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301" r:id="rId4"/>
  </p:sldMasterIdLst>
  <p:notesMasterIdLst>
    <p:notesMasterId r:id="rId11"/>
  </p:notesMasterIdLst>
  <p:handoutMasterIdLst>
    <p:handoutMasterId r:id="rId12"/>
  </p:handoutMasterIdLst>
  <p:sldIdLst>
    <p:sldId id="8491" r:id="rId5"/>
    <p:sldId id="2142533073" r:id="rId6"/>
    <p:sldId id="2142533077" r:id="rId7"/>
    <p:sldId id="2088197196" r:id="rId8"/>
    <p:sldId id="2088197198" r:id="rId9"/>
    <p:sldId id="2142533072" r:id="rId10"/>
  </p:sldIdLst>
  <p:sldSz cx="12188825" cy="6858000"/>
  <p:notesSz cx="9296400" cy="70104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orient="horz" pos="1104" userDrawn="1">
          <p15:clr>
            <a:srgbClr val="A4A3A4"/>
          </p15:clr>
        </p15:guide>
        <p15:guide id="3" orient="horz" pos="4116" userDrawn="1">
          <p15:clr>
            <a:srgbClr val="A4A3A4"/>
          </p15:clr>
        </p15:guide>
        <p15:guide id="4" orient="horz" pos="3624" userDrawn="1">
          <p15:clr>
            <a:srgbClr val="A4A3A4"/>
          </p15:clr>
        </p15:guide>
        <p15:guide id="5" pos="361" userDrawn="1">
          <p15:clr>
            <a:srgbClr val="A4A3A4"/>
          </p15:clr>
        </p15:guide>
        <p15:guide id="6" pos="7319"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tram, Paul" initials="BP" lastIdx="4" clrIdx="0">
    <p:extLst>
      <p:ext uri="{19B8F6BF-5375-455C-9EA6-DF929625EA0E}">
        <p15:presenceInfo xmlns:p15="http://schemas.microsoft.com/office/powerpoint/2012/main" userId="S::BartramP@AETNA.com::67c19a02-2a36-4949-bf0d-9538ebfd3a85" providerId="AD"/>
      </p:ext>
    </p:extLst>
  </p:cmAuthor>
  <p:cmAuthor id="2" name="Bartram, Paul" initials="BP [2]" lastIdx="1" clrIdx="1">
    <p:extLst>
      <p:ext uri="{19B8F6BF-5375-455C-9EA6-DF929625EA0E}">
        <p15:presenceInfo xmlns:p15="http://schemas.microsoft.com/office/powerpoint/2012/main" userId="S::BartramP@cvshealth.com::67c19a02-2a36-4949-bf0d-9538ebfd3a85" providerId="AD"/>
      </p:ext>
    </p:extLst>
  </p:cmAuthor>
  <p:cmAuthor id="3" name="Bartram, Paul" initials="BP [3]" lastIdx="5" clrIdx="2">
    <p:extLst>
      <p:ext uri="{19B8F6BF-5375-455C-9EA6-DF929625EA0E}">
        <p15:presenceInfo xmlns:p15="http://schemas.microsoft.com/office/powerpoint/2012/main" userId="Bartram, Paul" providerId="None"/>
      </p:ext>
    </p:extLst>
  </p:cmAuthor>
  <p:cmAuthor id="4" name="Yacko, Katherine" initials="YK" lastIdx="10" clrIdx="3">
    <p:extLst>
      <p:ext uri="{19B8F6BF-5375-455C-9EA6-DF929625EA0E}">
        <p15:presenceInfo xmlns:p15="http://schemas.microsoft.com/office/powerpoint/2012/main" userId="S::YackoK@AETNA.com::da3655fd-d211-4f20-ba0a-643b8632a140" providerId="AD"/>
      </p:ext>
    </p:extLst>
  </p:cmAuthor>
  <p:cmAuthor id="5" name="Pellerin, Kevin" initials="PK" lastIdx="2" clrIdx="4">
    <p:extLst>
      <p:ext uri="{19B8F6BF-5375-455C-9EA6-DF929625EA0E}">
        <p15:presenceInfo xmlns:p15="http://schemas.microsoft.com/office/powerpoint/2012/main" userId="S::Kevin.Pellerin@CVSHealth.com::0bfbc64a-7c32-4b66-bf83-a3c6caf349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78D"/>
    <a:srgbClr val="C3ECFB"/>
    <a:srgbClr val="CC0000"/>
    <a:srgbClr val="E94D4D"/>
    <a:srgbClr val="9E0000"/>
    <a:srgbClr val="FFFFFF"/>
    <a:srgbClr val="414141"/>
    <a:srgbClr val="F2F2F2"/>
    <a:srgbClr val="B51D0D"/>
    <a:srgbClr val="A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9E26D-E7A6-445E-8592-6124ED8FC637}" v="749" dt="2021-06-15T13:07:52.020"/>
    <p1510:client id="{2023F5FF-7D34-46E9-B764-F93B5D015810}" v="234" dt="2021-06-15T13:17:42.734"/>
    <p1510:client id="{244A1062-D944-48C4-81CB-B95E68CD33AB}" v="9" dt="2021-06-15T16:55:53.668"/>
    <p1510:client id="{420641C4-13B5-4E8D-9667-98753A2D21A0}" v="662" dt="2021-06-15T11:46:25.169"/>
    <p1510:client id="{50E3F0A6-3513-4628-B178-F40EC107394C}" v="677" dt="2021-06-15T20:42:33.600"/>
    <p1510:client id="{6DA8B042-38D6-4983-B336-C0D93D9D5331}" v="300" dt="2021-06-15T13:33:27.911"/>
    <p1510:client id="{8FEC2199-8606-4A17-B8D5-01382C352891}" v="9" dt="2021-06-15T13:29:58.910"/>
    <p1510:client id="{CE81019A-D1BF-4092-A3A8-18DFD90F14AB}" v="4" dt="2021-06-15T16:37:55.129"/>
    <p1510:client id="{F65EC68D-BC8E-4AA2-9554-66E8F2A70A80}" v="234" dt="2021-06-15T20:43:00.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1" autoAdjust="0"/>
    <p:restoredTop sz="94660"/>
  </p:normalViewPr>
  <p:slideViewPr>
    <p:cSldViewPr snapToGrid="0">
      <p:cViewPr varScale="1">
        <p:scale>
          <a:sx n="113" d="100"/>
          <a:sy n="113" d="100"/>
        </p:scale>
        <p:origin x="126" y="672"/>
      </p:cViewPr>
      <p:guideLst>
        <p:guide orient="horz" pos="360"/>
        <p:guide orient="horz" pos="1104"/>
        <p:guide orient="horz" pos="4116"/>
        <p:guide orient="horz" pos="3624"/>
        <p:guide pos="361"/>
        <p:guide pos="7319"/>
      </p:guideLst>
    </p:cSldViewPr>
  </p:slideViewPr>
  <p:notesTextViewPr>
    <p:cViewPr>
      <p:scale>
        <a:sx n="1" d="1"/>
        <a:sy n="1" d="1"/>
      </p:scale>
      <p:origin x="0" y="0"/>
    </p:cViewPr>
  </p:notesTextViewPr>
  <p:notesViewPr>
    <p:cSldViewPr snapToGrid="0">
      <p:cViewPr>
        <p:scale>
          <a:sx n="1" d="2"/>
          <a:sy n="1" d="2"/>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Arial" panose="020B0604020202020204" pitchFamily="34" charset="0"/>
                <a:cs typeface="Arial" panose="020B0604020202020204" pitchFamily="34" charset="0"/>
              </a:rPr>
              <a:t>3/11/2022</a:t>
            </a:fld>
            <a:endParaRPr lang="en-US" sz="100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Arial" panose="020B0604020202020204" pitchFamily="34" charset="0"/>
                <a:cs typeface="Arial" panose="020B0604020202020204" pitchFamily="34" charset="0"/>
              </a:rPr>
              <a:t>‹#›</a:t>
            </a:fld>
            <a:endParaRPr lang="en-US" sz="1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solidFill>
                  <a:schemeClr val="tx2"/>
                </a:solidFill>
                <a:latin typeface="Arial" panose="020B0604020202020204" pitchFamily="34" charset="0"/>
                <a:cs typeface="Arial" panose="020B0604020202020204" pitchFamily="34" charset="0"/>
              </a:defRPr>
            </a:lvl1pPr>
          </a:lstStyle>
          <a:p>
            <a:fld id="{EC2C7003-A6A9-A249-88AD-8CFDA7DED64B}" type="datetimeFigureOut">
              <a:rPr lang="en-US" smtClean="0"/>
              <a:pPr/>
              <a:t>3/11/2022</a:t>
            </a:fld>
            <a:endParaRPr lang="en-US"/>
          </a:p>
        </p:txBody>
      </p:sp>
      <p:sp>
        <p:nvSpPr>
          <p:cNvPr id="4" name="Slide Image Placeholder 3"/>
          <p:cNvSpPr>
            <a:spLocks noGrp="1" noRot="1" noChangeAspect="1"/>
          </p:cNvSpPr>
          <p:nvPr>
            <p:ph type="sldImg" idx="2"/>
          </p:nvPr>
        </p:nvSpPr>
        <p:spPr>
          <a:xfrm>
            <a:off x="2312988" y="525463"/>
            <a:ext cx="4670425" cy="2628900"/>
          </a:xfrm>
          <a:prstGeom prst="rect">
            <a:avLst/>
          </a:prstGeom>
          <a:noFill/>
          <a:ln w="12700">
            <a:solidFill>
              <a:schemeClr val="accent6"/>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solidFill>
                  <a:schemeClr val="tx2"/>
                </a:solidFill>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solidFill>
                  <a:schemeClr val="tx2"/>
                </a:solidFill>
                <a:latin typeface="Arial" panose="020B0604020202020204" pitchFamily="34" charset="0"/>
                <a:cs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1pPr>
    <a:lvl2pPr marL="4572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2pPr>
    <a:lvl3pPr marL="9144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3pPr>
    <a:lvl4pPr marL="13716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4pPr>
    <a:lvl5pPr marL="1828800" algn="l" defTabSz="457200" rtl="0" eaLnBrk="1" latinLnBrk="0" hangingPunct="1">
      <a:defRPr sz="1200" kern="1200">
        <a:solidFill>
          <a:schemeClr val="tx2"/>
        </a:solidFill>
        <a:latin typeface="Arial" panose="020B0604020202020204" pitchFamily="34" charset="0"/>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893375">
              <a:defRPr/>
            </a:pPr>
            <a:fld id="{50AD15A5-6128-B84F-818D-8AA5BDD9AF9D}" type="slidenum">
              <a:rPr lang="en-US" smtClean="0">
                <a:solidFill>
                  <a:prstClr val="black"/>
                </a:solidFill>
                <a:latin typeface="Open Sans Light"/>
                <a:cs typeface="Open Sans Light"/>
              </a:rPr>
              <a:pPr defTabSz="893375">
                <a:defRPr/>
              </a:pPr>
              <a:t>1</a:t>
            </a:fld>
            <a:endParaRPr lang="en-US">
              <a:solidFill>
                <a:prstClr val="black"/>
              </a:solidFill>
              <a:latin typeface="Open Sans Light"/>
              <a:cs typeface="Open Sans Light"/>
            </a:endParaRPr>
          </a:p>
        </p:txBody>
      </p:sp>
    </p:spTree>
    <p:extLst>
      <p:ext uri="{BB962C8B-B14F-4D97-AF65-F5344CB8AC3E}">
        <p14:creationId xmlns:p14="http://schemas.microsoft.com/office/powerpoint/2010/main" val="253184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2</a:t>
            </a:fld>
            <a:endParaRPr lang="en-US"/>
          </a:p>
        </p:txBody>
      </p:sp>
    </p:spTree>
    <p:extLst>
      <p:ext uri="{BB962C8B-B14F-4D97-AF65-F5344CB8AC3E}">
        <p14:creationId xmlns:p14="http://schemas.microsoft.com/office/powerpoint/2010/main" val="28519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D15A5-6128-B84F-818D-8AA5BDD9AF9D}" type="slidenum">
              <a:rPr lang="en-US" smtClean="0"/>
              <a:pPr/>
              <a:t>3</a:t>
            </a:fld>
            <a:endParaRPr lang="en-US"/>
          </a:p>
        </p:txBody>
      </p:sp>
    </p:spTree>
    <p:extLst>
      <p:ext uri="{BB962C8B-B14F-4D97-AF65-F5344CB8AC3E}">
        <p14:creationId xmlns:p14="http://schemas.microsoft.com/office/powerpoint/2010/main" val="2929337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a:latin typeface="Calibri" panose="020F0502020204030204" pitchFamily="34" charset="0"/>
                <a:cs typeface="Calibri" panose="020F0502020204030204" pitchFamily="34" charset="0"/>
              </a:rPr>
              <a:t>How is workflow factored into the solution? Clinical Data Operations of the future </a:t>
            </a:r>
          </a:p>
          <a:p>
            <a:pPr marL="171450" indent="-171450">
              <a:buFont typeface="Arial" panose="020B0604020202020204" pitchFamily="34" charset="0"/>
              <a:buChar char="•"/>
            </a:pPr>
            <a:r>
              <a:rPr lang="en-US" sz="1200">
                <a:latin typeface="Calibri" panose="020F0502020204030204" pitchFamily="34" charset="0"/>
                <a:cs typeface="Calibri" panose="020F0502020204030204" pitchFamily="34" charset="0"/>
              </a:rPr>
              <a:t>How is completeness measured? What are the constraints of data needed?</a:t>
            </a:r>
          </a:p>
          <a:p>
            <a:pPr marL="171450" indent="-171450">
              <a:buFont typeface="Arial" panose="020B0604020202020204" pitchFamily="34" charset="0"/>
              <a:buChar char="•"/>
            </a:pPr>
            <a:r>
              <a:rPr lang="en-US" sz="1200">
                <a:latin typeface="Calibri" panose="020F0502020204030204" pitchFamily="34" charset="0"/>
                <a:cs typeface="Calibri" panose="020F0502020204030204" pitchFamily="34" charset="0"/>
              </a:rPr>
              <a:t>Analytics use case?</a:t>
            </a:r>
          </a:p>
          <a:p>
            <a:pPr marL="171450" indent="-171450">
              <a:buFont typeface="Arial" panose="020B0604020202020204" pitchFamily="34" charset="0"/>
              <a:buChar char="•"/>
            </a:pPr>
            <a:r>
              <a:rPr lang="en-US" sz="1200">
                <a:latin typeface="Calibri" panose="020F0502020204030204" pitchFamily="34" charset="0"/>
                <a:cs typeface="Calibri" panose="020F0502020204030204" pitchFamily="34" charset="0"/>
              </a:rPr>
              <a:t>Highlight benefits of the future state and be transparent on limitations (What about $ value )</a:t>
            </a:r>
          </a:p>
          <a:p>
            <a:pPr marL="171450" indent="-171450">
              <a:buFont typeface="Arial" panose="020B0604020202020204" pitchFamily="34" charset="0"/>
              <a:buChar char="•"/>
            </a:pPr>
            <a:r>
              <a:rPr lang="en-US" sz="1200">
                <a:latin typeface="Calibri" panose="020F0502020204030204" pitchFamily="34" charset="0"/>
                <a:cs typeface="Calibri" panose="020F0502020204030204" pitchFamily="34" charset="0"/>
              </a:rPr>
              <a:t>Quality-Experience-Ease of Access </a:t>
            </a:r>
          </a:p>
          <a:p>
            <a:pPr marL="171450" indent="-171450">
              <a:buFont typeface="Arial" panose="020B0604020202020204" pitchFamily="34" charset="0"/>
              <a:buChar char="•"/>
            </a:pPr>
            <a:r>
              <a:rPr lang="en-US" sz="1200">
                <a:latin typeface="Calibri" panose="020F0502020204030204" pitchFamily="34" charset="0"/>
                <a:cs typeface="Calibri" panose="020F0502020204030204" pitchFamily="34" charset="0"/>
              </a:rPr>
              <a:t>Virtual Care?</a:t>
            </a:r>
          </a:p>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4</a:t>
            </a:fld>
            <a:endParaRPr lang="en-US"/>
          </a:p>
        </p:txBody>
      </p:sp>
    </p:spTree>
    <p:extLst>
      <p:ext uri="{BB962C8B-B14F-4D97-AF65-F5344CB8AC3E}">
        <p14:creationId xmlns:p14="http://schemas.microsoft.com/office/powerpoint/2010/main" val="1840857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6</a:t>
            </a:fld>
            <a:endParaRPr lang="en-US"/>
          </a:p>
        </p:txBody>
      </p:sp>
    </p:spTree>
    <p:extLst>
      <p:ext uri="{BB962C8B-B14F-4D97-AF65-F5344CB8AC3E}">
        <p14:creationId xmlns:p14="http://schemas.microsoft.com/office/powerpoint/2010/main" val="851142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jpeg"/><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3.jpeg"/><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4" name="Group 3"/>
          <p:cNvGrpSpPr/>
          <p:nvPr userDrawn="1"/>
        </p:nvGrpSpPr>
        <p:grpSpPr>
          <a:xfrm>
            <a:off x="557784" y="429541"/>
            <a:ext cx="2871788" cy="352779"/>
            <a:chOff x="557784" y="429541"/>
            <a:chExt cx="2871788" cy="352779"/>
          </a:xfrm>
        </p:grpSpPr>
        <p:sp>
          <p:nvSpPr>
            <p:cNvPr id="14"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5"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6"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7"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8"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9"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
        <p:nvSpPr>
          <p:cNvPr id="22"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2" name="Picture 8">
            <a:extLst>
              <a:ext uri="{FF2B5EF4-FFF2-40B4-BE49-F238E27FC236}">
                <a16:creationId xmlns:a16="http://schemas.microsoft.com/office/drawing/2014/main" id="{2692B1F0-4035-4FB8-B193-C20C75599B8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6257926"/>
            <a:ext cx="12188825" cy="60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accent2"/>
                </a:solidFill>
                <a:latin typeface="+mn-lt"/>
              </a:defRPr>
            </a:lvl1pPr>
          </a:lstStyle>
          <a:p>
            <a:r>
              <a:rPr lang="en-US"/>
              <a:t>Click to edit title for divider</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pic>
        <p:nvPicPr>
          <p:cNvPr id="4" name="Picture 8">
            <a:extLst>
              <a:ext uri="{FF2B5EF4-FFF2-40B4-BE49-F238E27FC236}">
                <a16:creationId xmlns:a16="http://schemas.microsoft.com/office/drawing/2014/main" id="{1941CBF3-1DEA-437D-8077-67888C47F46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one 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buClr>
                <a:schemeClr val="tx1"/>
              </a:buClr>
              <a:defRPr sz="1800" b="1" cap="none" baseline="0">
                <a:solidFill>
                  <a:schemeClr val="tx2"/>
                </a:solidFill>
              </a:defRPr>
            </a:lvl1pPr>
            <a:lvl2pPr marL="0" indent="0">
              <a:buClr>
                <a:schemeClr val="tx1"/>
              </a:buClr>
              <a:buNone/>
              <a:defRPr baseline="0">
                <a:solidFill>
                  <a:schemeClr val="tx2"/>
                </a:solidFill>
              </a:defRPr>
            </a:lvl2pPr>
            <a:lvl3pPr marL="171450" indent="-171450">
              <a:spcBef>
                <a:spcPts val="1200"/>
              </a:spcBef>
              <a:buClr>
                <a:schemeClr val="tx1"/>
              </a:buClr>
              <a:buFont typeface="Arial" panose="020B0604020202020204" pitchFamily="34" charset="0"/>
              <a:buChar char="•"/>
              <a:defRPr sz="1400" baseline="0">
                <a:solidFill>
                  <a:schemeClr val="tx2"/>
                </a:solidFill>
              </a:defRPr>
            </a:lvl3pPr>
            <a:lvl4pPr marL="342900" indent="-171450">
              <a:buClr>
                <a:schemeClr val="tx1"/>
              </a:buClr>
              <a:buFont typeface="Arial" panose="020B0604020202020204" pitchFamily="34" charset="0"/>
              <a:buChar char="–"/>
              <a:defRPr baseline="0">
                <a:solidFill>
                  <a:schemeClr val="tx2"/>
                </a:solidFill>
              </a:defRPr>
            </a:lvl4pPr>
            <a:lvl5pPr marL="515938" indent="-173038">
              <a:buClr>
                <a:schemeClr val="tx1"/>
              </a:buClr>
              <a:buFont typeface="Arial" panose="020B0604020202020204" pitchFamily="34" charset="0"/>
              <a:buChar char="•"/>
              <a:defRPr>
                <a:solidFill>
                  <a:schemeClr val="tx2"/>
                </a:solidFill>
              </a:defRPr>
            </a:lvl5pPr>
            <a:lvl6pPr marL="687388"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two 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400" baseline="0" dirty="0" smtClean="0">
                <a:solidFill>
                  <a:schemeClr val="tx2"/>
                </a:solidFill>
              </a:defRPr>
            </a:lvl3pPr>
            <a:lvl4pPr marL="342900" indent="-171450">
              <a:buClr>
                <a:schemeClr val="tx1"/>
              </a:buClr>
              <a:buFont typeface="Arial" panose="020B0604020202020204" pitchFamily="34" charset="0"/>
              <a:buChar char="–"/>
              <a:defRPr lang="en-US" baseline="0" dirty="0" smtClean="0">
                <a:solidFill>
                  <a:schemeClr val="tx2"/>
                </a:solidFill>
              </a:defRPr>
            </a:lvl4pPr>
            <a:lvl5pPr marL="514350" indent="-171450">
              <a:buClr>
                <a:schemeClr val="tx1"/>
              </a:buClr>
              <a:buFont typeface="Arial" panose="020B0604020202020204" pitchFamily="34" charset="0"/>
              <a:buChar char="•"/>
              <a:defRPr lang="en-US" dirty="0">
                <a:solidFill>
                  <a:schemeClr val="tx2"/>
                </a:solidFill>
              </a:defRPr>
            </a:lvl5pPr>
            <a:lvl6pPr marL="685800" indent="-171450">
              <a:buClr>
                <a:schemeClr val="tx1"/>
              </a:buClr>
              <a:buFont typeface="Arial" panose="020B0604020202020204" pitchFamily="34" charset="0"/>
              <a:buChar char="–"/>
              <a:defRPr baseline="0">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pic>
        <p:nvPicPr>
          <p:cNvPr id="6" name="Picture 8">
            <a:extLst>
              <a:ext uri="{FF2B5EF4-FFF2-40B4-BE49-F238E27FC236}">
                <a16:creationId xmlns:a16="http://schemas.microsoft.com/office/drawing/2014/main" id="{D75733CE-7F2B-4DE5-975F-7D9CCB0BA0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three 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tabLst/>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four 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60425" indent="-173038">
              <a:buFont typeface="Arial" panose="020B0604020202020204" pitchFamily="34" charset="0"/>
              <a:buChar char="•"/>
              <a:defRPr/>
            </a:lvl7pPr>
            <a:lvl8pPr marL="1031875" indent="-171450">
              <a:buFont typeface="Arial" panose="020B0604020202020204" pitchFamily="34" charset="0"/>
              <a:buChar char="–"/>
              <a:defRPr/>
            </a:lvl8pPr>
            <a:lvl9pPr marL="1203325" indent="-171450">
              <a:buFont typeface="Arial" panose="020B0604020202020204" pitchFamily="34" charset="0"/>
              <a:buChar char="•"/>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pic>
        <p:nvPicPr>
          <p:cNvPr id="10" name="Picture 8">
            <a:extLst>
              <a:ext uri="{FF2B5EF4-FFF2-40B4-BE49-F238E27FC236}">
                <a16:creationId xmlns:a16="http://schemas.microsoft.com/office/drawing/2014/main" id="{BEDCC898-CCC9-432E-89FB-96A734704E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five 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buClr>
                <a:schemeClr val="tx1"/>
              </a:buClr>
              <a:defRPr lang="en-US" sz="1800" b="1" cap="none" baseline="0" dirty="0" smtClean="0">
                <a:solidFill>
                  <a:schemeClr val="tx2"/>
                </a:solidFill>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4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lvl="0"/>
            <a:r>
              <a:rPr lang="en-US"/>
              <a:t>Click to add Header</a:t>
            </a:r>
          </a:p>
          <a:p>
            <a:pPr lvl="1"/>
            <a:r>
              <a:rPr lang="en-US"/>
              <a:t>Body text</a:t>
            </a:r>
          </a:p>
          <a:p>
            <a:pPr lvl="2"/>
            <a:r>
              <a:rPr lang="en-US"/>
              <a:t>First-level bullet</a:t>
            </a:r>
          </a:p>
          <a:p>
            <a:pPr lvl="3"/>
            <a:r>
              <a:rPr lang="en-US"/>
              <a:t>Second-level bullet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pic>
        <p:nvPicPr>
          <p:cNvPr id="4" name="Picture 8">
            <a:extLst>
              <a:ext uri="{FF2B5EF4-FFF2-40B4-BE49-F238E27FC236}">
                <a16:creationId xmlns:a16="http://schemas.microsoft.com/office/drawing/2014/main" id="{4747AE32-82BA-475B-BC46-2EFDE1BBE3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
        <p:nvSpPr>
          <p:cNvPr id="13" name="Content Placeholder 2"/>
          <p:cNvSpPr>
            <a:spLocks noGrp="1"/>
          </p:cNvSpPr>
          <p:nvPr>
            <p:ph idx="1" hasCustomPrompt="1"/>
          </p:nvPr>
        </p:nvSpPr>
        <p:spPr bwMode="gray">
          <a:xfrm>
            <a:off x="557783" y="1767531"/>
            <a:ext cx="3438144" cy="2971800"/>
          </a:xfrm>
        </p:spPr>
        <p:txBody>
          <a:bodyPr/>
          <a:lstStyle>
            <a:lvl1pPr>
              <a:buClrTx/>
              <a:defRPr sz="1800" b="1" cap="none" baseline="0">
                <a:solidFill>
                  <a:schemeClr val="tx2"/>
                </a:solidFill>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400" baseline="0">
                <a:solidFill>
                  <a:schemeClr val="tx2"/>
                </a:solidFill>
              </a:defRPr>
            </a:lvl3pPr>
            <a:lvl4pPr marL="342900" indent="-165100">
              <a:buClrTx/>
              <a:buFont typeface="Arial" panose="020B0604020202020204" pitchFamily="34" charset="0"/>
              <a:buChar char="–"/>
              <a:defRPr sz="1400">
                <a:solidFill>
                  <a:schemeClr val="tx2"/>
                </a:solidFill>
              </a:defRPr>
            </a:lvl4pPr>
            <a:lvl5pPr marL="515938" indent="-173038">
              <a:buClrTx/>
              <a:buFont typeface="Arial" panose="020B0604020202020204" pitchFamily="34" charset="0"/>
              <a:buChar char="•"/>
              <a:defRPr sz="1400">
                <a:solidFill>
                  <a:schemeClr val="tx2"/>
                </a:solidFill>
              </a:defRPr>
            </a:lvl5pPr>
            <a:lvl6pPr marL="687388" indent="-171450">
              <a:buClrTx/>
              <a:buFont typeface="Arial" panose="020B0604020202020204" pitchFamily="34" charset="0"/>
              <a:buChar char="–"/>
              <a:defRPr sz="1400">
                <a:solidFill>
                  <a:schemeClr val="tx2"/>
                </a:solidFill>
              </a:defRPr>
            </a:lvl6pPr>
            <a:lvl7pPr marL="860425" indent="-173038">
              <a:buClrTx/>
              <a:buFont typeface="Arial" panose="020B0604020202020204" pitchFamily="34" charset="0"/>
              <a:buChar char="•"/>
              <a:defRPr/>
            </a:lvl7pPr>
            <a:lvl8pPr marL="1031875" indent="-171450">
              <a:buClrTx/>
              <a:buFont typeface="Arial" panose="020B0604020202020204" pitchFamily="34" charset="0"/>
              <a:buChar char="–"/>
              <a:defRPr/>
            </a:lvl8pPr>
            <a:lvl9pPr marL="1203325" indent="-171450">
              <a:buClrTx/>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pic>
        <p:nvPicPr>
          <p:cNvPr id="5" name="Picture 8">
            <a:extLst>
              <a:ext uri="{FF2B5EF4-FFF2-40B4-BE49-F238E27FC236}">
                <a16:creationId xmlns:a16="http://schemas.microsoft.com/office/drawing/2014/main" id="{4567D084-0AE1-482C-AD4F-78AB60F5E7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sp>
        <p:nvSpPr>
          <p:cNvPr id="15" name="Text Placeholder 4"/>
          <p:cNvSpPr>
            <a:spLocks noGrp="1"/>
          </p:cNvSpPr>
          <p:nvPr>
            <p:ph type="body" sz="quarter" idx="16"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1" name="Picture 8">
            <a:extLst>
              <a:ext uri="{FF2B5EF4-FFF2-40B4-BE49-F238E27FC236}">
                <a16:creationId xmlns:a16="http://schemas.microsoft.com/office/drawing/2014/main" id="{D7851A95-DFC8-4D67-B4C9-C940A27EB5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comparison slide</a:t>
            </a:r>
          </a:p>
        </p:txBody>
      </p:sp>
      <p:grpSp>
        <p:nvGrpSpPr>
          <p:cNvPr id="19" name="Group 18">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20"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1"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2"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3"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4"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5"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spcBef>
                <a:spcPts val="1200"/>
              </a:spcBef>
              <a:buClrTx/>
              <a:buFont typeface="Arial"/>
              <a:buNone/>
              <a:defRPr sz="1800" b="1">
                <a:solidFill>
                  <a:schemeClr val="tx2"/>
                </a:solidFill>
              </a:defRPr>
            </a:lvl1pPr>
            <a:lvl2pPr marL="0" indent="0" algn="ctr">
              <a:spcBef>
                <a:spcPts val="1200"/>
              </a:spcBef>
              <a:buClrTx/>
              <a:buFontTx/>
              <a:buNone/>
              <a:defRPr sz="16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spcBef>
                <a:spcPts val="1200"/>
              </a:spcBef>
              <a:buClrTx/>
              <a:buFont typeface="Arial"/>
              <a:buNone/>
              <a:defRPr sz="1800" b="1">
                <a:solidFill>
                  <a:schemeClr val="bg1"/>
                </a:solidFill>
              </a:defRPr>
            </a:lvl1pPr>
            <a:lvl2pPr marL="0" indent="0" algn="ctr">
              <a:spcBef>
                <a:spcPts val="1200"/>
              </a:spcBef>
              <a:buClrTx/>
              <a:buFontTx/>
              <a:buNone/>
              <a:defRPr sz="1600">
                <a:solidFill>
                  <a:schemeClr val="bg1"/>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218661"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grpSp>
        <p:nvGrpSpPr>
          <p:cNvPr id="6" name="Group 5">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7"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8"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9"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0"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1"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2"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28" name="Content Placeholder 8">
            <a:extLst>
              <a:ext uri="{FF2B5EF4-FFF2-40B4-BE49-F238E27FC236}">
                <a16:creationId xmlns:a16="http://schemas.microsoft.com/office/drawing/2014/main" id="{80785A3E-DA24-410F-9CAE-7070C42B58B4}"/>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38743595-4496-5147-A886-7D133864DF76}" type="slidenum">
              <a:rPr lang="en-US" sz="1000" b="1" smtClean="0">
                <a:solidFill>
                  <a:srgbClr val="3F3F3F"/>
                </a:solidFill>
                <a:latin typeface="Arial"/>
                <a:ea typeface="Open Sans" panose="020B0606030504020204" pitchFamily="34" charset="0"/>
                <a:cs typeface="Arial" panose="020B0604020202020204" pitchFamily="34" charset="0"/>
              </a:rPr>
              <a:pPr/>
              <a:t>‹#›</a:t>
            </a:fld>
            <a:endParaRPr lang="en-US" sz="1000" b="1">
              <a:solidFill>
                <a:srgbClr val="3F3F3F"/>
              </a:solidFill>
              <a:latin typeface="Arial"/>
              <a:ea typeface="Open Sans" panose="020B0606030504020204" pitchFamily="34" charset="0"/>
              <a:cs typeface="Arial" panose="020B0604020202020204" pitchFamily="34" charset="0"/>
            </a:endParaRPr>
          </a:p>
        </p:txBody>
      </p:sp>
      <p:sp>
        <p:nvSpPr>
          <p:cNvPr id="29" name="Content Placeholder 8">
            <a:extLst>
              <a:ext uri="{FF2B5EF4-FFF2-40B4-BE49-F238E27FC236}">
                <a16:creationId xmlns:a16="http://schemas.microsoft.com/office/drawing/2014/main" id="{62BE1DE7-64C2-4B16-AD38-1C91E86AECE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rgbClr val="3F3F3F"/>
                </a:solidFill>
                <a:latin typeface="Arial"/>
                <a:cs typeface="Arial" panose="020B0604020202020204" pitchFamily="34" charset="0"/>
              </a:rPr>
              <a:t>©2020 CVS Health and/or one of its affiliates. Confidential and proprietary.</a:t>
            </a:r>
          </a:p>
        </p:txBody>
      </p:sp>
      <p:sp>
        <p:nvSpPr>
          <p:cNvPr id="17" name="Content Placeholder 2"/>
          <p:cNvSpPr>
            <a:spLocks noGrp="1"/>
          </p:cNvSpPr>
          <p:nvPr>
            <p:ph sz="half" idx="1" hasCustomPrompt="1"/>
          </p:nvPr>
        </p:nvSpPr>
        <p:spPr bwMode="gray">
          <a:xfrm>
            <a:off x="846770"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dirty="0" smtClean="0">
                <a:solidFill>
                  <a:schemeClr val="tx2"/>
                </a:solidFill>
              </a:defRPr>
            </a:lvl2pPr>
            <a:lvl3pPr marL="171450" indent="0">
              <a:buClrTx/>
              <a:buFont typeface="Arial" panose="020B0604020202020204" pitchFamily="34" charset="0"/>
              <a:buNone/>
              <a:defRPr lang="en-US" sz="1600" dirty="0" smtClean="0">
                <a:solidFill>
                  <a:schemeClr val="tx2"/>
                </a:solidFill>
              </a:defRPr>
            </a:lvl3pPr>
            <a:lvl4pPr>
              <a:buClrTx/>
              <a:defRPr lang="en-US" sz="1600" dirty="0" smtClean="0">
                <a:solidFill>
                  <a:schemeClr val="tx2"/>
                </a:solidFill>
              </a:defRPr>
            </a:lvl4pPr>
            <a:lvl5pPr>
              <a:buClrTx/>
              <a:defRPr lang="en-US" sz="1600" dirty="0">
                <a:solidFill>
                  <a:schemeClr val="tx2"/>
                </a:solidFill>
              </a:defRPr>
            </a:lvl5pPr>
            <a:lvl6pPr>
              <a:buClrTx/>
              <a:defRPr sz="1600"/>
            </a:lvl6pPr>
            <a:lvl7pPr>
              <a:buClrTx/>
              <a:defRPr sz="1600"/>
            </a:lvl7pPr>
            <a:lvl8pPr>
              <a:buClrTx/>
              <a:defRPr sz="1600"/>
            </a:lvl8pPr>
            <a:lvl9pPr>
              <a:defRPr sz="1600"/>
            </a:lvl9pPr>
          </a:lstStyle>
          <a:p>
            <a:pPr lvl="0"/>
            <a:r>
              <a:rPr lang="en-US"/>
              <a:t>Header</a:t>
            </a:r>
          </a:p>
          <a:p>
            <a:pPr lvl="1"/>
            <a:r>
              <a:rPr lang="en-US"/>
              <a:t>First-level</a:t>
            </a:r>
          </a:p>
        </p:txBody>
      </p:sp>
      <p:sp>
        <p:nvSpPr>
          <p:cNvPr id="18" name="Content Placeholder 3"/>
          <p:cNvSpPr>
            <a:spLocks noGrp="1"/>
          </p:cNvSpPr>
          <p:nvPr>
            <p:ph sz="half" idx="2" hasCustomPrompt="1"/>
          </p:nvPr>
        </p:nvSpPr>
        <p:spPr bwMode="gray">
          <a:xfrm>
            <a:off x="4906236" y="3148861"/>
            <a:ext cx="2368296" cy="2592183"/>
          </a:xfrm>
        </p:spPr>
        <p:txBody>
          <a:bodyPr vert="horz" lIns="0" tIns="0" rIns="0" bIns="0" rtlCol="0">
            <a:noAutofit/>
          </a:bodyPr>
          <a:lstStyle>
            <a:lvl1pPr algn="ctr">
              <a:buClrTx/>
              <a:defRPr lang="en-US" sz="1800" b="1" cap="none" baseline="0" dirty="0" smtClean="0">
                <a:solidFill>
                  <a:schemeClr val="tx2"/>
                </a:solidFill>
              </a:defRPr>
            </a:lvl1pPr>
            <a:lvl2pPr marL="0" indent="0" algn="ctr">
              <a:buClrTx/>
              <a:buFontTx/>
              <a:buNone/>
              <a:defRPr lang="en-US" sz="16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lvl="0"/>
            <a:r>
              <a:rPr lang="en-US"/>
              <a:t>Header</a:t>
            </a:r>
          </a:p>
          <a:p>
            <a:pPr lvl="1"/>
            <a:r>
              <a:rPr lang="en-US"/>
              <a:t>First-level</a:t>
            </a:r>
          </a:p>
        </p:txBody>
      </p:sp>
      <p:sp>
        <p:nvSpPr>
          <p:cNvPr id="19" name="Content Placeholder 3"/>
          <p:cNvSpPr>
            <a:spLocks noGrp="1"/>
          </p:cNvSpPr>
          <p:nvPr>
            <p:ph sz="half" idx="18" hasCustomPrompt="1"/>
          </p:nvPr>
        </p:nvSpPr>
        <p:spPr bwMode="gray">
          <a:xfrm>
            <a:off x="8969729" y="3148861"/>
            <a:ext cx="2368296" cy="2592183"/>
          </a:xfrm>
        </p:spPr>
        <p:txBody>
          <a:bodyPr vert="horz" lIns="0" tIns="0" rIns="0" bIns="0" rtlCol="0">
            <a:noAutofit/>
          </a:bodyPr>
          <a:lstStyle>
            <a:lvl1pPr algn="ctr">
              <a:buClrTx/>
              <a:defRPr lang="en-US" sz="1800" b="1" cap="none" baseline="0" dirty="0" smtClean="0">
                <a:solidFill>
                  <a:schemeClr val="bg1"/>
                </a:solidFill>
              </a:defRPr>
            </a:lvl1pPr>
            <a:lvl2pPr marL="0" indent="0" algn="ctr">
              <a:buClrTx/>
              <a:buFontTx/>
              <a:buNone/>
              <a:defRPr lang="en-US" sz="1600" dirty="0" smtClean="0">
                <a:solidFill>
                  <a:schemeClr val="bg1"/>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grpSp>
        <p:nvGrpSpPr>
          <p:cNvPr id="9" name="Group 8">
            <a:extLst>
              <a:ext uri="{FF2B5EF4-FFF2-40B4-BE49-F238E27FC236}">
                <a16:creationId xmlns:a16="http://schemas.microsoft.com/office/drawing/2014/main" id="{C4BCE3BF-19DE-4243-9ED2-5FA21553C1FA}"/>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10" name="Freeform 4">
              <a:extLst>
                <a:ext uri="{FF2B5EF4-FFF2-40B4-BE49-F238E27FC236}">
                  <a16:creationId xmlns:a16="http://schemas.microsoft.com/office/drawing/2014/main" id="{4FAD22A7-02FD-47B7-B56B-F83C1B41E59F}"/>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1" name="Freeform 5">
              <a:extLst>
                <a:ext uri="{FF2B5EF4-FFF2-40B4-BE49-F238E27FC236}">
                  <a16:creationId xmlns:a16="http://schemas.microsoft.com/office/drawing/2014/main" id="{E5501FD2-6558-4D19-84E8-1DAF689AB5F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2" name="Freeform 6">
              <a:extLst>
                <a:ext uri="{FF2B5EF4-FFF2-40B4-BE49-F238E27FC236}">
                  <a16:creationId xmlns:a16="http://schemas.microsoft.com/office/drawing/2014/main" id="{56C71C9D-3B12-4743-ABB3-3300A6D7C2AE}"/>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3" name="Freeform 7">
              <a:extLst>
                <a:ext uri="{FF2B5EF4-FFF2-40B4-BE49-F238E27FC236}">
                  <a16:creationId xmlns:a16="http://schemas.microsoft.com/office/drawing/2014/main" id="{7C9731B0-F7F6-409F-971D-705E83BF30BE}"/>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4" name="Freeform 8">
              <a:extLst>
                <a:ext uri="{FF2B5EF4-FFF2-40B4-BE49-F238E27FC236}">
                  <a16:creationId xmlns:a16="http://schemas.microsoft.com/office/drawing/2014/main" id="{D982D7F3-8E67-4A4F-91EE-C8AA3BB44D70}"/>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5" name="Freeform 10">
              <a:extLst>
                <a:ext uri="{FF2B5EF4-FFF2-40B4-BE49-F238E27FC236}">
                  <a16:creationId xmlns:a16="http://schemas.microsoft.com/office/drawing/2014/main" id="{37B8E154-46D5-4920-86B2-1F96A57FEDC1}"/>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latin typeface="CVS Health Sans" panose="020B0504020202020204" pitchFamily="34" charset="0"/>
              </a:defRPr>
            </a:lvl1pPr>
          </a:lstStyle>
          <a:p>
            <a:r>
              <a:rPr lang="en-US"/>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latin typeface="CVS Health Sans" panose="020B0504020202020204" pitchFamily="34" charset="0"/>
              </a:defRPr>
            </a:lvl1pPr>
            <a:lvl2pPr>
              <a:defRPr>
                <a:solidFill>
                  <a:schemeClr val="tx2"/>
                </a:solidFill>
                <a:latin typeface="CVS Health Sans" panose="020B0504020202020204" pitchFamily="34" charset="0"/>
              </a:defRPr>
            </a:lvl2pPr>
            <a:lvl3pPr>
              <a:defRPr>
                <a:solidFill>
                  <a:schemeClr val="tx2"/>
                </a:solidFill>
                <a:latin typeface="CVS Health Sans" panose="020B0504020202020204" pitchFamily="34" charset="0"/>
              </a:defRPr>
            </a:lvl3pPr>
            <a:lvl4pPr>
              <a:defRPr>
                <a:solidFill>
                  <a:schemeClr val="tx2"/>
                </a:solidFill>
                <a:latin typeface="CVS Health Sans" panose="020B0504020202020204" pitchFamily="34" charset="0"/>
              </a:defRPr>
            </a:lvl4pPr>
            <a:lvl5pPr>
              <a:defRPr>
                <a:solidFill>
                  <a:schemeClr val="tx2"/>
                </a:solidFill>
                <a:latin typeface="CVS Health Sans" panose="020B0504020202020204" pitchFamily="34" charset="0"/>
              </a:defRPr>
            </a:lvl5pPr>
            <a:lvl6pPr>
              <a:defRPr>
                <a:latin typeface="CVS Health Sans" panose="020B0504020202020204" pitchFamily="34" charset="0"/>
              </a:defRPr>
            </a:lvl6pPr>
            <a:lvl7pPr>
              <a:defRPr>
                <a:latin typeface="CVS Health Sans" panose="020B0504020202020204" pitchFamily="34" charset="0"/>
              </a:defRPr>
            </a:lvl7pPr>
            <a:lvl8pPr>
              <a:defRPr>
                <a:latin typeface="CVS Health Sans" panose="020B0504020202020204" pitchFamily="34" charset="0"/>
              </a:defRPr>
            </a:lvl8pPr>
            <a:lvl9pPr>
              <a:defRPr>
                <a:latin typeface="CVS Health Sans" panose="020B0504020202020204" pitchFamily="34" charset="0"/>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10"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38743595-4496-5147-A886-7D133864DF76}" type="slidenum">
              <a:rPr lang="en-US" sz="1000" b="1" smtClean="0">
                <a:solidFill>
                  <a:prstClr val="white"/>
                </a:solidFill>
                <a:latin typeface="Arial"/>
                <a:ea typeface="Open Sans" panose="020B0606030504020204" pitchFamily="34" charset="0"/>
                <a:cs typeface="Arial" panose="020B0604020202020204" pitchFamily="34" charset="0"/>
              </a:rPr>
              <a:pPr/>
              <a:t>‹#›</a:t>
            </a:fld>
            <a:endParaRPr lang="en-US" sz="1000" b="1">
              <a:solidFill>
                <a:prstClr val="white"/>
              </a:solidFill>
              <a:latin typeface="Arial"/>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prstClr val="white"/>
                </a:solidFill>
                <a:latin typeface="Arial"/>
                <a:cs typeface="Arial" panose="020B0604020202020204" pitchFamily="34" charset="0"/>
              </a:rPr>
              <a:t>©2020 CVS Health and/or one of its affiliates. Confidential and proprietary.</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
        <p:nvSpPr>
          <p:cNvPr id="2" name="Title 1"/>
          <p:cNvSpPr>
            <a:spLocks noGrp="1"/>
          </p:cNvSpPr>
          <p:nvPr>
            <p:ph type="title" hasCustomPrompt="1"/>
          </p:nvPr>
        </p:nvSpPr>
        <p:spPr>
          <a:xfrm>
            <a:off x="557784" y="1764792"/>
            <a:ext cx="4434840" cy="1463040"/>
          </a:xfrm>
        </p:spPr>
        <p:txBody>
          <a:bodyPr rIns="0"/>
          <a:lstStyle>
            <a:lvl1pPr>
              <a:defRPr>
                <a:solidFill>
                  <a:schemeClr val="tx2"/>
                </a:solidFill>
                <a:latin typeface="CVS Health Sans" panose="020B0504020202020204" pitchFamily="34" charset="0"/>
              </a:defRPr>
            </a:lvl1pPr>
          </a:lstStyle>
          <a:p>
            <a:r>
              <a:rPr lang="en-US"/>
              <a:t>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557784" y="3590382"/>
            <a:ext cx="4572000" cy="161925"/>
          </a:xfrm>
          <a:prstGeom prst="rect">
            <a:avLst/>
          </a:prstGeom>
          <a:noFill/>
        </p:spPr>
        <p:txBody>
          <a:bodyPr>
            <a:noAutofit/>
          </a:bodyPr>
          <a:lstStyle>
            <a:lvl1pPr>
              <a:defRPr sz="1400" cap="all" baseline="0">
                <a:solidFill>
                  <a:schemeClr val="tx2"/>
                </a:solidFill>
                <a:latin typeface="CVS Health Sans" panose="020B0504020202020204" pitchFamily="34" charset="0"/>
              </a:defRPr>
            </a:lvl1pPr>
          </a:lstStyle>
          <a:p>
            <a:pPr lvl="0"/>
            <a:r>
              <a:rPr lang="en-US"/>
              <a:t>click to add AUTHOR</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tx2"/>
                </a:solidFill>
              </a:defRPr>
            </a:lvl1pPr>
          </a:lstStyle>
          <a:p>
            <a:pPr lvl="0"/>
            <a:r>
              <a:rPr lang="en-US"/>
              <a:t>click to add AUTHOR</a:t>
            </a:r>
          </a:p>
        </p:txBody>
      </p:sp>
      <p:pic>
        <p:nvPicPr>
          <p:cNvPr id="4" name="Picture 8">
            <a:extLst>
              <a:ext uri="{FF2B5EF4-FFF2-40B4-BE49-F238E27FC236}">
                <a16:creationId xmlns:a16="http://schemas.microsoft.com/office/drawing/2014/main" id="{77BC3E3C-3F15-4390-B57F-DD84824AFE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high impact on 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5"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38743595-4496-5147-A886-7D133864DF76}" type="slidenum">
              <a:rPr lang="en-US" sz="1000" b="1" smtClean="0">
                <a:solidFill>
                  <a:prstClr val="white"/>
                </a:solidFill>
                <a:latin typeface="Arial"/>
                <a:ea typeface="Open Sans" panose="020B0606030504020204" pitchFamily="34" charset="0"/>
                <a:cs typeface="Arial" panose="020B0604020202020204" pitchFamily="34" charset="0"/>
              </a:rPr>
              <a:pPr/>
              <a:t>‹#›</a:t>
            </a:fld>
            <a:endParaRPr lang="en-US" sz="1000" b="1">
              <a:solidFill>
                <a:prstClr val="white"/>
              </a:solidFill>
              <a:latin typeface="Arial"/>
              <a:ea typeface="Open Sans" panose="020B0606030504020204" pitchFamily="34" charset="0"/>
              <a:cs typeface="Arial" panose="020B0604020202020204" pitchFamily="34" charset="0"/>
            </a:endParaRPr>
          </a:p>
        </p:txBody>
      </p:sp>
      <p:sp>
        <p:nvSpPr>
          <p:cNvPr id="6"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prstClr val="white"/>
                </a:solidFill>
                <a:latin typeface="Arial"/>
                <a:cs typeface="Arial" panose="020B0604020202020204" pitchFamily="34" charset="0"/>
              </a:rPr>
              <a:t>©2020 CVS Health and/or one of its affiliates. Confidential and proprietary.</a:t>
            </a:r>
          </a:p>
        </p:txBody>
      </p:sp>
      <p:grpSp>
        <p:nvGrpSpPr>
          <p:cNvPr id="8" name="Group 7">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9"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0"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1"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2"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3"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4"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2" name="Title 1"/>
          <p:cNvSpPr>
            <a:spLocks noGrp="1"/>
          </p:cNvSpPr>
          <p:nvPr>
            <p:ph type="title" hasCustomPrompt="1"/>
          </p:nvPr>
        </p:nvSpPr>
        <p:spPr>
          <a:xfrm>
            <a:off x="2512213" y="2180108"/>
            <a:ext cx="7168896" cy="1463040"/>
          </a:xfrm>
        </p:spPr>
        <p:txBody>
          <a:bodyPr rIns="0"/>
          <a:lstStyle>
            <a:lvl1pPr>
              <a:defRPr>
                <a:solidFill>
                  <a:schemeClr val="bg1"/>
                </a:solidFill>
                <a:latin typeface="CVS Health Sans" panose="020B0504020202020204" pitchFamily="34" charset="0"/>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400" cap="all" baseline="0">
                <a:solidFill>
                  <a:schemeClr val="bg1"/>
                </a:solidFill>
                <a:latin typeface="CVS Health Sans" panose="020B0504020202020204" pitchFamily="34" charset="0"/>
              </a:defRPr>
            </a:lvl1pPr>
          </a:lstStyle>
          <a:p>
            <a:pPr lvl="0"/>
            <a:r>
              <a:rPr lang="en-US"/>
              <a:t>click to add AUTHOR</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2895" y="416157"/>
            <a:ext cx="4088928" cy="710619"/>
          </a:xfrm>
          <a:prstGeom prst="rect">
            <a:avLst/>
          </a:prstGeom>
          <a:noFill/>
        </p:spPr>
        <p:txBody>
          <a:bodyPr wrap="square" lIns="0" tIns="0" rIns="0" bIns="0" rtlCol="0">
            <a:noAutofit/>
          </a:bodyPr>
          <a:lstStyle/>
          <a:p>
            <a:pPr defTabSz="456758" fontAlgn="base">
              <a:spcBef>
                <a:spcPts val="1200"/>
              </a:spcBef>
            </a:pPr>
            <a:r>
              <a:rPr lang="en-US" sz="4800" b="1">
                <a:solidFill>
                  <a:srgbClr val="868686"/>
                </a:solidFill>
                <a:latin typeface="CVS Health Sans" panose="020B0504020202020204" pitchFamily="34" charset="0"/>
                <a:cs typeface="Arial" panose="020B0604020202020204" pitchFamily="34" charset="0"/>
              </a:rPr>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latin typeface="CVS Health Sans" panose="020B0504020202020204" pitchFamily="34" charset="0"/>
              </a:defRPr>
            </a:lvl2pPr>
            <a:lvl3pPr marL="174625" indent="-174625" algn="l">
              <a:spcBef>
                <a:spcPts val="1200"/>
              </a:spcBef>
              <a:buClrTx/>
              <a:buFont typeface="Arial" panose="020B0604020202020204" pitchFamily="34" charset="0"/>
              <a:buChar char="•"/>
              <a:defRPr lang="en-US" sz="1400" baseline="0" dirty="0" smtClean="0">
                <a:solidFill>
                  <a:schemeClr val="tx2"/>
                </a:solidFill>
                <a:latin typeface="CVS Health Sans" panose="020B0504020202020204" pitchFamily="34" charset="0"/>
              </a:defRPr>
            </a:lvl3pPr>
            <a:lvl4pPr marL="347663" indent="-173038" algn="l">
              <a:buClrTx/>
              <a:buFont typeface="Arial" panose="020B0604020202020204" pitchFamily="34" charset="0"/>
              <a:buChar char="–"/>
              <a:defRPr lang="en-US" baseline="0" dirty="0" smtClean="0">
                <a:solidFill>
                  <a:schemeClr val="tx2"/>
                </a:solidFill>
                <a:latin typeface="CVS Health Sans" panose="020B0504020202020204" pitchFamily="34" charset="0"/>
              </a:defRPr>
            </a:lvl4pPr>
            <a:lvl5pPr marL="511175" indent="-163513" algn="l">
              <a:buClrTx/>
              <a:buFont typeface="Arial" panose="020B0604020202020204" pitchFamily="34" charset="0"/>
              <a:buChar char="•"/>
              <a:defRPr lang="en-US" dirty="0">
                <a:solidFill>
                  <a:schemeClr val="tx2"/>
                </a:solidFill>
                <a:latin typeface="CVS Health Sans" panose="020B0504020202020204" pitchFamily="34" charset="0"/>
              </a:defRPr>
            </a:lvl5pPr>
            <a:lvl6pPr marL="685800" indent="-174625" algn="l">
              <a:buClrTx/>
              <a:buFont typeface="Arial" panose="020B0604020202020204" pitchFamily="34" charset="0"/>
              <a:buChar char="–"/>
              <a:defRPr baseline="0">
                <a:solidFill>
                  <a:schemeClr val="tx2"/>
                </a:solidFill>
                <a:latin typeface="CVS Health Sans" panose="020B0504020202020204" pitchFamily="34" charset="0"/>
              </a:defRPr>
            </a:lvl6pPr>
            <a:lvl7pPr marL="860425" indent="-173038" algn="l">
              <a:buClrTx/>
              <a:buFont typeface="Arial" panose="020B0604020202020204" pitchFamily="34" charset="0"/>
              <a:buChar char="•"/>
              <a:defRPr>
                <a:latin typeface="CVS Health Sans" panose="020B0504020202020204" pitchFamily="34" charset="0"/>
              </a:defRPr>
            </a:lvl7pPr>
            <a:lvl8pPr marL="1031875" indent="-171450" algn="l">
              <a:buClrTx/>
              <a:buFont typeface="Arial" panose="020B0604020202020204" pitchFamily="34" charset="0"/>
              <a:buChar char="–"/>
              <a:defRPr>
                <a:latin typeface="CVS Health Sans" panose="020B0504020202020204" pitchFamily="34" charset="0"/>
              </a:defRPr>
            </a:lvl8pPr>
            <a:lvl9pPr marL="1203325" indent="-171450" algn="l">
              <a:buClrTx/>
              <a:buFont typeface="Arial" panose="020B0604020202020204" pitchFamily="34" charset="0"/>
              <a:buChar char="•"/>
              <a:defRPr>
                <a:latin typeface="CVS Health Sans" panose="020B0504020202020204" pitchFamily="34" charset="0"/>
              </a:defRPr>
            </a:lvl9pPr>
          </a:lstStyle>
          <a:p>
            <a:pPr lvl="0"/>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latin typeface="CVS Health Sans" panose="020B0504020202020204" pitchFamily="34" charset="0"/>
              </a:defRPr>
            </a:lvl2pPr>
            <a:lvl3pPr marL="174625" indent="-174625" algn="l">
              <a:spcBef>
                <a:spcPts val="1200"/>
              </a:spcBef>
              <a:buClrTx/>
              <a:buFont typeface="Arial" panose="020B0604020202020204" pitchFamily="34" charset="0"/>
              <a:buChar char="•"/>
              <a:defRPr lang="en-US" sz="1400" baseline="0" dirty="0" smtClean="0">
                <a:solidFill>
                  <a:schemeClr val="tx2"/>
                </a:solidFill>
                <a:latin typeface="CVS Health Sans" panose="020B0504020202020204" pitchFamily="34" charset="0"/>
              </a:defRPr>
            </a:lvl3pPr>
            <a:lvl4pPr marL="347663" indent="-173038" algn="l">
              <a:buClrTx/>
              <a:buFont typeface="Arial" panose="020B0604020202020204" pitchFamily="34" charset="0"/>
              <a:buChar char="–"/>
              <a:defRPr lang="en-US" baseline="0" dirty="0" smtClean="0">
                <a:solidFill>
                  <a:schemeClr val="tx2"/>
                </a:solidFill>
                <a:latin typeface="CVS Health Sans" panose="020B0504020202020204" pitchFamily="34" charset="0"/>
              </a:defRPr>
            </a:lvl4pPr>
            <a:lvl5pPr marL="511175" indent="-163513" algn="l">
              <a:buClrTx/>
              <a:buFont typeface="Arial" panose="020B0604020202020204" pitchFamily="34" charset="0"/>
              <a:buChar char="•"/>
              <a:defRPr lang="en-US" dirty="0">
                <a:solidFill>
                  <a:schemeClr val="tx2"/>
                </a:solidFill>
                <a:latin typeface="CVS Health Sans" panose="020B0504020202020204" pitchFamily="34" charset="0"/>
              </a:defRPr>
            </a:lvl5pPr>
            <a:lvl6pPr marL="685800" indent="-174625" algn="l">
              <a:buClrTx/>
              <a:buFont typeface="Arial" panose="020B0604020202020204" pitchFamily="34" charset="0"/>
              <a:buChar char="–"/>
              <a:defRPr baseline="0">
                <a:solidFill>
                  <a:schemeClr val="tx2"/>
                </a:solidFill>
                <a:latin typeface="CVS Health Sans" panose="020B0504020202020204" pitchFamily="34" charset="0"/>
              </a:defRPr>
            </a:lvl6pPr>
            <a:lvl7pPr marL="860425" indent="-173038" algn="l">
              <a:buClrTx/>
              <a:buFont typeface="Arial" panose="020B0604020202020204" pitchFamily="34" charset="0"/>
              <a:buChar char="•"/>
              <a:defRPr>
                <a:latin typeface="CVS Health Sans" panose="020B0504020202020204" pitchFamily="34" charset="0"/>
              </a:defRPr>
            </a:lvl7pPr>
            <a:lvl8pPr marL="1031875" indent="-171450" algn="l">
              <a:buClrTx/>
              <a:buFont typeface="Arial" panose="020B0604020202020204" pitchFamily="34" charset="0"/>
              <a:buChar char="–"/>
              <a:defRPr>
                <a:latin typeface="CVS Health Sans" panose="020B0504020202020204" pitchFamily="34" charset="0"/>
              </a:defRPr>
            </a:lvl8pPr>
            <a:lvl9pPr marL="1203325" indent="-171450" algn="l">
              <a:buClrTx/>
              <a:buFont typeface="Arial" panose="020B0604020202020204" pitchFamily="34" charset="0"/>
              <a:buChar char="•"/>
              <a:defRPr>
                <a:latin typeface="CVS Health Sans" panose="020B0504020202020204" pitchFamily="34" charset="0"/>
              </a:defRPr>
            </a:lvl9pPr>
          </a:lstStyle>
          <a:p>
            <a:pPr lvl="0"/>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buClrTx/>
              <a:defRPr lang="en-US" sz="3200" b="1" cap="none" baseline="0" dirty="0" smtClean="0">
                <a:solidFill>
                  <a:schemeClr val="accent2"/>
                </a:solidFill>
              </a:defRPr>
            </a:lvl1pPr>
            <a:lvl2pPr marL="0" indent="0" algn="ctr">
              <a:spcBef>
                <a:spcPts val="4200"/>
              </a:spcBef>
              <a:buClrTx/>
              <a:buNone/>
              <a:defRPr lang="en-US" dirty="0" smtClean="0">
                <a:solidFill>
                  <a:schemeClr val="tx2"/>
                </a:solidFill>
                <a:latin typeface="CVS Health Sans" panose="020B0504020202020204" pitchFamily="34" charset="0"/>
              </a:defRPr>
            </a:lvl2pPr>
            <a:lvl3pPr marL="174625" indent="-174625" algn="l">
              <a:spcBef>
                <a:spcPts val="1200"/>
              </a:spcBef>
              <a:buClrTx/>
              <a:buFont typeface="Arial" panose="020B0604020202020204" pitchFamily="34" charset="0"/>
              <a:buChar char="•"/>
              <a:defRPr lang="en-US" sz="1400" baseline="0" dirty="0" smtClean="0">
                <a:solidFill>
                  <a:schemeClr val="tx2"/>
                </a:solidFill>
                <a:latin typeface="CVS Health Sans" panose="020B0504020202020204" pitchFamily="34" charset="0"/>
              </a:defRPr>
            </a:lvl3pPr>
            <a:lvl4pPr marL="347663" indent="-173038" algn="l">
              <a:buClrTx/>
              <a:buFont typeface="Arial" panose="020B0604020202020204" pitchFamily="34" charset="0"/>
              <a:buChar char="–"/>
              <a:defRPr lang="en-US" baseline="0" dirty="0" smtClean="0">
                <a:solidFill>
                  <a:schemeClr val="tx2"/>
                </a:solidFill>
                <a:latin typeface="CVS Health Sans" panose="020B0504020202020204" pitchFamily="34" charset="0"/>
              </a:defRPr>
            </a:lvl4pPr>
            <a:lvl5pPr marL="511175" indent="-163513" algn="l">
              <a:buClrTx/>
              <a:buFont typeface="Arial" panose="020B0604020202020204" pitchFamily="34" charset="0"/>
              <a:buChar char="•"/>
              <a:defRPr lang="en-US" dirty="0">
                <a:solidFill>
                  <a:schemeClr val="tx2"/>
                </a:solidFill>
                <a:latin typeface="CVS Health Sans" panose="020B0504020202020204" pitchFamily="34" charset="0"/>
              </a:defRPr>
            </a:lvl5pPr>
            <a:lvl6pPr marL="685800" indent="-174625" algn="l">
              <a:buClrTx/>
              <a:buFont typeface="Arial" panose="020B0604020202020204" pitchFamily="34" charset="0"/>
              <a:buChar char="–"/>
              <a:defRPr baseline="0">
                <a:solidFill>
                  <a:schemeClr val="tx2"/>
                </a:solidFill>
                <a:latin typeface="CVS Health Sans" panose="020B0504020202020204" pitchFamily="34" charset="0"/>
              </a:defRPr>
            </a:lvl6pPr>
            <a:lvl7pPr marL="860425" indent="-173038" algn="l">
              <a:buClrTx/>
              <a:buFont typeface="Arial" panose="020B0604020202020204" pitchFamily="34" charset="0"/>
              <a:buChar char="•"/>
              <a:defRPr>
                <a:latin typeface="CVS Health Sans" panose="020B0504020202020204" pitchFamily="34" charset="0"/>
              </a:defRPr>
            </a:lvl7pPr>
            <a:lvl8pPr marL="1031875" indent="-171450" algn="l">
              <a:buClrTx/>
              <a:buFont typeface="Arial" panose="020B0604020202020204" pitchFamily="34" charset="0"/>
              <a:buChar char="–"/>
              <a:defRPr>
                <a:latin typeface="CVS Health Sans" panose="020B0504020202020204" pitchFamily="34" charset="0"/>
              </a:defRPr>
            </a:lvl8pPr>
            <a:lvl9pPr marL="1203325" indent="-171450" algn="l">
              <a:buClrTx/>
              <a:buFont typeface="Arial" panose="020B0604020202020204" pitchFamily="34" charset="0"/>
              <a:buChar char="•"/>
              <a:defRPr>
                <a:latin typeface="CVS Health Sans" panose="020B0504020202020204" pitchFamily="34" charset="0"/>
              </a:defRPr>
            </a:lvl9pPr>
          </a:lstStyle>
          <a:p>
            <a:pPr lvl="0"/>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pic>
        <p:nvPicPr>
          <p:cNvPr id="7" name="Picture 8">
            <a:extLst>
              <a:ext uri="{FF2B5EF4-FFF2-40B4-BE49-F238E27FC236}">
                <a16:creationId xmlns:a16="http://schemas.microsoft.com/office/drawing/2014/main" id="{99D0F058-ECC9-40E3-8ACB-4D02BF6761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2" name="Footer Placeholder 4">
            <a:extLst>
              <a:ext uri="{FF2B5EF4-FFF2-40B4-BE49-F238E27FC236}">
                <a16:creationId xmlns:a16="http://schemas.microsoft.com/office/drawing/2014/main" id="{0C07AEF2-95F8-4407-BBD7-8F517ACF16FE}"/>
              </a:ext>
            </a:extLst>
          </p:cNvPr>
          <p:cNvSpPr txBox="1">
            <a:spLocks/>
          </p:cNvSpPr>
          <p:nvPr userDrawn="1"/>
        </p:nvSpPr>
        <p:spPr>
          <a:xfrm>
            <a:off x="557784" y="6427484"/>
            <a:ext cx="6858000" cy="228600"/>
          </a:xfrm>
          <a:prstGeom prst="rect">
            <a:avLst/>
          </a:prstGeom>
        </p:spPr>
        <p:txBody>
          <a:bodyPr vert="horz" lIns="0" tIns="0" rIns="0" bIns="0" rtlCol="0" anchor="t" anchorCtr="0">
            <a:noAutofit/>
          </a:bodyPr>
          <a:lstStyle>
            <a:defPPr>
              <a:defRPr lang="en-US"/>
            </a:defPPr>
            <a:lvl1pPr marL="0" algn="l" defTabSz="914400" rtl="0" eaLnBrk="1" latinLnBrk="0" hangingPunct="1">
              <a:defRPr sz="8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prstClr val="white"/>
                </a:solidFill>
              </a:rPr>
              <a:t>©2020 CVS Health and/or one of its affiliates. Confidential and proprietary.</a:t>
            </a:r>
          </a:p>
        </p:txBody>
      </p:sp>
      <p:grpSp>
        <p:nvGrpSpPr>
          <p:cNvPr id="23" name="Group 22">
            <a:extLst>
              <a:ext uri="{FF2B5EF4-FFF2-40B4-BE49-F238E27FC236}">
                <a16:creationId xmlns:a16="http://schemas.microsoft.com/office/drawing/2014/main" id="{1F8C4FD8-0AA8-4037-BC71-BA96D0AF218E}"/>
              </a:ext>
            </a:extLst>
          </p:cNvPr>
          <p:cNvGrpSpPr>
            <a:grpSpLocks noChangeAspect="1"/>
          </p:cNvGrpSpPr>
          <p:nvPr userDrawn="1"/>
        </p:nvGrpSpPr>
        <p:grpSpPr>
          <a:xfrm>
            <a:off x="557784" y="429541"/>
            <a:ext cx="2871788" cy="352779"/>
            <a:chOff x="1011652" y="1504398"/>
            <a:chExt cx="10028238" cy="1231900"/>
          </a:xfrm>
          <a:solidFill>
            <a:schemeClr val="bg1"/>
          </a:solidFill>
        </p:grpSpPr>
        <p:sp>
          <p:nvSpPr>
            <p:cNvPr id="24" name="Freeform 7">
              <a:extLst>
                <a:ext uri="{FF2B5EF4-FFF2-40B4-BE49-F238E27FC236}">
                  <a16:creationId xmlns:a16="http://schemas.microsoft.com/office/drawing/2014/main" id="{B3EB7105-6A46-491C-B241-A8F912957568}"/>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5" name="Freeform 8">
              <a:extLst>
                <a:ext uri="{FF2B5EF4-FFF2-40B4-BE49-F238E27FC236}">
                  <a16:creationId xmlns:a16="http://schemas.microsoft.com/office/drawing/2014/main" id="{D958FC95-7F0F-491F-8DC3-06F8BACBFE15}"/>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6" name="Freeform 9">
              <a:extLst>
                <a:ext uri="{FF2B5EF4-FFF2-40B4-BE49-F238E27FC236}">
                  <a16:creationId xmlns:a16="http://schemas.microsoft.com/office/drawing/2014/main" id="{60CEC3B9-4063-48FC-90DC-4CDE63069C84}"/>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7" name="Freeform 10">
              <a:extLst>
                <a:ext uri="{FF2B5EF4-FFF2-40B4-BE49-F238E27FC236}">
                  <a16:creationId xmlns:a16="http://schemas.microsoft.com/office/drawing/2014/main" id="{ACB778AF-4452-4D00-A46E-1FA80ABA89D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8" name="Freeform 11">
              <a:extLst>
                <a:ext uri="{FF2B5EF4-FFF2-40B4-BE49-F238E27FC236}">
                  <a16:creationId xmlns:a16="http://schemas.microsoft.com/office/drawing/2014/main" id="{52616A00-1107-4114-9319-20AF55350A06}"/>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9" name="Freeform 12">
              <a:extLst>
                <a:ext uri="{FF2B5EF4-FFF2-40B4-BE49-F238E27FC236}">
                  <a16:creationId xmlns:a16="http://schemas.microsoft.com/office/drawing/2014/main" id="{7C96DD26-9A69-4431-91BB-3F67E41B5D6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bg1"/>
                </a:solidFill>
              </a:defRPr>
            </a:lvl1pPr>
            <a:lvl2pPr marL="0" indent="0">
              <a:spcBef>
                <a:spcPts val="0"/>
              </a:spcBef>
              <a:spcAft>
                <a:spcPts val="2400"/>
              </a:spcAft>
              <a:buFontTx/>
              <a:buNone/>
              <a:defRPr sz="1600">
                <a:solidFill>
                  <a:schemeClr val="bg1"/>
                </a:solidFill>
              </a:defRPr>
            </a:lvl2pPr>
            <a:lvl3pPr marL="0" indent="0">
              <a:buFontTx/>
              <a:buNone/>
              <a:defRPr sz="1200">
                <a:solidFill>
                  <a:schemeClr val="bg1"/>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34800" y="416157"/>
            <a:ext cx="4088928" cy="710619"/>
          </a:xfrm>
          <a:prstGeom prst="rect">
            <a:avLst/>
          </a:prstGeom>
          <a:noFill/>
        </p:spPr>
        <p:txBody>
          <a:bodyPr wrap="square" lIns="0" tIns="0" rIns="0" bIns="0" rtlCol="0">
            <a:noAutofit/>
          </a:bodyPr>
          <a:lstStyle/>
          <a:p>
            <a:pPr defTabSz="456758" fontAlgn="base">
              <a:spcBef>
                <a:spcPts val="1200"/>
              </a:spcBef>
            </a:pPr>
            <a:r>
              <a:rPr lang="en-US" sz="4800" b="1">
                <a:solidFill>
                  <a:srgbClr val="868686"/>
                </a:solidFill>
                <a:latin typeface="CVS Health Sans" panose="020B0504020202020204" pitchFamily="34" charset="0"/>
                <a:cs typeface="Arial" panose="020B0604020202020204" pitchFamily="34" charset="0"/>
              </a:rPr>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buClrTx/>
              <a:defRPr sz="1800" b="1" cap="none" baseline="0">
                <a:solidFill>
                  <a:schemeClr val="tx2"/>
                </a:solidFill>
                <a:latin typeface="CVS Health Sans" panose="020B0504020202020204" pitchFamily="34" charset="0"/>
              </a:defRPr>
            </a:lvl1pPr>
            <a:lvl2pPr marL="0" indent="0">
              <a:buClrTx/>
              <a:buFontTx/>
              <a:buNone/>
              <a:defRPr baseline="0">
                <a:solidFill>
                  <a:schemeClr val="tx2"/>
                </a:solidFill>
                <a:latin typeface="CVS Health Sans" panose="020B0504020202020204" pitchFamily="34" charset="0"/>
              </a:defRPr>
            </a:lvl2pPr>
            <a:lvl3pPr marL="173038" indent="-173038">
              <a:buClrTx/>
              <a:buFont typeface="Arial" panose="020B0604020202020204" pitchFamily="34" charset="0"/>
              <a:buChar char="•"/>
              <a:defRPr baseline="0">
                <a:solidFill>
                  <a:schemeClr val="tx2"/>
                </a:solidFill>
                <a:latin typeface="CVS Health Sans" panose="020B0504020202020204" pitchFamily="34" charset="0"/>
              </a:defRPr>
            </a:lvl3pPr>
            <a:lvl4pPr marL="347663" indent="-174625">
              <a:buClrTx/>
              <a:buFont typeface="Arial" panose="020B0604020202020204" pitchFamily="34" charset="0"/>
              <a:buChar char="–"/>
              <a:defRPr>
                <a:solidFill>
                  <a:schemeClr val="tx2"/>
                </a:solidFill>
                <a:latin typeface="CVS Health Sans" panose="020B0504020202020204" pitchFamily="34" charset="0"/>
              </a:defRPr>
            </a:lvl4pPr>
            <a:lvl5pPr marL="509588" indent="-161925">
              <a:buClrTx/>
              <a:buFont typeface="Arial" panose="020B0604020202020204" pitchFamily="34" charset="0"/>
              <a:buChar char="•"/>
              <a:defRPr baseline="0">
                <a:solidFill>
                  <a:schemeClr val="tx2"/>
                </a:solidFill>
                <a:latin typeface="CVS Health Sans" panose="020B0504020202020204" pitchFamily="34" charset="0"/>
              </a:defRPr>
            </a:lvl5pPr>
            <a:lvl6pPr marL="682625" indent="-173038">
              <a:buClrTx/>
              <a:buFont typeface="Arial" panose="020B0604020202020204" pitchFamily="34" charset="0"/>
              <a:buChar char="–"/>
              <a:defRPr>
                <a:latin typeface="CVS Health Sans" panose="020B0504020202020204" pitchFamily="34" charset="0"/>
              </a:defRPr>
            </a:lvl6pPr>
            <a:lvl7pPr marL="857250" indent="-174625">
              <a:buClrTx/>
              <a:buFont typeface="Arial" panose="020B0604020202020204" pitchFamily="34" charset="0"/>
              <a:buChar char="•"/>
              <a:defRPr>
                <a:latin typeface="CVS Health Sans" panose="020B0504020202020204" pitchFamily="34" charset="0"/>
              </a:defRPr>
            </a:lvl7pPr>
            <a:lvl8pPr marL="1030288" indent="-173038">
              <a:buClrTx/>
              <a:buFont typeface="Arial" panose="020B0604020202020204" pitchFamily="34" charset="0"/>
              <a:buChar char="–"/>
              <a:defRPr>
                <a:latin typeface="CVS Health Sans" panose="020B0504020202020204" pitchFamily="34" charset="0"/>
              </a:defRPr>
            </a:lvl8pPr>
            <a:lvl9pPr marL="1203325" indent="-173038">
              <a:buClrTx/>
              <a:buFont typeface="Arial" panose="020B0604020202020204" pitchFamily="34" charset="0"/>
              <a:buChar char="•"/>
              <a:defRPr>
                <a:latin typeface="CVS Health Sans" panose="020B0504020202020204" pitchFamily="34" charset="0"/>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pic>
        <p:nvPicPr>
          <p:cNvPr id="5" name="Picture 8">
            <a:extLst>
              <a:ext uri="{FF2B5EF4-FFF2-40B4-BE49-F238E27FC236}">
                <a16:creationId xmlns:a16="http://schemas.microsoft.com/office/drawing/2014/main" id="{05F5218C-308F-4B60-8D90-A072F5E3AC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263651"/>
            <a:ext cx="9665208" cy="713232"/>
          </a:xfrm>
        </p:spPr>
        <p:txBody>
          <a:bodyPr/>
          <a:lstStyle>
            <a:lvl1pPr>
              <a:defRPr>
                <a:solidFill>
                  <a:schemeClr val="tx2"/>
                </a:solidFill>
                <a:latin typeface="CVS Health Sans" panose="020B0504020202020204" pitchFamily="34" charset="0"/>
              </a:defRPr>
            </a:lvl1pPr>
          </a:lstStyle>
          <a:p>
            <a:r>
              <a:rPr lang="en-US"/>
              <a:t>Click to add title</a:t>
            </a:r>
          </a:p>
        </p:txBody>
      </p:sp>
      <p:pic>
        <p:nvPicPr>
          <p:cNvPr id="3" name="Picture 8">
            <a:extLst>
              <a:ext uri="{FF2B5EF4-FFF2-40B4-BE49-F238E27FC236}">
                <a16:creationId xmlns:a16="http://schemas.microsoft.com/office/drawing/2014/main" id="{4AF6BD85-D712-40D8-82EA-70D7A4D335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53E45ED-AFDE-4F38-A3CD-B77111896593}"/>
              </a:ext>
            </a:extLst>
          </p:cNvPr>
          <p:cNvSpPr/>
          <p:nvPr userDrawn="1"/>
        </p:nvSpPr>
        <p:spPr>
          <a:xfrm>
            <a:off x="355506" y="894"/>
            <a:ext cx="1523604" cy="23700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1" i="0" u="none" strike="noStrike" kern="1200" cap="none" spc="0" normalizeH="0" baseline="0" noProof="0">
              <a:ln>
                <a:noFill/>
              </a:ln>
              <a:solidFill>
                <a:srgbClr val="FFFFFF"/>
              </a:solidFill>
              <a:effectLst/>
              <a:uLnTx/>
              <a:uFillTx/>
              <a:latin typeface="Open Sans Bold"/>
              <a:ea typeface="+mn-ea"/>
              <a:cs typeface="Open Sans Bo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re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139F72-CEC0-495F-8477-192D60A880E2}"/>
              </a:ext>
            </a:extLst>
          </p:cNvPr>
          <p:cNvSpPr/>
          <p:nvPr userDrawn="1"/>
        </p:nvSpPr>
        <p:spPr>
          <a:xfrm>
            <a:off x="-1" y="0"/>
            <a:ext cx="1218882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3" name="Content Placeholder 8">
            <a:extLst>
              <a:ext uri="{FF2B5EF4-FFF2-40B4-BE49-F238E27FC236}">
                <a16:creationId xmlns:a16="http://schemas.microsoft.com/office/drawing/2014/main" id="{935A177A-64AC-49B1-9D97-25A4DB841CAD}"/>
              </a:ext>
            </a:extLst>
          </p:cNvPr>
          <p:cNvSpPr txBox="1">
            <a:spLocks/>
          </p:cNvSpPr>
          <p:nvPr userDrawn="1"/>
        </p:nvSpPr>
        <p:spPr>
          <a:xfrm>
            <a:off x="557784" y="6376946"/>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38743595-4496-5147-A886-7D133864DF76}" type="slidenum">
              <a:rPr lang="en-US" sz="1000" b="1" smtClean="0">
                <a:solidFill>
                  <a:prstClr val="white"/>
                </a:solidFill>
                <a:latin typeface="Arial"/>
                <a:ea typeface="Open Sans" panose="020B0606030504020204" pitchFamily="34" charset="0"/>
                <a:cs typeface="Arial" panose="020B0604020202020204" pitchFamily="34" charset="0"/>
              </a:rPr>
              <a:pPr/>
              <a:t>‹#›</a:t>
            </a:fld>
            <a:endParaRPr lang="en-US" sz="1000" b="1">
              <a:solidFill>
                <a:prstClr val="white"/>
              </a:solidFill>
              <a:latin typeface="Arial"/>
              <a:ea typeface="Open Sans" panose="020B0606030504020204" pitchFamily="34" charset="0"/>
              <a:cs typeface="Arial" panose="020B0604020202020204" pitchFamily="34" charset="0"/>
            </a:endParaRPr>
          </a:p>
        </p:txBody>
      </p:sp>
      <p:sp>
        <p:nvSpPr>
          <p:cNvPr id="4"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prstClr val="white"/>
                </a:solidFill>
                <a:latin typeface="Arial"/>
                <a:cs typeface="Arial" panose="020B0604020202020204" pitchFamily="34" charset="0"/>
              </a:rPr>
              <a:t>©2021 CVS Health and/or one of its affiliates. Confidential and proprietary.</a:t>
            </a:r>
          </a:p>
        </p:txBody>
      </p:sp>
      <p:grpSp>
        <p:nvGrpSpPr>
          <p:cNvPr id="5" name="Group 4">
            <a:extLst>
              <a:ext uri="{FF2B5EF4-FFF2-40B4-BE49-F238E27FC236}">
                <a16:creationId xmlns:a16="http://schemas.microsoft.com/office/drawing/2014/main" id="{4FDE6AD5-F9DF-408C-8730-856FE7DF1ACB}"/>
              </a:ext>
            </a:extLst>
          </p:cNvPr>
          <p:cNvGrpSpPr>
            <a:grpSpLocks noChangeAspect="1"/>
          </p:cNvGrpSpPr>
          <p:nvPr userDrawn="1"/>
        </p:nvGrpSpPr>
        <p:grpSpPr>
          <a:xfrm>
            <a:off x="10352582" y="6373316"/>
            <a:ext cx="1279180" cy="157138"/>
            <a:chOff x="1011652" y="1504398"/>
            <a:chExt cx="10028238" cy="1231900"/>
          </a:xfrm>
          <a:solidFill>
            <a:schemeClr val="bg1"/>
          </a:solidFill>
        </p:grpSpPr>
        <p:sp>
          <p:nvSpPr>
            <p:cNvPr id="6" name="Freeform 4">
              <a:extLst>
                <a:ext uri="{FF2B5EF4-FFF2-40B4-BE49-F238E27FC236}">
                  <a16:creationId xmlns:a16="http://schemas.microsoft.com/office/drawing/2014/main" id="{EAEBFD24-EC09-43D3-99D6-42D3AFF5C68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7" name="Freeform 5">
              <a:extLst>
                <a:ext uri="{FF2B5EF4-FFF2-40B4-BE49-F238E27FC236}">
                  <a16:creationId xmlns:a16="http://schemas.microsoft.com/office/drawing/2014/main" id="{61D17F69-D687-48A8-8300-CE89003EF7B4}"/>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8" name="Freeform 6">
              <a:extLst>
                <a:ext uri="{FF2B5EF4-FFF2-40B4-BE49-F238E27FC236}">
                  <a16:creationId xmlns:a16="http://schemas.microsoft.com/office/drawing/2014/main" id="{CD4BE64E-7ABD-45BD-ACCF-3C1667AD36A0}"/>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9" name="Freeform 7">
              <a:extLst>
                <a:ext uri="{FF2B5EF4-FFF2-40B4-BE49-F238E27FC236}">
                  <a16:creationId xmlns:a16="http://schemas.microsoft.com/office/drawing/2014/main" id="{C057E95B-2796-491D-A687-27D4B2DCD97B}"/>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0" name="Freeform 8">
              <a:extLst>
                <a:ext uri="{FF2B5EF4-FFF2-40B4-BE49-F238E27FC236}">
                  <a16:creationId xmlns:a16="http://schemas.microsoft.com/office/drawing/2014/main" id="{711BEA48-E6DF-45F8-BDA7-36890BE90CB4}"/>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11" name="Freeform 10">
              <a:extLst>
                <a:ext uri="{FF2B5EF4-FFF2-40B4-BE49-F238E27FC236}">
                  <a16:creationId xmlns:a16="http://schemas.microsoft.com/office/drawing/2014/main" id="{CCA9C532-A3D9-4234-A91F-8BD0192B10AF}"/>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2" name="Title 1"/>
          <p:cNvSpPr>
            <a:spLocks noGrp="1"/>
          </p:cNvSpPr>
          <p:nvPr>
            <p:ph type="title" hasCustomPrompt="1"/>
          </p:nvPr>
        </p:nvSpPr>
        <p:spPr/>
        <p:txBody>
          <a:bodyPr/>
          <a:lstStyle>
            <a:lvl1pPr>
              <a:defRPr>
                <a:solidFill>
                  <a:schemeClr val="bg1"/>
                </a:solidFill>
              </a:defRPr>
            </a:lvl1pPr>
          </a:lstStyle>
          <a:p>
            <a:r>
              <a:rPr lang="en-US"/>
              <a:t>Click to add title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Box 1"/>
          <p:cNvSpPr txBox="1"/>
          <p:nvPr userDrawn="1"/>
        </p:nvSpPr>
        <p:spPr>
          <a:xfrm>
            <a:off x="3812939" y="2941078"/>
            <a:ext cx="4562947" cy="830997"/>
          </a:xfrm>
          <a:prstGeom prst="rect">
            <a:avLst/>
          </a:prstGeom>
          <a:noFill/>
        </p:spPr>
        <p:txBody>
          <a:bodyPr wrap="square" lIns="0" tIns="0" rIns="0" bIns="0" rtlCol="0" anchor="ctr">
            <a:spAutoFit/>
          </a:bodyPr>
          <a:lstStyle/>
          <a:p>
            <a:pPr algn="ctr"/>
            <a:r>
              <a:rPr lang="en-US" sz="5400" b="1">
                <a:solidFill>
                  <a:srgbClr val="CC0000"/>
                </a:solidFill>
              </a:rPr>
              <a:t>Thank you</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mn-lt"/>
              </a:defRPr>
            </a:lvl1pPr>
          </a:lstStyle>
          <a:p>
            <a:r>
              <a:rPr lang="en-US"/>
              <a:t>BE SURE IMAGE IS </a:t>
            </a:r>
            <a:br>
              <a:rPr lang="en-US"/>
            </a:br>
            <a:r>
              <a:rPr lang="en-US"/>
              <a:t>DARK ENOUGH SO TYPE AND </a:t>
            </a:r>
            <a:br>
              <a:rPr lang="en-US"/>
            </a:br>
            <a:r>
              <a:rPr lang="en-US"/>
              <a:t>LOGO ARE READABLE</a:t>
            </a:r>
          </a:p>
          <a:p>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4" name="Text Placeholder 8"/>
          <p:cNvSpPr>
            <a:spLocks noGrp="1"/>
          </p:cNvSpPr>
          <p:nvPr>
            <p:ph type="body" sz="quarter" idx="18" hasCustomPrompt="1"/>
          </p:nvPr>
        </p:nvSpPr>
        <p:spPr>
          <a:xfrm>
            <a:off x="844952" y="1196075"/>
            <a:ext cx="3068680" cy="1444752"/>
          </a:xfrm>
        </p:spPr>
        <p:txBody>
          <a:bodyPr/>
          <a:lstStyle>
            <a:lvl1pPr algn="l">
              <a:lnSpc>
                <a:spcPct val="80000"/>
              </a:lnSpc>
              <a:spcBef>
                <a:spcPts val="0"/>
              </a:spcBef>
              <a:defRPr sz="5400" b="1">
                <a:solidFill>
                  <a:schemeClr val="bg1"/>
                </a:solidFill>
              </a:defRPr>
            </a:lvl1pPr>
          </a:lstStyle>
          <a:p>
            <a:pPr lvl="0"/>
            <a:r>
              <a:rPr lang="en-US"/>
              <a:t>Closing slide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grpSp>
        <p:nvGrpSpPr>
          <p:cNvPr id="2" name="Group 1"/>
          <p:cNvGrpSpPr/>
          <p:nvPr userDrawn="1"/>
        </p:nvGrpSpPr>
        <p:grpSpPr>
          <a:xfrm>
            <a:off x="2825581" y="3027447"/>
            <a:ext cx="6537663" cy="803106"/>
            <a:chOff x="2825581" y="3027447"/>
            <a:chExt cx="6537663" cy="803106"/>
          </a:xfrm>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6023520" y="3050215"/>
              <a:ext cx="3134808" cy="775163"/>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5280439" y="3027447"/>
              <a:ext cx="671671" cy="803106"/>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3879141" y="3027447"/>
              <a:ext cx="748256" cy="803106"/>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4575651" y="3050215"/>
              <a:ext cx="746186" cy="758604"/>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2825581" y="3027447"/>
              <a:ext cx="978011" cy="803106"/>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9211109" y="3657720"/>
              <a:ext cx="152135" cy="156275"/>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grpSp>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grpSp>
        <p:nvGrpSpPr>
          <p:cNvPr id="4" name="Group 3">
            <a:extLst>
              <a:ext uri="{FF2B5EF4-FFF2-40B4-BE49-F238E27FC236}">
                <a16:creationId xmlns:a16="http://schemas.microsoft.com/office/drawing/2014/main" id="{40949C91-C34A-48C0-97AF-F55ED1D82DFF}"/>
              </a:ext>
            </a:extLst>
          </p:cNvPr>
          <p:cNvGrpSpPr>
            <a:grpSpLocks noChangeAspect="1"/>
          </p:cNvGrpSpPr>
          <p:nvPr userDrawn="1"/>
        </p:nvGrpSpPr>
        <p:grpSpPr>
          <a:xfrm>
            <a:off x="2825581" y="3027447"/>
            <a:ext cx="6537663" cy="803106"/>
            <a:chOff x="1011652" y="1504398"/>
            <a:chExt cx="10028238" cy="1231900"/>
          </a:xfrm>
          <a:solidFill>
            <a:schemeClr val="bg1"/>
          </a:solidFill>
        </p:grpSpPr>
        <p:sp>
          <p:nvSpPr>
            <p:cNvPr id="5" name="Freeform 2">
              <a:extLst>
                <a:ext uri="{FF2B5EF4-FFF2-40B4-BE49-F238E27FC236}">
                  <a16:creationId xmlns:a16="http://schemas.microsoft.com/office/drawing/2014/main" id="{B2BDFE3B-4557-45B7-B3FF-10C47DDF32FE}"/>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6" name="Freeform 3">
              <a:extLst>
                <a:ext uri="{FF2B5EF4-FFF2-40B4-BE49-F238E27FC236}">
                  <a16:creationId xmlns:a16="http://schemas.microsoft.com/office/drawing/2014/main" id="{4DFEB978-9998-4C51-B950-8201DC4896B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7" name="Freeform 4">
              <a:extLst>
                <a:ext uri="{FF2B5EF4-FFF2-40B4-BE49-F238E27FC236}">
                  <a16:creationId xmlns:a16="http://schemas.microsoft.com/office/drawing/2014/main" id="{5AA45A1A-56E8-4687-A1C0-2DE872F66AAA}"/>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8" name="Freeform 5">
              <a:extLst>
                <a:ext uri="{FF2B5EF4-FFF2-40B4-BE49-F238E27FC236}">
                  <a16:creationId xmlns:a16="http://schemas.microsoft.com/office/drawing/2014/main" id="{8F5885F4-B442-4DC7-A6C5-9C77C9A18B16}"/>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9" name="Freeform 6">
              <a:extLst>
                <a:ext uri="{FF2B5EF4-FFF2-40B4-BE49-F238E27FC236}">
                  <a16:creationId xmlns:a16="http://schemas.microsoft.com/office/drawing/2014/main" id="{430A74DF-73A3-4CDD-A36E-988C8B0C9875}"/>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sp>
          <p:nvSpPr>
            <p:cNvPr id="10" name="Freeform 7">
              <a:extLst>
                <a:ext uri="{FF2B5EF4-FFF2-40B4-BE49-F238E27FC236}">
                  <a16:creationId xmlns:a16="http://schemas.microsoft.com/office/drawing/2014/main" id="{326DD814-0149-498C-A954-885C837F6B8B}"/>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000000"/>
                </a:solidFil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Exception Blank Slide for Appendix - NO TEXT IMAG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134787426"/>
              </p:ex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3993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9140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Exception Blank Slide for Appendix - NO TEXT IMAG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9" y="1591"/>
          <a:ext cx="1587" cy="1587"/>
        </p:xfrm>
        <a:graphic>
          <a:graphicData uri="http://schemas.openxmlformats.org/presentationml/2006/ole">
            <mc:AlternateContent xmlns:mc="http://schemas.openxmlformats.org/markup-compatibility/2006">
              <mc:Choice xmlns:v="urn:schemas-microsoft-com:vml" Requires="v">
                <p:oleObj spid="_x0000_s40961"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89" y="1591"/>
                        <a:ext cx="1587" cy="1587"/>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1266754-D534-4D70-93D0-386ABE2F0A5B}"/>
              </a:ext>
            </a:extLst>
          </p:cNvPr>
          <p:cNvSpPr/>
          <p:nvPr userDrawn="1"/>
        </p:nvSpPr>
        <p:spPr>
          <a:xfrm>
            <a:off x="355506" y="894"/>
            <a:ext cx="1523604" cy="23700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1" i="0" u="none" strike="noStrike" kern="1200" cap="none" spc="0" normalizeH="0" baseline="0" noProof="0">
              <a:ln>
                <a:noFill/>
              </a:ln>
              <a:solidFill>
                <a:srgbClr val="FFFFFF"/>
              </a:solidFill>
              <a:effectLst/>
              <a:uLnTx/>
              <a:uFillTx/>
              <a:latin typeface="Open Sans Bold"/>
              <a:ea typeface="+mn-ea"/>
              <a:cs typeface="Open Sans Bold"/>
            </a:endParaRPr>
          </a:p>
        </p:txBody>
      </p:sp>
      <p:sp>
        <p:nvSpPr>
          <p:cNvPr id="5" name="Title 1">
            <a:extLst>
              <a:ext uri="{FF2B5EF4-FFF2-40B4-BE49-F238E27FC236}">
                <a16:creationId xmlns:a16="http://schemas.microsoft.com/office/drawing/2014/main" id="{A2BCCDC7-1F5B-4B8D-81E2-0487B9B1FC59}"/>
              </a:ext>
            </a:extLst>
          </p:cNvPr>
          <p:cNvSpPr>
            <a:spLocks noGrp="1"/>
          </p:cNvSpPr>
          <p:nvPr>
            <p:ph type="title" hasCustomPrompt="1"/>
          </p:nvPr>
        </p:nvSpPr>
        <p:spPr>
          <a:xfrm>
            <a:off x="272415" y="256653"/>
            <a:ext cx="9686100" cy="476805"/>
          </a:xfrm>
          <a:prstGeom prst="rect">
            <a:avLst/>
          </a:prstGeom>
        </p:spPr>
        <p:txBody>
          <a:bodyPr anchor="b"/>
          <a:lstStyle>
            <a:lvl1pPr algn="l">
              <a:defRPr sz="2999" b="1">
                <a:solidFill>
                  <a:srgbClr val="414141"/>
                </a:solidFill>
                <a:latin typeface="CVS Health Sans" panose="020B0504020202020204" pitchFamily="34" charset="0"/>
                <a:ea typeface="CVS Health Sans" panose="020B0504020202020204" pitchFamily="34" charset="0"/>
                <a:cs typeface="CVS Health Sans" panose="020B0504020202020204" pitchFamily="34" charset="0"/>
              </a:defRPr>
            </a:lvl1pPr>
          </a:lstStyle>
          <a:p>
            <a:r>
              <a:rPr lang="en-US"/>
              <a:t>Title</a:t>
            </a:r>
          </a:p>
        </p:txBody>
      </p:sp>
      <p:sp>
        <p:nvSpPr>
          <p:cNvPr id="6" name="Text Placeholder 9">
            <a:extLst>
              <a:ext uri="{FF2B5EF4-FFF2-40B4-BE49-F238E27FC236}">
                <a16:creationId xmlns:a16="http://schemas.microsoft.com/office/drawing/2014/main" id="{138E427E-1621-4C3C-903B-3DA5F75993BA}"/>
              </a:ext>
            </a:extLst>
          </p:cNvPr>
          <p:cNvSpPr>
            <a:spLocks noGrp="1"/>
          </p:cNvSpPr>
          <p:nvPr>
            <p:ph type="body" sz="quarter" idx="11" hasCustomPrompt="1"/>
          </p:nvPr>
        </p:nvSpPr>
        <p:spPr>
          <a:xfrm>
            <a:off x="272417" y="740482"/>
            <a:ext cx="9686099" cy="423094"/>
          </a:xfrm>
          <a:prstGeom prst="rect">
            <a:avLst/>
          </a:prstGeom>
        </p:spPr>
        <p:txBody>
          <a:bodyPr anchor="ctr"/>
          <a:lstStyle>
            <a:lvl1pPr algn="l">
              <a:lnSpc>
                <a:spcPct val="90000"/>
              </a:lnSpc>
              <a:defRPr sz="1800">
                <a:solidFill>
                  <a:srgbClr val="414141"/>
                </a:solidFill>
              </a:defRPr>
            </a:lvl1pPr>
          </a:lstStyle>
          <a:p>
            <a:pPr lvl="0"/>
            <a:r>
              <a:rPr lang="en-US"/>
              <a:t>Subtitle</a:t>
            </a:r>
          </a:p>
        </p:txBody>
      </p:sp>
      <p:pic>
        <p:nvPicPr>
          <p:cNvPr id="10" name="Picture 8">
            <a:extLst>
              <a:ext uri="{FF2B5EF4-FFF2-40B4-BE49-F238E27FC236}">
                <a16:creationId xmlns:a16="http://schemas.microsoft.com/office/drawing/2014/main" id="{0FF6399A-E7D9-4CB5-80D0-14119BD5BE3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886736" y="20668"/>
            <a:ext cx="130526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2101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grpSp>
        <p:nvGrpSpPr>
          <p:cNvPr id="14" name="Group 13"/>
          <p:cNvGrpSpPr/>
          <p:nvPr userDrawn="1"/>
        </p:nvGrpSpPr>
        <p:grpSpPr>
          <a:xfrm>
            <a:off x="557784" y="429541"/>
            <a:ext cx="2871788" cy="352779"/>
            <a:chOff x="557784" y="429541"/>
            <a:chExt cx="2871788" cy="352779"/>
          </a:xfrm>
        </p:grpSpPr>
        <p:sp>
          <p:nvSpPr>
            <p:cNvPr id="15"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6"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7"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8"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9"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0"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pic>
        <p:nvPicPr>
          <p:cNvPr id="12" name="Picture 8">
            <a:extLst>
              <a:ext uri="{FF2B5EF4-FFF2-40B4-BE49-F238E27FC236}">
                <a16:creationId xmlns:a16="http://schemas.microsoft.com/office/drawing/2014/main" id="{0CF2A365-BCB0-4352-98D3-DC11FAA9A8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309210"/>
            <a:ext cx="9665208" cy="370265"/>
          </a:xfrm>
        </p:spPr>
        <p:txBody>
          <a:bodyPr/>
          <a:lstStyle>
            <a:lvl1pPr>
              <a:defRPr>
                <a:solidFill>
                  <a:schemeClr val="tx2"/>
                </a:solidFill>
              </a:defRPr>
            </a:lvl1pPr>
          </a:lstStyle>
          <a:p>
            <a:r>
              <a:rPr lang="en-US"/>
              <a:t>Click to add title</a:t>
            </a:r>
          </a:p>
        </p:txBody>
      </p:sp>
      <p:sp>
        <p:nvSpPr>
          <p:cNvPr id="3" name="Text Placeholder 2">
            <a:extLst>
              <a:ext uri="{FF2B5EF4-FFF2-40B4-BE49-F238E27FC236}">
                <a16:creationId xmlns:a16="http://schemas.microsoft.com/office/drawing/2014/main" id="{63A73374-FE24-48E2-B523-179FF929552D}"/>
              </a:ext>
            </a:extLst>
          </p:cNvPr>
          <p:cNvSpPr>
            <a:spLocks noGrp="1"/>
          </p:cNvSpPr>
          <p:nvPr>
            <p:ph type="body" sz="quarter" idx="4294967295"/>
          </p:nvPr>
        </p:nvSpPr>
        <p:spPr>
          <a:xfrm>
            <a:off x="557784" y="679476"/>
            <a:ext cx="9685338" cy="422275"/>
          </a:xfrm>
        </p:spPr>
        <p:txBody>
          <a:bodyPr/>
          <a:lstStyle/>
          <a:p>
            <a:pPr lvl="0"/>
            <a:r>
              <a:rPr lang="en-US">
                <a:latin typeface="Arial" panose="020B0604020202020204" pitchFamily="34" charset="0"/>
                <a:cs typeface="Arial" panose="020B0604020202020204" pitchFamily="34" charset="0"/>
                <a:sym typeface="Arial" panose="020B0604020202020204" pitchFamily="34" charset="0"/>
              </a:rPr>
              <a:t>Edit Master text styles</a:t>
            </a:r>
          </a:p>
        </p:txBody>
      </p:sp>
    </p:spTree>
    <p:extLst>
      <p:ext uri="{BB962C8B-B14F-4D97-AF65-F5344CB8AC3E}">
        <p14:creationId xmlns:p14="http://schemas.microsoft.com/office/powerpoint/2010/main" val="4003284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Exception Blank Slide for Appendix - NO TEXT IMAG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90" y="1593"/>
          <a:ext cx="1587" cy="1587"/>
        </p:xfrm>
        <a:graphic>
          <a:graphicData uri="http://schemas.openxmlformats.org/presentationml/2006/ole">
            <mc:AlternateContent xmlns:mc="http://schemas.openxmlformats.org/markup-compatibility/2006">
              <mc:Choice xmlns:v="urn:schemas-microsoft-com:vml" Requires="v">
                <p:oleObj spid="_x0000_s43009" name="think-cell Slide" r:id="rId4" imgW="498" imgH="499" progId="TCLayout.ActiveDocument.1">
                  <p:embed/>
                </p:oleObj>
              </mc:Choice>
              <mc:Fallback>
                <p:oleObj name="think-cell Slide" r:id="rId4" imgW="498" imgH="499" progId="TCLayout.ActiveDocument.1">
                  <p:embed/>
                  <p:pic>
                    <p:nvPicPr>
                      <p:cNvPr id="2" name="Object 1" hidden="1"/>
                      <p:cNvPicPr/>
                      <p:nvPr/>
                    </p:nvPicPr>
                    <p:blipFill>
                      <a:blip r:embed="rId5"/>
                      <a:stretch>
                        <a:fillRect/>
                      </a:stretch>
                    </p:blipFill>
                    <p:spPr>
                      <a:xfrm>
                        <a:off x="1590" y="1593"/>
                        <a:ext cx="1587" cy="1587"/>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C1266754-D534-4D70-93D0-386ABE2F0A5B}"/>
              </a:ext>
            </a:extLst>
          </p:cNvPr>
          <p:cNvSpPr/>
          <p:nvPr userDrawn="1"/>
        </p:nvSpPr>
        <p:spPr>
          <a:xfrm>
            <a:off x="355507" y="896"/>
            <a:ext cx="1523604" cy="23700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sz="1798" b="1" i="0" u="none" strike="noStrike" kern="1200" cap="none" spc="0" normalizeH="0" baseline="0" noProof="0">
              <a:ln>
                <a:noFill/>
              </a:ln>
              <a:solidFill>
                <a:srgbClr val="FFFFFF"/>
              </a:solidFill>
              <a:effectLst/>
              <a:uLnTx/>
              <a:uFillTx/>
              <a:latin typeface="Open Sans Bold"/>
              <a:ea typeface="+mn-ea"/>
              <a:cs typeface="Open Sans Bold"/>
            </a:endParaRPr>
          </a:p>
        </p:txBody>
      </p:sp>
      <p:sp>
        <p:nvSpPr>
          <p:cNvPr id="6" name="Title 1">
            <a:extLst>
              <a:ext uri="{FF2B5EF4-FFF2-40B4-BE49-F238E27FC236}">
                <a16:creationId xmlns:a16="http://schemas.microsoft.com/office/drawing/2014/main" id="{2D5403F5-CE14-463F-A1A7-1A88957615E2}"/>
              </a:ext>
            </a:extLst>
          </p:cNvPr>
          <p:cNvSpPr>
            <a:spLocks noGrp="1"/>
          </p:cNvSpPr>
          <p:nvPr>
            <p:ph type="title" hasCustomPrompt="1"/>
          </p:nvPr>
        </p:nvSpPr>
        <p:spPr>
          <a:xfrm>
            <a:off x="278296" y="323647"/>
            <a:ext cx="10177670" cy="755088"/>
          </a:xfrm>
        </p:spPr>
        <p:txBody>
          <a:bodyPr/>
          <a:lstStyle>
            <a:lvl1pPr>
              <a:defRPr sz="3000"/>
            </a:lvl1pPr>
          </a:lstStyle>
          <a:p>
            <a:r>
              <a:rPr lang="en-US"/>
              <a:t>Title</a:t>
            </a:r>
            <a:endParaRPr lang="en-US" sz="2200" b="0"/>
          </a:p>
        </p:txBody>
      </p:sp>
      <p:pic>
        <p:nvPicPr>
          <p:cNvPr id="5" name="Picture 8">
            <a:extLst>
              <a:ext uri="{FF2B5EF4-FFF2-40B4-BE49-F238E27FC236}">
                <a16:creationId xmlns:a16="http://schemas.microsoft.com/office/drawing/2014/main" id="{EDF73173-30C6-4F3D-AAA5-B6DB0FA97BF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886736" y="20668"/>
            <a:ext cx="130526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617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8229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162" y="694944"/>
            <a:ext cx="10360501" cy="594360"/>
          </a:xfrm>
        </p:spPr>
        <p:txBody>
          <a:bodyPr vert="horz" lIns="0" tIns="45720" rIns="0" bIns="0" rtlCol="0" anchor="b" anchorCtr="0">
            <a:noAutofit/>
          </a:bodyPr>
          <a:lstStyle>
            <a:lvl1pPr>
              <a:defRPr lang="en-US" sz="3599" spc="-75" dirty="0">
                <a:latin typeface="+mj-lt"/>
              </a:defRPr>
            </a:lvl1pPr>
          </a:lstStyle>
          <a:p>
            <a:pPr lvl="0" defTabSz="685594">
              <a:lnSpc>
                <a:spcPct val="85000"/>
              </a:lnSpc>
            </a:pPr>
            <a:r>
              <a:rPr lang="en-US"/>
              <a:t>Click to edit Master title style</a:t>
            </a:r>
          </a:p>
        </p:txBody>
      </p:sp>
      <p:sp>
        <p:nvSpPr>
          <p:cNvPr id="4" name="Text Placeholder 8"/>
          <p:cNvSpPr>
            <a:spLocks noGrp="1"/>
          </p:cNvSpPr>
          <p:nvPr>
            <p:ph type="body" sz="quarter" idx="14"/>
          </p:nvPr>
        </p:nvSpPr>
        <p:spPr>
          <a:xfrm>
            <a:off x="914483" y="1353312"/>
            <a:ext cx="10360181" cy="475488"/>
          </a:xfrm>
        </p:spPr>
        <p:txBody>
          <a:bodyPr vert="horz" lIns="0" tIns="0" rIns="0" bIns="0" rtlCol="0">
            <a:noAutofit/>
          </a:bodyPr>
          <a:lstStyle>
            <a:lvl1pPr marL="0" indent="0">
              <a:buNone/>
              <a:defRPr lang="en-US" sz="1200"/>
            </a:lvl1pPr>
          </a:lstStyle>
          <a:p>
            <a:pPr marL="228531" lvl="0" indent="-228531">
              <a:lnSpc>
                <a:spcPct val="130000"/>
              </a:lnSpc>
            </a:pPr>
            <a:r>
              <a:rPr lang="en-US"/>
              <a:t>Edit Master text styles</a:t>
            </a:r>
          </a:p>
        </p:txBody>
      </p:sp>
      <p:sp>
        <p:nvSpPr>
          <p:cNvPr id="8" name="Text Placeholder 5"/>
          <p:cNvSpPr>
            <a:spLocks noGrp="1"/>
          </p:cNvSpPr>
          <p:nvPr>
            <p:ph type="body" sz="quarter" idx="15" hasCustomPrompt="1"/>
          </p:nvPr>
        </p:nvSpPr>
        <p:spPr>
          <a:xfrm>
            <a:off x="914733" y="466344"/>
            <a:ext cx="3354974"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531" lvl="0" indent="-228531"/>
            <a:r>
              <a:rPr lang="en-US"/>
              <a:t>BREADCRUMBS</a:t>
            </a:r>
          </a:p>
        </p:txBody>
      </p:sp>
    </p:spTree>
    <p:extLst>
      <p:ext uri="{BB962C8B-B14F-4D97-AF65-F5344CB8AC3E}">
        <p14:creationId xmlns:p14="http://schemas.microsoft.com/office/powerpoint/2010/main" val="228502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347472"/>
          </a:xfrm>
        </p:spPr>
        <p:txBody>
          <a:bodyPr/>
          <a:lstStyle>
            <a:lvl1pPr marL="0" indent="0" algn="l">
              <a:spcBef>
                <a:spcPts val="0"/>
              </a:spcBef>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grpSp>
        <p:nvGrpSpPr>
          <p:cNvPr id="15" name="Group 14"/>
          <p:cNvGrpSpPr/>
          <p:nvPr userDrawn="1"/>
        </p:nvGrpSpPr>
        <p:grpSpPr>
          <a:xfrm>
            <a:off x="557784" y="429541"/>
            <a:ext cx="2871788" cy="352779"/>
            <a:chOff x="557784" y="429541"/>
            <a:chExt cx="2871788" cy="352779"/>
          </a:xfrm>
        </p:grpSpPr>
        <p:sp>
          <p:nvSpPr>
            <p:cNvPr id="16"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7"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8"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19"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0"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1"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grpSp>
        <p:nvGrpSpPr>
          <p:cNvPr id="20" name="Group 19"/>
          <p:cNvGrpSpPr/>
          <p:nvPr userDrawn="1"/>
        </p:nvGrpSpPr>
        <p:grpSpPr>
          <a:xfrm>
            <a:off x="557784" y="429541"/>
            <a:ext cx="2871788" cy="352779"/>
            <a:chOff x="557784" y="429541"/>
            <a:chExt cx="2871788" cy="352779"/>
          </a:xfrm>
        </p:grpSpPr>
        <p:sp>
          <p:nvSpPr>
            <p:cNvPr id="22" name="Freeform 7">
              <a:extLst>
                <a:ext uri="{FF2B5EF4-FFF2-40B4-BE49-F238E27FC236}">
                  <a16:creationId xmlns:a16="http://schemas.microsoft.com/office/drawing/2014/main" id="{F017E871-18C4-45C8-9198-BF6823490447}"/>
                </a:ext>
              </a:extLst>
            </p:cNvPr>
            <p:cNvSpPr>
              <a:spLocks noEditPoints="1"/>
            </p:cNvSpPr>
            <p:nvPr/>
          </p:nvSpPr>
          <p:spPr bwMode="auto">
            <a:xfrm>
              <a:off x="1962537" y="439542"/>
              <a:ext cx="1377022" cy="340505"/>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3" name="Freeform 8">
              <a:extLst>
                <a:ext uri="{FF2B5EF4-FFF2-40B4-BE49-F238E27FC236}">
                  <a16:creationId xmlns:a16="http://schemas.microsoft.com/office/drawing/2014/main" id="{64721E85-2239-483B-879C-87964E713A6D}"/>
                </a:ext>
              </a:extLst>
            </p:cNvPr>
            <p:cNvSpPr>
              <a:spLocks/>
            </p:cNvSpPr>
            <p:nvPr/>
          </p:nvSpPr>
          <p:spPr bwMode="auto">
            <a:xfrm>
              <a:off x="1636125" y="429541"/>
              <a:ext cx="295044" cy="352779"/>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4" name="Freeform 9">
              <a:extLst>
                <a:ext uri="{FF2B5EF4-FFF2-40B4-BE49-F238E27FC236}">
                  <a16:creationId xmlns:a16="http://schemas.microsoft.com/office/drawing/2014/main" id="{DE44ED71-C040-4229-9666-B07DD1B05DAA}"/>
                </a:ext>
              </a:extLst>
            </p:cNvPr>
            <p:cNvSpPr>
              <a:spLocks/>
            </p:cNvSpPr>
            <p:nvPr/>
          </p:nvSpPr>
          <p:spPr bwMode="auto">
            <a:xfrm>
              <a:off x="1020580" y="429541"/>
              <a:ext cx="328685" cy="352779"/>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5" name="Freeform 10">
              <a:extLst>
                <a:ext uri="{FF2B5EF4-FFF2-40B4-BE49-F238E27FC236}">
                  <a16:creationId xmlns:a16="http://schemas.microsoft.com/office/drawing/2014/main" id="{072BB834-AF3C-4EED-BC86-8DE307022146}"/>
                </a:ext>
              </a:extLst>
            </p:cNvPr>
            <p:cNvSpPr>
              <a:spLocks/>
            </p:cNvSpPr>
            <p:nvPr/>
          </p:nvSpPr>
          <p:spPr bwMode="auto">
            <a:xfrm>
              <a:off x="1326534" y="439542"/>
              <a:ext cx="327776" cy="333231"/>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6" name="Freeform 11">
              <a:extLst>
                <a:ext uri="{FF2B5EF4-FFF2-40B4-BE49-F238E27FC236}">
                  <a16:creationId xmlns:a16="http://schemas.microsoft.com/office/drawing/2014/main" id="{D98FB805-93F1-4DD1-A922-41F0F7210F91}"/>
                </a:ext>
              </a:extLst>
            </p:cNvPr>
            <p:cNvSpPr>
              <a:spLocks/>
            </p:cNvSpPr>
            <p:nvPr/>
          </p:nvSpPr>
          <p:spPr bwMode="auto">
            <a:xfrm>
              <a:off x="557784" y="429541"/>
              <a:ext cx="429609" cy="352779"/>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sp>
          <p:nvSpPr>
            <p:cNvPr id="27" name="Freeform 12">
              <a:extLst>
                <a:ext uri="{FF2B5EF4-FFF2-40B4-BE49-F238E27FC236}">
                  <a16:creationId xmlns:a16="http://schemas.microsoft.com/office/drawing/2014/main" id="{71225E3C-921D-42FF-B4D6-693BE039622F}"/>
                </a:ext>
              </a:extLst>
            </p:cNvPr>
            <p:cNvSpPr>
              <a:spLocks noEditPoints="1"/>
            </p:cNvSpPr>
            <p:nvPr/>
          </p:nvSpPr>
          <p:spPr bwMode="auto">
            <a:xfrm>
              <a:off x="3362744" y="706400"/>
              <a:ext cx="66828" cy="68647"/>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a:defRPr/>
              </a:pPr>
              <a:endParaRPr lang="en-US" kern="0">
                <a:solidFill>
                  <a:srgbClr val="3F3F3F"/>
                </a:solidFill>
              </a:endParaRPr>
            </a:p>
          </p:txBody>
        </p:sp>
      </p:grpSp>
      <p:sp>
        <p:nvSpPr>
          <p:cNvPr id="15" name="Text Placeholder 4"/>
          <p:cNvSpPr>
            <a:spLocks noGrp="1"/>
          </p:cNvSpPr>
          <p:nvPr>
            <p:ph type="body" sz="quarter" idx="17" hasCustomPrompt="1"/>
          </p:nvPr>
        </p:nvSpPr>
        <p:spPr>
          <a:xfrm>
            <a:off x="557784" y="4379002"/>
            <a:ext cx="3582017" cy="1262324"/>
          </a:xfrm>
        </p:spPr>
        <p:txBody>
          <a:bodyPr/>
          <a:lstStyle>
            <a:lvl1pPr>
              <a:defRPr sz="1600" b="1">
                <a:solidFill>
                  <a:schemeClr val="tx2"/>
                </a:solidFill>
              </a:defRPr>
            </a:lvl1pPr>
            <a:lvl2pPr marL="0" indent="0">
              <a:spcBef>
                <a:spcPts val="0"/>
              </a:spcBef>
              <a:spcAft>
                <a:spcPts val="2400"/>
              </a:spcAft>
              <a:buFontTx/>
              <a:buNone/>
              <a:defRPr sz="1600">
                <a:solidFill>
                  <a:schemeClr val="tx2"/>
                </a:solidFill>
              </a:defRPr>
            </a:lvl2pPr>
            <a:lvl3pPr marL="0" indent="0">
              <a:buFontTx/>
              <a:buNone/>
              <a:defRPr sz="1200">
                <a:solidFill>
                  <a:schemeClr val="tx2"/>
                </a:solidFill>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1" name="Picture 8">
            <a:extLst>
              <a:ext uri="{FF2B5EF4-FFF2-40B4-BE49-F238E27FC236}">
                <a16:creationId xmlns:a16="http://schemas.microsoft.com/office/drawing/2014/main" id="{0817C73A-EA4D-4F8F-B129-C6346AE240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defTabSz="456758" fontAlgn="base">
              <a:spcBef>
                <a:spcPts val="1200"/>
              </a:spcBef>
            </a:pPr>
            <a:r>
              <a:rPr lang="en-US" sz="4800" b="1">
                <a:solidFill>
                  <a:srgbClr val="868686"/>
                </a:solidFill>
                <a:cs typeface="Arial" panose="020B0604020202020204" pitchFamily="34" charset="0"/>
              </a:rPr>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spcBef>
                <a:spcPts val="1800"/>
              </a:spcBef>
              <a:spcAft>
                <a:spcPts val="0"/>
              </a:spcAft>
              <a:defRPr sz="1800" b="1">
                <a:solidFill>
                  <a:schemeClr val="tx2"/>
                </a:solidFill>
              </a:defRPr>
            </a:lvl1pPr>
            <a:lvl2pPr marL="0" indent="0">
              <a:spcBef>
                <a:spcPts val="0"/>
              </a:spcBef>
              <a:spcAft>
                <a:spcPts val="0"/>
              </a:spcAft>
              <a:buNone/>
              <a:defRPr sz="1400">
                <a:solidFill>
                  <a:schemeClr val="tx2"/>
                </a:solidFill>
              </a:defRPr>
            </a:lvl2pPr>
            <a:lvl3pPr marL="177800" indent="-177800">
              <a:spcBef>
                <a:spcPts val="600"/>
              </a:spcBef>
              <a:buFont typeface="Arial" panose="020B0604020202020204" pitchFamily="34" charset="0"/>
              <a:buChar char="•"/>
              <a:defRPr sz="1400" baseline="0"/>
            </a:lvl3pPr>
            <a:lvl4pPr marL="342900" indent="-165100">
              <a:spcBef>
                <a:spcPts val="600"/>
              </a:spcBef>
              <a:buFont typeface="Arial" panose="020B0604020202020204" pitchFamily="34" charset="0"/>
              <a:buChar char="–"/>
              <a:defRPr sz="1400" baseline="0"/>
            </a:lvl4pPr>
            <a:lvl5pPr marL="520700" indent="-177800">
              <a:spcBef>
                <a:spcPts val="600"/>
              </a:spcBef>
              <a:buFont typeface="Arial" panose="020B0604020202020204" pitchFamily="34" charset="0"/>
              <a:buChar char="•"/>
              <a:defRPr sz="1400"/>
            </a:lvl5pPr>
            <a:lvl6pPr marL="685800" indent="-165100">
              <a:spcBef>
                <a:spcPts val="600"/>
              </a:spcBef>
              <a:buFont typeface="Arial" panose="020B0604020202020204" pitchFamily="34" charset="0"/>
              <a:buChar char="–"/>
              <a:defRPr baseline="0"/>
            </a:lvl6pPr>
            <a:lvl7pPr marL="863600" indent="-177800">
              <a:spcBef>
                <a:spcPts val="600"/>
              </a:spcBef>
              <a:buFont typeface="Arial" panose="020B0604020202020204" pitchFamily="34" charset="0"/>
              <a:buChar char="•"/>
              <a:defRPr/>
            </a:lvl7pPr>
            <a:lvl8pPr marL="1028700" indent="-165100">
              <a:spcBef>
                <a:spcPts val="600"/>
              </a:spcBef>
              <a:buFont typeface="Arial" panose="020B0604020202020204" pitchFamily="34" charset="0"/>
              <a:buChar char="–"/>
              <a:defRPr/>
            </a:lvl8pPr>
            <a:lvl9pPr marL="1206500" indent="-177800">
              <a:spcBef>
                <a:spcPts val="600"/>
              </a:spcBef>
              <a:buFont typeface="Arial" panose="020B0604020202020204" pitchFamily="34" charset="0"/>
              <a:buChar char="•"/>
              <a:defRPr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pic>
        <p:nvPicPr>
          <p:cNvPr id="4" name="Picture 8">
            <a:extLst>
              <a:ext uri="{FF2B5EF4-FFF2-40B4-BE49-F238E27FC236}">
                <a16:creationId xmlns:a16="http://schemas.microsoft.com/office/drawing/2014/main" id="{642358CE-AB19-471C-AEFE-1A1619A42C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25AEC46-6D54-4EEC-956E-3477AF6588BC}"/>
              </a:ext>
            </a:extLst>
          </p:cNvPr>
          <p:cNvSpPr txBox="1"/>
          <p:nvPr userDrawn="1"/>
        </p:nvSpPr>
        <p:spPr>
          <a:xfrm>
            <a:off x="566739" y="416157"/>
            <a:ext cx="4088928" cy="710619"/>
          </a:xfrm>
          <a:prstGeom prst="rect">
            <a:avLst/>
          </a:prstGeom>
          <a:noFill/>
        </p:spPr>
        <p:txBody>
          <a:bodyPr wrap="square" lIns="0" tIns="0" rIns="0" bIns="0" rtlCol="0">
            <a:noAutofit/>
          </a:bodyPr>
          <a:lstStyle/>
          <a:p>
            <a:pPr defTabSz="456758" fontAlgn="base">
              <a:spcBef>
                <a:spcPts val="1200"/>
              </a:spcBef>
            </a:pPr>
            <a:r>
              <a:rPr lang="en-US" sz="4800" b="1">
                <a:solidFill>
                  <a:srgbClr val="868686"/>
                </a:solidFill>
                <a:cs typeface="Arial" panose="020B0604020202020204" pitchFamily="34" charset="0"/>
              </a:rPr>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spcAft>
                <a:spcPts val="1800"/>
              </a:spcAft>
              <a:defRPr sz="2000" b="1">
                <a:solidFill>
                  <a:schemeClr val="tx2"/>
                </a:solidFill>
                <a:latin typeface="CVS Health Sans" panose="020B0504020202020204" pitchFamily="34" charset="0"/>
              </a:defRPr>
            </a:lvl1pPr>
            <a:lvl2pPr marL="0" indent="0">
              <a:spcBef>
                <a:spcPts val="0"/>
              </a:spcBef>
              <a:spcAft>
                <a:spcPts val="300"/>
              </a:spcAft>
              <a:buNone/>
              <a:tabLst>
                <a:tab pos="568325" algn="r"/>
                <a:tab pos="1028700" algn="l"/>
              </a:tabLst>
              <a:defRPr sz="1400" b="1">
                <a:solidFill>
                  <a:schemeClr val="tx2"/>
                </a:solidFill>
                <a:latin typeface="CVS Health Sans" panose="020B0504020202020204" pitchFamily="34" charset="0"/>
              </a:defRPr>
            </a:lvl2pPr>
            <a:lvl3pPr marL="1028700" indent="0">
              <a:spcBef>
                <a:spcPts val="0"/>
              </a:spcBef>
              <a:spcAft>
                <a:spcPts val="1800"/>
              </a:spcAft>
              <a:buNone/>
              <a:defRPr sz="1400">
                <a:solidFill>
                  <a:schemeClr val="tx2"/>
                </a:solidFill>
                <a:latin typeface="CVS Health Sans" panose="020B0504020202020204" pitchFamily="34" charset="0"/>
              </a:defRPr>
            </a:lvl3pPr>
            <a:lvl4pPr marL="0" indent="0">
              <a:spcBef>
                <a:spcPts val="0"/>
              </a:spcBef>
              <a:spcAft>
                <a:spcPts val="900"/>
              </a:spcAft>
              <a:buNone/>
              <a:defRPr sz="1400" i="1">
                <a:solidFill>
                  <a:schemeClr val="tx2"/>
                </a:solidFill>
                <a:latin typeface="CVS Health Sans" panose="020B0504020202020204" pitchFamily="34" charset="0"/>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spcAft>
                <a:spcPts val="1800"/>
              </a:spcAft>
              <a:defRPr sz="2000" b="1">
                <a:solidFill>
                  <a:schemeClr val="tx2"/>
                </a:solidFill>
                <a:latin typeface="CVS Health Sans" panose="020B0504020202020204" pitchFamily="34" charset="0"/>
              </a:defRPr>
            </a:lvl1pPr>
            <a:lvl2pPr marL="0" indent="0">
              <a:spcBef>
                <a:spcPts val="0"/>
              </a:spcBef>
              <a:spcAft>
                <a:spcPts val="300"/>
              </a:spcAft>
              <a:buNone/>
              <a:tabLst>
                <a:tab pos="568325" algn="r"/>
                <a:tab pos="1028700" algn="l"/>
              </a:tabLst>
              <a:defRPr sz="1400" b="1">
                <a:solidFill>
                  <a:schemeClr val="tx2"/>
                </a:solidFill>
                <a:latin typeface="CVS Health Sans" panose="020B0504020202020204" pitchFamily="34" charset="0"/>
              </a:defRPr>
            </a:lvl2pPr>
            <a:lvl3pPr marL="1028700" indent="0">
              <a:spcBef>
                <a:spcPts val="0"/>
              </a:spcBef>
              <a:spcAft>
                <a:spcPts val="1800"/>
              </a:spcAft>
              <a:buNone/>
              <a:defRPr sz="1400">
                <a:solidFill>
                  <a:schemeClr val="tx2"/>
                </a:solidFill>
                <a:latin typeface="CVS Health Sans" panose="020B0504020202020204" pitchFamily="34" charset="0"/>
              </a:defRPr>
            </a:lvl3pPr>
            <a:lvl4pPr marL="0" indent="0">
              <a:spcBef>
                <a:spcPts val="0"/>
              </a:spcBef>
              <a:spcAft>
                <a:spcPts val="900"/>
              </a:spcAft>
              <a:buNone/>
              <a:defRPr sz="1400" i="1">
                <a:solidFill>
                  <a:schemeClr val="tx2"/>
                </a:solidFill>
                <a:latin typeface="CVS Health Sans" panose="020B0504020202020204" pitchFamily="34" charset="0"/>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pic>
        <p:nvPicPr>
          <p:cNvPr id="5" name="Picture 8">
            <a:extLst>
              <a:ext uri="{FF2B5EF4-FFF2-40B4-BE49-F238E27FC236}">
                <a16:creationId xmlns:a16="http://schemas.microsoft.com/office/drawing/2014/main" id="{58C16E83-A1D0-4907-95BE-4A3DD64ED00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83900" y="20668"/>
            <a:ext cx="1304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a:solidFill>
                  <a:schemeClr val="bg1"/>
                </a:solidFill>
                <a:latin typeface="+mn-lt"/>
              </a:defRPr>
            </a:lvl1pPr>
          </a:lstStyle>
          <a:p>
            <a:r>
              <a:rPr lang="en-US"/>
              <a:t>Click to edit title for divider</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4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 name="think-cell Slide" r:id="rId48" imgW="473" imgH="476" progId="TCLayout.ActiveDocument.1">
                  <p:embed/>
                </p:oleObj>
              </mc:Choice>
              <mc:Fallback>
                <p:oleObj name="think-cell Slide" r:id="rId48" imgW="473" imgH="476" progId="TCLayout.ActiveDocument.1">
                  <p:embed/>
                  <p:pic>
                    <p:nvPicPr>
                      <p:cNvPr id="7" name="Object 6" hidden="1"/>
                      <p:cNvPicPr/>
                      <p:nvPr/>
                    </p:nvPicPr>
                    <p:blipFill>
                      <a:blip r:embed="rId49"/>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47"/>
            </p:custDataLst>
          </p:nvPr>
        </p:nvSpPr>
        <p:spPr bwMode="gray">
          <a:xfrm>
            <a:off x="0" y="0"/>
            <a:ext cx="158750" cy="158750"/>
          </a:xfrm>
          <a:prstGeom prst="rect">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endParaRPr lang="en-US" sz="2600" b="1">
              <a:solidFill>
                <a:prstClr val="white"/>
              </a:solidFill>
              <a:sym typeface="Arial" panose="020B0604020202020204" pitchFamily="34" charset="0"/>
            </a:endParaRPr>
          </a:p>
        </p:txBody>
      </p:sp>
      <p:sp>
        <p:nvSpPr>
          <p:cNvPr id="2" name="Title Placeholder 1"/>
          <p:cNvSpPr>
            <a:spLocks noGrp="1"/>
          </p:cNvSpPr>
          <p:nvPr>
            <p:ph type="title"/>
          </p:nvPr>
        </p:nvSpPr>
        <p:spPr>
          <a:xfrm>
            <a:off x="557784" y="530351"/>
            <a:ext cx="9665208"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38743595-4496-5147-A886-7D133864DF76}" type="slidenum">
              <a:rPr lang="en-US" sz="1000" b="1" smtClean="0">
                <a:solidFill>
                  <a:srgbClr val="3F3F3F"/>
                </a:solidFill>
                <a:latin typeface="Arial"/>
                <a:ea typeface="Open Sans" panose="020B0606030504020204" pitchFamily="34" charset="0"/>
                <a:cs typeface="Arial" panose="020B0604020202020204" pitchFamily="34" charset="0"/>
              </a:rPr>
              <a:pPr/>
              <a:t>‹#›</a:t>
            </a:fld>
            <a:endParaRPr lang="en-US" sz="1000" b="1">
              <a:solidFill>
                <a:srgbClr val="3F3F3F"/>
              </a:solidFill>
              <a:latin typeface="Arial"/>
              <a:ea typeface="Open Sans" panose="020B0606030504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94F02B14-26DC-47C5-BE74-75AB1C1533A3}"/>
              </a:ext>
            </a:extLst>
          </p:cNvPr>
          <p:cNvGrpSpPr>
            <a:grpSpLocks noChangeAspect="1"/>
          </p:cNvGrpSpPr>
          <p:nvPr/>
        </p:nvGrpSpPr>
        <p:grpSpPr>
          <a:xfrm>
            <a:off x="10352582" y="6373316"/>
            <a:ext cx="1279180" cy="157138"/>
            <a:chOff x="1011652" y="1504398"/>
            <a:chExt cx="10028238" cy="1231900"/>
          </a:xfrm>
          <a:solidFill>
            <a:schemeClr val="tx1"/>
          </a:solidFill>
        </p:grpSpPr>
        <p:sp>
          <p:nvSpPr>
            <p:cNvPr id="23" name="Freeform 4">
              <a:extLst>
                <a:ext uri="{FF2B5EF4-FFF2-40B4-BE49-F238E27FC236}">
                  <a16:creationId xmlns:a16="http://schemas.microsoft.com/office/drawing/2014/main" id="{C03C60BD-E208-4793-B163-0391E0673CC6}"/>
                </a:ext>
              </a:extLst>
            </p:cNvPr>
            <p:cNvSpPr>
              <a:spLocks noEditPoints="1"/>
            </p:cNvSpPr>
            <p:nvPr/>
          </p:nvSpPr>
          <p:spPr bwMode="auto">
            <a:xfrm>
              <a:off x="5917027" y="1539323"/>
              <a:ext cx="4808538" cy="1189038"/>
            </a:xfrm>
            <a:custGeom>
              <a:avLst/>
              <a:gdLst>
                <a:gd name="T0" fmla="*/ 701 w 1134"/>
                <a:gd name="T1" fmla="*/ 273 h 278"/>
                <a:gd name="T2" fmla="*/ 675 w 1134"/>
                <a:gd name="T3" fmla="*/ 248 h 278"/>
                <a:gd name="T4" fmla="*/ 701 w 1134"/>
                <a:gd name="T5" fmla="*/ 109 h 278"/>
                <a:gd name="T6" fmla="*/ 645 w 1134"/>
                <a:gd name="T7" fmla="*/ 84 h 278"/>
                <a:gd name="T8" fmla="*/ 576 w 1134"/>
                <a:gd name="T9" fmla="*/ 79 h 278"/>
                <a:gd name="T10" fmla="*/ 576 w 1134"/>
                <a:gd name="T11" fmla="*/ 278 h 278"/>
                <a:gd name="T12" fmla="*/ 645 w 1134"/>
                <a:gd name="T13" fmla="*/ 273 h 278"/>
                <a:gd name="T14" fmla="*/ 426 w 1134"/>
                <a:gd name="T15" fmla="*/ 222 h 278"/>
                <a:gd name="T16" fmla="*/ 299 w 1134"/>
                <a:gd name="T17" fmla="*/ 189 h 278"/>
                <a:gd name="T18" fmla="*/ 461 w 1134"/>
                <a:gd name="T19" fmla="*/ 175 h 278"/>
                <a:gd name="T20" fmla="*/ 267 w 1134"/>
                <a:gd name="T21" fmla="*/ 178 h 278"/>
                <a:gd name="T22" fmla="*/ 456 w 1134"/>
                <a:gd name="T23" fmla="*/ 222 h 278"/>
                <a:gd name="T24" fmla="*/ 59 w 1134"/>
                <a:gd name="T25" fmla="*/ 25 h 278"/>
                <a:gd name="T26" fmla="*/ 86 w 1134"/>
                <a:gd name="T27" fmla="*/ 0 h 278"/>
                <a:gd name="T28" fmla="*/ 0 w 1134"/>
                <a:gd name="T29" fmla="*/ 25 h 278"/>
                <a:gd name="T30" fmla="*/ 27 w 1134"/>
                <a:gd name="T31" fmla="*/ 247 h 278"/>
                <a:gd name="T32" fmla="*/ 0 w 1134"/>
                <a:gd name="T33" fmla="*/ 273 h 278"/>
                <a:gd name="T34" fmla="*/ 86 w 1134"/>
                <a:gd name="T35" fmla="*/ 247 h 278"/>
                <a:gd name="T36" fmla="*/ 59 w 1134"/>
                <a:gd name="T37" fmla="*/ 138 h 278"/>
                <a:gd name="T38" fmla="*/ 196 w 1134"/>
                <a:gd name="T39" fmla="*/ 247 h 278"/>
                <a:gd name="T40" fmla="*/ 168 w 1134"/>
                <a:gd name="T41" fmla="*/ 273 h 278"/>
                <a:gd name="T42" fmla="*/ 255 w 1134"/>
                <a:gd name="T43" fmla="*/ 247 h 278"/>
                <a:gd name="T44" fmla="*/ 227 w 1134"/>
                <a:gd name="T45" fmla="*/ 25 h 278"/>
                <a:gd name="T46" fmla="*/ 255 w 1134"/>
                <a:gd name="T47" fmla="*/ 0 h 278"/>
                <a:gd name="T48" fmla="*/ 168 w 1134"/>
                <a:gd name="T49" fmla="*/ 25 h 278"/>
                <a:gd name="T50" fmla="*/ 196 w 1134"/>
                <a:gd name="T51" fmla="*/ 114 h 278"/>
                <a:gd name="T52" fmla="*/ 996 w 1134"/>
                <a:gd name="T53" fmla="*/ 248 h 278"/>
                <a:gd name="T54" fmla="*/ 971 w 1134"/>
                <a:gd name="T55" fmla="*/ 163 h 278"/>
                <a:gd name="T56" fmla="*/ 1078 w 1134"/>
                <a:gd name="T57" fmla="*/ 163 h 278"/>
                <a:gd name="T58" fmla="*/ 1053 w 1134"/>
                <a:gd name="T59" fmla="*/ 248 h 278"/>
                <a:gd name="T60" fmla="*/ 1134 w 1134"/>
                <a:gd name="T61" fmla="*/ 273 h 278"/>
                <a:gd name="T62" fmla="*/ 1109 w 1134"/>
                <a:gd name="T63" fmla="*/ 248 h 278"/>
                <a:gd name="T64" fmla="*/ 1030 w 1134"/>
                <a:gd name="T65" fmla="*/ 79 h 278"/>
                <a:gd name="T66" fmla="*/ 971 w 1134"/>
                <a:gd name="T67" fmla="*/ 0 h 278"/>
                <a:gd name="T68" fmla="*/ 915 w 1134"/>
                <a:gd name="T69" fmla="*/ 24 h 278"/>
                <a:gd name="T70" fmla="*/ 940 w 1134"/>
                <a:gd name="T71" fmla="*/ 248 h 278"/>
                <a:gd name="T72" fmla="*/ 915 w 1134"/>
                <a:gd name="T73" fmla="*/ 273 h 278"/>
                <a:gd name="T74" fmla="*/ 996 w 1134"/>
                <a:gd name="T75" fmla="*/ 248 h 278"/>
                <a:gd name="T76" fmla="*/ 580 w 1134"/>
                <a:gd name="T77" fmla="*/ 104 h 278"/>
                <a:gd name="T78" fmla="*/ 580 w 1134"/>
                <a:gd name="T79" fmla="*/ 252 h 278"/>
                <a:gd name="T80" fmla="*/ 366 w 1134"/>
                <a:gd name="T81" fmla="*/ 104 h 278"/>
                <a:gd name="T82" fmla="*/ 299 w 1134"/>
                <a:gd name="T83" fmla="*/ 164 h 278"/>
                <a:gd name="T84" fmla="*/ 859 w 1134"/>
                <a:gd name="T85" fmla="*/ 224 h 278"/>
                <a:gd name="T86" fmla="*/ 897 w 1134"/>
                <a:gd name="T87" fmla="*/ 109 h 278"/>
                <a:gd name="T88" fmla="*/ 859 w 1134"/>
                <a:gd name="T89" fmla="*/ 84 h 278"/>
                <a:gd name="T90" fmla="*/ 829 w 1134"/>
                <a:gd name="T91" fmla="*/ 36 h 278"/>
                <a:gd name="T92" fmla="*/ 799 w 1134"/>
                <a:gd name="T93" fmla="*/ 84 h 278"/>
                <a:gd name="T94" fmla="*/ 829 w 1134"/>
                <a:gd name="T95" fmla="*/ 109 h 278"/>
                <a:gd name="T96" fmla="*/ 879 w 1134"/>
                <a:gd name="T97" fmla="*/ 275 h 278"/>
                <a:gd name="T98" fmla="*/ 897 w 1134"/>
                <a:gd name="T99" fmla="*/ 248 h 278"/>
                <a:gd name="T100" fmla="*/ 859 w 1134"/>
                <a:gd name="T101" fmla="*/ 224 h 278"/>
                <a:gd name="T102" fmla="*/ 801 w 1134"/>
                <a:gd name="T103" fmla="*/ 273 h 278"/>
                <a:gd name="T104" fmla="*/ 787 w 1134"/>
                <a:gd name="T105" fmla="*/ 249 h 278"/>
                <a:gd name="T106" fmla="*/ 768 w 1134"/>
                <a:gd name="T107" fmla="*/ 0 h 278"/>
                <a:gd name="T108" fmla="*/ 712 w 1134"/>
                <a:gd name="T109" fmla="*/ 24 h 278"/>
                <a:gd name="T110" fmla="*/ 737 w 1134"/>
                <a:gd name="T111" fmla="*/ 22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4" h="278">
                  <a:moveTo>
                    <a:pt x="645" y="273"/>
                  </a:moveTo>
                  <a:cubicBezTo>
                    <a:pt x="701" y="273"/>
                    <a:pt x="701" y="273"/>
                    <a:pt x="701" y="273"/>
                  </a:cubicBezTo>
                  <a:cubicBezTo>
                    <a:pt x="701" y="248"/>
                    <a:pt x="701" y="248"/>
                    <a:pt x="701" y="248"/>
                  </a:cubicBezTo>
                  <a:cubicBezTo>
                    <a:pt x="675" y="248"/>
                    <a:pt x="675" y="248"/>
                    <a:pt x="675" y="248"/>
                  </a:cubicBezTo>
                  <a:cubicBezTo>
                    <a:pt x="675" y="109"/>
                    <a:pt x="675" y="109"/>
                    <a:pt x="675" y="109"/>
                  </a:cubicBezTo>
                  <a:cubicBezTo>
                    <a:pt x="701" y="109"/>
                    <a:pt x="701" y="109"/>
                    <a:pt x="701" y="109"/>
                  </a:cubicBezTo>
                  <a:cubicBezTo>
                    <a:pt x="701" y="84"/>
                    <a:pt x="701" y="84"/>
                    <a:pt x="701" y="84"/>
                  </a:cubicBezTo>
                  <a:cubicBezTo>
                    <a:pt x="645" y="84"/>
                    <a:pt x="645" y="84"/>
                    <a:pt x="645" y="84"/>
                  </a:cubicBezTo>
                  <a:cubicBezTo>
                    <a:pt x="645" y="112"/>
                    <a:pt x="645" y="112"/>
                    <a:pt x="645" y="112"/>
                  </a:cubicBezTo>
                  <a:cubicBezTo>
                    <a:pt x="629" y="91"/>
                    <a:pt x="605" y="79"/>
                    <a:pt x="576" y="79"/>
                  </a:cubicBezTo>
                  <a:cubicBezTo>
                    <a:pt x="523" y="79"/>
                    <a:pt x="483" y="122"/>
                    <a:pt x="483" y="178"/>
                  </a:cubicBezTo>
                  <a:cubicBezTo>
                    <a:pt x="483" y="235"/>
                    <a:pt x="523" y="278"/>
                    <a:pt x="576" y="278"/>
                  </a:cubicBezTo>
                  <a:cubicBezTo>
                    <a:pt x="605" y="278"/>
                    <a:pt x="629" y="265"/>
                    <a:pt x="645" y="245"/>
                  </a:cubicBezTo>
                  <a:lnTo>
                    <a:pt x="645" y="273"/>
                  </a:lnTo>
                  <a:close/>
                  <a:moveTo>
                    <a:pt x="456" y="222"/>
                  </a:moveTo>
                  <a:cubicBezTo>
                    <a:pt x="426" y="222"/>
                    <a:pt x="426" y="222"/>
                    <a:pt x="426" y="222"/>
                  </a:cubicBezTo>
                  <a:cubicBezTo>
                    <a:pt x="415" y="241"/>
                    <a:pt x="395" y="253"/>
                    <a:pt x="367" y="253"/>
                  </a:cubicBezTo>
                  <a:cubicBezTo>
                    <a:pt x="325" y="253"/>
                    <a:pt x="302" y="227"/>
                    <a:pt x="299" y="189"/>
                  </a:cubicBezTo>
                  <a:cubicBezTo>
                    <a:pt x="461" y="189"/>
                    <a:pt x="461" y="189"/>
                    <a:pt x="461" y="189"/>
                  </a:cubicBezTo>
                  <a:cubicBezTo>
                    <a:pt x="461" y="175"/>
                    <a:pt x="461" y="175"/>
                    <a:pt x="461" y="175"/>
                  </a:cubicBezTo>
                  <a:cubicBezTo>
                    <a:pt x="461" y="118"/>
                    <a:pt x="424" y="79"/>
                    <a:pt x="366" y="79"/>
                  </a:cubicBezTo>
                  <a:cubicBezTo>
                    <a:pt x="308" y="79"/>
                    <a:pt x="267" y="120"/>
                    <a:pt x="267" y="178"/>
                  </a:cubicBezTo>
                  <a:cubicBezTo>
                    <a:pt x="267" y="237"/>
                    <a:pt x="308" y="278"/>
                    <a:pt x="366" y="278"/>
                  </a:cubicBezTo>
                  <a:cubicBezTo>
                    <a:pt x="409" y="278"/>
                    <a:pt x="442" y="257"/>
                    <a:pt x="456" y="222"/>
                  </a:cubicBezTo>
                  <a:moveTo>
                    <a:pt x="59" y="114"/>
                  </a:moveTo>
                  <a:cubicBezTo>
                    <a:pt x="59" y="25"/>
                    <a:pt x="59" y="25"/>
                    <a:pt x="59" y="25"/>
                  </a:cubicBezTo>
                  <a:cubicBezTo>
                    <a:pt x="86" y="25"/>
                    <a:pt x="86" y="25"/>
                    <a:pt x="86" y="25"/>
                  </a:cubicBezTo>
                  <a:cubicBezTo>
                    <a:pt x="86" y="0"/>
                    <a:pt x="86" y="0"/>
                    <a:pt x="86" y="0"/>
                  </a:cubicBezTo>
                  <a:cubicBezTo>
                    <a:pt x="0" y="0"/>
                    <a:pt x="0" y="0"/>
                    <a:pt x="0" y="0"/>
                  </a:cubicBezTo>
                  <a:cubicBezTo>
                    <a:pt x="0" y="25"/>
                    <a:pt x="0" y="25"/>
                    <a:pt x="0" y="25"/>
                  </a:cubicBezTo>
                  <a:cubicBezTo>
                    <a:pt x="27" y="25"/>
                    <a:pt x="27" y="25"/>
                    <a:pt x="27" y="25"/>
                  </a:cubicBezTo>
                  <a:cubicBezTo>
                    <a:pt x="27" y="247"/>
                    <a:pt x="27" y="247"/>
                    <a:pt x="27" y="247"/>
                  </a:cubicBezTo>
                  <a:cubicBezTo>
                    <a:pt x="0" y="247"/>
                    <a:pt x="0" y="247"/>
                    <a:pt x="0" y="247"/>
                  </a:cubicBezTo>
                  <a:cubicBezTo>
                    <a:pt x="0" y="273"/>
                    <a:pt x="0" y="273"/>
                    <a:pt x="0" y="273"/>
                  </a:cubicBezTo>
                  <a:cubicBezTo>
                    <a:pt x="86" y="273"/>
                    <a:pt x="86" y="273"/>
                    <a:pt x="86" y="273"/>
                  </a:cubicBezTo>
                  <a:cubicBezTo>
                    <a:pt x="86" y="247"/>
                    <a:pt x="86" y="247"/>
                    <a:pt x="86" y="247"/>
                  </a:cubicBezTo>
                  <a:cubicBezTo>
                    <a:pt x="59" y="247"/>
                    <a:pt x="59" y="247"/>
                    <a:pt x="59" y="247"/>
                  </a:cubicBezTo>
                  <a:cubicBezTo>
                    <a:pt x="59" y="138"/>
                    <a:pt x="59" y="138"/>
                    <a:pt x="59" y="138"/>
                  </a:cubicBezTo>
                  <a:cubicBezTo>
                    <a:pt x="196" y="138"/>
                    <a:pt x="196" y="138"/>
                    <a:pt x="196" y="138"/>
                  </a:cubicBezTo>
                  <a:cubicBezTo>
                    <a:pt x="196" y="247"/>
                    <a:pt x="196" y="247"/>
                    <a:pt x="196" y="247"/>
                  </a:cubicBezTo>
                  <a:cubicBezTo>
                    <a:pt x="168" y="247"/>
                    <a:pt x="168" y="247"/>
                    <a:pt x="168" y="247"/>
                  </a:cubicBezTo>
                  <a:cubicBezTo>
                    <a:pt x="168" y="273"/>
                    <a:pt x="168" y="273"/>
                    <a:pt x="168" y="273"/>
                  </a:cubicBezTo>
                  <a:cubicBezTo>
                    <a:pt x="255" y="273"/>
                    <a:pt x="255" y="273"/>
                    <a:pt x="255" y="273"/>
                  </a:cubicBezTo>
                  <a:cubicBezTo>
                    <a:pt x="255" y="247"/>
                    <a:pt x="255" y="247"/>
                    <a:pt x="255" y="247"/>
                  </a:cubicBezTo>
                  <a:cubicBezTo>
                    <a:pt x="227" y="247"/>
                    <a:pt x="227" y="247"/>
                    <a:pt x="227" y="247"/>
                  </a:cubicBezTo>
                  <a:cubicBezTo>
                    <a:pt x="227" y="25"/>
                    <a:pt x="227" y="25"/>
                    <a:pt x="227" y="25"/>
                  </a:cubicBezTo>
                  <a:cubicBezTo>
                    <a:pt x="255" y="25"/>
                    <a:pt x="255" y="25"/>
                    <a:pt x="255" y="25"/>
                  </a:cubicBezTo>
                  <a:cubicBezTo>
                    <a:pt x="255" y="0"/>
                    <a:pt x="255" y="0"/>
                    <a:pt x="255" y="0"/>
                  </a:cubicBezTo>
                  <a:cubicBezTo>
                    <a:pt x="168" y="0"/>
                    <a:pt x="168" y="0"/>
                    <a:pt x="168" y="0"/>
                  </a:cubicBezTo>
                  <a:cubicBezTo>
                    <a:pt x="168" y="25"/>
                    <a:pt x="168" y="25"/>
                    <a:pt x="168" y="25"/>
                  </a:cubicBezTo>
                  <a:cubicBezTo>
                    <a:pt x="196" y="25"/>
                    <a:pt x="196" y="25"/>
                    <a:pt x="196" y="25"/>
                  </a:cubicBezTo>
                  <a:cubicBezTo>
                    <a:pt x="196" y="114"/>
                    <a:pt x="196" y="114"/>
                    <a:pt x="196" y="114"/>
                  </a:cubicBezTo>
                  <a:lnTo>
                    <a:pt x="59" y="114"/>
                  </a:lnTo>
                  <a:close/>
                  <a:moveTo>
                    <a:pt x="996" y="248"/>
                  </a:moveTo>
                  <a:cubicBezTo>
                    <a:pt x="971" y="248"/>
                    <a:pt x="971" y="248"/>
                    <a:pt x="971" y="248"/>
                  </a:cubicBezTo>
                  <a:cubicBezTo>
                    <a:pt x="971" y="163"/>
                    <a:pt x="971" y="163"/>
                    <a:pt x="971" y="163"/>
                  </a:cubicBezTo>
                  <a:cubicBezTo>
                    <a:pt x="971" y="124"/>
                    <a:pt x="991" y="104"/>
                    <a:pt x="1026" y="104"/>
                  </a:cubicBezTo>
                  <a:cubicBezTo>
                    <a:pt x="1058" y="104"/>
                    <a:pt x="1078" y="124"/>
                    <a:pt x="1078" y="163"/>
                  </a:cubicBezTo>
                  <a:cubicBezTo>
                    <a:pt x="1078" y="248"/>
                    <a:pt x="1078" y="248"/>
                    <a:pt x="1078" y="248"/>
                  </a:cubicBezTo>
                  <a:cubicBezTo>
                    <a:pt x="1053" y="248"/>
                    <a:pt x="1053" y="248"/>
                    <a:pt x="1053" y="248"/>
                  </a:cubicBezTo>
                  <a:cubicBezTo>
                    <a:pt x="1053" y="273"/>
                    <a:pt x="1053" y="273"/>
                    <a:pt x="1053" y="273"/>
                  </a:cubicBezTo>
                  <a:cubicBezTo>
                    <a:pt x="1134" y="273"/>
                    <a:pt x="1134" y="273"/>
                    <a:pt x="1134" y="273"/>
                  </a:cubicBezTo>
                  <a:cubicBezTo>
                    <a:pt x="1134" y="248"/>
                    <a:pt x="1134" y="248"/>
                    <a:pt x="1134" y="248"/>
                  </a:cubicBezTo>
                  <a:cubicBezTo>
                    <a:pt x="1109" y="248"/>
                    <a:pt x="1109" y="248"/>
                    <a:pt x="1109" y="248"/>
                  </a:cubicBezTo>
                  <a:cubicBezTo>
                    <a:pt x="1109" y="163"/>
                    <a:pt x="1109" y="163"/>
                    <a:pt x="1109" y="163"/>
                  </a:cubicBezTo>
                  <a:cubicBezTo>
                    <a:pt x="1109" y="117"/>
                    <a:pt x="1081" y="79"/>
                    <a:pt x="1030" y="79"/>
                  </a:cubicBezTo>
                  <a:cubicBezTo>
                    <a:pt x="1003" y="79"/>
                    <a:pt x="983" y="89"/>
                    <a:pt x="971" y="105"/>
                  </a:cubicBezTo>
                  <a:cubicBezTo>
                    <a:pt x="971" y="0"/>
                    <a:pt x="971" y="0"/>
                    <a:pt x="971" y="0"/>
                  </a:cubicBezTo>
                  <a:cubicBezTo>
                    <a:pt x="915" y="0"/>
                    <a:pt x="915" y="0"/>
                    <a:pt x="915" y="0"/>
                  </a:cubicBezTo>
                  <a:cubicBezTo>
                    <a:pt x="915" y="24"/>
                    <a:pt x="915" y="24"/>
                    <a:pt x="915" y="24"/>
                  </a:cubicBezTo>
                  <a:cubicBezTo>
                    <a:pt x="940" y="24"/>
                    <a:pt x="940" y="24"/>
                    <a:pt x="940" y="24"/>
                  </a:cubicBezTo>
                  <a:cubicBezTo>
                    <a:pt x="940" y="248"/>
                    <a:pt x="940" y="248"/>
                    <a:pt x="940" y="248"/>
                  </a:cubicBezTo>
                  <a:cubicBezTo>
                    <a:pt x="915" y="248"/>
                    <a:pt x="915" y="248"/>
                    <a:pt x="915" y="248"/>
                  </a:cubicBezTo>
                  <a:cubicBezTo>
                    <a:pt x="915" y="273"/>
                    <a:pt x="915" y="273"/>
                    <a:pt x="915" y="273"/>
                  </a:cubicBezTo>
                  <a:cubicBezTo>
                    <a:pt x="996" y="273"/>
                    <a:pt x="996" y="273"/>
                    <a:pt x="996" y="273"/>
                  </a:cubicBezTo>
                  <a:lnTo>
                    <a:pt x="996" y="248"/>
                  </a:lnTo>
                  <a:close/>
                  <a:moveTo>
                    <a:pt x="514" y="178"/>
                  </a:moveTo>
                  <a:cubicBezTo>
                    <a:pt x="514" y="135"/>
                    <a:pt x="542" y="104"/>
                    <a:pt x="580" y="104"/>
                  </a:cubicBezTo>
                  <a:cubicBezTo>
                    <a:pt x="619" y="104"/>
                    <a:pt x="646" y="136"/>
                    <a:pt x="646" y="178"/>
                  </a:cubicBezTo>
                  <a:cubicBezTo>
                    <a:pt x="646" y="221"/>
                    <a:pt x="619" y="252"/>
                    <a:pt x="580" y="252"/>
                  </a:cubicBezTo>
                  <a:cubicBezTo>
                    <a:pt x="542" y="252"/>
                    <a:pt x="514" y="221"/>
                    <a:pt x="514" y="178"/>
                  </a:cubicBezTo>
                  <a:moveTo>
                    <a:pt x="366" y="104"/>
                  </a:moveTo>
                  <a:cubicBezTo>
                    <a:pt x="406" y="104"/>
                    <a:pt x="427" y="133"/>
                    <a:pt x="430" y="164"/>
                  </a:cubicBezTo>
                  <a:cubicBezTo>
                    <a:pt x="299" y="164"/>
                    <a:pt x="299" y="164"/>
                    <a:pt x="299" y="164"/>
                  </a:cubicBezTo>
                  <a:cubicBezTo>
                    <a:pt x="302" y="130"/>
                    <a:pt x="326" y="104"/>
                    <a:pt x="366" y="104"/>
                  </a:cubicBezTo>
                  <a:moveTo>
                    <a:pt x="859" y="224"/>
                  </a:moveTo>
                  <a:cubicBezTo>
                    <a:pt x="859" y="109"/>
                    <a:pt x="859" y="109"/>
                    <a:pt x="859" y="109"/>
                  </a:cubicBezTo>
                  <a:cubicBezTo>
                    <a:pt x="897" y="109"/>
                    <a:pt x="897" y="109"/>
                    <a:pt x="897" y="109"/>
                  </a:cubicBezTo>
                  <a:cubicBezTo>
                    <a:pt x="897" y="84"/>
                    <a:pt x="897" y="84"/>
                    <a:pt x="897" y="84"/>
                  </a:cubicBezTo>
                  <a:cubicBezTo>
                    <a:pt x="859" y="84"/>
                    <a:pt x="859" y="84"/>
                    <a:pt x="859" y="84"/>
                  </a:cubicBezTo>
                  <a:cubicBezTo>
                    <a:pt x="859" y="36"/>
                    <a:pt x="859" y="36"/>
                    <a:pt x="859" y="36"/>
                  </a:cubicBezTo>
                  <a:cubicBezTo>
                    <a:pt x="829" y="36"/>
                    <a:pt x="829" y="36"/>
                    <a:pt x="829" y="36"/>
                  </a:cubicBezTo>
                  <a:cubicBezTo>
                    <a:pt x="829" y="84"/>
                    <a:pt x="829" y="84"/>
                    <a:pt x="829" y="84"/>
                  </a:cubicBezTo>
                  <a:cubicBezTo>
                    <a:pt x="799" y="84"/>
                    <a:pt x="799" y="84"/>
                    <a:pt x="799" y="84"/>
                  </a:cubicBezTo>
                  <a:cubicBezTo>
                    <a:pt x="799" y="109"/>
                    <a:pt x="799" y="109"/>
                    <a:pt x="799" y="109"/>
                  </a:cubicBezTo>
                  <a:cubicBezTo>
                    <a:pt x="829" y="109"/>
                    <a:pt x="829" y="109"/>
                    <a:pt x="829" y="109"/>
                  </a:cubicBezTo>
                  <a:cubicBezTo>
                    <a:pt x="829" y="225"/>
                    <a:pt x="829" y="225"/>
                    <a:pt x="829" y="225"/>
                  </a:cubicBezTo>
                  <a:cubicBezTo>
                    <a:pt x="829" y="259"/>
                    <a:pt x="844" y="275"/>
                    <a:pt x="879" y="275"/>
                  </a:cubicBezTo>
                  <a:cubicBezTo>
                    <a:pt x="884" y="275"/>
                    <a:pt x="893" y="274"/>
                    <a:pt x="897" y="273"/>
                  </a:cubicBezTo>
                  <a:cubicBezTo>
                    <a:pt x="897" y="248"/>
                    <a:pt x="897" y="248"/>
                    <a:pt x="897" y="248"/>
                  </a:cubicBezTo>
                  <a:cubicBezTo>
                    <a:pt x="892" y="249"/>
                    <a:pt x="886" y="249"/>
                    <a:pt x="882" y="249"/>
                  </a:cubicBezTo>
                  <a:cubicBezTo>
                    <a:pt x="866" y="249"/>
                    <a:pt x="859" y="244"/>
                    <a:pt x="859" y="224"/>
                  </a:cubicBezTo>
                  <a:moveTo>
                    <a:pt x="783" y="275"/>
                  </a:moveTo>
                  <a:cubicBezTo>
                    <a:pt x="789" y="275"/>
                    <a:pt x="797" y="274"/>
                    <a:pt x="801" y="273"/>
                  </a:cubicBezTo>
                  <a:cubicBezTo>
                    <a:pt x="801" y="248"/>
                    <a:pt x="801" y="248"/>
                    <a:pt x="801" y="248"/>
                  </a:cubicBezTo>
                  <a:cubicBezTo>
                    <a:pt x="795" y="249"/>
                    <a:pt x="791" y="249"/>
                    <a:pt x="787" y="249"/>
                  </a:cubicBezTo>
                  <a:cubicBezTo>
                    <a:pt x="774" y="249"/>
                    <a:pt x="768" y="243"/>
                    <a:pt x="768" y="222"/>
                  </a:cubicBezTo>
                  <a:cubicBezTo>
                    <a:pt x="768" y="0"/>
                    <a:pt x="768" y="0"/>
                    <a:pt x="768" y="0"/>
                  </a:cubicBezTo>
                  <a:cubicBezTo>
                    <a:pt x="712" y="0"/>
                    <a:pt x="712" y="0"/>
                    <a:pt x="712" y="0"/>
                  </a:cubicBezTo>
                  <a:cubicBezTo>
                    <a:pt x="712" y="24"/>
                    <a:pt x="712" y="24"/>
                    <a:pt x="712" y="24"/>
                  </a:cubicBezTo>
                  <a:cubicBezTo>
                    <a:pt x="737" y="24"/>
                    <a:pt x="737" y="24"/>
                    <a:pt x="737" y="24"/>
                  </a:cubicBezTo>
                  <a:cubicBezTo>
                    <a:pt x="737" y="224"/>
                    <a:pt x="737" y="224"/>
                    <a:pt x="737" y="224"/>
                  </a:cubicBezTo>
                  <a:cubicBezTo>
                    <a:pt x="737" y="257"/>
                    <a:pt x="751" y="275"/>
                    <a:pt x="783" y="2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24" name="Freeform 5">
              <a:extLst>
                <a:ext uri="{FF2B5EF4-FFF2-40B4-BE49-F238E27FC236}">
                  <a16:creationId xmlns:a16="http://schemas.microsoft.com/office/drawing/2014/main" id="{EAC11C27-7E62-4B31-9680-B59D24D0A57F}"/>
                </a:ext>
              </a:extLst>
            </p:cNvPr>
            <p:cNvSpPr>
              <a:spLocks/>
            </p:cNvSpPr>
            <p:nvPr/>
          </p:nvSpPr>
          <p:spPr bwMode="auto">
            <a:xfrm>
              <a:off x="4777202" y="1504398"/>
              <a:ext cx="1030288" cy="1231900"/>
            </a:xfrm>
            <a:custGeom>
              <a:avLst/>
              <a:gdLst>
                <a:gd name="T0" fmla="*/ 85 w 243"/>
                <a:gd name="T1" fmla="*/ 195 h 288"/>
                <a:gd name="T2" fmla="*/ 125 w 243"/>
                <a:gd name="T3" fmla="*/ 223 h 288"/>
                <a:gd name="T4" fmla="*/ 158 w 243"/>
                <a:gd name="T5" fmla="*/ 203 h 288"/>
                <a:gd name="T6" fmla="*/ 110 w 243"/>
                <a:gd name="T7" fmla="*/ 176 h 288"/>
                <a:gd name="T8" fmla="*/ 36 w 243"/>
                <a:gd name="T9" fmla="*/ 150 h 288"/>
                <a:gd name="T10" fmla="*/ 5 w 243"/>
                <a:gd name="T11" fmla="*/ 87 h 288"/>
                <a:gd name="T12" fmla="*/ 119 w 243"/>
                <a:gd name="T13" fmla="*/ 0 h 288"/>
                <a:gd name="T14" fmla="*/ 236 w 243"/>
                <a:gd name="T15" fmla="*/ 86 h 288"/>
                <a:gd name="T16" fmla="*/ 153 w 243"/>
                <a:gd name="T17" fmla="*/ 86 h 288"/>
                <a:gd name="T18" fmla="*/ 118 w 243"/>
                <a:gd name="T19" fmla="*/ 62 h 288"/>
                <a:gd name="T20" fmla="*/ 90 w 243"/>
                <a:gd name="T21" fmla="*/ 80 h 288"/>
                <a:gd name="T22" fmla="*/ 130 w 243"/>
                <a:gd name="T23" fmla="*/ 104 h 288"/>
                <a:gd name="T24" fmla="*/ 208 w 243"/>
                <a:gd name="T25" fmla="*/ 130 h 288"/>
                <a:gd name="T26" fmla="*/ 243 w 243"/>
                <a:gd name="T27" fmla="*/ 194 h 288"/>
                <a:gd name="T28" fmla="*/ 122 w 243"/>
                <a:gd name="T29" fmla="*/ 288 h 288"/>
                <a:gd name="T30" fmla="*/ 0 w 243"/>
                <a:gd name="T31" fmla="*/ 195 h 288"/>
                <a:gd name="T32" fmla="*/ 85 w 243"/>
                <a:gd name="T33" fmla="*/ 19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3" h="288">
                  <a:moveTo>
                    <a:pt x="85" y="195"/>
                  </a:moveTo>
                  <a:cubicBezTo>
                    <a:pt x="90" y="216"/>
                    <a:pt x="101" y="223"/>
                    <a:pt x="125" y="223"/>
                  </a:cubicBezTo>
                  <a:cubicBezTo>
                    <a:pt x="146" y="223"/>
                    <a:pt x="158" y="215"/>
                    <a:pt x="158" y="203"/>
                  </a:cubicBezTo>
                  <a:cubicBezTo>
                    <a:pt x="158" y="186"/>
                    <a:pt x="142" y="185"/>
                    <a:pt x="110" y="176"/>
                  </a:cubicBezTo>
                  <a:cubicBezTo>
                    <a:pt x="72" y="166"/>
                    <a:pt x="48" y="158"/>
                    <a:pt x="36" y="150"/>
                  </a:cubicBezTo>
                  <a:cubicBezTo>
                    <a:pt x="15" y="135"/>
                    <a:pt x="5" y="114"/>
                    <a:pt x="5" y="87"/>
                  </a:cubicBezTo>
                  <a:cubicBezTo>
                    <a:pt x="5" y="34"/>
                    <a:pt x="47" y="0"/>
                    <a:pt x="119" y="0"/>
                  </a:cubicBezTo>
                  <a:cubicBezTo>
                    <a:pt x="189" y="0"/>
                    <a:pt x="231" y="31"/>
                    <a:pt x="236" y="86"/>
                  </a:cubicBezTo>
                  <a:cubicBezTo>
                    <a:pt x="153" y="86"/>
                    <a:pt x="153" y="86"/>
                    <a:pt x="153" y="86"/>
                  </a:cubicBezTo>
                  <a:cubicBezTo>
                    <a:pt x="150" y="70"/>
                    <a:pt x="139" y="62"/>
                    <a:pt x="118" y="62"/>
                  </a:cubicBezTo>
                  <a:cubicBezTo>
                    <a:pt x="99" y="62"/>
                    <a:pt x="90" y="68"/>
                    <a:pt x="90" y="80"/>
                  </a:cubicBezTo>
                  <a:cubicBezTo>
                    <a:pt x="90" y="95"/>
                    <a:pt x="104" y="98"/>
                    <a:pt x="130" y="104"/>
                  </a:cubicBezTo>
                  <a:cubicBezTo>
                    <a:pt x="164" y="113"/>
                    <a:pt x="191" y="119"/>
                    <a:pt x="208" y="130"/>
                  </a:cubicBezTo>
                  <a:cubicBezTo>
                    <a:pt x="232" y="146"/>
                    <a:pt x="243" y="166"/>
                    <a:pt x="243" y="194"/>
                  </a:cubicBezTo>
                  <a:cubicBezTo>
                    <a:pt x="243" y="253"/>
                    <a:pt x="201" y="288"/>
                    <a:pt x="122" y="288"/>
                  </a:cubicBezTo>
                  <a:cubicBezTo>
                    <a:pt x="48" y="288"/>
                    <a:pt x="6" y="253"/>
                    <a:pt x="0" y="195"/>
                  </a:cubicBezTo>
                  <a:lnTo>
                    <a:pt x="85" y="19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32" name="Freeform 6">
              <a:extLst>
                <a:ext uri="{FF2B5EF4-FFF2-40B4-BE49-F238E27FC236}">
                  <a16:creationId xmlns:a16="http://schemas.microsoft.com/office/drawing/2014/main" id="{FA0788F6-B4B0-4834-AFB4-98F21B43FEB6}"/>
                </a:ext>
              </a:extLst>
            </p:cNvPr>
            <p:cNvSpPr>
              <a:spLocks/>
            </p:cNvSpPr>
            <p:nvPr/>
          </p:nvSpPr>
          <p:spPr bwMode="auto">
            <a:xfrm>
              <a:off x="2627727" y="1504398"/>
              <a:ext cx="1147763" cy="1231900"/>
            </a:xfrm>
            <a:custGeom>
              <a:avLst/>
              <a:gdLst>
                <a:gd name="T0" fmla="*/ 271 w 271"/>
                <a:gd name="T1" fmla="*/ 174 h 288"/>
                <a:gd name="T2" fmla="*/ 140 w 271"/>
                <a:gd name="T3" fmla="*/ 288 h 288"/>
                <a:gd name="T4" fmla="*/ 0 w 271"/>
                <a:gd name="T5" fmla="*/ 144 h 288"/>
                <a:gd name="T6" fmla="*/ 139 w 271"/>
                <a:gd name="T7" fmla="*/ 0 h 288"/>
                <a:gd name="T8" fmla="*/ 269 w 271"/>
                <a:gd name="T9" fmla="*/ 111 h 288"/>
                <a:gd name="T10" fmla="*/ 186 w 271"/>
                <a:gd name="T11" fmla="*/ 111 h 288"/>
                <a:gd name="T12" fmla="*/ 140 w 271"/>
                <a:gd name="T13" fmla="*/ 68 h 288"/>
                <a:gd name="T14" fmla="*/ 88 w 271"/>
                <a:gd name="T15" fmla="*/ 144 h 288"/>
                <a:gd name="T16" fmla="*/ 142 w 271"/>
                <a:gd name="T17" fmla="*/ 220 h 288"/>
                <a:gd name="T18" fmla="*/ 188 w 271"/>
                <a:gd name="T19" fmla="*/ 174 h 288"/>
                <a:gd name="T20" fmla="*/ 271 w 271"/>
                <a:gd name="T21" fmla="*/ 17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288">
                  <a:moveTo>
                    <a:pt x="271" y="174"/>
                  </a:moveTo>
                  <a:cubicBezTo>
                    <a:pt x="266" y="246"/>
                    <a:pt x="219" y="288"/>
                    <a:pt x="140" y="288"/>
                  </a:cubicBezTo>
                  <a:cubicBezTo>
                    <a:pt x="53" y="288"/>
                    <a:pt x="0" y="233"/>
                    <a:pt x="0" y="144"/>
                  </a:cubicBezTo>
                  <a:cubicBezTo>
                    <a:pt x="0" y="55"/>
                    <a:pt x="54" y="0"/>
                    <a:pt x="139" y="0"/>
                  </a:cubicBezTo>
                  <a:cubicBezTo>
                    <a:pt x="218" y="0"/>
                    <a:pt x="264" y="40"/>
                    <a:pt x="269" y="111"/>
                  </a:cubicBezTo>
                  <a:cubicBezTo>
                    <a:pt x="186" y="111"/>
                    <a:pt x="186" y="111"/>
                    <a:pt x="186" y="111"/>
                  </a:cubicBezTo>
                  <a:cubicBezTo>
                    <a:pt x="183" y="83"/>
                    <a:pt x="168" y="68"/>
                    <a:pt x="140" y="68"/>
                  </a:cubicBezTo>
                  <a:cubicBezTo>
                    <a:pt x="105" y="68"/>
                    <a:pt x="88" y="94"/>
                    <a:pt x="88" y="144"/>
                  </a:cubicBezTo>
                  <a:cubicBezTo>
                    <a:pt x="88" y="194"/>
                    <a:pt x="107" y="220"/>
                    <a:pt x="142" y="220"/>
                  </a:cubicBezTo>
                  <a:cubicBezTo>
                    <a:pt x="169" y="220"/>
                    <a:pt x="186" y="204"/>
                    <a:pt x="188" y="174"/>
                  </a:cubicBezTo>
                  <a:lnTo>
                    <a:pt x="271" y="174"/>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33" name="Freeform 7">
              <a:extLst>
                <a:ext uri="{FF2B5EF4-FFF2-40B4-BE49-F238E27FC236}">
                  <a16:creationId xmlns:a16="http://schemas.microsoft.com/office/drawing/2014/main" id="{F754B0DD-7999-4250-A4C0-0C3C14069271}"/>
                </a:ext>
              </a:extLst>
            </p:cNvPr>
            <p:cNvSpPr>
              <a:spLocks/>
            </p:cNvSpPr>
            <p:nvPr/>
          </p:nvSpPr>
          <p:spPr bwMode="auto">
            <a:xfrm>
              <a:off x="3696115" y="1539323"/>
              <a:ext cx="1144588" cy="1163638"/>
            </a:xfrm>
            <a:custGeom>
              <a:avLst/>
              <a:gdLst>
                <a:gd name="T0" fmla="*/ 0 w 721"/>
                <a:gd name="T1" fmla="*/ 0 h 733"/>
                <a:gd name="T2" fmla="*/ 237 w 721"/>
                <a:gd name="T3" fmla="*/ 0 h 733"/>
                <a:gd name="T4" fmla="*/ 360 w 721"/>
                <a:gd name="T5" fmla="*/ 474 h 733"/>
                <a:gd name="T6" fmla="*/ 491 w 721"/>
                <a:gd name="T7" fmla="*/ 0 h 733"/>
                <a:gd name="T8" fmla="*/ 721 w 721"/>
                <a:gd name="T9" fmla="*/ 0 h 733"/>
                <a:gd name="T10" fmla="*/ 478 w 721"/>
                <a:gd name="T11" fmla="*/ 733 h 733"/>
                <a:gd name="T12" fmla="*/ 245 w 721"/>
                <a:gd name="T13" fmla="*/ 733 h 733"/>
                <a:gd name="T14" fmla="*/ 0 w 721"/>
                <a:gd name="T15" fmla="*/ 0 h 7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733">
                  <a:moveTo>
                    <a:pt x="0" y="0"/>
                  </a:moveTo>
                  <a:lnTo>
                    <a:pt x="237" y="0"/>
                  </a:lnTo>
                  <a:lnTo>
                    <a:pt x="360" y="474"/>
                  </a:lnTo>
                  <a:lnTo>
                    <a:pt x="491" y="0"/>
                  </a:lnTo>
                  <a:lnTo>
                    <a:pt x="721" y="0"/>
                  </a:lnTo>
                  <a:lnTo>
                    <a:pt x="478" y="733"/>
                  </a:lnTo>
                  <a:lnTo>
                    <a:pt x="245" y="733"/>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34" name="Freeform 8">
              <a:extLst>
                <a:ext uri="{FF2B5EF4-FFF2-40B4-BE49-F238E27FC236}">
                  <a16:creationId xmlns:a16="http://schemas.microsoft.com/office/drawing/2014/main" id="{50CBFC8A-B083-42B9-9504-2364FACEC55E}"/>
                </a:ext>
              </a:extLst>
            </p:cNvPr>
            <p:cNvSpPr>
              <a:spLocks/>
            </p:cNvSpPr>
            <p:nvPr/>
          </p:nvSpPr>
          <p:spPr bwMode="auto">
            <a:xfrm>
              <a:off x="1011652" y="1504398"/>
              <a:ext cx="1500188" cy="1231900"/>
            </a:xfrm>
            <a:custGeom>
              <a:avLst/>
              <a:gdLst>
                <a:gd name="T0" fmla="*/ 101 w 354"/>
                <a:gd name="T1" fmla="*/ 0 h 288"/>
                <a:gd name="T2" fmla="*/ 73 w 354"/>
                <a:gd name="T3" fmla="*/ 12 h 288"/>
                <a:gd name="T4" fmla="*/ 15 w 354"/>
                <a:gd name="T5" fmla="*/ 69 h 288"/>
                <a:gd name="T6" fmla="*/ 15 w 354"/>
                <a:gd name="T7" fmla="*/ 127 h 288"/>
                <a:gd name="T8" fmla="*/ 177 w 354"/>
                <a:gd name="T9" fmla="*/ 288 h 288"/>
                <a:gd name="T10" fmla="*/ 338 w 354"/>
                <a:gd name="T11" fmla="*/ 127 h 288"/>
                <a:gd name="T12" fmla="*/ 338 w 354"/>
                <a:gd name="T13" fmla="*/ 69 h 288"/>
                <a:gd name="T14" fmla="*/ 281 w 354"/>
                <a:gd name="T15" fmla="*/ 12 h 288"/>
                <a:gd name="T16" fmla="*/ 252 w 354"/>
                <a:gd name="T17" fmla="*/ 0 h 288"/>
                <a:gd name="T18" fmla="*/ 224 w 354"/>
                <a:gd name="T19" fmla="*/ 12 h 288"/>
                <a:gd name="T20" fmla="*/ 177 w 354"/>
                <a:gd name="T21" fmla="*/ 59 h 288"/>
                <a:gd name="T22" fmla="*/ 130 w 354"/>
                <a:gd name="T23" fmla="*/ 12 h 288"/>
                <a:gd name="T24" fmla="*/ 101 w 354"/>
                <a:gd name="T2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4" h="288">
                  <a:moveTo>
                    <a:pt x="101" y="0"/>
                  </a:moveTo>
                  <a:cubicBezTo>
                    <a:pt x="91" y="0"/>
                    <a:pt x="80" y="4"/>
                    <a:pt x="73" y="12"/>
                  </a:cubicBezTo>
                  <a:cubicBezTo>
                    <a:pt x="15" y="69"/>
                    <a:pt x="15" y="69"/>
                    <a:pt x="15" y="69"/>
                  </a:cubicBezTo>
                  <a:cubicBezTo>
                    <a:pt x="0" y="85"/>
                    <a:pt x="0" y="111"/>
                    <a:pt x="15" y="127"/>
                  </a:cubicBezTo>
                  <a:cubicBezTo>
                    <a:pt x="177" y="288"/>
                    <a:pt x="177" y="288"/>
                    <a:pt x="177" y="288"/>
                  </a:cubicBezTo>
                  <a:cubicBezTo>
                    <a:pt x="338" y="127"/>
                    <a:pt x="338" y="127"/>
                    <a:pt x="338" y="127"/>
                  </a:cubicBezTo>
                  <a:cubicBezTo>
                    <a:pt x="354" y="111"/>
                    <a:pt x="354" y="85"/>
                    <a:pt x="338" y="69"/>
                  </a:cubicBezTo>
                  <a:cubicBezTo>
                    <a:pt x="281" y="12"/>
                    <a:pt x="281" y="12"/>
                    <a:pt x="281" y="12"/>
                  </a:cubicBezTo>
                  <a:cubicBezTo>
                    <a:pt x="273" y="4"/>
                    <a:pt x="263" y="0"/>
                    <a:pt x="252" y="0"/>
                  </a:cubicBezTo>
                  <a:cubicBezTo>
                    <a:pt x="242" y="0"/>
                    <a:pt x="232" y="4"/>
                    <a:pt x="224" y="12"/>
                  </a:cubicBezTo>
                  <a:cubicBezTo>
                    <a:pt x="177" y="59"/>
                    <a:pt x="177" y="59"/>
                    <a:pt x="177" y="59"/>
                  </a:cubicBezTo>
                  <a:cubicBezTo>
                    <a:pt x="130" y="12"/>
                    <a:pt x="130" y="12"/>
                    <a:pt x="130" y="12"/>
                  </a:cubicBezTo>
                  <a:cubicBezTo>
                    <a:pt x="122" y="4"/>
                    <a:pt x="111" y="0"/>
                    <a:pt x="101" y="0"/>
                  </a:cubicBez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sp>
          <p:nvSpPr>
            <p:cNvPr id="35" name="Freeform 10">
              <a:extLst>
                <a:ext uri="{FF2B5EF4-FFF2-40B4-BE49-F238E27FC236}">
                  <a16:creationId xmlns:a16="http://schemas.microsoft.com/office/drawing/2014/main" id="{3EDE8E81-9781-4645-9DFD-79E2B61F7DE9}"/>
                </a:ext>
              </a:extLst>
            </p:cNvPr>
            <p:cNvSpPr>
              <a:spLocks noEditPoints="1"/>
            </p:cNvSpPr>
            <p:nvPr/>
          </p:nvSpPr>
          <p:spPr bwMode="auto">
            <a:xfrm>
              <a:off x="10806527" y="2471186"/>
              <a:ext cx="233363" cy="239713"/>
            </a:xfrm>
            <a:custGeom>
              <a:avLst/>
              <a:gdLst>
                <a:gd name="T0" fmla="*/ 27 w 55"/>
                <a:gd name="T1" fmla="*/ 56 h 56"/>
                <a:gd name="T2" fmla="*/ 0 w 55"/>
                <a:gd name="T3" fmla="*/ 28 h 56"/>
                <a:gd name="T4" fmla="*/ 27 w 55"/>
                <a:gd name="T5" fmla="*/ 0 h 56"/>
                <a:gd name="T6" fmla="*/ 55 w 55"/>
                <a:gd name="T7" fmla="*/ 28 h 56"/>
                <a:gd name="T8" fmla="*/ 27 w 55"/>
                <a:gd name="T9" fmla="*/ 56 h 56"/>
                <a:gd name="T10" fmla="*/ 27 w 55"/>
                <a:gd name="T11" fmla="*/ 5 h 56"/>
                <a:gd name="T12" fmla="*/ 6 w 55"/>
                <a:gd name="T13" fmla="*/ 28 h 56"/>
                <a:gd name="T14" fmla="*/ 27 w 55"/>
                <a:gd name="T15" fmla="*/ 51 h 56"/>
                <a:gd name="T16" fmla="*/ 49 w 55"/>
                <a:gd name="T17" fmla="*/ 28 h 56"/>
                <a:gd name="T18" fmla="*/ 27 w 55"/>
                <a:gd name="T19" fmla="*/ 5 h 56"/>
                <a:gd name="T20" fmla="*/ 22 w 55"/>
                <a:gd name="T21" fmla="*/ 44 h 56"/>
                <a:gd name="T22" fmla="*/ 16 w 55"/>
                <a:gd name="T23" fmla="*/ 44 h 56"/>
                <a:gd name="T24" fmla="*/ 16 w 55"/>
                <a:gd name="T25" fmla="*/ 13 h 56"/>
                <a:gd name="T26" fmla="*/ 28 w 55"/>
                <a:gd name="T27" fmla="*/ 13 h 56"/>
                <a:gd name="T28" fmla="*/ 40 w 55"/>
                <a:gd name="T29" fmla="*/ 22 h 56"/>
                <a:gd name="T30" fmla="*/ 31 w 55"/>
                <a:gd name="T31" fmla="*/ 30 h 56"/>
                <a:gd name="T32" fmla="*/ 40 w 55"/>
                <a:gd name="T33" fmla="*/ 44 h 56"/>
                <a:gd name="T34" fmla="*/ 34 w 55"/>
                <a:gd name="T35" fmla="*/ 44 h 56"/>
                <a:gd name="T36" fmla="*/ 26 w 55"/>
                <a:gd name="T37" fmla="*/ 31 h 56"/>
                <a:gd name="T38" fmla="*/ 22 w 55"/>
                <a:gd name="T39" fmla="*/ 31 h 56"/>
                <a:gd name="T40" fmla="*/ 22 w 55"/>
                <a:gd name="T41" fmla="*/ 44 h 56"/>
                <a:gd name="T42" fmla="*/ 27 w 55"/>
                <a:gd name="T43" fmla="*/ 26 h 56"/>
                <a:gd name="T44" fmla="*/ 34 w 55"/>
                <a:gd name="T45" fmla="*/ 21 h 56"/>
                <a:gd name="T46" fmla="*/ 28 w 55"/>
                <a:gd name="T47" fmla="*/ 17 h 56"/>
                <a:gd name="T48" fmla="*/ 22 w 55"/>
                <a:gd name="T49" fmla="*/ 17 h 56"/>
                <a:gd name="T50" fmla="*/ 22 w 55"/>
                <a:gd name="T51" fmla="*/ 26 h 56"/>
                <a:gd name="T52" fmla="*/ 27 w 55"/>
                <a:gd name="T53"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6">
                  <a:moveTo>
                    <a:pt x="27" y="56"/>
                  </a:moveTo>
                  <a:cubicBezTo>
                    <a:pt x="11" y="56"/>
                    <a:pt x="0" y="44"/>
                    <a:pt x="0" y="28"/>
                  </a:cubicBezTo>
                  <a:cubicBezTo>
                    <a:pt x="0" y="11"/>
                    <a:pt x="12" y="0"/>
                    <a:pt x="27" y="0"/>
                  </a:cubicBezTo>
                  <a:cubicBezTo>
                    <a:pt x="42" y="0"/>
                    <a:pt x="55" y="11"/>
                    <a:pt x="55" y="28"/>
                  </a:cubicBezTo>
                  <a:cubicBezTo>
                    <a:pt x="55" y="45"/>
                    <a:pt x="42" y="56"/>
                    <a:pt x="27" y="56"/>
                  </a:cubicBezTo>
                  <a:close/>
                  <a:moveTo>
                    <a:pt x="27" y="5"/>
                  </a:moveTo>
                  <a:cubicBezTo>
                    <a:pt x="15" y="5"/>
                    <a:pt x="6" y="14"/>
                    <a:pt x="6" y="28"/>
                  </a:cubicBezTo>
                  <a:cubicBezTo>
                    <a:pt x="6" y="41"/>
                    <a:pt x="14" y="51"/>
                    <a:pt x="27" y="51"/>
                  </a:cubicBezTo>
                  <a:cubicBezTo>
                    <a:pt x="39" y="51"/>
                    <a:pt x="49" y="42"/>
                    <a:pt x="49" y="28"/>
                  </a:cubicBezTo>
                  <a:cubicBezTo>
                    <a:pt x="49" y="14"/>
                    <a:pt x="39" y="5"/>
                    <a:pt x="27" y="5"/>
                  </a:cubicBezTo>
                  <a:close/>
                  <a:moveTo>
                    <a:pt x="22" y="44"/>
                  </a:moveTo>
                  <a:cubicBezTo>
                    <a:pt x="16" y="44"/>
                    <a:pt x="16" y="44"/>
                    <a:pt x="16" y="44"/>
                  </a:cubicBezTo>
                  <a:cubicBezTo>
                    <a:pt x="16" y="13"/>
                    <a:pt x="16" y="13"/>
                    <a:pt x="16" y="13"/>
                  </a:cubicBezTo>
                  <a:cubicBezTo>
                    <a:pt x="28" y="13"/>
                    <a:pt x="28" y="13"/>
                    <a:pt x="28" y="13"/>
                  </a:cubicBezTo>
                  <a:cubicBezTo>
                    <a:pt x="36" y="13"/>
                    <a:pt x="40" y="16"/>
                    <a:pt x="40" y="22"/>
                  </a:cubicBezTo>
                  <a:cubicBezTo>
                    <a:pt x="40" y="27"/>
                    <a:pt x="36" y="30"/>
                    <a:pt x="31" y="30"/>
                  </a:cubicBezTo>
                  <a:cubicBezTo>
                    <a:pt x="40" y="44"/>
                    <a:pt x="40" y="44"/>
                    <a:pt x="40" y="44"/>
                  </a:cubicBezTo>
                  <a:cubicBezTo>
                    <a:pt x="34" y="44"/>
                    <a:pt x="34" y="44"/>
                    <a:pt x="34" y="44"/>
                  </a:cubicBezTo>
                  <a:cubicBezTo>
                    <a:pt x="26" y="31"/>
                    <a:pt x="26" y="31"/>
                    <a:pt x="26" y="31"/>
                  </a:cubicBezTo>
                  <a:cubicBezTo>
                    <a:pt x="22" y="31"/>
                    <a:pt x="22" y="31"/>
                    <a:pt x="22" y="31"/>
                  </a:cubicBezTo>
                  <a:lnTo>
                    <a:pt x="22" y="44"/>
                  </a:lnTo>
                  <a:close/>
                  <a:moveTo>
                    <a:pt x="27" y="26"/>
                  </a:moveTo>
                  <a:cubicBezTo>
                    <a:pt x="31" y="26"/>
                    <a:pt x="34" y="26"/>
                    <a:pt x="34" y="21"/>
                  </a:cubicBezTo>
                  <a:cubicBezTo>
                    <a:pt x="34" y="18"/>
                    <a:pt x="31" y="17"/>
                    <a:pt x="28" y="17"/>
                  </a:cubicBezTo>
                  <a:cubicBezTo>
                    <a:pt x="22" y="17"/>
                    <a:pt x="22" y="17"/>
                    <a:pt x="22" y="17"/>
                  </a:cubicBezTo>
                  <a:cubicBezTo>
                    <a:pt x="22" y="26"/>
                    <a:pt x="22" y="26"/>
                    <a:pt x="22" y="26"/>
                  </a:cubicBez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cs typeface="Arial" panose="020B0604020202020204" pitchFamily="34" charset="0"/>
              </a:endParaRPr>
            </a:p>
          </p:txBody>
        </p:sp>
      </p:gr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a:solidFill>
                  <a:srgbClr val="3F3F3F"/>
                </a:solidFill>
              </a:rPr>
              <a:t>©2021 CVS Health and/or one of its affiliates. Confidential and proprietary.</a:t>
            </a:r>
          </a:p>
        </p:txBody>
      </p:sp>
    </p:spTree>
    <p:extLst>
      <p:ext uri="{BB962C8B-B14F-4D97-AF65-F5344CB8AC3E}">
        <p14:creationId xmlns:p14="http://schemas.microsoft.com/office/powerpoint/2010/main" val="498260609"/>
      </p:ext>
    </p:extLst>
  </p:cSld>
  <p:clrMap bg1="lt1" tx1="dk1" bg2="lt2" tx2="dk2" accent1="accent1" accent2="accent2" accent3="accent3" accent4="accent4" accent5="accent5" accent6="accent6" hlink="hlink" folHlink="folHlink"/>
  <p:sldLayoutIdLst>
    <p:sldLayoutId id="2147485302" r:id="rId1"/>
    <p:sldLayoutId id="2147485303" r:id="rId2"/>
    <p:sldLayoutId id="2147485304" r:id="rId3"/>
    <p:sldLayoutId id="2147485305" r:id="rId4"/>
    <p:sldLayoutId id="2147485306" r:id="rId5"/>
    <p:sldLayoutId id="2147485307" r:id="rId6"/>
    <p:sldLayoutId id="2147485308" r:id="rId7"/>
    <p:sldLayoutId id="2147485309" r:id="rId8"/>
    <p:sldLayoutId id="2147485310" r:id="rId9"/>
    <p:sldLayoutId id="2147485311" r:id="rId10"/>
    <p:sldLayoutId id="2147485312" r:id="rId11"/>
    <p:sldLayoutId id="2147485313" r:id="rId12"/>
    <p:sldLayoutId id="2147485314" r:id="rId13"/>
    <p:sldLayoutId id="2147485315" r:id="rId14"/>
    <p:sldLayoutId id="2147485316" r:id="rId15"/>
    <p:sldLayoutId id="2147485317" r:id="rId16"/>
    <p:sldLayoutId id="2147485318" r:id="rId17"/>
    <p:sldLayoutId id="2147485319" r:id="rId18"/>
    <p:sldLayoutId id="2147485320" r:id="rId19"/>
    <p:sldLayoutId id="2147485321" r:id="rId20"/>
    <p:sldLayoutId id="2147485322" r:id="rId21"/>
    <p:sldLayoutId id="2147485323" r:id="rId22"/>
    <p:sldLayoutId id="2147485324" r:id="rId23"/>
    <p:sldLayoutId id="2147485325" r:id="rId24"/>
    <p:sldLayoutId id="2147485326" r:id="rId25"/>
    <p:sldLayoutId id="2147485327" r:id="rId26"/>
    <p:sldLayoutId id="2147485328" r:id="rId27"/>
    <p:sldLayoutId id="2147485329" r:id="rId28"/>
    <p:sldLayoutId id="2147485330" r:id="rId29"/>
    <p:sldLayoutId id="2147485331" r:id="rId30"/>
    <p:sldLayoutId id="2147485332" r:id="rId31"/>
    <p:sldLayoutId id="2147485333" r:id="rId32"/>
    <p:sldLayoutId id="2147485334" r:id="rId33"/>
    <p:sldLayoutId id="2147485335" r:id="rId34"/>
    <p:sldLayoutId id="2147485336" r:id="rId35"/>
    <p:sldLayoutId id="2147485337" r:id="rId36"/>
    <p:sldLayoutId id="2147485338" r:id="rId37"/>
    <p:sldLayoutId id="2147485866" r:id="rId38"/>
    <p:sldLayoutId id="2147485867" r:id="rId39"/>
    <p:sldLayoutId id="2147485869" r:id="rId40"/>
    <p:sldLayoutId id="2147485876" r:id="rId41"/>
    <p:sldLayoutId id="2147485878" r:id="rId42"/>
    <p:sldLayoutId id="2147485879" r:id="rId43"/>
  </p:sldLayoutIdLst>
  <p:hf hdr="0" dt="0"/>
  <p:txStyles>
    <p:titleStyle>
      <a:lvl1pPr algn="l" defTabSz="457200" rtl="0" eaLnBrk="1" latinLnBrk="0" hangingPunct="1">
        <a:lnSpc>
          <a:spcPct val="90000"/>
        </a:lnSpc>
        <a:spcBef>
          <a:spcPct val="0"/>
        </a:spcBef>
        <a:buNone/>
        <a:defRPr sz="2600" b="1" kern="1200">
          <a:solidFill>
            <a:schemeClr val="tx2"/>
          </a:solidFill>
          <a:latin typeface="CVS Health Sans" panose="020B0504020202020204" pitchFamily="34" charset="0"/>
          <a:ea typeface="+mj-ea"/>
          <a:cs typeface="+mj-cs"/>
        </a:defRPr>
      </a:lvl1pPr>
    </p:titleStyle>
    <p:bodyStyle>
      <a:lvl1pPr marL="0" indent="0" algn="l" defTabSz="457200" rtl="0" eaLnBrk="1" latinLnBrk="0" hangingPunct="1">
        <a:spcBef>
          <a:spcPts val="1800"/>
        </a:spcBef>
        <a:buClrTx/>
        <a:buFont typeface="Arial"/>
        <a:buNone/>
        <a:defRPr sz="1400" b="0" kern="1200">
          <a:solidFill>
            <a:schemeClr val="tx2"/>
          </a:solidFill>
          <a:latin typeface="CVS Health Sans" panose="020B0504020202020204" pitchFamily="34" charset="0"/>
          <a:ea typeface="+mn-ea"/>
          <a:cs typeface="+mn-cs"/>
        </a:defRPr>
      </a:lvl1pPr>
      <a:lvl2pPr marL="171450" indent="-171450" algn="l" defTabSz="457200" rtl="0" eaLnBrk="1" latinLnBrk="0" hangingPunct="1">
        <a:spcBef>
          <a:spcPts val="1200"/>
        </a:spcBef>
        <a:buClrTx/>
        <a:buFont typeface="Arial"/>
        <a:buChar char="•"/>
        <a:defRPr sz="1400" kern="1200">
          <a:solidFill>
            <a:schemeClr val="tx2"/>
          </a:solidFill>
          <a:latin typeface="CVS Health Sans" panose="020B0504020202020204" pitchFamily="34" charset="0"/>
          <a:ea typeface="+mn-ea"/>
          <a:cs typeface="+mn-cs"/>
        </a:defRPr>
      </a:lvl2pPr>
      <a:lvl3pPr marL="342900" indent="-171450" algn="l" defTabSz="457200" rtl="0" eaLnBrk="1" latinLnBrk="0" hangingPunct="1">
        <a:spcBef>
          <a:spcPts val="600"/>
        </a:spcBef>
        <a:buClrTx/>
        <a:buFont typeface="Lucida Grande"/>
        <a:buChar char="–"/>
        <a:defRPr sz="1400" kern="1200" baseline="0">
          <a:solidFill>
            <a:schemeClr val="tx2"/>
          </a:solidFill>
          <a:latin typeface="CVS Health Sans" panose="020B0504020202020204" pitchFamily="34" charset="0"/>
          <a:ea typeface="+mn-ea"/>
          <a:cs typeface="+mn-cs"/>
        </a:defRPr>
      </a:lvl3pPr>
      <a:lvl4pPr marL="514350" indent="-171450" algn="l" defTabSz="457200" rtl="0" eaLnBrk="1" latinLnBrk="0" hangingPunct="1">
        <a:spcBef>
          <a:spcPts val="600"/>
        </a:spcBef>
        <a:buClrTx/>
        <a:buFont typeface="Arial"/>
        <a:buChar char="•"/>
        <a:defRPr sz="1400" kern="1200">
          <a:solidFill>
            <a:schemeClr val="tx2"/>
          </a:solidFill>
          <a:latin typeface="CVS Health Sans" panose="020B0504020202020204" pitchFamily="34" charset="0"/>
          <a:ea typeface="+mn-ea"/>
          <a:cs typeface="+mn-cs"/>
        </a:defRPr>
      </a:lvl4pPr>
      <a:lvl5pPr marL="685800" indent="-171450" algn="l" defTabSz="457200" rtl="0" eaLnBrk="1" latinLnBrk="0" hangingPunct="1">
        <a:spcBef>
          <a:spcPts val="600"/>
        </a:spcBef>
        <a:buClrTx/>
        <a:buFont typeface="Arial" panose="020B0604020202020204" pitchFamily="34" charset="0"/>
        <a:buChar char="–"/>
        <a:defRPr sz="1400" kern="1200" baseline="0">
          <a:solidFill>
            <a:schemeClr val="tx2"/>
          </a:solidFill>
          <a:latin typeface="CVS Health Sans" panose="020B0504020202020204" pitchFamily="34" charset="0"/>
          <a:ea typeface="+mn-ea"/>
          <a:cs typeface="+mn-cs"/>
        </a:defRPr>
      </a:lvl5pPr>
      <a:lvl6pPr marL="857250" indent="-17145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6pPr>
      <a:lvl7pPr marL="10287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7pPr>
      <a:lvl8pPr marL="1206500" indent="-177800" algn="l" defTabSz="457200" rtl="0" eaLnBrk="1" latinLnBrk="0" hangingPunct="1">
        <a:spcBef>
          <a:spcPts val="600"/>
        </a:spcBef>
        <a:buClrTx/>
        <a:buFont typeface="Arial"/>
        <a:buChar char="•"/>
        <a:defRPr sz="1400" kern="1200">
          <a:solidFill>
            <a:schemeClr val="tx2"/>
          </a:solidFill>
          <a:latin typeface="CVS Health Sans" panose="020B0504020202020204" pitchFamily="34" charset="0"/>
          <a:ea typeface="+mn-ea"/>
          <a:cs typeface="+mn-cs"/>
        </a:defRPr>
      </a:lvl8pPr>
      <a:lvl9pPr marL="1371600" indent="-165100" algn="l" defTabSz="457200" rtl="0" eaLnBrk="1" latinLnBrk="0" hangingPunct="1">
        <a:spcBef>
          <a:spcPts val="600"/>
        </a:spcBef>
        <a:buClrTx/>
        <a:buFont typeface="Arial" panose="020B0604020202020204" pitchFamily="34" charset="0"/>
        <a:buChar char="–"/>
        <a:defRPr sz="1400" kern="1200">
          <a:solidFill>
            <a:schemeClr val="tx2"/>
          </a:solidFill>
          <a:latin typeface="CVS Health Sans" panose="020B0504020202020204" pitchFamily="34"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p15:clr>
            <a:srgbClr val="F26B43"/>
          </p15:clr>
        </p15:guide>
        <p15:guide id="2" pos="362">
          <p15:clr>
            <a:srgbClr val="F26B43"/>
          </p15:clr>
        </p15:guide>
        <p15:guide id="3" pos="7319">
          <p15:clr>
            <a:srgbClr val="F26B43"/>
          </p15:clr>
        </p15:guide>
        <p15:guide id="4" orient="horz" pos="360">
          <p15:clr>
            <a:srgbClr val="F26B43"/>
          </p15:clr>
        </p15:guide>
        <p15:guide id="5" orient="horz" pos="3622">
          <p15:clr>
            <a:srgbClr val="F26B43"/>
          </p15:clr>
        </p15:guide>
        <p15:guide id="6" orient="horz" pos="41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9.xml"/><Relationship Id="rId1" Type="http://schemas.openxmlformats.org/officeDocument/2006/relationships/themeOverride" Target="../theme/themeOverride1.xml"/><Relationship Id="rId5" Type="http://schemas.openxmlformats.org/officeDocument/2006/relationships/hyperlink" Target="https://www.healthit.gov/isa/united-states-core-data-interoperability-uscdi" TargetMode="External"/><Relationship Id="rId4" Type="http://schemas.openxmlformats.org/officeDocument/2006/relationships/hyperlink" Target="https://cloud.google.com/healthcare/docs/concepts/introduc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loud.google.com/healthcare/docs/concepts/introduction" TargetMode="External"/><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F561-7AB4-4D13-8916-30D3192A3CF6}"/>
              </a:ext>
            </a:extLst>
          </p:cNvPr>
          <p:cNvSpPr>
            <a:spLocks noGrp="1"/>
          </p:cNvSpPr>
          <p:nvPr>
            <p:ph type="ctrTitle"/>
          </p:nvPr>
        </p:nvSpPr>
        <p:spPr>
          <a:xfrm>
            <a:off x="520436" y="2677693"/>
            <a:ext cx="5444753" cy="1182807"/>
          </a:xfrm>
        </p:spPr>
        <p:txBody>
          <a:bodyPr/>
          <a:lstStyle/>
          <a:p>
            <a:r>
              <a:rPr lang="en-US" sz="3600" dirty="0"/>
              <a:t>CDR</a:t>
            </a:r>
            <a:br>
              <a:rPr lang="en-US" sz="3600" dirty="0"/>
            </a:br>
            <a:r>
              <a:rPr lang="en-US" sz="2800" dirty="0"/>
              <a:t>Reference Architecture for Data Providers &amp; Data Consumers</a:t>
            </a:r>
          </a:p>
        </p:txBody>
      </p:sp>
      <p:sp>
        <p:nvSpPr>
          <p:cNvPr id="8" name="Subtitle 2">
            <a:extLst>
              <a:ext uri="{FF2B5EF4-FFF2-40B4-BE49-F238E27FC236}">
                <a16:creationId xmlns:a16="http://schemas.microsoft.com/office/drawing/2014/main" id="{FE1C75C5-3D50-4CB0-8609-653612331926}"/>
              </a:ext>
            </a:extLst>
          </p:cNvPr>
          <p:cNvSpPr txBox="1">
            <a:spLocks/>
          </p:cNvSpPr>
          <p:nvPr/>
        </p:nvSpPr>
        <p:spPr bwMode="auto">
          <a:xfrm>
            <a:off x="520436" y="5320654"/>
            <a:ext cx="4776165" cy="276975"/>
          </a:xfrm>
          <a:prstGeom prst="rect">
            <a:avLst/>
          </a:prstGeom>
        </p:spPr>
        <p:txBody>
          <a:bodyPr vert="horz" lIns="91416" tIns="45708" rIns="91416" bIns="45708" rtlCol="0" anchor="t">
            <a:spAutoFit/>
          </a:bodyPr>
          <a:lstStyle>
            <a:lvl1pPr marL="0" indent="0" algn="l" defTabSz="913526" rtl="0" eaLnBrk="1" fontAlgn="base" hangingPunct="1">
              <a:spcBef>
                <a:spcPct val="0"/>
              </a:spcBef>
              <a:spcAft>
                <a:spcPct val="0"/>
              </a:spcAft>
              <a:buClr>
                <a:schemeClr val="tx2"/>
              </a:buClr>
              <a:defRPr sz="1800" baseline="0">
                <a:solidFill>
                  <a:schemeClr val="tx1"/>
                </a:solidFill>
                <a:latin typeface="+mj-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a:lstStyle>
          <a:p>
            <a:pPr marL="0" lvl="2" indent="0" defTabSz="457200" fontAlgn="auto">
              <a:spcBef>
                <a:spcPts val="600"/>
              </a:spcBef>
              <a:spcAft>
                <a:spcPts val="0"/>
              </a:spcAft>
              <a:buClrTx/>
              <a:buSzTx/>
              <a:buNone/>
            </a:pPr>
            <a:r>
              <a:rPr lang="en-US" sz="1200" dirty="0">
                <a:solidFill>
                  <a:srgbClr val="3F3F3F"/>
                </a:solidFill>
                <a:latin typeface="CVS Health Sans" panose="020B0504020202020204" pitchFamily="34" charset="0"/>
                <a:ea typeface="+mn-ea"/>
                <a:cs typeface="+mn-cs"/>
              </a:rPr>
              <a:t>2021</a:t>
            </a:r>
          </a:p>
        </p:txBody>
      </p:sp>
    </p:spTree>
    <p:extLst>
      <p:ext uri="{BB962C8B-B14F-4D97-AF65-F5344CB8AC3E}">
        <p14:creationId xmlns:p14="http://schemas.microsoft.com/office/powerpoint/2010/main" val="97569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2EEC858C-D402-4D38-A536-2966DD55DB4E}"/>
              </a:ext>
            </a:extLst>
          </p:cNvPr>
          <p:cNvSpPr/>
          <p:nvPr/>
        </p:nvSpPr>
        <p:spPr bwMode="gray">
          <a:xfrm>
            <a:off x="3050725" y="1448632"/>
            <a:ext cx="524785" cy="4170505"/>
          </a:xfrm>
          <a:prstGeom prst="rect">
            <a:avLst/>
          </a:prstGeom>
          <a:solidFill>
            <a:schemeClr val="accent4">
              <a:lumMod val="20000"/>
              <a:lumOff val="8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highlight>
                <a:srgbClr val="F7978D"/>
              </a:highlight>
            </a:endParaRPr>
          </a:p>
        </p:txBody>
      </p:sp>
      <p:sp>
        <p:nvSpPr>
          <p:cNvPr id="61" name="Rectangle 60">
            <a:extLst>
              <a:ext uri="{FF2B5EF4-FFF2-40B4-BE49-F238E27FC236}">
                <a16:creationId xmlns:a16="http://schemas.microsoft.com/office/drawing/2014/main" id="{C48F1886-7823-45E8-BA20-2079BB740BA2}"/>
              </a:ext>
            </a:extLst>
          </p:cNvPr>
          <p:cNvSpPr/>
          <p:nvPr/>
        </p:nvSpPr>
        <p:spPr bwMode="gray">
          <a:xfrm>
            <a:off x="3677509" y="1458344"/>
            <a:ext cx="524785" cy="4170505"/>
          </a:xfrm>
          <a:prstGeom prst="rect">
            <a:avLst/>
          </a:prstGeom>
          <a:solidFill>
            <a:schemeClr val="accent4">
              <a:lumMod val="20000"/>
              <a:lumOff val="8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highlight>
                <a:srgbClr val="F7978D"/>
              </a:highlight>
            </a:endParaRPr>
          </a:p>
        </p:txBody>
      </p:sp>
      <p:sp>
        <p:nvSpPr>
          <p:cNvPr id="58" name="Rectangle 57">
            <a:extLst>
              <a:ext uri="{FF2B5EF4-FFF2-40B4-BE49-F238E27FC236}">
                <a16:creationId xmlns:a16="http://schemas.microsoft.com/office/drawing/2014/main" id="{3DBE1E56-CB95-4AE1-B8ED-52B52DB00FF4}"/>
              </a:ext>
            </a:extLst>
          </p:cNvPr>
          <p:cNvSpPr/>
          <p:nvPr/>
        </p:nvSpPr>
        <p:spPr bwMode="gray">
          <a:xfrm>
            <a:off x="2441676" y="1458344"/>
            <a:ext cx="524785" cy="4170505"/>
          </a:xfrm>
          <a:prstGeom prst="rect">
            <a:avLst/>
          </a:prstGeom>
          <a:solidFill>
            <a:schemeClr val="accent4">
              <a:lumMod val="20000"/>
              <a:lumOff val="8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highlight>
                <a:srgbClr val="F7978D"/>
              </a:highlight>
            </a:endParaRPr>
          </a:p>
        </p:txBody>
      </p:sp>
      <p:sp>
        <p:nvSpPr>
          <p:cNvPr id="8" name="Rectangle 7">
            <a:extLst>
              <a:ext uri="{FF2B5EF4-FFF2-40B4-BE49-F238E27FC236}">
                <a16:creationId xmlns:a16="http://schemas.microsoft.com/office/drawing/2014/main" id="{205A4169-01ED-445C-9BA5-26A4B777F300}"/>
              </a:ext>
            </a:extLst>
          </p:cNvPr>
          <p:cNvSpPr/>
          <p:nvPr/>
        </p:nvSpPr>
        <p:spPr bwMode="gray">
          <a:xfrm>
            <a:off x="4738118" y="1448632"/>
            <a:ext cx="1726387" cy="1455575"/>
          </a:xfrm>
          <a:prstGeom prst="rect">
            <a:avLst/>
          </a:prstGeom>
          <a:solidFill>
            <a:srgbClr val="FFC000"/>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endParaRPr lang="en-US" sz="1000" dirty="0">
              <a:solidFill>
                <a:schemeClr val="tx1"/>
              </a:solidFill>
            </a:endParaRPr>
          </a:p>
        </p:txBody>
      </p:sp>
      <p:sp>
        <p:nvSpPr>
          <p:cNvPr id="7" name="Rectangle 6">
            <a:extLst>
              <a:ext uri="{FF2B5EF4-FFF2-40B4-BE49-F238E27FC236}">
                <a16:creationId xmlns:a16="http://schemas.microsoft.com/office/drawing/2014/main" id="{975AA045-5AE6-416A-A460-2FFE492F3050}"/>
              </a:ext>
            </a:extLst>
          </p:cNvPr>
          <p:cNvSpPr/>
          <p:nvPr/>
        </p:nvSpPr>
        <p:spPr bwMode="gray">
          <a:xfrm>
            <a:off x="356050" y="950976"/>
            <a:ext cx="1955074" cy="5257800"/>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24" name="Title 23">
            <a:extLst>
              <a:ext uri="{FF2B5EF4-FFF2-40B4-BE49-F238E27FC236}">
                <a16:creationId xmlns:a16="http://schemas.microsoft.com/office/drawing/2014/main" id="{C78C990B-7D71-48A8-A4D6-CEE9213B8F5E}"/>
              </a:ext>
            </a:extLst>
          </p:cNvPr>
          <p:cNvSpPr>
            <a:spLocks noGrp="1"/>
          </p:cNvSpPr>
          <p:nvPr>
            <p:ph type="title"/>
          </p:nvPr>
        </p:nvSpPr>
        <p:spPr/>
        <p:txBody>
          <a:bodyPr/>
          <a:lstStyle/>
          <a:p>
            <a:r>
              <a:rPr lang="en-US" sz="2400" dirty="0"/>
              <a:t>CDR Data Publication – Reference Architecture</a:t>
            </a:r>
          </a:p>
        </p:txBody>
      </p:sp>
      <p:sp>
        <p:nvSpPr>
          <p:cNvPr id="13" name="TextBox 12">
            <a:extLst>
              <a:ext uri="{FF2B5EF4-FFF2-40B4-BE49-F238E27FC236}">
                <a16:creationId xmlns:a16="http://schemas.microsoft.com/office/drawing/2014/main" id="{5F630CAA-872E-47F2-9F51-46FE67CE7998}"/>
              </a:ext>
            </a:extLst>
          </p:cNvPr>
          <p:cNvSpPr txBox="1"/>
          <p:nvPr/>
        </p:nvSpPr>
        <p:spPr>
          <a:xfrm>
            <a:off x="314832" y="986220"/>
            <a:ext cx="1955073" cy="215444"/>
          </a:xfrm>
          <a:prstGeom prst="rect">
            <a:avLst/>
          </a:prstGeom>
          <a:noFill/>
        </p:spPr>
        <p:txBody>
          <a:bodyPr wrap="square" lIns="0" tIns="0" rIns="0" bIns="0" rtlCol="0">
            <a:spAutoFit/>
          </a:bodyPr>
          <a:lstStyle/>
          <a:p>
            <a:pPr algn="ctr"/>
            <a:r>
              <a:rPr lang="en-US" sz="1400" dirty="0">
                <a:solidFill>
                  <a:schemeClr val="tx2"/>
                </a:solidFill>
              </a:rPr>
              <a:t>Data Sources</a:t>
            </a:r>
          </a:p>
        </p:txBody>
      </p:sp>
      <p:sp>
        <p:nvSpPr>
          <p:cNvPr id="14" name="Rectangle 13">
            <a:extLst>
              <a:ext uri="{FF2B5EF4-FFF2-40B4-BE49-F238E27FC236}">
                <a16:creationId xmlns:a16="http://schemas.microsoft.com/office/drawing/2014/main" id="{23A34E60-651A-4293-B483-5A251E57859A}"/>
              </a:ext>
            </a:extLst>
          </p:cNvPr>
          <p:cNvSpPr/>
          <p:nvPr/>
        </p:nvSpPr>
        <p:spPr bwMode="gray">
          <a:xfrm flipH="1" flipV="1">
            <a:off x="4382793" y="950976"/>
            <a:ext cx="2373253" cy="5257800"/>
          </a:xfrm>
          <a:prstGeom prst="rect">
            <a:avLst/>
          </a:prstGeom>
          <a:no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36" name="Rectangle 35">
            <a:extLst>
              <a:ext uri="{FF2B5EF4-FFF2-40B4-BE49-F238E27FC236}">
                <a16:creationId xmlns:a16="http://schemas.microsoft.com/office/drawing/2014/main" id="{8E20753A-1AD6-470F-AA0F-BCA6807F52AC}"/>
              </a:ext>
            </a:extLst>
          </p:cNvPr>
          <p:cNvSpPr/>
          <p:nvPr/>
        </p:nvSpPr>
        <p:spPr bwMode="gray">
          <a:xfrm rot="10800000" flipH="1" flipV="1">
            <a:off x="6928866" y="950976"/>
            <a:ext cx="5127433" cy="5257800"/>
          </a:xfrm>
          <a:prstGeom prst="rect">
            <a:avLst/>
          </a:prstGeom>
          <a:solidFill>
            <a:schemeClr val="bg1">
              <a:lumMod val="8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p:txBody>
      </p:sp>
      <p:sp>
        <p:nvSpPr>
          <p:cNvPr id="18" name="Rectangle 17">
            <a:extLst>
              <a:ext uri="{FF2B5EF4-FFF2-40B4-BE49-F238E27FC236}">
                <a16:creationId xmlns:a16="http://schemas.microsoft.com/office/drawing/2014/main" id="{F0A8579C-24BE-4B35-BF96-BAFC6D088C24}"/>
              </a:ext>
            </a:extLst>
          </p:cNvPr>
          <p:cNvSpPr/>
          <p:nvPr/>
        </p:nvSpPr>
        <p:spPr bwMode="gray">
          <a:xfrm>
            <a:off x="7176987" y="2435648"/>
            <a:ext cx="3037837" cy="212882"/>
          </a:xfrm>
          <a:prstGeom prst="rect">
            <a:avLst/>
          </a:prstGeom>
          <a:solidFill>
            <a:schemeClr val="bg1">
              <a:lumMod val="8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2"/>
                </a:solidFill>
              </a:rPr>
              <a:t>Multiple Integration Options:</a:t>
            </a:r>
          </a:p>
        </p:txBody>
      </p:sp>
      <p:sp>
        <p:nvSpPr>
          <p:cNvPr id="19" name="TextBox 18">
            <a:extLst>
              <a:ext uri="{FF2B5EF4-FFF2-40B4-BE49-F238E27FC236}">
                <a16:creationId xmlns:a16="http://schemas.microsoft.com/office/drawing/2014/main" id="{3642BDC5-D002-468D-9456-6B5D6E0A2473}"/>
              </a:ext>
            </a:extLst>
          </p:cNvPr>
          <p:cNvSpPr txBox="1"/>
          <p:nvPr/>
        </p:nvSpPr>
        <p:spPr>
          <a:xfrm>
            <a:off x="7255815" y="1157716"/>
            <a:ext cx="4513250" cy="1023357"/>
          </a:xfrm>
          <a:prstGeom prst="rect">
            <a:avLst/>
          </a:prstGeom>
          <a:noFill/>
        </p:spPr>
        <p:txBody>
          <a:bodyPr wrap="square" lIns="0" tIns="0" rIns="0" bIns="0" rtlCol="0">
            <a:spAutoFit/>
          </a:bodyPr>
          <a:lstStyle/>
          <a:p>
            <a:r>
              <a:rPr lang="en-US" sz="1400" b="1" dirty="0">
                <a:solidFill>
                  <a:schemeClr val="tx2"/>
                </a:solidFill>
              </a:rPr>
              <a:t>Overview</a:t>
            </a:r>
            <a:r>
              <a:rPr lang="en-US" sz="1400" dirty="0">
                <a:solidFill>
                  <a:schemeClr val="tx2"/>
                </a:solidFill>
              </a:rPr>
              <a:t>:</a:t>
            </a:r>
          </a:p>
          <a:p>
            <a:pPr fontAlgn="base"/>
            <a:r>
              <a:rPr lang="en-US" sz="1050" dirty="0"/>
              <a:t>CDR is an enterprise capability that aggregates a patient’s clinical data in a central location. CDR is payer, provider and pharmacy agnostic – providing real-time access to clinical professionals or the patient themselves. Types of data stored can include demographics, lab results, radiology images, prescriptions, ​and diagnosis codes.​</a:t>
            </a:r>
            <a:endParaRPr lang="en-US" sz="1400" dirty="0">
              <a:solidFill>
                <a:schemeClr val="tx2"/>
              </a:solidFill>
            </a:endParaRPr>
          </a:p>
        </p:txBody>
      </p:sp>
      <p:sp>
        <p:nvSpPr>
          <p:cNvPr id="43" name="TextBox 42">
            <a:extLst>
              <a:ext uri="{FF2B5EF4-FFF2-40B4-BE49-F238E27FC236}">
                <a16:creationId xmlns:a16="http://schemas.microsoft.com/office/drawing/2014/main" id="{A16BFA2F-D750-4457-AE87-BB380ACF106D}"/>
              </a:ext>
            </a:extLst>
          </p:cNvPr>
          <p:cNvSpPr txBox="1"/>
          <p:nvPr/>
        </p:nvSpPr>
        <p:spPr>
          <a:xfrm>
            <a:off x="582772" y="2039870"/>
            <a:ext cx="1419195" cy="1292662"/>
          </a:xfrm>
          <a:prstGeom prst="rect">
            <a:avLst/>
          </a:prstGeom>
          <a:solidFill>
            <a:srgbClr val="C3ECFB"/>
          </a:solidFill>
          <a:ln>
            <a:solidFill>
              <a:schemeClr val="bg1">
                <a:lumMod val="50000"/>
              </a:schemeClr>
            </a:solidFill>
          </a:ln>
        </p:spPr>
        <p:txBody>
          <a:bodyPr wrap="square" lIns="0" tIns="0" rIns="0" bIns="0" rtlCol="0">
            <a:spAutoFit/>
          </a:bodyPr>
          <a:lstStyle/>
          <a:p>
            <a:pPr algn="ctr"/>
            <a:r>
              <a:rPr lang="en-US" sz="1400" dirty="0">
                <a:solidFill>
                  <a:schemeClr val="tx2"/>
                </a:solidFill>
              </a:rPr>
              <a:t>Internal Sources</a:t>
            </a:r>
          </a:p>
          <a:p>
            <a:endParaRPr lang="en-US" sz="1400" dirty="0">
              <a:solidFill>
                <a:srgbClr val="C3ECFB"/>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p:txBody>
      </p:sp>
      <p:sp>
        <p:nvSpPr>
          <p:cNvPr id="39" name="TextBox 38">
            <a:extLst>
              <a:ext uri="{FF2B5EF4-FFF2-40B4-BE49-F238E27FC236}">
                <a16:creationId xmlns:a16="http://schemas.microsoft.com/office/drawing/2014/main" id="{C66E44FC-B38D-4571-8B2A-A1A0E3B0EE4A}"/>
              </a:ext>
            </a:extLst>
          </p:cNvPr>
          <p:cNvSpPr txBox="1"/>
          <p:nvPr/>
        </p:nvSpPr>
        <p:spPr>
          <a:xfrm>
            <a:off x="598821" y="2336624"/>
            <a:ext cx="1419195" cy="161583"/>
          </a:xfrm>
          <a:prstGeom prst="rect">
            <a:avLst/>
          </a:prstGeom>
          <a:noFill/>
        </p:spPr>
        <p:txBody>
          <a:bodyPr wrap="square" lIns="0" tIns="0" rIns="0" bIns="0" rtlCol="0">
            <a:spAutoFit/>
          </a:bodyPr>
          <a:lstStyle/>
          <a:p>
            <a:pPr algn="ctr"/>
            <a:r>
              <a:rPr lang="en-US" sz="1050" dirty="0">
                <a:solidFill>
                  <a:schemeClr val="tx2"/>
                </a:solidFill>
              </a:rPr>
              <a:t>Batch Extract</a:t>
            </a:r>
          </a:p>
        </p:txBody>
      </p:sp>
      <p:sp>
        <p:nvSpPr>
          <p:cNvPr id="73" name="TextBox 72">
            <a:extLst>
              <a:ext uri="{FF2B5EF4-FFF2-40B4-BE49-F238E27FC236}">
                <a16:creationId xmlns:a16="http://schemas.microsoft.com/office/drawing/2014/main" id="{751EB306-B111-4205-A486-E0D81D57C395}"/>
              </a:ext>
            </a:extLst>
          </p:cNvPr>
          <p:cNvSpPr txBox="1"/>
          <p:nvPr/>
        </p:nvSpPr>
        <p:spPr>
          <a:xfrm>
            <a:off x="4382794" y="984360"/>
            <a:ext cx="2373252" cy="215444"/>
          </a:xfrm>
          <a:prstGeom prst="rect">
            <a:avLst/>
          </a:prstGeom>
          <a:noFill/>
        </p:spPr>
        <p:txBody>
          <a:bodyPr wrap="square" lIns="0" tIns="0" rIns="0" bIns="0" rtlCol="0">
            <a:spAutoFit/>
          </a:bodyPr>
          <a:lstStyle/>
          <a:p>
            <a:pPr algn="ctr"/>
            <a:r>
              <a:rPr lang="en-US" sz="1400" dirty="0">
                <a:solidFill>
                  <a:schemeClr val="tx2"/>
                </a:solidFill>
              </a:rPr>
              <a:t>CDR – Data Ingestion</a:t>
            </a:r>
          </a:p>
        </p:txBody>
      </p:sp>
      <p:sp>
        <p:nvSpPr>
          <p:cNvPr id="9" name="TextBox 8">
            <a:extLst>
              <a:ext uri="{FF2B5EF4-FFF2-40B4-BE49-F238E27FC236}">
                <a16:creationId xmlns:a16="http://schemas.microsoft.com/office/drawing/2014/main" id="{187237D9-AEB6-4659-B93E-80EFFD688434}"/>
              </a:ext>
            </a:extLst>
          </p:cNvPr>
          <p:cNvSpPr txBox="1"/>
          <p:nvPr/>
        </p:nvSpPr>
        <p:spPr>
          <a:xfrm>
            <a:off x="4887674" y="1548931"/>
            <a:ext cx="1427271" cy="215444"/>
          </a:xfrm>
          <a:prstGeom prst="rect">
            <a:avLst/>
          </a:prstGeom>
          <a:noFill/>
        </p:spPr>
        <p:txBody>
          <a:bodyPr wrap="square" lIns="0" tIns="0" rIns="0" bIns="0" rtlCol="0">
            <a:spAutoFit/>
          </a:bodyPr>
          <a:lstStyle/>
          <a:p>
            <a:pPr algn="ctr"/>
            <a:r>
              <a:rPr lang="en-US" sz="1400" dirty="0">
                <a:solidFill>
                  <a:schemeClr val="tx2"/>
                </a:solidFill>
              </a:rPr>
              <a:t>Batch</a:t>
            </a:r>
          </a:p>
        </p:txBody>
      </p:sp>
      <p:sp>
        <p:nvSpPr>
          <p:cNvPr id="37" name="Rectangle 36">
            <a:extLst>
              <a:ext uri="{FF2B5EF4-FFF2-40B4-BE49-F238E27FC236}">
                <a16:creationId xmlns:a16="http://schemas.microsoft.com/office/drawing/2014/main" id="{8C3F558D-B29F-485E-AB0B-2025877DB0F1}"/>
              </a:ext>
            </a:extLst>
          </p:cNvPr>
          <p:cNvSpPr/>
          <p:nvPr/>
        </p:nvSpPr>
        <p:spPr bwMode="gray">
          <a:xfrm>
            <a:off x="4738115" y="4435710"/>
            <a:ext cx="1726387" cy="1327138"/>
          </a:xfrm>
          <a:prstGeom prst="rect">
            <a:avLst/>
          </a:prstGeom>
          <a:solidFill>
            <a:srgbClr val="FFC000"/>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42" name="TextBox 41">
            <a:extLst>
              <a:ext uri="{FF2B5EF4-FFF2-40B4-BE49-F238E27FC236}">
                <a16:creationId xmlns:a16="http://schemas.microsoft.com/office/drawing/2014/main" id="{6BB818A6-1B06-4902-B7F5-B0C69E066DB8}"/>
              </a:ext>
            </a:extLst>
          </p:cNvPr>
          <p:cNvSpPr txBox="1"/>
          <p:nvPr/>
        </p:nvSpPr>
        <p:spPr>
          <a:xfrm>
            <a:off x="4822799" y="5075029"/>
            <a:ext cx="1427271" cy="307777"/>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00" dirty="0"/>
              <a:t>Kafka on GCP</a:t>
            </a:r>
          </a:p>
          <a:p>
            <a:pPr marL="171450" indent="-171450">
              <a:buFont typeface="Arial" panose="020B0604020202020204" pitchFamily="34" charset="0"/>
              <a:buChar char="•"/>
            </a:pPr>
            <a:endParaRPr lang="en-US" sz="1000" dirty="0"/>
          </a:p>
        </p:txBody>
      </p:sp>
      <p:sp>
        <p:nvSpPr>
          <p:cNvPr id="46" name="TextBox 45">
            <a:extLst>
              <a:ext uri="{FF2B5EF4-FFF2-40B4-BE49-F238E27FC236}">
                <a16:creationId xmlns:a16="http://schemas.microsoft.com/office/drawing/2014/main" id="{7B09AB46-9009-416D-BABF-9E9C7A832C57}"/>
              </a:ext>
            </a:extLst>
          </p:cNvPr>
          <p:cNvSpPr txBox="1"/>
          <p:nvPr/>
        </p:nvSpPr>
        <p:spPr>
          <a:xfrm>
            <a:off x="869529" y="2560382"/>
            <a:ext cx="928115" cy="161583"/>
          </a:xfrm>
          <a:prstGeom prst="rect">
            <a:avLst/>
          </a:prstGeom>
          <a:noFill/>
        </p:spPr>
        <p:txBody>
          <a:bodyPr wrap="square" lIns="0" tIns="0" rIns="0" bIns="0" rtlCol="0">
            <a:spAutoFit/>
          </a:bodyPr>
          <a:lstStyle/>
          <a:p>
            <a:pPr algn="ctr"/>
            <a:r>
              <a:rPr lang="en-US" sz="1050" dirty="0">
                <a:solidFill>
                  <a:schemeClr val="tx2"/>
                </a:solidFill>
              </a:rPr>
              <a:t>API Interface</a:t>
            </a:r>
          </a:p>
        </p:txBody>
      </p:sp>
      <p:sp>
        <p:nvSpPr>
          <p:cNvPr id="47" name="TextBox 46">
            <a:extLst>
              <a:ext uri="{FF2B5EF4-FFF2-40B4-BE49-F238E27FC236}">
                <a16:creationId xmlns:a16="http://schemas.microsoft.com/office/drawing/2014/main" id="{A9C1369B-8146-4986-9017-0ECA4AC8B2E4}"/>
              </a:ext>
            </a:extLst>
          </p:cNvPr>
          <p:cNvSpPr txBox="1"/>
          <p:nvPr/>
        </p:nvSpPr>
        <p:spPr>
          <a:xfrm>
            <a:off x="665770" y="2779576"/>
            <a:ext cx="1234440" cy="161583"/>
          </a:xfrm>
          <a:prstGeom prst="rect">
            <a:avLst/>
          </a:prstGeom>
          <a:noFill/>
        </p:spPr>
        <p:txBody>
          <a:bodyPr wrap="square" lIns="0" tIns="0" rIns="0" bIns="0" rtlCol="0">
            <a:spAutoFit/>
          </a:bodyPr>
          <a:lstStyle/>
          <a:p>
            <a:pPr algn="ctr"/>
            <a:r>
              <a:rPr lang="en-US" sz="1050" dirty="0">
                <a:solidFill>
                  <a:schemeClr val="tx2"/>
                </a:solidFill>
              </a:rPr>
              <a:t>Streaming Events</a:t>
            </a:r>
          </a:p>
        </p:txBody>
      </p:sp>
      <p:sp>
        <p:nvSpPr>
          <p:cNvPr id="57" name="TextBox 56">
            <a:extLst>
              <a:ext uri="{FF2B5EF4-FFF2-40B4-BE49-F238E27FC236}">
                <a16:creationId xmlns:a16="http://schemas.microsoft.com/office/drawing/2014/main" id="{AA625ACF-F977-4D53-BE20-98E25E9498EC}"/>
              </a:ext>
            </a:extLst>
          </p:cNvPr>
          <p:cNvSpPr txBox="1"/>
          <p:nvPr/>
        </p:nvSpPr>
        <p:spPr>
          <a:xfrm>
            <a:off x="573393" y="4120744"/>
            <a:ext cx="1419195" cy="1508105"/>
          </a:xfrm>
          <a:prstGeom prst="rect">
            <a:avLst/>
          </a:prstGeom>
          <a:solidFill>
            <a:srgbClr val="C3ECFB"/>
          </a:solidFill>
          <a:ln>
            <a:solidFill>
              <a:srgbClr val="0070C0"/>
            </a:solidFill>
          </a:ln>
        </p:spPr>
        <p:txBody>
          <a:bodyPr wrap="square" lIns="0" tIns="0" rIns="0" bIns="0" rtlCol="0">
            <a:spAutoFit/>
          </a:bodyPr>
          <a:lstStyle/>
          <a:p>
            <a:pPr algn="ctr"/>
            <a:r>
              <a:rPr lang="en-US" sz="1400" dirty="0">
                <a:solidFill>
                  <a:schemeClr val="tx2"/>
                </a:solidFill>
              </a:rPr>
              <a:t>External Sources</a:t>
            </a: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p:txBody>
      </p:sp>
      <p:sp>
        <p:nvSpPr>
          <p:cNvPr id="70" name="TextBox 69">
            <a:extLst>
              <a:ext uri="{FF2B5EF4-FFF2-40B4-BE49-F238E27FC236}">
                <a16:creationId xmlns:a16="http://schemas.microsoft.com/office/drawing/2014/main" id="{81992953-BDA1-4065-901A-9A43EB036751}"/>
              </a:ext>
            </a:extLst>
          </p:cNvPr>
          <p:cNvSpPr txBox="1"/>
          <p:nvPr/>
        </p:nvSpPr>
        <p:spPr>
          <a:xfrm>
            <a:off x="705085" y="4539216"/>
            <a:ext cx="1257001" cy="161583"/>
          </a:xfrm>
          <a:prstGeom prst="rect">
            <a:avLst/>
          </a:prstGeom>
          <a:noFill/>
        </p:spPr>
        <p:txBody>
          <a:bodyPr wrap="square" lIns="0" tIns="0" rIns="0" bIns="0" rtlCol="0">
            <a:spAutoFit/>
          </a:bodyPr>
          <a:lstStyle/>
          <a:p>
            <a:pPr algn="ctr"/>
            <a:r>
              <a:rPr lang="en-US" sz="1050" dirty="0">
                <a:solidFill>
                  <a:schemeClr val="tx2"/>
                </a:solidFill>
              </a:rPr>
              <a:t>Provider Sources</a:t>
            </a:r>
          </a:p>
        </p:txBody>
      </p:sp>
      <p:sp>
        <p:nvSpPr>
          <p:cNvPr id="38" name="TextBox 37">
            <a:extLst>
              <a:ext uri="{FF2B5EF4-FFF2-40B4-BE49-F238E27FC236}">
                <a16:creationId xmlns:a16="http://schemas.microsoft.com/office/drawing/2014/main" id="{3BE3282A-E8A5-4589-BCB6-8EBE0F9B0285}"/>
              </a:ext>
            </a:extLst>
          </p:cNvPr>
          <p:cNvSpPr txBox="1"/>
          <p:nvPr/>
        </p:nvSpPr>
        <p:spPr>
          <a:xfrm>
            <a:off x="641833" y="4827294"/>
            <a:ext cx="1329838" cy="161583"/>
          </a:xfrm>
          <a:prstGeom prst="rect">
            <a:avLst/>
          </a:prstGeom>
          <a:noFill/>
        </p:spPr>
        <p:txBody>
          <a:bodyPr wrap="square" lIns="0" tIns="0" rIns="0" bIns="0" rtlCol="0">
            <a:spAutoFit/>
          </a:bodyPr>
          <a:lstStyle/>
          <a:p>
            <a:pPr algn="ctr"/>
            <a:r>
              <a:rPr lang="en-US" sz="1050" dirty="0">
                <a:solidFill>
                  <a:schemeClr val="tx2"/>
                </a:solidFill>
              </a:rPr>
              <a:t>HIE Integrations</a:t>
            </a:r>
          </a:p>
        </p:txBody>
      </p:sp>
      <p:sp>
        <p:nvSpPr>
          <p:cNvPr id="49" name="TextBox 48">
            <a:extLst>
              <a:ext uri="{FF2B5EF4-FFF2-40B4-BE49-F238E27FC236}">
                <a16:creationId xmlns:a16="http://schemas.microsoft.com/office/drawing/2014/main" id="{CFF49616-4580-4CD2-A0B4-4DF344A38CA4}"/>
              </a:ext>
            </a:extLst>
          </p:cNvPr>
          <p:cNvSpPr txBox="1"/>
          <p:nvPr/>
        </p:nvSpPr>
        <p:spPr>
          <a:xfrm>
            <a:off x="692198" y="3016146"/>
            <a:ext cx="1232440" cy="161583"/>
          </a:xfrm>
          <a:prstGeom prst="rect">
            <a:avLst/>
          </a:prstGeom>
          <a:noFill/>
        </p:spPr>
        <p:txBody>
          <a:bodyPr wrap="square" lIns="0" tIns="0" rIns="0" bIns="0" rtlCol="0">
            <a:spAutoFit/>
          </a:bodyPr>
          <a:lstStyle/>
          <a:p>
            <a:pPr algn="ctr"/>
            <a:r>
              <a:rPr lang="en-US" sz="1050" dirty="0">
                <a:solidFill>
                  <a:schemeClr val="tx2"/>
                </a:solidFill>
              </a:rPr>
              <a:t>EPIC Payer Platform</a:t>
            </a:r>
          </a:p>
        </p:txBody>
      </p:sp>
      <p:sp>
        <p:nvSpPr>
          <p:cNvPr id="35" name="TextBox 34">
            <a:extLst>
              <a:ext uri="{FF2B5EF4-FFF2-40B4-BE49-F238E27FC236}">
                <a16:creationId xmlns:a16="http://schemas.microsoft.com/office/drawing/2014/main" id="{D2E86613-7B60-46F0-9014-D2F5C50DE336}"/>
              </a:ext>
            </a:extLst>
          </p:cNvPr>
          <p:cNvSpPr txBox="1"/>
          <p:nvPr/>
        </p:nvSpPr>
        <p:spPr>
          <a:xfrm>
            <a:off x="631471" y="5086223"/>
            <a:ext cx="1232440" cy="161583"/>
          </a:xfrm>
          <a:prstGeom prst="rect">
            <a:avLst/>
          </a:prstGeom>
          <a:noFill/>
        </p:spPr>
        <p:txBody>
          <a:bodyPr wrap="square" lIns="0" tIns="0" rIns="0" bIns="0" rtlCol="0">
            <a:spAutoFit/>
          </a:bodyPr>
          <a:lstStyle/>
          <a:p>
            <a:pPr algn="ctr"/>
            <a:r>
              <a:rPr lang="en-US" sz="1050" dirty="0">
                <a:solidFill>
                  <a:schemeClr val="tx2"/>
                </a:solidFill>
              </a:rPr>
              <a:t>1UP Health</a:t>
            </a:r>
          </a:p>
        </p:txBody>
      </p:sp>
      <p:sp>
        <p:nvSpPr>
          <p:cNvPr id="40" name="Rectangle 39">
            <a:extLst>
              <a:ext uri="{FF2B5EF4-FFF2-40B4-BE49-F238E27FC236}">
                <a16:creationId xmlns:a16="http://schemas.microsoft.com/office/drawing/2014/main" id="{C36D9A93-7220-40F7-A416-4B6E4E53C1A1}"/>
              </a:ext>
            </a:extLst>
          </p:cNvPr>
          <p:cNvSpPr/>
          <p:nvPr/>
        </p:nvSpPr>
        <p:spPr bwMode="gray">
          <a:xfrm>
            <a:off x="4738115" y="3001412"/>
            <a:ext cx="1726387" cy="1216779"/>
          </a:xfrm>
          <a:prstGeom prst="rect">
            <a:avLst/>
          </a:prstGeom>
          <a:solidFill>
            <a:srgbClr val="FFC000"/>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51" name="TextBox 50">
            <a:extLst>
              <a:ext uri="{FF2B5EF4-FFF2-40B4-BE49-F238E27FC236}">
                <a16:creationId xmlns:a16="http://schemas.microsoft.com/office/drawing/2014/main" id="{A71DA13C-4FE8-497C-980A-18A21D748832}"/>
              </a:ext>
            </a:extLst>
          </p:cNvPr>
          <p:cNvSpPr txBox="1"/>
          <p:nvPr/>
        </p:nvSpPr>
        <p:spPr>
          <a:xfrm>
            <a:off x="4805083" y="3442273"/>
            <a:ext cx="1633285" cy="461665"/>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00" dirty="0"/>
              <a:t>HTTPS REST API</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Healthcloud API format</a:t>
            </a:r>
          </a:p>
        </p:txBody>
      </p:sp>
      <p:sp>
        <p:nvSpPr>
          <p:cNvPr id="15" name="Oval 14">
            <a:extLst>
              <a:ext uri="{FF2B5EF4-FFF2-40B4-BE49-F238E27FC236}">
                <a16:creationId xmlns:a16="http://schemas.microsoft.com/office/drawing/2014/main" id="{93109C29-9491-4E4B-A1FD-5AA9D475C53B}"/>
              </a:ext>
            </a:extLst>
          </p:cNvPr>
          <p:cNvSpPr/>
          <p:nvPr/>
        </p:nvSpPr>
        <p:spPr bwMode="gray">
          <a:xfrm>
            <a:off x="7255818" y="2976900"/>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1</a:t>
            </a:r>
          </a:p>
        </p:txBody>
      </p:sp>
      <p:sp>
        <p:nvSpPr>
          <p:cNvPr id="55" name="Oval 54">
            <a:extLst>
              <a:ext uri="{FF2B5EF4-FFF2-40B4-BE49-F238E27FC236}">
                <a16:creationId xmlns:a16="http://schemas.microsoft.com/office/drawing/2014/main" id="{1AA3F769-C977-4AE0-8E93-E25565AD7E9A}"/>
              </a:ext>
            </a:extLst>
          </p:cNvPr>
          <p:cNvSpPr/>
          <p:nvPr/>
        </p:nvSpPr>
        <p:spPr bwMode="gray">
          <a:xfrm>
            <a:off x="4822799" y="3112198"/>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a:t>
            </a:r>
          </a:p>
        </p:txBody>
      </p:sp>
      <p:sp>
        <p:nvSpPr>
          <p:cNvPr id="16" name="TextBox 15">
            <a:extLst>
              <a:ext uri="{FF2B5EF4-FFF2-40B4-BE49-F238E27FC236}">
                <a16:creationId xmlns:a16="http://schemas.microsoft.com/office/drawing/2014/main" id="{B7D25CE2-ACC7-4BAB-88BF-8385ED4F25E1}"/>
              </a:ext>
            </a:extLst>
          </p:cNvPr>
          <p:cNvSpPr txBox="1"/>
          <p:nvPr/>
        </p:nvSpPr>
        <p:spPr>
          <a:xfrm>
            <a:off x="7764516" y="3679967"/>
            <a:ext cx="4148255" cy="507831"/>
          </a:xfrm>
          <a:prstGeom prst="rect">
            <a:avLst/>
          </a:prstGeom>
          <a:noFill/>
        </p:spPr>
        <p:txBody>
          <a:bodyPr wrap="square" lIns="0" tIns="0" rIns="0" bIns="0" rtlCol="0">
            <a:spAutoFit/>
          </a:bodyPr>
          <a:lstStyle/>
          <a:p>
            <a:r>
              <a:rPr lang="en-US" sz="1100" dirty="0"/>
              <a:t>API processing of source data using the Enterprise API Gateway following Google’s Healthcloud </a:t>
            </a:r>
            <a:r>
              <a:rPr lang="en-US" sz="1100"/>
              <a:t>API format </a:t>
            </a:r>
            <a:endParaRPr lang="en-US" sz="1100" dirty="0"/>
          </a:p>
          <a:p>
            <a:r>
              <a:rPr lang="en-US" sz="1100" dirty="0">
                <a:solidFill>
                  <a:srgbClr val="0070C0"/>
                </a:solidFill>
                <a:hlinkClick r:id="rId4">
                  <a:extLst>
                    <a:ext uri="{A12FA001-AC4F-418D-AE19-62706E023703}">
                      <ahyp:hlinkClr xmlns:ahyp="http://schemas.microsoft.com/office/drawing/2018/hyperlinkcolor" val="tx"/>
                    </a:ext>
                  </a:extLst>
                </a:hlinkClick>
              </a:rPr>
              <a:t>https://cloud.google.com/healthcare/docs/concepts/introduction</a:t>
            </a:r>
            <a:endParaRPr lang="en-US" sz="1100" dirty="0">
              <a:solidFill>
                <a:srgbClr val="0070C0"/>
              </a:solidFill>
            </a:endParaRPr>
          </a:p>
        </p:txBody>
      </p:sp>
      <p:sp>
        <p:nvSpPr>
          <p:cNvPr id="31" name="Oval 30">
            <a:extLst>
              <a:ext uri="{FF2B5EF4-FFF2-40B4-BE49-F238E27FC236}">
                <a16:creationId xmlns:a16="http://schemas.microsoft.com/office/drawing/2014/main" id="{6AB181D8-A5FD-45B6-A4CE-F550B6629780}"/>
              </a:ext>
            </a:extLst>
          </p:cNvPr>
          <p:cNvSpPr/>
          <p:nvPr/>
        </p:nvSpPr>
        <p:spPr bwMode="gray">
          <a:xfrm>
            <a:off x="7255818" y="3778268"/>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a:t>
            </a:r>
          </a:p>
        </p:txBody>
      </p:sp>
      <p:sp>
        <p:nvSpPr>
          <p:cNvPr id="32" name="Oval 31">
            <a:extLst>
              <a:ext uri="{FF2B5EF4-FFF2-40B4-BE49-F238E27FC236}">
                <a16:creationId xmlns:a16="http://schemas.microsoft.com/office/drawing/2014/main" id="{BE8D4EFB-926D-429F-BFEF-E530B7689096}"/>
              </a:ext>
            </a:extLst>
          </p:cNvPr>
          <p:cNvSpPr/>
          <p:nvPr/>
        </p:nvSpPr>
        <p:spPr bwMode="gray">
          <a:xfrm>
            <a:off x="4822799" y="4639324"/>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3</a:t>
            </a:r>
          </a:p>
        </p:txBody>
      </p:sp>
      <p:sp>
        <p:nvSpPr>
          <p:cNvPr id="33" name="Oval 32">
            <a:extLst>
              <a:ext uri="{FF2B5EF4-FFF2-40B4-BE49-F238E27FC236}">
                <a16:creationId xmlns:a16="http://schemas.microsoft.com/office/drawing/2014/main" id="{036BC2FF-77D3-4B4B-B0A1-0706891F1F7B}"/>
              </a:ext>
            </a:extLst>
          </p:cNvPr>
          <p:cNvSpPr/>
          <p:nvPr/>
        </p:nvSpPr>
        <p:spPr bwMode="gray">
          <a:xfrm>
            <a:off x="4799914" y="1548931"/>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1</a:t>
            </a:r>
          </a:p>
        </p:txBody>
      </p:sp>
      <p:sp>
        <p:nvSpPr>
          <p:cNvPr id="34" name="TextBox 33">
            <a:extLst>
              <a:ext uri="{FF2B5EF4-FFF2-40B4-BE49-F238E27FC236}">
                <a16:creationId xmlns:a16="http://schemas.microsoft.com/office/drawing/2014/main" id="{1419A9C2-ED83-40B1-944F-FEC6CEF62A8E}"/>
              </a:ext>
            </a:extLst>
          </p:cNvPr>
          <p:cNvSpPr txBox="1"/>
          <p:nvPr/>
        </p:nvSpPr>
        <p:spPr>
          <a:xfrm>
            <a:off x="7764516" y="2947740"/>
            <a:ext cx="3963825" cy="338554"/>
          </a:xfrm>
          <a:prstGeom prst="rect">
            <a:avLst/>
          </a:prstGeom>
          <a:noFill/>
        </p:spPr>
        <p:txBody>
          <a:bodyPr wrap="square" lIns="0" tIns="0" rIns="0" bIns="0" rtlCol="0">
            <a:spAutoFit/>
          </a:bodyPr>
          <a:lstStyle/>
          <a:p>
            <a:r>
              <a:rPr lang="en-US" sz="1100" dirty="0"/>
              <a:t>Batch processing of source data using preferred standards (custom formats by exception). </a:t>
            </a:r>
          </a:p>
        </p:txBody>
      </p:sp>
      <p:sp>
        <p:nvSpPr>
          <p:cNvPr id="2" name="TextBox 1">
            <a:extLst>
              <a:ext uri="{FF2B5EF4-FFF2-40B4-BE49-F238E27FC236}">
                <a16:creationId xmlns:a16="http://schemas.microsoft.com/office/drawing/2014/main" id="{2BD9EEE5-3B45-4DAF-A7C4-7F53DB0BB13C}"/>
              </a:ext>
            </a:extLst>
          </p:cNvPr>
          <p:cNvSpPr txBox="1"/>
          <p:nvPr/>
        </p:nvSpPr>
        <p:spPr>
          <a:xfrm>
            <a:off x="7764516" y="4473389"/>
            <a:ext cx="4148256" cy="677108"/>
          </a:xfrm>
          <a:prstGeom prst="rect">
            <a:avLst/>
          </a:prstGeom>
          <a:noFill/>
        </p:spPr>
        <p:txBody>
          <a:bodyPr wrap="square" lIns="0" tIns="0" rIns="0" bIns="0" rtlCol="0">
            <a:spAutoFit/>
          </a:bodyPr>
          <a:lstStyle/>
          <a:p>
            <a:r>
              <a:rPr lang="en-US" sz="1100" dirty="0"/>
              <a:t>Event streaming of source data using Enterprise </a:t>
            </a:r>
            <a:r>
              <a:rPr lang="en-US" sz="1100" dirty="0" err="1"/>
              <a:t>kafka</a:t>
            </a:r>
            <a:r>
              <a:rPr lang="en-US" sz="1100" dirty="0"/>
              <a:t> cluster on Google Cloud following USCDI standards</a:t>
            </a:r>
          </a:p>
          <a:p>
            <a:r>
              <a:rPr lang="en-US" sz="1100" dirty="0">
                <a:solidFill>
                  <a:srgbClr val="0070C0"/>
                </a:solidFill>
                <a:hlinkClick r:id="rId5">
                  <a:extLst>
                    <a:ext uri="{A12FA001-AC4F-418D-AE19-62706E023703}">
                      <ahyp:hlinkClr xmlns:ahyp="http://schemas.microsoft.com/office/drawing/2018/hyperlinkcolor" val="tx"/>
                    </a:ext>
                  </a:extLst>
                </a:hlinkClick>
              </a:rPr>
              <a:t>https://www.healthit.gov/isa/united-states-core-data-interoperability-uscdi</a:t>
            </a:r>
            <a:endParaRPr lang="en-US" sz="1100" dirty="0">
              <a:solidFill>
                <a:srgbClr val="0070C0"/>
              </a:solidFill>
            </a:endParaRPr>
          </a:p>
        </p:txBody>
      </p:sp>
      <p:sp>
        <p:nvSpPr>
          <p:cNvPr id="41" name="TextBox 40">
            <a:extLst>
              <a:ext uri="{FF2B5EF4-FFF2-40B4-BE49-F238E27FC236}">
                <a16:creationId xmlns:a16="http://schemas.microsoft.com/office/drawing/2014/main" id="{279DEE47-F647-4403-B006-CC3F66612A9A}"/>
              </a:ext>
            </a:extLst>
          </p:cNvPr>
          <p:cNvSpPr txBox="1"/>
          <p:nvPr/>
        </p:nvSpPr>
        <p:spPr>
          <a:xfrm>
            <a:off x="5125688" y="3107194"/>
            <a:ext cx="990002" cy="215444"/>
          </a:xfrm>
          <a:prstGeom prst="rect">
            <a:avLst/>
          </a:prstGeom>
          <a:noFill/>
        </p:spPr>
        <p:txBody>
          <a:bodyPr wrap="square" lIns="0" tIns="0" rIns="0" bIns="0" rtlCol="0">
            <a:spAutoFit/>
          </a:bodyPr>
          <a:lstStyle/>
          <a:p>
            <a:pPr algn="ctr"/>
            <a:r>
              <a:rPr lang="en-US" sz="1400" dirty="0">
                <a:solidFill>
                  <a:schemeClr val="tx2"/>
                </a:solidFill>
              </a:rPr>
              <a:t>API</a:t>
            </a:r>
          </a:p>
        </p:txBody>
      </p:sp>
      <p:sp>
        <p:nvSpPr>
          <p:cNvPr id="44" name="TextBox 43">
            <a:extLst>
              <a:ext uri="{FF2B5EF4-FFF2-40B4-BE49-F238E27FC236}">
                <a16:creationId xmlns:a16="http://schemas.microsoft.com/office/drawing/2014/main" id="{16DADEDE-4541-44CC-88C6-B1F62604AEFC}"/>
              </a:ext>
            </a:extLst>
          </p:cNvPr>
          <p:cNvSpPr txBox="1"/>
          <p:nvPr/>
        </p:nvSpPr>
        <p:spPr>
          <a:xfrm>
            <a:off x="5011097" y="4639324"/>
            <a:ext cx="1427271" cy="184666"/>
          </a:xfrm>
          <a:prstGeom prst="rect">
            <a:avLst/>
          </a:prstGeom>
          <a:noFill/>
        </p:spPr>
        <p:txBody>
          <a:bodyPr wrap="square" lIns="0" tIns="0" rIns="0" bIns="0" rtlCol="0">
            <a:spAutoFit/>
          </a:bodyPr>
          <a:lstStyle/>
          <a:p>
            <a:pPr algn="ctr"/>
            <a:r>
              <a:rPr lang="en-US" sz="1200" dirty="0">
                <a:solidFill>
                  <a:schemeClr val="tx2"/>
                </a:solidFill>
              </a:rPr>
              <a:t>Event Streaming</a:t>
            </a:r>
          </a:p>
        </p:txBody>
      </p:sp>
      <p:sp>
        <p:nvSpPr>
          <p:cNvPr id="45" name="Oval 44">
            <a:extLst>
              <a:ext uri="{FF2B5EF4-FFF2-40B4-BE49-F238E27FC236}">
                <a16:creationId xmlns:a16="http://schemas.microsoft.com/office/drawing/2014/main" id="{ABBDFF6D-BD91-4370-874B-AAE12C6B91A3}"/>
              </a:ext>
            </a:extLst>
          </p:cNvPr>
          <p:cNvSpPr/>
          <p:nvPr/>
        </p:nvSpPr>
        <p:spPr bwMode="gray">
          <a:xfrm>
            <a:off x="7255815" y="4602290"/>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3</a:t>
            </a:r>
          </a:p>
        </p:txBody>
      </p:sp>
      <p:sp>
        <p:nvSpPr>
          <p:cNvPr id="48" name="TextBox 47">
            <a:extLst>
              <a:ext uri="{FF2B5EF4-FFF2-40B4-BE49-F238E27FC236}">
                <a16:creationId xmlns:a16="http://schemas.microsoft.com/office/drawing/2014/main" id="{5CE02E36-1EBC-4D28-901C-1091629CF00D}"/>
              </a:ext>
            </a:extLst>
          </p:cNvPr>
          <p:cNvSpPr txBox="1"/>
          <p:nvPr/>
        </p:nvSpPr>
        <p:spPr>
          <a:xfrm>
            <a:off x="3079770" y="2915830"/>
            <a:ext cx="488364" cy="369332"/>
          </a:xfrm>
          <a:prstGeom prst="rect">
            <a:avLst/>
          </a:prstGeom>
          <a:noFill/>
        </p:spPr>
        <p:txBody>
          <a:bodyPr wrap="square" lIns="0" tIns="0" rIns="0" bIns="0" rtlCol="0">
            <a:spAutoFit/>
          </a:bodyPr>
          <a:lstStyle/>
          <a:p>
            <a:pPr algn="ctr"/>
            <a:r>
              <a:rPr lang="en-US" sz="800" dirty="0">
                <a:solidFill>
                  <a:schemeClr val="tx2"/>
                </a:solidFill>
              </a:rPr>
              <a:t>Equinix Cloud Connector</a:t>
            </a:r>
          </a:p>
        </p:txBody>
      </p:sp>
      <p:sp>
        <p:nvSpPr>
          <p:cNvPr id="50" name="TextBox 49">
            <a:extLst>
              <a:ext uri="{FF2B5EF4-FFF2-40B4-BE49-F238E27FC236}">
                <a16:creationId xmlns:a16="http://schemas.microsoft.com/office/drawing/2014/main" id="{632B7C0E-B38B-49A1-B8CC-2C768B1B4CE9}"/>
              </a:ext>
            </a:extLst>
          </p:cNvPr>
          <p:cNvSpPr txBox="1"/>
          <p:nvPr/>
        </p:nvSpPr>
        <p:spPr>
          <a:xfrm>
            <a:off x="3729882" y="2915830"/>
            <a:ext cx="420960" cy="246221"/>
          </a:xfrm>
          <a:prstGeom prst="rect">
            <a:avLst/>
          </a:prstGeom>
          <a:noFill/>
        </p:spPr>
        <p:txBody>
          <a:bodyPr wrap="square" lIns="0" tIns="0" rIns="0" bIns="0" rtlCol="0">
            <a:spAutoFit/>
          </a:bodyPr>
          <a:lstStyle/>
          <a:p>
            <a:pPr algn="ctr"/>
            <a:r>
              <a:rPr lang="en-US" sz="800" dirty="0">
                <a:solidFill>
                  <a:schemeClr val="tx2"/>
                </a:solidFill>
              </a:rPr>
              <a:t>Cloud Firewall</a:t>
            </a:r>
          </a:p>
        </p:txBody>
      </p:sp>
      <p:cxnSp>
        <p:nvCxnSpPr>
          <p:cNvPr id="5" name="Straight Arrow Connector 4">
            <a:extLst>
              <a:ext uri="{FF2B5EF4-FFF2-40B4-BE49-F238E27FC236}">
                <a16:creationId xmlns:a16="http://schemas.microsoft.com/office/drawing/2014/main" id="{3D7EC95F-7132-44CA-B6D6-A8310EFE9C35}"/>
              </a:ext>
            </a:extLst>
          </p:cNvPr>
          <p:cNvCxnSpPr>
            <a:cxnSpLocks/>
            <a:stCxn id="7" idx="3"/>
            <a:endCxn id="14" idx="3"/>
          </p:cNvCxnSpPr>
          <p:nvPr/>
        </p:nvCxnSpPr>
        <p:spPr>
          <a:xfrm>
            <a:off x="2311124" y="3579876"/>
            <a:ext cx="2071669" cy="0"/>
          </a:xfrm>
          <a:prstGeom prst="straightConnector1">
            <a:avLst/>
          </a:prstGeom>
          <a:ln w="50800" cmpd="sng">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2B28B50-372A-46EF-BACE-3DA659D981C3}"/>
              </a:ext>
            </a:extLst>
          </p:cNvPr>
          <p:cNvSpPr txBox="1"/>
          <p:nvPr/>
        </p:nvSpPr>
        <p:spPr>
          <a:xfrm>
            <a:off x="4799914" y="1891260"/>
            <a:ext cx="1638454" cy="923330"/>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00" dirty="0"/>
              <a:t>FHIR, HL7 V2 and CCD are preferred standards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Custom formats supported by exception</a:t>
            </a:r>
          </a:p>
          <a:p>
            <a:pPr marL="171450" indent="-171450">
              <a:buFont typeface="Arial" panose="020B0604020202020204" pitchFamily="34" charset="0"/>
              <a:buChar char="•"/>
            </a:pPr>
            <a:endParaRPr lang="en-US" sz="1000" dirty="0"/>
          </a:p>
        </p:txBody>
      </p:sp>
      <p:sp>
        <p:nvSpPr>
          <p:cNvPr id="59" name="TextBox 58">
            <a:extLst>
              <a:ext uri="{FF2B5EF4-FFF2-40B4-BE49-F238E27FC236}">
                <a16:creationId xmlns:a16="http://schemas.microsoft.com/office/drawing/2014/main" id="{83ADCFBA-E25E-45D0-A757-47ACB21720AF}"/>
              </a:ext>
            </a:extLst>
          </p:cNvPr>
          <p:cNvSpPr txBox="1"/>
          <p:nvPr/>
        </p:nvSpPr>
        <p:spPr>
          <a:xfrm>
            <a:off x="2491651" y="2916720"/>
            <a:ext cx="451256" cy="246221"/>
          </a:xfrm>
          <a:prstGeom prst="rect">
            <a:avLst/>
          </a:prstGeom>
          <a:noFill/>
        </p:spPr>
        <p:txBody>
          <a:bodyPr wrap="square" lIns="0" tIns="0" rIns="0" bIns="0" rtlCol="0">
            <a:spAutoFit/>
          </a:bodyPr>
          <a:lstStyle/>
          <a:p>
            <a:pPr algn="ctr"/>
            <a:r>
              <a:rPr lang="en-US" sz="800" dirty="0">
                <a:solidFill>
                  <a:schemeClr val="tx2"/>
                </a:solidFill>
              </a:rPr>
              <a:t>On-Prem Firewall</a:t>
            </a:r>
          </a:p>
        </p:txBody>
      </p:sp>
    </p:spTree>
    <p:extLst>
      <p:ext uri="{BB962C8B-B14F-4D97-AF65-F5344CB8AC3E}">
        <p14:creationId xmlns:p14="http://schemas.microsoft.com/office/powerpoint/2010/main" val="3445145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334CCC-375B-4687-8428-812B2D74B435}"/>
              </a:ext>
            </a:extLst>
          </p:cNvPr>
          <p:cNvSpPr/>
          <p:nvPr/>
        </p:nvSpPr>
        <p:spPr bwMode="gray">
          <a:xfrm rot="10800000" flipH="1" flipV="1">
            <a:off x="6928866" y="950976"/>
            <a:ext cx="5127433" cy="5257800"/>
          </a:xfrm>
          <a:prstGeom prst="rect">
            <a:avLst/>
          </a:prstGeom>
          <a:solidFill>
            <a:schemeClr val="bg1">
              <a:lumMod val="8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a:p>
            <a:pPr algn="ctr"/>
            <a:endParaRPr lang="en-US" sz="1050" b="1" dirty="0">
              <a:solidFill>
                <a:schemeClr val="bg1"/>
              </a:solidFill>
            </a:endParaRPr>
          </a:p>
        </p:txBody>
      </p:sp>
      <p:sp>
        <p:nvSpPr>
          <p:cNvPr id="30" name="Rectangle 29">
            <a:extLst>
              <a:ext uri="{FF2B5EF4-FFF2-40B4-BE49-F238E27FC236}">
                <a16:creationId xmlns:a16="http://schemas.microsoft.com/office/drawing/2014/main" id="{EC623BBF-3195-4E3E-9E41-57C63CB7A5EF}"/>
              </a:ext>
            </a:extLst>
          </p:cNvPr>
          <p:cNvSpPr/>
          <p:nvPr/>
        </p:nvSpPr>
        <p:spPr bwMode="gray">
          <a:xfrm flipH="1" flipV="1">
            <a:off x="4538022" y="1040175"/>
            <a:ext cx="2057834" cy="5257800"/>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24" name="Title 23">
            <a:extLst>
              <a:ext uri="{FF2B5EF4-FFF2-40B4-BE49-F238E27FC236}">
                <a16:creationId xmlns:a16="http://schemas.microsoft.com/office/drawing/2014/main" id="{C78C990B-7D71-48A8-A4D6-CEE9213B8F5E}"/>
              </a:ext>
            </a:extLst>
          </p:cNvPr>
          <p:cNvSpPr>
            <a:spLocks noGrp="1"/>
          </p:cNvSpPr>
          <p:nvPr>
            <p:ph type="title"/>
          </p:nvPr>
        </p:nvSpPr>
        <p:spPr/>
        <p:txBody>
          <a:bodyPr/>
          <a:lstStyle/>
          <a:p>
            <a:r>
              <a:rPr lang="en-US" sz="2400" dirty="0"/>
              <a:t>CDR Data Consumption – Reference Architecture</a:t>
            </a:r>
          </a:p>
        </p:txBody>
      </p:sp>
      <p:sp>
        <p:nvSpPr>
          <p:cNvPr id="14" name="Rectangle 13">
            <a:extLst>
              <a:ext uri="{FF2B5EF4-FFF2-40B4-BE49-F238E27FC236}">
                <a16:creationId xmlns:a16="http://schemas.microsoft.com/office/drawing/2014/main" id="{23A34E60-651A-4293-B483-5A251E57859A}"/>
              </a:ext>
            </a:extLst>
          </p:cNvPr>
          <p:cNvSpPr/>
          <p:nvPr/>
        </p:nvSpPr>
        <p:spPr bwMode="gray">
          <a:xfrm flipH="1" flipV="1">
            <a:off x="287433" y="1042416"/>
            <a:ext cx="2057834" cy="5257800"/>
          </a:xfrm>
          <a:prstGeom prst="rect">
            <a:avLst/>
          </a:prstGeom>
          <a:solidFill>
            <a:schemeClr val="bg1"/>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48" name="TextBox 47">
            <a:extLst>
              <a:ext uri="{FF2B5EF4-FFF2-40B4-BE49-F238E27FC236}">
                <a16:creationId xmlns:a16="http://schemas.microsoft.com/office/drawing/2014/main" id="{DB5555FA-BDA7-405D-A83A-0E8FCB84B712}"/>
              </a:ext>
            </a:extLst>
          </p:cNvPr>
          <p:cNvSpPr txBox="1"/>
          <p:nvPr/>
        </p:nvSpPr>
        <p:spPr>
          <a:xfrm>
            <a:off x="556535" y="1417371"/>
            <a:ext cx="1571963" cy="1107996"/>
          </a:xfrm>
          <a:prstGeom prst="rect">
            <a:avLst/>
          </a:prstGeom>
          <a:solidFill>
            <a:srgbClr val="FFC000"/>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b="0" dirty="0">
                <a:solidFill>
                  <a:schemeClr val="tx1"/>
                </a:solidFill>
              </a:rPr>
              <a:t>FHIR API</a:t>
            </a:r>
          </a:p>
          <a:p>
            <a:endParaRPr lang="en-US" dirty="0"/>
          </a:p>
          <a:p>
            <a:endParaRPr lang="en-US" dirty="0"/>
          </a:p>
          <a:p>
            <a:endParaRPr lang="en-US" dirty="0" err="1"/>
          </a:p>
        </p:txBody>
      </p:sp>
      <p:sp>
        <p:nvSpPr>
          <p:cNvPr id="49" name="TextBox 48">
            <a:extLst>
              <a:ext uri="{FF2B5EF4-FFF2-40B4-BE49-F238E27FC236}">
                <a16:creationId xmlns:a16="http://schemas.microsoft.com/office/drawing/2014/main" id="{29DB28E7-207A-4359-9E04-FDC507063B92}"/>
              </a:ext>
            </a:extLst>
          </p:cNvPr>
          <p:cNvSpPr txBox="1"/>
          <p:nvPr/>
        </p:nvSpPr>
        <p:spPr>
          <a:xfrm>
            <a:off x="4538022" y="1057511"/>
            <a:ext cx="2057834" cy="215444"/>
          </a:xfrm>
          <a:prstGeom prst="rect">
            <a:avLst/>
          </a:prstGeom>
          <a:noFill/>
        </p:spPr>
        <p:txBody>
          <a:bodyPr wrap="square" lIns="0" tIns="0" rIns="0" bIns="0" rtlCol="0">
            <a:spAutoFit/>
          </a:bodyPr>
          <a:lstStyle/>
          <a:p>
            <a:pPr algn="ctr"/>
            <a:r>
              <a:rPr lang="en-US" sz="1400" dirty="0">
                <a:solidFill>
                  <a:schemeClr val="tx2"/>
                </a:solidFill>
              </a:rPr>
              <a:t>Data Consumers</a:t>
            </a:r>
          </a:p>
        </p:txBody>
      </p:sp>
      <p:sp>
        <p:nvSpPr>
          <p:cNvPr id="62" name="TextBox 61">
            <a:extLst>
              <a:ext uri="{FF2B5EF4-FFF2-40B4-BE49-F238E27FC236}">
                <a16:creationId xmlns:a16="http://schemas.microsoft.com/office/drawing/2014/main" id="{18D19A22-395C-401D-BEEA-D00C1F8869CB}"/>
              </a:ext>
            </a:extLst>
          </p:cNvPr>
          <p:cNvSpPr txBox="1"/>
          <p:nvPr/>
        </p:nvSpPr>
        <p:spPr>
          <a:xfrm>
            <a:off x="575452" y="2640308"/>
            <a:ext cx="1549973" cy="1107996"/>
          </a:xfrm>
          <a:prstGeom prst="rect">
            <a:avLst/>
          </a:prstGeom>
          <a:solidFill>
            <a:srgbClr val="FFC000"/>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b="0" dirty="0">
                <a:solidFill>
                  <a:schemeClr val="tx1"/>
                </a:solidFill>
              </a:rPr>
              <a:t>Events</a:t>
            </a:r>
          </a:p>
          <a:p>
            <a:endParaRPr lang="en-US" dirty="0"/>
          </a:p>
          <a:p>
            <a:endParaRPr lang="en-US" dirty="0"/>
          </a:p>
          <a:p>
            <a:endParaRPr lang="en-US" dirty="0" err="1"/>
          </a:p>
        </p:txBody>
      </p:sp>
      <p:sp>
        <p:nvSpPr>
          <p:cNvPr id="63" name="TextBox 62">
            <a:extLst>
              <a:ext uri="{FF2B5EF4-FFF2-40B4-BE49-F238E27FC236}">
                <a16:creationId xmlns:a16="http://schemas.microsoft.com/office/drawing/2014/main" id="{E9804A68-254E-4DBC-AE1F-E797D6D88F6E}"/>
              </a:ext>
            </a:extLst>
          </p:cNvPr>
          <p:cNvSpPr txBox="1"/>
          <p:nvPr/>
        </p:nvSpPr>
        <p:spPr>
          <a:xfrm>
            <a:off x="575452" y="3897471"/>
            <a:ext cx="1553046" cy="1107996"/>
          </a:xfrm>
          <a:prstGeom prst="rect">
            <a:avLst/>
          </a:prstGeom>
          <a:solidFill>
            <a:srgbClr val="FFC000"/>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b="0" dirty="0">
                <a:solidFill>
                  <a:schemeClr val="tx1"/>
                </a:solidFill>
              </a:rPr>
              <a:t>Analytics</a:t>
            </a:r>
          </a:p>
          <a:p>
            <a:endParaRPr lang="en-US" dirty="0"/>
          </a:p>
          <a:p>
            <a:endParaRPr lang="en-US" dirty="0"/>
          </a:p>
          <a:p>
            <a:endParaRPr lang="en-US" dirty="0" err="1"/>
          </a:p>
        </p:txBody>
      </p:sp>
      <p:sp>
        <p:nvSpPr>
          <p:cNvPr id="73" name="TextBox 72">
            <a:extLst>
              <a:ext uri="{FF2B5EF4-FFF2-40B4-BE49-F238E27FC236}">
                <a16:creationId xmlns:a16="http://schemas.microsoft.com/office/drawing/2014/main" id="{751EB306-B111-4205-A486-E0D81D57C395}"/>
              </a:ext>
            </a:extLst>
          </p:cNvPr>
          <p:cNvSpPr txBox="1"/>
          <p:nvPr/>
        </p:nvSpPr>
        <p:spPr>
          <a:xfrm>
            <a:off x="287433" y="1125258"/>
            <a:ext cx="2057834" cy="215444"/>
          </a:xfrm>
          <a:prstGeom prst="rect">
            <a:avLst/>
          </a:prstGeom>
          <a:noFill/>
        </p:spPr>
        <p:txBody>
          <a:bodyPr wrap="square" lIns="0" tIns="0" rIns="0" bIns="0" rtlCol="0">
            <a:spAutoFit/>
          </a:bodyPr>
          <a:lstStyle/>
          <a:p>
            <a:pPr algn="ctr"/>
            <a:r>
              <a:rPr lang="en-US" sz="1400" dirty="0">
                <a:solidFill>
                  <a:schemeClr val="tx2"/>
                </a:solidFill>
              </a:rPr>
              <a:t>CDR</a:t>
            </a:r>
          </a:p>
        </p:txBody>
      </p:sp>
      <p:sp>
        <p:nvSpPr>
          <p:cNvPr id="20" name="TextBox 19">
            <a:extLst>
              <a:ext uri="{FF2B5EF4-FFF2-40B4-BE49-F238E27FC236}">
                <a16:creationId xmlns:a16="http://schemas.microsoft.com/office/drawing/2014/main" id="{961605B2-4792-4911-9414-63333F99EE38}"/>
              </a:ext>
            </a:extLst>
          </p:cNvPr>
          <p:cNvSpPr txBox="1"/>
          <p:nvPr/>
        </p:nvSpPr>
        <p:spPr>
          <a:xfrm>
            <a:off x="621720" y="1745640"/>
            <a:ext cx="1389260" cy="461665"/>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00" dirty="0"/>
              <a:t>CEE Data access</a:t>
            </a:r>
          </a:p>
          <a:p>
            <a:pPr marL="171450" indent="-171450">
              <a:buFont typeface="Arial" panose="020B0604020202020204" pitchFamily="34" charset="0"/>
              <a:buChar char="•"/>
            </a:pPr>
            <a:r>
              <a:rPr lang="en-US" sz="1000" dirty="0"/>
              <a:t>FHIR API access</a:t>
            </a:r>
          </a:p>
          <a:p>
            <a:pPr marL="171450" indent="-171450">
              <a:buFont typeface="Arial" panose="020B0604020202020204" pitchFamily="34" charset="0"/>
              <a:buChar char="•"/>
            </a:pPr>
            <a:endParaRPr lang="en-US" sz="1000" dirty="0"/>
          </a:p>
        </p:txBody>
      </p:sp>
      <p:sp>
        <p:nvSpPr>
          <p:cNvPr id="22" name="Rectangle 21">
            <a:extLst>
              <a:ext uri="{FF2B5EF4-FFF2-40B4-BE49-F238E27FC236}">
                <a16:creationId xmlns:a16="http://schemas.microsoft.com/office/drawing/2014/main" id="{E91B75F7-CA37-4FEC-AB58-96E498B4C4C5}"/>
              </a:ext>
            </a:extLst>
          </p:cNvPr>
          <p:cNvSpPr/>
          <p:nvPr/>
        </p:nvSpPr>
        <p:spPr bwMode="gray">
          <a:xfrm>
            <a:off x="7280694" y="1042416"/>
            <a:ext cx="4697946" cy="1411928"/>
          </a:xfrm>
          <a:prstGeom prst="rect">
            <a:avLst/>
          </a:prstGeom>
          <a:solidFill>
            <a:schemeClr val="bg1">
              <a:lumMod val="8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endParaRPr>
          </a:p>
        </p:txBody>
      </p:sp>
      <p:sp>
        <p:nvSpPr>
          <p:cNvPr id="23" name="Oval 22">
            <a:extLst>
              <a:ext uri="{FF2B5EF4-FFF2-40B4-BE49-F238E27FC236}">
                <a16:creationId xmlns:a16="http://schemas.microsoft.com/office/drawing/2014/main" id="{FD97F303-8133-45E5-B4EC-32C637BC6F55}"/>
              </a:ext>
            </a:extLst>
          </p:cNvPr>
          <p:cNvSpPr/>
          <p:nvPr/>
        </p:nvSpPr>
        <p:spPr bwMode="gray">
          <a:xfrm>
            <a:off x="7122468" y="2872605"/>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1</a:t>
            </a:r>
          </a:p>
        </p:txBody>
      </p:sp>
      <p:sp>
        <p:nvSpPr>
          <p:cNvPr id="26" name="Oval 25">
            <a:extLst>
              <a:ext uri="{FF2B5EF4-FFF2-40B4-BE49-F238E27FC236}">
                <a16:creationId xmlns:a16="http://schemas.microsoft.com/office/drawing/2014/main" id="{489C1448-1E0D-4996-9B5F-B952D8E911CC}"/>
              </a:ext>
            </a:extLst>
          </p:cNvPr>
          <p:cNvSpPr/>
          <p:nvPr/>
        </p:nvSpPr>
        <p:spPr bwMode="gray">
          <a:xfrm>
            <a:off x="7122468" y="3704521"/>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a:t>
            </a:r>
          </a:p>
        </p:txBody>
      </p:sp>
      <p:sp>
        <p:nvSpPr>
          <p:cNvPr id="27" name="TextBox 26">
            <a:extLst>
              <a:ext uri="{FF2B5EF4-FFF2-40B4-BE49-F238E27FC236}">
                <a16:creationId xmlns:a16="http://schemas.microsoft.com/office/drawing/2014/main" id="{11BE58E7-7649-4625-A6B3-1F4F2D6DFE76}"/>
              </a:ext>
            </a:extLst>
          </p:cNvPr>
          <p:cNvSpPr txBox="1"/>
          <p:nvPr/>
        </p:nvSpPr>
        <p:spPr>
          <a:xfrm>
            <a:off x="7530992" y="2790081"/>
            <a:ext cx="4197350" cy="677108"/>
          </a:xfrm>
          <a:prstGeom prst="rect">
            <a:avLst/>
          </a:prstGeom>
          <a:noFill/>
        </p:spPr>
        <p:txBody>
          <a:bodyPr wrap="square" lIns="0" tIns="0" rIns="0" bIns="0" rtlCol="0">
            <a:spAutoFit/>
          </a:bodyPr>
          <a:lstStyle/>
          <a:p>
            <a:r>
              <a:rPr lang="en-US" sz="1100" dirty="0"/>
              <a:t>FHIR API access using Google’s Healthcloud API format ( </a:t>
            </a:r>
            <a:r>
              <a:rPr lang="en-US" sz="1100" dirty="0">
                <a:solidFill>
                  <a:srgbClr val="0070C0"/>
                </a:solidFill>
                <a:hlinkClick r:id="rId3">
                  <a:extLst>
                    <a:ext uri="{A12FA001-AC4F-418D-AE19-62706E023703}">
                      <ahyp:hlinkClr xmlns:ahyp="http://schemas.microsoft.com/office/drawing/2018/hyperlinkcolor" val="tx"/>
                    </a:ext>
                  </a:extLst>
                </a:hlinkClick>
              </a:rPr>
              <a:t>https://cloud.google.com/healthcare/docs/concepts/introduction</a:t>
            </a:r>
            <a:r>
              <a:rPr lang="en-US" sz="1100" dirty="0"/>
              <a:t>)</a:t>
            </a:r>
            <a:r>
              <a:rPr lang="en-US" sz="1100" dirty="0">
                <a:solidFill>
                  <a:srgbClr val="0070C0"/>
                </a:solidFill>
              </a:rPr>
              <a:t> </a:t>
            </a:r>
            <a:r>
              <a:rPr lang="en-US" sz="1100" dirty="0"/>
              <a:t>CEE data services API’s provide transformation and ID crosswalk and orchestrates FHIR API consumption.</a:t>
            </a:r>
          </a:p>
        </p:txBody>
      </p:sp>
      <p:sp>
        <p:nvSpPr>
          <p:cNvPr id="28" name="TextBox 27">
            <a:extLst>
              <a:ext uri="{FF2B5EF4-FFF2-40B4-BE49-F238E27FC236}">
                <a16:creationId xmlns:a16="http://schemas.microsoft.com/office/drawing/2014/main" id="{852ABD42-35D7-4421-A975-AD8F073B243F}"/>
              </a:ext>
            </a:extLst>
          </p:cNvPr>
          <p:cNvSpPr txBox="1"/>
          <p:nvPr/>
        </p:nvSpPr>
        <p:spPr>
          <a:xfrm>
            <a:off x="7528210" y="3626859"/>
            <a:ext cx="4384561" cy="338554"/>
          </a:xfrm>
          <a:prstGeom prst="rect">
            <a:avLst/>
          </a:prstGeom>
          <a:noFill/>
        </p:spPr>
        <p:txBody>
          <a:bodyPr wrap="square" lIns="0" tIns="0" rIns="0" bIns="0" rtlCol="0">
            <a:spAutoFit/>
          </a:bodyPr>
          <a:lstStyle/>
          <a:p>
            <a:r>
              <a:rPr lang="en-US" sz="1100" dirty="0"/>
              <a:t>Event notification capability to alert consumers of changing data.  Changed data consumed using FHIR/CEE APIs.</a:t>
            </a:r>
            <a:endParaRPr lang="en-US" sz="1400" dirty="0">
              <a:solidFill>
                <a:schemeClr val="tx2"/>
              </a:solidFill>
            </a:endParaRPr>
          </a:p>
        </p:txBody>
      </p:sp>
      <p:sp>
        <p:nvSpPr>
          <p:cNvPr id="29" name="Oval 28">
            <a:extLst>
              <a:ext uri="{FF2B5EF4-FFF2-40B4-BE49-F238E27FC236}">
                <a16:creationId xmlns:a16="http://schemas.microsoft.com/office/drawing/2014/main" id="{89CBCF3E-EDC9-4DA2-892A-BDBA5AC4AB8C}"/>
              </a:ext>
            </a:extLst>
          </p:cNvPr>
          <p:cNvSpPr/>
          <p:nvPr/>
        </p:nvSpPr>
        <p:spPr bwMode="gray">
          <a:xfrm>
            <a:off x="7122468" y="4258837"/>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3</a:t>
            </a:r>
          </a:p>
        </p:txBody>
      </p:sp>
      <p:sp>
        <p:nvSpPr>
          <p:cNvPr id="31" name="Oval 30">
            <a:extLst>
              <a:ext uri="{FF2B5EF4-FFF2-40B4-BE49-F238E27FC236}">
                <a16:creationId xmlns:a16="http://schemas.microsoft.com/office/drawing/2014/main" id="{724F9482-74A2-438B-8981-3715FCBC5BA1}"/>
              </a:ext>
            </a:extLst>
          </p:cNvPr>
          <p:cNvSpPr/>
          <p:nvPr/>
        </p:nvSpPr>
        <p:spPr bwMode="gray">
          <a:xfrm>
            <a:off x="442103" y="1479448"/>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1</a:t>
            </a:r>
          </a:p>
        </p:txBody>
      </p:sp>
      <p:sp>
        <p:nvSpPr>
          <p:cNvPr id="32" name="TextBox 31">
            <a:extLst>
              <a:ext uri="{FF2B5EF4-FFF2-40B4-BE49-F238E27FC236}">
                <a16:creationId xmlns:a16="http://schemas.microsoft.com/office/drawing/2014/main" id="{8B193A49-4AC8-4BBB-BD42-86318576835E}"/>
              </a:ext>
            </a:extLst>
          </p:cNvPr>
          <p:cNvSpPr txBox="1"/>
          <p:nvPr/>
        </p:nvSpPr>
        <p:spPr>
          <a:xfrm>
            <a:off x="7319526" y="1171905"/>
            <a:ext cx="4513250" cy="1023357"/>
          </a:xfrm>
          <a:prstGeom prst="rect">
            <a:avLst/>
          </a:prstGeom>
          <a:noFill/>
        </p:spPr>
        <p:txBody>
          <a:bodyPr wrap="square" lIns="0" tIns="0" rIns="0" bIns="0" rtlCol="0">
            <a:spAutoFit/>
          </a:bodyPr>
          <a:lstStyle/>
          <a:p>
            <a:r>
              <a:rPr lang="en-US" sz="1400" b="1" dirty="0">
                <a:solidFill>
                  <a:schemeClr val="tx2"/>
                </a:solidFill>
              </a:rPr>
              <a:t>Overview:</a:t>
            </a:r>
          </a:p>
          <a:p>
            <a:pPr fontAlgn="base"/>
            <a:r>
              <a:rPr lang="en-US" sz="1050" dirty="0"/>
              <a:t>CDR is an enterprise capability that aggregates a patient’s clinical data in a central location. CDR is payer, provider and pharmacy agnostic – providing real-time access to clinical professionals or the patient themselves. Types of data stored can include demographics, lab results, radiology images, prescriptions, ​and diagnosis codes.​</a:t>
            </a:r>
            <a:endParaRPr lang="en-US" sz="1400" dirty="0">
              <a:solidFill>
                <a:schemeClr val="tx2"/>
              </a:solidFill>
            </a:endParaRPr>
          </a:p>
        </p:txBody>
      </p:sp>
      <p:sp>
        <p:nvSpPr>
          <p:cNvPr id="37" name="TextBox 36">
            <a:extLst>
              <a:ext uri="{FF2B5EF4-FFF2-40B4-BE49-F238E27FC236}">
                <a16:creationId xmlns:a16="http://schemas.microsoft.com/office/drawing/2014/main" id="{1AAF12B2-8BA6-401E-8EC6-74A6105DBD60}"/>
              </a:ext>
            </a:extLst>
          </p:cNvPr>
          <p:cNvSpPr txBox="1"/>
          <p:nvPr/>
        </p:nvSpPr>
        <p:spPr>
          <a:xfrm>
            <a:off x="581284" y="5152664"/>
            <a:ext cx="1544141" cy="1107996"/>
          </a:xfrm>
          <a:prstGeom prst="rect">
            <a:avLst/>
          </a:prstGeom>
          <a:solidFill>
            <a:srgbClr val="FFC000"/>
          </a:soli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b="0" dirty="0">
                <a:solidFill>
                  <a:schemeClr val="tx1"/>
                </a:solidFill>
              </a:rPr>
              <a:t>Low Latency</a:t>
            </a:r>
          </a:p>
          <a:p>
            <a:endParaRPr lang="en-US" dirty="0"/>
          </a:p>
          <a:p>
            <a:endParaRPr lang="en-US" dirty="0"/>
          </a:p>
          <a:p>
            <a:endParaRPr lang="en-US" dirty="0" err="1"/>
          </a:p>
        </p:txBody>
      </p:sp>
      <p:sp>
        <p:nvSpPr>
          <p:cNvPr id="41" name="TextBox 40">
            <a:extLst>
              <a:ext uri="{FF2B5EF4-FFF2-40B4-BE49-F238E27FC236}">
                <a16:creationId xmlns:a16="http://schemas.microsoft.com/office/drawing/2014/main" id="{FFDC4725-E5A5-4286-AB84-0EA44F645249}"/>
              </a:ext>
            </a:extLst>
          </p:cNvPr>
          <p:cNvSpPr txBox="1"/>
          <p:nvPr/>
        </p:nvSpPr>
        <p:spPr>
          <a:xfrm>
            <a:off x="623544" y="3082155"/>
            <a:ext cx="1389260" cy="323165"/>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50" dirty="0"/>
              <a:t>Data change Notification</a:t>
            </a:r>
            <a:endParaRPr lang="en-US" sz="1000" dirty="0"/>
          </a:p>
        </p:txBody>
      </p:sp>
      <p:sp>
        <p:nvSpPr>
          <p:cNvPr id="42" name="TextBox 41">
            <a:extLst>
              <a:ext uri="{FF2B5EF4-FFF2-40B4-BE49-F238E27FC236}">
                <a16:creationId xmlns:a16="http://schemas.microsoft.com/office/drawing/2014/main" id="{D2E4F0C6-3EE2-41B7-B68A-6444CE2E7855}"/>
              </a:ext>
            </a:extLst>
          </p:cNvPr>
          <p:cNvSpPr txBox="1"/>
          <p:nvPr/>
        </p:nvSpPr>
        <p:spPr>
          <a:xfrm>
            <a:off x="616901" y="4260404"/>
            <a:ext cx="1389260" cy="161583"/>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50" dirty="0"/>
              <a:t>BigQuery</a:t>
            </a:r>
          </a:p>
        </p:txBody>
      </p:sp>
      <p:sp>
        <p:nvSpPr>
          <p:cNvPr id="43" name="TextBox 42">
            <a:extLst>
              <a:ext uri="{FF2B5EF4-FFF2-40B4-BE49-F238E27FC236}">
                <a16:creationId xmlns:a16="http://schemas.microsoft.com/office/drawing/2014/main" id="{0D99F984-B076-47CB-B6ED-5480667B10B1}"/>
              </a:ext>
            </a:extLst>
          </p:cNvPr>
          <p:cNvSpPr txBox="1"/>
          <p:nvPr/>
        </p:nvSpPr>
        <p:spPr>
          <a:xfrm>
            <a:off x="623544" y="5429320"/>
            <a:ext cx="1389260" cy="807913"/>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50" dirty="0"/>
              <a:t>OLTP data access (spanner/MongoDB)</a:t>
            </a:r>
          </a:p>
          <a:p>
            <a:pPr marL="171450" indent="-171450">
              <a:buFont typeface="Arial" panose="020B0604020202020204" pitchFamily="34" charset="0"/>
              <a:buChar char="•"/>
            </a:pPr>
            <a:r>
              <a:rPr lang="en-US" sz="1050" dirty="0"/>
              <a:t>Non-FHIR Operational Data Source</a:t>
            </a:r>
            <a:endParaRPr lang="en-US" sz="1000" dirty="0"/>
          </a:p>
        </p:txBody>
      </p:sp>
      <p:sp>
        <p:nvSpPr>
          <p:cNvPr id="44" name="TextBox 43">
            <a:extLst>
              <a:ext uri="{FF2B5EF4-FFF2-40B4-BE49-F238E27FC236}">
                <a16:creationId xmlns:a16="http://schemas.microsoft.com/office/drawing/2014/main" id="{35AFF7B6-B155-467B-BC83-2EB90D54B03B}"/>
              </a:ext>
            </a:extLst>
          </p:cNvPr>
          <p:cNvSpPr txBox="1"/>
          <p:nvPr/>
        </p:nvSpPr>
        <p:spPr>
          <a:xfrm>
            <a:off x="4843333" y="3995818"/>
            <a:ext cx="1419195" cy="1508105"/>
          </a:xfrm>
          <a:prstGeom prst="rect">
            <a:avLst/>
          </a:prstGeom>
          <a:solidFill>
            <a:srgbClr val="C3ECFB"/>
          </a:solidFill>
          <a:ln>
            <a:solidFill>
              <a:schemeClr val="bg1">
                <a:lumMod val="50000"/>
              </a:schemeClr>
            </a:solidFill>
          </a:ln>
        </p:spPr>
        <p:txBody>
          <a:bodyPr wrap="square" lIns="0" tIns="0" rIns="0" bIns="0" rtlCol="0">
            <a:spAutoFit/>
          </a:bodyPr>
          <a:lstStyle/>
          <a:p>
            <a:pPr algn="ctr"/>
            <a:r>
              <a:rPr lang="en-US" sz="1400" dirty="0">
                <a:solidFill>
                  <a:schemeClr val="tx2"/>
                </a:solidFill>
              </a:rPr>
              <a:t>Internal Consumers</a:t>
            </a: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p:txBody>
      </p:sp>
      <p:sp>
        <p:nvSpPr>
          <p:cNvPr id="45" name="TextBox 44">
            <a:extLst>
              <a:ext uri="{FF2B5EF4-FFF2-40B4-BE49-F238E27FC236}">
                <a16:creationId xmlns:a16="http://schemas.microsoft.com/office/drawing/2014/main" id="{70501626-5029-46A1-B4FA-653A6CB3B8AC}"/>
              </a:ext>
            </a:extLst>
          </p:cNvPr>
          <p:cNvSpPr txBox="1"/>
          <p:nvPr/>
        </p:nvSpPr>
        <p:spPr>
          <a:xfrm>
            <a:off x="4851777" y="1912059"/>
            <a:ext cx="1419195" cy="1508105"/>
          </a:xfrm>
          <a:prstGeom prst="rect">
            <a:avLst/>
          </a:prstGeom>
          <a:solidFill>
            <a:srgbClr val="C3ECFB"/>
          </a:solidFill>
          <a:ln>
            <a:solidFill>
              <a:schemeClr val="bg1">
                <a:lumMod val="50000"/>
              </a:schemeClr>
            </a:solidFill>
          </a:ln>
        </p:spPr>
        <p:txBody>
          <a:bodyPr wrap="square" lIns="0" tIns="0" rIns="0" bIns="0" rtlCol="0">
            <a:spAutoFit/>
          </a:bodyPr>
          <a:lstStyle/>
          <a:p>
            <a:pPr algn="ctr"/>
            <a:r>
              <a:rPr lang="en-US" sz="1400" dirty="0">
                <a:solidFill>
                  <a:schemeClr val="tx2"/>
                </a:solidFill>
              </a:rPr>
              <a:t>External Consumers</a:t>
            </a:r>
          </a:p>
          <a:p>
            <a:endParaRPr lang="en-US" sz="1400" dirty="0">
              <a:solidFill>
                <a:srgbClr val="C3ECFB"/>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a:p>
            <a:endParaRPr lang="en-US" sz="1400" dirty="0">
              <a:solidFill>
                <a:schemeClr val="tx2"/>
              </a:solidFill>
            </a:endParaRPr>
          </a:p>
        </p:txBody>
      </p:sp>
      <p:sp>
        <p:nvSpPr>
          <p:cNvPr id="47" name="Rectangle 46">
            <a:extLst>
              <a:ext uri="{FF2B5EF4-FFF2-40B4-BE49-F238E27FC236}">
                <a16:creationId xmlns:a16="http://schemas.microsoft.com/office/drawing/2014/main" id="{EDFF5AAD-8561-4E90-8FBF-A08F501E1B04}"/>
              </a:ext>
            </a:extLst>
          </p:cNvPr>
          <p:cNvSpPr/>
          <p:nvPr/>
        </p:nvSpPr>
        <p:spPr bwMode="gray">
          <a:xfrm>
            <a:off x="7176987" y="2435648"/>
            <a:ext cx="3037837" cy="212882"/>
          </a:xfrm>
          <a:prstGeom prst="rect">
            <a:avLst/>
          </a:prstGeom>
          <a:solidFill>
            <a:schemeClr val="bg1">
              <a:lumMod val="85000"/>
            </a:schemeClr>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tx2"/>
                </a:solidFill>
              </a:rPr>
              <a:t>Multiple Integration Options:</a:t>
            </a:r>
          </a:p>
        </p:txBody>
      </p:sp>
      <p:sp>
        <p:nvSpPr>
          <p:cNvPr id="50" name="Rectangle 49">
            <a:extLst>
              <a:ext uri="{FF2B5EF4-FFF2-40B4-BE49-F238E27FC236}">
                <a16:creationId xmlns:a16="http://schemas.microsoft.com/office/drawing/2014/main" id="{50A1A7C1-B1A5-4D06-8969-C68B5A9A7CCF}"/>
              </a:ext>
            </a:extLst>
          </p:cNvPr>
          <p:cNvSpPr/>
          <p:nvPr/>
        </p:nvSpPr>
        <p:spPr bwMode="gray">
          <a:xfrm>
            <a:off x="3166342" y="1448633"/>
            <a:ext cx="524785" cy="3544882"/>
          </a:xfrm>
          <a:prstGeom prst="rect">
            <a:avLst/>
          </a:prstGeom>
          <a:solidFill>
            <a:schemeClr val="accent4">
              <a:lumMod val="20000"/>
              <a:lumOff val="8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highlight>
                <a:srgbClr val="F7978D"/>
              </a:highlight>
            </a:endParaRPr>
          </a:p>
        </p:txBody>
      </p:sp>
      <p:sp>
        <p:nvSpPr>
          <p:cNvPr id="51" name="Rectangle 50">
            <a:extLst>
              <a:ext uri="{FF2B5EF4-FFF2-40B4-BE49-F238E27FC236}">
                <a16:creationId xmlns:a16="http://schemas.microsoft.com/office/drawing/2014/main" id="{8E5BF127-F7BE-444B-9B2F-63AA37D45F3A}"/>
              </a:ext>
            </a:extLst>
          </p:cNvPr>
          <p:cNvSpPr/>
          <p:nvPr/>
        </p:nvSpPr>
        <p:spPr bwMode="gray">
          <a:xfrm>
            <a:off x="3793126" y="1458345"/>
            <a:ext cx="524785" cy="3544882"/>
          </a:xfrm>
          <a:prstGeom prst="rect">
            <a:avLst/>
          </a:prstGeom>
          <a:solidFill>
            <a:schemeClr val="accent4">
              <a:lumMod val="20000"/>
              <a:lumOff val="8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highlight>
                <a:srgbClr val="F7978D"/>
              </a:highlight>
            </a:endParaRPr>
          </a:p>
        </p:txBody>
      </p:sp>
      <p:sp>
        <p:nvSpPr>
          <p:cNvPr id="52" name="Rectangle 51">
            <a:extLst>
              <a:ext uri="{FF2B5EF4-FFF2-40B4-BE49-F238E27FC236}">
                <a16:creationId xmlns:a16="http://schemas.microsoft.com/office/drawing/2014/main" id="{12E87CA8-799A-4803-AC49-68BD9AA0B22B}"/>
              </a:ext>
            </a:extLst>
          </p:cNvPr>
          <p:cNvSpPr/>
          <p:nvPr/>
        </p:nvSpPr>
        <p:spPr bwMode="gray">
          <a:xfrm>
            <a:off x="2557293" y="1458345"/>
            <a:ext cx="524785" cy="3544882"/>
          </a:xfrm>
          <a:prstGeom prst="rect">
            <a:avLst/>
          </a:prstGeom>
          <a:solidFill>
            <a:schemeClr val="accent4">
              <a:lumMod val="20000"/>
              <a:lumOff val="80000"/>
            </a:schemeClr>
          </a:solidFill>
          <a:ln>
            <a:solidFill>
              <a:schemeClr val="tx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chemeClr val="bg1"/>
              </a:solidFill>
              <a:highlight>
                <a:srgbClr val="F7978D"/>
              </a:highlight>
            </a:endParaRPr>
          </a:p>
        </p:txBody>
      </p:sp>
      <p:sp>
        <p:nvSpPr>
          <p:cNvPr id="53" name="TextBox 52">
            <a:extLst>
              <a:ext uri="{FF2B5EF4-FFF2-40B4-BE49-F238E27FC236}">
                <a16:creationId xmlns:a16="http://schemas.microsoft.com/office/drawing/2014/main" id="{63BE4736-CA27-48D3-BCCE-E9F7FBD629A5}"/>
              </a:ext>
            </a:extLst>
          </p:cNvPr>
          <p:cNvSpPr txBox="1"/>
          <p:nvPr/>
        </p:nvSpPr>
        <p:spPr>
          <a:xfrm>
            <a:off x="3195387" y="2915830"/>
            <a:ext cx="488364" cy="369332"/>
          </a:xfrm>
          <a:prstGeom prst="rect">
            <a:avLst/>
          </a:prstGeom>
          <a:noFill/>
        </p:spPr>
        <p:txBody>
          <a:bodyPr wrap="square" lIns="0" tIns="0" rIns="0" bIns="0" rtlCol="0">
            <a:spAutoFit/>
          </a:bodyPr>
          <a:lstStyle/>
          <a:p>
            <a:pPr algn="ctr"/>
            <a:r>
              <a:rPr lang="en-US" sz="800" dirty="0">
                <a:solidFill>
                  <a:schemeClr val="tx2"/>
                </a:solidFill>
              </a:rPr>
              <a:t>Equinix Cloud Connector</a:t>
            </a:r>
          </a:p>
        </p:txBody>
      </p:sp>
      <p:sp>
        <p:nvSpPr>
          <p:cNvPr id="54" name="TextBox 53">
            <a:extLst>
              <a:ext uri="{FF2B5EF4-FFF2-40B4-BE49-F238E27FC236}">
                <a16:creationId xmlns:a16="http://schemas.microsoft.com/office/drawing/2014/main" id="{BCA8AF1A-53F3-4D05-89E1-4E04B47F9A39}"/>
              </a:ext>
            </a:extLst>
          </p:cNvPr>
          <p:cNvSpPr txBox="1"/>
          <p:nvPr/>
        </p:nvSpPr>
        <p:spPr>
          <a:xfrm>
            <a:off x="3845499" y="2915830"/>
            <a:ext cx="420960" cy="246221"/>
          </a:xfrm>
          <a:prstGeom prst="rect">
            <a:avLst/>
          </a:prstGeom>
          <a:noFill/>
        </p:spPr>
        <p:txBody>
          <a:bodyPr wrap="square" lIns="0" tIns="0" rIns="0" bIns="0" rtlCol="0">
            <a:spAutoFit/>
          </a:bodyPr>
          <a:lstStyle/>
          <a:p>
            <a:pPr algn="ctr"/>
            <a:r>
              <a:rPr lang="en-US" sz="800" dirty="0">
                <a:solidFill>
                  <a:schemeClr val="tx2"/>
                </a:solidFill>
              </a:rPr>
              <a:t>Cloud Firewall</a:t>
            </a:r>
          </a:p>
        </p:txBody>
      </p:sp>
      <p:cxnSp>
        <p:nvCxnSpPr>
          <p:cNvPr id="55" name="Straight Arrow Connector 54">
            <a:extLst>
              <a:ext uri="{FF2B5EF4-FFF2-40B4-BE49-F238E27FC236}">
                <a16:creationId xmlns:a16="http://schemas.microsoft.com/office/drawing/2014/main" id="{FF38158C-4B55-4AA1-A29D-B93BB40200BA}"/>
              </a:ext>
            </a:extLst>
          </p:cNvPr>
          <p:cNvCxnSpPr>
            <a:cxnSpLocks/>
            <a:stCxn id="14" idx="1"/>
            <a:endCxn id="30" idx="3"/>
          </p:cNvCxnSpPr>
          <p:nvPr/>
        </p:nvCxnSpPr>
        <p:spPr>
          <a:xfrm flipV="1">
            <a:off x="2345267" y="3669075"/>
            <a:ext cx="2192755" cy="2241"/>
          </a:xfrm>
          <a:prstGeom prst="straightConnector1">
            <a:avLst/>
          </a:prstGeom>
          <a:ln w="50800" cmpd="sng">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426633-7610-474D-97C6-834B5B5B94B1}"/>
              </a:ext>
            </a:extLst>
          </p:cNvPr>
          <p:cNvSpPr txBox="1"/>
          <p:nvPr/>
        </p:nvSpPr>
        <p:spPr>
          <a:xfrm>
            <a:off x="2607268" y="2916720"/>
            <a:ext cx="451256" cy="246221"/>
          </a:xfrm>
          <a:prstGeom prst="rect">
            <a:avLst/>
          </a:prstGeom>
          <a:noFill/>
        </p:spPr>
        <p:txBody>
          <a:bodyPr wrap="square" lIns="0" tIns="0" rIns="0" bIns="0" rtlCol="0">
            <a:spAutoFit/>
          </a:bodyPr>
          <a:lstStyle/>
          <a:p>
            <a:pPr algn="ctr"/>
            <a:r>
              <a:rPr lang="en-US" sz="800" dirty="0">
                <a:solidFill>
                  <a:schemeClr val="tx2"/>
                </a:solidFill>
              </a:rPr>
              <a:t>On-Prem Firewall</a:t>
            </a:r>
          </a:p>
        </p:txBody>
      </p:sp>
      <p:sp>
        <p:nvSpPr>
          <p:cNvPr id="57" name="Oval 56">
            <a:extLst>
              <a:ext uri="{FF2B5EF4-FFF2-40B4-BE49-F238E27FC236}">
                <a16:creationId xmlns:a16="http://schemas.microsoft.com/office/drawing/2014/main" id="{F6E5FDF9-7B9A-437D-A12C-CC184DA7F705}"/>
              </a:ext>
            </a:extLst>
          </p:cNvPr>
          <p:cNvSpPr/>
          <p:nvPr/>
        </p:nvSpPr>
        <p:spPr bwMode="gray">
          <a:xfrm>
            <a:off x="451844" y="2682851"/>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a:t>
            </a:r>
          </a:p>
        </p:txBody>
      </p:sp>
      <p:sp>
        <p:nvSpPr>
          <p:cNvPr id="58" name="TextBox 57">
            <a:extLst>
              <a:ext uri="{FF2B5EF4-FFF2-40B4-BE49-F238E27FC236}">
                <a16:creationId xmlns:a16="http://schemas.microsoft.com/office/drawing/2014/main" id="{DB0CA521-BFC8-42B7-9E55-E3A035A6A117}"/>
              </a:ext>
            </a:extLst>
          </p:cNvPr>
          <p:cNvSpPr txBox="1"/>
          <p:nvPr/>
        </p:nvSpPr>
        <p:spPr>
          <a:xfrm>
            <a:off x="7528208" y="4231700"/>
            <a:ext cx="4384561" cy="338554"/>
          </a:xfrm>
          <a:prstGeom prst="rect">
            <a:avLst/>
          </a:prstGeom>
          <a:noFill/>
        </p:spPr>
        <p:txBody>
          <a:bodyPr wrap="square" lIns="0" tIns="0" rIns="0" bIns="0" rtlCol="0">
            <a:spAutoFit/>
          </a:bodyPr>
          <a:lstStyle/>
          <a:p>
            <a:r>
              <a:rPr lang="en-US" sz="1100" dirty="0"/>
              <a:t>Analytics database on Google Big Query updated via data ingest pipeline and event notification services.</a:t>
            </a:r>
            <a:endParaRPr lang="en-US" sz="1400" dirty="0"/>
          </a:p>
        </p:txBody>
      </p:sp>
      <p:sp>
        <p:nvSpPr>
          <p:cNvPr id="59" name="TextBox 58">
            <a:extLst>
              <a:ext uri="{FF2B5EF4-FFF2-40B4-BE49-F238E27FC236}">
                <a16:creationId xmlns:a16="http://schemas.microsoft.com/office/drawing/2014/main" id="{F45388FB-14E3-4E31-AA8E-BB00589C2584}"/>
              </a:ext>
            </a:extLst>
          </p:cNvPr>
          <p:cNvSpPr txBox="1"/>
          <p:nvPr/>
        </p:nvSpPr>
        <p:spPr>
          <a:xfrm>
            <a:off x="5830263" y="6459775"/>
            <a:ext cx="4384561" cy="384721"/>
          </a:xfrm>
          <a:prstGeom prst="rect">
            <a:avLst/>
          </a:prstGeom>
          <a:noFill/>
        </p:spPr>
        <p:txBody>
          <a:bodyPr wrap="square" lIns="0" tIns="0" rIns="0" bIns="0" rtlCol="0">
            <a:spAutoFit/>
          </a:bodyPr>
          <a:lstStyle/>
          <a:p>
            <a:r>
              <a:rPr lang="en-US" sz="1100" dirty="0"/>
              <a:t>Consent required to gain access within/without a program</a:t>
            </a:r>
            <a:endParaRPr lang="en-US" sz="1100" dirty="0">
              <a:solidFill>
                <a:srgbClr val="0070C0"/>
              </a:solidFill>
            </a:endParaRPr>
          </a:p>
          <a:p>
            <a:endParaRPr lang="en-US" sz="1400" dirty="0" err="1">
              <a:solidFill>
                <a:schemeClr val="tx2"/>
              </a:solidFill>
            </a:endParaRPr>
          </a:p>
        </p:txBody>
      </p:sp>
      <p:sp>
        <p:nvSpPr>
          <p:cNvPr id="64" name="TextBox 63">
            <a:extLst>
              <a:ext uri="{FF2B5EF4-FFF2-40B4-BE49-F238E27FC236}">
                <a16:creationId xmlns:a16="http://schemas.microsoft.com/office/drawing/2014/main" id="{0355325E-5504-4AB3-9E27-2B04AC8BFE2E}"/>
              </a:ext>
            </a:extLst>
          </p:cNvPr>
          <p:cNvSpPr txBox="1"/>
          <p:nvPr/>
        </p:nvSpPr>
        <p:spPr>
          <a:xfrm>
            <a:off x="5017496" y="2461793"/>
            <a:ext cx="1152553" cy="307777"/>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00" dirty="0"/>
              <a:t>Consent required</a:t>
            </a:r>
          </a:p>
          <a:p>
            <a:pPr marL="171450" indent="-171450">
              <a:buFont typeface="Arial" panose="020B0604020202020204" pitchFamily="34" charset="0"/>
              <a:buChar char="•"/>
            </a:pPr>
            <a:endParaRPr lang="en-US" sz="1000" dirty="0"/>
          </a:p>
        </p:txBody>
      </p:sp>
      <p:sp>
        <p:nvSpPr>
          <p:cNvPr id="65" name="TextBox 64">
            <a:extLst>
              <a:ext uri="{FF2B5EF4-FFF2-40B4-BE49-F238E27FC236}">
                <a16:creationId xmlns:a16="http://schemas.microsoft.com/office/drawing/2014/main" id="{F013A045-3717-4029-97A8-85ED986BA1FE}"/>
              </a:ext>
            </a:extLst>
          </p:cNvPr>
          <p:cNvSpPr txBox="1"/>
          <p:nvPr/>
        </p:nvSpPr>
        <p:spPr>
          <a:xfrm>
            <a:off x="5000380" y="4546258"/>
            <a:ext cx="1169669" cy="307777"/>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00" dirty="0"/>
              <a:t>Consent required</a:t>
            </a:r>
          </a:p>
          <a:p>
            <a:pPr marL="171450" indent="-171450">
              <a:buFont typeface="Arial" panose="020B0604020202020204" pitchFamily="34" charset="0"/>
              <a:buChar char="•"/>
            </a:pPr>
            <a:endParaRPr lang="en-US" sz="1000" dirty="0"/>
          </a:p>
        </p:txBody>
      </p:sp>
      <p:sp>
        <p:nvSpPr>
          <p:cNvPr id="66" name="TextBox 65">
            <a:extLst>
              <a:ext uri="{FF2B5EF4-FFF2-40B4-BE49-F238E27FC236}">
                <a16:creationId xmlns:a16="http://schemas.microsoft.com/office/drawing/2014/main" id="{5BE95D99-83CC-4CED-8345-21BD7F977DA5}"/>
              </a:ext>
            </a:extLst>
          </p:cNvPr>
          <p:cNvSpPr txBox="1"/>
          <p:nvPr/>
        </p:nvSpPr>
        <p:spPr>
          <a:xfrm>
            <a:off x="7528208" y="4805819"/>
            <a:ext cx="4384561" cy="553998"/>
          </a:xfrm>
          <a:prstGeom prst="rect">
            <a:avLst/>
          </a:prstGeom>
          <a:noFill/>
        </p:spPr>
        <p:txBody>
          <a:bodyPr wrap="square" lIns="0" tIns="0" rIns="0" bIns="0" rtlCol="0">
            <a:spAutoFit/>
          </a:bodyPr>
          <a:lstStyle/>
          <a:p>
            <a:r>
              <a:rPr lang="en-US" sz="1100" dirty="0"/>
              <a:t>Low Latency OLTP data layer for direct query access.  Non-FHIR format operational data store.</a:t>
            </a:r>
            <a:endParaRPr lang="en-US" sz="1100" dirty="0">
              <a:solidFill>
                <a:srgbClr val="0070C0"/>
              </a:solidFill>
            </a:endParaRPr>
          </a:p>
          <a:p>
            <a:endParaRPr lang="en-US" sz="1400" dirty="0" err="1">
              <a:solidFill>
                <a:schemeClr val="tx2"/>
              </a:solidFill>
            </a:endParaRPr>
          </a:p>
        </p:txBody>
      </p:sp>
      <p:sp>
        <p:nvSpPr>
          <p:cNvPr id="67" name="Oval 66">
            <a:extLst>
              <a:ext uri="{FF2B5EF4-FFF2-40B4-BE49-F238E27FC236}">
                <a16:creationId xmlns:a16="http://schemas.microsoft.com/office/drawing/2014/main" id="{28C21099-D4CC-4B5A-BCF3-540F5001E4AC}"/>
              </a:ext>
            </a:extLst>
          </p:cNvPr>
          <p:cNvSpPr/>
          <p:nvPr/>
        </p:nvSpPr>
        <p:spPr bwMode="gray">
          <a:xfrm>
            <a:off x="7101843" y="4905891"/>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4</a:t>
            </a:r>
          </a:p>
        </p:txBody>
      </p:sp>
      <p:sp>
        <p:nvSpPr>
          <p:cNvPr id="68" name="Oval 67">
            <a:extLst>
              <a:ext uri="{FF2B5EF4-FFF2-40B4-BE49-F238E27FC236}">
                <a16:creationId xmlns:a16="http://schemas.microsoft.com/office/drawing/2014/main" id="{93CA318C-91A6-4D17-AC45-C3F00F684196}"/>
              </a:ext>
            </a:extLst>
          </p:cNvPr>
          <p:cNvSpPr/>
          <p:nvPr/>
        </p:nvSpPr>
        <p:spPr bwMode="gray">
          <a:xfrm>
            <a:off x="442103" y="5160714"/>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4</a:t>
            </a:r>
          </a:p>
        </p:txBody>
      </p:sp>
      <p:sp>
        <p:nvSpPr>
          <p:cNvPr id="69" name="Oval 68">
            <a:extLst>
              <a:ext uri="{FF2B5EF4-FFF2-40B4-BE49-F238E27FC236}">
                <a16:creationId xmlns:a16="http://schemas.microsoft.com/office/drawing/2014/main" id="{43D269DD-F723-4141-BE9B-0EFEC528A99A}"/>
              </a:ext>
            </a:extLst>
          </p:cNvPr>
          <p:cNvSpPr/>
          <p:nvPr/>
        </p:nvSpPr>
        <p:spPr bwMode="gray">
          <a:xfrm>
            <a:off x="442103" y="3916404"/>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3</a:t>
            </a:r>
          </a:p>
        </p:txBody>
      </p:sp>
      <p:sp>
        <p:nvSpPr>
          <p:cNvPr id="70" name="TextBox 69">
            <a:extLst>
              <a:ext uri="{FF2B5EF4-FFF2-40B4-BE49-F238E27FC236}">
                <a16:creationId xmlns:a16="http://schemas.microsoft.com/office/drawing/2014/main" id="{3B14DE91-2136-4E5C-B396-31B1736F3B84}"/>
              </a:ext>
            </a:extLst>
          </p:cNvPr>
          <p:cNvSpPr txBox="1"/>
          <p:nvPr/>
        </p:nvSpPr>
        <p:spPr>
          <a:xfrm>
            <a:off x="7548005" y="5448556"/>
            <a:ext cx="4384561" cy="384721"/>
          </a:xfrm>
          <a:prstGeom prst="rect">
            <a:avLst/>
          </a:prstGeom>
          <a:noFill/>
        </p:spPr>
        <p:txBody>
          <a:bodyPr wrap="square" lIns="0" tIns="0" rIns="0" bIns="0" rtlCol="0">
            <a:spAutoFit/>
          </a:bodyPr>
          <a:lstStyle/>
          <a:p>
            <a:r>
              <a:rPr lang="en-US" sz="1100" dirty="0"/>
              <a:t>Consent management repository controls what data can be seen. </a:t>
            </a:r>
            <a:endParaRPr lang="en-US" sz="1100" dirty="0">
              <a:solidFill>
                <a:srgbClr val="0070C0"/>
              </a:solidFill>
            </a:endParaRPr>
          </a:p>
          <a:p>
            <a:endParaRPr lang="en-US" sz="1400" dirty="0" err="1">
              <a:solidFill>
                <a:schemeClr val="tx2"/>
              </a:solidFill>
            </a:endParaRPr>
          </a:p>
        </p:txBody>
      </p:sp>
      <p:sp>
        <p:nvSpPr>
          <p:cNvPr id="71" name="Oval 70">
            <a:extLst>
              <a:ext uri="{FF2B5EF4-FFF2-40B4-BE49-F238E27FC236}">
                <a16:creationId xmlns:a16="http://schemas.microsoft.com/office/drawing/2014/main" id="{11C07914-DB7D-46F8-9430-097EB6668144}"/>
              </a:ext>
            </a:extLst>
          </p:cNvPr>
          <p:cNvSpPr/>
          <p:nvPr/>
        </p:nvSpPr>
        <p:spPr bwMode="gray">
          <a:xfrm>
            <a:off x="7122468" y="5447507"/>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5</a:t>
            </a:r>
          </a:p>
        </p:txBody>
      </p:sp>
      <p:sp>
        <p:nvSpPr>
          <p:cNvPr id="72" name="TextBox 71">
            <a:extLst>
              <a:ext uri="{FF2B5EF4-FFF2-40B4-BE49-F238E27FC236}">
                <a16:creationId xmlns:a16="http://schemas.microsoft.com/office/drawing/2014/main" id="{EFD1F347-3144-4511-A8EC-28B01C4DBAE1}"/>
              </a:ext>
            </a:extLst>
          </p:cNvPr>
          <p:cNvSpPr txBox="1"/>
          <p:nvPr/>
        </p:nvSpPr>
        <p:spPr>
          <a:xfrm>
            <a:off x="2724643" y="5189979"/>
            <a:ext cx="1408176" cy="110799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b="0" dirty="0">
                <a:solidFill>
                  <a:schemeClr val="tx1"/>
                </a:solidFill>
              </a:rPr>
              <a:t>Consent</a:t>
            </a:r>
            <a:endParaRPr lang="en-US" sz="1050" b="0" dirty="0">
              <a:solidFill>
                <a:schemeClr val="tx1"/>
              </a:solidFill>
            </a:endParaRPr>
          </a:p>
          <a:p>
            <a:endParaRPr lang="en-US" dirty="0"/>
          </a:p>
          <a:p>
            <a:endParaRPr lang="en-US" dirty="0" err="1"/>
          </a:p>
        </p:txBody>
      </p:sp>
      <p:sp>
        <p:nvSpPr>
          <p:cNvPr id="74" name="TextBox 73">
            <a:extLst>
              <a:ext uri="{FF2B5EF4-FFF2-40B4-BE49-F238E27FC236}">
                <a16:creationId xmlns:a16="http://schemas.microsoft.com/office/drawing/2014/main" id="{29E079C2-7E71-4469-8A24-BC1E668A9AFD}"/>
              </a:ext>
            </a:extLst>
          </p:cNvPr>
          <p:cNvSpPr txBox="1"/>
          <p:nvPr/>
        </p:nvSpPr>
        <p:spPr>
          <a:xfrm>
            <a:off x="2778780" y="5657057"/>
            <a:ext cx="1389260" cy="323165"/>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050" dirty="0"/>
              <a:t>Data Governance and Consent</a:t>
            </a:r>
          </a:p>
        </p:txBody>
      </p:sp>
      <p:sp>
        <p:nvSpPr>
          <p:cNvPr id="75" name="Oval 74">
            <a:extLst>
              <a:ext uri="{FF2B5EF4-FFF2-40B4-BE49-F238E27FC236}">
                <a16:creationId xmlns:a16="http://schemas.microsoft.com/office/drawing/2014/main" id="{5E96788B-F5DD-4495-B822-5C0B0DE596A3}"/>
              </a:ext>
            </a:extLst>
          </p:cNvPr>
          <p:cNvSpPr/>
          <p:nvPr/>
        </p:nvSpPr>
        <p:spPr bwMode="gray">
          <a:xfrm>
            <a:off x="2637548" y="5315193"/>
            <a:ext cx="266700" cy="209550"/>
          </a:xfrm>
          <a:prstGeom prst="ellipse">
            <a:avLst/>
          </a:prstGeom>
          <a:solidFill>
            <a:srgbClr val="CC0000"/>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5</a:t>
            </a:r>
          </a:p>
        </p:txBody>
      </p:sp>
    </p:spTree>
    <p:extLst>
      <p:ext uri="{BB962C8B-B14F-4D97-AF65-F5344CB8AC3E}">
        <p14:creationId xmlns:p14="http://schemas.microsoft.com/office/powerpoint/2010/main" val="3956319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63184037-EAB0-418B-8092-3F24D0119B01}"/>
              </a:ext>
            </a:extLst>
          </p:cNvPr>
          <p:cNvSpPr/>
          <p:nvPr/>
        </p:nvSpPr>
        <p:spPr>
          <a:xfrm>
            <a:off x="3489719" y="1499468"/>
            <a:ext cx="7354308" cy="3958321"/>
          </a:xfrm>
          <a:prstGeom prst="rect">
            <a:avLst/>
          </a:prstGeom>
          <a:solidFill>
            <a:schemeClr val="bg1"/>
          </a:solid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99">
              <a:solidFill>
                <a:schemeClr val="lt1"/>
              </a:solidFill>
              <a:sym typeface="Open Sans"/>
            </a:endParaRPr>
          </a:p>
        </p:txBody>
      </p:sp>
      <p:sp>
        <p:nvSpPr>
          <p:cNvPr id="73" name="Rectangle 72">
            <a:extLst>
              <a:ext uri="{FF2B5EF4-FFF2-40B4-BE49-F238E27FC236}">
                <a16:creationId xmlns:a16="http://schemas.microsoft.com/office/drawing/2014/main" id="{EF50F015-8F2D-4DAB-B525-2895144FA122}"/>
              </a:ext>
            </a:extLst>
          </p:cNvPr>
          <p:cNvSpPr/>
          <p:nvPr/>
        </p:nvSpPr>
        <p:spPr>
          <a:xfrm>
            <a:off x="9284694" y="3640998"/>
            <a:ext cx="1436398" cy="1734880"/>
          </a:xfrm>
          <a:prstGeom prst="rect">
            <a:avLst/>
          </a:prstGeom>
          <a:solidFill>
            <a:schemeClr val="accent4">
              <a:lumMod val="40000"/>
              <a:lumOff val="60000"/>
            </a:schemeClr>
          </a:solidFill>
          <a:ln w="19050" cap="flat" cmpd="sng" algn="ctr">
            <a:solidFill>
              <a:schemeClr val="tx2"/>
            </a:solidFill>
            <a:prstDash val="dash"/>
          </a:ln>
          <a:effectLst/>
        </p:spPr>
        <p:txBody>
          <a:bodyPr rtlCol="0" anchor="ctr"/>
          <a:lstStyle/>
          <a:p>
            <a:pPr marL="171340" defTabSz="685366"/>
            <a:endParaRPr lang="en-US" sz="800" b="1" kern="0">
              <a:solidFill>
                <a:srgbClr val="3F3F3F"/>
              </a:solidFill>
              <a:latin typeface="Calibri" panose="020F0502020204030204" pitchFamily="34" charset="0"/>
              <a:ea typeface="Open Sans" charset="0"/>
              <a:cs typeface="Calibri" panose="020F0502020204030204" pitchFamily="34" charset="0"/>
              <a:sym typeface="Open Sans"/>
            </a:endParaRPr>
          </a:p>
        </p:txBody>
      </p:sp>
      <p:sp>
        <p:nvSpPr>
          <p:cNvPr id="120" name="Rectangle 119">
            <a:extLst>
              <a:ext uri="{FF2B5EF4-FFF2-40B4-BE49-F238E27FC236}">
                <a16:creationId xmlns:a16="http://schemas.microsoft.com/office/drawing/2014/main" id="{1A56DA3C-0877-48EF-8BD9-4770F2273076}"/>
              </a:ext>
            </a:extLst>
          </p:cNvPr>
          <p:cNvSpPr/>
          <p:nvPr/>
        </p:nvSpPr>
        <p:spPr>
          <a:xfrm>
            <a:off x="3617071" y="1879787"/>
            <a:ext cx="7104021" cy="1040784"/>
          </a:xfrm>
          <a:prstGeom prst="rect">
            <a:avLst/>
          </a:prstGeom>
          <a:noFill/>
          <a:ln w="9525" cap="flat" cmpd="sng" algn="ctr">
            <a:solidFill>
              <a:schemeClr val="accent2"/>
            </a:solidFill>
            <a:prstDash val="dash"/>
          </a:ln>
          <a:effectLst/>
        </p:spPr>
        <p:txBody>
          <a:bodyPr rtlCol="0" anchor="ctr"/>
          <a:lstStyle/>
          <a:p>
            <a:pPr marL="171340" defTabSz="685366"/>
            <a:endParaRPr lang="en-US" sz="800" b="1" kern="0">
              <a:solidFill>
                <a:srgbClr val="3F3F3F"/>
              </a:solidFill>
              <a:latin typeface="Calibri" panose="020F0502020204030204" pitchFamily="34" charset="0"/>
              <a:ea typeface="Open Sans" charset="0"/>
              <a:cs typeface="Calibri" panose="020F0502020204030204" pitchFamily="34" charset="0"/>
              <a:sym typeface="Open Sans"/>
            </a:endParaRPr>
          </a:p>
        </p:txBody>
      </p:sp>
      <p:sp>
        <p:nvSpPr>
          <p:cNvPr id="19" name="TextBox 18">
            <a:extLst>
              <a:ext uri="{FF2B5EF4-FFF2-40B4-BE49-F238E27FC236}">
                <a16:creationId xmlns:a16="http://schemas.microsoft.com/office/drawing/2014/main" id="{4053B0E5-BAD6-4E34-9A82-9DFD596EAF01}"/>
              </a:ext>
            </a:extLst>
          </p:cNvPr>
          <p:cNvSpPr txBox="1"/>
          <p:nvPr/>
        </p:nvSpPr>
        <p:spPr>
          <a:xfrm>
            <a:off x="9312392" y="3568534"/>
            <a:ext cx="1423106" cy="640232"/>
          </a:xfrm>
          <a:prstGeom prst="rect">
            <a:avLst/>
          </a:prstGeom>
          <a:noFill/>
          <a:ln w="12700">
            <a:noFill/>
          </a:ln>
        </p:spPr>
        <p:txBody>
          <a:bodyPr wrap="square" lIns="0" tIns="0" rIns="0" bIns="0" rtlCol="0" anchor="ctr" anchorCtr="0">
            <a:noAutofit/>
          </a:bodyPr>
          <a:lstStyle/>
          <a:p>
            <a:pPr algn="ctr" defTabSz="914126">
              <a:defRPr/>
            </a:pPr>
            <a:r>
              <a:rPr lang="en-US" sz="1050" b="1" spc="150">
                <a:solidFill>
                  <a:schemeClr val="accent3"/>
                </a:solidFill>
                <a:latin typeface="CVS Health Sans" panose="020B0504020202020204"/>
              </a:rPr>
              <a:t>AUTHENTICATION &amp; SECURITY</a:t>
            </a:r>
          </a:p>
        </p:txBody>
      </p:sp>
      <p:sp>
        <p:nvSpPr>
          <p:cNvPr id="20" name="TextBox 19">
            <a:extLst>
              <a:ext uri="{FF2B5EF4-FFF2-40B4-BE49-F238E27FC236}">
                <a16:creationId xmlns:a16="http://schemas.microsoft.com/office/drawing/2014/main" id="{ED665048-3CBB-4FDE-B399-B20B3A12A651}"/>
              </a:ext>
            </a:extLst>
          </p:cNvPr>
          <p:cNvSpPr txBox="1"/>
          <p:nvPr/>
        </p:nvSpPr>
        <p:spPr>
          <a:xfrm rot="16200000">
            <a:off x="9212583" y="3295622"/>
            <a:ext cx="4050052" cy="192032"/>
          </a:xfrm>
          <a:prstGeom prst="rect">
            <a:avLst/>
          </a:prstGeom>
          <a:solidFill>
            <a:schemeClr val="accent3"/>
          </a:solidFill>
          <a:ln w="12700">
            <a:solidFill>
              <a:schemeClr val="tx2"/>
            </a:solidFill>
            <a:prstDash val="dash"/>
          </a:ln>
        </p:spPr>
        <p:txBody>
          <a:bodyPr wrap="square" lIns="0" tIns="0" rIns="0" bIns="0" rtlCol="0" anchor="ctr" anchorCtr="0">
            <a:noAutofit/>
          </a:bodyPr>
          <a:lstStyle/>
          <a:p>
            <a:pPr algn="ctr" defTabSz="979394">
              <a:defRPr/>
            </a:pPr>
            <a:r>
              <a:rPr lang="en-US" sz="1000" b="1" kern="0">
                <a:solidFill>
                  <a:srgbClr val="FFFFFF"/>
                </a:solidFill>
                <a:latin typeface="Calibri" panose="020F0502020204030204" pitchFamily="34" charset="0"/>
                <a:cs typeface="Calibri" panose="020F0502020204030204" pitchFamily="34" charset="0"/>
              </a:rPr>
              <a:t>System Monitoring</a:t>
            </a:r>
          </a:p>
        </p:txBody>
      </p:sp>
      <p:sp>
        <p:nvSpPr>
          <p:cNvPr id="22" name="TextBox 21">
            <a:extLst>
              <a:ext uri="{FF2B5EF4-FFF2-40B4-BE49-F238E27FC236}">
                <a16:creationId xmlns:a16="http://schemas.microsoft.com/office/drawing/2014/main" id="{5BFEC826-55E2-4094-9C73-6A3A44259BCE}"/>
              </a:ext>
            </a:extLst>
          </p:cNvPr>
          <p:cNvSpPr txBox="1"/>
          <p:nvPr/>
        </p:nvSpPr>
        <p:spPr>
          <a:xfrm rot="16200000">
            <a:off x="9458389" y="3293946"/>
            <a:ext cx="4050054" cy="192029"/>
          </a:xfrm>
          <a:prstGeom prst="rect">
            <a:avLst/>
          </a:prstGeom>
          <a:solidFill>
            <a:schemeClr val="accent3"/>
          </a:solidFill>
          <a:ln w="12700">
            <a:solidFill>
              <a:schemeClr val="tx2"/>
            </a:solidFill>
            <a:prstDash val="dash"/>
          </a:ln>
        </p:spPr>
        <p:txBody>
          <a:bodyPr wrap="square" lIns="0" tIns="0" rIns="0" bIns="0" rtlCol="0" anchor="ctr" anchorCtr="0">
            <a:noAutofit/>
          </a:bodyPr>
          <a:lstStyle/>
          <a:p>
            <a:pPr algn="ctr" defTabSz="979394">
              <a:defRPr/>
            </a:pPr>
            <a:r>
              <a:rPr lang="en-US" sz="1000" b="1" kern="0">
                <a:solidFill>
                  <a:srgbClr val="FFFFFF"/>
                </a:solidFill>
                <a:latin typeface="Calibri" panose="020F0502020204030204" pitchFamily="34" charset="0"/>
                <a:cs typeface="Calibri" panose="020F0502020204030204" pitchFamily="34" charset="0"/>
              </a:rPr>
              <a:t>Disaster Recovery</a:t>
            </a:r>
          </a:p>
        </p:txBody>
      </p:sp>
      <p:sp>
        <p:nvSpPr>
          <p:cNvPr id="137" name="Rectangle 136">
            <a:extLst>
              <a:ext uri="{FF2B5EF4-FFF2-40B4-BE49-F238E27FC236}">
                <a16:creationId xmlns:a16="http://schemas.microsoft.com/office/drawing/2014/main" id="{D5ED22F9-CF03-49A8-801A-93305B324674}"/>
              </a:ext>
            </a:extLst>
          </p:cNvPr>
          <p:cNvSpPr/>
          <p:nvPr/>
        </p:nvSpPr>
        <p:spPr>
          <a:xfrm>
            <a:off x="499266" y="1138631"/>
            <a:ext cx="2656816" cy="3724298"/>
          </a:xfrm>
          <a:prstGeom prst="rect">
            <a:avLst/>
          </a:prstGeom>
          <a:solidFill>
            <a:srgbClr val="00B0F0">
              <a:alpha val="10000"/>
            </a:srgbClr>
          </a:solidFill>
          <a:ln w="127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99" err="1"/>
          </a:p>
        </p:txBody>
      </p:sp>
      <p:sp>
        <p:nvSpPr>
          <p:cNvPr id="138" name="TextBox 137">
            <a:extLst>
              <a:ext uri="{FF2B5EF4-FFF2-40B4-BE49-F238E27FC236}">
                <a16:creationId xmlns:a16="http://schemas.microsoft.com/office/drawing/2014/main" id="{F7B26098-2B65-4D63-B20D-38D724E92BA0}"/>
              </a:ext>
            </a:extLst>
          </p:cNvPr>
          <p:cNvSpPr txBox="1"/>
          <p:nvPr/>
        </p:nvSpPr>
        <p:spPr>
          <a:xfrm>
            <a:off x="704945" y="882244"/>
            <a:ext cx="2420856" cy="261610"/>
          </a:xfrm>
          <a:prstGeom prst="rect">
            <a:avLst/>
          </a:prstGeom>
          <a:noFill/>
        </p:spPr>
        <p:txBody>
          <a:bodyPr wrap="none">
            <a:spAutoFit/>
          </a:bodyPr>
          <a:lstStyle>
            <a:defPPr>
              <a:defRPr lang="en-US"/>
            </a:defPPr>
            <a:lvl1pPr defTabSz="914126">
              <a:defRPr sz="1400" b="1" spc="150">
                <a:solidFill>
                  <a:schemeClr val="accent2">
                    <a:lumMod val="60000"/>
                    <a:lumOff val="40000"/>
                  </a:schemeClr>
                </a:solidFill>
                <a:latin typeface="CVS Health Sans" panose="020B0504020202020204"/>
              </a:defRPr>
            </a:lvl1pPr>
          </a:lstStyle>
          <a:p>
            <a:r>
              <a:rPr lang="en-US" sz="1100">
                <a:solidFill>
                  <a:srgbClr val="0070C0"/>
                </a:solidFill>
              </a:rPr>
              <a:t>EXTENAL CLINICAL EXCHANGE</a:t>
            </a:r>
          </a:p>
        </p:txBody>
      </p:sp>
      <p:sp>
        <p:nvSpPr>
          <p:cNvPr id="9" name="Rectangle 8">
            <a:extLst>
              <a:ext uri="{FF2B5EF4-FFF2-40B4-BE49-F238E27FC236}">
                <a16:creationId xmlns:a16="http://schemas.microsoft.com/office/drawing/2014/main" id="{4CC40469-4E27-40B4-AEDE-6A2ACFE6C2AC}"/>
              </a:ext>
            </a:extLst>
          </p:cNvPr>
          <p:cNvSpPr/>
          <p:nvPr/>
        </p:nvSpPr>
        <p:spPr>
          <a:xfrm>
            <a:off x="3472097" y="741908"/>
            <a:ext cx="7369587" cy="729418"/>
          </a:xfrm>
          <a:prstGeom prst="rect">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99" err="1"/>
          </a:p>
        </p:txBody>
      </p:sp>
      <p:sp>
        <p:nvSpPr>
          <p:cNvPr id="87" name="TextBox 86">
            <a:extLst>
              <a:ext uri="{FF2B5EF4-FFF2-40B4-BE49-F238E27FC236}">
                <a16:creationId xmlns:a16="http://schemas.microsoft.com/office/drawing/2014/main" id="{0201E180-9D50-4159-8E6B-5453B1D74259}"/>
              </a:ext>
            </a:extLst>
          </p:cNvPr>
          <p:cNvSpPr txBox="1"/>
          <p:nvPr/>
        </p:nvSpPr>
        <p:spPr>
          <a:xfrm>
            <a:off x="9088687" y="527029"/>
            <a:ext cx="2689132" cy="261610"/>
          </a:xfrm>
          <a:prstGeom prst="rect">
            <a:avLst/>
          </a:prstGeom>
          <a:noFill/>
        </p:spPr>
        <p:txBody>
          <a:bodyPr wrap="square">
            <a:spAutoFit/>
          </a:bodyPr>
          <a:lstStyle>
            <a:defPPr>
              <a:defRPr lang="en-US"/>
            </a:defPPr>
            <a:lvl1pPr defTabSz="914126">
              <a:defRPr sz="1400" b="1" spc="150">
                <a:solidFill>
                  <a:schemeClr val="accent4"/>
                </a:solidFill>
                <a:latin typeface="CVS Health Sans" panose="020B0504020202020204"/>
              </a:defRPr>
            </a:lvl1pPr>
          </a:lstStyle>
          <a:p>
            <a:r>
              <a:rPr lang="en-US" sz="1100">
                <a:solidFill>
                  <a:schemeClr val="tx2"/>
                </a:solidFill>
              </a:rPr>
              <a:t>CONSUMERS OF DATA </a:t>
            </a:r>
          </a:p>
        </p:txBody>
      </p:sp>
      <p:graphicFrame>
        <p:nvGraphicFramePr>
          <p:cNvPr id="2" name="Table 2">
            <a:extLst>
              <a:ext uri="{FF2B5EF4-FFF2-40B4-BE49-F238E27FC236}">
                <a16:creationId xmlns:a16="http://schemas.microsoft.com/office/drawing/2014/main" id="{0A67A380-1B93-4564-86DF-6C45B1766F50}"/>
              </a:ext>
            </a:extLst>
          </p:cNvPr>
          <p:cNvGraphicFramePr>
            <a:graphicFrameLocks noGrp="1"/>
          </p:cNvGraphicFramePr>
          <p:nvPr/>
        </p:nvGraphicFramePr>
        <p:xfrm>
          <a:off x="601813" y="1410015"/>
          <a:ext cx="2518851" cy="731520"/>
        </p:xfrm>
        <a:graphic>
          <a:graphicData uri="http://schemas.openxmlformats.org/drawingml/2006/table">
            <a:tbl>
              <a:tblPr bandRow="1">
                <a:tableStyleId>{5C22544A-7EE6-4342-B048-85BDC9FD1C3A}</a:tableStyleId>
              </a:tblPr>
              <a:tblGrid>
                <a:gridCol w="839617">
                  <a:extLst>
                    <a:ext uri="{9D8B030D-6E8A-4147-A177-3AD203B41FA5}">
                      <a16:colId xmlns:a16="http://schemas.microsoft.com/office/drawing/2014/main" val="2556667202"/>
                    </a:ext>
                  </a:extLst>
                </a:gridCol>
                <a:gridCol w="839617">
                  <a:extLst>
                    <a:ext uri="{9D8B030D-6E8A-4147-A177-3AD203B41FA5}">
                      <a16:colId xmlns:a16="http://schemas.microsoft.com/office/drawing/2014/main" val="1752335196"/>
                    </a:ext>
                  </a:extLst>
                </a:gridCol>
                <a:gridCol w="839617">
                  <a:extLst>
                    <a:ext uri="{9D8B030D-6E8A-4147-A177-3AD203B41FA5}">
                      <a16:colId xmlns:a16="http://schemas.microsoft.com/office/drawing/2014/main" val="3276075301"/>
                    </a:ext>
                  </a:extLst>
                </a:gridCol>
              </a:tblGrid>
              <a:tr h="249248">
                <a:tc>
                  <a:txBody>
                    <a:bodyPr/>
                    <a:lstStyle/>
                    <a:p>
                      <a:r>
                        <a:rPr lang="en-US" sz="900">
                          <a:latin typeface="Calibri" panose="020F0502020204030204" pitchFamily="34" charset="0"/>
                          <a:cs typeface="Calibri" panose="020F0502020204030204" pitchFamily="34" charset="0"/>
                        </a:rPr>
                        <a:t>Provider EPIC Payer </a:t>
                      </a:r>
                      <a:r>
                        <a:rPr lang="en-US" sz="900" err="1">
                          <a:latin typeface="Calibri" panose="020F0502020204030204" pitchFamily="34" charset="0"/>
                          <a:cs typeface="Calibri" panose="020F0502020204030204" pitchFamily="34" charset="0"/>
                        </a:rPr>
                        <a:t>Pltrm</a:t>
                      </a:r>
                      <a:endParaRPr lang="en-US" sz="900">
                        <a:latin typeface="Calibri" panose="020F0502020204030204" pitchFamily="34" charset="0"/>
                        <a:cs typeface="Calibri" panose="020F0502020204030204" pitchFamily="34" charset="0"/>
                      </a:endParaRPr>
                    </a:p>
                  </a:txBody>
                  <a:tcP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solidFill>
                      <a:srgbClr val="0070C0">
                        <a:alpha val="15000"/>
                      </a:srgbClr>
                    </a:solidFill>
                  </a:tcPr>
                </a:tc>
                <a:tc>
                  <a:txBody>
                    <a:bodyPr/>
                    <a:lstStyle/>
                    <a:p>
                      <a:r>
                        <a:rPr lang="en-US" sz="900">
                          <a:latin typeface="Calibri" panose="020F0502020204030204" pitchFamily="34" charset="0"/>
                          <a:cs typeface="Calibri" panose="020F0502020204030204" pitchFamily="34" charset="0"/>
                        </a:rPr>
                        <a:t>EPIC Care Everywhere</a:t>
                      </a:r>
                    </a:p>
                  </a:txBody>
                  <a:tcP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solidFill>
                      <a:srgbClr val="0070C0">
                        <a:alpha val="15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a:latin typeface="Calibri" panose="020F0502020204030204" pitchFamily="34" charset="0"/>
                          <a:cs typeface="Calibri" panose="020F0502020204030204" pitchFamily="34" charset="0"/>
                        </a:rPr>
                        <a:t>Carequality</a:t>
                      </a:r>
                    </a:p>
                    <a:p>
                      <a:endParaRPr lang="en-US" sz="900">
                        <a:latin typeface="Calibri" panose="020F0502020204030204" pitchFamily="34" charset="0"/>
                        <a:cs typeface="Calibri" panose="020F0502020204030204" pitchFamily="34" charset="0"/>
                      </a:endParaRPr>
                    </a:p>
                  </a:txBody>
                  <a:tcP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solidFill>
                      <a:srgbClr val="0070C0">
                        <a:alpha val="15000"/>
                      </a:srgbClr>
                    </a:solidFill>
                  </a:tcPr>
                </a:tc>
                <a:extLst>
                  <a:ext uri="{0D108BD9-81ED-4DB2-BD59-A6C34878D82A}">
                    <a16:rowId xmlns:a16="http://schemas.microsoft.com/office/drawing/2014/main" val="3430597236"/>
                  </a:ext>
                </a:extLst>
              </a:tr>
              <a:tr h="345112">
                <a:tc>
                  <a:txBody>
                    <a:bodyPr/>
                    <a:lstStyle/>
                    <a:p>
                      <a:r>
                        <a:rPr lang="en-US" sz="900">
                          <a:latin typeface="Calibri" panose="020F0502020204030204" pitchFamily="34" charset="0"/>
                          <a:cs typeface="Calibri" panose="020F0502020204030204" pitchFamily="34" charset="0"/>
                        </a:rPr>
                        <a:t>1UP Health**</a:t>
                      </a:r>
                    </a:p>
                    <a:p>
                      <a:r>
                        <a:rPr lang="en-US" sz="900">
                          <a:latin typeface="Calibri" panose="020F0502020204030204" pitchFamily="34" charset="0"/>
                          <a:cs typeface="Calibri" panose="020F0502020204030204" pitchFamily="34" charset="0"/>
                        </a:rPr>
                        <a:t>(A&amp;BC)</a:t>
                      </a:r>
                    </a:p>
                  </a:txBody>
                  <a:tcPr>
                    <a:lnT w="28575" cap="flat" cmpd="sng" algn="ctr">
                      <a:solidFill>
                        <a:schemeClr val="tx2"/>
                      </a:solidFill>
                      <a:prstDash val="sysDash"/>
                      <a:round/>
                      <a:headEnd type="none" w="med" len="med"/>
                      <a:tailEnd type="none" w="med" len="med"/>
                    </a:lnT>
                    <a:solidFill>
                      <a:srgbClr val="0070C0">
                        <a:alpha val="15000"/>
                      </a:srgbClr>
                    </a:solidFill>
                  </a:tcPr>
                </a:tc>
                <a:tc>
                  <a:txBody>
                    <a:bodyPr/>
                    <a:lstStyle/>
                    <a:p>
                      <a:r>
                        <a:rPr lang="en-US" sz="900">
                          <a:latin typeface="Calibri" panose="020F0502020204030204" pitchFamily="34" charset="0"/>
                          <a:cs typeface="Calibri" panose="020F0502020204030204" pitchFamily="34" charset="0"/>
                        </a:rPr>
                        <a:t>CMS Blue Button </a:t>
                      </a:r>
                    </a:p>
                  </a:txBody>
                  <a:tcPr>
                    <a:solidFill>
                      <a:srgbClr val="0070C0">
                        <a:alpha val="15000"/>
                      </a:srgbClr>
                    </a:solidFill>
                  </a:tcPr>
                </a:tc>
                <a:tc>
                  <a:txBody>
                    <a:bodyPr/>
                    <a:lstStyle/>
                    <a:p>
                      <a:r>
                        <a:rPr lang="en-US" sz="900">
                          <a:latin typeface="Calibri" panose="020F0502020204030204" pitchFamily="34" charset="0"/>
                          <a:cs typeface="Calibri" panose="020F0502020204030204" pitchFamily="34" charset="0"/>
                        </a:rPr>
                        <a:t>eHealth Exchange </a:t>
                      </a:r>
                    </a:p>
                  </a:txBody>
                  <a:tcPr>
                    <a:lnT w="28575" cap="flat" cmpd="sng" algn="ctr">
                      <a:solidFill>
                        <a:schemeClr val="tx2"/>
                      </a:solidFill>
                      <a:prstDash val="sysDash"/>
                      <a:round/>
                      <a:headEnd type="none" w="med" len="med"/>
                      <a:tailEnd type="none" w="med" len="med"/>
                    </a:lnT>
                    <a:solidFill>
                      <a:srgbClr val="0070C0">
                        <a:alpha val="15000"/>
                      </a:srgbClr>
                    </a:solidFill>
                  </a:tcPr>
                </a:tc>
                <a:extLst>
                  <a:ext uri="{0D108BD9-81ED-4DB2-BD59-A6C34878D82A}">
                    <a16:rowId xmlns:a16="http://schemas.microsoft.com/office/drawing/2014/main" val="3804382007"/>
                  </a:ext>
                </a:extLst>
              </a:tr>
            </a:tbl>
          </a:graphicData>
        </a:graphic>
      </p:graphicFrame>
      <p:graphicFrame>
        <p:nvGraphicFramePr>
          <p:cNvPr id="100" name="Table 2">
            <a:extLst>
              <a:ext uri="{FF2B5EF4-FFF2-40B4-BE49-F238E27FC236}">
                <a16:creationId xmlns:a16="http://schemas.microsoft.com/office/drawing/2014/main" id="{1E71F543-F0B3-4245-AC1C-0F9C11754229}"/>
              </a:ext>
            </a:extLst>
          </p:cNvPr>
          <p:cNvGraphicFramePr>
            <a:graphicFrameLocks noGrp="1"/>
          </p:cNvGraphicFramePr>
          <p:nvPr>
            <p:extLst>
              <p:ext uri="{D42A27DB-BD31-4B8C-83A1-F6EECF244321}">
                <p14:modId xmlns:p14="http://schemas.microsoft.com/office/powerpoint/2010/main" val="2705657000"/>
              </p:ext>
            </p:extLst>
          </p:nvPr>
        </p:nvGraphicFramePr>
        <p:xfrm>
          <a:off x="581474" y="2475848"/>
          <a:ext cx="2518851" cy="594360"/>
        </p:xfrm>
        <a:graphic>
          <a:graphicData uri="http://schemas.openxmlformats.org/drawingml/2006/table">
            <a:tbl>
              <a:tblPr bandRow="1">
                <a:tableStyleId>{5C22544A-7EE6-4342-B048-85BDC9FD1C3A}</a:tableStyleId>
              </a:tblPr>
              <a:tblGrid>
                <a:gridCol w="839617">
                  <a:extLst>
                    <a:ext uri="{9D8B030D-6E8A-4147-A177-3AD203B41FA5}">
                      <a16:colId xmlns:a16="http://schemas.microsoft.com/office/drawing/2014/main" val="2556667202"/>
                    </a:ext>
                  </a:extLst>
                </a:gridCol>
                <a:gridCol w="839617">
                  <a:extLst>
                    <a:ext uri="{9D8B030D-6E8A-4147-A177-3AD203B41FA5}">
                      <a16:colId xmlns:a16="http://schemas.microsoft.com/office/drawing/2014/main" val="1752335196"/>
                    </a:ext>
                  </a:extLst>
                </a:gridCol>
                <a:gridCol w="839617">
                  <a:extLst>
                    <a:ext uri="{9D8B030D-6E8A-4147-A177-3AD203B41FA5}">
                      <a16:colId xmlns:a16="http://schemas.microsoft.com/office/drawing/2014/main" val="3276075301"/>
                    </a:ext>
                  </a:extLst>
                </a:gridCol>
              </a:tblGrid>
              <a:tr h="2275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latin typeface="Calibri" panose="020F0502020204030204" pitchFamily="34" charset="0"/>
                          <a:cs typeface="Calibri" panose="020F0502020204030204" pitchFamily="34" charset="0"/>
                        </a:rPr>
                        <a:t>Redox</a:t>
                      </a:r>
                    </a:p>
                  </a:txBody>
                  <a:tcPr anchor="ctr">
                    <a:solidFill>
                      <a:srgbClr val="00B0F0">
                        <a:alpha val="15000"/>
                      </a:srgbClr>
                    </a:solidFill>
                  </a:tcPr>
                </a:tc>
                <a:tc>
                  <a:txBody>
                    <a:bodyPr/>
                    <a:lstStyle/>
                    <a:p>
                      <a:r>
                        <a:rPr lang="en-US" sz="900">
                          <a:latin typeface="Calibri" panose="020F0502020204030204" pitchFamily="34" charset="0"/>
                          <a:cs typeface="Calibri" panose="020F0502020204030204" pitchFamily="34" charset="0"/>
                        </a:rPr>
                        <a:t>AllScripts</a:t>
                      </a:r>
                    </a:p>
                  </a:txBody>
                  <a:tcPr anchor="ctr">
                    <a:solidFill>
                      <a:srgbClr val="00B0F0">
                        <a:alpha val="15000"/>
                      </a:srgbClr>
                    </a:solidFill>
                  </a:tcPr>
                </a:tc>
                <a:tc>
                  <a:txBody>
                    <a:bodyPr/>
                    <a:lstStyle/>
                    <a:p>
                      <a:r>
                        <a:rPr lang="en-US" sz="900">
                          <a:latin typeface="Calibri" panose="020F0502020204030204" pitchFamily="34" charset="0"/>
                          <a:cs typeface="Calibri" panose="020F0502020204030204" pitchFamily="34" charset="0"/>
                        </a:rPr>
                        <a:t>Sure Scripts</a:t>
                      </a:r>
                    </a:p>
                  </a:txBody>
                  <a:tcPr anchor="ctr">
                    <a:solidFill>
                      <a:srgbClr val="00B0F0">
                        <a:alpha val="15000"/>
                      </a:srgbClr>
                    </a:solidFill>
                  </a:tcPr>
                </a:tc>
                <a:extLst>
                  <a:ext uri="{0D108BD9-81ED-4DB2-BD59-A6C34878D82A}">
                    <a16:rowId xmlns:a16="http://schemas.microsoft.com/office/drawing/2014/main" val="3430597236"/>
                  </a:ext>
                </a:extLst>
              </a:tr>
              <a:tr h="243119">
                <a:tc>
                  <a:txBody>
                    <a:bodyPr/>
                    <a:lstStyle/>
                    <a:p>
                      <a:r>
                        <a:rPr lang="en-US" sz="900" dirty="0">
                          <a:latin typeface="Calibri" panose="020F0502020204030204" pitchFamily="34" charset="0"/>
                          <a:cs typeface="Calibri" panose="020F0502020204030204" pitchFamily="34" charset="0"/>
                        </a:rPr>
                        <a:t>Data Link</a:t>
                      </a:r>
                    </a:p>
                  </a:txBody>
                  <a:tcPr anchor="ctr">
                    <a:solidFill>
                      <a:srgbClr val="C3ECFB"/>
                    </a:solidFill>
                  </a:tcPr>
                </a:tc>
                <a:tc>
                  <a:txBody>
                    <a:bodyPr/>
                    <a:lstStyle/>
                    <a:p>
                      <a:r>
                        <a:rPr lang="en-US" sz="900">
                          <a:latin typeface="Calibri" panose="020F0502020204030204" pitchFamily="34" charset="0"/>
                          <a:cs typeface="Calibri" panose="020F0502020204030204" pitchFamily="34" charset="0"/>
                        </a:rPr>
                        <a:t>Availity </a:t>
                      </a:r>
                    </a:p>
                  </a:txBody>
                  <a:tcPr anchor="ctr">
                    <a:solidFill>
                      <a:srgbClr val="00B0F0">
                        <a:alpha val="15000"/>
                      </a:srgbClr>
                    </a:solidFill>
                  </a:tcPr>
                </a:tc>
                <a:tc>
                  <a:txBody>
                    <a:bodyPr/>
                    <a:lstStyle/>
                    <a:p>
                      <a:r>
                        <a:rPr lang="en-US" sz="900" dirty="0">
                          <a:latin typeface="Calibri" panose="020F0502020204030204" pitchFamily="34" charset="0"/>
                          <a:cs typeface="Calibri" panose="020F0502020204030204" pitchFamily="34" charset="0"/>
                        </a:rPr>
                        <a:t>CDC IZ Gateway* </a:t>
                      </a:r>
                    </a:p>
                  </a:txBody>
                  <a:tcPr anchor="ctr">
                    <a:solidFill>
                      <a:srgbClr val="00B0F0">
                        <a:alpha val="15000"/>
                      </a:srgbClr>
                    </a:solidFill>
                  </a:tcPr>
                </a:tc>
                <a:extLst>
                  <a:ext uri="{0D108BD9-81ED-4DB2-BD59-A6C34878D82A}">
                    <a16:rowId xmlns:a16="http://schemas.microsoft.com/office/drawing/2014/main" val="3804382007"/>
                  </a:ext>
                </a:extLst>
              </a:tr>
            </a:tbl>
          </a:graphicData>
        </a:graphic>
      </p:graphicFrame>
      <p:sp>
        <p:nvSpPr>
          <p:cNvPr id="4" name="Rectangle 3">
            <a:extLst>
              <a:ext uri="{FF2B5EF4-FFF2-40B4-BE49-F238E27FC236}">
                <a16:creationId xmlns:a16="http://schemas.microsoft.com/office/drawing/2014/main" id="{68C336B7-59C3-493E-B293-666D9D03418F}"/>
              </a:ext>
            </a:extLst>
          </p:cNvPr>
          <p:cNvSpPr/>
          <p:nvPr/>
        </p:nvSpPr>
        <p:spPr>
          <a:xfrm>
            <a:off x="1317771" y="1138630"/>
            <a:ext cx="873957" cy="261610"/>
          </a:xfrm>
          <a:prstGeom prst="rect">
            <a:avLst/>
          </a:prstGeom>
          <a:noFill/>
        </p:spPr>
        <p:txBody>
          <a:bodyPr wrap="none">
            <a:spAutoFit/>
          </a:bodyPr>
          <a:lstStyle/>
          <a:p>
            <a:pPr defTabSz="914126"/>
            <a:r>
              <a:rPr lang="en-US" sz="1100" b="1" spc="150">
                <a:solidFill>
                  <a:srgbClr val="00B0F0"/>
                </a:solidFill>
                <a:latin typeface="CVS Health Sans" panose="020B0504020202020204"/>
              </a:rPr>
              <a:t>PRIMARY</a:t>
            </a:r>
          </a:p>
        </p:txBody>
      </p:sp>
      <p:sp>
        <p:nvSpPr>
          <p:cNvPr id="102" name="Rectangle 101">
            <a:extLst>
              <a:ext uri="{FF2B5EF4-FFF2-40B4-BE49-F238E27FC236}">
                <a16:creationId xmlns:a16="http://schemas.microsoft.com/office/drawing/2014/main" id="{552E2057-465E-4B63-9E99-F999110A1A41}"/>
              </a:ext>
            </a:extLst>
          </p:cNvPr>
          <p:cNvSpPr/>
          <p:nvPr/>
        </p:nvSpPr>
        <p:spPr>
          <a:xfrm>
            <a:off x="1256064" y="2209846"/>
            <a:ext cx="1085554" cy="261610"/>
          </a:xfrm>
          <a:prstGeom prst="rect">
            <a:avLst/>
          </a:prstGeom>
          <a:noFill/>
        </p:spPr>
        <p:txBody>
          <a:bodyPr wrap="none">
            <a:spAutoFit/>
          </a:bodyPr>
          <a:lstStyle/>
          <a:p>
            <a:pPr defTabSz="914126"/>
            <a:r>
              <a:rPr lang="en-US" sz="1100" b="1" spc="150">
                <a:solidFill>
                  <a:srgbClr val="00B0F0"/>
                </a:solidFill>
                <a:latin typeface="CVS Health Sans" panose="020B0504020202020204"/>
              </a:rPr>
              <a:t>SECONDARY</a:t>
            </a:r>
          </a:p>
        </p:txBody>
      </p:sp>
      <p:sp>
        <p:nvSpPr>
          <p:cNvPr id="108" name="Pentagon 128">
            <a:extLst>
              <a:ext uri="{FF2B5EF4-FFF2-40B4-BE49-F238E27FC236}">
                <a16:creationId xmlns:a16="http://schemas.microsoft.com/office/drawing/2014/main" id="{014ECEFC-0748-4AA7-81B8-0738A1955840}"/>
              </a:ext>
            </a:extLst>
          </p:cNvPr>
          <p:cNvSpPr>
            <a:spLocks/>
          </p:cNvSpPr>
          <p:nvPr/>
        </p:nvSpPr>
        <p:spPr>
          <a:xfrm>
            <a:off x="7703166" y="4208766"/>
            <a:ext cx="727029" cy="359426"/>
          </a:xfrm>
          <a:prstGeom prst="homePlate">
            <a:avLst>
              <a:gd name="adj" fmla="val 0"/>
            </a:avLst>
          </a:prstGeom>
          <a:solidFill>
            <a:schemeClr val="accent3">
              <a:lumMod val="60000"/>
              <a:lumOff val="40000"/>
            </a:schemeClr>
          </a:solidFill>
          <a:ln w="19050" cap="flat" cmpd="sng" algn="ctr">
            <a:solidFill>
              <a:schemeClr val="tx2"/>
            </a:solidFill>
            <a:prstDash val="dash"/>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De-duplication</a:t>
            </a:r>
          </a:p>
        </p:txBody>
      </p:sp>
      <p:sp>
        <p:nvSpPr>
          <p:cNvPr id="113" name="TextBox 112">
            <a:extLst>
              <a:ext uri="{FF2B5EF4-FFF2-40B4-BE49-F238E27FC236}">
                <a16:creationId xmlns:a16="http://schemas.microsoft.com/office/drawing/2014/main" id="{7AC03328-AE5E-41EF-85DA-DECD34334DE6}"/>
              </a:ext>
            </a:extLst>
          </p:cNvPr>
          <p:cNvSpPr txBox="1"/>
          <p:nvPr/>
        </p:nvSpPr>
        <p:spPr>
          <a:xfrm>
            <a:off x="7696657" y="3742835"/>
            <a:ext cx="1487356" cy="416648"/>
          </a:xfrm>
          <a:prstGeom prst="rect">
            <a:avLst/>
          </a:prstGeom>
          <a:noFill/>
        </p:spPr>
        <p:txBody>
          <a:bodyPr wrap="square">
            <a:spAutoFit/>
          </a:bodyPr>
          <a:lstStyle>
            <a:defPPr>
              <a:defRPr lang="en-US"/>
            </a:defPPr>
            <a:lvl1pPr defTabSz="914126">
              <a:defRPr sz="1400" b="1" spc="150">
                <a:solidFill>
                  <a:schemeClr val="accent4"/>
                </a:solidFill>
                <a:latin typeface="CVS Health Sans" panose="020B0504020202020204"/>
              </a:defRPr>
            </a:lvl1pPr>
          </a:lstStyle>
          <a:p>
            <a:pPr algn="ctr"/>
            <a:r>
              <a:rPr lang="en-US" sz="1050">
                <a:solidFill>
                  <a:schemeClr val="accent2">
                    <a:lumMod val="60000"/>
                    <a:lumOff val="40000"/>
                  </a:schemeClr>
                </a:solidFill>
              </a:rPr>
              <a:t>FOUNDATIONAL CAPABILITIES </a:t>
            </a:r>
          </a:p>
        </p:txBody>
      </p:sp>
      <p:sp>
        <p:nvSpPr>
          <p:cNvPr id="123" name="TextBox 122">
            <a:extLst>
              <a:ext uri="{FF2B5EF4-FFF2-40B4-BE49-F238E27FC236}">
                <a16:creationId xmlns:a16="http://schemas.microsoft.com/office/drawing/2014/main" id="{FDFFC3AE-F06E-4CDA-802B-15783B43DBD3}"/>
              </a:ext>
            </a:extLst>
          </p:cNvPr>
          <p:cNvSpPr txBox="1"/>
          <p:nvPr/>
        </p:nvSpPr>
        <p:spPr>
          <a:xfrm>
            <a:off x="3702598" y="1866121"/>
            <a:ext cx="1452642" cy="261610"/>
          </a:xfrm>
          <a:prstGeom prst="rect">
            <a:avLst/>
          </a:prstGeom>
          <a:noFill/>
        </p:spPr>
        <p:txBody>
          <a:bodyPr wrap="none">
            <a:spAutoFit/>
          </a:bodyPr>
          <a:lstStyle>
            <a:defPPr>
              <a:defRPr lang="en-US"/>
            </a:defPPr>
            <a:lvl1pPr defTabSz="914126">
              <a:defRPr sz="1400" b="1" spc="150">
                <a:solidFill>
                  <a:schemeClr val="accent2">
                    <a:lumMod val="60000"/>
                    <a:lumOff val="40000"/>
                  </a:schemeClr>
                </a:solidFill>
                <a:latin typeface="CVS Health Sans" panose="020B0504020202020204"/>
              </a:defRPr>
            </a:lvl1pPr>
          </a:lstStyle>
          <a:p>
            <a:r>
              <a:rPr lang="en-US" sz="1100"/>
              <a:t>FHIR RESOURCES</a:t>
            </a:r>
          </a:p>
        </p:txBody>
      </p:sp>
      <p:graphicFrame>
        <p:nvGraphicFramePr>
          <p:cNvPr id="125" name="Table 2">
            <a:extLst>
              <a:ext uri="{FF2B5EF4-FFF2-40B4-BE49-F238E27FC236}">
                <a16:creationId xmlns:a16="http://schemas.microsoft.com/office/drawing/2014/main" id="{800329A3-B3E1-4975-8256-75924DF86DFF}"/>
              </a:ext>
            </a:extLst>
          </p:cNvPr>
          <p:cNvGraphicFramePr>
            <a:graphicFrameLocks noGrp="1"/>
          </p:cNvGraphicFramePr>
          <p:nvPr/>
        </p:nvGraphicFramePr>
        <p:xfrm>
          <a:off x="3656498" y="2123006"/>
          <a:ext cx="6241662" cy="762000"/>
        </p:xfrm>
        <a:graphic>
          <a:graphicData uri="http://schemas.openxmlformats.org/drawingml/2006/table">
            <a:tbl>
              <a:tblPr bandCol="1">
                <a:tableStyleId>{1E171933-4619-4E11-9A3F-F7608DF75F80}</a:tableStyleId>
              </a:tblPr>
              <a:tblGrid>
                <a:gridCol w="891666">
                  <a:extLst>
                    <a:ext uri="{9D8B030D-6E8A-4147-A177-3AD203B41FA5}">
                      <a16:colId xmlns:a16="http://schemas.microsoft.com/office/drawing/2014/main" val="2556667202"/>
                    </a:ext>
                  </a:extLst>
                </a:gridCol>
                <a:gridCol w="891666">
                  <a:extLst>
                    <a:ext uri="{9D8B030D-6E8A-4147-A177-3AD203B41FA5}">
                      <a16:colId xmlns:a16="http://schemas.microsoft.com/office/drawing/2014/main" val="1752335196"/>
                    </a:ext>
                  </a:extLst>
                </a:gridCol>
                <a:gridCol w="891666">
                  <a:extLst>
                    <a:ext uri="{9D8B030D-6E8A-4147-A177-3AD203B41FA5}">
                      <a16:colId xmlns:a16="http://schemas.microsoft.com/office/drawing/2014/main" val="3276075301"/>
                    </a:ext>
                  </a:extLst>
                </a:gridCol>
                <a:gridCol w="891666">
                  <a:extLst>
                    <a:ext uri="{9D8B030D-6E8A-4147-A177-3AD203B41FA5}">
                      <a16:colId xmlns:a16="http://schemas.microsoft.com/office/drawing/2014/main" val="3264586155"/>
                    </a:ext>
                  </a:extLst>
                </a:gridCol>
                <a:gridCol w="891666">
                  <a:extLst>
                    <a:ext uri="{9D8B030D-6E8A-4147-A177-3AD203B41FA5}">
                      <a16:colId xmlns:a16="http://schemas.microsoft.com/office/drawing/2014/main" val="3146716126"/>
                    </a:ext>
                  </a:extLst>
                </a:gridCol>
                <a:gridCol w="891666">
                  <a:extLst>
                    <a:ext uri="{9D8B030D-6E8A-4147-A177-3AD203B41FA5}">
                      <a16:colId xmlns:a16="http://schemas.microsoft.com/office/drawing/2014/main" val="3350195343"/>
                    </a:ext>
                  </a:extLst>
                </a:gridCol>
                <a:gridCol w="891666">
                  <a:extLst>
                    <a:ext uri="{9D8B030D-6E8A-4147-A177-3AD203B41FA5}">
                      <a16:colId xmlns:a16="http://schemas.microsoft.com/office/drawing/2014/main" val="855066272"/>
                    </a:ext>
                  </a:extLst>
                </a:gridCol>
              </a:tblGrid>
              <a:tr h="0">
                <a:tc>
                  <a:txBody>
                    <a:bodyPr/>
                    <a:lstStyle/>
                    <a:p>
                      <a:pPr algn="ctr"/>
                      <a:r>
                        <a:rPr lang="en-US" sz="800" b="1" i="0">
                          <a:solidFill>
                            <a:schemeClr val="bg1"/>
                          </a:solidFill>
                          <a:latin typeface="Calibri" panose="020F0502020204030204" pitchFamily="34" charset="0"/>
                          <a:cs typeface="Calibri" panose="020F0502020204030204" pitchFamily="34" charset="0"/>
                        </a:rPr>
                        <a:t>Patient</a:t>
                      </a:r>
                    </a:p>
                  </a:txBody>
                  <a:tcPr anchor="ct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800" b="1" i="0">
                          <a:solidFill>
                            <a:schemeClr val="bg1"/>
                          </a:solidFill>
                          <a:latin typeface="Calibri" panose="020F0502020204030204" pitchFamily="34" charset="0"/>
                          <a:cs typeface="Calibri" panose="020F0502020204030204" pitchFamily="34" charset="0"/>
                        </a:rPr>
                        <a:t>Practitioner </a:t>
                      </a:r>
                    </a:p>
                  </a:txBody>
                  <a:tcPr anchor="ct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b="1" i="0">
                          <a:solidFill>
                            <a:schemeClr val="bg1"/>
                          </a:solidFill>
                          <a:latin typeface="Calibri" panose="020F0502020204030204" pitchFamily="34" charset="0"/>
                          <a:cs typeface="Calibri" panose="020F0502020204030204" pitchFamily="34" charset="0"/>
                        </a:rPr>
                        <a:t>Immunizations</a:t>
                      </a:r>
                    </a:p>
                  </a:txBody>
                  <a:tcPr anchor="ct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800" b="1" i="0">
                          <a:solidFill>
                            <a:schemeClr val="bg1"/>
                          </a:solidFill>
                          <a:latin typeface="Calibri" panose="020F0502020204030204" pitchFamily="34" charset="0"/>
                          <a:cs typeface="Calibri" panose="020F0502020204030204" pitchFamily="34" charset="0"/>
                        </a:rPr>
                        <a:t>Medication</a:t>
                      </a:r>
                    </a:p>
                  </a:txBody>
                  <a:tcPr anchor="ct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800" b="1" i="0">
                          <a:solidFill>
                            <a:schemeClr val="bg1"/>
                          </a:solidFill>
                          <a:latin typeface="Calibri" panose="020F0502020204030204" pitchFamily="34" charset="0"/>
                          <a:cs typeface="Calibri" panose="020F0502020204030204" pitchFamily="34" charset="0"/>
                        </a:rPr>
                        <a:t>Encounters</a:t>
                      </a:r>
                    </a:p>
                  </a:txBody>
                  <a:tcPr anchor="ct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800" b="1" i="0">
                          <a:solidFill>
                            <a:schemeClr val="bg1"/>
                          </a:solidFill>
                          <a:latin typeface="Calibri" panose="020F0502020204030204" pitchFamily="34" charset="0"/>
                          <a:cs typeface="Calibri" panose="020F0502020204030204" pitchFamily="34" charset="0"/>
                        </a:rPr>
                        <a:t>Laboratory </a:t>
                      </a:r>
                    </a:p>
                  </a:txBody>
                  <a:tcPr anchor="ct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Problems </a:t>
                      </a:r>
                    </a:p>
                  </a:txBody>
                  <a:tcPr anchor="ctr">
                    <a:lnL w="28575" cap="flat" cmpd="sng" algn="ctr">
                      <a:solidFill>
                        <a:schemeClr val="tx2"/>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30597236"/>
                  </a:ext>
                </a:extLst>
              </a:tr>
              <a:tr h="134296">
                <a:tc>
                  <a:txBody>
                    <a:bodyPr/>
                    <a:lstStyle/>
                    <a:p>
                      <a:pPr algn="ct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Clinical Notes</a:t>
                      </a:r>
                      <a:endParaRPr lang="en-US" sz="800" b="0">
                        <a:latin typeface="Calibri" panose="020F0502020204030204" pitchFamily="34" charset="0"/>
                        <a:cs typeface="Calibri" panose="020F0502020204030204" pitchFamily="34" charset="0"/>
                      </a:endParaRP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Allergies </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b="0">
                          <a:latin typeface="Calibri" panose="020F0502020204030204" pitchFamily="34" charset="0"/>
                          <a:cs typeface="Calibri" panose="020F0502020204030204" pitchFamily="34" charset="0"/>
                        </a:rPr>
                        <a:t>Goals</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800" b="0">
                          <a:latin typeface="Calibri" panose="020F0502020204030204" pitchFamily="34" charset="0"/>
                          <a:cs typeface="Calibri" panose="020F0502020204030204" pitchFamily="34" charset="0"/>
                        </a:rPr>
                        <a:t>Health Concerns</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800" b="0">
                          <a:latin typeface="Calibri" panose="020F0502020204030204" pitchFamily="34" charset="0"/>
                          <a:cs typeface="Calibri" panose="020F0502020204030204" pitchFamily="34" charset="0"/>
                        </a:rPr>
                        <a:t>Problems</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800" b="0">
                          <a:latin typeface="Calibri" panose="020F0502020204030204" pitchFamily="34" charset="0"/>
                          <a:cs typeface="Calibri" panose="020F0502020204030204" pitchFamily="34" charset="0"/>
                        </a:rPr>
                        <a:t>Procedure </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Smoking Status</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226023"/>
                  </a:ext>
                </a:extLst>
              </a:tr>
              <a:tr h="134296">
                <a:tc>
                  <a:txBody>
                    <a:bodyPr/>
                    <a:lstStyle/>
                    <a:p>
                      <a:pPr algn="ct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Vital Signs</a:t>
                      </a:r>
                      <a:r>
                        <a:rPr lang="en-US" sz="800" b="0">
                          <a:latin typeface="Calibri" panose="020F0502020204030204" pitchFamily="34" charset="0"/>
                          <a:cs typeface="Calibri" panose="020F0502020204030204" pitchFamily="34" charset="0"/>
                        </a:rPr>
                        <a:t> </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914400" rtl="0" eaLnBrk="1" latinLnBrk="0" hangingPunct="1">
                        <a:lnSpc>
                          <a:spcPct val="100000"/>
                        </a:lnSpc>
                        <a:spcBef>
                          <a:spcPts val="0"/>
                        </a:spcBef>
                        <a:spcAft>
                          <a:spcPts val="0"/>
                        </a:spcAft>
                        <a:buClr>
                          <a:srgbClr val="000000"/>
                        </a:buClr>
                        <a:buFont typeface="Arial"/>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Program </a:t>
                      </a:r>
                    </a:p>
                    <a:p>
                      <a:pPr marL="0" marR="0" algn="ctr" defTabSz="914400" rtl="0" eaLnBrk="1" latinLnBrk="0" hangingPunct="1">
                        <a:lnSpc>
                          <a:spcPct val="100000"/>
                        </a:lnSpc>
                        <a:spcBef>
                          <a:spcPts val="0"/>
                        </a:spcBef>
                        <a:spcAft>
                          <a:spcPts val="0"/>
                        </a:spcAft>
                        <a:buClr>
                          <a:srgbClr val="000000"/>
                        </a:buClr>
                        <a:buFont typeface="Arial"/>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History </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914400" rtl="0" eaLnBrk="1" latinLnBrk="0" hangingPunct="1">
                        <a:lnSpc>
                          <a:spcPct val="100000"/>
                        </a:lnSpc>
                        <a:spcBef>
                          <a:spcPts val="0"/>
                        </a:spcBef>
                        <a:spcAft>
                          <a:spcPts val="0"/>
                        </a:spcAft>
                        <a:buClr>
                          <a:srgbClr val="000000"/>
                        </a:buClr>
                        <a:buFont typeface="Arial"/>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Assessment &amp; Findings                          </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Connected Meters*                                   </a:t>
                      </a:r>
                      <a:endParaRPr lang="en-US" sz="800" b="0">
                        <a:latin typeface="Calibri" panose="020F0502020204030204" pitchFamily="34" charset="0"/>
                        <a:cs typeface="Calibri" panose="020F0502020204030204" pitchFamily="34" charset="0"/>
                      </a:endParaRP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Connected Lifestyle*</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Appointment*</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800" b="0">
                          <a:latin typeface="Calibri" panose="020F0502020204030204" pitchFamily="34" charset="0"/>
                          <a:cs typeface="Calibri" panose="020F0502020204030204" pitchFamily="34" charset="0"/>
                        </a:rPr>
                        <a:t>Analytics &amp; Reporting </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4382007"/>
                  </a:ext>
                </a:extLst>
              </a:tr>
            </a:tbl>
          </a:graphicData>
        </a:graphic>
      </p:graphicFrame>
      <p:sp>
        <p:nvSpPr>
          <p:cNvPr id="128" name="Title 1">
            <a:extLst>
              <a:ext uri="{FF2B5EF4-FFF2-40B4-BE49-F238E27FC236}">
                <a16:creationId xmlns:a16="http://schemas.microsoft.com/office/drawing/2014/main" id="{E734EB66-C532-40F7-919B-14A85B1099BC}"/>
              </a:ext>
            </a:extLst>
          </p:cNvPr>
          <p:cNvSpPr>
            <a:spLocks noGrp="1"/>
          </p:cNvSpPr>
          <p:nvPr>
            <p:ph type="title"/>
          </p:nvPr>
        </p:nvSpPr>
        <p:spPr>
          <a:xfrm>
            <a:off x="569913" y="369678"/>
            <a:ext cx="4430104" cy="345939"/>
          </a:xfrm>
        </p:spPr>
        <p:txBody>
          <a:bodyPr vert="horz" lIns="0" tIns="0" rIns="91440" bIns="0" rtlCol="0" anchor="t" anchorCtr="0">
            <a:noAutofit/>
          </a:bodyPr>
          <a:lstStyle/>
          <a:p>
            <a:r>
              <a:rPr lang="en-US" sz="2400">
                <a:solidFill>
                  <a:schemeClr val="tx1"/>
                </a:solidFill>
                <a:latin typeface="CVS Health Sans" panose="020B0504020202020204"/>
                <a:cs typeface="Arial" panose="020B0604020202020204" pitchFamily="34" charset="0"/>
              </a:rPr>
              <a:t>CDR </a:t>
            </a:r>
            <a:r>
              <a:rPr lang="en-US" sz="2400">
                <a:solidFill>
                  <a:schemeClr val="tx1"/>
                </a:solidFill>
                <a:latin typeface="CVS Health Sans Medium" panose="020B0504020202020204" pitchFamily="34" charset="0"/>
                <a:cs typeface="Arial" panose="020B0604020202020204" pitchFamily="34" charset="0"/>
              </a:rPr>
              <a:t>Reference</a:t>
            </a:r>
            <a:r>
              <a:rPr lang="en-US" sz="2400">
                <a:solidFill>
                  <a:schemeClr val="tx1"/>
                </a:solidFill>
                <a:latin typeface="CVS Health Sans" panose="020B0504020202020204"/>
                <a:cs typeface="Arial" panose="020B0604020202020204" pitchFamily="34" charset="0"/>
              </a:rPr>
              <a:t> Architecture </a:t>
            </a:r>
          </a:p>
        </p:txBody>
      </p:sp>
      <p:sp>
        <p:nvSpPr>
          <p:cNvPr id="131" name="Rectangle 130">
            <a:extLst>
              <a:ext uri="{FF2B5EF4-FFF2-40B4-BE49-F238E27FC236}">
                <a16:creationId xmlns:a16="http://schemas.microsoft.com/office/drawing/2014/main" id="{E6271446-8F9B-4288-B695-8DB40CE1E930}"/>
              </a:ext>
            </a:extLst>
          </p:cNvPr>
          <p:cNvSpPr/>
          <p:nvPr/>
        </p:nvSpPr>
        <p:spPr>
          <a:xfrm>
            <a:off x="1262534" y="3181793"/>
            <a:ext cx="1090363" cy="261610"/>
          </a:xfrm>
          <a:prstGeom prst="rect">
            <a:avLst/>
          </a:prstGeom>
          <a:noFill/>
        </p:spPr>
        <p:txBody>
          <a:bodyPr wrap="none">
            <a:spAutoFit/>
          </a:bodyPr>
          <a:lstStyle/>
          <a:p>
            <a:pPr defTabSz="914126"/>
            <a:r>
              <a:rPr lang="en-US" sz="1100" b="1" spc="150" dirty="0">
                <a:solidFill>
                  <a:srgbClr val="00B0F0"/>
                </a:solidFill>
                <a:latin typeface="CVS Health Sans" panose="020B0504020202020204"/>
              </a:rPr>
              <a:t>STATE HIE’S</a:t>
            </a:r>
          </a:p>
        </p:txBody>
      </p:sp>
      <p:graphicFrame>
        <p:nvGraphicFramePr>
          <p:cNvPr id="15" name="Table 14">
            <a:extLst>
              <a:ext uri="{FF2B5EF4-FFF2-40B4-BE49-F238E27FC236}">
                <a16:creationId xmlns:a16="http://schemas.microsoft.com/office/drawing/2014/main" id="{71746C65-AD2A-4B08-B117-FAAD7F70EC38}"/>
              </a:ext>
            </a:extLst>
          </p:cNvPr>
          <p:cNvGraphicFramePr>
            <a:graphicFrameLocks noGrp="1"/>
          </p:cNvGraphicFramePr>
          <p:nvPr/>
        </p:nvGraphicFramePr>
        <p:xfrm>
          <a:off x="578844" y="3428669"/>
          <a:ext cx="2509028" cy="1280160"/>
        </p:xfrm>
        <a:graphic>
          <a:graphicData uri="http://schemas.openxmlformats.org/drawingml/2006/table">
            <a:tbl>
              <a:tblPr firstRow="1" bandRow="1">
                <a:tableStyleId>{93296810-A885-4BE3-A3E7-6D5BEEA58F35}</a:tableStyleId>
              </a:tblPr>
              <a:tblGrid>
                <a:gridCol w="1254514">
                  <a:extLst>
                    <a:ext uri="{9D8B030D-6E8A-4147-A177-3AD203B41FA5}">
                      <a16:colId xmlns:a16="http://schemas.microsoft.com/office/drawing/2014/main" val="3460013054"/>
                    </a:ext>
                  </a:extLst>
                </a:gridCol>
                <a:gridCol w="1254514">
                  <a:extLst>
                    <a:ext uri="{9D8B030D-6E8A-4147-A177-3AD203B41FA5}">
                      <a16:colId xmlns:a16="http://schemas.microsoft.com/office/drawing/2014/main" val="1575523035"/>
                    </a:ext>
                  </a:extLst>
                </a:gridCol>
              </a:tblGrid>
              <a:tr h="136306">
                <a:tc gridSpan="2">
                  <a:txBody>
                    <a:bodyPr/>
                    <a:lstStyle/>
                    <a:p>
                      <a:pPr algn="ctr"/>
                      <a:r>
                        <a:rPr lang="en-US" sz="1000" b="1">
                          <a:latin typeface="Calibri" panose="020F0502020204030204" pitchFamily="34" charset="0"/>
                          <a:cs typeface="Calibri" panose="020F0502020204030204" pitchFamily="34" charset="0"/>
                        </a:rPr>
                        <a:t>Live (28)</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hMerge="1">
                  <a:txBody>
                    <a:bodyPr/>
                    <a:lstStyle/>
                    <a:p>
                      <a:endParaRPr lang="en-US"/>
                    </a:p>
                  </a:txBody>
                  <a:tcPr/>
                </a:tc>
                <a:extLst>
                  <a:ext uri="{0D108BD9-81ED-4DB2-BD59-A6C34878D82A}">
                    <a16:rowId xmlns:a16="http://schemas.microsoft.com/office/drawing/2014/main" val="392623175"/>
                  </a:ext>
                </a:extLst>
              </a:tr>
              <a:tr h="299874">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000">
                          <a:effectLst/>
                          <a:latin typeface="Calibri" panose="020F0502020204030204" pitchFamily="34" charset="0"/>
                          <a:ea typeface="Calibri" panose="020F0502020204030204" pitchFamily="34" charset="0"/>
                          <a:cs typeface="Calibri" panose="020F0502020204030204" pitchFamily="34" charset="0"/>
                        </a:rPr>
                        <a:t>AZ, CA (plus LA County), CT, DC, DE, FL, GA, IL, IN, KS, LA, MA, MD, MI, MO, MN, NJ, NM, NV, NY, OH, PA, RI, SC, TN, TX, UT, VA</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1616062092"/>
                  </a:ext>
                </a:extLst>
              </a:tr>
              <a:tr h="140621">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000">
                          <a:solidFill>
                            <a:schemeClr val="bg1"/>
                          </a:solidFill>
                          <a:latin typeface="Calibri" panose="020F0502020204030204" pitchFamily="34" charset="0"/>
                          <a:cs typeface="Calibri" panose="020F0502020204030204" pitchFamily="34" charset="0"/>
                        </a:rPr>
                        <a:t>In Progress  (3)</a:t>
                      </a:r>
                      <a:endParaRPr lang="en-US" sz="1000" i="0">
                        <a:solidFill>
                          <a:schemeClr val="bg1"/>
                        </a:solidFill>
                        <a:latin typeface="Calibri" panose="020F0502020204030204" pitchFamily="34" charset="0"/>
                        <a:cs typeface="Calibri" panose="020F050202020403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000">
                          <a:solidFill>
                            <a:schemeClr val="bg1"/>
                          </a:solidFill>
                          <a:latin typeface="Calibri" panose="020F0502020204030204" pitchFamily="34" charset="0"/>
                          <a:cs typeface="Calibri" panose="020F0502020204030204" pitchFamily="34" charset="0"/>
                        </a:rPr>
                        <a:t>Pending (2)</a:t>
                      </a:r>
                      <a:endParaRPr lang="en-US" sz="10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90294620"/>
                  </a:ext>
                </a:extLst>
              </a:tr>
              <a:tr h="238237">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000">
                          <a:latin typeface="Calibri" panose="020F0502020204030204" pitchFamily="34" charset="0"/>
                          <a:cs typeface="Calibri" panose="020F0502020204030204" pitchFamily="34" charset="0"/>
                        </a:rPr>
                        <a:t>KY, NE, NC</a:t>
                      </a:r>
                      <a:endParaRPr lang="en-US" sz="1000">
                        <a:effectLst/>
                        <a:latin typeface="Calibri" panose="020F0502020204030204" pitchFamily="34" charset="0"/>
                        <a:ea typeface="Calibri" panose="020F0502020204030204" pitchFamily="34" charset="0"/>
                        <a:cs typeface="Calibri" panose="020F050202020403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ME, NH, OK, WI, WA</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8027951"/>
                  </a:ext>
                </a:extLst>
              </a:tr>
            </a:tbl>
          </a:graphicData>
        </a:graphic>
      </p:graphicFrame>
      <p:cxnSp>
        <p:nvCxnSpPr>
          <p:cNvPr id="241" name="Straight Arrow Connector 240">
            <a:extLst>
              <a:ext uri="{FF2B5EF4-FFF2-40B4-BE49-F238E27FC236}">
                <a16:creationId xmlns:a16="http://schemas.microsoft.com/office/drawing/2014/main" id="{8A5CBE6B-7165-4E3F-B047-07F30419AFF4}"/>
              </a:ext>
            </a:extLst>
          </p:cNvPr>
          <p:cNvCxnSpPr>
            <a:cxnSpLocks/>
          </p:cNvCxnSpPr>
          <p:nvPr/>
        </p:nvCxnSpPr>
        <p:spPr>
          <a:xfrm rot="5400000">
            <a:off x="3348729" y="3020661"/>
            <a:ext cx="0" cy="182880"/>
          </a:xfrm>
          <a:prstGeom prst="straightConnector1">
            <a:avLst/>
          </a:prstGeom>
          <a:ln w="9525" cmpd="sng">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7F884411-C7F3-4D43-8D6B-495561E7DAAF}"/>
              </a:ext>
            </a:extLst>
          </p:cNvPr>
          <p:cNvCxnSpPr>
            <a:cxnSpLocks/>
          </p:cNvCxnSpPr>
          <p:nvPr/>
        </p:nvCxnSpPr>
        <p:spPr>
          <a:xfrm rot="5400000">
            <a:off x="3348729" y="3520958"/>
            <a:ext cx="0" cy="182880"/>
          </a:xfrm>
          <a:prstGeom prst="straightConnector1">
            <a:avLst/>
          </a:prstGeom>
          <a:ln w="9525" cmpd="sng">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76465A83-445C-43A8-A5ED-A9D1F3B7FE0D}"/>
              </a:ext>
            </a:extLst>
          </p:cNvPr>
          <p:cNvCxnSpPr>
            <a:cxnSpLocks/>
          </p:cNvCxnSpPr>
          <p:nvPr/>
        </p:nvCxnSpPr>
        <p:spPr>
          <a:xfrm rot="5400000">
            <a:off x="3348729" y="4062949"/>
            <a:ext cx="0" cy="182880"/>
          </a:xfrm>
          <a:prstGeom prst="straightConnector1">
            <a:avLst/>
          </a:prstGeom>
          <a:ln w="9525" cmpd="sng">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947251C7-31B3-427F-B849-5FB2E11C1948}"/>
              </a:ext>
            </a:extLst>
          </p:cNvPr>
          <p:cNvCxnSpPr>
            <a:cxnSpLocks/>
          </p:cNvCxnSpPr>
          <p:nvPr/>
        </p:nvCxnSpPr>
        <p:spPr>
          <a:xfrm rot="5400000">
            <a:off x="3337860" y="4625024"/>
            <a:ext cx="0" cy="182880"/>
          </a:xfrm>
          <a:prstGeom prst="straightConnector1">
            <a:avLst/>
          </a:prstGeom>
          <a:ln w="9525" cmpd="sng">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1135CBE-EAA6-4AE2-A004-E55705500399}"/>
              </a:ext>
            </a:extLst>
          </p:cNvPr>
          <p:cNvCxnSpPr>
            <a:cxnSpLocks/>
          </p:cNvCxnSpPr>
          <p:nvPr/>
        </p:nvCxnSpPr>
        <p:spPr>
          <a:xfrm rot="5400000">
            <a:off x="3348594" y="2722943"/>
            <a:ext cx="0" cy="182880"/>
          </a:xfrm>
          <a:prstGeom prst="straightConnector1">
            <a:avLst/>
          </a:prstGeom>
          <a:ln w="9525" cmpd="sng">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Rectangle 265">
            <a:extLst>
              <a:ext uri="{FF2B5EF4-FFF2-40B4-BE49-F238E27FC236}">
                <a16:creationId xmlns:a16="http://schemas.microsoft.com/office/drawing/2014/main" id="{22D5DE18-0562-4672-87E5-4180D850F16F}"/>
              </a:ext>
            </a:extLst>
          </p:cNvPr>
          <p:cNvSpPr/>
          <p:nvPr/>
        </p:nvSpPr>
        <p:spPr>
          <a:xfrm>
            <a:off x="4849168" y="3010330"/>
            <a:ext cx="2060826" cy="729451"/>
          </a:xfrm>
          <a:prstGeom prst="rect">
            <a:avLst/>
          </a:prstGeom>
          <a:solidFill>
            <a:schemeClr val="accent4">
              <a:lumMod val="20000"/>
              <a:lumOff val="80000"/>
            </a:schemeClr>
          </a:solidFill>
          <a:ln w="9525" cap="flat" cmpd="sng" algn="ctr">
            <a:solidFill>
              <a:schemeClr val="tx2"/>
            </a:solidFill>
            <a:prstDash val="dash"/>
          </a:ln>
          <a:effectLst/>
        </p:spPr>
        <p:txBody>
          <a:bodyPr rtlCol="0" anchor="ctr"/>
          <a:lstStyle/>
          <a:p>
            <a:pPr marL="171340" defTabSz="685366"/>
            <a:endParaRPr lang="en-US" sz="800" b="1" kern="0">
              <a:solidFill>
                <a:srgbClr val="3F3F3F"/>
              </a:solidFill>
              <a:latin typeface="Calibri" panose="020F0502020204030204" pitchFamily="34" charset="0"/>
              <a:ea typeface="Open Sans" charset="0"/>
              <a:cs typeface="Calibri" panose="020F0502020204030204" pitchFamily="34" charset="0"/>
              <a:sym typeface="Open Sans"/>
            </a:endParaRPr>
          </a:p>
        </p:txBody>
      </p:sp>
      <p:sp>
        <p:nvSpPr>
          <p:cNvPr id="267" name="Can 65">
            <a:extLst>
              <a:ext uri="{FF2B5EF4-FFF2-40B4-BE49-F238E27FC236}">
                <a16:creationId xmlns:a16="http://schemas.microsoft.com/office/drawing/2014/main" id="{B7BB42E1-3A9E-474A-9CFD-A1AFB6A440AC}"/>
              </a:ext>
            </a:extLst>
          </p:cNvPr>
          <p:cNvSpPr/>
          <p:nvPr/>
        </p:nvSpPr>
        <p:spPr>
          <a:xfrm>
            <a:off x="5103399" y="3226766"/>
            <a:ext cx="709252" cy="414232"/>
          </a:xfrm>
          <a:prstGeom prst="can">
            <a:avLst/>
          </a:prstGeom>
          <a:solidFill>
            <a:schemeClr val="accent2">
              <a:lumMod val="40000"/>
              <a:lumOff val="60000"/>
            </a:schemeClr>
          </a:solidFill>
          <a:ln w="6350" cap="flat" cmpd="sng" algn="ctr">
            <a:solidFill>
              <a:schemeClr val="bg1">
                <a:lumMod val="95000"/>
              </a:schemeClr>
            </a:solidFill>
            <a:prstDash val="solid"/>
          </a:ln>
          <a:effectLst/>
        </p:spPr>
        <p:txBody>
          <a:bodyPr lIns="48973" rIns="48973" rtlCol="0" anchor="ctr"/>
          <a:lstStyle/>
          <a:p>
            <a:pPr algn="ctr" defTabSz="979394"/>
            <a:r>
              <a:rPr lang="en-US" sz="800" kern="0">
                <a:solidFill>
                  <a:schemeClr val="bg1"/>
                </a:solidFill>
                <a:latin typeface="Calibri"/>
              </a:rPr>
              <a:t>FHIR</a:t>
            </a:r>
          </a:p>
        </p:txBody>
      </p:sp>
      <p:sp>
        <p:nvSpPr>
          <p:cNvPr id="268" name="TextBox 267">
            <a:extLst>
              <a:ext uri="{FF2B5EF4-FFF2-40B4-BE49-F238E27FC236}">
                <a16:creationId xmlns:a16="http://schemas.microsoft.com/office/drawing/2014/main" id="{8B4D3766-5F4E-4924-8DBB-FAB120C7A8D8}"/>
              </a:ext>
            </a:extLst>
          </p:cNvPr>
          <p:cNvSpPr txBox="1"/>
          <p:nvPr/>
        </p:nvSpPr>
        <p:spPr>
          <a:xfrm>
            <a:off x="5350661" y="2993996"/>
            <a:ext cx="1120820" cy="261610"/>
          </a:xfrm>
          <a:prstGeom prst="rect">
            <a:avLst/>
          </a:prstGeom>
          <a:noFill/>
        </p:spPr>
        <p:txBody>
          <a:bodyPr wrap="none">
            <a:spAutoFit/>
          </a:bodyPr>
          <a:lstStyle>
            <a:defPPr>
              <a:defRPr lang="en-US"/>
            </a:defPPr>
            <a:lvl1pPr defTabSz="914126">
              <a:defRPr sz="1400" b="1" spc="150">
                <a:solidFill>
                  <a:schemeClr val="accent2">
                    <a:lumMod val="60000"/>
                    <a:lumOff val="40000"/>
                  </a:schemeClr>
                </a:solidFill>
                <a:latin typeface="CVS Health Sans" panose="020B0504020202020204"/>
              </a:defRPr>
            </a:lvl1pPr>
          </a:lstStyle>
          <a:p>
            <a:r>
              <a:rPr lang="en-US" sz="1100"/>
              <a:t>DATA STORE</a:t>
            </a:r>
          </a:p>
        </p:txBody>
      </p:sp>
      <p:sp>
        <p:nvSpPr>
          <p:cNvPr id="269" name="Can 65">
            <a:extLst>
              <a:ext uri="{FF2B5EF4-FFF2-40B4-BE49-F238E27FC236}">
                <a16:creationId xmlns:a16="http://schemas.microsoft.com/office/drawing/2014/main" id="{D72F57FD-EE1F-4BBB-BAF2-0882C1698E8B}"/>
              </a:ext>
            </a:extLst>
          </p:cNvPr>
          <p:cNvSpPr/>
          <p:nvPr/>
        </p:nvSpPr>
        <p:spPr>
          <a:xfrm>
            <a:off x="5868699" y="3226766"/>
            <a:ext cx="709252" cy="414232"/>
          </a:xfrm>
          <a:prstGeom prst="can">
            <a:avLst/>
          </a:prstGeom>
          <a:solidFill>
            <a:schemeClr val="accent2">
              <a:lumMod val="40000"/>
              <a:lumOff val="60000"/>
            </a:schemeClr>
          </a:solidFill>
          <a:ln w="6350" cap="flat" cmpd="sng" algn="ctr">
            <a:solidFill>
              <a:schemeClr val="bg1">
                <a:lumMod val="95000"/>
              </a:schemeClr>
            </a:solidFill>
            <a:prstDash val="solid"/>
          </a:ln>
          <a:effectLst/>
        </p:spPr>
        <p:txBody>
          <a:bodyPr lIns="48973" rIns="48973" rtlCol="0" anchor="ctr"/>
          <a:lstStyle/>
          <a:p>
            <a:pPr algn="ctr" defTabSz="979394"/>
            <a:r>
              <a:rPr lang="en-US" sz="800" kern="0">
                <a:solidFill>
                  <a:schemeClr val="bg1"/>
                </a:solidFill>
                <a:latin typeface="Calibri"/>
              </a:rPr>
              <a:t>Non FHIR</a:t>
            </a:r>
          </a:p>
        </p:txBody>
      </p:sp>
      <p:sp>
        <p:nvSpPr>
          <p:cNvPr id="276" name="Pentagon 128">
            <a:extLst>
              <a:ext uri="{FF2B5EF4-FFF2-40B4-BE49-F238E27FC236}">
                <a16:creationId xmlns:a16="http://schemas.microsoft.com/office/drawing/2014/main" id="{BEFC5FCB-99AD-47E4-B230-A5C515FDC85F}"/>
              </a:ext>
            </a:extLst>
          </p:cNvPr>
          <p:cNvSpPr>
            <a:spLocks/>
          </p:cNvSpPr>
          <p:nvPr/>
        </p:nvSpPr>
        <p:spPr>
          <a:xfrm>
            <a:off x="4089231" y="4730938"/>
            <a:ext cx="2871684" cy="145277"/>
          </a:xfrm>
          <a:prstGeom prst="homePlate">
            <a:avLst>
              <a:gd name="adj" fmla="val 0"/>
            </a:avLst>
          </a:prstGeom>
          <a:solidFill>
            <a:schemeClr val="accent3">
              <a:lumMod val="60000"/>
              <a:lumOff val="40000"/>
            </a:schemeClr>
          </a:solidFill>
          <a:ln w="25400" cap="flat" cmpd="sng" algn="ctr">
            <a:solidFill>
              <a:schemeClr val="accent2"/>
            </a:solidFill>
            <a:prstDash val="solid"/>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Raw Landing Zone </a:t>
            </a:r>
          </a:p>
        </p:txBody>
      </p:sp>
      <p:sp>
        <p:nvSpPr>
          <p:cNvPr id="278" name="Pentagon 128">
            <a:extLst>
              <a:ext uri="{FF2B5EF4-FFF2-40B4-BE49-F238E27FC236}">
                <a16:creationId xmlns:a16="http://schemas.microsoft.com/office/drawing/2014/main" id="{72D18E7C-7059-499A-ADD3-359D5BC37A97}"/>
              </a:ext>
            </a:extLst>
          </p:cNvPr>
          <p:cNvSpPr>
            <a:spLocks/>
          </p:cNvSpPr>
          <p:nvPr/>
        </p:nvSpPr>
        <p:spPr>
          <a:xfrm>
            <a:off x="8468123" y="4216479"/>
            <a:ext cx="727029" cy="351713"/>
          </a:xfrm>
          <a:prstGeom prst="homePlate">
            <a:avLst>
              <a:gd name="adj" fmla="val 0"/>
            </a:avLst>
          </a:prstGeom>
          <a:solidFill>
            <a:schemeClr val="accent3">
              <a:lumMod val="60000"/>
              <a:lumOff val="40000"/>
            </a:schemeClr>
          </a:solidFill>
          <a:ln w="19050" cap="flat" cmpd="sng" algn="ctr">
            <a:solidFill>
              <a:schemeClr val="tx2"/>
            </a:solidFill>
            <a:prstDash val="dash"/>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Bulk FHIR Exchange </a:t>
            </a:r>
          </a:p>
        </p:txBody>
      </p:sp>
      <p:sp>
        <p:nvSpPr>
          <p:cNvPr id="279" name="Pentagon 128">
            <a:extLst>
              <a:ext uri="{FF2B5EF4-FFF2-40B4-BE49-F238E27FC236}">
                <a16:creationId xmlns:a16="http://schemas.microsoft.com/office/drawing/2014/main" id="{C2C9F45C-471F-4692-8A1D-249C3CB9FB0C}"/>
              </a:ext>
            </a:extLst>
          </p:cNvPr>
          <p:cNvSpPr>
            <a:spLocks/>
          </p:cNvSpPr>
          <p:nvPr/>
        </p:nvSpPr>
        <p:spPr>
          <a:xfrm>
            <a:off x="8456984" y="4990823"/>
            <a:ext cx="727029" cy="351713"/>
          </a:xfrm>
          <a:prstGeom prst="homePlate">
            <a:avLst>
              <a:gd name="adj" fmla="val 0"/>
            </a:avLst>
          </a:prstGeom>
          <a:solidFill>
            <a:schemeClr val="accent3">
              <a:lumMod val="60000"/>
              <a:lumOff val="40000"/>
            </a:schemeClr>
          </a:solidFill>
          <a:ln w="19050" cap="flat" cmpd="sng" algn="ctr">
            <a:solidFill>
              <a:schemeClr val="tx2"/>
            </a:solidFill>
            <a:prstDash val="dash"/>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Workflow </a:t>
            </a:r>
          </a:p>
        </p:txBody>
      </p:sp>
      <p:sp>
        <p:nvSpPr>
          <p:cNvPr id="280" name="Pentagon 128">
            <a:extLst>
              <a:ext uri="{FF2B5EF4-FFF2-40B4-BE49-F238E27FC236}">
                <a16:creationId xmlns:a16="http://schemas.microsoft.com/office/drawing/2014/main" id="{DF350049-3C99-4F92-BF60-A8F2937F110D}"/>
              </a:ext>
            </a:extLst>
          </p:cNvPr>
          <p:cNvSpPr>
            <a:spLocks/>
          </p:cNvSpPr>
          <p:nvPr/>
        </p:nvSpPr>
        <p:spPr>
          <a:xfrm>
            <a:off x="7703165" y="4980022"/>
            <a:ext cx="727029" cy="351713"/>
          </a:xfrm>
          <a:prstGeom prst="homePlate">
            <a:avLst>
              <a:gd name="adj" fmla="val 0"/>
            </a:avLst>
          </a:prstGeom>
          <a:solidFill>
            <a:schemeClr val="accent3">
              <a:lumMod val="60000"/>
              <a:lumOff val="40000"/>
            </a:schemeClr>
          </a:solidFill>
          <a:ln w="19050" cap="flat" cmpd="sng" algn="ctr">
            <a:solidFill>
              <a:schemeClr val="tx2"/>
            </a:solidFill>
            <a:prstDash val="dash"/>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CDS Hooks </a:t>
            </a:r>
          </a:p>
        </p:txBody>
      </p:sp>
      <p:pic>
        <p:nvPicPr>
          <p:cNvPr id="282" name="Picture 281">
            <a:extLst>
              <a:ext uri="{FF2B5EF4-FFF2-40B4-BE49-F238E27FC236}">
                <a16:creationId xmlns:a16="http://schemas.microsoft.com/office/drawing/2014/main" id="{469867AF-53A7-4D73-828B-AF94420E024B}"/>
              </a:ext>
            </a:extLst>
          </p:cNvPr>
          <p:cNvPicPr>
            <a:picLocks noChangeAspect="1"/>
          </p:cNvPicPr>
          <p:nvPr/>
        </p:nvPicPr>
        <p:blipFill>
          <a:blip r:embed="rId3"/>
          <a:stretch>
            <a:fillRect/>
          </a:stretch>
        </p:blipFill>
        <p:spPr>
          <a:xfrm>
            <a:off x="3190396" y="2466839"/>
            <a:ext cx="299321" cy="158823"/>
          </a:xfrm>
          <a:prstGeom prst="rect">
            <a:avLst/>
          </a:prstGeom>
        </p:spPr>
      </p:pic>
      <p:pic>
        <p:nvPicPr>
          <p:cNvPr id="283" name="Picture 282">
            <a:extLst>
              <a:ext uri="{FF2B5EF4-FFF2-40B4-BE49-F238E27FC236}">
                <a16:creationId xmlns:a16="http://schemas.microsoft.com/office/drawing/2014/main" id="{DBE7A550-4A9A-4568-A044-8D0C7DCE7C3C}"/>
              </a:ext>
            </a:extLst>
          </p:cNvPr>
          <p:cNvPicPr>
            <a:picLocks noChangeAspect="1"/>
          </p:cNvPicPr>
          <p:nvPr/>
        </p:nvPicPr>
        <p:blipFill>
          <a:blip r:embed="rId3"/>
          <a:stretch>
            <a:fillRect/>
          </a:stretch>
        </p:blipFill>
        <p:spPr>
          <a:xfrm>
            <a:off x="3686552" y="1612146"/>
            <a:ext cx="351406" cy="186460"/>
          </a:xfrm>
          <a:prstGeom prst="rect">
            <a:avLst/>
          </a:prstGeom>
        </p:spPr>
      </p:pic>
      <p:graphicFrame>
        <p:nvGraphicFramePr>
          <p:cNvPr id="3" name="Table 2">
            <a:extLst>
              <a:ext uri="{FF2B5EF4-FFF2-40B4-BE49-F238E27FC236}">
                <a16:creationId xmlns:a16="http://schemas.microsoft.com/office/drawing/2014/main" id="{D479C3E9-D281-4B1C-8049-9EB9C3A7B158}"/>
              </a:ext>
            </a:extLst>
          </p:cNvPr>
          <p:cNvGraphicFramePr>
            <a:graphicFrameLocks noGrp="1"/>
          </p:cNvGraphicFramePr>
          <p:nvPr/>
        </p:nvGraphicFramePr>
        <p:xfrm>
          <a:off x="3571541" y="4918825"/>
          <a:ext cx="4074966" cy="487680"/>
        </p:xfrm>
        <a:graphic>
          <a:graphicData uri="http://schemas.openxmlformats.org/drawingml/2006/table">
            <a:tbl>
              <a:tblPr bandCol="1">
                <a:tableStyleId>{1E171933-4619-4E11-9A3F-F7608DF75F80}</a:tableStyleId>
              </a:tblPr>
              <a:tblGrid>
                <a:gridCol w="1358322">
                  <a:extLst>
                    <a:ext uri="{9D8B030D-6E8A-4147-A177-3AD203B41FA5}">
                      <a16:colId xmlns:a16="http://schemas.microsoft.com/office/drawing/2014/main" val="2130252993"/>
                    </a:ext>
                  </a:extLst>
                </a:gridCol>
                <a:gridCol w="1358322">
                  <a:extLst>
                    <a:ext uri="{9D8B030D-6E8A-4147-A177-3AD203B41FA5}">
                      <a16:colId xmlns:a16="http://schemas.microsoft.com/office/drawing/2014/main" val="1964638320"/>
                    </a:ext>
                  </a:extLst>
                </a:gridCol>
                <a:gridCol w="1358322">
                  <a:extLst>
                    <a:ext uri="{9D8B030D-6E8A-4147-A177-3AD203B41FA5}">
                      <a16:colId xmlns:a16="http://schemas.microsoft.com/office/drawing/2014/main" val="2063866867"/>
                    </a:ext>
                  </a:extLst>
                </a:gridCol>
              </a:tblGrid>
              <a:tr h="182868">
                <a:tc gridSpan="3">
                  <a:txBody>
                    <a:bodyPr/>
                    <a:lstStyle/>
                    <a:p>
                      <a:pPr algn="ctr"/>
                      <a:r>
                        <a:rPr lang="en-US" sz="1100" b="1" kern="1200" spc="150">
                          <a:solidFill>
                            <a:schemeClr val="accent2">
                              <a:lumMod val="60000"/>
                              <a:lumOff val="40000"/>
                            </a:schemeClr>
                          </a:solidFill>
                          <a:latin typeface="CVS Health Sans" panose="020B0504020202020204"/>
                          <a:ea typeface="+mn-ea"/>
                          <a:cs typeface="+mn-cs"/>
                        </a:rPr>
                        <a:t>DATA INGESTION</a:t>
                      </a:r>
                    </a:p>
                  </a:txBody>
                  <a:tcPr anchor="ct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12700"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b="1">
                        <a:latin typeface="Calibri" panose="020F0502020204030204" pitchFamily="34" charset="0"/>
                        <a:cs typeface="Calibri" panose="020F0502020204030204" pitchFamily="34" charset="0"/>
                      </a:endParaRP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ctr"/>
                      <a:endParaRPr lang="en-US" sz="900" b="1">
                        <a:latin typeface="Calibri" panose="020F0502020204030204" pitchFamily="34" charset="0"/>
                        <a:cs typeface="Calibri" panose="020F0502020204030204" pitchFamily="34" charset="0"/>
                      </a:endParaRP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18602056"/>
                  </a:ext>
                </a:extLst>
              </a:tr>
              <a:tr h="161355">
                <a:tc>
                  <a:txBody>
                    <a:bodyPr/>
                    <a:lstStyle/>
                    <a:p>
                      <a:pPr algn="ctr"/>
                      <a:r>
                        <a:rPr lang="en-US" sz="900" b="1">
                          <a:latin typeface="Calibri" panose="020F0502020204030204" pitchFamily="34" charset="0"/>
                          <a:cs typeface="Calibri" panose="020F0502020204030204" pitchFamily="34" charset="0"/>
                        </a:rPr>
                        <a:t>Ingestion</a:t>
                      </a:r>
                    </a:p>
                  </a:txBody>
                  <a:tcPr anchor="ctr">
                    <a:lnL w="28575" cap="flat" cmpd="sng" algn="ctr">
                      <a:solidFill>
                        <a:schemeClr val="tx2"/>
                      </a:solidFill>
                      <a:prstDash val="sysDash"/>
                      <a:round/>
                      <a:headEnd type="none" w="med" len="med"/>
                      <a:tailEnd type="none" w="med" len="med"/>
                    </a:lnL>
                    <a:lnR w="12700"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900" b="1">
                          <a:latin typeface="Calibri" panose="020F0502020204030204" pitchFamily="34" charset="0"/>
                          <a:cs typeface="Calibri" panose="020F0502020204030204" pitchFamily="34" charset="0"/>
                        </a:rPr>
                        <a:t>Ingest Framework Ops</a:t>
                      </a:r>
                    </a:p>
                  </a:txBody>
                  <a:tcPr anchor="ctr">
                    <a:lnL w="12700" cap="flat" cmpd="sng" algn="ctr">
                      <a:solidFill>
                        <a:schemeClr val="tx2"/>
                      </a:solidFill>
                      <a:prstDash val="sysDash"/>
                      <a:round/>
                      <a:headEnd type="none" w="med" len="med"/>
                      <a:tailEnd type="none" w="med" len="med"/>
                    </a:lnL>
                    <a:lnR w="12700"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900" b="1">
                          <a:latin typeface="Calibri" panose="020F0502020204030204" pitchFamily="34" charset="0"/>
                          <a:cs typeface="Calibri" panose="020F0502020204030204" pitchFamily="34" charset="0"/>
                        </a:rPr>
                        <a:t>Data Formats </a:t>
                      </a:r>
                    </a:p>
                  </a:txBody>
                  <a:tcPr anchor="ctr">
                    <a:lnL w="12700"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2508031171"/>
                  </a:ext>
                </a:extLst>
              </a:tr>
            </a:tbl>
          </a:graphicData>
        </a:graphic>
      </p:graphicFrame>
      <p:graphicFrame>
        <p:nvGraphicFramePr>
          <p:cNvPr id="69" name="Table 68">
            <a:extLst>
              <a:ext uri="{FF2B5EF4-FFF2-40B4-BE49-F238E27FC236}">
                <a16:creationId xmlns:a16="http://schemas.microsoft.com/office/drawing/2014/main" id="{1C7F06B0-8A83-48E7-91E5-6031E682E2B0}"/>
              </a:ext>
            </a:extLst>
          </p:cNvPr>
          <p:cNvGraphicFramePr>
            <a:graphicFrameLocks noGrp="1"/>
          </p:cNvGraphicFramePr>
          <p:nvPr/>
        </p:nvGraphicFramePr>
        <p:xfrm>
          <a:off x="3571542" y="3787778"/>
          <a:ext cx="4090981" cy="922020"/>
        </p:xfrm>
        <a:graphic>
          <a:graphicData uri="http://schemas.openxmlformats.org/drawingml/2006/table">
            <a:tbl>
              <a:tblPr bandCol="1">
                <a:tableStyleId>{1E171933-4619-4E11-9A3F-F7608DF75F80}</a:tableStyleId>
              </a:tblPr>
              <a:tblGrid>
                <a:gridCol w="875353">
                  <a:extLst>
                    <a:ext uri="{9D8B030D-6E8A-4147-A177-3AD203B41FA5}">
                      <a16:colId xmlns:a16="http://schemas.microsoft.com/office/drawing/2014/main" val="2130252993"/>
                    </a:ext>
                  </a:extLst>
                </a:gridCol>
                <a:gridCol w="875353">
                  <a:extLst>
                    <a:ext uri="{9D8B030D-6E8A-4147-A177-3AD203B41FA5}">
                      <a16:colId xmlns:a16="http://schemas.microsoft.com/office/drawing/2014/main" val="1964638320"/>
                    </a:ext>
                  </a:extLst>
                </a:gridCol>
                <a:gridCol w="875353">
                  <a:extLst>
                    <a:ext uri="{9D8B030D-6E8A-4147-A177-3AD203B41FA5}">
                      <a16:colId xmlns:a16="http://schemas.microsoft.com/office/drawing/2014/main" val="2063866867"/>
                    </a:ext>
                  </a:extLst>
                </a:gridCol>
                <a:gridCol w="646726">
                  <a:extLst>
                    <a:ext uri="{9D8B030D-6E8A-4147-A177-3AD203B41FA5}">
                      <a16:colId xmlns:a16="http://schemas.microsoft.com/office/drawing/2014/main" val="2702084944"/>
                    </a:ext>
                  </a:extLst>
                </a:gridCol>
                <a:gridCol w="818196">
                  <a:extLst>
                    <a:ext uri="{9D8B030D-6E8A-4147-A177-3AD203B41FA5}">
                      <a16:colId xmlns:a16="http://schemas.microsoft.com/office/drawing/2014/main" val="2769094413"/>
                    </a:ext>
                  </a:extLst>
                </a:gridCol>
              </a:tblGrid>
              <a:tr h="0">
                <a:tc gridSpan="5">
                  <a:txBody>
                    <a:bodyPr/>
                    <a:lstStyle/>
                    <a:p>
                      <a:pPr marL="0" algn="ctr" defTabSz="914126" rtl="0" eaLnBrk="1" latinLnBrk="0" hangingPunct="1"/>
                      <a:r>
                        <a:rPr lang="en-US" sz="1050" b="1" kern="1200" spc="150">
                          <a:solidFill>
                            <a:schemeClr val="accent2">
                              <a:lumMod val="60000"/>
                              <a:lumOff val="40000"/>
                            </a:schemeClr>
                          </a:solidFill>
                          <a:latin typeface="CVS Health Sans" panose="020B0504020202020204"/>
                          <a:ea typeface="+mn-ea"/>
                          <a:cs typeface="+mn-cs"/>
                        </a:rPr>
                        <a:t>DATA ORCHESTRATION AND CONFIGURATION</a:t>
                      </a:r>
                    </a:p>
                  </a:txBody>
                  <a:tcPr anchor="ct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12700"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900" b="1">
                        <a:latin typeface="Calibri" panose="020F0502020204030204" pitchFamily="34" charset="0"/>
                        <a:cs typeface="Calibri" panose="020F0502020204030204" pitchFamily="34" charset="0"/>
                      </a:endParaRP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ctr"/>
                      <a:endParaRPr lang="en-US" sz="900" b="1">
                        <a:latin typeface="Calibri" panose="020F0502020204030204" pitchFamily="34" charset="0"/>
                        <a:cs typeface="Calibri" panose="020F0502020204030204" pitchFamily="34" charset="0"/>
                      </a:endParaRP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ctr"/>
                      <a:endParaRPr lang="en-US" sz="800" b="1">
                        <a:latin typeface="Calibri" panose="020F0502020204030204" pitchFamily="34" charset="0"/>
                        <a:cs typeface="Calibri" panose="020F0502020204030204" pitchFamily="34" charset="0"/>
                      </a:endParaRP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marL="0" algn="ctr" defTabSz="914126" rtl="0" eaLnBrk="1" latinLnBrk="0" hangingPunct="1"/>
                      <a:endParaRPr lang="en-US" sz="1100" b="1" kern="1200" spc="150">
                        <a:solidFill>
                          <a:schemeClr val="accent2">
                            <a:lumMod val="60000"/>
                            <a:lumOff val="40000"/>
                          </a:schemeClr>
                        </a:solidFill>
                        <a:latin typeface="CVS Health Sans" panose="020B0504020202020204"/>
                        <a:ea typeface="+mn-ea"/>
                        <a:cs typeface="+mn-cs"/>
                      </a:endParaRP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508031171"/>
                  </a:ext>
                </a:extLst>
              </a:tr>
              <a:tr h="14519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Map/Transform</a:t>
                      </a:r>
                    </a:p>
                  </a:txBody>
                  <a:tcPr anchor="ctr">
                    <a:lnL w="28575" cap="flat" cmpd="sng" algn="ctr">
                      <a:solidFill>
                        <a:schemeClr val="tx2"/>
                      </a:solidFill>
                      <a:prstDash val="sysDash"/>
                      <a:round/>
                      <a:headEnd type="none" w="med" len="med"/>
                      <a:tailEnd type="none" w="med" len="med"/>
                    </a:lnL>
                    <a:lnR w="12700"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12700"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latin typeface="Calibri" panose="020F0502020204030204" pitchFamily="34" charset="0"/>
                          <a:cs typeface="Calibri" panose="020F0502020204030204" pitchFamily="34" charset="0"/>
                        </a:rPr>
                        <a:t>Parser Library</a:t>
                      </a:r>
                    </a:p>
                  </a:txBody>
                  <a:tcPr anchor="ctr">
                    <a:lnL w="12700" cap="flat" cmpd="sng" algn="ctr">
                      <a:solidFill>
                        <a:schemeClr val="tx2"/>
                      </a:solidFill>
                      <a:prstDash val="sysDash"/>
                      <a:round/>
                      <a:headEnd type="none" w="med" len="med"/>
                      <a:tailEnd type="none" w="med" len="med"/>
                    </a:lnL>
                    <a:lnR w="12700"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12700"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800">
                          <a:latin typeface="Calibri" panose="020F0502020204030204" pitchFamily="34" charset="0"/>
                          <a:cs typeface="Calibri" panose="020F0502020204030204" pitchFamily="34" charset="0"/>
                        </a:rPr>
                        <a:t>Unique Identifier</a:t>
                      </a:r>
                    </a:p>
                  </a:txBody>
                  <a:tcPr anchor="ctr">
                    <a:lnL w="12700" cap="flat" cmpd="sng" algn="ctr">
                      <a:solidFill>
                        <a:schemeClr val="tx2"/>
                      </a:solidFill>
                      <a:prstDash val="sysDash"/>
                      <a:round/>
                      <a:headEnd type="none" w="med" len="med"/>
                      <a:tailEnd type="none" w="med" len="med"/>
                    </a:lnL>
                    <a:lnR w="12700"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12700"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800">
                          <a:latin typeface="Calibri" panose="020F0502020204030204" pitchFamily="34" charset="0"/>
                          <a:cs typeface="Calibri" panose="020F0502020204030204" pitchFamily="34" charset="0"/>
                        </a:rPr>
                        <a:t>Audit </a:t>
                      </a:r>
                    </a:p>
                  </a:txBody>
                  <a:tcPr anchor="ctr">
                    <a:lnL w="12700" cap="flat" cmpd="sng" algn="ctr">
                      <a:solidFill>
                        <a:schemeClr val="tx2"/>
                      </a:solidFill>
                      <a:prstDash val="sysDash"/>
                      <a:round/>
                      <a:headEnd type="none" w="med" len="med"/>
                      <a:tailEnd type="none" w="med" len="med"/>
                    </a:lnL>
                    <a:lnR w="12700"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12700"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800">
                          <a:latin typeface="Calibri" panose="020F0502020204030204" pitchFamily="34" charset="0"/>
                          <a:cs typeface="Calibri" panose="020F0502020204030204" pitchFamily="34" charset="0"/>
                        </a:rPr>
                        <a:t>Reference Data </a:t>
                      </a:r>
                    </a:p>
                  </a:txBody>
                  <a:tcPr anchor="ctr">
                    <a:lnL w="12700"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12700"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4168981265"/>
                  </a:ext>
                </a:extLst>
              </a:tr>
              <a:tr h="14519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cap="none">
                          <a:solidFill>
                            <a:schemeClr val="tx1"/>
                          </a:solidFill>
                          <a:latin typeface="Calibri" panose="020F0502020204030204" pitchFamily="34" charset="0"/>
                          <a:ea typeface="+mn-ea"/>
                          <a:cs typeface="Calibri" panose="020F0502020204030204" pitchFamily="34" charset="0"/>
                          <a:sym typeface="Arial"/>
                        </a:rPr>
                        <a:t>Derive Consent</a:t>
                      </a:r>
                    </a:p>
                  </a:txBody>
                  <a:tcPr anchor="ctr">
                    <a:lnL w="28575" cap="flat" cmpd="sng" algn="ctr">
                      <a:solidFill>
                        <a:schemeClr val="tx2"/>
                      </a:solidFill>
                      <a:prstDash val="sysDash"/>
                      <a:round/>
                      <a:headEnd type="none" w="med" len="med"/>
                      <a:tailEnd type="none" w="med" len="med"/>
                    </a:lnL>
                    <a:lnR w="12700"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latin typeface="Calibri" panose="020F0502020204030204" pitchFamily="34" charset="0"/>
                          <a:cs typeface="Calibri" panose="020F0502020204030204" pitchFamily="34" charset="0"/>
                        </a:rPr>
                        <a:t>Terminology services </a:t>
                      </a:r>
                    </a:p>
                  </a:txBody>
                  <a:tcPr anchor="ctr">
                    <a:lnL w="12700" cap="flat" cmpd="sng" algn="ctr">
                      <a:solidFill>
                        <a:schemeClr val="tx2"/>
                      </a:solidFill>
                      <a:prstDash val="sysDash"/>
                      <a:round/>
                      <a:headEnd type="none" w="med" len="med"/>
                      <a:tailEnd type="none" w="med" len="med"/>
                    </a:lnL>
                    <a:lnR w="12700"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800">
                          <a:latin typeface="Calibri" panose="020F0502020204030204" pitchFamily="34" charset="0"/>
                          <a:cs typeface="Calibri" panose="020F0502020204030204" pitchFamily="34" charset="0"/>
                        </a:rPr>
                        <a:t>Global ID Assignment </a:t>
                      </a:r>
                    </a:p>
                  </a:txBody>
                  <a:tcPr anchor="ctr">
                    <a:lnL w="12700" cap="flat" cmpd="sng" algn="ctr">
                      <a:solidFill>
                        <a:schemeClr val="tx2"/>
                      </a:solidFill>
                      <a:prstDash val="sysDash"/>
                      <a:round/>
                      <a:headEnd type="none" w="med" len="med"/>
                      <a:tailEnd type="none" w="med" len="med"/>
                    </a:lnL>
                    <a:lnR w="12700"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gridSpan="2">
                  <a:txBody>
                    <a:bodyPr/>
                    <a:lstStyle/>
                    <a:p>
                      <a:pPr algn="ctr"/>
                      <a:r>
                        <a:rPr lang="en-US" sz="800">
                          <a:latin typeface="Calibri" panose="020F0502020204030204" pitchFamily="34" charset="0"/>
                          <a:cs typeface="Calibri" panose="020F0502020204030204" pitchFamily="34" charset="0"/>
                        </a:rPr>
                        <a:t>Contextualization </a:t>
                      </a:r>
                    </a:p>
                  </a:txBody>
                  <a:tcPr anchor="ctr">
                    <a:lnL w="12700"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hMerge="1">
                  <a:txBody>
                    <a:bodyPr/>
                    <a:lstStyle/>
                    <a:p>
                      <a:pPr algn="ctr"/>
                      <a:endParaRPr lang="en-US" sz="700">
                        <a:latin typeface="Calibri" panose="020F0502020204030204" pitchFamily="34" charset="0"/>
                        <a:cs typeface="Calibri" panose="020F0502020204030204" pitchFamily="34" charset="0"/>
                      </a:endParaRPr>
                    </a:p>
                  </a:txBody>
                  <a:tcPr anchor="ctr">
                    <a:lnL w="12700" cap="flat" cmpd="sng" algn="ctr">
                      <a:solidFill>
                        <a:schemeClr val="tx2"/>
                      </a:solidFill>
                      <a:prstDash val="sysDash"/>
                      <a:round/>
                      <a:headEnd type="none" w="med" len="med"/>
                      <a:tailEnd type="none" w="med" len="med"/>
                    </a:lnL>
                    <a:lnR w="12700" cap="flat" cmpd="sng" algn="ctr">
                      <a:solidFill>
                        <a:schemeClr val="tx2"/>
                      </a:solidFill>
                      <a:prstDash val="sysDash"/>
                      <a:round/>
                      <a:headEnd type="none" w="med" len="med"/>
                      <a:tailEnd type="none" w="med" len="med"/>
                    </a:lnR>
                    <a:lnT w="12700" cap="flat" cmpd="sng" algn="ctr">
                      <a:solidFill>
                        <a:schemeClr val="tx2"/>
                      </a:solidFill>
                      <a:prstDash val="sysDash"/>
                      <a:round/>
                      <a:headEnd type="none" w="med" len="med"/>
                      <a:tailEnd type="none" w="med" len="med"/>
                    </a:lnT>
                    <a:lnB w="12700"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1339683599"/>
                  </a:ext>
                </a:extLst>
              </a:tr>
            </a:tbl>
          </a:graphicData>
        </a:graphic>
      </p:graphicFrame>
      <p:pic>
        <p:nvPicPr>
          <p:cNvPr id="5" name="Picture 4">
            <a:extLst>
              <a:ext uri="{FF2B5EF4-FFF2-40B4-BE49-F238E27FC236}">
                <a16:creationId xmlns:a16="http://schemas.microsoft.com/office/drawing/2014/main" id="{454ECC69-CA25-4846-BD01-0702E893A852}"/>
              </a:ext>
            </a:extLst>
          </p:cNvPr>
          <p:cNvPicPr>
            <a:picLocks noChangeAspect="1"/>
          </p:cNvPicPr>
          <p:nvPr/>
        </p:nvPicPr>
        <p:blipFill>
          <a:blip r:embed="rId4"/>
          <a:stretch>
            <a:fillRect/>
          </a:stretch>
        </p:blipFill>
        <p:spPr>
          <a:xfrm>
            <a:off x="10151381" y="1536061"/>
            <a:ext cx="584117" cy="307133"/>
          </a:xfrm>
          <a:prstGeom prst="rect">
            <a:avLst/>
          </a:prstGeom>
        </p:spPr>
      </p:pic>
      <p:cxnSp>
        <p:nvCxnSpPr>
          <p:cNvPr id="7" name="Connector: Elbow 6">
            <a:extLst>
              <a:ext uri="{FF2B5EF4-FFF2-40B4-BE49-F238E27FC236}">
                <a16:creationId xmlns:a16="http://schemas.microsoft.com/office/drawing/2014/main" id="{AADACE17-B13C-4010-BCB2-E8A0A12D6D3B}"/>
              </a:ext>
            </a:extLst>
          </p:cNvPr>
          <p:cNvCxnSpPr>
            <a:endCxn id="266" idx="1"/>
          </p:cNvCxnSpPr>
          <p:nvPr/>
        </p:nvCxnSpPr>
        <p:spPr>
          <a:xfrm flipV="1">
            <a:off x="4150558" y="3375056"/>
            <a:ext cx="698610" cy="416649"/>
          </a:xfrm>
          <a:prstGeom prst="bentConnector3">
            <a:avLst>
              <a:gd name="adj1" fmla="val -13922"/>
            </a:avLst>
          </a:prstGeom>
          <a:ln w="12700" cmpd="sng">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Pentagon 128">
            <a:extLst>
              <a:ext uri="{FF2B5EF4-FFF2-40B4-BE49-F238E27FC236}">
                <a16:creationId xmlns:a16="http://schemas.microsoft.com/office/drawing/2014/main" id="{8AB58928-A087-4452-BAAE-35BCC478EECC}"/>
              </a:ext>
            </a:extLst>
          </p:cNvPr>
          <p:cNvSpPr>
            <a:spLocks/>
          </p:cNvSpPr>
          <p:nvPr/>
        </p:nvSpPr>
        <p:spPr>
          <a:xfrm>
            <a:off x="3858483" y="3199047"/>
            <a:ext cx="710487" cy="351713"/>
          </a:xfrm>
          <a:prstGeom prst="homePlate">
            <a:avLst>
              <a:gd name="adj" fmla="val 0"/>
            </a:avLst>
          </a:prstGeom>
          <a:solidFill>
            <a:schemeClr val="accent3">
              <a:lumMod val="60000"/>
              <a:lumOff val="40000"/>
            </a:schemeClr>
          </a:solidFill>
          <a:ln w="9525" cap="flat" cmpd="sng" algn="ctr">
            <a:solidFill>
              <a:schemeClr val="tx2"/>
            </a:solidFill>
            <a:prstDash val="dash"/>
          </a:ln>
          <a:effectLst/>
        </p:spPr>
        <p:txBody>
          <a:bodyPr lIns="0" rIns="0" rtlCol="0" anchor="ctr"/>
          <a:lstStyle/>
          <a:p>
            <a:pPr algn="ctr" defTabSz="386033"/>
            <a:r>
              <a:rPr lang="en-US" sz="900" kern="0">
                <a:latin typeface="Calibri" panose="020F0502020204030204" pitchFamily="34" charset="0"/>
                <a:cs typeface="Calibri" panose="020F0502020204030204" pitchFamily="34" charset="0"/>
                <a:sym typeface="Open Sans"/>
              </a:rPr>
              <a:t>Google Healthcare API</a:t>
            </a:r>
          </a:p>
        </p:txBody>
      </p:sp>
      <p:sp>
        <p:nvSpPr>
          <p:cNvPr id="75" name="Pentagon 128">
            <a:extLst>
              <a:ext uri="{FF2B5EF4-FFF2-40B4-BE49-F238E27FC236}">
                <a16:creationId xmlns:a16="http://schemas.microsoft.com/office/drawing/2014/main" id="{D7769A9A-906D-4CD3-B78A-CCEBEAFF7307}"/>
              </a:ext>
            </a:extLst>
          </p:cNvPr>
          <p:cNvSpPr>
            <a:spLocks/>
          </p:cNvSpPr>
          <p:nvPr/>
        </p:nvSpPr>
        <p:spPr>
          <a:xfrm>
            <a:off x="7703166" y="4602104"/>
            <a:ext cx="727029" cy="351713"/>
          </a:xfrm>
          <a:prstGeom prst="homePlate">
            <a:avLst>
              <a:gd name="adj" fmla="val 0"/>
            </a:avLst>
          </a:prstGeom>
          <a:solidFill>
            <a:schemeClr val="accent3">
              <a:lumMod val="60000"/>
              <a:lumOff val="40000"/>
            </a:schemeClr>
          </a:solidFill>
          <a:ln w="19050" cap="flat" cmpd="sng" algn="ctr">
            <a:solidFill>
              <a:schemeClr val="tx2"/>
            </a:solidFill>
            <a:prstDash val="dash"/>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Data Lineage </a:t>
            </a:r>
          </a:p>
        </p:txBody>
      </p:sp>
      <p:sp>
        <p:nvSpPr>
          <p:cNvPr id="66" name="Pentagon 128">
            <a:extLst>
              <a:ext uri="{FF2B5EF4-FFF2-40B4-BE49-F238E27FC236}">
                <a16:creationId xmlns:a16="http://schemas.microsoft.com/office/drawing/2014/main" id="{812D3EB7-A368-47D2-8912-0D19120DA21D}"/>
              </a:ext>
            </a:extLst>
          </p:cNvPr>
          <p:cNvSpPr>
            <a:spLocks/>
          </p:cNvSpPr>
          <p:nvPr/>
        </p:nvSpPr>
        <p:spPr>
          <a:xfrm>
            <a:off x="8465593" y="4602104"/>
            <a:ext cx="727029" cy="351713"/>
          </a:xfrm>
          <a:prstGeom prst="homePlate">
            <a:avLst>
              <a:gd name="adj" fmla="val 0"/>
            </a:avLst>
          </a:prstGeom>
          <a:solidFill>
            <a:schemeClr val="accent3">
              <a:lumMod val="60000"/>
              <a:lumOff val="40000"/>
            </a:schemeClr>
          </a:solidFill>
          <a:ln w="19050" cap="flat" cmpd="sng" algn="ctr">
            <a:solidFill>
              <a:schemeClr val="tx2"/>
            </a:solidFill>
            <a:prstDash val="dash"/>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Monitoring</a:t>
            </a:r>
          </a:p>
        </p:txBody>
      </p:sp>
      <p:cxnSp>
        <p:nvCxnSpPr>
          <p:cNvPr id="14" name="Straight Arrow Connector 13">
            <a:extLst>
              <a:ext uri="{FF2B5EF4-FFF2-40B4-BE49-F238E27FC236}">
                <a16:creationId xmlns:a16="http://schemas.microsoft.com/office/drawing/2014/main" id="{351944B2-33EE-4046-B5D1-6D2AB1CB2106}"/>
              </a:ext>
            </a:extLst>
          </p:cNvPr>
          <p:cNvCxnSpPr/>
          <p:nvPr/>
        </p:nvCxnSpPr>
        <p:spPr>
          <a:xfrm flipV="1">
            <a:off x="5103399" y="5447952"/>
            <a:ext cx="0" cy="182880"/>
          </a:xfrm>
          <a:prstGeom prst="straightConnector1">
            <a:avLst/>
          </a:prstGeom>
          <a:ln w="9525" cmpd="sng">
            <a:solidFill>
              <a:srgbClr val="00A78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216B576-756D-41FE-A636-183B89DCBDB9}"/>
              </a:ext>
            </a:extLst>
          </p:cNvPr>
          <p:cNvCxnSpPr/>
          <p:nvPr/>
        </p:nvCxnSpPr>
        <p:spPr>
          <a:xfrm flipV="1">
            <a:off x="6084514" y="5447952"/>
            <a:ext cx="0" cy="182880"/>
          </a:xfrm>
          <a:prstGeom prst="straightConnector1">
            <a:avLst/>
          </a:prstGeom>
          <a:ln w="9525" cmpd="sng">
            <a:solidFill>
              <a:srgbClr val="00A78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28CDEEA-DBB3-4B97-A9CE-CA9F5C309549}"/>
              </a:ext>
            </a:extLst>
          </p:cNvPr>
          <p:cNvCxnSpPr/>
          <p:nvPr/>
        </p:nvCxnSpPr>
        <p:spPr>
          <a:xfrm flipV="1">
            <a:off x="7051941" y="5468764"/>
            <a:ext cx="0" cy="182880"/>
          </a:xfrm>
          <a:prstGeom prst="straightConnector1">
            <a:avLst/>
          </a:prstGeom>
          <a:ln w="9525" cmpd="sng">
            <a:solidFill>
              <a:srgbClr val="78E2D7"/>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429D6E6-0831-45CD-BE61-9A50062CDEB3}"/>
              </a:ext>
            </a:extLst>
          </p:cNvPr>
          <p:cNvCxnSpPr/>
          <p:nvPr/>
        </p:nvCxnSpPr>
        <p:spPr>
          <a:xfrm flipV="1">
            <a:off x="8267245" y="5468763"/>
            <a:ext cx="0" cy="182880"/>
          </a:xfrm>
          <a:prstGeom prst="straightConnector1">
            <a:avLst/>
          </a:prstGeom>
          <a:ln w="9525" cmpd="sng">
            <a:solidFill>
              <a:srgbClr val="00A78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9E83F58-C19F-48D9-AB1F-F101F7553614}"/>
              </a:ext>
            </a:extLst>
          </p:cNvPr>
          <p:cNvCxnSpPr/>
          <p:nvPr/>
        </p:nvCxnSpPr>
        <p:spPr>
          <a:xfrm flipV="1">
            <a:off x="11392252" y="5470396"/>
            <a:ext cx="0" cy="182880"/>
          </a:xfrm>
          <a:prstGeom prst="straightConnector1">
            <a:avLst/>
          </a:prstGeom>
          <a:ln w="9525" cmpd="sng">
            <a:solidFill>
              <a:srgbClr val="00A78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Pentagon 128">
            <a:extLst>
              <a:ext uri="{FF2B5EF4-FFF2-40B4-BE49-F238E27FC236}">
                <a16:creationId xmlns:a16="http://schemas.microsoft.com/office/drawing/2014/main" id="{FA212CAD-6C1A-422D-A90D-85B83301885C}"/>
              </a:ext>
            </a:extLst>
          </p:cNvPr>
          <p:cNvSpPr>
            <a:spLocks/>
          </p:cNvSpPr>
          <p:nvPr/>
        </p:nvSpPr>
        <p:spPr>
          <a:xfrm>
            <a:off x="9636338" y="4127172"/>
            <a:ext cx="755889" cy="351713"/>
          </a:xfrm>
          <a:prstGeom prst="homePlate">
            <a:avLst>
              <a:gd name="adj" fmla="val 0"/>
            </a:avLst>
          </a:prstGeom>
          <a:solidFill>
            <a:schemeClr val="accent3">
              <a:lumMod val="60000"/>
              <a:lumOff val="40000"/>
            </a:schemeClr>
          </a:solidFill>
          <a:ln w="12700" cap="flat" cmpd="sng" algn="ctr">
            <a:solidFill>
              <a:schemeClr val="tx2"/>
            </a:solidFill>
            <a:prstDash val="dash"/>
          </a:ln>
          <a:effectLst/>
        </p:spPr>
        <p:txBody>
          <a:bodyPr lIns="0" rIns="0" rtlCol="0" anchor="ctr"/>
          <a:lstStyle/>
          <a:p>
            <a:pPr algn="ctr" defTabSz="386033">
              <a:defRPr/>
            </a:pPr>
            <a:r>
              <a:rPr lang="en-US" sz="900" kern="0" err="1">
                <a:latin typeface="Calibri" panose="020F0502020204030204" pitchFamily="34" charset="0"/>
                <a:ea typeface="Century Gothic" charset="0"/>
                <a:cs typeface="Calibri" panose="020F0502020204030204" pitchFamily="34" charset="0"/>
                <a:sym typeface="Open Sans"/>
              </a:rPr>
              <a:t>OaUTH</a:t>
            </a:r>
            <a:r>
              <a:rPr lang="en-US" sz="900" kern="0">
                <a:latin typeface="Calibri" panose="020F0502020204030204" pitchFamily="34" charset="0"/>
                <a:ea typeface="Century Gothic" charset="0"/>
                <a:cs typeface="Calibri" panose="020F0502020204030204" pitchFamily="34" charset="0"/>
                <a:sym typeface="Open Sans"/>
              </a:rPr>
              <a:t> 2.0</a:t>
            </a:r>
          </a:p>
        </p:txBody>
      </p:sp>
      <p:sp>
        <p:nvSpPr>
          <p:cNvPr id="70" name="Pentagon 128">
            <a:extLst>
              <a:ext uri="{FF2B5EF4-FFF2-40B4-BE49-F238E27FC236}">
                <a16:creationId xmlns:a16="http://schemas.microsoft.com/office/drawing/2014/main" id="{B075C918-D818-4A25-9454-ABCB8C64CD9C}"/>
              </a:ext>
            </a:extLst>
          </p:cNvPr>
          <p:cNvSpPr>
            <a:spLocks/>
          </p:cNvSpPr>
          <p:nvPr/>
        </p:nvSpPr>
        <p:spPr>
          <a:xfrm>
            <a:off x="9649483" y="4519022"/>
            <a:ext cx="727029" cy="351713"/>
          </a:xfrm>
          <a:prstGeom prst="homePlate">
            <a:avLst>
              <a:gd name="adj" fmla="val 0"/>
            </a:avLst>
          </a:prstGeom>
          <a:solidFill>
            <a:schemeClr val="accent3">
              <a:lumMod val="60000"/>
              <a:lumOff val="40000"/>
            </a:schemeClr>
          </a:solidFill>
          <a:ln w="12700" cap="flat" cmpd="sng" algn="ctr">
            <a:solidFill>
              <a:schemeClr val="tx2"/>
            </a:solidFill>
            <a:prstDash val="dash"/>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Open ID Connect</a:t>
            </a:r>
          </a:p>
        </p:txBody>
      </p:sp>
      <p:sp>
        <p:nvSpPr>
          <p:cNvPr id="72" name="Pentagon 128">
            <a:extLst>
              <a:ext uri="{FF2B5EF4-FFF2-40B4-BE49-F238E27FC236}">
                <a16:creationId xmlns:a16="http://schemas.microsoft.com/office/drawing/2014/main" id="{12698FC1-A786-4A7B-B14E-D1FE48699127}"/>
              </a:ext>
            </a:extLst>
          </p:cNvPr>
          <p:cNvSpPr>
            <a:spLocks/>
          </p:cNvSpPr>
          <p:nvPr/>
        </p:nvSpPr>
        <p:spPr>
          <a:xfrm>
            <a:off x="9647079" y="4921495"/>
            <a:ext cx="727029" cy="351713"/>
          </a:xfrm>
          <a:prstGeom prst="homePlate">
            <a:avLst>
              <a:gd name="adj" fmla="val 0"/>
            </a:avLst>
          </a:prstGeom>
          <a:solidFill>
            <a:schemeClr val="accent3">
              <a:lumMod val="60000"/>
              <a:lumOff val="40000"/>
            </a:schemeClr>
          </a:solidFill>
          <a:ln w="12700" cap="flat" cmpd="sng" algn="ctr">
            <a:solidFill>
              <a:schemeClr val="tx2"/>
            </a:solidFill>
            <a:prstDash val="dash"/>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IAM</a:t>
            </a:r>
          </a:p>
        </p:txBody>
      </p:sp>
      <p:sp>
        <p:nvSpPr>
          <p:cNvPr id="74" name="TextBox 73">
            <a:extLst>
              <a:ext uri="{FF2B5EF4-FFF2-40B4-BE49-F238E27FC236}">
                <a16:creationId xmlns:a16="http://schemas.microsoft.com/office/drawing/2014/main" id="{2E7C4BE6-D599-4C83-AB74-979F1A4A13EE}"/>
              </a:ext>
            </a:extLst>
          </p:cNvPr>
          <p:cNvSpPr txBox="1"/>
          <p:nvPr/>
        </p:nvSpPr>
        <p:spPr>
          <a:xfrm rot="16200000">
            <a:off x="8984361" y="3293946"/>
            <a:ext cx="4050054" cy="192029"/>
          </a:xfrm>
          <a:prstGeom prst="rect">
            <a:avLst/>
          </a:prstGeom>
          <a:solidFill>
            <a:schemeClr val="accent3"/>
          </a:solidFill>
          <a:ln w="12700">
            <a:solidFill>
              <a:schemeClr val="tx2"/>
            </a:solidFill>
            <a:prstDash val="dash"/>
          </a:ln>
        </p:spPr>
        <p:txBody>
          <a:bodyPr wrap="square" lIns="0" tIns="0" rIns="0" bIns="0" rtlCol="0" anchor="ctr" anchorCtr="0">
            <a:noAutofit/>
          </a:bodyPr>
          <a:lstStyle/>
          <a:p>
            <a:pPr algn="ctr" defTabSz="979394">
              <a:defRPr/>
            </a:pPr>
            <a:r>
              <a:rPr lang="en-US" sz="1000" b="1" kern="0">
                <a:solidFill>
                  <a:srgbClr val="FFFFFF"/>
                </a:solidFill>
                <a:latin typeface="Calibri" panose="020F0502020204030204" pitchFamily="34" charset="0"/>
                <a:cs typeface="Calibri" panose="020F0502020204030204" pitchFamily="34" charset="0"/>
              </a:rPr>
              <a:t>Equinox Connector to On Prem </a:t>
            </a:r>
          </a:p>
        </p:txBody>
      </p:sp>
      <p:sp>
        <p:nvSpPr>
          <p:cNvPr id="76" name="Rectangle 75">
            <a:extLst>
              <a:ext uri="{FF2B5EF4-FFF2-40B4-BE49-F238E27FC236}">
                <a16:creationId xmlns:a16="http://schemas.microsoft.com/office/drawing/2014/main" id="{897DF446-684A-40B1-BCD5-383DA884C09C}"/>
              </a:ext>
            </a:extLst>
          </p:cNvPr>
          <p:cNvSpPr/>
          <p:nvPr/>
        </p:nvSpPr>
        <p:spPr>
          <a:xfrm>
            <a:off x="8667904" y="3028286"/>
            <a:ext cx="2049195" cy="550042"/>
          </a:xfrm>
          <a:prstGeom prst="rect">
            <a:avLst/>
          </a:prstGeom>
          <a:solidFill>
            <a:schemeClr val="accent4">
              <a:lumMod val="20000"/>
              <a:lumOff val="80000"/>
            </a:schemeClr>
          </a:solidFill>
          <a:ln w="9525" cap="flat" cmpd="sng" algn="ctr">
            <a:solidFill>
              <a:schemeClr val="tx2"/>
            </a:solidFill>
            <a:prstDash val="dash"/>
          </a:ln>
          <a:effectLst/>
        </p:spPr>
        <p:txBody>
          <a:bodyPr rtlCol="0" anchor="ctr"/>
          <a:lstStyle/>
          <a:p>
            <a:pPr marL="171340" defTabSz="685366"/>
            <a:endParaRPr lang="en-US" sz="800" b="1" kern="0">
              <a:solidFill>
                <a:srgbClr val="3F3F3F"/>
              </a:solidFill>
              <a:latin typeface="Calibri" panose="020F0502020204030204" pitchFamily="34" charset="0"/>
              <a:ea typeface="Open Sans" charset="0"/>
              <a:cs typeface="Calibri" panose="020F0502020204030204" pitchFamily="34" charset="0"/>
              <a:sym typeface="Open Sans"/>
            </a:endParaRPr>
          </a:p>
        </p:txBody>
      </p:sp>
      <p:sp>
        <p:nvSpPr>
          <p:cNvPr id="80" name="Pentagon 128">
            <a:extLst>
              <a:ext uri="{FF2B5EF4-FFF2-40B4-BE49-F238E27FC236}">
                <a16:creationId xmlns:a16="http://schemas.microsoft.com/office/drawing/2014/main" id="{322E9CF3-0879-4CB0-91BC-F90328BF59FC}"/>
              </a:ext>
            </a:extLst>
          </p:cNvPr>
          <p:cNvSpPr>
            <a:spLocks/>
          </p:cNvSpPr>
          <p:nvPr/>
        </p:nvSpPr>
        <p:spPr>
          <a:xfrm>
            <a:off x="7837256" y="3136937"/>
            <a:ext cx="755889" cy="351713"/>
          </a:xfrm>
          <a:prstGeom prst="homePlate">
            <a:avLst>
              <a:gd name="adj" fmla="val 0"/>
            </a:avLst>
          </a:prstGeom>
          <a:solidFill>
            <a:schemeClr val="accent3">
              <a:lumMod val="60000"/>
              <a:lumOff val="40000"/>
            </a:schemeClr>
          </a:solidFill>
          <a:ln w="9525" cap="flat" cmpd="sng" algn="ctr">
            <a:solidFill>
              <a:schemeClr val="tx2"/>
            </a:solidFill>
            <a:prstDash val="dash"/>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Snowflake Data Ingest pipeline </a:t>
            </a:r>
          </a:p>
        </p:txBody>
      </p:sp>
      <p:sp>
        <p:nvSpPr>
          <p:cNvPr id="81" name="Pentagon 128">
            <a:extLst>
              <a:ext uri="{FF2B5EF4-FFF2-40B4-BE49-F238E27FC236}">
                <a16:creationId xmlns:a16="http://schemas.microsoft.com/office/drawing/2014/main" id="{B07DBF0B-F690-44F8-BD73-D501D6EC3F3F}"/>
              </a:ext>
            </a:extLst>
          </p:cNvPr>
          <p:cNvSpPr>
            <a:spLocks/>
          </p:cNvSpPr>
          <p:nvPr/>
        </p:nvSpPr>
        <p:spPr>
          <a:xfrm>
            <a:off x="7005484" y="3131104"/>
            <a:ext cx="755889" cy="351713"/>
          </a:xfrm>
          <a:prstGeom prst="homePlate">
            <a:avLst>
              <a:gd name="adj" fmla="val 0"/>
            </a:avLst>
          </a:prstGeom>
          <a:solidFill>
            <a:schemeClr val="accent3">
              <a:lumMod val="60000"/>
              <a:lumOff val="40000"/>
            </a:schemeClr>
          </a:solidFill>
          <a:ln w="9525" cap="flat" cmpd="sng" algn="ctr">
            <a:solidFill>
              <a:schemeClr val="tx2"/>
            </a:solidFill>
            <a:prstDash val="dash"/>
          </a:ln>
          <a:effectLst/>
        </p:spPr>
        <p:txBody>
          <a:bodyPr lIns="0" rIns="0" rtlCol="0" anchor="ctr"/>
          <a:lstStyle/>
          <a:p>
            <a:pPr algn="ctr" defTabSz="386033">
              <a:defRPr/>
            </a:pPr>
            <a:r>
              <a:rPr lang="en-US" sz="900" kern="0">
                <a:latin typeface="Calibri" panose="020F0502020204030204" pitchFamily="34" charset="0"/>
                <a:ea typeface="Century Gothic" charset="0"/>
                <a:cs typeface="Calibri" panose="020F0502020204030204" pitchFamily="34" charset="0"/>
                <a:sym typeface="Open Sans"/>
              </a:rPr>
              <a:t>Event Notification </a:t>
            </a:r>
          </a:p>
        </p:txBody>
      </p:sp>
      <p:sp>
        <p:nvSpPr>
          <p:cNvPr id="82" name="Can 65">
            <a:extLst>
              <a:ext uri="{FF2B5EF4-FFF2-40B4-BE49-F238E27FC236}">
                <a16:creationId xmlns:a16="http://schemas.microsoft.com/office/drawing/2014/main" id="{0B7F556C-719F-488D-AB8C-5FBC3ABD5A44}"/>
              </a:ext>
            </a:extLst>
          </p:cNvPr>
          <p:cNvSpPr/>
          <p:nvPr/>
        </p:nvSpPr>
        <p:spPr>
          <a:xfrm>
            <a:off x="9354483" y="3078345"/>
            <a:ext cx="709252" cy="414232"/>
          </a:xfrm>
          <a:prstGeom prst="can">
            <a:avLst/>
          </a:prstGeom>
          <a:solidFill>
            <a:srgbClr val="0070C0"/>
          </a:solidFill>
          <a:ln w="6350" cap="flat" cmpd="sng" algn="ctr">
            <a:solidFill>
              <a:schemeClr val="bg1">
                <a:lumMod val="95000"/>
              </a:schemeClr>
            </a:solidFill>
            <a:prstDash val="solid"/>
          </a:ln>
          <a:effectLst/>
        </p:spPr>
        <p:txBody>
          <a:bodyPr lIns="48973" rIns="48973" rtlCol="0" anchor="ctr"/>
          <a:lstStyle/>
          <a:p>
            <a:pPr algn="ctr" defTabSz="979394"/>
            <a:r>
              <a:rPr lang="en-US" sz="800" kern="0">
                <a:solidFill>
                  <a:schemeClr val="bg1"/>
                </a:solidFill>
                <a:latin typeface="Calibri"/>
              </a:rPr>
              <a:t>Analytics Data Store </a:t>
            </a:r>
          </a:p>
        </p:txBody>
      </p:sp>
      <p:pic>
        <p:nvPicPr>
          <p:cNvPr id="10" name="Picture 9">
            <a:extLst>
              <a:ext uri="{FF2B5EF4-FFF2-40B4-BE49-F238E27FC236}">
                <a16:creationId xmlns:a16="http://schemas.microsoft.com/office/drawing/2014/main" id="{29B46AFB-62BA-474B-9DBA-21CF66C12EA7}"/>
              </a:ext>
            </a:extLst>
          </p:cNvPr>
          <p:cNvPicPr>
            <a:picLocks noChangeAspect="1"/>
          </p:cNvPicPr>
          <p:nvPr/>
        </p:nvPicPr>
        <p:blipFill rotWithShape="1">
          <a:blip r:embed="rId5"/>
          <a:srcRect r="77141" b="-7538"/>
          <a:stretch/>
        </p:blipFill>
        <p:spPr>
          <a:xfrm>
            <a:off x="10317158" y="3076992"/>
            <a:ext cx="263839" cy="287694"/>
          </a:xfrm>
          <a:prstGeom prst="rect">
            <a:avLst/>
          </a:prstGeom>
        </p:spPr>
      </p:pic>
      <p:graphicFrame>
        <p:nvGraphicFramePr>
          <p:cNvPr id="6" name="Table 5">
            <a:extLst>
              <a:ext uri="{FF2B5EF4-FFF2-40B4-BE49-F238E27FC236}">
                <a16:creationId xmlns:a16="http://schemas.microsoft.com/office/drawing/2014/main" id="{4DEC2C6D-5A34-4545-BC1B-89ED4C5B8B58}"/>
              </a:ext>
            </a:extLst>
          </p:cNvPr>
          <p:cNvGraphicFramePr>
            <a:graphicFrameLocks noGrp="1"/>
          </p:cNvGraphicFramePr>
          <p:nvPr/>
        </p:nvGraphicFramePr>
        <p:xfrm>
          <a:off x="3581536" y="816896"/>
          <a:ext cx="7153962" cy="594360"/>
        </p:xfrm>
        <a:graphic>
          <a:graphicData uri="http://schemas.openxmlformats.org/drawingml/2006/table">
            <a:tbl>
              <a:tblPr firstRow="1" bandRow="1">
                <a:tableStyleId>{21E4AEA4-8DFA-4A89-87EB-49C32662AFE0}</a:tableStyleId>
              </a:tblPr>
              <a:tblGrid>
                <a:gridCol w="1192327">
                  <a:extLst>
                    <a:ext uri="{9D8B030D-6E8A-4147-A177-3AD203B41FA5}">
                      <a16:colId xmlns:a16="http://schemas.microsoft.com/office/drawing/2014/main" val="3905171667"/>
                    </a:ext>
                  </a:extLst>
                </a:gridCol>
                <a:gridCol w="1192327">
                  <a:extLst>
                    <a:ext uri="{9D8B030D-6E8A-4147-A177-3AD203B41FA5}">
                      <a16:colId xmlns:a16="http://schemas.microsoft.com/office/drawing/2014/main" val="3625733697"/>
                    </a:ext>
                  </a:extLst>
                </a:gridCol>
                <a:gridCol w="1192327">
                  <a:extLst>
                    <a:ext uri="{9D8B030D-6E8A-4147-A177-3AD203B41FA5}">
                      <a16:colId xmlns:a16="http://schemas.microsoft.com/office/drawing/2014/main" val="1703051648"/>
                    </a:ext>
                  </a:extLst>
                </a:gridCol>
                <a:gridCol w="1192327">
                  <a:extLst>
                    <a:ext uri="{9D8B030D-6E8A-4147-A177-3AD203B41FA5}">
                      <a16:colId xmlns:a16="http://schemas.microsoft.com/office/drawing/2014/main" val="2584434411"/>
                    </a:ext>
                  </a:extLst>
                </a:gridCol>
                <a:gridCol w="1192327">
                  <a:extLst>
                    <a:ext uri="{9D8B030D-6E8A-4147-A177-3AD203B41FA5}">
                      <a16:colId xmlns:a16="http://schemas.microsoft.com/office/drawing/2014/main" val="3655051319"/>
                    </a:ext>
                  </a:extLst>
                </a:gridCol>
                <a:gridCol w="1192327">
                  <a:extLst>
                    <a:ext uri="{9D8B030D-6E8A-4147-A177-3AD203B41FA5}">
                      <a16:colId xmlns:a16="http://schemas.microsoft.com/office/drawing/2014/main" val="534071008"/>
                    </a:ext>
                  </a:extLst>
                </a:gridCol>
              </a:tblGrid>
              <a:tr h="0">
                <a:tc>
                  <a:txBody>
                    <a:bodyPr/>
                    <a:lstStyle/>
                    <a:p>
                      <a:pPr algn="ctr"/>
                      <a:r>
                        <a:rPr lang="en-US" sz="900" b="0">
                          <a:solidFill>
                            <a:schemeClr val="bg1"/>
                          </a:solidFill>
                          <a:latin typeface="Calibri" panose="020F0502020204030204" pitchFamily="34" charset="0"/>
                          <a:cs typeface="Calibri" panose="020F0502020204030204" pitchFamily="34" charset="0"/>
                        </a:rPr>
                        <a:t>Digital</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tc>
                  <a:txBody>
                    <a:bodyPr/>
                    <a:lstStyle/>
                    <a:p>
                      <a:pPr algn="ctr"/>
                      <a:r>
                        <a:rPr lang="en-US" sz="900" b="0">
                          <a:solidFill>
                            <a:schemeClr val="bg1"/>
                          </a:solidFill>
                          <a:latin typeface="Calibri" panose="020F0502020204030204" pitchFamily="34" charset="0"/>
                          <a:cs typeface="Calibri" panose="020F0502020204030204" pitchFamily="34" charset="0"/>
                        </a:rPr>
                        <a:t>Digital </a:t>
                      </a:r>
                    </a:p>
                    <a:p>
                      <a:pPr algn="ctr"/>
                      <a:r>
                        <a:rPr lang="en-US" sz="900" b="0">
                          <a:solidFill>
                            <a:schemeClr val="bg1"/>
                          </a:solidFill>
                          <a:latin typeface="Calibri" panose="020F0502020204030204" pitchFamily="34" charset="0"/>
                          <a:cs typeface="Calibri" panose="020F0502020204030204" pitchFamily="34" charset="0"/>
                        </a:rPr>
                        <a:t>Specialty</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tc>
                  <a:txBody>
                    <a:bodyPr/>
                    <a:lstStyle/>
                    <a:p>
                      <a:pPr algn="ctr"/>
                      <a:r>
                        <a:rPr lang="en-US" sz="900" b="0">
                          <a:solidFill>
                            <a:schemeClr val="bg1"/>
                          </a:solidFill>
                          <a:latin typeface="Calibri" panose="020F0502020204030204" pitchFamily="34" charset="0"/>
                          <a:cs typeface="Calibri" panose="020F0502020204030204" pitchFamily="34" charset="0"/>
                        </a:rPr>
                        <a:t>Analytics and Behavior Change </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tc>
                  <a:txBody>
                    <a:bodyPr/>
                    <a:lstStyle/>
                    <a:p>
                      <a:pPr algn="ctr"/>
                      <a:r>
                        <a:rPr lang="en-US" sz="900" b="0">
                          <a:solidFill>
                            <a:schemeClr val="bg1"/>
                          </a:solidFill>
                          <a:latin typeface="Calibri" panose="020F0502020204030204" pitchFamily="34" charset="0"/>
                          <a:cs typeface="Calibri" panose="020F0502020204030204" pitchFamily="34" charset="0"/>
                        </a:rPr>
                        <a:t>CMS </a:t>
                      </a:r>
                    </a:p>
                    <a:p>
                      <a:pPr algn="ctr"/>
                      <a:r>
                        <a:rPr lang="en-US" sz="900" b="0">
                          <a:solidFill>
                            <a:schemeClr val="bg1"/>
                          </a:solidFill>
                          <a:latin typeface="Calibri" panose="020F0502020204030204" pitchFamily="34" charset="0"/>
                          <a:cs typeface="Calibri" panose="020F0502020204030204" pitchFamily="34" charset="0"/>
                        </a:rPr>
                        <a:t>Regulation</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tc>
                  <a:txBody>
                    <a:bodyPr/>
                    <a:lstStyle/>
                    <a:p>
                      <a:pPr algn="ctr"/>
                      <a:r>
                        <a:rPr lang="en-US" sz="900" b="0">
                          <a:solidFill>
                            <a:schemeClr val="bg1"/>
                          </a:solidFill>
                          <a:latin typeface="Calibri" panose="020F0502020204030204" pitchFamily="34" charset="0"/>
                          <a:cs typeface="Calibri" panose="020F0502020204030204" pitchFamily="34" charset="0"/>
                        </a:rPr>
                        <a:t>Medicare Rev Integrity</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tc>
                  <a:txBody>
                    <a:bodyPr/>
                    <a:lstStyle/>
                    <a:p>
                      <a:pPr algn="ctr"/>
                      <a:r>
                        <a:rPr lang="en-US" sz="900" b="0">
                          <a:solidFill>
                            <a:schemeClr val="bg1"/>
                          </a:solidFill>
                          <a:latin typeface="Calibri" panose="020F0502020204030204" pitchFamily="34" charset="0"/>
                          <a:cs typeface="Calibri" panose="020F0502020204030204" pitchFamily="34" charset="0"/>
                        </a:rPr>
                        <a:t>HCB</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extLst>
                  <a:ext uri="{0D108BD9-81ED-4DB2-BD59-A6C34878D82A}">
                    <a16:rowId xmlns:a16="http://schemas.microsoft.com/office/drawing/2014/main" val="1889989727"/>
                  </a:ext>
                </a:extLst>
              </a:tr>
              <a:tr h="0">
                <a:tc>
                  <a:txBody>
                    <a:bodyPr/>
                    <a:lstStyle/>
                    <a:p>
                      <a:pPr algn="ctr"/>
                      <a:r>
                        <a:rPr lang="en-US" sz="900" b="0">
                          <a:solidFill>
                            <a:schemeClr val="bg1"/>
                          </a:solidFill>
                          <a:latin typeface="Calibri" panose="020F0502020204030204" pitchFamily="34" charset="0"/>
                          <a:cs typeface="Calibri" panose="020F0502020204030204" pitchFamily="34" charset="0"/>
                        </a:rPr>
                        <a:t>CEC Snapshot</a:t>
                      </a:r>
                    </a:p>
                  </a:txBody>
                  <a:tcPr marL="91416" marR="91416" marT="45708" marB="45708"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tc>
                  <a:txBody>
                    <a:bodyPr/>
                    <a:lstStyle/>
                    <a:p>
                      <a:pPr marL="0" algn="ctr" defTabSz="457200" rtl="0" eaLnBrk="1" latinLnBrk="0" hangingPunct="1"/>
                      <a:r>
                        <a:rPr lang="en-US" sz="900" b="0" kern="1200">
                          <a:solidFill>
                            <a:schemeClr val="bg1"/>
                          </a:solidFill>
                          <a:effectLst/>
                          <a:latin typeface="Calibri" panose="020F0502020204030204" pitchFamily="34" charset="0"/>
                          <a:cs typeface="Calibri" panose="020F0502020204030204" pitchFamily="34" charset="0"/>
                        </a:rPr>
                        <a:t>Clinical Trials</a:t>
                      </a:r>
                      <a:endParaRPr lang="en-US" sz="900" b="0" kern="1200">
                        <a:solidFill>
                          <a:schemeClr val="bg1"/>
                        </a:solidFill>
                        <a:effectLst/>
                        <a:latin typeface="Calibri" panose="020F0502020204030204" pitchFamily="34" charset="0"/>
                        <a:ea typeface="+mn-ea"/>
                        <a:cs typeface="Calibri" panose="020F0502020204030204" pitchFamily="34" charset="0"/>
                      </a:endParaRP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tc>
                  <a:txBody>
                    <a:bodyPr/>
                    <a:lstStyle/>
                    <a:p>
                      <a:pPr algn="ctr"/>
                      <a:r>
                        <a:rPr lang="en-US" sz="900" b="0">
                          <a:solidFill>
                            <a:schemeClr val="bg1"/>
                          </a:solidFill>
                          <a:latin typeface="Calibri" panose="020F0502020204030204" pitchFamily="34" charset="0"/>
                          <a:cs typeface="Calibri" panose="020F0502020204030204" pitchFamily="34" charset="0"/>
                        </a:rPr>
                        <a:t>Health Hubs</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tc>
                  <a:txBody>
                    <a:bodyPr/>
                    <a:lstStyle/>
                    <a:p>
                      <a:pPr algn="ctr"/>
                      <a:r>
                        <a:rPr lang="en-US" sz="900" b="0">
                          <a:solidFill>
                            <a:schemeClr val="bg1"/>
                          </a:solidFill>
                          <a:latin typeface="Calibri" panose="020F0502020204030204" pitchFamily="34" charset="0"/>
                          <a:cs typeface="Calibri" panose="020F0502020204030204" pitchFamily="34" charset="0"/>
                        </a:rPr>
                        <a:t>Local Care Model</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tc>
                  <a:txBody>
                    <a:bodyPr/>
                    <a:lstStyle/>
                    <a:p>
                      <a:pPr algn="ctr"/>
                      <a:r>
                        <a:rPr lang="en-US" sz="900" b="0">
                          <a:solidFill>
                            <a:schemeClr val="bg1"/>
                          </a:solidFill>
                          <a:latin typeface="Calibri" panose="020F0502020204030204" pitchFamily="34" charset="0"/>
                          <a:cs typeface="Calibri" panose="020F0502020204030204" pitchFamily="34" charset="0"/>
                        </a:rPr>
                        <a:t>Analytics </a:t>
                      </a: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tc>
                  <a:txBody>
                    <a:bodyPr/>
                    <a:lstStyle/>
                    <a:p>
                      <a:pPr algn="ctr"/>
                      <a:endParaRPr lang="en-US" sz="900" b="0">
                        <a:solidFill>
                          <a:schemeClr val="bg1"/>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ysDash"/>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solidFill>
                      <a:prstDash val="sysDash"/>
                      <a:round/>
                      <a:headEnd type="none" w="med" len="med"/>
                      <a:tailEnd type="none" w="med" len="med"/>
                    </a:lnT>
                    <a:lnB w="12700" cap="flat" cmpd="sng" algn="ctr">
                      <a:solidFill>
                        <a:schemeClr val="bg1"/>
                      </a:solidFill>
                      <a:prstDash val="sysDash"/>
                      <a:round/>
                      <a:headEnd type="none" w="med" len="med"/>
                      <a:tailEnd type="none" w="med" len="med"/>
                    </a:lnB>
                    <a:lnTlToBr w="12700" cmpd="sng">
                      <a:noFill/>
                      <a:prstDash val="solid"/>
                    </a:lnTlToBr>
                    <a:lnBlToTr w="12700" cmpd="sng">
                      <a:noFill/>
                      <a:prstDash val="solid"/>
                    </a:lnBlToTr>
                    <a:solidFill>
                      <a:srgbClr val="770F03"/>
                    </a:solidFill>
                  </a:tcPr>
                </a:tc>
                <a:extLst>
                  <a:ext uri="{0D108BD9-81ED-4DB2-BD59-A6C34878D82A}">
                    <a16:rowId xmlns:a16="http://schemas.microsoft.com/office/drawing/2014/main" val="3203283964"/>
                  </a:ext>
                </a:extLst>
              </a:tr>
            </a:tbl>
          </a:graphicData>
        </a:graphic>
      </p:graphicFrame>
      <p:cxnSp>
        <p:nvCxnSpPr>
          <p:cNvPr id="148" name="Straight Arrow Connector 147">
            <a:extLst>
              <a:ext uri="{FF2B5EF4-FFF2-40B4-BE49-F238E27FC236}">
                <a16:creationId xmlns:a16="http://schemas.microsoft.com/office/drawing/2014/main" id="{906D4788-5327-40B9-BCA7-E6F31BF7D261}"/>
              </a:ext>
            </a:extLst>
          </p:cNvPr>
          <p:cNvCxnSpPr/>
          <p:nvPr/>
        </p:nvCxnSpPr>
        <p:spPr>
          <a:xfrm flipV="1">
            <a:off x="9390857" y="5456916"/>
            <a:ext cx="0" cy="182880"/>
          </a:xfrm>
          <a:prstGeom prst="straightConnector1">
            <a:avLst/>
          </a:prstGeom>
          <a:ln w="9525" cmpd="sng">
            <a:solidFill>
              <a:srgbClr val="00A78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289D5725-6AD0-4F21-9311-B393BC79C4B3}"/>
              </a:ext>
            </a:extLst>
          </p:cNvPr>
          <p:cNvCxnSpPr/>
          <p:nvPr/>
        </p:nvCxnSpPr>
        <p:spPr>
          <a:xfrm flipV="1">
            <a:off x="10522124" y="5468345"/>
            <a:ext cx="0" cy="182880"/>
          </a:xfrm>
          <a:prstGeom prst="straightConnector1">
            <a:avLst/>
          </a:prstGeom>
          <a:ln w="9525" cmpd="sng">
            <a:solidFill>
              <a:srgbClr val="00A78E"/>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3394C3E0-6873-4E99-95BA-9652E6EDE4B5}"/>
              </a:ext>
            </a:extLst>
          </p:cNvPr>
          <p:cNvGrpSpPr/>
          <p:nvPr/>
        </p:nvGrpSpPr>
        <p:grpSpPr>
          <a:xfrm>
            <a:off x="2875283" y="5590191"/>
            <a:ext cx="8923721" cy="785369"/>
            <a:chOff x="1950019" y="5579635"/>
            <a:chExt cx="8923721" cy="785369"/>
          </a:xfrm>
        </p:grpSpPr>
        <p:sp>
          <p:nvSpPr>
            <p:cNvPr id="84" name="Rectangle 83">
              <a:extLst>
                <a:ext uri="{FF2B5EF4-FFF2-40B4-BE49-F238E27FC236}">
                  <a16:creationId xmlns:a16="http://schemas.microsoft.com/office/drawing/2014/main" id="{464C58A2-2627-4DEE-BDBB-4CBBA49F16DD}"/>
                </a:ext>
              </a:extLst>
            </p:cNvPr>
            <p:cNvSpPr/>
            <p:nvPr/>
          </p:nvSpPr>
          <p:spPr>
            <a:xfrm>
              <a:off x="1950019" y="5579635"/>
              <a:ext cx="8923721" cy="785369"/>
            </a:xfrm>
            <a:prstGeom prst="rect">
              <a:avLst/>
            </a:prstGeom>
            <a:solidFill>
              <a:schemeClr val="bg1">
                <a:lumMod val="95000"/>
              </a:schemeClr>
            </a:solidFill>
            <a:ln w="12700">
              <a:solidFill>
                <a:srgbClr val="00A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99" err="1"/>
            </a:p>
          </p:txBody>
        </p:sp>
        <p:sp>
          <p:nvSpPr>
            <p:cNvPr id="78" name="Can 362">
              <a:extLst>
                <a:ext uri="{FF2B5EF4-FFF2-40B4-BE49-F238E27FC236}">
                  <a16:creationId xmlns:a16="http://schemas.microsoft.com/office/drawing/2014/main" id="{24F432A1-EDCC-4C16-AC81-5FBA370F1DA5}"/>
                </a:ext>
              </a:extLst>
            </p:cNvPr>
            <p:cNvSpPr/>
            <p:nvPr/>
          </p:nvSpPr>
          <p:spPr>
            <a:xfrm>
              <a:off x="7233663" y="5925559"/>
              <a:ext cx="728120" cy="363936"/>
            </a:xfrm>
            <a:prstGeom prst="can">
              <a:avLst/>
            </a:prstGeom>
            <a:solidFill>
              <a:srgbClr val="008B92"/>
            </a:solidFill>
            <a:ln w="6350" cap="flat" cmpd="sng" algn="ctr">
              <a:solidFill>
                <a:schemeClr val="bg1">
                  <a:lumMod val="95000"/>
                </a:schemeClr>
              </a:solidFill>
              <a:prstDash val="solid"/>
            </a:ln>
            <a:effectLst/>
          </p:spPr>
          <p:txBody>
            <a:bodyPr lIns="48973" rIns="48973" rtlCol="0" anchor="ctr"/>
            <a:lstStyle/>
            <a:p>
              <a:pPr algn="ctr" defTabSz="979394">
                <a:defRPr/>
              </a:pPr>
              <a:r>
                <a:rPr lang="en-US" sz="900" b="1" kern="0">
                  <a:solidFill>
                    <a:schemeClr val="bg1"/>
                  </a:solidFill>
                  <a:latin typeface="Calibri"/>
                </a:rPr>
                <a:t>ATV</a:t>
              </a:r>
            </a:p>
          </p:txBody>
        </p:sp>
        <p:sp>
          <p:nvSpPr>
            <p:cNvPr id="79" name="Can 363">
              <a:extLst>
                <a:ext uri="{FF2B5EF4-FFF2-40B4-BE49-F238E27FC236}">
                  <a16:creationId xmlns:a16="http://schemas.microsoft.com/office/drawing/2014/main" id="{DABAF5D9-7071-4CE1-A176-4972C0D6565F}"/>
                </a:ext>
              </a:extLst>
            </p:cNvPr>
            <p:cNvSpPr/>
            <p:nvPr/>
          </p:nvSpPr>
          <p:spPr>
            <a:xfrm>
              <a:off x="3807515" y="5956164"/>
              <a:ext cx="778458" cy="363936"/>
            </a:xfrm>
            <a:prstGeom prst="can">
              <a:avLst/>
            </a:prstGeom>
            <a:pattFill prst="pct80">
              <a:fgClr>
                <a:srgbClr val="008B92"/>
              </a:fgClr>
              <a:bgClr>
                <a:srgbClr val="78E2D7"/>
              </a:bgClr>
            </a:pattFill>
            <a:ln w="6350" cap="flat" cmpd="sng" algn="ctr">
              <a:solidFill>
                <a:schemeClr val="bg1">
                  <a:lumMod val="95000"/>
                </a:schemeClr>
              </a:solidFill>
              <a:prstDash val="solid"/>
            </a:ln>
            <a:effectLst/>
          </p:spPr>
          <p:txBody>
            <a:bodyPr lIns="48973" rIns="48973" rtlCol="0" anchor="ctr"/>
            <a:lstStyle/>
            <a:p>
              <a:pPr algn="ctr" defTabSz="979394"/>
              <a:r>
                <a:rPr lang="en-US" sz="900" b="1" kern="0">
                  <a:solidFill>
                    <a:schemeClr val="bg1"/>
                  </a:solidFill>
                  <a:latin typeface="Calibri"/>
                </a:rPr>
                <a:t>EPIC</a:t>
              </a:r>
            </a:p>
          </p:txBody>
        </p:sp>
        <p:sp>
          <p:nvSpPr>
            <p:cNvPr id="85" name="Can 158">
              <a:extLst>
                <a:ext uri="{FF2B5EF4-FFF2-40B4-BE49-F238E27FC236}">
                  <a16:creationId xmlns:a16="http://schemas.microsoft.com/office/drawing/2014/main" id="{76DFB0D1-6790-4CDA-AB1D-1A0590AABC2F}"/>
                </a:ext>
              </a:extLst>
            </p:cNvPr>
            <p:cNvSpPr/>
            <p:nvPr/>
          </p:nvSpPr>
          <p:spPr>
            <a:xfrm>
              <a:off x="5570606" y="5944499"/>
              <a:ext cx="728120" cy="363936"/>
            </a:xfrm>
            <a:prstGeom prst="can">
              <a:avLst/>
            </a:prstGeom>
            <a:solidFill>
              <a:srgbClr val="008B92"/>
            </a:solidFill>
            <a:ln w="6350" cap="flat" cmpd="sng" algn="ctr">
              <a:solidFill>
                <a:schemeClr val="bg1">
                  <a:lumMod val="95000"/>
                </a:schemeClr>
              </a:solidFill>
              <a:prstDash val="solid"/>
            </a:ln>
            <a:effectLst/>
          </p:spPr>
          <p:txBody>
            <a:bodyPr lIns="48973" rIns="48973" rtlCol="0" anchor="ctr"/>
            <a:lstStyle/>
            <a:p>
              <a:pPr algn="ctr" defTabSz="979394">
                <a:defRPr/>
              </a:pPr>
              <a:r>
                <a:rPr lang="en-US" sz="900" b="1" kern="0">
                  <a:solidFill>
                    <a:schemeClr val="bg1"/>
                  </a:solidFill>
                  <a:latin typeface="Calibri"/>
                </a:rPr>
                <a:t>Med Compass</a:t>
              </a:r>
            </a:p>
          </p:txBody>
        </p:sp>
        <p:sp>
          <p:nvSpPr>
            <p:cNvPr id="86" name="Can 164">
              <a:extLst>
                <a:ext uri="{FF2B5EF4-FFF2-40B4-BE49-F238E27FC236}">
                  <a16:creationId xmlns:a16="http://schemas.microsoft.com/office/drawing/2014/main" id="{649A475A-02CB-4CA6-A5D0-4EB4FB6A94FF}"/>
                </a:ext>
              </a:extLst>
            </p:cNvPr>
            <p:cNvSpPr/>
            <p:nvPr/>
          </p:nvSpPr>
          <p:spPr>
            <a:xfrm>
              <a:off x="8115278" y="5934018"/>
              <a:ext cx="728120" cy="363936"/>
            </a:xfrm>
            <a:prstGeom prst="can">
              <a:avLst/>
            </a:prstGeom>
            <a:solidFill>
              <a:srgbClr val="008B92"/>
            </a:solidFill>
            <a:ln w="6350" cap="flat" cmpd="sng" algn="ctr">
              <a:solidFill>
                <a:schemeClr val="bg1">
                  <a:lumMod val="95000"/>
                </a:schemeClr>
              </a:solidFill>
              <a:prstDash val="solid"/>
            </a:ln>
            <a:effectLst/>
          </p:spPr>
          <p:txBody>
            <a:bodyPr lIns="48973" rIns="48973" rtlCol="0" anchor="ctr"/>
            <a:lstStyle/>
            <a:p>
              <a:pPr algn="ctr" defTabSz="979394">
                <a:defRPr/>
              </a:pPr>
              <a:r>
                <a:rPr lang="en-US" sz="900" b="1" kern="0">
                  <a:solidFill>
                    <a:schemeClr val="bg1"/>
                  </a:solidFill>
                  <a:latin typeface="Calibri"/>
                </a:rPr>
                <a:t>SPRX</a:t>
              </a:r>
            </a:p>
          </p:txBody>
        </p:sp>
        <p:sp>
          <p:nvSpPr>
            <p:cNvPr id="77" name="Can 164">
              <a:extLst>
                <a:ext uri="{FF2B5EF4-FFF2-40B4-BE49-F238E27FC236}">
                  <a16:creationId xmlns:a16="http://schemas.microsoft.com/office/drawing/2014/main" id="{FA208F7E-86AA-4A73-83E0-9EF825B8ADE7}"/>
                </a:ext>
              </a:extLst>
            </p:cNvPr>
            <p:cNvSpPr/>
            <p:nvPr/>
          </p:nvSpPr>
          <p:spPr>
            <a:xfrm>
              <a:off x="9931830" y="5909378"/>
              <a:ext cx="728120" cy="363936"/>
            </a:xfrm>
            <a:prstGeom prst="can">
              <a:avLst/>
            </a:prstGeom>
            <a:solidFill>
              <a:srgbClr val="008B92"/>
            </a:solidFill>
            <a:ln w="6350" cap="flat" cmpd="sng" algn="ctr">
              <a:solidFill>
                <a:schemeClr val="bg1">
                  <a:lumMod val="95000"/>
                </a:schemeClr>
              </a:solidFill>
              <a:prstDash val="solid"/>
            </a:ln>
            <a:effectLst/>
          </p:spPr>
          <p:txBody>
            <a:bodyPr lIns="48973" rIns="48973" rtlCol="0" anchor="ctr"/>
            <a:lstStyle/>
            <a:p>
              <a:pPr algn="ctr" defTabSz="979394">
                <a:defRPr/>
              </a:pPr>
              <a:r>
                <a:rPr lang="en-US" sz="900" b="1" kern="0">
                  <a:solidFill>
                    <a:schemeClr val="bg1"/>
                  </a:solidFill>
                  <a:latin typeface="Calibri"/>
                </a:rPr>
                <a:t>ROCM</a:t>
              </a:r>
            </a:p>
          </p:txBody>
        </p:sp>
        <p:sp>
          <p:nvSpPr>
            <p:cNvPr id="88" name="Can 164">
              <a:extLst>
                <a:ext uri="{FF2B5EF4-FFF2-40B4-BE49-F238E27FC236}">
                  <a16:creationId xmlns:a16="http://schemas.microsoft.com/office/drawing/2014/main" id="{6F2F4354-6847-4296-BA14-E0DF786D2E9F}"/>
                </a:ext>
              </a:extLst>
            </p:cNvPr>
            <p:cNvSpPr/>
            <p:nvPr/>
          </p:nvSpPr>
          <p:spPr>
            <a:xfrm>
              <a:off x="9007635" y="5909378"/>
              <a:ext cx="728120" cy="363936"/>
            </a:xfrm>
            <a:prstGeom prst="can">
              <a:avLst/>
            </a:prstGeom>
            <a:solidFill>
              <a:srgbClr val="008B92"/>
            </a:solidFill>
            <a:ln w="6350" cap="flat" cmpd="sng" algn="ctr">
              <a:solidFill>
                <a:schemeClr val="bg1">
                  <a:lumMod val="95000"/>
                </a:schemeClr>
              </a:solidFill>
              <a:prstDash val="solid"/>
            </a:ln>
            <a:effectLst/>
          </p:spPr>
          <p:txBody>
            <a:bodyPr lIns="48973" rIns="48973" rtlCol="0" anchor="ctr"/>
            <a:lstStyle/>
            <a:p>
              <a:pPr algn="ctr" defTabSz="979394">
                <a:defRPr/>
              </a:pPr>
              <a:r>
                <a:rPr lang="en-US" sz="900" b="1" kern="0">
                  <a:solidFill>
                    <a:schemeClr val="bg1"/>
                  </a:solidFill>
                  <a:latin typeface="Calibri"/>
                </a:rPr>
                <a:t>Omnicare </a:t>
              </a:r>
            </a:p>
          </p:txBody>
        </p:sp>
        <p:sp>
          <p:nvSpPr>
            <p:cNvPr id="112" name="Can 158">
              <a:extLst>
                <a:ext uri="{FF2B5EF4-FFF2-40B4-BE49-F238E27FC236}">
                  <a16:creationId xmlns:a16="http://schemas.microsoft.com/office/drawing/2014/main" id="{A35AFDFA-9963-4E63-B32D-D1D1D2B0F1FA}"/>
                </a:ext>
              </a:extLst>
            </p:cNvPr>
            <p:cNvSpPr/>
            <p:nvPr/>
          </p:nvSpPr>
          <p:spPr>
            <a:xfrm>
              <a:off x="6375216" y="5916560"/>
              <a:ext cx="728120" cy="363936"/>
            </a:xfrm>
            <a:prstGeom prst="can">
              <a:avLst/>
            </a:prstGeom>
            <a:solidFill>
              <a:srgbClr val="008B92"/>
            </a:solidFill>
            <a:ln w="6350" cap="flat" cmpd="sng" algn="ctr">
              <a:solidFill>
                <a:schemeClr val="bg1">
                  <a:lumMod val="95000"/>
                </a:schemeClr>
              </a:solidFill>
              <a:prstDash val="solid"/>
            </a:ln>
            <a:effectLst/>
          </p:spPr>
          <p:txBody>
            <a:bodyPr lIns="48973" rIns="48973" rtlCol="0" anchor="ctr"/>
            <a:lstStyle/>
            <a:p>
              <a:pPr algn="ctr" defTabSz="979394">
                <a:defRPr/>
              </a:pPr>
              <a:r>
                <a:rPr lang="en-US" sz="900" b="1" kern="0">
                  <a:solidFill>
                    <a:schemeClr val="bg1"/>
                  </a:solidFill>
                  <a:latin typeface="Calibri"/>
                </a:rPr>
                <a:t>Aetna Clinical Data </a:t>
              </a:r>
            </a:p>
          </p:txBody>
        </p:sp>
        <p:sp>
          <p:nvSpPr>
            <p:cNvPr id="134" name="Can 156">
              <a:extLst>
                <a:ext uri="{FF2B5EF4-FFF2-40B4-BE49-F238E27FC236}">
                  <a16:creationId xmlns:a16="http://schemas.microsoft.com/office/drawing/2014/main" id="{17DEC533-A637-4B4B-AAA3-C452FF624244}"/>
                </a:ext>
              </a:extLst>
            </p:cNvPr>
            <p:cNvSpPr/>
            <p:nvPr/>
          </p:nvSpPr>
          <p:spPr>
            <a:xfrm>
              <a:off x="4740168" y="5957369"/>
              <a:ext cx="728120" cy="363936"/>
            </a:xfrm>
            <a:prstGeom prst="can">
              <a:avLst/>
            </a:prstGeom>
            <a:solidFill>
              <a:srgbClr val="008B92"/>
            </a:solidFill>
            <a:ln w="6350" cap="flat" cmpd="sng" algn="ctr">
              <a:solidFill>
                <a:schemeClr val="bg1">
                  <a:lumMod val="95000"/>
                </a:schemeClr>
              </a:solidFill>
              <a:prstDash val="solid"/>
            </a:ln>
            <a:effectLst/>
          </p:spPr>
          <p:txBody>
            <a:bodyPr lIns="48973" rIns="48973" rtlCol="0" anchor="ctr"/>
            <a:lstStyle/>
            <a:p>
              <a:pPr algn="ctr" defTabSz="979394">
                <a:defRPr/>
              </a:pPr>
              <a:r>
                <a:rPr lang="en-US" sz="900" b="1" kern="0">
                  <a:solidFill>
                    <a:schemeClr val="bg1"/>
                  </a:solidFill>
                  <a:latin typeface="Calibri"/>
                </a:rPr>
                <a:t>Digital </a:t>
              </a:r>
            </a:p>
          </p:txBody>
        </p:sp>
        <p:sp>
          <p:nvSpPr>
            <p:cNvPr id="281" name="TextBox 280">
              <a:extLst>
                <a:ext uri="{FF2B5EF4-FFF2-40B4-BE49-F238E27FC236}">
                  <a16:creationId xmlns:a16="http://schemas.microsoft.com/office/drawing/2014/main" id="{ED9FA5FF-A94A-4352-AFD6-96FB86BB580A}"/>
                </a:ext>
              </a:extLst>
            </p:cNvPr>
            <p:cNvSpPr txBox="1"/>
            <p:nvPr/>
          </p:nvSpPr>
          <p:spPr>
            <a:xfrm>
              <a:off x="5274367" y="5606953"/>
              <a:ext cx="3785011" cy="261610"/>
            </a:xfrm>
            <a:prstGeom prst="rect">
              <a:avLst/>
            </a:prstGeom>
            <a:noFill/>
          </p:spPr>
          <p:txBody>
            <a:bodyPr wrap="none">
              <a:spAutoFit/>
            </a:bodyPr>
            <a:lstStyle>
              <a:defPPr>
                <a:defRPr lang="en-US"/>
              </a:defPPr>
              <a:lvl1pPr defTabSz="914126">
                <a:defRPr sz="1400" b="1" spc="150">
                  <a:solidFill>
                    <a:schemeClr val="accent4"/>
                  </a:solidFill>
                  <a:latin typeface="CVS Health Sans" panose="020B0504020202020204"/>
                </a:defRPr>
              </a:lvl1pPr>
            </a:lstStyle>
            <a:p>
              <a:r>
                <a:rPr lang="en-US" sz="1100">
                  <a:solidFill>
                    <a:srgbClr val="00A78E"/>
                  </a:solidFill>
                </a:rPr>
                <a:t>ENTERPRISE SYSTEMS: CLINICAL DATA CAPTURE</a:t>
              </a:r>
            </a:p>
          </p:txBody>
        </p:sp>
        <p:sp>
          <p:nvSpPr>
            <p:cNvPr id="83" name="Can 363">
              <a:extLst>
                <a:ext uri="{FF2B5EF4-FFF2-40B4-BE49-F238E27FC236}">
                  <a16:creationId xmlns:a16="http://schemas.microsoft.com/office/drawing/2014/main" id="{DDFCEEAD-4912-4524-9C79-CE755CBE47AC}"/>
                </a:ext>
              </a:extLst>
            </p:cNvPr>
            <p:cNvSpPr/>
            <p:nvPr/>
          </p:nvSpPr>
          <p:spPr>
            <a:xfrm>
              <a:off x="2897518" y="5944499"/>
              <a:ext cx="778458" cy="363936"/>
            </a:xfrm>
            <a:prstGeom prst="can">
              <a:avLst/>
            </a:prstGeom>
            <a:pattFill prst="pct80">
              <a:fgClr>
                <a:srgbClr val="008B92"/>
              </a:fgClr>
              <a:bgClr>
                <a:srgbClr val="78E2D7"/>
              </a:bgClr>
            </a:pattFill>
            <a:ln w="6350" cap="flat" cmpd="sng" algn="ctr">
              <a:solidFill>
                <a:schemeClr val="bg1">
                  <a:lumMod val="95000"/>
                </a:schemeClr>
              </a:solidFill>
              <a:prstDash val="solid"/>
            </a:ln>
            <a:effectLst/>
          </p:spPr>
          <p:txBody>
            <a:bodyPr lIns="48973" rIns="48973" rtlCol="0" anchor="ctr"/>
            <a:lstStyle/>
            <a:p>
              <a:pPr algn="ctr" defTabSz="979394"/>
              <a:r>
                <a:rPr lang="en-US" sz="900" b="1" kern="0">
                  <a:solidFill>
                    <a:schemeClr val="bg1"/>
                  </a:solidFill>
                  <a:latin typeface="Calibri"/>
                </a:rPr>
                <a:t>EPIC Payer </a:t>
              </a:r>
              <a:r>
                <a:rPr lang="en-US" sz="900" b="1" kern="0" err="1">
                  <a:solidFill>
                    <a:schemeClr val="bg1"/>
                  </a:solidFill>
                  <a:latin typeface="Calibri"/>
                </a:rPr>
                <a:t>Pltfrm</a:t>
              </a:r>
              <a:endParaRPr lang="en-US" sz="900" b="1" kern="0">
                <a:solidFill>
                  <a:schemeClr val="bg1"/>
                </a:solidFill>
                <a:latin typeface="Calibri"/>
              </a:endParaRPr>
            </a:p>
          </p:txBody>
        </p:sp>
        <p:sp>
          <p:nvSpPr>
            <p:cNvPr id="89" name="Can 156">
              <a:extLst>
                <a:ext uri="{FF2B5EF4-FFF2-40B4-BE49-F238E27FC236}">
                  <a16:creationId xmlns:a16="http://schemas.microsoft.com/office/drawing/2014/main" id="{F5E91455-4B86-44F5-9839-F45FF5047362}"/>
                </a:ext>
              </a:extLst>
            </p:cNvPr>
            <p:cNvSpPr/>
            <p:nvPr/>
          </p:nvSpPr>
          <p:spPr>
            <a:xfrm>
              <a:off x="2024249" y="5944499"/>
              <a:ext cx="728120" cy="363936"/>
            </a:xfrm>
            <a:prstGeom prst="can">
              <a:avLst/>
            </a:prstGeom>
            <a:pattFill prst="pct80">
              <a:fgClr>
                <a:srgbClr val="008B92"/>
              </a:fgClr>
              <a:bgClr>
                <a:srgbClr val="78E2D7"/>
              </a:bgClr>
            </a:pattFill>
            <a:ln w="6350" cap="flat" cmpd="sng" algn="ctr">
              <a:solidFill>
                <a:schemeClr val="bg1">
                  <a:lumMod val="95000"/>
                </a:schemeClr>
              </a:solidFill>
              <a:prstDash val="solid"/>
            </a:ln>
            <a:effectLst/>
          </p:spPr>
          <p:txBody>
            <a:bodyPr lIns="48973" rIns="48973" rtlCol="0" anchor="ctr"/>
            <a:lstStyle/>
            <a:p>
              <a:pPr algn="ctr" defTabSz="979394"/>
              <a:r>
                <a:rPr lang="en-US" sz="900" b="1" kern="0">
                  <a:solidFill>
                    <a:schemeClr val="bg1"/>
                  </a:solidFill>
                  <a:latin typeface="Calibri"/>
                </a:rPr>
                <a:t>Rx Connect </a:t>
              </a:r>
            </a:p>
          </p:txBody>
        </p:sp>
      </p:grpSp>
      <p:sp>
        <p:nvSpPr>
          <p:cNvPr id="8" name="Rectangle 7">
            <a:extLst>
              <a:ext uri="{FF2B5EF4-FFF2-40B4-BE49-F238E27FC236}">
                <a16:creationId xmlns:a16="http://schemas.microsoft.com/office/drawing/2014/main" id="{EEE9E642-EB2A-41A5-BDE6-658B1A6C250A}"/>
              </a:ext>
            </a:extLst>
          </p:cNvPr>
          <p:cNvSpPr/>
          <p:nvPr/>
        </p:nvSpPr>
        <p:spPr>
          <a:xfrm>
            <a:off x="5832040" y="1838972"/>
            <a:ext cx="1814471" cy="307777"/>
          </a:xfrm>
          <a:prstGeom prst="rect">
            <a:avLst/>
          </a:prstGeom>
        </p:spPr>
        <p:txBody>
          <a:bodyPr wrap="none">
            <a:spAutoFit/>
          </a:bodyPr>
          <a:lstStyle/>
          <a:p>
            <a:pPr algn="ctr" defTabSz="979394">
              <a:lnSpc>
                <a:spcPct val="100000"/>
              </a:lnSpc>
              <a:spcBef>
                <a:spcPts val="450"/>
              </a:spcBef>
              <a:spcAft>
                <a:spcPts val="0"/>
              </a:spcAft>
              <a:defRPr/>
            </a:pPr>
            <a:r>
              <a:rPr lang="en-US" sz="1400" b="1" spc="300">
                <a:solidFill>
                  <a:schemeClr val="accent3"/>
                </a:solidFill>
                <a:latin typeface="Calibri" panose="020F0502020204030204" pitchFamily="34" charset="0"/>
                <a:cs typeface="Calibri" panose="020F0502020204030204" pitchFamily="34" charset="0"/>
              </a:rPr>
              <a:t>Service   Layer</a:t>
            </a:r>
          </a:p>
        </p:txBody>
      </p:sp>
      <p:sp>
        <p:nvSpPr>
          <p:cNvPr id="90" name="TextBox 89">
            <a:extLst>
              <a:ext uri="{FF2B5EF4-FFF2-40B4-BE49-F238E27FC236}">
                <a16:creationId xmlns:a16="http://schemas.microsoft.com/office/drawing/2014/main" id="{C4AD1644-2164-40FD-B55C-00AA156F4FC0}"/>
              </a:ext>
            </a:extLst>
          </p:cNvPr>
          <p:cNvSpPr txBox="1"/>
          <p:nvPr/>
        </p:nvSpPr>
        <p:spPr>
          <a:xfrm>
            <a:off x="5522511" y="1499090"/>
            <a:ext cx="3209975" cy="307777"/>
          </a:xfrm>
          <a:prstGeom prst="rect">
            <a:avLst/>
          </a:prstGeom>
          <a:solidFill>
            <a:schemeClr val="tx1"/>
          </a:solidFill>
        </p:spPr>
        <p:txBody>
          <a:bodyPr wrap="square">
            <a:spAutoFit/>
          </a:bodyPr>
          <a:lstStyle>
            <a:defPPr>
              <a:defRPr lang="en-US"/>
            </a:defPPr>
            <a:lvl1pPr defTabSz="914126">
              <a:defRPr sz="1400" b="1" spc="150">
                <a:solidFill>
                  <a:schemeClr val="accent2">
                    <a:lumMod val="60000"/>
                    <a:lumOff val="40000"/>
                  </a:schemeClr>
                </a:solidFill>
                <a:latin typeface="CVS Health Sans" panose="020B0504020202020204"/>
              </a:defRPr>
            </a:lvl1pPr>
          </a:lstStyle>
          <a:p>
            <a:pPr algn="ctr"/>
            <a:r>
              <a:rPr lang="en-US">
                <a:solidFill>
                  <a:schemeClr val="accent3">
                    <a:lumMod val="20000"/>
                    <a:lumOff val="80000"/>
                  </a:schemeClr>
                </a:solidFill>
              </a:rPr>
              <a:t>CLINICAL DATA REPOSITORY </a:t>
            </a:r>
          </a:p>
        </p:txBody>
      </p:sp>
      <p:graphicFrame>
        <p:nvGraphicFramePr>
          <p:cNvPr id="12" name="Table 11">
            <a:extLst>
              <a:ext uri="{FF2B5EF4-FFF2-40B4-BE49-F238E27FC236}">
                <a16:creationId xmlns:a16="http://schemas.microsoft.com/office/drawing/2014/main" id="{63A93288-E697-4385-806A-726E91C53E94}"/>
              </a:ext>
            </a:extLst>
          </p:cNvPr>
          <p:cNvGraphicFramePr>
            <a:graphicFrameLocks noGrp="1"/>
          </p:cNvGraphicFramePr>
          <p:nvPr/>
        </p:nvGraphicFramePr>
        <p:xfrm>
          <a:off x="490227" y="5411769"/>
          <a:ext cx="2679837" cy="457200"/>
        </p:xfrm>
        <a:graphic>
          <a:graphicData uri="http://schemas.openxmlformats.org/drawingml/2006/table">
            <a:tbl>
              <a:tblPr firstRow="1" bandRow="1">
                <a:tableStyleId>{21E4AEA4-8DFA-4A89-87EB-49C32662AFE0}</a:tableStyleId>
              </a:tblPr>
              <a:tblGrid>
                <a:gridCol w="893279">
                  <a:extLst>
                    <a:ext uri="{9D8B030D-6E8A-4147-A177-3AD203B41FA5}">
                      <a16:colId xmlns:a16="http://schemas.microsoft.com/office/drawing/2014/main" val="871740459"/>
                    </a:ext>
                  </a:extLst>
                </a:gridCol>
                <a:gridCol w="893279">
                  <a:extLst>
                    <a:ext uri="{9D8B030D-6E8A-4147-A177-3AD203B41FA5}">
                      <a16:colId xmlns:a16="http://schemas.microsoft.com/office/drawing/2014/main" val="2180678974"/>
                    </a:ext>
                  </a:extLst>
                </a:gridCol>
                <a:gridCol w="893279">
                  <a:extLst>
                    <a:ext uri="{9D8B030D-6E8A-4147-A177-3AD203B41FA5}">
                      <a16:colId xmlns:a16="http://schemas.microsoft.com/office/drawing/2014/main" val="2872210728"/>
                    </a:ext>
                  </a:extLst>
                </a:gridCol>
              </a:tblGrid>
              <a:tr h="0">
                <a:tc>
                  <a:txBody>
                    <a:bodyPr/>
                    <a:lstStyle/>
                    <a:p>
                      <a:pPr algn="ctr"/>
                      <a:r>
                        <a:rPr lang="en-US" sz="800" b="0" i="0">
                          <a:solidFill>
                            <a:schemeClr val="bg1"/>
                          </a:solidFill>
                          <a:latin typeface="Calibri" panose="020F0502020204030204" pitchFamily="34" charset="0"/>
                          <a:cs typeface="Calibri" panose="020F0502020204030204" pitchFamily="34" charset="0"/>
                        </a:rPr>
                        <a:t>Business Area</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800" b="0" i="0">
                          <a:solidFill>
                            <a:schemeClr val="bg1"/>
                          </a:solidFill>
                          <a:latin typeface="Calibri" panose="020F0502020204030204" pitchFamily="34" charset="0"/>
                          <a:cs typeface="Calibri" panose="020F0502020204030204" pitchFamily="34" charset="0"/>
                        </a:rPr>
                        <a:t>In CDR Migration pipeline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B92"/>
                    </a:solidFill>
                  </a:tcPr>
                </a:tc>
                <a:tc>
                  <a:txBody>
                    <a:bodyPr/>
                    <a:lstStyle/>
                    <a:p>
                      <a:pPr algn="ctr"/>
                      <a:r>
                        <a:rPr lang="en-US" sz="800" b="0" i="0">
                          <a:solidFill>
                            <a:schemeClr val="tx2"/>
                          </a:solidFill>
                          <a:latin typeface="Calibri" panose="020F0502020204030204" pitchFamily="34" charset="0"/>
                          <a:cs typeface="Calibri" panose="020F0502020204030204" pitchFamily="34" charset="0"/>
                        </a:rPr>
                        <a:t>In CDR Development pipeline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2564045786"/>
                  </a:ext>
                </a:extLst>
              </a:tr>
            </a:tbl>
          </a:graphicData>
        </a:graphic>
      </p:graphicFrame>
      <p:graphicFrame>
        <p:nvGraphicFramePr>
          <p:cNvPr id="16" name="Table 15">
            <a:extLst>
              <a:ext uri="{FF2B5EF4-FFF2-40B4-BE49-F238E27FC236}">
                <a16:creationId xmlns:a16="http://schemas.microsoft.com/office/drawing/2014/main" id="{74CD7825-655C-4FD2-A92D-96A80AB5962F}"/>
              </a:ext>
            </a:extLst>
          </p:cNvPr>
          <p:cNvGraphicFramePr>
            <a:graphicFrameLocks noGrp="1"/>
          </p:cNvGraphicFramePr>
          <p:nvPr/>
        </p:nvGraphicFramePr>
        <p:xfrm>
          <a:off x="494586" y="4928985"/>
          <a:ext cx="2679837" cy="457200"/>
        </p:xfrm>
        <a:graphic>
          <a:graphicData uri="http://schemas.openxmlformats.org/drawingml/2006/table">
            <a:tbl>
              <a:tblPr firstRow="1" bandRow="1">
                <a:tableStyleId>{21E4AEA4-8DFA-4A89-87EB-49C32662AFE0}</a:tableStyleId>
              </a:tblPr>
              <a:tblGrid>
                <a:gridCol w="893279">
                  <a:extLst>
                    <a:ext uri="{9D8B030D-6E8A-4147-A177-3AD203B41FA5}">
                      <a16:colId xmlns:a16="http://schemas.microsoft.com/office/drawing/2014/main" val="2922856787"/>
                    </a:ext>
                  </a:extLst>
                </a:gridCol>
                <a:gridCol w="893279">
                  <a:extLst>
                    <a:ext uri="{9D8B030D-6E8A-4147-A177-3AD203B41FA5}">
                      <a16:colId xmlns:a16="http://schemas.microsoft.com/office/drawing/2014/main" val="448705364"/>
                    </a:ext>
                  </a:extLst>
                </a:gridCol>
                <a:gridCol w="893279">
                  <a:extLst>
                    <a:ext uri="{9D8B030D-6E8A-4147-A177-3AD203B41FA5}">
                      <a16:colId xmlns:a16="http://schemas.microsoft.com/office/drawing/2014/main" val="3461388923"/>
                    </a:ext>
                  </a:extLst>
                </a:gridCol>
              </a:tblGrid>
              <a:tr h="162884">
                <a:tc>
                  <a:txBody>
                    <a:bodyPr/>
                    <a:lstStyle/>
                    <a:p>
                      <a:pPr algn="ctr"/>
                      <a:r>
                        <a:rPr lang="en-US" sz="800" b="0" i="0">
                          <a:solidFill>
                            <a:schemeClr val="tx2"/>
                          </a:solidFill>
                          <a:latin typeface="Calibri" panose="020F0502020204030204" pitchFamily="34" charset="0"/>
                          <a:cs typeface="Calibri" panose="020F0502020204030204" pitchFamily="34" charset="0"/>
                        </a:rPr>
                        <a:t>Work under execution </a:t>
                      </a:r>
                    </a:p>
                  </a:txBody>
                  <a:tcPr anchor="ctr">
                    <a:lnL w="28575" cap="flat" cmpd="sng" algn="ctr">
                      <a:solidFill>
                        <a:schemeClr val="tx2"/>
                      </a:solidFill>
                      <a:prstDash val="sysDash"/>
                      <a:round/>
                      <a:headEnd type="none" w="med" len="med"/>
                      <a:tailEnd type="none" w="med" len="med"/>
                    </a:lnL>
                    <a:lnR w="28575" cap="flat" cmpd="sng" algn="ctr">
                      <a:solidFill>
                        <a:schemeClr val="tx2"/>
                      </a:solidFill>
                      <a:prstDash val="sysDash"/>
                      <a:round/>
                      <a:headEnd type="none" w="med" len="med"/>
                      <a:tailEnd type="none" w="med" len="med"/>
                    </a:lnR>
                    <a:lnT w="28575" cap="flat" cmpd="sng" algn="ctr">
                      <a:solidFill>
                        <a:schemeClr val="tx2"/>
                      </a:solidFill>
                      <a:prstDash val="sysDash"/>
                      <a:round/>
                      <a:headEnd type="none" w="med" len="med"/>
                      <a:tailEnd type="none" w="med" len="med"/>
                    </a:lnT>
                    <a:lnB w="2857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0" i="0">
                          <a:solidFill>
                            <a:schemeClr val="tx2"/>
                          </a:solidFill>
                          <a:latin typeface="Calibri" panose="020F0502020204030204" pitchFamily="34" charset="0"/>
                          <a:cs typeface="Calibri" panose="020F0502020204030204" pitchFamily="34" charset="0"/>
                        </a:rPr>
                        <a:t>External Clinical </a:t>
                      </a:r>
                    </a:p>
                    <a:p>
                      <a:pPr algn="ctr"/>
                      <a:r>
                        <a:rPr lang="en-US" sz="800" b="0" i="0">
                          <a:solidFill>
                            <a:schemeClr val="tx2"/>
                          </a:solidFill>
                          <a:latin typeface="Calibri" panose="020F0502020204030204" pitchFamily="34" charset="0"/>
                          <a:cs typeface="Calibri" panose="020F0502020204030204" pitchFamily="34" charset="0"/>
                        </a:rPr>
                        <a:t>Exchange </a:t>
                      </a:r>
                    </a:p>
                  </a:txBody>
                  <a:tcPr anchor="ctr">
                    <a:lnL w="28575" cap="flat" cmpd="sng" algn="ctr">
                      <a:solidFill>
                        <a:schemeClr val="tx2"/>
                      </a:solidFill>
                      <a:prstDash val="sysDash"/>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0070C0">
                        <a:alpha val="15000"/>
                      </a:srgbClr>
                    </a:solidFill>
                  </a:tcPr>
                </a:tc>
                <a:tc>
                  <a:txBody>
                    <a:bodyPr/>
                    <a:lstStyle/>
                    <a:p>
                      <a:pPr algn="ctr"/>
                      <a:r>
                        <a:rPr lang="en-US" sz="800" b="0" i="0">
                          <a:solidFill>
                            <a:schemeClr val="bg1"/>
                          </a:solidFill>
                          <a:latin typeface="Calibri" panose="020F0502020204030204" pitchFamily="34" charset="0"/>
                          <a:cs typeface="Calibri" panose="020F0502020204030204" pitchFamily="34" charset="0"/>
                        </a:rPr>
                        <a:t>CDR Development In flight </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583575552"/>
                  </a:ext>
                </a:extLst>
              </a:tr>
            </a:tbl>
          </a:graphicData>
        </a:graphic>
      </p:graphicFrame>
      <p:graphicFrame>
        <p:nvGraphicFramePr>
          <p:cNvPr id="92" name="Table 91">
            <a:extLst>
              <a:ext uri="{FF2B5EF4-FFF2-40B4-BE49-F238E27FC236}">
                <a16:creationId xmlns:a16="http://schemas.microsoft.com/office/drawing/2014/main" id="{707FCAE7-C8F7-4905-A01E-91E5969726B6}"/>
              </a:ext>
            </a:extLst>
          </p:cNvPr>
          <p:cNvGraphicFramePr>
            <a:graphicFrameLocks noGrp="1"/>
          </p:cNvGraphicFramePr>
          <p:nvPr/>
        </p:nvGraphicFramePr>
        <p:xfrm>
          <a:off x="498276" y="5879118"/>
          <a:ext cx="1839525" cy="411933"/>
        </p:xfrm>
        <a:graphic>
          <a:graphicData uri="http://schemas.openxmlformats.org/drawingml/2006/table">
            <a:tbl>
              <a:tblPr firstRow="1" bandRow="1">
                <a:tableStyleId>{21E4AEA4-8DFA-4A89-87EB-49C32662AFE0}</a:tableStyleId>
              </a:tblPr>
              <a:tblGrid>
                <a:gridCol w="1839525">
                  <a:extLst>
                    <a:ext uri="{9D8B030D-6E8A-4147-A177-3AD203B41FA5}">
                      <a16:colId xmlns:a16="http://schemas.microsoft.com/office/drawing/2014/main" val="871740459"/>
                    </a:ext>
                  </a:extLst>
                </a:gridCol>
              </a:tblGrid>
              <a:tr h="411933">
                <a:tc>
                  <a:txBody>
                    <a:bodyPr/>
                    <a:lstStyle/>
                    <a:p>
                      <a:pPr algn="ctr"/>
                      <a:r>
                        <a:rPr lang="en-US" sz="800" b="0" i="0">
                          <a:solidFill>
                            <a:schemeClr val="tx1"/>
                          </a:solidFill>
                          <a:highlight>
                            <a:srgbClr val="F9F9F9"/>
                          </a:highlight>
                          <a:latin typeface="Calibri" panose="020F0502020204030204" pitchFamily="34" charset="0"/>
                          <a:cs typeface="Calibri" panose="020F0502020204030204" pitchFamily="34" charset="0"/>
                        </a:rPr>
                        <a:t>In Scope for Q1-Q2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pattFill prst="pct90">
                      <a:fgClr>
                        <a:srgbClr val="008B92"/>
                      </a:fgClr>
                      <a:bgClr>
                        <a:schemeClr val="bg1"/>
                      </a:bgClr>
                    </a:pattFill>
                  </a:tcPr>
                </a:tc>
                <a:extLst>
                  <a:ext uri="{0D108BD9-81ED-4DB2-BD59-A6C34878D82A}">
                    <a16:rowId xmlns:a16="http://schemas.microsoft.com/office/drawing/2014/main" val="2564045786"/>
                  </a:ext>
                </a:extLst>
              </a:tr>
            </a:tbl>
          </a:graphicData>
        </a:graphic>
      </p:graphicFrame>
    </p:spTree>
    <p:extLst>
      <p:ext uri="{BB962C8B-B14F-4D97-AF65-F5344CB8AC3E}">
        <p14:creationId xmlns:p14="http://schemas.microsoft.com/office/powerpoint/2010/main" val="117097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84E54F-D14A-4FDD-B534-8D970ABF2CF3}"/>
              </a:ext>
            </a:extLst>
          </p:cNvPr>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146876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C78C990B-7D71-48A8-A4D6-CEE9213B8F5E}"/>
              </a:ext>
            </a:extLst>
          </p:cNvPr>
          <p:cNvSpPr>
            <a:spLocks noGrp="1"/>
          </p:cNvSpPr>
          <p:nvPr>
            <p:ph type="title"/>
          </p:nvPr>
        </p:nvSpPr>
        <p:spPr/>
        <p:txBody>
          <a:bodyPr/>
          <a:lstStyle/>
          <a:p>
            <a:r>
              <a:rPr lang="en-US" dirty="0"/>
              <a:t>Definition</a:t>
            </a:r>
          </a:p>
        </p:txBody>
      </p:sp>
      <p:sp>
        <p:nvSpPr>
          <p:cNvPr id="5" name="TextBox 4">
            <a:extLst>
              <a:ext uri="{FF2B5EF4-FFF2-40B4-BE49-F238E27FC236}">
                <a16:creationId xmlns:a16="http://schemas.microsoft.com/office/drawing/2014/main" id="{EDB9E76C-B462-4634-BA4B-30F682B24E57}"/>
              </a:ext>
            </a:extLst>
          </p:cNvPr>
          <p:cNvSpPr txBox="1"/>
          <p:nvPr/>
        </p:nvSpPr>
        <p:spPr>
          <a:xfrm>
            <a:off x="694267" y="1202267"/>
            <a:ext cx="10369275" cy="3016210"/>
          </a:xfrm>
          <a:prstGeom prst="rect">
            <a:avLst/>
          </a:prstGeom>
          <a:noFill/>
        </p:spPr>
        <p:txBody>
          <a:bodyPr wrap="square" lIns="0" tIns="0" rIns="0" bIns="0" rtlCol="0">
            <a:spAutoFit/>
          </a:bodyPr>
          <a:lstStyle/>
          <a:p>
            <a:endParaRPr lang="en-US" sz="2800" dirty="0">
              <a:solidFill>
                <a:schemeClr val="tx2"/>
              </a:solidFill>
            </a:endParaRPr>
          </a:p>
          <a:p>
            <a:r>
              <a:rPr lang="en-US" sz="2800" dirty="0">
                <a:solidFill>
                  <a:schemeClr val="tx2"/>
                </a:solidFill>
              </a:rPr>
              <a:t>“A Reference Architecture is, in essence, a predefined architectural pattern, or set of patterns, possibly partially or completely instantiated, designed, and proven for use in particular business and technical contexts, together with supporting artifacts to enable their use. Often, these artifacts are harvested from previous projects.”  -  IBM</a:t>
            </a:r>
          </a:p>
        </p:txBody>
      </p:sp>
    </p:spTree>
    <p:extLst>
      <p:ext uri="{BB962C8B-B14F-4D97-AF65-F5344CB8AC3E}">
        <p14:creationId xmlns:p14="http://schemas.microsoft.com/office/powerpoint/2010/main" val="2649230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4zui4CbB1rc5JsUSug1ns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VS_Health_PPT_Everyday_Widescreen_Template">
  <a:themeElements>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CVS_Health_PPT_Everyday_Widescreen_Template_2.potx" id="{B20E1841-B9FA-4D6B-9A98-1350BD9FC48A}" vid="{B8733BDF-793E-4505-9C63-4289021015D1}"/>
    </a:ext>
  </a:extLst>
</a:theme>
</file>

<file path=ppt/theme/theme2.xml><?xml version="1.0" encoding="utf-8"?>
<a:theme xmlns:a="http://schemas.openxmlformats.org/drawingml/2006/main" name="Office Theme">
  <a:themeElements>
    <a:clrScheme name="Custom 1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1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fontScheme name="Custom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ppt/theme/themeOverride1.xml><?xml version="1.0" encoding="utf-8"?>
<a:themeOverride xmlns:a="http://schemas.openxmlformats.org/drawingml/2006/main">
  <a:clrScheme name="Custom 17">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267AC0"/>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F0FD7-590D-477C-84D8-04F64A55F94D}">
  <ds:schemaRefs>
    <ds:schemaRef ds:uri="http://www.w3.org/XML/1998/namespace"/>
    <ds:schemaRef ds:uri="http://schemas.microsoft.com/office/2006/documentManagement/types"/>
    <ds:schemaRef ds:uri="http://purl.org/dc/dcmitype/"/>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24c5753c-32f4-44d6-b019-18c4916ba19e"/>
    <ds:schemaRef ds:uri="b1cf5257-8992-498b-aff9-2ccb2706890d"/>
    <ds:schemaRef ds:uri="f8f3ac21-d33a-4f17-9d4e-9f9f14b93e81"/>
  </ds:schemaRefs>
</ds:datastoreItem>
</file>

<file path=customXml/itemProps2.xml><?xml version="1.0" encoding="utf-8"?>
<ds:datastoreItem xmlns:ds="http://schemas.openxmlformats.org/officeDocument/2006/customXml" ds:itemID="{CAEDFDE9-3586-4D4F-A139-BBA8D6D199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cf5257-8992-498b-aff9-2ccb2706890d"/>
    <ds:schemaRef ds:uri="f8f3ac21-d33a-4f17-9d4e-9f9f14b93e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4C5460-6341-4A06-8926-FDDA58E916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5165</TotalTime>
  <Words>900</Words>
  <Application>Microsoft Office PowerPoint</Application>
  <PresentationFormat>Custom</PresentationFormat>
  <Paragraphs>248</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CVS_Health_PPT_Everyday_Widescreen_Template</vt:lpstr>
      <vt:lpstr>CDR Reference Architecture for Data Providers &amp; Data Consumers</vt:lpstr>
      <vt:lpstr>CDR Data Publication – Reference Architecture</vt:lpstr>
      <vt:lpstr>CDR Data Consumption – Reference Architecture</vt:lpstr>
      <vt:lpstr>CDR Reference Architecture </vt:lpstr>
      <vt:lpstr>Appendix</vt:lpstr>
      <vt:lpstr>Definition</vt:lpstr>
    </vt:vector>
  </TitlesOfParts>
  <Company>Aetna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CVSH Strategy</dc:title>
  <dc:creator>Kotowski, Lindsey</dc:creator>
  <cp:lastModifiedBy>Pellerin, Kevin</cp:lastModifiedBy>
  <cp:revision>90</cp:revision>
  <cp:lastPrinted>2019-09-18T15:53:50Z</cp:lastPrinted>
  <dcterms:created xsi:type="dcterms:W3CDTF">2019-09-13T10:55:14Z</dcterms:created>
  <dcterms:modified xsi:type="dcterms:W3CDTF">2022-03-11T17:54:25Z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y fmtid="{D5CDD505-2E9C-101B-9397-08002B2CF9AE}" pid="3" name="MSIP_Label_7837230a-460a-4aec-98a3-ac101fb30b10_Enabled">
    <vt:lpwstr>true</vt:lpwstr>
  </property>
  <property fmtid="{D5CDD505-2E9C-101B-9397-08002B2CF9AE}" pid="4" name="MSIP_Label_7837230a-460a-4aec-98a3-ac101fb30b10_SetDate">
    <vt:lpwstr>2021-04-27T13:34:43Z</vt:lpwstr>
  </property>
  <property fmtid="{D5CDD505-2E9C-101B-9397-08002B2CF9AE}" pid="5" name="MSIP_Label_7837230a-460a-4aec-98a3-ac101fb30b10_Method">
    <vt:lpwstr>Privileged</vt:lpwstr>
  </property>
  <property fmtid="{D5CDD505-2E9C-101B-9397-08002B2CF9AE}" pid="6" name="MSIP_Label_7837230a-460a-4aec-98a3-ac101fb30b10_Name">
    <vt:lpwstr>7837230a-460a-4aec-98a3-ac101fb30b10</vt:lpwstr>
  </property>
  <property fmtid="{D5CDD505-2E9C-101B-9397-08002B2CF9AE}" pid="7" name="MSIP_Label_7837230a-460a-4aec-98a3-ac101fb30b10_SiteId">
    <vt:lpwstr>fabb61b8-3afe-4e75-b934-a47f782b8cd7</vt:lpwstr>
  </property>
  <property fmtid="{D5CDD505-2E9C-101B-9397-08002B2CF9AE}" pid="8" name="MSIP_Label_7837230a-460a-4aec-98a3-ac101fb30b10_ActionId">
    <vt:lpwstr/>
  </property>
  <property fmtid="{D5CDD505-2E9C-101B-9397-08002B2CF9AE}" pid="9" name="MSIP_Label_7837230a-460a-4aec-98a3-ac101fb30b10_ContentBits">
    <vt:lpwstr>0</vt:lpwstr>
  </property>
</Properties>
</file>