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8"/>
  </p:notesMasterIdLst>
  <p:handoutMasterIdLst>
    <p:handoutMasterId r:id="rId9"/>
  </p:handoutMasterIdLst>
  <p:sldIdLst>
    <p:sldId id="256" r:id="rId5"/>
    <p:sldId id="555" r:id="rId6"/>
    <p:sldId id="553" r:id="rId7"/>
  </p:sldIdLst>
  <p:sldSz cx="12192000" cy="6858000"/>
  <p:notesSz cx="9144000" cy="6858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F7F7F"/>
    <a:srgbClr val="D9D9D9"/>
    <a:srgbClr val="FF4848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6619" autoAdjust="0"/>
  </p:normalViewPr>
  <p:slideViewPr>
    <p:cSldViewPr snapToGrid="0">
      <p:cViewPr varScale="1">
        <p:scale>
          <a:sx n="71" d="100"/>
          <a:sy n="71" d="100"/>
        </p:scale>
        <p:origin x="444" y="52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2/21/2020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Strong Relationship between brokers (local agents – proxy : strong incentive, high commission first year) and customers (members) because of locally strongly connected…  No sales agents, only customer cares, renew,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Very strong relationship between Aetna sales and customers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Affordable Act – remove the sales agents… 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Very price sensitive, very competitive space, brand recognition (because of large account) in local market (better local relationships) is important when price is the same,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For prospect, national account will have positive impacts…  after on-boarding, local presence and good rates are the keys to keep the account.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Very narrow market for individuals…  Amazon and Google : go between (marketplace), regulations and audits (too risky), Insurance &amp; PBM (</a:t>
            </a:r>
            <a:r>
              <a:rPr lang="en-US" dirty="0" err="1"/>
              <a:t>CareMark</a:t>
            </a:r>
            <a:r>
              <a:rPr lang="en-US" dirty="0"/>
              <a:t>/CVS/Aetna), Amazon &amp; Walmart – owned distribution centers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5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7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Grace Lee</a:t>
            </a:r>
          </a:p>
          <a:p>
            <a:r>
              <a:rPr lang="en-US" dirty="0"/>
              <a:t>Peter Cram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95799" y="965216"/>
            <a:ext cx="6193475" cy="263035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Commercial-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Individuals</a:t>
            </a:r>
            <a:br>
              <a:rPr lang="en-US" sz="5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/2020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860151"/>
            <a:ext cx="9688622" cy="42309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Individual Consumer : Commercial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57200" y="1916894"/>
            <a:ext cx="2237169" cy="322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30318" y="1916894"/>
            <a:ext cx="2242245" cy="32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57200" y="5146093"/>
            <a:ext cx="5598851" cy="11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689934" y="1916895"/>
            <a:ext cx="2237169" cy="1582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14770" y="1916894"/>
            <a:ext cx="2237169" cy="32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689933" y="3499645"/>
            <a:ext cx="2237169" cy="164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56051" y="5146092"/>
            <a:ext cx="5592930" cy="11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26" name="Rounded Rectangle 58">
            <a:extLst>
              <a:ext uri="{FF2B5EF4-FFF2-40B4-BE49-F238E27FC236}">
                <a16:creationId xmlns:a16="http://schemas.microsoft.com/office/drawing/2014/main" id="{F8664B4F-1D87-4694-945A-97B13BCC80D9}"/>
              </a:ext>
            </a:extLst>
          </p:cNvPr>
          <p:cNvSpPr/>
          <p:nvPr/>
        </p:nvSpPr>
        <p:spPr>
          <a:xfrm>
            <a:off x="565290" y="2269580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Clearing House</a:t>
            </a:r>
          </a:p>
        </p:txBody>
      </p:sp>
      <p:sp>
        <p:nvSpPr>
          <p:cNvPr id="27" name="Rounded Rectangle 58">
            <a:extLst>
              <a:ext uri="{FF2B5EF4-FFF2-40B4-BE49-F238E27FC236}">
                <a16:creationId xmlns:a16="http://schemas.microsoft.com/office/drawing/2014/main" id="{A4F0FBAF-AA8B-47E2-A1BD-E687418EE3BE}"/>
              </a:ext>
            </a:extLst>
          </p:cNvPr>
          <p:cNvSpPr/>
          <p:nvPr/>
        </p:nvSpPr>
        <p:spPr>
          <a:xfrm>
            <a:off x="1619521" y="2274023"/>
            <a:ext cx="96919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PBM</a:t>
            </a:r>
          </a:p>
        </p:txBody>
      </p:sp>
      <p:sp>
        <p:nvSpPr>
          <p:cNvPr id="28" name="Rounded Rectangle 58">
            <a:extLst>
              <a:ext uri="{FF2B5EF4-FFF2-40B4-BE49-F238E27FC236}">
                <a16:creationId xmlns:a16="http://schemas.microsoft.com/office/drawing/2014/main" id="{8BDE1B71-75FA-48CE-B538-94B0374C5CF3}"/>
              </a:ext>
            </a:extLst>
          </p:cNvPr>
          <p:cNvSpPr/>
          <p:nvPr/>
        </p:nvSpPr>
        <p:spPr>
          <a:xfrm>
            <a:off x="2781756" y="2145674"/>
            <a:ext cx="97946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Prospect Customers</a:t>
            </a:r>
          </a:p>
        </p:txBody>
      </p:sp>
      <p:sp>
        <p:nvSpPr>
          <p:cNvPr id="29" name="Rounded Rectangle 58">
            <a:extLst>
              <a:ext uri="{FF2B5EF4-FFF2-40B4-BE49-F238E27FC236}">
                <a16:creationId xmlns:a16="http://schemas.microsoft.com/office/drawing/2014/main" id="{541A4344-6EA6-41DA-8DC2-44E449BA936C}"/>
              </a:ext>
            </a:extLst>
          </p:cNvPr>
          <p:cNvSpPr/>
          <p:nvPr/>
        </p:nvSpPr>
        <p:spPr>
          <a:xfrm>
            <a:off x="2786062" y="2491323"/>
            <a:ext cx="979469" cy="2836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 Admin</a:t>
            </a:r>
          </a:p>
        </p:txBody>
      </p:sp>
      <p:sp>
        <p:nvSpPr>
          <p:cNvPr id="31" name="Rounded Rectangle 58">
            <a:extLst>
              <a:ext uri="{FF2B5EF4-FFF2-40B4-BE49-F238E27FC236}">
                <a16:creationId xmlns:a16="http://schemas.microsoft.com/office/drawing/2014/main" id="{15965410-8B06-45FB-91BA-0DCAA63BAD19}"/>
              </a:ext>
            </a:extLst>
          </p:cNvPr>
          <p:cNvSpPr/>
          <p:nvPr/>
        </p:nvSpPr>
        <p:spPr>
          <a:xfrm>
            <a:off x="2786985" y="3729124"/>
            <a:ext cx="97247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Presence</a:t>
            </a:r>
          </a:p>
        </p:txBody>
      </p:sp>
      <p:sp>
        <p:nvSpPr>
          <p:cNvPr id="32" name="Rounded Rectangle 58">
            <a:extLst>
              <a:ext uri="{FF2B5EF4-FFF2-40B4-BE49-F238E27FC236}">
                <a16:creationId xmlns:a16="http://schemas.microsoft.com/office/drawing/2014/main" id="{3719F3DD-DD5A-4557-A478-6531C3BF5D44}"/>
              </a:ext>
            </a:extLst>
          </p:cNvPr>
          <p:cNvSpPr/>
          <p:nvPr/>
        </p:nvSpPr>
        <p:spPr>
          <a:xfrm>
            <a:off x="3844260" y="3729124"/>
            <a:ext cx="98305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CVS / Aetna Brand</a:t>
            </a:r>
          </a:p>
        </p:txBody>
      </p:sp>
      <p:sp>
        <p:nvSpPr>
          <p:cNvPr id="33" name="Rounded Rectangle 58">
            <a:extLst>
              <a:ext uri="{FF2B5EF4-FFF2-40B4-BE49-F238E27FC236}">
                <a16:creationId xmlns:a16="http://schemas.microsoft.com/office/drawing/2014/main" id="{5781D75F-7F55-48C7-9109-AEE5F5B6D1A9}"/>
              </a:ext>
            </a:extLst>
          </p:cNvPr>
          <p:cNvSpPr/>
          <p:nvPr/>
        </p:nvSpPr>
        <p:spPr>
          <a:xfrm>
            <a:off x="2795525" y="4421174"/>
            <a:ext cx="971927" cy="3040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Platform</a:t>
            </a: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1625788" y="2636062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45" name="Rounded Rectangle 58">
            <a:extLst>
              <a:ext uri="{FF2B5EF4-FFF2-40B4-BE49-F238E27FC236}">
                <a16:creationId xmlns:a16="http://schemas.microsoft.com/office/drawing/2014/main" id="{E34142F9-AA32-4268-989D-0545267FA25A}"/>
              </a:ext>
            </a:extLst>
          </p:cNvPr>
          <p:cNvSpPr/>
          <p:nvPr/>
        </p:nvSpPr>
        <p:spPr>
          <a:xfrm>
            <a:off x="1619520" y="2999939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Hospitals</a:t>
            </a:r>
          </a:p>
        </p:txBody>
      </p:sp>
      <p:sp>
        <p:nvSpPr>
          <p:cNvPr id="46" name="Rounded Rectangle 58">
            <a:extLst>
              <a:ext uri="{FF2B5EF4-FFF2-40B4-BE49-F238E27FC236}">
                <a16:creationId xmlns:a16="http://schemas.microsoft.com/office/drawing/2014/main" id="{2BFBF588-614C-4BC0-848A-BFB126275424}"/>
              </a:ext>
            </a:extLst>
          </p:cNvPr>
          <p:cNvSpPr/>
          <p:nvPr/>
        </p:nvSpPr>
        <p:spPr>
          <a:xfrm>
            <a:off x="3854438" y="2142464"/>
            <a:ext cx="9648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Account</a:t>
            </a:r>
          </a:p>
        </p:txBody>
      </p:sp>
      <p:sp>
        <p:nvSpPr>
          <p:cNvPr id="51" name="Rounded Rectangle 58">
            <a:extLst>
              <a:ext uri="{FF2B5EF4-FFF2-40B4-BE49-F238E27FC236}">
                <a16:creationId xmlns:a16="http://schemas.microsoft.com/office/drawing/2014/main" id="{C701549A-205C-4BCE-BE0C-642EBD5F33D3}"/>
              </a:ext>
            </a:extLst>
          </p:cNvPr>
          <p:cNvSpPr/>
          <p:nvPr/>
        </p:nvSpPr>
        <p:spPr>
          <a:xfrm>
            <a:off x="3844260" y="4071476"/>
            <a:ext cx="98305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&amp; Insights</a:t>
            </a:r>
          </a:p>
        </p:txBody>
      </p:sp>
      <p:sp>
        <p:nvSpPr>
          <p:cNvPr id="52" name="Rounded Rectangle 58">
            <a:extLst>
              <a:ext uri="{FF2B5EF4-FFF2-40B4-BE49-F238E27FC236}">
                <a16:creationId xmlns:a16="http://schemas.microsoft.com/office/drawing/2014/main" id="{9E4FD48D-1FA1-417E-8AE1-561F247F2AF5}"/>
              </a:ext>
            </a:extLst>
          </p:cNvPr>
          <p:cNvSpPr/>
          <p:nvPr/>
        </p:nvSpPr>
        <p:spPr>
          <a:xfrm>
            <a:off x="529866" y="5383189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Marketing &amp; Sales  via local agents</a:t>
            </a:r>
          </a:p>
        </p:txBody>
      </p:sp>
      <p:sp>
        <p:nvSpPr>
          <p:cNvPr id="53" name="Rounded Rectangle 58">
            <a:extLst>
              <a:ext uri="{FF2B5EF4-FFF2-40B4-BE49-F238E27FC236}">
                <a16:creationId xmlns:a16="http://schemas.microsoft.com/office/drawing/2014/main" id="{41067F6B-C523-4FED-91B0-310CDE540F13}"/>
              </a:ext>
            </a:extLst>
          </p:cNvPr>
          <p:cNvSpPr/>
          <p:nvPr/>
        </p:nvSpPr>
        <p:spPr>
          <a:xfrm>
            <a:off x="3271006" y="5384190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Research &amp; Development</a:t>
            </a:r>
          </a:p>
        </p:txBody>
      </p:sp>
      <p:sp>
        <p:nvSpPr>
          <p:cNvPr id="55" name="Rounded Rectangle 58">
            <a:extLst>
              <a:ext uri="{FF2B5EF4-FFF2-40B4-BE49-F238E27FC236}">
                <a16:creationId xmlns:a16="http://schemas.microsoft.com/office/drawing/2014/main" id="{376D5D13-E95C-404F-A799-DBCA2AB3FFDA}"/>
              </a:ext>
            </a:extLst>
          </p:cNvPr>
          <p:cNvSpPr/>
          <p:nvPr/>
        </p:nvSpPr>
        <p:spPr>
          <a:xfrm>
            <a:off x="4647677" y="5380653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General &amp; Administrative Costs</a:t>
            </a:r>
          </a:p>
        </p:txBody>
      </p:sp>
      <p:sp>
        <p:nvSpPr>
          <p:cNvPr id="57" name="Rounded Rectangle 58">
            <a:extLst>
              <a:ext uri="{FF2B5EF4-FFF2-40B4-BE49-F238E27FC236}">
                <a16:creationId xmlns:a16="http://schemas.microsoft.com/office/drawing/2014/main" id="{93F4A803-FA47-45BD-A3F6-303947D006DB}"/>
              </a:ext>
            </a:extLst>
          </p:cNvPr>
          <p:cNvSpPr/>
          <p:nvPr/>
        </p:nvSpPr>
        <p:spPr>
          <a:xfrm>
            <a:off x="6395105" y="5579040"/>
            <a:ext cx="1335708" cy="4315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Premium</a:t>
            </a:r>
          </a:p>
        </p:txBody>
      </p:sp>
      <p:sp>
        <p:nvSpPr>
          <p:cNvPr id="60" name="Rounded Rectangle 58">
            <a:extLst>
              <a:ext uri="{FF2B5EF4-FFF2-40B4-BE49-F238E27FC236}">
                <a16:creationId xmlns:a16="http://schemas.microsoft.com/office/drawing/2014/main" id="{16E31E37-44F8-48B1-BF44-F63270D92F79}"/>
              </a:ext>
            </a:extLst>
          </p:cNvPr>
          <p:cNvSpPr/>
          <p:nvPr/>
        </p:nvSpPr>
        <p:spPr>
          <a:xfrm>
            <a:off x="1900436" y="5380653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Operational Costs</a:t>
            </a:r>
          </a:p>
        </p:txBody>
      </p:sp>
      <p:sp>
        <p:nvSpPr>
          <p:cNvPr id="61" name="Rounded Rectangle 58">
            <a:extLst>
              <a:ext uri="{FF2B5EF4-FFF2-40B4-BE49-F238E27FC236}">
                <a16:creationId xmlns:a16="http://schemas.microsoft.com/office/drawing/2014/main" id="{B6B19FFA-AEB7-46A3-A194-0770BEA6AD40}"/>
              </a:ext>
            </a:extLst>
          </p:cNvPr>
          <p:cNvSpPr/>
          <p:nvPr/>
        </p:nvSpPr>
        <p:spPr>
          <a:xfrm>
            <a:off x="565290" y="2633988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Clinical professionals</a:t>
            </a:r>
          </a:p>
        </p:txBody>
      </p:sp>
      <p:sp>
        <p:nvSpPr>
          <p:cNvPr id="65" name="Rounded Rectangle 58">
            <a:extLst>
              <a:ext uri="{FF2B5EF4-FFF2-40B4-BE49-F238E27FC236}">
                <a16:creationId xmlns:a16="http://schemas.microsoft.com/office/drawing/2014/main" id="{894BFB2C-280E-4D39-A221-46733B15BF72}"/>
              </a:ext>
            </a:extLst>
          </p:cNvPr>
          <p:cNvSpPr/>
          <p:nvPr/>
        </p:nvSpPr>
        <p:spPr>
          <a:xfrm>
            <a:off x="565290" y="2993499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Brokers</a:t>
            </a: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90630D62-CCE9-4012-85EB-C13BCD97663B}"/>
              </a:ext>
            </a:extLst>
          </p:cNvPr>
          <p:cNvSpPr/>
          <p:nvPr/>
        </p:nvSpPr>
        <p:spPr>
          <a:xfrm>
            <a:off x="1618337" y="3355087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Vendors</a:t>
            </a:r>
          </a:p>
        </p:txBody>
      </p:sp>
      <p:sp>
        <p:nvSpPr>
          <p:cNvPr id="68" name="Rounded Rectangle 58">
            <a:extLst>
              <a:ext uri="{FF2B5EF4-FFF2-40B4-BE49-F238E27FC236}">
                <a16:creationId xmlns:a16="http://schemas.microsoft.com/office/drawing/2014/main" id="{C8040B72-5312-43B4-AAA2-9DE4F3C7EC55}"/>
              </a:ext>
            </a:extLst>
          </p:cNvPr>
          <p:cNvSpPr/>
          <p:nvPr/>
        </p:nvSpPr>
        <p:spPr>
          <a:xfrm>
            <a:off x="560369" y="3353010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ACO</a:t>
            </a:r>
          </a:p>
        </p:txBody>
      </p:sp>
      <p:sp>
        <p:nvSpPr>
          <p:cNvPr id="75" name="Rounded Rectangle 58">
            <a:extLst>
              <a:ext uri="{FF2B5EF4-FFF2-40B4-BE49-F238E27FC236}">
                <a16:creationId xmlns:a16="http://schemas.microsoft.com/office/drawing/2014/main" id="{C162AE9F-DB8E-45B9-8DF1-5762EC2ADFFF}"/>
              </a:ext>
            </a:extLst>
          </p:cNvPr>
          <p:cNvSpPr/>
          <p:nvPr/>
        </p:nvSpPr>
        <p:spPr>
          <a:xfrm>
            <a:off x="2796536" y="4071476"/>
            <a:ext cx="96877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Platform</a:t>
            </a:r>
          </a:p>
        </p:txBody>
      </p:sp>
      <p:sp>
        <p:nvSpPr>
          <p:cNvPr id="76" name="Rounded Rectangle 58">
            <a:extLst>
              <a:ext uri="{FF2B5EF4-FFF2-40B4-BE49-F238E27FC236}">
                <a16:creationId xmlns:a16="http://schemas.microsoft.com/office/drawing/2014/main" id="{807A6E56-E30B-4F00-8017-23DF701E5CA9}"/>
              </a:ext>
            </a:extLst>
          </p:cNvPr>
          <p:cNvSpPr/>
          <p:nvPr/>
        </p:nvSpPr>
        <p:spPr>
          <a:xfrm>
            <a:off x="3834890" y="4773465"/>
            <a:ext cx="992113" cy="319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Preventative Health Care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61119E-2C19-47E9-8B53-BE6C69734488}"/>
              </a:ext>
            </a:extLst>
          </p:cNvPr>
          <p:cNvSpPr txBox="1"/>
          <p:nvPr/>
        </p:nvSpPr>
        <p:spPr>
          <a:xfrm>
            <a:off x="7173161" y="1916894"/>
            <a:ext cx="2237169" cy="1402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87C769-1AFC-40B1-8E43-E6D533E27894}"/>
              </a:ext>
            </a:extLst>
          </p:cNvPr>
          <p:cNvSpPr txBox="1"/>
          <p:nvPr/>
        </p:nvSpPr>
        <p:spPr>
          <a:xfrm>
            <a:off x="7173160" y="3319099"/>
            <a:ext cx="2237169" cy="1826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79" name="Rounded Rectangle 58">
            <a:extLst>
              <a:ext uri="{FF2B5EF4-FFF2-40B4-BE49-F238E27FC236}">
                <a16:creationId xmlns:a16="http://schemas.microsoft.com/office/drawing/2014/main" id="{4E07E058-D411-415E-88D2-3EC40F84B160}"/>
              </a:ext>
            </a:extLst>
          </p:cNvPr>
          <p:cNvSpPr/>
          <p:nvPr/>
        </p:nvSpPr>
        <p:spPr>
          <a:xfrm>
            <a:off x="7761553" y="2724653"/>
            <a:ext cx="102975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Customer Care</a:t>
            </a:r>
          </a:p>
        </p:txBody>
      </p:sp>
      <p:sp>
        <p:nvSpPr>
          <p:cNvPr id="80" name="Rounded Rectangle 58">
            <a:extLst>
              <a:ext uri="{FF2B5EF4-FFF2-40B4-BE49-F238E27FC236}">
                <a16:creationId xmlns:a16="http://schemas.microsoft.com/office/drawing/2014/main" id="{60F75933-552A-4F16-A771-83C148781C64}"/>
              </a:ext>
            </a:extLst>
          </p:cNvPr>
          <p:cNvSpPr/>
          <p:nvPr/>
        </p:nvSpPr>
        <p:spPr>
          <a:xfrm>
            <a:off x="7760532" y="2372096"/>
            <a:ext cx="1030776" cy="3151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Brokers</a:t>
            </a:r>
          </a:p>
        </p:txBody>
      </p:sp>
      <p:sp>
        <p:nvSpPr>
          <p:cNvPr id="84" name="Rounded Rectangle 58">
            <a:extLst>
              <a:ext uri="{FF2B5EF4-FFF2-40B4-BE49-F238E27FC236}">
                <a16:creationId xmlns:a16="http://schemas.microsoft.com/office/drawing/2014/main" id="{75A5D5F8-F590-4915-A166-C7C80C3390F4}"/>
              </a:ext>
            </a:extLst>
          </p:cNvPr>
          <p:cNvSpPr/>
          <p:nvPr/>
        </p:nvSpPr>
        <p:spPr>
          <a:xfrm>
            <a:off x="7248391" y="3632864"/>
            <a:ext cx="1027529" cy="2973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(Aetna Health)</a:t>
            </a:r>
          </a:p>
        </p:txBody>
      </p:sp>
      <p:sp>
        <p:nvSpPr>
          <p:cNvPr id="87" name="Rounded Rectangle 58">
            <a:extLst>
              <a:ext uri="{FF2B5EF4-FFF2-40B4-BE49-F238E27FC236}">
                <a16:creationId xmlns:a16="http://schemas.microsoft.com/office/drawing/2014/main" id="{ABF9C39F-8B3E-4A7B-8808-CA38660BEB9F}"/>
              </a:ext>
            </a:extLst>
          </p:cNvPr>
          <p:cNvSpPr/>
          <p:nvPr/>
        </p:nvSpPr>
        <p:spPr>
          <a:xfrm>
            <a:off x="8317584" y="3632865"/>
            <a:ext cx="1013937" cy="2973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Mail</a:t>
            </a:r>
          </a:p>
        </p:txBody>
      </p:sp>
      <p:sp>
        <p:nvSpPr>
          <p:cNvPr id="89" name="Rounded Rectangle 58">
            <a:extLst>
              <a:ext uri="{FF2B5EF4-FFF2-40B4-BE49-F238E27FC236}">
                <a16:creationId xmlns:a16="http://schemas.microsoft.com/office/drawing/2014/main" id="{ED8E33EA-6EBF-4A24-BA80-14A1809DFE3C}"/>
              </a:ext>
            </a:extLst>
          </p:cNvPr>
          <p:cNvSpPr/>
          <p:nvPr/>
        </p:nvSpPr>
        <p:spPr>
          <a:xfrm>
            <a:off x="7256710" y="4300975"/>
            <a:ext cx="1033554" cy="2914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Phone, Fax, Emails</a:t>
            </a:r>
          </a:p>
        </p:txBody>
      </p:sp>
      <p:sp>
        <p:nvSpPr>
          <p:cNvPr id="90" name="Rounded Rectangle 58">
            <a:extLst>
              <a:ext uri="{FF2B5EF4-FFF2-40B4-BE49-F238E27FC236}">
                <a16:creationId xmlns:a16="http://schemas.microsoft.com/office/drawing/2014/main" id="{EA9F8E4D-C1F9-489D-A57D-772A56A1DD96}"/>
              </a:ext>
            </a:extLst>
          </p:cNvPr>
          <p:cNvSpPr/>
          <p:nvPr/>
        </p:nvSpPr>
        <p:spPr>
          <a:xfrm>
            <a:off x="7245322" y="3972111"/>
            <a:ext cx="1033554" cy="2914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 Portals</a:t>
            </a:r>
          </a:p>
        </p:txBody>
      </p:sp>
      <p:sp>
        <p:nvSpPr>
          <p:cNvPr id="91" name="Rounded Rectangle 58">
            <a:extLst>
              <a:ext uri="{FF2B5EF4-FFF2-40B4-BE49-F238E27FC236}">
                <a16:creationId xmlns:a16="http://schemas.microsoft.com/office/drawing/2014/main" id="{02AE29A9-B99A-400E-8439-8C7D645B7C1E}"/>
              </a:ext>
            </a:extLst>
          </p:cNvPr>
          <p:cNvSpPr/>
          <p:nvPr/>
        </p:nvSpPr>
        <p:spPr>
          <a:xfrm>
            <a:off x="8324226" y="3966265"/>
            <a:ext cx="1013937" cy="2972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Face to face</a:t>
            </a:r>
          </a:p>
        </p:txBody>
      </p:sp>
      <p:sp>
        <p:nvSpPr>
          <p:cNvPr id="74" name="Rounded Rectangle 58">
            <a:extLst>
              <a:ext uri="{FF2B5EF4-FFF2-40B4-BE49-F238E27FC236}">
                <a16:creationId xmlns:a16="http://schemas.microsoft.com/office/drawing/2014/main" id="{70B78775-9824-4C41-AA67-E7F95602894A}"/>
              </a:ext>
            </a:extLst>
          </p:cNvPr>
          <p:cNvSpPr/>
          <p:nvPr/>
        </p:nvSpPr>
        <p:spPr>
          <a:xfrm>
            <a:off x="1625151" y="3719107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States</a:t>
            </a:r>
          </a:p>
        </p:txBody>
      </p:sp>
      <p:sp>
        <p:nvSpPr>
          <p:cNvPr id="63" name="Rounded Rectangle 58">
            <a:extLst>
              <a:ext uri="{FF2B5EF4-FFF2-40B4-BE49-F238E27FC236}">
                <a16:creationId xmlns:a16="http://schemas.microsoft.com/office/drawing/2014/main" id="{13AEBE58-1381-4DAE-95AB-2495114482D5}"/>
              </a:ext>
            </a:extLst>
          </p:cNvPr>
          <p:cNvSpPr/>
          <p:nvPr/>
        </p:nvSpPr>
        <p:spPr>
          <a:xfrm>
            <a:off x="2782263" y="2819700"/>
            <a:ext cx="977416" cy="2736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Deliver Service</a:t>
            </a:r>
          </a:p>
        </p:txBody>
      </p:sp>
      <p:sp>
        <p:nvSpPr>
          <p:cNvPr id="69" name="Rounded Rectangle 58">
            <a:extLst>
              <a:ext uri="{FF2B5EF4-FFF2-40B4-BE49-F238E27FC236}">
                <a16:creationId xmlns:a16="http://schemas.microsoft.com/office/drawing/2014/main" id="{1FE2A7CF-9A6B-4CC3-96ED-79403306E323}"/>
              </a:ext>
            </a:extLst>
          </p:cNvPr>
          <p:cNvSpPr/>
          <p:nvPr/>
        </p:nvSpPr>
        <p:spPr>
          <a:xfrm>
            <a:off x="3854438" y="2493216"/>
            <a:ext cx="964830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Network</a:t>
            </a:r>
          </a:p>
        </p:txBody>
      </p:sp>
      <p:sp>
        <p:nvSpPr>
          <p:cNvPr id="85" name="Rounded Rectangle 58">
            <a:extLst>
              <a:ext uri="{FF2B5EF4-FFF2-40B4-BE49-F238E27FC236}">
                <a16:creationId xmlns:a16="http://schemas.microsoft.com/office/drawing/2014/main" id="{F7E409D1-E74B-43A1-9BE5-6F94541EE4FE}"/>
              </a:ext>
            </a:extLst>
          </p:cNvPr>
          <p:cNvSpPr/>
          <p:nvPr/>
        </p:nvSpPr>
        <p:spPr>
          <a:xfrm>
            <a:off x="9859953" y="2518055"/>
            <a:ext cx="131516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Individuals Consumers</a:t>
            </a:r>
          </a:p>
        </p:txBody>
      </p:sp>
      <p:sp>
        <p:nvSpPr>
          <p:cNvPr id="73" name="Rounded Rectangle 58">
            <a:extLst>
              <a:ext uri="{FF2B5EF4-FFF2-40B4-BE49-F238E27FC236}">
                <a16:creationId xmlns:a16="http://schemas.microsoft.com/office/drawing/2014/main" id="{5A833B64-9A8C-4DFC-A5E8-9F34137AC031}"/>
              </a:ext>
            </a:extLst>
          </p:cNvPr>
          <p:cNvSpPr/>
          <p:nvPr/>
        </p:nvSpPr>
        <p:spPr>
          <a:xfrm>
            <a:off x="2802891" y="4761307"/>
            <a:ext cx="968773" cy="319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Minute Clinic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HealthHub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Rounded Rectangle 58">
            <a:extLst>
              <a:ext uri="{FF2B5EF4-FFF2-40B4-BE49-F238E27FC236}">
                <a16:creationId xmlns:a16="http://schemas.microsoft.com/office/drawing/2014/main" id="{2E1DBE7A-99BA-41E9-B640-19B5B7EC75AC}"/>
              </a:ext>
            </a:extLst>
          </p:cNvPr>
          <p:cNvSpPr/>
          <p:nvPr/>
        </p:nvSpPr>
        <p:spPr>
          <a:xfrm>
            <a:off x="3834890" y="2821535"/>
            <a:ext cx="986555" cy="26941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Contract &amp; Pay Providers</a:t>
            </a:r>
          </a:p>
        </p:txBody>
      </p:sp>
      <p:sp>
        <p:nvSpPr>
          <p:cNvPr id="93" name="Rounded Rectangle 58">
            <a:extLst>
              <a:ext uri="{FF2B5EF4-FFF2-40B4-BE49-F238E27FC236}">
                <a16:creationId xmlns:a16="http://schemas.microsoft.com/office/drawing/2014/main" id="{49FF5883-4915-4068-A84A-15BBD8721929}"/>
              </a:ext>
            </a:extLst>
          </p:cNvPr>
          <p:cNvSpPr/>
          <p:nvPr/>
        </p:nvSpPr>
        <p:spPr>
          <a:xfrm>
            <a:off x="3834892" y="4470015"/>
            <a:ext cx="1046944" cy="2570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Customer Care</a:t>
            </a:r>
          </a:p>
        </p:txBody>
      </p:sp>
      <p:sp>
        <p:nvSpPr>
          <p:cNvPr id="96" name="Rounded Rectangle 58">
            <a:extLst>
              <a:ext uri="{FF2B5EF4-FFF2-40B4-BE49-F238E27FC236}">
                <a16:creationId xmlns:a16="http://schemas.microsoft.com/office/drawing/2014/main" id="{CCAEAAC8-8575-4943-B47E-224153638174}"/>
              </a:ext>
            </a:extLst>
          </p:cNvPr>
          <p:cNvSpPr/>
          <p:nvPr/>
        </p:nvSpPr>
        <p:spPr>
          <a:xfrm>
            <a:off x="8328293" y="4300975"/>
            <a:ext cx="1033554" cy="2914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Video (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TeleDoc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97" name="Rounded Rectangle 58">
            <a:extLst>
              <a:ext uri="{FF2B5EF4-FFF2-40B4-BE49-F238E27FC236}">
                <a16:creationId xmlns:a16="http://schemas.microsoft.com/office/drawing/2014/main" id="{5706D2E1-C9BA-4BBD-B7F4-16B50C704A8C}"/>
              </a:ext>
            </a:extLst>
          </p:cNvPr>
          <p:cNvSpPr/>
          <p:nvPr/>
        </p:nvSpPr>
        <p:spPr>
          <a:xfrm>
            <a:off x="566460" y="3711886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TPA</a:t>
            </a:r>
          </a:p>
        </p:txBody>
      </p:sp>
      <p:sp>
        <p:nvSpPr>
          <p:cNvPr id="99" name="Rounded Rectangle 58">
            <a:extLst>
              <a:ext uri="{FF2B5EF4-FFF2-40B4-BE49-F238E27FC236}">
                <a16:creationId xmlns:a16="http://schemas.microsoft.com/office/drawing/2014/main" id="{6DFB57DA-CF4B-45E4-84A6-7E4067E22821}"/>
              </a:ext>
            </a:extLst>
          </p:cNvPr>
          <p:cNvSpPr/>
          <p:nvPr/>
        </p:nvSpPr>
        <p:spPr>
          <a:xfrm>
            <a:off x="1625151" y="4080365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Auxiliary Product Outsource</a:t>
            </a:r>
          </a:p>
        </p:txBody>
      </p:sp>
      <p:sp>
        <p:nvSpPr>
          <p:cNvPr id="100" name="Rounded Rectangle 58">
            <a:extLst>
              <a:ext uri="{FF2B5EF4-FFF2-40B4-BE49-F238E27FC236}">
                <a16:creationId xmlns:a16="http://schemas.microsoft.com/office/drawing/2014/main" id="{9E27AE9E-34E2-43F9-9E47-731AC1CF70B9}"/>
              </a:ext>
            </a:extLst>
          </p:cNvPr>
          <p:cNvSpPr/>
          <p:nvPr/>
        </p:nvSpPr>
        <p:spPr>
          <a:xfrm>
            <a:off x="5171814" y="1684424"/>
            <a:ext cx="1759251" cy="174024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Sales / Service / Delivery</a:t>
            </a:r>
          </a:p>
        </p:txBody>
      </p:sp>
      <p:sp>
        <p:nvSpPr>
          <p:cNvPr id="102" name="Rounded Rectangle 58">
            <a:extLst>
              <a:ext uri="{FF2B5EF4-FFF2-40B4-BE49-F238E27FC236}">
                <a16:creationId xmlns:a16="http://schemas.microsoft.com/office/drawing/2014/main" id="{97B5E3C0-38A6-4917-A351-B49537FE2DCD}"/>
              </a:ext>
            </a:extLst>
          </p:cNvPr>
          <p:cNvSpPr/>
          <p:nvPr/>
        </p:nvSpPr>
        <p:spPr>
          <a:xfrm>
            <a:off x="5241350" y="2482358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Better &amp; Easy Service</a:t>
            </a:r>
          </a:p>
        </p:txBody>
      </p:sp>
      <p:sp>
        <p:nvSpPr>
          <p:cNvPr id="104" name="Rounded Rectangle 58">
            <a:extLst>
              <a:ext uri="{FF2B5EF4-FFF2-40B4-BE49-F238E27FC236}">
                <a16:creationId xmlns:a16="http://schemas.microsoft.com/office/drawing/2014/main" id="{2F1F98BA-2306-454E-9A2C-19EF1644C223}"/>
              </a:ext>
            </a:extLst>
          </p:cNvPr>
          <p:cNvSpPr/>
          <p:nvPr/>
        </p:nvSpPr>
        <p:spPr>
          <a:xfrm>
            <a:off x="5241350" y="3893703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Assets</a:t>
            </a:r>
          </a:p>
        </p:txBody>
      </p:sp>
      <p:sp>
        <p:nvSpPr>
          <p:cNvPr id="107" name="Rounded Rectangle 58">
            <a:extLst>
              <a:ext uri="{FF2B5EF4-FFF2-40B4-BE49-F238E27FC236}">
                <a16:creationId xmlns:a16="http://schemas.microsoft.com/office/drawing/2014/main" id="{D84FA76B-10E1-41EE-9F00-73C5B5A453BA}"/>
              </a:ext>
            </a:extLst>
          </p:cNvPr>
          <p:cNvSpPr/>
          <p:nvPr/>
        </p:nvSpPr>
        <p:spPr>
          <a:xfrm>
            <a:off x="5241350" y="2831472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Lower Member Cost</a:t>
            </a:r>
          </a:p>
        </p:txBody>
      </p:sp>
      <p:sp>
        <p:nvSpPr>
          <p:cNvPr id="109" name="Rounded Rectangle 58">
            <a:extLst>
              <a:ext uri="{FF2B5EF4-FFF2-40B4-BE49-F238E27FC236}">
                <a16:creationId xmlns:a16="http://schemas.microsoft.com/office/drawing/2014/main" id="{C6D1A8CF-0904-4A30-82EA-5DC8B2603722}"/>
              </a:ext>
            </a:extLst>
          </p:cNvPr>
          <p:cNvSpPr/>
          <p:nvPr/>
        </p:nvSpPr>
        <p:spPr>
          <a:xfrm>
            <a:off x="5241350" y="3185549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Brand Recognition</a:t>
            </a:r>
          </a:p>
        </p:txBody>
      </p:sp>
      <p:sp>
        <p:nvSpPr>
          <p:cNvPr id="110" name="Rounded Rectangle 58">
            <a:extLst>
              <a:ext uri="{FF2B5EF4-FFF2-40B4-BE49-F238E27FC236}">
                <a16:creationId xmlns:a16="http://schemas.microsoft.com/office/drawing/2014/main" id="{08137A62-8A15-4057-B4B6-AB1A4CD525BA}"/>
              </a:ext>
            </a:extLst>
          </p:cNvPr>
          <p:cNvSpPr/>
          <p:nvPr/>
        </p:nvSpPr>
        <p:spPr>
          <a:xfrm>
            <a:off x="5241350" y="3539626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Quality of Service *</a:t>
            </a:r>
          </a:p>
        </p:txBody>
      </p:sp>
      <p:sp>
        <p:nvSpPr>
          <p:cNvPr id="94" name="Rounded Rectangle 58">
            <a:extLst>
              <a:ext uri="{FF2B5EF4-FFF2-40B4-BE49-F238E27FC236}">
                <a16:creationId xmlns:a16="http://schemas.microsoft.com/office/drawing/2014/main" id="{FEF1A986-5855-4A75-8981-92FE7EF70F31}"/>
              </a:ext>
            </a:extLst>
          </p:cNvPr>
          <p:cNvSpPr/>
          <p:nvPr/>
        </p:nvSpPr>
        <p:spPr>
          <a:xfrm>
            <a:off x="9789854" y="5565456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Long Term Investment</a:t>
            </a:r>
          </a:p>
        </p:txBody>
      </p:sp>
      <p:sp>
        <p:nvSpPr>
          <p:cNvPr id="98" name="Rounded Rectangle 58">
            <a:extLst>
              <a:ext uri="{FF2B5EF4-FFF2-40B4-BE49-F238E27FC236}">
                <a16:creationId xmlns:a16="http://schemas.microsoft.com/office/drawing/2014/main" id="{AA5F35F7-DEF7-4E93-BCD1-FDAA8FDB73CB}"/>
              </a:ext>
            </a:extLst>
          </p:cNvPr>
          <p:cNvSpPr/>
          <p:nvPr/>
        </p:nvSpPr>
        <p:spPr>
          <a:xfrm>
            <a:off x="566460" y="4072273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Community</a:t>
            </a:r>
          </a:p>
        </p:txBody>
      </p:sp>
      <p:sp>
        <p:nvSpPr>
          <p:cNvPr id="67" name="Rounded Rectangle 58">
            <a:extLst>
              <a:ext uri="{FF2B5EF4-FFF2-40B4-BE49-F238E27FC236}">
                <a16:creationId xmlns:a16="http://schemas.microsoft.com/office/drawing/2014/main" id="{C8F666CC-5C5F-453E-B054-1CA04A7AA02B}"/>
              </a:ext>
            </a:extLst>
          </p:cNvPr>
          <p:cNvSpPr/>
          <p:nvPr/>
        </p:nvSpPr>
        <p:spPr>
          <a:xfrm>
            <a:off x="5236738" y="4246494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Presence</a:t>
            </a:r>
          </a:p>
        </p:txBody>
      </p:sp>
      <p:sp>
        <p:nvSpPr>
          <p:cNvPr id="62" name="Rounded Rectangle 58">
            <a:extLst>
              <a:ext uri="{FF2B5EF4-FFF2-40B4-BE49-F238E27FC236}">
                <a16:creationId xmlns:a16="http://schemas.microsoft.com/office/drawing/2014/main" id="{6664078E-CEA3-41B2-B1BA-34B451712335}"/>
              </a:ext>
            </a:extLst>
          </p:cNvPr>
          <p:cNvSpPr/>
          <p:nvPr/>
        </p:nvSpPr>
        <p:spPr>
          <a:xfrm>
            <a:off x="5249398" y="4639534"/>
            <a:ext cx="1616742" cy="3221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Wellness &amp; Care Management *</a:t>
            </a:r>
          </a:p>
        </p:txBody>
      </p:sp>
      <p:sp>
        <p:nvSpPr>
          <p:cNvPr id="70" name="Rounded Rectangle 58">
            <a:extLst>
              <a:ext uri="{FF2B5EF4-FFF2-40B4-BE49-F238E27FC236}">
                <a16:creationId xmlns:a16="http://schemas.microsoft.com/office/drawing/2014/main" id="{BA1789D9-645A-461D-A7E9-33F2DFC27968}"/>
              </a:ext>
            </a:extLst>
          </p:cNvPr>
          <p:cNvSpPr/>
          <p:nvPr/>
        </p:nvSpPr>
        <p:spPr>
          <a:xfrm>
            <a:off x="2862938" y="3160360"/>
            <a:ext cx="1927685" cy="3081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Regulatory Compliance &amp; Reporting</a:t>
            </a:r>
          </a:p>
        </p:txBody>
      </p:sp>
      <p:sp>
        <p:nvSpPr>
          <p:cNvPr id="71" name="Rounded Rectangle 58">
            <a:extLst>
              <a:ext uri="{FF2B5EF4-FFF2-40B4-BE49-F238E27FC236}">
                <a16:creationId xmlns:a16="http://schemas.microsoft.com/office/drawing/2014/main" id="{2D0AC155-8447-41A4-AA52-909D5238BDCA}"/>
              </a:ext>
            </a:extLst>
          </p:cNvPr>
          <p:cNvSpPr/>
          <p:nvPr/>
        </p:nvSpPr>
        <p:spPr>
          <a:xfrm>
            <a:off x="7309437" y="4684359"/>
            <a:ext cx="977416" cy="2736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Exchanges</a:t>
            </a:r>
          </a:p>
        </p:txBody>
      </p:sp>
      <p:sp>
        <p:nvSpPr>
          <p:cNvPr id="72" name="Rounded Rectangle 58">
            <a:extLst>
              <a:ext uri="{FF2B5EF4-FFF2-40B4-BE49-F238E27FC236}">
                <a16:creationId xmlns:a16="http://schemas.microsoft.com/office/drawing/2014/main" id="{54032F20-ECF1-4615-9E58-370F4F0ABB36}"/>
              </a:ext>
            </a:extLst>
          </p:cNvPr>
          <p:cNvSpPr/>
          <p:nvPr/>
        </p:nvSpPr>
        <p:spPr>
          <a:xfrm>
            <a:off x="1177580" y="5948383"/>
            <a:ext cx="1260820" cy="3367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Medical Cost</a:t>
            </a:r>
          </a:p>
        </p:txBody>
      </p:sp>
      <p:sp>
        <p:nvSpPr>
          <p:cNvPr id="81" name="Rounded Rectangle 58">
            <a:extLst>
              <a:ext uri="{FF2B5EF4-FFF2-40B4-BE49-F238E27FC236}">
                <a16:creationId xmlns:a16="http://schemas.microsoft.com/office/drawing/2014/main" id="{28786F07-A89E-4F1F-89E9-93588FBA091B}"/>
              </a:ext>
            </a:extLst>
          </p:cNvPr>
          <p:cNvSpPr/>
          <p:nvPr/>
        </p:nvSpPr>
        <p:spPr>
          <a:xfrm>
            <a:off x="2764333" y="5948383"/>
            <a:ext cx="1123403" cy="3367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 Partner Care &amp; Wellness</a:t>
            </a:r>
          </a:p>
        </p:txBody>
      </p:sp>
      <p:sp>
        <p:nvSpPr>
          <p:cNvPr id="82" name="Rounded Rectangle 58">
            <a:extLst>
              <a:ext uri="{FF2B5EF4-FFF2-40B4-BE49-F238E27FC236}">
                <a16:creationId xmlns:a16="http://schemas.microsoft.com/office/drawing/2014/main" id="{3EA82766-965B-46CA-BFCC-D5ED7B534442}"/>
              </a:ext>
            </a:extLst>
          </p:cNvPr>
          <p:cNvSpPr/>
          <p:nvPr/>
        </p:nvSpPr>
        <p:spPr>
          <a:xfrm>
            <a:off x="8089366" y="5536006"/>
            <a:ext cx="1511669" cy="4618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Health risk-adjustment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payments</a:t>
            </a:r>
          </a:p>
        </p:txBody>
      </p:sp>
      <p:sp>
        <p:nvSpPr>
          <p:cNvPr id="83" name="Rounded Rectangle 58">
            <a:extLst>
              <a:ext uri="{FF2B5EF4-FFF2-40B4-BE49-F238E27FC236}">
                <a16:creationId xmlns:a16="http://schemas.microsoft.com/office/drawing/2014/main" id="{C5949930-95AF-449A-97CB-3A458336AC05}"/>
              </a:ext>
            </a:extLst>
          </p:cNvPr>
          <p:cNvSpPr/>
          <p:nvPr/>
        </p:nvSpPr>
        <p:spPr>
          <a:xfrm>
            <a:off x="8331415" y="4684358"/>
            <a:ext cx="977416" cy="2736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Enhanced Direct Enroll</a:t>
            </a:r>
          </a:p>
        </p:txBody>
      </p:sp>
    </p:spTree>
    <p:extLst>
      <p:ext uri="{BB962C8B-B14F-4D97-AF65-F5344CB8AC3E}">
        <p14:creationId xmlns:p14="http://schemas.microsoft.com/office/powerpoint/2010/main" val="163342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BEF2-3FE7-4CC2-B35B-68E9FB68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29750-8D56-4AF7-A90E-4ABE1B4212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2098D7-0205-4D12-801D-4EAA34C6D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6873"/>
              </p:ext>
            </p:extLst>
          </p:nvPr>
        </p:nvGraphicFramePr>
        <p:xfrm>
          <a:off x="459581" y="1775109"/>
          <a:ext cx="11272838" cy="4597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34759">
                  <a:extLst>
                    <a:ext uri="{9D8B030D-6E8A-4147-A177-3AD203B41FA5}">
                      <a16:colId xmlns:a16="http://schemas.microsoft.com/office/drawing/2014/main" val="956231960"/>
                    </a:ext>
                  </a:extLst>
                </a:gridCol>
                <a:gridCol w="8838079">
                  <a:extLst>
                    <a:ext uri="{9D8B030D-6E8A-4147-A177-3AD203B41FA5}">
                      <a16:colId xmlns:a16="http://schemas.microsoft.com/office/drawing/2014/main" val="1900497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Glossary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Clinical professional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Pharmacists, nurse practitioners, community liaisons and social works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8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IPA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Individual Partitional Association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9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ASO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Administrative Services Only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9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ACO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Accountable Care Org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Stop-loss insurance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Aetna provides stop-loss insurance for national account and middle market ASO.  Stop-loss insurance is based on cash flow monthly for claims.</a:t>
                      </a:r>
                      <a:endParaRPr lang="en-US" sz="11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94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AFA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Aetna Funding Advantage for small group 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5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Aetna Community Care. </a:t>
                      </a:r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Face to Face = Minute Clinic, Pharmacy,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8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TPA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Third Party 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5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Providers, Hospitals, Clinical Professionals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Auxiliary Product Outsource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Vision and Dental Partnerships for Care and Wellness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27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Value 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Based on </a:t>
                      </a:r>
                      <a:r>
                        <a:rPr lang="en-US" sz="1400" b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Better Service, Easy Service, and Lower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5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17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Props1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17D18D-4A4E-49E6-974D-398B486EDFDE}"/>
</file>

<file path=customXml/itemProps3.xml><?xml version="1.0" encoding="utf-8"?>
<ds:datastoreItem xmlns:ds="http://schemas.openxmlformats.org/officeDocument/2006/customXml" ds:itemID="{B24F0FD7-590D-477C-84D8-04F64A55F94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40900fa-8b29-4318-ac43-6b50d10474da"/>
    <ds:schemaRef ds:uri="http://purl.org/dc/elements/1.1/"/>
    <ds:schemaRef ds:uri="http://schemas.microsoft.com/office/2006/metadata/properties"/>
    <ds:schemaRef ds:uri="9ea8bc4d-1db1-4837-b00f-6e616e24289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13354</TotalTime>
  <Words>436</Words>
  <Application>Microsoft Office PowerPoint</Application>
  <PresentationFormat>Widescreen</PresentationFormat>
  <Paragraphs>109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Batang</vt:lpstr>
      <vt:lpstr>Arial</vt:lpstr>
      <vt:lpstr>Calibri Light</vt:lpstr>
      <vt:lpstr>Domaine Display</vt:lpstr>
      <vt:lpstr>Lucida Grande</vt:lpstr>
      <vt:lpstr>Open Sans</vt:lpstr>
      <vt:lpstr>Open Sans Light</vt:lpstr>
      <vt:lpstr>OfficeoftheCTO_theme_100218</vt:lpstr>
      <vt:lpstr>think-cell Slide</vt:lpstr>
      <vt:lpstr>Commercial- Individuals Business Canvas</vt:lpstr>
      <vt:lpstr>Business Canvas</vt:lpstr>
      <vt:lpstr>Glossary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Cram, Peter H</cp:lastModifiedBy>
  <cp:revision>800</cp:revision>
  <cp:lastPrinted>2017-04-13T12:11:49Z</cp:lastPrinted>
  <dcterms:created xsi:type="dcterms:W3CDTF">2017-11-30T21:23:10Z</dcterms:created>
  <dcterms:modified xsi:type="dcterms:W3CDTF">2020-02-21T15:14:34Z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294300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