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8"/>
  </p:notesMasterIdLst>
  <p:handoutMasterIdLst>
    <p:handoutMasterId r:id="rId9"/>
  </p:handoutMasterIdLst>
  <p:sldIdLst>
    <p:sldId id="256" r:id="rId5"/>
    <p:sldId id="558" r:id="rId6"/>
    <p:sldId id="553" r:id="rId7"/>
  </p:sldIdLst>
  <p:sldSz cx="12192000" cy="6858000"/>
  <p:notesSz cx="9144000" cy="6858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619" autoAdjust="0"/>
  </p:normalViewPr>
  <p:slideViewPr>
    <p:cSldViewPr snapToGrid="0">
      <p:cViewPr varScale="1">
        <p:scale>
          <a:sx n="119" d="100"/>
          <a:sy n="119" d="100"/>
        </p:scale>
        <p:origin x="216" y="96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3/11/2022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National &amp; Middle Market :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 on-boarding cost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long-term contracts with low margin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brand reputation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large population – bargaining power with hospitals, and strong analytic science – personalized experience, new innovative features experiment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via consulting firm hired by plan sponsor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 degree of customization…  accommodating products, plans, networks…  United : employees telling what doctors they want to see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promise cost down and local market presence, and guarantee (guarantee – financial penalty for national accounts)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1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Grace Lee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23372" y="1243781"/>
            <a:ext cx="6284010" cy="26303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Commercial- 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Middle Market</a:t>
            </a:r>
            <a:b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3/2019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Middle Market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565290" y="226958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81535" y="2180043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5841" y="2525692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 Insured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5525" y="4405462"/>
            <a:ext cx="971927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619520" y="2999939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54217" y="2176833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217" y="2526193"/>
            <a:ext cx="964829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Admin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55352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55452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Research &amp;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565290" y="263398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65290" y="299349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Dedicated Sales Reps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18337" y="335508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EB0B219B-28F8-4C80-A46F-AA5E67EF37A5}"/>
              </a:ext>
            </a:extLst>
          </p:cNvPr>
          <p:cNvSpPr/>
          <p:nvPr/>
        </p:nvSpPr>
        <p:spPr>
          <a:xfrm>
            <a:off x="554610" y="336063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Joint Venture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C8040B72-5312-43B4-AAA2-9DE4F3C7EC55}"/>
              </a:ext>
            </a:extLst>
          </p:cNvPr>
          <p:cNvSpPr/>
          <p:nvPr/>
        </p:nvSpPr>
        <p:spPr>
          <a:xfrm>
            <a:off x="569450" y="372148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ACO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13F6A098-3E2E-4E62-8CD2-F6323C7AFBF6}"/>
              </a:ext>
            </a:extLst>
          </p:cNvPr>
          <p:cNvSpPr/>
          <p:nvPr/>
        </p:nvSpPr>
        <p:spPr>
          <a:xfrm>
            <a:off x="9859954" y="2873166"/>
            <a:ext cx="1315162" cy="4286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Middle Market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Fully Insured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96536" y="4071476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4890" y="4405912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3161" y="1916894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7774508" y="2576701"/>
            <a:ext cx="102975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773487" y="2224144"/>
            <a:ext cx="1030776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HR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(Aetna Health)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56710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Chat &amp; Emails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EA9F8E4D-C1F9-489D-A57D-772A56A1DD96}"/>
              </a:ext>
            </a:extLst>
          </p:cNvPr>
          <p:cNvSpPr/>
          <p:nvPr/>
        </p:nvSpPr>
        <p:spPr>
          <a:xfrm>
            <a:off x="7245322" y="3972111"/>
            <a:ext cx="1033554" cy="2914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Portals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625151" y="371910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6EA61335-954D-4280-86CB-2326A89DB0F1}"/>
              </a:ext>
            </a:extLst>
          </p:cNvPr>
          <p:cNvSpPr/>
          <p:nvPr/>
        </p:nvSpPr>
        <p:spPr>
          <a:xfrm>
            <a:off x="9859953" y="3358622"/>
            <a:ext cx="1315161" cy="4286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Middle Market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(ASO)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2042" y="2854069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56690" y="2854800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National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59953" y="2518055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AE49E49-D6A0-4A79-882A-4C0069873376}"/>
              </a:ext>
            </a:extLst>
          </p:cNvPr>
          <p:cNvSpPr/>
          <p:nvPr/>
        </p:nvSpPr>
        <p:spPr>
          <a:xfrm>
            <a:off x="7773487" y="2914740"/>
            <a:ext cx="1029755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 Department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2802891" y="4761307"/>
            <a:ext cx="9687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2779458" y="3163667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Providers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49FF5883-4915-4068-A84A-15BBD8721929}"/>
              </a:ext>
            </a:extLst>
          </p:cNvPr>
          <p:cNvSpPr/>
          <p:nvPr/>
        </p:nvSpPr>
        <p:spPr>
          <a:xfrm>
            <a:off x="3834891" y="4756885"/>
            <a:ext cx="99211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8328293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7554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DFB57DA-CF4B-45E4-84A6-7E4067E22821}"/>
              </a:ext>
            </a:extLst>
          </p:cNvPr>
          <p:cNvSpPr/>
          <p:nvPr/>
        </p:nvSpPr>
        <p:spPr>
          <a:xfrm>
            <a:off x="162515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Auxiliary Product Outsource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9E27AE9E-34E2-43F9-9E47-731AC1CF70B9}"/>
              </a:ext>
            </a:extLst>
          </p:cNvPr>
          <p:cNvSpPr/>
          <p:nvPr/>
        </p:nvSpPr>
        <p:spPr>
          <a:xfrm>
            <a:off x="5171814" y="1684424"/>
            <a:ext cx="1759251" cy="174024"/>
          </a:xfrm>
          <a:prstGeom prst="round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/ Service / Delivery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61526" y="222784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Better &amp; Easy Service</a:t>
            </a:r>
          </a:p>
        </p:txBody>
      </p:sp>
      <p:sp>
        <p:nvSpPr>
          <p:cNvPr id="103" name="Rounded Rectangle 58">
            <a:extLst>
              <a:ext uri="{FF2B5EF4-FFF2-40B4-BE49-F238E27FC236}">
                <a16:creationId xmlns:a16="http://schemas.microsoft.com/office/drawing/2014/main" id="{031E0193-C8D0-4158-A5DA-1630E4D14245}"/>
              </a:ext>
            </a:extLst>
          </p:cNvPr>
          <p:cNvSpPr/>
          <p:nvPr/>
        </p:nvSpPr>
        <p:spPr>
          <a:xfrm>
            <a:off x="5261526" y="3977390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Cost Containment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61526" y="4334227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Assets</a:t>
            </a:r>
          </a:p>
        </p:txBody>
      </p:sp>
      <p:sp>
        <p:nvSpPr>
          <p:cNvPr id="105" name="Rounded Rectangle 58">
            <a:extLst>
              <a:ext uri="{FF2B5EF4-FFF2-40B4-BE49-F238E27FC236}">
                <a16:creationId xmlns:a16="http://schemas.microsoft.com/office/drawing/2014/main" id="{149C055E-65E1-44A2-B614-C22416C3AAFC}"/>
              </a:ext>
            </a:extLst>
          </p:cNvPr>
          <p:cNvSpPr/>
          <p:nvPr/>
        </p:nvSpPr>
        <p:spPr>
          <a:xfrm>
            <a:off x="5261526" y="468554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 Premium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61526" y="257695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61526" y="2931035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61526" y="3285112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</a:t>
            </a: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6CAABE8-6412-4DFF-B83B-3C25394DB7DA}"/>
              </a:ext>
            </a:extLst>
          </p:cNvPr>
          <p:cNvSpPr/>
          <p:nvPr/>
        </p:nvSpPr>
        <p:spPr>
          <a:xfrm>
            <a:off x="5261526" y="3628276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Bigger National Network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67BDE04E-56CE-4760-910B-FACAB0FB4514}"/>
              </a:ext>
            </a:extLst>
          </p:cNvPr>
          <p:cNvSpPr/>
          <p:nvPr/>
        </p:nvSpPr>
        <p:spPr>
          <a:xfrm>
            <a:off x="3852542" y="3182226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Forecast (Cost &amp; Rate)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95350761-7DE4-437D-A2BC-4DEC41EE93FC}"/>
              </a:ext>
            </a:extLst>
          </p:cNvPr>
          <p:cNvSpPr/>
          <p:nvPr/>
        </p:nvSpPr>
        <p:spPr>
          <a:xfrm>
            <a:off x="613640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(Per Member Per Month)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8FC3317C-6FA9-4646-B510-26A8499604B5}"/>
              </a:ext>
            </a:extLst>
          </p:cNvPr>
          <p:cNvSpPr/>
          <p:nvPr/>
        </p:nvSpPr>
        <p:spPr>
          <a:xfrm>
            <a:off x="8871980" y="5590779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Stop-loss insurance for ASO</a:t>
            </a:r>
          </a:p>
        </p:txBody>
      </p:sp>
      <p:sp>
        <p:nvSpPr>
          <p:cNvPr id="82" name="Rounded Rectangle 58">
            <a:extLst>
              <a:ext uri="{FF2B5EF4-FFF2-40B4-BE49-F238E27FC236}">
                <a16:creationId xmlns:a16="http://schemas.microsoft.com/office/drawing/2014/main" id="{EAC1765D-DDCD-47D5-B6D7-90138BC3C38D}"/>
              </a:ext>
            </a:extLst>
          </p:cNvPr>
          <p:cNvSpPr/>
          <p:nvPr/>
        </p:nvSpPr>
        <p:spPr>
          <a:xfrm>
            <a:off x="10238408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Investment</a:t>
            </a:r>
          </a:p>
        </p:txBody>
      </p:sp>
      <p:sp>
        <p:nvSpPr>
          <p:cNvPr id="83" name="Rounded Rectangle 58">
            <a:extLst>
              <a:ext uri="{FF2B5EF4-FFF2-40B4-BE49-F238E27FC236}">
                <a16:creationId xmlns:a16="http://schemas.microsoft.com/office/drawing/2014/main" id="{34A495FC-BD22-40F0-9B44-B4E94F16C22A}"/>
              </a:ext>
            </a:extLst>
          </p:cNvPr>
          <p:cNvSpPr/>
          <p:nvPr/>
        </p:nvSpPr>
        <p:spPr>
          <a:xfrm>
            <a:off x="750555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ASO</a:t>
            </a:r>
          </a:p>
        </p:txBody>
      </p:sp>
    </p:spTree>
    <p:extLst>
      <p:ext uri="{BB962C8B-B14F-4D97-AF65-F5344CB8AC3E}">
        <p14:creationId xmlns:p14="http://schemas.microsoft.com/office/powerpoint/2010/main" val="16759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BEF2-3FE7-4CC2-B35B-68E9FB68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29750-8D56-4AF7-A90E-4ABE1B4212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2098D7-0205-4D12-801D-4EAA34C6D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873"/>
              </p:ext>
            </p:extLst>
          </p:nvPr>
        </p:nvGraphicFramePr>
        <p:xfrm>
          <a:off x="459581" y="1775109"/>
          <a:ext cx="11272838" cy="4597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34759">
                  <a:extLst>
                    <a:ext uri="{9D8B030D-6E8A-4147-A177-3AD203B41FA5}">
                      <a16:colId xmlns:a16="http://schemas.microsoft.com/office/drawing/2014/main" val="956231960"/>
                    </a:ext>
                  </a:extLst>
                </a:gridCol>
                <a:gridCol w="8838079">
                  <a:extLst>
                    <a:ext uri="{9D8B030D-6E8A-4147-A177-3AD203B41FA5}">
                      <a16:colId xmlns:a16="http://schemas.microsoft.com/office/drawing/2014/main" val="190049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Glossary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Clinical professional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Pharmacists, nurse practitioners, community liaisons and social works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8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IPA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Individual Partitional Association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Administrative Services Only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Accountable Care Org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Stop-loss insurance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Aetna provides stop-loss insurance for national account and middle market ASO.  Stop-loss insurance is based on cash flow monthly for claims.</a:t>
                      </a:r>
                      <a:endParaRPr lang="en-US" sz="11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4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AFA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Aetna Funding Advantage for small group 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Aetna Community Care. </a:t>
                      </a:r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Face to Face = Minute Clinic, Pharmacy,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Third Party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5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Providers, Hospitals, Clinical Professionals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Auxiliary Product Outsource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Vision and Dental Partnerships for Care and Wellness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Based on </a:t>
                      </a:r>
                      <a:r>
                        <a:rPr lang="en-US" sz="1400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Better Service, Easy Service, and Lower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8D1F129B-B69D-4CBB-A8D8-B71A435298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F0FD7-590D-477C-84D8-04F64A55F94D}">
  <ds:schemaRefs>
    <ds:schemaRef ds:uri="640900fa-8b29-4318-ac43-6b50d10474d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ea8bc4d-1db1-4837-b00f-6e616e24289c"/>
    <ds:schemaRef ds:uri="http://www.w3.org/XML/1998/namespace"/>
    <ds:schemaRef ds:uri="http://purl.org/dc/dcmitype/"/>
    <ds:schemaRef ds:uri="b1cf5257-8992-498b-aff9-2ccb2706890d"/>
    <ds:schemaRef ds:uri="f8f3ac21-d33a-4f17-9d4e-9f9f14b93e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8948</TotalTime>
  <Words>380</Words>
  <Application>Microsoft Office PowerPoint</Application>
  <PresentationFormat>Widescreen</PresentationFormat>
  <Paragraphs>112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OfficeoftheCTO_theme_100218</vt:lpstr>
      <vt:lpstr>Commercial- Middle Market Business Canvas</vt:lpstr>
      <vt:lpstr>Business Canvas</vt:lpstr>
      <vt:lpstr>Glossary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Liu, Lala</cp:lastModifiedBy>
  <cp:revision>796</cp:revision>
  <cp:lastPrinted>2017-04-13T12:11:49Z</cp:lastPrinted>
  <dcterms:created xsi:type="dcterms:W3CDTF">2017-11-30T21:23:10Z</dcterms:created>
  <dcterms:modified xsi:type="dcterms:W3CDTF">2022-03-11T18:09:00Z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1237800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