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8"/>
  </p:notesMasterIdLst>
  <p:handoutMasterIdLst>
    <p:handoutMasterId r:id="rId9"/>
  </p:handoutMasterIdLst>
  <p:sldIdLst>
    <p:sldId id="256" r:id="rId5"/>
    <p:sldId id="559" r:id="rId6"/>
    <p:sldId id="553" r:id="rId7"/>
  </p:sldIdLst>
  <p:sldSz cx="12192000" cy="6858000"/>
  <p:notesSz cx="9144000" cy="6858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F7F7F"/>
    <a:srgbClr val="D9D9D9"/>
    <a:srgbClr val="FF4848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6602" autoAdjust="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3/11/2022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For Individual and Small group, brokers and local agents handle sales, and Aetna provides pre-defined products with no customizations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promise cost down and local market presence, but no guarantee (guarantee – financial penalty for national accounts)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Very price sensitive, very competitive space, brand recognition (because of large account) in local market (better local relationships) is important when price is the same,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For prospect, national account will helps…  after on-boarding, local presence and good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7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Grace Lee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86746" y="1137865"/>
            <a:ext cx="6293064" cy="26303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Commercial-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Small Group</a:t>
            </a:r>
            <a:br>
              <a:rPr lang="en-US" sz="5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3/2019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860151"/>
            <a:ext cx="9688622" cy="42309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Small Group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57200" y="1916894"/>
            <a:ext cx="2237169" cy="322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30318" y="1916894"/>
            <a:ext cx="2242245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57200" y="5146093"/>
            <a:ext cx="5598851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689934" y="1916895"/>
            <a:ext cx="2237169" cy="1582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14770" y="1916894"/>
            <a:ext cx="2237169" cy="322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689933" y="3499645"/>
            <a:ext cx="2237169" cy="164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56051" y="5146092"/>
            <a:ext cx="5592930" cy="11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26" name="Rounded Rectangle 58">
            <a:extLst>
              <a:ext uri="{FF2B5EF4-FFF2-40B4-BE49-F238E27FC236}">
                <a16:creationId xmlns:a16="http://schemas.microsoft.com/office/drawing/2014/main" id="{F8664B4F-1D87-4694-945A-97B13BCC80D9}"/>
              </a:ext>
            </a:extLst>
          </p:cNvPr>
          <p:cNvSpPr/>
          <p:nvPr/>
        </p:nvSpPr>
        <p:spPr>
          <a:xfrm>
            <a:off x="565290" y="226958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Clearing House</a:t>
            </a: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A4F0FBAF-AA8B-47E2-A1BD-E687418EE3BE}"/>
              </a:ext>
            </a:extLst>
          </p:cNvPr>
          <p:cNvSpPr/>
          <p:nvPr/>
        </p:nvSpPr>
        <p:spPr>
          <a:xfrm>
            <a:off x="1619521" y="2274023"/>
            <a:ext cx="96919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</a:t>
            </a:r>
          </a:p>
        </p:txBody>
      </p:sp>
      <p:sp>
        <p:nvSpPr>
          <p:cNvPr id="28" name="Rounded Rectangle 58">
            <a:extLst>
              <a:ext uri="{FF2B5EF4-FFF2-40B4-BE49-F238E27FC236}">
                <a16:creationId xmlns:a16="http://schemas.microsoft.com/office/drawing/2014/main" id="{8BDE1B71-75FA-48CE-B538-94B0374C5CF3}"/>
              </a:ext>
            </a:extLst>
          </p:cNvPr>
          <p:cNvSpPr/>
          <p:nvPr/>
        </p:nvSpPr>
        <p:spPr>
          <a:xfrm>
            <a:off x="2781535" y="2180043"/>
            <a:ext cx="97946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Prospect Customers</a:t>
            </a: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541A4344-6EA6-41DA-8DC2-44E449BA936C}"/>
              </a:ext>
            </a:extLst>
          </p:cNvPr>
          <p:cNvSpPr/>
          <p:nvPr/>
        </p:nvSpPr>
        <p:spPr>
          <a:xfrm>
            <a:off x="2785841" y="2525692"/>
            <a:ext cx="979469" cy="2836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Full Insured Admin</a:t>
            </a:r>
          </a:p>
        </p:txBody>
      </p:sp>
      <p:sp>
        <p:nvSpPr>
          <p:cNvPr id="31" name="Rounded Rectangle 58">
            <a:extLst>
              <a:ext uri="{FF2B5EF4-FFF2-40B4-BE49-F238E27FC236}">
                <a16:creationId xmlns:a16="http://schemas.microsoft.com/office/drawing/2014/main" id="{15965410-8B06-45FB-91BA-0DCAA63BAD19}"/>
              </a:ext>
            </a:extLst>
          </p:cNvPr>
          <p:cNvSpPr/>
          <p:nvPr/>
        </p:nvSpPr>
        <p:spPr>
          <a:xfrm>
            <a:off x="2786985" y="3729124"/>
            <a:ext cx="9724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Presence</a:t>
            </a:r>
          </a:p>
        </p:txBody>
      </p:sp>
      <p:sp>
        <p:nvSpPr>
          <p:cNvPr id="32" name="Rounded Rectangle 58">
            <a:extLst>
              <a:ext uri="{FF2B5EF4-FFF2-40B4-BE49-F238E27FC236}">
                <a16:creationId xmlns:a16="http://schemas.microsoft.com/office/drawing/2014/main" id="{3719F3DD-DD5A-4557-A478-6531C3BF5D44}"/>
              </a:ext>
            </a:extLst>
          </p:cNvPr>
          <p:cNvSpPr/>
          <p:nvPr/>
        </p:nvSpPr>
        <p:spPr>
          <a:xfrm>
            <a:off x="3844260" y="3729124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CVS / Aetna Brand</a:t>
            </a: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5781D75F-7F55-48C7-9109-AEE5F5B6D1A9}"/>
              </a:ext>
            </a:extLst>
          </p:cNvPr>
          <p:cNvSpPr/>
          <p:nvPr/>
        </p:nvSpPr>
        <p:spPr>
          <a:xfrm>
            <a:off x="2795525" y="4405462"/>
            <a:ext cx="971927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Platform</a:t>
            </a: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1625788" y="2636062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45" name="Rounded Rectangle 58">
            <a:extLst>
              <a:ext uri="{FF2B5EF4-FFF2-40B4-BE49-F238E27FC236}">
                <a16:creationId xmlns:a16="http://schemas.microsoft.com/office/drawing/2014/main" id="{E34142F9-AA32-4268-989D-0545267FA25A}"/>
              </a:ext>
            </a:extLst>
          </p:cNvPr>
          <p:cNvSpPr/>
          <p:nvPr/>
        </p:nvSpPr>
        <p:spPr>
          <a:xfrm>
            <a:off x="1619520" y="2999939"/>
            <a:ext cx="96087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Hospitals</a:t>
            </a:r>
          </a:p>
        </p:txBody>
      </p:sp>
      <p:sp>
        <p:nvSpPr>
          <p:cNvPr id="46" name="Rounded Rectangle 58">
            <a:extLst>
              <a:ext uri="{FF2B5EF4-FFF2-40B4-BE49-F238E27FC236}">
                <a16:creationId xmlns:a16="http://schemas.microsoft.com/office/drawing/2014/main" id="{2BFBF588-614C-4BC0-848A-BFB126275424}"/>
              </a:ext>
            </a:extLst>
          </p:cNvPr>
          <p:cNvSpPr/>
          <p:nvPr/>
        </p:nvSpPr>
        <p:spPr>
          <a:xfrm>
            <a:off x="3854217" y="2176833"/>
            <a:ext cx="9648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Account</a:t>
            </a:r>
          </a:p>
        </p:txBody>
      </p:sp>
      <p:sp>
        <p:nvSpPr>
          <p:cNvPr id="47" name="Rounded Rectangle 58">
            <a:extLst>
              <a:ext uri="{FF2B5EF4-FFF2-40B4-BE49-F238E27FC236}">
                <a16:creationId xmlns:a16="http://schemas.microsoft.com/office/drawing/2014/main" id="{C5E90159-3A59-44D3-B079-526F7CF88097}"/>
              </a:ext>
            </a:extLst>
          </p:cNvPr>
          <p:cNvSpPr/>
          <p:nvPr/>
        </p:nvSpPr>
        <p:spPr>
          <a:xfrm>
            <a:off x="3854217" y="2526193"/>
            <a:ext cx="964829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Self Insured Admin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id="{C701549A-205C-4BCE-BE0C-642EBD5F33D3}"/>
              </a:ext>
            </a:extLst>
          </p:cNvPr>
          <p:cNvSpPr/>
          <p:nvPr/>
        </p:nvSpPr>
        <p:spPr>
          <a:xfrm>
            <a:off x="3844260" y="4071476"/>
            <a:ext cx="98305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&amp; Insights</a:t>
            </a:r>
          </a:p>
        </p:txBody>
      </p:sp>
      <p:sp>
        <p:nvSpPr>
          <p:cNvPr id="52" name="Rounded Rectangle 58">
            <a:extLst>
              <a:ext uri="{FF2B5EF4-FFF2-40B4-BE49-F238E27FC236}">
                <a16:creationId xmlns:a16="http://schemas.microsoft.com/office/drawing/2014/main" id="{9E4FD48D-1FA1-417E-8AE1-561F247F2AF5}"/>
              </a:ext>
            </a:extLst>
          </p:cNvPr>
          <p:cNvSpPr/>
          <p:nvPr/>
        </p:nvSpPr>
        <p:spPr>
          <a:xfrm>
            <a:off x="529866" y="5553524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Marketing &amp; Sales</a:t>
            </a:r>
          </a:p>
        </p:txBody>
      </p:sp>
      <p:sp>
        <p:nvSpPr>
          <p:cNvPr id="53" name="Rounded Rectangle 58">
            <a:extLst>
              <a:ext uri="{FF2B5EF4-FFF2-40B4-BE49-F238E27FC236}">
                <a16:creationId xmlns:a16="http://schemas.microsoft.com/office/drawing/2014/main" id="{41067F6B-C523-4FED-91B0-310CDE540F13}"/>
              </a:ext>
            </a:extLst>
          </p:cNvPr>
          <p:cNvSpPr/>
          <p:nvPr/>
        </p:nvSpPr>
        <p:spPr>
          <a:xfrm>
            <a:off x="3271006" y="5554525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Research &amp; Development</a:t>
            </a:r>
          </a:p>
        </p:txBody>
      </p:sp>
      <p:sp>
        <p:nvSpPr>
          <p:cNvPr id="55" name="Rounded Rectangle 58">
            <a:extLst>
              <a:ext uri="{FF2B5EF4-FFF2-40B4-BE49-F238E27FC236}">
                <a16:creationId xmlns:a16="http://schemas.microsoft.com/office/drawing/2014/main" id="{376D5D13-E95C-404F-A799-DBCA2AB3FFDA}"/>
              </a:ext>
            </a:extLst>
          </p:cNvPr>
          <p:cNvSpPr/>
          <p:nvPr/>
        </p:nvSpPr>
        <p:spPr>
          <a:xfrm>
            <a:off x="4647677" y="55509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General &amp; Administrative Costs</a:t>
            </a:r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16E31E37-44F8-48B1-BF44-F63270D92F79}"/>
              </a:ext>
            </a:extLst>
          </p:cNvPr>
          <p:cNvSpPr/>
          <p:nvPr/>
        </p:nvSpPr>
        <p:spPr>
          <a:xfrm>
            <a:off x="1900436" y="55509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Operational Costs</a:t>
            </a:r>
          </a:p>
        </p:txBody>
      </p:sp>
      <p:sp>
        <p:nvSpPr>
          <p:cNvPr id="61" name="Rounded Rectangle 58">
            <a:extLst>
              <a:ext uri="{FF2B5EF4-FFF2-40B4-BE49-F238E27FC236}">
                <a16:creationId xmlns:a16="http://schemas.microsoft.com/office/drawing/2014/main" id="{B6B19FFA-AEB7-46A3-A194-0770BEA6AD40}"/>
              </a:ext>
            </a:extLst>
          </p:cNvPr>
          <p:cNvSpPr/>
          <p:nvPr/>
        </p:nvSpPr>
        <p:spPr>
          <a:xfrm>
            <a:off x="565290" y="2633988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Clinical professionals</a:t>
            </a:r>
          </a:p>
        </p:txBody>
      </p:sp>
      <p:sp>
        <p:nvSpPr>
          <p:cNvPr id="65" name="Rounded Rectangle 58">
            <a:extLst>
              <a:ext uri="{FF2B5EF4-FFF2-40B4-BE49-F238E27FC236}">
                <a16:creationId xmlns:a16="http://schemas.microsoft.com/office/drawing/2014/main" id="{894BFB2C-280E-4D39-A221-46733B15BF72}"/>
              </a:ext>
            </a:extLst>
          </p:cNvPr>
          <p:cNvSpPr/>
          <p:nvPr/>
        </p:nvSpPr>
        <p:spPr>
          <a:xfrm>
            <a:off x="565290" y="2993499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Brokers</a:t>
            </a: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90630D62-CCE9-4012-85EB-C13BCD97663B}"/>
              </a:ext>
            </a:extLst>
          </p:cNvPr>
          <p:cNvSpPr/>
          <p:nvPr/>
        </p:nvSpPr>
        <p:spPr>
          <a:xfrm>
            <a:off x="1618337" y="335508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Vendors</a:t>
            </a:r>
          </a:p>
        </p:txBody>
      </p:sp>
      <p:sp>
        <p:nvSpPr>
          <p:cNvPr id="67" name="Rounded Rectangle 58">
            <a:extLst>
              <a:ext uri="{FF2B5EF4-FFF2-40B4-BE49-F238E27FC236}">
                <a16:creationId xmlns:a16="http://schemas.microsoft.com/office/drawing/2014/main" id="{EB0B219B-28F8-4C80-A46F-AA5E67EF37A5}"/>
              </a:ext>
            </a:extLst>
          </p:cNvPr>
          <p:cNvSpPr/>
          <p:nvPr/>
        </p:nvSpPr>
        <p:spPr>
          <a:xfrm>
            <a:off x="554610" y="3360630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Joint Venture</a:t>
            </a:r>
          </a:p>
        </p:txBody>
      </p:sp>
      <p:sp>
        <p:nvSpPr>
          <p:cNvPr id="68" name="Rounded Rectangle 58">
            <a:extLst>
              <a:ext uri="{FF2B5EF4-FFF2-40B4-BE49-F238E27FC236}">
                <a16:creationId xmlns:a16="http://schemas.microsoft.com/office/drawing/2014/main" id="{C8040B72-5312-43B4-AAA2-9DE4F3C7EC55}"/>
              </a:ext>
            </a:extLst>
          </p:cNvPr>
          <p:cNvSpPr/>
          <p:nvPr/>
        </p:nvSpPr>
        <p:spPr>
          <a:xfrm>
            <a:off x="569450" y="3721489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ACO</a:t>
            </a:r>
          </a:p>
        </p:txBody>
      </p:sp>
      <p:sp>
        <p:nvSpPr>
          <p:cNvPr id="72" name="Rounded Rectangle 58">
            <a:extLst>
              <a:ext uri="{FF2B5EF4-FFF2-40B4-BE49-F238E27FC236}">
                <a16:creationId xmlns:a16="http://schemas.microsoft.com/office/drawing/2014/main" id="{13F6A098-3E2E-4E62-8CD2-F6323C7AFBF6}"/>
              </a:ext>
            </a:extLst>
          </p:cNvPr>
          <p:cNvSpPr/>
          <p:nvPr/>
        </p:nvSpPr>
        <p:spPr>
          <a:xfrm>
            <a:off x="9859954" y="2873166"/>
            <a:ext cx="1315162" cy="4286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Small Group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Fully Insured</a:t>
            </a:r>
          </a:p>
        </p:txBody>
      </p:sp>
      <p:sp>
        <p:nvSpPr>
          <p:cNvPr id="75" name="Rounded Rectangle 58">
            <a:extLst>
              <a:ext uri="{FF2B5EF4-FFF2-40B4-BE49-F238E27FC236}">
                <a16:creationId xmlns:a16="http://schemas.microsoft.com/office/drawing/2014/main" id="{C162AE9F-DB8E-45B9-8DF1-5762EC2ADFFF}"/>
              </a:ext>
            </a:extLst>
          </p:cNvPr>
          <p:cNvSpPr/>
          <p:nvPr/>
        </p:nvSpPr>
        <p:spPr>
          <a:xfrm>
            <a:off x="2796536" y="4071476"/>
            <a:ext cx="96877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Platform</a:t>
            </a:r>
          </a:p>
        </p:txBody>
      </p:sp>
      <p:sp>
        <p:nvSpPr>
          <p:cNvPr id="76" name="Rounded Rectangle 58">
            <a:extLst>
              <a:ext uri="{FF2B5EF4-FFF2-40B4-BE49-F238E27FC236}">
                <a16:creationId xmlns:a16="http://schemas.microsoft.com/office/drawing/2014/main" id="{807A6E56-E30B-4F00-8017-23DF701E5CA9}"/>
              </a:ext>
            </a:extLst>
          </p:cNvPr>
          <p:cNvSpPr/>
          <p:nvPr/>
        </p:nvSpPr>
        <p:spPr>
          <a:xfrm>
            <a:off x="3834890" y="4405912"/>
            <a:ext cx="992113" cy="319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Preventative Health Care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61119E-2C19-47E9-8B53-BE6C69734488}"/>
              </a:ext>
            </a:extLst>
          </p:cNvPr>
          <p:cNvSpPr txBox="1"/>
          <p:nvPr/>
        </p:nvSpPr>
        <p:spPr>
          <a:xfrm>
            <a:off x="7173161" y="1916894"/>
            <a:ext cx="2237169" cy="1402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87C769-1AFC-40B1-8E43-E6D533E27894}"/>
              </a:ext>
            </a:extLst>
          </p:cNvPr>
          <p:cNvSpPr txBox="1"/>
          <p:nvPr/>
        </p:nvSpPr>
        <p:spPr>
          <a:xfrm>
            <a:off x="7173160" y="3319099"/>
            <a:ext cx="2237169" cy="1826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79" name="Rounded Rectangle 58">
            <a:extLst>
              <a:ext uri="{FF2B5EF4-FFF2-40B4-BE49-F238E27FC236}">
                <a16:creationId xmlns:a16="http://schemas.microsoft.com/office/drawing/2014/main" id="{4E07E058-D411-415E-88D2-3EC40F84B160}"/>
              </a:ext>
            </a:extLst>
          </p:cNvPr>
          <p:cNvSpPr/>
          <p:nvPr/>
        </p:nvSpPr>
        <p:spPr>
          <a:xfrm>
            <a:off x="7774508" y="2576701"/>
            <a:ext cx="1029755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Employees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60F75933-552A-4F16-A771-83C148781C64}"/>
              </a:ext>
            </a:extLst>
          </p:cNvPr>
          <p:cNvSpPr/>
          <p:nvPr/>
        </p:nvSpPr>
        <p:spPr>
          <a:xfrm>
            <a:off x="7773487" y="2224144"/>
            <a:ext cx="1030776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HR</a:t>
            </a:r>
          </a:p>
        </p:txBody>
      </p:sp>
      <p:sp>
        <p:nvSpPr>
          <p:cNvPr id="84" name="Rounded Rectangle 58">
            <a:extLst>
              <a:ext uri="{FF2B5EF4-FFF2-40B4-BE49-F238E27FC236}">
                <a16:creationId xmlns:a16="http://schemas.microsoft.com/office/drawing/2014/main" id="{75A5D5F8-F590-4915-A166-C7C80C3390F4}"/>
              </a:ext>
            </a:extLst>
          </p:cNvPr>
          <p:cNvSpPr/>
          <p:nvPr/>
        </p:nvSpPr>
        <p:spPr>
          <a:xfrm>
            <a:off x="7248391" y="3632864"/>
            <a:ext cx="1027529" cy="2973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(Aetna Health)</a:t>
            </a:r>
          </a:p>
        </p:txBody>
      </p:sp>
      <p:sp>
        <p:nvSpPr>
          <p:cNvPr id="87" name="Rounded Rectangle 58">
            <a:extLst>
              <a:ext uri="{FF2B5EF4-FFF2-40B4-BE49-F238E27FC236}">
                <a16:creationId xmlns:a16="http://schemas.microsoft.com/office/drawing/2014/main" id="{ABF9C39F-8B3E-4A7B-8808-CA38660BEB9F}"/>
              </a:ext>
            </a:extLst>
          </p:cNvPr>
          <p:cNvSpPr/>
          <p:nvPr/>
        </p:nvSpPr>
        <p:spPr>
          <a:xfrm>
            <a:off x="8317584" y="3632865"/>
            <a:ext cx="1013937" cy="2973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Mail</a:t>
            </a:r>
          </a:p>
        </p:txBody>
      </p:sp>
      <p:sp>
        <p:nvSpPr>
          <p:cNvPr id="89" name="Rounded Rectangle 58">
            <a:extLst>
              <a:ext uri="{FF2B5EF4-FFF2-40B4-BE49-F238E27FC236}">
                <a16:creationId xmlns:a16="http://schemas.microsoft.com/office/drawing/2014/main" id="{ED8E33EA-6EBF-4A24-BA80-14A1809DFE3C}"/>
              </a:ext>
            </a:extLst>
          </p:cNvPr>
          <p:cNvSpPr/>
          <p:nvPr/>
        </p:nvSpPr>
        <p:spPr>
          <a:xfrm>
            <a:off x="7256710" y="430097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Phone, Fax, Chat &amp; Emails</a:t>
            </a:r>
          </a:p>
        </p:txBody>
      </p:sp>
      <p:sp>
        <p:nvSpPr>
          <p:cNvPr id="90" name="Rounded Rectangle 58">
            <a:extLst>
              <a:ext uri="{FF2B5EF4-FFF2-40B4-BE49-F238E27FC236}">
                <a16:creationId xmlns:a16="http://schemas.microsoft.com/office/drawing/2014/main" id="{EA9F8E4D-C1F9-489D-A57D-772A56A1DD96}"/>
              </a:ext>
            </a:extLst>
          </p:cNvPr>
          <p:cNvSpPr/>
          <p:nvPr/>
        </p:nvSpPr>
        <p:spPr>
          <a:xfrm>
            <a:off x="7245322" y="3972111"/>
            <a:ext cx="1033554" cy="2914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Vendor Portals</a:t>
            </a:r>
          </a:p>
        </p:txBody>
      </p:sp>
      <p:sp>
        <p:nvSpPr>
          <p:cNvPr id="91" name="Rounded Rectangle 58">
            <a:extLst>
              <a:ext uri="{FF2B5EF4-FFF2-40B4-BE49-F238E27FC236}">
                <a16:creationId xmlns:a16="http://schemas.microsoft.com/office/drawing/2014/main" id="{02AE29A9-B99A-400E-8439-8C7D645B7C1E}"/>
              </a:ext>
            </a:extLst>
          </p:cNvPr>
          <p:cNvSpPr/>
          <p:nvPr/>
        </p:nvSpPr>
        <p:spPr>
          <a:xfrm>
            <a:off x="8324226" y="3966265"/>
            <a:ext cx="1013937" cy="2972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Face to face</a:t>
            </a:r>
          </a:p>
        </p:txBody>
      </p:sp>
      <p:sp>
        <p:nvSpPr>
          <p:cNvPr id="74" name="Rounded Rectangle 58">
            <a:extLst>
              <a:ext uri="{FF2B5EF4-FFF2-40B4-BE49-F238E27FC236}">
                <a16:creationId xmlns:a16="http://schemas.microsoft.com/office/drawing/2014/main" id="{70B78775-9824-4C41-AA67-E7F95602894A}"/>
              </a:ext>
            </a:extLst>
          </p:cNvPr>
          <p:cNvSpPr/>
          <p:nvPr/>
        </p:nvSpPr>
        <p:spPr>
          <a:xfrm>
            <a:off x="1625151" y="3719107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States</a:t>
            </a:r>
          </a:p>
        </p:txBody>
      </p:sp>
      <p:sp>
        <p:nvSpPr>
          <p:cNvPr id="95" name="Rounded Rectangle 58">
            <a:extLst>
              <a:ext uri="{FF2B5EF4-FFF2-40B4-BE49-F238E27FC236}">
                <a16:creationId xmlns:a16="http://schemas.microsoft.com/office/drawing/2014/main" id="{6EA61335-954D-4280-86CB-2326A89DB0F1}"/>
              </a:ext>
            </a:extLst>
          </p:cNvPr>
          <p:cNvSpPr/>
          <p:nvPr/>
        </p:nvSpPr>
        <p:spPr>
          <a:xfrm>
            <a:off x="9859953" y="3358622"/>
            <a:ext cx="1315161" cy="4286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Small Group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Self Insured (ASO)</a:t>
            </a:r>
          </a:p>
        </p:txBody>
      </p:sp>
      <p:sp>
        <p:nvSpPr>
          <p:cNvPr id="63" name="Rounded Rectangle 58">
            <a:extLst>
              <a:ext uri="{FF2B5EF4-FFF2-40B4-BE49-F238E27FC236}">
                <a16:creationId xmlns:a16="http://schemas.microsoft.com/office/drawing/2014/main" id="{13AEBE58-1381-4DAE-95AB-2495114482D5}"/>
              </a:ext>
            </a:extLst>
          </p:cNvPr>
          <p:cNvSpPr/>
          <p:nvPr/>
        </p:nvSpPr>
        <p:spPr>
          <a:xfrm>
            <a:off x="2782042" y="2854069"/>
            <a:ext cx="977416" cy="2736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Deliver Service</a:t>
            </a:r>
          </a:p>
        </p:txBody>
      </p:sp>
      <p:sp>
        <p:nvSpPr>
          <p:cNvPr id="69" name="Rounded Rectangle 58">
            <a:extLst>
              <a:ext uri="{FF2B5EF4-FFF2-40B4-BE49-F238E27FC236}">
                <a16:creationId xmlns:a16="http://schemas.microsoft.com/office/drawing/2014/main" id="{1FE2A7CF-9A6B-4CC3-96ED-79403306E323}"/>
              </a:ext>
            </a:extLst>
          </p:cNvPr>
          <p:cNvSpPr/>
          <p:nvPr/>
        </p:nvSpPr>
        <p:spPr>
          <a:xfrm>
            <a:off x="3856690" y="2854800"/>
            <a:ext cx="964830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Network</a:t>
            </a:r>
          </a:p>
        </p:txBody>
      </p:sp>
      <p:sp>
        <p:nvSpPr>
          <p:cNvPr id="85" name="Rounded Rectangle 58">
            <a:extLst>
              <a:ext uri="{FF2B5EF4-FFF2-40B4-BE49-F238E27FC236}">
                <a16:creationId xmlns:a16="http://schemas.microsoft.com/office/drawing/2014/main" id="{F7E409D1-E74B-43A1-9BE5-6F94541EE4FE}"/>
              </a:ext>
            </a:extLst>
          </p:cNvPr>
          <p:cNvSpPr/>
          <p:nvPr/>
        </p:nvSpPr>
        <p:spPr>
          <a:xfrm>
            <a:off x="9859953" y="2518055"/>
            <a:ext cx="131516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Plan sponsors</a:t>
            </a:r>
          </a:p>
        </p:txBody>
      </p:sp>
      <p:sp>
        <p:nvSpPr>
          <p:cNvPr id="62" name="Rounded Rectangle 58">
            <a:extLst>
              <a:ext uri="{FF2B5EF4-FFF2-40B4-BE49-F238E27FC236}">
                <a16:creationId xmlns:a16="http://schemas.microsoft.com/office/drawing/2014/main" id="{6AE49E49-D6A0-4A79-882A-4C0069873376}"/>
              </a:ext>
            </a:extLst>
          </p:cNvPr>
          <p:cNvSpPr/>
          <p:nvPr/>
        </p:nvSpPr>
        <p:spPr>
          <a:xfrm>
            <a:off x="7773487" y="2914740"/>
            <a:ext cx="1029755" cy="3151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Employee Department</a:t>
            </a:r>
          </a:p>
        </p:txBody>
      </p:sp>
      <p:sp>
        <p:nvSpPr>
          <p:cNvPr id="73" name="Rounded Rectangle 58">
            <a:extLst>
              <a:ext uri="{FF2B5EF4-FFF2-40B4-BE49-F238E27FC236}">
                <a16:creationId xmlns:a16="http://schemas.microsoft.com/office/drawing/2014/main" id="{5A833B64-9A8C-4DFC-A5E8-9F34137AC031}"/>
              </a:ext>
            </a:extLst>
          </p:cNvPr>
          <p:cNvSpPr/>
          <p:nvPr/>
        </p:nvSpPr>
        <p:spPr>
          <a:xfrm>
            <a:off x="2802891" y="4761307"/>
            <a:ext cx="96877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Minute Clinic</a:t>
            </a:r>
          </a:p>
        </p:txBody>
      </p:sp>
      <p:sp>
        <p:nvSpPr>
          <p:cNvPr id="64" name="Rounded Rectangle 58">
            <a:extLst>
              <a:ext uri="{FF2B5EF4-FFF2-40B4-BE49-F238E27FC236}">
                <a16:creationId xmlns:a16="http://schemas.microsoft.com/office/drawing/2014/main" id="{2E1DBE7A-99BA-41E9-B640-19B5B7EC75AC}"/>
              </a:ext>
            </a:extLst>
          </p:cNvPr>
          <p:cNvSpPr/>
          <p:nvPr/>
        </p:nvSpPr>
        <p:spPr>
          <a:xfrm>
            <a:off x="2779458" y="3163667"/>
            <a:ext cx="987995" cy="2892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Pay Providers</a:t>
            </a:r>
          </a:p>
        </p:txBody>
      </p:sp>
      <p:sp>
        <p:nvSpPr>
          <p:cNvPr id="93" name="Rounded Rectangle 58">
            <a:extLst>
              <a:ext uri="{FF2B5EF4-FFF2-40B4-BE49-F238E27FC236}">
                <a16:creationId xmlns:a16="http://schemas.microsoft.com/office/drawing/2014/main" id="{49FF5883-4915-4068-A84A-15BBD8721929}"/>
              </a:ext>
            </a:extLst>
          </p:cNvPr>
          <p:cNvSpPr/>
          <p:nvPr/>
        </p:nvSpPr>
        <p:spPr>
          <a:xfrm>
            <a:off x="3834891" y="4756885"/>
            <a:ext cx="992113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Customer Care</a:t>
            </a:r>
          </a:p>
        </p:txBody>
      </p:sp>
      <p:sp>
        <p:nvSpPr>
          <p:cNvPr id="96" name="Rounded Rectangle 58">
            <a:extLst>
              <a:ext uri="{FF2B5EF4-FFF2-40B4-BE49-F238E27FC236}">
                <a16:creationId xmlns:a16="http://schemas.microsoft.com/office/drawing/2014/main" id="{CCAEAAC8-8575-4943-B47E-224153638174}"/>
              </a:ext>
            </a:extLst>
          </p:cNvPr>
          <p:cNvSpPr/>
          <p:nvPr/>
        </p:nvSpPr>
        <p:spPr>
          <a:xfrm>
            <a:off x="8328293" y="4300975"/>
            <a:ext cx="1033554" cy="2914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Video (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TeleDoc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97" name="Rounded Rectangle 58">
            <a:extLst>
              <a:ext uri="{FF2B5EF4-FFF2-40B4-BE49-F238E27FC236}">
                <a16:creationId xmlns:a16="http://schemas.microsoft.com/office/drawing/2014/main" id="{5706D2E1-C9BA-4BBD-B7F4-16B50C704A8C}"/>
              </a:ext>
            </a:extLst>
          </p:cNvPr>
          <p:cNvSpPr/>
          <p:nvPr/>
        </p:nvSpPr>
        <p:spPr>
          <a:xfrm>
            <a:off x="575541" y="4080365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TPA</a:t>
            </a:r>
          </a:p>
        </p:txBody>
      </p:sp>
      <p:sp>
        <p:nvSpPr>
          <p:cNvPr id="99" name="Rounded Rectangle 58">
            <a:extLst>
              <a:ext uri="{FF2B5EF4-FFF2-40B4-BE49-F238E27FC236}">
                <a16:creationId xmlns:a16="http://schemas.microsoft.com/office/drawing/2014/main" id="{6DFB57DA-CF4B-45E4-84A6-7E4067E22821}"/>
              </a:ext>
            </a:extLst>
          </p:cNvPr>
          <p:cNvSpPr/>
          <p:nvPr/>
        </p:nvSpPr>
        <p:spPr>
          <a:xfrm>
            <a:off x="1625151" y="4080365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Auxiliary Product Outsource</a:t>
            </a:r>
          </a:p>
        </p:txBody>
      </p:sp>
      <p:sp>
        <p:nvSpPr>
          <p:cNvPr id="100" name="Rounded Rectangle 58">
            <a:extLst>
              <a:ext uri="{FF2B5EF4-FFF2-40B4-BE49-F238E27FC236}">
                <a16:creationId xmlns:a16="http://schemas.microsoft.com/office/drawing/2014/main" id="{9E27AE9E-34E2-43F9-9E47-731AC1CF70B9}"/>
              </a:ext>
            </a:extLst>
          </p:cNvPr>
          <p:cNvSpPr/>
          <p:nvPr/>
        </p:nvSpPr>
        <p:spPr>
          <a:xfrm>
            <a:off x="5171814" y="1684424"/>
            <a:ext cx="1759251" cy="174024"/>
          </a:xfrm>
          <a:prstGeom prst="roundRect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Sales / Service / Delivery</a:t>
            </a:r>
          </a:p>
        </p:txBody>
      </p:sp>
      <p:sp>
        <p:nvSpPr>
          <p:cNvPr id="102" name="Rounded Rectangle 58">
            <a:extLst>
              <a:ext uri="{FF2B5EF4-FFF2-40B4-BE49-F238E27FC236}">
                <a16:creationId xmlns:a16="http://schemas.microsoft.com/office/drawing/2014/main" id="{97B5E3C0-38A6-4917-A351-B49537FE2DCD}"/>
              </a:ext>
            </a:extLst>
          </p:cNvPr>
          <p:cNvSpPr/>
          <p:nvPr/>
        </p:nvSpPr>
        <p:spPr>
          <a:xfrm>
            <a:off x="5257364" y="2569907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Better &amp; Easy Service</a:t>
            </a:r>
          </a:p>
        </p:txBody>
      </p:sp>
      <p:sp>
        <p:nvSpPr>
          <p:cNvPr id="104" name="Rounded Rectangle 58">
            <a:extLst>
              <a:ext uri="{FF2B5EF4-FFF2-40B4-BE49-F238E27FC236}">
                <a16:creationId xmlns:a16="http://schemas.microsoft.com/office/drawing/2014/main" id="{2F1F98BA-2306-454E-9A2C-19EF1644C223}"/>
              </a:ext>
            </a:extLst>
          </p:cNvPr>
          <p:cNvSpPr/>
          <p:nvPr/>
        </p:nvSpPr>
        <p:spPr>
          <a:xfrm>
            <a:off x="5261526" y="3992488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Assets</a:t>
            </a:r>
          </a:p>
        </p:txBody>
      </p:sp>
      <p:sp>
        <p:nvSpPr>
          <p:cNvPr id="107" name="Rounded Rectangle 58">
            <a:extLst>
              <a:ext uri="{FF2B5EF4-FFF2-40B4-BE49-F238E27FC236}">
                <a16:creationId xmlns:a16="http://schemas.microsoft.com/office/drawing/2014/main" id="{D84FA76B-10E1-41EE-9F00-73C5B5A453BA}"/>
              </a:ext>
            </a:extLst>
          </p:cNvPr>
          <p:cNvSpPr/>
          <p:nvPr/>
        </p:nvSpPr>
        <p:spPr>
          <a:xfrm>
            <a:off x="5257364" y="2919021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Lower Member Cost</a:t>
            </a:r>
          </a:p>
        </p:txBody>
      </p:sp>
      <p:sp>
        <p:nvSpPr>
          <p:cNvPr id="109" name="Rounded Rectangle 58">
            <a:extLst>
              <a:ext uri="{FF2B5EF4-FFF2-40B4-BE49-F238E27FC236}">
                <a16:creationId xmlns:a16="http://schemas.microsoft.com/office/drawing/2014/main" id="{C6D1A8CF-0904-4A30-82EA-5DC8B2603722}"/>
              </a:ext>
            </a:extLst>
          </p:cNvPr>
          <p:cNvSpPr/>
          <p:nvPr/>
        </p:nvSpPr>
        <p:spPr>
          <a:xfrm>
            <a:off x="5257364" y="3273098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Brand Recognition in local</a:t>
            </a:r>
          </a:p>
        </p:txBody>
      </p:sp>
      <p:sp>
        <p:nvSpPr>
          <p:cNvPr id="110" name="Rounded Rectangle 58">
            <a:extLst>
              <a:ext uri="{FF2B5EF4-FFF2-40B4-BE49-F238E27FC236}">
                <a16:creationId xmlns:a16="http://schemas.microsoft.com/office/drawing/2014/main" id="{08137A62-8A15-4057-B4B6-AB1A4CD525BA}"/>
              </a:ext>
            </a:extLst>
          </p:cNvPr>
          <p:cNvSpPr/>
          <p:nvPr/>
        </p:nvSpPr>
        <p:spPr>
          <a:xfrm>
            <a:off x="5257364" y="3627175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Quality of Service</a:t>
            </a:r>
          </a:p>
        </p:txBody>
      </p:sp>
      <p:sp>
        <p:nvSpPr>
          <p:cNvPr id="98" name="Rounded Rectangle 58">
            <a:extLst>
              <a:ext uri="{FF2B5EF4-FFF2-40B4-BE49-F238E27FC236}">
                <a16:creationId xmlns:a16="http://schemas.microsoft.com/office/drawing/2014/main" id="{AA5F35F7-DEF7-4E93-BCD1-FDAA8FDB73CB}"/>
              </a:ext>
            </a:extLst>
          </p:cNvPr>
          <p:cNvSpPr/>
          <p:nvPr/>
        </p:nvSpPr>
        <p:spPr>
          <a:xfrm>
            <a:off x="575541" y="4440752"/>
            <a:ext cx="96942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Community</a:t>
            </a:r>
          </a:p>
        </p:txBody>
      </p:sp>
      <p:sp>
        <p:nvSpPr>
          <p:cNvPr id="70" name="Rounded Rectangle 58">
            <a:extLst>
              <a:ext uri="{FF2B5EF4-FFF2-40B4-BE49-F238E27FC236}">
                <a16:creationId xmlns:a16="http://schemas.microsoft.com/office/drawing/2014/main" id="{C252445F-3D32-4D87-853E-991E201A0453}"/>
              </a:ext>
            </a:extLst>
          </p:cNvPr>
          <p:cNvSpPr/>
          <p:nvPr/>
        </p:nvSpPr>
        <p:spPr>
          <a:xfrm>
            <a:off x="6136402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PMPM (Per Member Per Month)</a:t>
            </a:r>
          </a:p>
        </p:txBody>
      </p:sp>
      <p:sp>
        <p:nvSpPr>
          <p:cNvPr id="71" name="Rounded Rectangle 58">
            <a:extLst>
              <a:ext uri="{FF2B5EF4-FFF2-40B4-BE49-F238E27FC236}">
                <a16:creationId xmlns:a16="http://schemas.microsoft.com/office/drawing/2014/main" id="{AE0335EA-F898-4224-90FE-BF0F7F89CCE4}"/>
              </a:ext>
            </a:extLst>
          </p:cNvPr>
          <p:cNvSpPr/>
          <p:nvPr/>
        </p:nvSpPr>
        <p:spPr>
          <a:xfrm>
            <a:off x="8871980" y="5590779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AFA (Aetna Funding Advantage)</a:t>
            </a:r>
          </a:p>
        </p:txBody>
      </p:sp>
      <p:sp>
        <p:nvSpPr>
          <p:cNvPr id="81" name="Rounded Rectangle 58">
            <a:extLst>
              <a:ext uri="{FF2B5EF4-FFF2-40B4-BE49-F238E27FC236}">
                <a16:creationId xmlns:a16="http://schemas.microsoft.com/office/drawing/2014/main" id="{5E95C537-4EC8-4734-913B-75A230AA7AE2}"/>
              </a:ext>
            </a:extLst>
          </p:cNvPr>
          <p:cNvSpPr/>
          <p:nvPr/>
        </p:nvSpPr>
        <p:spPr>
          <a:xfrm>
            <a:off x="10238408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 Term Investment</a:t>
            </a:r>
          </a:p>
        </p:txBody>
      </p:sp>
      <p:sp>
        <p:nvSpPr>
          <p:cNvPr id="82" name="Rounded Rectangle 58">
            <a:extLst>
              <a:ext uri="{FF2B5EF4-FFF2-40B4-BE49-F238E27FC236}">
                <a16:creationId xmlns:a16="http://schemas.microsoft.com/office/drawing/2014/main" id="{0C8F01C1-7F4F-4D6B-89CA-B306A0C5CF16}"/>
              </a:ext>
            </a:extLst>
          </p:cNvPr>
          <p:cNvSpPr/>
          <p:nvPr/>
        </p:nvSpPr>
        <p:spPr>
          <a:xfrm>
            <a:off x="7505552" y="5587990"/>
            <a:ext cx="1335708" cy="38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PMPM ASO</a:t>
            </a:r>
          </a:p>
        </p:txBody>
      </p:sp>
      <p:sp>
        <p:nvSpPr>
          <p:cNvPr id="83" name="Rounded Rectangle 58">
            <a:extLst>
              <a:ext uri="{FF2B5EF4-FFF2-40B4-BE49-F238E27FC236}">
                <a16:creationId xmlns:a16="http://schemas.microsoft.com/office/drawing/2014/main" id="{0DAB40CD-A806-4109-9203-E495DAC2EFA3}"/>
              </a:ext>
            </a:extLst>
          </p:cNvPr>
          <p:cNvSpPr/>
          <p:nvPr/>
        </p:nvSpPr>
        <p:spPr>
          <a:xfrm>
            <a:off x="5252922" y="4354008"/>
            <a:ext cx="162940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Presence</a:t>
            </a:r>
          </a:p>
        </p:txBody>
      </p:sp>
    </p:spTree>
    <p:extLst>
      <p:ext uri="{BB962C8B-B14F-4D97-AF65-F5344CB8AC3E}">
        <p14:creationId xmlns:p14="http://schemas.microsoft.com/office/powerpoint/2010/main" val="126618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BEF2-3FE7-4CC2-B35B-68E9FB68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29750-8D56-4AF7-A90E-4ABE1B4212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2098D7-0205-4D12-801D-4EAA34C6D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6873"/>
              </p:ext>
            </p:extLst>
          </p:nvPr>
        </p:nvGraphicFramePr>
        <p:xfrm>
          <a:off x="459581" y="1775109"/>
          <a:ext cx="11272838" cy="4597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34759">
                  <a:extLst>
                    <a:ext uri="{9D8B030D-6E8A-4147-A177-3AD203B41FA5}">
                      <a16:colId xmlns:a16="http://schemas.microsoft.com/office/drawing/2014/main" val="956231960"/>
                    </a:ext>
                  </a:extLst>
                </a:gridCol>
                <a:gridCol w="8838079">
                  <a:extLst>
                    <a:ext uri="{9D8B030D-6E8A-4147-A177-3AD203B41FA5}">
                      <a16:colId xmlns:a16="http://schemas.microsoft.com/office/drawing/2014/main" val="1900497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Glossary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9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Clinical professional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Pharmacists, nurse practitioners, community liaisons and social works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8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IPA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Individual Partitional Association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9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ASO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Administrative Services Only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9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ACO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Accountable Care Org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Stop-loss insurance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Aetna provides stop-loss insurance for national account and middle market ASO.  Stop-loss insurance is based on cash flow monthly for claims.</a:t>
                      </a:r>
                      <a:endParaRPr lang="en-US" sz="11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4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AFA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Aetna Funding Advantage for small group </a:t>
                      </a:r>
                      <a:endParaRPr lang="en-US" sz="1400" dirty="0">
                        <a:latin typeface="Calibri Light" panose="020F0302020204030204" pitchFamily="34" charset="0"/>
                        <a:ea typeface="Batang" panose="02030600000101010101" pitchFamily="18" charset="-127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5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Aetna Community Care. </a:t>
                      </a:r>
                      <a:r>
                        <a:rPr lang="en-US" sz="1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Face to Face = Minute Clinic, Pharmacy,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8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TPA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Third Party 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5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Providers, Hospitals, Clinical Professionals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Auxiliary Product Outsource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Vision and Dental Partnerships for Care and Wellness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27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Value 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 Light" panose="020F0302020204030204" pitchFamily="34" charset="0"/>
                          <a:ea typeface="Batang" panose="02030600000101010101" pitchFamily="18" charset="-127"/>
                          <a:cs typeface="Calibri Light" panose="020F0302020204030204" pitchFamily="34" charset="0"/>
                        </a:rPr>
                        <a:t>Based on </a:t>
                      </a:r>
                      <a:r>
                        <a:rPr lang="en-US" sz="1400" b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Better Service, Easy Service, and Lower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5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17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Props1.xml><?xml version="1.0" encoding="utf-8"?>
<ds:datastoreItem xmlns:ds="http://schemas.openxmlformats.org/officeDocument/2006/customXml" ds:itemID="{5D89C303-6E0D-4BCB-AAF5-C04E2B76A7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5257-8992-498b-aff9-2ccb2706890d"/>
    <ds:schemaRef ds:uri="f8f3ac21-d33a-4f17-9d4e-9f9f14b9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4F0FD7-590D-477C-84D8-04F64A55F94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40900fa-8b29-4318-ac43-6b50d10474da"/>
    <ds:schemaRef ds:uri="http://purl.org/dc/elements/1.1/"/>
    <ds:schemaRef ds:uri="http://schemas.microsoft.com/office/2006/metadata/properties"/>
    <ds:schemaRef ds:uri="9ea8bc4d-1db1-4837-b00f-6e616e24289c"/>
    <ds:schemaRef ds:uri="http://www.w3.org/XML/1998/namespace"/>
    <ds:schemaRef ds:uri="http://purl.org/dc/dcmitype/"/>
    <ds:schemaRef ds:uri="b1cf5257-8992-498b-aff9-2ccb2706890d"/>
    <ds:schemaRef ds:uri="f8f3ac21-d33a-4f17-9d4e-9f9f14b93e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8939</TotalTime>
  <Words>376</Words>
  <Application>Microsoft Office PowerPoint</Application>
  <PresentationFormat>Widescreen</PresentationFormat>
  <Paragraphs>106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OfficeoftheCTO_theme_100218</vt:lpstr>
      <vt:lpstr>Commercial- Small Group Business Canvas</vt:lpstr>
      <vt:lpstr>Business Canvas</vt:lpstr>
      <vt:lpstr>Glossary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Liu, Lala</cp:lastModifiedBy>
  <cp:revision>793</cp:revision>
  <cp:lastPrinted>2017-04-13T12:11:49Z</cp:lastPrinted>
  <dcterms:created xsi:type="dcterms:W3CDTF">2017-11-30T21:23:10Z</dcterms:created>
  <dcterms:modified xsi:type="dcterms:W3CDTF">2022-03-11T18:07:43Z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1238000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