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4.xml" ContentType="application/vnd.openxmlformats-officedocument.presentationml.tags+xml"/>
  <Override PartName="/ppt/notesSlides/notesSlide1.xml" ContentType="application/vnd.openxmlformats-officedocument.presentationml.notesSlide+xml"/>
  <Override PartName="/ppt/tags/tag15.xml" ContentType="application/vnd.openxmlformats-officedocument.presentationml.tags+xml"/>
  <Override PartName="/ppt/notesSlides/notesSlide2.xml" ContentType="application/vnd.openxmlformats-officedocument.presentationml.notesSlide+xml"/>
  <Override PartName="/ppt/tags/tag16.xml" ContentType="application/vnd.openxmlformats-officedocument.presentationml.tags+xml"/>
  <Override PartName="/ppt/notesSlides/notesSlide3.xml" ContentType="application/vnd.openxmlformats-officedocument.presentationml.notesSlide+xml"/>
  <Override PartName="/ppt/tags/tag17.xml" ContentType="application/vnd.openxmlformats-officedocument.presentationml.tags+xml"/>
  <Override PartName="/ppt/notesSlides/notesSlide4.xml" ContentType="application/vnd.openxmlformats-officedocument.presentationml.notesSlide+xml"/>
  <Override PartName="/ppt/tags/tag18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9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2" r:id="rId4"/>
  </p:sldMasterIdLst>
  <p:notesMasterIdLst>
    <p:notesMasterId r:id="rId13"/>
  </p:notesMasterIdLst>
  <p:handoutMasterIdLst>
    <p:handoutMasterId r:id="rId14"/>
  </p:handoutMasterIdLst>
  <p:sldIdLst>
    <p:sldId id="256" r:id="rId5"/>
    <p:sldId id="557" r:id="rId6"/>
    <p:sldId id="558" r:id="rId7"/>
    <p:sldId id="559" r:id="rId8"/>
    <p:sldId id="552" r:id="rId9"/>
    <p:sldId id="553" r:id="rId10"/>
    <p:sldId id="277" r:id="rId11"/>
    <p:sldId id="551" r:id="rId12"/>
  </p:sldIdLst>
  <p:sldSz cx="12192000" cy="6858000"/>
  <p:notesSz cx="9144000" cy="6858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0" userDrawn="1">
          <p15:clr>
            <a:srgbClr val="A4A3A4"/>
          </p15:clr>
        </p15:guide>
        <p15:guide id="3" orient="horz" pos="2352" userDrawn="1">
          <p15:clr>
            <a:srgbClr val="A4A3A4"/>
          </p15:clr>
        </p15:guide>
        <p15:guide id="4" orient="horz" pos="3795" userDrawn="1">
          <p15:clr>
            <a:srgbClr val="A4A3A4"/>
          </p15:clr>
        </p15:guide>
        <p15:guide id="6" orient="horz" pos="4175" userDrawn="1">
          <p15:clr>
            <a:srgbClr val="A4A3A4"/>
          </p15:clr>
        </p15:guide>
        <p15:guide id="7" pos="293" userDrawn="1">
          <p15:clr>
            <a:srgbClr val="A4A3A4"/>
          </p15:clr>
        </p15:guide>
        <p15:guide id="8" pos="7399" userDrawn="1">
          <p15:clr>
            <a:srgbClr val="A4A3A4"/>
          </p15:clr>
        </p15:guide>
        <p15:guide id="9" pos="1463" userDrawn="1">
          <p15:clr>
            <a:srgbClr val="A4A3A4"/>
          </p15:clr>
        </p15:guide>
        <p15:guide id="10" pos="6193" userDrawn="1">
          <p15:clr>
            <a:srgbClr val="A4A3A4"/>
          </p15:clr>
        </p15:guide>
        <p15:guide id="11" pos="3841" userDrawn="1">
          <p15:clr>
            <a:srgbClr val="A4A3A4"/>
          </p15:clr>
        </p15:guide>
        <p15:guide id="12" pos="2640" userDrawn="1">
          <p15:clr>
            <a:srgbClr val="A4A3A4"/>
          </p15:clr>
        </p15:guide>
        <p15:guide id="13" pos="5016" userDrawn="1">
          <p15:clr>
            <a:srgbClr val="A4A3A4"/>
          </p15:clr>
        </p15:guide>
        <p15:guide id="14" orient="horz" pos="279" userDrawn="1">
          <p15:clr>
            <a:srgbClr val="A4A3A4"/>
          </p15:clr>
        </p15:guide>
        <p15:guide id="15" orient="horz" pos="768" userDrawn="1">
          <p15:clr>
            <a:srgbClr val="A4A3A4"/>
          </p15:clr>
        </p15:guide>
        <p15:guide id="16" orient="horz" pos="4152" userDrawn="1">
          <p15:clr>
            <a:srgbClr val="A4A3A4"/>
          </p15:clr>
        </p15:guide>
        <p15:guide id="17" orient="horz" pos="912" userDrawn="1">
          <p15:clr>
            <a:srgbClr val="A4A3A4"/>
          </p15:clr>
        </p15:guide>
        <p15:guide id="18" orient="horz" pos="3931" userDrawn="1">
          <p15:clr>
            <a:srgbClr val="A4A3A4"/>
          </p15:clr>
        </p15:guide>
        <p15:guide id="19" pos="3792" userDrawn="1">
          <p15:clr>
            <a:srgbClr val="A4A3A4"/>
          </p15:clr>
        </p15:guide>
        <p15:guide id="20" pos="3888" userDrawn="1">
          <p15:clr>
            <a:srgbClr val="A4A3A4"/>
          </p15:clr>
        </p15:guide>
        <p15:guide id="21" orient="horz" pos="2304" userDrawn="1">
          <p15:clr>
            <a:srgbClr val="A4A3A4"/>
          </p15:clr>
        </p15:guide>
        <p15:guide id="22" orient="horz" pos="2400" userDrawn="1">
          <p15:clr>
            <a:srgbClr val="A4A3A4"/>
          </p15:clr>
        </p15:guide>
        <p15:guide id="23" orient="horz" pos="286" userDrawn="1">
          <p15:clr>
            <a:srgbClr val="A4A3A4"/>
          </p15:clr>
        </p15:guide>
        <p15:guide id="24" orient="horz" pos="285" userDrawn="1">
          <p15:clr>
            <a:srgbClr val="A4A3A4"/>
          </p15:clr>
        </p15:guide>
        <p15:guide id="25" orient="horz" pos="401" userDrawn="1">
          <p15:clr>
            <a:srgbClr val="A4A3A4"/>
          </p15:clr>
        </p15:guide>
        <p15:guide id="26" orient="horz" pos="1039" userDrawn="1">
          <p15:clr>
            <a:srgbClr val="A4A3A4"/>
          </p15:clr>
        </p15:guide>
        <p15:guide id="27" pos="34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7F7F7F"/>
    <a:srgbClr val="D9D9D9"/>
    <a:srgbClr val="FF4848"/>
    <a:srgbClr val="F7F7F7"/>
    <a:srgbClr val="00859B"/>
    <a:srgbClr val="EFE411"/>
    <a:srgbClr val="D20962"/>
    <a:srgbClr val="B2DAE1"/>
    <a:srgbClr val="E5B2C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8" autoAdjust="0"/>
    <p:restoredTop sz="86602" autoAdjust="0"/>
  </p:normalViewPr>
  <p:slideViewPr>
    <p:cSldViewPr snapToGrid="0">
      <p:cViewPr>
        <p:scale>
          <a:sx n="112" d="100"/>
          <a:sy n="112" d="100"/>
        </p:scale>
        <p:origin x="492" y="-156"/>
      </p:cViewPr>
      <p:guideLst>
        <p:guide orient="horz" pos="280"/>
        <p:guide orient="horz" pos="2352"/>
        <p:guide orient="horz" pos="3795"/>
        <p:guide orient="horz" pos="4175"/>
        <p:guide pos="293"/>
        <p:guide pos="7399"/>
        <p:guide pos="1463"/>
        <p:guide pos="6193"/>
        <p:guide pos="3841"/>
        <p:guide pos="2640"/>
        <p:guide pos="5016"/>
        <p:guide orient="horz" pos="279"/>
        <p:guide orient="horz" pos="768"/>
        <p:guide orient="horz" pos="4152"/>
        <p:guide orient="horz" pos="912"/>
        <p:guide orient="horz" pos="3931"/>
        <p:guide pos="3792"/>
        <p:guide pos="3888"/>
        <p:guide orient="horz" pos="2304"/>
        <p:guide orient="horz" pos="2400"/>
        <p:guide orient="horz" pos="286"/>
        <p:guide orient="horz" pos="285"/>
        <p:guide orient="horz" pos="401"/>
        <p:guide orient="horz" pos="1039"/>
        <p:guide pos="343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2040" y="77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1000" dirty="0">
              <a:latin typeface="Open Sans Light"/>
              <a:cs typeface="Open Sans Ligh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41AEF-3112-6549-914A-E0D9B60F40EA}" type="datetimeFigureOut">
              <a:rPr lang="en-US" sz="1000" smtClean="0">
                <a:latin typeface="Open Sans Light"/>
                <a:cs typeface="Open Sans Light"/>
              </a:rPr>
              <a:t>4/15/2019</a:t>
            </a:fld>
            <a:endParaRPr lang="en-US" sz="1000" dirty="0">
              <a:latin typeface="Open Sans Light"/>
              <a:cs typeface="Open Sans Ligh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1000" dirty="0">
              <a:latin typeface="Open Sans Light"/>
              <a:cs typeface="Open Sans Ligh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93638-C25A-9844-8D5B-B0309EC5F961}" type="slidenum">
              <a:rPr lang="en-US" sz="1000" smtClean="0">
                <a:latin typeface="Open Sans Light"/>
                <a:cs typeface="Open Sans Light"/>
              </a:rPr>
              <a:t>‹#›</a:t>
            </a:fld>
            <a:endParaRPr lang="en-US" sz="1000" dirty="0"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476834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EC2C7003-A6A9-A249-88AD-8CFDA7DED64B}" type="datetimeFigureOut">
              <a:rPr lang="en-US" smtClean="0"/>
              <a:pPr/>
              <a:t>4/15/2019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50AD15A5-6128-B84F-818D-8AA5BDD9AF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269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123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National &amp; Middle Market : 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high on-boarding cost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long-term contracts with low margin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brand reputation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large population – bargaining power with hospitals, and strong analytic science – personalized experience, new innovative features experiment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via consulting firm hired by plan sponsor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high degree of customization…  accommodating products, plans, networks…  United : employees telling what doctors they want to see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We promise cost down and local market presence, and guarantee (guarantee – financial penalty for national accounts)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060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National &amp; Middle Market : 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high on-boarding cost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long-term contracts with low margin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brand reputation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large population – bargaining power with hospitals, and strong analytic science – personalized experience, new innovative features experiment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via consulting firm hired by plan sponsor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high degree of customization…  accommodating products, plans, networks…  United : employees telling what doctors they want to see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We promise cost down and local market presence, and guarantee (guarantee – financial penalty for national accounts)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612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For Individual and Small group, brokers and local agents handle sales, and Aetna provides pre-defined products with no customizations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We promise cost down and local market presence, but no guarantee (guarantee – financial penalty for national accounts)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Very price sensitive, very competitive space, brand recognition (because of large account) in local market (better local relationships) is important when price is the same,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For prospect, national account will helps…  after on-boarding, local presence and good rates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273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Strong Relationship between brokers (local agents – proxy : strong incentive, high commission first year) and customers (members) because of locally strongly connected…  No sales agents, only customer cares, renew, 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Very strong relationship between Aetna sales and customers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Affordable Act – remove the sales agents…  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Very price sensitive, very competitive space, brand recognition (because of large account) in local market (better local relationships) is important when price is the same, 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For prospect, national account will have positive impacts…  after on-boarding, local presence and good rates are the keys to keep the account.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Very narrow market for individuals…  Amazon and Google : go between (marketplace), regulations and audits (too risky), Insurance &amp; PBM (</a:t>
            </a:r>
            <a:r>
              <a:rPr lang="en-US" dirty="0" err="1"/>
              <a:t>CareMark</a:t>
            </a:r>
            <a:r>
              <a:rPr lang="en-US" dirty="0"/>
              <a:t>/CVS/Aetna), Amazon &amp; Walmart – owned distribution centers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833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271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677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1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2.bin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8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9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06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7832721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>
            <a:spLocks noChangeAspect="1"/>
          </p:cNvSpPr>
          <p:nvPr/>
        </p:nvSpPr>
        <p:spPr>
          <a:xfrm>
            <a:off x="7751366" y="0"/>
            <a:ext cx="444063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9890" y="0"/>
            <a:ext cx="121476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834187" y="5051932"/>
            <a:ext cx="2121961" cy="1172755"/>
            <a:chOff x="834187" y="5007328"/>
            <a:chExt cx="2121961" cy="1172755"/>
          </a:xfrm>
        </p:grpSpPr>
        <p:sp>
          <p:nvSpPr>
            <p:cNvPr id="12" name="TextBox 11"/>
            <p:cNvSpPr txBox="1">
              <a:spLocks/>
            </p:cNvSpPr>
            <p:nvPr/>
          </p:nvSpPr>
          <p:spPr>
            <a:xfrm>
              <a:off x="1476280" y="5399774"/>
              <a:ext cx="335594" cy="263468"/>
            </a:xfrm>
            <a:custGeom>
              <a:avLst/>
              <a:gdLst/>
              <a:ahLst/>
              <a:cxnLst/>
              <a:rect l="l" t="t" r="r" b="b"/>
              <a:pathLst>
                <a:path w="486642" h="382152">
                  <a:moveTo>
                    <a:pt x="150943" y="0"/>
                  </a:moveTo>
                  <a:cubicBezTo>
                    <a:pt x="191582" y="0"/>
                    <a:pt x="224490" y="12368"/>
                    <a:pt x="232082" y="39810"/>
                  </a:cubicBezTo>
                  <a:lnTo>
                    <a:pt x="232262" y="41192"/>
                  </a:lnTo>
                  <a:lnTo>
                    <a:pt x="244394" y="27828"/>
                  </a:lnTo>
                  <a:cubicBezTo>
                    <a:pt x="265912" y="9086"/>
                    <a:pt x="296328" y="0"/>
                    <a:pt x="331918" y="0"/>
                  </a:cubicBezTo>
                  <a:cubicBezTo>
                    <a:pt x="355140" y="0"/>
                    <a:pt x="375838" y="4038"/>
                    <a:pt x="390730" y="12620"/>
                  </a:cubicBezTo>
                  <a:lnTo>
                    <a:pt x="399550" y="19037"/>
                  </a:lnTo>
                  <a:lnTo>
                    <a:pt x="415123" y="9213"/>
                  </a:lnTo>
                  <a:cubicBezTo>
                    <a:pt x="421204" y="6846"/>
                    <a:pt x="427956" y="5553"/>
                    <a:pt x="435150" y="5553"/>
                  </a:cubicBezTo>
                  <a:cubicBezTo>
                    <a:pt x="464430" y="5553"/>
                    <a:pt x="486642" y="26250"/>
                    <a:pt x="486642" y="53511"/>
                  </a:cubicBezTo>
                  <a:cubicBezTo>
                    <a:pt x="486642" y="80772"/>
                    <a:pt x="464430" y="101974"/>
                    <a:pt x="435150" y="101974"/>
                  </a:cubicBezTo>
                  <a:cubicBezTo>
                    <a:pt x="420763" y="101974"/>
                    <a:pt x="408142" y="96674"/>
                    <a:pt x="399118" y="87965"/>
                  </a:cubicBezTo>
                  <a:lnTo>
                    <a:pt x="397141" y="85099"/>
                  </a:lnTo>
                  <a:lnTo>
                    <a:pt x="387023" y="90979"/>
                  </a:lnTo>
                  <a:cubicBezTo>
                    <a:pt x="381675" y="92887"/>
                    <a:pt x="375838" y="93897"/>
                    <a:pt x="369780" y="93897"/>
                  </a:cubicBezTo>
                  <a:cubicBezTo>
                    <a:pt x="355140" y="93897"/>
                    <a:pt x="342015" y="89354"/>
                    <a:pt x="335452" y="81781"/>
                  </a:cubicBezTo>
                  <a:cubicBezTo>
                    <a:pt x="350092" y="78247"/>
                    <a:pt x="359179" y="66132"/>
                    <a:pt x="359179" y="42910"/>
                  </a:cubicBezTo>
                  <a:cubicBezTo>
                    <a:pt x="359179" y="22717"/>
                    <a:pt x="350597" y="8077"/>
                    <a:pt x="331918" y="8077"/>
                  </a:cubicBezTo>
                  <a:cubicBezTo>
                    <a:pt x="308696" y="8077"/>
                    <a:pt x="300619" y="29784"/>
                    <a:pt x="300619" y="58054"/>
                  </a:cubicBezTo>
                  <a:lnTo>
                    <a:pt x="300619" y="132264"/>
                  </a:lnTo>
                  <a:lnTo>
                    <a:pt x="363217" y="132264"/>
                  </a:lnTo>
                  <a:lnTo>
                    <a:pt x="360693" y="144884"/>
                  </a:lnTo>
                  <a:lnTo>
                    <a:pt x="300619" y="144884"/>
                  </a:lnTo>
                  <a:lnTo>
                    <a:pt x="300619" y="327126"/>
                  </a:lnTo>
                  <a:cubicBezTo>
                    <a:pt x="300619" y="360445"/>
                    <a:pt x="312230" y="369027"/>
                    <a:pt x="339490" y="381142"/>
                  </a:cubicBezTo>
                  <a:lnTo>
                    <a:pt x="339490" y="382152"/>
                  </a:lnTo>
                  <a:lnTo>
                    <a:pt x="186529" y="382152"/>
                  </a:lnTo>
                  <a:lnTo>
                    <a:pt x="186529" y="381142"/>
                  </a:lnTo>
                  <a:cubicBezTo>
                    <a:pt x="208741" y="367007"/>
                    <a:pt x="210255" y="360445"/>
                    <a:pt x="210255" y="327126"/>
                  </a:cubicBezTo>
                  <a:lnTo>
                    <a:pt x="210255" y="144884"/>
                  </a:lnTo>
                  <a:lnTo>
                    <a:pt x="180976" y="144884"/>
                  </a:lnTo>
                  <a:lnTo>
                    <a:pt x="180976" y="139331"/>
                  </a:lnTo>
                  <a:lnTo>
                    <a:pt x="210255" y="128225"/>
                  </a:lnTo>
                  <a:lnTo>
                    <a:pt x="210255" y="113585"/>
                  </a:lnTo>
                  <a:lnTo>
                    <a:pt x="212504" y="87227"/>
                  </a:lnTo>
                  <a:lnTo>
                    <a:pt x="206048" y="90979"/>
                  </a:lnTo>
                  <a:cubicBezTo>
                    <a:pt x="200700" y="92887"/>
                    <a:pt x="194863" y="93897"/>
                    <a:pt x="188805" y="93897"/>
                  </a:cubicBezTo>
                  <a:cubicBezTo>
                    <a:pt x="174165" y="93897"/>
                    <a:pt x="161040" y="89354"/>
                    <a:pt x="154477" y="81781"/>
                  </a:cubicBezTo>
                  <a:cubicBezTo>
                    <a:pt x="169117" y="78247"/>
                    <a:pt x="178204" y="66132"/>
                    <a:pt x="178204" y="42910"/>
                  </a:cubicBezTo>
                  <a:cubicBezTo>
                    <a:pt x="178204" y="22717"/>
                    <a:pt x="169622" y="8077"/>
                    <a:pt x="150943" y="8077"/>
                  </a:cubicBezTo>
                  <a:cubicBezTo>
                    <a:pt x="127721" y="8077"/>
                    <a:pt x="119644" y="29784"/>
                    <a:pt x="119644" y="58054"/>
                  </a:cubicBezTo>
                  <a:lnTo>
                    <a:pt x="119644" y="132264"/>
                  </a:lnTo>
                  <a:lnTo>
                    <a:pt x="182242" y="132264"/>
                  </a:lnTo>
                  <a:lnTo>
                    <a:pt x="179718" y="144884"/>
                  </a:lnTo>
                  <a:lnTo>
                    <a:pt x="119644" y="144884"/>
                  </a:lnTo>
                  <a:lnTo>
                    <a:pt x="119644" y="327126"/>
                  </a:lnTo>
                  <a:cubicBezTo>
                    <a:pt x="119644" y="360445"/>
                    <a:pt x="131255" y="369027"/>
                    <a:pt x="158516" y="381142"/>
                  </a:cubicBezTo>
                  <a:lnTo>
                    <a:pt x="158516" y="382152"/>
                  </a:lnTo>
                  <a:lnTo>
                    <a:pt x="5554" y="382152"/>
                  </a:lnTo>
                  <a:lnTo>
                    <a:pt x="5554" y="381142"/>
                  </a:lnTo>
                  <a:cubicBezTo>
                    <a:pt x="27766" y="367007"/>
                    <a:pt x="29280" y="360445"/>
                    <a:pt x="29280" y="327126"/>
                  </a:cubicBezTo>
                  <a:lnTo>
                    <a:pt x="29280" y="144884"/>
                  </a:lnTo>
                  <a:lnTo>
                    <a:pt x="0" y="144884"/>
                  </a:lnTo>
                  <a:lnTo>
                    <a:pt x="0" y="139331"/>
                  </a:lnTo>
                  <a:lnTo>
                    <a:pt x="29280" y="128225"/>
                  </a:lnTo>
                  <a:lnTo>
                    <a:pt x="29280" y="113585"/>
                  </a:lnTo>
                  <a:cubicBezTo>
                    <a:pt x="29280" y="36347"/>
                    <a:pt x="79763" y="0"/>
                    <a:pt x="1509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>
              <a:spLocks/>
            </p:cNvSpPr>
            <p:nvPr/>
          </p:nvSpPr>
          <p:spPr>
            <a:xfrm>
              <a:off x="1205971" y="5416132"/>
              <a:ext cx="250308" cy="25059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>
              <a:spLocks/>
            </p:cNvSpPr>
            <p:nvPr/>
          </p:nvSpPr>
          <p:spPr>
            <a:xfrm>
              <a:off x="1840684" y="5487481"/>
              <a:ext cx="169193" cy="179242"/>
            </a:xfrm>
            <a:custGeom>
              <a:avLst/>
              <a:gdLst/>
              <a:ahLst/>
              <a:cxnLst/>
              <a:rect l="l" t="t" r="r" b="b"/>
              <a:pathLst>
                <a:path w="245345" h="259984">
                  <a:moveTo>
                    <a:pt x="144885" y="0"/>
                  </a:moveTo>
                  <a:cubicBezTo>
                    <a:pt x="199406" y="0"/>
                    <a:pt x="240297" y="23726"/>
                    <a:pt x="240297" y="65122"/>
                  </a:cubicBezTo>
                  <a:cubicBezTo>
                    <a:pt x="240297" y="95411"/>
                    <a:pt x="217075" y="111061"/>
                    <a:pt x="192843" y="111061"/>
                  </a:cubicBezTo>
                  <a:cubicBezTo>
                    <a:pt x="166087" y="111061"/>
                    <a:pt x="150438" y="96421"/>
                    <a:pt x="148923" y="81781"/>
                  </a:cubicBezTo>
                  <a:cubicBezTo>
                    <a:pt x="151952" y="82791"/>
                    <a:pt x="155486" y="83296"/>
                    <a:pt x="158010" y="83296"/>
                  </a:cubicBezTo>
                  <a:cubicBezTo>
                    <a:pt x="176689" y="83296"/>
                    <a:pt x="184261" y="67646"/>
                    <a:pt x="184261" y="48463"/>
                  </a:cubicBezTo>
                  <a:cubicBezTo>
                    <a:pt x="184261" y="24231"/>
                    <a:pt x="171136" y="8582"/>
                    <a:pt x="145894" y="8582"/>
                  </a:cubicBezTo>
                  <a:cubicBezTo>
                    <a:pt x="110557" y="8582"/>
                    <a:pt x="93897" y="54016"/>
                    <a:pt x="93897" y="112575"/>
                  </a:cubicBezTo>
                  <a:cubicBezTo>
                    <a:pt x="93897" y="181737"/>
                    <a:pt x="124692" y="218589"/>
                    <a:pt x="171640" y="218589"/>
                  </a:cubicBezTo>
                  <a:cubicBezTo>
                    <a:pt x="200415" y="218589"/>
                    <a:pt x="226666" y="204958"/>
                    <a:pt x="242316" y="173659"/>
                  </a:cubicBezTo>
                  <a:lnTo>
                    <a:pt x="245345" y="175174"/>
                  </a:lnTo>
                  <a:cubicBezTo>
                    <a:pt x="231210" y="229190"/>
                    <a:pt x="185775" y="259984"/>
                    <a:pt x="129740" y="259984"/>
                  </a:cubicBezTo>
                  <a:cubicBezTo>
                    <a:pt x="60074" y="259984"/>
                    <a:pt x="0" y="213036"/>
                    <a:pt x="0" y="134788"/>
                  </a:cubicBezTo>
                  <a:cubicBezTo>
                    <a:pt x="0" y="49977"/>
                    <a:pt x="63608" y="0"/>
                    <a:pt x="1448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>
              <a:spLocks/>
            </p:cNvSpPr>
            <p:nvPr/>
          </p:nvSpPr>
          <p:spPr>
            <a:xfrm>
              <a:off x="2024603" y="5487481"/>
              <a:ext cx="173719" cy="179242"/>
            </a:xfrm>
            <a:custGeom>
              <a:avLst/>
              <a:gdLst/>
              <a:ahLst/>
              <a:cxnLst/>
              <a:rect l="l" t="t" r="r" b="b"/>
              <a:pathLst>
                <a:path w="251908" h="259984">
                  <a:moveTo>
                    <a:pt x="132264" y="0"/>
                  </a:moveTo>
                  <a:cubicBezTo>
                    <a:pt x="213541" y="0"/>
                    <a:pt x="251908" y="51996"/>
                    <a:pt x="251908" y="118633"/>
                  </a:cubicBezTo>
                  <a:lnTo>
                    <a:pt x="91373" y="118633"/>
                  </a:lnTo>
                  <a:cubicBezTo>
                    <a:pt x="91373" y="181232"/>
                    <a:pt x="124187" y="218589"/>
                    <a:pt x="172650" y="218589"/>
                  </a:cubicBezTo>
                  <a:cubicBezTo>
                    <a:pt x="203444" y="218589"/>
                    <a:pt x="230200" y="204958"/>
                    <a:pt x="245850" y="173659"/>
                  </a:cubicBezTo>
                  <a:lnTo>
                    <a:pt x="249383" y="175174"/>
                  </a:lnTo>
                  <a:cubicBezTo>
                    <a:pt x="234744" y="229190"/>
                    <a:pt x="189309" y="259984"/>
                    <a:pt x="131759" y="259984"/>
                  </a:cubicBezTo>
                  <a:cubicBezTo>
                    <a:pt x="59569" y="259984"/>
                    <a:pt x="0" y="212531"/>
                    <a:pt x="0" y="130244"/>
                  </a:cubicBezTo>
                  <a:cubicBezTo>
                    <a:pt x="0" y="50987"/>
                    <a:pt x="60074" y="0"/>
                    <a:pt x="132264" y="0"/>
                  </a:cubicBezTo>
                  <a:close/>
                  <a:moveTo>
                    <a:pt x="132264" y="8582"/>
                  </a:moveTo>
                  <a:cubicBezTo>
                    <a:pt x="106013" y="8582"/>
                    <a:pt x="92888" y="48463"/>
                    <a:pt x="91878" y="108032"/>
                  </a:cubicBezTo>
                  <a:lnTo>
                    <a:pt x="165078" y="108032"/>
                  </a:lnTo>
                  <a:cubicBezTo>
                    <a:pt x="165078" y="51492"/>
                    <a:pt x="161039" y="8582"/>
                    <a:pt x="132264" y="85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>
              <a:spLocks/>
            </p:cNvSpPr>
            <p:nvPr/>
          </p:nvSpPr>
          <p:spPr>
            <a:xfrm>
              <a:off x="1727626" y="5490962"/>
              <a:ext cx="97129" cy="172281"/>
            </a:xfrm>
            <a:custGeom>
              <a:avLst/>
              <a:gdLst/>
              <a:ahLst/>
              <a:cxnLst/>
              <a:rect l="l" t="t" r="r" b="b"/>
              <a:pathLst>
                <a:path w="140846" h="249888">
                  <a:moveTo>
                    <a:pt x="0" y="0"/>
                  </a:moveTo>
                  <a:lnTo>
                    <a:pt x="117119" y="0"/>
                  </a:lnTo>
                  <a:lnTo>
                    <a:pt x="117119" y="194862"/>
                  </a:lnTo>
                  <a:cubicBezTo>
                    <a:pt x="117119" y="228181"/>
                    <a:pt x="118633" y="234743"/>
                    <a:pt x="140846" y="248878"/>
                  </a:cubicBezTo>
                  <a:lnTo>
                    <a:pt x="140846" y="249888"/>
                  </a:lnTo>
                  <a:lnTo>
                    <a:pt x="3029" y="249888"/>
                  </a:lnTo>
                  <a:lnTo>
                    <a:pt x="3029" y="248878"/>
                  </a:lnTo>
                  <a:cubicBezTo>
                    <a:pt x="25241" y="234743"/>
                    <a:pt x="26755" y="228181"/>
                    <a:pt x="26755" y="194862"/>
                  </a:cubicBezTo>
                  <a:lnTo>
                    <a:pt x="26755" y="56035"/>
                  </a:lnTo>
                  <a:cubicBezTo>
                    <a:pt x="26755" y="21707"/>
                    <a:pt x="23726" y="14640"/>
                    <a:pt x="0" y="10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7" name="TextBox 16"/>
            <p:cNvSpPr txBox="1">
              <a:spLocks/>
            </p:cNvSpPr>
            <p:nvPr/>
          </p:nvSpPr>
          <p:spPr>
            <a:xfrm>
              <a:off x="1909962" y="5713507"/>
              <a:ext cx="223154" cy="250591"/>
            </a:xfrm>
            <a:custGeom>
              <a:avLst/>
              <a:gdLst/>
              <a:ahLst/>
              <a:cxnLst/>
              <a:rect l="l" t="t" r="r" b="b"/>
              <a:pathLst>
                <a:path w="323593" h="363474">
                  <a:moveTo>
                    <a:pt x="190319" y="0"/>
                  </a:moveTo>
                  <a:cubicBezTo>
                    <a:pt x="236258" y="0"/>
                    <a:pt x="260994" y="15145"/>
                    <a:pt x="277653" y="15145"/>
                  </a:cubicBezTo>
                  <a:cubicBezTo>
                    <a:pt x="291284" y="15145"/>
                    <a:pt x="299866" y="9087"/>
                    <a:pt x="310467" y="0"/>
                  </a:cubicBezTo>
                  <a:lnTo>
                    <a:pt x="314001" y="120149"/>
                  </a:lnTo>
                  <a:lnTo>
                    <a:pt x="312991" y="120149"/>
                  </a:lnTo>
                  <a:cubicBezTo>
                    <a:pt x="287750" y="56541"/>
                    <a:pt x="250393" y="11107"/>
                    <a:pt x="199910" y="11107"/>
                  </a:cubicBezTo>
                  <a:cubicBezTo>
                    <a:pt x="137312" y="11107"/>
                    <a:pt x="101974" y="80268"/>
                    <a:pt x="101974" y="164573"/>
                  </a:cubicBezTo>
                  <a:cubicBezTo>
                    <a:pt x="101974" y="260490"/>
                    <a:pt x="155486" y="315011"/>
                    <a:pt x="221113" y="315011"/>
                  </a:cubicBezTo>
                  <a:cubicBezTo>
                    <a:pt x="263014" y="315011"/>
                    <a:pt x="297846" y="300371"/>
                    <a:pt x="320564" y="252918"/>
                  </a:cubicBezTo>
                  <a:lnTo>
                    <a:pt x="323593" y="253927"/>
                  </a:lnTo>
                  <a:cubicBezTo>
                    <a:pt x="306428" y="321574"/>
                    <a:pt x="252412" y="363474"/>
                    <a:pt x="173660" y="363474"/>
                  </a:cubicBezTo>
                  <a:cubicBezTo>
                    <a:pt x="74209" y="363474"/>
                    <a:pt x="0" y="293304"/>
                    <a:pt x="0" y="186786"/>
                  </a:cubicBezTo>
                  <a:cubicBezTo>
                    <a:pt x="0" y="76229"/>
                    <a:pt x="85820" y="0"/>
                    <a:pt x="1903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>
              <a:spLocks/>
            </p:cNvSpPr>
            <p:nvPr/>
          </p:nvSpPr>
          <p:spPr>
            <a:xfrm>
              <a:off x="2422311" y="5713507"/>
              <a:ext cx="250308" cy="25059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>
              <a:spLocks/>
            </p:cNvSpPr>
            <p:nvPr/>
          </p:nvSpPr>
          <p:spPr>
            <a:xfrm>
              <a:off x="2148125" y="5713855"/>
              <a:ext cx="257619" cy="246763"/>
            </a:xfrm>
            <a:custGeom>
              <a:avLst/>
              <a:gdLst/>
              <a:ahLst/>
              <a:cxnLst/>
              <a:rect l="l" t="t" r="r" b="b"/>
              <a:pathLst>
                <a:path w="373571" h="357921">
                  <a:moveTo>
                    <a:pt x="17164" y="0"/>
                  </a:moveTo>
                  <a:cubicBezTo>
                    <a:pt x="24232" y="3534"/>
                    <a:pt x="35338" y="4544"/>
                    <a:pt x="52502" y="4544"/>
                  </a:cubicBezTo>
                  <a:lnTo>
                    <a:pt x="321069" y="4544"/>
                  </a:lnTo>
                  <a:cubicBezTo>
                    <a:pt x="338233" y="4544"/>
                    <a:pt x="349339" y="3534"/>
                    <a:pt x="356407" y="0"/>
                  </a:cubicBezTo>
                  <a:lnTo>
                    <a:pt x="373571" y="119644"/>
                  </a:lnTo>
                  <a:lnTo>
                    <a:pt x="372561" y="119644"/>
                  </a:lnTo>
                  <a:cubicBezTo>
                    <a:pt x="329651" y="50988"/>
                    <a:pt x="309963" y="17669"/>
                    <a:pt x="255946" y="17669"/>
                  </a:cubicBezTo>
                  <a:lnTo>
                    <a:pt x="234239" y="17669"/>
                  </a:lnTo>
                  <a:lnTo>
                    <a:pt x="234239" y="297847"/>
                  </a:lnTo>
                  <a:cubicBezTo>
                    <a:pt x="234239" y="331165"/>
                    <a:pt x="240802" y="342272"/>
                    <a:pt x="263014" y="356912"/>
                  </a:cubicBezTo>
                  <a:lnTo>
                    <a:pt x="263014" y="357921"/>
                  </a:lnTo>
                  <a:lnTo>
                    <a:pt x="110557" y="357921"/>
                  </a:lnTo>
                  <a:lnTo>
                    <a:pt x="110557" y="356912"/>
                  </a:lnTo>
                  <a:cubicBezTo>
                    <a:pt x="133274" y="342272"/>
                    <a:pt x="139332" y="331165"/>
                    <a:pt x="139332" y="297847"/>
                  </a:cubicBezTo>
                  <a:lnTo>
                    <a:pt x="139332" y="17669"/>
                  </a:lnTo>
                  <a:lnTo>
                    <a:pt x="117624" y="17669"/>
                  </a:lnTo>
                  <a:cubicBezTo>
                    <a:pt x="63608" y="17669"/>
                    <a:pt x="43920" y="50988"/>
                    <a:pt x="1010" y="119644"/>
                  </a:cubicBezTo>
                  <a:lnTo>
                    <a:pt x="0" y="119644"/>
                  </a:lnTo>
                  <a:lnTo>
                    <a:pt x="171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465810" y="5723666"/>
              <a:ext cx="414429" cy="91688"/>
              <a:chOff x="1465428" y="5723666"/>
              <a:chExt cx="414321" cy="91688"/>
            </a:xfrm>
          </p:grpSpPr>
          <p:sp>
            <p:nvSpPr>
              <p:cNvPr id="20" name="TextBox 19"/>
              <p:cNvSpPr txBox="1">
                <a:spLocks/>
              </p:cNvSpPr>
              <p:nvPr/>
            </p:nvSpPr>
            <p:spPr>
              <a:xfrm>
                <a:off x="1465428" y="5723666"/>
                <a:ext cx="90135" cy="91688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1" name="TextBox 20"/>
              <p:cNvSpPr txBox="1">
                <a:spLocks/>
              </p:cNvSpPr>
              <p:nvPr/>
            </p:nvSpPr>
            <p:spPr>
              <a:xfrm>
                <a:off x="1569024" y="5725066"/>
                <a:ext cx="54618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2" name="TextBox 21"/>
              <p:cNvSpPr txBox="1">
                <a:spLocks/>
              </p:cNvSpPr>
              <p:nvPr/>
            </p:nvSpPr>
            <p:spPr>
              <a:xfrm>
                <a:off x="1648696" y="5725066"/>
                <a:ext cx="73449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3" name="TextBox 22"/>
              <p:cNvSpPr txBox="1">
                <a:spLocks/>
              </p:cNvSpPr>
              <p:nvPr/>
            </p:nvSpPr>
            <p:spPr>
              <a:xfrm>
                <a:off x="1733195" y="5725066"/>
                <a:ext cx="74387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4" name="TextBox 23"/>
              <p:cNvSpPr txBox="1">
                <a:spLocks/>
              </p:cNvSpPr>
              <p:nvPr/>
            </p:nvSpPr>
            <p:spPr>
              <a:xfrm>
                <a:off x="1825131" y="5725066"/>
                <a:ext cx="54618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834187" y="5007328"/>
              <a:ext cx="2121961" cy="1172755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2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078427" y="5460984"/>
            <a:ext cx="2844943" cy="431800"/>
          </a:xfrm>
          <a:prstGeom prst="rect">
            <a:avLst/>
          </a:prstGeom>
        </p:spPr>
        <p:txBody>
          <a:bodyPr rIns="0" anchor="b"/>
          <a:lstStyle>
            <a:lvl1pPr algn="r">
              <a:defRPr sz="12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Presenter Name</a:t>
            </a:r>
            <a:endParaRPr lang="tr-TR" dirty="0"/>
          </a:p>
        </p:txBody>
      </p:sp>
      <p:sp>
        <p:nvSpPr>
          <p:cNvPr id="27" name="Title 1"/>
          <p:cNvSpPr>
            <a:spLocks noGrp="1"/>
          </p:cNvSpPr>
          <p:nvPr>
            <p:ph type="ctrTitle" hasCustomPrompt="1"/>
          </p:nvPr>
        </p:nvSpPr>
        <p:spPr>
          <a:xfrm>
            <a:off x="822960" y="640080"/>
            <a:ext cx="5585018" cy="2630356"/>
          </a:xfrm>
          <a:prstGeom prst="rect">
            <a:avLst/>
          </a:prstGeom>
        </p:spPr>
        <p:txBody>
          <a:bodyPr lIns="0" anchor="t"/>
          <a:lstStyle>
            <a:lvl1pPr algn="l">
              <a:lnSpc>
                <a:spcPct val="80000"/>
              </a:lnSpc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Cover Slide Title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822960" y="3383280"/>
            <a:ext cx="5578857" cy="431800"/>
          </a:xfrm>
          <a:prstGeom prst="rect">
            <a:avLst/>
          </a:prstGeom>
        </p:spPr>
        <p:txBody>
          <a:bodyPr lIns="0" anchor="ctr" anchorCtr="0"/>
          <a:lstStyle>
            <a:lvl1pPr algn="l">
              <a:defRPr sz="24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Second Level Title</a:t>
            </a:r>
            <a:endParaRPr lang="tr-TR" dirty="0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78427" y="5892928"/>
            <a:ext cx="2844943" cy="431800"/>
          </a:xfrm>
          <a:prstGeom prst="rect">
            <a:avLst/>
          </a:prstGeom>
        </p:spPr>
        <p:txBody>
          <a:bodyPr rIns="0" anchor="b"/>
          <a:lstStyle>
            <a:lvl1pPr algn="r">
              <a:defRPr sz="18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Date</a:t>
            </a:r>
            <a:endParaRPr lang="tr-TR" dirty="0"/>
          </a:p>
        </p:txBody>
      </p:sp>
      <p:sp>
        <p:nvSpPr>
          <p:cNvPr id="32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7751365" y="1"/>
            <a:ext cx="4440635" cy="338328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7749346" y="3375049"/>
            <a:ext cx="4442654" cy="11887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860573B-7502-4EE6-AE67-B3B2FFD71F3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472900" y="5931510"/>
            <a:ext cx="2192529" cy="292877"/>
            <a:chOff x="279400" y="2781300"/>
            <a:chExt cx="8585200" cy="1092200"/>
          </a:xfrm>
        </p:grpSpPr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264CBBCF-7D70-4513-96B2-BDE78A1BE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CB55B7D8-3723-4CA7-83E2-4ECF2520F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66826270-096D-4A0F-B57D-78D557210E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D644210C-71FB-46C2-BB06-3DAD03BC87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6BD464F9-CB86-4782-98A8-138D13B22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4A8BDCE4-6FCC-47A7-9CDE-4AC06B36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331AB147-689A-43A6-B970-E8CB2BE02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0" name="Freeform 12">
              <a:extLst>
                <a:ext uri="{FF2B5EF4-FFF2-40B4-BE49-F238E27FC236}">
                  <a16:creationId xmlns:a16="http://schemas.microsoft.com/office/drawing/2014/main" id="{AA8CC35E-627A-410D-9CC1-5DFD27072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1" name="Freeform 13">
              <a:extLst>
                <a:ext uri="{FF2B5EF4-FFF2-40B4-BE49-F238E27FC236}">
                  <a16:creationId xmlns:a16="http://schemas.microsoft.com/office/drawing/2014/main" id="{A6104163-5896-46B6-AC7E-D2E4D25EC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5" y="2816225"/>
              <a:ext cx="1014413" cy="1023938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id="{481FE757-1FA8-48AB-BF72-DF393E4A3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Slide - Photo Right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7029651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3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8351520" y="1554481"/>
            <a:ext cx="3840480" cy="53035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Content Placeholder 8"/>
          <p:cNvSpPr txBox="1">
            <a:spLocks/>
          </p:cNvSpPr>
          <p:nvPr userDrawn="1"/>
        </p:nvSpPr>
        <p:spPr>
          <a:xfrm>
            <a:off x="11104408" y="6418626"/>
            <a:ext cx="734493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fld id="{38743595-4496-5147-A886-7D133864DF76}" type="slidenum">
              <a:rPr lang="en-US" sz="1000" smtClean="0">
                <a:solidFill>
                  <a:srgbClr val="3F3F3F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r"/>
              <a:t>‹#›</a:t>
            </a:fld>
            <a:endParaRPr lang="en-US" sz="10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MSIPCMContentMarking" descr="{&quot;HashCode&quot;:-356254672,&quot;Placement&quot;:&quot;Footer&quot;}">
            <a:extLst>
              <a:ext uri="{FF2B5EF4-FFF2-40B4-BE49-F238E27FC236}">
                <a16:creationId xmlns:a16="http://schemas.microsoft.com/office/drawing/2014/main" id="{B869DC3D-CEDB-48B8-8C95-B8965AA1143A}"/>
              </a:ext>
            </a:extLst>
          </p:cNvPr>
          <p:cNvSpPr txBox="1"/>
          <p:nvPr userDrawn="1"/>
        </p:nvSpPr>
        <p:spPr>
          <a:xfrm>
            <a:off x="10717460" y="6413372"/>
            <a:ext cx="709344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 defTabSz="456758" fontAlgn="base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41414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Proprietary</a:t>
            </a:r>
            <a:endParaRPr lang="en-US" sz="800" dirty="0" err="1">
              <a:solidFill>
                <a:srgbClr val="41414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8260080" y="1554479"/>
            <a:ext cx="91440" cy="53035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2011680"/>
            <a:ext cx="7406640" cy="416200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sion to action">
    <p:bg>
      <p:bgPr>
        <a:solidFill>
          <a:srgbClr val="06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Object 2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3844459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7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26" name="Object 2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6"/>
          <p:cNvSpPr/>
          <p:nvPr userDrawn="1"/>
        </p:nvSpPr>
        <p:spPr>
          <a:xfrm>
            <a:off x="0" y="4732020"/>
            <a:ext cx="12192000" cy="2125980"/>
          </a:xfrm>
          <a:prstGeom prst="rect">
            <a:avLst/>
          </a:prstGeom>
          <a:gradFill flip="none" rotWithShape="1">
            <a:gsLst>
              <a:gs pos="67000">
                <a:schemeClr val="bg1"/>
              </a:gs>
              <a:gs pos="100000">
                <a:schemeClr val="bg1"/>
              </a:gs>
              <a:gs pos="55000">
                <a:schemeClr val="accent2"/>
              </a:gs>
              <a:gs pos="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589" y="0"/>
            <a:ext cx="12188825" cy="4732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88" y="0"/>
            <a:ext cx="6126479" cy="4732020"/>
          </a:xfrm>
          <a:prstGeom prst="rect">
            <a:avLst/>
          </a:prstGeom>
        </p:spPr>
      </p:pic>
      <p:sp>
        <p:nvSpPr>
          <p:cNvPr id="30" name="Rectangle 29"/>
          <p:cNvSpPr/>
          <p:nvPr userDrawn="1"/>
        </p:nvSpPr>
        <p:spPr>
          <a:xfrm flipH="1">
            <a:off x="6015106" y="1"/>
            <a:ext cx="665217" cy="47320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itle 2"/>
          <p:cNvSpPr txBox="1">
            <a:spLocks/>
          </p:cNvSpPr>
          <p:nvPr userDrawn="1"/>
        </p:nvSpPr>
        <p:spPr>
          <a:xfrm>
            <a:off x="7901547" y="3658243"/>
            <a:ext cx="3949108" cy="72713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5400" b="1" dirty="0">
                <a:solidFill>
                  <a:srgbClr val="00859B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</a:rPr>
              <a:t>into action.</a:t>
            </a:r>
          </a:p>
        </p:txBody>
      </p:sp>
      <p:sp>
        <p:nvSpPr>
          <p:cNvPr id="32" name="Title 1"/>
          <p:cNvSpPr txBox="1">
            <a:spLocks/>
          </p:cNvSpPr>
          <p:nvPr userDrawn="1"/>
        </p:nvSpPr>
        <p:spPr>
          <a:xfrm>
            <a:off x="5061285" y="2489624"/>
            <a:ext cx="5205181" cy="177082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7200" b="0" i="0" kern="1200">
                <a:solidFill>
                  <a:schemeClr val="bg1"/>
                </a:solidFill>
                <a:latin typeface="Domaine Display Bold" panose="020A0803080505060203" pitchFamily="18" charset="0"/>
                <a:ea typeface="Open Sans" panose="020B0606030504020204" pitchFamily="34" charset="0"/>
                <a:cs typeface="Domaine Display Bold" panose="020A0803080505060203" pitchFamily="18" charset="0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sz="5400" b="1" dirty="0">
                <a:solidFill>
                  <a:schemeClr val="accent2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</a:rPr>
              <a:t>Turning vision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860573B-7502-4EE6-AE67-B3B2FFD71F3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654511" y="5940719"/>
            <a:ext cx="3097787" cy="413801"/>
            <a:chOff x="279400" y="2781300"/>
            <a:chExt cx="8585200" cy="1092200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264CBBCF-7D70-4513-96B2-BDE78A1BE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CB55B7D8-3723-4CA7-83E2-4ECF2520F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66826270-096D-4A0F-B57D-78D557210E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D644210C-71FB-46C2-BB06-3DAD03BC87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6BD464F9-CB86-4782-98A8-138D13B22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Freeform 10">
              <a:extLst>
                <a:ext uri="{FF2B5EF4-FFF2-40B4-BE49-F238E27FC236}">
                  <a16:creationId xmlns:a16="http://schemas.microsoft.com/office/drawing/2014/main" id="{4A8BDCE4-6FCC-47A7-9CDE-4AC06B36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Freeform 11">
              <a:extLst>
                <a:ext uri="{FF2B5EF4-FFF2-40B4-BE49-F238E27FC236}">
                  <a16:creationId xmlns:a16="http://schemas.microsoft.com/office/drawing/2014/main" id="{331AB147-689A-43A6-B970-E8CB2BE02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12">
              <a:extLst>
                <a:ext uri="{FF2B5EF4-FFF2-40B4-BE49-F238E27FC236}">
                  <a16:creationId xmlns:a16="http://schemas.microsoft.com/office/drawing/2014/main" id="{AA8CC35E-627A-410D-9CC1-5DFD27072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13">
              <a:extLst>
                <a:ext uri="{FF2B5EF4-FFF2-40B4-BE49-F238E27FC236}">
                  <a16:creationId xmlns:a16="http://schemas.microsoft.com/office/drawing/2014/main" id="{A6104163-5896-46B6-AC7E-D2E4D25EC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4" y="2816225"/>
              <a:ext cx="1014412" cy="1023939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14">
              <a:extLst>
                <a:ext uri="{FF2B5EF4-FFF2-40B4-BE49-F238E27FC236}">
                  <a16:creationId xmlns:a16="http://schemas.microsoft.com/office/drawing/2014/main" id="{481FE757-1FA8-48AB-BF72-DF393E4A3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" name="Group 43"/>
          <p:cNvGrpSpPr/>
          <p:nvPr userDrawn="1"/>
        </p:nvGrpSpPr>
        <p:grpSpPr>
          <a:xfrm>
            <a:off x="504316" y="5402513"/>
            <a:ext cx="1930419" cy="1067172"/>
            <a:chOff x="7526204" y="2289887"/>
            <a:chExt cx="3108960" cy="1718692"/>
          </a:xfrm>
        </p:grpSpPr>
        <p:grpSp>
          <p:nvGrpSpPr>
            <p:cNvPr id="45" name="Group 44"/>
            <p:cNvGrpSpPr>
              <a:grpSpLocks noChangeAspect="1"/>
            </p:cNvGrpSpPr>
            <p:nvPr/>
          </p:nvGrpSpPr>
          <p:grpSpPr>
            <a:xfrm>
              <a:off x="8070916" y="2865025"/>
              <a:ext cx="2148840" cy="827025"/>
              <a:chOff x="-2522495" y="1678245"/>
              <a:chExt cx="2126771" cy="818532"/>
            </a:xfrm>
          </p:grpSpPr>
          <p:sp>
            <p:nvSpPr>
              <p:cNvPr id="47" name="TextBox 46"/>
              <p:cNvSpPr txBox="1">
                <a:spLocks/>
              </p:cNvSpPr>
              <p:nvPr/>
            </p:nvSpPr>
            <p:spPr>
              <a:xfrm>
                <a:off x="-2130523" y="1678245"/>
                <a:ext cx="486642" cy="382152"/>
              </a:xfrm>
              <a:custGeom>
                <a:avLst/>
                <a:gdLst/>
                <a:ahLst/>
                <a:cxnLst/>
                <a:rect l="l" t="t" r="r" b="b"/>
                <a:pathLst>
                  <a:path w="486642" h="382152">
                    <a:moveTo>
                      <a:pt x="150943" y="0"/>
                    </a:moveTo>
                    <a:cubicBezTo>
                      <a:pt x="191582" y="0"/>
                      <a:pt x="224490" y="12368"/>
                      <a:pt x="232082" y="39810"/>
                    </a:cubicBezTo>
                    <a:lnTo>
                      <a:pt x="232262" y="41192"/>
                    </a:lnTo>
                    <a:lnTo>
                      <a:pt x="244394" y="27828"/>
                    </a:lnTo>
                    <a:cubicBezTo>
                      <a:pt x="265912" y="9086"/>
                      <a:pt x="296328" y="0"/>
                      <a:pt x="331918" y="0"/>
                    </a:cubicBezTo>
                    <a:cubicBezTo>
                      <a:pt x="355140" y="0"/>
                      <a:pt x="375838" y="4038"/>
                      <a:pt x="390730" y="12620"/>
                    </a:cubicBezTo>
                    <a:lnTo>
                      <a:pt x="399550" y="19037"/>
                    </a:lnTo>
                    <a:lnTo>
                      <a:pt x="415123" y="9213"/>
                    </a:lnTo>
                    <a:cubicBezTo>
                      <a:pt x="421204" y="6846"/>
                      <a:pt x="427956" y="5553"/>
                      <a:pt x="435150" y="5553"/>
                    </a:cubicBezTo>
                    <a:cubicBezTo>
                      <a:pt x="464430" y="5553"/>
                      <a:pt x="486642" y="26250"/>
                      <a:pt x="486642" y="53511"/>
                    </a:cubicBezTo>
                    <a:cubicBezTo>
                      <a:pt x="486642" y="80772"/>
                      <a:pt x="464430" y="101974"/>
                      <a:pt x="435150" y="101974"/>
                    </a:cubicBezTo>
                    <a:cubicBezTo>
                      <a:pt x="420763" y="101974"/>
                      <a:pt x="408142" y="96674"/>
                      <a:pt x="399118" y="87965"/>
                    </a:cubicBezTo>
                    <a:lnTo>
                      <a:pt x="397141" y="85099"/>
                    </a:lnTo>
                    <a:lnTo>
                      <a:pt x="387023" y="90979"/>
                    </a:lnTo>
                    <a:cubicBezTo>
                      <a:pt x="381675" y="92887"/>
                      <a:pt x="375838" y="93897"/>
                      <a:pt x="369780" y="93897"/>
                    </a:cubicBezTo>
                    <a:cubicBezTo>
                      <a:pt x="355140" y="93897"/>
                      <a:pt x="342015" y="89354"/>
                      <a:pt x="335452" y="81781"/>
                    </a:cubicBezTo>
                    <a:cubicBezTo>
                      <a:pt x="350092" y="78247"/>
                      <a:pt x="359179" y="66132"/>
                      <a:pt x="359179" y="42910"/>
                    </a:cubicBezTo>
                    <a:cubicBezTo>
                      <a:pt x="359179" y="22717"/>
                      <a:pt x="350597" y="8077"/>
                      <a:pt x="331918" y="8077"/>
                    </a:cubicBezTo>
                    <a:cubicBezTo>
                      <a:pt x="308696" y="8077"/>
                      <a:pt x="300619" y="29784"/>
                      <a:pt x="300619" y="58054"/>
                    </a:cubicBezTo>
                    <a:lnTo>
                      <a:pt x="300619" y="132264"/>
                    </a:lnTo>
                    <a:lnTo>
                      <a:pt x="363217" y="132264"/>
                    </a:lnTo>
                    <a:lnTo>
                      <a:pt x="360693" y="144884"/>
                    </a:lnTo>
                    <a:lnTo>
                      <a:pt x="300619" y="144884"/>
                    </a:lnTo>
                    <a:lnTo>
                      <a:pt x="300619" y="327126"/>
                    </a:lnTo>
                    <a:cubicBezTo>
                      <a:pt x="300619" y="360445"/>
                      <a:pt x="312230" y="369027"/>
                      <a:pt x="339490" y="381142"/>
                    </a:cubicBezTo>
                    <a:lnTo>
                      <a:pt x="339490" y="382152"/>
                    </a:lnTo>
                    <a:lnTo>
                      <a:pt x="186529" y="382152"/>
                    </a:lnTo>
                    <a:lnTo>
                      <a:pt x="186529" y="381142"/>
                    </a:lnTo>
                    <a:cubicBezTo>
                      <a:pt x="208741" y="367007"/>
                      <a:pt x="210255" y="360445"/>
                      <a:pt x="210255" y="327126"/>
                    </a:cubicBezTo>
                    <a:lnTo>
                      <a:pt x="210255" y="144884"/>
                    </a:lnTo>
                    <a:lnTo>
                      <a:pt x="180976" y="144884"/>
                    </a:lnTo>
                    <a:lnTo>
                      <a:pt x="180976" y="139331"/>
                    </a:lnTo>
                    <a:lnTo>
                      <a:pt x="210255" y="128225"/>
                    </a:lnTo>
                    <a:lnTo>
                      <a:pt x="210255" y="113585"/>
                    </a:lnTo>
                    <a:lnTo>
                      <a:pt x="212504" y="87227"/>
                    </a:lnTo>
                    <a:lnTo>
                      <a:pt x="206048" y="90979"/>
                    </a:lnTo>
                    <a:cubicBezTo>
                      <a:pt x="200700" y="92887"/>
                      <a:pt x="194863" y="93897"/>
                      <a:pt x="188805" y="93897"/>
                    </a:cubicBezTo>
                    <a:cubicBezTo>
                      <a:pt x="174165" y="93897"/>
                      <a:pt x="161040" y="89354"/>
                      <a:pt x="154477" y="81781"/>
                    </a:cubicBezTo>
                    <a:cubicBezTo>
                      <a:pt x="169117" y="78247"/>
                      <a:pt x="178204" y="66132"/>
                      <a:pt x="178204" y="42910"/>
                    </a:cubicBezTo>
                    <a:cubicBezTo>
                      <a:pt x="178204" y="22717"/>
                      <a:pt x="169622" y="8077"/>
                      <a:pt x="150943" y="8077"/>
                    </a:cubicBezTo>
                    <a:cubicBezTo>
                      <a:pt x="127721" y="8077"/>
                      <a:pt x="119644" y="29784"/>
                      <a:pt x="119644" y="58054"/>
                    </a:cubicBezTo>
                    <a:lnTo>
                      <a:pt x="119644" y="132264"/>
                    </a:lnTo>
                    <a:lnTo>
                      <a:pt x="182242" y="132264"/>
                    </a:lnTo>
                    <a:lnTo>
                      <a:pt x="179718" y="144884"/>
                    </a:lnTo>
                    <a:lnTo>
                      <a:pt x="119644" y="144884"/>
                    </a:lnTo>
                    <a:lnTo>
                      <a:pt x="119644" y="327126"/>
                    </a:lnTo>
                    <a:cubicBezTo>
                      <a:pt x="119644" y="360445"/>
                      <a:pt x="131255" y="369027"/>
                      <a:pt x="158516" y="381142"/>
                    </a:cubicBezTo>
                    <a:lnTo>
                      <a:pt x="158516" y="382152"/>
                    </a:lnTo>
                    <a:lnTo>
                      <a:pt x="5554" y="382152"/>
                    </a:lnTo>
                    <a:lnTo>
                      <a:pt x="5554" y="381142"/>
                    </a:lnTo>
                    <a:cubicBezTo>
                      <a:pt x="27766" y="367007"/>
                      <a:pt x="29280" y="360445"/>
                      <a:pt x="29280" y="327126"/>
                    </a:cubicBezTo>
                    <a:lnTo>
                      <a:pt x="29280" y="144884"/>
                    </a:lnTo>
                    <a:lnTo>
                      <a:pt x="0" y="144884"/>
                    </a:lnTo>
                    <a:lnTo>
                      <a:pt x="0" y="139331"/>
                    </a:lnTo>
                    <a:lnTo>
                      <a:pt x="29280" y="128225"/>
                    </a:lnTo>
                    <a:lnTo>
                      <a:pt x="29280" y="113585"/>
                    </a:lnTo>
                    <a:cubicBezTo>
                      <a:pt x="29280" y="36347"/>
                      <a:pt x="79763" y="0"/>
                      <a:pt x="15094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TextBox 47"/>
              <p:cNvSpPr txBox="1">
                <a:spLocks/>
              </p:cNvSpPr>
              <p:nvPr/>
            </p:nvSpPr>
            <p:spPr>
              <a:xfrm>
                <a:off x="-2522495" y="1701971"/>
                <a:ext cx="362969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62969" h="363474">
                    <a:moveTo>
                      <a:pt x="181737" y="0"/>
                    </a:moveTo>
                    <a:cubicBezTo>
                      <a:pt x="285731" y="0"/>
                      <a:pt x="362969" y="75724"/>
                      <a:pt x="362969" y="181737"/>
                    </a:cubicBezTo>
                    <a:cubicBezTo>
                      <a:pt x="362969" y="287751"/>
                      <a:pt x="285731" y="363474"/>
                      <a:pt x="181737" y="363474"/>
                    </a:cubicBezTo>
                    <a:cubicBezTo>
                      <a:pt x="77238" y="363474"/>
                      <a:pt x="0" y="287751"/>
                      <a:pt x="0" y="181737"/>
                    </a:cubicBezTo>
                    <a:cubicBezTo>
                      <a:pt x="0" y="75724"/>
                      <a:pt x="77238" y="0"/>
                      <a:pt x="181737" y="0"/>
                    </a:cubicBezTo>
                    <a:close/>
                    <a:moveTo>
                      <a:pt x="181737" y="10097"/>
                    </a:moveTo>
                    <a:cubicBezTo>
                      <a:pt x="123682" y="10097"/>
                      <a:pt x="103994" y="70676"/>
                      <a:pt x="103994" y="181737"/>
                    </a:cubicBezTo>
                    <a:cubicBezTo>
                      <a:pt x="103994" y="292799"/>
                      <a:pt x="123682" y="353378"/>
                      <a:pt x="181737" y="353378"/>
                    </a:cubicBezTo>
                    <a:cubicBezTo>
                      <a:pt x="239287" y="353378"/>
                      <a:pt x="258975" y="292799"/>
                      <a:pt x="258975" y="181737"/>
                    </a:cubicBezTo>
                    <a:cubicBezTo>
                      <a:pt x="258975" y="70676"/>
                      <a:pt x="239287" y="10097"/>
                      <a:pt x="181737" y="1009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TextBox 48"/>
              <p:cNvSpPr txBox="1">
                <a:spLocks/>
              </p:cNvSpPr>
              <p:nvPr/>
            </p:nvSpPr>
            <p:spPr>
              <a:xfrm>
                <a:off x="-1602104" y="1805461"/>
                <a:ext cx="245345" cy="259984"/>
              </a:xfrm>
              <a:custGeom>
                <a:avLst/>
                <a:gdLst/>
                <a:ahLst/>
                <a:cxnLst/>
                <a:rect l="l" t="t" r="r" b="b"/>
                <a:pathLst>
                  <a:path w="245345" h="259984">
                    <a:moveTo>
                      <a:pt x="144885" y="0"/>
                    </a:moveTo>
                    <a:cubicBezTo>
                      <a:pt x="199406" y="0"/>
                      <a:pt x="240297" y="23726"/>
                      <a:pt x="240297" y="65122"/>
                    </a:cubicBezTo>
                    <a:cubicBezTo>
                      <a:pt x="240297" y="95411"/>
                      <a:pt x="217075" y="111061"/>
                      <a:pt x="192843" y="111061"/>
                    </a:cubicBezTo>
                    <a:cubicBezTo>
                      <a:pt x="166087" y="111061"/>
                      <a:pt x="150438" y="96421"/>
                      <a:pt x="148923" y="81781"/>
                    </a:cubicBezTo>
                    <a:cubicBezTo>
                      <a:pt x="151952" y="82791"/>
                      <a:pt x="155486" y="83296"/>
                      <a:pt x="158010" y="83296"/>
                    </a:cubicBezTo>
                    <a:cubicBezTo>
                      <a:pt x="176689" y="83296"/>
                      <a:pt x="184261" y="67646"/>
                      <a:pt x="184261" y="48463"/>
                    </a:cubicBezTo>
                    <a:cubicBezTo>
                      <a:pt x="184261" y="24231"/>
                      <a:pt x="171136" y="8582"/>
                      <a:pt x="145894" y="8582"/>
                    </a:cubicBezTo>
                    <a:cubicBezTo>
                      <a:pt x="110557" y="8582"/>
                      <a:pt x="93897" y="54016"/>
                      <a:pt x="93897" y="112575"/>
                    </a:cubicBezTo>
                    <a:cubicBezTo>
                      <a:pt x="93897" y="181737"/>
                      <a:pt x="124692" y="218589"/>
                      <a:pt x="171640" y="218589"/>
                    </a:cubicBezTo>
                    <a:cubicBezTo>
                      <a:pt x="200415" y="218589"/>
                      <a:pt x="226666" y="204958"/>
                      <a:pt x="242316" y="173659"/>
                    </a:cubicBezTo>
                    <a:lnTo>
                      <a:pt x="245345" y="175174"/>
                    </a:lnTo>
                    <a:cubicBezTo>
                      <a:pt x="231210" y="229190"/>
                      <a:pt x="185775" y="259984"/>
                      <a:pt x="129740" y="259984"/>
                    </a:cubicBezTo>
                    <a:cubicBezTo>
                      <a:pt x="60074" y="259984"/>
                      <a:pt x="0" y="213036"/>
                      <a:pt x="0" y="134788"/>
                    </a:cubicBezTo>
                    <a:cubicBezTo>
                      <a:pt x="0" y="49977"/>
                      <a:pt x="63608" y="0"/>
                      <a:pt x="14488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TextBox 49"/>
              <p:cNvSpPr txBox="1">
                <a:spLocks/>
              </p:cNvSpPr>
              <p:nvPr/>
            </p:nvSpPr>
            <p:spPr>
              <a:xfrm>
                <a:off x="-1335404" y="1805461"/>
                <a:ext cx="251908" cy="259984"/>
              </a:xfrm>
              <a:custGeom>
                <a:avLst/>
                <a:gdLst/>
                <a:ahLst/>
                <a:cxnLst/>
                <a:rect l="l" t="t" r="r" b="b"/>
                <a:pathLst>
                  <a:path w="251908" h="259984">
                    <a:moveTo>
                      <a:pt x="132264" y="0"/>
                    </a:moveTo>
                    <a:cubicBezTo>
                      <a:pt x="213541" y="0"/>
                      <a:pt x="251908" y="51996"/>
                      <a:pt x="251908" y="118633"/>
                    </a:cubicBezTo>
                    <a:lnTo>
                      <a:pt x="91373" y="118633"/>
                    </a:lnTo>
                    <a:cubicBezTo>
                      <a:pt x="91373" y="181232"/>
                      <a:pt x="124187" y="218589"/>
                      <a:pt x="172650" y="218589"/>
                    </a:cubicBezTo>
                    <a:cubicBezTo>
                      <a:pt x="203444" y="218589"/>
                      <a:pt x="230200" y="204958"/>
                      <a:pt x="245850" y="173659"/>
                    </a:cubicBezTo>
                    <a:lnTo>
                      <a:pt x="249383" y="175174"/>
                    </a:lnTo>
                    <a:cubicBezTo>
                      <a:pt x="234744" y="229190"/>
                      <a:pt x="189309" y="259984"/>
                      <a:pt x="131759" y="259984"/>
                    </a:cubicBezTo>
                    <a:cubicBezTo>
                      <a:pt x="59569" y="259984"/>
                      <a:pt x="0" y="212531"/>
                      <a:pt x="0" y="130244"/>
                    </a:cubicBezTo>
                    <a:cubicBezTo>
                      <a:pt x="0" y="50987"/>
                      <a:pt x="60074" y="0"/>
                      <a:pt x="132264" y="0"/>
                    </a:cubicBezTo>
                    <a:close/>
                    <a:moveTo>
                      <a:pt x="132264" y="8582"/>
                    </a:moveTo>
                    <a:cubicBezTo>
                      <a:pt x="106013" y="8582"/>
                      <a:pt x="92888" y="48463"/>
                      <a:pt x="91878" y="108032"/>
                    </a:cubicBezTo>
                    <a:lnTo>
                      <a:pt x="165078" y="108032"/>
                    </a:lnTo>
                    <a:cubicBezTo>
                      <a:pt x="165078" y="51492"/>
                      <a:pt x="161039" y="8582"/>
                      <a:pt x="132264" y="858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TextBox 50"/>
              <p:cNvSpPr txBox="1">
                <a:spLocks/>
              </p:cNvSpPr>
              <p:nvPr/>
            </p:nvSpPr>
            <p:spPr>
              <a:xfrm>
                <a:off x="-1766048" y="1810509"/>
                <a:ext cx="140846" cy="249888"/>
              </a:xfrm>
              <a:custGeom>
                <a:avLst/>
                <a:gdLst/>
                <a:ahLst/>
                <a:cxnLst/>
                <a:rect l="l" t="t" r="r" b="b"/>
                <a:pathLst>
                  <a:path w="140846" h="249888">
                    <a:moveTo>
                      <a:pt x="0" y="0"/>
                    </a:moveTo>
                    <a:lnTo>
                      <a:pt x="117119" y="0"/>
                    </a:lnTo>
                    <a:lnTo>
                      <a:pt x="117119" y="194862"/>
                    </a:lnTo>
                    <a:cubicBezTo>
                      <a:pt x="117119" y="228181"/>
                      <a:pt x="118633" y="234743"/>
                      <a:pt x="140846" y="248878"/>
                    </a:cubicBezTo>
                    <a:lnTo>
                      <a:pt x="140846" y="249888"/>
                    </a:lnTo>
                    <a:lnTo>
                      <a:pt x="3029" y="249888"/>
                    </a:lnTo>
                    <a:lnTo>
                      <a:pt x="3029" y="248878"/>
                    </a:lnTo>
                    <a:cubicBezTo>
                      <a:pt x="25241" y="234743"/>
                      <a:pt x="26755" y="228181"/>
                      <a:pt x="26755" y="194862"/>
                    </a:cubicBezTo>
                    <a:lnTo>
                      <a:pt x="26755" y="56035"/>
                    </a:lnTo>
                    <a:cubicBezTo>
                      <a:pt x="26755" y="21707"/>
                      <a:pt x="23726" y="14640"/>
                      <a:pt x="0" y="100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TextBox 51"/>
              <p:cNvSpPr txBox="1">
                <a:spLocks/>
              </p:cNvSpPr>
              <p:nvPr/>
            </p:nvSpPr>
            <p:spPr>
              <a:xfrm>
                <a:off x="-1501643" y="2133303"/>
                <a:ext cx="323593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23593" h="363474">
                    <a:moveTo>
                      <a:pt x="190319" y="0"/>
                    </a:moveTo>
                    <a:cubicBezTo>
                      <a:pt x="236258" y="0"/>
                      <a:pt x="260994" y="15145"/>
                      <a:pt x="277653" y="15145"/>
                    </a:cubicBezTo>
                    <a:cubicBezTo>
                      <a:pt x="291284" y="15145"/>
                      <a:pt x="299866" y="9087"/>
                      <a:pt x="310467" y="0"/>
                    </a:cubicBezTo>
                    <a:lnTo>
                      <a:pt x="314001" y="120149"/>
                    </a:lnTo>
                    <a:lnTo>
                      <a:pt x="312991" y="120149"/>
                    </a:lnTo>
                    <a:cubicBezTo>
                      <a:pt x="287750" y="56541"/>
                      <a:pt x="250393" y="11107"/>
                      <a:pt x="199910" y="11107"/>
                    </a:cubicBezTo>
                    <a:cubicBezTo>
                      <a:pt x="137312" y="11107"/>
                      <a:pt x="101974" y="80268"/>
                      <a:pt x="101974" y="164573"/>
                    </a:cubicBezTo>
                    <a:cubicBezTo>
                      <a:pt x="101974" y="260490"/>
                      <a:pt x="155486" y="315011"/>
                      <a:pt x="221113" y="315011"/>
                    </a:cubicBezTo>
                    <a:cubicBezTo>
                      <a:pt x="263014" y="315011"/>
                      <a:pt x="297846" y="300371"/>
                      <a:pt x="320564" y="252918"/>
                    </a:cubicBezTo>
                    <a:lnTo>
                      <a:pt x="323593" y="253927"/>
                    </a:lnTo>
                    <a:cubicBezTo>
                      <a:pt x="306428" y="321574"/>
                      <a:pt x="252412" y="363474"/>
                      <a:pt x="173660" y="363474"/>
                    </a:cubicBezTo>
                    <a:cubicBezTo>
                      <a:pt x="74209" y="363474"/>
                      <a:pt x="0" y="293304"/>
                      <a:pt x="0" y="186786"/>
                    </a:cubicBezTo>
                    <a:cubicBezTo>
                      <a:pt x="0" y="76229"/>
                      <a:pt x="85820" y="0"/>
                      <a:pt x="19031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TextBox 52"/>
              <p:cNvSpPr txBox="1">
                <a:spLocks/>
              </p:cNvSpPr>
              <p:nvPr/>
            </p:nvSpPr>
            <p:spPr>
              <a:xfrm>
                <a:off x="-758693" y="2133303"/>
                <a:ext cx="362969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62969" h="363474">
                    <a:moveTo>
                      <a:pt x="181737" y="0"/>
                    </a:moveTo>
                    <a:cubicBezTo>
                      <a:pt x="285731" y="0"/>
                      <a:pt x="362969" y="75724"/>
                      <a:pt x="362969" y="181737"/>
                    </a:cubicBezTo>
                    <a:cubicBezTo>
                      <a:pt x="362969" y="287751"/>
                      <a:pt x="285731" y="363474"/>
                      <a:pt x="181737" y="363474"/>
                    </a:cubicBezTo>
                    <a:cubicBezTo>
                      <a:pt x="77238" y="363474"/>
                      <a:pt x="0" y="287751"/>
                      <a:pt x="0" y="181737"/>
                    </a:cubicBezTo>
                    <a:cubicBezTo>
                      <a:pt x="0" y="75724"/>
                      <a:pt x="77238" y="0"/>
                      <a:pt x="181737" y="0"/>
                    </a:cubicBezTo>
                    <a:close/>
                    <a:moveTo>
                      <a:pt x="181737" y="10097"/>
                    </a:moveTo>
                    <a:cubicBezTo>
                      <a:pt x="123682" y="10097"/>
                      <a:pt x="103994" y="70676"/>
                      <a:pt x="103994" y="181737"/>
                    </a:cubicBezTo>
                    <a:cubicBezTo>
                      <a:pt x="103994" y="292799"/>
                      <a:pt x="123682" y="353378"/>
                      <a:pt x="181737" y="353378"/>
                    </a:cubicBezTo>
                    <a:cubicBezTo>
                      <a:pt x="239287" y="353378"/>
                      <a:pt x="258975" y="292799"/>
                      <a:pt x="258975" y="181737"/>
                    </a:cubicBezTo>
                    <a:cubicBezTo>
                      <a:pt x="258975" y="70676"/>
                      <a:pt x="239287" y="10097"/>
                      <a:pt x="181737" y="1009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TextBox 53"/>
              <p:cNvSpPr txBox="1">
                <a:spLocks/>
              </p:cNvSpPr>
              <p:nvPr/>
            </p:nvSpPr>
            <p:spPr>
              <a:xfrm>
                <a:off x="-1156286" y="2133808"/>
                <a:ext cx="373571" cy="357921"/>
              </a:xfrm>
              <a:custGeom>
                <a:avLst/>
                <a:gdLst/>
                <a:ahLst/>
                <a:cxnLst/>
                <a:rect l="l" t="t" r="r" b="b"/>
                <a:pathLst>
                  <a:path w="373571" h="357921">
                    <a:moveTo>
                      <a:pt x="17164" y="0"/>
                    </a:moveTo>
                    <a:cubicBezTo>
                      <a:pt x="24232" y="3534"/>
                      <a:pt x="35338" y="4544"/>
                      <a:pt x="52502" y="4544"/>
                    </a:cubicBezTo>
                    <a:lnTo>
                      <a:pt x="321069" y="4544"/>
                    </a:lnTo>
                    <a:cubicBezTo>
                      <a:pt x="338233" y="4544"/>
                      <a:pt x="349339" y="3534"/>
                      <a:pt x="356407" y="0"/>
                    </a:cubicBezTo>
                    <a:lnTo>
                      <a:pt x="373571" y="119644"/>
                    </a:lnTo>
                    <a:lnTo>
                      <a:pt x="372561" y="119644"/>
                    </a:lnTo>
                    <a:cubicBezTo>
                      <a:pt x="329651" y="50988"/>
                      <a:pt x="309963" y="17669"/>
                      <a:pt x="255946" y="17669"/>
                    </a:cubicBezTo>
                    <a:lnTo>
                      <a:pt x="234239" y="17669"/>
                    </a:lnTo>
                    <a:lnTo>
                      <a:pt x="234239" y="297847"/>
                    </a:lnTo>
                    <a:cubicBezTo>
                      <a:pt x="234239" y="331165"/>
                      <a:pt x="240802" y="342272"/>
                      <a:pt x="263014" y="356912"/>
                    </a:cubicBezTo>
                    <a:lnTo>
                      <a:pt x="263014" y="357921"/>
                    </a:lnTo>
                    <a:lnTo>
                      <a:pt x="110557" y="357921"/>
                    </a:lnTo>
                    <a:lnTo>
                      <a:pt x="110557" y="356912"/>
                    </a:lnTo>
                    <a:cubicBezTo>
                      <a:pt x="133274" y="342272"/>
                      <a:pt x="139332" y="331165"/>
                      <a:pt x="139332" y="297847"/>
                    </a:cubicBezTo>
                    <a:lnTo>
                      <a:pt x="139332" y="17669"/>
                    </a:lnTo>
                    <a:lnTo>
                      <a:pt x="117624" y="17669"/>
                    </a:lnTo>
                    <a:cubicBezTo>
                      <a:pt x="63608" y="17669"/>
                      <a:pt x="43920" y="50988"/>
                      <a:pt x="1010" y="119644"/>
                    </a:cubicBezTo>
                    <a:lnTo>
                      <a:pt x="0" y="119644"/>
                    </a:lnTo>
                    <a:lnTo>
                      <a:pt x="1716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TextBox 54"/>
              <p:cNvSpPr txBox="1">
                <a:spLocks/>
              </p:cNvSpPr>
              <p:nvPr/>
            </p:nvSpPr>
            <p:spPr>
              <a:xfrm>
                <a:off x="-2145704" y="2148039"/>
                <a:ext cx="130738" cy="132991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TextBox 55"/>
              <p:cNvSpPr txBox="1">
                <a:spLocks/>
              </p:cNvSpPr>
              <p:nvPr/>
            </p:nvSpPr>
            <p:spPr>
              <a:xfrm>
                <a:off x="-1995442" y="2150070"/>
                <a:ext cx="79221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TextBox 56"/>
              <p:cNvSpPr txBox="1">
                <a:spLocks/>
              </p:cNvSpPr>
              <p:nvPr/>
            </p:nvSpPr>
            <p:spPr>
              <a:xfrm>
                <a:off x="-1879880" y="2150070"/>
                <a:ext cx="106535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TextBox 57"/>
              <p:cNvSpPr txBox="1">
                <a:spLocks/>
              </p:cNvSpPr>
              <p:nvPr/>
            </p:nvSpPr>
            <p:spPr>
              <a:xfrm>
                <a:off x="-1757317" y="2150070"/>
                <a:ext cx="107896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TextBox 58"/>
              <p:cNvSpPr txBox="1">
                <a:spLocks/>
              </p:cNvSpPr>
              <p:nvPr/>
            </p:nvSpPr>
            <p:spPr>
              <a:xfrm>
                <a:off x="-1623967" y="2150070"/>
                <a:ext cx="79221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6" name="Freeform 45"/>
            <p:cNvSpPr>
              <a:spLocks noEditPoints="1"/>
            </p:cNvSpPr>
            <p:nvPr/>
          </p:nvSpPr>
          <p:spPr bwMode="auto">
            <a:xfrm>
              <a:off x="7526204" y="2289887"/>
              <a:ext cx="3108960" cy="1718692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0" name="Rectangle 59"/>
          <p:cNvSpPr/>
          <p:nvPr userDrawn="1"/>
        </p:nvSpPr>
        <p:spPr>
          <a:xfrm flipH="1">
            <a:off x="-1591" y="4732897"/>
            <a:ext cx="12193589" cy="336177"/>
          </a:xfrm>
          <a:prstGeom prst="rect">
            <a:avLst/>
          </a:prstGeom>
          <a:solidFill>
            <a:srgbClr val="064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31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olid Teal">
    <p:bg>
      <p:bgPr>
        <a:solidFill>
          <a:srgbClr val="06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243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, Division">
    <p:bg>
      <p:bgPr>
        <a:solidFill>
          <a:srgbClr val="06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119093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>
            <a:spLocks noChangeAspect="1"/>
          </p:cNvSpPr>
          <p:nvPr/>
        </p:nvSpPr>
        <p:spPr>
          <a:xfrm>
            <a:off x="7751366" y="0"/>
            <a:ext cx="444063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9890" y="0"/>
            <a:ext cx="121476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834187" y="5051932"/>
            <a:ext cx="2121961" cy="1172755"/>
            <a:chOff x="834187" y="5007328"/>
            <a:chExt cx="2121961" cy="1172755"/>
          </a:xfrm>
        </p:grpSpPr>
        <p:sp>
          <p:nvSpPr>
            <p:cNvPr id="12" name="TextBox 11"/>
            <p:cNvSpPr txBox="1">
              <a:spLocks/>
            </p:cNvSpPr>
            <p:nvPr/>
          </p:nvSpPr>
          <p:spPr>
            <a:xfrm>
              <a:off x="1476280" y="5399774"/>
              <a:ext cx="335594" cy="263468"/>
            </a:xfrm>
            <a:custGeom>
              <a:avLst/>
              <a:gdLst/>
              <a:ahLst/>
              <a:cxnLst/>
              <a:rect l="l" t="t" r="r" b="b"/>
              <a:pathLst>
                <a:path w="486642" h="382152">
                  <a:moveTo>
                    <a:pt x="150943" y="0"/>
                  </a:moveTo>
                  <a:cubicBezTo>
                    <a:pt x="191582" y="0"/>
                    <a:pt x="224490" y="12368"/>
                    <a:pt x="232082" y="39810"/>
                  </a:cubicBezTo>
                  <a:lnTo>
                    <a:pt x="232262" y="41192"/>
                  </a:lnTo>
                  <a:lnTo>
                    <a:pt x="244394" y="27828"/>
                  </a:lnTo>
                  <a:cubicBezTo>
                    <a:pt x="265912" y="9086"/>
                    <a:pt x="296328" y="0"/>
                    <a:pt x="331918" y="0"/>
                  </a:cubicBezTo>
                  <a:cubicBezTo>
                    <a:pt x="355140" y="0"/>
                    <a:pt x="375838" y="4038"/>
                    <a:pt x="390730" y="12620"/>
                  </a:cubicBezTo>
                  <a:lnTo>
                    <a:pt x="399550" y="19037"/>
                  </a:lnTo>
                  <a:lnTo>
                    <a:pt x="415123" y="9213"/>
                  </a:lnTo>
                  <a:cubicBezTo>
                    <a:pt x="421204" y="6846"/>
                    <a:pt x="427956" y="5553"/>
                    <a:pt x="435150" y="5553"/>
                  </a:cubicBezTo>
                  <a:cubicBezTo>
                    <a:pt x="464430" y="5553"/>
                    <a:pt x="486642" y="26250"/>
                    <a:pt x="486642" y="53511"/>
                  </a:cubicBezTo>
                  <a:cubicBezTo>
                    <a:pt x="486642" y="80772"/>
                    <a:pt x="464430" y="101974"/>
                    <a:pt x="435150" y="101974"/>
                  </a:cubicBezTo>
                  <a:cubicBezTo>
                    <a:pt x="420763" y="101974"/>
                    <a:pt x="408142" y="96674"/>
                    <a:pt x="399118" y="87965"/>
                  </a:cubicBezTo>
                  <a:lnTo>
                    <a:pt x="397141" y="85099"/>
                  </a:lnTo>
                  <a:lnTo>
                    <a:pt x="387023" y="90979"/>
                  </a:lnTo>
                  <a:cubicBezTo>
                    <a:pt x="381675" y="92887"/>
                    <a:pt x="375838" y="93897"/>
                    <a:pt x="369780" y="93897"/>
                  </a:cubicBezTo>
                  <a:cubicBezTo>
                    <a:pt x="355140" y="93897"/>
                    <a:pt x="342015" y="89354"/>
                    <a:pt x="335452" y="81781"/>
                  </a:cubicBezTo>
                  <a:cubicBezTo>
                    <a:pt x="350092" y="78247"/>
                    <a:pt x="359179" y="66132"/>
                    <a:pt x="359179" y="42910"/>
                  </a:cubicBezTo>
                  <a:cubicBezTo>
                    <a:pt x="359179" y="22717"/>
                    <a:pt x="350597" y="8077"/>
                    <a:pt x="331918" y="8077"/>
                  </a:cubicBezTo>
                  <a:cubicBezTo>
                    <a:pt x="308696" y="8077"/>
                    <a:pt x="300619" y="29784"/>
                    <a:pt x="300619" y="58054"/>
                  </a:cubicBezTo>
                  <a:lnTo>
                    <a:pt x="300619" y="132264"/>
                  </a:lnTo>
                  <a:lnTo>
                    <a:pt x="363217" y="132264"/>
                  </a:lnTo>
                  <a:lnTo>
                    <a:pt x="360693" y="144884"/>
                  </a:lnTo>
                  <a:lnTo>
                    <a:pt x="300619" y="144884"/>
                  </a:lnTo>
                  <a:lnTo>
                    <a:pt x="300619" y="327126"/>
                  </a:lnTo>
                  <a:cubicBezTo>
                    <a:pt x="300619" y="360445"/>
                    <a:pt x="312230" y="369027"/>
                    <a:pt x="339490" y="381142"/>
                  </a:cubicBezTo>
                  <a:lnTo>
                    <a:pt x="339490" y="382152"/>
                  </a:lnTo>
                  <a:lnTo>
                    <a:pt x="186529" y="382152"/>
                  </a:lnTo>
                  <a:lnTo>
                    <a:pt x="186529" y="381142"/>
                  </a:lnTo>
                  <a:cubicBezTo>
                    <a:pt x="208741" y="367007"/>
                    <a:pt x="210255" y="360445"/>
                    <a:pt x="210255" y="327126"/>
                  </a:cubicBezTo>
                  <a:lnTo>
                    <a:pt x="210255" y="144884"/>
                  </a:lnTo>
                  <a:lnTo>
                    <a:pt x="180976" y="144884"/>
                  </a:lnTo>
                  <a:lnTo>
                    <a:pt x="180976" y="139331"/>
                  </a:lnTo>
                  <a:lnTo>
                    <a:pt x="210255" y="128225"/>
                  </a:lnTo>
                  <a:lnTo>
                    <a:pt x="210255" y="113585"/>
                  </a:lnTo>
                  <a:lnTo>
                    <a:pt x="212504" y="87227"/>
                  </a:lnTo>
                  <a:lnTo>
                    <a:pt x="206048" y="90979"/>
                  </a:lnTo>
                  <a:cubicBezTo>
                    <a:pt x="200700" y="92887"/>
                    <a:pt x="194863" y="93897"/>
                    <a:pt x="188805" y="93897"/>
                  </a:cubicBezTo>
                  <a:cubicBezTo>
                    <a:pt x="174165" y="93897"/>
                    <a:pt x="161040" y="89354"/>
                    <a:pt x="154477" y="81781"/>
                  </a:cubicBezTo>
                  <a:cubicBezTo>
                    <a:pt x="169117" y="78247"/>
                    <a:pt x="178204" y="66132"/>
                    <a:pt x="178204" y="42910"/>
                  </a:cubicBezTo>
                  <a:cubicBezTo>
                    <a:pt x="178204" y="22717"/>
                    <a:pt x="169622" y="8077"/>
                    <a:pt x="150943" y="8077"/>
                  </a:cubicBezTo>
                  <a:cubicBezTo>
                    <a:pt x="127721" y="8077"/>
                    <a:pt x="119644" y="29784"/>
                    <a:pt x="119644" y="58054"/>
                  </a:cubicBezTo>
                  <a:lnTo>
                    <a:pt x="119644" y="132264"/>
                  </a:lnTo>
                  <a:lnTo>
                    <a:pt x="182242" y="132264"/>
                  </a:lnTo>
                  <a:lnTo>
                    <a:pt x="179718" y="144884"/>
                  </a:lnTo>
                  <a:lnTo>
                    <a:pt x="119644" y="144884"/>
                  </a:lnTo>
                  <a:lnTo>
                    <a:pt x="119644" y="327126"/>
                  </a:lnTo>
                  <a:cubicBezTo>
                    <a:pt x="119644" y="360445"/>
                    <a:pt x="131255" y="369027"/>
                    <a:pt x="158516" y="381142"/>
                  </a:cubicBezTo>
                  <a:lnTo>
                    <a:pt x="158516" y="382152"/>
                  </a:lnTo>
                  <a:lnTo>
                    <a:pt x="5554" y="382152"/>
                  </a:lnTo>
                  <a:lnTo>
                    <a:pt x="5554" y="381142"/>
                  </a:lnTo>
                  <a:cubicBezTo>
                    <a:pt x="27766" y="367007"/>
                    <a:pt x="29280" y="360445"/>
                    <a:pt x="29280" y="327126"/>
                  </a:cubicBezTo>
                  <a:lnTo>
                    <a:pt x="29280" y="144884"/>
                  </a:lnTo>
                  <a:lnTo>
                    <a:pt x="0" y="144884"/>
                  </a:lnTo>
                  <a:lnTo>
                    <a:pt x="0" y="139331"/>
                  </a:lnTo>
                  <a:lnTo>
                    <a:pt x="29280" y="128225"/>
                  </a:lnTo>
                  <a:lnTo>
                    <a:pt x="29280" y="113585"/>
                  </a:lnTo>
                  <a:cubicBezTo>
                    <a:pt x="29280" y="36347"/>
                    <a:pt x="79763" y="0"/>
                    <a:pt x="1509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>
              <a:spLocks/>
            </p:cNvSpPr>
            <p:nvPr/>
          </p:nvSpPr>
          <p:spPr>
            <a:xfrm>
              <a:off x="1205971" y="5416132"/>
              <a:ext cx="250308" cy="25059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>
              <a:spLocks/>
            </p:cNvSpPr>
            <p:nvPr/>
          </p:nvSpPr>
          <p:spPr>
            <a:xfrm>
              <a:off x="1840684" y="5487481"/>
              <a:ext cx="169193" cy="179242"/>
            </a:xfrm>
            <a:custGeom>
              <a:avLst/>
              <a:gdLst/>
              <a:ahLst/>
              <a:cxnLst/>
              <a:rect l="l" t="t" r="r" b="b"/>
              <a:pathLst>
                <a:path w="245345" h="259984">
                  <a:moveTo>
                    <a:pt x="144885" y="0"/>
                  </a:moveTo>
                  <a:cubicBezTo>
                    <a:pt x="199406" y="0"/>
                    <a:pt x="240297" y="23726"/>
                    <a:pt x="240297" y="65122"/>
                  </a:cubicBezTo>
                  <a:cubicBezTo>
                    <a:pt x="240297" y="95411"/>
                    <a:pt x="217075" y="111061"/>
                    <a:pt x="192843" y="111061"/>
                  </a:cubicBezTo>
                  <a:cubicBezTo>
                    <a:pt x="166087" y="111061"/>
                    <a:pt x="150438" y="96421"/>
                    <a:pt x="148923" y="81781"/>
                  </a:cubicBezTo>
                  <a:cubicBezTo>
                    <a:pt x="151952" y="82791"/>
                    <a:pt x="155486" y="83296"/>
                    <a:pt x="158010" y="83296"/>
                  </a:cubicBezTo>
                  <a:cubicBezTo>
                    <a:pt x="176689" y="83296"/>
                    <a:pt x="184261" y="67646"/>
                    <a:pt x="184261" y="48463"/>
                  </a:cubicBezTo>
                  <a:cubicBezTo>
                    <a:pt x="184261" y="24231"/>
                    <a:pt x="171136" y="8582"/>
                    <a:pt x="145894" y="8582"/>
                  </a:cubicBezTo>
                  <a:cubicBezTo>
                    <a:pt x="110557" y="8582"/>
                    <a:pt x="93897" y="54016"/>
                    <a:pt x="93897" y="112575"/>
                  </a:cubicBezTo>
                  <a:cubicBezTo>
                    <a:pt x="93897" y="181737"/>
                    <a:pt x="124692" y="218589"/>
                    <a:pt x="171640" y="218589"/>
                  </a:cubicBezTo>
                  <a:cubicBezTo>
                    <a:pt x="200415" y="218589"/>
                    <a:pt x="226666" y="204958"/>
                    <a:pt x="242316" y="173659"/>
                  </a:cubicBezTo>
                  <a:lnTo>
                    <a:pt x="245345" y="175174"/>
                  </a:lnTo>
                  <a:cubicBezTo>
                    <a:pt x="231210" y="229190"/>
                    <a:pt x="185775" y="259984"/>
                    <a:pt x="129740" y="259984"/>
                  </a:cubicBezTo>
                  <a:cubicBezTo>
                    <a:pt x="60074" y="259984"/>
                    <a:pt x="0" y="213036"/>
                    <a:pt x="0" y="134788"/>
                  </a:cubicBezTo>
                  <a:cubicBezTo>
                    <a:pt x="0" y="49977"/>
                    <a:pt x="63608" y="0"/>
                    <a:pt x="1448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>
              <a:spLocks/>
            </p:cNvSpPr>
            <p:nvPr/>
          </p:nvSpPr>
          <p:spPr>
            <a:xfrm>
              <a:off x="2024603" y="5487481"/>
              <a:ext cx="173719" cy="179242"/>
            </a:xfrm>
            <a:custGeom>
              <a:avLst/>
              <a:gdLst/>
              <a:ahLst/>
              <a:cxnLst/>
              <a:rect l="l" t="t" r="r" b="b"/>
              <a:pathLst>
                <a:path w="251908" h="259984">
                  <a:moveTo>
                    <a:pt x="132264" y="0"/>
                  </a:moveTo>
                  <a:cubicBezTo>
                    <a:pt x="213541" y="0"/>
                    <a:pt x="251908" y="51996"/>
                    <a:pt x="251908" y="118633"/>
                  </a:cubicBezTo>
                  <a:lnTo>
                    <a:pt x="91373" y="118633"/>
                  </a:lnTo>
                  <a:cubicBezTo>
                    <a:pt x="91373" y="181232"/>
                    <a:pt x="124187" y="218589"/>
                    <a:pt x="172650" y="218589"/>
                  </a:cubicBezTo>
                  <a:cubicBezTo>
                    <a:pt x="203444" y="218589"/>
                    <a:pt x="230200" y="204958"/>
                    <a:pt x="245850" y="173659"/>
                  </a:cubicBezTo>
                  <a:lnTo>
                    <a:pt x="249383" y="175174"/>
                  </a:lnTo>
                  <a:cubicBezTo>
                    <a:pt x="234744" y="229190"/>
                    <a:pt x="189309" y="259984"/>
                    <a:pt x="131759" y="259984"/>
                  </a:cubicBezTo>
                  <a:cubicBezTo>
                    <a:pt x="59569" y="259984"/>
                    <a:pt x="0" y="212531"/>
                    <a:pt x="0" y="130244"/>
                  </a:cubicBezTo>
                  <a:cubicBezTo>
                    <a:pt x="0" y="50987"/>
                    <a:pt x="60074" y="0"/>
                    <a:pt x="132264" y="0"/>
                  </a:cubicBezTo>
                  <a:close/>
                  <a:moveTo>
                    <a:pt x="132264" y="8582"/>
                  </a:moveTo>
                  <a:cubicBezTo>
                    <a:pt x="106013" y="8582"/>
                    <a:pt x="92888" y="48463"/>
                    <a:pt x="91878" y="108032"/>
                  </a:cubicBezTo>
                  <a:lnTo>
                    <a:pt x="165078" y="108032"/>
                  </a:lnTo>
                  <a:cubicBezTo>
                    <a:pt x="165078" y="51492"/>
                    <a:pt x="161039" y="8582"/>
                    <a:pt x="132264" y="85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>
              <a:spLocks/>
            </p:cNvSpPr>
            <p:nvPr/>
          </p:nvSpPr>
          <p:spPr>
            <a:xfrm>
              <a:off x="1727626" y="5490962"/>
              <a:ext cx="97129" cy="172281"/>
            </a:xfrm>
            <a:custGeom>
              <a:avLst/>
              <a:gdLst/>
              <a:ahLst/>
              <a:cxnLst/>
              <a:rect l="l" t="t" r="r" b="b"/>
              <a:pathLst>
                <a:path w="140846" h="249888">
                  <a:moveTo>
                    <a:pt x="0" y="0"/>
                  </a:moveTo>
                  <a:lnTo>
                    <a:pt x="117119" y="0"/>
                  </a:lnTo>
                  <a:lnTo>
                    <a:pt x="117119" y="194862"/>
                  </a:lnTo>
                  <a:cubicBezTo>
                    <a:pt x="117119" y="228181"/>
                    <a:pt x="118633" y="234743"/>
                    <a:pt x="140846" y="248878"/>
                  </a:cubicBezTo>
                  <a:lnTo>
                    <a:pt x="140846" y="249888"/>
                  </a:lnTo>
                  <a:lnTo>
                    <a:pt x="3029" y="249888"/>
                  </a:lnTo>
                  <a:lnTo>
                    <a:pt x="3029" y="248878"/>
                  </a:lnTo>
                  <a:cubicBezTo>
                    <a:pt x="25241" y="234743"/>
                    <a:pt x="26755" y="228181"/>
                    <a:pt x="26755" y="194862"/>
                  </a:cubicBezTo>
                  <a:lnTo>
                    <a:pt x="26755" y="56035"/>
                  </a:lnTo>
                  <a:cubicBezTo>
                    <a:pt x="26755" y="21707"/>
                    <a:pt x="23726" y="14640"/>
                    <a:pt x="0" y="10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7" name="TextBox 16"/>
            <p:cNvSpPr txBox="1">
              <a:spLocks/>
            </p:cNvSpPr>
            <p:nvPr/>
          </p:nvSpPr>
          <p:spPr>
            <a:xfrm>
              <a:off x="1909962" y="5713507"/>
              <a:ext cx="223154" cy="250591"/>
            </a:xfrm>
            <a:custGeom>
              <a:avLst/>
              <a:gdLst/>
              <a:ahLst/>
              <a:cxnLst/>
              <a:rect l="l" t="t" r="r" b="b"/>
              <a:pathLst>
                <a:path w="323593" h="363474">
                  <a:moveTo>
                    <a:pt x="190319" y="0"/>
                  </a:moveTo>
                  <a:cubicBezTo>
                    <a:pt x="236258" y="0"/>
                    <a:pt x="260994" y="15145"/>
                    <a:pt x="277653" y="15145"/>
                  </a:cubicBezTo>
                  <a:cubicBezTo>
                    <a:pt x="291284" y="15145"/>
                    <a:pt x="299866" y="9087"/>
                    <a:pt x="310467" y="0"/>
                  </a:cubicBezTo>
                  <a:lnTo>
                    <a:pt x="314001" y="120149"/>
                  </a:lnTo>
                  <a:lnTo>
                    <a:pt x="312991" y="120149"/>
                  </a:lnTo>
                  <a:cubicBezTo>
                    <a:pt x="287750" y="56541"/>
                    <a:pt x="250393" y="11107"/>
                    <a:pt x="199910" y="11107"/>
                  </a:cubicBezTo>
                  <a:cubicBezTo>
                    <a:pt x="137312" y="11107"/>
                    <a:pt x="101974" y="80268"/>
                    <a:pt x="101974" y="164573"/>
                  </a:cubicBezTo>
                  <a:cubicBezTo>
                    <a:pt x="101974" y="260490"/>
                    <a:pt x="155486" y="315011"/>
                    <a:pt x="221113" y="315011"/>
                  </a:cubicBezTo>
                  <a:cubicBezTo>
                    <a:pt x="263014" y="315011"/>
                    <a:pt x="297846" y="300371"/>
                    <a:pt x="320564" y="252918"/>
                  </a:cubicBezTo>
                  <a:lnTo>
                    <a:pt x="323593" y="253927"/>
                  </a:lnTo>
                  <a:cubicBezTo>
                    <a:pt x="306428" y="321574"/>
                    <a:pt x="252412" y="363474"/>
                    <a:pt x="173660" y="363474"/>
                  </a:cubicBezTo>
                  <a:cubicBezTo>
                    <a:pt x="74209" y="363474"/>
                    <a:pt x="0" y="293304"/>
                    <a:pt x="0" y="186786"/>
                  </a:cubicBezTo>
                  <a:cubicBezTo>
                    <a:pt x="0" y="76229"/>
                    <a:pt x="85820" y="0"/>
                    <a:pt x="1903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>
              <a:spLocks/>
            </p:cNvSpPr>
            <p:nvPr/>
          </p:nvSpPr>
          <p:spPr>
            <a:xfrm>
              <a:off x="2422311" y="5713507"/>
              <a:ext cx="250308" cy="25059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>
              <a:spLocks/>
            </p:cNvSpPr>
            <p:nvPr/>
          </p:nvSpPr>
          <p:spPr>
            <a:xfrm>
              <a:off x="2148125" y="5713855"/>
              <a:ext cx="257619" cy="246763"/>
            </a:xfrm>
            <a:custGeom>
              <a:avLst/>
              <a:gdLst/>
              <a:ahLst/>
              <a:cxnLst/>
              <a:rect l="l" t="t" r="r" b="b"/>
              <a:pathLst>
                <a:path w="373571" h="357921">
                  <a:moveTo>
                    <a:pt x="17164" y="0"/>
                  </a:moveTo>
                  <a:cubicBezTo>
                    <a:pt x="24232" y="3534"/>
                    <a:pt x="35338" y="4544"/>
                    <a:pt x="52502" y="4544"/>
                  </a:cubicBezTo>
                  <a:lnTo>
                    <a:pt x="321069" y="4544"/>
                  </a:lnTo>
                  <a:cubicBezTo>
                    <a:pt x="338233" y="4544"/>
                    <a:pt x="349339" y="3534"/>
                    <a:pt x="356407" y="0"/>
                  </a:cubicBezTo>
                  <a:lnTo>
                    <a:pt x="373571" y="119644"/>
                  </a:lnTo>
                  <a:lnTo>
                    <a:pt x="372561" y="119644"/>
                  </a:lnTo>
                  <a:cubicBezTo>
                    <a:pt x="329651" y="50988"/>
                    <a:pt x="309963" y="17669"/>
                    <a:pt x="255946" y="17669"/>
                  </a:cubicBezTo>
                  <a:lnTo>
                    <a:pt x="234239" y="17669"/>
                  </a:lnTo>
                  <a:lnTo>
                    <a:pt x="234239" y="297847"/>
                  </a:lnTo>
                  <a:cubicBezTo>
                    <a:pt x="234239" y="331165"/>
                    <a:pt x="240802" y="342272"/>
                    <a:pt x="263014" y="356912"/>
                  </a:cubicBezTo>
                  <a:lnTo>
                    <a:pt x="263014" y="357921"/>
                  </a:lnTo>
                  <a:lnTo>
                    <a:pt x="110557" y="357921"/>
                  </a:lnTo>
                  <a:lnTo>
                    <a:pt x="110557" y="356912"/>
                  </a:lnTo>
                  <a:cubicBezTo>
                    <a:pt x="133274" y="342272"/>
                    <a:pt x="139332" y="331165"/>
                    <a:pt x="139332" y="297847"/>
                  </a:cubicBezTo>
                  <a:lnTo>
                    <a:pt x="139332" y="17669"/>
                  </a:lnTo>
                  <a:lnTo>
                    <a:pt x="117624" y="17669"/>
                  </a:lnTo>
                  <a:cubicBezTo>
                    <a:pt x="63608" y="17669"/>
                    <a:pt x="43920" y="50988"/>
                    <a:pt x="1010" y="119644"/>
                  </a:cubicBezTo>
                  <a:lnTo>
                    <a:pt x="0" y="119644"/>
                  </a:lnTo>
                  <a:lnTo>
                    <a:pt x="171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465810" y="5723666"/>
              <a:ext cx="414429" cy="91688"/>
              <a:chOff x="1465428" y="5723666"/>
              <a:chExt cx="414321" cy="91688"/>
            </a:xfrm>
          </p:grpSpPr>
          <p:sp>
            <p:nvSpPr>
              <p:cNvPr id="20" name="TextBox 19"/>
              <p:cNvSpPr txBox="1">
                <a:spLocks/>
              </p:cNvSpPr>
              <p:nvPr/>
            </p:nvSpPr>
            <p:spPr>
              <a:xfrm>
                <a:off x="1465428" y="5723666"/>
                <a:ext cx="90135" cy="91688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1" name="TextBox 20"/>
              <p:cNvSpPr txBox="1">
                <a:spLocks/>
              </p:cNvSpPr>
              <p:nvPr/>
            </p:nvSpPr>
            <p:spPr>
              <a:xfrm>
                <a:off x="1569024" y="5725066"/>
                <a:ext cx="54618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2" name="TextBox 21"/>
              <p:cNvSpPr txBox="1">
                <a:spLocks/>
              </p:cNvSpPr>
              <p:nvPr/>
            </p:nvSpPr>
            <p:spPr>
              <a:xfrm>
                <a:off x="1648696" y="5725066"/>
                <a:ext cx="73449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3" name="TextBox 22"/>
              <p:cNvSpPr txBox="1">
                <a:spLocks/>
              </p:cNvSpPr>
              <p:nvPr/>
            </p:nvSpPr>
            <p:spPr>
              <a:xfrm>
                <a:off x="1733195" y="5725066"/>
                <a:ext cx="74387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4" name="TextBox 23"/>
              <p:cNvSpPr txBox="1">
                <a:spLocks/>
              </p:cNvSpPr>
              <p:nvPr/>
            </p:nvSpPr>
            <p:spPr>
              <a:xfrm>
                <a:off x="1825131" y="5725066"/>
                <a:ext cx="54618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834187" y="5007328"/>
              <a:ext cx="2121961" cy="1172755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2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078427" y="5460984"/>
            <a:ext cx="2844943" cy="431800"/>
          </a:xfrm>
          <a:prstGeom prst="rect">
            <a:avLst/>
          </a:prstGeom>
        </p:spPr>
        <p:txBody>
          <a:bodyPr rIns="0" anchor="b"/>
          <a:lstStyle>
            <a:lvl1pPr algn="r">
              <a:defRPr sz="12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Presenter Name</a:t>
            </a:r>
            <a:endParaRPr lang="tr-TR" dirty="0"/>
          </a:p>
        </p:txBody>
      </p:sp>
      <p:sp>
        <p:nvSpPr>
          <p:cNvPr id="27" name="Title 1"/>
          <p:cNvSpPr>
            <a:spLocks noGrp="1"/>
          </p:cNvSpPr>
          <p:nvPr>
            <p:ph type="ctrTitle" hasCustomPrompt="1"/>
          </p:nvPr>
        </p:nvSpPr>
        <p:spPr>
          <a:xfrm>
            <a:off x="822960" y="640080"/>
            <a:ext cx="5585018" cy="2630356"/>
          </a:xfrm>
          <a:prstGeom prst="rect">
            <a:avLst/>
          </a:prstGeom>
        </p:spPr>
        <p:txBody>
          <a:bodyPr lIns="0" anchor="t"/>
          <a:lstStyle>
            <a:lvl1pPr algn="l">
              <a:lnSpc>
                <a:spcPct val="80000"/>
              </a:lnSpc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Cover Slide Title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822960" y="3383280"/>
            <a:ext cx="5578857" cy="431800"/>
          </a:xfrm>
          <a:prstGeom prst="rect">
            <a:avLst/>
          </a:prstGeom>
        </p:spPr>
        <p:txBody>
          <a:bodyPr lIns="0" anchor="ctr" anchorCtr="0"/>
          <a:lstStyle>
            <a:lvl1pPr algn="l">
              <a:defRPr sz="24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Second Level Title</a:t>
            </a:r>
            <a:endParaRPr lang="tr-TR" dirty="0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78427" y="5892928"/>
            <a:ext cx="2844943" cy="431800"/>
          </a:xfrm>
          <a:prstGeom prst="rect">
            <a:avLst/>
          </a:prstGeom>
        </p:spPr>
        <p:txBody>
          <a:bodyPr rIns="0" anchor="b"/>
          <a:lstStyle>
            <a:lvl1pPr algn="r">
              <a:defRPr sz="18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Date</a:t>
            </a:r>
            <a:endParaRPr lang="tr-TR" dirty="0"/>
          </a:p>
        </p:txBody>
      </p:sp>
      <p:sp>
        <p:nvSpPr>
          <p:cNvPr id="32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7751365" y="0"/>
            <a:ext cx="4440635" cy="3283083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8E5268C-C141-4840-9D00-CD333097B788}"/>
              </a:ext>
            </a:extLst>
          </p:cNvPr>
          <p:cNvSpPr/>
          <p:nvPr userDrawn="1"/>
        </p:nvSpPr>
        <p:spPr>
          <a:xfrm>
            <a:off x="7749346" y="3314331"/>
            <a:ext cx="4442653" cy="5299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4008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5000"/>
              </a:lnSpc>
            </a:pPr>
            <a:endParaRPr lang="en-US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7749346" y="3283084"/>
            <a:ext cx="4442654" cy="7484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7749345" y="3799295"/>
            <a:ext cx="4442654" cy="7484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5" hasCustomPrompt="1"/>
          </p:nvPr>
        </p:nvSpPr>
        <p:spPr>
          <a:xfrm>
            <a:off x="7749344" y="3374405"/>
            <a:ext cx="4442656" cy="438517"/>
          </a:xfrm>
          <a:prstGeom prst="rect">
            <a:avLst/>
          </a:prstGeom>
        </p:spPr>
        <p:txBody>
          <a:bodyPr anchor="ctr"/>
          <a:lstStyle>
            <a:lvl1pPr marL="0" algn="ctr" defTabSz="914400" rtl="0" eaLnBrk="1" latinLnBrk="0" hangingPunct="1">
              <a:lnSpc>
                <a:spcPct val="85000"/>
              </a:lnSpc>
              <a:defRPr lang="en-US" sz="1600" b="1" kern="1200" dirty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&lt;DIVISION NAME&gt;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860573B-7502-4EE6-AE67-B3B2FFD71F3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472900" y="5931510"/>
            <a:ext cx="2192529" cy="292877"/>
            <a:chOff x="279400" y="2781300"/>
            <a:chExt cx="8585200" cy="1092200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264CBBCF-7D70-4513-96B2-BDE78A1BE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CB55B7D8-3723-4CA7-83E2-4ECF2520F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66826270-096D-4A0F-B57D-78D557210E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D644210C-71FB-46C2-BB06-3DAD03BC87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6BD464F9-CB86-4782-98A8-138D13B22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4A8BDCE4-6FCC-47A7-9CDE-4AC06B36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331AB147-689A-43A6-B970-E8CB2BE02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AA8CC35E-627A-410D-9CC1-5DFD27072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A6104163-5896-46B6-AC7E-D2E4D25EC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5" y="2816225"/>
              <a:ext cx="1014413" cy="1023938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481FE757-1FA8-48AB-BF72-DF393E4A3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738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s">
    <p:bg>
      <p:bgPr>
        <a:solidFill>
          <a:srgbClr val="06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600167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990623" cy="6858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3" name="Rectangle 2"/>
          <p:cNvSpPr/>
          <p:nvPr userDrawn="1"/>
        </p:nvSpPr>
        <p:spPr>
          <a:xfrm flipH="1">
            <a:off x="4990624" y="0"/>
            <a:ext cx="157730" cy="6858000"/>
          </a:xfrm>
          <a:prstGeom prst="rect">
            <a:avLst/>
          </a:prstGeom>
          <a:solidFill>
            <a:srgbClr val="043A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5148355" y="1"/>
            <a:ext cx="7042059" cy="2361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5713191" y="1347025"/>
            <a:ext cx="6087634" cy="707944"/>
          </a:xfrm>
          <a:prstGeom prst="rect">
            <a:avLst/>
          </a:prstGeom>
        </p:spPr>
        <p:txBody>
          <a:bodyPr lIns="0" anchor="t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lang="en-US" sz="5400" b="1" i="0" kern="1200" baseline="0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Table of Contents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713191" y="2623839"/>
            <a:ext cx="5578857" cy="431800"/>
          </a:xfrm>
          <a:prstGeom prst="rect">
            <a:avLst/>
          </a:prstGeom>
        </p:spPr>
        <p:txBody>
          <a:bodyPr lIns="0" anchor="t" anchorCtr="0"/>
          <a:lstStyle>
            <a:lvl1pPr algn="l">
              <a:defRPr sz="24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Page titles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Inter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4521182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9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2011681"/>
            <a:ext cx="11272838" cy="417486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Inter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0744386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3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 flipH="1">
            <a:off x="-2" y="1549668"/>
            <a:ext cx="4297680" cy="530833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solidFill>
                <a:schemeClr val="bg2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8"/>
          <p:cNvSpPr txBox="1">
            <a:spLocks/>
          </p:cNvSpPr>
          <p:nvPr/>
        </p:nvSpPr>
        <p:spPr>
          <a:xfrm>
            <a:off x="547922" y="6418626"/>
            <a:ext cx="2383745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©2018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0579888" y="371026"/>
            <a:ext cx="1417689" cy="783522"/>
            <a:chOff x="10577133" y="371026"/>
            <a:chExt cx="1417320" cy="783522"/>
          </a:xfrm>
        </p:grpSpPr>
        <p:sp>
          <p:nvSpPr>
            <p:cNvPr id="25" name="TextBox 24"/>
            <p:cNvSpPr txBox="1">
              <a:spLocks/>
            </p:cNvSpPr>
            <p:nvPr/>
          </p:nvSpPr>
          <p:spPr>
            <a:xfrm>
              <a:off x="11006005" y="633221"/>
              <a:ext cx="224154" cy="176024"/>
            </a:xfrm>
            <a:custGeom>
              <a:avLst/>
              <a:gdLst/>
              <a:ahLst/>
              <a:cxnLst/>
              <a:rect l="l" t="t" r="r" b="b"/>
              <a:pathLst>
                <a:path w="486642" h="382152">
                  <a:moveTo>
                    <a:pt x="150943" y="0"/>
                  </a:moveTo>
                  <a:cubicBezTo>
                    <a:pt x="191582" y="0"/>
                    <a:pt x="224490" y="12368"/>
                    <a:pt x="232082" y="39810"/>
                  </a:cubicBezTo>
                  <a:lnTo>
                    <a:pt x="232262" y="41192"/>
                  </a:lnTo>
                  <a:lnTo>
                    <a:pt x="244394" y="27828"/>
                  </a:lnTo>
                  <a:cubicBezTo>
                    <a:pt x="265912" y="9086"/>
                    <a:pt x="296328" y="0"/>
                    <a:pt x="331918" y="0"/>
                  </a:cubicBezTo>
                  <a:cubicBezTo>
                    <a:pt x="355140" y="0"/>
                    <a:pt x="375838" y="4038"/>
                    <a:pt x="390730" y="12620"/>
                  </a:cubicBezTo>
                  <a:lnTo>
                    <a:pt x="399550" y="19037"/>
                  </a:lnTo>
                  <a:lnTo>
                    <a:pt x="415123" y="9213"/>
                  </a:lnTo>
                  <a:cubicBezTo>
                    <a:pt x="421204" y="6846"/>
                    <a:pt x="427956" y="5553"/>
                    <a:pt x="435150" y="5553"/>
                  </a:cubicBezTo>
                  <a:cubicBezTo>
                    <a:pt x="464430" y="5553"/>
                    <a:pt x="486642" y="26250"/>
                    <a:pt x="486642" y="53511"/>
                  </a:cubicBezTo>
                  <a:cubicBezTo>
                    <a:pt x="486642" y="80772"/>
                    <a:pt x="464430" y="101974"/>
                    <a:pt x="435150" y="101974"/>
                  </a:cubicBezTo>
                  <a:cubicBezTo>
                    <a:pt x="420763" y="101974"/>
                    <a:pt x="408142" y="96674"/>
                    <a:pt x="399118" y="87965"/>
                  </a:cubicBezTo>
                  <a:lnTo>
                    <a:pt x="397141" y="85099"/>
                  </a:lnTo>
                  <a:lnTo>
                    <a:pt x="387023" y="90979"/>
                  </a:lnTo>
                  <a:cubicBezTo>
                    <a:pt x="381675" y="92887"/>
                    <a:pt x="375838" y="93897"/>
                    <a:pt x="369780" y="93897"/>
                  </a:cubicBezTo>
                  <a:cubicBezTo>
                    <a:pt x="355140" y="93897"/>
                    <a:pt x="342015" y="89354"/>
                    <a:pt x="335452" y="81781"/>
                  </a:cubicBezTo>
                  <a:cubicBezTo>
                    <a:pt x="350092" y="78247"/>
                    <a:pt x="359179" y="66132"/>
                    <a:pt x="359179" y="42910"/>
                  </a:cubicBezTo>
                  <a:cubicBezTo>
                    <a:pt x="359179" y="22717"/>
                    <a:pt x="350597" y="8077"/>
                    <a:pt x="331918" y="8077"/>
                  </a:cubicBezTo>
                  <a:cubicBezTo>
                    <a:pt x="308696" y="8077"/>
                    <a:pt x="300619" y="29784"/>
                    <a:pt x="300619" y="58054"/>
                  </a:cubicBezTo>
                  <a:lnTo>
                    <a:pt x="300619" y="132264"/>
                  </a:lnTo>
                  <a:lnTo>
                    <a:pt x="363217" y="132264"/>
                  </a:lnTo>
                  <a:lnTo>
                    <a:pt x="360693" y="144884"/>
                  </a:lnTo>
                  <a:lnTo>
                    <a:pt x="300619" y="144884"/>
                  </a:lnTo>
                  <a:lnTo>
                    <a:pt x="300619" y="327126"/>
                  </a:lnTo>
                  <a:cubicBezTo>
                    <a:pt x="300619" y="360445"/>
                    <a:pt x="312230" y="369027"/>
                    <a:pt x="339490" y="381142"/>
                  </a:cubicBezTo>
                  <a:lnTo>
                    <a:pt x="339490" y="382152"/>
                  </a:lnTo>
                  <a:lnTo>
                    <a:pt x="186529" y="382152"/>
                  </a:lnTo>
                  <a:lnTo>
                    <a:pt x="186529" y="381142"/>
                  </a:lnTo>
                  <a:cubicBezTo>
                    <a:pt x="208741" y="367007"/>
                    <a:pt x="210255" y="360445"/>
                    <a:pt x="210255" y="327126"/>
                  </a:cubicBezTo>
                  <a:lnTo>
                    <a:pt x="210255" y="144884"/>
                  </a:lnTo>
                  <a:lnTo>
                    <a:pt x="180976" y="144884"/>
                  </a:lnTo>
                  <a:lnTo>
                    <a:pt x="180976" y="139331"/>
                  </a:lnTo>
                  <a:lnTo>
                    <a:pt x="210255" y="128225"/>
                  </a:lnTo>
                  <a:lnTo>
                    <a:pt x="210255" y="113585"/>
                  </a:lnTo>
                  <a:lnTo>
                    <a:pt x="212504" y="87227"/>
                  </a:lnTo>
                  <a:lnTo>
                    <a:pt x="206048" y="90979"/>
                  </a:lnTo>
                  <a:cubicBezTo>
                    <a:pt x="200700" y="92887"/>
                    <a:pt x="194863" y="93897"/>
                    <a:pt x="188805" y="93897"/>
                  </a:cubicBezTo>
                  <a:cubicBezTo>
                    <a:pt x="174165" y="93897"/>
                    <a:pt x="161040" y="89354"/>
                    <a:pt x="154477" y="81781"/>
                  </a:cubicBezTo>
                  <a:cubicBezTo>
                    <a:pt x="169117" y="78247"/>
                    <a:pt x="178204" y="66132"/>
                    <a:pt x="178204" y="42910"/>
                  </a:cubicBezTo>
                  <a:cubicBezTo>
                    <a:pt x="178204" y="22717"/>
                    <a:pt x="169622" y="8077"/>
                    <a:pt x="150943" y="8077"/>
                  </a:cubicBezTo>
                  <a:cubicBezTo>
                    <a:pt x="127721" y="8077"/>
                    <a:pt x="119644" y="29784"/>
                    <a:pt x="119644" y="58054"/>
                  </a:cubicBezTo>
                  <a:lnTo>
                    <a:pt x="119644" y="132264"/>
                  </a:lnTo>
                  <a:lnTo>
                    <a:pt x="182242" y="132264"/>
                  </a:lnTo>
                  <a:lnTo>
                    <a:pt x="179718" y="144884"/>
                  </a:lnTo>
                  <a:lnTo>
                    <a:pt x="119644" y="144884"/>
                  </a:lnTo>
                  <a:lnTo>
                    <a:pt x="119644" y="327126"/>
                  </a:lnTo>
                  <a:cubicBezTo>
                    <a:pt x="119644" y="360445"/>
                    <a:pt x="131255" y="369027"/>
                    <a:pt x="158516" y="381142"/>
                  </a:cubicBezTo>
                  <a:lnTo>
                    <a:pt x="158516" y="382152"/>
                  </a:lnTo>
                  <a:lnTo>
                    <a:pt x="5554" y="382152"/>
                  </a:lnTo>
                  <a:lnTo>
                    <a:pt x="5554" y="381142"/>
                  </a:lnTo>
                  <a:cubicBezTo>
                    <a:pt x="27766" y="367007"/>
                    <a:pt x="29280" y="360445"/>
                    <a:pt x="29280" y="327126"/>
                  </a:cubicBezTo>
                  <a:lnTo>
                    <a:pt x="29280" y="144884"/>
                  </a:lnTo>
                  <a:lnTo>
                    <a:pt x="0" y="144884"/>
                  </a:lnTo>
                  <a:lnTo>
                    <a:pt x="0" y="139331"/>
                  </a:lnTo>
                  <a:lnTo>
                    <a:pt x="29280" y="128225"/>
                  </a:lnTo>
                  <a:lnTo>
                    <a:pt x="29280" y="113585"/>
                  </a:lnTo>
                  <a:cubicBezTo>
                    <a:pt x="29280" y="36347"/>
                    <a:pt x="79763" y="0"/>
                    <a:pt x="1509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>
              <a:spLocks/>
            </p:cNvSpPr>
            <p:nvPr/>
          </p:nvSpPr>
          <p:spPr>
            <a:xfrm>
              <a:off x="10825458" y="644149"/>
              <a:ext cx="167188" cy="16742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7" name="TextBox 26"/>
            <p:cNvSpPr txBox="1">
              <a:spLocks/>
            </p:cNvSpPr>
            <p:nvPr/>
          </p:nvSpPr>
          <p:spPr>
            <a:xfrm>
              <a:off x="11249402" y="691818"/>
              <a:ext cx="113009" cy="119752"/>
            </a:xfrm>
            <a:custGeom>
              <a:avLst/>
              <a:gdLst/>
              <a:ahLst/>
              <a:cxnLst/>
              <a:rect l="l" t="t" r="r" b="b"/>
              <a:pathLst>
                <a:path w="245345" h="259984">
                  <a:moveTo>
                    <a:pt x="144885" y="0"/>
                  </a:moveTo>
                  <a:cubicBezTo>
                    <a:pt x="199406" y="0"/>
                    <a:pt x="240297" y="23726"/>
                    <a:pt x="240297" y="65122"/>
                  </a:cubicBezTo>
                  <a:cubicBezTo>
                    <a:pt x="240297" y="95411"/>
                    <a:pt x="217075" y="111061"/>
                    <a:pt x="192843" y="111061"/>
                  </a:cubicBezTo>
                  <a:cubicBezTo>
                    <a:pt x="166087" y="111061"/>
                    <a:pt x="150438" y="96421"/>
                    <a:pt x="148923" y="81781"/>
                  </a:cubicBezTo>
                  <a:cubicBezTo>
                    <a:pt x="151952" y="82791"/>
                    <a:pt x="155486" y="83296"/>
                    <a:pt x="158010" y="83296"/>
                  </a:cubicBezTo>
                  <a:cubicBezTo>
                    <a:pt x="176689" y="83296"/>
                    <a:pt x="184261" y="67646"/>
                    <a:pt x="184261" y="48463"/>
                  </a:cubicBezTo>
                  <a:cubicBezTo>
                    <a:pt x="184261" y="24231"/>
                    <a:pt x="171136" y="8582"/>
                    <a:pt x="145894" y="8582"/>
                  </a:cubicBezTo>
                  <a:cubicBezTo>
                    <a:pt x="110557" y="8582"/>
                    <a:pt x="93897" y="54016"/>
                    <a:pt x="93897" y="112575"/>
                  </a:cubicBezTo>
                  <a:cubicBezTo>
                    <a:pt x="93897" y="181737"/>
                    <a:pt x="124692" y="218589"/>
                    <a:pt x="171640" y="218589"/>
                  </a:cubicBezTo>
                  <a:cubicBezTo>
                    <a:pt x="200415" y="218589"/>
                    <a:pt x="226666" y="204958"/>
                    <a:pt x="242316" y="173659"/>
                  </a:cubicBezTo>
                  <a:lnTo>
                    <a:pt x="245345" y="175174"/>
                  </a:lnTo>
                  <a:cubicBezTo>
                    <a:pt x="231210" y="229190"/>
                    <a:pt x="185775" y="259984"/>
                    <a:pt x="129740" y="259984"/>
                  </a:cubicBezTo>
                  <a:cubicBezTo>
                    <a:pt x="60074" y="259984"/>
                    <a:pt x="0" y="213036"/>
                    <a:pt x="0" y="134788"/>
                  </a:cubicBezTo>
                  <a:cubicBezTo>
                    <a:pt x="0" y="49977"/>
                    <a:pt x="63608" y="0"/>
                    <a:pt x="1448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>
              <a:spLocks/>
            </p:cNvSpPr>
            <p:nvPr/>
          </p:nvSpPr>
          <p:spPr>
            <a:xfrm>
              <a:off x="11372247" y="691818"/>
              <a:ext cx="116032" cy="119752"/>
            </a:xfrm>
            <a:custGeom>
              <a:avLst/>
              <a:gdLst/>
              <a:ahLst/>
              <a:cxnLst/>
              <a:rect l="l" t="t" r="r" b="b"/>
              <a:pathLst>
                <a:path w="251908" h="259984">
                  <a:moveTo>
                    <a:pt x="132264" y="0"/>
                  </a:moveTo>
                  <a:cubicBezTo>
                    <a:pt x="213541" y="0"/>
                    <a:pt x="251908" y="51996"/>
                    <a:pt x="251908" y="118633"/>
                  </a:cubicBezTo>
                  <a:lnTo>
                    <a:pt x="91373" y="118633"/>
                  </a:lnTo>
                  <a:cubicBezTo>
                    <a:pt x="91373" y="181232"/>
                    <a:pt x="124187" y="218589"/>
                    <a:pt x="172650" y="218589"/>
                  </a:cubicBezTo>
                  <a:cubicBezTo>
                    <a:pt x="203444" y="218589"/>
                    <a:pt x="230200" y="204958"/>
                    <a:pt x="245850" y="173659"/>
                  </a:cubicBezTo>
                  <a:lnTo>
                    <a:pt x="249383" y="175174"/>
                  </a:lnTo>
                  <a:cubicBezTo>
                    <a:pt x="234744" y="229190"/>
                    <a:pt x="189309" y="259984"/>
                    <a:pt x="131759" y="259984"/>
                  </a:cubicBezTo>
                  <a:cubicBezTo>
                    <a:pt x="59569" y="259984"/>
                    <a:pt x="0" y="212531"/>
                    <a:pt x="0" y="130244"/>
                  </a:cubicBezTo>
                  <a:cubicBezTo>
                    <a:pt x="0" y="50987"/>
                    <a:pt x="60074" y="0"/>
                    <a:pt x="132264" y="0"/>
                  </a:cubicBezTo>
                  <a:close/>
                  <a:moveTo>
                    <a:pt x="132264" y="8582"/>
                  </a:moveTo>
                  <a:cubicBezTo>
                    <a:pt x="106013" y="8582"/>
                    <a:pt x="92888" y="48463"/>
                    <a:pt x="91878" y="108032"/>
                  </a:cubicBezTo>
                  <a:lnTo>
                    <a:pt x="165078" y="108032"/>
                  </a:lnTo>
                  <a:cubicBezTo>
                    <a:pt x="165078" y="51492"/>
                    <a:pt x="161039" y="8582"/>
                    <a:pt x="132264" y="85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>
              <a:spLocks/>
            </p:cNvSpPr>
            <p:nvPr/>
          </p:nvSpPr>
          <p:spPr>
            <a:xfrm>
              <a:off x="11173887" y="694143"/>
              <a:ext cx="64875" cy="115102"/>
            </a:xfrm>
            <a:custGeom>
              <a:avLst/>
              <a:gdLst/>
              <a:ahLst/>
              <a:cxnLst/>
              <a:rect l="l" t="t" r="r" b="b"/>
              <a:pathLst>
                <a:path w="140846" h="249888">
                  <a:moveTo>
                    <a:pt x="0" y="0"/>
                  </a:moveTo>
                  <a:lnTo>
                    <a:pt x="117119" y="0"/>
                  </a:lnTo>
                  <a:lnTo>
                    <a:pt x="117119" y="194862"/>
                  </a:lnTo>
                  <a:cubicBezTo>
                    <a:pt x="117119" y="228181"/>
                    <a:pt x="118633" y="234743"/>
                    <a:pt x="140846" y="248878"/>
                  </a:cubicBezTo>
                  <a:lnTo>
                    <a:pt x="140846" y="249888"/>
                  </a:lnTo>
                  <a:lnTo>
                    <a:pt x="3029" y="249888"/>
                  </a:lnTo>
                  <a:lnTo>
                    <a:pt x="3029" y="248878"/>
                  </a:lnTo>
                  <a:cubicBezTo>
                    <a:pt x="25241" y="234743"/>
                    <a:pt x="26755" y="228181"/>
                    <a:pt x="26755" y="194862"/>
                  </a:cubicBezTo>
                  <a:lnTo>
                    <a:pt x="26755" y="56035"/>
                  </a:lnTo>
                  <a:cubicBezTo>
                    <a:pt x="26755" y="21707"/>
                    <a:pt x="23726" y="14640"/>
                    <a:pt x="0" y="10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>
              <a:spLocks/>
            </p:cNvSpPr>
            <p:nvPr/>
          </p:nvSpPr>
          <p:spPr>
            <a:xfrm>
              <a:off x="11295676" y="842826"/>
              <a:ext cx="149051" cy="167421"/>
            </a:xfrm>
            <a:custGeom>
              <a:avLst/>
              <a:gdLst/>
              <a:ahLst/>
              <a:cxnLst/>
              <a:rect l="l" t="t" r="r" b="b"/>
              <a:pathLst>
                <a:path w="323593" h="363474">
                  <a:moveTo>
                    <a:pt x="190319" y="0"/>
                  </a:moveTo>
                  <a:cubicBezTo>
                    <a:pt x="236258" y="0"/>
                    <a:pt x="260994" y="15145"/>
                    <a:pt x="277653" y="15145"/>
                  </a:cubicBezTo>
                  <a:cubicBezTo>
                    <a:pt x="291284" y="15145"/>
                    <a:pt x="299866" y="9087"/>
                    <a:pt x="310467" y="0"/>
                  </a:cubicBezTo>
                  <a:lnTo>
                    <a:pt x="314001" y="120149"/>
                  </a:lnTo>
                  <a:lnTo>
                    <a:pt x="312991" y="120149"/>
                  </a:lnTo>
                  <a:cubicBezTo>
                    <a:pt x="287750" y="56541"/>
                    <a:pt x="250393" y="11107"/>
                    <a:pt x="199910" y="11107"/>
                  </a:cubicBezTo>
                  <a:cubicBezTo>
                    <a:pt x="137312" y="11107"/>
                    <a:pt x="101974" y="80268"/>
                    <a:pt x="101974" y="164573"/>
                  </a:cubicBezTo>
                  <a:cubicBezTo>
                    <a:pt x="101974" y="260490"/>
                    <a:pt x="155486" y="315011"/>
                    <a:pt x="221113" y="315011"/>
                  </a:cubicBezTo>
                  <a:cubicBezTo>
                    <a:pt x="263014" y="315011"/>
                    <a:pt x="297846" y="300371"/>
                    <a:pt x="320564" y="252918"/>
                  </a:cubicBezTo>
                  <a:lnTo>
                    <a:pt x="323593" y="253927"/>
                  </a:lnTo>
                  <a:cubicBezTo>
                    <a:pt x="306428" y="321574"/>
                    <a:pt x="252412" y="363474"/>
                    <a:pt x="173660" y="363474"/>
                  </a:cubicBezTo>
                  <a:cubicBezTo>
                    <a:pt x="74209" y="363474"/>
                    <a:pt x="0" y="293304"/>
                    <a:pt x="0" y="186786"/>
                  </a:cubicBezTo>
                  <a:cubicBezTo>
                    <a:pt x="0" y="76229"/>
                    <a:pt x="85820" y="0"/>
                    <a:pt x="1903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>
              <a:spLocks/>
            </p:cNvSpPr>
            <p:nvPr/>
          </p:nvSpPr>
          <p:spPr>
            <a:xfrm>
              <a:off x="11637888" y="842826"/>
              <a:ext cx="167188" cy="16742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2" name="TextBox 31"/>
            <p:cNvSpPr txBox="1">
              <a:spLocks/>
            </p:cNvSpPr>
            <p:nvPr/>
          </p:nvSpPr>
          <p:spPr>
            <a:xfrm>
              <a:off x="11454751" y="843059"/>
              <a:ext cx="172072" cy="164863"/>
            </a:xfrm>
            <a:custGeom>
              <a:avLst/>
              <a:gdLst/>
              <a:ahLst/>
              <a:cxnLst/>
              <a:rect l="l" t="t" r="r" b="b"/>
              <a:pathLst>
                <a:path w="373571" h="357921">
                  <a:moveTo>
                    <a:pt x="17164" y="0"/>
                  </a:moveTo>
                  <a:cubicBezTo>
                    <a:pt x="24232" y="3534"/>
                    <a:pt x="35338" y="4544"/>
                    <a:pt x="52502" y="4544"/>
                  </a:cubicBezTo>
                  <a:lnTo>
                    <a:pt x="321069" y="4544"/>
                  </a:lnTo>
                  <a:cubicBezTo>
                    <a:pt x="338233" y="4544"/>
                    <a:pt x="349339" y="3534"/>
                    <a:pt x="356407" y="0"/>
                  </a:cubicBezTo>
                  <a:lnTo>
                    <a:pt x="373571" y="119644"/>
                  </a:lnTo>
                  <a:lnTo>
                    <a:pt x="372561" y="119644"/>
                  </a:lnTo>
                  <a:cubicBezTo>
                    <a:pt x="329651" y="50988"/>
                    <a:pt x="309963" y="17669"/>
                    <a:pt x="255946" y="17669"/>
                  </a:cubicBezTo>
                  <a:lnTo>
                    <a:pt x="234239" y="17669"/>
                  </a:lnTo>
                  <a:lnTo>
                    <a:pt x="234239" y="297847"/>
                  </a:lnTo>
                  <a:cubicBezTo>
                    <a:pt x="234239" y="331165"/>
                    <a:pt x="240802" y="342272"/>
                    <a:pt x="263014" y="356912"/>
                  </a:cubicBezTo>
                  <a:lnTo>
                    <a:pt x="263014" y="357921"/>
                  </a:lnTo>
                  <a:lnTo>
                    <a:pt x="110557" y="357921"/>
                  </a:lnTo>
                  <a:lnTo>
                    <a:pt x="110557" y="356912"/>
                  </a:lnTo>
                  <a:cubicBezTo>
                    <a:pt x="133274" y="342272"/>
                    <a:pt x="139332" y="331165"/>
                    <a:pt x="139332" y="297847"/>
                  </a:cubicBezTo>
                  <a:lnTo>
                    <a:pt x="139332" y="17669"/>
                  </a:lnTo>
                  <a:lnTo>
                    <a:pt x="117624" y="17669"/>
                  </a:lnTo>
                  <a:cubicBezTo>
                    <a:pt x="63608" y="17669"/>
                    <a:pt x="43920" y="50988"/>
                    <a:pt x="1010" y="119644"/>
                  </a:cubicBezTo>
                  <a:lnTo>
                    <a:pt x="0" y="119644"/>
                  </a:lnTo>
                  <a:lnTo>
                    <a:pt x="171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10999013" y="849614"/>
              <a:ext cx="276809" cy="61257"/>
              <a:chOff x="10999013" y="849614"/>
              <a:chExt cx="276809" cy="61257"/>
            </a:xfrm>
            <a:solidFill>
              <a:schemeClr val="accent3"/>
            </a:solidFill>
          </p:grpSpPr>
          <p:sp>
            <p:nvSpPr>
              <p:cNvPr id="34" name="TextBox 33"/>
              <p:cNvSpPr txBox="1">
                <a:spLocks/>
              </p:cNvSpPr>
              <p:nvPr/>
            </p:nvSpPr>
            <p:spPr>
              <a:xfrm>
                <a:off x="10999013" y="849614"/>
                <a:ext cx="60220" cy="61257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5" name="TextBox 34"/>
              <p:cNvSpPr txBox="1">
                <a:spLocks/>
              </p:cNvSpPr>
              <p:nvPr/>
            </p:nvSpPr>
            <p:spPr>
              <a:xfrm>
                <a:off x="11068225" y="850549"/>
                <a:ext cx="36490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6" name="TextBox 35"/>
              <p:cNvSpPr txBox="1">
                <a:spLocks/>
              </p:cNvSpPr>
              <p:nvPr/>
            </p:nvSpPr>
            <p:spPr>
              <a:xfrm>
                <a:off x="11121455" y="850549"/>
                <a:ext cx="49071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7" name="TextBox 36"/>
              <p:cNvSpPr txBox="1">
                <a:spLocks/>
              </p:cNvSpPr>
              <p:nvPr/>
            </p:nvSpPr>
            <p:spPr>
              <a:xfrm>
                <a:off x="11177909" y="850549"/>
                <a:ext cx="49698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8" name="TextBox 37"/>
              <p:cNvSpPr txBox="1">
                <a:spLocks/>
              </p:cNvSpPr>
              <p:nvPr/>
            </p:nvSpPr>
            <p:spPr>
              <a:xfrm>
                <a:off x="11239332" y="850549"/>
                <a:ext cx="36490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9" name="Freeform 9"/>
            <p:cNvSpPr>
              <a:spLocks noEditPoints="1"/>
            </p:cNvSpPr>
            <p:nvPr/>
          </p:nvSpPr>
          <p:spPr bwMode="auto">
            <a:xfrm>
              <a:off x="10577133" y="371026"/>
              <a:ext cx="1417320" cy="783522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53301" y="2011681"/>
            <a:ext cx="6976736" cy="417437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Internal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7028383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7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3"/>
          <p:cNvSpPr/>
          <p:nvPr/>
        </p:nvSpPr>
        <p:spPr>
          <a:xfrm>
            <a:off x="0" y="1554481"/>
            <a:ext cx="2743915" cy="53196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wrap="square" lIns="365760" tIns="91440" rIns="365760" bIns="182880" anchor="ctr">
            <a:noAutofit/>
          </a:bodyPr>
          <a:lstStyle/>
          <a:p>
            <a:endParaRPr lang="en-US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0579888" y="371026"/>
            <a:ext cx="1417689" cy="783522"/>
            <a:chOff x="10577133" y="371026"/>
            <a:chExt cx="1417320" cy="783522"/>
          </a:xfrm>
        </p:grpSpPr>
        <p:sp>
          <p:nvSpPr>
            <p:cNvPr id="26" name="TextBox 25"/>
            <p:cNvSpPr txBox="1">
              <a:spLocks/>
            </p:cNvSpPr>
            <p:nvPr/>
          </p:nvSpPr>
          <p:spPr>
            <a:xfrm>
              <a:off x="11006005" y="633221"/>
              <a:ext cx="224154" cy="176024"/>
            </a:xfrm>
            <a:custGeom>
              <a:avLst/>
              <a:gdLst/>
              <a:ahLst/>
              <a:cxnLst/>
              <a:rect l="l" t="t" r="r" b="b"/>
              <a:pathLst>
                <a:path w="486642" h="382152">
                  <a:moveTo>
                    <a:pt x="150943" y="0"/>
                  </a:moveTo>
                  <a:cubicBezTo>
                    <a:pt x="191582" y="0"/>
                    <a:pt x="224490" y="12368"/>
                    <a:pt x="232082" y="39810"/>
                  </a:cubicBezTo>
                  <a:lnTo>
                    <a:pt x="232262" y="41192"/>
                  </a:lnTo>
                  <a:lnTo>
                    <a:pt x="244394" y="27828"/>
                  </a:lnTo>
                  <a:cubicBezTo>
                    <a:pt x="265912" y="9086"/>
                    <a:pt x="296328" y="0"/>
                    <a:pt x="331918" y="0"/>
                  </a:cubicBezTo>
                  <a:cubicBezTo>
                    <a:pt x="355140" y="0"/>
                    <a:pt x="375838" y="4038"/>
                    <a:pt x="390730" y="12620"/>
                  </a:cubicBezTo>
                  <a:lnTo>
                    <a:pt x="399550" y="19037"/>
                  </a:lnTo>
                  <a:lnTo>
                    <a:pt x="415123" y="9213"/>
                  </a:lnTo>
                  <a:cubicBezTo>
                    <a:pt x="421204" y="6846"/>
                    <a:pt x="427956" y="5553"/>
                    <a:pt x="435150" y="5553"/>
                  </a:cubicBezTo>
                  <a:cubicBezTo>
                    <a:pt x="464430" y="5553"/>
                    <a:pt x="486642" y="26250"/>
                    <a:pt x="486642" y="53511"/>
                  </a:cubicBezTo>
                  <a:cubicBezTo>
                    <a:pt x="486642" y="80772"/>
                    <a:pt x="464430" y="101974"/>
                    <a:pt x="435150" y="101974"/>
                  </a:cubicBezTo>
                  <a:cubicBezTo>
                    <a:pt x="420763" y="101974"/>
                    <a:pt x="408142" y="96674"/>
                    <a:pt x="399118" y="87965"/>
                  </a:cubicBezTo>
                  <a:lnTo>
                    <a:pt x="397141" y="85099"/>
                  </a:lnTo>
                  <a:lnTo>
                    <a:pt x="387023" y="90979"/>
                  </a:lnTo>
                  <a:cubicBezTo>
                    <a:pt x="381675" y="92887"/>
                    <a:pt x="375838" y="93897"/>
                    <a:pt x="369780" y="93897"/>
                  </a:cubicBezTo>
                  <a:cubicBezTo>
                    <a:pt x="355140" y="93897"/>
                    <a:pt x="342015" y="89354"/>
                    <a:pt x="335452" y="81781"/>
                  </a:cubicBezTo>
                  <a:cubicBezTo>
                    <a:pt x="350092" y="78247"/>
                    <a:pt x="359179" y="66132"/>
                    <a:pt x="359179" y="42910"/>
                  </a:cubicBezTo>
                  <a:cubicBezTo>
                    <a:pt x="359179" y="22717"/>
                    <a:pt x="350597" y="8077"/>
                    <a:pt x="331918" y="8077"/>
                  </a:cubicBezTo>
                  <a:cubicBezTo>
                    <a:pt x="308696" y="8077"/>
                    <a:pt x="300619" y="29784"/>
                    <a:pt x="300619" y="58054"/>
                  </a:cubicBezTo>
                  <a:lnTo>
                    <a:pt x="300619" y="132264"/>
                  </a:lnTo>
                  <a:lnTo>
                    <a:pt x="363217" y="132264"/>
                  </a:lnTo>
                  <a:lnTo>
                    <a:pt x="360693" y="144884"/>
                  </a:lnTo>
                  <a:lnTo>
                    <a:pt x="300619" y="144884"/>
                  </a:lnTo>
                  <a:lnTo>
                    <a:pt x="300619" y="327126"/>
                  </a:lnTo>
                  <a:cubicBezTo>
                    <a:pt x="300619" y="360445"/>
                    <a:pt x="312230" y="369027"/>
                    <a:pt x="339490" y="381142"/>
                  </a:cubicBezTo>
                  <a:lnTo>
                    <a:pt x="339490" y="382152"/>
                  </a:lnTo>
                  <a:lnTo>
                    <a:pt x="186529" y="382152"/>
                  </a:lnTo>
                  <a:lnTo>
                    <a:pt x="186529" y="381142"/>
                  </a:lnTo>
                  <a:cubicBezTo>
                    <a:pt x="208741" y="367007"/>
                    <a:pt x="210255" y="360445"/>
                    <a:pt x="210255" y="327126"/>
                  </a:cubicBezTo>
                  <a:lnTo>
                    <a:pt x="210255" y="144884"/>
                  </a:lnTo>
                  <a:lnTo>
                    <a:pt x="180976" y="144884"/>
                  </a:lnTo>
                  <a:lnTo>
                    <a:pt x="180976" y="139331"/>
                  </a:lnTo>
                  <a:lnTo>
                    <a:pt x="210255" y="128225"/>
                  </a:lnTo>
                  <a:lnTo>
                    <a:pt x="210255" y="113585"/>
                  </a:lnTo>
                  <a:lnTo>
                    <a:pt x="212504" y="87227"/>
                  </a:lnTo>
                  <a:lnTo>
                    <a:pt x="206048" y="90979"/>
                  </a:lnTo>
                  <a:cubicBezTo>
                    <a:pt x="200700" y="92887"/>
                    <a:pt x="194863" y="93897"/>
                    <a:pt x="188805" y="93897"/>
                  </a:cubicBezTo>
                  <a:cubicBezTo>
                    <a:pt x="174165" y="93897"/>
                    <a:pt x="161040" y="89354"/>
                    <a:pt x="154477" y="81781"/>
                  </a:cubicBezTo>
                  <a:cubicBezTo>
                    <a:pt x="169117" y="78247"/>
                    <a:pt x="178204" y="66132"/>
                    <a:pt x="178204" y="42910"/>
                  </a:cubicBezTo>
                  <a:cubicBezTo>
                    <a:pt x="178204" y="22717"/>
                    <a:pt x="169622" y="8077"/>
                    <a:pt x="150943" y="8077"/>
                  </a:cubicBezTo>
                  <a:cubicBezTo>
                    <a:pt x="127721" y="8077"/>
                    <a:pt x="119644" y="29784"/>
                    <a:pt x="119644" y="58054"/>
                  </a:cubicBezTo>
                  <a:lnTo>
                    <a:pt x="119644" y="132264"/>
                  </a:lnTo>
                  <a:lnTo>
                    <a:pt x="182242" y="132264"/>
                  </a:lnTo>
                  <a:lnTo>
                    <a:pt x="179718" y="144884"/>
                  </a:lnTo>
                  <a:lnTo>
                    <a:pt x="119644" y="144884"/>
                  </a:lnTo>
                  <a:lnTo>
                    <a:pt x="119644" y="327126"/>
                  </a:lnTo>
                  <a:cubicBezTo>
                    <a:pt x="119644" y="360445"/>
                    <a:pt x="131255" y="369027"/>
                    <a:pt x="158516" y="381142"/>
                  </a:cubicBezTo>
                  <a:lnTo>
                    <a:pt x="158516" y="382152"/>
                  </a:lnTo>
                  <a:lnTo>
                    <a:pt x="5554" y="382152"/>
                  </a:lnTo>
                  <a:lnTo>
                    <a:pt x="5554" y="381142"/>
                  </a:lnTo>
                  <a:cubicBezTo>
                    <a:pt x="27766" y="367007"/>
                    <a:pt x="29280" y="360445"/>
                    <a:pt x="29280" y="327126"/>
                  </a:cubicBezTo>
                  <a:lnTo>
                    <a:pt x="29280" y="144884"/>
                  </a:lnTo>
                  <a:lnTo>
                    <a:pt x="0" y="144884"/>
                  </a:lnTo>
                  <a:lnTo>
                    <a:pt x="0" y="139331"/>
                  </a:lnTo>
                  <a:lnTo>
                    <a:pt x="29280" y="128225"/>
                  </a:lnTo>
                  <a:lnTo>
                    <a:pt x="29280" y="113585"/>
                  </a:lnTo>
                  <a:cubicBezTo>
                    <a:pt x="29280" y="36347"/>
                    <a:pt x="79763" y="0"/>
                    <a:pt x="1509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7" name="TextBox 26"/>
            <p:cNvSpPr txBox="1">
              <a:spLocks/>
            </p:cNvSpPr>
            <p:nvPr/>
          </p:nvSpPr>
          <p:spPr>
            <a:xfrm>
              <a:off x="10825458" y="644149"/>
              <a:ext cx="167188" cy="16742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>
              <a:spLocks/>
            </p:cNvSpPr>
            <p:nvPr/>
          </p:nvSpPr>
          <p:spPr>
            <a:xfrm>
              <a:off x="11249402" y="691818"/>
              <a:ext cx="113009" cy="119752"/>
            </a:xfrm>
            <a:custGeom>
              <a:avLst/>
              <a:gdLst/>
              <a:ahLst/>
              <a:cxnLst/>
              <a:rect l="l" t="t" r="r" b="b"/>
              <a:pathLst>
                <a:path w="245345" h="259984">
                  <a:moveTo>
                    <a:pt x="144885" y="0"/>
                  </a:moveTo>
                  <a:cubicBezTo>
                    <a:pt x="199406" y="0"/>
                    <a:pt x="240297" y="23726"/>
                    <a:pt x="240297" y="65122"/>
                  </a:cubicBezTo>
                  <a:cubicBezTo>
                    <a:pt x="240297" y="95411"/>
                    <a:pt x="217075" y="111061"/>
                    <a:pt x="192843" y="111061"/>
                  </a:cubicBezTo>
                  <a:cubicBezTo>
                    <a:pt x="166087" y="111061"/>
                    <a:pt x="150438" y="96421"/>
                    <a:pt x="148923" y="81781"/>
                  </a:cubicBezTo>
                  <a:cubicBezTo>
                    <a:pt x="151952" y="82791"/>
                    <a:pt x="155486" y="83296"/>
                    <a:pt x="158010" y="83296"/>
                  </a:cubicBezTo>
                  <a:cubicBezTo>
                    <a:pt x="176689" y="83296"/>
                    <a:pt x="184261" y="67646"/>
                    <a:pt x="184261" y="48463"/>
                  </a:cubicBezTo>
                  <a:cubicBezTo>
                    <a:pt x="184261" y="24231"/>
                    <a:pt x="171136" y="8582"/>
                    <a:pt x="145894" y="8582"/>
                  </a:cubicBezTo>
                  <a:cubicBezTo>
                    <a:pt x="110557" y="8582"/>
                    <a:pt x="93897" y="54016"/>
                    <a:pt x="93897" y="112575"/>
                  </a:cubicBezTo>
                  <a:cubicBezTo>
                    <a:pt x="93897" y="181737"/>
                    <a:pt x="124692" y="218589"/>
                    <a:pt x="171640" y="218589"/>
                  </a:cubicBezTo>
                  <a:cubicBezTo>
                    <a:pt x="200415" y="218589"/>
                    <a:pt x="226666" y="204958"/>
                    <a:pt x="242316" y="173659"/>
                  </a:cubicBezTo>
                  <a:lnTo>
                    <a:pt x="245345" y="175174"/>
                  </a:lnTo>
                  <a:cubicBezTo>
                    <a:pt x="231210" y="229190"/>
                    <a:pt x="185775" y="259984"/>
                    <a:pt x="129740" y="259984"/>
                  </a:cubicBezTo>
                  <a:cubicBezTo>
                    <a:pt x="60074" y="259984"/>
                    <a:pt x="0" y="213036"/>
                    <a:pt x="0" y="134788"/>
                  </a:cubicBezTo>
                  <a:cubicBezTo>
                    <a:pt x="0" y="49977"/>
                    <a:pt x="63608" y="0"/>
                    <a:pt x="1448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>
              <a:spLocks/>
            </p:cNvSpPr>
            <p:nvPr/>
          </p:nvSpPr>
          <p:spPr>
            <a:xfrm>
              <a:off x="11372247" y="691818"/>
              <a:ext cx="116032" cy="119752"/>
            </a:xfrm>
            <a:custGeom>
              <a:avLst/>
              <a:gdLst/>
              <a:ahLst/>
              <a:cxnLst/>
              <a:rect l="l" t="t" r="r" b="b"/>
              <a:pathLst>
                <a:path w="251908" h="259984">
                  <a:moveTo>
                    <a:pt x="132264" y="0"/>
                  </a:moveTo>
                  <a:cubicBezTo>
                    <a:pt x="213541" y="0"/>
                    <a:pt x="251908" y="51996"/>
                    <a:pt x="251908" y="118633"/>
                  </a:cubicBezTo>
                  <a:lnTo>
                    <a:pt x="91373" y="118633"/>
                  </a:lnTo>
                  <a:cubicBezTo>
                    <a:pt x="91373" y="181232"/>
                    <a:pt x="124187" y="218589"/>
                    <a:pt x="172650" y="218589"/>
                  </a:cubicBezTo>
                  <a:cubicBezTo>
                    <a:pt x="203444" y="218589"/>
                    <a:pt x="230200" y="204958"/>
                    <a:pt x="245850" y="173659"/>
                  </a:cubicBezTo>
                  <a:lnTo>
                    <a:pt x="249383" y="175174"/>
                  </a:lnTo>
                  <a:cubicBezTo>
                    <a:pt x="234744" y="229190"/>
                    <a:pt x="189309" y="259984"/>
                    <a:pt x="131759" y="259984"/>
                  </a:cubicBezTo>
                  <a:cubicBezTo>
                    <a:pt x="59569" y="259984"/>
                    <a:pt x="0" y="212531"/>
                    <a:pt x="0" y="130244"/>
                  </a:cubicBezTo>
                  <a:cubicBezTo>
                    <a:pt x="0" y="50987"/>
                    <a:pt x="60074" y="0"/>
                    <a:pt x="132264" y="0"/>
                  </a:cubicBezTo>
                  <a:close/>
                  <a:moveTo>
                    <a:pt x="132264" y="8582"/>
                  </a:moveTo>
                  <a:cubicBezTo>
                    <a:pt x="106013" y="8582"/>
                    <a:pt x="92888" y="48463"/>
                    <a:pt x="91878" y="108032"/>
                  </a:cubicBezTo>
                  <a:lnTo>
                    <a:pt x="165078" y="108032"/>
                  </a:lnTo>
                  <a:cubicBezTo>
                    <a:pt x="165078" y="51492"/>
                    <a:pt x="161039" y="8582"/>
                    <a:pt x="132264" y="85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>
              <a:spLocks/>
            </p:cNvSpPr>
            <p:nvPr/>
          </p:nvSpPr>
          <p:spPr>
            <a:xfrm>
              <a:off x="11173887" y="694143"/>
              <a:ext cx="64875" cy="115102"/>
            </a:xfrm>
            <a:custGeom>
              <a:avLst/>
              <a:gdLst/>
              <a:ahLst/>
              <a:cxnLst/>
              <a:rect l="l" t="t" r="r" b="b"/>
              <a:pathLst>
                <a:path w="140846" h="249888">
                  <a:moveTo>
                    <a:pt x="0" y="0"/>
                  </a:moveTo>
                  <a:lnTo>
                    <a:pt x="117119" y="0"/>
                  </a:lnTo>
                  <a:lnTo>
                    <a:pt x="117119" y="194862"/>
                  </a:lnTo>
                  <a:cubicBezTo>
                    <a:pt x="117119" y="228181"/>
                    <a:pt x="118633" y="234743"/>
                    <a:pt x="140846" y="248878"/>
                  </a:cubicBezTo>
                  <a:lnTo>
                    <a:pt x="140846" y="249888"/>
                  </a:lnTo>
                  <a:lnTo>
                    <a:pt x="3029" y="249888"/>
                  </a:lnTo>
                  <a:lnTo>
                    <a:pt x="3029" y="248878"/>
                  </a:lnTo>
                  <a:cubicBezTo>
                    <a:pt x="25241" y="234743"/>
                    <a:pt x="26755" y="228181"/>
                    <a:pt x="26755" y="194862"/>
                  </a:cubicBezTo>
                  <a:lnTo>
                    <a:pt x="26755" y="56035"/>
                  </a:lnTo>
                  <a:cubicBezTo>
                    <a:pt x="26755" y="21707"/>
                    <a:pt x="23726" y="14640"/>
                    <a:pt x="0" y="10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>
              <a:spLocks/>
            </p:cNvSpPr>
            <p:nvPr/>
          </p:nvSpPr>
          <p:spPr>
            <a:xfrm>
              <a:off x="11295676" y="842826"/>
              <a:ext cx="149051" cy="167421"/>
            </a:xfrm>
            <a:custGeom>
              <a:avLst/>
              <a:gdLst/>
              <a:ahLst/>
              <a:cxnLst/>
              <a:rect l="l" t="t" r="r" b="b"/>
              <a:pathLst>
                <a:path w="323593" h="363474">
                  <a:moveTo>
                    <a:pt x="190319" y="0"/>
                  </a:moveTo>
                  <a:cubicBezTo>
                    <a:pt x="236258" y="0"/>
                    <a:pt x="260994" y="15145"/>
                    <a:pt x="277653" y="15145"/>
                  </a:cubicBezTo>
                  <a:cubicBezTo>
                    <a:pt x="291284" y="15145"/>
                    <a:pt x="299866" y="9087"/>
                    <a:pt x="310467" y="0"/>
                  </a:cubicBezTo>
                  <a:lnTo>
                    <a:pt x="314001" y="120149"/>
                  </a:lnTo>
                  <a:lnTo>
                    <a:pt x="312991" y="120149"/>
                  </a:lnTo>
                  <a:cubicBezTo>
                    <a:pt x="287750" y="56541"/>
                    <a:pt x="250393" y="11107"/>
                    <a:pt x="199910" y="11107"/>
                  </a:cubicBezTo>
                  <a:cubicBezTo>
                    <a:pt x="137312" y="11107"/>
                    <a:pt x="101974" y="80268"/>
                    <a:pt x="101974" y="164573"/>
                  </a:cubicBezTo>
                  <a:cubicBezTo>
                    <a:pt x="101974" y="260490"/>
                    <a:pt x="155486" y="315011"/>
                    <a:pt x="221113" y="315011"/>
                  </a:cubicBezTo>
                  <a:cubicBezTo>
                    <a:pt x="263014" y="315011"/>
                    <a:pt x="297846" y="300371"/>
                    <a:pt x="320564" y="252918"/>
                  </a:cubicBezTo>
                  <a:lnTo>
                    <a:pt x="323593" y="253927"/>
                  </a:lnTo>
                  <a:cubicBezTo>
                    <a:pt x="306428" y="321574"/>
                    <a:pt x="252412" y="363474"/>
                    <a:pt x="173660" y="363474"/>
                  </a:cubicBezTo>
                  <a:cubicBezTo>
                    <a:pt x="74209" y="363474"/>
                    <a:pt x="0" y="293304"/>
                    <a:pt x="0" y="186786"/>
                  </a:cubicBezTo>
                  <a:cubicBezTo>
                    <a:pt x="0" y="76229"/>
                    <a:pt x="85820" y="0"/>
                    <a:pt x="1903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2" name="TextBox 31"/>
            <p:cNvSpPr txBox="1">
              <a:spLocks/>
            </p:cNvSpPr>
            <p:nvPr/>
          </p:nvSpPr>
          <p:spPr>
            <a:xfrm>
              <a:off x="11637888" y="842826"/>
              <a:ext cx="167188" cy="16742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3" name="TextBox 32"/>
            <p:cNvSpPr txBox="1">
              <a:spLocks/>
            </p:cNvSpPr>
            <p:nvPr/>
          </p:nvSpPr>
          <p:spPr>
            <a:xfrm>
              <a:off x="11454751" y="843059"/>
              <a:ext cx="172072" cy="164863"/>
            </a:xfrm>
            <a:custGeom>
              <a:avLst/>
              <a:gdLst/>
              <a:ahLst/>
              <a:cxnLst/>
              <a:rect l="l" t="t" r="r" b="b"/>
              <a:pathLst>
                <a:path w="373571" h="357921">
                  <a:moveTo>
                    <a:pt x="17164" y="0"/>
                  </a:moveTo>
                  <a:cubicBezTo>
                    <a:pt x="24232" y="3534"/>
                    <a:pt x="35338" y="4544"/>
                    <a:pt x="52502" y="4544"/>
                  </a:cubicBezTo>
                  <a:lnTo>
                    <a:pt x="321069" y="4544"/>
                  </a:lnTo>
                  <a:cubicBezTo>
                    <a:pt x="338233" y="4544"/>
                    <a:pt x="349339" y="3534"/>
                    <a:pt x="356407" y="0"/>
                  </a:cubicBezTo>
                  <a:lnTo>
                    <a:pt x="373571" y="119644"/>
                  </a:lnTo>
                  <a:lnTo>
                    <a:pt x="372561" y="119644"/>
                  </a:lnTo>
                  <a:cubicBezTo>
                    <a:pt x="329651" y="50988"/>
                    <a:pt x="309963" y="17669"/>
                    <a:pt x="255946" y="17669"/>
                  </a:cubicBezTo>
                  <a:lnTo>
                    <a:pt x="234239" y="17669"/>
                  </a:lnTo>
                  <a:lnTo>
                    <a:pt x="234239" y="297847"/>
                  </a:lnTo>
                  <a:cubicBezTo>
                    <a:pt x="234239" y="331165"/>
                    <a:pt x="240802" y="342272"/>
                    <a:pt x="263014" y="356912"/>
                  </a:cubicBezTo>
                  <a:lnTo>
                    <a:pt x="263014" y="357921"/>
                  </a:lnTo>
                  <a:lnTo>
                    <a:pt x="110557" y="357921"/>
                  </a:lnTo>
                  <a:lnTo>
                    <a:pt x="110557" y="356912"/>
                  </a:lnTo>
                  <a:cubicBezTo>
                    <a:pt x="133274" y="342272"/>
                    <a:pt x="139332" y="331165"/>
                    <a:pt x="139332" y="297847"/>
                  </a:cubicBezTo>
                  <a:lnTo>
                    <a:pt x="139332" y="17669"/>
                  </a:lnTo>
                  <a:lnTo>
                    <a:pt x="117624" y="17669"/>
                  </a:lnTo>
                  <a:cubicBezTo>
                    <a:pt x="63608" y="17669"/>
                    <a:pt x="43920" y="50988"/>
                    <a:pt x="1010" y="119644"/>
                  </a:cubicBezTo>
                  <a:lnTo>
                    <a:pt x="0" y="119644"/>
                  </a:lnTo>
                  <a:lnTo>
                    <a:pt x="171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10999013" y="849614"/>
              <a:ext cx="276809" cy="61257"/>
              <a:chOff x="10999013" y="849614"/>
              <a:chExt cx="276809" cy="61257"/>
            </a:xfrm>
            <a:solidFill>
              <a:schemeClr val="accent3"/>
            </a:solidFill>
          </p:grpSpPr>
          <p:sp>
            <p:nvSpPr>
              <p:cNvPr id="35" name="TextBox 34"/>
              <p:cNvSpPr txBox="1">
                <a:spLocks/>
              </p:cNvSpPr>
              <p:nvPr/>
            </p:nvSpPr>
            <p:spPr>
              <a:xfrm>
                <a:off x="10999013" y="849614"/>
                <a:ext cx="60220" cy="61257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6" name="TextBox 35"/>
              <p:cNvSpPr txBox="1">
                <a:spLocks/>
              </p:cNvSpPr>
              <p:nvPr/>
            </p:nvSpPr>
            <p:spPr>
              <a:xfrm>
                <a:off x="11068225" y="850549"/>
                <a:ext cx="36490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7" name="TextBox 36"/>
              <p:cNvSpPr txBox="1">
                <a:spLocks/>
              </p:cNvSpPr>
              <p:nvPr/>
            </p:nvSpPr>
            <p:spPr>
              <a:xfrm>
                <a:off x="11121455" y="850549"/>
                <a:ext cx="49071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8" name="TextBox 37"/>
              <p:cNvSpPr txBox="1">
                <a:spLocks/>
              </p:cNvSpPr>
              <p:nvPr/>
            </p:nvSpPr>
            <p:spPr>
              <a:xfrm>
                <a:off x="11177909" y="850549"/>
                <a:ext cx="49698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9" name="TextBox 38"/>
              <p:cNvSpPr txBox="1">
                <a:spLocks/>
              </p:cNvSpPr>
              <p:nvPr/>
            </p:nvSpPr>
            <p:spPr>
              <a:xfrm>
                <a:off x="11239332" y="850549"/>
                <a:ext cx="36490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0" name="Freeform 9"/>
            <p:cNvSpPr>
              <a:spLocks noEditPoints="1"/>
            </p:cNvSpPr>
            <p:nvPr/>
          </p:nvSpPr>
          <p:spPr bwMode="auto">
            <a:xfrm>
              <a:off x="10577133" y="371026"/>
              <a:ext cx="1417320" cy="783522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178629" y="2011681"/>
            <a:ext cx="8551409" cy="417437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44" name="Content Placeholder 8"/>
          <p:cNvSpPr txBox="1">
            <a:spLocks/>
          </p:cNvSpPr>
          <p:nvPr userDrawn="1"/>
        </p:nvSpPr>
        <p:spPr>
          <a:xfrm>
            <a:off x="547922" y="6418626"/>
            <a:ext cx="2383745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©2018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Slide -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3234240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1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1554480"/>
            <a:ext cx="3291840" cy="53035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3291840" y="1554479"/>
            <a:ext cx="91440" cy="53035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838902" y="2011681"/>
            <a:ext cx="7891135" cy="417437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Slide - Photo Left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3752807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5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-2" y="1554481"/>
            <a:ext cx="3840480" cy="53035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3840478" y="1554232"/>
            <a:ext cx="91440" cy="53035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7540" y="2011680"/>
            <a:ext cx="7342497" cy="416200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ernal Slide -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6215782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9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8900160" y="1554480"/>
            <a:ext cx="3291840" cy="53035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Content Placeholder 8"/>
          <p:cNvSpPr txBox="1">
            <a:spLocks/>
          </p:cNvSpPr>
          <p:nvPr userDrawn="1"/>
        </p:nvSpPr>
        <p:spPr>
          <a:xfrm>
            <a:off x="11104408" y="6418626"/>
            <a:ext cx="734493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fld id="{38743595-4496-5147-A886-7D133864DF76}" type="slidenum">
              <a:rPr lang="en-US" sz="1000" smtClean="0">
                <a:solidFill>
                  <a:srgbClr val="3F3F3F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r"/>
              <a:t>‹#›</a:t>
            </a:fld>
            <a:endParaRPr lang="en-US" sz="10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" name="MSIPCMContentMarking" descr="{&quot;HashCode&quot;:-356254672,&quot;Placement&quot;:&quot;Footer&quot;}">
            <a:extLst>
              <a:ext uri="{FF2B5EF4-FFF2-40B4-BE49-F238E27FC236}">
                <a16:creationId xmlns:a16="http://schemas.microsoft.com/office/drawing/2014/main" id="{B869DC3D-CEDB-48B8-8C95-B8965AA1143A}"/>
              </a:ext>
            </a:extLst>
          </p:cNvPr>
          <p:cNvSpPr txBox="1"/>
          <p:nvPr userDrawn="1"/>
        </p:nvSpPr>
        <p:spPr>
          <a:xfrm>
            <a:off x="10717460" y="6413372"/>
            <a:ext cx="709344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 defTabSz="456758" fontAlgn="base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41414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Proprietary</a:t>
            </a:r>
            <a:endParaRPr lang="en-US" sz="800" dirty="0" err="1">
              <a:solidFill>
                <a:srgbClr val="41414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8808590" y="1554232"/>
            <a:ext cx="91440" cy="53035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2011432"/>
            <a:ext cx="7937863" cy="4162249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8"/>
          <p:cNvSpPr txBox="1">
            <a:spLocks/>
          </p:cNvSpPr>
          <p:nvPr/>
        </p:nvSpPr>
        <p:spPr>
          <a:xfrm>
            <a:off x="11104408" y="6418626"/>
            <a:ext cx="734493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fld id="{38743595-4496-5147-A886-7D133864DF76}" type="slidenum">
              <a:rPr lang="en-US" sz="1000" smtClean="0">
                <a:solidFill>
                  <a:srgbClr val="3F3F3F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r"/>
              <a:t>‹#›</a:t>
            </a:fld>
            <a:endParaRPr lang="en-US" sz="10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295740171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think-cell Slide" r:id="rId16" imgW="471" imgH="470" progId="TCLayout.ActiveDocument.1">
                  <p:embed/>
                </p:oleObj>
              </mc:Choice>
              <mc:Fallback>
                <p:oleObj name="think-cell Slide" r:id="rId16" imgW="471" imgH="470" progId="TCLayout.ActiveDocument.1">
                  <p:embed/>
                  <p:pic>
                    <p:nvPicPr>
                      <p:cNvPr id="11" name="Object 10" hidden="1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MSIPCMContentMarking" descr="{&quot;HashCode&quot;:-356254672,&quot;Placement&quot;:&quot;Footer&quot;}">
            <a:extLst>
              <a:ext uri="{FF2B5EF4-FFF2-40B4-BE49-F238E27FC236}">
                <a16:creationId xmlns:a16="http://schemas.microsoft.com/office/drawing/2014/main" id="{B869DC3D-CEDB-48B8-8C95-B8965AA1143A}"/>
              </a:ext>
            </a:extLst>
          </p:cNvPr>
          <p:cNvSpPr txBox="1"/>
          <p:nvPr/>
        </p:nvSpPr>
        <p:spPr>
          <a:xfrm>
            <a:off x="10717460" y="6413372"/>
            <a:ext cx="709344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 defTabSz="456758" fontAlgn="base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41414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Proprietary</a:t>
            </a:r>
            <a:endParaRPr lang="en-US" sz="800" dirty="0" err="1">
              <a:solidFill>
                <a:srgbClr val="41414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Content Placeholder 8"/>
          <p:cNvSpPr txBox="1">
            <a:spLocks/>
          </p:cNvSpPr>
          <p:nvPr userDrawn="1"/>
        </p:nvSpPr>
        <p:spPr>
          <a:xfrm>
            <a:off x="547922" y="6418626"/>
            <a:ext cx="2383745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©2018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70D1A23-D88D-46C3-95E5-B10C224E1CC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618496" y="6443197"/>
            <a:ext cx="955009" cy="127570"/>
            <a:chOff x="279400" y="2781300"/>
            <a:chExt cx="8585200" cy="1092200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7365CECB-7D2B-4CF7-BFD3-6752DEC67F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7111873F-5B39-42DE-99F1-E7FC74583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3CB93BBE-80DA-457D-B72D-9C9C5E5B86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0D49BCB4-A340-471B-971A-24BD033C7F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0C4938EB-CD7A-497C-9BA4-5CD6B3F08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38FB080F-C58C-4388-AF4B-47AA97CFE9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BAF44958-70BD-4D20-94BC-622DD0D8A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6178D6E0-263D-45AD-BE10-D95989C192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5E418160-22DA-431A-9B45-BDEDF2B7B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5" y="2816225"/>
              <a:ext cx="1014413" cy="1023938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91A4F274-1376-4B3F-9106-428B3F243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7305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815" r:id="rId2"/>
    <p:sldLayoutId id="2147483804" r:id="rId3"/>
    <p:sldLayoutId id="2147483775" r:id="rId4"/>
    <p:sldLayoutId id="2147483776" r:id="rId5"/>
    <p:sldLayoutId id="2147483777" r:id="rId6"/>
    <p:sldLayoutId id="2147483805" r:id="rId7"/>
    <p:sldLayoutId id="2147483806" r:id="rId8"/>
    <p:sldLayoutId id="2147483808" r:id="rId9"/>
    <p:sldLayoutId id="2147483807" r:id="rId10"/>
    <p:sldLayoutId id="2147483814" r:id="rId11"/>
    <p:sldLayoutId id="2147483816" r:id="rId12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>
          <a:solidFill>
            <a:schemeClr val="accent2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Tx/>
        <a:buFontTx/>
        <a:buNone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1pPr>
      <a:lvl2pPr marL="200025" indent="-200025" algn="l" defTabSz="914400" rtl="0" eaLnBrk="1" latinLnBrk="0" hangingPunct="1">
        <a:spcBef>
          <a:spcPts val="1200"/>
        </a:spcBef>
        <a:spcAft>
          <a:spcPts val="0"/>
        </a:spcAft>
        <a:buClrTx/>
        <a:buFont typeface="Arial" pitchFamily="34" charset="0"/>
        <a:buChar char="•"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398463" indent="-200025" algn="l" defTabSz="914400" rtl="0" eaLnBrk="1" latinLnBrk="0" hangingPunct="1">
        <a:spcBef>
          <a:spcPts val="300"/>
        </a:spcBef>
        <a:spcAft>
          <a:spcPts val="0"/>
        </a:spcAft>
        <a:buClrTx/>
        <a:buFont typeface="Lucida Grande"/>
        <a:buChar char="-"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3pPr>
      <a:lvl4pPr marL="622300" indent="-200025" algn="l" defTabSz="914400" rtl="0" eaLnBrk="1" latinLnBrk="0" hangingPunct="1">
        <a:spcBef>
          <a:spcPts val="300"/>
        </a:spcBef>
        <a:spcAft>
          <a:spcPts val="0"/>
        </a:spcAft>
        <a:buClrTx/>
        <a:buFont typeface="Arial" pitchFamily="34" charset="0"/>
        <a:buChar char="•"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806450" indent="-182563" algn="l" defTabSz="914400" rtl="0" eaLnBrk="1" latinLnBrk="0" hangingPunct="1">
        <a:spcBef>
          <a:spcPts val="300"/>
        </a:spcBef>
        <a:spcAft>
          <a:spcPts val="0"/>
        </a:spcAft>
        <a:buClrTx/>
        <a:buFont typeface="Lucida Grande"/>
        <a:buChar char="-"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jpeg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3.bin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4.bin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4.bin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4.bin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4.bin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5.bin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933335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1" name="think-cell Slide" r:id="rId5" imgW="498" imgH="499" progId="TCLayout.ActiveDocument.1">
                  <p:embed/>
                </p:oleObj>
              </mc:Choice>
              <mc:Fallback>
                <p:oleObj name="think-cell Slide" r:id="rId5" imgW="498" imgH="499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Grace Lee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Commercial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Business Canvas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3/2019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52080" y="0"/>
            <a:ext cx="4436745" cy="3429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8E5268C-C141-4840-9D00-CD333097B788}"/>
              </a:ext>
            </a:extLst>
          </p:cNvPr>
          <p:cNvSpPr/>
          <p:nvPr/>
        </p:nvSpPr>
        <p:spPr>
          <a:xfrm>
            <a:off x="7749346" y="3314331"/>
            <a:ext cx="4442653" cy="5299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4008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Architecture Planning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749346" y="3283084"/>
            <a:ext cx="4442654" cy="7484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749345" y="3799295"/>
            <a:ext cx="4442654" cy="7484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96675" y="3403488"/>
            <a:ext cx="426894" cy="36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84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6" name="think-cell Slide" r:id="rId5" imgW="498" imgH="499" progId="TCLayout.ActiveDocument.1">
                  <p:embed/>
                </p:oleObj>
              </mc:Choice>
              <mc:Fallback>
                <p:oleObj name="think-cell Slide" r:id="rId5" imgW="498" imgH="499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Canvas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860151"/>
            <a:ext cx="9688622" cy="42309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Business Canvas – National Account </a:t>
            </a:r>
          </a:p>
          <a:p>
            <a:r>
              <a:rPr lang="en-US" dirty="0"/>
              <a:t>Improving health, Making it simple, Going local, Leading the change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C2180E-ADC9-45E8-ACAC-AA8639D58EB0}"/>
              </a:ext>
            </a:extLst>
          </p:cNvPr>
          <p:cNvSpPr txBox="1"/>
          <p:nvPr/>
        </p:nvSpPr>
        <p:spPr>
          <a:xfrm>
            <a:off x="457200" y="1916894"/>
            <a:ext cx="2237169" cy="32291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Key Partnerships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64B917-4738-4EDA-9C92-C7733ED9246B}"/>
              </a:ext>
            </a:extLst>
          </p:cNvPr>
          <p:cNvSpPr txBox="1"/>
          <p:nvPr/>
        </p:nvSpPr>
        <p:spPr>
          <a:xfrm>
            <a:off x="4930318" y="1916894"/>
            <a:ext cx="2242245" cy="3229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Value Proposition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DD8883-8AB8-4DAB-9896-B97679AB488E}"/>
              </a:ext>
            </a:extLst>
          </p:cNvPr>
          <p:cNvSpPr txBox="1"/>
          <p:nvPr/>
        </p:nvSpPr>
        <p:spPr>
          <a:xfrm>
            <a:off x="457200" y="5146093"/>
            <a:ext cx="5598851" cy="11984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Cost Structure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A78C51-56DA-401E-BD94-28EE8597FE01}"/>
              </a:ext>
            </a:extLst>
          </p:cNvPr>
          <p:cNvSpPr txBox="1"/>
          <p:nvPr/>
        </p:nvSpPr>
        <p:spPr>
          <a:xfrm>
            <a:off x="2689934" y="1916895"/>
            <a:ext cx="2237169" cy="1582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Key Activities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A11D69-3879-4CCB-BAC8-6104091602CD}"/>
              </a:ext>
            </a:extLst>
          </p:cNvPr>
          <p:cNvSpPr txBox="1"/>
          <p:nvPr/>
        </p:nvSpPr>
        <p:spPr>
          <a:xfrm>
            <a:off x="9414770" y="1916894"/>
            <a:ext cx="2237169" cy="3229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Customer Segment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BCF63C-1DFD-48EA-9435-EE4343DE3D94}"/>
              </a:ext>
            </a:extLst>
          </p:cNvPr>
          <p:cNvSpPr txBox="1"/>
          <p:nvPr/>
        </p:nvSpPr>
        <p:spPr>
          <a:xfrm>
            <a:off x="2689933" y="3499645"/>
            <a:ext cx="2237169" cy="16464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Key Resources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00DCEC-069C-4C4E-84BA-825262ABB16E}"/>
              </a:ext>
            </a:extLst>
          </p:cNvPr>
          <p:cNvSpPr txBox="1"/>
          <p:nvPr/>
        </p:nvSpPr>
        <p:spPr>
          <a:xfrm>
            <a:off x="6056051" y="5146092"/>
            <a:ext cx="5592930" cy="11984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Revenue Streams</a:t>
            </a:r>
          </a:p>
        </p:txBody>
      </p:sp>
      <p:sp>
        <p:nvSpPr>
          <p:cNvPr id="26" name="Rounded Rectangle 58">
            <a:extLst>
              <a:ext uri="{FF2B5EF4-FFF2-40B4-BE49-F238E27FC236}">
                <a16:creationId xmlns:a16="http://schemas.microsoft.com/office/drawing/2014/main" id="{F8664B4F-1D87-4694-945A-97B13BCC80D9}"/>
              </a:ext>
            </a:extLst>
          </p:cNvPr>
          <p:cNvSpPr/>
          <p:nvPr/>
        </p:nvSpPr>
        <p:spPr>
          <a:xfrm>
            <a:off x="565290" y="2269580"/>
            <a:ext cx="969429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Clearing House</a:t>
            </a:r>
          </a:p>
        </p:txBody>
      </p:sp>
      <p:sp>
        <p:nvSpPr>
          <p:cNvPr id="27" name="Rounded Rectangle 58">
            <a:extLst>
              <a:ext uri="{FF2B5EF4-FFF2-40B4-BE49-F238E27FC236}">
                <a16:creationId xmlns:a16="http://schemas.microsoft.com/office/drawing/2014/main" id="{A4F0FBAF-AA8B-47E2-A1BD-E687418EE3BE}"/>
              </a:ext>
            </a:extLst>
          </p:cNvPr>
          <p:cNvSpPr/>
          <p:nvPr/>
        </p:nvSpPr>
        <p:spPr>
          <a:xfrm>
            <a:off x="1619521" y="2274023"/>
            <a:ext cx="969190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PBM</a:t>
            </a:r>
          </a:p>
        </p:txBody>
      </p:sp>
      <p:sp>
        <p:nvSpPr>
          <p:cNvPr id="28" name="Rounded Rectangle 58">
            <a:extLst>
              <a:ext uri="{FF2B5EF4-FFF2-40B4-BE49-F238E27FC236}">
                <a16:creationId xmlns:a16="http://schemas.microsoft.com/office/drawing/2014/main" id="{8BDE1B71-75FA-48CE-B538-94B0374C5CF3}"/>
              </a:ext>
            </a:extLst>
          </p:cNvPr>
          <p:cNvSpPr/>
          <p:nvPr/>
        </p:nvSpPr>
        <p:spPr>
          <a:xfrm>
            <a:off x="2781535" y="2180043"/>
            <a:ext cx="979469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Prospect Customers</a:t>
            </a:r>
          </a:p>
        </p:txBody>
      </p:sp>
      <p:sp>
        <p:nvSpPr>
          <p:cNvPr id="29" name="Rounded Rectangle 58">
            <a:extLst>
              <a:ext uri="{FF2B5EF4-FFF2-40B4-BE49-F238E27FC236}">
                <a16:creationId xmlns:a16="http://schemas.microsoft.com/office/drawing/2014/main" id="{541A4344-6EA6-41DA-8DC2-44E449BA936C}"/>
              </a:ext>
            </a:extLst>
          </p:cNvPr>
          <p:cNvSpPr/>
          <p:nvPr/>
        </p:nvSpPr>
        <p:spPr>
          <a:xfrm>
            <a:off x="2785841" y="2525692"/>
            <a:ext cx="979469" cy="28367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Full Insured Admin</a:t>
            </a:r>
          </a:p>
        </p:txBody>
      </p:sp>
      <p:sp>
        <p:nvSpPr>
          <p:cNvPr id="31" name="Rounded Rectangle 58">
            <a:extLst>
              <a:ext uri="{FF2B5EF4-FFF2-40B4-BE49-F238E27FC236}">
                <a16:creationId xmlns:a16="http://schemas.microsoft.com/office/drawing/2014/main" id="{15965410-8B06-45FB-91BA-0DCAA63BAD19}"/>
              </a:ext>
            </a:extLst>
          </p:cNvPr>
          <p:cNvSpPr/>
          <p:nvPr/>
        </p:nvSpPr>
        <p:spPr>
          <a:xfrm>
            <a:off x="2786985" y="3729124"/>
            <a:ext cx="972473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Local Presence</a:t>
            </a:r>
          </a:p>
        </p:txBody>
      </p:sp>
      <p:sp>
        <p:nvSpPr>
          <p:cNvPr id="32" name="Rounded Rectangle 58">
            <a:extLst>
              <a:ext uri="{FF2B5EF4-FFF2-40B4-BE49-F238E27FC236}">
                <a16:creationId xmlns:a16="http://schemas.microsoft.com/office/drawing/2014/main" id="{3719F3DD-DD5A-4557-A478-6531C3BF5D44}"/>
              </a:ext>
            </a:extLst>
          </p:cNvPr>
          <p:cNvSpPr/>
          <p:nvPr/>
        </p:nvSpPr>
        <p:spPr>
          <a:xfrm>
            <a:off x="3844260" y="3729124"/>
            <a:ext cx="983053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CVS / Aetna Brand</a:t>
            </a:r>
          </a:p>
        </p:txBody>
      </p:sp>
      <p:sp>
        <p:nvSpPr>
          <p:cNvPr id="33" name="Rounded Rectangle 58">
            <a:extLst>
              <a:ext uri="{FF2B5EF4-FFF2-40B4-BE49-F238E27FC236}">
                <a16:creationId xmlns:a16="http://schemas.microsoft.com/office/drawing/2014/main" id="{5781D75F-7F55-48C7-9109-AEE5F5B6D1A9}"/>
              </a:ext>
            </a:extLst>
          </p:cNvPr>
          <p:cNvSpPr/>
          <p:nvPr/>
        </p:nvSpPr>
        <p:spPr>
          <a:xfrm>
            <a:off x="2795525" y="4405462"/>
            <a:ext cx="971927" cy="31979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IT Platform</a:t>
            </a:r>
          </a:p>
        </p:txBody>
      </p:sp>
      <p:sp>
        <p:nvSpPr>
          <p:cNvPr id="44" name="Rounded Rectangle 58">
            <a:extLst>
              <a:ext uri="{FF2B5EF4-FFF2-40B4-BE49-F238E27FC236}">
                <a16:creationId xmlns:a16="http://schemas.microsoft.com/office/drawing/2014/main" id="{FCF9E339-94D4-4FE6-BF45-17D6BDCD6277}"/>
              </a:ext>
            </a:extLst>
          </p:cNvPr>
          <p:cNvSpPr/>
          <p:nvPr/>
        </p:nvSpPr>
        <p:spPr>
          <a:xfrm>
            <a:off x="1625788" y="2636062"/>
            <a:ext cx="960875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Providers</a:t>
            </a:r>
          </a:p>
        </p:txBody>
      </p:sp>
      <p:sp>
        <p:nvSpPr>
          <p:cNvPr id="45" name="Rounded Rectangle 58">
            <a:extLst>
              <a:ext uri="{FF2B5EF4-FFF2-40B4-BE49-F238E27FC236}">
                <a16:creationId xmlns:a16="http://schemas.microsoft.com/office/drawing/2014/main" id="{E34142F9-AA32-4268-989D-0545267FA25A}"/>
              </a:ext>
            </a:extLst>
          </p:cNvPr>
          <p:cNvSpPr/>
          <p:nvPr/>
        </p:nvSpPr>
        <p:spPr>
          <a:xfrm>
            <a:off x="1619520" y="2999939"/>
            <a:ext cx="960875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Hospitals</a:t>
            </a:r>
          </a:p>
        </p:txBody>
      </p:sp>
      <p:sp>
        <p:nvSpPr>
          <p:cNvPr id="46" name="Rounded Rectangle 58">
            <a:extLst>
              <a:ext uri="{FF2B5EF4-FFF2-40B4-BE49-F238E27FC236}">
                <a16:creationId xmlns:a16="http://schemas.microsoft.com/office/drawing/2014/main" id="{2BFBF588-614C-4BC0-848A-BFB126275424}"/>
              </a:ext>
            </a:extLst>
          </p:cNvPr>
          <p:cNvSpPr/>
          <p:nvPr/>
        </p:nvSpPr>
        <p:spPr>
          <a:xfrm>
            <a:off x="3854217" y="2176833"/>
            <a:ext cx="964829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Manage Account</a:t>
            </a:r>
          </a:p>
        </p:txBody>
      </p:sp>
      <p:sp>
        <p:nvSpPr>
          <p:cNvPr id="47" name="Rounded Rectangle 58">
            <a:extLst>
              <a:ext uri="{FF2B5EF4-FFF2-40B4-BE49-F238E27FC236}">
                <a16:creationId xmlns:a16="http://schemas.microsoft.com/office/drawing/2014/main" id="{C5E90159-3A59-44D3-B079-526F7CF88097}"/>
              </a:ext>
            </a:extLst>
          </p:cNvPr>
          <p:cNvSpPr/>
          <p:nvPr/>
        </p:nvSpPr>
        <p:spPr>
          <a:xfrm>
            <a:off x="3854217" y="2526193"/>
            <a:ext cx="964829" cy="2892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Self Insured Admin</a:t>
            </a:r>
          </a:p>
        </p:txBody>
      </p:sp>
      <p:sp>
        <p:nvSpPr>
          <p:cNvPr id="51" name="Rounded Rectangle 58">
            <a:extLst>
              <a:ext uri="{FF2B5EF4-FFF2-40B4-BE49-F238E27FC236}">
                <a16:creationId xmlns:a16="http://schemas.microsoft.com/office/drawing/2014/main" id="{C701549A-205C-4BCE-BE0C-642EBD5F33D3}"/>
              </a:ext>
            </a:extLst>
          </p:cNvPr>
          <p:cNvSpPr/>
          <p:nvPr/>
        </p:nvSpPr>
        <p:spPr>
          <a:xfrm>
            <a:off x="3844260" y="4071476"/>
            <a:ext cx="983053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Data &amp; Insights</a:t>
            </a:r>
          </a:p>
        </p:txBody>
      </p:sp>
      <p:sp>
        <p:nvSpPr>
          <p:cNvPr id="52" name="Rounded Rectangle 58">
            <a:extLst>
              <a:ext uri="{FF2B5EF4-FFF2-40B4-BE49-F238E27FC236}">
                <a16:creationId xmlns:a16="http://schemas.microsoft.com/office/drawing/2014/main" id="{9E4FD48D-1FA1-417E-8AE1-561F247F2AF5}"/>
              </a:ext>
            </a:extLst>
          </p:cNvPr>
          <p:cNvSpPr/>
          <p:nvPr/>
        </p:nvSpPr>
        <p:spPr>
          <a:xfrm>
            <a:off x="529866" y="5553524"/>
            <a:ext cx="1335708" cy="51775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Marketing &amp; Sales</a:t>
            </a:r>
          </a:p>
        </p:txBody>
      </p:sp>
      <p:sp>
        <p:nvSpPr>
          <p:cNvPr id="53" name="Rounded Rectangle 58">
            <a:extLst>
              <a:ext uri="{FF2B5EF4-FFF2-40B4-BE49-F238E27FC236}">
                <a16:creationId xmlns:a16="http://schemas.microsoft.com/office/drawing/2014/main" id="{41067F6B-C523-4FED-91B0-310CDE540F13}"/>
              </a:ext>
            </a:extLst>
          </p:cNvPr>
          <p:cNvSpPr/>
          <p:nvPr/>
        </p:nvSpPr>
        <p:spPr>
          <a:xfrm>
            <a:off x="3271006" y="5554525"/>
            <a:ext cx="1335708" cy="51775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Research &amp; Development</a:t>
            </a:r>
          </a:p>
        </p:txBody>
      </p:sp>
      <p:sp>
        <p:nvSpPr>
          <p:cNvPr id="55" name="Rounded Rectangle 58">
            <a:extLst>
              <a:ext uri="{FF2B5EF4-FFF2-40B4-BE49-F238E27FC236}">
                <a16:creationId xmlns:a16="http://schemas.microsoft.com/office/drawing/2014/main" id="{376D5D13-E95C-404F-A799-DBCA2AB3FFDA}"/>
              </a:ext>
            </a:extLst>
          </p:cNvPr>
          <p:cNvSpPr/>
          <p:nvPr/>
        </p:nvSpPr>
        <p:spPr>
          <a:xfrm>
            <a:off x="4647677" y="5550988"/>
            <a:ext cx="1335708" cy="51775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General &amp; Administrative Costs</a:t>
            </a:r>
          </a:p>
        </p:txBody>
      </p:sp>
      <p:sp>
        <p:nvSpPr>
          <p:cNvPr id="57" name="Rounded Rectangle 58">
            <a:extLst>
              <a:ext uri="{FF2B5EF4-FFF2-40B4-BE49-F238E27FC236}">
                <a16:creationId xmlns:a16="http://schemas.microsoft.com/office/drawing/2014/main" id="{93F4A803-FA47-45BD-A3F6-303947D006DB}"/>
              </a:ext>
            </a:extLst>
          </p:cNvPr>
          <p:cNvSpPr/>
          <p:nvPr/>
        </p:nvSpPr>
        <p:spPr>
          <a:xfrm>
            <a:off x="6136402" y="5587990"/>
            <a:ext cx="1335708" cy="3835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PMPM (Per Member Per Month)</a:t>
            </a:r>
          </a:p>
        </p:txBody>
      </p:sp>
      <p:sp>
        <p:nvSpPr>
          <p:cNvPr id="60" name="Rounded Rectangle 58">
            <a:extLst>
              <a:ext uri="{FF2B5EF4-FFF2-40B4-BE49-F238E27FC236}">
                <a16:creationId xmlns:a16="http://schemas.microsoft.com/office/drawing/2014/main" id="{16E31E37-44F8-48B1-BF44-F63270D92F79}"/>
              </a:ext>
            </a:extLst>
          </p:cNvPr>
          <p:cNvSpPr/>
          <p:nvPr/>
        </p:nvSpPr>
        <p:spPr>
          <a:xfrm>
            <a:off x="1900436" y="5550988"/>
            <a:ext cx="1335708" cy="51775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Operational Costs</a:t>
            </a:r>
          </a:p>
        </p:txBody>
      </p:sp>
      <p:sp>
        <p:nvSpPr>
          <p:cNvPr id="61" name="Rounded Rectangle 58">
            <a:extLst>
              <a:ext uri="{FF2B5EF4-FFF2-40B4-BE49-F238E27FC236}">
                <a16:creationId xmlns:a16="http://schemas.microsoft.com/office/drawing/2014/main" id="{B6B19FFA-AEB7-46A3-A194-0770BEA6AD40}"/>
              </a:ext>
            </a:extLst>
          </p:cNvPr>
          <p:cNvSpPr/>
          <p:nvPr/>
        </p:nvSpPr>
        <p:spPr>
          <a:xfrm>
            <a:off x="565290" y="2633988"/>
            <a:ext cx="969429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Clinical professionals</a:t>
            </a:r>
          </a:p>
        </p:txBody>
      </p:sp>
      <p:sp>
        <p:nvSpPr>
          <p:cNvPr id="65" name="Rounded Rectangle 58">
            <a:extLst>
              <a:ext uri="{FF2B5EF4-FFF2-40B4-BE49-F238E27FC236}">
                <a16:creationId xmlns:a16="http://schemas.microsoft.com/office/drawing/2014/main" id="{894BFB2C-280E-4D39-A221-46733B15BF72}"/>
              </a:ext>
            </a:extLst>
          </p:cNvPr>
          <p:cNvSpPr/>
          <p:nvPr/>
        </p:nvSpPr>
        <p:spPr>
          <a:xfrm>
            <a:off x="565290" y="2993499"/>
            <a:ext cx="969429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Dedicated Sales Reps</a:t>
            </a:r>
          </a:p>
        </p:txBody>
      </p:sp>
      <p:sp>
        <p:nvSpPr>
          <p:cNvPr id="66" name="Rounded Rectangle 58">
            <a:extLst>
              <a:ext uri="{FF2B5EF4-FFF2-40B4-BE49-F238E27FC236}">
                <a16:creationId xmlns:a16="http://schemas.microsoft.com/office/drawing/2014/main" id="{90630D62-CCE9-4012-85EB-C13BCD97663B}"/>
              </a:ext>
            </a:extLst>
          </p:cNvPr>
          <p:cNvSpPr/>
          <p:nvPr/>
        </p:nvSpPr>
        <p:spPr>
          <a:xfrm>
            <a:off x="1618337" y="3355087"/>
            <a:ext cx="969429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Vendors</a:t>
            </a:r>
          </a:p>
        </p:txBody>
      </p:sp>
      <p:sp>
        <p:nvSpPr>
          <p:cNvPr id="67" name="Rounded Rectangle 58">
            <a:extLst>
              <a:ext uri="{FF2B5EF4-FFF2-40B4-BE49-F238E27FC236}">
                <a16:creationId xmlns:a16="http://schemas.microsoft.com/office/drawing/2014/main" id="{EB0B219B-28F8-4C80-A46F-AA5E67EF37A5}"/>
              </a:ext>
            </a:extLst>
          </p:cNvPr>
          <p:cNvSpPr/>
          <p:nvPr/>
        </p:nvSpPr>
        <p:spPr>
          <a:xfrm>
            <a:off x="554610" y="3360630"/>
            <a:ext cx="969429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Joint Venture</a:t>
            </a:r>
          </a:p>
        </p:txBody>
      </p:sp>
      <p:sp>
        <p:nvSpPr>
          <p:cNvPr id="68" name="Rounded Rectangle 58">
            <a:extLst>
              <a:ext uri="{FF2B5EF4-FFF2-40B4-BE49-F238E27FC236}">
                <a16:creationId xmlns:a16="http://schemas.microsoft.com/office/drawing/2014/main" id="{C8040B72-5312-43B4-AAA2-9DE4F3C7EC55}"/>
              </a:ext>
            </a:extLst>
          </p:cNvPr>
          <p:cNvSpPr/>
          <p:nvPr/>
        </p:nvSpPr>
        <p:spPr>
          <a:xfrm>
            <a:off x="569450" y="3721489"/>
            <a:ext cx="969429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ACO</a:t>
            </a:r>
          </a:p>
        </p:txBody>
      </p:sp>
      <p:sp>
        <p:nvSpPr>
          <p:cNvPr id="72" name="Rounded Rectangle 58">
            <a:extLst>
              <a:ext uri="{FF2B5EF4-FFF2-40B4-BE49-F238E27FC236}">
                <a16:creationId xmlns:a16="http://schemas.microsoft.com/office/drawing/2014/main" id="{13F6A098-3E2E-4E62-8CD2-F6323C7AFBF6}"/>
              </a:ext>
            </a:extLst>
          </p:cNvPr>
          <p:cNvSpPr/>
          <p:nvPr/>
        </p:nvSpPr>
        <p:spPr>
          <a:xfrm>
            <a:off x="9859954" y="2873166"/>
            <a:ext cx="1315162" cy="42865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National Account Fully Insured</a:t>
            </a:r>
          </a:p>
        </p:txBody>
      </p:sp>
      <p:sp>
        <p:nvSpPr>
          <p:cNvPr id="75" name="Rounded Rectangle 58">
            <a:extLst>
              <a:ext uri="{FF2B5EF4-FFF2-40B4-BE49-F238E27FC236}">
                <a16:creationId xmlns:a16="http://schemas.microsoft.com/office/drawing/2014/main" id="{C162AE9F-DB8E-45B9-8DF1-5762EC2ADFFF}"/>
              </a:ext>
            </a:extLst>
          </p:cNvPr>
          <p:cNvSpPr/>
          <p:nvPr/>
        </p:nvSpPr>
        <p:spPr>
          <a:xfrm>
            <a:off x="2796536" y="4071476"/>
            <a:ext cx="968774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Digital Platform</a:t>
            </a:r>
          </a:p>
        </p:txBody>
      </p:sp>
      <p:sp>
        <p:nvSpPr>
          <p:cNvPr id="76" name="Rounded Rectangle 58">
            <a:extLst>
              <a:ext uri="{FF2B5EF4-FFF2-40B4-BE49-F238E27FC236}">
                <a16:creationId xmlns:a16="http://schemas.microsoft.com/office/drawing/2014/main" id="{807A6E56-E30B-4F00-8017-23DF701E5CA9}"/>
              </a:ext>
            </a:extLst>
          </p:cNvPr>
          <p:cNvSpPr/>
          <p:nvPr/>
        </p:nvSpPr>
        <p:spPr>
          <a:xfrm>
            <a:off x="3834890" y="4405912"/>
            <a:ext cx="992113" cy="31979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Preventative Health Care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61119E-2C19-47E9-8B53-BE6C69734488}"/>
              </a:ext>
            </a:extLst>
          </p:cNvPr>
          <p:cNvSpPr txBox="1"/>
          <p:nvPr/>
        </p:nvSpPr>
        <p:spPr>
          <a:xfrm>
            <a:off x="7173161" y="1916894"/>
            <a:ext cx="2237169" cy="1402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Customer Relationships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387C769-1AFC-40B1-8E43-E6D533E27894}"/>
              </a:ext>
            </a:extLst>
          </p:cNvPr>
          <p:cNvSpPr txBox="1"/>
          <p:nvPr/>
        </p:nvSpPr>
        <p:spPr>
          <a:xfrm>
            <a:off x="7173160" y="3319099"/>
            <a:ext cx="2237169" cy="1826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Channels</a:t>
            </a:r>
          </a:p>
        </p:txBody>
      </p:sp>
      <p:sp>
        <p:nvSpPr>
          <p:cNvPr id="79" name="Rounded Rectangle 58">
            <a:extLst>
              <a:ext uri="{FF2B5EF4-FFF2-40B4-BE49-F238E27FC236}">
                <a16:creationId xmlns:a16="http://schemas.microsoft.com/office/drawing/2014/main" id="{4E07E058-D411-415E-88D2-3EC40F84B160}"/>
              </a:ext>
            </a:extLst>
          </p:cNvPr>
          <p:cNvSpPr/>
          <p:nvPr/>
        </p:nvSpPr>
        <p:spPr>
          <a:xfrm>
            <a:off x="7240522" y="2576958"/>
            <a:ext cx="1029755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Employees</a:t>
            </a:r>
          </a:p>
        </p:txBody>
      </p:sp>
      <p:sp>
        <p:nvSpPr>
          <p:cNvPr id="80" name="Rounded Rectangle 58">
            <a:extLst>
              <a:ext uri="{FF2B5EF4-FFF2-40B4-BE49-F238E27FC236}">
                <a16:creationId xmlns:a16="http://schemas.microsoft.com/office/drawing/2014/main" id="{60F75933-552A-4F16-A771-83C148781C64}"/>
              </a:ext>
            </a:extLst>
          </p:cNvPr>
          <p:cNvSpPr/>
          <p:nvPr/>
        </p:nvSpPr>
        <p:spPr>
          <a:xfrm>
            <a:off x="7773487" y="2224144"/>
            <a:ext cx="1030776" cy="3151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HR</a:t>
            </a:r>
          </a:p>
        </p:txBody>
      </p:sp>
      <p:sp>
        <p:nvSpPr>
          <p:cNvPr id="84" name="Rounded Rectangle 58">
            <a:extLst>
              <a:ext uri="{FF2B5EF4-FFF2-40B4-BE49-F238E27FC236}">
                <a16:creationId xmlns:a16="http://schemas.microsoft.com/office/drawing/2014/main" id="{75A5D5F8-F590-4915-A166-C7C80C3390F4}"/>
              </a:ext>
            </a:extLst>
          </p:cNvPr>
          <p:cNvSpPr/>
          <p:nvPr/>
        </p:nvSpPr>
        <p:spPr>
          <a:xfrm>
            <a:off x="7248391" y="3632864"/>
            <a:ext cx="1027529" cy="2973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Digital 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(Aetna Health)</a:t>
            </a:r>
          </a:p>
        </p:txBody>
      </p:sp>
      <p:sp>
        <p:nvSpPr>
          <p:cNvPr id="87" name="Rounded Rectangle 58">
            <a:extLst>
              <a:ext uri="{FF2B5EF4-FFF2-40B4-BE49-F238E27FC236}">
                <a16:creationId xmlns:a16="http://schemas.microsoft.com/office/drawing/2014/main" id="{ABF9C39F-8B3E-4A7B-8808-CA38660BEB9F}"/>
              </a:ext>
            </a:extLst>
          </p:cNvPr>
          <p:cNvSpPr/>
          <p:nvPr/>
        </p:nvSpPr>
        <p:spPr>
          <a:xfrm>
            <a:off x="8317584" y="3632865"/>
            <a:ext cx="1013937" cy="29734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Mail</a:t>
            </a:r>
          </a:p>
        </p:txBody>
      </p:sp>
      <p:sp>
        <p:nvSpPr>
          <p:cNvPr id="89" name="Rounded Rectangle 58">
            <a:extLst>
              <a:ext uri="{FF2B5EF4-FFF2-40B4-BE49-F238E27FC236}">
                <a16:creationId xmlns:a16="http://schemas.microsoft.com/office/drawing/2014/main" id="{ED8E33EA-6EBF-4A24-BA80-14A1809DFE3C}"/>
              </a:ext>
            </a:extLst>
          </p:cNvPr>
          <p:cNvSpPr/>
          <p:nvPr/>
        </p:nvSpPr>
        <p:spPr>
          <a:xfrm>
            <a:off x="7256710" y="4300975"/>
            <a:ext cx="1033554" cy="29140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Phone, Fax, Chat &amp; Emails</a:t>
            </a:r>
          </a:p>
        </p:txBody>
      </p:sp>
      <p:sp>
        <p:nvSpPr>
          <p:cNvPr id="90" name="Rounded Rectangle 58">
            <a:extLst>
              <a:ext uri="{FF2B5EF4-FFF2-40B4-BE49-F238E27FC236}">
                <a16:creationId xmlns:a16="http://schemas.microsoft.com/office/drawing/2014/main" id="{EA9F8E4D-C1F9-489D-A57D-772A56A1DD96}"/>
              </a:ext>
            </a:extLst>
          </p:cNvPr>
          <p:cNvSpPr/>
          <p:nvPr/>
        </p:nvSpPr>
        <p:spPr>
          <a:xfrm>
            <a:off x="7245322" y="3972111"/>
            <a:ext cx="1033554" cy="29140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Vendor Portals</a:t>
            </a:r>
          </a:p>
        </p:txBody>
      </p:sp>
      <p:sp>
        <p:nvSpPr>
          <p:cNvPr id="91" name="Rounded Rectangle 58">
            <a:extLst>
              <a:ext uri="{FF2B5EF4-FFF2-40B4-BE49-F238E27FC236}">
                <a16:creationId xmlns:a16="http://schemas.microsoft.com/office/drawing/2014/main" id="{02AE29A9-B99A-400E-8439-8C7D645B7C1E}"/>
              </a:ext>
            </a:extLst>
          </p:cNvPr>
          <p:cNvSpPr/>
          <p:nvPr/>
        </p:nvSpPr>
        <p:spPr>
          <a:xfrm>
            <a:off x="8324226" y="3966265"/>
            <a:ext cx="1013937" cy="29724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Face to face</a:t>
            </a:r>
          </a:p>
        </p:txBody>
      </p:sp>
      <p:sp>
        <p:nvSpPr>
          <p:cNvPr id="88" name="Rounded Rectangle 58">
            <a:extLst>
              <a:ext uri="{FF2B5EF4-FFF2-40B4-BE49-F238E27FC236}">
                <a16:creationId xmlns:a16="http://schemas.microsoft.com/office/drawing/2014/main" id="{1AB62F6C-EA7F-419A-A105-72E431E9ADDF}"/>
              </a:ext>
            </a:extLst>
          </p:cNvPr>
          <p:cNvSpPr/>
          <p:nvPr/>
        </p:nvSpPr>
        <p:spPr>
          <a:xfrm>
            <a:off x="8871980" y="5590779"/>
            <a:ext cx="1335708" cy="3835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Stop-loss insurance for ASO</a:t>
            </a:r>
          </a:p>
        </p:txBody>
      </p:sp>
      <p:sp>
        <p:nvSpPr>
          <p:cNvPr id="74" name="Rounded Rectangle 58">
            <a:extLst>
              <a:ext uri="{FF2B5EF4-FFF2-40B4-BE49-F238E27FC236}">
                <a16:creationId xmlns:a16="http://schemas.microsoft.com/office/drawing/2014/main" id="{70B78775-9824-4C41-AA67-E7F95602894A}"/>
              </a:ext>
            </a:extLst>
          </p:cNvPr>
          <p:cNvSpPr/>
          <p:nvPr/>
        </p:nvSpPr>
        <p:spPr>
          <a:xfrm>
            <a:off x="1625151" y="3719107"/>
            <a:ext cx="969429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States</a:t>
            </a:r>
          </a:p>
        </p:txBody>
      </p:sp>
      <p:sp>
        <p:nvSpPr>
          <p:cNvPr id="95" name="Rounded Rectangle 58">
            <a:extLst>
              <a:ext uri="{FF2B5EF4-FFF2-40B4-BE49-F238E27FC236}">
                <a16:creationId xmlns:a16="http://schemas.microsoft.com/office/drawing/2014/main" id="{6EA61335-954D-4280-86CB-2326A89DB0F1}"/>
              </a:ext>
            </a:extLst>
          </p:cNvPr>
          <p:cNvSpPr/>
          <p:nvPr/>
        </p:nvSpPr>
        <p:spPr>
          <a:xfrm>
            <a:off x="9859953" y="3358622"/>
            <a:ext cx="1315161" cy="4286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National Account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Self Insured (ASO)</a:t>
            </a:r>
          </a:p>
        </p:txBody>
      </p:sp>
      <p:sp>
        <p:nvSpPr>
          <p:cNvPr id="63" name="Rounded Rectangle 58">
            <a:extLst>
              <a:ext uri="{FF2B5EF4-FFF2-40B4-BE49-F238E27FC236}">
                <a16:creationId xmlns:a16="http://schemas.microsoft.com/office/drawing/2014/main" id="{13AEBE58-1381-4DAE-95AB-2495114482D5}"/>
              </a:ext>
            </a:extLst>
          </p:cNvPr>
          <p:cNvSpPr/>
          <p:nvPr/>
        </p:nvSpPr>
        <p:spPr>
          <a:xfrm>
            <a:off x="2782042" y="2854069"/>
            <a:ext cx="977416" cy="27364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Deliver Service</a:t>
            </a:r>
          </a:p>
        </p:txBody>
      </p:sp>
      <p:sp>
        <p:nvSpPr>
          <p:cNvPr id="69" name="Rounded Rectangle 58">
            <a:extLst>
              <a:ext uri="{FF2B5EF4-FFF2-40B4-BE49-F238E27FC236}">
                <a16:creationId xmlns:a16="http://schemas.microsoft.com/office/drawing/2014/main" id="{1FE2A7CF-9A6B-4CC3-96ED-79403306E323}"/>
              </a:ext>
            </a:extLst>
          </p:cNvPr>
          <p:cNvSpPr/>
          <p:nvPr/>
        </p:nvSpPr>
        <p:spPr>
          <a:xfrm>
            <a:off x="3856690" y="2854800"/>
            <a:ext cx="964830" cy="2892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Manage National Network</a:t>
            </a:r>
          </a:p>
        </p:txBody>
      </p:sp>
      <p:sp>
        <p:nvSpPr>
          <p:cNvPr id="85" name="Rounded Rectangle 58">
            <a:extLst>
              <a:ext uri="{FF2B5EF4-FFF2-40B4-BE49-F238E27FC236}">
                <a16:creationId xmlns:a16="http://schemas.microsoft.com/office/drawing/2014/main" id="{F7E409D1-E74B-43A1-9BE5-6F94541EE4FE}"/>
              </a:ext>
            </a:extLst>
          </p:cNvPr>
          <p:cNvSpPr/>
          <p:nvPr/>
        </p:nvSpPr>
        <p:spPr>
          <a:xfrm>
            <a:off x="9859953" y="2518055"/>
            <a:ext cx="1315161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Plan sponsors</a:t>
            </a:r>
          </a:p>
        </p:txBody>
      </p:sp>
      <p:sp>
        <p:nvSpPr>
          <p:cNvPr id="62" name="Rounded Rectangle 58">
            <a:extLst>
              <a:ext uri="{FF2B5EF4-FFF2-40B4-BE49-F238E27FC236}">
                <a16:creationId xmlns:a16="http://schemas.microsoft.com/office/drawing/2014/main" id="{6AE49E49-D6A0-4A79-882A-4C0069873376}"/>
              </a:ext>
            </a:extLst>
          </p:cNvPr>
          <p:cNvSpPr/>
          <p:nvPr/>
        </p:nvSpPr>
        <p:spPr>
          <a:xfrm>
            <a:off x="7773487" y="2914740"/>
            <a:ext cx="1029755" cy="3151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Consulting Firm</a:t>
            </a:r>
          </a:p>
        </p:txBody>
      </p:sp>
      <p:sp>
        <p:nvSpPr>
          <p:cNvPr id="73" name="Rounded Rectangle 58">
            <a:extLst>
              <a:ext uri="{FF2B5EF4-FFF2-40B4-BE49-F238E27FC236}">
                <a16:creationId xmlns:a16="http://schemas.microsoft.com/office/drawing/2014/main" id="{5A833B64-9A8C-4DFC-A5E8-9F34137AC031}"/>
              </a:ext>
            </a:extLst>
          </p:cNvPr>
          <p:cNvSpPr/>
          <p:nvPr/>
        </p:nvSpPr>
        <p:spPr>
          <a:xfrm>
            <a:off x="2802891" y="4761307"/>
            <a:ext cx="968773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Minute Clinic</a:t>
            </a:r>
          </a:p>
        </p:txBody>
      </p:sp>
      <p:sp>
        <p:nvSpPr>
          <p:cNvPr id="64" name="Rounded Rectangle 58">
            <a:extLst>
              <a:ext uri="{FF2B5EF4-FFF2-40B4-BE49-F238E27FC236}">
                <a16:creationId xmlns:a16="http://schemas.microsoft.com/office/drawing/2014/main" id="{2E1DBE7A-99BA-41E9-B640-19B5B7EC75AC}"/>
              </a:ext>
            </a:extLst>
          </p:cNvPr>
          <p:cNvSpPr/>
          <p:nvPr/>
        </p:nvSpPr>
        <p:spPr>
          <a:xfrm>
            <a:off x="2779458" y="3163667"/>
            <a:ext cx="987995" cy="2892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Pay Providers</a:t>
            </a:r>
          </a:p>
        </p:txBody>
      </p:sp>
      <p:sp>
        <p:nvSpPr>
          <p:cNvPr id="93" name="Rounded Rectangle 58">
            <a:extLst>
              <a:ext uri="{FF2B5EF4-FFF2-40B4-BE49-F238E27FC236}">
                <a16:creationId xmlns:a16="http://schemas.microsoft.com/office/drawing/2014/main" id="{49FF5883-4915-4068-A84A-15BBD8721929}"/>
              </a:ext>
            </a:extLst>
          </p:cNvPr>
          <p:cNvSpPr/>
          <p:nvPr/>
        </p:nvSpPr>
        <p:spPr>
          <a:xfrm>
            <a:off x="3834891" y="4756885"/>
            <a:ext cx="992113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Customer Care</a:t>
            </a:r>
          </a:p>
        </p:txBody>
      </p:sp>
      <p:sp>
        <p:nvSpPr>
          <p:cNvPr id="96" name="Rounded Rectangle 58">
            <a:extLst>
              <a:ext uri="{FF2B5EF4-FFF2-40B4-BE49-F238E27FC236}">
                <a16:creationId xmlns:a16="http://schemas.microsoft.com/office/drawing/2014/main" id="{CCAEAAC8-8575-4943-B47E-224153638174}"/>
              </a:ext>
            </a:extLst>
          </p:cNvPr>
          <p:cNvSpPr/>
          <p:nvPr/>
        </p:nvSpPr>
        <p:spPr>
          <a:xfrm>
            <a:off x="8328293" y="4300975"/>
            <a:ext cx="1033554" cy="29140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Video (</a:t>
            </a:r>
            <a:r>
              <a:rPr lang="en-US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TeleDoc</a:t>
            </a:r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)</a:t>
            </a:r>
          </a:p>
        </p:txBody>
      </p:sp>
      <p:sp>
        <p:nvSpPr>
          <p:cNvPr id="97" name="Rounded Rectangle 58">
            <a:extLst>
              <a:ext uri="{FF2B5EF4-FFF2-40B4-BE49-F238E27FC236}">
                <a16:creationId xmlns:a16="http://schemas.microsoft.com/office/drawing/2014/main" id="{5706D2E1-C9BA-4BBD-B7F4-16B50C704A8C}"/>
              </a:ext>
            </a:extLst>
          </p:cNvPr>
          <p:cNvSpPr/>
          <p:nvPr/>
        </p:nvSpPr>
        <p:spPr>
          <a:xfrm>
            <a:off x="575541" y="4080365"/>
            <a:ext cx="969429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TPA</a:t>
            </a:r>
          </a:p>
        </p:txBody>
      </p:sp>
      <p:sp>
        <p:nvSpPr>
          <p:cNvPr id="99" name="Rounded Rectangle 58">
            <a:extLst>
              <a:ext uri="{FF2B5EF4-FFF2-40B4-BE49-F238E27FC236}">
                <a16:creationId xmlns:a16="http://schemas.microsoft.com/office/drawing/2014/main" id="{6DFB57DA-CF4B-45E4-84A6-7E4067E22821}"/>
              </a:ext>
            </a:extLst>
          </p:cNvPr>
          <p:cNvSpPr/>
          <p:nvPr/>
        </p:nvSpPr>
        <p:spPr>
          <a:xfrm>
            <a:off x="1625151" y="4080365"/>
            <a:ext cx="969429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Auxiliary Product Outsource</a:t>
            </a:r>
          </a:p>
        </p:txBody>
      </p:sp>
      <p:sp>
        <p:nvSpPr>
          <p:cNvPr id="100" name="Rounded Rectangle 58">
            <a:extLst>
              <a:ext uri="{FF2B5EF4-FFF2-40B4-BE49-F238E27FC236}">
                <a16:creationId xmlns:a16="http://schemas.microsoft.com/office/drawing/2014/main" id="{9E27AE9E-34E2-43F9-9E47-731AC1CF70B9}"/>
              </a:ext>
            </a:extLst>
          </p:cNvPr>
          <p:cNvSpPr/>
          <p:nvPr/>
        </p:nvSpPr>
        <p:spPr>
          <a:xfrm>
            <a:off x="5171814" y="1684424"/>
            <a:ext cx="1759251" cy="174024"/>
          </a:xfrm>
          <a:prstGeom prst="roundRect">
            <a:avLst/>
          </a:prstGeom>
          <a:solidFill>
            <a:srgbClr val="FFFF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Sales / Service / Delivery</a:t>
            </a:r>
          </a:p>
        </p:txBody>
      </p:sp>
      <p:sp>
        <p:nvSpPr>
          <p:cNvPr id="102" name="Rounded Rectangle 58">
            <a:extLst>
              <a:ext uri="{FF2B5EF4-FFF2-40B4-BE49-F238E27FC236}">
                <a16:creationId xmlns:a16="http://schemas.microsoft.com/office/drawing/2014/main" id="{97B5E3C0-38A6-4917-A351-B49537FE2DCD}"/>
              </a:ext>
            </a:extLst>
          </p:cNvPr>
          <p:cNvSpPr/>
          <p:nvPr/>
        </p:nvSpPr>
        <p:spPr>
          <a:xfrm>
            <a:off x="5261526" y="2227844"/>
            <a:ext cx="1629402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Better &amp; Easy Service</a:t>
            </a:r>
          </a:p>
        </p:txBody>
      </p:sp>
      <p:sp>
        <p:nvSpPr>
          <p:cNvPr id="103" name="Rounded Rectangle 58">
            <a:extLst>
              <a:ext uri="{FF2B5EF4-FFF2-40B4-BE49-F238E27FC236}">
                <a16:creationId xmlns:a16="http://schemas.microsoft.com/office/drawing/2014/main" id="{031E0193-C8D0-4158-A5DA-1630E4D14245}"/>
              </a:ext>
            </a:extLst>
          </p:cNvPr>
          <p:cNvSpPr/>
          <p:nvPr/>
        </p:nvSpPr>
        <p:spPr>
          <a:xfrm>
            <a:off x="5261526" y="3977390"/>
            <a:ext cx="1629402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Cost Containment</a:t>
            </a:r>
          </a:p>
        </p:txBody>
      </p:sp>
      <p:sp>
        <p:nvSpPr>
          <p:cNvPr id="104" name="Rounded Rectangle 58">
            <a:extLst>
              <a:ext uri="{FF2B5EF4-FFF2-40B4-BE49-F238E27FC236}">
                <a16:creationId xmlns:a16="http://schemas.microsoft.com/office/drawing/2014/main" id="{2F1F98BA-2306-454E-9A2C-19EF1644C223}"/>
              </a:ext>
            </a:extLst>
          </p:cNvPr>
          <p:cNvSpPr/>
          <p:nvPr/>
        </p:nvSpPr>
        <p:spPr>
          <a:xfrm>
            <a:off x="5261526" y="4334227"/>
            <a:ext cx="1629402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Highly customized products</a:t>
            </a:r>
          </a:p>
        </p:txBody>
      </p:sp>
      <p:sp>
        <p:nvSpPr>
          <p:cNvPr id="105" name="Rounded Rectangle 58">
            <a:extLst>
              <a:ext uri="{FF2B5EF4-FFF2-40B4-BE49-F238E27FC236}">
                <a16:creationId xmlns:a16="http://schemas.microsoft.com/office/drawing/2014/main" id="{149C055E-65E1-44A2-B614-C22416C3AAFC}"/>
              </a:ext>
            </a:extLst>
          </p:cNvPr>
          <p:cNvSpPr/>
          <p:nvPr/>
        </p:nvSpPr>
        <p:spPr>
          <a:xfrm>
            <a:off x="4985694" y="4685544"/>
            <a:ext cx="1066838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Low Premium</a:t>
            </a:r>
          </a:p>
        </p:txBody>
      </p:sp>
      <p:sp>
        <p:nvSpPr>
          <p:cNvPr id="107" name="Rounded Rectangle 58">
            <a:extLst>
              <a:ext uri="{FF2B5EF4-FFF2-40B4-BE49-F238E27FC236}">
                <a16:creationId xmlns:a16="http://schemas.microsoft.com/office/drawing/2014/main" id="{D84FA76B-10E1-41EE-9F00-73C5B5A453BA}"/>
              </a:ext>
            </a:extLst>
          </p:cNvPr>
          <p:cNvSpPr/>
          <p:nvPr/>
        </p:nvSpPr>
        <p:spPr>
          <a:xfrm>
            <a:off x="5261526" y="2576958"/>
            <a:ext cx="1629402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Lower Member Cost</a:t>
            </a:r>
          </a:p>
        </p:txBody>
      </p:sp>
      <p:sp>
        <p:nvSpPr>
          <p:cNvPr id="109" name="Rounded Rectangle 58">
            <a:extLst>
              <a:ext uri="{FF2B5EF4-FFF2-40B4-BE49-F238E27FC236}">
                <a16:creationId xmlns:a16="http://schemas.microsoft.com/office/drawing/2014/main" id="{C6D1A8CF-0904-4A30-82EA-5DC8B2603722}"/>
              </a:ext>
            </a:extLst>
          </p:cNvPr>
          <p:cNvSpPr/>
          <p:nvPr/>
        </p:nvSpPr>
        <p:spPr>
          <a:xfrm>
            <a:off x="5261526" y="2931035"/>
            <a:ext cx="1629402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Brand Recognition</a:t>
            </a:r>
          </a:p>
        </p:txBody>
      </p:sp>
      <p:sp>
        <p:nvSpPr>
          <p:cNvPr id="110" name="Rounded Rectangle 58">
            <a:extLst>
              <a:ext uri="{FF2B5EF4-FFF2-40B4-BE49-F238E27FC236}">
                <a16:creationId xmlns:a16="http://schemas.microsoft.com/office/drawing/2014/main" id="{08137A62-8A15-4057-B4B6-AB1A4CD525BA}"/>
              </a:ext>
            </a:extLst>
          </p:cNvPr>
          <p:cNvSpPr/>
          <p:nvPr/>
        </p:nvSpPr>
        <p:spPr>
          <a:xfrm>
            <a:off x="5261526" y="3285112"/>
            <a:ext cx="1629402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Quality of Service</a:t>
            </a:r>
          </a:p>
        </p:txBody>
      </p:sp>
      <p:sp>
        <p:nvSpPr>
          <p:cNvPr id="112" name="Rounded Rectangle 58">
            <a:extLst>
              <a:ext uri="{FF2B5EF4-FFF2-40B4-BE49-F238E27FC236}">
                <a16:creationId xmlns:a16="http://schemas.microsoft.com/office/drawing/2014/main" id="{B6CAABE8-6412-4DFF-B83B-3C25394DB7DA}"/>
              </a:ext>
            </a:extLst>
          </p:cNvPr>
          <p:cNvSpPr/>
          <p:nvPr/>
        </p:nvSpPr>
        <p:spPr>
          <a:xfrm>
            <a:off x="5261526" y="3628276"/>
            <a:ext cx="1629402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Bigger National Network</a:t>
            </a:r>
          </a:p>
        </p:txBody>
      </p:sp>
      <p:sp>
        <p:nvSpPr>
          <p:cNvPr id="94" name="Rounded Rectangle 58">
            <a:extLst>
              <a:ext uri="{FF2B5EF4-FFF2-40B4-BE49-F238E27FC236}">
                <a16:creationId xmlns:a16="http://schemas.microsoft.com/office/drawing/2014/main" id="{FEF1A986-5855-4A75-8981-92FE7EF70F31}"/>
              </a:ext>
            </a:extLst>
          </p:cNvPr>
          <p:cNvSpPr/>
          <p:nvPr/>
        </p:nvSpPr>
        <p:spPr>
          <a:xfrm>
            <a:off x="10238408" y="5587990"/>
            <a:ext cx="1335708" cy="3835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Long Term Investment</a:t>
            </a:r>
          </a:p>
        </p:txBody>
      </p:sp>
      <p:sp>
        <p:nvSpPr>
          <p:cNvPr id="70" name="Rounded Rectangle 58">
            <a:extLst>
              <a:ext uri="{FF2B5EF4-FFF2-40B4-BE49-F238E27FC236}">
                <a16:creationId xmlns:a16="http://schemas.microsoft.com/office/drawing/2014/main" id="{88823A58-865B-4DAF-8978-22E86D0D8831}"/>
              </a:ext>
            </a:extLst>
          </p:cNvPr>
          <p:cNvSpPr/>
          <p:nvPr/>
        </p:nvSpPr>
        <p:spPr>
          <a:xfrm>
            <a:off x="3852542" y="3182226"/>
            <a:ext cx="987995" cy="2892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Forecast (Cost &amp; Rate)</a:t>
            </a:r>
          </a:p>
        </p:txBody>
      </p:sp>
      <p:sp>
        <p:nvSpPr>
          <p:cNvPr id="71" name="Rounded Rectangle 58">
            <a:extLst>
              <a:ext uri="{FF2B5EF4-FFF2-40B4-BE49-F238E27FC236}">
                <a16:creationId xmlns:a16="http://schemas.microsoft.com/office/drawing/2014/main" id="{5D79F69A-1908-446A-8AEE-1EA55C252FBF}"/>
              </a:ext>
            </a:extLst>
          </p:cNvPr>
          <p:cNvSpPr/>
          <p:nvPr/>
        </p:nvSpPr>
        <p:spPr>
          <a:xfrm>
            <a:off x="6092997" y="4676855"/>
            <a:ext cx="1066838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Digital Assets</a:t>
            </a:r>
          </a:p>
        </p:txBody>
      </p:sp>
      <p:sp>
        <p:nvSpPr>
          <p:cNvPr id="81" name="Rounded Rectangle 58">
            <a:extLst>
              <a:ext uri="{FF2B5EF4-FFF2-40B4-BE49-F238E27FC236}">
                <a16:creationId xmlns:a16="http://schemas.microsoft.com/office/drawing/2014/main" id="{D9B2ECB0-AB25-4C0A-BE08-7FB7C5C16304}"/>
              </a:ext>
            </a:extLst>
          </p:cNvPr>
          <p:cNvSpPr/>
          <p:nvPr/>
        </p:nvSpPr>
        <p:spPr>
          <a:xfrm>
            <a:off x="7505552" y="5587990"/>
            <a:ext cx="1335708" cy="3835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PMPM ASO</a:t>
            </a:r>
          </a:p>
        </p:txBody>
      </p:sp>
      <p:sp>
        <p:nvSpPr>
          <p:cNvPr id="82" name="Rounded Rectangle 58">
            <a:extLst>
              <a:ext uri="{FF2B5EF4-FFF2-40B4-BE49-F238E27FC236}">
                <a16:creationId xmlns:a16="http://schemas.microsoft.com/office/drawing/2014/main" id="{4CF76C78-B8A1-4F21-8797-A699CF1E3476}"/>
              </a:ext>
            </a:extLst>
          </p:cNvPr>
          <p:cNvSpPr/>
          <p:nvPr/>
        </p:nvSpPr>
        <p:spPr>
          <a:xfrm>
            <a:off x="8337638" y="2571006"/>
            <a:ext cx="1029755" cy="3151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Employee Department</a:t>
            </a:r>
          </a:p>
        </p:txBody>
      </p:sp>
    </p:spTree>
    <p:extLst>
      <p:ext uri="{BB962C8B-B14F-4D97-AF65-F5344CB8AC3E}">
        <p14:creationId xmlns:p14="http://schemas.microsoft.com/office/powerpoint/2010/main" val="181461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8" name="think-cell Slide" r:id="rId5" imgW="498" imgH="499" progId="TCLayout.ActiveDocument.1">
                  <p:embed/>
                </p:oleObj>
              </mc:Choice>
              <mc:Fallback>
                <p:oleObj name="think-cell Slide" r:id="rId5" imgW="498" imgH="499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Canvas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860151"/>
            <a:ext cx="9688622" cy="42309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Business Canvas – Middle Market </a:t>
            </a:r>
          </a:p>
          <a:p>
            <a:r>
              <a:rPr lang="en-US" dirty="0"/>
              <a:t>Improving health, Making it simple, Going local, Leading the change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C2180E-ADC9-45E8-ACAC-AA8639D58EB0}"/>
              </a:ext>
            </a:extLst>
          </p:cNvPr>
          <p:cNvSpPr txBox="1"/>
          <p:nvPr/>
        </p:nvSpPr>
        <p:spPr>
          <a:xfrm>
            <a:off x="457200" y="1916894"/>
            <a:ext cx="2237169" cy="32291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Key Partnerships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64B917-4738-4EDA-9C92-C7733ED9246B}"/>
              </a:ext>
            </a:extLst>
          </p:cNvPr>
          <p:cNvSpPr txBox="1"/>
          <p:nvPr/>
        </p:nvSpPr>
        <p:spPr>
          <a:xfrm>
            <a:off x="4930318" y="1916894"/>
            <a:ext cx="2242245" cy="3229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Value Proposition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DD8883-8AB8-4DAB-9896-B97679AB488E}"/>
              </a:ext>
            </a:extLst>
          </p:cNvPr>
          <p:cNvSpPr txBox="1"/>
          <p:nvPr/>
        </p:nvSpPr>
        <p:spPr>
          <a:xfrm>
            <a:off x="457200" y="5146093"/>
            <a:ext cx="5598851" cy="11984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Cost Structure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A78C51-56DA-401E-BD94-28EE8597FE01}"/>
              </a:ext>
            </a:extLst>
          </p:cNvPr>
          <p:cNvSpPr txBox="1"/>
          <p:nvPr/>
        </p:nvSpPr>
        <p:spPr>
          <a:xfrm>
            <a:off x="2689934" y="1916895"/>
            <a:ext cx="2237169" cy="1582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Key Activities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A11D69-3879-4CCB-BAC8-6104091602CD}"/>
              </a:ext>
            </a:extLst>
          </p:cNvPr>
          <p:cNvSpPr txBox="1"/>
          <p:nvPr/>
        </p:nvSpPr>
        <p:spPr>
          <a:xfrm>
            <a:off x="9414770" y="1916894"/>
            <a:ext cx="2237169" cy="3229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Customer Segment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BCF63C-1DFD-48EA-9435-EE4343DE3D94}"/>
              </a:ext>
            </a:extLst>
          </p:cNvPr>
          <p:cNvSpPr txBox="1"/>
          <p:nvPr/>
        </p:nvSpPr>
        <p:spPr>
          <a:xfrm>
            <a:off x="2689933" y="3499645"/>
            <a:ext cx="2237169" cy="16464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Key Resources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00DCEC-069C-4C4E-84BA-825262ABB16E}"/>
              </a:ext>
            </a:extLst>
          </p:cNvPr>
          <p:cNvSpPr txBox="1"/>
          <p:nvPr/>
        </p:nvSpPr>
        <p:spPr>
          <a:xfrm>
            <a:off x="6056051" y="5146092"/>
            <a:ext cx="5592930" cy="11984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Revenue Streams</a:t>
            </a:r>
          </a:p>
        </p:txBody>
      </p:sp>
      <p:sp>
        <p:nvSpPr>
          <p:cNvPr id="26" name="Rounded Rectangle 58">
            <a:extLst>
              <a:ext uri="{FF2B5EF4-FFF2-40B4-BE49-F238E27FC236}">
                <a16:creationId xmlns:a16="http://schemas.microsoft.com/office/drawing/2014/main" id="{F8664B4F-1D87-4694-945A-97B13BCC80D9}"/>
              </a:ext>
            </a:extLst>
          </p:cNvPr>
          <p:cNvSpPr/>
          <p:nvPr/>
        </p:nvSpPr>
        <p:spPr>
          <a:xfrm>
            <a:off x="565290" y="2269580"/>
            <a:ext cx="969429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Clearing House</a:t>
            </a:r>
          </a:p>
        </p:txBody>
      </p:sp>
      <p:sp>
        <p:nvSpPr>
          <p:cNvPr id="27" name="Rounded Rectangle 58">
            <a:extLst>
              <a:ext uri="{FF2B5EF4-FFF2-40B4-BE49-F238E27FC236}">
                <a16:creationId xmlns:a16="http://schemas.microsoft.com/office/drawing/2014/main" id="{A4F0FBAF-AA8B-47E2-A1BD-E687418EE3BE}"/>
              </a:ext>
            </a:extLst>
          </p:cNvPr>
          <p:cNvSpPr/>
          <p:nvPr/>
        </p:nvSpPr>
        <p:spPr>
          <a:xfrm>
            <a:off x="1619521" y="2274023"/>
            <a:ext cx="969190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PBM</a:t>
            </a:r>
          </a:p>
        </p:txBody>
      </p:sp>
      <p:sp>
        <p:nvSpPr>
          <p:cNvPr id="28" name="Rounded Rectangle 58">
            <a:extLst>
              <a:ext uri="{FF2B5EF4-FFF2-40B4-BE49-F238E27FC236}">
                <a16:creationId xmlns:a16="http://schemas.microsoft.com/office/drawing/2014/main" id="{8BDE1B71-75FA-48CE-B538-94B0374C5CF3}"/>
              </a:ext>
            </a:extLst>
          </p:cNvPr>
          <p:cNvSpPr/>
          <p:nvPr/>
        </p:nvSpPr>
        <p:spPr>
          <a:xfrm>
            <a:off x="2781535" y="2180043"/>
            <a:ext cx="979469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Prospect Customers</a:t>
            </a:r>
          </a:p>
        </p:txBody>
      </p:sp>
      <p:sp>
        <p:nvSpPr>
          <p:cNvPr id="29" name="Rounded Rectangle 58">
            <a:extLst>
              <a:ext uri="{FF2B5EF4-FFF2-40B4-BE49-F238E27FC236}">
                <a16:creationId xmlns:a16="http://schemas.microsoft.com/office/drawing/2014/main" id="{541A4344-6EA6-41DA-8DC2-44E449BA936C}"/>
              </a:ext>
            </a:extLst>
          </p:cNvPr>
          <p:cNvSpPr/>
          <p:nvPr/>
        </p:nvSpPr>
        <p:spPr>
          <a:xfrm>
            <a:off x="2785841" y="2525692"/>
            <a:ext cx="979469" cy="28367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Full Insured Admin</a:t>
            </a:r>
          </a:p>
        </p:txBody>
      </p:sp>
      <p:sp>
        <p:nvSpPr>
          <p:cNvPr id="31" name="Rounded Rectangle 58">
            <a:extLst>
              <a:ext uri="{FF2B5EF4-FFF2-40B4-BE49-F238E27FC236}">
                <a16:creationId xmlns:a16="http://schemas.microsoft.com/office/drawing/2014/main" id="{15965410-8B06-45FB-91BA-0DCAA63BAD19}"/>
              </a:ext>
            </a:extLst>
          </p:cNvPr>
          <p:cNvSpPr/>
          <p:nvPr/>
        </p:nvSpPr>
        <p:spPr>
          <a:xfrm>
            <a:off x="2786985" y="3729124"/>
            <a:ext cx="972473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Local Presence</a:t>
            </a:r>
          </a:p>
        </p:txBody>
      </p:sp>
      <p:sp>
        <p:nvSpPr>
          <p:cNvPr id="32" name="Rounded Rectangle 58">
            <a:extLst>
              <a:ext uri="{FF2B5EF4-FFF2-40B4-BE49-F238E27FC236}">
                <a16:creationId xmlns:a16="http://schemas.microsoft.com/office/drawing/2014/main" id="{3719F3DD-DD5A-4557-A478-6531C3BF5D44}"/>
              </a:ext>
            </a:extLst>
          </p:cNvPr>
          <p:cNvSpPr/>
          <p:nvPr/>
        </p:nvSpPr>
        <p:spPr>
          <a:xfrm>
            <a:off x="3844260" y="3729124"/>
            <a:ext cx="983053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CVS / Aetna Brand</a:t>
            </a:r>
          </a:p>
        </p:txBody>
      </p:sp>
      <p:sp>
        <p:nvSpPr>
          <p:cNvPr id="33" name="Rounded Rectangle 58">
            <a:extLst>
              <a:ext uri="{FF2B5EF4-FFF2-40B4-BE49-F238E27FC236}">
                <a16:creationId xmlns:a16="http://schemas.microsoft.com/office/drawing/2014/main" id="{5781D75F-7F55-48C7-9109-AEE5F5B6D1A9}"/>
              </a:ext>
            </a:extLst>
          </p:cNvPr>
          <p:cNvSpPr/>
          <p:nvPr/>
        </p:nvSpPr>
        <p:spPr>
          <a:xfrm>
            <a:off x="2795525" y="4405462"/>
            <a:ext cx="971927" cy="31979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IT Platform</a:t>
            </a:r>
          </a:p>
        </p:txBody>
      </p:sp>
      <p:sp>
        <p:nvSpPr>
          <p:cNvPr id="44" name="Rounded Rectangle 58">
            <a:extLst>
              <a:ext uri="{FF2B5EF4-FFF2-40B4-BE49-F238E27FC236}">
                <a16:creationId xmlns:a16="http://schemas.microsoft.com/office/drawing/2014/main" id="{FCF9E339-94D4-4FE6-BF45-17D6BDCD6277}"/>
              </a:ext>
            </a:extLst>
          </p:cNvPr>
          <p:cNvSpPr/>
          <p:nvPr/>
        </p:nvSpPr>
        <p:spPr>
          <a:xfrm>
            <a:off x="1625788" y="2636062"/>
            <a:ext cx="960875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Providers</a:t>
            </a:r>
          </a:p>
        </p:txBody>
      </p:sp>
      <p:sp>
        <p:nvSpPr>
          <p:cNvPr id="45" name="Rounded Rectangle 58">
            <a:extLst>
              <a:ext uri="{FF2B5EF4-FFF2-40B4-BE49-F238E27FC236}">
                <a16:creationId xmlns:a16="http://schemas.microsoft.com/office/drawing/2014/main" id="{E34142F9-AA32-4268-989D-0545267FA25A}"/>
              </a:ext>
            </a:extLst>
          </p:cNvPr>
          <p:cNvSpPr/>
          <p:nvPr/>
        </p:nvSpPr>
        <p:spPr>
          <a:xfrm>
            <a:off x="1619520" y="2999939"/>
            <a:ext cx="960875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Hospitals</a:t>
            </a:r>
          </a:p>
        </p:txBody>
      </p:sp>
      <p:sp>
        <p:nvSpPr>
          <p:cNvPr id="46" name="Rounded Rectangle 58">
            <a:extLst>
              <a:ext uri="{FF2B5EF4-FFF2-40B4-BE49-F238E27FC236}">
                <a16:creationId xmlns:a16="http://schemas.microsoft.com/office/drawing/2014/main" id="{2BFBF588-614C-4BC0-848A-BFB126275424}"/>
              </a:ext>
            </a:extLst>
          </p:cNvPr>
          <p:cNvSpPr/>
          <p:nvPr/>
        </p:nvSpPr>
        <p:spPr>
          <a:xfrm>
            <a:off x="3854217" y="2176833"/>
            <a:ext cx="964829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Manage Account</a:t>
            </a:r>
          </a:p>
        </p:txBody>
      </p:sp>
      <p:sp>
        <p:nvSpPr>
          <p:cNvPr id="47" name="Rounded Rectangle 58">
            <a:extLst>
              <a:ext uri="{FF2B5EF4-FFF2-40B4-BE49-F238E27FC236}">
                <a16:creationId xmlns:a16="http://schemas.microsoft.com/office/drawing/2014/main" id="{C5E90159-3A59-44D3-B079-526F7CF88097}"/>
              </a:ext>
            </a:extLst>
          </p:cNvPr>
          <p:cNvSpPr/>
          <p:nvPr/>
        </p:nvSpPr>
        <p:spPr>
          <a:xfrm>
            <a:off x="3854217" y="2526193"/>
            <a:ext cx="964829" cy="2892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Self Insured Admin</a:t>
            </a:r>
          </a:p>
        </p:txBody>
      </p:sp>
      <p:sp>
        <p:nvSpPr>
          <p:cNvPr id="51" name="Rounded Rectangle 58">
            <a:extLst>
              <a:ext uri="{FF2B5EF4-FFF2-40B4-BE49-F238E27FC236}">
                <a16:creationId xmlns:a16="http://schemas.microsoft.com/office/drawing/2014/main" id="{C701549A-205C-4BCE-BE0C-642EBD5F33D3}"/>
              </a:ext>
            </a:extLst>
          </p:cNvPr>
          <p:cNvSpPr/>
          <p:nvPr/>
        </p:nvSpPr>
        <p:spPr>
          <a:xfrm>
            <a:off x="3844260" y="4071476"/>
            <a:ext cx="983053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Data &amp; Insights</a:t>
            </a:r>
          </a:p>
        </p:txBody>
      </p:sp>
      <p:sp>
        <p:nvSpPr>
          <p:cNvPr id="52" name="Rounded Rectangle 58">
            <a:extLst>
              <a:ext uri="{FF2B5EF4-FFF2-40B4-BE49-F238E27FC236}">
                <a16:creationId xmlns:a16="http://schemas.microsoft.com/office/drawing/2014/main" id="{9E4FD48D-1FA1-417E-8AE1-561F247F2AF5}"/>
              </a:ext>
            </a:extLst>
          </p:cNvPr>
          <p:cNvSpPr/>
          <p:nvPr/>
        </p:nvSpPr>
        <p:spPr>
          <a:xfrm>
            <a:off x="529866" y="5553524"/>
            <a:ext cx="1335708" cy="51775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Marketing &amp; Sales</a:t>
            </a:r>
          </a:p>
        </p:txBody>
      </p:sp>
      <p:sp>
        <p:nvSpPr>
          <p:cNvPr id="53" name="Rounded Rectangle 58">
            <a:extLst>
              <a:ext uri="{FF2B5EF4-FFF2-40B4-BE49-F238E27FC236}">
                <a16:creationId xmlns:a16="http://schemas.microsoft.com/office/drawing/2014/main" id="{41067F6B-C523-4FED-91B0-310CDE540F13}"/>
              </a:ext>
            </a:extLst>
          </p:cNvPr>
          <p:cNvSpPr/>
          <p:nvPr/>
        </p:nvSpPr>
        <p:spPr>
          <a:xfrm>
            <a:off x="3271006" y="5554525"/>
            <a:ext cx="1335708" cy="51775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Research &amp; Development</a:t>
            </a:r>
          </a:p>
        </p:txBody>
      </p:sp>
      <p:sp>
        <p:nvSpPr>
          <p:cNvPr id="55" name="Rounded Rectangle 58">
            <a:extLst>
              <a:ext uri="{FF2B5EF4-FFF2-40B4-BE49-F238E27FC236}">
                <a16:creationId xmlns:a16="http://schemas.microsoft.com/office/drawing/2014/main" id="{376D5D13-E95C-404F-A799-DBCA2AB3FFDA}"/>
              </a:ext>
            </a:extLst>
          </p:cNvPr>
          <p:cNvSpPr/>
          <p:nvPr/>
        </p:nvSpPr>
        <p:spPr>
          <a:xfrm>
            <a:off x="4647677" y="5550988"/>
            <a:ext cx="1335708" cy="51775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General &amp; Administrative Costs</a:t>
            </a:r>
          </a:p>
        </p:txBody>
      </p:sp>
      <p:sp>
        <p:nvSpPr>
          <p:cNvPr id="60" name="Rounded Rectangle 58">
            <a:extLst>
              <a:ext uri="{FF2B5EF4-FFF2-40B4-BE49-F238E27FC236}">
                <a16:creationId xmlns:a16="http://schemas.microsoft.com/office/drawing/2014/main" id="{16E31E37-44F8-48B1-BF44-F63270D92F79}"/>
              </a:ext>
            </a:extLst>
          </p:cNvPr>
          <p:cNvSpPr/>
          <p:nvPr/>
        </p:nvSpPr>
        <p:spPr>
          <a:xfrm>
            <a:off x="1900436" y="5550988"/>
            <a:ext cx="1335708" cy="51775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Operational Costs</a:t>
            </a:r>
          </a:p>
        </p:txBody>
      </p:sp>
      <p:sp>
        <p:nvSpPr>
          <p:cNvPr id="61" name="Rounded Rectangle 58">
            <a:extLst>
              <a:ext uri="{FF2B5EF4-FFF2-40B4-BE49-F238E27FC236}">
                <a16:creationId xmlns:a16="http://schemas.microsoft.com/office/drawing/2014/main" id="{B6B19FFA-AEB7-46A3-A194-0770BEA6AD40}"/>
              </a:ext>
            </a:extLst>
          </p:cNvPr>
          <p:cNvSpPr/>
          <p:nvPr/>
        </p:nvSpPr>
        <p:spPr>
          <a:xfrm>
            <a:off x="565290" y="2633988"/>
            <a:ext cx="969429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Clinical professionals</a:t>
            </a:r>
          </a:p>
        </p:txBody>
      </p:sp>
      <p:sp>
        <p:nvSpPr>
          <p:cNvPr id="65" name="Rounded Rectangle 58">
            <a:extLst>
              <a:ext uri="{FF2B5EF4-FFF2-40B4-BE49-F238E27FC236}">
                <a16:creationId xmlns:a16="http://schemas.microsoft.com/office/drawing/2014/main" id="{894BFB2C-280E-4D39-A221-46733B15BF72}"/>
              </a:ext>
            </a:extLst>
          </p:cNvPr>
          <p:cNvSpPr/>
          <p:nvPr/>
        </p:nvSpPr>
        <p:spPr>
          <a:xfrm>
            <a:off x="565290" y="2993499"/>
            <a:ext cx="969429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Dedicated Sales Reps</a:t>
            </a:r>
          </a:p>
        </p:txBody>
      </p:sp>
      <p:sp>
        <p:nvSpPr>
          <p:cNvPr id="66" name="Rounded Rectangle 58">
            <a:extLst>
              <a:ext uri="{FF2B5EF4-FFF2-40B4-BE49-F238E27FC236}">
                <a16:creationId xmlns:a16="http://schemas.microsoft.com/office/drawing/2014/main" id="{90630D62-CCE9-4012-85EB-C13BCD97663B}"/>
              </a:ext>
            </a:extLst>
          </p:cNvPr>
          <p:cNvSpPr/>
          <p:nvPr/>
        </p:nvSpPr>
        <p:spPr>
          <a:xfrm>
            <a:off x="1618337" y="3355087"/>
            <a:ext cx="969429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Vendors</a:t>
            </a:r>
          </a:p>
        </p:txBody>
      </p:sp>
      <p:sp>
        <p:nvSpPr>
          <p:cNvPr id="67" name="Rounded Rectangle 58">
            <a:extLst>
              <a:ext uri="{FF2B5EF4-FFF2-40B4-BE49-F238E27FC236}">
                <a16:creationId xmlns:a16="http://schemas.microsoft.com/office/drawing/2014/main" id="{EB0B219B-28F8-4C80-A46F-AA5E67EF37A5}"/>
              </a:ext>
            </a:extLst>
          </p:cNvPr>
          <p:cNvSpPr/>
          <p:nvPr/>
        </p:nvSpPr>
        <p:spPr>
          <a:xfrm>
            <a:off x="554610" y="3360630"/>
            <a:ext cx="969429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Joint Venture</a:t>
            </a:r>
          </a:p>
        </p:txBody>
      </p:sp>
      <p:sp>
        <p:nvSpPr>
          <p:cNvPr id="68" name="Rounded Rectangle 58">
            <a:extLst>
              <a:ext uri="{FF2B5EF4-FFF2-40B4-BE49-F238E27FC236}">
                <a16:creationId xmlns:a16="http://schemas.microsoft.com/office/drawing/2014/main" id="{C8040B72-5312-43B4-AAA2-9DE4F3C7EC55}"/>
              </a:ext>
            </a:extLst>
          </p:cNvPr>
          <p:cNvSpPr/>
          <p:nvPr/>
        </p:nvSpPr>
        <p:spPr>
          <a:xfrm>
            <a:off x="569450" y="3721489"/>
            <a:ext cx="969429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ACO</a:t>
            </a:r>
          </a:p>
        </p:txBody>
      </p:sp>
      <p:sp>
        <p:nvSpPr>
          <p:cNvPr id="72" name="Rounded Rectangle 58">
            <a:extLst>
              <a:ext uri="{FF2B5EF4-FFF2-40B4-BE49-F238E27FC236}">
                <a16:creationId xmlns:a16="http://schemas.microsoft.com/office/drawing/2014/main" id="{13F6A098-3E2E-4E62-8CD2-F6323C7AFBF6}"/>
              </a:ext>
            </a:extLst>
          </p:cNvPr>
          <p:cNvSpPr/>
          <p:nvPr/>
        </p:nvSpPr>
        <p:spPr>
          <a:xfrm>
            <a:off x="9859954" y="2873166"/>
            <a:ext cx="1315162" cy="42865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Middle Market 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Fully Insured</a:t>
            </a:r>
          </a:p>
        </p:txBody>
      </p:sp>
      <p:sp>
        <p:nvSpPr>
          <p:cNvPr id="75" name="Rounded Rectangle 58">
            <a:extLst>
              <a:ext uri="{FF2B5EF4-FFF2-40B4-BE49-F238E27FC236}">
                <a16:creationId xmlns:a16="http://schemas.microsoft.com/office/drawing/2014/main" id="{C162AE9F-DB8E-45B9-8DF1-5762EC2ADFFF}"/>
              </a:ext>
            </a:extLst>
          </p:cNvPr>
          <p:cNvSpPr/>
          <p:nvPr/>
        </p:nvSpPr>
        <p:spPr>
          <a:xfrm>
            <a:off x="2796536" y="4071476"/>
            <a:ext cx="968774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Digital Platform</a:t>
            </a:r>
          </a:p>
        </p:txBody>
      </p:sp>
      <p:sp>
        <p:nvSpPr>
          <p:cNvPr id="76" name="Rounded Rectangle 58">
            <a:extLst>
              <a:ext uri="{FF2B5EF4-FFF2-40B4-BE49-F238E27FC236}">
                <a16:creationId xmlns:a16="http://schemas.microsoft.com/office/drawing/2014/main" id="{807A6E56-E30B-4F00-8017-23DF701E5CA9}"/>
              </a:ext>
            </a:extLst>
          </p:cNvPr>
          <p:cNvSpPr/>
          <p:nvPr/>
        </p:nvSpPr>
        <p:spPr>
          <a:xfrm>
            <a:off x="3834890" y="4405912"/>
            <a:ext cx="992113" cy="31979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Preventative Health Care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61119E-2C19-47E9-8B53-BE6C69734488}"/>
              </a:ext>
            </a:extLst>
          </p:cNvPr>
          <p:cNvSpPr txBox="1"/>
          <p:nvPr/>
        </p:nvSpPr>
        <p:spPr>
          <a:xfrm>
            <a:off x="7173161" y="1916894"/>
            <a:ext cx="2237169" cy="1402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Customer Relationships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387C769-1AFC-40B1-8E43-E6D533E27894}"/>
              </a:ext>
            </a:extLst>
          </p:cNvPr>
          <p:cNvSpPr txBox="1"/>
          <p:nvPr/>
        </p:nvSpPr>
        <p:spPr>
          <a:xfrm>
            <a:off x="7173160" y="3319099"/>
            <a:ext cx="2237169" cy="1826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Channels</a:t>
            </a:r>
          </a:p>
        </p:txBody>
      </p:sp>
      <p:sp>
        <p:nvSpPr>
          <p:cNvPr id="79" name="Rounded Rectangle 58">
            <a:extLst>
              <a:ext uri="{FF2B5EF4-FFF2-40B4-BE49-F238E27FC236}">
                <a16:creationId xmlns:a16="http://schemas.microsoft.com/office/drawing/2014/main" id="{4E07E058-D411-415E-88D2-3EC40F84B160}"/>
              </a:ext>
            </a:extLst>
          </p:cNvPr>
          <p:cNvSpPr/>
          <p:nvPr/>
        </p:nvSpPr>
        <p:spPr>
          <a:xfrm>
            <a:off x="7774508" y="2576701"/>
            <a:ext cx="1029755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Employees</a:t>
            </a:r>
          </a:p>
        </p:txBody>
      </p:sp>
      <p:sp>
        <p:nvSpPr>
          <p:cNvPr id="80" name="Rounded Rectangle 58">
            <a:extLst>
              <a:ext uri="{FF2B5EF4-FFF2-40B4-BE49-F238E27FC236}">
                <a16:creationId xmlns:a16="http://schemas.microsoft.com/office/drawing/2014/main" id="{60F75933-552A-4F16-A771-83C148781C64}"/>
              </a:ext>
            </a:extLst>
          </p:cNvPr>
          <p:cNvSpPr/>
          <p:nvPr/>
        </p:nvSpPr>
        <p:spPr>
          <a:xfrm>
            <a:off x="7773487" y="2224144"/>
            <a:ext cx="1030776" cy="3151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HR</a:t>
            </a:r>
          </a:p>
        </p:txBody>
      </p:sp>
      <p:sp>
        <p:nvSpPr>
          <p:cNvPr id="84" name="Rounded Rectangle 58">
            <a:extLst>
              <a:ext uri="{FF2B5EF4-FFF2-40B4-BE49-F238E27FC236}">
                <a16:creationId xmlns:a16="http://schemas.microsoft.com/office/drawing/2014/main" id="{75A5D5F8-F590-4915-A166-C7C80C3390F4}"/>
              </a:ext>
            </a:extLst>
          </p:cNvPr>
          <p:cNvSpPr/>
          <p:nvPr/>
        </p:nvSpPr>
        <p:spPr>
          <a:xfrm>
            <a:off x="7248391" y="3632864"/>
            <a:ext cx="1027529" cy="2973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Digital 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(Aetna Health)</a:t>
            </a:r>
          </a:p>
        </p:txBody>
      </p:sp>
      <p:sp>
        <p:nvSpPr>
          <p:cNvPr id="87" name="Rounded Rectangle 58">
            <a:extLst>
              <a:ext uri="{FF2B5EF4-FFF2-40B4-BE49-F238E27FC236}">
                <a16:creationId xmlns:a16="http://schemas.microsoft.com/office/drawing/2014/main" id="{ABF9C39F-8B3E-4A7B-8808-CA38660BEB9F}"/>
              </a:ext>
            </a:extLst>
          </p:cNvPr>
          <p:cNvSpPr/>
          <p:nvPr/>
        </p:nvSpPr>
        <p:spPr>
          <a:xfrm>
            <a:off x="8317584" y="3632865"/>
            <a:ext cx="1013937" cy="29734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Mail</a:t>
            </a:r>
          </a:p>
        </p:txBody>
      </p:sp>
      <p:sp>
        <p:nvSpPr>
          <p:cNvPr id="89" name="Rounded Rectangle 58">
            <a:extLst>
              <a:ext uri="{FF2B5EF4-FFF2-40B4-BE49-F238E27FC236}">
                <a16:creationId xmlns:a16="http://schemas.microsoft.com/office/drawing/2014/main" id="{ED8E33EA-6EBF-4A24-BA80-14A1809DFE3C}"/>
              </a:ext>
            </a:extLst>
          </p:cNvPr>
          <p:cNvSpPr/>
          <p:nvPr/>
        </p:nvSpPr>
        <p:spPr>
          <a:xfrm>
            <a:off x="7256710" y="4300975"/>
            <a:ext cx="1033554" cy="29140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Phone, Fax, Chat &amp; Emails</a:t>
            </a:r>
          </a:p>
        </p:txBody>
      </p:sp>
      <p:sp>
        <p:nvSpPr>
          <p:cNvPr id="90" name="Rounded Rectangle 58">
            <a:extLst>
              <a:ext uri="{FF2B5EF4-FFF2-40B4-BE49-F238E27FC236}">
                <a16:creationId xmlns:a16="http://schemas.microsoft.com/office/drawing/2014/main" id="{EA9F8E4D-C1F9-489D-A57D-772A56A1DD96}"/>
              </a:ext>
            </a:extLst>
          </p:cNvPr>
          <p:cNvSpPr/>
          <p:nvPr/>
        </p:nvSpPr>
        <p:spPr>
          <a:xfrm>
            <a:off x="7245322" y="3972111"/>
            <a:ext cx="1033554" cy="29140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Vendor Portals</a:t>
            </a:r>
          </a:p>
        </p:txBody>
      </p:sp>
      <p:sp>
        <p:nvSpPr>
          <p:cNvPr id="91" name="Rounded Rectangle 58">
            <a:extLst>
              <a:ext uri="{FF2B5EF4-FFF2-40B4-BE49-F238E27FC236}">
                <a16:creationId xmlns:a16="http://schemas.microsoft.com/office/drawing/2014/main" id="{02AE29A9-B99A-400E-8439-8C7D645B7C1E}"/>
              </a:ext>
            </a:extLst>
          </p:cNvPr>
          <p:cNvSpPr/>
          <p:nvPr/>
        </p:nvSpPr>
        <p:spPr>
          <a:xfrm>
            <a:off x="8324226" y="3966265"/>
            <a:ext cx="1013937" cy="29724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Face to face</a:t>
            </a:r>
          </a:p>
        </p:txBody>
      </p:sp>
      <p:sp>
        <p:nvSpPr>
          <p:cNvPr id="74" name="Rounded Rectangle 58">
            <a:extLst>
              <a:ext uri="{FF2B5EF4-FFF2-40B4-BE49-F238E27FC236}">
                <a16:creationId xmlns:a16="http://schemas.microsoft.com/office/drawing/2014/main" id="{70B78775-9824-4C41-AA67-E7F95602894A}"/>
              </a:ext>
            </a:extLst>
          </p:cNvPr>
          <p:cNvSpPr/>
          <p:nvPr/>
        </p:nvSpPr>
        <p:spPr>
          <a:xfrm>
            <a:off x="1625151" y="3719107"/>
            <a:ext cx="969429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States</a:t>
            </a:r>
          </a:p>
        </p:txBody>
      </p:sp>
      <p:sp>
        <p:nvSpPr>
          <p:cNvPr id="95" name="Rounded Rectangle 58">
            <a:extLst>
              <a:ext uri="{FF2B5EF4-FFF2-40B4-BE49-F238E27FC236}">
                <a16:creationId xmlns:a16="http://schemas.microsoft.com/office/drawing/2014/main" id="{6EA61335-954D-4280-86CB-2326A89DB0F1}"/>
              </a:ext>
            </a:extLst>
          </p:cNvPr>
          <p:cNvSpPr/>
          <p:nvPr/>
        </p:nvSpPr>
        <p:spPr>
          <a:xfrm>
            <a:off x="9859953" y="3358622"/>
            <a:ext cx="1315161" cy="4286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Middle Market 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Self Insured (ASO)</a:t>
            </a:r>
          </a:p>
        </p:txBody>
      </p:sp>
      <p:sp>
        <p:nvSpPr>
          <p:cNvPr id="63" name="Rounded Rectangle 58">
            <a:extLst>
              <a:ext uri="{FF2B5EF4-FFF2-40B4-BE49-F238E27FC236}">
                <a16:creationId xmlns:a16="http://schemas.microsoft.com/office/drawing/2014/main" id="{13AEBE58-1381-4DAE-95AB-2495114482D5}"/>
              </a:ext>
            </a:extLst>
          </p:cNvPr>
          <p:cNvSpPr/>
          <p:nvPr/>
        </p:nvSpPr>
        <p:spPr>
          <a:xfrm>
            <a:off x="2782042" y="2854069"/>
            <a:ext cx="977416" cy="27364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Deliver Service</a:t>
            </a:r>
          </a:p>
        </p:txBody>
      </p:sp>
      <p:sp>
        <p:nvSpPr>
          <p:cNvPr id="69" name="Rounded Rectangle 58">
            <a:extLst>
              <a:ext uri="{FF2B5EF4-FFF2-40B4-BE49-F238E27FC236}">
                <a16:creationId xmlns:a16="http://schemas.microsoft.com/office/drawing/2014/main" id="{1FE2A7CF-9A6B-4CC3-96ED-79403306E323}"/>
              </a:ext>
            </a:extLst>
          </p:cNvPr>
          <p:cNvSpPr/>
          <p:nvPr/>
        </p:nvSpPr>
        <p:spPr>
          <a:xfrm>
            <a:off x="3856690" y="2854800"/>
            <a:ext cx="964830" cy="2892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Manage National Network</a:t>
            </a:r>
          </a:p>
        </p:txBody>
      </p:sp>
      <p:sp>
        <p:nvSpPr>
          <p:cNvPr id="85" name="Rounded Rectangle 58">
            <a:extLst>
              <a:ext uri="{FF2B5EF4-FFF2-40B4-BE49-F238E27FC236}">
                <a16:creationId xmlns:a16="http://schemas.microsoft.com/office/drawing/2014/main" id="{F7E409D1-E74B-43A1-9BE5-6F94541EE4FE}"/>
              </a:ext>
            </a:extLst>
          </p:cNvPr>
          <p:cNvSpPr/>
          <p:nvPr/>
        </p:nvSpPr>
        <p:spPr>
          <a:xfrm>
            <a:off x="9859953" y="2518055"/>
            <a:ext cx="1315161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Plan sponsors</a:t>
            </a:r>
          </a:p>
        </p:txBody>
      </p:sp>
      <p:sp>
        <p:nvSpPr>
          <p:cNvPr id="62" name="Rounded Rectangle 58">
            <a:extLst>
              <a:ext uri="{FF2B5EF4-FFF2-40B4-BE49-F238E27FC236}">
                <a16:creationId xmlns:a16="http://schemas.microsoft.com/office/drawing/2014/main" id="{6AE49E49-D6A0-4A79-882A-4C0069873376}"/>
              </a:ext>
            </a:extLst>
          </p:cNvPr>
          <p:cNvSpPr/>
          <p:nvPr/>
        </p:nvSpPr>
        <p:spPr>
          <a:xfrm>
            <a:off x="7773487" y="2914740"/>
            <a:ext cx="1029755" cy="3151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Employee Department</a:t>
            </a:r>
          </a:p>
        </p:txBody>
      </p:sp>
      <p:sp>
        <p:nvSpPr>
          <p:cNvPr id="73" name="Rounded Rectangle 58">
            <a:extLst>
              <a:ext uri="{FF2B5EF4-FFF2-40B4-BE49-F238E27FC236}">
                <a16:creationId xmlns:a16="http://schemas.microsoft.com/office/drawing/2014/main" id="{5A833B64-9A8C-4DFC-A5E8-9F34137AC031}"/>
              </a:ext>
            </a:extLst>
          </p:cNvPr>
          <p:cNvSpPr/>
          <p:nvPr/>
        </p:nvSpPr>
        <p:spPr>
          <a:xfrm>
            <a:off x="2802891" y="4761307"/>
            <a:ext cx="968773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Minute Clinic</a:t>
            </a:r>
          </a:p>
        </p:txBody>
      </p:sp>
      <p:sp>
        <p:nvSpPr>
          <p:cNvPr id="64" name="Rounded Rectangle 58">
            <a:extLst>
              <a:ext uri="{FF2B5EF4-FFF2-40B4-BE49-F238E27FC236}">
                <a16:creationId xmlns:a16="http://schemas.microsoft.com/office/drawing/2014/main" id="{2E1DBE7A-99BA-41E9-B640-19B5B7EC75AC}"/>
              </a:ext>
            </a:extLst>
          </p:cNvPr>
          <p:cNvSpPr/>
          <p:nvPr/>
        </p:nvSpPr>
        <p:spPr>
          <a:xfrm>
            <a:off x="2779458" y="3163667"/>
            <a:ext cx="987995" cy="2892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Pay Providers</a:t>
            </a:r>
          </a:p>
        </p:txBody>
      </p:sp>
      <p:sp>
        <p:nvSpPr>
          <p:cNvPr id="93" name="Rounded Rectangle 58">
            <a:extLst>
              <a:ext uri="{FF2B5EF4-FFF2-40B4-BE49-F238E27FC236}">
                <a16:creationId xmlns:a16="http://schemas.microsoft.com/office/drawing/2014/main" id="{49FF5883-4915-4068-A84A-15BBD8721929}"/>
              </a:ext>
            </a:extLst>
          </p:cNvPr>
          <p:cNvSpPr/>
          <p:nvPr/>
        </p:nvSpPr>
        <p:spPr>
          <a:xfrm>
            <a:off x="3834891" y="4756885"/>
            <a:ext cx="992113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Customer Care</a:t>
            </a:r>
          </a:p>
        </p:txBody>
      </p:sp>
      <p:sp>
        <p:nvSpPr>
          <p:cNvPr id="96" name="Rounded Rectangle 58">
            <a:extLst>
              <a:ext uri="{FF2B5EF4-FFF2-40B4-BE49-F238E27FC236}">
                <a16:creationId xmlns:a16="http://schemas.microsoft.com/office/drawing/2014/main" id="{CCAEAAC8-8575-4943-B47E-224153638174}"/>
              </a:ext>
            </a:extLst>
          </p:cNvPr>
          <p:cNvSpPr/>
          <p:nvPr/>
        </p:nvSpPr>
        <p:spPr>
          <a:xfrm>
            <a:off x="8328293" y="4300975"/>
            <a:ext cx="1033554" cy="29140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Video (</a:t>
            </a:r>
            <a:r>
              <a:rPr lang="en-US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TeleDoc</a:t>
            </a:r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)</a:t>
            </a:r>
          </a:p>
        </p:txBody>
      </p:sp>
      <p:sp>
        <p:nvSpPr>
          <p:cNvPr id="97" name="Rounded Rectangle 58">
            <a:extLst>
              <a:ext uri="{FF2B5EF4-FFF2-40B4-BE49-F238E27FC236}">
                <a16:creationId xmlns:a16="http://schemas.microsoft.com/office/drawing/2014/main" id="{5706D2E1-C9BA-4BBD-B7F4-16B50C704A8C}"/>
              </a:ext>
            </a:extLst>
          </p:cNvPr>
          <p:cNvSpPr/>
          <p:nvPr/>
        </p:nvSpPr>
        <p:spPr>
          <a:xfrm>
            <a:off x="575541" y="4080365"/>
            <a:ext cx="969429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TPA</a:t>
            </a:r>
          </a:p>
        </p:txBody>
      </p:sp>
      <p:sp>
        <p:nvSpPr>
          <p:cNvPr id="99" name="Rounded Rectangle 58">
            <a:extLst>
              <a:ext uri="{FF2B5EF4-FFF2-40B4-BE49-F238E27FC236}">
                <a16:creationId xmlns:a16="http://schemas.microsoft.com/office/drawing/2014/main" id="{6DFB57DA-CF4B-45E4-84A6-7E4067E22821}"/>
              </a:ext>
            </a:extLst>
          </p:cNvPr>
          <p:cNvSpPr/>
          <p:nvPr/>
        </p:nvSpPr>
        <p:spPr>
          <a:xfrm>
            <a:off x="1625151" y="4080365"/>
            <a:ext cx="969429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Auxiliary Product Outsource</a:t>
            </a:r>
          </a:p>
        </p:txBody>
      </p:sp>
      <p:sp>
        <p:nvSpPr>
          <p:cNvPr id="100" name="Rounded Rectangle 58">
            <a:extLst>
              <a:ext uri="{FF2B5EF4-FFF2-40B4-BE49-F238E27FC236}">
                <a16:creationId xmlns:a16="http://schemas.microsoft.com/office/drawing/2014/main" id="{9E27AE9E-34E2-43F9-9E47-731AC1CF70B9}"/>
              </a:ext>
            </a:extLst>
          </p:cNvPr>
          <p:cNvSpPr/>
          <p:nvPr/>
        </p:nvSpPr>
        <p:spPr>
          <a:xfrm>
            <a:off x="5171814" y="1684424"/>
            <a:ext cx="1759251" cy="174024"/>
          </a:xfrm>
          <a:prstGeom prst="roundRect">
            <a:avLst/>
          </a:prstGeom>
          <a:solidFill>
            <a:srgbClr val="FFFF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Sales / Service / Delivery</a:t>
            </a:r>
          </a:p>
        </p:txBody>
      </p:sp>
      <p:sp>
        <p:nvSpPr>
          <p:cNvPr id="102" name="Rounded Rectangle 58">
            <a:extLst>
              <a:ext uri="{FF2B5EF4-FFF2-40B4-BE49-F238E27FC236}">
                <a16:creationId xmlns:a16="http://schemas.microsoft.com/office/drawing/2014/main" id="{97B5E3C0-38A6-4917-A351-B49537FE2DCD}"/>
              </a:ext>
            </a:extLst>
          </p:cNvPr>
          <p:cNvSpPr/>
          <p:nvPr/>
        </p:nvSpPr>
        <p:spPr>
          <a:xfrm>
            <a:off x="5261526" y="2227844"/>
            <a:ext cx="1629402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Better &amp; Easy Service</a:t>
            </a:r>
          </a:p>
        </p:txBody>
      </p:sp>
      <p:sp>
        <p:nvSpPr>
          <p:cNvPr id="103" name="Rounded Rectangle 58">
            <a:extLst>
              <a:ext uri="{FF2B5EF4-FFF2-40B4-BE49-F238E27FC236}">
                <a16:creationId xmlns:a16="http://schemas.microsoft.com/office/drawing/2014/main" id="{031E0193-C8D0-4158-A5DA-1630E4D14245}"/>
              </a:ext>
            </a:extLst>
          </p:cNvPr>
          <p:cNvSpPr/>
          <p:nvPr/>
        </p:nvSpPr>
        <p:spPr>
          <a:xfrm>
            <a:off x="5261526" y="3977390"/>
            <a:ext cx="1629402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Cost Containment</a:t>
            </a:r>
          </a:p>
        </p:txBody>
      </p:sp>
      <p:sp>
        <p:nvSpPr>
          <p:cNvPr id="104" name="Rounded Rectangle 58">
            <a:extLst>
              <a:ext uri="{FF2B5EF4-FFF2-40B4-BE49-F238E27FC236}">
                <a16:creationId xmlns:a16="http://schemas.microsoft.com/office/drawing/2014/main" id="{2F1F98BA-2306-454E-9A2C-19EF1644C223}"/>
              </a:ext>
            </a:extLst>
          </p:cNvPr>
          <p:cNvSpPr/>
          <p:nvPr/>
        </p:nvSpPr>
        <p:spPr>
          <a:xfrm>
            <a:off x="5261526" y="4334227"/>
            <a:ext cx="1629402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Digital Assets</a:t>
            </a:r>
          </a:p>
        </p:txBody>
      </p:sp>
      <p:sp>
        <p:nvSpPr>
          <p:cNvPr id="105" name="Rounded Rectangle 58">
            <a:extLst>
              <a:ext uri="{FF2B5EF4-FFF2-40B4-BE49-F238E27FC236}">
                <a16:creationId xmlns:a16="http://schemas.microsoft.com/office/drawing/2014/main" id="{149C055E-65E1-44A2-B614-C22416C3AAFC}"/>
              </a:ext>
            </a:extLst>
          </p:cNvPr>
          <p:cNvSpPr/>
          <p:nvPr/>
        </p:nvSpPr>
        <p:spPr>
          <a:xfrm>
            <a:off x="5261526" y="4685544"/>
            <a:ext cx="1629402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Low Premium</a:t>
            </a:r>
          </a:p>
        </p:txBody>
      </p:sp>
      <p:sp>
        <p:nvSpPr>
          <p:cNvPr id="107" name="Rounded Rectangle 58">
            <a:extLst>
              <a:ext uri="{FF2B5EF4-FFF2-40B4-BE49-F238E27FC236}">
                <a16:creationId xmlns:a16="http://schemas.microsoft.com/office/drawing/2014/main" id="{D84FA76B-10E1-41EE-9F00-73C5B5A453BA}"/>
              </a:ext>
            </a:extLst>
          </p:cNvPr>
          <p:cNvSpPr/>
          <p:nvPr/>
        </p:nvSpPr>
        <p:spPr>
          <a:xfrm>
            <a:off x="5261526" y="2576958"/>
            <a:ext cx="1629402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Lower Member Cost</a:t>
            </a:r>
          </a:p>
        </p:txBody>
      </p:sp>
      <p:sp>
        <p:nvSpPr>
          <p:cNvPr id="109" name="Rounded Rectangle 58">
            <a:extLst>
              <a:ext uri="{FF2B5EF4-FFF2-40B4-BE49-F238E27FC236}">
                <a16:creationId xmlns:a16="http://schemas.microsoft.com/office/drawing/2014/main" id="{C6D1A8CF-0904-4A30-82EA-5DC8B2603722}"/>
              </a:ext>
            </a:extLst>
          </p:cNvPr>
          <p:cNvSpPr/>
          <p:nvPr/>
        </p:nvSpPr>
        <p:spPr>
          <a:xfrm>
            <a:off x="5261526" y="2931035"/>
            <a:ext cx="1629402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Brand Recognition</a:t>
            </a:r>
          </a:p>
        </p:txBody>
      </p:sp>
      <p:sp>
        <p:nvSpPr>
          <p:cNvPr id="110" name="Rounded Rectangle 58">
            <a:extLst>
              <a:ext uri="{FF2B5EF4-FFF2-40B4-BE49-F238E27FC236}">
                <a16:creationId xmlns:a16="http://schemas.microsoft.com/office/drawing/2014/main" id="{08137A62-8A15-4057-B4B6-AB1A4CD525BA}"/>
              </a:ext>
            </a:extLst>
          </p:cNvPr>
          <p:cNvSpPr/>
          <p:nvPr/>
        </p:nvSpPr>
        <p:spPr>
          <a:xfrm>
            <a:off x="5261526" y="3285112"/>
            <a:ext cx="1629402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Quality of Service</a:t>
            </a:r>
          </a:p>
        </p:txBody>
      </p:sp>
      <p:sp>
        <p:nvSpPr>
          <p:cNvPr id="112" name="Rounded Rectangle 58">
            <a:extLst>
              <a:ext uri="{FF2B5EF4-FFF2-40B4-BE49-F238E27FC236}">
                <a16:creationId xmlns:a16="http://schemas.microsoft.com/office/drawing/2014/main" id="{B6CAABE8-6412-4DFF-B83B-3C25394DB7DA}"/>
              </a:ext>
            </a:extLst>
          </p:cNvPr>
          <p:cNvSpPr/>
          <p:nvPr/>
        </p:nvSpPr>
        <p:spPr>
          <a:xfrm>
            <a:off x="5261526" y="3628276"/>
            <a:ext cx="1629402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Bigger National Network</a:t>
            </a:r>
          </a:p>
        </p:txBody>
      </p:sp>
      <p:sp>
        <p:nvSpPr>
          <p:cNvPr id="70" name="Rounded Rectangle 58">
            <a:extLst>
              <a:ext uri="{FF2B5EF4-FFF2-40B4-BE49-F238E27FC236}">
                <a16:creationId xmlns:a16="http://schemas.microsoft.com/office/drawing/2014/main" id="{67BDE04E-56CE-4760-910B-FACAB0FB4514}"/>
              </a:ext>
            </a:extLst>
          </p:cNvPr>
          <p:cNvSpPr/>
          <p:nvPr/>
        </p:nvSpPr>
        <p:spPr>
          <a:xfrm>
            <a:off x="3852542" y="3182226"/>
            <a:ext cx="987995" cy="2892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Forecast (Cost &amp; Rate)</a:t>
            </a:r>
          </a:p>
        </p:txBody>
      </p:sp>
      <p:sp>
        <p:nvSpPr>
          <p:cNvPr id="71" name="Rounded Rectangle 58">
            <a:extLst>
              <a:ext uri="{FF2B5EF4-FFF2-40B4-BE49-F238E27FC236}">
                <a16:creationId xmlns:a16="http://schemas.microsoft.com/office/drawing/2014/main" id="{95350761-7DE4-437D-A2BC-4DEC41EE93FC}"/>
              </a:ext>
            </a:extLst>
          </p:cNvPr>
          <p:cNvSpPr/>
          <p:nvPr/>
        </p:nvSpPr>
        <p:spPr>
          <a:xfrm>
            <a:off x="6136402" y="5587990"/>
            <a:ext cx="1335708" cy="3835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PMPM (Per Member Per Month)</a:t>
            </a:r>
          </a:p>
        </p:txBody>
      </p:sp>
      <p:sp>
        <p:nvSpPr>
          <p:cNvPr id="81" name="Rounded Rectangle 58">
            <a:extLst>
              <a:ext uri="{FF2B5EF4-FFF2-40B4-BE49-F238E27FC236}">
                <a16:creationId xmlns:a16="http://schemas.microsoft.com/office/drawing/2014/main" id="{8FC3317C-6FA9-4646-B510-26A8499604B5}"/>
              </a:ext>
            </a:extLst>
          </p:cNvPr>
          <p:cNvSpPr/>
          <p:nvPr/>
        </p:nvSpPr>
        <p:spPr>
          <a:xfrm>
            <a:off x="8871980" y="5590779"/>
            <a:ext cx="1335708" cy="3835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Stop-loss insurance for ASO</a:t>
            </a:r>
          </a:p>
        </p:txBody>
      </p:sp>
      <p:sp>
        <p:nvSpPr>
          <p:cNvPr id="82" name="Rounded Rectangle 58">
            <a:extLst>
              <a:ext uri="{FF2B5EF4-FFF2-40B4-BE49-F238E27FC236}">
                <a16:creationId xmlns:a16="http://schemas.microsoft.com/office/drawing/2014/main" id="{EAC1765D-DDCD-47D5-B6D7-90138BC3C38D}"/>
              </a:ext>
            </a:extLst>
          </p:cNvPr>
          <p:cNvSpPr/>
          <p:nvPr/>
        </p:nvSpPr>
        <p:spPr>
          <a:xfrm>
            <a:off x="10238408" y="5587990"/>
            <a:ext cx="1335708" cy="3835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Long Term Investment</a:t>
            </a:r>
          </a:p>
        </p:txBody>
      </p:sp>
      <p:sp>
        <p:nvSpPr>
          <p:cNvPr id="83" name="Rounded Rectangle 58">
            <a:extLst>
              <a:ext uri="{FF2B5EF4-FFF2-40B4-BE49-F238E27FC236}">
                <a16:creationId xmlns:a16="http://schemas.microsoft.com/office/drawing/2014/main" id="{34A495FC-BD22-40F0-9B44-B4E94F16C22A}"/>
              </a:ext>
            </a:extLst>
          </p:cNvPr>
          <p:cNvSpPr/>
          <p:nvPr/>
        </p:nvSpPr>
        <p:spPr>
          <a:xfrm>
            <a:off x="7505552" y="5587990"/>
            <a:ext cx="1335708" cy="3835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PMPM ASO</a:t>
            </a:r>
          </a:p>
        </p:txBody>
      </p:sp>
    </p:spTree>
    <p:extLst>
      <p:ext uri="{BB962C8B-B14F-4D97-AF65-F5344CB8AC3E}">
        <p14:creationId xmlns:p14="http://schemas.microsoft.com/office/powerpoint/2010/main" val="167593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3" name="think-cell Slide" r:id="rId5" imgW="498" imgH="499" progId="TCLayout.ActiveDocument.1">
                  <p:embed/>
                </p:oleObj>
              </mc:Choice>
              <mc:Fallback>
                <p:oleObj name="think-cell Slide" r:id="rId5" imgW="498" imgH="499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Canvas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860151"/>
            <a:ext cx="9688622" cy="42309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Business Canvas – Small Group </a:t>
            </a:r>
          </a:p>
          <a:p>
            <a:r>
              <a:rPr lang="en-US" dirty="0"/>
              <a:t>Improving health, Making it simple, Going local, Leading the change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C2180E-ADC9-45E8-ACAC-AA8639D58EB0}"/>
              </a:ext>
            </a:extLst>
          </p:cNvPr>
          <p:cNvSpPr txBox="1"/>
          <p:nvPr/>
        </p:nvSpPr>
        <p:spPr>
          <a:xfrm>
            <a:off x="457200" y="1916894"/>
            <a:ext cx="2237169" cy="32291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Key Partnerships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64B917-4738-4EDA-9C92-C7733ED9246B}"/>
              </a:ext>
            </a:extLst>
          </p:cNvPr>
          <p:cNvSpPr txBox="1"/>
          <p:nvPr/>
        </p:nvSpPr>
        <p:spPr>
          <a:xfrm>
            <a:off x="4930318" y="1916894"/>
            <a:ext cx="2242245" cy="3229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Value Proposition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DD8883-8AB8-4DAB-9896-B97679AB488E}"/>
              </a:ext>
            </a:extLst>
          </p:cNvPr>
          <p:cNvSpPr txBox="1"/>
          <p:nvPr/>
        </p:nvSpPr>
        <p:spPr>
          <a:xfrm>
            <a:off x="457200" y="5146093"/>
            <a:ext cx="5598851" cy="11984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Cost Structure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A78C51-56DA-401E-BD94-28EE8597FE01}"/>
              </a:ext>
            </a:extLst>
          </p:cNvPr>
          <p:cNvSpPr txBox="1"/>
          <p:nvPr/>
        </p:nvSpPr>
        <p:spPr>
          <a:xfrm>
            <a:off x="2689934" y="1916895"/>
            <a:ext cx="2237169" cy="1582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Key Activities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A11D69-3879-4CCB-BAC8-6104091602CD}"/>
              </a:ext>
            </a:extLst>
          </p:cNvPr>
          <p:cNvSpPr txBox="1"/>
          <p:nvPr/>
        </p:nvSpPr>
        <p:spPr>
          <a:xfrm>
            <a:off x="9414770" y="1916894"/>
            <a:ext cx="2237169" cy="3229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Customer Segment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BCF63C-1DFD-48EA-9435-EE4343DE3D94}"/>
              </a:ext>
            </a:extLst>
          </p:cNvPr>
          <p:cNvSpPr txBox="1"/>
          <p:nvPr/>
        </p:nvSpPr>
        <p:spPr>
          <a:xfrm>
            <a:off x="2689933" y="3499645"/>
            <a:ext cx="2237169" cy="16464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Key Resources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00DCEC-069C-4C4E-84BA-825262ABB16E}"/>
              </a:ext>
            </a:extLst>
          </p:cNvPr>
          <p:cNvSpPr txBox="1"/>
          <p:nvPr/>
        </p:nvSpPr>
        <p:spPr>
          <a:xfrm>
            <a:off x="6056051" y="5146092"/>
            <a:ext cx="5592930" cy="11984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Revenue Streams</a:t>
            </a:r>
          </a:p>
        </p:txBody>
      </p:sp>
      <p:sp>
        <p:nvSpPr>
          <p:cNvPr id="26" name="Rounded Rectangle 58">
            <a:extLst>
              <a:ext uri="{FF2B5EF4-FFF2-40B4-BE49-F238E27FC236}">
                <a16:creationId xmlns:a16="http://schemas.microsoft.com/office/drawing/2014/main" id="{F8664B4F-1D87-4694-945A-97B13BCC80D9}"/>
              </a:ext>
            </a:extLst>
          </p:cNvPr>
          <p:cNvSpPr/>
          <p:nvPr/>
        </p:nvSpPr>
        <p:spPr>
          <a:xfrm>
            <a:off x="565290" y="2269580"/>
            <a:ext cx="969429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Clearing House</a:t>
            </a:r>
          </a:p>
        </p:txBody>
      </p:sp>
      <p:sp>
        <p:nvSpPr>
          <p:cNvPr id="27" name="Rounded Rectangle 58">
            <a:extLst>
              <a:ext uri="{FF2B5EF4-FFF2-40B4-BE49-F238E27FC236}">
                <a16:creationId xmlns:a16="http://schemas.microsoft.com/office/drawing/2014/main" id="{A4F0FBAF-AA8B-47E2-A1BD-E687418EE3BE}"/>
              </a:ext>
            </a:extLst>
          </p:cNvPr>
          <p:cNvSpPr/>
          <p:nvPr/>
        </p:nvSpPr>
        <p:spPr>
          <a:xfrm>
            <a:off x="1619521" y="2274023"/>
            <a:ext cx="969190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PBM</a:t>
            </a:r>
          </a:p>
        </p:txBody>
      </p:sp>
      <p:sp>
        <p:nvSpPr>
          <p:cNvPr id="28" name="Rounded Rectangle 58">
            <a:extLst>
              <a:ext uri="{FF2B5EF4-FFF2-40B4-BE49-F238E27FC236}">
                <a16:creationId xmlns:a16="http://schemas.microsoft.com/office/drawing/2014/main" id="{8BDE1B71-75FA-48CE-B538-94B0374C5CF3}"/>
              </a:ext>
            </a:extLst>
          </p:cNvPr>
          <p:cNvSpPr/>
          <p:nvPr/>
        </p:nvSpPr>
        <p:spPr>
          <a:xfrm>
            <a:off x="2781535" y="2180043"/>
            <a:ext cx="979469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Prospect Customers</a:t>
            </a:r>
          </a:p>
        </p:txBody>
      </p:sp>
      <p:sp>
        <p:nvSpPr>
          <p:cNvPr id="29" name="Rounded Rectangle 58">
            <a:extLst>
              <a:ext uri="{FF2B5EF4-FFF2-40B4-BE49-F238E27FC236}">
                <a16:creationId xmlns:a16="http://schemas.microsoft.com/office/drawing/2014/main" id="{541A4344-6EA6-41DA-8DC2-44E449BA936C}"/>
              </a:ext>
            </a:extLst>
          </p:cNvPr>
          <p:cNvSpPr/>
          <p:nvPr/>
        </p:nvSpPr>
        <p:spPr>
          <a:xfrm>
            <a:off x="2785841" y="2525692"/>
            <a:ext cx="979469" cy="28367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Full Insured Admin</a:t>
            </a:r>
          </a:p>
        </p:txBody>
      </p:sp>
      <p:sp>
        <p:nvSpPr>
          <p:cNvPr id="31" name="Rounded Rectangle 58">
            <a:extLst>
              <a:ext uri="{FF2B5EF4-FFF2-40B4-BE49-F238E27FC236}">
                <a16:creationId xmlns:a16="http://schemas.microsoft.com/office/drawing/2014/main" id="{15965410-8B06-45FB-91BA-0DCAA63BAD19}"/>
              </a:ext>
            </a:extLst>
          </p:cNvPr>
          <p:cNvSpPr/>
          <p:nvPr/>
        </p:nvSpPr>
        <p:spPr>
          <a:xfrm>
            <a:off x="2786985" y="3729124"/>
            <a:ext cx="972473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Local Presence</a:t>
            </a:r>
          </a:p>
        </p:txBody>
      </p:sp>
      <p:sp>
        <p:nvSpPr>
          <p:cNvPr id="32" name="Rounded Rectangle 58">
            <a:extLst>
              <a:ext uri="{FF2B5EF4-FFF2-40B4-BE49-F238E27FC236}">
                <a16:creationId xmlns:a16="http://schemas.microsoft.com/office/drawing/2014/main" id="{3719F3DD-DD5A-4557-A478-6531C3BF5D44}"/>
              </a:ext>
            </a:extLst>
          </p:cNvPr>
          <p:cNvSpPr/>
          <p:nvPr/>
        </p:nvSpPr>
        <p:spPr>
          <a:xfrm>
            <a:off x="3844260" y="3729124"/>
            <a:ext cx="983053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CVS / Aetna Brand</a:t>
            </a:r>
          </a:p>
        </p:txBody>
      </p:sp>
      <p:sp>
        <p:nvSpPr>
          <p:cNvPr id="33" name="Rounded Rectangle 58">
            <a:extLst>
              <a:ext uri="{FF2B5EF4-FFF2-40B4-BE49-F238E27FC236}">
                <a16:creationId xmlns:a16="http://schemas.microsoft.com/office/drawing/2014/main" id="{5781D75F-7F55-48C7-9109-AEE5F5B6D1A9}"/>
              </a:ext>
            </a:extLst>
          </p:cNvPr>
          <p:cNvSpPr/>
          <p:nvPr/>
        </p:nvSpPr>
        <p:spPr>
          <a:xfrm>
            <a:off x="2795525" y="4405462"/>
            <a:ext cx="971927" cy="31979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IT Platform</a:t>
            </a:r>
          </a:p>
        </p:txBody>
      </p:sp>
      <p:sp>
        <p:nvSpPr>
          <p:cNvPr id="44" name="Rounded Rectangle 58">
            <a:extLst>
              <a:ext uri="{FF2B5EF4-FFF2-40B4-BE49-F238E27FC236}">
                <a16:creationId xmlns:a16="http://schemas.microsoft.com/office/drawing/2014/main" id="{FCF9E339-94D4-4FE6-BF45-17D6BDCD6277}"/>
              </a:ext>
            </a:extLst>
          </p:cNvPr>
          <p:cNvSpPr/>
          <p:nvPr/>
        </p:nvSpPr>
        <p:spPr>
          <a:xfrm>
            <a:off x="1625788" y="2636062"/>
            <a:ext cx="960875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Providers</a:t>
            </a:r>
          </a:p>
        </p:txBody>
      </p:sp>
      <p:sp>
        <p:nvSpPr>
          <p:cNvPr id="45" name="Rounded Rectangle 58">
            <a:extLst>
              <a:ext uri="{FF2B5EF4-FFF2-40B4-BE49-F238E27FC236}">
                <a16:creationId xmlns:a16="http://schemas.microsoft.com/office/drawing/2014/main" id="{E34142F9-AA32-4268-989D-0545267FA25A}"/>
              </a:ext>
            </a:extLst>
          </p:cNvPr>
          <p:cNvSpPr/>
          <p:nvPr/>
        </p:nvSpPr>
        <p:spPr>
          <a:xfrm>
            <a:off x="1619520" y="2999939"/>
            <a:ext cx="960875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Hospitals</a:t>
            </a:r>
          </a:p>
        </p:txBody>
      </p:sp>
      <p:sp>
        <p:nvSpPr>
          <p:cNvPr id="46" name="Rounded Rectangle 58">
            <a:extLst>
              <a:ext uri="{FF2B5EF4-FFF2-40B4-BE49-F238E27FC236}">
                <a16:creationId xmlns:a16="http://schemas.microsoft.com/office/drawing/2014/main" id="{2BFBF588-614C-4BC0-848A-BFB126275424}"/>
              </a:ext>
            </a:extLst>
          </p:cNvPr>
          <p:cNvSpPr/>
          <p:nvPr/>
        </p:nvSpPr>
        <p:spPr>
          <a:xfrm>
            <a:off x="3854217" y="2176833"/>
            <a:ext cx="964829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Manage Account</a:t>
            </a:r>
          </a:p>
        </p:txBody>
      </p:sp>
      <p:sp>
        <p:nvSpPr>
          <p:cNvPr id="47" name="Rounded Rectangle 58">
            <a:extLst>
              <a:ext uri="{FF2B5EF4-FFF2-40B4-BE49-F238E27FC236}">
                <a16:creationId xmlns:a16="http://schemas.microsoft.com/office/drawing/2014/main" id="{C5E90159-3A59-44D3-B079-526F7CF88097}"/>
              </a:ext>
            </a:extLst>
          </p:cNvPr>
          <p:cNvSpPr/>
          <p:nvPr/>
        </p:nvSpPr>
        <p:spPr>
          <a:xfrm>
            <a:off x="3854217" y="2526193"/>
            <a:ext cx="964829" cy="2892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Self Insured Admin</a:t>
            </a:r>
          </a:p>
        </p:txBody>
      </p:sp>
      <p:sp>
        <p:nvSpPr>
          <p:cNvPr id="51" name="Rounded Rectangle 58">
            <a:extLst>
              <a:ext uri="{FF2B5EF4-FFF2-40B4-BE49-F238E27FC236}">
                <a16:creationId xmlns:a16="http://schemas.microsoft.com/office/drawing/2014/main" id="{C701549A-205C-4BCE-BE0C-642EBD5F33D3}"/>
              </a:ext>
            </a:extLst>
          </p:cNvPr>
          <p:cNvSpPr/>
          <p:nvPr/>
        </p:nvSpPr>
        <p:spPr>
          <a:xfrm>
            <a:off x="3844260" y="4071476"/>
            <a:ext cx="983053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Data &amp; Insights</a:t>
            </a:r>
          </a:p>
        </p:txBody>
      </p:sp>
      <p:sp>
        <p:nvSpPr>
          <p:cNvPr id="52" name="Rounded Rectangle 58">
            <a:extLst>
              <a:ext uri="{FF2B5EF4-FFF2-40B4-BE49-F238E27FC236}">
                <a16:creationId xmlns:a16="http://schemas.microsoft.com/office/drawing/2014/main" id="{9E4FD48D-1FA1-417E-8AE1-561F247F2AF5}"/>
              </a:ext>
            </a:extLst>
          </p:cNvPr>
          <p:cNvSpPr/>
          <p:nvPr/>
        </p:nvSpPr>
        <p:spPr>
          <a:xfrm>
            <a:off x="529866" y="5553524"/>
            <a:ext cx="1335708" cy="51775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Marketing &amp; Sales</a:t>
            </a:r>
          </a:p>
        </p:txBody>
      </p:sp>
      <p:sp>
        <p:nvSpPr>
          <p:cNvPr id="53" name="Rounded Rectangle 58">
            <a:extLst>
              <a:ext uri="{FF2B5EF4-FFF2-40B4-BE49-F238E27FC236}">
                <a16:creationId xmlns:a16="http://schemas.microsoft.com/office/drawing/2014/main" id="{41067F6B-C523-4FED-91B0-310CDE540F13}"/>
              </a:ext>
            </a:extLst>
          </p:cNvPr>
          <p:cNvSpPr/>
          <p:nvPr/>
        </p:nvSpPr>
        <p:spPr>
          <a:xfrm>
            <a:off x="3271006" y="5554525"/>
            <a:ext cx="1335708" cy="51775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Research &amp; Development</a:t>
            </a:r>
          </a:p>
        </p:txBody>
      </p:sp>
      <p:sp>
        <p:nvSpPr>
          <p:cNvPr id="55" name="Rounded Rectangle 58">
            <a:extLst>
              <a:ext uri="{FF2B5EF4-FFF2-40B4-BE49-F238E27FC236}">
                <a16:creationId xmlns:a16="http://schemas.microsoft.com/office/drawing/2014/main" id="{376D5D13-E95C-404F-A799-DBCA2AB3FFDA}"/>
              </a:ext>
            </a:extLst>
          </p:cNvPr>
          <p:cNvSpPr/>
          <p:nvPr/>
        </p:nvSpPr>
        <p:spPr>
          <a:xfrm>
            <a:off x="4647677" y="5550988"/>
            <a:ext cx="1335708" cy="51775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General &amp; Administrative Costs</a:t>
            </a:r>
          </a:p>
        </p:txBody>
      </p:sp>
      <p:sp>
        <p:nvSpPr>
          <p:cNvPr id="60" name="Rounded Rectangle 58">
            <a:extLst>
              <a:ext uri="{FF2B5EF4-FFF2-40B4-BE49-F238E27FC236}">
                <a16:creationId xmlns:a16="http://schemas.microsoft.com/office/drawing/2014/main" id="{16E31E37-44F8-48B1-BF44-F63270D92F79}"/>
              </a:ext>
            </a:extLst>
          </p:cNvPr>
          <p:cNvSpPr/>
          <p:nvPr/>
        </p:nvSpPr>
        <p:spPr>
          <a:xfrm>
            <a:off x="1900436" y="5550988"/>
            <a:ext cx="1335708" cy="51775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Operational Costs</a:t>
            </a:r>
          </a:p>
        </p:txBody>
      </p:sp>
      <p:sp>
        <p:nvSpPr>
          <p:cNvPr id="61" name="Rounded Rectangle 58">
            <a:extLst>
              <a:ext uri="{FF2B5EF4-FFF2-40B4-BE49-F238E27FC236}">
                <a16:creationId xmlns:a16="http://schemas.microsoft.com/office/drawing/2014/main" id="{B6B19FFA-AEB7-46A3-A194-0770BEA6AD40}"/>
              </a:ext>
            </a:extLst>
          </p:cNvPr>
          <p:cNvSpPr/>
          <p:nvPr/>
        </p:nvSpPr>
        <p:spPr>
          <a:xfrm>
            <a:off x="565290" y="2633988"/>
            <a:ext cx="969429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Clinical professionals</a:t>
            </a:r>
          </a:p>
        </p:txBody>
      </p:sp>
      <p:sp>
        <p:nvSpPr>
          <p:cNvPr id="65" name="Rounded Rectangle 58">
            <a:extLst>
              <a:ext uri="{FF2B5EF4-FFF2-40B4-BE49-F238E27FC236}">
                <a16:creationId xmlns:a16="http://schemas.microsoft.com/office/drawing/2014/main" id="{894BFB2C-280E-4D39-A221-46733B15BF72}"/>
              </a:ext>
            </a:extLst>
          </p:cNvPr>
          <p:cNvSpPr/>
          <p:nvPr/>
        </p:nvSpPr>
        <p:spPr>
          <a:xfrm>
            <a:off x="565290" y="2993499"/>
            <a:ext cx="969429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Brokers</a:t>
            </a:r>
          </a:p>
        </p:txBody>
      </p:sp>
      <p:sp>
        <p:nvSpPr>
          <p:cNvPr id="66" name="Rounded Rectangle 58">
            <a:extLst>
              <a:ext uri="{FF2B5EF4-FFF2-40B4-BE49-F238E27FC236}">
                <a16:creationId xmlns:a16="http://schemas.microsoft.com/office/drawing/2014/main" id="{90630D62-CCE9-4012-85EB-C13BCD97663B}"/>
              </a:ext>
            </a:extLst>
          </p:cNvPr>
          <p:cNvSpPr/>
          <p:nvPr/>
        </p:nvSpPr>
        <p:spPr>
          <a:xfrm>
            <a:off x="1618337" y="3355087"/>
            <a:ext cx="969429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Vendors</a:t>
            </a:r>
          </a:p>
        </p:txBody>
      </p:sp>
      <p:sp>
        <p:nvSpPr>
          <p:cNvPr id="67" name="Rounded Rectangle 58">
            <a:extLst>
              <a:ext uri="{FF2B5EF4-FFF2-40B4-BE49-F238E27FC236}">
                <a16:creationId xmlns:a16="http://schemas.microsoft.com/office/drawing/2014/main" id="{EB0B219B-28F8-4C80-A46F-AA5E67EF37A5}"/>
              </a:ext>
            </a:extLst>
          </p:cNvPr>
          <p:cNvSpPr/>
          <p:nvPr/>
        </p:nvSpPr>
        <p:spPr>
          <a:xfrm>
            <a:off x="554610" y="3360630"/>
            <a:ext cx="969429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Joint Venture</a:t>
            </a:r>
          </a:p>
        </p:txBody>
      </p:sp>
      <p:sp>
        <p:nvSpPr>
          <p:cNvPr id="68" name="Rounded Rectangle 58">
            <a:extLst>
              <a:ext uri="{FF2B5EF4-FFF2-40B4-BE49-F238E27FC236}">
                <a16:creationId xmlns:a16="http://schemas.microsoft.com/office/drawing/2014/main" id="{C8040B72-5312-43B4-AAA2-9DE4F3C7EC55}"/>
              </a:ext>
            </a:extLst>
          </p:cNvPr>
          <p:cNvSpPr/>
          <p:nvPr/>
        </p:nvSpPr>
        <p:spPr>
          <a:xfrm>
            <a:off x="569450" y="3721489"/>
            <a:ext cx="969429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ACO</a:t>
            </a:r>
          </a:p>
        </p:txBody>
      </p:sp>
      <p:sp>
        <p:nvSpPr>
          <p:cNvPr id="72" name="Rounded Rectangle 58">
            <a:extLst>
              <a:ext uri="{FF2B5EF4-FFF2-40B4-BE49-F238E27FC236}">
                <a16:creationId xmlns:a16="http://schemas.microsoft.com/office/drawing/2014/main" id="{13F6A098-3E2E-4E62-8CD2-F6323C7AFBF6}"/>
              </a:ext>
            </a:extLst>
          </p:cNvPr>
          <p:cNvSpPr/>
          <p:nvPr/>
        </p:nvSpPr>
        <p:spPr>
          <a:xfrm>
            <a:off x="9859954" y="2873166"/>
            <a:ext cx="1315162" cy="42865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Small Group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Fully Insured</a:t>
            </a:r>
          </a:p>
        </p:txBody>
      </p:sp>
      <p:sp>
        <p:nvSpPr>
          <p:cNvPr id="75" name="Rounded Rectangle 58">
            <a:extLst>
              <a:ext uri="{FF2B5EF4-FFF2-40B4-BE49-F238E27FC236}">
                <a16:creationId xmlns:a16="http://schemas.microsoft.com/office/drawing/2014/main" id="{C162AE9F-DB8E-45B9-8DF1-5762EC2ADFFF}"/>
              </a:ext>
            </a:extLst>
          </p:cNvPr>
          <p:cNvSpPr/>
          <p:nvPr/>
        </p:nvSpPr>
        <p:spPr>
          <a:xfrm>
            <a:off x="2796536" y="4071476"/>
            <a:ext cx="968774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Digital Platform</a:t>
            </a:r>
          </a:p>
        </p:txBody>
      </p:sp>
      <p:sp>
        <p:nvSpPr>
          <p:cNvPr id="76" name="Rounded Rectangle 58">
            <a:extLst>
              <a:ext uri="{FF2B5EF4-FFF2-40B4-BE49-F238E27FC236}">
                <a16:creationId xmlns:a16="http://schemas.microsoft.com/office/drawing/2014/main" id="{807A6E56-E30B-4F00-8017-23DF701E5CA9}"/>
              </a:ext>
            </a:extLst>
          </p:cNvPr>
          <p:cNvSpPr/>
          <p:nvPr/>
        </p:nvSpPr>
        <p:spPr>
          <a:xfrm>
            <a:off x="3834890" y="4405912"/>
            <a:ext cx="992113" cy="31979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Preventative Health Care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61119E-2C19-47E9-8B53-BE6C69734488}"/>
              </a:ext>
            </a:extLst>
          </p:cNvPr>
          <p:cNvSpPr txBox="1"/>
          <p:nvPr/>
        </p:nvSpPr>
        <p:spPr>
          <a:xfrm>
            <a:off x="7173161" y="1916894"/>
            <a:ext cx="2237169" cy="1402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Customer Relationships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387C769-1AFC-40B1-8E43-E6D533E27894}"/>
              </a:ext>
            </a:extLst>
          </p:cNvPr>
          <p:cNvSpPr txBox="1"/>
          <p:nvPr/>
        </p:nvSpPr>
        <p:spPr>
          <a:xfrm>
            <a:off x="7173160" y="3319099"/>
            <a:ext cx="2237169" cy="1826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Channels</a:t>
            </a:r>
          </a:p>
        </p:txBody>
      </p:sp>
      <p:sp>
        <p:nvSpPr>
          <p:cNvPr id="79" name="Rounded Rectangle 58">
            <a:extLst>
              <a:ext uri="{FF2B5EF4-FFF2-40B4-BE49-F238E27FC236}">
                <a16:creationId xmlns:a16="http://schemas.microsoft.com/office/drawing/2014/main" id="{4E07E058-D411-415E-88D2-3EC40F84B160}"/>
              </a:ext>
            </a:extLst>
          </p:cNvPr>
          <p:cNvSpPr/>
          <p:nvPr/>
        </p:nvSpPr>
        <p:spPr>
          <a:xfrm>
            <a:off x="7774508" y="2576701"/>
            <a:ext cx="1029755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Employees</a:t>
            </a:r>
          </a:p>
        </p:txBody>
      </p:sp>
      <p:sp>
        <p:nvSpPr>
          <p:cNvPr id="80" name="Rounded Rectangle 58">
            <a:extLst>
              <a:ext uri="{FF2B5EF4-FFF2-40B4-BE49-F238E27FC236}">
                <a16:creationId xmlns:a16="http://schemas.microsoft.com/office/drawing/2014/main" id="{60F75933-552A-4F16-A771-83C148781C64}"/>
              </a:ext>
            </a:extLst>
          </p:cNvPr>
          <p:cNvSpPr/>
          <p:nvPr/>
        </p:nvSpPr>
        <p:spPr>
          <a:xfrm>
            <a:off x="7773487" y="2224144"/>
            <a:ext cx="1030776" cy="3151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HR</a:t>
            </a:r>
          </a:p>
        </p:txBody>
      </p:sp>
      <p:sp>
        <p:nvSpPr>
          <p:cNvPr id="84" name="Rounded Rectangle 58">
            <a:extLst>
              <a:ext uri="{FF2B5EF4-FFF2-40B4-BE49-F238E27FC236}">
                <a16:creationId xmlns:a16="http://schemas.microsoft.com/office/drawing/2014/main" id="{75A5D5F8-F590-4915-A166-C7C80C3390F4}"/>
              </a:ext>
            </a:extLst>
          </p:cNvPr>
          <p:cNvSpPr/>
          <p:nvPr/>
        </p:nvSpPr>
        <p:spPr>
          <a:xfrm>
            <a:off x="7248391" y="3632864"/>
            <a:ext cx="1027529" cy="2973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Digital 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(Aetna Health)</a:t>
            </a:r>
          </a:p>
        </p:txBody>
      </p:sp>
      <p:sp>
        <p:nvSpPr>
          <p:cNvPr id="87" name="Rounded Rectangle 58">
            <a:extLst>
              <a:ext uri="{FF2B5EF4-FFF2-40B4-BE49-F238E27FC236}">
                <a16:creationId xmlns:a16="http://schemas.microsoft.com/office/drawing/2014/main" id="{ABF9C39F-8B3E-4A7B-8808-CA38660BEB9F}"/>
              </a:ext>
            </a:extLst>
          </p:cNvPr>
          <p:cNvSpPr/>
          <p:nvPr/>
        </p:nvSpPr>
        <p:spPr>
          <a:xfrm>
            <a:off x="8317584" y="3632865"/>
            <a:ext cx="1013937" cy="29734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Mail</a:t>
            </a:r>
          </a:p>
        </p:txBody>
      </p:sp>
      <p:sp>
        <p:nvSpPr>
          <p:cNvPr id="89" name="Rounded Rectangle 58">
            <a:extLst>
              <a:ext uri="{FF2B5EF4-FFF2-40B4-BE49-F238E27FC236}">
                <a16:creationId xmlns:a16="http://schemas.microsoft.com/office/drawing/2014/main" id="{ED8E33EA-6EBF-4A24-BA80-14A1809DFE3C}"/>
              </a:ext>
            </a:extLst>
          </p:cNvPr>
          <p:cNvSpPr/>
          <p:nvPr/>
        </p:nvSpPr>
        <p:spPr>
          <a:xfrm>
            <a:off x="7256710" y="4300975"/>
            <a:ext cx="1033554" cy="29140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Phone, Fax, Chat &amp; Emails</a:t>
            </a:r>
          </a:p>
        </p:txBody>
      </p:sp>
      <p:sp>
        <p:nvSpPr>
          <p:cNvPr id="90" name="Rounded Rectangle 58">
            <a:extLst>
              <a:ext uri="{FF2B5EF4-FFF2-40B4-BE49-F238E27FC236}">
                <a16:creationId xmlns:a16="http://schemas.microsoft.com/office/drawing/2014/main" id="{EA9F8E4D-C1F9-489D-A57D-772A56A1DD96}"/>
              </a:ext>
            </a:extLst>
          </p:cNvPr>
          <p:cNvSpPr/>
          <p:nvPr/>
        </p:nvSpPr>
        <p:spPr>
          <a:xfrm>
            <a:off x="7245322" y="3972111"/>
            <a:ext cx="1033554" cy="29140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Vendor Portals</a:t>
            </a:r>
          </a:p>
        </p:txBody>
      </p:sp>
      <p:sp>
        <p:nvSpPr>
          <p:cNvPr id="91" name="Rounded Rectangle 58">
            <a:extLst>
              <a:ext uri="{FF2B5EF4-FFF2-40B4-BE49-F238E27FC236}">
                <a16:creationId xmlns:a16="http://schemas.microsoft.com/office/drawing/2014/main" id="{02AE29A9-B99A-400E-8439-8C7D645B7C1E}"/>
              </a:ext>
            </a:extLst>
          </p:cNvPr>
          <p:cNvSpPr/>
          <p:nvPr/>
        </p:nvSpPr>
        <p:spPr>
          <a:xfrm>
            <a:off x="8324226" y="3966265"/>
            <a:ext cx="1013937" cy="29724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Face to face</a:t>
            </a:r>
          </a:p>
        </p:txBody>
      </p:sp>
      <p:sp>
        <p:nvSpPr>
          <p:cNvPr id="74" name="Rounded Rectangle 58">
            <a:extLst>
              <a:ext uri="{FF2B5EF4-FFF2-40B4-BE49-F238E27FC236}">
                <a16:creationId xmlns:a16="http://schemas.microsoft.com/office/drawing/2014/main" id="{70B78775-9824-4C41-AA67-E7F95602894A}"/>
              </a:ext>
            </a:extLst>
          </p:cNvPr>
          <p:cNvSpPr/>
          <p:nvPr/>
        </p:nvSpPr>
        <p:spPr>
          <a:xfrm>
            <a:off x="1625151" y="3719107"/>
            <a:ext cx="969429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States</a:t>
            </a:r>
          </a:p>
        </p:txBody>
      </p:sp>
      <p:sp>
        <p:nvSpPr>
          <p:cNvPr id="95" name="Rounded Rectangle 58">
            <a:extLst>
              <a:ext uri="{FF2B5EF4-FFF2-40B4-BE49-F238E27FC236}">
                <a16:creationId xmlns:a16="http://schemas.microsoft.com/office/drawing/2014/main" id="{6EA61335-954D-4280-86CB-2326A89DB0F1}"/>
              </a:ext>
            </a:extLst>
          </p:cNvPr>
          <p:cNvSpPr/>
          <p:nvPr/>
        </p:nvSpPr>
        <p:spPr>
          <a:xfrm>
            <a:off x="9859953" y="3358622"/>
            <a:ext cx="1315161" cy="4286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Small Group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Self Insured (ASO)</a:t>
            </a:r>
          </a:p>
        </p:txBody>
      </p:sp>
      <p:sp>
        <p:nvSpPr>
          <p:cNvPr id="63" name="Rounded Rectangle 58">
            <a:extLst>
              <a:ext uri="{FF2B5EF4-FFF2-40B4-BE49-F238E27FC236}">
                <a16:creationId xmlns:a16="http://schemas.microsoft.com/office/drawing/2014/main" id="{13AEBE58-1381-4DAE-95AB-2495114482D5}"/>
              </a:ext>
            </a:extLst>
          </p:cNvPr>
          <p:cNvSpPr/>
          <p:nvPr/>
        </p:nvSpPr>
        <p:spPr>
          <a:xfrm>
            <a:off x="2782042" y="2854069"/>
            <a:ext cx="977416" cy="27364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Deliver Service</a:t>
            </a:r>
          </a:p>
        </p:txBody>
      </p:sp>
      <p:sp>
        <p:nvSpPr>
          <p:cNvPr id="69" name="Rounded Rectangle 58">
            <a:extLst>
              <a:ext uri="{FF2B5EF4-FFF2-40B4-BE49-F238E27FC236}">
                <a16:creationId xmlns:a16="http://schemas.microsoft.com/office/drawing/2014/main" id="{1FE2A7CF-9A6B-4CC3-96ED-79403306E323}"/>
              </a:ext>
            </a:extLst>
          </p:cNvPr>
          <p:cNvSpPr/>
          <p:nvPr/>
        </p:nvSpPr>
        <p:spPr>
          <a:xfrm>
            <a:off x="3856690" y="2854800"/>
            <a:ext cx="964830" cy="2892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Manage Network</a:t>
            </a:r>
          </a:p>
        </p:txBody>
      </p:sp>
      <p:sp>
        <p:nvSpPr>
          <p:cNvPr id="85" name="Rounded Rectangle 58">
            <a:extLst>
              <a:ext uri="{FF2B5EF4-FFF2-40B4-BE49-F238E27FC236}">
                <a16:creationId xmlns:a16="http://schemas.microsoft.com/office/drawing/2014/main" id="{F7E409D1-E74B-43A1-9BE5-6F94541EE4FE}"/>
              </a:ext>
            </a:extLst>
          </p:cNvPr>
          <p:cNvSpPr/>
          <p:nvPr/>
        </p:nvSpPr>
        <p:spPr>
          <a:xfrm>
            <a:off x="9859953" y="2518055"/>
            <a:ext cx="1315161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Plan sponsors</a:t>
            </a:r>
          </a:p>
        </p:txBody>
      </p:sp>
      <p:sp>
        <p:nvSpPr>
          <p:cNvPr id="62" name="Rounded Rectangle 58">
            <a:extLst>
              <a:ext uri="{FF2B5EF4-FFF2-40B4-BE49-F238E27FC236}">
                <a16:creationId xmlns:a16="http://schemas.microsoft.com/office/drawing/2014/main" id="{6AE49E49-D6A0-4A79-882A-4C0069873376}"/>
              </a:ext>
            </a:extLst>
          </p:cNvPr>
          <p:cNvSpPr/>
          <p:nvPr/>
        </p:nvSpPr>
        <p:spPr>
          <a:xfrm>
            <a:off x="7773487" y="2914740"/>
            <a:ext cx="1029755" cy="3151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Employee Department</a:t>
            </a:r>
          </a:p>
        </p:txBody>
      </p:sp>
      <p:sp>
        <p:nvSpPr>
          <p:cNvPr id="73" name="Rounded Rectangle 58">
            <a:extLst>
              <a:ext uri="{FF2B5EF4-FFF2-40B4-BE49-F238E27FC236}">
                <a16:creationId xmlns:a16="http://schemas.microsoft.com/office/drawing/2014/main" id="{5A833B64-9A8C-4DFC-A5E8-9F34137AC031}"/>
              </a:ext>
            </a:extLst>
          </p:cNvPr>
          <p:cNvSpPr/>
          <p:nvPr/>
        </p:nvSpPr>
        <p:spPr>
          <a:xfrm>
            <a:off x="2802891" y="4761307"/>
            <a:ext cx="968773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Minute Clinic</a:t>
            </a:r>
          </a:p>
        </p:txBody>
      </p:sp>
      <p:sp>
        <p:nvSpPr>
          <p:cNvPr id="64" name="Rounded Rectangle 58">
            <a:extLst>
              <a:ext uri="{FF2B5EF4-FFF2-40B4-BE49-F238E27FC236}">
                <a16:creationId xmlns:a16="http://schemas.microsoft.com/office/drawing/2014/main" id="{2E1DBE7A-99BA-41E9-B640-19B5B7EC75AC}"/>
              </a:ext>
            </a:extLst>
          </p:cNvPr>
          <p:cNvSpPr/>
          <p:nvPr/>
        </p:nvSpPr>
        <p:spPr>
          <a:xfrm>
            <a:off x="2779458" y="3163667"/>
            <a:ext cx="987995" cy="2892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Pay Providers</a:t>
            </a:r>
          </a:p>
        </p:txBody>
      </p:sp>
      <p:sp>
        <p:nvSpPr>
          <p:cNvPr id="93" name="Rounded Rectangle 58">
            <a:extLst>
              <a:ext uri="{FF2B5EF4-FFF2-40B4-BE49-F238E27FC236}">
                <a16:creationId xmlns:a16="http://schemas.microsoft.com/office/drawing/2014/main" id="{49FF5883-4915-4068-A84A-15BBD8721929}"/>
              </a:ext>
            </a:extLst>
          </p:cNvPr>
          <p:cNvSpPr/>
          <p:nvPr/>
        </p:nvSpPr>
        <p:spPr>
          <a:xfrm>
            <a:off x="3834891" y="4756885"/>
            <a:ext cx="992113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Customer Care</a:t>
            </a:r>
          </a:p>
        </p:txBody>
      </p:sp>
      <p:sp>
        <p:nvSpPr>
          <p:cNvPr id="96" name="Rounded Rectangle 58">
            <a:extLst>
              <a:ext uri="{FF2B5EF4-FFF2-40B4-BE49-F238E27FC236}">
                <a16:creationId xmlns:a16="http://schemas.microsoft.com/office/drawing/2014/main" id="{CCAEAAC8-8575-4943-B47E-224153638174}"/>
              </a:ext>
            </a:extLst>
          </p:cNvPr>
          <p:cNvSpPr/>
          <p:nvPr/>
        </p:nvSpPr>
        <p:spPr>
          <a:xfrm>
            <a:off x="8328293" y="4300975"/>
            <a:ext cx="1033554" cy="29140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Video (</a:t>
            </a:r>
            <a:r>
              <a:rPr lang="en-US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TeleDoc</a:t>
            </a:r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)</a:t>
            </a:r>
          </a:p>
        </p:txBody>
      </p:sp>
      <p:sp>
        <p:nvSpPr>
          <p:cNvPr id="97" name="Rounded Rectangle 58">
            <a:extLst>
              <a:ext uri="{FF2B5EF4-FFF2-40B4-BE49-F238E27FC236}">
                <a16:creationId xmlns:a16="http://schemas.microsoft.com/office/drawing/2014/main" id="{5706D2E1-C9BA-4BBD-B7F4-16B50C704A8C}"/>
              </a:ext>
            </a:extLst>
          </p:cNvPr>
          <p:cNvSpPr/>
          <p:nvPr/>
        </p:nvSpPr>
        <p:spPr>
          <a:xfrm>
            <a:off x="575541" y="4080365"/>
            <a:ext cx="969429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TPA</a:t>
            </a:r>
          </a:p>
        </p:txBody>
      </p:sp>
      <p:sp>
        <p:nvSpPr>
          <p:cNvPr id="99" name="Rounded Rectangle 58">
            <a:extLst>
              <a:ext uri="{FF2B5EF4-FFF2-40B4-BE49-F238E27FC236}">
                <a16:creationId xmlns:a16="http://schemas.microsoft.com/office/drawing/2014/main" id="{6DFB57DA-CF4B-45E4-84A6-7E4067E22821}"/>
              </a:ext>
            </a:extLst>
          </p:cNvPr>
          <p:cNvSpPr/>
          <p:nvPr/>
        </p:nvSpPr>
        <p:spPr>
          <a:xfrm>
            <a:off x="1625151" y="4080365"/>
            <a:ext cx="969429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Auxiliary Product Outsource</a:t>
            </a:r>
          </a:p>
        </p:txBody>
      </p:sp>
      <p:sp>
        <p:nvSpPr>
          <p:cNvPr id="100" name="Rounded Rectangle 58">
            <a:extLst>
              <a:ext uri="{FF2B5EF4-FFF2-40B4-BE49-F238E27FC236}">
                <a16:creationId xmlns:a16="http://schemas.microsoft.com/office/drawing/2014/main" id="{9E27AE9E-34E2-43F9-9E47-731AC1CF70B9}"/>
              </a:ext>
            </a:extLst>
          </p:cNvPr>
          <p:cNvSpPr/>
          <p:nvPr/>
        </p:nvSpPr>
        <p:spPr>
          <a:xfrm>
            <a:off x="5171814" y="1684424"/>
            <a:ext cx="1759251" cy="174024"/>
          </a:xfrm>
          <a:prstGeom prst="roundRect">
            <a:avLst/>
          </a:prstGeom>
          <a:solidFill>
            <a:srgbClr val="FFFF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Sales / Service / Delivery</a:t>
            </a:r>
          </a:p>
        </p:txBody>
      </p:sp>
      <p:sp>
        <p:nvSpPr>
          <p:cNvPr id="102" name="Rounded Rectangle 58">
            <a:extLst>
              <a:ext uri="{FF2B5EF4-FFF2-40B4-BE49-F238E27FC236}">
                <a16:creationId xmlns:a16="http://schemas.microsoft.com/office/drawing/2014/main" id="{97B5E3C0-38A6-4917-A351-B49537FE2DCD}"/>
              </a:ext>
            </a:extLst>
          </p:cNvPr>
          <p:cNvSpPr/>
          <p:nvPr/>
        </p:nvSpPr>
        <p:spPr>
          <a:xfrm>
            <a:off x="5257364" y="2569907"/>
            <a:ext cx="1629402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Better &amp; Easy Service</a:t>
            </a:r>
          </a:p>
        </p:txBody>
      </p:sp>
      <p:sp>
        <p:nvSpPr>
          <p:cNvPr id="104" name="Rounded Rectangle 58">
            <a:extLst>
              <a:ext uri="{FF2B5EF4-FFF2-40B4-BE49-F238E27FC236}">
                <a16:creationId xmlns:a16="http://schemas.microsoft.com/office/drawing/2014/main" id="{2F1F98BA-2306-454E-9A2C-19EF1644C223}"/>
              </a:ext>
            </a:extLst>
          </p:cNvPr>
          <p:cNvSpPr/>
          <p:nvPr/>
        </p:nvSpPr>
        <p:spPr>
          <a:xfrm>
            <a:off x="5261526" y="3992488"/>
            <a:ext cx="1629402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Digital Assets</a:t>
            </a:r>
          </a:p>
        </p:txBody>
      </p:sp>
      <p:sp>
        <p:nvSpPr>
          <p:cNvPr id="107" name="Rounded Rectangle 58">
            <a:extLst>
              <a:ext uri="{FF2B5EF4-FFF2-40B4-BE49-F238E27FC236}">
                <a16:creationId xmlns:a16="http://schemas.microsoft.com/office/drawing/2014/main" id="{D84FA76B-10E1-41EE-9F00-73C5B5A453BA}"/>
              </a:ext>
            </a:extLst>
          </p:cNvPr>
          <p:cNvSpPr/>
          <p:nvPr/>
        </p:nvSpPr>
        <p:spPr>
          <a:xfrm>
            <a:off x="5257364" y="2919021"/>
            <a:ext cx="1629402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Lower Member Cost</a:t>
            </a:r>
          </a:p>
        </p:txBody>
      </p:sp>
      <p:sp>
        <p:nvSpPr>
          <p:cNvPr id="109" name="Rounded Rectangle 58">
            <a:extLst>
              <a:ext uri="{FF2B5EF4-FFF2-40B4-BE49-F238E27FC236}">
                <a16:creationId xmlns:a16="http://schemas.microsoft.com/office/drawing/2014/main" id="{C6D1A8CF-0904-4A30-82EA-5DC8B2603722}"/>
              </a:ext>
            </a:extLst>
          </p:cNvPr>
          <p:cNvSpPr/>
          <p:nvPr/>
        </p:nvSpPr>
        <p:spPr>
          <a:xfrm>
            <a:off x="5257364" y="3273098"/>
            <a:ext cx="1629402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Brand Recognition in local</a:t>
            </a:r>
          </a:p>
        </p:txBody>
      </p:sp>
      <p:sp>
        <p:nvSpPr>
          <p:cNvPr id="110" name="Rounded Rectangle 58">
            <a:extLst>
              <a:ext uri="{FF2B5EF4-FFF2-40B4-BE49-F238E27FC236}">
                <a16:creationId xmlns:a16="http://schemas.microsoft.com/office/drawing/2014/main" id="{08137A62-8A15-4057-B4B6-AB1A4CD525BA}"/>
              </a:ext>
            </a:extLst>
          </p:cNvPr>
          <p:cNvSpPr/>
          <p:nvPr/>
        </p:nvSpPr>
        <p:spPr>
          <a:xfrm>
            <a:off x="5257364" y="3627175"/>
            <a:ext cx="1629402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Quality of Service</a:t>
            </a:r>
          </a:p>
        </p:txBody>
      </p:sp>
      <p:sp>
        <p:nvSpPr>
          <p:cNvPr id="98" name="Rounded Rectangle 58">
            <a:extLst>
              <a:ext uri="{FF2B5EF4-FFF2-40B4-BE49-F238E27FC236}">
                <a16:creationId xmlns:a16="http://schemas.microsoft.com/office/drawing/2014/main" id="{AA5F35F7-DEF7-4E93-BCD1-FDAA8FDB73CB}"/>
              </a:ext>
            </a:extLst>
          </p:cNvPr>
          <p:cNvSpPr/>
          <p:nvPr/>
        </p:nvSpPr>
        <p:spPr>
          <a:xfrm>
            <a:off x="575541" y="4440752"/>
            <a:ext cx="969429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Local Community</a:t>
            </a:r>
          </a:p>
        </p:txBody>
      </p:sp>
      <p:sp>
        <p:nvSpPr>
          <p:cNvPr id="70" name="Rounded Rectangle 58">
            <a:extLst>
              <a:ext uri="{FF2B5EF4-FFF2-40B4-BE49-F238E27FC236}">
                <a16:creationId xmlns:a16="http://schemas.microsoft.com/office/drawing/2014/main" id="{C252445F-3D32-4D87-853E-991E201A0453}"/>
              </a:ext>
            </a:extLst>
          </p:cNvPr>
          <p:cNvSpPr/>
          <p:nvPr/>
        </p:nvSpPr>
        <p:spPr>
          <a:xfrm>
            <a:off x="6136402" y="5587990"/>
            <a:ext cx="1335708" cy="3835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PMPM (Per Member Per Month)</a:t>
            </a:r>
          </a:p>
        </p:txBody>
      </p:sp>
      <p:sp>
        <p:nvSpPr>
          <p:cNvPr id="71" name="Rounded Rectangle 58">
            <a:extLst>
              <a:ext uri="{FF2B5EF4-FFF2-40B4-BE49-F238E27FC236}">
                <a16:creationId xmlns:a16="http://schemas.microsoft.com/office/drawing/2014/main" id="{AE0335EA-F898-4224-90FE-BF0F7F89CCE4}"/>
              </a:ext>
            </a:extLst>
          </p:cNvPr>
          <p:cNvSpPr/>
          <p:nvPr/>
        </p:nvSpPr>
        <p:spPr>
          <a:xfrm>
            <a:off x="8871980" y="5590779"/>
            <a:ext cx="1335708" cy="3835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AFA (Aetna Funding Advantage)</a:t>
            </a:r>
          </a:p>
        </p:txBody>
      </p:sp>
      <p:sp>
        <p:nvSpPr>
          <p:cNvPr id="81" name="Rounded Rectangle 58">
            <a:extLst>
              <a:ext uri="{FF2B5EF4-FFF2-40B4-BE49-F238E27FC236}">
                <a16:creationId xmlns:a16="http://schemas.microsoft.com/office/drawing/2014/main" id="{5E95C537-4EC8-4734-913B-75A230AA7AE2}"/>
              </a:ext>
            </a:extLst>
          </p:cNvPr>
          <p:cNvSpPr/>
          <p:nvPr/>
        </p:nvSpPr>
        <p:spPr>
          <a:xfrm>
            <a:off x="10238408" y="5587990"/>
            <a:ext cx="1335708" cy="3835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Long Term Investment</a:t>
            </a:r>
          </a:p>
        </p:txBody>
      </p:sp>
      <p:sp>
        <p:nvSpPr>
          <p:cNvPr id="82" name="Rounded Rectangle 58">
            <a:extLst>
              <a:ext uri="{FF2B5EF4-FFF2-40B4-BE49-F238E27FC236}">
                <a16:creationId xmlns:a16="http://schemas.microsoft.com/office/drawing/2014/main" id="{0C8F01C1-7F4F-4D6B-89CA-B306A0C5CF16}"/>
              </a:ext>
            </a:extLst>
          </p:cNvPr>
          <p:cNvSpPr/>
          <p:nvPr/>
        </p:nvSpPr>
        <p:spPr>
          <a:xfrm>
            <a:off x="7505552" y="5587990"/>
            <a:ext cx="1335708" cy="3835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PMPM ASO</a:t>
            </a:r>
          </a:p>
        </p:txBody>
      </p:sp>
      <p:sp>
        <p:nvSpPr>
          <p:cNvPr id="83" name="Rounded Rectangle 58">
            <a:extLst>
              <a:ext uri="{FF2B5EF4-FFF2-40B4-BE49-F238E27FC236}">
                <a16:creationId xmlns:a16="http://schemas.microsoft.com/office/drawing/2014/main" id="{0DAB40CD-A806-4109-9203-E495DAC2EFA3}"/>
              </a:ext>
            </a:extLst>
          </p:cNvPr>
          <p:cNvSpPr/>
          <p:nvPr/>
        </p:nvSpPr>
        <p:spPr>
          <a:xfrm>
            <a:off x="5252922" y="4354008"/>
            <a:ext cx="1629402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Local Presence</a:t>
            </a:r>
          </a:p>
        </p:txBody>
      </p:sp>
    </p:spTree>
    <p:extLst>
      <p:ext uri="{BB962C8B-B14F-4D97-AF65-F5344CB8AC3E}">
        <p14:creationId xmlns:p14="http://schemas.microsoft.com/office/powerpoint/2010/main" val="126618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0" name="think-cell Slide" r:id="rId5" imgW="498" imgH="499" progId="TCLayout.ActiveDocument.1">
                  <p:embed/>
                </p:oleObj>
              </mc:Choice>
              <mc:Fallback>
                <p:oleObj name="think-cell Slide" r:id="rId5" imgW="498" imgH="499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Canvas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860151"/>
            <a:ext cx="9688622" cy="42309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Business Canvas – Individuals</a:t>
            </a:r>
          </a:p>
          <a:p>
            <a:r>
              <a:rPr lang="en-US" dirty="0"/>
              <a:t>Improving health, Making it simple, Going local, Leading the change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C2180E-ADC9-45E8-ACAC-AA8639D58EB0}"/>
              </a:ext>
            </a:extLst>
          </p:cNvPr>
          <p:cNvSpPr txBox="1"/>
          <p:nvPr/>
        </p:nvSpPr>
        <p:spPr>
          <a:xfrm>
            <a:off x="457200" y="1916894"/>
            <a:ext cx="2237169" cy="32291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Key Partnerships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64B917-4738-4EDA-9C92-C7733ED9246B}"/>
              </a:ext>
            </a:extLst>
          </p:cNvPr>
          <p:cNvSpPr txBox="1"/>
          <p:nvPr/>
        </p:nvSpPr>
        <p:spPr>
          <a:xfrm>
            <a:off x="4930318" y="1916894"/>
            <a:ext cx="2242245" cy="3229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Value Proposition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DD8883-8AB8-4DAB-9896-B97679AB488E}"/>
              </a:ext>
            </a:extLst>
          </p:cNvPr>
          <p:cNvSpPr txBox="1"/>
          <p:nvPr/>
        </p:nvSpPr>
        <p:spPr>
          <a:xfrm>
            <a:off x="457200" y="5146093"/>
            <a:ext cx="5598851" cy="11984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Cost Structure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A78C51-56DA-401E-BD94-28EE8597FE01}"/>
              </a:ext>
            </a:extLst>
          </p:cNvPr>
          <p:cNvSpPr txBox="1"/>
          <p:nvPr/>
        </p:nvSpPr>
        <p:spPr>
          <a:xfrm>
            <a:off x="2689934" y="1916895"/>
            <a:ext cx="2237169" cy="1582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Key Activities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A11D69-3879-4CCB-BAC8-6104091602CD}"/>
              </a:ext>
            </a:extLst>
          </p:cNvPr>
          <p:cNvSpPr txBox="1"/>
          <p:nvPr/>
        </p:nvSpPr>
        <p:spPr>
          <a:xfrm>
            <a:off x="9414770" y="1916894"/>
            <a:ext cx="2237169" cy="3229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Customer Segment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BCF63C-1DFD-48EA-9435-EE4343DE3D94}"/>
              </a:ext>
            </a:extLst>
          </p:cNvPr>
          <p:cNvSpPr txBox="1"/>
          <p:nvPr/>
        </p:nvSpPr>
        <p:spPr>
          <a:xfrm>
            <a:off x="2689933" y="3499645"/>
            <a:ext cx="2237169" cy="16464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Key Resources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00DCEC-069C-4C4E-84BA-825262ABB16E}"/>
              </a:ext>
            </a:extLst>
          </p:cNvPr>
          <p:cNvSpPr txBox="1"/>
          <p:nvPr/>
        </p:nvSpPr>
        <p:spPr>
          <a:xfrm>
            <a:off x="6056051" y="5146092"/>
            <a:ext cx="5592930" cy="11984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Revenue Streams</a:t>
            </a:r>
          </a:p>
        </p:txBody>
      </p:sp>
      <p:sp>
        <p:nvSpPr>
          <p:cNvPr id="26" name="Rounded Rectangle 58">
            <a:extLst>
              <a:ext uri="{FF2B5EF4-FFF2-40B4-BE49-F238E27FC236}">
                <a16:creationId xmlns:a16="http://schemas.microsoft.com/office/drawing/2014/main" id="{F8664B4F-1D87-4694-945A-97B13BCC80D9}"/>
              </a:ext>
            </a:extLst>
          </p:cNvPr>
          <p:cNvSpPr/>
          <p:nvPr/>
        </p:nvSpPr>
        <p:spPr>
          <a:xfrm>
            <a:off x="565290" y="2269580"/>
            <a:ext cx="969429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Clearing House</a:t>
            </a:r>
          </a:p>
        </p:txBody>
      </p:sp>
      <p:sp>
        <p:nvSpPr>
          <p:cNvPr id="27" name="Rounded Rectangle 58">
            <a:extLst>
              <a:ext uri="{FF2B5EF4-FFF2-40B4-BE49-F238E27FC236}">
                <a16:creationId xmlns:a16="http://schemas.microsoft.com/office/drawing/2014/main" id="{A4F0FBAF-AA8B-47E2-A1BD-E687418EE3BE}"/>
              </a:ext>
            </a:extLst>
          </p:cNvPr>
          <p:cNvSpPr/>
          <p:nvPr/>
        </p:nvSpPr>
        <p:spPr>
          <a:xfrm>
            <a:off x="1619521" y="2274023"/>
            <a:ext cx="969190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PBM</a:t>
            </a:r>
          </a:p>
        </p:txBody>
      </p:sp>
      <p:sp>
        <p:nvSpPr>
          <p:cNvPr id="28" name="Rounded Rectangle 58">
            <a:extLst>
              <a:ext uri="{FF2B5EF4-FFF2-40B4-BE49-F238E27FC236}">
                <a16:creationId xmlns:a16="http://schemas.microsoft.com/office/drawing/2014/main" id="{8BDE1B71-75FA-48CE-B538-94B0374C5CF3}"/>
              </a:ext>
            </a:extLst>
          </p:cNvPr>
          <p:cNvSpPr/>
          <p:nvPr/>
        </p:nvSpPr>
        <p:spPr>
          <a:xfrm>
            <a:off x="2781756" y="2333939"/>
            <a:ext cx="979469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Prospect Customers</a:t>
            </a:r>
          </a:p>
        </p:txBody>
      </p:sp>
      <p:sp>
        <p:nvSpPr>
          <p:cNvPr id="29" name="Rounded Rectangle 58">
            <a:extLst>
              <a:ext uri="{FF2B5EF4-FFF2-40B4-BE49-F238E27FC236}">
                <a16:creationId xmlns:a16="http://schemas.microsoft.com/office/drawing/2014/main" id="{541A4344-6EA6-41DA-8DC2-44E449BA936C}"/>
              </a:ext>
            </a:extLst>
          </p:cNvPr>
          <p:cNvSpPr/>
          <p:nvPr/>
        </p:nvSpPr>
        <p:spPr>
          <a:xfrm>
            <a:off x="2786062" y="2679588"/>
            <a:ext cx="979469" cy="28367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Member Admin</a:t>
            </a:r>
          </a:p>
        </p:txBody>
      </p:sp>
      <p:sp>
        <p:nvSpPr>
          <p:cNvPr id="31" name="Rounded Rectangle 58">
            <a:extLst>
              <a:ext uri="{FF2B5EF4-FFF2-40B4-BE49-F238E27FC236}">
                <a16:creationId xmlns:a16="http://schemas.microsoft.com/office/drawing/2014/main" id="{15965410-8B06-45FB-91BA-0DCAA63BAD19}"/>
              </a:ext>
            </a:extLst>
          </p:cNvPr>
          <p:cNvSpPr/>
          <p:nvPr/>
        </p:nvSpPr>
        <p:spPr>
          <a:xfrm>
            <a:off x="2786985" y="3729124"/>
            <a:ext cx="972473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Local Presence</a:t>
            </a:r>
          </a:p>
        </p:txBody>
      </p:sp>
      <p:sp>
        <p:nvSpPr>
          <p:cNvPr id="32" name="Rounded Rectangle 58">
            <a:extLst>
              <a:ext uri="{FF2B5EF4-FFF2-40B4-BE49-F238E27FC236}">
                <a16:creationId xmlns:a16="http://schemas.microsoft.com/office/drawing/2014/main" id="{3719F3DD-DD5A-4557-A478-6531C3BF5D44}"/>
              </a:ext>
            </a:extLst>
          </p:cNvPr>
          <p:cNvSpPr/>
          <p:nvPr/>
        </p:nvSpPr>
        <p:spPr>
          <a:xfrm>
            <a:off x="3844260" y="3729124"/>
            <a:ext cx="983053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CVS / Aetna Brand</a:t>
            </a:r>
          </a:p>
        </p:txBody>
      </p:sp>
      <p:sp>
        <p:nvSpPr>
          <p:cNvPr id="33" name="Rounded Rectangle 58">
            <a:extLst>
              <a:ext uri="{FF2B5EF4-FFF2-40B4-BE49-F238E27FC236}">
                <a16:creationId xmlns:a16="http://schemas.microsoft.com/office/drawing/2014/main" id="{5781D75F-7F55-48C7-9109-AEE5F5B6D1A9}"/>
              </a:ext>
            </a:extLst>
          </p:cNvPr>
          <p:cNvSpPr/>
          <p:nvPr/>
        </p:nvSpPr>
        <p:spPr>
          <a:xfrm>
            <a:off x="2795525" y="4405462"/>
            <a:ext cx="971927" cy="31979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IT Platform</a:t>
            </a:r>
          </a:p>
        </p:txBody>
      </p:sp>
      <p:sp>
        <p:nvSpPr>
          <p:cNvPr id="44" name="Rounded Rectangle 58">
            <a:extLst>
              <a:ext uri="{FF2B5EF4-FFF2-40B4-BE49-F238E27FC236}">
                <a16:creationId xmlns:a16="http://schemas.microsoft.com/office/drawing/2014/main" id="{FCF9E339-94D4-4FE6-BF45-17D6BDCD6277}"/>
              </a:ext>
            </a:extLst>
          </p:cNvPr>
          <p:cNvSpPr/>
          <p:nvPr/>
        </p:nvSpPr>
        <p:spPr>
          <a:xfrm>
            <a:off x="1625788" y="2636062"/>
            <a:ext cx="960875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Providers</a:t>
            </a:r>
          </a:p>
        </p:txBody>
      </p:sp>
      <p:sp>
        <p:nvSpPr>
          <p:cNvPr id="45" name="Rounded Rectangle 58">
            <a:extLst>
              <a:ext uri="{FF2B5EF4-FFF2-40B4-BE49-F238E27FC236}">
                <a16:creationId xmlns:a16="http://schemas.microsoft.com/office/drawing/2014/main" id="{E34142F9-AA32-4268-989D-0545267FA25A}"/>
              </a:ext>
            </a:extLst>
          </p:cNvPr>
          <p:cNvSpPr/>
          <p:nvPr/>
        </p:nvSpPr>
        <p:spPr>
          <a:xfrm>
            <a:off x="1619520" y="2999939"/>
            <a:ext cx="960875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Hospitals</a:t>
            </a:r>
          </a:p>
        </p:txBody>
      </p:sp>
      <p:sp>
        <p:nvSpPr>
          <p:cNvPr id="46" name="Rounded Rectangle 58">
            <a:extLst>
              <a:ext uri="{FF2B5EF4-FFF2-40B4-BE49-F238E27FC236}">
                <a16:creationId xmlns:a16="http://schemas.microsoft.com/office/drawing/2014/main" id="{2BFBF588-614C-4BC0-848A-BFB126275424}"/>
              </a:ext>
            </a:extLst>
          </p:cNvPr>
          <p:cNvSpPr/>
          <p:nvPr/>
        </p:nvSpPr>
        <p:spPr>
          <a:xfrm>
            <a:off x="3854438" y="2330729"/>
            <a:ext cx="964829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Manage Account</a:t>
            </a:r>
          </a:p>
        </p:txBody>
      </p:sp>
      <p:sp>
        <p:nvSpPr>
          <p:cNvPr id="51" name="Rounded Rectangle 58">
            <a:extLst>
              <a:ext uri="{FF2B5EF4-FFF2-40B4-BE49-F238E27FC236}">
                <a16:creationId xmlns:a16="http://schemas.microsoft.com/office/drawing/2014/main" id="{C701549A-205C-4BCE-BE0C-642EBD5F33D3}"/>
              </a:ext>
            </a:extLst>
          </p:cNvPr>
          <p:cNvSpPr/>
          <p:nvPr/>
        </p:nvSpPr>
        <p:spPr>
          <a:xfrm>
            <a:off x="3844260" y="4071476"/>
            <a:ext cx="983053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Data &amp; Insights</a:t>
            </a:r>
          </a:p>
        </p:txBody>
      </p:sp>
      <p:sp>
        <p:nvSpPr>
          <p:cNvPr id="52" name="Rounded Rectangle 58">
            <a:extLst>
              <a:ext uri="{FF2B5EF4-FFF2-40B4-BE49-F238E27FC236}">
                <a16:creationId xmlns:a16="http://schemas.microsoft.com/office/drawing/2014/main" id="{9E4FD48D-1FA1-417E-8AE1-561F247F2AF5}"/>
              </a:ext>
            </a:extLst>
          </p:cNvPr>
          <p:cNvSpPr/>
          <p:nvPr/>
        </p:nvSpPr>
        <p:spPr>
          <a:xfrm>
            <a:off x="529866" y="5553524"/>
            <a:ext cx="1335708" cy="51775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Marketing &amp; Sales  via local agents</a:t>
            </a:r>
          </a:p>
        </p:txBody>
      </p:sp>
      <p:sp>
        <p:nvSpPr>
          <p:cNvPr id="53" name="Rounded Rectangle 58">
            <a:extLst>
              <a:ext uri="{FF2B5EF4-FFF2-40B4-BE49-F238E27FC236}">
                <a16:creationId xmlns:a16="http://schemas.microsoft.com/office/drawing/2014/main" id="{41067F6B-C523-4FED-91B0-310CDE540F13}"/>
              </a:ext>
            </a:extLst>
          </p:cNvPr>
          <p:cNvSpPr/>
          <p:nvPr/>
        </p:nvSpPr>
        <p:spPr>
          <a:xfrm>
            <a:off x="3271006" y="5554525"/>
            <a:ext cx="1335708" cy="51775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Research &amp; Development</a:t>
            </a:r>
          </a:p>
        </p:txBody>
      </p:sp>
      <p:sp>
        <p:nvSpPr>
          <p:cNvPr id="55" name="Rounded Rectangle 58">
            <a:extLst>
              <a:ext uri="{FF2B5EF4-FFF2-40B4-BE49-F238E27FC236}">
                <a16:creationId xmlns:a16="http://schemas.microsoft.com/office/drawing/2014/main" id="{376D5D13-E95C-404F-A799-DBCA2AB3FFDA}"/>
              </a:ext>
            </a:extLst>
          </p:cNvPr>
          <p:cNvSpPr/>
          <p:nvPr/>
        </p:nvSpPr>
        <p:spPr>
          <a:xfrm>
            <a:off x="4647677" y="5550988"/>
            <a:ext cx="1335708" cy="51775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General &amp; Administrative Costs</a:t>
            </a:r>
          </a:p>
        </p:txBody>
      </p:sp>
      <p:sp>
        <p:nvSpPr>
          <p:cNvPr id="57" name="Rounded Rectangle 58">
            <a:extLst>
              <a:ext uri="{FF2B5EF4-FFF2-40B4-BE49-F238E27FC236}">
                <a16:creationId xmlns:a16="http://schemas.microsoft.com/office/drawing/2014/main" id="{93F4A803-FA47-45BD-A3F6-303947D006DB}"/>
              </a:ext>
            </a:extLst>
          </p:cNvPr>
          <p:cNvSpPr/>
          <p:nvPr/>
        </p:nvSpPr>
        <p:spPr>
          <a:xfrm>
            <a:off x="7300542" y="5579040"/>
            <a:ext cx="1335708" cy="3835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PMPM (Per Member Per Month)</a:t>
            </a:r>
          </a:p>
        </p:txBody>
      </p:sp>
      <p:sp>
        <p:nvSpPr>
          <p:cNvPr id="60" name="Rounded Rectangle 58">
            <a:extLst>
              <a:ext uri="{FF2B5EF4-FFF2-40B4-BE49-F238E27FC236}">
                <a16:creationId xmlns:a16="http://schemas.microsoft.com/office/drawing/2014/main" id="{16E31E37-44F8-48B1-BF44-F63270D92F79}"/>
              </a:ext>
            </a:extLst>
          </p:cNvPr>
          <p:cNvSpPr/>
          <p:nvPr/>
        </p:nvSpPr>
        <p:spPr>
          <a:xfrm>
            <a:off x="1900436" y="5550988"/>
            <a:ext cx="1335708" cy="51775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Operational Costs</a:t>
            </a:r>
          </a:p>
        </p:txBody>
      </p:sp>
      <p:sp>
        <p:nvSpPr>
          <p:cNvPr id="61" name="Rounded Rectangle 58">
            <a:extLst>
              <a:ext uri="{FF2B5EF4-FFF2-40B4-BE49-F238E27FC236}">
                <a16:creationId xmlns:a16="http://schemas.microsoft.com/office/drawing/2014/main" id="{B6B19FFA-AEB7-46A3-A194-0770BEA6AD40}"/>
              </a:ext>
            </a:extLst>
          </p:cNvPr>
          <p:cNvSpPr/>
          <p:nvPr/>
        </p:nvSpPr>
        <p:spPr>
          <a:xfrm>
            <a:off x="565290" y="2633988"/>
            <a:ext cx="969429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Clinical professionals</a:t>
            </a:r>
          </a:p>
        </p:txBody>
      </p:sp>
      <p:sp>
        <p:nvSpPr>
          <p:cNvPr id="65" name="Rounded Rectangle 58">
            <a:extLst>
              <a:ext uri="{FF2B5EF4-FFF2-40B4-BE49-F238E27FC236}">
                <a16:creationId xmlns:a16="http://schemas.microsoft.com/office/drawing/2014/main" id="{894BFB2C-280E-4D39-A221-46733B15BF72}"/>
              </a:ext>
            </a:extLst>
          </p:cNvPr>
          <p:cNvSpPr/>
          <p:nvPr/>
        </p:nvSpPr>
        <p:spPr>
          <a:xfrm>
            <a:off x="565290" y="2993499"/>
            <a:ext cx="969429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Brokers</a:t>
            </a:r>
          </a:p>
        </p:txBody>
      </p:sp>
      <p:sp>
        <p:nvSpPr>
          <p:cNvPr id="66" name="Rounded Rectangle 58">
            <a:extLst>
              <a:ext uri="{FF2B5EF4-FFF2-40B4-BE49-F238E27FC236}">
                <a16:creationId xmlns:a16="http://schemas.microsoft.com/office/drawing/2014/main" id="{90630D62-CCE9-4012-85EB-C13BCD97663B}"/>
              </a:ext>
            </a:extLst>
          </p:cNvPr>
          <p:cNvSpPr/>
          <p:nvPr/>
        </p:nvSpPr>
        <p:spPr>
          <a:xfrm>
            <a:off x="1618337" y="3355087"/>
            <a:ext cx="969429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Vendors</a:t>
            </a:r>
          </a:p>
        </p:txBody>
      </p:sp>
      <p:sp>
        <p:nvSpPr>
          <p:cNvPr id="68" name="Rounded Rectangle 58">
            <a:extLst>
              <a:ext uri="{FF2B5EF4-FFF2-40B4-BE49-F238E27FC236}">
                <a16:creationId xmlns:a16="http://schemas.microsoft.com/office/drawing/2014/main" id="{C8040B72-5312-43B4-AAA2-9DE4F3C7EC55}"/>
              </a:ext>
            </a:extLst>
          </p:cNvPr>
          <p:cNvSpPr/>
          <p:nvPr/>
        </p:nvSpPr>
        <p:spPr>
          <a:xfrm>
            <a:off x="560369" y="3353010"/>
            <a:ext cx="969429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ACO</a:t>
            </a:r>
          </a:p>
        </p:txBody>
      </p:sp>
      <p:sp>
        <p:nvSpPr>
          <p:cNvPr id="75" name="Rounded Rectangle 58">
            <a:extLst>
              <a:ext uri="{FF2B5EF4-FFF2-40B4-BE49-F238E27FC236}">
                <a16:creationId xmlns:a16="http://schemas.microsoft.com/office/drawing/2014/main" id="{C162AE9F-DB8E-45B9-8DF1-5762EC2ADFFF}"/>
              </a:ext>
            </a:extLst>
          </p:cNvPr>
          <p:cNvSpPr/>
          <p:nvPr/>
        </p:nvSpPr>
        <p:spPr>
          <a:xfrm>
            <a:off x="2796536" y="4071476"/>
            <a:ext cx="968774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Digital Platform</a:t>
            </a:r>
          </a:p>
        </p:txBody>
      </p:sp>
      <p:sp>
        <p:nvSpPr>
          <p:cNvPr id="76" name="Rounded Rectangle 58">
            <a:extLst>
              <a:ext uri="{FF2B5EF4-FFF2-40B4-BE49-F238E27FC236}">
                <a16:creationId xmlns:a16="http://schemas.microsoft.com/office/drawing/2014/main" id="{807A6E56-E30B-4F00-8017-23DF701E5CA9}"/>
              </a:ext>
            </a:extLst>
          </p:cNvPr>
          <p:cNvSpPr/>
          <p:nvPr/>
        </p:nvSpPr>
        <p:spPr>
          <a:xfrm>
            <a:off x="3834890" y="4405912"/>
            <a:ext cx="992113" cy="31979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Preventative Health Care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61119E-2C19-47E9-8B53-BE6C69734488}"/>
              </a:ext>
            </a:extLst>
          </p:cNvPr>
          <p:cNvSpPr txBox="1"/>
          <p:nvPr/>
        </p:nvSpPr>
        <p:spPr>
          <a:xfrm>
            <a:off x="7173161" y="1916894"/>
            <a:ext cx="2237169" cy="1402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Customer Relationships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387C769-1AFC-40B1-8E43-E6D533E27894}"/>
              </a:ext>
            </a:extLst>
          </p:cNvPr>
          <p:cNvSpPr txBox="1"/>
          <p:nvPr/>
        </p:nvSpPr>
        <p:spPr>
          <a:xfrm>
            <a:off x="7173160" y="3319099"/>
            <a:ext cx="2237169" cy="1826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Channels</a:t>
            </a:r>
          </a:p>
        </p:txBody>
      </p:sp>
      <p:sp>
        <p:nvSpPr>
          <p:cNvPr id="79" name="Rounded Rectangle 58">
            <a:extLst>
              <a:ext uri="{FF2B5EF4-FFF2-40B4-BE49-F238E27FC236}">
                <a16:creationId xmlns:a16="http://schemas.microsoft.com/office/drawing/2014/main" id="{4E07E058-D411-415E-88D2-3EC40F84B160}"/>
              </a:ext>
            </a:extLst>
          </p:cNvPr>
          <p:cNvSpPr/>
          <p:nvPr/>
        </p:nvSpPr>
        <p:spPr>
          <a:xfrm>
            <a:off x="7761553" y="2724653"/>
            <a:ext cx="1029755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Customer Care</a:t>
            </a:r>
          </a:p>
        </p:txBody>
      </p:sp>
      <p:sp>
        <p:nvSpPr>
          <p:cNvPr id="80" name="Rounded Rectangle 58">
            <a:extLst>
              <a:ext uri="{FF2B5EF4-FFF2-40B4-BE49-F238E27FC236}">
                <a16:creationId xmlns:a16="http://schemas.microsoft.com/office/drawing/2014/main" id="{60F75933-552A-4F16-A771-83C148781C64}"/>
              </a:ext>
            </a:extLst>
          </p:cNvPr>
          <p:cNvSpPr/>
          <p:nvPr/>
        </p:nvSpPr>
        <p:spPr>
          <a:xfrm>
            <a:off x="7760532" y="2372096"/>
            <a:ext cx="1030776" cy="3151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Brokers</a:t>
            </a:r>
          </a:p>
        </p:txBody>
      </p:sp>
      <p:sp>
        <p:nvSpPr>
          <p:cNvPr id="84" name="Rounded Rectangle 58">
            <a:extLst>
              <a:ext uri="{FF2B5EF4-FFF2-40B4-BE49-F238E27FC236}">
                <a16:creationId xmlns:a16="http://schemas.microsoft.com/office/drawing/2014/main" id="{75A5D5F8-F590-4915-A166-C7C80C3390F4}"/>
              </a:ext>
            </a:extLst>
          </p:cNvPr>
          <p:cNvSpPr/>
          <p:nvPr/>
        </p:nvSpPr>
        <p:spPr>
          <a:xfrm>
            <a:off x="7248391" y="3632864"/>
            <a:ext cx="1027529" cy="2973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Digital 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(Aetna Health)</a:t>
            </a:r>
          </a:p>
        </p:txBody>
      </p:sp>
      <p:sp>
        <p:nvSpPr>
          <p:cNvPr id="87" name="Rounded Rectangle 58">
            <a:extLst>
              <a:ext uri="{FF2B5EF4-FFF2-40B4-BE49-F238E27FC236}">
                <a16:creationId xmlns:a16="http://schemas.microsoft.com/office/drawing/2014/main" id="{ABF9C39F-8B3E-4A7B-8808-CA38660BEB9F}"/>
              </a:ext>
            </a:extLst>
          </p:cNvPr>
          <p:cNvSpPr/>
          <p:nvPr/>
        </p:nvSpPr>
        <p:spPr>
          <a:xfrm>
            <a:off x="8317584" y="3632865"/>
            <a:ext cx="1013937" cy="29734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Mail</a:t>
            </a:r>
          </a:p>
        </p:txBody>
      </p:sp>
      <p:sp>
        <p:nvSpPr>
          <p:cNvPr id="89" name="Rounded Rectangle 58">
            <a:extLst>
              <a:ext uri="{FF2B5EF4-FFF2-40B4-BE49-F238E27FC236}">
                <a16:creationId xmlns:a16="http://schemas.microsoft.com/office/drawing/2014/main" id="{ED8E33EA-6EBF-4A24-BA80-14A1809DFE3C}"/>
              </a:ext>
            </a:extLst>
          </p:cNvPr>
          <p:cNvSpPr/>
          <p:nvPr/>
        </p:nvSpPr>
        <p:spPr>
          <a:xfrm>
            <a:off x="7256710" y="4300975"/>
            <a:ext cx="1033554" cy="29140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Phone, Fax, Chat &amp; Emails</a:t>
            </a:r>
          </a:p>
        </p:txBody>
      </p:sp>
      <p:sp>
        <p:nvSpPr>
          <p:cNvPr id="90" name="Rounded Rectangle 58">
            <a:extLst>
              <a:ext uri="{FF2B5EF4-FFF2-40B4-BE49-F238E27FC236}">
                <a16:creationId xmlns:a16="http://schemas.microsoft.com/office/drawing/2014/main" id="{EA9F8E4D-C1F9-489D-A57D-772A56A1DD96}"/>
              </a:ext>
            </a:extLst>
          </p:cNvPr>
          <p:cNvSpPr/>
          <p:nvPr/>
        </p:nvSpPr>
        <p:spPr>
          <a:xfrm>
            <a:off x="7245322" y="3972111"/>
            <a:ext cx="1033554" cy="29140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Vendor Portals</a:t>
            </a:r>
          </a:p>
        </p:txBody>
      </p:sp>
      <p:sp>
        <p:nvSpPr>
          <p:cNvPr id="91" name="Rounded Rectangle 58">
            <a:extLst>
              <a:ext uri="{FF2B5EF4-FFF2-40B4-BE49-F238E27FC236}">
                <a16:creationId xmlns:a16="http://schemas.microsoft.com/office/drawing/2014/main" id="{02AE29A9-B99A-400E-8439-8C7D645B7C1E}"/>
              </a:ext>
            </a:extLst>
          </p:cNvPr>
          <p:cNvSpPr/>
          <p:nvPr/>
        </p:nvSpPr>
        <p:spPr>
          <a:xfrm>
            <a:off x="8324226" y="3966265"/>
            <a:ext cx="1013937" cy="29724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Face to face</a:t>
            </a:r>
          </a:p>
        </p:txBody>
      </p:sp>
      <p:sp>
        <p:nvSpPr>
          <p:cNvPr id="74" name="Rounded Rectangle 58">
            <a:extLst>
              <a:ext uri="{FF2B5EF4-FFF2-40B4-BE49-F238E27FC236}">
                <a16:creationId xmlns:a16="http://schemas.microsoft.com/office/drawing/2014/main" id="{70B78775-9824-4C41-AA67-E7F95602894A}"/>
              </a:ext>
            </a:extLst>
          </p:cNvPr>
          <p:cNvSpPr/>
          <p:nvPr/>
        </p:nvSpPr>
        <p:spPr>
          <a:xfrm>
            <a:off x="1625151" y="3719107"/>
            <a:ext cx="969429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States</a:t>
            </a:r>
          </a:p>
        </p:txBody>
      </p:sp>
      <p:sp>
        <p:nvSpPr>
          <p:cNvPr id="63" name="Rounded Rectangle 58">
            <a:extLst>
              <a:ext uri="{FF2B5EF4-FFF2-40B4-BE49-F238E27FC236}">
                <a16:creationId xmlns:a16="http://schemas.microsoft.com/office/drawing/2014/main" id="{13AEBE58-1381-4DAE-95AB-2495114482D5}"/>
              </a:ext>
            </a:extLst>
          </p:cNvPr>
          <p:cNvSpPr/>
          <p:nvPr/>
        </p:nvSpPr>
        <p:spPr>
          <a:xfrm>
            <a:off x="2782263" y="3007965"/>
            <a:ext cx="977416" cy="27364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Deliver Service</a:t>
            </a:r>
          </a:p>
        </p:txBody>
      </p:sp>
      <p:sp>
        <p:nvSpPr>
          <p:cNvPr id="69" name="Rounded Rectangle 58">
            <a:extLst>
              <a:ext uri="{FF2B5EF4-FFF2-40B4-BE49-F238E27FC236}">
                <a16:creationId xmlns:a16="http://schemas.microsoft.com/office/drawing/2014/main" id="{1FE2A7CF-9A6B-4CC3-96ED-79403306E323}"/>
              </a:ext>
            </a:extLst>
          </p:cNvPr>
          <p:cNvSpPr/>
          <p:nvPr/>
        </p:nvSpPr>
        <p:spPr>
          <a:xfrm>
            <a:off x="3854438" y="2681481"/>
            <a:ext cx="964830" cy="2892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Manage Network</a:t>
            </a:r>
          </a:p>
        </p:txBody>
      </p:sp>
      <p:sp>
        <p:nvSpPr>
          <p:cNvPr id="85" name="Rounded Rectangle 58">
            <a:extLst>
              <a:ext uri="{FF2B5EF4-FFF2-40B4-BE49-F238E27FC236}">
                <a16:creationId xmlns:a16="http://schemas.microsoft.com/office/drawing/2014/main" id="{F7E409D1-E74B-43A1-9BE5-6F94541EE4FE}"/>
              </a:ext>
            </a:extLst>
          </p:cNvPr>
          <p:cNvSpPr/>
          <p:nvPr/>
        </p:nvSpPr>
        <p:spPr>
          <a:xfrm>
            <a:off x="9859953" y="2518055"/>
            <a:ext cx="1315161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Individuals</a:t>
            </a:r>
          </a:p>
        </p:txBody>
      </p:sp>
      <p:sp>
        <p:nvSpPr>
          <p:cNvPr id="73" name="Rounded Rectangle 58">
            <a:extLst>
              <a:ext uri="{FF2B5EF4-FFF2-40B4-BE49-F238E27FC236}">
                <a16:creationId xmlns:a16="http://schemas.microsoft.com/office/drawing/2014/main" id="{5A833B64-9A8C-4DFC-A5E8-9F34137AC031}"/>
              </a:ext>
            </a:extLst>
          </p:cNvPr>
          <p:cNvSpPr/>
          <p:nvPr/>
        </p:nvSpPr>
        <p:spPr>
          <a:xfrm>
            <a:off x="2802891" y="4761307"/>
            <a:ext cx="968773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Minute Clinic</a:t>
            </a:r>
          </a:p>
        </p:txBody>
      </p:sp>
      <p:sp>
        <p:nvSpPr>
          <p:cNvPr id="64" name="Rounded Rectangle 58">
            <a:extLst>
              <a:ext uri="{FF2B5EF4-FFF2-40B4-BE49-F238E27FC236}">
                <a16:creationId xmlns:a16="http://schemas.microsoft.com/office/drawing/2014/main" id="{2E1DBE7A-99BA-41E9-B640-19B5B7EC75AC}"/>
              </a:ext>
            </a:extLst>
          </p:cNvPr>
          <p:cNvSpPr/>
          <p:nvPr/>
        </p:nvSpPr>
        <p:spPr>
          <a:xfrm>
            <a:off x="3856616" y="3009799"/>
            <a:ext cx="964829" cy="2892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Pay Providers</a:t>
            </a:r>
          </a:p>
        </p:txBody>
      </p:sp>
      <p:sp>
        <p:nvSpPr>
          <p:cNvPr id="93" name="Rounded Rectangle 58">
            <a:extLst>
              <a:ext uri="{FF2B5EF4-FFF2-40B4-BE49-F238E27FC236}">
                <a16:creationId xmlns:a16="http://schemas.microsoft.com/office/drawing/2014/main" id="{49FF5883-4915-4068-A84A-15BBD8721929}"/>
              </a:ext>
            </a:extLst>
          </p:cNvPr>
          <p:cNvSpPr/>
          <p:nvPr/>
        </p:nvSpPr>
        <p:spPr>
          <a:xfrm>
            <a:off x="3834891" y="4756885"/>
            <a:ext cx="992113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Strong Customer Care</a:t>
            </a:r>
          </a:p>
        </p:txBody>
      </p:sp>
      <p:sp>
        <p:nvSpPr>
          <p:cNvPr id="96" name="Rounded Rectangle 58">
            <a:extLst>
              <a:ext uri="{FF2B5EF4-FFF2-40B4-BE49-F238E27FC236}">
                <a16:creationId xmlns:a16="http://schemas.microsoft.com/office/drawing/2014/main" id="{CCAEAAC8-8575-4943-B47E-224153638174}"/>
              </a:ext>
            </a:extLst>
          </p:cNvPr>
          <p:cNvSpPr/>
          <p:nvPr/>
        </p:nvSpPr>
        <p:spPr>
          <a:xfrm>
            <a:off x="8328293" y="4300975"/>
            <a:ext cx="1033554" cy="29140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Video (</a:t>
            </a:r>
            <a:r>
              <a:rPr lang="en-US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TeleDoc</a:t>
            </a:r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)</a:t>
            </a:r>
          </a:p>
        </p:txBody>
      </p:sp>
      <p:sp>
        <p:nvSpPr>
          <p:cNvPr id="97" name="Rounded Rectangle 58">
            <a:extLst>
              <a:ext uri="{FF2B5EF4-FFF2-40B4-BE49-F238E27FC236}">
                <a16:creationId xmlns:a16="http://schemas.microsoft.com/office/drawing/2014/main" id="{5706D2E1-C9BA-4BBD-B7F4-16B50C704A8C}"/>
              </a:ext>
            </a:extLst>
          </p:cNvPr>
          <p:cNvSpPr/>
          <p:nvPr/>
        </p:nvSpPr>
        <p:spPr>
          <a:xfrm>
            <a:off x="566460" y="3711886"/>
            <a:ext cx="969429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TPA</a:t>
            </a:r>
          </a:p>
        </p:txBody>
      </p:sp>
      <p:sp>
        <p:nvSpPr>
          <p:cNvPr id="99" name="Rounded Rectangle 58">
            <a:extLst>
              <a:ext uri="{FF2B5EF4-FFF2-40B4-BE49-F238E27FC236}">
                <a16:creationId xmlns:a16="http://schemas.microsoft.com/office/drawing/2014/main" id="{6DFB57DA-CF4B-45E4-84A6-7E4067E22821}"/>
              </a:ext>
            </a:extLst>
          </p:cNvPr>
          <p:cNvSpPr/>
          <p:nvPr/>
        </p:nvSpPr>
        <p:spPr>
          <a:xfrm>
            <a:off x="1625151" y="4080365"/>
            <a:ext cx="969429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Auxiliary Product Outsource</a:t>
            </a:r>
          </a:p>
        </p:txBody>
      </p:sp>
      <p:sp>
        <p:nvSpPr>
          <p:cNvPr id="100" name="Rounded Rectangle 58">
            <a:extLst>
              <a:ext uri="{FF2B5EF4-FFF2-40B4-BE49-F238E27FC236}">
                <a16:creationId xmlns:a16="http://schemas.microsoft.com/office/drawing/2014/main" id="{9E27AE9E-34E2-43F9-9E47-731AC1CF70B9}"/>
              </a:ext>
            </a:extLst>
          </p:cNvPr>
          <p:cNvSpPr/>
          <p:nvPr/>
        </p:nvSpPr>
        <p:spPr>
          <a:xfrm>
            <a:off x="5171814" y="1684424"/>
            <a:ext cx="1759251" cy="174024"/>
          </a:xfrm>
          <a:prstGeom prst="roundRect">
            <a:avLst/>
          </a:prstGeom>
          <a:solidFill>
            <a:srgbClr val="FFFF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Sales / Service / Delivery</a:t>
            </a:r>
          </a:p>
        </p:txBody>
      </p:sp>
      <p:sp>
        <p:nvSpPr>
          <p:cNvPr id="102" name="Rounded Rectangle 58">
            <a:extLst>
              <a:ext uri="{FF2B5EF4-FFF2-40B4-BE49-F238E27FC236}">
                <a16:creationId xmlns:a16="http://schemas.microsoft.com/office/drawing/2014/main" id="{97B5E3C0-38A6-4917-A351-B49537FE2DCD}"/>
              </a:ext>
            </a:extLst>
          </p:cNvPr>
          <p:cNvSpPr/>
          <p:nvPr/>
        </p:nvSpPr>
        <p:spPr>
          <a:xfrm>
            <a:off x="5241350" y="2482358"/>
            <a:ext cx="1629402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Better &amp; Easy Service</a:t>
            </a:r>
          </a:p>
        </p:txBody>
      </p:sp>
      <p:sp>
        <p:nvSpPr>
          <p:cNvPr id="104" name="Rounded Rectangle 58">
            <a:extLst>
              <a:ext uri="{FF2B5EF4-FFF2-40B4-BE49-F238E27FC236}">
                <a16:creationId xmlns:a16="http://schemas.microsoft.com/office/drawing/2014/main" id="{2F1F98BA-2306-454E-9A2C-19EF1644C223}"/>
              </a:ext>
            </a:extLst>
          </p:cNvPr>
          <p:cNvSpPr/>
          <p:nvPr/>
        </p:nvSpPr>
        <p:spPr>
          <a:xfrm>
            <a:off x="5241350" y="3893703"/>
            <a:ext cx="1629402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Digital Assets</a:t>
            </a:r>
          </a:p>
        </p:txBody>
      </p:sp>
      <p:sp>
        <p:nvSpPr>
          <p:cNvPr id="107" name="Rounded Rectangle 58">
            <a:extLst>
              <a:ext uri="{FF2B5EF4-FFF2-40B4-BE49-F238E27FC236}">
                <a16:creationId xmlns:a16="http://schemas.microsoft.com/office/drawing/2014/main" id="{D84FA76B-10E1-41EE-9F00-73C5B5A453BA}"/>
              </a:ext>
            </a:extLst>
          </p:cNvPr>
          <p:cNvSpPr/>
          <p:nvPr/>
        </p:nvSpPr>
        <p:spPr>
          <a:xfrm>
            <a:off x="5241350" y="2831472"/>
            <a:ext cx="1629402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Lower Member Cost</a:t>
            </a:r>
          </a:p>
        </p:txBody>
      </p:sp>
      <p:sp>
        <p:nvSpPr>
          <p:cNvPr id="109" name="Rounded Rectangle 58">
            <a:extLst>
              <a:ext uri="{FF2B5EF4-FFF2-40B4-BE49-F238E27FC236}">
                <a16:creationId xmlns:a16="http://schemas.microsoft.com/office/drawing/2014/main" id="{C6D1A8CF-0904-4A30-82EA-5DC8B2603722}"/>
              </a:ext>
            </a:extLst>
          </p:cNvPr>
          <p:cNvSpPr/>
          <p:nvPr/>
        </p:nvSpPr>
        <p:spPr>
          <a:xfrm>
            <a:off x="5241350" y="3185549"/>
            <a:ext cx="1629402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Brand Recognition</a:t>
            </a:r>
          </a:p>
        </p:txBody>
      </p:sp>
      <p:sp>
        <p:nvSpPr>
          <p:cNvPr id="110" name="Rounded Rectangle 58">
            <a:extLst>
              <a:ext uri="{FF2B5EF4-FFF2-40B4-BE49-F238E27FC236}">
                <a16:creationId xmlns:a16="http://schemas.microsoft.com/office/drawing/2014/main" id="{08137A62-8A15-4057-B4B6-AB1A4CD525BA}"/>
              </a:ext>
            </a:extLst>
          </p:cNvPr>
          <p:cNvSpPr/>
          <p:nvPr/>
        </p:nvSpPr>
        <p:spPr>
          <a:xfrm>
            <a:off x="5241350" y="3539626"/>
            <a:ext cx="1629402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Quality of Service</a:t>
            </a:r>
          </a:p>
        </p:txBody>
      </p:sp>
      <p:sp>
        <p:nvSpPr>
          <p:cNvPr id="94" name="Rounded Rectangle 58">
            <a:extLst>
              <a:ext uri="{FF2B5EF4-FFF2-40B4-BE49-F238E27FC236}">
                <a16:creationId xmlns:a16="http://schemas.microsoft.com/office/drawing/2014/main" id="{FEF1A986-5855-4A75-8981-92FE7EF70F31}"/>
              </a:ext>
            </a:extLst>
          </p:cNvPr>
          <p:cNvSpPr/>
          <p:nvPr/>
        </p:nvSpPr>
        <p:spPr>
          <a:xfrm>
            <a:off x="9027853" y="5565456"/>
            <a:ext cx="1335708" cy="3835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Long Term Investment</a:t>
            </a:r>
          </a:p>
        </p:txBody>
      </p:sp>
      <p:sp>
        <p:nvSpPr>
          <p:cNvPr id="98" name="Rounded Rectangle 58">
            <a:extLst>
              <a:ext uri="{FF2B5EF4-FFF2-40B4-BE49-F238E27FC236}">
                <a16:creationId xmlns:a16="http://schemas.microsoft.com/office/drawing/2014/main" id="{AA5F35F7-DEF7-4E93-BCD1-FDAA8FDB73CB}"/>
              </a:ext>
            </a:extLst>
          </p:cNvPr>
          <p:cNvSpPr/>
          <p:nvPr/>
        </p:nvSpPr>
        <p:spPr>
          <a:xfrm>
            <a:off x="566460" y="4072273"/>
            <a:ext cx="969429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Local Community</a:t>
            </a:r>
          </a:p>
        </p:txBody>
      </p:sp>
      <p:sp>
        <p:nvSpPr>
          <p:cNvPr id="67" name="Rounded Rectangle 58">
            <a:extLst>
              <a:ext uri="{FF2B5EF4-FFF2-40B4-BE49-F238E27FC236}">
                <a16:creationId xmlns:a16="http://schemas.microsoft.com/office/drawing/2014/main" id="{C8F666CC-5C5F-453E-B054-1CA04A7AA02B}"/>
              </a:ext>
            </a:extLst>
          </p:cNvPr>
          <p:cNvSpPr/>
          <p:nvPr/>
        </p:nvSpPr>
        <p:spPr>
          <a:xfrm>
            <a:off x="5236738" y="4246494"/>
            <a:ext cx="1629402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Local Presence</a:t>
            </a:r>
          </a:p>
        </p:txBody>
      </p:sp>
    </p:spTree>
    <p:extLst>
      <p:ext uri="{BB962C8B-B14F-4D97-AF65-F5344CB8AC3E}">
        <p14:creationId xmlns:p14="http://schemas.microsoft.com/office/powerpoint/2010/main" val="195382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CBEF2-3FE7-4CC2-B35B-68E9FB68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Glossary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29750-8D56-4AF7-A90E-4ABE1B4212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52098D7-0205-4D12-801D-4EAA34C6DD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36873"/>
              </p:ext>
            </p:extLst>
          </p:nvPr>
        </p:nvGraphicFramePr>
        <p:xfrm>
          <a:off x="459581" y="1775109"/>
          <a:ext cx="11272838" cy="45974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434759">
                  <a:extLst>
                    <a:ext uri="{9D8B030D-6E8A-4147-A177-3AD203B41FA5}">
                      <a16:colId xmlns:a16="http://schemas.microsoft.com/office/drawing/2014/main" val="956231960"/>
                    </a:ext>
                  </a:extLst>
                </a:gridCol>
                <a:gridCol w="8838079">
                  <a:extLst>
                    <a:ext uri="{9D8B030D-6E8A-4147-A177-3AD203B41FA5}">
                      <a16:colId xmlns:a16="http://schemas.microsoft.com/office/drawing/2014/main" val="1900497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Glossary</a:t>
                      </a:r>
                      <a:endParaRPr lang="en-US" sz="1400" dirty="0">
                        <a:latin typeface="Calibri Light" panose="020F0302020204030204" pitchFamily="34" charset="0"/>
                        <a:ea typeface="Batang" panose="02030600000101010101" pitchFamily="18" charset="-127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Description</a:t>
                      </a:r>
                      <a:endParaRPr lang="en-US" sz="1400" dirty="0">
                        <a:latin typeface="Calibri Light" panose="020F0302020204030204" pitchFamily="34" charset="0"/>
                        <a:ea typeface="Batang" panose="02030600000101010101" pitchFamily="18" charset="-127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897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Clinical professional</a:t>
                      </a:r>
                      <a:endParaRPr lang="en-US" sz="1400" dirty="0">
                        <a:latin typeface="Calibri Light" panose="020F0302020204030204" pitchFamily="34" charset="0"/>
                        <a:ea typeface="Batang" panose="02030600000101010101" pitchFamily="18" charset="-127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Pharmacists, nurse practitioners, community liaisons and social works</a:t>
                      </a:r>
                      <a:endParaRPr lang="en-US" sz="1400" dirty="0">
                        <a:latin typeface="Calibri Light" panose="020F0302020204030204" pitchFamily="34" charset="0"/>
                        <a:ea typeface="Batang" panose="02030600000101010101" pitchFamily="18" charset="-127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489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IPA</a:t>
                      </a:r>
                      <a:endParaRPr lang="en-US" sz="1400" dirty="0">
                        <a:latin typeface="Calibri Light" panose="020F0302020204030204" pitchFamily="34" charset="0"/>
                        <a:ea typeface="Batang" panose="02030600000101010101" pitchFamily="18" charset="-127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Individual Partitional Association</a:t>
                      </a:r>
                      <a:endParaRPr lang="en-US" sz="1400" dirty="0">
                        <a:latin typeface="Calibri Light" panose="020F0302020204030204" pitchFamily="34" charset="0"/>
                        <a:ea typeface="Batang" panose="02030600000101010101" pitchFamily="18" charset="-127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397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ASO</a:t>
                      </a:r>
                      <a:endParaRPr lang="en-US" sz="1400" dirty="0">
                        <a:latin typeface="Calibri Light" panose="020F0302020204030204" pitchFamily="34" charset="0"/>
                        <a:ea typeface="Batang" panose="02030600000101010101" pitchFamily="18" charset="-127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Administrative Services Only</a:t>
                      </a:r>
                      <a:endParaRPr lang="en-US" sz="1400" dirty="0">
                        <a:latin typeface="Calibri Light" panose="020F0302020204030204" pitchFamily="34" charset="0"/>
                        <a:ea typeface="Batang" panose="02030600000101010101" pitchFamily="18" charset="-127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89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ACO</a:t>
                      </a:r>
                      <a:endParaRPr lang="en-US" sz="1400" dirty="0">
                        <a:latin typeface="Calibri Light" panose="020F0302020204030204" pitchFamily="34" charset="0"/>
                        <a:ea typeface="Batang" panose="02030600000101010101" pitchFamily="18" charset="-127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Accountable Care Org</a:t>
                      </a:r>
                      <a:endParaRPr lang="en-US" sz="1400" dirty="0">
                        <a:latin typeface="Calibri Light" panose="020F0302020204030204" pitchFamily="34" charset="0"/>
                        <a:ea typeface="Batang" panose="02030600000101010101" pitchFamily="18" charset="-127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864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Stop-loss insurance</a:t>
                      </a:r>
                      <a:endParaRPr lang="en-US" sz="1400" dirty="0">
                        <a:latin typeface="Calibri Light" panose="020F0302020204030204" pitchFamily="34" charset="0"/>
                        <a:ea typeface="Batang" panose="02030600000101010101" pitchFamily="18" charset="-127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Aetna provides stop-loss insurance for national account and middle market ASO.  Stop-loss insurance is based on cash flow monthly for claims.</a:t>
                      </a:r>
                      <a:endParaRPr lang="en-US" sz="1100" dirty="0">
                        <a:latin typeface="Calibri Light" panose="020F0302020204030204" pitchFamily="34" charset="0"/>
                        <a:ea typeface="Batang" panose="02030600000101010101" pitchFamily="18" charset="-127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940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AFA</a:t>
                      </a:r>
                      <a:endParaRPr lang="en-US" sz="1400" dirty="0">
                        <a:latin typeface="Calibri Light" panose="020F0302020204030204" pitchFamily="34" charset="0"/>
                        <a:ea typeface="Batang" panose="02030600000101010101" pitchFamily="18" charset="-127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Aetna Funding Advantage for small group </a:t>
                      </a:r>
                      <a:endParaRPr lang="en-US" sz="1400" dirty="0">
                        <a:latin typeface="Calibri Light" panose="020F0302020204030204" pitchFamily="34" charset="0"/>
                        <a:ea typeface="Batang" panose="02030600000101010101" pitchFamily="18" charset="-127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356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 Light" panose="020F0302020204030204" pitchFamily="34" charset="0"/>
                          <a:ea typeface="Batang" panose="02030600000101010101" pitchFamily="18" charset="-127"/>
                          <a:cs typeface="Calibri Light" panose="020F0302020204030204" pitchFamily="34" charset="0"/>
                        </a:rPr>
                        <a:t>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 Light" panose="020F0302020204030204" pitchFamily="34" charset="0"/>
                          <a:ea typeface="Batang" panose="02030600000101010101" pitchFamily="18" charset="-127"/>
                          <a:cs typeface="Calibri Light" panose="020F0302020204030204" pitchFamily="34" charset="0"/>
                        </a:rPr>
                        <a:t>Aetna Community Care. </a:t>
                      </a:r>
                      <a:r>
                        <a:rPr lang="en-US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Face to Face = Minute Clinic, Pharmacy, ACC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484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 Light" panose="020F0302020204030204" pitchFamily="34" charset="0"/>
                          <a:ea typeface="Batang" panose="02030600000101010101" pitchFamily="18" charset="-127"/>
                          <a:cs typeface="Calibri Light" panose="020F0302020204030204" pitchFamily="34" charset="0"/>
                        </a:rPr>
                        <a:t>TPA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 Light" panose="020F0302020204030204" pitchFamily="34" charset="0"/>
                          <a:ea typeface="Batang" panose="02030600000101010101" pitchFamily="18" charset="-127"/>
                          <a:cs typeface="Calibri Light" panose="020F0302020204030204" pitchFamily="34" charset="0"/>
                        </a:rPr>
                        <a:t>Third Party Administrator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52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 Light" panose="020F0302020204030204" pitchFamily="34" charset="0"/>
                          <a:ea typeface="Batang" panose="02030600000101010101" pitchFamily="18" charset="-127"/>
                          <a:cs typeface="Calibri Light" panose="020F0302020204030204" pitchFamily="34" charset="0"/>
                        </a:rPr>
                        <a:t>Providers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 Light" panose="020F0302020204030204" pitchFamily="34" charset="0"/>
                          <a:ea typeface="Batang" panose="02030600000101010101" pitchFamily="18" charset="-127"/>
                          <a:cs typeface="Calibri Light" panose="020F0302020204030204" pitchFamily="34" charset="0"/>
                        </a:rPr>
                        <a:t>Providers, Hospitals, Clinical Professionals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128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 Light" panose="020F0302020204030204" pitchFamily="34" charset="0"/>
                          <a:ea typeface="Batang" panose="02030600000101010101" pitchFamily="18" charset="-127"/>
                          <a:cs typeface="Calibri Light" panose="020F0302020204030204" pitchFamily="34" charset="0"/>
                        </a:rPr>
                        <a:t>Auxiliary Product Outsource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 Light" panose="020F0302020204030204" pitchFamily="34" charset="0"/>
                          <a:ea typeface="Batang" panose="02030600000101010101" pitchFamily="18" charset="-127"/>
                          <a:cs typeface="Calibri Light" panose="020F0302020204030204" pitchFamily="34" charset="0"/>
                        </a:rPr>
                        <a:t>Vision and Dental Partnerships for Care and Wellness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278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 Light" panose="020F0302020204030204" pitchFamily="34" charset="0"/>
                          <a:ea typeface="Batang" panose="02030600000101010101" pitchFamily="18" charset="-127"/>
                          <a:cs typeface="Calibri Light" panose="020F0302020204030204" pitchFamily="34" charset="0"/>
                        </a:rPr>
                        <a:t>Value Proposition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 Light" panose="020F0302020204030204" pitchFamily="34" charset="0"/>
                          <a:ea typeface="Batang" panose="02030600000101010101" pitchFamily="18" charset="-127"/>
                          <a:cs typeface="Calibri Light" panose="020F0302020204030204" pitchFamily="34" charset="0"/>
                        </a:rPr>
                        <a:t>Based on </a:t>
                      </a:r>
                      <a:r>
                        <a:rPr lang="en-US" sz="1400" b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Better Service, Easy Service, and Lower 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56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917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1" name="think-cell Slide" r:id="rId5" imgW="498" imgH="499" progId="TCLayout.ActiveDocument.1">
                  <p:embed/>
                </p:oleObj>
              </mc:Choice>
              <mc:Fallback>
                <p:oleObj name="think-cell Slide" r:id="rId5" imgW="498" imgH="499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Meritain</a:t>
            </a:r>
            <a:r>
              <a:rPr lang="en-US" dirty="0"/>
              <a:t> Business Canvas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Holistic view of the current TPA business model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C2180E-ADC9-45E8-ACAC-AA8639D58EB0}"/>
              </a:ext>
            </a:extLst>
          </p:cNvPr>
          <p:cNvSpPr txBox="1"/>
          <p:nvPr/>
        </p:nvSpPr>
        <p:spPr>
          <a:xfrm>
            <a:off x="497150" y="1846555"/>
            <a:ext cx="1946128" cy="2893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b="1" dirty="0">
                <a:solidFill>
                  <a:schemeClr val="tx2"/>
                </a:solidFill>
                <a:cs typeface="Open Sans Light"/>
              </a:rPr>
              <a:t>Key Partnerships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64B917-4738-4EDA-9C92-C7733ED9246B}"/>
              </a:ext>
            </a:extLst>
          </p:cNvPr>
          <p:cNvSpPr txBox="1"/>
          <p:nvPr/>
        </p:nvSpPr>
        <p:spPr>
          <a:xfrm>
            <a:off x="4762995" y="1841672"/>
            <a:ext cx="2445669" cy="2898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b="1" dirty="0">
                <a:solidFill>
                  <a:schemeClr val="tx2"/>
                </a:solidFill>
                <a:cs typeface="Open Sans Light"/>
              </a:rPr>
              <a:t>Value Proposition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DD8883-8AB8-4DAB-9896-B97679AB488E}"/>
              </a:ext>
            </a:extLst>
          </p:cNvPr>
          <p:cNvSpPr txBox="1"/>
          <p:nvPr/>
        </p:nvSpPr>
        <p:spPr>
          <a:xfrm>
            <a:off x="497149" y="4740250"/>
            <a:ext cx="5598851" cy="1516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b="1" dirty="0">
                <a:solidFill>
                  <a:schemeClr val="tx2"/>
                </a:solidFill>
                <a:cs typeface="Open Sans Light"/>
              </a:rPr>
              <a:t>Cost Structure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A78C51-56DA-401E-BD94-28EE8597FE01}"/>
              </a:ext>
            </a:extLst>
          </p:cNvPr>
          <p:cNvSpPr txBox="1"/>
          <p:nvPr/>
        </p:nvSpPr>
        <p:spPr>
          <a:xfrm>
            <a:off x="2443279" y="1846557"/>
            <a:ext cx="2319716" cy="10795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b="1" dirty="0">
                <a:solidFill>
                  <a:schemeClr val="tx2"/>
                </a:solidFill>
                <a:cs typeface="Open Sans Light"/>
              </a:rPr>
              <a:t>Key Activities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A11D69-3879-4CCB-BAC8-6104091602CD}"/>
              </a:ext>
            </a:extLst>
          </p:cNvPr>
          <p:cNvSpPr txBox="1"/>
          <p:nvPr/>
        </p:nvSpPr>
        <p:spPr>
          <a:xfrm>
            <a:off x="9919410" y="1840418"/>
            <a:ext cx="1772478" cy="2899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b="1" dirty="0">
                <a:solidFill>
                  <a:schemeClr val="tx2"/>
                </a:solidFill>
                <a:cs typeface="Open Sans Light"/>
              </a:rPr>
              <a:t>Customer Segment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2F0882-378F-43E3-B718-5F38E6584BD9}"/>
              </a:ext>
            </a:extLst>
          </p:cNvPr>
          <p:cNvSpPr txBox="1"/>
          <p:nvPr/>
        </p:nvSpPr>
        <p:spPr>
          <a:xfrm>
            <a:off x="7213110" y="1840418"/>
            <a:ext cx="2706300" cy="11880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b="1" dirty="0">
                <a:solidFill>
                  <a:schemeClr val="tx2"/>
                </a:solidFill>
                <a:cs typeface="Open Sans Light"/>
              </a:rPr>
              <a:t>Customer Relationships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BCF63C-1DFD-48EA-9435-EE4343DE3D94}"/>
              </a:ext>
            </a:extLst>
          </p:cNvPr>
          <p:cNvSpPr txBox="1"/>
          <p:nvPr/>
        </p:nvSpPr>
        <p:spPr>
          <a:xfrm>
            <a:off x="2443278" y="2926079"/>
            <a:ext cx="2319717" cy="18141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b="1" dirty="0">
                <a:solidFill>
                  <a:schemeClr val="tx2"/>
                </a:solidFill>
                <a:cs typeface="Open Sans Light"/>
              </a:rPr>
              <a:t>Key Resources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F2A279-C025-414A-A9FC-A0F11D339A1E}"/>
              </a:ext>
            </a:extLst>
          </p:cNvPr>
          <p:cNvSpPr txBox="1"/>
          <p:nvPr/>
        </p:nvSpPr>
        <p:spPr>
          <a:xfrm>
            <a:off x="7213109" y="3028494"/>
            <a:ext cx="2706301" cy="1711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b="1" dirty="0">
                <a:solidFill>
                  <a:schemeClr val="tx2"/>
                </a:solidFill>
                <a:cs typeface="Open Sans Light"/>
              </a:rPr>
              <a:t>Channels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00DCEC-069C-4C4E-84BA-825262ABB16E}"/>
              </a:ext>
            </a:extLst>
          </p:cNvPr>
          <p:cNvSpPr txBox="1"/>
          <p:nvPr/>
        </p:nvSpPr>
        <p:spPr>
          <a:xfrm>
            <a:off x="6082955" y="4740249"/>
            <a:ext cx="5598851" cy="1518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b="1" dirty="0">
                <a:solidFill>
                  <a:schemeClr val="tx2"/>
                </a:solidFill>
                <a:cs typeface="Open Sans Light"/>
              </a:rPr>
              <a:t>Revenue Streams</a:t>
            </a:r>
          </a:p>
        </p:txBody>
      </p:sp>
      <p:sp>
        <p:nvSpPr>
          <p:cNvPr id="60" name="Rectangle 26">
            <a:extLst>
              <a:ext uri="{FF2B5EF4-FFF2-40B4-BE49-F238E27FC236}">
                <a16:creationId xmlns:a16="http://schemas.microsoft.com/office/drawing/2014/main" id="{55BE46CC-8DAD-42FA-8482-269080BA1F1B}"/>
              </a:ext>
            </a:extLst>
          </p:cNvPr>
          <p:cNvSpPr>
            <a:spLocks noChangeArrowheads="1"/>
          </p:cNvSpPr>
          <p:nvPr/>
        </p:nvSpPr>
        <p:spPr bwMode="gray">
          <a:xfrm>
            <a:off x="497151" y="2053126"/>
            <a:ext cx="1946127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7" lvl="1" defTabSz="820738" eaLnBrk="0" hangingPunct="0">
              <a:buClr>
                <a:schemeClr val="tx1"/>
              </a:buClr>
            </a:pPr>
            <a:r>
              <a:rPr lang="en-US" sz="700" i="1" dirty="0">
                <a:solidFill>
                  <a:srgbClr val="FF4848"/>
                </a:solidFill>
                <a:latin typeface="Verdana" pitchFamily="34" charset="0"/>
              </a:rPr>
              <a:t>Who are our key partners (e.g., suppliers, </a:t>
            </a:r>
            <a:r>
              <a:rPr lang="en-US" sz="700" i="1" dirty="0" err="1">
                <a:solidFill>
                  <a:srgbClr val="FF4848"/>
                </a:solidFill>
                <a:latin typeface="Verdana" pitchFamily="34" charset="0"/>
              </a:rPr>
              <a:t>complementors</a:t>
            </a:r>
            <a:r>
              <a:rPr lang="en-US" sz="700" i="1" dirty="0">
                <a:solidFill>
                  <a:srgbClr val="FF4848"/>
                </a:solidFill>
                <a:latin typeface="Verdana" pitchFamily="34" charset="0"/>
              </a:rPr>
              <a:t>)?</a:t>
            </a:r>
          </a:p>
          <a:p>
            <a:pPr marL="173037" lvl="1" indent="-171450" defTabSz="820738" eaLnBrk="0" hangingPunct="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700" i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Brokers</a:t>
            </a:r>
          </a:p>
          <a:p>
            <a:pPr marL="173037" lvl="1" indent="-171450" defTabSz="820738" eaLnBrk="0" hangingPunct="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700" i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Providers/ hospitals</a:t>
            </a:r>
          </a:p>
          <a:p>
            <a:pPr marL="173037" lvl="1" indent="-171450" defTabSz="820738" eaLnBrk="0" hangingPunct="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700" i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American Health Holding (</a:t>
            </a:r>
            <a:r>
              <a:rPr lang="en-US" sz="700" i="1" dirty="0" err="1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iSuite</a:t>
            </a:r>
            <a:r>
              <a:rPr lang="en-US" sz="700" i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)</a:t>
            </a:r>
          </a:p>
          <a:p>
            <a:pPr marL="173037" lvl="1" indent="-171450" defTabSz="820738" eaLnBrk="0" hangingPunct="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700" i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Clearinghouse</a:t>
            </a:r>
          </a:p>
          <a:p>
            <a:pPr marL="173037" lvl="1" indent="-171450" defTabSz="820738" eaLnBrk="0" hangingPunct="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700" b="1" i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Provider Network owners</a:t>
            </a:r>
          </a:p>
          <a:p>
            <a:pPr marL="173037" lvl="1" indent="-171450" defTabSz="820738" eaLnBrk="0" hangingPunct="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700" b="1" i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Document and payment fulfillment vendors</a:t>
            </a:r>
            <a:endParaRPr lang="en-US" sz="700" b="1" i="1" dirty="0">
              <a:solidFill>
                <a:srgbClr val="FF4848"/>
              </a:solidFill>
              <a:latin typeface="Verdana" pitchFamily="34" charset="0"/>
            </a:endParaRPr>
          </a:p>
          <a:p>
            <a:pPr marL="171450" lvl="1" indent="-171450" defTabSz="820738" eaLnBrk="0" hangingPunct="0">
              <a:buClr>
                <a:schemeClr val="tx1"/>
              </a:buClr>
              <a:buFont typeface="Arial" pitchFamily="34" charset="0"/>
              <a:buChar char="•"/>
            </a:pPr>
            <a:r>
              <a:rPr lang="en-US" sz="700" i="1" dirty="0">
                <a:solidFill>
                  <a:srgbClr val="FF4848"/>
                </a:solidFill>
                <a:latin typeface="Verdana" pitchFamily="34" charset="0"/>
              </a:rPr>
              <a:t>Which key resources do we acquire from them? </a:t>
            </a:r>
          </a:p>
          <a:p>
            <a:pPr marL="171450" lvl="1" indent="-171450" defTabSz="820738" eaLnBrk="0" hangingPunct="0">
              <a:buClr>
                <a:schemeClr val="tx1"/>
              </a:buClr>
              <a:buFont typeface="Arial" pitchFamily="34" charset="0"/>
              <a:buChar char="•"/>
            </a:pPr>
            <a:r>
              <a:rPr lang="en-US" sz="700" i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Sales &amp; marketing</a:t>
            </a:r>
          </a:p>
          <a:p>
            <a:pPr marL="171450" lvl="1" indent="-171450" defTabSz="820738" eaLnBrk="0" hangingPunct="0">
              <a:buClr>
                <a:schemeClr val="tx1"/>
              </a:buClr>
              <a:buFont typeface="Arial" pitchFamily="34" charset="0"/>
              <a:buChar char="•"/>
            </a:pPr>
            <a:r>
              <a:rPr lang="en-US" sz="700" i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Services to members</a:t>
            </a:r>
          </a:p>
          <a:p>
            <a:pPr marL="171450" lvl="1" indent="-171450" defTabSz="820738" eaLnBrk="0" hangingPunct="0">
              <a:buClr>
                <a:schemeClr val="tx1"/>
              </a:buClr>
              <a:buFont typeface="Arial" pitchFamily="34" charset="0"/>
              <a:buChar char="•"/>
            </a:pPr>
            <a:r>
              <a:rPr lang="en-US" sz="700" i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Care management</a:t>
            </a:r>
          </a:p>
          <a:p>
            <a:pPr marL="171450" lvl="1" indent="-171450" defTabSz="820738" eaLnBrk="0" hangingPunct="0">
              <a:buClr>
                <a:schemeClr val="tx1"/>
              </a:buClr>
              <a:buFont typeface="Arial" pitchFamily="34" charset="0"/>
              <a:buChar char="•"/>
            </a:pPr>
            <a:r>
              <a:rPr lang="en-US" sz="700" b="1" i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Patient bills</a:t>
            </a:r>
          </a:p>
          <a:p>
            <a:pPr marL="0" lvl="1" defTabSz="820738" eaLnBrk="0" hangingPunct="0">
              <a:buClr>
                <a:schemeClr val="tx1"/>
              </a:buClr>
            </a:pPr>
            <a:r>
              <a:rPr lang="en-US" sz="700" i="1" dirty="0">
                <a:solidFill>
                  <a:srgbClr val="FF4848"/>
                </a:solidFill>
                <a:latin typeface="Verdana" pitchFamily="34" charset="0"/>
              </a:rPr>
              <a:t>Which key activities do they perform?</a:t>
            </a:r>
          </a:p>
          <a:p>
            <a:pPr marL="171450" lvl="1" indent="-171450" defTabSz="820738" eaLnBrk="0" hangingPunct="0">
              <a:buClr>
                <a:schemeClr val="tx1"/>
              </a:buClr>
              <a:buFont typeface="Arial" pitchFamily="34" charset="0"/>
              <a:buChar char="•"/>
            </a:pPr>
            <a:r>
              <a:rPr lang="en-US" sz="700" i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Sales &amp; marketing</a:t>
            </a:r>
          </a:p>
          <a:p>
            <a:pPr marL="171450" lvl="1" indent="-171450" defTabSz="820738" eaLnBrk="0" hangingPunct="0">
              <a:buClr>
                <a:schemeClr val="tx1"/>
              </a:buClr>
              <a:buFont typeface="Arial" pitchFamily="34" charset="0"/>
              <a:buChar char="•"/>
            </a:pPr>
            <a:r>
              <a:rPr lang="en-US" sz="700" i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Services to members</a:t>
            </a:r>
          </a:p>
          <a:p>
            <a:pPr marL="171450" lvl="1" indent="-171450" defTabSz="820738" eaLnBrk="0" hangingPunct="0">
              <a:buClr>
                <a:schemeClr val="tx1"/>
              </a:buClr>
              <a:buFont typeface="Arial" pitchFamily="34" charset="0"/>
              <a:buChar char="•"/>
            </a:pPr>
            <a:r>
              <a:rPr lang="en-US" sz="700" b="1" i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Medical management</a:t>
            </a:r>
          </a:p>
          <a:p>
            <a:pPr marL="171450" lvl="1" indent="-171450" defTabSz="820738" eaLnBrk="0" hangingPunct="0">
              <a:buClr>
                <a:schemeClr val="tx1"/>
              </a:buClr>
              <a:buFont typeface="Arial" pitchFamily="34" charset="0"/>
              <a:buChar char="•"/>
            </a:pPr>
            <a:r>
              <a:rPr lang="en-US" sz="700" i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Claim </a:t>
            </a:r>
            <a:r>
              <a:rPr lang="en-US" sz="700" b="1" i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pricing</a:t>
            </a:r>
          </a:p>
          <a:p>
            <a:pPr marL="171450" lvl="1" indent="-171450" defTabSz="820738" eaLnBrk="0" hangingPunct="0">
              <a:buClr>
                <a:schemeClr val="tx1"/>
              </a:buClr>
              <a:buFont typeface="Arial" pitchFamily="34" charset="0"/>
              <a:buChar char="•"/>
            </a:pPr>
            <a:r>
              <a:rPr lang="en-US" sz="700" b="1" i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Printing, mailing, data capture, payment disbursements</a:t>
            </a:r>
            <a:endParaRPr lang="en-US" sz="700" i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</p:txBody>
      </p:sp>
      <p:sp>
        <p:nvSpPr>
          <p:cNvPr id="61" name="Rectangle 27">
            <a:extLst>
              <a:ext uri="{FF2B5EF4-FFF2-40B4-BE49-F238E27FC236}">
                <a16:creationId xmlns:a16="http://schemas.microsoft.com/office/drawing/2014/main" id="{AB7D7CF6-9CCE-4284-A20C-4005E1EB3D20}"/>
              </a:ext>
            </a:extLst>
          </p:cNvPr>
          <p:cNvSpPr>
            <a:spLocks noChangeArrowheads="1"/>
          </p:cNvSpPr>
          <p:nvPr/>
        </p:nvSpPr>
        <p:spPr bwMode="gray">
          <a:xfrm>
            <a:off x="2462244" y="2025382"/>
            <a:ext cx="2194803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7" lvl="1" defTabSz="820738" eaLnBrk="0" hangingPunct="0">
              <a:buClr>
                <a:schemeClr val="tx1"/>
              </a:buClr>
            </a:pPr>
            <a:r>
              <a:rPr lang="en-US" sz="700" i="1" dirty="0">
                <a:solidFill>
                  <a:srgbClr val="FF4848"/>
                </a:solidFill>
                <a:latin typeface="Verdana" pitchFamily="34" charset="0"/>
              </a:rPr>
              <a:t>What key activities does our value proposition require us to perform?</a:t>
            </a:r>
          </a:p>
          <a:p>
            <a:pPr marL="173037" lvl="1" indent="-171450" defTabSz="820738" eaLnBrk="0" hangingPunct="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700" i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Negotiate provider pricing contract</a:t>
            </a:r>
          </a:p>
          <a:p>
            <a:pPr marL="173037" lvl="1" indent="-171450" defTabSz="820738" eaLnBrk="0" hangingPunct="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700" i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Integrate flexible package and offering </a:t>
            </a:r>
            <a:r>
              <a:rPr lang="en-US" sz="700" b="1" i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(plan definition, third party integrations, etc.) </a:t>
            </a:r>
            <a:r>
              <a:rPr lang="en-US" sz="700" i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to fit customer demand</a:t>
            </a:r>
          </a:p>
          <a:p>
            <a:pPr marL="173037" lvl="1" indent="-171450" defTabSz="820738" eaLnBrk="0" hangingPunct="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700" i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Provide plan administration, customer services</a:t>
            </a:r>
            <a:endParaRPr lang="en-US" sz="900" i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</p:txBody>
      </p:sp>
      <p:sp>
        <p:nvSpPr>
          <p:cNvPr id="62" name="Rectangle 35">
            <a:extLst>
              <a:ext uri="{FF2B5EF4-FFF2-40B4-BE49-F238E27FC236}">
                <a16:creationId xmlns:a16="http://schemas.microsoft.com/office/drawing/2014/main" id="{F3E3F4A9-1561-4A7B-B075-1C4A8D8212FC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30261" y="3125547"/>
            <a:ext cx="2232734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7" lvl="1" defTabSz="820738" eaLnBrk="0" hangingPunct="0">
              <a:buClr>
                <a:schemeClr val="tx1"/>
              </a:buClr>
            </a:pPr>
            <a:r>
              <a:rPr lang="en-US" sz="900" i="1" dirty="0">
                <a:solidFill>
                  <a:srgbClr val="FF4848"/>
                </a:solidFill>
                <a:latin typeface="Verdana" pitchFamily="34" charset="0"/>
              </a:rPr>
              <a:t>What key resources does our value proposition require?</a:t>
            </a:r>
          </a:p>
          <a:p>
            <a:pPr marL="0" lvl="1" defTabSz="820738" eaLnBrk="0" hangingPunct="0">
              <a:buClr>
                <a:schemeClr val="tx1"/>
              </a:buClr>
            </a:pPr>
            <a:r>
              <a:rPr lang="en-US" sz="900" i="1" dirty="0">
                <a:solidFill>
                  <a:srgbClr val="FF4848"/>
                </a:solidFill>
                <a:latin typeface="Verdana" pitchFamily="34" charset="0"/>
              </a:rPr>
              <a:t>Physical – </a:t>
            </a:r>
            <a:r>
              <a:rPr lang="en-US" sz="900" i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IT systems hardware of claim, CS, sales, finance…</a:t>
            </a:r>
          </a:p>
          <a:p>
            <a:pPr marL="0" lvl="1" defTabSz="820738" eaLnBrk="0" hangingPunct="0">
              <a:buClr>
                <a:schemeClr val="tx1"/>
              </a:buClr>
            </a:pPr>
            <a:r>
              <a:rPr lang="en-US" sz="900" i="1" dirty="0">
                <a:solidFill>
                  <a:srgbClr val="FF4848"/>
                </a:solidFill>
                <a:latin typeface="Verdana" pitchFamily="34" charset="0"/>
              </a:rPr>
              <a:t>Intellectual – </a:t>
            </a:r>
            <a:r>
              <a:rPr lang="en-US" sz="900" i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IT software, licenses, vendor services</a:t>
            </a:r>
          </a:p>
          <a:p>
            <a:pPr marL="0" lvl="1" defTabSz="820738" eaLnBrk="0" hangingPunct="0">
              <a:buClr>
                <a:schemeClr val="tx1"/>
              </a:buClr>
            </a:pPr>
            <a:r>
              <a:rPr lang="en-US" sz="900" i="1" dirty="0">
                <a:solidFill>
                  <a:srgbClr val="FF4848"/>
                </a:solidFill>
                <a:latin typeface="Verdana" pitchFamily="34" charset="0"/>
              </a:rPr>
              <a:t>Human - </a:t>
            </a:r>
            <a:r>
              <a:rPr lang="en-US" sz="900" i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IT support, CS rep, sales, administration and management</a:t>
            </a:r>
          </a:p>
          <a:p>
            <a:pPr marL="0" lvl="1" defTabSz="820738" eaLnBrk="0" hangingPunct="0">
              <a:buClr>
                <a:schemeClr val="tx1"/>
              </a:buClr>
            </a:pPr>
            <a:r>
              <a:rPr lang="en-US" sz="900" i="1" dirty="0">
                <a:solidFill>
                  <a:srgbClr val="FF4848"/>
                </a:solidFill>
                <a:latin typeface="Verdana" pitchFamily="34" charset="0"/>
              </a:rPr>
              <a:t>Financial – </a:t>
            </a:r>
            <a:r>
              <a:rPr lang="en-US" sz="900" i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Banking and payment administration </a:t>
            </a:r>
          </a:p>
        </p:txBody>
      </p:sp>
      <p:sp>
        <p:nvSpPr>
          <p:cNvPr id="63" name="Rectangle 28">
            <a:extLst>
              <a:ext uri="{FF2B5EF4-FFF2-40B4-BE49-F238E27FC236}">
                <a16:creationId xmlns:a16="http://schemas.microsoft.com/office/drawing/2014/main" id="{2123BDB0-89C9-4631-9747-A37B2DED0E00}"/>
              </a:ext>
            </a:extLst>
          </p:cNvPr>
          <p:cNvSpPr>
            <a:spLocks noChangeArrowheads="1"/>
          </p:cNvSpPr>
          <p:nvPr/>
        </p:nvSpPr>
        <p:spPr bwMode="gray">
          <a:xfrm>
            <a:off x="4762995" y="2038577"/>
            <a:ext cx="2445669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7" lvl="1" defTabSz="820738" eaLnBrk="0" hangingPunct="0">
              <a:buClr>
                <a:schemeClr val="tx1"/>
              </a:buClr>
            </a:pPr>
            <a:r>
              <a:rPr lang="en-US" sz="900" i="1" dirty="0">
                <a:solidFill>
                  <a:srgbClr val="FF4848"/>
                </a:solidFill>
                <a:latin typeface="Verdana" pitchFamily="34" charset="0"/>
              </a:rPr>
              <a:t>What benefits do we deliver to each customer segment that are different than those provided by our competition?</a:t>
            </a:r>
          </a:p>
          <a:p>
            <a:pPr marL="173037" lvl="1" indent="-171450" defTabSz="820738" eaLnBrk="0" hangingPunct="0">
              <a:buClr>
                <a:schemeClr val="tx1"/>
              </a:buClr>
              <a:buFont typeface="Arial" pitchFamily="34" charset="0"/>
              <a:buChar char="•"/>
            </a:pPr>
            <a:r>
              <a:rPr lang="en-US" sz="900" i="1" dirty="0">
                <a:solidFill>
                  <a:srgbClr val="FF4848"/>
                </a:solidFill>
                <a:latin typeface="Verdana" pitchFamily="34" charset="0"/>
              </a:rPr>
              <a:t>Quantitative (e.g., price, speed of service)</a:t>
            </a:r>
          </a:p>
          <a:p>
            <a:pPr marL="173037" lvl="1" indent="-171450" defTabSz="820738" eaLnBrk="0" hangingPunct="0">
              <a:buClr>
                <a:schemeClr val="tx1"/>
              </a:buClr>
              <a:buFont typeface="Arial" pitchFamily="34" charset="0"/>
              <a:buChar char="•"/>
            </a:pPr>
            <a:r>
              <a:rPr lang="en-US" sz="900" i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Cost containment/ discount negotiation</a:t>
            </a:r>
          </a:p>
          <a:p>
            <a:pPr marL="173037" lvl="1" indent="-171450" defTabSz="820738" eaLnBrk="0" hangingPunct="0">
              <a:buClr>
                <a:schemeClr val="tx1"/>
              </a:buClr>
              <a:buFont typeface="Arial" pitchFamily="34" charset="0"/>
              <a:buChar char="•"/>
            </a:pPr>
            <a:r>
              <a:rPr lang="en-US" sz="900" i="1" dirty="0">
                <a:solidFill>
                  <a:srgbClr val="FF4848"/>
                </a:solidFill>
                <a:latin typeface="Verdana" pitchFamily="34" charset="0"/>
              </a:rPr>
              <a:t>Qualitative (e.g., design, customer experience)</a:t>
            </a:r>
          </a:p>
          <a:p>
            <a:pPr marL="173037" lvl="1" indent="-171450" defTabSz="820738" eaLnBrk="0" hangingPunct="0">
              <a:buClr>
                <a:schemeClr val="tx1"/>
              </a:buClr>
              <a:buFont typeface="Arial" pitchFamily="34" charset="0"/>
              <a:buChar char="•"/>
            </a:pPr>
            <a:r>
              <a:rPr lang="en-US" sz="900" i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Flexible benefit package/ Integrated offering / customer service</a:t>
            </a:r>
            <a:endParaRPr lang="en-US" sz="900" i="1" dirty="0">
              <a:solidFill>
                <a:srgbClr val="FF4848"/>
              </a:solidFill>
              <a:latin typeface="Verdana" pitchFamily="34" charset="0"/>
            </a:endParaRPr>
          </a:p>
          <a:p>
            <a:pPr marL="1587" lvl="1" defTabSz="820738" eaLnBrk="0" hangingPunct="0">
              <a:buClr>
                <a:schemeClr val="tx1"/>
              </a:buClr>
            </a:pPr>
            <a:r>
              <a:rPr lang="en-US" sz="900" i="1" dirty="0">
                <a:solidFill>
                  <a:srgbClr val="FF4848"/>
                </a:solidFill>
                <a:latin typeface="Verdana" pitchFamily="34" charset="0"/>
              </a:rPr>
              <a:t>What bundles of products and services are we offering to each customer segment to provide that value?</a:t>
            </a:r>
          </a:p>
          <a:p>
            <a:pPr marL="173037" lvl="1" indent="-171450" defTabSz="820738" eaLnBrk="0" hangingPunct="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900" i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Multi carrier networks</a:t>
            </a:r>
          </a:p>
          <a:p>
            <a:pPr marL="173037" lvl="1" indent="-171450" defTabSz="820738" eaLnBrk="0" hangingPunct="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900" i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Health benefit admin (incl. </a:t>
            </a:r>
            <a:r>
              <a:rPr lang="en-US" sz="900" b="1" i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HSA</a:t>
            </a:r>
            <a:r>
              <a:rPr lang="en-US" sz="900" i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,HRA, reimbursement accounts) to provide access to any company, anywhere (can be non-Aetna networks)</a:t>
            </a:r>
          </a:p>
        </p:txBody>
      </p:sp>
      <p:sp>
        <p:nvSpPr>
          <p:cNvPr id="64" name="Rectangle 29">
            <a:extLst>
              <a:ext uri="{FF2B5EF4-FFF2-40B4-BE49-F238E27FC236}">
                <a16:creationId xmlns:a16="http://schemas.microsoft.com/office/drawing/2014/main" id="{E955F2B9-077F-4629-A849-6F5F4D6F542C}"/>
              </a:ext>
            </a:extLst>
          </p:cNvPr>
          <p:cNvSpPr>
            <a:spLocks noChangeArrowheads="1"/>
          </p:cNvSpPr>
          <p:nvPr/>
        </p:nvSpPr>
        <p:spPr bwMode="gray">
          <a:xfrm>
            <a:off x="7246028" y="2018531"/>
            <a:ext cx="2640464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7" lvl="1" defTabSz="820738" eaLnBrk="0" hangingPunct="0">
              <a:buClr>
                <a:schemeClr val="tx1"/>
              </a:buClr>
            </a:pPr>
            <a:r>
              <a:rPr lang="en-US" sz="900" i="1" dirty="0">
                <a:solidFill>
                  <a:srgbClr val="FF4848"/>
                </a:solidFill>
                <a:latin typeface="Verdana" pitchFamily="34" charset="0"/>
              </a:rPr>
              <a:t>What types of relationships does each of our customer segments expect us to have with them?  </a:t>
            </a:r>
          </a:p>
          <a:p>
            <a:pPr marL="173037" lvl="1" indent="-171450" defTabSz="820738" eaLnBrk="0" hangingPunct="0">
              <a:buClr>
                <a:schemeClr val="tx1"/>
              </a:buClr>
              <a:buFont typeface="Arial" pitchFamily="34" charset="0"/>
              <a:buChar char="•"/>
            </a:pPr>
            <a:r>
              <a:rPr lang="en-US" sz="900" i="1" dirty="0">
                <a:solidFill>
                  <a:srgbClr val="FF4848"/>
                </a:solidFill>
                <a:latin typeface="Verdana" pitchFamily="34" charset="0"/>
              </a:rPr>
              <a:t>Co-creation? Face to face? Phone based? 24/7? E-mail?</a:t>
            </a:r>
          </a:p>
          <a:p>
            <a:pPr marL="173037" lvl="1" indent="-171450" defTabSz="820738" eaLnBrk="0" hangingPunct="0">
              <a:buClr>
                <a:schemeClr val="tx1"/>
              </a:buClr>
              <a:buFont typeface="Arial" pitchFamily="34" charset="0"/>
              <a:buChar char="•"/>
            </a:pPr>
            <a:r>
              <a:rPr lang="en-US" sz="900" i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Phone based/</a:t>
            </a:r>
            <a:r>
              <a:rPr lang="en-US" sz="900" i="1" dirty="0" err="1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email+fax+mail</a:t>
            </a:r>
            <a:r>
              <a:rPr lang="en-US" sz="900" i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 (correspondence/web self-service / IVR</a:t>
            </a:r>
          </a:p>
          <a:p>
            <a:pPr marL="173037" lvl="1" indent="-171450" defTabSz="820738" eaLnBrk="0" hangingPunct="0">
              <a:buClr>
                <a:schemeClr val="tx1"/>
              </a:buClr>
              <a:buFont typeface="Arial" pitchFamily="34" charset="0"/>
              <a:buChar char="•"/>
            </a:pPr>
            <a:endParaRPr lang="en-US" sz="900" i="1" dirty="0">
              <a:solidFill>
                <a:srgbClr val="FF4848"/>
              </a:solidFill>
              <a:latin typeface="Verdana" pitchFamily="34" charset="0"/>
            </a:endParaRPr>
          </a:p>
        </p:txBody>
      </p:sp>
      <p:sp>
        <p:nvSpPr>
          <p:cNvPr id="65" name="Rectangle 30">
            <a:extLst>
              <a:ext uri="{FF2B5EF4-FFF2-40B4-BE49-F238E27FC236}">
                <a16:creationId xmlns:a16="http://schemas.microsoft.com/office/drawing/2014/main" id="{EA51F920-8069-4CE2-93FB-28C999DCCF82}"/>
              </a:ext>
            </a:extLst>
          </p:cNvPr>
          <p:cNvSpPr>
            <a:spLocks noChangeArrowheads="1"/>
          </p:cNvSpPr>
          <p:nvPr/>
        </p:nvSpPr>
        <p:spPr bwMode="gray">
          <a:xfrm>
            <a:off x="7246028" y="3235059"/>
            <a:ext cx="2640464" cy="149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7" lvl="1" defTabSz="820738" eaLnBrk="0" hangingPunct="0">
              <a:lnSpc>
                <a:spcPct val="90000"/>
              </a:lnSpc>
              <a:buClr>
                <a:schemeClr val="tx1"/>
              </a:buClr>
            </a:pPr>
            <a:r>
              <a:rPr lang="en-US" sz="900" i="1" dirty="0">
                <a:solidFill>
                  <a:srgbClr val="FF4848"/>
                </a:solidFill>
                <a:latin typeface="Verdana" pitchFamily="34" charset="0"/>
              </a:rPr>
              <a:t>Through which channels do our customer segments want to be reached for:</a:t>
            </a:r>
          </a:p>
          <a:p>
            <a:pPr marL="173037" lvl="1" indent="-171450" defTabSz="820738" eaLnBrk="0" hangingPunct="0">
              <a:lnSpc>
                <a:spcPct val="9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sz="900" i="1" dirty="0">
                <a:solidFill>
                  <a:srgbClr val="FF4848"/>
                </a:solidFill>
                <a:latin typeface="Verdana" pitchFamily="34" charset="0"/>
              </a:rPr>
              <a:t>Awareness .Evaluation .Purchase .Delivery</a:t>
            </a:r>
          </a:p>
          <a:p>
            <a:pPr marL="173037" lvl="1" indent="-171450" defTabSz="820738" eaLnBrk="0" hangingPunct="0">
              <a:lnSpc>
                <a:spcPct val="9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sz="900" i="1" dirty="0">
                <a:solidFill>
                  <a:srgbClr val="FF4848"/>
                </a:solidFill>
                <a:latin typeface="Verdana" pitchFamily="34" charset="0"/>
              </a:rPr>
              <a:t>Support</a:t>
            </a:r>
          </a:p>
          <a:p>
            <a:pPr marL="173037" lvl="1" indent="-171450" defTabSz="820738" eaLnBrk="0" hangingPunct="0">
              <a:lnSpc>
                <a:spcPct val="9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sz="900" i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Provider – IVR/web portal/phone/WEB MD/mail (explain benefit+ payment)/e-pay</a:t>
            </a:r>
          </a:p>
          <a:p>
            <a:pPr marL="173037" lvl="1" indent="-171450" defTabSz="820738" eaLnBrk="0" hangingPunct="0">
              <a:lnSpc>
                <a:spcPct val="9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sz="900" i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Members –IVR/web /mail (explanation benefit)/ future SMS, mobile app, etc.</a:t>
            </a:r>
          </a:p>
          <a:p>
            <a:pPr marL="173037" lvl="1" indent="-171450" defTabSz="820738" eaLnBrk="0" hangingPunct="0">
              <a:lnSpc>
                <a:spcPct val="9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sz="900" i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Plan sponsors – phone / face-to-face /email/web portal</a:t>
            </a:r>
          </a:p>
          <a:p>
            <a:pPr marL="173037" lvl="1" indent="-171450" defTabSz="820738" eaLnBrk="0" hangingPunct="0">
              <a:lnSpc>
                <a:spcPct val="9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sz="900" i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Brokers</a:t>
            </a:r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3CF8A093-A101-4F5A-ADD4-AEC5EC36EDBA}"/>
              </a:ext>
            </a:extLst>
          </p:cNvPr>
          <p:cNvSpPr>
            <a:spLocks noChangeArrowheads="1"/>
          </p:cNvSpPr>
          <p:nvPr/>
        </p:nvSpPr>
        <p:spPr bwMode="gray">
          <a:xfrm>
            <a:off x="9919410" y="2024454"/>
            <a:ext cx="1772477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7" lvl="1" defTabSz="820738" eaLnBrk="0" hangingPunct="0">
              <a:buClr>
                <a:schemeClr val="tx1"/>
              </a:buClr>
            </a:pPr>
            <a:r>
              <a:rPr lang="en-US" sz="900" i="1" dirty="0">
                <a:solidFill>
                  <a:srgbClr val="FF4848"/>
                </a:solidFill>
                <a:latin typeface="Verdana" pitchFamily="34" charset="0"/>
              </a:rPr>
              <a:t>For whom are we creating value?  </a:t>
            </a:r>
          </a:p>
          <a:p>
            <a:pPr marL="173037" lvl="1" indent="-171450" defTabSz="820738" eaLnBrk="0" hangingPunct="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900" i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Plan sponsors</a:t>
            </a:r>
          </a:p>
          <a:p>
            <a:pPr marL="173037" lvl="1" indent="-171450" defTabSz="820738" eaLnBrk="0" hangingPunct="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900" i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Union plans</a:t>
            </a:r>
          </a:p>
          <a:p>
            <a:pPr marL="173037" lvl="1" indent="-171450" defTabSz="820738" eaLnBrk="0" hangingPunct="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900" i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Hospital plans</a:t>
            </a:r>
          </a:p>
          <a:p>
            <a:pPr marL="173037" lvl="1" indent="-171450" defTabSz="820738" eaLnBrk="0" hangingPunct="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900" i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BPO (fully insured plans)</a:t>
            </a:r>
          </a:p>
          <a:p>
            <a:pPr marL="173037" lvl="1" indent="-171450" defTabSz="820738" eaLnBrk="0" hangingPunct="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900" i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Education (public school, universities)</a:t>
            </a:r>
          </a:p>
          <a:p>
            <a:pPr marL="173037" lvl="1" indent="-171450" defTabSz="820738" eaLnBrk="0" hangingPunct="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900" i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Self-funded employer groups </a:t>
            </a:r>
          </a:p>
          <a:p>
            <a:pPr marL="1587" lvl="1" defTabSz="820738" eaLnBrk="0" hangingPunct="0">
              <a:buClr>
                <a:schemeClr val="tx1"/>
              </a:buClr>
            </a:pPr>
            <a:r>
              <a:rPr lang="en-US" sz="900" i="1" dirty="0">
                <a:solidFill>
                  <a:srgbClr val="FF4848"/>
                </a:solidFill>
                <a:latin typeface="Verdana" pitchFamily="34" charset="0"/>
              </a:rPr>
              <a:t>Which are our most important customer segments?</a:t>
            </a:r>
          </a:p>
          <a:p>
            <a:pPr marL="173037" lvl="1" indent="-171450" defTabSz="820738" eaLnBrk="0" hangingPunct="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900" i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Union plans</a:t>
            </a:r>
          </a:p>
          <a:p>
            <a:pPr marL="173037" lvl="1" indent="-171450" defTabSz="820738" eaLnBrk="0" hangingPunct="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900" i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Hospital plans</a:t>
            </a:r>
          </a:p>
          <a:p>
            <a:pPr marL="173037" lvl="1" indent="-171450" defTabSz="820738" eaLnBrk="0" hangingPunct="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900" i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BPO (fully insured plans)</a:t>
            </a:r>
          </a:p>
          <a:p>
            <a:pPr marL="173037" lvl="1" indent="-171450" defTabSz="820738" eaLnBrk="0" hangingPunct="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900" i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Education (public school, universities)</a:t>
            </a:r>
          </a:p>
          <a:p>
            <a:pPr marL="173037" lvl="1" indent="-171450" defTabSz="820738" eaLnBrk="0" hangingPunct="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900" i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Self-funded employer groups </a:t>
            </a:r>
          </a:p>
        </p:txBody>
      </p:sp>
      <p:sp>
        <p:nvSpPr>
          <p:cNvPr id="67" name="Rectangle 37">
            <a:extLst>
              <a:ext uri="{FF2B5EF4-FFF2-40B4-BE49-F238E27FC236}">
                <a16:creationId xmlns:a16="http://schemas.microsoft.com/office/drawing/2014/main" id="{4352D55F-ED2F-44AB-955F-78DE49A896A1}"/>
              </a:ext>
            </a:extLst>
          </p:cNvPr>
          <p:cNvSpPr>
            <a:spLocks noChangeArrowheads="1"/>
          </p:cNvSpPr>
          <p:nvPr/>
        </p:nvSpPr>
        <p:spPr bwMode="gray">
          <a:xfrm>
            <a:off x="642629" y="4990644"/>
            <a:ext cx="5307890" cy="12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7" lvl="1" defTabSz="820738" eaLnBrk="0" hangingPunct="0">
              <a:buClr>
                <a:schemeClr val="tx1"/>
              </a:buClr>
            </a:pPr>
            <a:r>
              <a:rPr lang="en-US" sz="900" i="1" dirty="0">
                <a:solidFill>
                  <a:srgbClr val="FF4848"/>
                </a:solidFill>
                <a:latin typeface="Verdana" pitchFamily="34" charset="0"/>
              </a:rPr>
              <a:t>What are the most important costs inherent in our business model? </a:t>
            </a:r>
          </a:p>
          <a:p>
            <a:pPr marL="173037" lvl="1" indent="-171450" defTabSz="820738" eaLnBrk="0" hangingPunct="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900" i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Human operation of support, CS, sales and administration </a:t>
            </a:r>
          </a:p>
          <a:p>
            <a:pPr marL="173037" lvl="1" indent="-171450" defTabSz="820738" eaLnBrk="0" hangingPunct="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900" i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Intellectual IT systems </a:t>
            </a:r>
            <a:r>
              <a:rPr lang="en-US" sz="900" i="1" dirty="0" err="1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upkeeping</a:t>
            </a:r>
            <a:r>
              <a:rPr lang="en-US" sz="900" i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 </a:t>
            </a:r>
          </a:p>
          <a:p>
            <a:pPr marL="173037" lvl="1" indent="-171450" defTabSz="820738" eaLnBrk="0" hangingPunct="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900" i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American Health Holding </a:t>
            </a:r>
          </a:p>
          <a:p>
            <a:pPr marL="173037" lvl="1" indent="-171450" defTabSz="820738" eaLnBrk="0" hangingPunct="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900" i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marL="173037" lvl="1" indent="-171450" defTabSz="820738" eaLnBrk="0" hangingPunct="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900" i="1" dirty="0">
                <a:solidFill>
                  <a:srgbClr val="FF4848"/>
                </a:solidFill>
                <a:latin typeface="Verdana" pitchFamily="34" charset="0"/>
              </a:rPr>
              <a:t>Which key resources are most expensive? </a:t>
            </a:r>
            <a:r>
              <a:rPr lang="en-US" sz="900" i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HR</a:t>
            </a:r>
          </a:p>
          <a:p>
            <a:pPr marL="173037" lvl="1" indent="-171450" defTabSz="820738" eaLnBrk="0" hangingPunct="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900" i="1" dirty="0">
                <a:solidFill>
                  <a:srgbClr val="FF4848"/>
                </a:solidFill>
                <a:latin typeface="Verdana" pitchFamily="34" charset="0"/>
              </a:rPr>
              <a:t>Which key activities are most expensive? </a:t>
            </a:r>
            <a:r>
              <a:rPr lang="en-US" sz="900" i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CS</a:t>
            </a:r>
          </a:p>
          <a:p>
            <a:pPr marL="173037" lvl="1" indent="-171450" defTabSz="820738" eaLnBrk="0" hangingPunct="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900" i="1" dirty="0">
                <a:solidFill>
                  <a:srgbClr val="FF4848"/>
                </a:solidFill>
                <a:latin typeface="Verdana" pitchFamily="34" charset="0"/>
              </a:rPr>
              <a:t>Which key partnerships are the most expensive to support? </a:t>
            </a:r>
            <a:r>
              <a:rPr lang="en-US" sz="900" b="1" i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Data capture / document fulfillment / payment disbursement</a:t>
            </a:r>
            <a:endParaRPr lang="en-US" sz="900" i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</p:txBody>
      </p:sp>
      <p:sp>
        <p:nvSpPr>
          <p:cNvPr id="68" name="Rectangle 38">
            <a:extLst>
              <a:ext uri="{FF2B5EF4-FFF2-40B4-BE49-F238E27FC236}">
                <a16:creationId xmlns:a16="http://schemas.microsoft.com/office/drawing/2014/main" id="{FC564FB3-581B-4A9E-963E-577A63C5D042}"/>
              </a:ext>
            </a:extLst>
          </p:cNvPr>
          <p:cNvSpPr>
            <a:spLocks noChangeArrowheads="1"/>
          </p:cNvSpPr>
          <p:nvPr/>
        </p:nvSpPr>
        <p:spPr bwMode="gray">
          <a:xfrm>
            <a:off x="6131113" y="4990644"/>
            <a:ext cx="5560773" cy="12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7" lvl="1" defTabSz="820738" eaLnBrk="0" hangingPunct="0">
              <a:buClr>
                <a:schemeClr val="tx1"/>
              </a:buClr>
            </a:pPr>
            <a:r>
              <a:rPr lang="en-US" sz="900" i="1" dirty="0">
                <a:solidFill>
                  <a:srgbClr val="FF4848"/>
                </a:solidFill>
                <a:latin typeface="Verdana" pitchFamily="34" charset="0"/>
              </a:rPr>
              <a:t>For what value do our customers currently pay?  For what value would they be willing to pay?</a:t>
            </a:r>
          </a:p>
          <a:p>
            <a:pPr marL="173037" lvl="1" indent="-171450" defTabSz="820738" eaLnBrk="0" hangingPunct="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900" i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Discounted plan, cost containment, administration and management of plans, </a:t>
            </a:r>
            <a:r>
              <a:rPr lang="en-US" sz="900" b="1" i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patient service</a:t>
            </a:r>
            <a:endParaRPr lang="en-US" sz="900" i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marL="1587" lvl="1" defTabSz="820738" eaLnBrk="0" hangingPunct="0">
              <a:buClr>
                <a:schemeClr val="tx1"/>
              </a:buClr>
            </a:pPr>
            <a:r>
              <a:rPr lang="en-US" sz="900" i="1" dirty="0">
                <a:solidFill>
                  <a:srgbClr val="FF4848"/>
                </a:solidFill>
                <a:latin typeface="Verdana" pitchFamily="34" charset="0"/>
              </a:rPr>
              <a:t>How are our customers currently paying? How would they prefer to pay?  </a:t>
            </a:r>
          </a:p>
          <a:p>
            <a:pPr marL="173037" lvl="1" indent="-171450" defTabSz="820738" eaLnBrk="0" hangingPunct="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900" i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Direct transfer? PEPM? </a:t>
            </a:r>
          </a:p>
          <a:p>
            <a:pPr marL="1587" lvl="1" defTabSz="820738" eaLnBrk="0" hangingPunct="0">
              <a:buClr>
                <a:schemeClr val="tx1"/>
              </a:buClr>
            </a:pPr>
            <a:r>
              <a:rPr lang="en-US" sz="900" i="1" dirty="0">
                <a:solidFill>
                  <a:srgbClr val="FF4848"/>
                </a:solidFill>
                <a:latin typeface="Verdana" pitchFamily="34" charset="0"/>
              </a:rPr>
              <a:t>How much does each revenue stream contribute to overall revenues?</a:t>
            </a:r>
          </a:p>
          <a:p>
            <a:pPr marL="173037" lvl="1" indent="-171450" defTabSz="820738" eaLnBrk="0" hangingPunct="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900" i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Self-funded plans – %?</a:t>
            </a:r>
          </a:p>
          <a:p>
            <a:pPr marL="173037" lvl="1" indent="-171450" defTabSz="820738" eaLnBrk="0" hangingPunct="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900" i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Fully insured plans - %?</a:t>
            </a:r>
          </a:p>
          <a:p>
            <a:pPr marL="173037" lvl="1" indent="-171450" defTabSz="820738" eaLnBrk="0" hangingPunct="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900" b="1" i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Cost containment shared savings - %?</a:t>
            </a:r>
          </a:p>
        </p:txBody>
      </p:sp>
    </p:spTree>
    <p:extLst>
      <p:ext uri="{BB962C8B-B14F-4D97-AF65-F5344CB8AC3E}">
        <p14:creationId xmlns:p14="http://schemas.microsoft.com/office/powerpoint/2010/main" val="12305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89" y="0"/>
            <a:ext cx="12188825" cy="4732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Open Sans Bold"/>
              <a:cs typeface="Open Sans Bold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88" y="0"/>
            <a:ext cx="6126479" cy="473202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10007541" y="5926238"/>
            <a:ext cx="1694204" cy="429644"/>
            <a:chOff x="5518839" y="6290820"/>
            <a:chExt cx="1249434" cy="316852"/>
          </a:xfrm>
          <a:solidFill>
            <a:schemeClr val="bg1"/>
          </a:solidFill>
        </p:grpSpPr>
        <p:sp>
          <p:nvSpPr>
            <p:cNvPr id="5" name="Freeform 5"/>
            <p:cNvSpPr>
              <a:spLocks noEditPoints="1"/>
            </p:cNvSpPr>
            <p:nvPr userDrawn="1"/>
          </p:nvSpPr>
          <p:spPr bwMode="auto">
            <a:xfrm>
              <a:off x="5518839" y="6290820"/>
              <a:ext cx="1167929" cy="316852"/>
            </a:xfrm>
            <a:custGeom>
              <a:avLst/>
              <a:gdLst>
                <a:gd name="T0" fmla="*/ 610 w 1071"/>
                <a:gd name="T1" fmla="*/ 283 h 288"/>
                <a:gd name="T2" fmla="*/ 486 w 1071"/>
                <a:gd name="T3" fmla="*/ 216 h 288"/>
                <a:gd name="T4" fmla="*/ 462 w 1071"/>
                <a:gd name="T5" fmla="*/ 108 h 288"/>
                <a:gd name="T6" fmla="*/ 518 w 1071"/>
                <a:gd name="T7" fmla="*/ 0 h 288"/>
                <a:gd name="T8" fmla="*/ 558 w 1071"/>
                <a:gd name="T9" fmla="*/ 60 h 288"/>
                <a:gd name="T10" fmla="*/ 603 w 1071"/>
                <a:gd name="T11" fmla="*/ 108 h 288"/>
                <a:gd name="T12" fmla="*/ 557 w 1071"/>
                <a:gd name="T13" fmla="*/ 195 h 288"/>
                <a:gd name="T14" fmla="*/ 607 w 1071"/>
                <a:gd name="T15" fmla="*/ 233 h 288"/>
                <a:gd name="T16" fmla="*/ 844 w 1071"/>
                <a:gd name="T17" fmla="*/ 135 h 288"/>
                <a:gd name="T18" fmla="*/ 638 w 1071"/>
                <a:gd name="T19" fmla="*/ 60 h 288"/>
                <a:gd name="T20" fmla="*/ 638 w 1071"/>
                <a:gd name="T21" fmla="*/ 283 h 288"/>
                <a:gd name="T22" fmla="*/ 710 w 1071"/>
                <a:gd name="T23" fmla="*/ 179 h 288"/>
                <a:gd name="T24" fmla="*/ 739 w 1071"/>
                <a:gd name="T25" fmla="*/ 99 h 288"/>
                <a:gd name="T26" fmla="*/ 774 w 1071"/>
                <a:gd name="T27" fmla="*/ 179 h 288"/>
                <a:gd name="T28" fmla="*/ 847 w 1071"/>
                <a:gd name="T29" fmla="*/ 283 h 288"/>
                <a:gd name="T30" fmla="*/ 340 w 1071"/>
                <a:gd name="T31" fmla="*/ 189 h 288"/>
                <a:gd name="T32" fmla="*/ 311 w 1071"/>
                <a:gd name="T33" fmla="*/ 190 h 288"/>
                <a:gd name="T34" fmla="*/ 431 w 1071"/>
                <a:gd name="T35" fmla="*/ 226 h 288"/>
                <a:gd name="T36" fmla="*/ 360 w 1071"/>
                <a:gd name="T37" fmla="*/ 288 h 288"/>
                <a:gd name="T38" fmla="*/ 195 w 1071"/>
                <a:gd name="T39" fmla="*/ 187 h 288"/>
                <a:gd name="T40" fmla="*/ 198 w 1071"/>
                <a:gd name="T41" fmla="*/ 283 h 288"/>
                <a:gd name="T42" fmla="*/ 0 w 1071"/>
                <a:gd name="T43" fmla="*/ 215 h 288"/>
                <a:gd name="T44" fmla="*/ 126 w 1071"/>
                <a:gd name="T45" fmla="*/ 148 h 288"/>
                <a:gd name="T46" fmla="*/ 84 w 1071"/>
                <a:gd name="T47" fmla="*/ 99 h 288"/>
                <a:gd name="T48" fmla="*/ 20 w 1071"/>
                <a:gd name="T49" fmla="*/ 65 h 288"/>
                <a:gd name="T50" fmla="*/ 197 w 1071"/>
                <a:gd name="T51" fmla="*/ 138 h 288"/>
                <a:gd name="T52" fmla="*/ 237 w 1071"/>
                <a:gd name="T53" fmla="*/ 149 h 288"/>
                <a:gd name="T54" fmla="*/ 445 w 1071"/>
                <a:gd name="T55" fmla="*/ 120 h 288"/>
                <a:gd name="T56" fmla="*/ 125 w 1071"/>
                <a:gd name="T57" fmla="*/ 242 h 288"/>
                <a:gd name="T58" fmla="*/ 115 w 1071"/>
                <a:gd name="T59" fmla="*/ 186 h 288"/>
                <a:gd name="T60" fmla="*/ 104 w 1071"/>
                <a:gd name="T61" fmla="*/ 244 h 288"/>
                <a:gd name="T62" fmla="*/ 332 w 1071"/>
                <a:gd name="T63" fmla="*/ 151 h 288"/>
                <a:gd name="T64" fmla="*/ 350 w 1071"/>
                <a:gd name="T65" fmla="*/ 95 h 288"/>
                <a:gd name="T66" fmla="*/ 311 w 1071"/>
                <a:gd name="T67" fmla="*/ 150 h 288"/>
                <a:gd name="T68" fmla="*/ 1071 w 1071"/>
                <a:gd name="T69" fmla="*/ 283 h 288"/>
                <a:gd name="T70" fmla="*/ 873 w 1071"/>
                <a:gd name="T71" fmla="*/ 215 h 288"/>
                <a:gd name="T72" fmla="*/ 999 w 1071"/>
                <a:gd name="T73" fmla="*/ 148 h 288"/>
                <a:gd name="T74" fmla="*/ 958 w 1071"/>
                <a:gd name="T75" fmla="*/ 99 h 288"/>
                <a:gd name="T76" fmla="*/ 893 w 1071"/>
                <a:gd name="T77" fmla="*/ 65 h 288"/>
                <a:gd name="T78" fmla="*/ 1070 w 1071"/>
                <a:gd name="T79" fmla="*/ 138 h 288"/>
                <a:gd name="T80" fmla="*/ 1071 w 1071"/>
                <a:gd name="T81" fmla="*/ 283 h 288"/>
                <a:gd name="T82" fmla="*/ 998 w 1071"/>
                <a:gd name="T83" fmla="*/ 186 h 288"/>
                <a:gd name="T84" fmla="*/ 943 w 1071"/>
                <a:gd name="T85" fmla="*/ 216 h 288"/>
                <a:gd name="T86" fmla="*/ 998 w 1071"/>
                <a:gd name="T87" fmla="*/ 24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71" h="288">
                  <a:moveTo>
                    <a:pt x="607" y="233"/>
                  </a:moveTo>
                  <a:cubicBezTo>
                    <a:pt x="610" y="283"/>
                    <a:pt x="610" y="283"/>
                    <a:pt x="610" y="283"/>
                  </a:cubicBezTo>
                  <a:cubicBezTo>
                    <a:pt x="604" y="284"/>
                    <a:pt x="587" y="288"/>
                    <a:pt x="562" y="288"/>
                  </a:cubicBezTo>
                  <a:cubicBezTo>
                    <a:pt x="513" y="288"/>
                    <a:pt x="486" y="267"/>
                    <a:pt x="486" y="216"/>
                  </a:cubicBezTo>
                  <a:cubicBezTo>
                    <a:pt x="486" y="176"/>
                    <a:pt x="487" y="132"/>
                    <a:pt x="488" y="108"/>
                  </a:cubicBezTo>
                  <a:cubicBezTo>
                    <a:pt x="462" y="108"/>
                    <a:pt x="462" y="108"/>
                    <a:pt x="462" y="108"/>
                  </a:cubicBezTo>
                  <a:cubicBezTo>
                    <a:pt x="462" y="97"/>
                    <a:pt x="462" y="82"/>
                    <a:pt x="462" y="70"/>
                  </a:cubicBezTo>
                  <a:cubicBezTo>
                    <a:pt x="500" y="64"/>
                    <a:pt x="513" y="42"/>
                    <a:pt x="518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59" y="17"/>
                    <a:pt x="558" y="43"/>
                    <a:pt x="558" y="60"/>
                  </a:cubicBezTo>
                  <a:cubicBezTo>
                    <a:pt x="603" y="60"/>
                    <a:pt x="603" y="60"/>
                    <a:pt x="603" y="60"/>
                  </a:cubicBezTo>
                  <a:cubicBezTo>
                    <a:pt x="603" y="108"/>
                    <a:pt x="603" y="108"/>
                    <a:pt x="603" y="108"/>
                  </a:cubicBezTo>
                  <a:cubicBezTo>
                    <a:pt x="557" y="108"/>
                    <a:pt x="557" y="108"/>
                    <a:pt x="557" y="108"/>
                  </a:cubicBezTo>
                  <a:cubicBezTo>
                    <a:pt x="557" y="195"/>
                    <a:pt x="557" y="195"/>
                    <a:pt x="557" y="195"/>
                  </a:cubicBezTo>
                  <a:cubicBezTo>
                    <a:pt x="557" y="229"/>
                    <a:pt x="564" y="238"/>
                    <a:pt x="587" y="238"/>
                  </a:cubicBezTo>
                  <a:cubicBezTo>
                    <a:pt x="594" y="238"/>
                    <a:pt x="603" y="236"/>
                    <a:pt x="607" y="233"/>
                  </a:cubicBezTo>
                  <a:close/>
                  <a:moveTo>
                    <a:pt x="844" y="179"/>
                  </a:moveTo>
                  <a:cubicBezTo>
                    <a:pt x="844" y="160"/>
                    <a:pt x="844" y="135"/>
                    <a:pt x="844" y="135"/>
                  </a:cubicBezTo>
                  <a:cubicBezTo>
                    <a:pt x="844" y="78"/>
                    <a:pt x="820" y="53"/>
                    <a:pt x="749" y="53"/>
                  </a:cubicBezTo>
                  <a:cubicBezTo>
                    <a:pt x="710" y="53"/>
                    <a:pt x="682" y="60"/>
                    <a:pt x="638" y="60"/>
                  </a:cubicBezTo>
                  <a:cubicBezTo>
                    <a:pt x="641" y="99"/>
                    <a:pt x="641" y="149"/>
                    <a:pt x="640" y="179"/>
                  </a:cubicBezTo>
                  <a:cubicBezTo>
                    <a:pt x="641" y="210"/>
                    <a:pt x="639" y="265"/>
                    <a:pt x="638" y="283"/>
                  </a:cubicBezTo>
                  <a:cubicBezTo>
                    <a:pt x="713" y="283"/>
                    <a:pt x="713" y="283"/>
                    <a:pt x="713" y="283"/>
                  </a:cubicBezTo>
                  <a:cubicBezTo>
                    <a:pt x="712" y="265"/>
                    <a:pt x="710" y="214"/>
                    <a:pt x="710" y="179"/>
                  </a:cubicBezTo>
                  <a:cubicBezTo>
                    <a:pt x="710" y="159"/>
                    <a:pt x="711" y="135"/>
                    <a:pt x="711" y="103"/>
                  </a:cubicBezTo>
                  <a:cubicBezTo>
                    <a:pt x="719" y="100"/>
                    <a:pt x="728" y="99"/>
                    <a:pt x="739" y="99"/>
                  </a:cubicBezTo>
                  <a:cubicBezTo>
                    <a:pt x="765" y="99"/>
                    <a:pt x="774" y="111"/>
                    <a:pt x="774" y="145"/>
                  </a:cubicBezTo>
                  <a:cubicBezTo>
                    <a:pt x="774" y="145"/>
                    <a:pt x="774" y="166"/>
                    <a:pt x="774" y="179"/>
                  </a:cubicBezTo>
                  <a:cubicBezTo>
                    <a:pt x="774" y="210"/>
                    <a:pt x="773" y="265"/>
                    <a:pt x="772" y="283"/>
                  </a:cubicBezTo>
                  <a:cubicBezTo>
                    <a:pt x="847" y="283"/>
                    <a:pt x="847" y="283"/>
                    <a:pt x="847" y="283"/>
                  </a:cubicBezTo>
                  <a:cubicBezTo>
                    <a:pt x="845" y="265"/>
                    <a:pt x="844" y="214"/>
                    <a:pt x="844" y="179"/>
                  </a:cubicBezTo>
                  <a:close/>
                  <a:moveTo>
                    <a:pt x="340" y="189"/>
                  </a:moveTo>
                  <a:cubicBezTo>
                    <a:pt x="332" y="189"/>
                    <a:pt x="318" y="189"/>
                    <a:pt x="311" y="188"/>
                  </a:cubicBezTo>
                  <a:cubicBezTo>
                    <a:pt x="311" y="190"/>
                    <a:pt x="311" y="190"/>
                    <a:pt x="311" y="190"/>
                  </a:cubicBezTo>
                  <a:cubicBezTo>
                    <a:pt x="311" y="222"/>
                    <a:pt x="332" y="242"/>
                    <a:pt x="371" y="242"/>
                  </a:cubicBezTo>
                  <a:cubicBezTo>
                    <a:pt x="395" y="242"/>
                    <a:pt x="416" y="235"/>
                    <a:pt x="431" y="226"/>
                  </a:cubicBezTo>
                  <a:cubicBezTo>
                    <a:pt x="434" y="276"/>
                    <a:pt x="434" y="276"/>
                    <a:pt x="434" y="276"/>
                  </a:cubicBezTo>
                  <a:cubicBezTo>
                    <a:pt x="419" y="283"/>
                    <a:pt x="389" y="288"/>
                    <a:pt x="360" y="288"/>
                  </a:cubicBezTo>
                  <a:cubicBezTo>
                    <a:pt x="281" y="288"/>
                    <a:pt x="243" y="261"/>
                    <a:pt x="237" y="188"/>
                  </a:cubicBezTo>
                  <a:cubicBezTo>
                    <a:pt x="228" y="187"/>
                    <a:pt x="214" y="187"/>
                    <a:pt x="195" y="187"/>
                  </a:cubicBezTo>
                  <a:cubicBezTo>
                    <a:pt x="195" y="200"/>
                    <a:pt x="194" y="211"/>
                    <a:pt x="194" y="220"/>
                  </a:cubicBezTo>
                  <a:cubicBezTo>
                    <a:pt x="194" y="238"/>
                    <a:pt x="195" y="265"/>
                    <a:pt x="198" y="283"/>
                  </a:cubicBezTo>
                  <a:cubicBezTo>
                    <a:pt x="154" y="283"/>
                    <a:pt x="121" y="288"/>
                    <a:pt x="87" y="288"/>
                  </a:cubicBezTo>
                  <a:cubicBezTo>
                    <a:pt x="22" y="288"/>
                    <a:pt x="0" y="261"/>
                    <a:pt x="0" y="215"/>
                  </a:cubicBezTo>
                  <a:cubicBezTo>
                    <a:pt x="0" y="171"/>
                    <a:pt x="36" y="147"/>
                    <a:pt x="115" y="147"/>
                  </a:cubicBezTo>
                  <a:cubicBezTo>
                    <a:pt x="118" y="147"/>
                    <a:pt x="123" y="147"/>
                    <a:pt x="126" y="148"/>
                  </a:cubicBezTo>
                  <a:cubicBezTo>
                    <a:pt x="126" y="143"/>
                    <a:pt x="126" y="143"/>
                    <a:pt x="126" y="143"/>
                  </a:cubicBezTo>
                  <a:cubicBezTo>
                    <a:pt x="126" y="112"/>
                    <a:pt x="116" y="99"/>
                    <a:pt x="84" y="99"/>
                  </a:cubicBezTo>
                  <a:cubicBezTo>
                    <a:pt x="62" y="99"/>
                    <a:pt x="38" y="107"/>
                    <a:pt x="23" y="11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38" y="58"/>
                    <a:pt x="68" y="53"/>
                    <a:pt x="102" y="53"/>
                  </a:cubicBezTo>
                  <a:cubicBezTo>
                    <a:pt x="171" y="53"/>
                    <a:pt x="197" y="75"/>
                    <a:pt x="197" y="138"/>
                  </a:cubicBezTo>
                  <a:cubicBezTo>
                    <a:pt x="197" y="141"/>
                    <a:pt x="197" y="145"/>
                    <a:pt x="197" y="148"/>
                  </a:cubicBezTo>
                  <a:cubicBezTo>
                    <a:pt x="213" y="148"/>
                    <a:pt x="226" y="149"/>
                    <a:pt x="237" y="149"/>
                  </a:cubicBezTo>
                  <a:cubicBezTo>
                    <a:pt x="244" y="87"/>
                    <a:pt x="275" y="53"/>
                    <a:pt x="352" y="53"/>
                  </a:cubicBezTo>
                  <a:cubicBezTo>
                    <a:pt x="416" y="53"/>
                    <a:pt x="445" y="80"/>
                    <a:pt x="445" y="120"/>
                  </a:cubicBezTo>
                  <a:cubicBezTo>
                    <a:pt x="445" y="167"/>
                    <a:pt x="410" y="189"/>
                    <a:pt x="340" y="189"/>
                  </a:cubicBezTo>
                  <a:close/>
                  <a:moveTo>
                    <a:pt x="125" y="242"/>
                  </a:moveTo>
                  <a:cubicBezTo>
                    <a:pt x="124" y="226"/>
                    <a:pt x="124" y="205"/>
                    <a:pt x="125" y="186"/>
                  </a:cubicBezTo>
                  <a:cubicBezTo>
                    <a:pt x="122" y="186"/>
                    <a:pt x="118" y="186"/>
                    <a:pt x="115" y="186"/>
                  </a:cubicBezTo>
                  <a:cubicBezTo>
                    <a:pt x="82" y="186"/>
                    <a:pt x="69" y="197"/>
                    <a:pt x="69" y="216"/>
                  </a:cubicBezTo>
                  <a:cubicBezTo>
                    <a:pt x="69" y="236"/>
                    <a:pt x="80" y="244"/>
                    <a:pt x="104" y="244"/>
                  </a:cubicBezTo>
                  <a:cubicBezTo>
                    <a:pt x="111" y="244"/>
                    <a:pt x="119" y="243"/>
                    <a:pt x="125" y="242"/>
                  </a:cubicBezTo>
                  <a:close/>
                  <a:moveTo>
                    <a:pt x="332" y="151"/>
                  </a:moveTo>
                  <a:cubicBezTo>
                    <a:pt x="362" y="151"/>
                    <a:pt x="377" y="141"/>
                    <a:pt x="377" y="119"/>
                  </a:cubicBezTo>
                  <a:cubicBezTo>
                    <a:pt x="377" y="103"/>
                    <a:pt x="366" y="95"/>
                    <a:pt x="350" y="95"/>
                  </a:cubicBezTo>
                  <a:cubicBezTo>
                    <a:pt x="321" y="95"/>
                    <a:pt x="311" y="118"/>
                    <a:pt x="311" y="149"/>
                  </a:cubicBezTo>
                  <a:cubicBezTo>
                    <a:pt x="311" y="150"/>
                    <a:pt x="311" y="150"/>
                    <a:pt x="311" y="150"/>
                  </a:cubicBezTo>
                  <a:cubicBezTo>
                    <a:pt x="317" y="151"/>
                    <a:pt x="325" y="151"/>
                    <a:pt x="332" y="151"/>
                  </a:cubicBezTo>
                  <a:close/>
                  <a:moveTo>
                    <a:pt x="1071" y="283"/>
                  </a:moveTo>
                  <a:cubicBezTo>
                    <a:pt x="1028" y="283"/>
                    <a:pt x="994" y="288"/>
                    <a:pt x="960" y="288"/>
                  </a:cubicBezTo>
                  <a:cubicBezTo>
                    <a:pt x="896" y="288"/>
                    <a:pt x="873" y="261"/>
                    <a:pt x="873" y="215"/>
                  </a:cubicBezTo>
                  <a:cubicBezTo>
                    <a:pt x="873" y="171"/>
                    <a:pt x="909" y="147"/>
                    <a:pt x="988" y="147"/>
                  </a:cubicBezTo>
                  <a:cubicBezTo>
                    <a:pt x="991" y="147"/>
                    <a:pt x="997" y="147"/>
                    <a:pt x="999" y="148"/>
                  </a:cubicBezTo>
                  <a:cubicBezTo>
                    <a:pt x="999" y="143"/>
                    <a:pt x="999" y="143"/>
                    <a:pt x="999" y="143"/>
                  </a:cubicBezTo>
                  <a:cubicBezTo>
                    <a:pt x="999" y="112"/>
                    <a:pt x="989" y="99"/>
                    <a:pt x="958" y="99"/>
                  </a:cubicBezTo>
                  <a:cubicBezTo>
                    <a:pt x="935" y="99"/>
                    <a:pt x="912" y="107"/>
                    <a:pt x="896" y="115"/>
                  </a:cubicBezTo>
                  <a:cubicBezTo>
                    <a:pt x="893" y="65"/>
                    <a:pt x="893" y="65"/>
                    <a:pt x="893" y="65"/>
                  </a:cubicBezTo>
                  <a:cubicBezTo>
                    <a:pt x="911" y="58"/>
                    <a:pt x="941" y="53"/>
                    <a:pt x="975" y="53"/>
                  </a:cubicBezTo>
                  <a:cubicBezTo>
                    <a:pt x="1044" y="53"/>
                    <a:pt x="1070" y="75"/>
                    <a:pt x="1070" y="138"/>
                  </a:cubicBezTo>
                  <a:cubicBezTo>
                    <a:pt x="1070" y="171"/>
                    <a:pt x="1068" y="200"/>
                    <a:pt x="1068" y="220"/>
                  </a:cubicBezTo>
                  <a:cubicBezTo>
                    <a:pt x="1068" y="238"/>
                    <a:pt x="1068" y="265"/>
                    <a:pt x="1071" y="283"/>
                  </a:cubicBezTo>
                  <a:close/>
                  <a:moveTo>
                    <a:pt x="998" y="242"/>
                  </a:moveTo>
                  <a:cubicBezTo>
                    <a:pt x="997" y="226"/>
                    <a:pt x="998" y="205"/>
                    <a:pt x="998" y="186"/>
                  </a:cubicBezTo>
                  <a:cubicBezTo>
                    <a:pt x="995" y="186"/>
                    <a:pt x="991" y="186"/>
                    <a:pt x="988" y="186"/>
                  </a:cubicBezTo>
                  <a:cubicBezTo>
                    <a:pt x="956" y="186"/>
                    <a:pt x="943" y="197"/>
                    <a:pt x="943" y="216"/>
                  </a:cubicBezTo>
                  <a:cubicBezTo>
                    <a:pt x="943" y="236"/>
                    <a:pt x="953" y="244"/>
                    <a:pt x="977" y="244"/>
                  </a:cubicBezTo>
                  <a:cubicBezTo>
                    <a:pt x="984" y="244"/>
                    <a:pt x="993" y="243"/>
                    <a:pt x="998" y="24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/>
            <p:cNvSpPr>
              <a:spLocks noEditPoints="1"/>
            </p:cNvSpPr>
            <p:nvPr userDrawn="1"/>
          </p:nvSpPr>
          <p:spPr bwMode="auto">
            <a:xfrm>
              <a:off x="6699791" y="6340239"/>
              <a:ext cx="68482" cy="73152"/>
            </a:xfrm>
            <a:custGeom>
              <a:avLst/>
              <a:gdLst>
                <a:gd name="T0" fmla="*/ 5 w 37"/>
                <a:gd name="T1" fmla="*/ 33 h 39"/>
                <a:gd name="T2" fmla="*/ 1 w 37"/>
                <a:gd name="T3" fmla="*/ 27 h 39"/>
                <a:gd name="T4" fmla="*/ 0 w 37"/>
                <a:gd name="T5" fmla="*/ 20 h 39"/>
                <a:gd name="T6" fmla="*/ 1 w 37"/>
                <a:gd name="T7" fmla="*/ 12 h 39"/>
                <a:gd name="T8" fmla="*/ 5 w 37"/>
                <a:gd name="T9" fmla="*/ 6 h 39"/>
                <a:gd name="T10" fmla="*/ 11 w 37"/>
                <a:gd name="T11" fmla="*/ 2 h 39"/>
                <a:gd name="T12" fmla="*/ 18 w 37"/>
                <a:gd name="T13" fmla="*/ 0 h 39"/>
                <a:gd name="T14" fmla="*/ 26 w 37"/>
                <a:gd name="T15" fmla="*/ 2 h 39"/>
                <a:gd name="T16" fmla="*/ 32 w 37"/>
                <a:gd name="T17" fmla="*/ 6 h 39"/>
                <a:gd name="T18" fmla="*/ 36 w 37"/>
                <a:gd name="T19" fmla="*/ 12 h 39"/>
                <a:gd name="T20" fmla="*/ 37 w 37"/>
                <a:gd name="T21" fmla="*/ 20 h 39"/>
                <a:gd name="T22" fmla="*/ 36 w 37"/>
                <a:gd name="T23" fmla="*/ 27 h 39"/>
                <a:gd name="T24" fmla="*/ 32 w 37"/>
                <a:gd name="T25" fmla="*/ 33 h 39"/>
                <a:gd name="T26" fmla="*/ 26 w 37"/>
                <a:gd name="T27" fmla="*/ 38 h 39"/>
                <a:gd name="T28" fmla="*/ 18 w 37"/>
                <a:gd name="T29" fmla="*/ 39 h 39"/>
                <a:gd name="T30" fmla="*/ 11 w 37"/>
                <a:gd name="T31" fmla="*/ 38 h 39"/>
                <a:gd name="T32" fmla="*/ 5 w 37"/>
                <a:gd name="T33" fmla="*/ 33 h 39"/>
                <a:gd name="T34" fmla="*/ 12 w 37"/>
                <a:gd name="T35" fmla="*/ 35 h 39"/>
                <a:gd name="T36" fmla="*/ 18 w 37"/>
                <a:gd name="T37" fmla="*/ 36 h 39"/>
                <a:gd name="T38" fmla="*/ 25 w 37"/>
                <a:gd name="T39" fmla="*/ 35 h 39"/>
                <a:gd name="T40" fmla="*/ 30 w 37"/>
                <a:gd name="T41" fmla="*/ 31 h 39"/>
                <a:gd name="T42" fmla="*/ 33 w 37"/>
                <a:gd name="T43" fmla="*/ 26 h 39"/>
                <a:gd name="T44" fmla="*/ 34 w 37"/>
                <a:gd name="T45" fmla="*/ 20 h 39"/>
                <a:gd name="T46" fmla="*/ 33 w 37"/>
                <a:gd name="T47" fmla="*/ 13 h 39"/>
                <a:gd name="T48" fmla="*/ 30 w 37"/>
                <a:gd name="T49" fmla="*/ 8 h 39"/>
                <a:gd name="T50" fmla="*/ 25 w 37"/>
                <a:gd name="T51" fmla="*/ 5 h 39"/>
                <a:gd name="T52" fmla="*/ 18 w 37"/>
                <a:gd name="T53" fmla="*/ 3 h 39"/>
                <a:gd name="T54" fmla="*/ 12 w 37"/>
                <a:gd name="T55" fmla="*/ 5 h 39"/>
                <a:gd name="T56" fmla="*/ 7 w 37"/>
                <a:gd name="T57" fmla="*/ 8 h 39"/>
                <a:gd name="T58" fmla="*/ 4 w 37"/>
                <a:gd name="T59" fmla="*/ 13 h 39"/>
                <a:gd name="T60" fmla="*/ 3 w 37"/>
                <a:gd name="T61" fmla="*/ 20 h 39"/>
                <a:gd name="T62" fmla="*/ 5 w 37"/>
                <a:gd name="T63" fmla="*/ 29 h 39"/>
                <a:gd name="T64" fmla="*/ 12 w 37"/>
                <a:gd name="T65" fmla="*/ 35 h 39"/>
                <a:gd name="T66" fmla="*/ 11 w 37"/>
                <a:gd name="T67" fmla="*/ 8 h 39"/>
                <a:gd name="T68" fmla="*/ 15 w 37"/>
                <a:gd name="T69" fmla="*/ 7 h 39"/>
                <a:gd name="T70" fmla="*/ 18 w 37"/>
                <a:gd name="T71" fmla="*/ 7 h 39"/>
                <a:gd name="T72" fmla="*/ 25 w 37"/>
                <a:gd name="T73" fmla="*/ 9 h 39"/>
                <a:gd name="T74" fmla="*/ 27 w 37"/>
                <a:gd name="T75" fmla="*/ 14 h 39"/>
                <a:gd name="T76" fmla="*/ 27 w 37"/>
                <a:gd name="T77" fmla="*/ 17 h 39"/>
                <a:gd name="T78" fmla="*/ 25 w 37"/>
                <a:gd name="T79" fmla="*/ 19 h 39"/>
                <a:gd name="T80" fmla="*/ 24 w 37"/>
                <a:gd name="T81" fmla="*/ 21 h 39"/>
                <a:gd name="T82" fmla="*/ 22 w 37"/>
                <a:gd name="T83" fmla="*/ 21 h 39"/>
                <a:gd name="T84" fmla="*/ 22 w 37"/>
                <a:gd name="T85" fmla="*/ 21 h 39"/>
                <a:gd name="T86" fmla="*/ 28 w 37"/>
                <a:gd name="T87" fmla="*/ 31 h 39"/>
                <a:gd name="T88" fmla="*/ 27 w 37"/>
                <a:gd name="T89" fmla="*/ 31 h 39"/>
                <a:gd name="T90" fmla="*/ 26 w 37"/>
                <a:gd name="T91" fmla="*/ 31 h 39"/>
                <a:gd name="T92" fmla="*/ 24 w 37"/>
                <a:gd name="T93" fmla="*/ 31 h 39"/>
                <a:gd name="T94" fmla="*/ 23 w 37"/>
                <a:gd name="T95" fmla="*/ 30 h 39"/>
                <a:gd name="T96" fmla="*/ 18 w 37"/>
                <a:gd name="T97" fmla="*/ 22 h 39"/>
                <a:gd name="T98" fmla="*/ 15 w 37"/>
                <a:gd name="T99" fmla="*/ 22 h 39"/>
                <a:gd name="T100" fmla="*/ 15 w 37"/>
                <a:gd name="T101" fmla="*/ 31 h 39"/>
                <a:gd name="T102" fmla="*/ 11 w 37"/>
                <a:gd name="T103" fmla="*/ 31 h 39"/>
                <a:gd name="T104" fmla="*/ 11 w 37"/>
                <a:gd name="T105" fmla="*/ 8 h 39"/>
                <a:gd name="T106" fmla="*/ 19 w 37"/>
                <a:gd name="T107" fmla="*/ 19 h 39"/>
                <a:gd name="T108" fmla="*/ 23 w 37"/>
                <a:gd name="T109" fmla="*/ 14 h 39"/>
                <a:gd name="T110" fmla="*/ 22 w 37"/>
                <a:gd name="T111" fmla="*/ 12 h 39"/>
                <a:gd name="T112" fmla="*/ 18 w 37"/>
                <a:gd name="T113" fmla="*/ 11 h 39"/>
                <a:gd name="T114" fmla="*/ 16 w 37"/>
                <a:gd name="T115" fmla="*/ 11 h 39"/>
                <a:gd name="T116" fmla="*/ 15 w 37"/>
                <a:gd name="T117" fmla="*/ 11 h 39"/>
                <a:gd name="T118" fmla="*/ 15 w 37"/>
                <a:gd name="T119" fmla="*/ 11 h 39"/>
                <a:gd name="T120" fmla="*/ 15 w 37"/>
                <a:gd name="T121" fmla="*/ 19 h 39"/>
                <a:gd name="T122" fmla="*/ 19 w 37"/>
                <a:gd name="T12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7" h="39">
                  <a:moveTo>
                    <a:pt x="5" y="33"/>
                  </a:moveTo>
                  <a:cubicBezTo>
                    <a:pt x="3" y="32"/>
                    <a:pt x="2" y="30"/>
                    <a:pt x="1" y="27"/>
                  </a:cubicBezTo>
                  <a:cubicBezTo>
                    <a:pt x="0" y="25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10"/>
                    <a:pt x="3" y="8"/>
                    <a:pt x="5" y="6"/>
                  </a:cubicBezTo>
                  <a:cubicBezTo>
                    <a:pt x="6" y="4"/>
                    <a:pt x="8" y="3"/>
                    <a:pt x="11" y="2"/>
                  </a:cubicBezTo>
                  <a:cubicBezTo>
                    <a:pt x="13" y="1"/>
                    <a:pt x="15" y="0"/>
                    <a:pt x="18" y="0"/>
                  </a:cubicBezTo>
                  <a:cubicBezTo>
                    <a:pt x="21" y="0"/>
                    <a:pt x="24" y="1"/>
                    <a:pt x="26" y="2"/>
                  </a:cubicBezTo>
                  <a:cubicBezTo>
                    <a:pt x="29" y="3"/>
                    <a:pt x="30" y="4"/>
                    <a:pt x="32" y="6"/>
                  </a:cubicBezTo>
                  <a:cubicBezTo>
                    <a:pt x="34" y="8"/>
                    <a:pt x="35" y="10"/>
                    <a:pt x="36" y="12"/>
                  </a:cubicBezTo>
                  <a:cubicBezTo>
                    <a:pt x="37" y="14"/>
                    <a:pt x="37" y="17"/>
                    <a:pt x="37" y="20"/>
                  </a:cubicBezTo>
                  <a:cubicBezTo>
                    <a:pt x="37" y="22"/>
                    <a:pt x="37" y="25"/>
                    <a:pt x="36" y="27"/>
                  </a:cubicBezTo>
                  <a:cubicBezTo>
                    <a:pt x="35" y="30"/>
                    <a:pt x="34" y="32"/>
                    <a:pt x="32" y="33"/>
                  </a:cubicBezTo>
                  <a:cubicBezTo>
                    <a:pt x="30" y="35"/>
                    <a:pt x="28" y="37"/>
                    <a:pt x="26" y="38"/>
                  </a:cubicBezTo>
                  <a:cubicBezTo>
                    <a:pt x="24" y="39"/>
                    <a:pt x="21" y="39"/>
                    <a:pt x="18" y="39"/>
                  </a:cubicBezTo>
                  <a:cubicBezTo>
                    <a:pt x="15" y="39"/>
                    <a:pt x="13" y="39"/>
                    <a:pt x="11" y="38"/>
                  </a:cubicBezTo>
                  <a:cubicBezTo>
                    <a:pt x="8" y="37"/>
                    <a:pt x="6" y="35"/>
                    <a:pt x="5" y="33"/>
                  </a:cubicBezTo>
                  <a:close/>
                  <a:moveTo>
                    <a:pt x="12" y="35"/>
                  </a:moveTo>
                  <a:cubicBezTo>
                    <a:pt x="14" y="36"/>
                    <a:pt x="16" y="36"/>
                    <a:pt x="18" y="36"/>
                  </a:cubicBezTo>
                  <a:cubicBezTo>
                    <a:pt x="21" y="36"/>
                    <a:pt x="23" y="36"/>
                    <a:pt x="25" y="35"/>
                  </a:cubicBezTo>
                  <a:cubicBezTo>
                    <a:pt x="27" y="34"/>
                    <a:pt x="28" y="33"/>
                    <a:pt x="30" y="31"/>
                  </a:cubicBezTo>
                  <a:cubicBezTo>
                    <a:pt x="31" y="30"/>
                    <a:pt x="32" y="28"/>
                    <a:pt x="33" y="26"/>
                  </a:cubicBezTo>
                  <a:cubicBezTo>
                    <a:pt x="33" y="24"/>
                    <a:pt x="34" y="22"/>
                    <a:pt x="34" y="20"/>
                  </a:cubicBezTo>
                  <a:cubicBezTo>
                    <a:pt x="34" y="17"/>
                    <a:pt x="33" y="15"/>
                    <a:pt x="33" y="13"/>
                  </a:cubicBezTo>
                  <a:cubicBezTo>
                    <a:pt x="32" y="11"/>
                    <a:pt x="31" y="10"/>
                    <a:pt x="30" y="8"/>
                  </a:cubicBezTo>
                  <a:cubicBezTo>
                    <a:pt x="28" y="7"/>
                    <a:pt x="27" y="5"/>
                    <a:pt x="25" y="5"/>
                  </a:cubicBezTo>
                  <a:cubicBezTo>
                    <a:pt x="23" y="4"/>
                    <a:pt x="21" y="3"/>
                    <a:pt x="18" y="3"/>
                  </a:cubicBezTo>
                  <a:cubicBezTo>
                    <a:pt x="16" y="3"/>
                    <a:pt x="14" y="4"/>
                    <a:pt x="12" y="5"/>
                  </a:cubicBezTo>
                  <a:cubicBezTo>
                    <a:pt x="10" y="5"/>
                    <a:pt x="9" y="7"/>
                    <a:pt x="7" y="8"/>
                  </a:cubicBezTo>
                  <a:cubicBezTo>
                    <a:pt x="6" y="10"/>
                    <a:pt x="5" y="11"/>
                    <a:pt x="4" y="13"/>
                  </a:cubicBezTo>
                  <a:cubicBezTo>
                    <a:pt x="4" y="15"/>
                    <a:pt x="3" y="17"/>
                    <a:pt x="3" y="20"/>
                  </a:cubicBezTo>
                  <a:cubicBezTo>
                    <a:pt x="3" y="23"/>
                    <a:pt x="4" y="26"/>
                    <a:pt x="5" y="29"/>
                  </a:cubicBezTo>
                  <a:cubicBezTo>
                    <a:pt x="7" y="31"/>
                    <a:pt x="9" y="33"/>
                    <a:pt x="12" y="35"/>
                  </a:cubicBezTo>
                  <a:close/>
                  <a:moveTo>
                    <a:pt x="11" y="8"/>
                  </a:moveTo>
                  <a:cubicBezTo>
                    <a:pt x="13" y="8"/>
                    <a:pt x="14" y="7"/>
                    <a:pt x="15" y="7"/>
                  </a:cubicBezTo>
                  <a:cubicBezTo>
                    <a:pt x="16" y="7"/>
                    <a:pt x="17" y="7"/>
                    <a:pt x="18" y="7"/>
                  </a:cubicBezTo>
                  <a:cubicBezTo>
                    <a:pt x="21" y="7"/>
                    <a:pt x="23" y="8"/>
                    <a:pt x="25" y="9"/>
                  </a:cubicBezTo>
                  <a:cubicBezTo>
                    <a:pt x="26" y="11"/>
                    <a:pt x="27" y="12"/>
                    <a:pt x="27" y="14"/>
                  </a:cubicBezTo>
                  <a:cubicBezTo>
                    <a:pt x="27" y="15"/>
                    <a:pt x="27" y="16"/>
                    <a:pt x="27" y="17"/>
                  </a:cubicBezTo>
                  <a:cubicBezTo>
                    <a:pt x="26" y="18"/>
                    <a:pt x="26" y="18"/>
                    <a:pt x="25" y="19"/>
                  </a:cubicBezTo>
                  <a:cubicBezTo>
                    <a:pt x="25" y="20"/>
                    <a:pt x="24" y="20"/>
                    <a:pt x="24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5" y="31"/>
                    <a:pt x="24" y="31"/>
                    <a:pt x="24" y="31"/>
                  </a:cubicBezTo>
                  <a:cubicBezTo>
                    <a:pt x="23" y="31"/>
                    <a:pt x="23" y="30"/>
                    <a:pt x="23" y="30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lnTo>
                    <a:pt x="11" y="8"/>
                  </a:lnTo>
                  <a:close/>
                  <a:moveTo>
                    <a:pt x="19" y="19"/>
                  </a:moveTo>
                  <a:cubicBezTo>
                    <a:pt x="22" y="19"/>
                    <a:pt x="23" y="17"/>
                    <a:pt x="23" y="14"/>
                  </a:cubicBezTo>
                  <a:cubicBezTo>
                    <a:pt x="23" y="13"/>
                    <a:pt x="23" y="12"/>
                    <a:pt x="22" y="12"/>
                  </a:cubicBezTo>
                  <a:cubicBezTo>
                    <a:pt x="21" y="11"/>
                    <a:pt x="20" y="11"/>
                    <a:pt x="18" y="11"/>
                  </a:cubicBezTo>
                  <a:cubicBezTo>
                    <a:pt x="17" y="11"/>
                    <a:pt x="17" y="11"/>
                    <a:pt x="16" y="11"/>
                  </a:cubicBezTo>
                  <a:cubicBezTo>
                    <a:pt x="16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9"/>
                    <a:pt x="15" y="19"/>
                    <a:pt x="15" y="19"/>
                  </a:cubicBezTo>
                  <a:lnTo>
                    <a:pt x="19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Rectangle 8"/>
          <p:cNvSpPr/>
          <p:nvPr/>
        </p:nvSpPr>
        <p:spPr>
          <a:xfrm flipH="1">
            <a:off x="6015106" y="1"/>
            <a:ext cx="665217" cy="47320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bg2">
                  <a:lumMod val="40000"/>
                  <a:lumOff val="60000"/>
                </a:schemeClr>
              </a:solidFill>
              <a:latin typeface="Open Sans Bold"/>
              <a:cs typeface="Open Sans Bold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7786722" y="3658243"/>
            <a:ext cx="3804526" cy="72713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5400" dirty="0">
                <a:solidFill>
                  <a:schemeClr val="tx2"/>
                </a:solidFill>
                <a:latin typeface="Domaine Display Bold" panose="020A0803080505060203" pitchFamily="18" charset="0"/>
                <a:ea typeface="Domaine Display" charset="0"/>
                <a:cs typeface="Arial" panose="020B0604020202020204" pitchFamily="34" charset="0"/>
              </a:rPr>
              <a:t>into action.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967766" y="2489624"/>
            <a:ext cx="5393559" cy="177082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7200" b="0" i="0" kern="1200">
                <a:solidFill>
                  <a:schemeClr val="bg1"/>
                </a:solidFill>
                <a:latin typeface="Domaine Display Bold" panose="020A0803080505060203" pitchFamily="18" charset="0"/>
                <a:ea typeface="Open Sans" panose="020B0606030504020204" pitchFamily="34" charset="0"/>
                <a:cs typeface="Domaine Display Bold" panose="020A0803080505060203" pitchFamily="18" charset="0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sz="5400" dirty="0">
                <a:solidFill>
                  <a:srgbClr val="00859B"/>
                </a:solidFill>
                <a:ea typeface="Domaine Display" charset="0"/>
                <a:cs typeface="Arial" panose="020B0604020202020204" pitchFamily="34" charset="0"/>
              </a:rPr>
              <a:t>Turning vision</a:t>
            </a:r>
          </a:p>
        </p:txBody>
      </p:sp>
      <p:grpSp>
        <p:nvGrpSpPr>
          <p:cNvPr id="19" name="Group 18"/>
          <p:cNvGrpSpPr>
            <a:grpSpLocks noChangeAspect="1"/>
          </p:cNvGrpSpPr>
          <p:nvPr/>
        </p:nvGrpSpPr>
        <p:grpSpPr>
          <a:xfrm>
            <a:off x="361603" y="5393168"/>
            <a:ext cx="1928553" cy="1066141"/>
            <a:chOff x="7526204" y="2289887"/>
            <a:chExt cx="3108960" cy="1718692"/>
          </a:xfrm>
        </p:grpSpPr>
        <p:grpSp>
          <p:nvGrpSpPr>
            <p:cNvPr id="20" name="Group 19"/>
            <p:cNvGrpSpPr>
              <a:grpSpLocks noChangeAspect="1"/>
            </p:cNvGrpSpPr>
            <p:nvPr/>
          </p:nvGrpSpPr>
          <p:grpSpPr>
            <a:xfrm>
              <a:off x="8070916" y="2865025"/>
              <a:ext cx="2148840" cy="827025"/>
              <a:chOff x="-2522495" y="1678245"/>
              <a:chExt cx="2126771" cy="818532"/>
            </a:xfrm>
          </p:grpSpPr>
          <p:sp>
            <p:nvSpPr>
              <p:cNvPr id="22" name="TextBox 21"/>
              <p:cNvSpPr txBox="1">
                <a:spLocks/>
              </p:cNvSpPr>
              <p:nvPr/>
            </p:nvSpPr>
            <p:spPr>
              <a:xfrm>
                <a:off x="-2130523" y="1678245"/>
                <a:ext cx="486642" cy="382152"/>
              </a:xfrm>
              <a:custGeom>
                <a:avLst/>
                <a:gdLst/>
                <a:ahLst/>
                <a:cxnLst/>
                <a:rect l="l" t="t" r="r" b="b"/>
                <a:pathLst>
                  <a:path w="486642" h="382152">
                    <a:moveTo>
                      <a:pt x="150943" y="0"/>
                    </a:moveTo>
                    <a:cubicBezTo>
                      <a:pt x="191582" y="0"/>
                      <a:pt x="224490" y="12368"/>
                      <a:pt x="232082" y="39810"/>
                    </a:cubicBezTo>
                    <a:lnTo>
                      <a:pt x="232262" y="41192"/>
                    </a:lnTo>
                    <a:lnTo>
                      <a:pt x="244394" y="27828"/>
                    </a:lnTo>
                    <a:cubicBezTo>
                      <a:pt x="265912" y="9086"/>
                      <a:pt x="296328" y="0"/>
                      <a:pt x="331918" y="0"/>
                    </a:cubicBezTo>
                    <a:cubicBezTo>
                      <a:pt x="355140" y="0"/>
                      <a:pt x="375838" y="4038"/>
                      <a:pt x="390730" y="12620"/>
                    </a:cubicBezTo>
                    <a:lnTo>
                      <a:pt x="399550" y="19037"/>
                    </a:lnTo>
                    <a:lnTo>
                      <a:pt x="415123" y="9213"/>
                    </a:lnTo>
                    <a:cubicBezTo>
                      <a:pt x="421204" y="6846"/>
                      <a:pt x="427956" y="5553"/>
                      <a:pt x="435150" y="5553"/>
                    </a:cubicBezTo>
                    <a:cubicBezTo>
                      <a:pt x="464430" y="5553"/>
                      <a:pt x="486642" y="26250"/>
                      <a:pt x="486642" y="53511"/>
                    </a:cubicBezTo>
                    <a:cubicBezTo>
                      <a:pt x="486642" y="80772"/>
                      <a:pt x="464430" y="101974"/>
                      <a:pt x="435150" y="101974"/>
                    </a:cubicBezTo>
                    <a:cubicBezTo>
                      <a:pt x="420763" y="101974"/>
                      <a:pt x="408142" y="96674"/>
                      <a:pt x="399118" y="87965"/>
                    </a:cubicBezTo>
                    <a:lnTo>
                      <a:pt x="397141" y="85099"/>
                    </a:lnTo>
                    <a:lnTo>
                      <a:pt x="387023" y="90979"/>
                    </a:lnTo>
                    <a:cubicBezTo>
                      <a:pt x="381675" y="92887"/>
                      <a:pt x="375838" y="93897"/>
                      <a:pt x="369780" y="93897"/>
                    </a:cubicBezTo>
                    <a:cubicBezTo>
                      <a:pt x="355140" y="93897"/>
                      <a:pt x="342015" y="89354"/>
                      <a:pt x="335452" y="81781"/>
                    </a:cubicBezTo>
                    <a:cubicBezTo>
                      <a:pt x="350092" y="78247"/>
                      <a:pt x="359179" y="66132"/>
                      <a:pt x="359179" y="42910"/>
                    </a:cubicBezTo>
                    <a:cubicBezTo>
                      <a:pt x="359179" y="22717"/>
                      <a:pt x="350597" y="8077"/>
                      <a:pt x="331918" y="8077"/>
                    </a:cubicBezTo>
                    <a:cubicBezTo>
                      <a:pt x="308696" y="8077"/>
                      <a:pt x="300619" y="29784"/>
                      <a:pt x="300619" y="58054"/>
                    </a:cubicBezTo>
                    <a:lnTo>
                      <a:pt x="300619" y="132264"/>
                    </a:lnTo>
                    <a:lnTo>
                      <a:pt x="363217" y="132264"/>
                    </a:lnTo>
                    <a:lnTo>
                      <a:pt x="360693" y="144884"/>
                    </a:lnTo>
                    <a:lnTo>
                      <a:pt x="300619" y="144884"/>
                    </a:lnTo>
                    <a:lnTo>
                      <a:pt x="300619" y="327126"/>
                    </a:lnTo>
                    <a:cubicBezTo>
                      <a:pt x="300619" y="360445"/>
                      <a:pt x="312230" y="369027"/>
                      <a:pt x="339490" y="381142"/>
                    </a:cubicBezTo>
                    <a:lnTo>
                      <a:pt x="339490" y="382152"/>
                    </a:lnTo>
                    <a:lnTo>
                      <a:pt x="186529" y="382152"/>
                    </a:lnTo>
                    <a:lnTo>
                      <a:pt x="186529" y="381142"/>
                    </a:lnTo>
                    <a:cubicBezTo>
                      <a:pt x="208741" y="367007"/>
                      <a:pt x="210255" y="360445"/>
                      <a:pt x="210255" y="327126"/>
                    </a:cubicBezTo>
                    <a:lnTo>
                      <a:pt x="210255" y="144884"/>
                    </a:lnTo>
                    <a:lnTo>
                      <a:pt x="180976" y="144884"/>
                    </a:lnTo>
                    <a:lnTo>
                      <a:pt x="180976" y="139331"/>
                    </a:lnTo>
                    <a:lnTo>
                      <a:pt x="210255" y="128225"/>
                    </a:lnTo>
                    <a:lnTo>
                      <a:pt x="210255" y="113585"/>
                    </a:lnTo>
                    <a:lnTo>
                      <a:pt x="212504" y="87227"/>
                    </a:lnTo>
                    <a:lnTo>
                      <a:pt x="206048" y="90979"/>
                    </a:lnTo>
                    <a:cubicBezTo>
                      <a:pt x="200700" y="92887"/>
                      <a:pt x="194863" y="93897"/>
                      <a:pt x="188805" y="93897"/>
                    </a:cubicBezTo>
                    <a:cubicBezTo>
                      <a:pt x="174165" y="93897"/>
                      <a:pt x="161040" y="89354"/>
                      <a:pt x="154477" y="81781"/>
                    </a:cubicBezTo>
                    <a:cubicBezTo>
                      <a:pt x="169117" y="78247"/>
                      <a:pt x="178204" y="66132"/>
                      <a:pt x="178204" y="42910"/>
                    </a:cubicBezTo>
                    <a:cubicBezTo>
                      <a:pt x="178204" y="22717"/>
                      <a:pt x="169622" y="8077"/>
                      <a:pt x="150943" y="8077"/>
                    </a:cubicBezTo>
                    <a:cubicBezTo>
                      <a:pt x="127721" y="8077"/>
                      <a:pt x="119644" y="29784"/>
                      <a:pt x="119644" y="58054"/>
                    </a:cubicBezTo>
                    <a:lnTo>
                      <a:pt x="119644" y="132264"/>
                    </a:lnTo>
                    <a:lnTo>
                      <a:pt x="182242" y="132264"/>
                    </a:lnTo>
                    <a:lnTo>
                      <a:pt x="179718" y="144884"/>
                    </a:lnTo>
                    <a:lnTo>
                      <a:pt x="119644" y="144884"/>
                    </a:lnTo>
                    <a:lnTo>
                      <a:pt x="119644" y="327126"/>
                    </a:lnTo>
                    <a:cubicBezTo>
                      <a:pt x="119644" y="360445"/>
                      <a:pt x="131255" y="369027"/>
                      <a:pt x="158516" y="381142"/>
                    </a:cubicBezTo>
                    <a:lnTo>
                      <a:pt x="158516" y="382152"/>
                    </a:lnTo>
                    <a:lnTo>
                      <a:pt x="5554" y="382152"/>
                    </a:lnTo>
                    <a:lnTo>
                      <a:pt x="5554" y="381142"/>
                    </a:lnTo>
                    <a:cubicBezTo>
                      <a:pt x="27766" y="367007"/>
                      <a:pt x="29280" y="360445"/>
                      <a:pt x="29280" y="327126"/>
                    </a:cubicBezTo>
                    <a:lnTo>
                      <a:pt x="29280" y="144884"/>
                    </a:lnTo>
                    <a:lnTo>
                      <a:pt x="0" y="144884"/>
                    </a:lnTo>
                    <a:lnTo>
                      <a:pt x="0" y="139331"/>
                    </a:lnTo>
                    <a:lnTo>
                      <a:pt x="29280" y="128225"/>
                    </a:lnTo>
                    <a:lnTo>
                      <a:pt x="29280" y="113585"/>
                    </a:lnTo>
                    <a:cubicBezTo>
                      <a:pt x="29280" y="36347"/>
                      <a:pt x="79763" y="0"/>
                      <a:pt x="15094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23" name="TextBox 22"/>
              <p:cNvSpPr txBox="1">
                <a:spLocks/>
              </p:cNvSpPr>
              <p:nvPr/>
            </p:nvSpPr>
            <p:spPr>
              <a:xfrm>
                <a:off x="-2522495" y="1701971"/>
                <a:ext cx="362969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62969" h="363474">
                    <a:moveTo>
                      <a:pt x="181737" y="0"/>
                    </a:moveTo>
                    <a:cubicBezTo>
                      <a:pt x="285731" y="0"/>
                      <a:pt x="362969" y="75724"/>
                      <a:pt x="362969" y="181737"/>
                    </a:cubicBezTo>
                    <a:cubicBezTo>
                      <a:pt x="362969" y="287751"/>
                      <a:pt x="285731" y="363474"/>
                      <a:pt x="181737" y="363474"/>
                    </a:cubicBezTo>
                    <a:cubicBezTo>
                      <a:pt x="77238" y="363474"/>
                      <a:pt x="0" y="287751"/>
                      <a:pt x="0" y="181737"/>
                    </a:cubicBezTo>
                    <a:cubicBezTo>
                      <a:pt x="0" y="75724"/>
                      <a:pt x="77238" y="0"/>
                      <a:pt x="181737" y="0"/>
                    </a:cubicBezTo>
                    <a:close/>
                    <a:moveTo>
                      <a:pt x="181737" y="10097"/>
                    </a:moveTo>
                    <a:cubicBezTo>
                      <a:pt x="123682" y="10097"/>
                      <a:pt x="103994" y="70676"/>
                      <a:pt x="103994" y="181737"/>
                    </a:cubicBezTo>
                    <a:cubicBezTo>
                      <a:pt x="103994" y="292799"/>
                      <a:pt x="123682" y="353378"/>
                      <a:pt x="181737" y="353378"/>
                    </a:cubicBezTo>
                    <a:cubicBezTo>
                      <a:pt x="239287" y="353378"/>
                      <a:pt x="258975" y="292799"/>
                      <a:pt x="258975" y="181737"/>
                    </a:cubicBezTo>
                    <a:cubicBezTo>
                      <a:pt x="258975" y="70676"/>
                      <a:pt x="239287" y="10097"/>
                      <a:pt x="181737" y="1009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24" name="TextBox 23"/>
              <p:cNvSpPr txBox="1">
                <a:spLocks/>
              </p:cNvSpPr>
              <p:nvPr/>
            </p:nvSpPr>
            <p:spPr>
              <a:xfrm>
                <a:off x="-1602104" y="1805461"/>
                <a:ext cx="245345" cy="259984"/>
              </a:xfrm>
              <a:custGeom>
                <a:avLst/>
                <a:gdLst/>
                <a:ahLst/>
                <a:cxnLst/>
                <a:rect l="l" t="t" r="r" b="b"/>
                <a:pathLst>
                  <a:path w="245345" h="259984">
                    <a:moveTo>
                      <a:pt x="144885" y="0"/>
                    </a:moveTo>
                    <a:cubicBezTo>
                      <a:pt x="199406" y="0"/>
                      <a:pt x="240297" y="23726"/>
                      <a:pt x="240297" y="65122"/>
                    </a:cubicBezTo>
                    <a:cubicBezTo>
                      <a:pt x="240297" y="95411"/>
                      <a:pt x="217075" y="111061"/>
                      <a:pt x="192843" y="111061"/>
                    </a:cubicBezTo>
                    <a:cubicBezTo>
                      <a:pt x="166087" y="111061"/>
                      <a:pt x="150438" y="96421"/>
                      <a:pt x="148923" y="81781"/>
                    </a:cubicBezTo>
                    <a:cubicBezTo>
                      <a:pt x="151952" y="82791"/>
                      <a:pt x="155486" y="83296"/>
                      <a:pt x="158010" y="83296"/>
                    </a:cubicBezTo>
                    <a:cubicBezTo>
                      <a:pt x="176689" y="83296"/>
                      <a:pt x="184261" y="67646"/>
                      <a:pt x="184261" y="48463"/>
                    </a:cubicBezTo>
                    <a:cubicBezTo>
                      <a:pt x="184261" y="24231"/>
                      <a:pt x="171136" y="8582"/>
                      <a:pt x="145894" y="8582"/>
                    </a:cubicBezTo>
                    <a:cubicBezTo>
                      <a:pt x="110557" y="8582"/>
                      <a:pt x="93897" y="54016"/>
                      <a:pt x="93897" y="112575"/>
                    </a:cubicBezTo>
                    <a:cubicBezTo>
                      <a:pt x="93897" y="181737"/>
                      <a:pt x="124692" y="218589"/>
                      <a:pt x="171640" y="218589"/>
                    </a:cubicBezTo>
                    <a:cubicBezTo>
                      <a:pt x="200415" y="218589"/>
                      <a:pt x="226666" y="204958"/>
                      <a:pt x="242316" y="173659"/>
                    </a:cubicBezTo>
                    <a:lnTo>
                      <a:pt x="245345" y="175174"/>
                    </a:lnTo>
                    <a:cubicBezTo>
                      <a:pt x="231210" y="229190"/>
                      <a:pt x="185775" y="259984"/>
                      <a:pt x="129740" y="259984"/>
                    </a:cubicBezTo>
                    <a:cubicBezTo>
                      <a:pt x="60074" y="259984"/>
                      <a:pt x="0" y="213036"/>
                      <a:pt x="0" y="134788"/>
                    </a:cubicBezTo>
                    <a:cubicBezTo>
                      <a:pt x="0" y="49977"/>
                      <a:pt x="63608" y="0"/>
                      <a:pt x="14488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25" name="TextBox 24"/>
              <p:cNvSpPr txBox="1">
                <a:spLocks/>
              </p:cNvSpPr>
              <p:nvPr/>
            </p:nvSpPr>
            <p:spPr>
              <a:xfrm>
                <a:off x="-1335404" y="1805461"/>
                <a:ext cx="251908" cy="259984"/>
              </a:xfrm>
              <a:custGeom>
                <a:avLst/>
                <a:gdLst/>
                <a:ahLst/>
                <a:cxnLst/>
                <a:rect l="l" t="t" r="r" b="b"/>
                <a:pathLst>
                  <a:path w="251908" h="259984">
                    <a:moveTo>
                      <a:pt x="132264" y="0"/>
                    </a:moveTo>
                    <a:cubicBezTo>
                      <a:pt x="213541" y="0"/>
                      <a:pt x="251908" y="51996"/>
                      <a:pt x="251908" y="118633"/>
                    </a:cubicBezTo>
                    <a:lnTo>
                      <a:pt x="91373" y="118633"/>
                    </a:lnTo>
                    <a:cubicBezTo>
                      <a:pt x="91373" y="181232"/>
                      <a:pt x="124187" y="218589"/>
                      <a:pt x="172650" y="218589"/>
                    </a:cubicBezTo>
                    <a:cubicBezTo>
                      <a:pt x="203444" y="218589"/>
                      <a:pt x="230200" y="204958"/>
                      <a:pt x="245850" y="173659"/>
                    </a:cubicBezTo>
                    <a:lnTo>
                      <a:pt x="249383" y="175174"/>
                    </a:lnTo>
                    <a:cubicBezTo>
                      <a:pt x="234744" y="229190"/>
                      <a:pt x="189309" y="259984"/>
                      <a:pt x="131759" y="259984"/>
                    </a:cubicBezTo>
                    <a:cubicBezTo>
                      <a:pt x="59569" y="259984"/>
                      <a:pt x="0" y="212531"/>
                      <a:pt x="0" y="130244"/>
                    </a:cubicBezTo>
                    <a:cubicBezTo>
                      <a:pt x="0" y="50987"/>
                      <a:pt x="60074" y="0"/>
                      <a:pt x="132264" y="0"/>
                    </a:cubicBezTo>
                    <a:close/>
                    <a:moveTo>
                      <a:pt x="132264" y="8582"/>
                    </a:moveTo>
                    <a:cubicBezTo>
                      <a:pt x="106013" y="8582"/>
                      <a:pt x="92888" y="48463"/>
                      <a:pt x="91878" y="108032"/>
                    </a:cubicBezTo>
                    <a:lnTo>
                      <a:pt x="165078" y="108032"/>
                    </a:lnTo>
                    <a:cubicBezTo>
                      <a:pt x="165078" y="51492"/>
                      <a:pt x="161039" y="8582"/>
                      <a:pt x="132264" y="858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26" name="TextBox 25"/>
              <p:cNvSpPr txBox="1">
                <a:spLocks/>
              </p:cNvSpPr>
              <p:nvPr/>
            </p:nvSpPr>
            <p:spPr>
              <a:xfrm>
                <a:off x="-1766048" y="1810509"/>
                <a:ext cx="140846" cy="249888"/>
              </a:xfrm>
              <a:custGeom>
                <a:avLst/>
                <a:gdLst/>
                <a:ahLst/>
                <a:cxnLst/>
                <a:rect l="l" t="t" r="r" b="b"/>
                <a:pathLst>
                  <a:path w="140846" h="249888">
                    <a:moveTo>
                      <a:pt x="0" y="0"/>
                    </a:moveTo>
                    <a:lnTo>
                      <a:pt x="117119" y="0"/>
                    </a:lnTo>
                    <a:lnTo>
                      <a:pt x="117119" y="194862"/>
                    </a:lnTo>
                    <a:cubicBezTo>
                      <a:pt x="117119" y="228181"/>
                      <a:pt x="118633" y="234743"/>
                      <a:pt x="140846" y="248878"/>
                    </a:cubicBezTo>
                    <a:lnTo>
                      <a:pt x="140846" y="249888"/>
                    </a:lnTo>
                    <a:lnTo>
                      <a:pt x="3029" y="249888"/>
                    </a:lnTo>
                    <a:lnTo>
                      <a:pt x="3029" y="248878"/>
                    </a:lnTo>
                    <a:cubicBezTo>
                      <a:pt x="25241" y="234743"/>
                      <a:pt x="26755" y="228181"/>
                      <a:pt x="26755" y="194862"/>
                    </a:cubicBezTo>
                    <a:lnTo>
                      <a:pt x="26755" y="56035"/>
                    </a:lnTo>
                    <a:cubicBezTo>
                      <a:pt x="26755" y="21707"/>
                      <a:pt x="23726" y="14640"/>
                      <a:pt x="0" y="100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27" name="TextBox 26"/>
              <p:cNvSpPr txBox="1">
                <a:spLocks/>
              </p:cNvSpPr>
              <p:nvPr/>
            </p:nvSpPr>
            <p:spPr>
              <a:xfrm>
                <a:off x="-1501643" y="2133303"/>
                <a:ext cx="323593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23593" h="363474">
                    <a:moveTo>
                      <a:pt x="190319" y="0"/>
                    </a:moveTo>
                    <a:cubicBezTo>
                      <a:pt x="236258" y="0"/>
                      <a:pt x="260994" y="15145"/>
                      <a:pt x="277653" y="15145"/>
                    </a:cubicBezTo>
                    <a:cubicBezTo>
                      <a:pt x="291284" y="15145"/>
                      <a:pt x="299866" y="9087"/>
                      <a:pt x="310467" y="0"/>
                    </a:cubicBezTo>
                    <a:lnTo>
                      <a:pt x="314001" y="120149"/>
                    </a:lnTo>
                    <a:lnTo>
                      <a:pt x="312991" y="120149"/>
                    </a:lnTo>
                    <a:cubicBezTo>
                      <a:pt x="287750" y="56541"/>
                      <a:pt x="250393" y="11107"/>
                      <a:pt x="199910" y="11107"/>
                    </a:cubicBezTo>
                    <a:cubicBezTo>
                      <a:pt x="137312" y="11107"/>
                      <a:pt x="101974" y="80268"/>
                      <a:pt x="101974" y="164573"/>
                    </a:cubicBezTo>
                    <a:cubicBezTo>
                      <a:pt x="101974" y="260490"/>
                      <a:pt x="155486" y="315011"/>
                      <a:pt x="221113" y="315011"/>
                    </a:cubicBezTo>
                    <a:cubicBezTo>
                      <a:pt x="263014" y="315011"/>
                      <a:pt x="297846" y="300371"/>
                      <a:pt x="320564" y="252918"/>
                    </a:cubicBezTo>
                    <a:lnTo>
                      <a:pt x="323593" y="253927"/>
                    </a:lnTo>
                    <a:cubicBezTo>
                      <a:pt x="306428" y="321574"/>
                      <a:pt x="252412" y="363474"/>
                      <a:pt x="173660" y="363474"/>
                    </a:cubicBezTo>
                    <a:cubicBezTo>
                      <a:pt x="74209" y="363474"/>
                      <a:pt x="0" y="293304"/>
                      <a:pt x="0" y="186786"/>
                    </a:cubicBezTo>
                    <a:cubicBezTo>
                      <a:pt x="0" y="76229"/>
                      <a:pt x="85820" y="0"/>
                      <a:pt x="19031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28" name="TextBox 27"/>
              <p:cNvSpPr txBox="1">
                <a:spLocks/>
              </p:cNvSpPr>
              <p:nvPr/>
            </p:nvSpPr>
            <p:spPr>
              <a:xfrm>
                <a:off x="-758693" y="2133303"/>
                <a:ext cx="362969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62969" h="363474">
                    <a:moveTo>
                      <a:pt x="181737" y="0"/>
                    </a:moveTo>
                    <a:cubicBezTo>
                      <a:pt x="285731" y="0"/>
                      <a:pt x="362969" y="75724"/>
                      <a:pt x="362969" y="181737"/>
                    </a:cubicBezTo>
                    <a:cubicBezTo>
                      <a:pt x="362969" y="287751"/>
                      <a:pt x="285731" y="363474"/>
                      <a:pt x="181737" y="363474"/>
                    </a:cubicBezTo>
                    <a:cubicBezTo>
                      <a:pt x="77238" y="363474"/>
                      <a:pt x="0" y="287751"/>
                      <a:pt x="0" y="181737"/>
                    </a:cubicBezTo>
                    <a:cubicBezTo>
                      <a:pt x="0" y="75724"/>
                      <a:pt x="77238" y="0"/>
                      <a:pt x="181737" y="0"/>
                    </a:cubicBezTo>
                    <a:close/>
                    <a:moveTo>
                      <a:pt x="181737" y="10097"/>
                    </a:moveTo>
                    <a:cubicBezTo>
                      <a:pt x="123682" y="10097"/>
                      <a:pt x="103994" y="70676"/>
                      <a:pt x="103994" y="181737"/>
                    </a:cubicBezTo>
                    <a:cubicBezTo>
                      <a:pt x="103994" y="292799"/>
                      <a:pt x="123682" y="353378"/>
                      <a:pt x="181737" y="353378"/>
                    </a:cubicBezTo>
                    <a:cubicBezTo>
                      <a:pt x="239287" y="353378"/>
                      <a:pt x="258975" y="292799"/>
                      <a:pt x="258975" y="181737"/>
                    </a:cubicBezTo>
                    <a:cubicBezTo>
                      <a:pt x="258975" y="70676"/>
                      <a:pt x="239287" y="10097"/>
                      <a:pt x="181737" y="1009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29" name="TextBox 28"/>
              <p:cNvSpPr txBox="1">
                <a:spLocks/>
              </p:cNvSpPr>
              <p:nvPr/>
            </p:nvSpPr>
            <p:spPr>
              <a:xfrm>
                <a:off x="-1156286" y="2133808"/>
                <a:ext cx="373571" cy="357921"/>
              </a:xfrm>
              <a:custGeom>
                <a:avLst/>
                <a:gdLst/>
                <a:ahLst/>
                <a:cxnLst/>
                <a:rect l="l" t="t" r="r" b="b"/>
                <a:pathLst>
                  <a:path w="373571" h="357921">
                    <a:moveTo>
                      <a:pt x="17164" y="0"/>
                    </a:moveTo>
                    <a:cubicBezTo>
                      <a:pt x="24232" y="3534"/>
                      <a:pt x="35338" y="4544"/>
                      <a:pt x="52502" y="4544"/>
                    </a:cubicBezTo>
                    <a:lnTo>
                      <a:pt x="321069" y="4544"/>
                    </a:lnTo>
                    <a:cubicBezTo>
                      <a:pt x="338233" y="4544"/>
                      <a:pt x="349339" y="3534"/>
                      <a:pt x="356407" y="0"/>
                    </a:cubicBezTo>
                    <a:lnTo>
                      <a:pt x="373571" y="119644"/>
                    </a:lnTo>
                    <a:lnTo>
                      <a:pt x="372561" y="119644"/>
                    </a:lnTo>
                    <a:cubicBezTo>
                      <a:pt x="329651" y="50988"/>
                      <a:pt x="309963" y="17669"/>
                      <a:pt x="255946" y="17669"/>
                    </a:cubicBezTo>
                    <a:lnTo>
                      <a:pt x="234239" y="17669"/>
                    </a:lnTo>
                    <a:lnTo>
                      <a:pt x="234239" y="297847"/>
                    </a:lnTo>
                    <a:cubicBezTo>
                      <a:pt x="234239" y="331165"/>
                      <a:pt x="240802" y="342272"/>
                      <a:pt x="263014" y="356912"/>
                    </a:cubicBezTo>
                    <a:lnTo>
                      <a:pt x="263014" y="357921"/>
                    </a:lnTo>
                    <a:lnTo>
                      <a:pt x="110557" y="357921"/>
                    </a:lnTo>
                    <a:lnTo>
                      <a:pt x="110557" y="356912"/>
                    </a:lnTo>
                    <a:cubicBezTo>
                      <a:pt x="133274" y="342272"/>
                      <a:pt x="139332" y="331165"/>
                      <a:pt x="139332" y="297847"/>
                    </a:cubicBezTo>
                    <a:lnTo>
                      <a:pt x="139332" y="17669"/>
                    </a:lnTo>
                    <a:lnTo>
                      <a:pt x="117624" y="17669"/>
                    </a:lnTo>
                    <a:cubicBezTo>
                      <a:pt x="63608" y="17669"/>
                      <a:pt x="43920" y="50988"/>
                      <a:pt x="1010" y="119644"/>
                    </a:cubicBezTo>
                    <a:lnTo>
                      <a:pt x="0" y="119644"/>
                    </a:lnTo>
                    <a:lnTo>
                      <a:pt x="1716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30" name="TextBox 29"/>
              <p:cNvSpPr txBox="1">
                <a:spLocks/>
              </p:cNvSpPr>
              <p:nvPr/>
            </p:nvSpPr>
            <p:spPr>
              <a:xfrm>
                <a:off x="-2145704" y="2148039"/>
                <a:ext cx="130738" cy="132991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31" name="TextBox 30"/>
              <p:cNvSpPr txBox="1">
                <a:spLocks/>
              </p:cNvSpPr>
              <p:nvPr/>
            </p:nvSpPr>
            <p:spPr>
              <a:xfrm>
                <a:off x="-1995442" y="2150070"/>
                <a:ext cx="79221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32" name="TextBox 31"/>
              <p:cNvSpPr txBox="1">
                <a:spLocks/>
              </p:cNvSpPr>
              <p:nvPr/>
            </p:nvSpPr>
            <p:spPr>
              <a:xfrm>
                <a:off x="-1879880" y="2150070"/>
                <a:ext cx="106535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33" name="TextBox 32"/>
              <p:cNvSpPr txBox="1">
                <a:spLocks/>
              </p:cNvSpPr>
              <p:nvPr/>
            </p:nvSpPr>
            <p:spPr>
              <a:xfrm>
                <a:off x="-1757317" y="2150070"/>
                <a:ext cx="107896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34" name="TextBox 33"/>
              <p:cNvSpPr txBox="1">
                <a:spLocks/>
              </p:cNvSpPr>
              <p:nvPr/>
            </p:nvSpPr>
            <p:spPr>
              <a:xfrm>
                <a:off x="-1623967" y="2150070"/>
                <a:ext cx="79221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</p:grpSp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7526204" y="2289887"/>
              <a:ext cx="3108960" cy="1718692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976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oftheCTO_theme_100218">
  <a:themeElements>
    <a:clrScheme name="Aetna - CTO FINAL AUGUST 18">
      <a:dk1>
        <a:srgbClr val="000000"/>
      </a:dk1>
      <a:lt1>
        <a:srgbClr val="FFFFFF"/>
      </a:lt1>
      <a:dk2>
        <a:srgbClr val="414141"/>
      </a:dk2>
      <a:lt2>
        <a:srgbClr val="C2C0C0"/>
      </a:lt2>
      <a:accent1>
        <a:srgbClr val="00859B"/>
      </a:accent1>
      <a:accent2>
        <a:srgbClr val="064E69"/>
      </a:accent2>
      <a:accent3>
        <a:srgbClr val="7CC0CC"/>
      </a:accent3>
      <a:accent4>
        <a:srgbClr val="B2DAE1"/>
      </a:accent4>
      <a:accent5>
        <a:srgbClr val="563D82"/>
      </a:accent5>
      <a:accent6>
        <a:srgbClr val="7C3E98"/>
      </a:accent6>
      <a:hlink>
        <a:srgbClr val="563D82"/>
      </a:hlink>
      <a:folHlink>
        <a:srgbClr val="B18BC1"/>
      </a:folHlink>
    </a:clrScheme>
    <a:fontScheme name="Sm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  <a:cs typeface="Open Sans Bold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defTabSz="456758" fontAlgn="base">
          <a:spcBef>
            <a:spcPts val="1200"/>
          </a:spcBef>
          <a:defRPr dirty="0" err="1" smtClean="0">
            <a:solidFill>
              <a:schemeClr val="tx2"/>
            </a:solidFill>
            <a:cs typeface="Open Sans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oftheCTO_theme_100218" id="{18E4FBCB-19BE-804A-9DE7-397BE919D330}" vid="{0A8A6A59-A18B-E745-A2BF-59BBEE2B9A0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9E6DEB8F4FB049B548952547B6305B" ma:contentTypeVersion="23" ma:contentTypeDescription="Create a new document." ma:contentTypeScope="" ma:versionID="c215ccef8c3a36b16093470dad90619d">
  <xsd:schema xmlns:xsd="http://www.w3.org/2001/XMLSchema" xmlns:xs="http://www.w3.org/2001/XMLSchema" xmlns:p="http://schemas.microsoft.com/office/2006/metadata/properties" xmlns:ns2="b1cf5257-8992-498b-aff9-2ccb2706890d" xmlns:ns3="f8f3ac21-d33a-4f17-9d4e-9f9f14b93e81" targetNamespace="http://schemas.microsoft.com/office/2006/metadata/properties" ma:root="true" ma:fieldsID="3d38ed3f155d5df0c2af8249c3cff766" ns2:_="" ns3:_="">
    <xsd:import namespace="b1cf5257-8992-498b-aff9-2ccb2706890d"/>
    <xsd:import namespace="f8f3ac21-d33a-4f17-9d4e-9f9f14b93e81"/>
    <xsd:element name="properties">
      <xsd:complexType>
        <xsd:sequence>
          <xsd:element name="documentManagement">
            <xsd:complexType>
              <xsd:all>
                <xsd:element ref="ns2:Link_x0020_to_x0020_Document" minOccurs="0"/>
                <xsd:element ref="ns3:SharedWithUsers" minOccurs="0"/>
                <xsd:element ref="ns3:SharedWithDetails" minOccurs="0"/>
                <xsd:element ref="ns2:ne0396003d134c759a94fef6d5606d1a" minOccurs="0"/>
                <xsd:element ref="ns3:TaxCatchAll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cf5257-8992-498b-aff9-2ccb2706890d" elementFormDefault="qualified">
    <xsd:import namespace="http://schemas.microsoft.com/office/2006/documentManagement/types"/>
    <xsd:import namespace="http://schemas.microsoft.com/office/infopath/2007/PartnerControls"/>
    <xsd:element name="Link_x0020_to_x0020_Document" ma:index="8" nillable="true" ma:displayName="Link to Document" ma:format="Hyperlink" ma:internalName="Link_x0020_to_x0020_Document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ne0396003d134c759a94fef6d5606d1a" ma:index="12" nillable="true" ma:taxonomy="true" ma:internalName="ne0396003d134c759a94fef6d5606d1a" ma:taxonomyFieldName="ItemStatus" ma:displayName="ItemStatus" ma:default="" ma:fieldId="{7e039600-3d13-4c75-9a94-fef6d5606d1a}" ma:taxonomyMulti="true" ma:sspId="3773e5d3-86f4-436a-b35a-a9b626cf6315" ma:termSetId="db40ae4d-ec6d-4fe5-b1a5-c9938661c4e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f3ac21-d33a-4f17-9d4e-9f9f14b93e81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3" nillable="true" ma:displayName="Taxonomy Catch All Column" ma:hidden="true" ma:list="{b152409f-fec3-4f87-b851-0f982ca0a3b0}" ma:internalName="TaxCatchAll" ma:showField="CatchAllData" ma:web="f8f3ac21-d33a-4f17-9d4e-9f9f14b93e8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nk_x0020_to_x0020_Document xmlns="b1cf5257-8992-498b-aff9-2ccb2706890d">
      <Url xsi:nil="true"/>
      <Description xsi:nil="true"/>
    </Link_x0020_to_x0020_Document>
    <TaxCatchAll xmlns="f8f3ac21-d33a-4f17-9d4e-9f9f14b93e81" xsi:nil="true"/>
    <ne0396003d134c759a94fef6d5606d1a xmlns="b1cf5257-8992-498b-aff9-2ccb2706890d">
      <Terms xmlns="http://schemas.microsoft.com/office/infopath/2007/PartnerControls"/>
    </ne0396003d134c759a94fef6d5606d1a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B51C170-4969-4420-B075-CC4A9F6F8B85}"/>
</file>

<file path=customXml/itemProps2.xml><?xml version="1.0" encoding="utf-8"?>
<ds:datastoreItem xmlns:ds="http://schemas.openxmlformats.org/officeDocument/2006/customXml" ds:itemID="{B24F0FD7-590D-477C-84D8-04F64A55F94D}"/>
</file>

<file path=customXml/itemProps3.xml><?xml version="1.0" encoding="utf-8"?>
<ds:datastoreItem xmlns:ds="http://schemas.openxmlformats.org/officeDocument/2006/customXml" ds:itemID="{3A4C5460-6341-4A06-8926-FDDA58E91623}"/>
</file>

<file path=docProps/app.xml><?xml version="1.0" encoding="utf-8"?>
<Properties xmlns="http://schemas.openxmlformats.org/officeDocument/2006/extended-properties" xmlns:vt="http://schemas.openxmlformats.org/officeDocument/2006/docPropsVTypes">
  <Template>Aetna Violet PPT template-widescreen</Template>
  <TotalTime>8937</TotalTime>
  <Words>1885</Words>
  <Application>Microsoft Office PowerPoint</Application>
  <PresentationFormat>Widescreen</PresentationFormat>
  <Paragraphs>429</Paragraphs>
  <Slides>8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Batang</vt:lpstr>
      <vt:lpstr>Domaine Display</vt:lpstr>
      <vt:lpstr>Lucida Grande</vt:lpstr>
      <vt:lpstr>Arial</vt:lpstr>
      <vt:lpstr>Calibri Light</vt:lpstr>
      <vt:lpstr>Domaine Display Bold</vt:lpstr>
      <vt:lpstr>Open Sans</vt:lpstr>
      <vt:lpstr>Open Sans Bold</vt:lpstr>
      <vt:lpstr>Open Sans Light</vt:lpstr>
      <vt:lpstr>Verdana</vt:lpstr>
      <vt:lpstr>OfficeoftheCTO_theme_100218</vt:lpstr>
      <vt:lpstr>think-cell Slide</vt:lpstr>
      <vt:lpstr>Commercial Business Canvas</vt:lpstr>
      <vt:lpstr>Business Canvas</vt:lpstr>
      <vt:lpstr>Business Canvas</vt:lpstr>
      <vt:lpstr>Business Canvas</vt:lpstr>
      <vt:lpstr>Business Canvas</vt:lpstr>
      <vt:lpstr>Glossary</vt:lpstr>
      <vt:lpstr>Meritain Business Canvas</vt:lpstr>
      <vt:lpstr>PowerPoint Presentation</vt:lpstr>
    </vt:vector>
  </TitlesOfParts>
  <Company>Aetna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Oddo</dc:creator>
  <cp:lastModifiedBy>Lee, Jungsook G</cp:lastModifiedBy>
  <cp:revision>791</cp:revision>
  <cp:lastPrinted>2017-04-13T12:11:49Z</cp:lastPrinted>
  <dcterms:created xsi:type="dcterms:W3CDTF">2017-11-30T21:23:10Z</dcterms:created>
  <dcterms:modified xsi:type="dcterms:W3CDTF">2019-04-15T18:16:43Z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0x010100569E6DEB8F4FB049B548952547B6305B</vt:lpwstr>
  </property>
  <property fmtid="{D5CDD505-2E9C-101B-9397-08002B2CF9AE}" pid="3" name="Order">
    <vt:r8>1195400</vt:r8>
  </property>
  <property fmtid="{D5CDD505-2E9C-101B-9397-08002B2CF9AE}" pid="4" name="Sensitivity">
    <vt:lpwstr>Proprietary</vt:lpwstr>
  </property>
  <property fmtid="{D5CDD505-2E9C-101B-9397-08002B2CF9AE}" pid="5" name="MSIP_Label_67599526-06ca-49cc-9fa9-5307800a949a_Extended_MSFT_Method">
    <vt:lpwstr>Automatic</vt:lpwstr>
  </property>
  <property fmtid="{D5CDD505-2E9C-101B-9397-08002B2CF9AE}" pid="6" name="MSIP_Label_67599526-06ca-49cc-9fa9-5307800a949a_Enabled">
    <vt:lpwstr>True</vt:lpwstr>
  </property>
  <property fmtid="{D5CDD505-2E9C-101B-9397-08002B2CF9AE}" pid="7" name="ComplianceAssetId">
    <vt:lpwstr/>
  </property>
  <property fmtid="{D5CDD505-2E9C-101B-9397-08002B2CF9AE}" pid="8" name="MSIP_Label_67599526-06ca-49cc-9fa9-5307800a949a_SetDate">
    <vt:lpwstr>2018-11-27T13:51:41.6573611Z</vt:lpwstr>
  </property>
  <property fmtid="{D5CDD505-2E9C-101B-9397-08002B2CF9AE}" pid="9" name="MSIP_Label_67599526-06ca-49cc-9fa9-5307800a949a_Application">
    <vt:lpwstr>Microsoft Azure Information Protection</vt:lpwstr>
  </property>
  <property fmtid="{D5CDD505-2E9C-101B-9397-08002B2CF9AE}" pid="10" name="MSIP_Label_67599526-06ca-49cc-9fa9-5307800a949a_SiteId">
    <vt:lpwstr>fabb61b8-3afe-4e75-b934-a47f782b8cd7</vt:lpwstr>
  </property>
  <property fmtid="{D5CDD505-2E9C-101B-9397-08002B2CF9AE}" pid="11" name="MSIP_Label_67599526-06ca-49cc-9fa9-5307800a949a_Owner">
    <vt:lpwstr>StubanasCM@aetna.com</vt:lpwstr>
  </property>
  <property fmtid="{D5CDD505-2E9C-101B-9397-08002B2CF9AE}" pid="12" name="UnilyDocumentCategory">
    <vt:lpwstr/>
  </property>
  <property fmtid="{D5CDD505-2E9C-101B-9397-08002B2CF9AE}" pid="13" name="MSIP_Label_67599526-06ca-49cc-9fa9-5307800a949a_Name">
    <vt:lpwstr>Proprietary</vt:lpwstr>
  </property>
</Properties>
</file>