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4"/>
  </p:sldMasterIdLst>
  <p:notesMasterIdLst>
    <p:notesMasterId r:id="rId8"/>
  </p:notesMasterIdLst>
  <p:handoutMasterIdLst>
    <p:handoutMasterId r:id="rId9"/>
  </p:handoutMasterIdLst>
  <p:sldIdLst>
    <p:sldId id="736" r:id="rId5"/>
    <p:sldId id="12660" r:id="rId6"/>
    <p:sldId id="722" r:id="rId7"/>
  </p:sldIdLst>
  <p:sldSz cx="12192000" cy="6858000"/>
  <p:notesSz cx="9296400" cy="7010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1512" userDrawn="1">
          <p15:clr>
            <a:srgbClr val="A4A3A4"/>
          </p15:clr>
        </p15:guide>
        <p15:guide id="10" pos="6144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64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5" orient="horz" pos="600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Lala" initials="LL" lastIdx="1" clrIdx="0">
    <p:extLst>
      <p:ext uri="{19B8F6BF-5375-455C-9EA6-DF929625EA0E}">
        <p15:presenceInfo xmlns:p15="http://schemas.microsoft.com/office/powerpoint/2012/main" userId="S::lala@aetna.com::724b13f2-a83a-4f96-ba6f-24a2a8224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33CC33"/>
    <a:srgbClr val="FF7C80"/>
    <a:srgbClr val="9468CE"/>
    <a:srgbClr val="E94D4D"/>
    <a:srgbClr val="306A53"/>
    <a:srgbClr val="008080"/>
    <a:srgbClr val="D997E9"/>
    <a:srgbClr val="CC0000"/>
    <a:srgbClr val="64646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65BA0-B0F5-44E4-B6AD-CF41FFECDB1E}" v="230" dt="2021-11-04T16:31:44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1512"/>
        <p:guide pos="6144"/>
        <p:guide pos="3841"/>
        <p:guide pos="2664"/>
        <p:guide pos="4992"/>
        <p:guide orient="horz" pos="600"/>
        <p:guide orient="horz" pos="912"/>
        <p:guide orient="horz" pos="129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3/11/2022</a:t>
            </a:fld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58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3654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54965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85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445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2785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2530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3483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29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520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736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91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7914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182429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7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2507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6236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01708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7202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70352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999137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353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2893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434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76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0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9210"/>
            <a:ext cx="9667726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4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3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65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379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48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3945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DC13747A-EAA2-45E3-A8A0-1A494B86D158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285354" y="446389"/>
            <a:ext cx="1810965" cy="7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9" r:id="rId30"/>
    <p:sldLayoutId id="2147483860" r:id="rId31"/>
    <p:sldLayoutId id="2147483852" r:id="rId32"/>
    <p:sldLayoutId id="2147483861" r:id="rId3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08AD-B065-42AE-BC44-9C064C83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6" y="1931283"/>
            <a:ext cx="5918614" cy="201168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/>
              <a:t>Aetna Dental / Vision Business 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A26D-3B67-40C8-9676-A9B16F9FF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646" y="4786856"/>
            <a:ext cx="3407233" cy="1262324"/>
          </a:xfrm>
        </p:spPr>
        <p:txBody>
          <a:bodyPr/>
          <a:lstStyle/>
          <a:p>
            <a:r>
              <a:rPr lang="en-US"/>
              <a:t>TAI Systems Planning</a:t>
            </a:r>
          </a:p>
          <a:p>
            <a:r>
              <a:rPr lang="en-US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1971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DBD6-846B-4493-92D9-6C31D51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9B510-300C-4320-95D5-038881B93A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r>
              <a:rPr lang="en-US"/>
              <a:t>Aetna Dental &amp; 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0B3CD-CF8F-400D-9D1B-724D9DCB550E}"/>
              </a:ext>
            </a:extLst>
          </p:cNvPr>
          <p:cNvSpPr txBox="1"/>
          <p:nvPr/>
        </p:nvSpPr>
        <p:spPr>
          <a:xfrm>
            <a:off x="492715" y="1458848"/>
            <a:ext cx="2126128" cy="29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Key Partnerships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5BE92-8187-4C83-AE87-7BA6B0A9ABB5}"/>
              </a:ext>
            </a:extLst>
          </p:cNvPr>
          <p:cNvSpPr txBox="1"/>
          <p:nvPr/>
        </p:nvSpPr>
        <p:spPr>
          <a:xfrm>
            <a:off x="4971495" y="1458849"/>
            <a:ext cx="2237169" cy="297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Value 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5A2F2-A0A6-40B4-ABE3-43E447D15ACF}"/>
              </a:ext>
            </a:extLst>
          </p:cNvPr>
          <p:cNvSpPr txBox="1"/>
          <p:nvPr/>
        </p:nvSpPr>
        <p:spPr>
          <a:xfrm>
            <a:off x="49714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Cost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C48CC-EE27-43DF-A573-548C73544419}"/>
              </a:ext>
            </a:extLst>
          </p:cNvPr>
          <p:cNvSpPr txBox="1"/>
          <p:nvPr/>
        </p:nvSpPr>
        <p:spPr>
          <a:xfrm>
            <a:off x="2621203" y="1457589"/>
            <a:ext cx="2345844" cy="2090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Key Activities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92342-CDC0-4D00-9DA0-AB97C8AB1B8E}"/>
              </a:ext>
            </a:extLst>
          </p:cNvPr>
          <p:cNvSpPr txBox="1"/>
          <p:nvPr/>
        </p:nvSpPr>
        <p:spPr>
          <a:xfrm>
            <a:off x="9445831" y="1458848"/>
            <a:ext cx="2237169" cy="297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Customer Segment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AE4D5-1543-451B-9A5A-7C42BFC1AA1A}"/>
              </a:ext>
            </a:extLst>
          </p:cNvPr>
          <p:cNvSpPr txBox="1"/>
          <p:nvPr/>
        </p:nvSpPr>
        <p:spPr>
          <a:xfrm>
            <a:off x="7213110" y="1458849"/>
            <a:ext cx="2237169" cy="1573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Customer Relationships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28027-DBF9-4CA9-A9BA-9FE52CE485A7}"/>
              </a:ext>
            </a:extLst>
          </p:cNvPr>
          <p:cNvSpPr txBox="1"/>
          <p:nvPr/>
        </p:nvSpPr>
        <p:spPr bwMode="ltGray">
          <a:xfrm>
            <a:off x="2623277" y="3549098"/>
            <a:ext cx="2350427" cy="87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Key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F3E94-982E-48FE-BB2C-9E6B88E42BEE}"/>
              </a:ext>
            </a:extLst>
          </p:cNvPr>
          <p:cNvSpPr txBox="1"/>
          <p:nvPr/>
        </p:nvSpPr>
        <p:spPr bwMode="ltGray">
          <a:xfrm>
            <a:off x="7208662" y="3032330"/>
            <a:ext cx="2237169" cy="1399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E3CD0-2623-48C2-A3ED-BA84E72B36F8}"/>
              </a:ext>
            </a:extLst>
          </p:cNvPr>
          <p:cNvSpPr txBox="1"/>
          <p:nvPr/>
        </p:nvSpPr>
        <p:spPr>
          <a:xfrm>
            <a:off x="6093037" y="4431438"/>
            <a:ext cx="5598851" cy="163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>
                <a:cs typeface="Open Sans Light"/>
              </a:rPr>
              <a:t>Revenue Streams</a:t>
            </a:r>
          </a:p>
        </p:txBody>
      </p:sp>
      <p:sp>
        <p:nvSpPr>
          <p:cNvPr id="18" name="Rounded Rectangle 58">
            <a:extLst>
              <a:ext uri="{FF2B5EF4-FFF2-40B4-BE49-F238E27FC236}">
                <a16:creationId xmlns:a16="http://schemas.microsoft.com/office/drawing/2014/main" id="{AE95FE3A-8E8E-4331-94B8-27313A63E699}"/>
              </a:ext>
            </a:extLst>
          </p:cNvPr>
          <p:cNvSpPr/>
          <p:nvPr/>
        </p:nvSpPr>
        <p:spPr bwMode="ltGray">
          <a:xfrm>
            <a:off x="2708222" y="1768375"/>
            <a:ext cx="1054544" cy="35000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Manage dental network</a:t>
            </a:r>
          </a:p>
        </p:txBody>
      </p:sp>
      <p:sp>
        <p:nvSpPr>
          <p:cNvPr id="19" name="Rounded Rectangle 58">
            <a:extLst>
              <a:ext uri="{FF2B5EF4-FFF2-40B4-BE49-F238E27FC236}">
                <a16:creationId xmlns:a16="http://schemas.microsoft.com/office/drawing/2014/main" id="{DBFD2D77-2FAB-4A01-BAF0-2292E54F64B1}"/>
              </a:ext>
            </a:extLst>
          </p:cNvPr>
          <p:cNvSpPr/>
          <p:nvPr/>
        </p:nvSpPr>
        <p:spPr bwMode="ltGray">
          <a:xfrm>
            <a:off x="3827183" y="4137960"/>
            <a:ext cx="1046972" cy="2144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IT platform</a:t>
            </a:r>
          </a:p>
        </p:txBody>
      </p:sp>
      <p:sp>
        <p:nvSpPr>
          <p:cNvPr id="20" name="Rounded Rectangle 58">
            <a:extLst>
              <a:ext uri="{FF2B5EF4-FFF2-40B4-BE49-F238E27FC236}">
                <a16:creationId xmlns:a16="http://schemas.microsoft.com/office/drawing/2014/main" id="{BBB35070-7080-4D19-AE62-DC4B7EE21912}"/>
              </a:ext>
            </a:extLst>
          </p:cNvPr>
          <p:cNvSpPr/>
          <p:nvPr/>
        </p:nvSpPr>
        <p:spPr bwMode="ltGray">
          <a:xfrm>
            <a:off x="5159655" y="3642531"/>
            <a:ext cx="1921548" cy="2606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Quality of service</a:t>
            </a:r>
          </a:p>
        </p:txBody>
      </p:sp>
      <p:sp>
        <p:nvSpPr>
          <p:cNvPr id="21" name="Rounded Rectangle 58">
            <a:extLst>
              <a:ext uri="{FF2B5EF4-FFF2-40B4-BE49-F238E27FC236}">
                <a16:creationId xmlns:a16="http://schemas.microsoft.com/office/drawing/2014/main" id="{0478D7C8-E94C-47CE-A77B-E1ED5DBF8D13}"/>
              </a:ext>
            </a:extLst>
          </p:cNvPr>
          <p:cNvSpPr/>
          <p:nvPr/>
        </p:nvSpPr>
        <p:spPr bwMode="ltGray">
          <a:xfrm>
            <a:off x="5155784" y="2885958"/>
            <a:ext cx="1917336" cy="2606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Digital experience</a:t>
            </a:r>
          </a:p>
        </p:txBody>
      </p:sp>
      <p:sp>
        <p:nvSpPr>
          <p:cNvPr id="22" name="Rounded Rectangle 58">
            <a:extLst>
              <a:ext uri="{FF2B5EF4-FFF2-40B4-BE49-F238E27FC236}">
                <a16:creationId xmlns:a16="http://schemas.microsoft.com/office/drawing/2014/main" id="{21BFD90C-4177-41F0-959A-88D34FBAA3E3}"/>
              </a:ext>
            </a:extLst>
          </p:cNvPr>
          <p:cNvSpPr/>
          <p:nvPr/>
        </p:nvSpPr>
        <p:spPr bwMode="ltGray">
          <a:xfrm>
            <a:off x="7375110" y="3268412"/>
            <a:ext cx="931929" cy="3487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Aetna tools </a:t>
            </a:r>
          </a:p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(member, </a:t>
            </a:r>
          </a:p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broker portals) </a:t>
            </a:r>
          </a:p>
        </p:txBody>
      </p:sp>
      <p:sp>
        <p:nvSpPr>
          <p:cNvPr id="23" name="Rounded Rectangle 58">
            <a:extLst>
              <a:ext uri="{FF2B5EF4-FFF2-40B4-BE49-F238E27FC236}">
                <a16:creationId xmlns:a16="http://schemas.microsoft.com/office/drawing/2014/main" id="{7A769961-0518-41CE-9115-54DEC979DABB}"/>
              </a:ext>
            </a:extLst>
          </p:cNvPr>
          <p:cNvSpPr/>
          <p:nvPr/>
        </p:nvSpPr>
        <p:spPr bwMode="ltGray">
          <a:xfrm>
            <a:off x="9755114" y="3239160"/>
            <a:ext cx="1628267" cy="4129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Individual consumers</a:t>
            </a:r>
          </a:p>
        </p:txBody>
      </p:sp>
      <p:sp>
        <p:nvSpPr>
          <p:cNvPr id="24" name="Rounded Rectangle 58">
            <a:extLst>
              <a:ext uri="{FF2B5EF4-FFF2-40B4-BE49-F238E27FC236}">
                <a16:creationId xmlns:a16="http://schemas.microsoft.com/office/drawing/2014/main" id="{C404883B-42C3-472E-B51E-A2CCD0F063AD}"/>
              </a:ext>
            </a:extLst>
          </p:cNvPr>
          <p:cNvSpPr/>
          <p:nvPr/>
        </p:nvSpPr>
        <p:spPr bwMode="ltGray">
          <a:xfrm>
            <a:off x="9755114" y="1768393"/>
            <a:ext cx="1606762" cy="5131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Commercial groups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(self-insured payers)</a:t>
            </a:r>
          </a:p>
        </p:txBody>
      </p:sp>
      <p:sp>
        <p:nvSpPr>
          <p:cNvPr id="25" name="Rounded Rectangle 58">
            <a:extLst>
              <a:ext uri="{FF2B5EF4-FFF2-40B4-BE49-F238E27FC236}">
                <a16:creationId xmlns:a16="http://schemas.microsoft.com/office/drawing/2014/main" id="{17EE9F4F-165F-48E7-B672-E1ABD8172A28}"/>
              </a:ext>
            </a:extLst>
          </p:cNvPr>
          <p:cNvSpPr/>
          <p:nvPr/>
        </p:nvSpPr>
        <p:spPr bwMode="ltGray">
          <a:xfrm>
            <a:off x="9028868" y="4911618"/>
            <a:ext cx="1443365" cy="6414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Percentage of savings 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E6FBCBB4-A738-4194-86E2-A778EF4ED14C}"/>
              </a:ext>
            </a:extLst>
          </p:cNvPr>
          <p:cNvSpPr/>
          <p:nvPr/>
        </p:nvSpPr>
        <p:spPr bwMode="ltGray">
          <a:xfrm>
            <a:off x="642276" y="4909320"/>
            <a:ext cx="944420" cy="6479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Marketing &amp;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Sales commissions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BE6B0893-8318-4F6A-91D4-CBC1DF9632D0}"/>
              </a:ext>
            </a:extLst>
          </p:cNvPr>
          <p:cNvSpPr/>
          <p:nvPr/>
        </p:nvSpPr>
        <p:spPr bwMode="ltGray">
          <a:xfrm>
            <a:off x="3997983" y="4902946"/>
            <a:ext cx="878362" cy="6479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SG&amp;A / Operating cost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7FE90406-3920-4CD6-8D00-C9DDB9B5DEBD}"/>
              </a:ext>
            </a:extLst>
          </p:cNvPr>
          <p:cNvSpPr/>
          <p:nvPr/>
        </p:nvSpPr>
        <p:spPr bwMode="ltGray">
          <a:xfrm>
            <a:off x="5050721" y="4902946"/>
            <a:ext cx="897190" cy="649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Vendor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services (</a:t>
            </a:r>
            <a:r>
              <a:rPr lang="en-US" sz="900" b="1" err="1">
                <a:solidFill>
                  <a:schemeClr val="tx1"/>
                </a:solidFill>
              </a:rPr>
              <a:t>Careington</a:t>
            </a:r>
            <a:r>
              <a:rPr lang="en-US" sz="9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EBFC204E-9AF8-49FA-8EDA-BBB9236BAF84}"/>
              </a:ext>
            </a:extLst>
          </p:cNvPr>
          <p:cNvSpPr/>
          <p:nvPr/>
        </p:nvSpPr>
        <p:spPr bwMode="ltGray">
          <a:xfrm>
            <a:off x="1754940" y="4907524"/>
            <a:ext cx="1050687" cy="6479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Product development &amp; Administration</a:t>
            </a:r>
          </a:p>
        </p:txBody>
      </p:sp>
      <p:sp>
        <p:nvSpPr>
          <p:cNvPr id="30" name="Rounded Rectangle 58">
            <a:extLst>
              <a:ext uri="{FF2B5EF4-FFF2-40B4-BE49-F238E27FC236}">
                <a16:creationId xmlns:a16="http://schemas.microsoft.com/office/drawing/2014/main" id="{A92A2155-0D6C-4161-BE01-241E29AE4D66}"/>
              </a:ext>
            </a:extLst>
          </p:cNvPr>
          <p:cNvSpPr/>
          <p:nvPr/>
        </p:nvSpPr>
        <p:spPr bwMode="ltGray">
          <a:xfrm>
            <a:off x="3829772" y="2967774"/>
            <a:ext cx="1044385" cy="2688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Billing &amp;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Enrollment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97CD4ACA-8F58-46E5-B006-A071B9F156C9}"/>
              </a:ext>
            </a:extLst>
          </p:cNvPr>
          <p:cNvSpPr/>
          <p:nvPr/>
        </p:nvSpPr>
        <p:spPr bwMode="ltGray">
          <a:xfrm>
            <a:off x="621323" y="2105641"/>
            <a:ext cx="1859890" cy="2244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166BFB38-9F99-439E-8CCE-4C1E1C959CD5}"/>
              </a:ext>
            </a:extLst>
          </p:cNvPr>
          <p:cNvSpPr/>
          <p:nvPr/>
        </p:nvSpPr>
        <p:spPr bwMode="ltGray">
          <a:xfrm>
            <a:off x="606901" y="3540767"/>
            <a:ext cx="1874312" cy="4695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Dental institutions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Dental Health Centers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Community resources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E3877022-7276-4CBD-B329-E71DF3814377}"/>
              </a:ext>
            </a:extLst>
          </p:cNvPr>
          <p:cNvSpPr/>
          <p:nvPr/>
        </p:nvSpPr>
        <p:spPr bwMode="ltGray">
          <a:xfrm>
            <a:off x="611516" y="3193957"/>
            <a:ext cx="1859890" cy="28216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Vendors Partners (i.e.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err="1">
                <a:solidFill>
                  <a:schemeClr val="tx1"/>
                </a:solidFill>
              </a:rPr>
              <a:t>Careington</a:t>
            </a:r>
            <a:r>
              <a:rPr lang="en-US" sz="900" b="1">
                <a:solidFill>
                  <a:schemeClr val="tx1"/>
                </a:solidFill>
              </a:rPr>
              <a:t>, etc.) 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F84C0F88-B0DA-4D05-B940-03C816249B69}"/>
              </a:ext>
            </a:extLst>
          </p:cNvPr>
          <p:cNvSpPr/>
          <p:nvPr/>
        </p:nvSpPr>
        <p:spPr bwMode="ltGray">
          <a:xfrm>
            <a:off x="611516" y="2398554"/>
            <a:ext cx="1859890" cy="4173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Distribution partners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(consultant groups / broker, vendors)</a:t>
            </a:r>
          </a:p>
        </p:txBody>
      </p:sp>
      <p:sp>
        <p:nvSpPr>
          <p:cNvPr id="36" name="Rounded Rectangle 58">
            <a:extLst>
              <a:ext uri="{FF2B5EF4-FFF2-40B4-BE49-F238E27FC236}">
                <a16:creationId xmlns:a16="http://schemas.microsoft.com/office/drawing/2014/main" id="{5E2CA568-9B02-4E19-B474-60B17307E9E6}"/>
              </a:ext>
            </a:extLst>
          </p:cNvPr>
          <p:cNvSpPr/>
          <p:nvPr/>
        </p:nvSpPr>
        <p:spPr bwMode="ltGray">
          <a:xfrm>
            <a:off x="6963457" y="4909320"/>
            <a:ext cx="1445545" cy="6414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Premiums / Fees</a:t>
            </a:r>
          </a:p>
        </p:txBody>
      </p:sp>
      <p:sp>
        <p:nvSpPr>
          <p:cNvPr id="38" name="Rounded Rectangle 58">
            <a:extLst>
              <a:ext uri="{FF2B5EF4-FFF2-40B4-BE49-F238E27FC236}">
                <a16:creationId xmlns:a16="http://schemas.microsoft.com/office/drawing/2014/main" id="{36F5CBCE-143C-42CC-A0E8-6E9106CF5D38}"/>
              </a:ext>
            </a:extLst>
          </p:cNvPr>
          <p:cNvSpPr/>
          <p:nvPr/>
        </p:nvSpPr>
        <p:spPr bwMode="ltGray">
          <a:xfrm>
            <a:off x="3829772" y="2163065"/>
            <a:ext cx="1044383" cy="4494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Claims &amp;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Customer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id="{9BCEA591-EC52-46D6-9173-52CA9D4B7F02}"/>
              </a:ext>
            </a:extLst>
          </p:cNvPr>
          <p:cNvSpPr/>
          <p:nvPr/>
        </p:nvSpPr>
        <p:spPr bwMode="ltGray">
          <a:xfrm>
            <a:off x="2706108" y="2181013"/>
            <a:ext cx="1054544" cy="4315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Sales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(commercial,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individual)</a:t>
            </a:r>
          </a:p>
        </p:txBody>
      </p:sp>
      <p:sp>
        <p:nvSpPr>
          <p:cNvPr id="40" name="Rounded Rectangle 58">
            <a:extLst>
              <a:ext uri="{FF2B5EF4-FFF2-40B4-BE49-F238E27FC236}">
                <a16:creationId xmlns:a16="http://schemas.microsoft.com/office/drawing/2014/main" id="{464F2BEA-E0CB-4B55-86B2-327E1185EBF0}"/>
              </a:ext>
            </a:extLst>
          </p:cNvPr>
          <p:cNvSpPr/>
          <p:nvPr/>
        </p:nvSpPr>
        <p:spPr bwMode="ltGray">
          <a:xfrm>
            <a:off x="5156351" y="2510106"/>
            <a:ext cx="1920981" cy="2606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Benefits &amp; payment admin</a:t>
            </a: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id="{7E5A5E2F-C107-4FE8-9162-5570828EC18C}"/>
              </a:ext>
            </a:extLst>
          </p:cNvPr>
          <p:cNvSpPr/>
          <p:nvPr/>
        </p:nvSpPr>
        <p:spPr bwMode="ltGray">
          <a:xfrm>
            <a:off x="5156352" y="2129687"/>
            <a:ext cx="1920980" cy="2606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Competitive member cost</a:t>
            </a:r>
          </a:p>
        </p:txBody>
      </p:sp>
      <p:sp>
        <p:nvSpPr>
          <p:cNvPr id="42" name="Rounded Rectangle 58">
            <a:extLst>
              <a:ext uri="{FF2B5EF4-FFF2-40B4-BE49-F238E27FC236}">
                <a16:creationId xmlns:a16="http://schemas.microsoft.com/office/drawing/2014/main" id="{AC20767F-3301-4CA7-90EB-F475349FDA87}"/>
              </a:ext>
            </a:extLst>
          </p:cNvPr>
          <p:cNvSpPr/>
          <p:nvPr/>
        </p:nvSpPr>
        <p:spPr bwMode="ltGray">
          <a:xfrm>
            <a:off x="5156354" y="1768375"/>
            <a:ext cx="1920978" cy="2606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National networks &amp; presence</a:t>
            </a:r>
          </a:p>
        </p:txBody>
      </p:sp>
      <p:sp>
        <p:nvSpPr>
          <p:cNvPr id="43" name="Rounded Rectangle 58">
            <a:extLst>
              <a:ext uri="{FF2B5EF4-FFF2-40B4-BE49-F238E27FC236}">
                <a16:creationId xmlns:a16="http://schemas.microsoft.com/office/drawing/2014/main" id="{A0BE403D-1CDD-4340-A0C8-3EFE760B5B90}"/>
              </a:ext>
            </a:extLst>
          </p:cNvPr>
          <p:cNvSpPr/>
          <p:nvPr/>
        </p:nvSpPr>
        <p:spPr bwMode="ltGray">
          <a:xfrm>
            <a:off x="5155784" y="3260986"/>
            <a:ext cx="1912888" cy="2606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Brand recognition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91E7110-E677-4654-94AD-1A207089B657}"/>
              </a:ext>
            </a:extLst>
          </p:cNvPr>
          <p:cNvSpPr/>
          <p:nvPr/>
        </p:nvSpPr>
        <p:spPr bwMode="ltGray">
          <a:xfrm>
            <a:off x="7375110" y="3702824"/>
            <a:ext cx="931929" cy="2701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Vendor tools / portals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B85E5BEF-A95A-4DCF-884C-3AF6DB99E76D}"/>
              </a:ext>
            </a:extLst>
          </p:cNvPr>
          <p:cNvSpPr/>
          <p:nvPr/>
        </p:nvSpPr>
        <p:spPr bwMode="ltGray">
          <a:xfrm>
            <a:off x="7381739" y="4061072"/>
            <a:ext cx="929923" cy="2701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e-mail / Mail 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4A703FC-BB28-4F23-89B1-9F1A6C031020}"/>
              </a:ext>
            </a:extLst>
          </p:cNvPr>
          <p:cNvSpPr/>
          <p:nvPr/>
        </p:nvSpPr>
        <p:spPr bwMode="ltGray">
          <a:xfrm>
            <a:off x="8414876" y="3268412"/>
            <a:ext cx="890965" cy="348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Phone / mobile 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2318D580-C647-4BA5-90CB-33B4341F847E}"/>
              </a:ext>
            </a:extLst>
          </p:cNvPr>
          <p:cNvSpPr/>
          <p:nvPr/>
        </p:nvSpPr>
        <p:spPr bwMode="ltGray">
          <a:xfrm>
            <a:off x="7324149" y="1768377"/>
            <a:ext cx="1977383" cy="20578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Direct to consumer 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9743CB33-DA45-4758-A207-32B4E317B994}"/>
              </a:ext>
            </a:extLst>
          </p:cNvPr>
          <p:cNvSpPr/>
          <p:nvPr/>
        </p:nvSpPr>
        <p:spPr bwMode="ltGray">
          <a:xfrm>
            <a:off x="7324149" y="2407772"/>
            <a:ext cx="1977383" cy="1994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Marketing /Advertising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3E63F5BD-4D84-4E5B-844B-C43C04653B53}"/>
              </a:ext>
            </a:extLst>
          </p:cNvPr>
          <p:cNvSpPr/>
          <p:nvPr/>
        </p:nvSpPr>
        <p:spPr bwMode="ltGray">
          <a:xfrm>
            <a:off x="8410567" y="3702824"/>
            <a:ext cx="890965" cy="2701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Advertising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EB69ADBB-2917-458F-9406-8FD677614204}"/>
              </a:ext>
            </a:extLst>
          </p:cNvPr>
          <p:cNvSpPr/>
          <p:nvPr/>
        </p:nvSpPr>
        <p:spPr bwMode="ltGray">
          <a:xfrm>
            <a:off x="7324149" y="2702585"/>
            <a:ext cx="1977383" cy="261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Sales &amp; Consulting firms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221E383B-0605-4585-BCDB-10120DC16209}"/>
              </a:ext>
            </a:extLst>
          </p:cNvPr>
          <p:cNvSpPr/>
          <p:nvPr/>
        </p:nvSpPr>
        <p:spPr bwMode="ltGray">
          <a:xfrm>
            <a:off x="9755114" y="3874983"/>
            <a:ext cx="1628267" cy="4129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Associations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73DB18A7-EF9D-4317-A359-3C6709C4E662}"/>
              </a:ext>
            </a:extLst>
          </p:cNvPr>
          <p:cNvSpPr/>
          <p:nvPr/>
        </p:nvSpPr>
        <p:spPr bwMode="ltGray">
          <a:xfrm>
            <a:off x="2709387" y="2675189"/>
            <a:ext cx="1061749" cy="22883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Quoting / Rating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92C15755-B83B-483D-AA15-F411180BBC9A}"/>
              </a:ext>
            </a:extLst>
          </p:cNvPr>
          <p:cNvSpPr/>
          <p:nvPr/>
        </p:nvSpPr>
        <p:spPr bwMode="ltGray">
          <a:xfrm>
            <a:off x="3831886" y="1778737"/>
            <a:ext cx="1042269" cy="3271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Develop dental products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0BCFCE49-DDB5-42E4-8C15-E2286891369F}"/>
              </a:ext>
            </a:extLst>
          </p:cNvPr>
          <p:cNvSpPr/>
          <p:nvPr/>
        </p:nvSpPr>
        <p:spPr bwMode="ltGray">
          <a:xfrm>
            <a:off x="2706109" y="3855611"/>
            <a:ext cx="1070328" cy="23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CVS/Aetna brand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01B0FBDD-EFCF-440F-A6D7-0B9C8508E623}"/>
              </a:ext>
            </a:extLst>
          </p:cNvPr>
          <p:cNvSpPr/>
          <p:nvPr/>
        </p:nvSpPr>
        <p:spPr bwMode="ltGray">
          <a:xfrm>
            <a:off x="9755114" y="2503105"/>
            <a:ext cx="1617148" cy="5131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Commercial groups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(fully-insurance)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5FECFDAF-1356-4B52-AB86-1B65EDDC43E9}"/>
              </a:ext>
            </a:extLst>
          </p:cNvPr>
          <p:cNvSpPr/>
          <p:nvPr/>
        </p:nvSpPr>
        <p:spPr bwMode="ltGray">
          <a:xfrm>
            <a:off x="621323" y="1778738"/>
            <a:ext cx="1859890" cy="2413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States (Dept. of Insurance)</a:t>
            </a:r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35D7BC4D-320A-4278-A58A-FE4AD0CE05E0}"/>
              </a:ext>
            </a:extLst>
          </p:cNvPr>
          <p:cNvSpPr/>
          <p:nvPr/>
        </p:nvSpPr>
        <p:spPr bwMode="ltGray">
          <a:xfrm>
            <a:off x="606901" y="4071372"/>
            <a:ext cx="1869121" cy="27175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Other Internal Enterprise 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56" name="Rounded Rectangle 58">
            <a:extLst>
              <a:ext uri="{FF2B5EF4-FFF2-40B4-BE49-F238E27FC236}">
                <a16:creationId xmlns:a16="http://schemas.microsoft.com/office/drawing/2014/main" id="{50E11D9A-E41E-49E8-916B-D6BE90A5E6C1}"/>
              </a:ext>
            </a:extLst>
          </p:cNvPr>
          <p:cNvSpPr/>
          <p:nvPr/>
        </p:nvSpPr>
        <p:spPr bwMode="ltGray">
          <a:xfrm>
            <a:off x="7324149" y="2092837"/>
            <a:ext cx="1985904" cy="22793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Broker assisted Shop Buy Enroll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C850692-E950-48C6-9E0F-749AAA78754C}"/>
              </a:ext>
            </a:extLst>
          </p:cNvPr>
          <p:cNvSpPr/>
          <p:nvPr/>
        </p:nvSpPr>
        <p:spPr bwMode="ltGray">
          <a:xfrm>
            <a:off x="3820746" y="3855202"/>
            <a:ext cx="1046972" cy="23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Consumer portals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E4D6E805-51BD-4615-923C-6E40E8536757}"/>
              </a:ext>
            </a:extLst>
          </p:cNvPr>
          <p:cNvSpPr/>
          <p:nvPr/>
        </p:nvSpPr>
        <p:spPr bwMode="ltGray">
          <a:xfrm>
            <a:off x="2704667" y="4139789"/>
            <a:ext cx="1071771" cy="2144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Data &amp; insights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1AEAFF73-91AA-49EE-B1BF-446B04DE40AE}"/>
              </a:ext>
            </a:extLst>
          </p:cNvPr>
          <p:cNvSpPr/>
          <p:nvPr/>
        </p:nvSpPr>
        <p:spPr bwMode="ltGray">
          <a:xfrm>
            <a:off x="8409002" y="4059086"/>
            <a:ext cx="890965" cy="27384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Face-to-face 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EA784C36-C945-4729-A249-74DF97519775}"/>
              </a:ext>
            </a:extLst>
          </p:cNvPr>
          <p:cNvSpPr/>
          <p:nvPr/>
        </p:nvSpPr>
        <p:spPr bwMode="ltGray">
          <a:xfrm>
            <a:off x="5159655" y="4031815"/>
            <a:ext cx="1921548" cy="32985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Multi-product carrier &amp;</a:t>
            </a:r>
          </a:p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 CVS combined value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E9079818-4CAF-4832-A932-C4DC8D97FF63}"/>
              </a:ext>
            </a:extLst>
          </p:cNvPr>
          <p:cNvSpPr/>
          <p:nvPr/>
        </p:nvSpPr>
        <p:spPr bwMode="ltGray">
          <a:xfrm>
            <a:off x="3829772" y="2674229"/>
            <a:ext cx="1044384" cy="2297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Marketing</a:t>
            </a:r>
          </a:p>
        </p:txBody>
      </p:sp>
      <p:sp>
        <p:nvSpPr>
          <p:cNvPr id="68" name="Rounded Rectangle 58">
            <a:extLst>
              <a:ext uri="{FF2B5EF4-FFF2-40B4-BE49-F238E27FC236}">
                <a16:creationId xmlns:a16="http://schemas.microsoft.com/office/drawing/2014/main" id="{FE59E4B9-C96E-4BCD-B258-4A0C39CB69AD}"/>
              </a:ext>
            </a:extLst>
          </p:cNvPr>
          <p:cNvSpPr/>
          <p:nvPr/>
        </p:nvSpPr>
        <p:spPr bwMode="ltGray">
          <a:xfrm>
            <a:off x="2704667" y="2961262"/>
            <a:ext cx="1068583" cy="2824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Financials &amp; Reporting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D5FCB855-E8C2-4CA7-8882-96C2B87A0587}"/>
              </a:ext>
            </a:extLst>
          </p:cNvPr>
          <p:cNvSpPr/>
          <p:nvPr/>
        </p:nvSpPr>
        <p:spPr bwMode="ltGray">
          <a:xfrm>
            <a:off x="602285" y="2882571"/>
            <a:ext cx="1869121" cy="2429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TPA / Rental networks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170F58B2-B5CE-41CA-BADB-9BEDBD6EDCFF}"/>
              </a:ext>
            </a:extLst>
          </p:cNvPr>
          <p:cNvSpPr/>
          <p:nvPr/>
        </p:nvSpPr>
        <p:spPr bwMode="ltGray">
          <a:xfrm>
            <a:off x="2704667" y="3306338"/>
            <a:ext cx="2169488" cy="1865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>
                <a:solidFill>
                  <a:schemeClr val="tx1"/>
                </a:solidFill>
              </a:rPr>
              <a:t>Compliance / Fillings</a:t>
            </a:r>
          </a:p>
        </p:txBody>
      </p:sp>
      <p:sp>
        <p:nvSpPr>
          <p:cNvPr id="63" name="Rounded Rectangle 58">
            <a:extLst>
              <a:ext uri="{FF2B5EF4-FFF2-40B4-BE49-F238E27FC236}">
                <a16:creationId xmlns:a16="http://schemas.microsoft.com/office/drawing/2014/main" id="{8B913E06-4471-4976-B9A4-1950FAD95D03}"/>
              </a:ext>
            </a:extLst>
          </p:cNvPr>
          <p:cNvSpPr/>
          <p:nvPr/>
        </p:nvSpPr>
        <p:spPr bwMode="ltGray">
          <a:xfrm>
            <a:off x="2967748" y="4907524"/>
            <a:ext cx="855859" cy="6479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Claim </a:t>
            </a:r>
          </a:p>
          <a:p>
            <a:pPr algn="ctr"/>
            <a:r>
              <a:rPr lang="en-US" sz="900" b="1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191033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7678-D315-D44D-B14D-46F0DCB8A9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Into Action.</a:t>
            </a:r>
          </a:p>
        </p:txBody>
      </p:sp>
    </p:spTree>
    <p:extLst>
      <p:ext uri="{BB962C8B-B14F-4D97-AF65-F5344CB8AC3E}">
        <p14:creationId xmlns:p14="http://schemas.microsoft.com/office/powerpoint/2010/main" val="1158267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AI Architecture North Star Template with Insructions v2" id="{6A1DA68F-3A77-CB41-B179-AEC04A938B6D}" vid="{0C8790E0-6D20-0849-93CB-BFDAA7E36C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b1cf5257-8992-498b-aff9-2ccb2706890d"/>
    <ds:schemaRef ds:uri="f8f3ac21-d33a-4f17-9d4e-9f9f14b93e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19B4B6-C9C9-4517-8F16-F1338A126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CVS_Health_PPT_Everyday_Widescreen_Template</vt:lpstr>
      <vt:lpstr>Aetna Dental / Vision Business Canvas</vt:lpstr>
      <vt:lpstr>Business Canvas</vt:lpstr>
      <vt:lpstr>Into Action.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North Star</dc:title>
  <dc:creator>Hillocks, George M.</dc:creator>
  <cp:revision>2</cp:revision>
  <cp:lastPrinted>2019-07-30T11:49:09Z</cp:lastPrinted>
  <dcterms:created xsi:type="dcterms:W3CDTF">2020-08-13T22:06:42Z</dcterms:created>
  <dcterms:modified xsi:type="dcterms:W3CDTF">2022-03-11T18:15:31Z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SetDate">
    <vt:lpwstr>2018-12-11T13:43:06.3238854Z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Extended_MSFT_Method">
    <vt:lpwstr>Automatic</vt:lpwstr>
  </property>
  <property fmtid="{D5CDD505-2E9C-101B-9397-08002B2CF9AE}" pid="8" name="Sensitivity">
    <vt:lpwstr>Proprietary</vt:lpwstr>
  </property>
  <property fmtid="{D5CDD505-2E9C-101B-9397-08002B2CF9AE}" pid="9" name="UnilyDocumentCategory">
    <vt:lpwstr/>
  </property>
  <property fmtid="{D5CDD505-2E9C-101B-9397-08002B2CF9AE}" pid="10" name="ClassificationContentMarkingFooterLocations">
    <vt:lpwstr>CVS_Health_PPT_Everyday_Widescreen_Template:5</vt:lpwstr>
  </property>
  <property fmtid="{D5CDD505-2E9C-101B-9397-08002B2CF9AE}" pid="11" name="ClassificationContentMarkingFooterText">
    <vt:lpwstr>Proprietary</vt:lpwstr>
  </property>
  <property fmtid="{D5CDD505-2E9C-101B-9397-08002B2CF9AE}" pid="12" name="ItemStatus">
    <vt:lpwstr/>
  </property>
</Properties>
</file>