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2" r:id="rId4"/>
  </p:sldMasterIdLst>
  <p:notesMasterIdLst>
    <p:notesMasterId r:id="rId8"/>
  </p:notesMasterIdLst>
  <p:handoutMasterIdLst>
    <p:handoutMasterId r:id="rId9"/>
  </p:handoutMasterIdLst>
  <p:sldIdLst>
    <p:sldId id="256" r:id="rId5"/>
    <p:sldId id="275" r:id="rId6"/>
    <p:sldId id="276" r:id="rId7"/>
  </p:sldIdLst>
  <p:sldSz cx="12192000" cy="6858000"/>
  <p:notesSz cx="9144000" cy="6858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0" userDrawn="1">
          <p15:clr>
            <a:srgbClr val="A4A3A4"/>
          </p15:clr>
        </p15:guide>
        <p15:guide id="3" orient="horz" pos="2352" userDrawn="1">
          <p15:clr>
            <a:srgbClr val="A4A3A4"/>
          </p15:clr>
        </p15:guide>
        <p15:guide id="4" orient="horz" pos="3795" userDrawn="1">
          <p15:clr>
            <a:srgbClr val="A4A3A4"/>
          </p15:clr>
        </p15:guide>
        <p15:guide id="6" orient="horz" pos="4175" userDrawn="1">
          <p15:clr>
            <a:srgbClr val="A4A3A4"/>
          </p15:clr>
        </p15:guide>
        <p15:guide id="7" pos="293" userDrawn="1">
          <p15:clr>
            <a:srgbClr val="A4A3A4"/>
          </p15:clr>
        </p15:guide>
        <p15:guide id="8" pos="7399" userDrawn="1">
          <p15:clr>
            <a:srgbClr val="A4A3A4"/>
          </p15:clr>
        </p15:guide>
        <p15:guide id="9" pos="1463" userDrawn="1">
          <p15:clr>
            <a:srgbClr val="A4A3A4"/>
          </p15:clr>
        </p15:guide>
        <p15:guide id="10" pos="6193" userDrawn="1">
          <p15:clr>
            <a:srgbClr val="A4A3A4"/>
          </p15:clr>
        </p15:guide>
        <p15:guide id="11" pos="3841" userDrawn="1">
          <p15:clr>
            <a:srgbClr val="A4A3A4"/>
          </p15:clr>
        </p15:guide>
        <p15:guide id="12" pos="2640" userDrawn="1">
          <p15:clr>
            <a:srgbClr val="A4A3A4"/>
          </p15:clr>
        </p15:guide>
        <p15:guide id="13" pos="5016" userDrawn="1">
          <p15:clr>
            <a:srgbClr val="A4A3A4"/>
          </p15:clr>
        </p15:guide>
        <p15:guide id="14" orient="horz" pos="279" userDrawn="1">
          <p15:clr>
            <a:srgbClr val="A4A3A4"/>
          </p15:clr>
        </p15:guide>
        <p15:guide id="15" orient="horz" pos="768" userDrawn="1">
          <p15:clr>
            <a:srgbClr val="A4A3A4"/>
          </p15:clr>
        </p15:guide>
        <p15:guide id="16" orient="horz" pos="4152" userDrawn="1">
          <p15:clr>
            <a:srgbClr val="A4A3A4"/>
          </p15:clr>
        </p15:guide>
        <p15:guide id="17" orient="horz" pos="912" userDrawn="1">
          <p15:clr>
            <a:srgbClr val="A4A3A4"/>
          </p15:clr>
        </p15:guide>
        <p15:guide id="18" orient="horz" pos="3931" userDrawn="1">
          <p15:clr>
            <a:srgbClr val="A4A3A4"/>
          </p15:clr>
        </p15:guide>
        <p15:guide id="19" pos="3792" userDrawn="1">
          <p15:clr>
            <a:srgbClr val="A4A3A4"/>
          </p15:clr>
        </p15:guide>
        <p15:guide id="20" pos="3888" userDrawn="1">
          <p15:clr>
            <a:srgbClr val="A4A3A4"/>
          </p15:clr>
        </p15:guide>
        <p15:guide id="21" orient="horz" pos="2304" userDrawn="1">
          <p15:clr>
            <a:srgbClr val="A4A3A4"/>
          </p15:clr>
        </p15:guide>
        <p15:guide id="22" orient="horz" pos="2400" userDrawn="1">
          <p15:clr>
            <a:srgbClr val="A4A3A4"/>
          </p15:clr>
        </p15:guide>
        <p15:guide id="23" orient="horz" pos="286" userDrawn="1">
          <p15:clr>
            <a:srgbClr val="A4A3A4"/>
          </p15:clr>
        </p15:guide>
        <p15:guide id="24" orient="horz" pos="285" userDrawn="1">
          <p15:clr>
            <a:srgbClr val="A4A3A4"/>
          </p15:clr>
        </p15:guide>
        <p15:guide id="25" orient="horz" pos="401" userDrawn="1">
          <p15:clr>
            <a:srgbClr val="A4A3A4"/>
          </p15:clr>
        </p15:guide>
        <p15:guide id="26" orient="horz" pos="1039" userDrawn="1">
          <p15:clr>
            <a:srgbClr val="A4A3A4"/>
          </p15:clr>
        </p15:guide>
        <p15:guide id="27" pos="3435"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848"/>
    <a:srgbClr val="7F7F7F"/>
    <a:srgbClr val="F2F2F2"/>
    <a:srgbClr val="D9D9D9"/>
    <a:srgbClr val="F7F7F7"/>
    <a:srgbClr val="00859B"/>
    <a:srgbClr val="EFE411"/>
    <a:srgbClr val="D20962"/>
    <a:srgbClr val="B2DAE1"/>
    <a:srgbClr val="E5B2C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0" autoAdjust="0"/>
    <p:restoredTop sz="85627" autoAdjust="0"/>
  </p:normalViewPr>
  <p:slideViewPr>
    <p:cSldViewPr snapToGrid="0">
      <p:cViewPr varScale="1">
        <p:scale>
          <a:sx n="90" d="100"/>
          <a:sy n="90" d="100"/>
        </p:scale>
        <p:origin x="1842" y="96"/>
      </p:cViewPr>
      <p:guideLst>
        <p:guide orient="horz" pos="280"/>
        <p:guide orient="horz" pos="2352"/>
        <p:guide orient="horz" pos="3795"/>
        <p:guide orient="horz" pos="4175"/>
        <p:guide pos="293"/>
        <p:guide pos="7399"/>
        <p:guide pos="1463"/>
        <p:guide pos="6193"/>
        <p:guide pos="3841"/>
        <p:guide pos="2640"/>
        <p:guide pos="5016"/>
        <p:guide orient="horz" pos="279"/>
        <p:guide orient="horz" pos="768"/>
        <p:guide orient="horz" pos="4152"/>
        <p:guide orient="horz" pos="912"/>
        <p:guide orient="horz" pos="3931"/>
        <p:guide pos="3792"/>
        <p:guide pos="3888"/>
        <p:guide orient="horz" pos="2304"/>
        <p:guide orient="horz" pos="2400"/>
        <p:guide orient="horz" pos="286"/>
        <p:guide orient="horz" pos="285"/>
        <p:guide orient="horz" pos="401"/>
        <p:guide orient="horz" pos="1039"/>
        <p:guide pos="34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2040" y="77"/>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dirty="0">
              <a:latin typeface="Open Sans Light"/>
              <a:cs typeface="Open Sans Light"/>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latin typeface="Open Sans Light"/>
                <a:cs typeface="Open Sans Light"/>
              </a:rPr>
              <a:t>4/8/2019</a:t>
            </a:fld>
            <a:endParaRPr lang="en-US" sz="1000" dirty="0">
              <a:latin typeface="Open Sans Light"/>
              <a:cs typeface="Open Sans Light"/>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dirty="0">
              <a:latin typeface="Open Sans Light"/>
              <a:cs typeface="Open Sans Light"/>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latin typeface="Open Sans Light"/>
                <a:cs typeface="Open Sans Light"/>
              </a:rPr>
              <a:t>‹#›</a:t>
            </a:fld>
            <a:endParaRPr lang="en-US" sz="1000" dirty="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EC2C7003-A6A9-A249-88AD-8CFDA7DED64B}" type="datetimeFigureOut">
              <a:rPr lang="en-US" smtClean="0"/>
              <a:pPr/>
              <a:t>4/8/2019</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a:t>
            </a:fld>
            <a:endParaRPr lang="en-US" dirty="0"/>
          </a:p>
        </p:txBody>
      </p:sp>
    </p:spTree>
    <p:extLst>
      <p:ext uri="{BB962C8B-B14F-4D97-AF65-F5344CB8AC3E}">
        <p14:creationId xmlns:p14="http://schemas.microsoft.com/office/powerpoint/2010/main" val="128712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state diagram (</a:t>
            </a:r>
            <a:r>
              <a:rPr lang="en-US" dirty="0" err="1"/>
              <a:t>yale</a:t>
            </a:r>
            <a:r>
              <a:rPr lang="en-US" dirty="0"/>
              <a:t>) =&gt; http://aetnet.aetna.com/technet/near/pages/821d83f94921012f.htm</a:t>
            </a:r>
          </a:p>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dirty="0"/>
          </a:p>
        </p:txBody>
      </p:sp>
    </p:spTree>
    <p:extLst>
      <p:ext uri="{BB962C8B-B14F-4D97-AF65-F5344CB8AC3E}">
        <p14:creationId xmlns:p14="http://schemas.microsoft.com/office/powerpoint/2010/main" val="29096772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783272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a:spLocks noChangeAspect="1"/>
          </p:cNvSpPr>
          <p:nvPr/>
        </p:nvSpPr>
        <p:spPr>
          <a:xfrm>
            <a:off x="7751366" y="0"/>
            <a:ext cx="444063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solidFill>
                <a:schemeClr val="accent4"/>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p:cNvSpPr/>
          <p:nvPr/>
        </p:nvSpPr>
        <p:spPr>
          <a:xfrm>
            <a:off x="7629890" y="0"/>
            <a:ext cx="12147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grpSp>
        <p:nvGrpSpPr>
          <p:cNvPr id="10" name="Group 9"/>
          <p:cNvGrpSpPr/>
          <p:nvPr userDrawn="1"/>
        </p:nvGrpSpPr>
        <p:grpSpPr>
          <a:xfrm>
            <a:off x="834187" y="5051932"/>
            <a:ext cx="2121961" cy="1172755"/>
            <a:chOff x="834187" y="5007328"/>
            <a:chExt cx="2121961" cy="1172755"/>
          </a:xfrm>
        </p:grpSpPr>
        <p:sp>
          <p:nvSpPr>
            <p:cNvPr id="12" name="TextBox 11"/>
            <p:cNvSpPr txBox="1">
              <a:spLocks/>
            </p:cNvSpPr>
            <p:nvPr/>
          </p:nvSpPr>
          <p:spPr>
            <a:xfrm>
              <a:off x="1476280" y="5399774"/>
              <a:ext cx="335594" cy="26346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3" name="TextBox 12"/>
            <p:cNvSpPr txBox="1">
              <a:spLocks/>
            </p:cNvSpPr>
            <p:nvPr/>
          </p:nvSpPr>
          <p:spPr>
            <a:xfrm>
              <a:off x="1205971" y="5416132"/>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4" name="TextBox 13"/>
            <p:cNvSpPr txBox="1">
              <a:spLocks/>
            </p:cNvSpPr>
            <p:nvPr/>
          </p:nvSpPr>
          <p:spPr>
            <a:xfrm>
              <a:off x="1840684" y="5487481"/>
              <a:ext cx="169193" cy="17924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5" name="TextBox 14"/>
            <p:cNvSpPr txBox="1">
              <a:spLocks/>
            </p:cNvSpPr>
            <p:nvPr/>
          </p:nvSpPr>
          <p:spPr>
            <a:xfrm>
              <a:off x="2024603" y="5487481"/>
              <a:ext cx="173719" cy="17924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6" name="TextBox 15"/>
            <p:cNvSpPr txBox="1">
              <a:spLocks/>
            </p:cNvSpPr>
            <p:nvPr/>
          </p:nvSpPr>
          <p:spPr>
            <a:xfrm>
              <a:off x="1727626" y="5490962"/>
              <a:ext cx="97129" cy="17228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7" name="TextBox 16"/>
            <p:cNvSpPr txBox="1">
              <a:spLocks/>
            </p:cNvSpPr>
            <p:nvPr/>
          </p:nvSpPr>
          <p:spPr>
            <a:xfrm>
              <a:off x="1909962" y="5713507"/>
              <a:ext cx="223154" cy="25059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8" name="TextBox 17"/>
            <p:cNvSpPr txBox="1">
              <a:spLocks/>
            </p:cNvSpPr>
            <p:nvPr/>
          </p:nvSpPr>
          <p:spPr>
            <a:xfrm>
              <a:off x="2422311" y="5713507"/>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9" name="TextBox 18"/>
            <p:cNvSpPr txBox="1">
              <a:spLocks/>
            </p:cNvSpPr>
            <p:nvPr/>
          </p:nvSpPr>
          <p:spPr>
            <a:xfrm>
              <a:off x="2148125" y="5713855"/>
              <a:ext cx="257619" cy="2467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5" name="Group 24"/>
            <p:cNvGrpSpPr/>
            <p:nvPr/>
          </p:nvGrpSpPr>
          <p:grpSpPr>
            <a:xfrm>
              <a:off x="1465810" y="5723666"/>
              <a:ext cx="414429" cy="91688"/>
              <a:chOff x="1465428" y="5723666"/>
              <a:chExt cx="414321" cy="91688"/>
            </a:xfrm>
          </p:grpSpPr>
          <p:sp>
            <p:nvSpPr>
              <p:cNvPr id="20" name="TextBox 19"/>
              <p:cNvSpPr txBox="1">
                <a:spLocks/>
              </p:cNvSpPr>
              <p:nvPr/>
            </p:nvSpPr>
            <p:spPr>
              <a:xfrm>
                <a:off x="1465428" y="5723666"/>
                <a:ext cx="90135" cy="91688"/>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1" name="TextBox 20"/>
              <p:cNvSpPr txBox="1">
                <a:spLocks/>
              </p:cNvSpPr>
              <p:nvPr/>
            </p:nvSpPr>
            <p:spPr>
              <a:xfrm>
                <a:off x="1569024" y="5725066"/>
                <a:ext cx="54618" cy="89069"/>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2" name="TextBox 21"/>
              <p:cNvSpPr txBox="1">
                <a:spLocks/>
              </p:cNvSpPr>
              <p:nvPr/>
            </p:nvSpPr>
            <p:spPr>
              <a:xfrm>
                <a:off x="1648696" y="5725066"/>
                <a:ext cx="73449" cy="89069"/>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3" name="TextBox 22"/>
              <p:cNvSpPr txBox="1">
                <a:spLocks/>
              </p:cNvSpPr>
              <p:nvPr/>
            </p:nvSpPr>
            <p:spPr>
              <a:xfrm>
                <a:off x="1733195" y="5725066"/>
                <a:ext cx="74387" cy="89069"/>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4" name="TextBox 23"/>
              <p:cNvSpPr txBox="1">
                <a:spLocks/>
              </p:cNvSpPr>
              <p:nvPr/>
            </p:nvSpPr>
            <p:spPr>
              <a:xfrm>
                <a:off x="1825131" y="5725066"/>
                <a:ext cx="54618" cy="89069"/>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11" name="Freeform 9"/>
            <p:cNvSpPr>
              <a:spLocks noEditPoints="1"/>
            </p:cNvSpPr>
            <p:nvPr/>
          </p:nvSpPr>
          <p:spPr bwMode="auto">
            <a:xfrm>
              <a:off x="834187" y="5007328"/>
              <a:ext cx="2121961" cy="1172755"/>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26" name="Text Placeholder 7"/>
          <p:cNvSpPr>
            <a:spLocks noGrp="1"/>
          </p:cNvSpPr>
          <p:nvPr>
            <p:ph type="body" sz="quarter" idx="11" hasCustomPrompt="1"/>
          </p:nvPr>
        </p:nvSpPr>
        <p:spPr>
          <a:xfrm>
            <a:off x="4078427" y="5460984"/>
            <a:ext cx="2844943" cy="431800"/>
          </a:xfrm>
          <a:prstGeom prst="rect">
            <a:avLst/>
          </a:prstGeom>
        </p:spPr>
        <p:txBody>
          <a:bodyPr rIns="0" anchor="b"/>
          <a:lstStyle>
            <a:lvl1pPr algn="r">
              <a:defRPr sz="12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Presenter Name</a:t>
            </a:r>
            <a:endParaRPr lang="tr-TR" dirty="0"/>
          </a:p>
        </p:txBody>
      </p:sp>
      <p:sp>
        <p:nvSpPr>
          <p:cNvPr id="27" name="Title 1"/>
          <p:cNvSpPr>
            <a:spLocks noGrp="1"/>
          </p:cNvSpPr>
          <p:nvPr>
            <p:ph type="ctrTitle" hasCustomPrompt="1"/>
          </p:nvPr>
        </p:nvSpPr>
        <p:spPr>
          <a:xfrm>
            <a:off x="822960" y="640080"/>
            <a:ext cx="5585018" cy="2630356"/>
          </a:xfrm>
          <a:prstGeom prst="rect">
            <a:avLst/>
          </a:prstGeom>
        </p:spPr>
        <p:txBody>
          <a:bodyPr lIns="0" anchor="t"/>
          <a:lstStyle>
            <a:lvl1pPr algn="l">
              <a:lnSpc>
                <a:spcPct val="80000"/>
              </a:lnSpc>
              <a:defRPr sz="7200"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dirty="0"/>
              <a:t>Cover Slide Title</a:t>
            </a:r>
          </a:p>
        </p:txBody>
      </p:sp>
      <p:sp>
        <p:nvSpPr>
          <p:cNvPr id="30" name="Text Placeholder 7"/>
          <p:cNvSpPr>
            <a:spLocks noGrp="1"/>
          </p:cNvSpPr>
          <p:nvPr>
            <p:ph type="body" sz="quarter" idx="12" hasCustomPrompt="1"/>
          </p:nvPr>
        </p:nvSpPr>
        <p:spPr>
          <a:xfrm>
            <a:off x="822960" y="3383280"/>
            <a:ext cx="5578857" cy="431800"/>
          </a:xfrm>
          <a:prstGeom prst="rect">
            <a:avLst/>
          </a:prstGeom>
        </p:spPr>
        <p:txBody>
          <a:bodyPr lIns="0" anchor="ctr" anchorCtr="0"/>
          <a:lstStyle>
            <a:lvl1pPr algn="l">
              <a:defRPr sz="24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Second Level Title</a:t>
            </a:r>
            <a:endParaRPr lang="tr-TR" dirty="0"/>
          </a:p>
        </p:txBody>
      </p:sp>
      <p:sp>
        <p:nvSpPr>
          <p:cNvPr id="31" name="Text Placeholder 7"/>
          <p:cNvSpPr>
            <a:spLocks noGrp="1"/>
          </p:cNvSpPr>
          <p:nvPr>
            <p:ph type="body" sz="quarter" idx="13" hasCustomPrompt="1"/>
          </p:nvPr>
        </p:nvSpPr>
        <p:spPr>
          <a:xfrm>
            <a:off x="4078427" y="5892928"/>
            <a:ext cx="2844943" cy="431800"/>
          </a:xfrm>
          <a:prstGeom prst="rect">
            <a:avLst/>
          </a:prstGeom>
        </p:spPr>
        <p:txBody>
          <a:bodyPr rIns="0" anchor="b"/>
          <a:lstStyle>
            <a:lvl1pPr algn="r">
              <a:defRPr sz="18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Date</a:t>
            </a:r>
            <a:endParaRPr lang="tr-TR" dirty="0"/>
          </a:p>
        </p:txBody>
      </p:sp>
      <p:sp>
        <p:nvSpPr>
          <p:cNvPr id="32" name="Picture Placeholder 5"/>
          <p:cNvSpPr>
            <a:spLocks noGrp="1"/>
          </p:cNvSpPr>
          <p:nvPr>
            <p:ph type="pic" sz="quarter" idx="14" hasCustomPrompt="1"/>
          </p:nvPr>
        </p:nvSpPr>
        <p:spPr>
          <a:xfrm>
            <a:off x="7751365" y="1"/>
            <a:ext cx="4440635" cy="3383280"/>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28" name="Rectangle 27"/>
          <p:cNvSpPr/>
          <p:nvPr userDrawn="1"/>
        </p:nvSpPr>
        <p:spPr>
          <a:xfrm>
            <a:off x="7749346" y="3375049"/>
            <a:ext cx="4442654" cy="11887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grpSp>
        <p:nvGrpSpPr>
          <p:cNvPr id="29" name="Group 28">
            <a:extLst>
              <a:ext uri="{FF2B5EF4-FFF2-40B4-BE49-F238E27FC236}">
                <a16:creationId xmlns:a16="http://schemas.microsoft.com/office/drawing/2014/main" id="{0860573B-7502-4EE6-AE67-B3B2FFD71F32}"/>
              </a:ext>
            </a:extLst>
          </p:cNvPr>
          <p:cNvGrpSpPr>
            <a:grpSpLocks noChangeAspect="1"/>
          </p:cNvGrpSpPr>
          <p:nvPr userDrawn="1"/>
        </p:nvGrpSpPr>
        <p:grpSpPr>
          <a:xfrm>
            <a:off x="9472900" y="5931510"/>
            <a:ext cx="2192529" cy="292877"/>
            <a:chOff x="279400" y="2781300"/>
            <a:chExt cx="8585200" cy="1092200"/>
          </a:xfrm>
        </p:grpSpPr>
        <p:sp>
          <p:nvSpPr>
            <p:cNvPr id="33"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4"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5"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6"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7"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8"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9"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0"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1" name="Freeform 13">
              <a:extLst>
                <a:ext uri="{FF2B5EF4-FFF2-40B4-BE49-F238E27FC236}">
                  <a16:creationId xmlns:a16="http://schemas.microsoft.com/office/drawing/2014/main" id="{A6104163-5896-46B6-AC7E-D2E4D25EC2F7}"/>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2"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gr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ernal Slide - Photo Right Lar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702965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8351520" y="1554481"/>
            <a:ext cx="384048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3" name="Content Placeholder 8"/>
          <p:cNvSpPr txBox="1">
            <a:spLocks/>
          </p:cNvSpPr>
          <p:nvPr userDrawn="1"/>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sp>
        <p:nvSpPr>
          <p:cNvPr id="24"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Arial" panose="020B0604020202020204" pitchFamily="34" charset="0"/>
                <a:cs typeface="Arial" panose="020B0604020202020204" pitchFamily="34" charset="0"/>
                <a:sym typeface="Arial" panose="020B0604020202020204" pitchFamily="34" charset="0"/>
              </a:rPr>
              <a:t>Proprietary</a:t>
            </a:r>
            <a:endParaRPr lang="en-US" sz="800" dirty="0" err="1">
              <a:solidFill>
                <a:srgbClr val="414141"/>
              </a:solidFill>
              <a:latin typeface="Arial" panose="020B0604020202020204" pitchFamily="34" charset="0"/>
              <a:cs typeface="Arial" panose="020B0604020202020204" pitchFamily="34" charset="0"/>
              <a:sym typeface="Arial" panose="020B0604020202020204" pitchFamily="34" charset="0"/>
            </a:endParaRPr>
          </a:p>
        </p:txBody>
      </p:sp>
      <p:sp>
        <p:nvSpPr>
          <p:cNvPr id="25" name="Rectangle 24"/>
          <p:cNvSpPr/>
          <p:nvPr userDrawn="1"/>
        </p:nvSpPr>
        <p:spPr>
          <a:xfrm>
            <a:off x="8260080" y="1554479"/>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26" name="Text Placeholder 4"/>
          <p:cNvSpPr>
            <a:spLocks noGrp="1"/>
          </p:cNvSpPr>
          <p:nvPr>
            <p:ph type="body" sz="quarter" idx="12" hasCustomPrompt="1"/>
          </p:nvPr>
        </p:nvSpPr>
        <p:spPr>
          <a:xfrm>
            <a:off x="457201" y="2011680"/>
            <a:ext cx="7406640" cy="4162001"/>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Vision to action">
    <p:bg>
      <p:bgPr>
        <a:solidFill>
          <a:srgbClr val="064E69"/>
        </a:solidFill>
        <a:effectLst/>
      </p:bgPr>
    </p:bg>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userDrawn="1">
            <p:custDataLst>
              <p:tags r:id="rId2"/>
            </p:custDataLst>
            <p:extLst>
              <p:ext uri="{D42A27DB-BD31-4B8C-83A1-F6EECF244321}">
                <p14:modId xmlns:p14="http://schemas.microsoft.com/office/powerpoint/2010/main" val="37384445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498" imgH="499" progId="TCLayout.ActiveDocument.1">
                  <p:embed/>
                </p:oleObj>
              </mc:Choice>
              <mc:Fallback>
                <p:oleObj name="think-cell Slide" r:id="rId4" imgW="498" imgH="499" progId="TCLayout.ActiveDocument.1">
                  <p:embed/>
                  <p:pic>
                    <p:nvPicPr>
                      <p:cNvPr id="26" name="Object 2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7" name="Rectangle 26"/>
          <p:cNvSpPr/>
          <p:nvPr userDrawn="1"/>
        </p:nvSpPr>
        <p:spPr>
          <a:xfrm>
            <a:off x="0" y="4732020"/>
            <a:ext cx="12192000" cy="2125980"/>
          </a:xfrm>
          <a:prstGeom prst="rect">
            <a:avLst/>
          </a:prstGeom>
          <a:gradFill flip="none" rotWithShape="1">
            <a:gsLst>
              <a:gs pos="67000">
                <a:schemeClr val="bg1"/>
              </a:gs>
              <a:gs pos="100000">
                <a:schemeClr val="bg1"/>
              </a:gs>
              <a:gs pos="55000">
                <a:schemeClr val="accent2"/>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28" name="Rectangle 27"/>
          <p:cNvSpPr/>
          <p:nvPr userDrawn="1"/>
        </p:nvSpPr>
        <p:spPr>
          <a:xfrm>
            <a:off x="1589" y="0"/>
            <a:ext cx="12188825"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pic>
        <p:nvPicPr>
          <p:cNvPr id="29" name="Picture 28"/>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a:xfrm>
            <a:off x="1588" y="0"/>
            <a:ext cx="6126479" cy="4732020"/>
          </a:xfrm>
          <a:prstGeom prst="rect">
            <a:avLst/>
          </a:prstGeom>
        </p:spPr>
      </p:pic>
      <p:sp>
        <p:nvSpPr>
          <p:cNvPr id="30" name="Rectangle 29"/>
          <p:cNvSpPr/>
          <p:nvPr userDrawn="1"/>
        </p:nvSpPr>
        <p:spPr>
          <a:xfrm flipH="1">
            <a:off x="6015106" y="1"/>
            <a:ext cx="665217" cy="4732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Arial" panose="020B0604020202020204" pitchFamily="34" charset="0"/>
              <a:cs typeface="Arial" panose="020B0604020202020204" pitchFamily="34" charset="0"/>
            </a:endParaRPr>
          </a:p>
        </p:txBody>
      </p:sp>
      <p:sp>
        <p:nvSpPr>
          <p:cNvPr id="31" name="Title 2"/>
          <p:cNvSpPr txBox="1">
            <a:spLocks/>
          </p:cNvSpPr>
          <p:nvPr userDrawn="1"/>
        </p:nvSpPr>
        <p:spPr>
          <a:xfrm>
            <a:off x="7901547" y="3658243"/>
            <a:ext cx="3949108"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400" b="1" dirty="0">
                <a:solidFill>
                  <a:srgbClr val="00859B"/>
                </a:solidFill>
                <a:latin typeface="Arial" panose="020B0604020202020204" pitchFamily="34" charset="0"/>
                <a:ea typeface="Domaine Display" charset="0"/>
                <a:cs typeface="Arial" panose="020B0604020202020204" pitchFamily="34" charset="0"/>
              </a:rPr>
              <a:t>into action.</a:t>
            </a:r>
          </a:p>
        </p:txBody>
      </p:sp>
      <p:sp>
        <p:nvSpPr>
          <p:cNvPr id="32" name="Title 1"/>
          <p:cNvSpPr txBox="1">
            <a:spLocks/>
          </p:cNvSpPr>
          <p:nvPr userDrawn="1"/>
        </p:nvSpPr>
        <p:spPr>
          <a:xfrm>
            <a:off x="5061285" y="2489624"/>
            <a:ext cx="5205181" cy="1770821"/>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400" b="1" dirty="0">
                <a:solidFill>
                  <a:schemeClr val="accent2"/>
                </a:solidFill>
                <a:latin typeface="Arial" panose="020B0604020202020204" pitchFamily="34" charset="0"/>
                <a:ea typeface="Domaine Display" charset="0"/>
                <a:cs typeface="Arial" panose="020B0604020202020204" pitchFamily="34" charset="0"/>
              </a:rPr>
              <a:t>Turning vision</a:t>
            </a:r>
          </a:p>
        </p:txBody>
      </p:sp>
      <p:grpSp>
        <p:nvGrpSpPr>
          <p:cNvPr id="33" name="Group 32">
            <a:extLst>
              <a:ext uri="{FF2B5EF4-FFF2-40B4-BE49-F238E27FC236}">
                <a16:creationId xmlns:a16="http://schemas.microsoft.com/office/drawing/2014/main" id="{0860573B-7502-4EE6-AE67-B3B2FFD71F32}"/>
              </a:ext>
            </a:extLst>
          </p:cNvPr>
          <p:cNvGrpSpPr>
            <a:grpSpLocks noChangeAspect="1"/>
          </p:cNvGrpSpPr>
          <p:nvPr userDrawn="1"/>
        </p:nvGrpSpPr>
        <p:grpSpPr>
          <a:xfrm>
            <a:off x="8654511" y="5940719"/>
            <a:ext cx="3097787" cy="413801"/>
            <a:chOff x="279400" y="2781300"/>
            <a:chExt cx="8585200" cy="1092200"/>
          </a:xfrm>
        </p:grpSpPr>
        <p:sp>
          <p:nvSpPr>
            <p:cNvPr id="34"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
              <a:extLst>
                <a:ext uri="{FF2B5EF4-FFF2-40B4-BE49-F238E27FC236}">
                  <a16:creationId xmlns:a16="http://schemas.microsoft.com/office/drawing/2014/main" id="{A6104163-5896-46B6-AC7E-D2E4D25EC2F7}"/>
                </a:ext>
              </a:extLst>
            </p:cNvPr>
            <p:cNvSpPr>
              <a:spLocks/>
            </p:cNvSpPr>
            <p:nvPr/>
          </p:nvSpPr>
          <p:spPr bwMode="auto">
            <a:xfrm>
              <a:off x="2644774" y="2816225"/>
              <a:ext cx="1014412" cy="1023939"/>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3"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44" name="Group 43"/>
          <p:cNvGrpSpPr/>
          <p:nvPr userDrawn="1"/>
        </p:nvGrpSpPr>
        <p:grpSpPr>
          <a:xfrm>
            <a:off x="504316" y="5402513"/>
            <a:ext cx="1930419" cy="1067172"/>
            <a:chOff x="7526204" y="2289887"/>
            <a:chExt cx="3108960" cy="1718692"/>
          </a:xfrm>
        </p:grpSpPr>
        <p:grpSp>
          <p:nvGrpSpPr>
            <p:cNvPr id="45" name="Group 44"/>
            <p:cNvGrpSpPr>
              <a:grpSpLocks noChangeAspect="1"/>
            </p:cNvGrpSpPr>
            <p:nvPr/>
          </p:nvGrpSpPr>
          <p:grpSpPr>
            <a:xfrm>
              <a:off x="8070916" y="2865025"/>
              <a:ext cx="2148840" cy="827025"/>
              <a:chOff x="-2522495" y="1678245"/>
              <a:chExt cx="2126771" cy="818532"/>
            </a:xfrm>
          </p:grpSpPr>
          <p:sp>
            <p:nvSpPr>
              <p:cNvPr id="47" name="TextBox 46"/>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48" name="TextBox 47"/>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49" name="TextBox 48"/>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0" name="TextBox 49"/>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1" name="TextBox 50"/>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2" name="TextBox 51"/>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3" name="TextBox 52"/>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4" name="TextBox 53"/>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5" name="TextBox 54"/>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latin typeface="Arial" panose="020B0604020202020204" pitchFamily="34" charset="0"/>
                  <a:ea typeface="Domaine Display" charset="0"/>
                  <a:cs typeface="Arial" panose="020B0604020202020204" pitchFamily="34" charset="0"/>
                </a:endParaRPr>
              </a:p>
            </p:txBody>
          </p:sp>
          <p:sp>
            <p:nvSpPr>
              <p:cNvPr id="56" name="TextBox 55"/>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latin typeface="Arial" panose="020B0604020202020204" pitchFamily="34" charset="0"/>
                  <a:ea typeface="Domaine Display" charset="0"/>
                  <a:cs typeface="Arial" panose="020B0604020202020204" pitchFamily="34" charset="0"/>
                </a:endParaRPr>
              </a:p>
            </p:txBody>
          </p:sp>
          <p:sp>
            <p:nvSpPr>
              <p:cNvPr id="57" name="TextBox 56"/>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latin typeface="Arial" panose="020B0604020202020204" pitchFamily="34" charset="0"/>
                  <a:ea typeface="Domaine Display" charset="0"/>
                  <a:cs typeface="Arial" panose="020B0604020202020204" pitchFamily="34" charset="0"/>
                </a:endParaRPr>
              </a:p>
            </p:txBody>
          </p:sp>
          <p:sp>
            <p:nvSpPr>
              <p:cNvPr id="58" name="TextBox 57"/>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latin typeface="Arial" panose="020B0604020202020204" pitchFamily="34" charset="0"/>
                  <a:ea typeface="Domaine Display" charset="0"/>
                  <a:cs typeface="Arial" panose="020B0604020202020204" pitchFamily="34" charset="0"/>
                </a:endParaRPr>
              </a:p>
            </p:txBody>
          </p:sp>
          <p:sp>
            <p:nvSpPr>
              <p:cNvPr id="59" name="TextBox 58"/>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latin typeface="Arial" panose="020B0604020202020204" pitchFamily="34" charset="0"/>
                  <a:ea typeface="Domaine Display" charset="0"/>
                  <a:cs typeface="Arial" panose="020B0604020202020204" pitchFamily="34" charset="0"/>
                </a:endParaRPr>
              </a:p>
            </p:txBody>
          </p:sp>
        </p:grpSp>
        <p:sp>
          <p:nvSpPr>
            <p:cNvPr id="46" name="Freeform 45"/>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sp>
        <p:nvSpPr>
          <p:cNvPr id="60" name="Rectangle 59"/>
          <p:cNvSpPr/>
          <p:nvPr userDrawn="1"/>
        </p:nvSpPr>
        <p:spPr>
          <a:xfrm flipH="1">
            <a:off x="-1591" y="4732897"/>
            <a:ext cx="12193589" cy="336177"/>
          </a:xfrm>
          <a:prstGeom prst="rect">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6314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Division">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119093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a:spLocks noChangeAspect="1"/>
          </p:cNvSpPr>
          <p:nvPr/>
        </p:nvSpPr>
        <p:spPr>
          <a:xfrm>
            <a:off x="7751366" y="0"/>
            <a:ext cx="444063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solidFill>
                <a:schemeClr val="accent4"/>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p:cNvSpPr/>
          <p:nvPr/>
        </p:nvSpPr>
        <p:spPr>
          <a:xfrm>
            <a:off x="7629890" y="0"/>
            <a:ext cx="12147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grpSp>
        <p:nvGrpSpPr>
          <p:cNvPr id="10" name="Group 9"/>
          <p:cNvGrpSpPr/>
          <p:nvPr userDrawn="1"/>
        </p:nvGrpSpPr>
        <p:grpSpPr>
          <a:xfrm>
            <a:off x="834187" y="5051932"/>
            <a:ext cx="2121961" cy="1172755"/>
            <a:chOff x="834187" y="5007328"/>
            <a:chExt cx="2121961" cy="1172755"/>
          </a:xfrm>
        </p:grpSpPr>
        <p:sp>
          <p:nvSpPr>
            <p:cNvPr id="12" name="TextBox 11"/>
            <p:cNvSpPr txBox="1">
              <a:spLocks/>
            </p:cNvSpPr>
            <p:nvPr/>
          </p:nvSpPr>
          <p:spPr>
            <a:xfrm>
              <a:off x="1476280" y="5399774"/>
              <a:ext cx="335594" cy="26346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3" name="TextBox 12"/>
            <p:cNvSpPr txBox="1">
              <a:spLocks/>
            </p:cNvSpPr>
            <p:nvPr/>
          </p:nvSpPr>
          <p:spPr>
            <a:xfrm>
              <a:off x="1205971" y="5416132"/>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4" name="TextBox 13"/>
            <p:cNvSpPr txBox="1">
              <a:spLocks/>
            </p:cNvSpPr>
            <p:nvPr/>
          </p:nvSpPr>
          <p:spPr>
            <a:xfrm>
              <a:off x="1840684" y="5487481"/>
              <a:ext cx="169193" cy="17924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5" name="TextBox 14"/>
            <p:cNvSpPr txBox="1">
              <a:spLocks/>
            </p:cNvSpPr>
            <p:nvPr/>
          </p:nvSpPr>
          <p:spPr>
            <a:xfrm>
              <a:off x="2024603" y="5487481"/>
              <a:ext cx="173719" cy="17924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6" name="TextBox 15"/>
            <p:cNvSpPr txBox="1">
              <a:spLocks/>
            </p:cNvSpPr>
            <p:nvPr/>
          </p:nvSpPr>
          <p:spPr>
            <a:xfrm>
              <a:off x="1727626" y="5490962"/>
              <a:ext cx="97129" cy="17228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7" name="TextBox 16"/>
            <p:cNvSpPr txBox="1">
              <a:spLocks/>
            </p:cNvSpPr>
            <p:nvPr/>
          </p:nvSpPr>
          <p:spPr>
            <a:xfrm>
              <a:off x="1909962" y="5713507"/>
              <a:ext cx="223154" cy="25059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8" name="TextBox 17"/>
            <p:cNvSpPr txBox="1">
              <a:spLocks/>
            </p:cNvSpPr>
            <p:nvPr/>
          </p:nvSpPr>
          <p:spPr>
            <a:xfrm>
              <a:off x="2422311" y="5713507"/>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9" name="TextBox 18"/>
            <p:cNvSpPr txBox="1">
              <a:spLocks/>
            </p:cNvSpPr>
            <p:nvPr/>
          </p:nvSpPr>
          <p:spPr>
            <a:xfrm>
              <a:off x="2148125" y="5713855"/>
              <a:ext cx="257619" cy="2467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5" name="Group 24"/>
            <p:cNvGrpSpPr/>
            <p:nvPr/>
          </p:nvGrpSpPr>
          <p:grpSpPr>
            <a:xfrm>
              <a:off x="1465810" y="5723666"/>
              <a:ext cx="414429" cy="91688"/>
              <a:chOff x="1465428" y="5723666"/>
              <a:chExt cx="414321" cy="91688"/>
            </a:xfrm>
          </p:grpSpPr>
          <p:sp>
            <p:nvSpPr>
              <p:cNvPr id="20" name="TextBox 19"/>
              <p:cNvSpPr txBox="1">
                <a:spLocks/>
              </p:cNvSpPr>
              <p:nvPr/>
            </p:nvSpPr>
            <p:spPr>
              <a:xfrm>
                <a:off x="1465428" y="5723666"/>
                <a:ext cx="90135" cy="91688"/>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1" name="TextBox 20"/>
              <p:cNvSpPr txBox="1">
                <a:spLocks/>
              </p:cNvSpPr>
              <p:nvPr/>
            </p:nvSpPr>
            <p:spPr>
              <a:xfrm>
                <a:off x="1569024" y="5725066"/>
                <a:ext cx="54618" cy="89069"/>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2" name="TextBox 21"/>
              <p:cNvSpPr txBox="1">
                <a:spLocks/>
              </p:cNvSpPr>
              <p:nvPr/>
            </p:nvSpPr>
            <p:spPr>
              <a:xfrm>
                <a:off x="1648696" y="5725066"/>
                <a:ext cx="73449" cy="89069"/>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3" name="TextBox 22"/>
              <p:cNvSpPr txBox="1">
                <a:spLocks/>
              </p:cNvSpPr>
              <p:nvPr/>
            </p:nvSpPr>
            <p:spPr>
              <a:xfrm>
                <a:off x="1733195" y="5725066"/>
                <a:ext cx="74387" cy="89069"/>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4" name="TextBox 23"/>
              <p:cNvSpPr txBox="1">
                <a:spLocks/>
              </p:cNvSpPr>
              <p:nvPr/>
            </p:nvSpPr>
            <p:spPr>
              <a:xfrm>
                <a:off x="1825131" y="5725066"/>
                <a:ext cx="54618" cy="89069"/>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11" name="Freeform 9"/>
            <p:cNvSpPr>
              <a:spLocks noEditPoints="1"/>
            </p:cNvSpPr>
            <p:nvPr/>
          </p:nvSpPr>
          <p:spPr bwMode="auto">
            <a:xfrm>
              <a:off x="834187" y="5007328"/>
              <a:ext cx="2121961" cy="1172755"/>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26" name="Text Placeholder 7"/>
          <p:cNvSpPr>
            <a:spLocks noGrp="1"/>
          </p:cNvSpPr>
          <p:nvPr>
            <p:ph type="body" sz="quarter" idx="11" hasCustomPrompt="1"/>
          </p:nvPr>
        </p:nvSpPr>
        <p:spPr>
          <a:xfrm>
            <a:off x="4078427" y="5460984"/>
            <a:ext cx="2844943" cy="431800"/>
          </a:xfrm>
          <a:prstGeom prst="rect">
            <a:avLst/>
          </a:prstGeom>
        </p:spPr>
        <p:txBody>
          <a:bodyPr rIns="0" anchor="b"/>
          <a:lstStyle>
            <a:lvl1pPr algn="r">
              <a:defRPr sz="12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Presenter Name</a:t>
            </a:r>
            <a:endParaRPr lang="tr-TR" dirty="0"/>
          </a:p>
        </p:txBody>
      </p:sp>
      <p:sp>
        <p:nvSpPr>
          <p:cNvPr id="27" name="Title 1"/>
          <p:cNvSpPr>
            <a:spLocks noGrp="1"/>
          </p:cNvSpPr>
          <p:nvPr>
            <p:ph type="ctrTitle" hasCustomPrompt="1"/>
          </p:nvPr>
        </p:nvSpPr>
        <p:spPr>
          <a:xfrm>
            <a:off x="822960" y="640080"/>
            <a:ext cx="5585018" cy="2630356"/>
          </a:xfrm>
          <a:prstGeom prst="rect">
            <a:avLst/>
          </a:prstGeom>
        </p:spPr>
        <p:txBody>
          <a:bodyPr lIns="0" anchor="t"/>
          <a:lstStyle>
            <a:lvl1pPr algn="l">
              <a:lnSpc>
                <a:spcPct val="80000"/>
              </a:lnSpc>
              <a:defRPr sz="7200"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dirty="0"/>
              <a:t>Cover Slide Title</a:t>
            </a:r>
          </a:p>
        </p:txBody>
      </p:sp>
      <p:sp>
        <p:nvSpPr>
          <p:cNvPr id="30" name="Text Placeholder 7"/>
          <p:cNvSpPr>
            <a:spLocks noGrp="1"/>
          </p:cNvSpPr>
          <p:nvPr>
            <p:ph type="body" sz="quarter" idx="12" hasCustomPrompt="1"/>
          </p:nvPr>
        </p:nvSpPr>
        <p:spPr>
          <a:xfrm>
            <a:off x="822960" y="3383280"/>
            <a:ext cx="5578857" cy="431800"/>
          </a:xfrm>
          <a:prstGeom prst="rect">
            <a:avLst/>
          </a:prstGeom>
        </p:spPr>
        <p:txBody>
          <a:bodyPr lIns="0" anchor="ctr" anchorCtr="0"/>
          <a:lstStyle>
            <a:lvl1pPr algn="l">
              <a:defRPr sz="24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Second Level Title</a:t>
            </a:r>
            <a:endParaRPr lang="tr-TR" dirty="0"/>
          </a:p>
        </p:txBody>
      </p:sp>
      <p:sp>
        <p:nvSpPr>
          <p:cNvPr id="31" name="Text Placeholder 7"/>
          <p:cNvSpPr>
            <a:spLocks noGrp="1"/>
          </p:cNvSpPr>
          <p:nvPr>
            <p:ph type="body" sz="quarter" idx="13" hasCustomPrompt="1"/>
          </p:nvPr>
        </p:nvSpPr>
        <p:spPr>
          <a:xfrm>
            <a:off x="4078427" y="5892928"/>
            <a:ext cx="2844943" cy="431800"/>
          </a:xfrm>
          <a:prstGeom prst="rect">
            <a:avLst/>
          </a:prstGeom>
        </p:spPr>
        <p:txBody>
          <a:bodyPr rIns="0" anchor="b"/>
          <a:lstStyle>
            <a:lvl1pPr algn="r">
              <a:defRPr sz="18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Date</a:t>
            </a:r>
            <a:endParaRPr lang="tr-TR" dirty="0"/>
          </a:p>
        </p:txBody>
      </p:sp>
      <p:sp>
        <p:nvSpPr>
          <p:cNvPr id="32" name="Picture Placeholder 5"/>
          <p:cNvSpPr>
            <a:spLocks noGrp="1"/>
          </p:cNvSpPr>
          <p:nvPr>
            <p:ph type="pic" sz="quarter" idx="14" hasCustomPrompt="1"/>
          </p:nvPr>
        </p:nvSpPr>
        <p:spPr>
          <a:xfrm>
            <a:off x="7751365" y="0"/>
            <a:ext cx="4440635" cy="3283083"/>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29" name="Rectangle 28">
            <a:extLst>
              <a:ext uri="{FF2B5EF4-FFF2-40B4-BE49-F238E27FC236}">
                <a16:creationId xmlns:a16="http://schemas.microsoft.com/office/drawing/2014/main" id="{18E5268C-C141-4840-9D00-CD333097B788}"/>
              </a:ext>
            </a:extLst>
          </p:cNvPr>
          <p:cNvSpPr/>
          <p:nvPr userDrawn="1"/>
        </p:nvSpPr>
        <p:spPr>
          <a:xfrm>
            <a:off x="7749346" y="3314331"/>
            <a:ext cx="4442653" cy="5299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4008" rIns="0" bIns="45720" numCol="1" spcCol="0" rtlCol="0" fromWordArt="0" anchor="ctr" anchorCtr="0" forceAA="0" compatLnSpc="1">
            <a:prstTxWarp prst="textNoShape">
              <a:avLst/>
            </a:prstTxWarp>
            <a:noAutofit/>
          </a:bodyPr>
          <a:lstStyle/>
          <a:p>
            <a:pPr algn="ctr">
              <a:lnSpc>
                <a:spcPct val="85000"/>
              </a:lnSpc>
            </a:pPr>
            <a:endParaRPr lang="en-US" sz="1600" b="1" dirty="0">
              <a:solidFill>
                <a:schemeClr val="accent2"/>
              </a:solidFill>
              <a:latin typeface="Arial" panose="020B0604020202020204" pitchFamily="34" charset="0"/>
              <a:cs typeface="Arial" panose="020B0604020202020204" pitchFamily="34" charset="0"/>
              <a:sym typeface="Arial" panose="020B0604020202020204" pitchFamily="34" charset="0"/>
            </a:endParaRPr>
          </a:p>
        </p:txBody>
      </p:sp>
      <p:sp>
        <p:nvSpPr>
          <p:cNvPr id="33" name="Rectangle 32"/>
          <p:cNvSpPr/>
          <p:nvPr userDrawn="1"/>
        </p:nvSpPr>
        <p:spPr>
          <a:xfrm>
            <a:off x="7749346" y="3283084"/>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34" name="Rectangle 33"/>
          <p:cNvSpPr/>
          <p:nvPr userDrawn="1"/>
        </p:nvSpPr>
        <p:spPr>
          <a:xfrm>
            <a:off x="7749345" y="3799295"/>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36" name="Text Placeholder 35"/>
          <p:cNvSpPr>
            <a:spLocks noGrp="1"/>
          </p:cNvSpPr>
          <p:nvPr>
            <p:ph type="body" sz="quarter" idx="15" hasCustomPrompt="1"/>
          </p:nvPr>
        </p:nvSpPr>
        <p:spPr>
          <a:xfrm>
            <a:off x="7749344" y="3374405"/>
            <a:ext cx="4442656" cy="438517"/>
          </a:xfrm>
          <a:prstGeom prst="rect">
            <a:avLst/>
          </a:prstGeom>
        </p:spPr>
        <p:txBody>
          <a:bodyPr anchor="ctr"/>
          <a:lstStyle>
            <a:lvl1pPr marL="0" algn="ctr" defTabSz="914400" rtl="0" eaLnBrk="1" latinLnBrk="0" hangingPunct="1">
              <a:lnSpc>
                <a:spcPct val="85000"/>
              </a:lnSpc>
              <a:defRPr lang="en-US" sz="1600" b="1" kern="1200" dirty="0">
                <a:solidFill>
                  <a:schemeClr val="accent2"/>
                </a:solidFill>
                <a:latin typeface="Arial" panose="020B0604020202020204" pitchFamily="34" charset="0"/>
                <a:ea typeface="+mn-ea"/>
                <a:cs typeface="Arial" panose="020B0604020202020204" pitchFamily="34" charset="0"/>
                <a:sym typeface="Arial" panose="020B0604020202020204" pitchFamily="34" charset="0"/>
              </a:defRPr>
            </a:lvl1pPr>
          </a:lstStyle>
          <a:p>
            <a:pPr lvl="0"/>
            <a:r>
              <a:rPr lang="en-US" dirty="0"/>
              <a:t>&lt;DIVISION NAME&gt;</a:t>
            </a:r>
          </a:p>
        </p:txBody>
      </p:sp>
      <p:grpSp>
        <p:nvGrpSpPr>
          <p:cNvPr id="35" name="Group 34">
            <a:extLst>
              <a:ext uri="{FF2B5EF4-FFF2-40B4-BE49-F238E27FC236}">
                <a16:creationId xmlns:a16="http://schemas.microsoft.com/office/drawing/2014/main" id="{0860573B-7502-4EE6-AE67-B3B2FFD71F32}"/>
              </a:ext>
            </a:extLst>
          </p:cNvPr>
          <p:cNvGrpSpPr>
            <a:grpSpLocks noChangeAspect="1"/>
          </p:cNvGrpSpPr>
          <p:nvPr userDrawn="1"/>
        </p:nvGrpSpPr>
        <p:grpSpPr>
          <a:xfrm>
            <a:off x="9472900" y="5931510"/>
            <a:ext cx="2192529" cy="292877"/>
            <a:chOff x="279400" y="2781300"/>
            <a:chExt cx="8585200" cy="1092200"/>
          </a:xfrm>
        </p:grpSpPr>
        <p:sp>
          <p:nvSpPr>
            <p:cNvPr id="37"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8"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9"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0"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1"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2"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3"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4"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5" name="Freeform 13">
              <a:extLst>
                <a:ext uri="{FF2B5EF4-FFF2-40B4-BE49-F238E27FC236}">
                  <a16:creationId xmlns:a16="http://schemas.microsoft.com/office/drawing/2014/main" id="{A6104163-5896-46B6-AC7E-D2E4D25EC2F7}"/>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6"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3437389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600167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Picture Placeholder 5"/>
          <p:cNvSpPr>
            <a:spLocks noGrp="1"/>
          </p:cNvSpPr>
          <p:nvPr>
            <p:ph type="pic" sz="quarter" idx="13" hasCustomPrompt="1"/>
          </p:nvPr>
        </p:nvSpPr>
        <p:spPr>
          <a:xfrm>
            <a:off x="0" y="0"/>
            <a:ext cx="4990623" cy="6858000"/>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3" name="Rectangle 2"/>
          <p:cNvSpPr/>
          <p:nvPr userDrawn="1"/>
        </p:nvSpPr>
        <p:spPr>
          <a:xfrm flipH="1">
            <a:off x="4990624" y="0"/>
            <a:ext cx="157730" cy="6858000"/>
          </a:xfrm>
          <a:prstGeom prst="rect">
            <a:avLst/>
          </a:prstGeom>
          <a:solidFill>
            <a:srgbClr val="043A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4" name="Rectangle 3"/>
          <p:cNvSpPr/>
          <p:nvPr userDrawn="1"/>
        </p:nvSpPr>
        <p:spPr>
          <a:xfrm>
            <a:off x="5148355" y="1"/>
            <a:ext cx="7042059" cy="2361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8" name="Title 1"/>
          <p:cNvSpPr>
            <a:spLocks noGrp="1"/>
          </p:cNvSpPr>
          <p:nvPr>
            <p:ph type="ctrTitle" hasCustomPrompt="1"/>
          </p:nvPr>
        </p:nvSpPr>
        <p:spPr>
          <a:xfrm>
            <a:off x="5713191" y="1347025"/>
            <a:ext cx="6087634" cy="707944"/>
          </a:xfrm>
          <a:prstGeom prst="rect">
            <a:avLst/>
          </a:prstGeom>
        </p:spPr>
        <p:txBody>
          <a:bodyPr lIns="0" anchor="t"/>
          <a:lstStyle>
            <a:lvl1pPr marL="0" indent="0" algn="l" defTabSz="914400" rtl="0" eaLnBrk="1" latinLnBrk="0" hangingPunct="1">
              <a:lnSpc>
                <a:spcPct val="80000"/>
              </a:lnSpc>
              <a:spcBef>
                <a:spcPts val="1200"/>
              </a:spcBef>
              <a:spcAft>
                <a:spcPts val="0"/>
              </a:spcAft>
              <a:buClrTx/>
              <a:buFontTx/>
              <a:buNone/>
              <a:tabLst>
                <a:tab pos="1201738" algn="l"/>
              </a:tabLst>
              <a:defRPr lang="en-US" sz="5400" b="1" i="0" kern="1200" baseline="0" dirty="0">
                <a:solidFill>
                  <a:schemeClr val="tx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Table of Contents</a:t>
            </a:r>
          </a:p>
        </p:txBody>
      </p:sp>
      <p:sp>
        <p:nvSpPr>
          <p:cNvPr id="9" name="Text Placeholder 7"/>
          <p:cNvSpPr>
            <a:spLocks noGrp="1"/>
          </p:cNvSpPr>
          <p:nvPr>
            <p:ph type="body" sz="quarter" idx="12" hasCustomPrompt="1"/>
          </p:nvPr>
        </p:nvSpPr>
        <p:spPr>
          <a:xfrm>
            <a:off x="5713191" y="2623839"/>
            <a:ext cx="5578857" cy="431800"/>
          </a:xfrm>
          <a:prstGeom prst="rect">
            <a:avLst/>
          </a:prstGeom>
        </p:spPr>
        <p:txBody>
          <a:bodyPr lIns="0" anchor="t" anchorCtr="0"/>
          <a:lstStyle>
            <a:lvl1pPr algn="l">
              <a:defRPr sz="24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Page titles</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Internal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452118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5" name="Text Placeholder 4"/>
          <p:cNvSpPr>
            <a:spLocks noGrp="1"/>
          </p:cNvSpPr>
          <p:nvPr>
            <p:ph type="body" sz="quarter" idx="12" hasCustomPrompt="1"/>
          </p:nvPr>
        </p:nvSpPr>
        <p:spPr>
          <a:xfrm>
            <a:off x="457200" y="2011681"/>
            <a:ext cx="11272838" cy="4174867"/>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e Internal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6074438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498" imgH="499" progId="TCLayout.ActiveDocument.1">
                  <p:embed/>
                </p:oleObj>
              </mc:Choice>
              <mc:Fallback>
                <p:oleObj name="think-cell Slide" r:id="rId4" imgW="498" imgH="499"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Rectangle 1"/>
          <p:cNvSpPr/>
          <p:nvPr/>
        </p:nvSpPr>
        <p:spPr>
          <a:xfrm flipH="1">
            <a:off x="-2" y="1549668"/>
            <a:ext cx="4297680" cy="530833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solidFill>
                <a:schemeClr val="bg2">
                  <a:lumMod val="20000"/>
                  <a:lumOff val="80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3" name="Rectangle 2"/>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 name="Rectangle 3"/>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cxnSp>
        <p:nvCxnSpPr>
          <p:cNvPr id="7" name="Straight Connector 6"/>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Content Placeholder 8"/>
          <p:cNvSpPr txBox="1">
            <a:spLocks/>
          </p:cNvSpPr>
          <p:nvPr/>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tx2">
                    <a:lumMod val="40000"/>
                    <a:lumOff val="60000"/>
                  </a:schemeClr>
                </a:solidFill>
                <a:latin typeface="Arial" panose="020B0604020202020204" pitchFamily="34" charset="0"/>
                <a:cs typeface="Arial" panose="020B0604020202020204" pitchFamily="34" charset="0"/>
                <a:sym typeface="Arial" panose="020B0604020202020204" pitchFamily="34" charset="0"/>
              </a:rPr>
              <a:t>©2018</a:t>
            </a:r>
          </a:p>
        </p:txBody>
      </p:sp>
      <p:grpSp>
        <p:nvGrpSpPr>
          <p:cNvPr id="40" name="Group 39"/>
          <p:cNvGrpSpPr/>
          <p:nvPr/>
        </p:nvGrpSpPr>
        <p:grpSpPr>
          <a:xfrm>
            <a:off x="10579888" y="371026"/>
            <a:ext cx="1417689" cy="783522"/>
            <a:chOff x="10577133" y="371026"/>
            <a:chExt cx="1417320" cy="783522"/>
          </a:xfrm>
        </p:grpSpPr>
        <p:sp>
          <p:nvSpPr>
            <p:cNvPr id="25" name="TextBox 24"/>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6" name="TextBox 25"/>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7" name="TextBox 26"/>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8" name="TextBox 27"/>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9" name="TextBox 28"/>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0" name="TextBox 29"/>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1" name="TextBox 30"/>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2" name="TextBox 31"/>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33" name="Group 32"/>
            <p:cNvGrpSpPr/>
            <p:nvPr/>
          </p:nvGrpSpPr>
          <p:grpSpPr>
            <a:xfrm>
              <a:off x="10999013" y="849614"/>
              <a:ext cx="276809" cy="61257"/>
              <a:chOff x="10999013" y="849614"/>
              <a:chExt cx="276809" cy="61257"/>
            </a:xfrm>
            <a:solidFill>
              <a:schemeClr val="accent3"/>
            </a:solidFill>
          </p:grpSpPr>
          <p:sp>
            <p:nvSpPr>
              <p:cNvPr id="34" name="TextBox 33"/>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5" name="TextBox 34"/>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6" name="TextBox 35"/>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7" name="TextBox 36"/>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8" name="TextBox 37"/>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39"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42"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43"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sp>
        <p:nvSpPr>
          <p:cNvPr id="41" name="Text Placeholder 4"/>
          <p:cNvSpPr>
            <a:spLocks noGrp="1"/>
          </p:cNvSpPr>
          <p:nvPr>
            <p:ph type="body" sz="quarter" idx="12" hasCustomPrompt="1"/>
          </p:nvPr>
        </p:nvSpPr>
        <p:spPr>
          <a:xfrm>
            <a:off x="4753301" y="2011681"/>
            <a:ext cx="6976736"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e Internal Slide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9702838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498" imgH="499" progId="TCLayout.ActiveDocument.1">
                  <p:embed/>
                </p:oleObj>
              </mc:Choice>
              <mc:Fallback>
                <p:oleObj name="think-cell Slide" r:id="rId4" imgW="498" imgH="499"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4" name="Rectangle 23"/>
          <p:cNvSpPr/>
          <p:nvPr/>
        </p:nvSpPr>
        <p:spPr>
          <a:xfrm>
            <a:off x="0" y="1554481"/>
            <a:ext cx="2743915" cy="5319665"/>
          </a:xfrm>
          <a:prstGeom prst="rect">
            <a:avLst/>
          </a:prstGeom>
          <a:solidFill>
            <a:schemeClr val="bg2">
              <a:lumMod val="20000"/>
              <a:lumOff val="80000"/>
            </a:schemeClr>
          </a:solidFill>
          <a:ln>
            <a:noFill/>
          </a:ln>
        </p:spPr>
        <p:txBody>
          <a:bodyPr wrap="square" lIns="365760" tIns="91440" rIns="365760" bIns="182880" anchor="ctr">
            <a:noAutofit/>
          </a:bodyPr>
          <a:lstStyle/>
          <a:p>
            <a:endParaRPr lang="en-US" sz="700"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 name="Rectangle 2"/>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 name="Rectangle 3"/>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cxnSp>
        <p:nvCxnSpPr>
          <p:cNvPr id="7" name="Straight Connector 6"/>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0579888" y="371026"/>
            <a:ext cx="1417689" cy="783522"/>
            <a:chOff x="10577133" y="371026"/>
            <a:chExt cx="1417320" cy="783522"/>
          </a:xfrm>
        </p:grpSpPr>
        <p:sp>
          <p:nvSpPr>
            <p:cNvPr id="26" name="TextBox 25"/>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7" name="TextBox 26"/>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8" name="TextBox 27"/>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9" name="TextBox 28"/>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0" name="TextBox 29"/>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1" name="TextBox 30"/>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2" name="TextBox 31"/>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3" name="TextBox 32"/>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34" name="Group 33"/>
            <p:cNvGrpSpPr/>
            <p:nvPr/>
          </p:nvGrpSpPr>
          <p:grpSpPr>
            <a:xfrm>
              <a:off x="10999013" y="849614"/>
              <a:ext cx="276809" cy="61257"/>
              <a:chOff x="10999013" y="849614"/>
              <a:chExt cx="276809" cy="61257"/>
            </a:xfrm>
            <a:solidFill>
              <a:schemeClr val="accent3"/>
            </a:solidFill>
          </p:grpSpPr>
          <p:sp>
            <p:nvSpPr>
              <p:cNvPr id="35" name="TextBox 34"/>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6" name="TextBox 35"/>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7" name="TextBox 36"/>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8" name="TextBox 37"/>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9" name="TextBox 38"/>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40"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42"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43"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sp>
        <p:nvSpPr>
          <p:cNvPr id="41" name="Text Placeholder 4"/>
          <p:cNvSpPr>
            <a:spLocks noGrp="1"/>
          </p:cNvSpPr>
          <p:nvPr>
            <p:ph type="body" sz="quarter" idx="12" hasCustomPrompt="1"/>
          </p:nvPr>
        </p:nvSpPr>
        <p:spPr>
          <a:xfrm>
            <a:off x="3178629" y="2011681"/>
            <a:ext cx="8551409"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
        <p:nvSpPr>
          <p:cNvPr id="44" name="Content Placeholder 8"/>
          <p:cNvSpPr txBox="1">
            <a:spLocks/>
          </p:cNvSpPr>
          <p:nvPr userDrawn="1"/>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tx2">
                    <a:lumMod val="40000"/>
                    <a:lumOff val="60000"/>
                  </a:schemeClr>
                </a:solidFill>
                <a:latin typeface="Arial" panose="020B0604020202020204" pitchFamily="34" charset="0"/>
                <a:cs typeface="Arial" panose="020B0604020202020204" pitchFamily="34" charset="0"/>
                <a:sym typeface="Arial" panose="020B0604020202020204" pitchFamily="34" charset="0"/>
              </a:rPr>
              <a:t>©2018</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nal Slide - Photo Lef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323424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1" y="1554480"/>
            <a:ext cx="329184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3" name="Rectangle 22"/>
          <p:cNvSpPr/>
          <p:nvPr userDrawn="1"/>
        </p:nvSpPr>
        <p:spPr>
          <a:xfrm>
            <a:off x="3291840" y="1554479"/>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4"/>
          <p:cNvSpPr>
            <a:spLocks noGrp="1"/>
          </p:cNvSpPr>
          <p:nvPr>
            <p:ph type="body" sz="quarter" idx="12" hasCustomPrompt="1"/>
          </p:nvPr>
        </p:nvSpPr>
        <p:spPr>
          <a:xfrm>
            <a:off x="3838902" y="2011681"/>
            <a:ext cx="7891135"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ernal Slide - Photo Left Lar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3752807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2" y="1554481"/>
            <a:ext cx="384048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3" name="Rectangle 22"/>
          <p:cNvSpPr/>
          <p:nvPr userDrawn="1"/>
        </p:nvSpPr>
        <p:spPr>
          <a:xfrm>
            <a:off x="3840478" y="1554232"/>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4"/>
          <p:cNvSpPr>
            <a:spLocks noGrp="1"/>
          </p:cNvSpPr>
          <p:nvPr>
            <p:ph type="body" sz="quarter" idx="12" hasCustomPrompt="1"/>
          </p:nvPr>
        </p:nvSpPr>
        <p:spPr>
          <a:xfrm>
            <a:off x="4387540" y="2011680"/>
            <a:ext cx="7342497" cy="4162001"/>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nternal Slide - Photo Lef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621578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8900160" y="1554480"/>
            <a:ext cx="329184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4" name="Content Placeholder 8"/>
          <p:cNvSpPr txBox="1">
            <a:spLocks/>
          </p:cNvSpPr>
          <p:nvPr userDrawn="1"/>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sp>
        <p:nvSpPr>
          <p:cNvPr id="25"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Arial" panose="020B0604020202020204" pitchFamily="34" charset="0"/>
                <a:cs typeface="Arial" panose="020B0604020202020204" pitchFamily="34" charset="0"/>
                <a:sym typeface="Arial" panose="020B0604020202020204" pitchFamily="34" charset="0"/>
              </a:rPr>
              <a:t>Proprietary</a:t>
            </a:r>
            <a:endParaRPr lang="en-US" sz="800" dirty="0" err="1">
              <a:solidFill>
                <a:srgbClr val="414141"/>
              </a:solidFill>
              <a:latin typeface="Arial" panose="020B0604020202020204" pitchFamily="34" charset="0"/>
              <a:cs typeface="Arial" panose="020B0604020202020204" pitchFamily="34" charset="0"/>
              <a:sym typeface="Arial" panose="020B0604020202020204" pitchFamily="34" charset="0"/>
            </a:endParaRPr>
          </a:p>
        </p:txBody>
      </p:sp>
      <p:sp>
        <p:nvSpPr>
          <p:cNvPr id="26" name="Rectangle 25"/>
          <p:cNvSpPr/>
          <p:nvPr userDrawn="1"/>
        </p:nvSpPr>
        <p:spPr>
          <a:xfrm>
            <a:off x="8808590" y="1554232"/>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27" name="Text Placeholder 4"/>
          <p:cNvSpPr>
            <a:spLocks noGrp="1"/>
          </p:cNvSpPr>
          <p:nvPr>
            <p:ph type="body" sz="quarter" idx="12" hasCustomPrompt="1"/>
          </p:nvPr>
        </p:nvSpPr>
        <p:spPr>
          <a:xfrm>
            <a:off x="457200" y="2011432"/>
            <a:ext cx="7937863" cy="4162249"/>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Content Placeholder 8"/>
          <p:cNvSpPr txBox="1">
            <a:spLocks/>
          </p:cNvSpPr>
          <p:nvPr/>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graphicFrame>
        <p:nvGraphicFramePr>
          <p:cNvPr id="11" name="Object 10" hidden="1"/>
          <p:cNvGraphicFramePr>
            <a:graphicFrameLocks noChangeAspect="1"/>
          </p:cNvGraphicFramePr>
          <p:nvPr>
            <p:custDataLst>
              <p:tags r:id="rId14"/>
            </p:custDataLst>
            <p:extLst>
              <p:ext uri="{D42A27DB-BD31-4B8C-83A1-F6EECF244321}">
                <p14:modId xmlns:p14="http://schemas.microsoft.com/office/powerpoint/2010/main" val="295740171"/>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5" imgW="471" imgH="470" progId="TCLayout.ActiveDocument.1">
                  <p:embed/>
                </p:oleObj>
              </mc:Choice>
              <mc:Fallback>
                <p:oleObj name="think-cell Slide" r:id="rId15" imgW="471" imgH="470" progId="TCLayout.ActiveDocument.1">
                  <p:embed/>
                  <p:pic>
                    <p:nvPicPr>
                      <p:cNvPr id="11" name="Object 10" hidden="1"/>
                      <p:cNvPicPr/>
                      <p:nvPr/>
                    </p:nvPicPr>
                    <p:blipFill>
                      <a:blip r:embed="rId16"/>
                      <a:stretch>
                        <a:fillRect/>
                      </a:stretch>
                    </p:blipFill>
                    <p:spPr>
                      <a:xfrm>
                        <a:off x="1589" y="1589"/>
                        <a:ext cx="1587" cy="1587"/>
                      </a:xfrm>
                      <a:prstGeom prst="rect">
                        <a:avLst/>
                      </a:prstGeom>
                    </p:spPr>
                  </p:pic>
                </p:oleObj>
              </mc:Fallback>
            </mc:AlternateContent>
          </a:graphicData>
        </a:graphic>
      </p:graphicFrame>
      <p:sp>
        <p:nvSpPr>
          <p:cNvPr id="12"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Arial" panose="020B0604020202020204" pitchFamily="34" charset="0"/>
                <a:cs typeface="Arial" panose="020B0604020202020204" pitchFamily="34" charset="0"/>
                <a:sym typeface="Arial" panose="020B0604020202020204" pitchFamily="34" charset="0"/>
              </a:rPr>
              <a:t>Proprietary</a:t>
            </a:r>
            <a:endParaRPr lang="en-US" sz="800" dirty="0" err="1">
              <a:solidFill>
                <a:srgbClr val="414141"/>
              </a:solidFill>
              <a:latin typeface="Arial" panose="020B0604020202020204" pitchFamily="34" charset="0"/>
              <a:cs typeface="Arial" panose="020B0604020202020204" pitchFamily="34" charset="0"/>
              <a:sym typeface="Arial" panose="020B0604020202020204" pitchFamily="34" charset="0"/>
            </a:endParaRPr>
          </a:p>
        </p:txBody>
      </p:sp>
      <p:sp>
        <p:nvSpPr>
          <p:cNvPr id="9" name="Content Placeholder 8"/>
          <p:cNvSpPr txBox="1">
            <a:spLocks/>
          </p:cNvSpPr>
          <p:nvPr userDrawn="1"/>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bg2"/>
                </a:solidFill>
                <a:latin typeface="Arial" panose="020B0604020202020204" pitchFamily="34" charset="0"/>
                <a:cs typeface="Arial" panose="020B0604020202020204" pitchFamily="34" charset="0"/>
                <a:sym typeface="Arial" panose="020B0604020202020204" pitchFamily="34" charset="0"/>
              </a:rPr>
              <a:t>©2018</a:t>
            </a:r>
          </a:p>
        </p:txBody>
      </p:sp>
      <p:grpSp>
        <p:nvGrpSpPr>
          <p:cNvPr id="13" name="Group 12">
            <a:extLst>
              <a:ext uri="{FF2B5EF4-FFF2-40B4-BE49-F238E27FC236}">
                <a16:creationId xmlns:a16="http://schemas.microsoft.com/office/drawing/2014/main" id="{970D1A23-D88D-46C3-95E5-B10C224E1CC3}"/>
              </a:ext>
            </a:extLst>
          </p:cNvPr>
          <p:cNvGrpSpPr>
            <a:grpSpLocks noChangeAspect="1"/>
          </p:cNvGrpSpPr>
          <p:nvPr userDrawn="1"/>
        </p:nvGrpSpPr>
        <p:grpSpPr>
          <a:xfrm>
            <a:off x="5618496" y="6443197"/>
            <a:ext cx="955009" cy="127570"/>
            <a:chOff x="279400" y="2781300"/>
            <a:chExt cx="8585200" cy="1092200"/>
          </a:xfrm>
        </p:grpSpPr>
        <p:sp>
          <p:nvSpPr>
            <p:cNvPr id="14" name="Freeform 5">
              <a:extLst>
                <a:ext uri="{FF2B5EF4-FFF2-40B4-BE49-F238E27FC236}">
                  <a16:creationId xmlns:a16="http://schemas.microsoft.com/office/drawing/2014/main" id="{7365CECB-7D2B-4CF7-BFD3-6752DEC67F25}"/>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7" name="Freeform 6">
              <a:extLst>
                <a:ext uri="{FF2B5EF4-FFF2-40B4-BE49-F238E27FC236}">
                  <a16:creationId xmlns:a16="http://schemas.microsoft.com/office/drawing/2014/main" id="{7111873F-5B39-42DE-99F1-E7FC74583C0C}"/>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8" name="Freeform 7">
              <a:extLst>
                <a:ext uri="{FF2B5EF4-FFF2-40B4-BE49-F238E27FC236}">
                  <a16:creationId xmlns:a16="http://schemas.microsoft.com/office/drawing/2014/main" id="{3CB93BBE-80DA-457D-B72D-9C9C5E5B8688}"/>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9" name="Freeform 8">
              <a:extLst>
                <a:ext uri="{FF2B5EF4-FFF2-40B4-BE49-F238E27FC236}">
                  <a16:creationId xmlns:a16="http://schemas.microsoft.com/office/drawing/2014/main" id="{0D49BCB4-A340-471B-971A-24BD033C7F38}"/>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0" name="Freeform 9">
              <a:extLst>
                <a:ext uri="{FF2B5EF4-FFF2-40B4-BE49-F238E27FC236}">
                  <a16:creationId xmlns:a16="http://schemas.microsoft.com/office/drawing/2014/main" id="{0C4938EB-CD7A-497C-9BA4-5CD6B3F08D8E}"/>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1" name="Freeform 10">
              <a:extLst>
                <a:ext uri="{FF2B5EF4-FFF2-40B4-BE49-F238E27FC236}">
                  <a16:creationId xmlns:a16="http://schemas.microsoft.com/office/drawing/2014/main" id="{38FB080F-C58C-4388-AF4B-47AA97CFE9F5}"/>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2" name="Freeform 11">
              <a:extLst>
                <a:ext uri="{FF2B5EF4-FFF2-40B4-BE49-F238E27FC236}">
                  <a16:creationId xmlns:a16="http://schemas.microsoft.com/office/drawing/2014/main" id="{BAF44958-70BD-4D20-94BC-622DD0D8A8D3}"/>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3" name="Freeform 12">
              <a:extLst>
                <a:ext uri="{FF2B5EF4-FFF2-40B4-BE49-F238E27FC236}">
                  <a16:creationId xmlns:a16="http://schemas.microsoft.com/office/drawing/2014/main" id="{6178D6E0-263D-45AD-BE10-D95989C192BE}"/>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4" name="Freeform 13">
              <a:extLst>
                <a:ext uri="{FF2B5EF4-FFF2-40B4-BE49-F238E27FC236}">
                  <a16:creationId xmlns:a16="http://schemas.microsoft.com/office/drawing/2014/main" id="{5E418160-22DA-431A-9B45-BDEDF2B7B5AF}"/>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5" name="Freeform 14">
              <a:extLst>
                <a:ext uri="{FF2B5EF4-FFF2-40B4-BE49-F238E27FC236}">
                  <a16:creationId xmlns:a16="http://schemas.microsoft.com/office/drawing/2014/main" id="{91A4F274-1376-4B3F-9106-428B3F243841}"/>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807305569"/>
      </p:ext>
    </p:extLst>
  </p:cSld>
  <p:clrMap bg1="lt1" tx1="dk1" bg2="lt2" tx2="dk2" accent1="accent1" accent2="accent2" accent3="accent3" accent4="accent4" accent5="accent5" accent6="accent6" hlink="hlink" folHlink="folHlink"/>
  <p:sldLayoutIdLst>
    <p:sldLayoutId id="2147483773" r:id="rId1"/>
    <p:sldLayoutId id="2147483815" r:id="rId2"/>
    <p:sldLayoutId id="2147483804" r:id="rId3"/>
    <p:sldLayoutId id="2147483775" r:id="rId4"/>
    <p:sldLayoutId id="2147483776" r:id="rId5"/>
    <p:sldLayoutId id="2147483777" r:id="rId6"/>
    <p:sldLayoutId id="2147483805" r:id="rId7"/>
    <p:sldLayoutId id="2147483806" r:id="rId8"/>
    <p:sldLayoutId id="2147483808" r:id="rId9"/>
    <p:sldLayoutId id="2147483807" r:id="rId10"/>
    <p:sldLayoutId id="2147483814"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p:titleStyle>
    <p:body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xml"/><Relationship Id="rId7" Type="http://schemas.openxmlformats.org/officeDocument/2006/relationships/image" Target="../media/image4.jpeg"/><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2.emf"/><Relationship Id="rId5" Type="http://schemas.openxmlformats.org/officeDocument/2006/relationships/oleObject" Target="../embeddings/oleObject13.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emf"/><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 Target="slide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193333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ctrTitle"/>
          </p:nvPr>
        </p:nvSpPr>
        <p:spPr/>
        <p:txBody>
          <a:bodyPr/>
          <a:lstStyle/>
          <a:p>
            <a:r>
              <a:rPr lang="en-US" sz="6000" dirty="0">
                <a:latin typeface="Arial" panose="020B0604020202020204" pitchFamily="34" charset="0"/>
                <a:cs typeface="Arial" panose="020B0604020202020204" pitchFamily="34" charset="0"/>
                <a:sym typeface="Arial" panose="020B0604020202020204" pitchFamily="34" charset="0"/>
              </a:rPr>
              <a:t>Health Fund Administration Business Canvas</a:t>
            </a:r>
          </a:p>
        </p:txBody>
      </p:sp>
      <p:sp>
        <p:nvSpPr>
          <p:cNvPr id="5" name="Text Placeholder 4"/>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April 2019</a:t>
            </a:r>
          </a:p>
        </p:txBody>
      </p:sp>
      <p:pic>
        <p:nvPicPr>
          <p:cNvPr id="14" name="Picture 13"/>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752080" y="0"/>
            <a:ext cx="4436745" cy="3429000"/>
          </a:xfrm>
          <a:prstGeom prst="rect">
            <a:avLst/>
          </a:prstGeom>
        </p:spPr>
      </p:pic>
      <p:sp>
        <p:nvSpPr>
          <p:cNvPr id="15" name="Rectangle 14">
            <a:extLst>
              <a:ext uri="{FF2B5EF4-FFF2-40B4-BE49-F238E27FC236}">
                <a16:creationId xmlns:a16="http://schemas.microsoft.com/office/drawing/2014/main" id="{18E5268C-C141-4840-9D00-CD333097B788}"/>
              </a:ext>
            </a:extLst>
          </p:cNvPr>
          <p:cNvSpPr/>
          <p:nvPr/>
        </p:nvSpPr>
        <p:spPr>
          <a:xfrm>
            <a:off x="7749346" y="3314331"/>
            <a:ext cx="4442653" cy="5299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4008" rIns="0" bIns="45720" numCol="1" spcCol="0" rtlCol="0" fromWordArt="0" anchor="ctr" anchorCtr="0" forceAA="0" compatLnSpc="1">
            <a:prstTxWarp prst="textNoShape">
              <a:avLst/>
            </a:prstTxWarp>
            <a:noAutofit/>
          </a:bodyPr>
          <a:lstStyle/>
          <a:p>
            <a:pPr algn="ctr">
              <a:lnSpc>
                <a:spcPct val="85000"/>
              </a:lnSpc>
            </a:pPr>
            <a:r>
              <a:rPr lang="en-US" sz="1600" b="1" dirty="0">
                <a:solidFill>
                  <a:schemeClr val="accent2"/>
                </a:solidFill>
                <a:latin typeface="Arial" panose="020B0604020202020204" pitchFamily="34" charset="0"/>
                <a:cs typeface="Arial" panose="020B0604020202020204" pitchFamily="34" charset="0"/>
                <a:sym typeface="Arial" panose="020B0604020202020204" pitchFamily="34" charset="0"/>
              </a:rPr>
              <a:t>Systems Planning</a:t>
            </a:r>
          </a:p>
        </p:txBody>
      </p:sp>
      <p:sp>
        <p:nvSpPr>
          <p:cNvPr id="16" name="Rectangle 15"/>
          <p:cNvSpPr/>
          <p:nvPr/>
        </p:nvSpPr>
        <p:spPr>
          <a:xfrm>
            <a:off x="7749346" y="3283084"/>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17" name="Rectangle 16"/>
          <p:cNvSpPr/>
          <p:nvPr/>
        </p:nvSpPr>
        <p:spPr>
          <a:xfrm>
            <a:off x="7749345" y="3799295"/>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pic>
        <p:nvPicPr>
          <p:cNvPr id="18" name="Picture 17"/>
          <p:cNvPicPr>
            <a:picLocks noChangeAspect="1"/>
          </p:cNvPicPr>
          <p:nvPr/>
        </p:nvPicPr>
        <p:blipFill>
          <a:blip r:embed="rId8"/>
          <a:stretch>
            <a:fillRect/>
          </a:stretch>
        </p:blipFill>
        <p:spPr>
          <a:xfrm>
            <a:off x="8096675" y="3403488"/>
            <a:ext cx="426894" cy="364733"/>
          </a:xfrm>
          <a:prstGeom prst="rect">
            <a:avLst/>
          </a:prstGeom>
        </p:spPr>
      </p:pic>
    </p:spTree>
    <p:extLst>
      <p:ext uri="{BB962C8B-B14F-4D97-AF65-F5344CB8AC3E}">
        <p14:creationId xmlns:p14="http://schemas.microsoft.com/office/powerpoint/2010/main" val="133584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11BABD6D-07B8-445A-BBE5-B96C2417B0BC}"/>
              </a:ext>
            </a:extLst>
          </p:cNvPr>
          <p:cNvGrpSpPr/>
          <p:nvPr/>
        </p:nvGrpSpPr>
        <p:grpSpPr>
          <a:xfrm>
            <a:off x="497149" y="1639697"/>
            <a:ext cx="11194739" cy="4593678"/>
            <a:chOff x="497149" y="1639697"/>
            <a:chExt cx="11194739" cy="4593678"/>
          </a:xfrm>
        </p:grpSpPr>
        <p:sp>
          <p:nvSpPr>
            <p:cNvPr id="22" name="TextBox 21">
              <a:extLst>
                <a:ext uri="{FF2B5EF4-FFF2-40B4-BE49-F238E27FC236}">
                  <a16:creationId xmlns:a16="http://schemas.microsoft.com/office/drawing/2014/main" id="{39F2A279-C025-414A-A9FC-A0F11D339A1E}"/>
                </a:ext>
              </a:extLst>
            </p:cNvPr>
            <p:cNvSpPr txBox="1"/>
            <p:nvPr/>
          </p:nvSpPr>
          <p:spPr>
            <a:xfrm>
              <a:off x="7205624" y="3196435"/>
              <a:ext cx="2244656" cy="1612768"/>
            </a:xfrm>
            <a:prstGeom prst="rect">
              <a:avLst/>
            </a:prstGeom>
            <a:noFill/>
            <a:ln>
              <a:solidFill>
                <a:schemeClr val="tx1"/>
              </a:solidFill>
            </a:ln>
          </p:spPr>
          <p:txBody>
            <a:bodyPr wrap="square" lIns="0" tIns="0" rIns="0" bIns="0" rtlCol="0">
              <a:noAutofit/>
            </a:bodyPr>
            <a:lstStyle/>
            <a:p>
              <a:pPr algn="ctr" defTabSz="456758" fontAlgn="base">
                <a:spcBef>
                  <a:spcPts val="1200"/>
                </a:spcBef>
              </a:pPr>
              <a:r>
                <a:rPr lang="en-US" sz="1400" b="1" dirty="0">
                  <a:cs typeface="Open Sans Light"/>
                </a:rPr>
                <a:t>Channels</a:t>
              </a:r>
            </a:p>
          </p:txBody>
        </p:sp>
        <p:grpSp>
          <p:nvGrpSpPr>
            <p:cNvPr id="8" name="Group 7">
              <a:extLst>
                <a:ext uri="{FF2B5EF4-FFF2-40B4-BE49-F238E27FC236}">
                  <a16:creationId xmlns:a16="http://schemas.microsoft.com/office/drawing/2014/main" id="{D2B246F5-8915-4322-A502-D385D2F4D50C}"/>
                </a:ext>
              </a:extLst>
            </p:cNvPr>
            <p:cNvGrpSpPr/>
            <p:nvPr/>
          </p:nvGrpSpPr>
          <p:grpSpPr>
            <a:xfrm>
              <a:off x="2729883" y="1646139"/>
              <a:ext cx="2237169" cy="1730751"/>
              <a:chOff x="2729883" y="1846556"/>
              <a:chExt cx="2237169" cy="1349407"/>
            </a:xfrm>
          </p:grpSpPr>
          <p:sp>
            <p:nvSpPr>
              <p:cNvPr id="18" name="TextBox 17">
                <a:extLst>
                  <a:ext uri="{FF2B5EF4-FFF2-40B4-BE49-F238E27FC236}">
                    <a16:creationId xmlns:a16="http://schemas.microsoft.com/office/drawing/2014/main" id="{72A78C51-56DA-401E-BD94-28EE8597FE01}"/>
                  </a:ext>
                </a:extLst>
              </p:cNvPr>
              <p:cNvSpPr txBox="1"/>
              <p:nvPr/>
            </p:nvSpPr>
            <p:spPr>
              <a:xfrm>
                <a:off x="2729883" y="1846556"/>
                <a:ext cx="2237169" cy="1349407"/>
              </a:xfrm>
              <a:prstGeom prst="rect">
                <a:avLst/>
              </a:prstGeom>
              <a:noFill/>
              <a:ln>
                <a:solidFill>
                  <a:schemeClr val="tx1"/>
                </a:solidFill>
              </a:ln>
            </p:spPr>
            <p:txBody>
              <a:bodyPr wrap="square" lIns="0" tIns="0" rIns="0" bIns="0" rtlCol="0">
                <a:noAutofit/>
              </a:bodyPr>
              <a:lstStyle/>
              <a:p>
                <a:pPr algn="ctr" defTabSz="456758" fontAlgn="base">
                  <a:spcBef>
                    <a:spcPts val="1200"/>
                  </a:spcBef>
                </a:pPr>
                <a:r>
                  <a:rPr lang="en-US" sz="1400" b="1" dirty="0">
                    <a:solidFill>
                      <a:schemeClr val="tx2"/>
                    </a:solidFill>
                    <a:cs typeface="Open Sans Light"/>
                  </a:rPr>
                  <a:t>Key Activities</a:t>
                </a:r>
              </a:p>
            </p:txBody>
          </p:sp>
          <p:sp>
            <p:nvSpPr>
              <p:cNvPr id="58" name="Rectangle: Rounded Corners 57">
                <a:hlinkClick r:id="rId5" action="ppaction://hlinksldjump" tooltip="What key activities does our value proposition require us to perform?"/>
                <a:extLst>
                  <a:ext uri="{FF2B5EF4-FFF2-40B4-BE49-F238E27FC236}">
                    <a16:creationId xmlns:a16="http://schemas.microsoft.com/office/drawing/2014/main" id="{D13A2AB4-3052-4DFB-ABBB-8BAFC8C43B10}"/>
                  </a:ext>
                </a:extLst>
              </p:cNvPr>
              <p:cNvSpPr/>
              <p:nvPr/>
            </p:nvSpPr>
            <p:spPr>
              <a:xfrm>
                <a:off x="3235162" y="1863631"/>
                <a:ext cx="1226607" cy="184646"/>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mj-lt"/>
                  <a:cs typeface="Open Sans Bold"/>
                </a:endParaRPr>
              </a:p>
            </p:txBody>
          </p:sp>
        </p:grpSp>
        <p:grpSp>
          <p:nvGrpSpPr>
            <p:cNvPr id="11" name="Group 10">
              <a:extLst>
                <a:ext uri="{FF2B5EF4-FFF2-40B4-BE49-F238E27FC236}">
                  <a16:creationId xmlns:a16="http://schemas.microsoft.com/office/drawing/2014/main" id="{29F65AF2-CE9B-445B-AEAD-9F9693C67F22}"/>
                </a:ext>
              </a:extLst>
            </p:cNvPr>
            <p:cNvGrpSpPr/>
            <p:nvPr/>
          </p:nvGrpSpPr>
          <p:grpSpPr>
            <a:xfrm>
              <a:off x="9452503" y="1646139"/>
              <a:ext cx="2239385" cy="3163063"/>
              <a:chOff x="9452503" y="1840418"/>
              <a:chExt cx="2239385" cy="2740166"/>
            </a:xfrm>
          </p:grpSpPr>
          <p:sp>
            <p:nvSpPr>
              <p:cNvPr id="19" name="TextBox 18">
                <a:extLst>
                  <a:ext uri="{FF2B5EF4-FFF2-40B4-BE49-F238E27FC236}">
                    <a16:creationId xmlns:a16="http://schemas.microsoft.com/office/drawing/2014/main" id="{FEA11D69-3879-4CCB-BAC8-6104091602CD}"/>
                  </a:ext>
                </a:extLst>
              </p:cNvPr>
              <p:cNvSpPr txBox="1"/>
              <p:nvPr/>
            </p:nvSpPr>
            <p:spPr>
              <a:xfrm>
                <a:off x="9452503" y="1840418"/>
                <a:ext cx="2239385" cy="2740166"/>
              </a:xfrm>
              <a:prstGeom prst="rect">
                <a:avLst/>
              </a:prstGeom>
              <a:noFill/>
              <a:ln>
                <a:solidFill>
                  <a:schemeClr val="tx1"/>
                </a:solidFill>
              </a:ln>
            </p:spPr>
            <p:txBody>
              <a:bodyPr wrap="square" lIns="0" tIns="0" rIns="0" bIns="0" rtlCol="0">
                <a:noAutofit/>
              </a:bodyPr>
              <a:lstStyle/>
              <a:p>
                <a:pPr algn="ctr" defTabSz="456758" fontAlgn="base">
                  <a:spcBef>
                    <a:spcPts val="1200"/>
                  </a:spcBef>
                </a:pPr>
                <a:r>
                  <a:rPr lang="en-US" sz="1400" b="1" dirty="0">
                    <a:solidFill>
                      <a:schemeClr val="tx2"/>
                    </a:solidFill>
                    <a:cs typeface="Open Sans Light"/>
                  </a:rPr>
                  <a:t>Customer Segment</a:t>
                </a:r>
              </a:p>
            </p:txBody>
          </p:sp>
          <p:sp>
            <p:nvSpPr>
              <p:cNvPr id="59" name="Rectangle: Rounded Corners 58">
                <a:hlinkClick r:id="rId5" action="ppaction://hlinksldjump" tooltip="Who we sell to? For whom are we creating value?  Which are our most important customer segments?"/>
                <a:extLst>
                  <a:ext uri="{FF2B5EF4-FFF2-40B4-BE49-F238E27FC236}">
                    <a16:creationId xmlns:a16="http://schemas.microsoft.com/office/drawing/2014/main" id="{B1DC479A-E330-42C0-82CE-A4B676077103}"/>
                  </a:ext>
                </a:extLst>
              </p:cNvPr>
              <p:cNvSpPr/>
              <p:nvPr/>
            </p:nvSpPr>
            <p:spPr>
              <a:xfrm>
                <a:off x="9706186" y="1843666"/>
                <a:ext cx="1723814" cy="204611"/>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mj-lt"/>
                  <a:cs typeface="Open Sans Bold"/>
                </a:endParaRPr>
              </a:p>
            </p:txBody>
          </p:sp>
        </p:grpSp>
        <p:grpSp>
          <p:nvGrpSpPr>
            <p:cNvPr id="12" name="Group 11">
              <a:extLst>
                <a:ext uri="{FF2B5EF4-FFF2-40B4-BE49-F238E27FC236}">
                  <a16:creationId xmlns:a16="http://schemas.microsoft.com/office/drawing/2014/main" id="{A8FD1D55-6CCA-4864-8D89-B975E3B16B81}"/>
                </a:ext>
              </a:extLst>
            </p:cNvPr>
            <p:cNvGrpSpPr/>
            <p:nvPr/>
          </p:nvGrpSpPr>
          <p:grpSpPr>
            <a:xfrm>
              <a:off x="6093037" y="4809623"/>
              <a:ext cx="5598851" cy="1423752"/>
              <a:chOff x="6093037" y="4586949"/>
              <a:chExt cx="5598851" cy="1646426"/>
            </a:xfrm>
          </p:grpSpPr>
          <p:sp>
            <p:nvSpPr>
              <p:cNvPr id="23" name="TextBox 22">
                <a:extLst>
                  <a:ext uri="{FF2B5EF4-FFF2-40B4-BE49-F238E27FC236}">
                    <a16:creationId xmlns:a16="http://schemas.microsoft.com/office/drawing/2014/main" id="{7E00DCEC-069C-4C4E-84BA-825262ABB16E}"/>
                  </a:ext>
                </a:extLst>
              </p:cNvPr>
              <p:cNvSpPr txBox="1"/>
              <p:nvPr/>
            </p:nvSpPr>
            <p:spPr>
              <a:xfrm>
                <a:off x="6093037" y="4586949"/>
                <a:ext cx="5598851" cy="1646426"/>
              </a:xfrm>
              <a:prstGeom prst="rect">
                <a:avLst/>
              </a:prstGeom>
              <a:noFill/>
              <a:ln>
                <a:solidFill>
                  <a:schemeClr val="tx1"/>
                </a:solidFill>
              </a:ln>
            </p:spPr>
            <p:txBody>
              <a:bodyPr wrap="square" lIns="0" tIns="0" rIns="0" bIns="0" rtlCol="0">
                <a:noAutofit/>
              </a:bodyPr>
              <a:lstStyle/>
              <a:p>
                <a:pPr algn="ctr" defTabSz="456758" fontAlgn="base">
                  <a:spcBef>
                    <a:spcPts val="1200"/>
                  </a:spcBef>
                </a:pPr>
                <a:r>
                  <a:rPr lang="en-US" sz="1400" b="1" dirty="0">
                    <a:solidFill>
                      <a:schemeClr val="tx2"/>
                    </a:solidFill>
                    <a:cs typeface="Open Sans Light"/>
                  </a:rPr>
                  <a:t>Revenue Streams</a:t>
                </a:r>
              </a:p>
            </p:txBody>
          </p:sp>
          <p:sp>
            <p:nvSpPr>
              <p:cNvPr id="69" name="Rectangle: Rounded Corners 68">
                <a:hlinkClick r:id="rId5" action="ppaction://hlinksldjump" tooltip="For what value do our customers currently pay?  For what value would they be willing to pay? How are our customers currently paying? How would they prefer to pay?  How much does each revenue stream contribute to overall revenues?"/>
                <a:extLst>
                  <a:ext uri="{FF2B5EF4-FFF2-40B4-BE49-F238E27FC236}">
                    <a16:creationId xmlns:a16="http://schemas.microsoft.com/office/drawing/2014/main" id="{8D54B643-F559-45A1-BEA5-9CBA17BB034A}"/>
                  </a:ext>
                </a:extLst>
              </p:cNvPr>
              <p:cNvSpPr/>
              <p:nvPr/>
            </p:nvSpPr>
            <p:spPr>
              <a:xfrm>
                <a:off x="8105931" y="4606447"/>
                <a:ext cx="1723814" cy="204611"/>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mj-lt"/>
                  <a:cs typeface="Open Sans Bold"/>
                </a:endParaRPr>
              </a:p>
            </p:txBody>
          </p:sp>
        </p:grpSp>
        <p:grpSp>
          <p:nvGrpSpPr>
            <p:cNvPr id="14" name="Group 13">
              <a:extLst>
                <a:ext uri="{FF2B5EF4-FFF2-40B4-BE49-F238E27FC236}">
                  <a16:creationId xmlns:a16="http://schemas.microsoft.com/office/drawing/2014/main" id="{E943AF15-8AA0-4EC2-A33B-03549501E2E0}"/>
                </a:ext>
              </a:extLst>
            </p:cNvPr>
            <p:cNvGrpSpPr/>
            <p:nvPr/>
          </p:nvGrpSpPr>
          <p:grpSpPr>
            <a:xfrm>
              <a:off x="2732101" y="3376890"/>
              <a:ext cx="2237169" cy="1434045"/>
              <a:chOff x="2732101" y="3195963"/>
              <a:chExt cx="2237169" cy="1390986"/>
            </a:xfrm>
          </p:grpSpPr>
          <p:sp>
            <p:nvSpPr>
              <p:cNvPr id="21" name="TextBox 20">
                <a:extLst>
                  <a:ext uri="{FF2B5EF4-FFF2-40B4-BE49-F238E27FC236}">
                    <a16:creationId xmlns:a16="http://schemas.microsoft.com/office/drawing/2014/main" id="{B9BCF63C-1DFD-48EA-9435-EE4343DE3D94}"/>
                  </a:ext>
                </a:extLst>
              </p:cNvPr>
              <p:cNvSpPr txBox="1"/>
              <p:nvPr/>
            </p:nvSpPr>
            <p:spPr>
              <a:xfrm>
                <a:off x="2732101" y="3195963"/>
                <a:ext cx="2237169" cy="1390986"/>
              </a:xfrm>
              <a:prstGeom prst="rect">
                <a:avLst/>
              </a:prstGeom>
              <a:noFill/>
              <a:ln>
                <a:solidFill>
                  <a:schemeClr val="tx1"/>
                </a:solidFill>
              </a:ln>
            </p:spPr>
            <p:txBody>
              <a:bodyPr wrap="square" lIns="0" tIns="0" rIns="0" bIns="0" rtlCol="0">
                <a:noAutofit/>
              </a:bodyPr>
              <a:lstStyle/>
              <a:p>
                <a:pPr algn="ctr" defTabSz="456758" fontAlgn="base">
                  <a:spcBef>
                    <a:spcPts val="1200"/>
                  </a:spcBef>
                </a:pPr>
                <a:r>
                  <a:rPr lang="en-US" sz="1400" b="1" dirty="0">
                    <a:solidFill>
                      <a:schemeClr val="tx2"/>
                    </a:solidFill>
                    <a:cs typeface="Open Sans Light"/>
                  </a:rPr>
                  <a:t>Key Resources</a:t>
                </a:r>
              </a:p>
            </p:txBody>
          </p:sp>
          <p:sp>
            <p:nvSpPr>
              <p:cNvPr id="70" name="Rectangle: Rounded Corners 69">
                <a:hlinkClick r:id="rId5" action="ppaction://hlinksldjump" tooltip="What key resources does our value proposition require?  Physical, Intellectual. Human, Financial"/>
                <a:extLst>
                  <a:ext uri="{FF2B5EF4-FFF2-40B4-BE49-F238E27FC236}">
                    <a16:creationId xmlns:a16="http://schemas.microsoft.com/office/drawing/2014/main" id="{4031D6BA-C8FD-475E-8CA2-685B92FB7041}"/>
                  </a:ext>
                </a:extLst>
              </p:cNvPr>
              <p:cNvSpPr/>
              <p:nvPr/>
            </p:nvSpPr>
            <p:spPr>
              <a:xfrm>
                <a:off x="3168713" y="3203229"/>
                <a:ext cx="1351796" cy="185948"/>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mj-lt"/>
                  <a:cs typeface="Open Sans Bold"/>
                </a:endParaRPr>
              </a:p>
            </p:txBody>
          </p:sp>
        </p:grpSp>
        <p:grpSp>
          <p:nvGrpSpPr>
            <p:cNvPr id="7" name="Group 6">
              <a:extLst>
                <a:ext uri="{FF2B5EF4-FFF2-40B4-BE49-F238E27FC236}">
                  <a16:creationId xmlns:a16="http://schemas.microsoft.com/office/drawing/2014/main" id="{8DC1B6E0-1082-4BF4-8A1F-B2FB557057E3}"/>
                </a:ext>
              </a:extLst>
            </p:cNvPr>
            <p:cNvGrpSpPr/>
            <p:nvPr/>
          </p:nvGrpSpPr>
          <p:grpSpPr>
            <a:xfrm>
              <a:off x="497149" y="1639697"/>
              <a:ext cx="2237169" cy="3171239"/>
              <a:chOff x="497149" y="1846555"/>
              <a:chExt cx="2237169" cy="2740393"/>
            </a:xfrm>
          </p:grpSpPr>
          <p:sp>
            <p:nvSpPr>
              <p:cNvPr id="15" name="TextBox 14">
                <a:extLst>
                  <a:ext uri="{FF2B5EF4-FFF2-40B4-BE49-F238E27FC236}">
                    <a16:creationId xmlns:a16="http://schemas.microsoft.com/office/drawing/2014/main" id="{CEC2180E-ADC9-45E8-ACAC-AA8639D58EB0}"/>
                  </a:ext>
                </a:extLst>
              </p:cNvPr>
              <p:cNvSpPr txBox="1"/>
              <p:nvPr/>
            </p:nvSpPr>
            <p:spPr>
              <a:xfrm>
                <a:off x="497149" y="1846555"/>
                <a:ext cx="2237169" cy="2740393"/>
              </a:xfrm>
              <a:prstGeom prst="rect">
                <a:avLst/>
              </a:prstGeom>
              <a:noFill/>
              <a:ln>
                <a:solidFill>
                  <a:schemeClr val="tx1"/>
                </a:solidFill>
              </a:ln>
            </p:spPr>
            <p:txBody>
              <a:bodyPr wrap="square" lIns="0" tIns="0" rIns="0" bIns="0" rtlCol="0">
                <a:noAutofit/>
              </a:bodyPr>
              <a:lstStyle/>
              <a:p>
                <a:pPr algn="ctr" defTabSz="456758" fontAlgn="base">
                  <a:spcBef>
                    <a:spcPts val="1200"/>
                  </a:spcBef>
                </a:pPr>
                <a:r>
                  <a:rPr lang="en-US" sz="1400" b="1" dirty="0">
                    <a:solidFill>
                      <a:schemeClr val="tx2"/>
                    </a:solidFill>
                    <a:cs typeface="Open Sans Light"/>
                  </a:rPr>
                  <a:t>Key Partnerships</a:t>
                </a:r>
              </a:p>
            </p:txBody>
          </p:sp>
          <p:sp>
            <p:nvSpPr>
              <p:cNvPr id="71" name="Rectangle: Rounded Corners 70">
                <a:hlinkClick r:id="rId5" action="ppaction://hlinksldjump" tooltip="Who are our key partners (e.g., suppliers, complementors)?  Which key resources do we acquire from them?   Which key activities do they perform?"/>
                <a:extLst>
                  <a:ext uri="{FF2B5EF4-FFF2-40B4-BE49-F238E27FC236}">
                    <a16:creationId xmlns:a16="http://schemas.microsoft.com/office/drawing/2014/main" id="{C889C765-194F-4A44-8604-464EABF706B3}"/>
                  </a:ext>
                </a:extLst>
              </p:cNvPr>
              <p:cNvSpPr/>
              <p:nvPr/>
            </p:nvSpPr>
            <p:spPr>
              <a:xfrm>
                <a:off x="807465" y="1852547"/>
                <a:ext cx="1605759" cy="22880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mj-lt"/>
                  <a:cs typeface="Open Sans Bold"/>
                </a:endParaRPr>
              </a:p>
            </p:txBody>
          </p:sp>
        </p:grpSp>
        <p:grpSp>
          <p:nvGrpSpPr>
            <p:cNvPr id="13" name="Group 12">
              <a:extLst>
                <a:ext uri="{FF2B5EF4-FFF2-40B4-BE49-F238E27FC236}">
                  <a16:creationId xmlns:a16="http://schemas.microsoft.com/office/drawing/2014/main" id="{5AC24C0A-D1AD-4072-8188-E40FED0FCEC9}"/>
                </a:ext>
              </a:extLst>
            </p:cNvPr>
            <p:cNvGrpSpPr/>
            <p:nvPr/>
          </p:nvGrpSpPr>
          <p:grpSpPr>
            <a:xfrm>
              <a:off x="497149" y="4809203"/>
              <a:ext cx="5598851" cy="1420197"/>
              <a:chOff x="497149" y="4578569"/>
              <a:chExt cx="5598851" cy="1651221"/>
            </a:xfrm>
          </p:grpSpPr>
          <p:sp>
            <p:nvSpPr>
              <p:cNvPr id="17" name="TextBox 16">
                <a:extLst>
                  <a:ext uri="{FF2B5EF4-FFF2-40B4-BE49-F238E27FC236}">
                    <a16:creationId xmlns:a16="http://schemas.microsoft.com/office/drawing/2014/main" id="{87DD8883-8AB8-4DAB-9896-B97679AB488E}"/>
                  </a:ext>
                </a:extLst>
              </p:cNvPr>
              <p:cNvSpPr txBox="1"/>
              <p:nvPr/>
            </p:nvSpPr>
            <p:spPr>
              <a:xfrm>
                <a:off x="497149" y="4580583"/>
                <a:ext cx="5598851" cy="1649207"/>
              </a:xfrm>
              <a:prstGeom prst="rect">
                <a:avLst/>
              </a:prstGeom>
              <a:noFill/>
              <a:ln>
                <a:solidFill>
                  <a:schemeClr val="tx1"/>
                </a:solidFill>
              </a:ln>
            </p:spPr>
            <p:txBody>
              <a:bodyPr wrap="square" lIns="0" tIns="0" rIns="0" bIns="0" rtlCol="0">
                <a:noAutofit/>
              </a:bodyPr>
              <a:lstStyle/>
              <a:p>
                <a:pPr algn="ctr" defTabSz="456758" fontAlgn="base">
                  <a:spcBef>
                    <a:spcPts val="1200"/>
                  </a:spcBef>
                </a:pPr>
                <a:r>
                  <a:rPr lang="en-US" sz="1400" b="1" dirty="0">
                    <a:solidFill>
                      <a:schemeClr val="tx2"/>
                    </a:solidFill>
                    <a:cs typeface="Open Sans Light"/>
                  </a:rPr>
                  <a:t>Cost Structure</a:t>
                </a:r>
              </a:p>
            </p:txBody>
          </p:sp>
          <p:sp>
            <p:nvSpPr>
              <p:cNvPr id="72" name="Rectangle: Rounded Corners 71">
                <a:hlinkClick r:id="rId5" action="ppaction://hlinksldjump" tooltip="What are the most important costs inherent in our business model?  Which key resources are most expensive?  Which key activities are most expensive?  Which key partnerships are the most expensive to support?"/>
                <a:extLst>
                  <a:ext uri="{FF2B5EF4-FFF2-40B4-BE49-F238E27FC236}">
                    <a16:creationId xmlns:a16="http://schemas.microsoft.com/office/drawing/2014/main" id="{B0879BD1-0F08-4B46-8FA2-7FD84340BC00}"/>
                  </a:ext>
                </a:extLst>
              </p:cNvPr>
              <p:cNvSpPr/>
              <p:nvPr/>
            </p:nvSpPr>
            <p:spPr>
              <a:xfrm>
                <a:off x="2644736" y="4578569"/>
                <a:ext cx="1370190" cy="21751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mj-lt"/>
                  <a:cs typeface="Open Sans Bold"/>
                </a:endParaRPr>
              </a:p>
            </p:txBody>
          </p:sp>
        </p:grpSp>
        <p:grpSp>
          <p:nvGrpSpPr>
            <p:cNvPr id="10" name="Group 9">
              <a:extLst>
                <a:ext uri="{FF2B5EF4-FFF2-40B4-BE49-F238E27FC236}">
                  <a16:creationId xmlns:a16="http://schemas.microsoft.com/office/drawing/2014/main" id="{E934F27D-2BE9-41F0-B24C-F333EF471F0C}"/>
                </a:ext>
              </a:extLst>
            </p:cNvPr>
            <p:cNvGrpSpPr/>
            <p:nvPr/>
          </p:nvGrpSpPr>
          <p:grpSpPr>
            <a:xfrm>
              <a:off x="7208664" y="1646140"/>
              <a:ext cx="2241615" cy="1558925"/>
              <a:chOff x="7213110" y="1840418"/>
              <a:chExt cx="2237169" cy="1364647"/>
            </a:xfrm>
          </p:grpSpPr>
          <p:sp>
            <p:nvSpPr>
              <p:cNvPr id="20" name="TextBox 19">
                <a:extLst>
                  <a:ext uri="{FF2B5EF4-FFF2-40B4-BE49-F238E27FC236}">
                    <a16:creationId xmlns:a16="http://schemas.microsoft.com/office/drawing/2014/main" id="{9C2F0882-378F-43E3-B718-5F38E6584BD9}"/>
                  </a:ext>
                </a:extLst>
              </p:cNvPr>
              <p:cNvSpPr txBox="1"/>
              <p:nvPr/>
            </p:nvSpPr>
            <p:spPr>
              <a:xfrm>
                <a:off x="7213110" y="1840418"/>
                <a:ext cx="2237169" cy="1364647"/>
              </a:xfrm>
              <a:prstGeom prst="rect">
                <a:avLst/>
              </a:prstGeom>
              <a:noFill/>
              <a:ln>
                <a:solidFill>
                  <a:schemeClr val="tx1"/>
                </a:solidFill>
              </a:ln>
            </p:spPr>
            <p:txBody>
              <a:bodyPr wrap="square" lIns="0" tIns="0" rIns="0" bIns="0" rtlCol="0">
                <a:noAutofit/>
              </a:bodyPr>
              <a:lstStyle/>
              <a:p>
                <a:pPr algn="ctr" defTabSz="456758" fontAlgn="base">
                  <a:spcBef>
                    <a:spcPts val="1200"/>
                  </a:spcBef>
                </a:pPr>
                <a:r>
                  <a:rPr lang="en-US" sz="1400" b="1" dirty="0">
                    <a:solidFill>
                      <a:schemeClr val="tx2"/>
                    </a:solidFill>
                    <a:cs typeface="Open Sans Light"/>
                  </a:rPr>
                  <a:t>Customer Relationships</a:t>
                </a:r>
              </a:p>
            </p:txBody>
          </p:sp>
          <p:sp>
            <p:nvSpPr>
              <p:cNvPr id="73" name="Rectangle: Rounded Corners 72">
                <a:hlinkClick r:id="rId5" action="ppaction://hlinksldjump" tooltip="Who do we service? What types of relationships does each of our customer segments expect us to have with them?  Co-creation?  Face to face?  Phone based?  24/7?  E-mail?"/>
                <a:extLst>
                  <a:ext uri="{FF2B5EF4-FFF2-40B4-BE49-F238E27FC236}">
                    <a16:creationId xmlns:a16="http://schemas.microsoft.com/office/drawing/2014/main" id="{12B87E2E-8F96-4DB5-8674-FED17760E250}"/>
                  </a:ext>
                </a:extLst>
              </p:cNvPr>
              <p:cNvSpPr/>
              <p:nvPr/>
            </p:nvSpPr>
            <p:spPr>
              <a:xfrm>
                <a:off x="7259498" y="1843665"/>
                <a:ext cx="2107857" cy="204611"/>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mj-lt"/>
                  <a:cs typeface="Open Sans Bold"/>
                </a:endParaRPr>
              </a:p>
            </p:txBody>
          </p:sp>
        </p:grpSp>
        <p:grpSp>
          <p:nvGrpSpPr>
            <p:cNvPr id="9" name="Group 8">
              <a:extLst>
                <a:ext uri="{FF2B5EF4-FFF2-40B4-BE49-F238E27FC236}">
                  <a16:creationId xmlns:a16="http://schemas.microsoft.com/office/drawing/2014/main" id="{CA136DE9-E1DA-4C66-903C-5347699007C6}"/>
                </a:ext>
              </a:extLst>
            </p:cNvPr>
            <p:cNvGrpSpPr/>
            <p:nvPr/>
          </p:nvGrpSpPr>
          <p:grpSpPr>
            <a:xfrm>
              <a:off x="4967053" y="1646140"/>
              <a:ext cx="2241612" cy="3164795"/>
              <a:chOff x="4971495" y="1841673"/>
              <a:chExt cx="2237169" cy="2745276"/>
            </a:xfrm>
          </p:grpSpPr>
          <p:sp>
            <p:nvSpPr>
              <p:cNvPr id="16" name="TextBox 15">
                <a:extLst>
                  <a:ext uri="{FF2B5EF4-FFF2-40B4-BE49-F238E27FC236}">
                    <a16:creationId xmlns:a16="http://schemas.microsoft.com/office/drawing/2014/main" id="{E264B917-4738-4EDA-9C92-C7733ED9246B}"/>
                  </a:ext>
                </a:extLst>
              </p:cNvPr>
              <p:cNvSpPr txBox="1"/>
              <p:nvPr/>
            </p:nvSpPr>
            <p:spPr>
              <a:xfrm>
                <a:off x="4971495" y="1841673"/>
                <a:ext cx="2237169" cy="2745276"/>
              </a:xfrm>
              <a:prstGeom prst="rect">
                <a:avLst/>
              </a:prstGeom>
              <a:noFill/>
              <a:ln>
                <a:solidFill>
                  <a:schemeClr val="tx1"/>
                </a:solidFill>
              </a:ln>
            </p:spPr>
            <p:txBody>
              <a:bodyPr wrap="square" lIns="0" tIns="0" rIns="0" bIns="0" rtlCol="0">
                <a:noAutofit/>
              </a:bodyPr>
              <a:lstStyle/>
              <a:p>
                <a:pPr algn="ctr" defTabSz="456758" fontAlgn="base">
                  <a:spcBef>
                    <a:spcPts val="1200"/>
                  </a:spcBef>
                </a:pPr>
                <a:r>
                  <a:rPr lang="en-US" sz="1400" b="1" dirty="0">
                    <a:solidFill>
                      <a:schemeClr val="tx2"/>
                    </a:solidFill>
                    <a:cs typeface="Open Sans Light"/>
                  </a:rPr>
                  <a:t>Value Proposition</a:t>
                </a:r>
              </a:p>
            </p:txBody>
          </p:sp>
          <p:sp>
            <p:nvSpPr>
              <p:cNvPr id="74" name="Rectangle: Rounded Corners 73">
                <a:hlinkClick r:id="rId5" action="ppaction://hlinksldjump" tooltip="What benefits delivered differentiate us from our competition?  Quantitative (e.g., price, speed of service)  Qualitative (e.g., design, customer experience) What bundles of products and services are we offering to provide that value?"/>
                <a:extLst>
                  <a:ext uri="{FF2B5EF4-FFF2-40B4-BE49-F238E27FC236}">
                    <a16:creationId xmlns:a16="http://schemas.microsoft.com/office/drawing/2014/main" id="{755E4F67-CA0C-46DF-B120-CBF90F7C9730}"/>
                  </a:ext>
                </a:extLst>
              </p:cNvPr>
              <p:cNvSpPr/>
              <p:nvPr/>
            </p:nvSpPr>
            <p:spPr>
              <a:xfrm>
                <a:off x="5251369" y="1851451"/>
                <a:ext cx="1723814" cy="204611"/>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mj-lt"/>
                  <a:cs typeface="Open Sans Bold"/>
                </a:endParaRPr>
              </a:p>
            </p:txBody>
          </p:sp>
        </p:grpSp>
      </p:gr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9479023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6" imgW="498" imgH="499" progId="TCLayout.ActiveDocument.1">
                  <p:embed/>
                </p:oleObj>
              </mc:Choice>
              <mc:Fallback>
                <p:oleObj name="think-cell Slide" r:id="rId6" imgW="498" imgH="499" progId="TCLayout.ActiveDocument.1">
                  <p:embed/>
                  <p:pic>
                    <p:nvPicPr>
                      <p:cNvPr id="4" name="Object 3"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Health Fund Administration Business Canvas</a:t>
            </a: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3" name="Text Placeholder 2"/>
          <p:cNvSpPr>
            <a:spLocks noGrp="1"/>
          </p:cNvSpPr>
          <p:nvPr>
            <p:ph type="body" sz="quarter" idx="11"/>
          </p:nvPr>
        </p:nvSpPr>
        <p:spPr>
          <a:xfrm>
            <a:off x="457200" y="860151"/>
            <a:ext cx="9688622" cy="423094"/>
          </a:xfrm>
        </p:spPr>
        <p:txBody>
          <a:bodyPr/>
          <a:lstStyle/>
          <a:p>
            <a:r>
              <a:rPr lang="en-US" dirty="0"/>
              <a:t>Holistic view of the current Health Fund Administration business model</a:t>
            </a:r>
            <a:endParaRPr lang="en-US" i="1" dirty="0">
              <a:latin typeface="Arial" panose="020B0604020202020204" pitchFamily="34" charset="0"/>
              <a:cs typeface="Arial" panose="020B0604020202020204" pitchFamily="34" charset="0"/>
              <a:sym typeface="Arial" panose="020B0604020202020204" pitchFamily="34" charset="0"/>
            </a:endParaRPr>
          </a:p>
        </p:txBody>
      </p:sp>
      <p:sp>
        <p:nvSpPr>
          <p:cNvPr id="104" name="Rectangle: Rounded Corners 103">
            <a:extLst>
              <a:ext uri="{FF2B5EF4-FFF2-40B4-BE49-F238E27FC236}">
                <a16:creationId xmlns:a16="http://schemas.microsoft.com/office/drawing/2014/main" id="{FCF39E1F-7239-46F5-A641-FF8829ACE2D0}"/>
              </a:ext>
            </a:extLst>
          </p:cNvPr>
          <p:cNvSpPr/>
          <p:nvPr/>
        </p:nvSpPr>
        <p:spPr>
          <a:xfrm>
            <a:off x="5042194" y="3469466"/>
            <a:ext cx="2111292" cy="240357"/>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Facilitate Health Fund Payments</a:t>
            </a:r>
          </a:p>
        </p:txBody>
      </p:sp>
      <p:sp>
        <p:nvSpPr>
          <p:cNvPr id="105" name="Rectangle: Rounded Corners 104">
            <a:extLst>
              <a:ext uri="{FF2B5EF4-FFF2-40B4-BE49-F238E27FC236}">
                <a16:creationId xmlns:a16="http://schemas.microsoft.com/office/drawing/2014/main" id="{7CD81CBD-41F4-4670-8770-142328BB248E}"/>
              </a:ext>
            </a:extLst>
          </p:cNvPr>
          <p:cNvSpPr/>
          <p:nvPr/>
        </p:nvSpPr>
        <p:spPr>
          <a:xfrm>
            <a:off x="2776892" y="3694065"/>
            <a:ext cx="959289" cy="220178"/>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Debit Card</a:t>
            </a:r>
          </a:p>
        </p:txBody>
      </p:sp>
      <p:sp>
        <p:nvSpPr>
          <p:cNvPr id="106" name="Rectangle: Rounded Corners 105">
            <a:extLst>
              <a:ext uri="{FF2B5EF4-FFF2-40B4-BE49-F238E27FC236}">
                <a16:creationId xmlns:a16="http://schemas.microsoft.com/office/drawing/2014/main" id="{A9A012B2-E64E-4764-B327-28EE0812D94B}"/>
              </a:ext>
            </a:extLst>
          </p:cNvPr>
          <p:cNvSpPr/>
          <p:nvPr/>
        </p:nvSpPr>
        <p:spPr>
          <a:xfrm>
            <a:off x="5027492" y="2452007"/>
            <a:ext cx="2154205" cy="335736"/>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Monitor and report on tax compliance</a:t>
            </a:r>
          </a:p>
        </p:txBody>
      </p:sp>
      <p:sp>
        <p:nvSpPr>
          <p:cNvPr id="107" name="Rectangle: Rounded Corners 106">
            <a:extLst>
              <a:ext uri="{FF2B5EF4-FFF2-40B4-BE49-F238E27FC236}">
                <a16:creationId xmlns:a16="http://schemas.microsoft.com/office/drawing/2014/main" id="{2C8199C2-12F4-4257-875D-E3870BFFCE5B}"/>
              </a:ext>
            </a:extLst>
          </p:cNvPr>
          <p:cNvSpPr/>
          <p:nvPr/>
        </p:nvSpPr>
        <p:spPr>
          <a:xfrm>
            <a:off x="5045203" y="3187142"/>
            <a:ext cx="2111291" cy="227240"/>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Flexible Contribution Methods</a:t>
            </a:r>
          </a:p>
        </p:txBody>
      </p:sp>
      <p:sp>
        <p:nvSpPr>
          <p:cNvPr id="108" name="Rectangle: Rounded Corners 107">
            <a:extLst>
              <a:ext uri="{FF2B5EF4-FFF2-40B4-BE49-F238E27FC236}">
                <a16:creationId xmlns:a16="http://schemas.microsoft.com/office/drawing/2014/main" id="{9A163A5E-90D1-4DB8-B6D0-12621405D278}"/>
              </a:ext>
            </a:extLst>
          </p:cNvPr>
          <p:cNvSpPr/>
          <p:nvPr/>
        </p:nvSpPr>
        <p:spPr>
          <a:xfrm>
            <a:off x="5024746" y="1990053"/>
            <a:ext cx="2156952" cy="429942"/>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Tax savings options for Health, Adoption, Commuter, and Tuition expenses</a:t>
            </a:r>
          </a:p>
        </p:txBody>
      </p:sp>
      <p:sp>
        <p:nvSpPr>
          <p:cNvPr id="109" name="Rectangle: Rounded Corners 108">
            <a:extLst>
              <a:ext uri="{FF2B5EF4-FFF2-40B4-BE49-F238E27FC236}">
                <a16:creationId xmlns:a16="http://schemas.microsoft.com/office/drawing/2014/main" id="{04538DB0-93C5-46FA-8669-3CE8D915FD9F}"/>
              </a:ext>
            </a:extLst>
          </p:cNvPr>
          <p:cNvSpPr/>
          <p:nvPr/>
        </p:nvSpPr>
        <p:spPr>
          <a:xfrm>
            <a:off x="5025715" y="2821356"/>
            <a:ext cx="2155983" cy="335736"/>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Simplified Tax Savings Account Self-Service</a:t>
            </a:r>
          </a:p>
        </p:txBody>
      </p:sp>
      <p:sp>
        <p:nvSpPr>
          <p:cNvPr id="110" name="Rectangle: Rounded Corners 109">
            <a:extLst>
              <a:ext uri="{FF2B5EF4-FFF2-40B4-BE49-F238E27FC236}">
                <a16:creationId xmlns:a16="http://schemas.microsoft.com/office/drawing/2014/main" id="{62713AB1-8154-4B20-B703-0C30A232E835}"/>
              </a:ext>
            </a:extLst>
          </p:cNvPr>
          <p:cNvSpPr/>
          <p:nvPr/>
        </p:nvSpPr>
        <p:spPr>
          <a:xfrm>
            <a:off x="5416074" y="3751089"/>
            <a:ext cx="1413958" cy="179568"/>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Tax Free Interest</a:t>
            </a:r>
          </a:p>
        </p:txBody>
      </p:sp>
      <p:sp>
        <p:nvSpPr>
          <p:cNvPr id="111" name="Rectangle: Rounded Corners 110">
            <a:extLst>
              <a:ext uri="{FF2B5EF4-FFF2-40B4-BE49-F238E27FC236}">
                <a16:creationId xmlns:a16="http://schemas.microsoft.com/office/drawing/2014/main" id="{369B51FB-4B21-4D55-ADE7-8C187CA50631}"/>
              </a:ext>
            </a:extLst>
          </p:cNvPr>
          <p:cNvSpPr/>
          <p:nvPr/>
        </p:nvSpPr>
        <p:spPr>
          <a:xfrm>
            <a:off x="5416074" y="3989388"/>
            <a:ext cx="1413958" cy="179567"/>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Tax Free Payments</a:t>
            </a:r>
          </a:p>
        </p:txBody>
      </p:sp>
      <p:sp>
        <p:nvSpPr>
          <p:cNvPr id="112" name="Rectangle: Rounded Corners 111">
            <a:extLst>
              <a:ext uri="{FF2B5EF4-FFF2-40B4-BE49-F238E27FC236}">
                <a16:creationId xmlns:a16="http://schemas.microsoft.com/office/drawing/2014/main" id="{4615972A-8134-419A-ADF2-EEC48BE80CF6}"/>
              </a:ext>
            </a:extLst>
          </p:cNvPr>
          <p:cNvSpPr/>
          <p:nvPr/>
        </p:nvSpPr>
        <p:spPr>
          <a:xfrm>
            <a:off x="2773772" y="3060713"/>
            <a:ext cx="2133430" cy="298126"/>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Tax-Advantage Education &amp; Guidance</a:t>
            </a:r>
          </a:p>
        </p:txBody>
      </p:sp>
      <p:sp>
        <p:nvSpPr>
          <p:cNvPr id="114" name="Rectangle: Rounded Corners 113">
            <a:extLst>
              <a:ext uri="{FF2B5EF4-FFF2-40B4-BE49-F238E27FC236}">
                <a16:creationId xmlns:a16="http://schemas.microsoft.com/office/drawing/2014/main" id="{02B10CD7-1B43-40D8-B8E8-E068F3E5BA59}"/>
              </a:ext>
            </a:extLst>
          </p:cNvPr>
          <p:cNvSpPr/>
          <p:nvPr/>
        </p:nvSpPr>
        <p:spPr>
          <a:xfrm>
            <a:off x="10090879" y="1986858"/>
            <a:ext cx="893611" cy="217893"/>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Employers</a:t>
            </a:r>
          </a:p>
        </p:txBody>
      </p:sp>
      <p:sp>
        <p:nvSpPr>
          <p:cNvPr id="121" name="Rectangle: Rounded Corners 120">
            <a:hlinkClick r:id="rId5" action="ppaction://hlinksldjump" tooltip="Direct Billing lets you conveniently pay for eligible insurance premiums directly from the SoEs"/>
            <a:extLst>
              <a:ext uri="{FF2B5EF4-FFF2-40B4-BE49-F238E27FC236}">
                <a16:creationId xmlns:a16="http://schemas.microsoft.com/office/drawing/2014/main" id="{73F81C7D-9828-4B09-8C71-BE086ED74779}"/>
              </a:ext>
            </a:extLst>
          </p:cNvPr>
          <p:cNvSpPr/>
          <p:nvPr/>
        </p:nvSpPr>
        <p:spPr>
          <a:xfrm>
            <a:off x="5650054" y="4217828"/>
            <a:ext cx="945998" cy="161645"/>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Direct Billing</a:t>
            </a:r>
          </a:p>
        </p:txBody>
      </p:sp>
      <p:sp>
        <p:nvSpPr>
          <p:cNvPr id="124" name="Rectangle: Rounded Corners 123">
            <a:extLst>
              <a:ext uri="{FF2B5EF4-FFF2-40B4-BE49-F238E27FC236}">
                <a16:creationId xmlns:a16="http://schemas.microsoft.com/office/drawing/2014/main" id="{DA8FA1E6-B4AC-41E4-9CFC-E6F46B28F4A7}"/>
              </a:ext>
            </a:extLst>
          </p:cNvPr>
          <p:cNvSpPr/>
          <p:nvPr/>
        </p:nvSpPr>
        <p:spPr>
          <a:xfrm>
            <a:off x="6362953" y="5098106"/>
            <a:ext cx="2164790" cy="245123"/>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Fund Administration Fees PM/PM</a:t>
            </a:r>
          </a:p>
        </p:txBody>
      </p:sp>
      <p:sp>
        <p:nvSpPr>
          <p:cNvPr id="125" name="Rectangle: Rounded Corners 124">
            <a:extLst>
              <a:ext uri="{FF2B5EF4-FFF2-40B4-BE49-F238E27FC236}">
                <a16:creationId xmlns:a16="http://schemas.microsoft.com/office/drawing/2014/main" id="{72749E1F-E180-4059-8414-FE8C2ECB317F}"/>
              </a:ext>
            </a:extLst>
          </p:cNvPr>
          <p:cNvSpPr/>
          <p:nvPr/>
        </p:nvSpPr>
        <p:spPr>
          <a:xfrm>
            <a:off x="958040" y="5474791"/>
            <a:ext cx="1620064" cy="245123"/>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IT Systems</a:t>
            </a:r>
          </a:p>
        </p:txBody>
      </p:sp>
      <p:sp>
        <p:nvSpPr>
          <p:cNvPr id="126" name="Rectangle: Rounded Corners 125">
            <a:extLst>
              <a:ext uri="{FF2B5EF4-FFF2-40B4-BE49-F238E27FC236}">
                <a16:creationId xmlns:a16="http://schemas.microsoft.com/office/drawing/2014/main" id="{826FEBB8-A9A0-435F-94F2-FA5F8D87D019}"/>
              </a:ext>
            </a:extLst>
          </p:cNvPr>
          <p:cNvSpPr/>
          <p:nvPr/>
        </p:nvSpPr>
        <p:spPr>
          <a:xfrm>
            <a:off x="954688" y="5082846"/>
            <a:ext cx="1620064" cy="335736"/>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Financial Accounts Administration</a:t>
            </a:r>
          </a:p>
        </p:txBody>
      </p:sp>
      <p:sp>
        <p:nvSpPr>
          <p:cNvPr id="127" name="Rectangle: Rounded Corners 126">
            <a:extLst>
              <a:ext uri="{FF2B5EF4-FFF2-40B4-BE49-F238E27FC236}">
                <a16:creationId xmlns:a16="http://schemas.microsoft.com/office/drawing/2014/main" id="{5FCD1605-9325-4A18-B361-78B354243DF4}"/>
              </a:ext>
            </a:extLst>
          </p:cNvPr>
          <p:cNvSpPr/>
          <p:nvPr/>
        </p:nvSpPr>
        <p:spPr>
          <a:xfrm>
            <a:off x="2841705" y="5098106"/>
            <a:ext cx="1620064" cy="245123"/>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Customer Education</a:t>
            </a:r>
          </a:p>
        </p:txBody>
      </p:sp>
      <p:sp>
        <p:nvSpPr>
          <p:cNvPr id="129" name="Rectangle: Rounded Corners 128">
            <a:extLst>
              <a:ext uri="{FF2B5EF4-FFF2-40B4-BE49-F238E27FC236}">
                <a16:creationId xmlns:a16="http://schemas.microsoft.com/office/drawing/2014/main" id="{7DD346B2-41F7-4F38-A2BC-418AA702B96E}"/>
              </a:ext>
            </a:extLst>
          </p:cNvPr>
          <p:cNvSpPr/>
          <p:nvPr/>
        </p:nvSpPr>
        <p:spPr>
          <a:xfrm>
            <a:off x="636873" y="2657748"/>
            <a:ext cx="1978545" cy="224981"/>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State/Federal Tax Agencies</a:t>
            </a:r>
          </a:p>
        </p:txBody>
      </p:sp>
      <p:sp>
        <p:nvSpPr>
          <p:cNvPr id="130" name="Rectangle: Rounded Corners 129">
            <a:extLst>
              <a:ext uri="{FF2B5EF4-FFF2-40B4-BE49-F238E27FC236}">
                <a16:creationId xmlns:a16="http://schemas.microsoft.com/office/drawing/2014/main" id="{BB30F1F5-AD40-4AD7-B410-839BF8CBCCF6}"/>
              </a:ext>
            </a:extLst>
          </p:cNvPr>
          <p:cNvSpPr/>
          <p:nvPr/>
        </p:nvSpPr>
        <p:spPr>
          <a:xfrm>
            <a:off x="7450340" y="3420545"/>
            <a:ext cx="1760082" cy="335736"/>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Systems of Engagement (Web/Mobile)</a:t>
            </a:r>
          </a:p>
        </p:txBody>
      </p:sp>
      <p:sp>
        <p:nvSpPr>
          <p:cNvPr id="131" name="Rectangle: Rounded Corners 130">
            <a:extLst>
              <a:ext uri="{FF2B5EF4-FFF2-40B4-BE49-F238E27FC236}">
                <a16:creationId xmlns:a16="http://schemas.microsoft.com/office/drawing/2014/main" id="{5A3C8033-CF17-4019-9436-6491EFB2420E}"/>
              </a:ext>
            </a:extLst>
          </p:cNvPr>
          <p:cNvSpPr/>
          <p:nvPr/>
        </p:nvSpPr>
        <p:spPr>
          <a:xfrm>
            <a:off x="7450339" y="4395032"/>
            <a:ext cx="725641" cy="240405"/>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Phone</a:t>
            </a:r>
          </a:p>
        </p:txBody>
      </p:sp>
      <p:sp>
        <p:nvSpPr>
          <p:cNvPr id="132" name="Rectangle: Rounded Corners 131">
            <a:extLst>
              <a:ext uri="{FF2B5EF4-FFF2-40B4-BE49-F238E27FC236}">
                <a16:creationId xmlns:a16="http://schemas.microsoft.com/office/drawing/2014/main" id="{CF15E38D-3CA0-4CF7-BFF5-A630A127FFBF}"/>
              </a:ext>
            </a:extLst>
          </p:cNvPr>
          <p:cNvSpPr/>
          <p:nvPr/>
        </p:nvSpPr>
        <p:spPr>
          <a:xfrm>
            <a:off x="7450340" y="4107609"/>
            <a:ext cx="725641" cy="240405"/>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Mail</a:t>
            </a:r>
          </a:p>
        </p:txBody>
      </p:sp>
      <p:sp>
        <p:nvSpPr>
          <p:cNvPr id="133" name="Rectangle: Rounded Corners 132">
            <a:extLst>
              <a:ext uri="{FF2B5EF4-FFF2-40B4-BE49-F238E27FC236}">
                <a16:creationId xmlns:a16="http://schemas.microsoft.com/office/drawing/2014/main" id="{524F970D-A1F5-4890-AF29-46F4760B1CE5}"/>
              </a:ext>
            </a:extLst>
          </p:cNvPr>
          <p:cNvSpPr/>
          <p:nvPr/>
        </p:nvSpPr>
        <p:spPr>
          <a:xfrm>
            <a:off x="7450341" y="3820438"/>
            <a:ext cx="725641" cy="240405"/>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Fax</a:t>
            </a:r>
          </a:p>
        </p:txBody>
      </p:sp>
      <p:sp>
        <p:nvSpPr>
          <p:cNvPr id="134" name="Rectangle: Rounded Corners 133">
            <a:extLst>
              <a:ext uri="{FF2B5EF4-FFF2-40B4-BE49-F238E27FC236}">
                <a16:creationId xmlns:a16="http://schemas.microsoft.com/office/drawing/2014/main" id="{1C09D6D1-296A-4584-84F6-3B67B2A75F30}"/>
              </a:ext>
            </a:extLst>
          </p:cNvPr>
          <p:cNvSpPr/>
          <p:nvPr/>
        </p:nvSpPr>
        <p:spPr>
          <a:xfrm>
            <a:off x="8245469" y="3824428"/>
            <a:ext cx="964953" cy="236415"/>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Social Media</a:t>
            </a:r>
          </a:p>
        </p:txBody>
      </p:sp>
      <p:sp>
        <p:nvSpPr>
          <p:cNvPr id="135" name="Rectangle: Rounded Corners 134">
            <a:hlinkClick r:id="rId5" action="ppaction://hlinksldjump" tooltip="Through which channels do our customer segments want to be reached for: Awareness, Evaluation, Purchase, Delivery, Support"/>
            <a:extLst>
              <a:ext uri="{FF2B5EF4-FFF2-40B4-BE49-F238E27FC236}">
                <a16:creationId xmlns:a16="http://schemas.microsoft.com/office/drawing/2014/main" id="{4353FF36-15AB-423C-9456-C003A5252F05}"/>
              </a:ext>
            </a:extLst>
          </p:cNvPr>
          <p:cNvSpPr/>
          <p:nvPr/>
        </p:nvSpPr>
        <p:spPr>
          <a:xfrm>
            <a:off x="7904475" y="3212447"/>
            <a:ext cx="851899" cy="201733"/>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mj-lt"/>
              <a:cs typeface="Open Sans Bold"/>
            </a:endParaRPr>
          </a:p>
        </p:txBody>
      </p:sp>
      <p:sp>
        <p:nvSpPr>
          <p:cNvPr id="136" name="Rectangle: Rounded Corners 135">
            <a:extLst>
              <a:ext uri="{FF2B5EF4-FFF2-40B4-BE49-F238E27FC236}">
                <a16:creationId xmlns:a16="http://schemas.microsoft.com/office/drawing/2014/main" id="{468D5935-9B4A-49D3-8A5F-1D0D35BAA8D4}"/>
              </a:ext>
            </a:extLst>
          </p:cNvPr>
          <p:cNvSpPr/>
          <p:nvPr/>
        </p:nvSpPr>
        <p:spPr>
          <a:xfrm>
            <a:off x="8338914" y="1981277"/>
            <a:ext cx="893610" cy="244541"/>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Dependents</a:t>
            </a:r>
          </a:p>
        </p:txBody>
      </p:sp>
      <p:sp>
        <p:nvSpPr>
          <p:cNvPr id="137" name="Rectangle: Rounded Corners 136">
            <a:extLst>
              <a:ext uri="{FF2B5EF4-FFF2-40B4-BE49-F238E27FC236}">
                <a16:creationId xmlns:a16="http://schemas.microsoft.com/office/drawing/2014/main" id="{ECD152A8-3766-4EB5-A155-8BABA665C80A}"/>
              </a:ext>
            </a:extLst>
          </p:cNvPr>
          <p:cNvSpPr/>
          <p:nvPr/>
        </p:nvSpPr>
        <p:spPr>
          <a:xfrm>
            <a:off x="7350416" y="1993218"/>
            <a:ext cx="893611" cy="217893"/>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Employees</a:t>
            </a:r>
          </a:p>
        </p:txBody>
      </p:sp>
      <p:sp>
        <p:nvSpPr>
          <p:cNvPr id="138" name="Rectangle: Rounded Corners 137">
            <a:extLst>
              <a:ext uri="{FF2B5EF4-FFF2-40B4-BE49-F238E27FC236}">
                <a16:creationId xmlns:a16="http://schemas.microsoft.com/office/drawing/2014/main" id="{698FCCD2-1942-47AC-A22E-5ADFACC74B75}"/>
              </a:ext>
            </a:extLst>
          </p:cNvPr>
          <p:cNvSpPr/>
          <p:nvPr/>
        </p:nvSpPr>
        <p:spPr>
          <a:xfrm>
            <a:off x="3788409" y="3694219"/>
            <a:ext cx="1111292" cy="214378"/>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Customer Care</a:t>
            </a:r>
          </a:p>
        </p:txBody>
      </p:sp>
      <p:sp>
        <p:nvSpPr>
          <p:cNvPr id="139" name="Rectangle: Rounded Corners 138">
            <a:extLst>
              <a:ext uri="{FF2B5EF4-FFF2-40B4-BE49-F238E27FC236}">
                <a16:creationId xmlns:a16="http://schemas.microsoft.com/office/drawing/2014/main" id="{165F1ED6-BC9A-47E6-9BA4-D96EC48C5FC9}"/>
              </a:ext>
            </a:extLst>
          </p:cNvPr>
          <p:cNvSpPr/>
          <p:nvPr/>
        </p:nvSpPr>
        <p:spPr>
          <a:xfrm>
            <a:off x="3763003" y="4227273"/>
            <a:ext cx="1146357" cy="214313"/>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Data &amp; Insights</a:t>
            </a:r>
          </a:p>
        </p:txBody>
      </p:sp>
      <p:sp>
        <p:nvSpPr>
          <p:cNvPr id="140" name="Rectangle: Rounded Corners 139">
            <a:extLst>
              <a:ext uri="{FF2B5EF4-FFF2-40B4-BE49-F238E27FC236}">
                <a16:creationId xmlns:a16="http://schemas.microsoft.com/office/drawing/2014/main" id="{FBBA63CC-89FA-4A5B-8A25-5CE30996D6CD}"/>
              </a:ext>
            </a:extLst>
          </p:cNvPr>
          <p:cNvSpPr/>
          <p:nvPr/>
        </p:nvSpPr>
        <p:spPr>
          <a:xfrm>
            <a:off x="2773772" y="3977914"/>
            <a:ext cx="959289" cy="214313"/>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IT Platforms</a:t>
            </a:r>
          </a:p>
        </p:txBody>
      </p:sp>
      <p:sp>
        <p:nvSpPr>
          <p:cNvPr id="141" name="Rectangle: Rounded Corners 140">
            <a:extLst>
              <a:ext uri="{FF2B5EF4-FFF2-40B4-BE49-F238E27FC236}">
                <a16:creationId xmlns:a16="http://schemas.microsoft.com/office/drawing/2014/main" id="{E355D987-8042-464C-AE0E-27EF23ADBD05}"/>
              </a:ext>
            </a:extLst>
          </p:cNvPr>
          <p:cNvSpPr/>
          <p:nvPr/>
        </p:nvSpPr>
        <p:spPr>
          <a:xfrm>
            <a:off x="3762033" y="3969123"/>
            <a:ext cx="1146357" cy="211305"/>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Digital Platforms</a:t>
            </a:r>
          </a:p>
        </p:txBody>
      </p:sp>
      <p:sp>
        <p:nvSpPr>
          <p:cNvPr id="75" name="Rectangle: Rounded Corners 74">
            <a:extLst>
              <a:ext uri="{FF2B5EF4-FFF2-40B4-BE49-F238E27FC236}">
                <a16:creationId xmlns:a16="http://schemas.microsoft.com/office/drawing/2014/main" id="{B1575125-F205-417C-8C61-8DA1D781D51A}"/>
              </a:ext>
            </a:extLst>
          </p:cNvPr>
          <p:cNvSpPr/>
          <p:nvPr/>
        </p:nvSpPr>
        <p:spPr>
          <a:xfrm>
            <a:off x="1231137" y="2042360"/>
            <a:ext cx="893611" cy="217893"/>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Employers</a:t>
            </a:r>
          </a:p>
        </p:txBody>
      </p:sp>
      <p:sp>
        <p:nvSpPr>
          <p:cNvPr id="77" name="Rectangle: Rounded Corners 76">
            <a:extLst>
              <a:ext uri="{FF2B5EF4-FFF2-40B4-BE49-F238E27FC236}">
                <a16:creationId xmlns:a16="http://schemas.microsoft.com/office/drawing/2014/main" id="{F883FAD3-B2EA-42FF-9FB5-94BBF278E868}"/>
              </a:ext>
            </a:extLst>
          </p:cNvPr>
          <p:cNvSpPr/>
          <p:nvPr/>
        </p:nvSpPr>
        <p:spPr>
          <a:xfrm>
            <a:off x="6362953" y="5432171"/>
            <a:ext cx="2164790" cy="245123"/>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Long-term Investments</a:t>
            </a:r>
          </a:p>
        </p:txBody>
      </p:sp>
      <p:sp>
        <p:nvSpPr>
          <p:cNvPr id="78" name="Rectangle: Rounded Corners 77">
            <a:extLst>
              <a:ext uri="{FF2B5EF4-FFF2-40B4-BE49-F238E27FC236}">
                <a16:creationId xmlns:a16="http://schemas.microsoft.com/office/drawing/2014/main" id="{4E6F8CAE-1DF1-4D8D-AFAE-1B1575ED0B82}"/>
              </a:ext>
            </a:extLst>
          </p:cNvPr>
          <p:cNvSpPr/>
          <p:nvPr/>
        </p:nvSpPr>
        <p:spPr>
          <a:xfrm>
            <a:off x="2833697" y="5413546"/>
            <a:ext cx="1620064" cy="245123"/>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Sales &amp; Marketing</a:t>
            </a:r>
          </a:p>
        </p:txBody>
      </p:sp>
      <p:sp>
        <p:nvSpPr>
          <p:cNvPr id="79" name="Rectangle: Rounded Corners 78">
            <a:hlinkClick r:id="rId5" action="ppaction://hlinksldjump" tooltip="Companies such as for investment account management as well as for debit card processing such as Visa or MasterCard "/>
            <a:extLst>
              <a:ext uri="{FF2B5EF4-FFF2-40B4-BE49-F238E27FC236}">
                <a16:creationId xmlns:a16="http://schemas.microsoft.com/office/drawing/2014/main" id="{CA85504B-63B5-4350-B80A-0369B28FE995}"/>
              </a:ext>
            </a:extLst>
          </p:cNvPr>
          <p:cNvSpPr/>
          <p:nvPr/>
        </p:nvSpPr>
        <p:spPr>
          <a:xfrm>
            <a:off x="636874" y="2356717"/>
            <a:ext cx="1978545" cy="223239"/>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Financial Services Company</a:t>
            </a:r>
          </a:p>
        </p:txBody>
      </p:sp>
      <p:sp>
        <p:nvSpPr>
          <p:cNvPr id="80" name="Rectangle: Rounded Corners 79">
            <a:hlinkClick r:id="rId5" action="ppaction://hlinksldjump" tooltip="Compliance for PCI, SOX and other regulatory requirements"/>
            <a:extLst>
              <a:ext uri="{FF2B5EF4-FFF2-40B4-BE49-F238E27FC236}">
                <a16:creationId xmlns:a16="http://schemas.microsoft.com/office/drawing/2014/main" id="{1086D1A5-193C-4583-A023-6D522439851C}"/>
              </a:ext>
            </a:extLst>
          </p:cNvPr>
          <p:cNvSpPr/>
          <p:nvPr/>
        </p:nvSpPr>
        <p:spPr>
          <a:xfrm>
            <a:off x="3036258" y="2786487"/>
            <a:ext cx="1620064" cy="245123"/>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Regulatory Compliance</a:t>
            </a:r>
          </a:p>
        </p:txBody>
      </p:sp>
      <p:sp>
        <p:nvSpPr>
          <p:cNvPr id="81" name="Rectangle: Rounded Corners 80">
            <a:extLst>
              <a:ext uri="{FF2B5EF4-FFF2-40B4-BE49-F238E27FC236}">
                <a16:creationId xmlns:a16="http://schemas.microsoft.com/office/drawing/2014/main" id="{1014D5D6-29D2-458D-B867-2452592B4307}"/>
              </a:ext>
            </a:extLst>
          </p:cNvPr>
          <p:cNvSpPr/>
          <p:nvPr/>
        </p:nvSpPr>
        <p:spPr>
          <a:xfrm>
            <a:off x="3029467" y="2236422"/>
            <a:ext cx="1620064" cy="245123"/>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Debit Card Processing</a:t>
            </a:r>
          </a:p>
        </p:txBody>
      </p:sp>
      <p:sp>
        <p:nvSpPr>
          <p:cNvPr id="82" name="Rectangle: Rounded Corners 81">
            <a:hlinkClick r:id="rId5" action="ppaction://hlinksldjump" tooltip="Finances investment and management"/>
            <a:extLst>
              <a:ext uri="{FF2B5EF4-FFF2-40B4-BE49-F238E27FC236}">
                <a16:creationId xmlns:a16="http://schemas.microsoft.com/office/drawing/2014/main" id="{B87B6B48-3647-425D-BC0D-1A6F24CBF734}"/>
              </a:ext>
            </a:extLst>
          </p:cNvPr>
          <p:cNvSpPr/>
          <p:nvPr/>
        </p:nvSpPr>
        <p:spPr>
          <a:xfrm>
            <a:off x="3024928" y="1867916"/>
            <a:ext cx="1620064" cy="331037"/>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Financial Account Management</a:t>
            </a:r>
          </a:p>
        </p:txBody>
      </p:sp>
      <p:sp>
        <p:nvSpPr>
          <p:cNvPr id="83" name="Rectangle: Rounded Corners 82">
            <a:extLst>
              <a:ext uri="{FF2B5EF4-FFF2-40B4-BE49-F238E27FC236}">
                <a16:creationId xmlns:a16="http://schemas.microsoft.com/office/drawing/2014/main" id="{0547CF3E-DD0D-4F32-A11D-CE6742332B91}"/>
              </a:ext>
            </a:extLst>
          </p:cNvPr>
          <p:cNvSpPr/>
          <p:nvPr/>
        </p:nvSpPr>
        <p:spPr>
          <a:xfrm>
            <a:off x="3034152" y="2503291"/>
            <a:ext cx="1620064" cy="245123"/>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Member Management</a:t>
            </a:r>
          </a:p>
        </p:txBody>
      </p:sp>
    </p:spTree>
    <p:extLst>
      <p:ext uri="{BB962C8B-B14F-4D97-AF65-F5344CB8AC3E}">
        <p14:creationId xmlns:p14="http://schemas.microsoft.com/office/powerpoint/2010/main" val="310597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hlinkClick r:id="rId2" action="ppaction://hlinksldjump" tooltip="A Flexible Spending Account (FSA) lets you pay for eligible expenses with tax-free money. You contribute to an FSA with pretax money from your paycheck. This, in turn, may help lower your taxable income. Three types: health care, dependent, Limited Purpose"/>
            <a:extLst>
              <a:ext uri="{FF2B5EF4-FFF2-40B4-BE49-F238E27FC236}">
                <a16:creationId xmlns:a16="http://schemas.microsoft.com/office/drawing/2014/main" id="{36DA0F45-3EF2-4728-BF4A-1A12A96F7475}"/>
              </a:ext>
            </a:extLst>
          </p:cNvPr>
          <p:cNvSpPr/>
          <p:nvPr/>
        </p:nvSpPr>
        <p:spPr>
          <a:xfrm>
            <a:off x="1734988" y="2211341"/>
            <a:ext cx="2200991" cy="182350"/>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Flexible Spending Accounts (FSAs)</a:t>
            </a:r>
          </a:p>
        </p:txBody>
      </p:sp>
      <p:sp>
        <p:nvSpPr>
          <p:cNvPr id="4" name="Rectangle: Rounded Corners 3">
            <a:hlinkClick r:id="rId2" action="ppaction://hlinksldjump" tooltip="A Health Savings Account (HSA) is a tax-advantaged health care account that you own. You contribute to it with tax-free or tax-deductible funds. You can use those funds to pay for eligible health care expenses now and in the future. "/>
            <a:extLst>
              <a:ext uri="{FF2B5EF4-FFF2-40B4-BE49-F238E27FC236}">
                <a16:creationId xmlns:a16="http://schemas.microsoft.com/office/drawing/2014/main" id="{D867EFA8-8BEA-4AB9-B84C-643F40EE676D}"/>
              </a:ext>
            </a:extLst>
          </p:cNvPr>
          <p:cNvSpPr/>
          <p:nvPr/>
        </p:nvSpPr>
        <p:spPr>
          <a:xfrm>
            <a:off x="1734988" y="2428055"/>
            <a:ext cx="2200991" cy="182350"/>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Health Savings Accounts (HSAs)</a:t>
            </a:r>
          </a:p>
        </p:txBody>
      </p:sp>
      <p:sp>
        <p:nvSpPr>
          <p:cNvPr id="6" name="Rectangle: Rounded Corners 5">
            <a:hlinkClick r:id="rId2" action="ppaction://hlinksldjump" tooltip="An HRA is a health care account that only your employer can fund. You can use these funds to pay for eligible health care expenses. Your employer determines what’s eligible."/>
            <a:extLst>
              <a:ext uri="{FF2B5EF4-FFF2-40B4-BE49-F238E27FC236}">
                <a16:creationId xmlns:a16="http://schemas.microsoft.com/office/drawing/2014/main" id="{8367787C-C906-4D49-896E-985E9BB88938}"/>
              </a:ext>
            </a:extLst>
          </p:cNvPr>
          <p:cNvSpPr/>
          <p:nvPr/>
        </p:nvSpPr>
        <p:spPr>
          <a:xfrm>
            <a:off x="1734988" y="2633803"/>
            <a:ext cx="2200991" cy="315382"/>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Health Reimbursement Arrangements (HRAs)</a:t>
            </a:r>
          </a:p>
        </p:txBody>
      </p:sp>
      <p:sp>
        <p:nvSpPr>
          <p:cNvPr id="7" name="Rectangle: Rounded Corners 6">
            <a:hlinkClick r:id="rId2" action="ppaction://hlinksldjump" tooltip="Provides you with an online ordering system for transportation and parking passes. With this program, you can pay for your eligible parking and transit costs with pretax dollars up to the monthly IRS limit"/>
            <a:extLst>
              <a:ext uri="{FF2B5EF4-FFF2-40B4-BE49-F238E27FC236}">
                <a16:creationId xmlns:a16="http://schemas.microsoft.com/office/drawing/2014/main" id="{684F094B-94D9-4386-B837-73732ED520CC}"/>
              </a:ext>
            </a:extLst>
          </p:cNvPr>
          <p:cNvSpPr/>
          <p:nvPr/>
        </p:nvSpPr>
        <p:spPr>
          <a:xfrm>
            <a:off x="2224009" y="3252733"/>
            <a:ext cx="1314921" cy="187447"/>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Commuter Benefits</a:t>
            </a:r>
          </a:p>
        </p:txBody>
      </p:sp>
      <p:sp>
        <p:nvSpPr>
          <p:cNvPr id="8" name="Rectangle: Rounded Corners 7">
            <a:extLst>
              <a:ext uri="{FF2B5EF4-FFF2-40B4-BE49-F238E27FC236}">
                <a16:creationId xmlns:a16="http://schemas.microsoft.com/office/drawing/2014/main" id="{4538DCF0-83ED-45DE-8507-5CD6722676F5}"/>
              </a:ext>
            </a:extLst>
          </p:cNvPr>
          <p:cNvSpPr/>
          <p:nvPr/>
        </p:nvSpPr>
        <p:spPr>
          <a:xfrm>
            <a:off x="3211264" y="3016775"/>
            <a:ext cx="669720" cy="180454"/>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COBRA</a:t>
            </a:r>
          </a:p>
        </p:txBody>
      </p:sp>
      <p:sp>
        <p:nvSpPr>
          <p:cNvPr id="9" name="Rectangle: Rounded Corners 8">
            <a:hlinkClick r:id="rId2" action="ppaction://hlinksldjump" tooltip="Your employer may pay some of your tuition costs for certain educational courses if you achieve a certain grade point level. You can then use the money to pay yourself back for tuition, textbooks, lab fees, and resource or computer fees"/>
            <a:extLst>
              <a:ext uri="{FF2B5EF4-FFF2-40B4-BE49-F238E27FC236}">
                <a16:creationId xmlns:a16="http://schemas.microsoft.com/office/drawing/2014/main" id="{28D8331E-CD23-496C-9237-B6F492AA7506}"/>
              </a:ext>
              <a:ext uri="{C183D7F6-B498-43B3-948B-1728B52AA6E4}">
                <adec:decorative xmlns:adec="http://schemas.microsoft.com/office/drawing/2017/decorative" val="0"/>
              </a:ext>
            </a:extLst>
          </p:cNvPr>
          <p:cNvSpPr/>
          <p:nvPr/>
        </p:nvSpPr>
        <p:spPr>
          <a:xfrm>
            <a:off x="2110208" y="3504398"/>
            <a:ext cx="1557427" cy="175912"/>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Tuition Assistance</a:t>
            </a:r>
          </a:p>
        </p:txBody>
      </p:sp>
      <p:sp>
        <p:nvSpPr>
          <p:cNvPr id="10" name="Rectangle: Rounded Corners 9">
            <a:hlinkClick r:id="rId2" action="ppaction://hlinksldjump" tooltip="Adoption Assistance works like a Flexible Spending Account (FSA). You can contribute pretax money from your paycheck and use it for eligible expenses. Just like with an FSA, you must incur the expenses during the plan year."/>
            <a:extLst>
              <a:ext uri="{FF2B5EF4-FFF2-40B4-BE49-F238E27FC236}">
                <a16:creationId xmlns:a16="http://schemas.microsoft.com/office/drawing/2014/main" id="{271E763F-FFD7-4B46-987A-1526DEB90829}"/>
              </a:ext>
            </a:extLst>
          </p:cNvPr>
          <p:cNvSpPr/>
          <p:nvPr/>
        </p:nvSpPr>
        <p:spPr>
          <a:xfrm>
            <a:off x="1772998" y="3003490"/>
            <a:ext cx="1348071" cy="193739"/>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cs typeface="Arial" panose="020B0604020202020204" pitchFamily="34" charset="0"/>
              </a:rPr>
              <a:t>Adoption Assistance</a:t>
            </a:r>
          </a:p>
        </p:txBody>
      </p:sp>
      <p:sp>
        <p:nvSpPr>
          <p:cNvPr id="11" name="Title 1">
            <a:extLst>
              <a:ext uri="{FF2B5EF4-FFF2-40B4-BE49-F238E27FC236}">
                <a16:creationId xmlns:a16="http://schemas.microsoft.com/office/drawing/2014/main" id="{A8340497-4AC8-48E8-A850-5E09A8668B20}"/>
              </a:ext>
            </a:extLst>
          </p:cNvPr>
          <p:cNvSpPr>
            <a:spLocks noGrp="1"/>
          </p:cNvSpPr>
          <p:nvPr>
            <p:ph type="title"/>
          </p:nvPr>
        </p:nvSpPr>
        <p:spPr>
          <a:xfrm>
            <a:off x="457200" y="296379"/>
            <a:ext cx="9688623" cy="476805"/>
          </a:xfrm>
        </p:spPr>
        <p:txBody>
          <a:bodyPr/>
          <a:lstStyle/>
          <a:p>
            <a:r>
              <a:rPr lang="en-US" dirty="0"/>
              <a:t>Health Fund Administration Products</a:t>
            </a:r>
            <a:endParaRPr lang="en-US" dirty="0">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4387663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oftheCTO_theme_100218">
  <a:themeElements>
    <a:clrScheme name="Aetna - CTO FINAL AUGUST 18">
      <a:dk1>
        <a:srgbClr val="000000"/>
      </a:dk1>
      <a:lt1>
        <a:srgbClr val="FFFFFF"/>
      </a:lt1>
      <a:dk2>
        <a:srgbClr val="414141"/>
      </a:dk2>
      <a:lt2>
        <a:srgbClr val="C2C0C0"/>
      </a:lt2>
      <a:accent1>
        <a:srgbClr val="00859B"/>
      </a:accent1>
      <a:accent2>
        <a:srgbClr val="064E69"/>
      </a:accent2>
      <a:accent3>
        <a:srgbClr val="7CC0CC"/>
      </a:accent3>
      <a:accent4>
        <a:srgbClr val="B2DAE1"/>
      </a:accent4>
      <a:accent5>
        <a:srgbClr val="563D82"/>
      </a:accent5>
      <a:accent6>
        <a:srgbClr val="7C3E98"/>
      </a:accent6>
      <a:hlink>
        <a:srgbClr val="563D82"/>
      </a:hlink>
      <a:folHlink>
        <a:srgbClr val="B18BC1"/>
      </a:folHlink>
    </a:clrScheme>
    <a:fontScheme name="Sm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dirty="0" smtClean="0">
            <a:latin typeface="+mj-lt"/>
            <a:cs typeface="Open Sans Bold"/>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defTabSz="456758" fontAlgn="base">
          <a:spcBef>
            <a:spcPts val="1200"/>
          </a:spcBef>
          <a:defRPr dirty="0" err="1" smtClean="0">
            <a:solidFill>
              <a:schemeClr val="tx2"/>
            </a:solidFill>
            <a:cs typeface="Open Sans Light"/>
          </a:defRPr>
        </a:defPPr>
      </a:lstStyle>
    </a:txDef>
  </a:objectDefaults>
  <a:extraClrSchemeLst/>
  <a:extLst>
    <a:ext uri="{05A4C25C-085E-4340-85A3-A5531E510DB2}">
      <thm15:themeFamily xmlns:thm15="http://schemas.microsoft.com/office/thememl/2012/main" name="OfficeoftheCTO_theme_100218" id="{18E4FBCB-19BE-804A-9DE7-397BE919D330}" vid="{0A8A6A59-A18B-E745-A2BF-59BBEE2B9A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D42807-E292-41B6-9FF0-D7ABAC625D71}"/>
</file>

<file path=customXml/itemProps2.xml><?xml version="1.0" encoding="utf-8"?>
<ds:datastoreItem xmlns:ds="http://schemas.openxmlformats.org/officeDocument/2006/customXml" ds:itemID="{B24F0FD7-590D-477C-84D8-04F64A55F94D}"/>
</file>

<file path=customXml/itemProps3.xml><?xml version="1.0" encoding="utf-8"?>
<ds:datastoreItem xmlns:ds="http://schemas.openxmlformats.org/officeDocument/2006/customXml" ds:itemID="{3A4C5460-6341-4A06-8926-FDDA58E91623}"/>
</file>

<file path=docProps/app.xml><?xml version="1.0" encoding="utf-8"?>
<Properties xmlns="http://schemas.openxmlformats.org/officeDocument/2006/extended-properties" xmlns:vt="http://schemas.openxmlformats.org/officeDocument/2006/docPropsVTypes">
  <Template>Aetna Violet PPT template-widescreen</Template>
  <TotalTime>12330</TotalTime>
  <Words>203</Words>
  <Application>Microsoft Office PowerPoint</Application>
  <PresentationFormat>Widescreen</PresentationFormat>
  <Paragraphs>60</Paragraphs>
  <Slides>3</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Arial</vt:lpstr>
      <vt:lpstr>Lucida Grande</vt:lpstr>
      <vt:lpstr>Open Sans Light</vt:lpstr>
      <vt:lpstr>OfficeoftheCTO_theme_100218</vt:lpstr>
      <vt:lpstr>think-cell Slide</vt:lpstr>
      <vt:lpstr>Health Fund Administration Business Canvas</vt:lpstr>
      <vt:lpstr>Health Fund Administration Business Canvas</vt:lpstr>
      <vt:lpstr>Health Fund Administration Products</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Oddo</dc:creator>
  <cp:lastModifiedBy>Whalen, John</cp:lastModifiedBy>
  <cp:revision>713</cp:revision>
  <cp:lastPrinted>2017-04-13T12:11:49Z</cp:lastPrinted>
  <dcterms:created xsi:type="dcterms:W3CDTF">2017-11-30T21:23:10Z</dcterms:created>
  <dcterms:modified xsi:type="dcterms:W3CDTF">2019-04-08T18:52:43Z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Order">
    <vt:r8>1186900</vt:r8>
  </property>
  <property fmtid="{D5CDD505-2E9C-101B-9397-08002B2CF9AE}" pid="4" name="Sensitivity">
    <vt:lpwstr>Proprietary</vt:lpwstr>
  </property>
  <property fmtid="{D5CDD505-2E9C-101B-9397-08002B2CF9AE}" pid="5" name="MSIP_Label_67599526-06ca-49cc-9fa9-5307800a949a_Extended_MSFT_Method">
    <vt:lpwstr>Automatic</vt:lpwstr>
  </property>
  <property fmtid="{D5CDD505-2E9C-101B-9397-08002B2CF9AE}" pid="6" name="MSIP_Label_67599526-06ca-49cc-9fa9-5307800a949a_Enabled">
    <vt:lpwstr>True</vt:lpwstr>
  </property>
  <property fmtid="{D5CDD505-2E9C-101B-9397-08002B2CF9AE}" pid="7" name="ComplianceAssetId">
    <vt:lpwstr/>
  </property>
  <property fmtid="{D5CDD505-2E9C-101B-9397-08002B2CF9AE}" pid="8" name="MSIP_Label_67599526-06ca-49cc-9fa9-5307800a949a_SetDate">
    <vt:lpwstr>2018-11-27T13:51:41.6573611Z</vt:lpwstr>
  </property>
  <property fmtid="{D5CDD505-2E9C-101B-9397-08002B2CF9AE}" pid="9" name="MSIP_Label_67599526-06ca-49cc-9fa9-5307800a949a_Application">
    <vt:lpwstr>Microsoft Azure Information Protection</vt:lpwstr>
  </property>
  <property fmtid="{D5CDD505-2E9C-101B-9397-08002B2CF9AE}" pid="10" name="MSIP_Label_67599526-06ca-49cc-9fa9-5307800a949a_SiteId">
    <vt:lpwstr>fabb61b8-3afe-4e75-b934-a47f782b8cd7</vt:lpwstr>
  </property>
  <property fmtid="{D5CDD505-2E9C-101B-9397-08002B2CF9AE}" pid="11" name="MSIP_Label_67599526-06ca-49cc-9fa9-5307800a949a_Owner">
    <vt:lpwstr>StubanasCM@aetna.com</vt:lpwstr>
  </property>
  <property fmtid="{D5CDD505-2E9C-101B-9397-08002B2CF9AE}" pid="12" name="UnilyDocumentCategory">
    <vt:lpwstr/>
  </property>
  <property fmtid="{D5CDD505-2E9C-101B-9397-08002B2CF9AE}" pid="13" name="MSIP_Label_67599526-06ca-49cc-9fa9-5307800a949a_Name">
    <vt:lpwstr>Proprietary</vt:lpwstr>
  </property>
</Properties>
</file>