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48"/>
    <a:srgbClr val="7F7F7F"/>
    <a:srgbClr val="F2F2F2"/>
    <a:srgbClr val="D9D9D9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3" autoAdjust="0"/>
    <p:restoredTop sz="95332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6/20/2019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=""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=""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=""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=""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=""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=""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=""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=""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=""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=""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8427" y="5460984"/>
            <a:ext cx="3434200" cy="431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Tom Weiss, Mary Potts-Hozlock, Ravi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Vangala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2959" y="640080"/>
            <a:ext cx="6100411" cy="2630356"/>
          </a:xfrm>
        </p:spPr>
        <p:txBody>
          <a:bodyPr/>
          <a:lstStyle/>
          <a:p>
            <a:r>
              <a:rPr lang="en-US" dirty="0" smtClean="0"/>
              <a:t>Long Term Care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6/20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Care Business </a:t>
            </a:r>
            <a:r>
              <a:rPr lang="en-US" dirty="0"/>
              <a:t>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Holistic view of the current </a:t>
            </a:r>
            <a:r>
              <a:rPr lang="en-US" dirty="0" smtClean="0"/>
              <a:t>LTC business </a:t>
            </a:r>
            <a:r>
              <a:rPr lang="en-US" dirty="0"/>
              <a:t>model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83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2"/>
            <a:ext cx="2698817" cy="284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69075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33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902536" y="1840417"/>
            <a:ext cx="1789352" cy="284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670314" y="1840418"/>
            <a:ext cx="2237169" cy="1364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90721"/>
            <a:ext cx="2237169" cy="129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670313" y="3206320"/>
            <a:ext cx="2237169" cy="147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687287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4039" y="2266146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2437" y="2639131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2212" y="3390722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SureScripts (route eRx)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8268" y="3782774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RelayHealth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26318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Rx drug fulfillment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26318" y="2459894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Consulting Rph, Patient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care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mgmt.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86294" y="2102813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Delivery to facility / home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21022" y="3612171"/>
            <a:ext cx="1041612" cy="2802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Skilled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Rph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and technicians</a:t>
            </a:r>
            <a:endParaRPr lang="en-US" sz="8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8754" y="3953614"/>
            <a:ext cx="1041612" cy="2611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Local real-estate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53409" y="2255406"/>
            <a:ext cx="2386770" cy="21705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Prescription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drug </a:t>
            </a: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Targeted clinical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Adherence programs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Proactive care to support patient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Medication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cost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Medication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charting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Predictive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fill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Variety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of medication packaging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Prescriber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outreach intervention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Emergency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dose/first dose solutions at facility patient point-of-care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Nurses </a:t>
            </a:r>
            <a:r>
              <a:rPr lang="en-US" sz="800" b="1" dirty="0">
                <a:solidFill>
                  <a:schemeClr val="tx1"/>
                </a:solidFill>
                <a:latin typeface="+mj-lt"/>
                <a:cs typeface="Open Sans Bold"/>
              </a:rPr>
              <a:t>can view order fulfillment status (especially new admissions</a:t>
            </a:r>
            <a:r>
              <a:rPr lang="en-US" sz="800" b="1" dirty="0" smtClean="0">
                <a:solidFill>
                  <a:schemeClr val="tx1"/>
                </a:solidFill>
                <a:latin typeface="+mj-lt"/>
                <a:cs typeface="Open Sans Bold"/>
              </a:rPr>
              <a:t>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0037617" y="2598781"/>
            <a:ext cx="1460875" cy="4190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US domestic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population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88110" y="349716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In person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888110" y="387559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888110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Text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881243" y="3502158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Email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881242" y="3889220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Web/ Mobile app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883835" y="4254315"/>
            <a:ext cx="83061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Home delivery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793870" y="2108093"/>
            <a:ext cx="2061925" cy="10521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Individual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patients &amp; care givers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Post-Acute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(skilled nursing) facility administrators and clinical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National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account executives and administrators (chains)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Senior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Living (assisted living) community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Other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institutional care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settings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55810" y="5053357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Pharmacist wages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are most expensive with about 75,000 pharmacists across 10,000 stores paid at ~$65/hour. Several state regulations require Rph overlaps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.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5810" y="5460600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Store real-estate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is very expensive especially in urban areas.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54661" y="4948016"/>
            <a:ext cx="4871428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Timely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prescription fills and care management </a:t>
            </a:r>
            <a:endParaRPr lang="en-US" sz="900" b="1" dirty="0" smtClean="0">
              <a:solidFill>
                <a:schemeClr val="tx1"/>
              </a:solidFill>
              <a:latin typeface="+mj-lt"/>
              <a:cs typeface="Open Sans Bold"/>
            </a:endParaRPr>
          </a:p>
          <a:p>
            <a:pPr algn="ctr"/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at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 </a:t>
            </a:r>
            <a:r>
              <a:rPr lang="en-US" sz="9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convenient local store or delivered to home.</a:t>
            </a:r>
            <a:endParaRPr lang="en-US" sz="900" b="1" dirty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454660" y="5349854"/>
            <a:ext cx="487142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Our customers pay us by leveraging their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health insurance services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as well as their portion of the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co-payment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via cash or credit/debit cards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2437" y="3017813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Suppliers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86293" y="2464530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Clinical </a:t>
            </a:r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activity, medication charting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56007" y="5867476"/>
            <a:ext cx="4585482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Pharmacy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operations, Account management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Emergency dose assets, med carts, fax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machines</a:t>
            </a:r>
            <a:endParaRPr lang="en-US" sz="900" b="1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26317" y="2824947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Inventory management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27856" y="4274635"/>
            <a:ext cx="1041612" cy="2611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Supply-chain &amp; Logistics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8268" y="4162604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712992" y="2266396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Nursing homes/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senior </a:t>
            </a:r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living facilities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27161" y="2639131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Covermymeds 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16936" y="3390722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RxClaim pricing compliance 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12992" y="3782774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CVS Pharmacy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27161" y="3017813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LTC </a:t>
            </a:r>
            <a:r>
              <a:rPr lang="en-US" sz="900" dirty="0">
                <a:solidFill>
                  <a:schemeClr val="tx1"/>
                </a:solidFill>
                <a:latin typeface="+mj-lt"/>
                <a:cs typeface="Open Sans Bold"/>
              </a:rPr>
              <a:t>facility EMR solutions </a:t>
            </a:r>
            <a:endParaRPr lang="en-US" sz="9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712992" y="4162604"/>
            <a:ext cx="953245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  <a:cs typeface="Open Sans Bold"/>
              </a:rPr>
              <a:t>Omnicell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Open Sans Bold"/>
              </a:rPr>
              <a:t>(automation)</a:t>
            </a:r>
            <a:endParaRPr lang="en-US" sz="900" dirty="0" smtClean="0">
              <a:solidFill>
                <a:schemeClr val="bg1">
                  <a:lumMod val="50000"/>
                </a:schemeClr>
              </a:solidFill>
              <a:latin typeface="+mj-lt"/>
              <a:cs typeface="Open Sans Bold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883241" y="2823355"/>
            <a:ext cx="1029899" cy="332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Formulary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management to LTC facilities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825797" y="3180436"/>
            <a:ext cx="2087343" cy="1887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Compounding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and intravenous fulfillment</a:t>
            </a:r>
            <a:endParaRPr lang="en-US" sz="800" dirty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86293" y="3612171"/>
            <a:ext cx="1041612" cy="2877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Courier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Open Sans Bold"/>
              </a:rPr>
              <a:t>services</a:t>
            </a:r>
            <a:endParaRPr lang="en-US" sz="8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894000" y="3957739"/>
            <a:ext cx="1041612" cy="2611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Account managers</a:t>
            </a:r>
            <a:endParaRPr lang="en-US" sz="8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883241" y="4269024"/>
            <a:ext cx="1041612" cy="26119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+mj-lt"/>
                <a:cs typeface="Open Sans Bold"/>
              </a:rPr>
              <a:t>Consultant nurses</a:t>
            </a:r>
            <a:endParaRPr lang="en-US" sz="800" dirty="0" smtClean="0">
              <a:solidFill>
                <a:schemeClr val="tx1"/>
              </a:solidFill>
              <a:latin typeface="+mj-lt"/>
              <a:cs typeface="Open Sans Bold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451697" y="5762011"/>
            <a:ext cx="4874393" cy="438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Direct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invoicing to Post-acute facilities for Medicare A and Managed Care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residents, Consulting Rph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&amp; nursing </a:t>
            </a:r>
            <a:r>
              <a:rPr lang="en-US" sz="900" b="1" dirty="0" smtClean="0">
                <a:solidFill>
                  <a:schemeClr val="tx1"/>
                </a:solidFill>
                <a:latin typeface="+mj-lt"/>
                <a:cs typeface="Open Sans Bold"/>
              </a:rPr>
              <a:t>services, MDM </a:t>
            </a:r>
            <a:r>
              <a:rPr lang="en-US" sz="900" b="1" dirty="0">
                <a:solidFill>
                  <a:schemeClr val="tx1"/>
                </a:solidFill>
                <a:latin typeface="+mj-lt"/>
                <a:cs typeface="Open Sans Bold"/>
              </a:rPr>
              <a:t>(medication data management) 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18" ma:contentTypeDescription="Create a new document." ma:contentTypeScope="" ma:versionID="c28e2d49801c5b432c944d7d6aacd3a3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092fefeab5f0179574a88aa69839a573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0B2F9-132B-44A4-9841-0AEF5E9FAA92}"/>
</file>

<file path=customXml/itemProps2.xml><?xml version="1.0" encoding="utf-8"?>
<ds:datastoreItem xmlns:ds="http://schemas.openxmlformats.org/officeDocument/2006/customXml" ds:itemID="{B24F0FD7-590D-477C-84D8-04F64A55F94D}"/>
</file>

<file path=customXml/itemProps3.xml><?xml version="1.0" encoding="utf-8"?>
<ds:datastoreItem xmlns:ds="http://schemas.openxmlformats.org/officeDocument/2006/customXml" ds:itemID="{3A4C5460-6341-4A06-8926-FDDA58E91623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5507</TotalTime>
  <Words>335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Domaine Display</vt:lpstr>
      <vt:lpstr>Lucida Grande</vt:lpstr>
      <vt:lpstr>Open Sans</vt:lpstr>
      <vt:lpstr>Open Sans Bold</vt:lpstr>
      <vt:lpstr>Open Sans Light</vt:lpstr>
      <vt:lpstr>OfficeoftheCTO_theme_100218</vt:lpstr>
      <vt:lpstr>think-cell Slide</vt:lpstr>
      <vt:lpstr>Long Term Care Business Canvas</vt:lpstr>
      <vt:lpstr>Long Term Care Business Canvas</vt:lpstr>
    </vt:vector>
  </TitlesOfParts>
  <Company>Aetna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Vangala, Ravi</cp:lastModifiedBy>
  <cp:revision>790</cp:revision>
  <cp:lastPrinted>2017-04-13T12:11:49Z</cp:lastPrinted>
  <dcterms:created xsi:type="dcterms:W3CDTF">2017-11-30T21:23:10Z</dcterms:created>
  <dcterms:modified xsi:type="dcterms:W3CDTF">2019-06-20T13:29:24Z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1217600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