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7"/>
  </p:notesMasterIdLst>
  <p:handoutMasterIdLst>
    <p:handoutMasterId r:id="rId8"/>
  </p:handoutMasterIdLst>
  <p:sldIdLst>
    <p:sldId id="256" r:id="rId5"/>
    <p:sldId id="275" r:id="rId6"/>
  </p:sldIdLst>
  <p:sldSz cx="12192000" cy="6858000"/>
  <p:notesSz cx="9144000" cy="6858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2F2F2"/>
    <a:srgbClr val="D9D9D9"/>
    <a:srgbClr val="FF4848"/>
    <a:srgbClr val="F7F7F7"/>
    <a:srgbClr val="00859B"/>
    <a:srgbClr val="EFE411"/>
    <a:srgbClr val="D20962"/>
    <a:srgbClr val="B2DAE1"/>
    <a:srgbClr val="E5B2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9" autoAdjust="0"/>
    <p:restoredTop sz="88117" autoAdjust="0"/>
  </p:normalViewPr>
  <p:slideViewPr>
    <p:cSldViewPr snapToGrid="0">
      <p:cViewPr>
        <p:scale>
          <a:sx n="90" d="100"/>
          <a:sy n="90" d="100"/>
        </p:scale>
        <p:origin x="53" y="-571"/>
      </p:cViewPr>
      <p:guideLst>
        <p:guide orient="horz" pos="280"/>
        <p:guide orient="horz" pos="2352"/>
        <p:guide orient="horz" pos="3795"/>
        <p:guide orient="horz" pos="4175"/>
        <p:guide pos="293"/>
        <p:guide pos="7399"/>
        <p:guide pos="1463"/>
        <p:guide pos="6193"/>
        <p:guide pos="3841"/>
        <p:guide pos="2640"/>
        <p:guide pos="5016"/>
        <p:guide orient="horz" pos="279"/>
        <p:guide orient="horz" pos="768"/>
        <p:guide orient="horz" pos="4152"/>
        <p:guide orient="horz" pos="912"/>
        <p:guide orient="horz" pos="3931"/>
        <p:guide pos="3792"/>
        <p:guide pos="3888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34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9/17/2019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state be customer Relationships?</a:t>
            </a:r>
          </a:p>
          <a:p>
            <a:r>
              <a:rPr lang="en-US" dirty="0"/>
              <a:t>Who purchases and who serves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7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Medicaid Business 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790239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  <p:extLst>
              <p:ext uri="{D42A27DB-BD31-4B8C-83A1-F6EECF244321}">
                <p14:modId xmlns:p14="http://schemas.microsoft.com/office/powerpoint/2010/main" val="729908756"/>
              </p:ext>
            </p:extLst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Aetna Medicaid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2180E-ADC9-45E8-ACAC-AA8639D58EB0}"/>
              </a:ext>
            </a:extLst>
          </p:cNvPr>
          <p:cNvSpPr txBox="1"/>
          <p:nvPr/>
        </p:nvSpPr>
        <p:spPr>
          <a:xfrm>
            <a:off x="497149" y="1846556"/>
            <a:ext cx="2237169" cy="257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4B917-4738-4EDA-9C92-C7733ED9246B}"/>
              </a:ext>
            </a:extLst>
          </p:cNvPr>
          <p:cNvSpPr txBox="1"/>
          <p:nvPr/>
        </p:nvSpPr>
        <p:spPr>
          <a:xfrm>
            <a:off x="4971495" y="1854177"/>
            <a:ext cx="2237169" cy="257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D8883-8AB8-4DAB-9896-B97679AB488E}"/>
              </a:ext>
            </a:extLst>
          </p:cNvPr>
          <p:cNvSpPr txBox="1"/>
          <p:nvPr/>
        </p:nvSpPr>
        <p:spPr>
          <a:xfrm>
            <a:off x="497149" y="4429957"/>
            <a:ext cx="5598851" cy="162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78C51-56DA-401E-BD94-28EE8597FE01}"/>
              </a:ext>
            </a:extLst>
          </p:cNvPr>
          <p:cNvSpPr txBox="1"/>
          <p:nvPr/>
        </p:nvSpPr>
        <p:spPr>
          <a:xfrm>
            <a:off x="2729883" y="1846556"/>
            <a:ext cx="2237169" cy="1355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11D69-3879-4CCB-BAC8-6104091602CD}"/>
              </a:ext>
            </a:extLst>
          </p:cNvPr>
          <p:cNvSpPr txBox="1"/>
          <p:nvPr/>
        </p:nvSpPr>
        <p:spPr>
          <a:xfrm>
            <a:off x="9454719" y="1855434"/>
            <a:ext cx="2237169" cy="257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Segment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2F0882-378F-43E3-B718-5F38E6584BD9}"/>
              </a:ext>
            </a:extLst>
          </p:cNvPr>
          <p:cNvSpPr txBox="1"/>
          <p:nvPr/>
        </p:nvSpPr>
        <p:spPr>
          <a:xfrm>
            <a:off x="7213110" y="1855433"/>
            <a:ext cx="2237169" cy="1698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Customer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BCF63C-1DFD-48EA-9435-EE4343DE3D94}"/>
              </a:ext>
            </a:extLst>
          </p:cNvPr>
          <p:cNvSpPr txBox="1"/>
          <p:nvPr/>
        </p:nvSpPr>
        <p:spPr>
          <a:xfrm>
            <a:off x="2732101" y="3204840"/>
            <a:ext cx="2237169" cy="1225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Key Resources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F2A279-C025-414A-A9FC-A0F11D339A1E}"/>
              </a:ext>
            </a:extLst>
          </p:cNvPr>
          <p:cNvSpPr txBox="1"/>
          <p:nvPr/>
        </p:nvSpPr>
        <p:spPr>
          <a:xfrm>
            <a:off x="7213109" y="3556572"/>
            <a:ext cx="2237169" cy="874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Channels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0DCEC-069C-4C4E-84BA-825262ABB16E}"/>
              </a:ext>
            </a:extLst>
          </p:cNvPr>
          <p:cNvSpPr txBox="1"/>
          <p:nvPr/>
        </p:nvSpPr>
        <p:spPr>
          <a:xfrm>
            <a:off x="6093037" y="4438834"/>
            <a:ext cx="5598851" cy="162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solidFill>
                  <a:schemeClr val="tx2"/>
                </a:solidFill>
                <a:cs typeface="Open Sans Light"/>
              </a:rPr>
              <a:t>Revenue Streams</a:t>
            </a:r>
          </a:p>
        </p:txBody>
      </p:sp>
      <p:sp>
        <p:nvSpPr>
          <p:cNvPr id="24" name="Rounded Rectangle 58">
            <a:extLst>
              <a:ext uri="{FF2B5EF4-FFF2-40B4-BE49-F238E27FC236}">
                <a16:creationId xmlns:a16="http://schemas.microsoft.com/office/drawing/2014/main" id="{7EAFFB86-DE27-4C6F-801A-BAA8EAA58730}"/>
              </a:ext>
            </a:extLst>
          </p:cNvPr>
          <p:cNvSpPr/>
          <p:nvPr/>
        </p:nvSpPr>
        <p:spPr>
          <a:xfrm>
            <a:off x="10069711" y="2232706"/>
            <a:ext cx="708398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State</a:t>
            </a:r>
          </a:p>
        </p:txBody>
      </p:sp>
      <p:sp>
        <p:nvSpPr>
          <p:cNvPr id="25" name="Rounded Rectangle 58">
            <a:extLst>
              <a:ext uri="{FF2B5EF4-FFF2-40B4-BE49-F238E27FC236}">
                <a16:creationId xmlns:a16="http://schemas.microsoft.com/office/drawing/2014/main" id="{039B8545-2B7D-40E8-B5EF-011CFD1F9A73}"/>
              </a:ext>
            </a:extLst>
          </p:cNvPr>
          <p:cNvSpPr/>
          <p:nvPr/>
        </p:nvSpPr>
        <p:spPr>
          <a:xfrm>
            <a:off x="736939" y="2785750"/>
            <a:ext cx="710339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CMS</a:t>
            </a:r>
          </a:p>
        </p:txBody>
      </p:sp>
      <p:sp>
        <p:nvSpPr>
          <p:cNvPr id="26" name="Rounded Rectangle 58">
            <a:extLst>
              <a:ext uri="{FF2B5EF4-FFF2-40B4-BE49-F238E27FC236}">
                <a16:creationId xmlns:a16="http://schemas.microsoft.com/office/drawing/2014/main" id="{F8664B4F-1D87-4694-945A-97B13BCC80D9}"/>
              </a:ext>
            </a:extLst>
          </p:cNvPr>
          <p:cNvSpPr/>
          <p:nvPr/>
        </p:nvSpPr>
        <p:spPr>
          <a:xfrm>
            <a:off x="736940" y="3389824"/>
            <a:ext cx="71034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Clearing House</a:t>
            </a:r>
          </a:p>
        </p:txBody>
      </p:sp>
      <p:sp>
        <p:nvSpPr>
          <p:cNvPr id="27" name="Rounded Rectangle 58">
            <a:extLst>
              <a:ext uri="{FF2B5EF4-FFF2-40B4-BE49-F238E27FC236}">
                <a16:creationId xmlns:a16="http://schemas.microsoft.com/office/drawing/2014/main" id="{A4F0FBAF-AA8B-47E2-A1BD-E687418EE3BE}"/>
              </a:ext>
            </a:extLst>
          </p:cNvPr>
          <p:cNvSpPr/>
          <p:nvPr/>
        </p:nvSpPr>
        <p:spPr>
          <a:xfrm>
            <a:off x="1760454" y="2201965"/>
            <a:ext cx="708397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PBM</a:t>
            </a:r>
          </a:p>
        </p:txBody>
      </p:sp>
      <p:sp>
        <p:nvSpPr>
          <p:cNvPr id="28" name="Rounded Rectangle 58">
            <a:extLst>
              <a:ext uri="{FF2B5EF4-FFF2-40B4-BE49-F238E27FC236}">
                <a16:creationId xmlns:a16="http://schemas.microsoft.com/office/drawing/2014/main" id="{8BDE1B71-75FA-48CE-B538-94B0374C5CF3}"/>
              </a:ext>
            </a:extLst>
          </p:cNvPr>
          <p:cNvSpPr/>
          <p:nvPr/>
        </p:nvSpPr>
        <p:spPr>
          <a:xfrm>
            <a:off x="2905029" y="2180176"/>
            <a:ext cx="774981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Pay Claim</a:t>
            </a:r>
          </a:p>
        </p:txBody>
      </p:sp>
      <p:sp>
        <p:nvSpPr>
          <p:cNvPr id="29" name="Rounded Rectangle 58">
            <a:extLst>
              <a:ext uri="{FF2B5EF4-FFF2-40B4-BE49-F238E27FC236}">
                <a16:creationId xmlns:a16="http://schemas.microsoft.com/office/drawing/2014/main" id="{541A4344-6EA6-41DA-8DC2-44E449BA936C}"/>
              </a:ext>
            </a:extLst>
          </p:cNvPr>
          <p:cNvSpPr/>
          <p:nvPr/>
        </p:nvSpPr>
        <p:spPr>
          <a:xfrm>
            <a:off x="2905030" y="2644866"/>
            <a:ext cx="774982" cy="40941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Manage Care for members</a:t>
            </a:r>
          </a:p>
        </p:txBody>
      </p:sp>
      <p:sp>
        <p:nvSpPr>
          <p:cNvPr id="30" name="Rounded Rectangle 58">
            <a:extLst>
              <a:ext uri="{FF2B5EF4-FFF2-40B4-BE49-F238E27FC236}">
                <a16:creationId xmlns:a16="http://schemas.microsoft.com/office/drawing/2014/main" id="{E77304A0-0257-4CE7-8408-5166C8645B4E}"/>
              </a:ext>
            </a:extLst>
          </p:cNvPr>
          <p:cNvSpPr/>
          <p:nvPr/>
        </p:nvSpPr>
        <p:spPr>
          <a:xfrm>
            <a:off x="720229" y="2200835"/>
            <a:ext cx="878888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 Community</a:t>
            </a:r>
          </a:p>
        </p:txBody>
      </p:sp>
      <p:sp>
        <p:nvSpPr>
          <p:cNvPr id="31" name="Rounded Rectangle 58">
            <a:extLst>
              <a:ext uri="{FF2B5EF4-FFF2-40B4-BE49-F238E27FC236}">
                <a16:creationId xmlns:a16="http://schemas.microsoft.com/office/drawing/2014/main" id="{15965410-8B06-45FB-91BA-0DCAA63BAD19}"/>
              </a:ext>
            </a:extLst>
          </p:cNvPr>
          <p:cNvSpPr/>
          <p:nvPr/>
        </p:nvSpPr>
        <p:spPr>
          <a:xfrm>
            <a:off x="2905028" y="3552527"/>
            <a:ext cx="774981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Local Presence</a:t>
            </a:r>
          </a:p>
        </p:txBody>
      </p:sp>
      <p:sp>
        <p:nvSpPr>
          <p:cNvPr id="32" name="Rounded Rectangle 58">
            <a:extLst>
              <a:ext uri="{FF2B5EF4-FFF2-40B4-BE49-F238E27FC236}">
                <a16:creationId xmlns:a16="http://schemas.microsoft.com/office/drawing/2014/main" id="{3719F3DD-DD5A-4557-A478-6531C3BF5D44}"/>
              </a:ext>
            </a:extLst>
          </p:cNvPr>
          <p:cNvSpPr/>
          <p:nvPr/>
        </p:nvSpPr>
        <p:spPr>
          <a:xfrm>
            <a:off x="3937149" y="3552526"/>
            <a:ext cx="774981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Aetna Brand</a:t>
            </a:r>
          </a:p>
        </p:txBody>
      </p:sp>
      <p:sp>
        <p:nvSpPr>
          <p:cNvPr id="33" name="Rounded Rectangle 58">
            <a:extLst>
              <a:ext uri="{FF2B5EF4-FFF2-40B4-BE49-F238E27FC236}">
                <a16:creationId xmlns:a16="http://schemas.microsoft.com/office/drawing/2014/main" id="{5781D75F-7F55-48C7-9109-AEE5F5B6D1A9}"/>
              </a:ext>
            </a:extLst>
          </p:cNvPr>
          <p:cNvSpPr/>
          <p:nvPr/>
        </p:nvSpPr>
        <p:spPr>
          <a:xfrm>
            <a:off x="2905027" y="4039324"/>
            <a:ext cx="774981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Digital Platform</a:t>
            </a:r>
          </a:p>
        </p:txBody>
      </p:sp>
      <p:sp>
        <p:nvSpPr>
          <p:cNvPr id="34" name="Rounded Rectangle 58">
            <a:extLst>
              <a:ext uri="{FF2B5EF4-FFF2-40B4-BE49-F238E27FC236}">
                <a16:creationId xmlns:a16="http://schemas.microsoft.com/office/drawing/2014/main" id="{ECF46DFC-F9AA-4B92-9485-B3C22FA6F0EA}"/>
              </a:ext>
            </a:extLst>
          </p:cNvPr>
          <p:cNvSpPr/>
          <p:nvPr/>
        </p:nvSpPr>
        <p:spPr>
          <a:xfrm>
            <a:off x="8438311" y="4076541"/>
            <a:ext cx="92716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Systems of Engagement</a:t>
            </a:r>
          </a:p>
        </p:txBody>
      </p:sp>
      <p:sp>
        <p:nvSpPr>
          <p:cNvPr id="35" name="Rounded Rectangle 58">
            <a:extLst>
              <a:ext uri="{FF2B5EF4-FFF2-40B4-BE49-F238E27FC236}">
                <a16:creationId xmlns:a16="http://schemas.microsoft.com/office/drawing/2014/main" id="{AC924249-1C12-46A8-A067-18C078A91AA0}"/>
              </a:ext>
            </a:extLst>
          </p:cNvPr>
          <p:cNvSpPr/>
          <p:nvPr/>
        </p:nvSpPr>
        <p:spPr>
          <a:xfrm>
            <a:off x="7298926" y="4076541"/>
            <a:ext cx="927164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Mobile Apps</a:t>
            </a:r>
          </a:p>
        </p:txBody>
      </p:sp>
      <p:sp>
        <p:nvSpPr>
          <p:cNvPr id="36" name="Rounded Rectangle 58">
            <a:extLst>
              <a:ext uri="{FF2B5EF4-FFF2-40B4-BE49-F238E27FC236}">
                <a16:creationId xmlns:a16="http://schemas.microsoft.com/office/drawing/2014/main" id="{C1C1ACC7-7D77-41DA-96A0-29C850B4548E}"/>
              </a:ext>
            </a:extLst>
          </p:cNvPr>
          <p:cNvSpPr/>
          <p:nvPr/>
        </p:nvSpPr>
        <p:spPr>
          <a:xfrm>
            <a:off x="7961576" y="3737773"/>
            <a:ext cx="774981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Service Platform</a:t>
            </a:r>
          </a:p>
        </p:txBody>
      </p:sp>
      <p:sp>
        <p:nvSpPr>
          <p:cNvPr id="37" name="Rounded Rectangle 58">
            <a:extLst>
              <a:ext uri="{FF2B5EF4-FFF2-40B4-BE49-F238E27FC236}">
                <a16:creationId xmlns:a16="http://schemas.microsoft.com/office/drawing/2014/main" id="{12F5E965-7E90-4805-B181-67BB8A354CD5}"/>
              </a:ext>
            </a:extLst>
          </p:cNvPr>
          <p:cNvSpPr/>
          <p:nvPr/>
        </p:nvSpPr>
        <p:spPr>
          <a:xfrm>
            <a:off x="7415557" y="2083070"/>
            <a:ext cx="93351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Aged, Blind, Disabled</a:t>
            </a:r>
          </a:p>
        </p:txBody>
      </p:sp>
      <p:sp>
        <p:nvSpPr>
          <p:cNvPr id="38" name="Rounded Rectangle 58">
            <a:extLst>
              <a:ext uri="{FF2B5EF4-FFF2-40B4-BE49-F238E27FC236}">
                <a16:creationId xmlns:a16="http://schemas.microsoft.com/office/drawing/2014/main" id="{35D67CBF-D362-419B-91DB-300609C119D1}"/>
              </a:ext>
            </a:extLst>
          </p:cNvPr>
          <p:cNvSpPr/>
          <p:nvPr/>
        </p:nvSpPr>
        <p:spPr>
          <a:xfrm>
            <a:off x="8543277" y="2071170"/>
            <a:ext cx="774981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Children</a:t>
            </a:r>
          </a:p>
        </p:txBody>
      </p:sp>
      <p:sp>
        <p:nvSpPr>
          <p:cNvPr id="39" name="Rounded Rectangle 58">
            <a:extLst>
              <a:ext uri="{FF2B5EF4-FFF2-40B4-BE49-F238E27FC236}">
                <a16:creationId xmlns:a16="http://schemas.microsoft.com/office/drawing/2014/main" id="{C2881326-8C51-40CD-9BD5-82E070D87E20}"/>
              </a:ext>
            </a:extLst>
          </p:cNvPr>
          <p:cNvSpPr/>
          <p:nvPr/>
        </p:nvSpPr>
        <p:spPr>
          <a:xfrm>
            <a:off x="7415557" y="2475217"/>
            <a:ext cx="93351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Long term care</a:t>
            </a:r>
          </a:p>
        </p:txBody>
      </p:sp>
      <p:sp>
        <p:nvSpPr>
          <p:cNvPr id="40" name="Rounded Rectangle 58">
            <a:extLst>
              <a:ext uri="{FF2B5EF4-FFF2-40B4-BE49-F238E27FC236}">
                <a16:creationId xmlns:a16="http://schemas.microsoft.com/office/drawing/2014/main" id="{A948121A-C420-46D8-B96C-00856A96C67F}"/>
              </a:ext>
            </a:extLst>
          </p:cNvPr>
          <p:cNvSpPr/>
          <p:nvPr/>
        </p:nvSpPr>
        <p:spPr>
          <a:xfrm>
            <a:off x="8543277" y="2460482"/>
            <a:ext cx="774981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Needy Families</a:t>
            </a:r>
          </a:p>
        </p:txBody>
      </p:sp>
      <p:sp>
        <p:nvSpPr>
          <p:cNvPr id="41" name="Rounded Rectangle 58">
            <a:extLst>
              <a:ext uri="{FF2B5EF4-FFF2-40B4-BE49-F238E27FC236}">
                <a16:creationId xmlns:a16="http://schemas.microsoft.com/office/drawing/2014/main" id="{838898D3-F194-4CC0-ACF0-447E16FE30A7}"/>
              </a:ext>
            </a:extLst>
          </p:cNvPr>
          <p:cNvSpPr/>
          <p:nvPr/>
        </p:nvSpPr>
        <p:spPr>
          <a:xfrm>
            <a:off x="7392263" y="2845671"/>
            <a:ext cx="93351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Substance abuse</a:t>
            </a:r>
          </a:p>
        </p:txBody>
      </p:sp>
      <p:sp>
        <p:nvSpPr>
          <p:cNvPr id="42" name="Rounded Rectangle 58">
            <a:extLst>
              <a:ext uri="{FF2B5EF4-FFF2-40B4-BE49-F238E27FC236}">
                <a16:creationId xmlns:a16="http://schemas.microsoft.com/office/drawing/2014/main" id="{040B08B3-7AB3-45E8-93AB-1AFEA66711A1}"/>
              </a:ext>
            </a:extLst>
          </p:cNvPr>
          <p:cNvSpPr/>
          <p:nvPr/>
        </p:nvSpPr>
        <p:spPr>
          <a:xfrm>
            <a:off x="8534736" y="2825430"/>
            <a:ext cx="774981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Mental Illness</a:t>
            </a:r>
          </a:p>
        </p:txBody>
      </p:sp>
      <p:sp>
        <p:nvSpPr>
          <p:cNvPr id="43" name="Rounded Rectangle 58">
            <a:extLst>
              <a:ext uri="{FF2B5EF4-FFF2-40B4-BE49-F238E27FC236}">
                <a16:creationId xmlns:a16="http://schemas.microsoft.com/office/drawing/2014/main" id="{E51370B7-6832-416E-946B-1887417D2E5F}"/>
              </a:ext>
            </a:extLst>
          </p:cNvPr>
          <p:cNvSpPr/>
          <p:nvPr/>
        </p:nvSpPr>
        <p:spPr>
          <a:xfrm>
            <a:off x="7369342" y="3201676"/>
            <a:ext cx="942347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DSNP</a:t>
            </a:r>
          </a:p>
        </p:txBody>
      </p:sp>
      <p:sp>
        <p:nvSpPr>
          <p:cNvPr id="44" name="Rounded Rectangle 58">
            <a:extLst>
              <a:ext uri="{FF2B5EF4-FFF2-40B4-BE49-F238E27FC236}">
                <a16:creationId xmlns:a16="http://schemas.microsoft.com/office/drawing/2014/main" id="{FCF9E339-94D4-4FE6-BF45-17D6BDCD6277}"/>
              </a:ext>
            </a:extLst>
          </p:cNvPr>
          <p:cNvSpPr/>
          <p:nvPr/>
        </p:nvSpPr>
        <p:spPr>
          <a:xfrm>
            <a:off x="1757780" y="2751017"/>
            <a:ext cx="878888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Providers</a:t>
            </a:r>
          </a:p>
        </p:txBody>
      </p:sp>
      <p:sp>
        <p:nvSpPr>
          <p:cNvPr id="45" name="Rounded Rectangle 58">
            <a:extLst>
              <a:ext uri="{FF2B5EF4-FFF2-40B4-BE49-F238E27FC236}">
                <a16:creationId xmlns:a16="http://schemas.microsoft.com/office/drawing/2014/main" id="{E34142F9-AA32-4268-989D-0545267FA25A}"/>
              </a:ext>
            </a:extLst>
          </p:cNvPr>
          <p:cNvSpPr/>
          <p:nvPr/>
        </p:nvSpPr>
        <p:spPr>
          <a:xfrm>
            <a:off x="1757780" y="3389824"/>
            <a:ext cx="878888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Hospitals</a:t>
            </a:r>
          </a:p>
        </p:txBody>
      </p:sp>
      <p:sp>
        <p:nvSpPr>
          <p:cNvPr id="46" name="Rounded Rectangle 58">
            <a:extLst>
              <a:ext uri="{FF2B5EF4-FFF2-40B4-BE49-F238E27FC236}">
                <a16:creationId xmlns:a16="http://schemas.microsoft.com/office/drawing/2014/main" id="{2BFBF588-614C-4BC0-848A-BFB126275424}"/>
              </a:ext>
            </a:extLst>
          </p:cNvPr>
          <p:cNvSpPr/>
          <p:nvPr/>
        </p:nvSpPr>
        <p:spPr>
          <a:xfrm>
            <a:off x="3865084" y="2201965"/>
            <a:ext cx="912200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Manage members</a:t>
            </a:r>
          </a:p>
        </p:txBody>
      </p:sp>
      <p:sp>
        <p:nvSpPr>
          <p:cNvPr id="47" name="Rounded Rectangle 58">
            <a:extLst>
              <a:ext uri="{FF2B5EF4-FFF2-40B4-BE49-F238E27FC236}">
                <a16:creationId xmlns:a16="http://schemas.microsoft.com/office/drawing/2014/main" id="{C5E90159-3A59-44D3-B079-526F7CF88097}"/>
              </a:ext>
            </a:extLst>
          </p:cNvPr>
          <p:cNvSpPr/>
          <p:nvPr/>
        </p:nvSpPr>
        <p:spPr>
          <a:xfrm>
            <a:off x="3865083" y="2639001"/>
            <a:ext cx="912201" cy="42953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Manage Providers &amp; Networks</a:t>
            </a:r>
          </a:p>
        </p:txBody>
      </p:sp>
      <p:sp>
        <p:nvSpPr>
          <p:cNvPr id="48" name="Rounded Rectangle 58">
            <a:extLst>
              <a:ext uri="{FF2B5EF4-FFF2-40B4-BE49-F238E27FC236}">
                <a16:creationId xmlns:a16="http://schemas.microsoft.com/office/drawing/2014/main" id="{0A94CDE0-3816-4261-851D-85BB92331680}"/>
              </a:ext>
            </a:extLst>
          </p:cNvPr>
          <p:cNvSpPr/>
          <p:nvPr/>
        </p:nvSpPr>
        <p:spPr>
          <a:xfrm>
            <a:off x="5473465" y="2123847"/>
            <a:ext cx="1335708" cy="41637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Special care for members</a:t>
            </a:r>
          </a:p>
        </p:txBody>
      </p:sp>
      <p:sp>
        <p:nvSpPr>
          <p:cNvPr id="49" name="Rounded Rectangle 58">
            <a:extLst>
              <a:ext uri="{FF2B5EF4-FFF2-40B4-BE49-F238E27FC236}">
                <a16:creationId xmlns:a16="http://schemas.microsoft.com/office/drawing/2014/main" id="{2A2B6981-F5B8-4148-80F8-DCF07ABB9D4F}"/>
              </a:ext>
            </a:extLst>
          </p:cNvPr>
          <p:cNvSpPr/>
          <p:nvPr/>
        </p:nvSpPr>
        <p:spPr>
          <a:xfrm>
            <a:off x="5473465" y="2644867"/>
            <a:ext cx="1335708" cy="4553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Engage members in local community</a:t>
            </a:r>
          </a:p>
        </p:txBody>
      </p:sp>
      <p:sp>
        <p:nvSpPr>
          <p:cNvPr id="50" name="Rounded Rectangle 58">
            <a:extLst>
              <a:ext uri="{FF2B5EF4-FFF2-40B4-BE49-F238E27FC236}">
                <a16:creationId xmlns:a16="http://schemas.microsoft.com/office/drawing/2014/main" id="{49FD98E6-7FE3-439B-BD99-01D0984742F8}"/>
              </a:ext>
            </a:extLst>
          </p:cNvPr>
          <p:cNvSpPr/>
          <p:nvPr/>
        </p:nvSpPr>
        <p:spPr>
          <a:xfrm>
            <a:off x="5482119" y="3204840"/>
            <a:ext cx="1335707" cy="45298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Improve health for members</a:t>
            </a:r>
          </a:p>
        </p:txBody>
      </p:sp>
      <p:sp>
        <p:nvSpPr>
          <p:cNvPr id="51" name="Rounded Rectangle 58">
            <a:extLst>
              <a:ext uri="{FF2B5EF4-FFF2-40B4-BE49-F238E27FC236}">
                <a16:creationId xmlns:a16="http://schemas.microsoft.com/office/drawing/2014/main" id="{C701549A-205C-4BCE-BE0C-642EBD5F33D3}"/>
              </a:ext>
            </a:extLst>
          </p:cNvPr>
          <p:cNvSpPr/>
          <p:nvPr/>
        </p:nvSpPr>
        <p:spPr>
          <a:xfrm>
            <a:off x="3937148" y="4039323"/>
            <a:ext cx="774981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&amp; Insights</a:t>
            </a:r>
          </a:p>
        </p:txBody>
      </p:sp>
      <p:sp>
        <p:nvSpPr>
          <p:cNvPr id="52" name="Rounded Rectangle 58">
            <a:extLst>
              <a:ext uri="{FF2B5EF4-FFF2-40B4-BE49-F238E27FC236}">
                <a16:creationId xmlns:a16="http://schemas.microsoft.com/office/drawing/2014/main" id="{9E4FD48D-1FA1-417E-8AE1-561F247F2AF5}"/>
              </a:ext>
            </a:extLst>
          </p:cNvPr>
          <p:cNvSpPr/>
          <p:nvPr/>
        </p:nvSpPr>
        <p:spPr>
          <a:xfrm>
            <a:off x="736938" y="4737839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Members not caring about their well-being</a:t>
            </a:r>
          </a:p>
        </p:txBody>
      </p:sp>
      <p:sp>
        <p:nvSpPr>
          <p:cNvPr id="53" name="Rounded Rectangle 58">
            <a:extLst>
              <a:ext uri="{FF2B5EF4-FFF2-40B4-BE49-F238E27FC236}">
                <a16:creationId xmlns:a16="http://schemas.microsoft.com/office/drawing/2014/main" id="{41067F6B-C523-4FED-91B0-310CDE540F13}"/>
              </a:ext>
            </a:extLst>
          </p:cNvPr>
          <p:cNvSpPr/>
          <p:nvPr/>
        </p:nvSpPr>
        <p:spPr>
          <a:xfrm>
            <a:off x="2529376" y="4746688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Partnering with local communities</a:t>
            </a:r>
          </a:p>
        </p:txBody>
      </p:sp>
      <p:sp>
        <p:nvSpPr>
          <p:cNvPr id="54" name="Rounded Rectangle 58">
            <a:extLst>
              <a:ext uri="{FF2B5EF4-FFF2-40B4-BE49-F238E27FC236}">
                <a16:creationId xmlns:a16="http://schemas.microsoft.com/office/drawing/2014/main" id="{4666471B-9C4C-49B3-A9CB-1097C8DF20CC}"/>
              </a:ext>
            </a:extLst>
          </p:cNvPr>
          <p:cNvSpPr/>
          <p:nvPr/>
        </p:nvSpPr>
        <p:spPr>
          <a:xfrm>
            <a:off x="4314129" y="4737839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Administer member and claims</a:t>
            </a:r>
          </a:p>
        </p:txBody>
      </p:sp>
      <p:sp>
        <p:nvSpPr>
          <p:cNvPr id="55" name="Rounded Rectangle 58">
            <a:extLst>
              <a:ext uri="{FF2B5EF4-FFF2-40B4-BE49-F238E27FC236}">
                <a16:creationId xmlns:a16="http://schemas.microsoft.com/office/drawing/2014/main" id="{376D5D13-E95C-404F-A799-DBCA2AB3FFDA}"/>
              </a:ext>
            </a:extLst>
          </p:cNvPr>
          <p:cNvSpPr/>
          <p:nvPr/>
        </p:nvSpPr>
        <p:spPr>
          <a:xfrm>
            <a:off x="2529376" y="5453032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Business Costs (e.g. Claims, Enrollments etc.)</a:t>
            </a:r>
          </a:p>
        </p:txBody>
      </p:sp>
      <p:sp>
        <p:nvSpPr>
          <p:cNvPr id="56" name="Rounded Rectangle 58">
            <a:extLst>
              <a:ext uri="{FF2B5EF4-FFF2-40B4-BE49-F238E27FC236}">
                <a16:creationId xmlns:a16="http://schemas.microsoft.com/office/drawing/2014/main" id="{D7F84D20-4039-4BF0-AD9A-9C0CBEC938C1}"/>
              </a:ext>
            </a:extLst>
          </p:cNvPr>
          <p:cNvSpPr/>
          <p:nvPr/>
        </p:nvSpPr>
        <p:spPr>
          <a:xfrm>
            <a:off x="8543277" y="3194279"/>
            <a:ext cx="774981" cy="30325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Pregnant moms</a:t>
            </a:r>
          </a:p>
        </p:txBody>
      </p:sp>
      <p:sp>
        <p:nvSpPr>
          <p:cNvPr id="57" name="Rounded Rectangle 58">
            <a:extLst>
              <a:ext uri="{FF2B5EF4-FFF2-40B4-BE49-F238E27FC236}">
                <a16:creationId xmlns:a16="http://schemas.microsoft.com/office/drawing/2014/main" id="{93F4A803-FA47-45BD-A3F6-303947D006DB}"/>
              </a:ext>
            </a:extLst>
          </p:cNvPr>
          <p:cNvSpPr/>
          <p:nvPr/>
        </p:nvSpPr>
        <p:spPr>
          <a:xfrm>
            <a:off x="8226090" y="4860161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PMPM from state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D0307F-7CCA-448F-887C-205D5655FE06}"/>
              </a:ext>
            </a:extLst>
          </p:cNvPr>
          <p:cNvSpPr txBox="1"/>
          <p:nvPr/>
        </p:nvSpPr>
        <p:spPr>
          <a:xfrm>
            <a:off x="8121453" y="5460837"/>
            <a:ext cx="1771223" cy="2604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800" dirty="0">
                <a:solidFill>
                  <a:schemeClr val="tx2"/>
                </a:solidFill>
                <a:cs typeface="Open Sans Light"/>
              </a:rPr>
              <a:t>Approximately 90 cents to 1 dollar is towards claims payment. The remaining 10% is for operational costs plus any profits </a:t>
            </a:r>
          </a:p>
        </p:txBody>
      </p:sp>
      <p:sp>
        <p:nvSpPr>
          <p:cNvPr id="58" name="Rounded Rectangle 58">
            <a:extLst>
              <a:ext uri="{FF2B5EF4-FFF2-40B4-BE49-F238E27FC236}">
                <a16:creationId xmlns:a16="http://schemas.microsoft.com/office/drawing/2014/main" id="{9C45A44A-E598-41C3-9830-525849E87B85}"/>
              </a:ext>
            </a:extLst>
          </p:cNvPr>
          <p:cNvSpPr/>
          <p:nvPr/>
        </p:nvSpPr>
        <p:spPr>
          <a:xfrm>
            <a:off x="4321183" y="5453032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IT Systems</a:t>
            </a:r>
          </a:p>
        </p:txBody>
      </p:sp>
      <p:sp>
        <p:nvSpPr>
          <p:cNvPr id="60" name="Rounded Rectangle 58">
            <a:extLst>
              <a:ext uri="{FF2B5EF4-FFF2-40B4-BE49-F238E27FC236}">
                <a16:creationId xmlns:a16="http://schemas.microsoft.com/office/drawing/2014/main" id="{16E31E37-44F8-48B1-BF44-F63270D92F79}"/>
              </a:ext>
            </a:extLst>
          </p:cNvPr>
          <p:cNvSpPr/>
          <p:nvPr/>
        </p:nvSpPr>
        <p:spPr>
          <a:xfrm>
            <a:off x="720229" y="5401803"/>
            <a:ext cx="1335708" cy="51775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Members don’t have to pay for their treatment</a:t>
            </a:r>
          </a:p>
        </p:txBody>
      </p:sp>
    </p:spTree>
    <p:extLst>
      <p:ext uri="{BB962C8B-B14F-4D97-AF65-F5344CB8AC3E}">
        <p14:creationId xmlns:p14="http://schemas.microsoft.com/office/powerpoint/2010/main" val="31059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4F0FD7-590D-477C-84D8-04F64A55F94D}">
  <ds:schemaRefs>
    <ds:schemaRef ds:uri="http://schemas.microsoft.com/office/2006/metadata/properties"/>
    <ds:schemaRef ds:uri="http://schemas.microsoft.com/office/infopath/2007/PartnerControls"/>
    <ds:schemaRef ds:uri="9ea8bc4d-1db1-4837-b00f-6e616e24289c"/>
  </ds:schemaRefs>
</ds:datastoreItem>
</file>

<file path=customXml/itemProps2.xml><?xml version="1.0" encoding="utf-8"?>
<ds:datastoreItem xmlns:ds="http://schemas.openxmlformats.org/officeDocument/2006/customXml" ds:itemID="{8778828D-AD77-48FE-B8AC-7F6255BBB83B}"/>
</file>

<file path=customXml/itemProps3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4848</TotalTime>
  <Words>171</Words>
  <Application>Microsoft Office PowerPoint</Application>
  <PresentationFormat>Widescreen</PresentationFormat>
  <Paragraphs>54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OfficeoftheCTO_theme_100218</vt:lpstr>
      <vt:lpstr>Medicaid Business Canvas</vt:lpstr>
      <vt:lpstr>Business Canvas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Viswanathan, Harikrishnan</cp:lastModifiedBy>
  <cp:revision>703</cp:revision>
  <cp:lastPrinted>2017-04-13T12:11:49Z</cp:lastPrinted>
  <dcterms:created xsi:type="dcterms:W3CDTF">2017-11-30T21:23:10Z</dcterms:created>
  <dcterms:modified xsi:type="dcterms:W3CDTF">2019-09-17T15:07:30Z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1183900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</Properties>
</file>