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70" r:id="rId5"/>
    <p:sldId id="269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C4B8B-C0C4-B70E-ACBA-532F29AA0D96}" v="5" dt="2021-10-15T18:07:46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1C2E-E3C2-4C20-A2BC-E7A4F4F5DF1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7F7D9-6594-4F1A-9731-F64D8146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1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055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78023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46027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37279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66272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37743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6559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44567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411164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1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5033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74521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1874105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164898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8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223108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41808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09699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678126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2644314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31725873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2922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657959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44878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066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81097-5A32-492D-A4B4-0E77BD503364}"/>
              </a:ext>
            </a:extLst>
          </p:cNvPr>
          <p:cNvSpPr txBox="1">
            <a:spLocks/>
          </p:cNvSpPr>
          <p:nvPr userDrawn="1"/>
        </p:nvSpPr>
        <p:spPr>
          <a:xfrm>
            <a:off x="575681" y="2875986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Turning Vision…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E82583-215F-49B9-8CD3-A028423EE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5947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309210"/>
            <a:ext cx="9667726" cy="3702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3374-FE24-48E2-B523-179FF9295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4320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952855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321" y="455616"/>
            <a:ext cx="11277362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201377" algn="l"/>
              </a:tabLst>
              <a:defRPr sz="7198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 algn="ctr">
              <a:spcBef>
                <a:spcPts val="1799"/>
              </a:spcBef>
              <a:buFontTx/>
              <a:buNone/>
              <a:tabLst>
                <a:tab pos="1201377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0" indent="0" algn="ctr">
              <a:buFontTx/>
              <a:buNone/>
              <a:tabLst>
                <a:tab pos="1201377" algn="l"/>
              </a:tabLst>
              <a:defRPr sz="1999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201377" algn="l"/>
              </a:tabLst>
              <a:defRPr sz="1999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201377" algn="l"/>
              </a:tabLst>
              <a:defRPr sz="19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Divider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2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8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866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7775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156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4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DC13747A-EAA2-45E3-A8A0-1A494B86D158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10285354" y="446389"/>
            <a:ext cx="1810965" cy="7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4.jp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8B01-60AC-4FC1-8EF1-292D3FE66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Medicare </a:t>
            </a:r>
            <a:br>
              <a:rPr lang="en-US" dirty="0"/>
            </a:br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Canvas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C1CC-EF54-44D2-BE61-03BD1379AC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Peter Cram</a:t>
            </a:r>
          </a:p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92254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Medicare Business Canvas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CEE21BC-F6F9-43DE-A081-DA8502FE559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en-US" dirty="0"/>
              <a:t>Holistic view of the current HealthCare Benefits business model.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B3A990-F2B4-4594-8813-FF2DED00F951}"/>
              </a:ext>
            </a:extLst>
          </p:cNvPr>
          <p:cNvSpPr txBox="1"/>
          <p:nvPr/>
        </p:nvSpPr>
        <p:spPr>
          <a:xfrm>
            <a:off x="497149" y="1617955"/>
            <a:ext cx="2237169" cy="305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26426-1A75-4356-90A5-98EC5E1D6ADC}"/>
              </a:ext>
            </a:extLst>
          </p:cNvPr>
          <p:cNvSpPr txBox="1"/>
          <p:nvPr/>
        </p:nvSpPr>
        <p:spPr>
          <a:xfrm>
            <a:off x="4972234" y="1613072"/>
            <a:ext cx="2237169" cy="306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1990D9-B090-4E49-B3F5-4D9A503A3EBD}"/>
              </a:ext>
            </a:extLst>
          </p:cNvPr>
          <p:cNvSpPr txBox="1"/>
          <p:nvPr/>
        </p:nvSpPr>
        <p:spPr>
          <a:xfrm>
            <a:off x="497149" y="4691613"/>
            <a:ext cx="5598851" cy="1306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6C27E2-0E01-4657-A83F-FBBCABA88A54}"/>
              </a:ext>
            </a:extLst>
          </p:cNvPr>
          <p:cNvSpPr txBox="1"/>
          <p:nvPr/>
        </p:nvSpPr>
        <p:spPr>
          <a:xfrm>
            <a:off x="2729883" y="1617956"/>
            <a:ext cx="2237169" cy="1436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4A5CDD-185F-4494-94AC-F8194102E5A6}"/>
              </a:ext>
            </a:extLst>
          </p:cNvPr>
          <p:cNvSpPr txBox="1"/>
          <p:nvPr/>
        </p:nvSpPr>
        <p:spPr>
          <a:xfrm>
            <a:off x="9452503" y="1611817"/>
            <a:ext cx="2239385" cy="3069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04DF2-DB6A-4EC1-AA1D-29DAACC139CD}"/>
              </a:ext>
            </a:extLst>
          </p:cNvPr>
          <p:cNvSpPr txBox="1"/>
          <p:nvPr/>
        </p:nvSpPr>
        <p:spPr>
          <a:xfrm>
            <a:off x="7213110" y="1611818"/>
            <a:ext cx="2237169" cy="1364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CD77C-FB23-4591-BD10-686CCE9B0C78}"/>
              </a:ext>
            </a:extLst>
          </p:cNvPr>
          <p:cNvSpPr txBox="1"/>
          <p:nvPr/>
        </p:nvSpPr>
        <p:spPr>
          <a:xfrm>
            <a:off x="2732101" y="3053967"/>
            <a:ext cx="2237169" cy="162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2D18B4-7865-4FF8-BF65-EA6C97E996D9}"/>
              </a:ext>
            </a:extLst>
          </p:cNvPr>
          <p:cNvSpPr txBox="1"/>
          <p:nvPr/>
        </p:nvSpPr>
        <p:spPr>
          <a:xfrm>
            <a:off x="7213109" y="2977720"/>
            <a:ext cx="2237169" cy="1704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9108F3-27CC-4B96-B089-FF03C2B01F08}"/>
              </a:ext>
            </a:extLst>
          </p:cNvPr>
          <p:cNvSpPr txBox="1"/>
          <p:nvPr/>
        </p:nvSpPr>
        <p:spPr>
          <a:xfrm>
            <a:off x="6093037" y="4691611"/>
            <a:ext cx="5598851" cy="131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14C02CFE-9716-4229-949F-E1E8F6A8D4D5}"/>
              </a:ext>
            </a:extLst>
          </p:cNvPr>
          <p:cNvSpPr/>
          <p:nvPr/>
        </p:nvSpPr>
        <p:spPr>
          <a:xfrm>
            <a:off x="1640509" y="3744632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InsPro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5EEB149E-1462-493E-A8D0-1BC5D6672235}"/>
              </a:ext>
            </a:extLst>
          </p:cNvPr>
          <p:cNvSpPr/>
          <p:nvPr/>
        </p:nvSpPr>
        <p:spPr>
          <a:xfrm>
            <a:off x="579475" y="2278032"/>
            <a:ext cx="969190" cy="241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B1B7E0DC-75E7-4B4B-9B42-20FAAD8BDE8A}"/>
              </a:ext>
            </a:extLst>
          </p:cNvPr>
          <p:cNvSpPr/>
          <p:nvPr/>
        </p:nvSpPr>
        <p:spPr>
          <a:xfrm>
            <a:off x="1644786" y="2278036"/>
            <a:ext cx="960875" cy="2492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C10A2351-3B2F-4603-B491-382AA9BE923D}"/>
              </a:ext>
            </a:extLst>
          </p:cNvPr>
          <p:cNvSpPr/>
          <p:nvPr/>
        </p:nvSpPr>
        <p:spPr>
          <a:xfrm>
            <a:off x="1644786" y="2576748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05947B6C-6AA4-4A39-98F5-09510F7B0262}"/>
              </a:ext>
            </a:extLst>
          </p:cNvPr>
          <p:cNvSpPr/>
          <p:nvPr/>
        </p:nvSpPr>
        <p:spPr>
          <a:xfrm>
            <a:off x="579356" y="2576748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professionals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6484D061-8590-486C-892E-61BCE7FB05A3}"/>
              </a:ext>
            </a:extLst>
          </p:cNvPr>
          <p:cNvSpPr/>
          <p:nvPr/>
        </p:nvSpPr>
        <p:spPr>
          <a:xfrm>
            <a:off x="579356" y="3744632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 Agents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74E89F5E-B0CA-4549-AF91-361AE5383F9B}"/>
              </a:ext>
            </a:extLst>
          </p:cNvPr>
          <p:cNvSpPr/>
          <p:nvPr/>
        </p:nvSpPr>
        <p:spPr>
          <a:xfrm>
            <a:off x="579356" y="2969001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Partners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8078696A-8BEB-4D8D-BCBF-846FEE22A90D}"/>
              </a:ext>
            </a:extLst>
          </p:cNvPr>
          <p:cNvSpPr/>
          <p:nvPr/>
        </p:nvSpPr>
        <p:spPr>
          <a:xfrm>
            <a:off x="579356" y="3354192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Joint Ventures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03E3EFB3-E2A6-45D0-8DD4-083266992CD9}"/>
              </a:ext>
            </a:extLst>
          </p:cNvPr>
          <p:cNvSpPr/>
          <p:nvPr/>
        </p:nvSpPr>
        <p:spPr>
          <a:xfrm>
            <a:off x="1640509" y="3354192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HealthEdge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MHK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EBCFC9DB-453F-4F5E-BD53-90DDDBC97CC5}"/>
              </a:ext>
            </a:extLst>
          </p:cNvPr>
          <p:cNvSpPr/>
          <p:nvPr/>
        </p:nvSpPr>
        <p:spPr>
          <a:xfrm>
            <a:off x="1640509" y="1998528"/>
            <a:ext cx="969429" cy="2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 Government</a:t>
            </a:r>
          </a:p>
        </p:txBody>
      </p:sp>
      <p:sp>
        <p:nvSpPr>
          <p:cNvPr id="77" name="Rounded Rectangle 58">
            <a:extLst>
              <a:ext uri="{FF2B5EF4-FFF2-40B4-BE49-F238E27FC236}">
                <a16:creationId xmlns:a16="http://schemas.microsoft.com/office/drawing/2014/main" id="{EA4EF11F-EB32-453C-B48B-0C3DE935BFB5}"/>
              </a:ext>
            </a:extLst>
          </p:cNvPr>
          <p:cNvSpPr/>
          <p:nvPr/>
        </p:nvSpPr>
        <p:spPr>
          <a:xfrm>
            <a:off x="579356" y="1989825"/>
            <a:ext cx="969429" cy="2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CMS</a:t>
            </a:r>
          </a:p>
        </p:txBody>
      </p:sp>
      <p:sp>
        <p:nvSpPr>
          <p:cNvPr id="78" name="Rounded Rectangle 58">
            <a:extLst>
              <a:ext uri="{FF2B5EF4-FFF2-40B4-BE49-F238E27FC236}">
                <a16:creationId xmlns:a16="http://schemas.microsoft.com/office/drawing/2014/main" id="{C27E1B65-197E-43CD-AF88-5DF5599CA612}"/>
              </a:ext>
            </a:extLst>
          </p:cNvPr>
          <p:cNvSpPr/>
          <p:nvPr/>
        </p:nvSpPr>
        <p:spPr>
          <a:xfrm>
            <a:off x="9599433" y="2019453"/>
            <a:ext cx="1987653" cy="1635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Consumers 65+ years of age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0DB5F0B5-0B6D-46E0-9282-8A92D3C18A6F}"/>
              </a:ext>
            </a:extLst>
          </p:cNvPr>
          <p:cNvSpPr/>
          <p:nvPr/>
        </p:nvSpPr>
        <p:spPr>
          <a:xfrm>
            <a:off x="9612600" y="3260653"/>
            <a:ext cx="1980994" cy="3307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Trade Unions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 Associations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BB7E3F51-DDE5-4C9D-9355-CDE3BD871CF3}"/>
              </a:ext>
            </a:extLst>
          </p:cNvPr>
          <p:cNvSpPr/>
          <p:nvPr/>
        </p:nvSpPr>
        <p:spPr>
          <a:xfrm>
            <a:off x="9585371" y="2721254"/>
            <a:ext cx="198099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Employer Group Plan Sponsor and their retirees</a:t>
            </a:r>
          </a:p>
        </p:txBody>
      </p:sp>
      <p:sp>
        <p:nvSpPr>
          <p:cNvPr id="81" name="Rounded Rectangle 58">
            <a:extLst>
              <a:ext uri="{FF2B5EF4-FFF2-40B4-BE49-F238E27FC236}">
                <a16:creationId xmlns:a16="http://schemas.microsoft.com/office/drawing/2014/main" id="{5CFAEC1F-7EE8-44D1-97B2-CE133C6CEB78}"/>
              </a:ext>
            </a:extLst>
          </p:cNvPr>
          <p:cNvSpPr/>
          <p:nvPr/>
        </p:nvSpPr>
        <p:spPr>
          <a:xfrm>
            <a:off x="9599434" y="2371116"/>
            <a:ext cx="1980994" cy="1905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Consumers SSI.Disability </a:t>
            </a:r>
          </a:p>
        </p:txBody>
      </p:sp>
      <p:sp>
        <p:nvSpPr>
          <p:cNvPr id="82" name="Rounded Rectangle 58">
            <a:extLst>
              <a:ext uri="{FF2B5EF4-FFF2-40B4-BE49-F238E27FC236}">
                <a16:creationId xmlns:a16="http://schemas.microsoft.com/office/drawing/2014/main" id="{A8120A1A-E6AC-4775-A19C-CCCE77D380E8}"/>
              </a:ext>
            </a:extLst>
          </p:cNvPr>
          <p:cNvSpPr/>
          <p:nvPr/>
        </p:nvSpPr>
        <p:spPr>
          <a:xfrm>
            <a:off x="9747977" y="3854651"/>
            <a:ext cx="1638334" cy="4337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Individuals Dual Eligible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Medicare &amp; Medicaid</a:t>
            </a:r>
          </a:p>
        </p:txBody>
      </p:sp>
      <p:sp>
        <p:nvSpPr>
          <p:cNvPr id="83" name="Rounded Rectangle 58">
            <a:extLst>
              <a:ext uri="{FF2B5EF4-FFF2-40B4-BE49-F238E27FC236}">
                <a16:creationId xmlns:a16="http://schemas.microsoft.com/office/drawing/2014/main" id="{73673C55-FF73-450D-AA20-94034C420D75}"/>
              </a:ext>
            </a:extLst>
          </p:cNvPr>
          <p:cNvSpPr/>
          <p:nvPr/>
        </p:nvSpPr>
        <p:spPr>
          <a:xfrm>
            <a:off x="7362264" y="1843936"/>
            <a:ext cx="1914628" cy="3075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Shop Buy Enroll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Web &amp; Broker assisted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E8702068-EF34-4D72-A16D-C76E9A3A2B87}"/>
              </a:ext>
            </a:extLst>
          </p:cNvPr>
          <p:cNvSpPr/>
          <p:nvPr/>
        </p:nvSpPr>
        <p:spPr>
          <a:xfrm>
            <a:off x="2845778" y="1945352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Care Management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3F187B9C-5890-44BD-A099-707AF9182A6E}"/>
              </a:ext>
            </a:extLst>
          </p:cNvPr>
          <p:cNvSpPr/>
          <p:nvPr/>
        </p:nvSpPr>
        <p:spPr>
          <a:xfrm>
            <a:off x="3894290" y="196015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Utilization Management</a:t>
            </a:r>
          </a:p>
        </p:txBody>
      </p:sp>
      <p:sp>
        <p:nvSpPr>
          <p:cNvPr id="86" name="Rounded Rectangle 58">
            <a:extLst>
              <a:ext uri="{FF2B5EF4-FFF2-40B4-BE49-F238E27FC236}">
                <a16:creationId xmlns:a16="http://schemas.microsoft.com/office/drawing/2014/main" id="{6273C741-7F4B-4A74-A214-3442DA84342E}"/>
              </a:ext>
            </a:extLst>
          </p:cNvPr>
          <p:cNvSpPr/>
          <p:nvPr/>
        </p:nvSpPr>
        <p:spPr>
          <a:xfrm>
            <a:off x="2903690" y="2689954"/>
            <a:ext cx="1944490" cy="2552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Access to Provider Network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43561786-33D4-4290-B74E-D92D5DF43597}"/>
              </a:ext>
            </a:extLst>
          </p:cNvPr>
          <p:cNvSpPr/>
          <p:nvPr/>
        </p:nvSpPr>
        <p:spPr>
          <a:xfrm>
            <a:off x="2821394" y="2325044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Disease Management</a:t>
            </a:r>
          </a:p>
        </p:txBody>
      </p:sp>
      <p:sp>
        <p:nvSpPr>
          <p:cNvPr id="88" name="Rounded Rectangle 58">
            <a:extLst>
              <a:ext uri="{FF2B5EF4-FFF2-40B4-BE49-F238E27FC236}">
                <a16:creationId xmlns:a16="http://schemas.microsoft.com/office/drawing/2014/main" id="{8236BE5B-B2AC-4E00-A53E-66A3CD7F38C6}"/>
              </a:ext>
            </a:extLst>
          </p:cNvPr>
          <p:cNvSpPr/>
          <p:nvPr/>
        </p:nvSpPr>
        <p:spPr>
          <a:xfrm>
            <a:off x="3918674" y="2325044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Wellness Programs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31B59BDD-F962-4B3E-B50F-13868A2599AD}"/>
              </a:ext>
            </a:extLst>
          </p:cNvPr>
          <p:cNvSpPr/>
          <p:nvPr/>
        </p:nvSpPr>
        <p:spPr>
          <a:xfrm>
            <a:off x="5015953" y="3184453"/>
            <a:ext cx="2165847" cy="418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Flexible Benefit Plans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Medicare Advantage SilverScript Rx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Dual Eligible Integrated w/ Medicaid</a:t>
            </a:r>
          </a:p>
        </p:txBody>
      </p:sp>
      <p:sp>
        <p:nvSpPr>
          <p:cNvPr id="92" name="Rounded Rectangle 58">
            <a:extLst>
              <a:ext uri="{FF2B5EF4-FFF2-40B4-BE49-F238E27FC236}">
                <a16:creationId xmlns:a16="http://schemas.microsoft.com/office/drawing/2014/main" id="{7B5D4346-449E-4516-8B2D-8CA8873AF852}"/>
              </a:ext>
            </a:extLst>
          </p:cNvPr>
          <p:cNvSpPr/>
          <p:nvPr/>
        </p:nvSpPr>
        <p:spPr>
          <a:xfrm>
            <a:off x="5094990" y="3789831"/>
            <a:ext cx="2049679" cy="409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Supplemental Benefits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Medi-Gap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Dental, Vision, Hospitalization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D4366386-B248-4874-A7D1-86FB057733D7}"/>
              </a:ext>
            </a:extLst>
          </p:cNvPr>
          <p:cNvSpPr/>
          <p:nvPr/>
        </p:nvSpPr>
        <p:spPr>
          <a:xfrm>
            <a:off x="2934168" y="3437131"/>
            <a:ext cx="1810157" cy="2389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Health Risk Scoring Insight</a:t>
            </a:r>
          </a:p>
        </p:txBody>
      </p:sp>
      <p:sp>
        <p:nvSpPr>
          <p:cNvPr id="94" name="Rounded Rectangle 58">
            <a:extLst>
              <a:ext uri="{FF2B5EF4-FFF2-40B4-BE49-F238E27FC236}">
                <a16:creationId xmlns:a16="http://schemas.microsoft.com/office/drawing/2014/main" id="{9735BDF2-44E8-4C63-9174-39D6D504583C}"/>
              </a:ext>
            </a:extLst>
          </p:cNvPr>
          <p:cNvSpPr/>
          <p:nvPr/>
        </p:nvSpPr>
        <p:spPr>
          <a:xfrm>
            <a:off x="2955506" y="3717548"/>
            <a:ext cx="1788820" cy="203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CM Human Resources</a:t>
            </a: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CA6C75DE-A531-4272-9537-A73F80EC2C5B}"/>
              </a:ext>
            </a:extLst>
          </p:cNvPr>
          <p:cNvSpPr/>
          <p:nvPr/>
        </p:nvSpPr>
        <p:spPr>
          <a:xfrm>
            <a:off x="2934169" y="3961387"/>
            <a:ext cx="1810157" cy="2257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Contracted Providers - reach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08946100-977C-4FEB-8DFB-2DB8EA1D00F9}"/>
              </a:ext>
            </a:extLst>
          </p:cNvPr>
          <p:cNvSpPr/>
          <p:nvPr/>
        </p:nvSpPr>
        <p:spPr>
          <a:xfrm>
            <a:off x="2816525" y="4233551"/>
            <a:ext cx="1005168" cy="2751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Financial Stability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09EEB76B-4323-4A86-912E-6152CFC1E16A}"/>
              </a:ext>
            </a:extLst>
          </p:cNvPr>
          <p:cNvSpPr/>
          <p:nvPr/>
        </p:nvSpPr>
        <p:spPr>
          <a:xfrm>
            <a:off x="7307601" y="2202016"/>
            <a:ext cx="2028681" cy="20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Service &amp; Contact Center</a:t>
            </a:r>
          </a:p>
        </p:txBody>
      </p:sp>
      <p:sp>
        <p:nvSpPr>
          <p:cNvPr id="98" name="Rounded Rectangle 58">
            <a:extLst>
              <a:ext uri="{FF2B5EF4-FFF2-40B4-BE49-F238E27FC236}">
                <a16:creationId xmlns:a16="http://schemas.microsoft.com/office/drawing/2014/main" id="{B4E801F6-0682-4E25-A3E7-C7B9BD3747DE}"/>
              </a:ext>
            </a:extLst>
          </p:cNvPr>
          <p:cNvSpPr/>
          <p:nvPr/>
        </p:nvSpPr>
        <p:spPr>
          <a:xfrm>
            <a:off x="7638288" y="2640462"/>
            <a:ext cx="1393311" cy="2987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Care Management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@Home &amp; Phone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61D6E275-DC3A-45A1-A3A6-9AC207909EB6}"/>
              </a:ext>
            </a:extLst>
          </p:cNvPr>
          <p:cNvSpPr/>
          <p:nvPr/>
        </p:nvSpPr>
        <p:spPr>
          <a:xfrm>
            <a:off x="7275823" y="3285392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 Medicare.com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74470208-3F83-4058-AAA1-F20419B0CD36}"/>
              </a:ext>
            </a:extLst>
          </p:cNvPr>
          <p:cNvSpPr/>
          <p:nvPr/>
        </p:nvSpPr>
        <p:spPr>
          <a:xfrm>
            <a:off x="8627369" y="3611194"/>
            <a:ext cx="775126" cy="22011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JV web site</a:t>
            </a:r>
          </a:p>
        </p:txBody>
      </p:sp>
      <p:sp>
        <p:nvSpPr>
          <p:cNvPr id="101" name="Rounded Rectangle 58">
            <a:extLst>
              <a:ext uri="{FF2B5EF4-FFF2-40B4-BE49-F238E27FC236}">
                <a16:creationId xmlns:a16="http://schemas.microsoft.com/office/drawing/2014/main" id="{B6519F9B-6B6A-47A4-81B9-CFBEC11EC5BA}"/>
              </a:ext>
            </a:extLst>
          </p:cNvPr>
          <p:cNvSpPr/>
          <p:nvPr/>
        </p:nvSpPr>
        <p:spPr>
          <a:xfrm>
            <a:off x="7239058" y="4125905"/>
            <a:ext cx="1113474" cy="18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Service Platform</a:t>
            </a:r>
          </a:p>
        </p:txBody>
      </p:sp>
      <p:sp>
        <p:nvSpPr>
          <p:cNvPr id="103" name="Rounded Rectangle 58">
            <a:extLst>
              <a:ext uri="{FF2B5EF4-FFF2-40B4-BE49-F238E27FC236}">
                <a16:creationId xmlns:a16="http://schemas.microsoft.com/office/drawing/2014/main" id="{D6026E32-69D4-4A29-9648-439AA1F9B851}"/>
              </a:ext>
            </a:extLst>
          </p:cNvPr>
          <p:cNvSpPr/>
          <p:nvPr/>
        </p:nvSpPr>
        <p:spPr>
          <a:xfrm>
            <a:off x="8430039" y="3880239"/>
            <a:ext cx="1013937" cy="2012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CareMark.com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A51A3D2A-D3C2-4453-988E-3FFF729A46F5}"/>
              </a:ext>
            </a:extLst>
          </p:cNvPr>
          <p:cNvSpPr/>
          <p:nvPr/>
        </p:nvSpPr>
        <p:spPr>
          <a:xfrm>
            <a:off x="8392612" y="4126779"/>
            <a:ext cx="1013937" cy="1924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 Health</a:t>
            </a:r>
          </a:p>
        </p:txBody>
      </p:sp>
      <p:sp>
        <p:nvSpPr>
          <p:cNvPr id="105" name="Rounded Rectangle 58">
            <a:extLst>
              <a:ext uri="{FF2B5EF4-FFF2-40B4-BE49-F238E27FC236}">
                <a16:creationId xmlns:a16="http://schemas.microsoft.com/office/drawing/2014/main" id="{06F37002-F7B5-4670-BB02-218F56E19873}"/>
              </a:ext>
            </a:extLst>
          </p:cNvPr>
          <p:cNvSpPr/>
          <p:nvPr/>
        </p:nvSpPr>
        <p:spPr>
          <a:xfrm>
            <a:off x="7291661" y="5509714"/>
            <a:ext cx="1335708" cy="320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Administrative Fees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 Services </a:t>
            </a:r>
          </a:p>
        </p:txBody>
      </p:sp>
      <p:sp>
        <p:nvSpPr>
          <p:cNvPr id="106" name="Rounded Rectangle 58">
            <a:extLst>
              <a:ext uri="{FF2B5EF4-FFF2-40B4-BE49-F238E27FC236}">
                <a16:creationId xmlns:a16="http://schemas.microsoft.com/office/drawing/2014/main" id="{E59C8599-B29C-45D4-B983-3DB874546F60}"/>
              </a:ext>
            </a:extLst>
          </p:cNvPr>
          <p:cNvSpPr/>
          <p:nvPr/>
        </p:nvSpPr>
        <p:spPr>
          <a:xfrm>
            <a:off x="8020133" y="5021364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Health Risk adjustment revenue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A7A941EA-5BCF-4887-AC4C-89C477998998}"/>
              </a:ext>
            </a:extLst>
          </p:cNvPr>
          <p:cNvSpPr/>
          <p:nvPr/>
        </p:nvSpPr>
        <p:spPr>
          <a:xfrm>
            <a:off x="9878486" y="5057940"/>
            <a:ext cx="1335708" cy="3179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JV Ownership</a:t>
            </a:r>
          </a:p>
        </p:txBody>
      </p:sp>
      <p:sp>
        <p:nvSpPr>
          <p:cNvPr id="108" name="Rounded Rectangle 58">
            <a:extLst>
              <a:ext uri="{FF2B5EF4-FFF2-40B4-BE49-F238E27FC236}">
                <a16:creationId xmlns:a16="http://schemas.microsoft.com/office/drawing/2014/main" id="{F10FA026-6302-4E27-8C36-B4A7D3409268}"/>
              </a:ext>
            </a:extLst>
          </p:cNvPr>
          <p:cNvSpPr/>
          <p:nvPr/>
        </p:nvSpPr>
        <p:spPr>
          <a:xfrm>
            <a:off x="6382297" y="5054841"/>
            <a:ext cx="1188935" cy="304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Premiums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C93C345-53C5-4ECD-AE2F-27FDAB0E4A02}"/>
              </a:ext>
            </a:extLst>
          </p:cNvPr>
          <p:cNvSpPr/>
          <p:nvPr/>
        </p:nvSpPr>
        <p:spPr>
          <a:xfrm>
            <a:off x="4116574" y="5169374"/>
            <a:ext cx="1373262" cy="2229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Product Life Cycle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25FE4B91-DFBC-4DA6-A276-A74BAE935D93}"/>
              </a:ext>
            </a:extLst>
          </p:cNvPr>
          <p:cNvSpPr/>
          <p:nvPr/>
        </p:nvSpPr>
        <p:spPr>
          <a:xfrm>
            <a:off x="855677" y="5336731"/>
            <a:ext cx="1451972" cy="2361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&amp; Commissions</a:t>
            </a: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4CD0A939-A0F9-4D18-AD84-4704D7DD1B5E}"/>
              </a:ext>
            </a:extLst>
          </p:cNvPr>
          <p:cNvSpPr/>
          <p:nvPr/>
        </p:nvSpPr>
        <p:spPr>
          <a:xfrm>
            <a:off x="2536057" y="5070277"/>
            <a:ext cx="1335708" cy="2248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Medical Benefit</a:t>
            </a:r>
          </a:p>
        </p:txBody>
      </p:sp>
      <p:sp>
        <p:nvSpPr>
          <p:cNvPr id="113" name="Rounded Rectangle 58">
            <a:extLst>
              <a:ext uri="{FF2B5EF4-FFF2-40B4-BE49-F238E27FC236}">
                <a16:creationId xmlns:a16="http://schemas.microsoft.com/office/drawing/2014/main" id="{9F4617D9-488A-4C4A-9B38-AE16BA7D44AE}"/>
              </a:ext>
            </a:extLst>
          </p:cNvPr>
          <p:cNvSpPr/>
          <p:nvPr/>
        </p:nvSpPr>
        <p:spPr>
          <a:xfrm>
            <a:off x="5091433" y="2843451"/>
            <a:ext cx="2022854" cy="222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Medical Cost Management</a:t>
            </a:r>
          </a:p>
        </p:txBody>
      </p:sp>
      <p:sp>
        <p:nvSpPr>
          <p:cNvPr id="114" name="Rounded Rectangle 58">
            <a:extLst>
              <a:ext uri="{FF2B5EF4-FFF2-40B4-BE49-F238E27FC236}">
                <a16:creationId xmlns:a16="http://schemas.microsoft.com/office/drawing/2014/main" id="{17418547-5B48-4CC5-AB76-F67AAB71DC4B}"/>
              </a:ext>
            </a:extLst>
          </p:cNvPr>
          <p:cNvSpPr/>
          <p:nvPr/>
        </p:nvSpPr>
        <p:spPr>
          <a:xfrm>
            <a:off x="5116206" y="2150181"/>
            <a:ext cx="1985429" cy="315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Differentiated Service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Star Ratings</a:t>
            </a:r>
          </a:p>
        </p:txBody>
      </p:sp>
      <p:sp>
        <p:nvSpPr>
          <p:cNvPr id="115" name="Rounded Rectangle 58">
            <a:extLst>
              <a:ext uri="{FF2B5EF4-FFF2-40B4-BE49-F238E27FC236}">
                <a16:creationId xmlns:a16="http://schemas.microsoft.com/office/drawing/2014/main" id="{FA298D00-525B-4F2F-B439-60179B93E04E}"/>
              </a:ext>
            </a:extLst>
          </p:cNvPr>
          <p:cNvSpPr/>
          <p:nvPr/>
        </p:nvSpPr>
        <p:spPr>
          <a:xfrm>
            <a:off x="3871765" y="4235145"/>
            <a:ext cx="1016338" cy="2780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Brand Recognition</a:t>
            </a:r>
          </a:p>
        </p:txBody>
      </p:sp>
      <p:sp>
        <p:nvSpPr>
          <p:cNvPr id="116" name="Rounded Rectangle 58">
            <a:extLst>
              <a:ext uri="{FF2B5EF4-FFF2-40B4-BE49-F238E27FC236}">
                <a16:creationId xmlns:a16="http://schemas.microsoft.com/office/drawing/2014/main" id="{5BE22339-D60D-400A-B854-068086A73FD7}"/>
              </a:ext>
            </a:extLst>
          </p:cNvPr>
          <p:cNvSpPr/>
          <p:nvPr/>
        </p:nvSpPr>
        <p:spPr>
          <a:xfrm>
            <a:off x="4119747" y="5486633"/>
            <a:ext cx="1373262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117" name="Rounded Rectangle 58">
            <a:extLst>
              <a:ext uri="{FF2B5EF4-FFF2-40B4-BE49-F238E27FC236}">
                <a16:creationId xmlns:a16="http://schemas.microsoft.com/office/drawing/2014/main" id="{F0DD9857-3524-4D30-A943-27E296311F08}"/>
              </a:ext>
            </a:extLst>
          </p:cNvPr>
          <p:cNvSpPr/>
          <p:nvPr/>
        </p:nvSpPr>
        <p:spPr>
          <a:xfrm>
            <a:off x="9122213" y="5509714"/>
            <a:ext cx="1335708" cy="32644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Investment Income</a:t>
            </a:r>
          </a:p>
        </p:txBody>
      </p:sp>
      <p:sp>
        <p:nvSpPr>
          <p:cNvPr id="118" name="Rounded Rectangle 58">
            <a:extLst>
              <a:ext uri="{FF2B5EF4-FFF2-40B4-BE49-F238E27FC236}">
                <a16:creationId xmlns:a16="http://schemas.microsoft.com/office/drawing/2014/main" id="{ED32B23B-9537-430C-8B7E-AD067DACD3FC}"/>
              </a:ext>
            </a:extLst>
          </p:cNvPr>
          <p:cNvSpPr/>
          <p:nvPr/>
        </p:nvSpPr>
        <p:spPr>
          <a:xfrm>
            <a:off x="1640509" y="2969001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Community Resources</a:t>
            </a:r>
          </a:p>
        </p:txBody>
      </p:sp>
      <p:sp>
        <p:nvSpPr>
          <p:cNvPr id="119" name="Rounded Rectangle 58">
            <a:extLst>
              <a:ext uri="{FF2B5EF4-FFF2-40B4-BE49-F238E27FC236}">
                <a16:creationId xmlns:a16="http://schemas.microsoft.com/office/drawing/2014/main" id="{420889A2-BFA1-4E00-B99A-B4F00B718061}"/>
              </a:ext>
            </a:extLst>
          </p:cNvPr>
          <p:cNvSpPr/>
          <p:nvPr/>
        </p:nvSpPr>
        <p:spPr>
          <a:xfrm>
            <a:off x="8401622" y="3274313"/>
            <a:ext cx="1013937" cy="2972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Store front concierge</a:t>
            </a:r>
          </a:p>
        </p:txBody>
      </p:sp>
      <p:sp>
        <p:nvSpPr>
          <p:cNvPr id="120" name="Rounded Rectangle 58">
            <a:extLst>
              <a:ext uri="{FF2B5EF4-FFF2-40B4-BE49-F238E27FC236}">
                <a16:creationId xmlns:a16="http://schemas.microsoft.com/office/drawing/2014/main" id="{BD1CD525-2F86-4F3C-BCE2-EE6A92B34059}"/>
              </a:ext>
            </a:extLst>
          </p:cNvPr>
          <p:cNvSpPr/>
          <p:nvPr/>
        </p:nvSpPr>
        <p:spPr>
          <a:xfrm>
            <a:off x="7260797" y="3629093"/>
            <a:ext cx="444996" cy="1843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Fax</a:t>
            </a:r>
          </a:p>
        </p:txBody>
      </p:sp>
      <p:sp>
        <p:nvSpPr>
          <p:cNvPr id="121" name="Rounded Rectangle 58">
            <a:extLst>
              <a:ext uri="{FF2B5EF4-FFF2-40B4-BE49-F238E27FC236}">
                <a16:creationId xmlns:a16="http://schemas.microsoft.com/office/drawing/2014/main" id="{16010314-A5A3-412F-A6E5-AF04C103AFB0}"/>
              </a:ext>
            </a:extLst>
          </p:cNvPr>
          <p:cNvSpPr/>
          <p:nvPr/>
        </p:nvSpPr>
        <p:spPr>
          <a:xfrm>
            <a:off x="8040220" y="3629329"/>
            <a:ext cx="539989" cy="182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</a:t>
            </a:r>
          </a:p>
        </p:txBody>
      </p:sp>
      <p:sp>
        <p:nvSpPr>
          <p:cNvPr id="122" name="Rounded Rectangle 58">
            <a:extLst>
              <a:ext uri="{FF2B5EF4-FFF2-40B4-BE49-F238E27FC236}">
                <a16:creationId xmlns:a16="http://schemas.microsoft.com/office/drawing/2014/main" id="{8879EF31-1589-4E73-B9A5-AC61E459E3C6}"/>
              </a:ext>
            </a:extLst>
          </p:cNvPr>
          <p:cNvSpPr/>
          <p:nvPr/>
        </p:nvSpPr>
        <p:spPr>
          <a:xfrm>
            <a:off x="7749337" y="2436627"/>
            <a:ext cx="1133406" cy="1956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Group Sales Team</a:t>
            </a:r>
          </a:p>
        </p:txBody>
      </p:sp>
      <p:sp>
        <p:nvSpPr>
          <p:cNvPr id="123" name="Rounded Rectangle 58">
            <a:extLst>
              <a:ext uri="{FF2B5EF4-FFF2-40B4-BE49-F238E27FC236}">
                <a16:creationId xmlns:a16="http://schemas.microsoft.com/office/drawing/2014/main" id="{23B7D4AF-3642-4D83-8A1C-F5D6D93B324D}"/>
              </a:ext>
            </a:extLst>
          </p:cNvPr>
          <p:cNvSpPr/>
          <p:nvPr/>
        </p:nvSpPr>
        <p:spPr>
          <a:xfrm>
            <a:off x="7648330" y="3629093"/>
            <a:ext cx="444996" cy="1843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File</a:t>
            </a:r>
          </a:p>
        </p:txBody>
      </p:sp>
      <p:sp>
        <p:nvSpPr>
          <p:cNvPr id="124" name="Rounded Rectangle 58">
            <a:extLst>
              <a:ext uri="{FF2B5EF4-FFF2-40B4-BE49-F238E27FC236}">
                <a16:creationId xmlns:a16="http://schemas.microsoft.com/office/drawing/2014/main" id="{3F3F5D17-5708-4CF0-BC53-D238270111B7}"/>
              </a:ext>
            </a:extLst>
          </p:cNvPr>
          <p:cNvSpPr/>
          <p:nvPr/>
        </p:nvSpPr>
        <p:spPr>
          <a:xfrm>
            <a:off x="644667" y="4120109"/>
            <a:ext cx="1828755" cy="4311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Enrollment Vendors </a:t>
            </a:r>
          </a:p>
          <a:p>
            <a:pPr algn="ctr"/>
            <a:r>
              <a:rPr lang="en-US" sz="900" b="1">
                <a:solidFill>
                  <a:schemeClr val="tx1"/>
                </a:solidFill>
                <a:latin typeface="Arial"/>
                <a:cs typeface="Arial"/>
                <a:sym typeface="Arial" panose="020B0604020202020204" pitchFamily="34" charset="0"/>
              </a:rPr>
              <a:t>bSwift Connecture DRx </a:t>
            </a:r>
            <a:r>
              <a:rPr lang="en-US" sz="900" b="1" err="1">
                <a:solidFill>
                  <a:schemeClr val="tx1"/>
                </a:solidFill>
                <a:latin typeface="Arial"/>
                <a:cs typeface="Arial"/>
                <a:sym typeface="Arial" panose="020B0604020202020204" pitchFamily="34" charset="0"/>
              </a:rPr>
              <a:t>HealthSpire</a:t>
            </a:r>
            <a:endParaRPr lang="en-US" sz="900" b="1">
              <a:solidFill>
                <a:schemeClr val="tx1"/>
              </a:solidFill>
              <a:latin typeface="Arial"/>
              <a:cs typeface="Arial"/>
              <a:sym typeface="Arial" panose="020B0604020202020204" pitchFamily="34" charset="0"/>
            </a:endParaRPr>
          </a:p>
        </p:txBody>
      </p:sp>
      <p:sp>
        <p:nvSpPr>
          <p:cNvPr id="125" name="Rounded Rectangle 58">
            <a:extLst>
              <a:ext uri="{FF2B5EF4-FFF2-40B4-BE49-F238E27FC236}">
                <a16:creationId xmlns:a16="http://schemas.microsoft.com/office/drawing/2014/main" id="{AC461DF7-7BBA-4627-AADD-C01D55256404}"/>
              </a:ext>
            </a:extLst>
          </p:cNvPr>
          <p:cNvSpPr/>
          <p:nvPr/>
        </p:nvSpPr>
        <p:spPr>
          <a:xfrm>
            <a:off x="7275823" y="4375617"/>
            <a:ext cx="2126671" cy="2483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Health Hubs &amp; Minute Clinics</a:t>
            </a:r>
          </a:p>
        </p:txBody>
      </p:sp>
      <p:sp>
        <p:nvSpPr>
          <p:cNvPr id="126" name="Rounded Rectangle 58">
            <a:extLst>
              <a:ext uri="{FF2B5EF4-FFF2-40B4-BE49-F238E27FC236}">
                <a16:creationId xmlns:a16="http://schemas.microsoft.com/office/drawing/2014/main" id="{DFE63A80-1879-43F5-B807-5BB0C62BA83C}"/>
              </a:ext>
            </a:extLst>
          </p:cNvPr>
          <p:cNvSpPr/>
          <p:nvPr/>
        </p:nvSpPr>
        <p:spPr>
          <a:xfrm>
            <a:off x="855677" y="5648916"/>
            <a:ext cx="1427910" cy="2168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</a:t>
            </a:r>
          </a:p>
        </p:txBody>
      </p:sp>
      <p:sp>
        <p:nvSpPr>
          <p:cNvPr id="127" name="Rounded Rectangle 58">
            <a:extLst>
              <a:ext uri="{FF2B5EF4-FFF2-40B4-BE49-F238E27FC236}">
                <a16:creationId xmlns:a16="http://schemas.microsoft.com/office/drawing/2014/main" id="{82C30272-971A-4159-8D81-B98057244AEF}"/>
              </a:ext>
            </a:extLst>
          </p:cNvPr>
          <p:cNvSpPr/>
          <p:nvPr/>
        </p:nvSpPr>
        <p:spPr>
          <a:xfrm>
            <a:off x="5125993" y="2520695"/>
            <a:ext cx="1985429" cy="2029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Care Management</a:t>
            </a:r>
          </a:p>
        </p:txBody>
      </p:sp>
      <p:sp>
        <p:nvSpPr>
          <p:cNvPr id="128" name="Rounded Rectangle 58">
            <a:extLst>
              <a:ext uri="{FF2B5EF4-FFF2-40B4-BE49-F238E27FC236}">
                <a16:creationId xmlns:a16="http://schemas.microsoft.com/office/drawing/2014/main" id="{8144B989-572B-42EB-85EF-985AAC10EA22}"/>
              </a:ext>
            </a:extLst>
          </p:cNvPr>
          <p:cNvSpPr/>
          <p:nvPr/>
        </p:nvSpPr>
        <p:spPr>
          <a:xfrm>
            <a:off x="7248845" y="3884022"/>
            <a:ext cx="1113474" cy="18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Platform</a:t>
            </a:r>
          </a:p>
        </p:txBody>
      </p:sp>
      <p:sp>
        <p:nvSpPr>
          <p:cNvPr id="129" name="Rounded Rectangle 58">
            <a:extLst>
              <a:ext uri="{FF2B5EF4-FFF2-40B4-BE49-F238E27FC236}">
                <a16:creationId xmlns:a16="http://schemas.microsoft.com/office/drawing/2014/main" id="{79A005B2-C7BF-4B06-88BB-E66FD81749D9}"/>
              </a:ext>
            </a:extLst>
          </p:cNvPr>
          <p:cNvSpPr/>
          <p:nvPr/>
        </p:nvSpPr>
        <p:spPr>
          <a:xfrm>
            <a:off x="2545844" y="5356901"/>
            <a:ext cx="1335708" cy="2248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Pharmaceuticals </a:t>
            </a:r>
          </a:p>
        </p:txBody>
      </p:sp>
      <p:sp>
        <p:nvSpPr>
          <p:cNvPr id="130" name="Rounded Rectangle 58">
            <a:extLst>
              <a:ext uri="{FF2B5EF4-FFF2-40B4-BE49-F238E27FC236}">
                <a16:creationId xmlns:a16="http://schemas.microsoft.com/office/drawing/2014/main" id="{AA639687-D27D-4003-91C9-670426574CD1}"/>
              </a:ext>
            </a:extLst>
          </p:cNvPr>
          <p:cNvSpPr/>
          <p:nvPr/>
        </p:nvSpPr>
        <p:spPr>
          <a:xfrm>
            <a:off x="2399251" y="5651914"/>
            <a:ext cx="1619076" cy="2248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Underwritten Risk / Loss </a:t>
            </a:r>
          </a:p>
        </p:txBody>
      </p:sp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91277B-CA3B-4822-AE03-F2205E85F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46" y="345253"/>
            <a:ext cx="2291207" cy="5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185-EC0A-404F-97B1-57195E3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Medicare product &amp; offerings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D67C54-FDC3-4590-8401-EF469442008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30967864"/>
              </p:ext>
            </p:extLst>
          </p:nvPr>
        </p:nvGraphicFramePr>
        <p:xfrm>
          <a:off x="771525" y="1239415"/>
          <a:ext cx="985044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066">
                  <a:extLst>
                    <a:ext uri="{9D8B030D-6E8A-4147-A177-3AD203B41FA5}">
                      <a16:colId xmlns:a16="http://schemas.microsoft.com/office/drawing/2014/main" val="2971290172"/>
                    </a:ext>
                  </a:extLst>
                </a:gridCol>
                <a:gridCol w="1809110">
                  <a:extLst>
                    <a:ext uri="{9D8B030D-6E8A-4147-A177-3AD203B41FA5}">
                      <a16:colId xmlns:a16="http://schemas.microsoft.com/office/drawing/2014/main" val="1930146163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1247333726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3347070334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370498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 Offering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00908"/>
                  </a:ext>
                </a:extLst>
              </a:tr>
              <a:tr h="50546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Medicare Advantage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&amp; Group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&amp; JV’s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200826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C &amp; 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8745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&amp; JV’s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16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SilverScript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PDP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and CareFirst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4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Dual Eligible &amp; DSNP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Medicare &amp; Medicaid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Eligibility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Duals &amp; Special Needs Plans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81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Medicare Supplemental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Supplements Medicare Part A &amp; B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Primarily through brokers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 err="1"/>
                        <a:t>MediGap</a:t>
                      </a:r>
                      <a:r>
                        <a:rPr lang="en-US" dirty="0"/>
                        <a:t>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74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Protection 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Indemnity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Hospitalization, cancer, heart, stroke, recovery, home care, dental, vision hearing; end of life.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29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 San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AI Architecture North Star Template with Insructions v2" id="{6A1DA68F-3A77-CB41-B179-AEC04A938B6D}" vid="{0C8790E0-6D20-0849-93CB-BFDAA7E36C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244DE2B3-7061-46E4-AFE4-853CDDD78A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1A6333-8613-4B2B-A2C6-86C7E7B4D6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7DC828-4C97-4E0D-8928-8A01C84095D7}">
  <ds:schemaRefs>
    <ds:schemaRef ds:uri="http://schemas.microsoft.com/office/2006/metadata/properties"/>
    <ds:schemaRef ds:uri="http://schemas.microsoft.com/office/infopath/2007/PartnerControls"/>
    <ds:schemaRef ds:uri="b1cf5257-8992-498b-aff9-2ccb2706890d"/>
    <ds:schemaRef ds:uri="f8f3ac21-d33a-4f17-9d4e-9f9f14b93e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320</Words>
  <Application>Microsoft Office PowerPoint</Application>
  <PresentationFormat>Widescreen</PresentationFormat>
  <Paragraphs>117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CVS_Health_PPT_Everyday_Widescreen_Template</vt:lpstr>
      <vt:lpstr>Medicare  Business  Canvas</vt:lpstr>
      <vt:lpstr>Medicare Business Canvas</vt:lpstr>
      <vt:lpstr>Medicare product &amp; offerings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Cram, Peter H</dc:creator>
  <cp:lastModifiedBy>Cram, Peter H</cp:lastModifiedBy>
  <cp:revision>20</cp:revision>
  <dcterms:created xsi:type="dcterms:W3CDTF">2021-08-10T20:51:07Z</dcterms:created>
  <dcterms:modified xsi:type="dcterms:W3CDTF">2022-03-11T18:06:13Z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2021-08-10T20:51:07Z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7ae19bb8-e9b1-4934-8e48-fc94b7836776</vt:lpwstr>
  </property>
  <property fmtid="{D5CDD505-2E9C-101B-9397-08002B2CF9AE}" pid="8" name="MSIP_Label_67599526-06ca-49cc-9fa9-5307800a949a_ContentBits">
    <vt:lpwstr>0</vt:lpwstr>
  </property>
  <property fmtid="{D5CDD505-2E9C-101B-9397-08002B2CF9AE}" pid="9" name="Order">
    <vt:r8>1239200</vt:r8>
  </property>
  <property fmtid="{D5CDD505-2E9C-101B-9397-08002B2CF9AE}" pid="10" name="Sensitivity">
    <vt:lpwstr>Proprietary</vt:lpwstr>
  </property>
  <property fmtid="{D5CDD505-2E9C-101B-9397-08002B2CF9AE}" pid="11" name="MSIP_Label_67599526-06ca-49cc-9fa9-5307800a949a_Extended_MSFT_Method">
    <vt:lpwstr>Automatic</vt:lpwstr>
  </property>
  <property fmtid="{D5CDD505-2E9C-101B-9397-08002B2CF9AE}" pid="12" name="ContentTypeId">
    <vt:lpwstr>0x010100569E6DEB8F4FB049B548952547B6305B</vt:lpwstr>
  </property>
  <property fmtid="{D5CDD505-2E9C-101B-9397-08002B2CF9AE}" pid="13" name="ComplianceAssetId">
    <vt:lpwstr/>
  </property>
  <property fmtid="{D5CDD505-2E9C-101B-9397-08002B2CF9AE}" pid="14" name="MSIP_Label_67599526-06ca-49cc-9fa9-5307800a949a_Application">
    <vt:lpwstr>Microsoft Azure Information Protection</vt:lpwstr>
  </property>
  <property fmtid="{D5CDD505-2E9C-101B-9397-08002B2CF9AE}" pid="15" name="MSIP_Label_67599526-06ca-49cc-9fa9-5307800a949a_Owner">
    <vt:lpwstr>StubanasCM@aetna.com</vt:lpwstr>
  </property>
  <property fmtid="{D5CDD505-2E9C-101B-9397-08002B2CF9AE}" pid="16" name="UnilyDocumentCategory">
    <vt:lpwstr/>
  </property>
  <property fmtid="{D5CDD505-2E9C-101B-9397-08002B2CF9AE}" pid="17" name="ItemStatus">
    <vt:lpwstr/>
  </property>
</Properties>
</file>