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275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848"/>
    <a:srgbClr val="7F7F7F"/>
    <a:srgbClr val="F2F2F2"/>
    <a:srgbClr val="D9D9D9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3" autoAdjust="0"/>
    <p:restoredTop sz="95332" autoAdjust="0"/>
  </p:normalViewPr>
  <p:slideViewPr>
    <p:cSldViewPr snapToGrid="0">
      <p:cViewPr varScale="1">
        <p:scale>
          <a:sx n="92" d="100"/>
          <a:sy n="92" d="100"/>
        </p:scale>
        <p:origin x="108" y="204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6/3/2019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xmlns="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xmlns="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xmlns="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xmlns="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xmlns="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xmlns="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xmlns="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xmlns="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xmlns="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xmlns="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xmlns="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xmlns="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xmlns="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xmlns="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xmlns="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xmlns="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xmlns="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xmlns="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xmlns="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xmlns="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xmlns="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xmlns="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xmlns="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xmlns="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xmlns="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xmlns="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xmlns="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xmlns="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xmlns="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xmlns="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xmlns="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xmlns="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xmlns="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xmlns="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xmlns="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xmlns="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xmlns="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xmlns="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xmlns="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xmlns="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xmlns="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Ravi Vangala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MinuteClinic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5/16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/2019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79023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0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MinuteClinic Business </a:t>
            </a:r>
            <a:r>
              <a:rPr lang="en-US" dirty="0"/>
              <a:t>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Holistic view of the current </a:t>
            </a:r>
            <a:r>
              <a:rPr lang="en-US" dirty="0" smtClean="0"/>
              <a:t>MinuteClinic business </a:t>
            </a:r>
            <a:r>
              <a:rPr lang="en-US" dirty="0"/>
              <a:t>model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EC2180E-ADC9-45E8-ACAC-AA8639D58EB0}"/>
              </a:ext>
            </a:extLst>
          </p:cNvPr>
          <p:cNvSpPr txBox="1"/>
          <p:nvPr/>
        </p:nvSpPr>
        <p:spPr>
          <a:xfrm>
            <a:off x="497149" y="1846555"/>
            <a:ext cx="2237169" cy="2837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264B917-4738-4EDA-9C92-C7733ED9246B}"/>
              </a:ext>
            </a:extLst>
          </p:cNvPr>
          <p:cNvSpPr txBox="1"/>
          <p:nvPr/>
        </p:nvSpPr>
        <p:spPr>
          <a:xfrm>
            <a:off x="4971495" y="1841672"/>
            <a:ext cx="2237169" cy="2842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7DD8883-8AB8-4DAB-9896-B97679AB488E}"/>
              </a:ext>
            </a:extLst>
          </p:cNvPr>
          <p:cNvSpPr txBox="1"/>
          <p:nvPr/>
        </p:nvSpPr>
        <p:spPr>
          <a:xfrm>
            <a:off x="497149" y="4690754"/>
            <a:ext cx="5598851" cy="1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A78C51-56DA-401E-BD94-28EE8597FE01}"/>
              </a:ext>
            </a:extLst>
          </p:cNvPr>
          <p:cNvSpPr txBox="1"/>
          <p:nvPr/>
        </p:nvSpPr>
        <p:spPr>
          <a:xfrm>
            <a:off x="2729883" y="1846556"/>
            <a:ext cx="2237169" cy="170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EA11D69-3879-4CCB-BAC8-6104091602CD}"/>
              </a:ext>
            </a:extLst>
          </p:cNvPr>
          <p:cNvSpPr txBox="1"/>
          <p:nvPr/>
        </p:nvSpPr>
        <p:spPr>
          <a:xfrm>
            <a:off x="9452503" y="1840417"/>
            <a:ext cx="2239385" cy="2843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C2F0882-378F-43E3-B718-5F38E6584BD9}"/>
              </a:ext>
            </a:extLst>
          </p:cNvPr>
          <p:cNvSpPr txBox="1"/>
          <p:nvPr/>
        </p:nvSpPr>
        <p:spPr>
          <a:xfrm>
            <a:off x="7213110" y="1840418"/>
            <a:ext cx="2237169" cy="1364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9BCF63C-1DFD-48EA-9435-EE4343DE3D94}"/>
              </a:ext>
            </a:extLst>
          </p:cNvPr>
          <p:cNvSpPr txBox="1"/>
          <p:nvPr/>
        </p:nvSpPr>
        <p:spPr>
          <a:xfrm>
            <a:off x="2732101" y="3558565"/>
            <a:ext cx="2237169" cy="112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9F2A279-C025-414A-A9FC-A0F11D339A1E}"/>
              </a:ext>
            </a:extLst>
          </p:cNvPr>
          <p:cNvSpPr txBox="1"/>
          <p:nvPr/>
        </p:nvSpPr>
        <p:spPr>
          <a:xfrm>
            <a:off x="7213109" y="3206320"/>
            <a:ext cx="2237169" cy="147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E00DCEC-069C-4C4E-84BA-825262ABB16E}"/>
              </a:ext>
            </a:extLst>
          </p:cNvPr>
          <p:cNvSpPr txBox="1"/>
          <p:nvPr/>
        </p:nvSpPr>
        <p:spPr>
          <a:xfrm>
            <a:off x="6093037" y="4687287"/>
            <a:ext cx="5598851" cy="1646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7901" y="2206373"/>
            <a:ext cx="1516666" cy="40424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cs typeface="Open Sans Bold"/>
              </a:rPr>
              <a:t>Clinical affiliations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cs typeface="Open Sans Bold"/>
              </a:rPr>
              <a:t>(Cleveland Clinic,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Open Sans Bold"/>
              </a:rPr>
              <a:t>7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cs typeface="Open Sans Bold"/>
              </a:rPr>
              <a:t>0+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Open Sans Bold"/>
              </a:rPr>
              <a:t>other).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16299" y="2650963"/>
            <a:ext cx="1516666" cy="545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Primary care doctors </a:t>
            </a:r>
          </a:p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(via Epic care everywhere or manual CCR/fax)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16299" y="3242493"/>
            <a:ext cx="1516666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Health plans &amp; Providers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(electronic data xfer)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2355" y="3634545"/>
            <a:ext cx="1516666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HealthTag program for clients and health plans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26318" y="2102813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Health diagnosis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826318" y="2491067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Screenings &amp; monitoring</a:t>
            </a:r>
            <a:endParaRPr lang="en-US" sz="9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86294" y="2102813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Vaccination</a:t>
            </a:r>
            <a:endParaRPr lang="en-US" sz="9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26317" y="3843533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Skilled nurse practitioners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86293" y="3843533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Local real-estate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86450" y="2108806"/>
            <a:ext cx="1883581" cy="41343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Provides </a:t>
            </a:r>
            <a:r>
              <a:rPr lang="en-US" sz="900" dirty="0">
                <a:solidFill>
                  <a:schemeClr val="tx1"/>
                </a:solidFill>
                <a:latin typeface="+mj-lt"/>
                <a:cs typeface="Open Sans Bold"/>
              </a:rPr>
              <a:t>on-demand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  <a:cs typeface="Open Sans Bold"/>
              </a:rPr>
              <a:t>access to primary care at the convenience of patient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167010" y="3149869"/>
            <a:ext cx="1883581" cy="4948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  <a:cs typeface="Open Sans Bold"/>
              </a:rPr>
              <a:t>7</a:t>
            </a:r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M patient visits per year, 1,100+ locations, 7 days a week, no appointment necessary</a:t>
            </a:r>
            <a:endParaRPr lang="en-US" sz="9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184848" y="2594211"/>
            <a:ext cx="1883581" cy="4864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  <a:cs typeface="Open Sans Bold"/>
              </a:rPr>
              <a:t>A</a:t>
            </a:r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ffordable </a:t>
            </a:r>
            <a:r>
              <a:rPr lang="en-US" sz="900" dirty="0">
                <a:solidFill>
                  <a:schemeClr val="tx1"/>
                </a:solidFill>
                <a:latin typeface="+mj-lt"/>
                <a:cs typeface="Open Sans Bold"/>
              </a:rPr>
              <a:t>care, </a:t>
            </a:r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transparent fees, and </a:t>
            </a:r>
            <a:r>
              <a:rPr lang="en-US" sz="900" dirty="0">
                <a:solidFill>
                  <a:schemeClr val="tx1"/>
                </a:solidFill>
                <a:latin typeface="+mj-lt"/>
                <a:cs typeface="Open Sans Bold"/>
              </a:rPr>
              <a:t>less expensive than primary </a:t>
            </a:r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care physician</a:t>
            </a:r>
            <a:endParaRPr lang="en-US" sz="9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84848" y="3713856"/>
            <a:ext cx="1883581" cy="66885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One </a:t>
            </a:r>
            <a:r>
              <a:rPr lang="en-US" sz="900" dirty="0">
                <a:solidFill>
                  <a:schemeClr val="tx1"/>
                </a:solidFill>
                <a:latin typeface="+mj-lt"/>
                <a:cs typeface="Open Sans Bold"/>
              </a:rPr>
              <a:t>stop medical center- for fast, cost-effective, convenient,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  <a:cs typeface="Open Sans Bold"/>
              </a:rPr>
              <a:t>reliable diagnosis and treatment services for common illnesses and vaccinations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674746" y="2206373"/>
            <a:ext cx="1823747" cy="5590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US domestic </a:t>
            </a:r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population in need of </a:t>
            </a:r>
            <a:r>
              <a:rPr lang="en-US" sz="900" dirty="0">
                <a:solidFill>
                  <a:schemeClr val="tx1"/>
                </a:solidFill>
                <a:cs typeface="Open Sans Bold"/>
              </a:rPr>
              <a:t>diagnosis and treatment services for common illnesses and </a:t>
            </a:r>
            <a:r>
              <a:rPr lang="en-US" sz="900" dirty="0" smtClean="0">
                <a:solidFill>
                  <a:schemeClr val="tx1"/>
                </a:solidFill>
                <a:cs typeface="Open Sans Bold"/>
              </a:rPr>
              <a:t>vaccinations</a:t>
            </a:r>
            <a:endParaRPr lang="en-US" sz="900" dirty="0">
              <a:solidFill>
                <a:schemeClr val="tx1"/>
              </a:solidFill>
              <a:cs typeface="Open Sans Bold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430906" y="3497168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In person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430906" y="3875590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Phone, text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430906" y="4254315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Telemedicine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424039" y="3502158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Email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424038" y="3889220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Web/ Mobile app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426631" y="4254315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Video Visit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805145" y="2180626"/>
            <a:ext cx="1172320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Patients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805145" y="2568377"/>
            <a:ext cx="1172320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Doctors &amp; affiliations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55810" y="5053357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Wages for nurse practitioners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55810" y="5460600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Store real-estate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is very expensive especially in urban areas.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454661" y="5197400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cs typeface="Open Sans Bold"/>
              </a:rPr>
              <a:t>Our customers pay us by leveraging their health insurance services as well as their portion of the co-payment via cash or credit/debit cards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454661" y="5599238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Health plans and clients pay us for exchanging health records and for providing HealthTag services</a:t>
            </a:r>
            <a:endParaRPr lang="en-US" sz="900" b="1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86293" y="2495703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Wellness &amp; Physical</a:t>
            </a:r>
            <a:endParaRPr lang="en-US" sz="9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826317" y="2866511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Inventory management</a:t>
            </a:r>
            <a:endParaRPr lang="en-US" sz="9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326522" y="4244163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Supply-chain &amp; Logistics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912355" y="4014375"/>
            <a:ext cx="1516666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cs typeface="Open Sans Bold"/>
              </a:rPr>
              <a:t>Suppliers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896684" y="2852574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Illness &amp; injury treatment</a:t>
            </a:r>
            <a:endParaRPr lang="en-US" sz="9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345388" y="3247429"/>
            <a:ext cx="1029899" cy="2805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Health Hub engagement</a:t>
            </a:r>
            <a:endParaRPr lang="en-US" sz="9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105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5EC85-EDFB-45C3-B45E-16F01BD0BDB8}"/>
</file>

<file path=customXml/itemProps2.xml><?xml version="1.0" encoding="utf-8"?>
<ds:datastoreItem xmlns:ds="http://schemas.openxmlformats.org/officeDocument/2006/customXml" ds:itemID="{B24F0FD7-590D-477C-84D8-04F64A55F94D}"/>
</file>

<file path=customXml/itemProps3.xml><?xml version="1.0" encoding="utf-8"?>
<ds:datastoreItem xmlns:ds="http://schemas.openxmlformats.org/officeDocument/2006/customXml" ds:itemID="{3A4C5460-6341-4A06-8926-FDDA58E91623}"/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5929</TotalTime>
  <Words>249</Words>
  <Application>Microsoft Office PowerPoint</Application>
  <PresentationFormat>Widescreen</PresentationFormat>
  <Paragraphs>52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Domaine Display</vt:lpstr>
      <vt:lpstr>Lucida Grande</vt:lpstr>
      <vt:lpstr>Open Sans</vt:lpstr>
      <vt:lpstr>Open Sans Bold</vt:lpstr>
      <vt:lpstr>Open Sans Light</vt:lpstr>
      <vt:lpstr>OfficeoftheCTO_theme_100218</vt:lpstr>
      <vt:lpstr>think-cell Slide</vt:lpstr>
      <vt:lpstr>MinuteClinicBusiness Canvas</vt:lpstr>
      <vt:lpstr>MinuteClinic Business Canvas</vt:lpstr>
    </vt:vector>
  </TitlesOfParts>
  <Company>Aetna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Vangala, Ravi</cp:lastModifiedBy>
  <cp:revision>826</cp:revision>
  <cp:lastPrinted>2017-04-13T12:11:49Z</cp:lastPrinted>
  <dcterms:created xsi:type="dcterms:W3CDTF">2017-11-30T21:23:10Z</dcterms:created>
  <dcterms:modified xsi:type="dcterms:W3CDTF">2019-06-03T17:25:11Z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1211700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