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2" r:id="rId4"/>
  </p:sldMasterIdLst>
  <p:notesMasterIdLst>
    <p:notesMasterId r:id="rId7"/>
  </p:notesMasterIdLst>
  <p:handoutMasterIdLst>
    <p:handoutMasterId r:id="rId8"/>
  </p:handoutMasterIdLst>
  <p:sldIdLst>
    <p:sldId id="256" r:id="rId5"/>
    <p:sldId id="277" r:id="rId6"/>
  </p:sldIdLst>
  <p:sldSz cx="12192000" cy="6858000"/>
  <p:notesSz cx="9144000" cy="6858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0" userDrawn="1">
          <p15:clr>
            <a:srgbClr val="A4A3A4"/>
          </p15:clr>
        </p15:guide>
        <p15:guide id="3" orient="horz" pos="2352" userDrawn="1">
          <p15:clr>
            <a:srgbClr val="A4A3A4"/>
          </p15:clr>
        </p15:guide>
        <p15:guide id="4" orient="horz" pos="3795" userDrawn="1">
          <p15:clr>
            <a:srgbClr val="A4A3A4"/>
          </p15:clr>
        </p15:guide>
        <p15:guide id="6" orient="horz" pos="4175" userDrawn="1">
          <p15:clr>
            <a:srgbClr val="A4A3A4"/>
          </p15:clr>
        </p15:guide>
        <p15:guide id="7" pos="293" userDrawn="1">
          <p15:clr>
            <a:srgbClr val="A4A3A4"/>
          </p15:clr>
        </p15:guide>
        <p15:guide id="8" pos="7399" userDrawn="1">
          <p15:clr>
            <a:srgbClr val="A4A3A4"/>
          </p15:clr>
        </p15:guide>
        <p15:guide id="9" pos="1463" userDrawn="1">
          <p15:clr>
            <a:srgbClr val="A4A3A4"/>
          </p15:clr>
        </p15:guide>
        <p15:guide id="10" pos="6193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40" userDrawn="1">
          <p15:clr>
            <a:srgbClr val="A4A3A4"/>
          </p15:clr>
        </p15:guide>
        <p15:guide id="13" pos="5016" userDrawn="1">
          <p15:clr>
            <a:srgbClr val="A4A3A4"/>
          </p15:clr>
        </p15:guide>
        <p15:guide id="14" orient="horz" pos="279" userDrawn="1">
          <p15:clr>
            <a:srgbClr val="A4A3A4"/>
          </p15:clr>
        </p15:guide>
        <p15:guide id="15" orient="horz" pos="768" userDrawn="1">
          <p15:clr>
            <a:srgbClr val="A4A3A4"/>
          </p15:clr>
        </p15:guide>
        <p15:guide id="16" orient="horz" pos="4152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3931" userDrawn="1">
          <p15:clr>
            <a:srgbClr val="A4A3A4"/>
          </p15:clr>
        </p15:guide>
        <p15:guide id="19" pos="3792" userDrawn="1">
          <p15:clr>
            <a:srgbClr val="A4A3A4"/>
          </p15:clr>
        </p15:guide>
        <p15:guide id="20" pos="3888" userDrawn="1">
          <p15:clr>
            <a:srgbClr val="A4A3A4"/>
          </p15:clr>
        </p15:guide>
        <p15:guide id="21" orient="horz" pos="2304" userDrawn="1">
          <p15:clr>
            <a:srgbClr val="A4A3A4"/>
          </p15:clr>
        </p15:guide>
        <p15:guide id="22" orient="horz" pos="2400" userDrawn="1">
          <p15:clr>
            <a:srgbClr val="A4A3A4"/>
          </p15:clr>
        </p15:guide>
        <p15:guide id="23" orient="horz" pos="286" userDrawn="1">
          <p15:clr>
            <a:srgbClr val="A4A3A4"/>
          </p15:clr>
        </p15:guide>
        <p15:guide id="24" orient="horz" pos="285" userDrawn="1">
          <p15:clr>
            <a:srgbClr val="A4A3A4"/>
          </p15:clr>
        </p15:guide>
        <p15:guide id="25" orient="horz" pos="401" userDrawn="1">
          <p15:clr>
            <a:srgbClr val="A4A3A4"/>
          </p15:clr>
        </p15:guide>
        <p15:guide id="26" orient="horz" pos="1039" userDrawn="1">
          <p15:clr>
            <a:srgbClr val="A4A3A4"/>
          </p15:clr>
        </p15:guide>
        <p15:guide id="27" pos="34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3DF"/>
    <a:srgbClr val="FFFFCC"/>
    <a:srgbClr val="99FFCC"/>
    <a:srgbClr val="CDEBE6"/>
    <a:srgbClr val="AADED5"/>
    <a:srgbClr val="C8EAE4"/>
    <a:srgbClr val="7F7F7F"/>
    <a:srgbClr val="F2F2F2"/>
    <a:srgbClr val="D9D9D9"/>
    <a:srgbClr val="FF484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84" autoAdjust="0"/>
    <p:restoredTop sz="96836" autoAdjust="0"/>
  </p:normalViewPr>
  <p:slideViewPr>
    <p:cSldViewPr snapToGrid="0">
      <p:cViewPr>
        <p:scale>
          <a:sx n="110" d="100"/>
          <a:sy n="110" d="100"/>
        </p:scale>
        <p:origin x="-1212" y="-186"/>
      </p:cViewPr>
      <p:guideLst>
        <p:guide orient="horz" pos="280"/>
        <p:guide orient="horz" pos="2352"/>
        <p:guide orient="horz" pos="3795"/>
        <p:guide orient="horz" pos="4175"/>
        <p:guide orient="horz" pos="279"/>
        <p:guide orient="horz" pos="768"/>
        <p:guide orient="horz" pos="4152"/>
        <p:guide orient="horz" pos="912"/>
        <p:guide orient="horz" pos="3931"/>
        <p:guide orient="horz" pos="2304"/>
        <p:guide orient="horz" pos="2400"/>
        <p:guide orient="horz" pos="286"/>
        <p:guide orient="horz" pos="285"/>
        <p:guide orient="horz" pos="401"/>
        <p:guide orient="horz" pos="1039"/>
        <p:guide pos="293"/>
        <p:guide pos="7399"/>
        <p:guide pos="1463"/>
        <p:guide pos="6193"/>
        <p:guide pos="3841"/>
        <p:guide pos="2640"/>
        <p:guide pos="5016"/>
        <p:guide pos="3792"/>
        <p:guide pos="3888"/>
        <p:guide pos="34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Open Sans Light"/>
                <a:cs typeface="Open Sans Light"/>
              </a:rPr>
              <a:t>05/30/2019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05/30/2019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8327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1"/>
            <a:ext cx="4440635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9346" y="3375049"/>
            <a:ext cx="4442654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xmlns="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xmlns="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xmlns="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xmlns="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xmlns="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xmlns="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xmlns="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xmlns="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70296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51520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xmlns="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6008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2011680"/>
            <a:ext cx="7406640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84445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92000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8825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6479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5106" y="1"/>
            <a:ext cx="665217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901547" y="3658243"/>
            <a:ext cx="3949108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400" b="1" dirty="0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61285" y="2489624"/>
            <a:ext cx="5205181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400" b="1" dirty="0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4511" y="5940719"/>
            <a:ext cx="3097787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xmlns="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xmlns="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xmlns="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xmlns="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xmlns="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xmlns="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xmlns="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xmlns="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xmlns="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316" y="5402513"/>
            <a:ext cx="1930419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1" y="4732897"/>
            <a:ext cx="12193589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1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093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51366" y="0"/>
            <a:ext cx="44406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9890" y="0"/>
            <a:ext cx="12147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4187" y="5051932"/>
            <a:ext cx="2121961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8427" y="5460984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tr-TR" dirty="0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960" y="640080"/>
            <a:ext cx="5585018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960" y="3383280"/>
            <a:ext cx="5578857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 Level Title</a:t>
            </a:r>
            <a:endParaRPr lang="tr-TR" dirty="0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8427" y="5892928"/>
            <a:ext cx="2844943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8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tr-TR" dirty="0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51365" y="0"/>
            <a:ext cx="4440635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8E5268C-C141-4840-9D00-CD333097B788}"/>
              </a:ext>
            </a:extLst>
          </p:cNvPr>
          <p:cNvSpPr/>
          <p:nvPr userDrawn="1"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9344" y="3374405"/>
            <a:ext cx="4442656" cy="438517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2900" y="5931510"/>
            <a:ext cx="2192529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xmlns="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xmlns="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xmlns="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xmlns="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xmlns="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xmlns="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xmlns="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xmlns="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xmlns="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xmlns="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38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0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9906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90624" y="0"/>
            <a:ext cx="157730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8355" y="1"/>
            <a:ext cx="7042059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3191" y="1347025"/>
            <a:ext cx="6087634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lang="en-US" sz="5400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3191" y="2623839"/>
            <a:ext cx="5578857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4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Page titles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5211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681"/>
            <a:ext cx="11272838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74438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8"/>
            <a:ext cx="4297680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3301" y="2011681"/>
            <a:ext cx="6976736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2838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1554481"/>
            <a:ext cx="2743915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91440" rIns="365760" bIns="182880" anchor="ctr">
            <a:noAutofit/>
          </a:bodyPr>
          <a:lstStyle/>
          <a:p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9888" y="371026"/>
            <a:ext cx="1417689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 dirty="0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8629" y="2011681"/>
            <a:ext cx="855140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23424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1840" y="1554479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8902" y="2011681"/>
            <a:ext cx="7891135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5280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1"/>
            <a:ext cx="3840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40478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7540" y="2011680"/>
            <a:ext cx="7342497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21578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900160" y="1554480"/>
            <a:ext cx="329184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91996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640" tIns="0" rIns="91440" bIns="0" anchor="ctr">
            <a:noAutofit/>
          </a:bodyPr>
          <a:lstStyle/>
          <a:p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6"/>
            <a:ext cx="12192127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96379"/>
            <a:ext cx="9688623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3000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60151"/>
            <a:ext cx="9688622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3874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8872" y="633221"/>
            <a:ext cx="224212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8278" y="644150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52333" y="691818"/>
            <a:ext cx="113038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5209" y="691818"/>
            <a:ext cx="11606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6798" y="694143"/>
            <a:ext cx="64892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8619" y="842827"/>
            <a:ext cx="149090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40919" y="842827"/>
            <a:ext cx="167232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7735" y="843060"/>
            <a:ext cx="172117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001879" y="849615"/>
            <a:ext cx="276881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 dirty="0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9888" y="371026"/>
            <a:ext cx="1417689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xmlns="" id="{B869DC3D-CEDB-48B8-8C95-B8965AA1143A}"/>
              </a:ext>
            </a:extLst>
          </p:cNvPr>
          <p:cNvSpPr txBox="1"/>
          <p:nvPr userDrawn="1"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8590" y="1554232"/>
            <a:ext cx="91440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011432"/>
            <a:ext cx="7937863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4408" y="6418626"/>
            <a:ext cx="734493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9574017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think-cell Slide" r:id="rId15" imgW="471" imgH="470" progId="TCLayout.ActiveDocument.1">
                  <p:embed/>
                </p:oleObj>
              </mc:Choice>
              <mc:Fallback>
                <p:oleObj name="think-cell Slide" r:id="rId15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xmlns="" id="{B869DC3D-CEDB-48B8-8C95-B8965AA1143A}"/>
              </a:ext>
            </a:extLst>
          </p:cNvPr>
          <p:cNvSpPr txBox="1"/>
          <p:nvPr/>
        </p:nvSpPr>
        <p:spPr>
          <a:xfrm>
            <a:off x="10717460" y="6413372"/>
            <a:ext cx="70934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ntent Placeholder 8"/>
          <p:cNvSpPr txBox="1">
            <a:spLocks/>
          </p:cNvSpPr>
          <p:nvPr/>
        </p:nvSpPr>
        <p:spPr>
          <a:xfrm>
            <a:off x="547922" y="6418626"/>
            <a:ext cx="2383745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70D1A23-D88D-46C3-95E5-B10C224E1CC3}"/>
              </a:ext>
            </a:extLst>
          </p:cNvPr>
          <p:cNvGrpSpPr>
            <a:grpSpLocks noChangeAspect="1"/>
          </p:cNvGrpSpPr>
          <p:nvPr/>
        </p:nvGrpSpPr>
        <p:grpSpPr>
          <a:xfrm>
            <a:off x="5618496" y="6443197"/>
            <a:ext cx="955009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xmlns="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xmlns="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xmlns="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xmlns="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3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815" r:id="rId2"/>
    <p:sldLayoutId id="2147483804" r:id="rId3"/>
    <p:sldLayoutId id="2147483775" r:id="rId4"/>
    <p:sldLayoutId id="2147483776" r:id="rId5"/>
    <p:sldLayoutId id="2147483777" r:id="rId6"/>
    <p:sldLayoutId id="2147483805" r:id="rId7"/>
    <p:sldLayoutId id="2147483806" r:id="rId8"/>
    <p:sldLayoutId id="2147483808" r:id="rId9"/>
    <p:sldLayoutId id="2147483807" r:id="rId10"/>
    <p:sldLayoutId id="2147483814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200025" indent="-200025" algn="l" defTabSz="914400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463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300" indent="-20002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450" indent="-182563" algn="l" defTabSz="914400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738" algn="l"/>
        </a:tabLst>
        <a:defRPr sz="1800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333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22960" y="640080"/>
            <a:ext cx="6239756" cy="2630356"/>
          </a:xfrm>
        </p:spPr>
        <p:txBody>
          <a:bodyPr/>
          <a:lstStyle/>
          <a:p>
            <a:r>
              <a:rPr lang="en-US" sz="5400" dirty="0"/>
              <a:t>Network Access Business (NAB) </a:t>
            </a:r>
            <a:r>
              <a:rPr lang="en-US" sz="5400" dirty="0">
                <a:sym typeface="Arial" panose="020B0604020202020204" pitchFamily="34" charset="0"/>
              </a:rPr>
              <a:t>Business Canvas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080" y="0"/>
            <a:ext cx="4436745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8E5268C-C141-4840-9D00-CD333097B788}"/>
              </a:ext>
            </a:extLst>
          </p:cNvPr>
          <p:cNvSpPr/>
          <p:nvPr/>
        </p:nvSpPr>
        <p:spPr>
          <a:xfrm>
            <a:off x="7749346" y="3314331"/>
            <a:ext cx="4442653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4008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Systems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9346" y="3283084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9345" y="3799295"/>
            <a:ext cx="4442654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675" y="3403488"/>
            <a:ext cx="426894" cy="3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41722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Canvas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Network Access Business (NAB)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EC2180E-ADC9-45E8-ACAC-AA8639D58EB0}"/>
              </a:ext>
            </a:extLst>
          </p:cNvPr>
          <p:cNvSpPr txBox="1"/>
          <p:nvPr/>
        </p:nvSpPr>
        <p:spPr>
          <a:xfrm>
            <a:off x="492715" y="1837536"/>
            <a:ext cx="2126128" cy="2591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Key 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264B917-4738-4EDA-9C92-C7733ED9246B}"/>
              </a:ext>
            </a:extLst>
          </p:cNvPr>
          <p:cNvSpPr txBox="1"/>
          <p:nvPr/>
        </p:nvSpPr>
        <p:spPr>
          <a:xfrm>
            <a:off x="4971495" y="1854177"/>
            <a:ext cx="2237169" cy="2577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Value Proposition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7DD8883-8AB8-4DAB-9896-B97679AB488E}"/>
              </a:ext>
            </a:extLst>
          </p:cNvPr>
          <p:cNvSpPr txBox="1"/>
          <p:nvPr/>
        </p:nvSpPr>
        <p:spPr>
          <a:xfrm>
            <a:off x="497149" y="4429957"/>
            <a:ext cx="5598851" cy="162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Cost 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2A78C51-56DA-401E-BD94-28EE8597FE01}"/>
              </a:ext>
            </a:extLst>
          </p:cNvPr>
          <p:cNvSpPr txBox="1"/>
          <p:nvPr/>
        </p:nvSpPr>
        <p:spPr>
          <a:xfrm>
            <a:off x="2618843" y="1846557"/>
            <a:ext cx="2348209" cy="1241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Key Activities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EA11D69-3879-4CCB-BAC8-6104091602CD}"/>
              </a:ext>
            </a:extLst>
          </p:cNvPr>
          <p:cNvSpPr txBox="1"/>
          <p:nvPr/>
        </p:nvSpPr>
        <p:spPr>
          <a:xfrm>
            <a:off x="9454719" y="1855434"/>
            <a:ext cx="2237169" cy="2574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Customer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C2F0882-378F-43E3-B718-5F38E6584BD9}"/>
              </a:ext>
            </a:extLst>
          </p:cNvPr>
          <p:cNvSpPr txBox="1"/>
          <p:nvPr/>
        </p:nvSpPr>
        <p:spPr>
          <a:xfrm>
            <a:off x="7213110" y="1855434"/>
            <a:ext cx="2237169" cy="127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Customer Relationships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9BCF63C-1DFD-48EA-9435-EE4343DE3D94}"/>
              </a:ext>
            </a:extLst>
          </p:cNvPr>
          <p:cNvSpPr txBox="1"/>
          <p:nvPr/>
        </p:nvSpPr>
        <p:spPr bwMode="ltGray">
          <a:xfrm>
            <a:off x="2631210" y="3088274"/>
            <a:ext cx="2350427" cy="1340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Key Resources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9F2A279-C025-414A-A9FC-A0F11D339A1E}"/>
              </a:ext>
            </a:extLst>
          </p:cNvPr>
          <p:cNvSpPr txBox="1"/>
          <p:nvPr/>
        </p:nvSpPr>
        <p:spPr bwMode="ltGray">
          <a:xfrm>
            <a:off x="7208662" y="3118940"/>
            <a:ext cx="2237169" cy="1312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E00DCEC-069C-4C4E-84BA-825262ABB16E}"/>
              </a:ext>
            </a:extLst>
          </p:cNvPr>
          <p:cNvSpPr txBox="1"/>
          <p:nvPr/>
        </p:nvSpPr>
        <p:spPr>
          <a:xfrm>
            <a:off x="6093037" y="4431438"/>
            <a:ext cx="5598851" cy="163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defTabSz="456758" fontAlgn="base">
              <a:spcBef>
                <a:spcPts val="1200"/>
              </a:spcBef>
            </a:pPr>
            <a:r>
              <a:rPr lang="en-US" sz="1400" dirty="0">
                <a:cs typeface="Open Sans Light"/>
              </a:rPr>
              <a:t>Revenue Streams</a:t>
            </a:r>
          </a:p>
        </p:txBody>
      </p:sp>
      <p:sp>
        <p:nvSpPr>
          <p:cNvPr id="90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686965" y="2178890"/>
            <a:ext cx="794770" cy="4518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TPAs / Brokers </a:t>
            </a:r>
          </a:p>
        </p:txBody>
      </p:sp>
      <p:sp>
        <p:nvSpPr>
          <p:cNvPr id="92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2830981" y="2071017"/>
            <a:ext cx="861125" cy="4315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Development (provider networks)</a:t>
            </a:r>
            <a:endParaRPr lang="en-US" sz="900" b="1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2845610" y="3397687"/>
            <a:ext cx="1858063" cy="2916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Technology infrastructure</a:t>
            </a:r>
            <a:endParaRPr lang="en-US" sz="900" b="1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6159260" y="2889304"/>
            <a:ext cx="840965" cy="58794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Customer services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95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5163058" y="3640184"/>
            <a:ext cx="816557" cy="58794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member /client base</a:t>
            </a:r>
          </a:p>
        </p:txBody>
      </p:sp>
      <p:sp>
        <p:nvSpPr>
          <p:cNvPr id="97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7510849" y="3425412"/>
            <a:ext cx="769994" cy="37729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Phone </a:t>
            </a:r>
          </a:p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Fax / IVR </a:t>
            </a:r>
          </a:p>
        </p:txBody>
      </p:sp>
      <p:sp>
        <p:nvSpPr>
          <p:cNvPr id="99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10031995" y="3118940"/>
            <a:ext cx="1028244" cy="4658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TPAs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0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9842740" y="2437926"/>
            <a:ext cx="1475117" cy="47240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Self-funded </a:t>
            </a:r>
            <a:r>
              <a:rPr lang="en-US" sz="900" b="1" dirty="0">
                <a:solidFill>
                  <a:schemeClr val="tx1"/>
                </a:solidFill>
              </a:rPr>
              <a:t>employer </a:t>
            </a:r>
            <a:r>
              <a:rPr lang="en-US" sz="900" b="1" dirty="0" smtClean="0">
                <a:solidFill>
                  <a:schemeClr val="tx1"/>
                </a:solidFill>
              </a:rPr>
              <a:t>groups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smtClean="0">
                <a:solidFill>
                  <a:schemeClr val="tx1"/>
                </a:solidFill>
              </a:rPr>
              <a:t>(payers)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2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6486980" y="4929514"/>
            <a:ext cx="1443365" cy="6414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</a:rPr>
              <a:t>Percentage of savings </a:t>
            </a:r>
          </a:p>
        </p:txBody>
      </p:sp>
      <p:sp>
        <p:nvSpPr>
          <p:cNvPr id="104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2036953" y="4935913"/>
            <a:ext cx="1163780" cy="6178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Stop-loss medical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5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3391672" y="4929468"/>
            <a:ext cx="1152476" cy="6178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 smtClean="0">
                <a:solidFill>
                  <a:schemeClr val="tx1"/>
                </a:solidFill>
                <a:cs typeface="Arial" panose="020B0604020202020204" pitchFamily="34" charset="0"/>
                <a:sym typeface="Arial" panose="020B0604020202020204" pitchFamily="34" charset="0"/>
              </a:rPr>
              <a:t>Operation and Customer services</a:t>
            </a:r>
            <a:endParaRPr lang="en-US" sz="900" b="1" dirty="0">
              <a:solidFill>
                <a:schemeClr val="tx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4703673" y="4948634"/>
            <a:ext cx="1152476" cy="61789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Vendor services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107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686965" y="4929604"/>
            <a:ext cx="1163780" cy="63092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Repricing systems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3890513" y="2560895"/>
            <a:ext cx="850793" cy="4315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Services inquiries</a:t>
            </a:r>
            <a:endParaRPr lang="en-US" sz="900" b="1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2830980" y="3802497"/>
            <a:ext cx="1872693" cy="4924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Human resource of IT</a:t>
            </a:r>
            <a:r>
              <a:rPr lang="en-US" sz="900" b="1" dirty="0">
                <a:solidFill>
                  <a:schemeClr val="tx1"/>
                </a:solidFill>
              </a:rPr>
              <a:t>, CS </a:t>
            </a:r>
            <a:r>
              <a:rPr lang="en-US" sz="900" b="1" dirty="0" smtClean="0">
                <a:solidFill>
                  <a:schemeClr val="tx1"/>
                </a:solidFill>
              </a:rPr>
              <a:t>, </a:t>
            </a:r>
            <a:r>
              <a:rPr lang="en-US" sz="900" b="1" dirty="0">
                <a:solidFill>
                  <a:schemeClr val="tx1"/>
                </a:solidFill>
              </a:rPr>
              <a:t>sales, </a:t>
            </a:r>
            <a:r>
              <a:rPr lang="en-US" sz="900" b="1" dirty="0" smtClean="0">
                <a:solidFill>
                  <a:schemeClr val="tx1"/>
                </a:solidFill>
              </a:rPr>
              <a:t>&amp; operation </a:t>
            </a:r>
            <a:r>
              <a:rPr lang="en-US" sz="900" b="1" dirty="0" err="1" smtClean="0">
                <a:solidFill>
                  <a:schemeClr val="tx1"/>
                </a:solidFill>
              </a:rPr>
              <a:t>mgmt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1639568" y="2178890"/>
            <a:ext cx="794770" cy="4518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Providers</a:t>
            </a:r>
            <a:r>
              <a:rPr lang="en-US" sz="900" b="1" dirty="0">
                <a:solidFill>
                  <a:schemeClr val="tx1"/>
                </a:solidFill>
              </a:rPr>
              <a:t>/ </a:t>
            </a:r>
            <a:r>
              <a:rPr lang="en-US" sz="900" b="1" dirty="0" smtClean="0">
                <a:solidFill>
                  <a:schemeClr val="tx1"/>
                </a:solidFill>
              </a:rPr>
              <a:t>hospitals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686966" y="2891653"/>
            <a:ext cx="794770" cy="4695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Off-shore vendors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1639568" y="2891653"/>
            <a:ext cx="794770" cy="46951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EDI </a:t>
            </a:r>
            <a:r>
              <a:rPr lang="en-US" sz="900" b="1" dirty="0">
                <a:solidFill>
                  <a:schemeClr val="tx1"/>
                </a:solidFill>
              </a:rPr>
              <a:t>Clearing </a:t>
            </a:r>
            <a:r>
              <a:rPr lang="en-US" sz="900" b="1" dirty="0" smtClean="0">
                <a:solidFill>
                  <a:schemeClr val="tx1"/>
                </a:solidFill>
              </a:rPr>
              <a:t>houses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686966" y="3639639"/>
            <a:ext cx="794770" cy="41736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7" lvl="1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Repricing vendors 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9711095" y="4929514"/>
            <a:ext cx="1443365" cy="6414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Stop-loss </a:t>
            </a:r>
            <a:r>
              <a:rPr lang="en-US" sz="900" b="1" dirty="0">
                <a:solidFill>
                  <a:schemeClr val="tx1"/>
                </a:solidFill>
              </a:rPr>
              <a:t>Premium</a:t>
            </a:r>
          </a:p>
        </p:txBody>
      </p:sp>
      <p:sp>
        <p:nvSpPr>
          <p:cNvPr id="42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8097878" y="4929514"/>
            <a:ext cx="1443365" cy="64147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PEPM </a:t>
            </a:r>
            <a:r>
              <a:rPr lang="en-US" sz="900" b="1" dirty="0">
                <a:solidFill>
                  <a:schemeClr val="tx1"/>
                </a:solidFill>
              </a:rPr>
              <a:t>/</a:t>
            </a:r>
            <a:r>
              <a:rPr lang="en-US" sz="900" b="1" dirty="0" smtClean="0">
                <a:solidFill>
                  <a:schemeClr val="tx1"/>
                </a:solidFill>
              </a:rPr>
              <a:t>PMPM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36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2830981" y="2560895"/>
            <a:ext cx="861126" cy="4315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Reprice claims </a:t>
            </a:r>
            <a:r>
              <a:rPr lang="en-US" sz="900" b="1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(middleman)</a:t>
            </a:r>
            <a:endParaRPr lang="en-US" sz="900" b="1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3890513" y="2071017"/>
            <a:ext cx="850793" cy="4315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Sales </a:t>
            </a:r>
            <a:r>
              <a:rPr lang="en-US" sz="900" b="1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(network access)</a:t>
            </a:r>
          </a:p>
        </p:txBody>
      </p:sp>
      <p:sp>
        <p:nvSpPr>
          <p:cNvPr id="44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5170175" y="2889304"/>
            <a:ext cx="802324" cy="58794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Fast claim turn around</a:t>
            </a:r>
          </a:p>
        </p:txBody>
      </p:sp>
      <p:sp>
        <p:nvSpPr>
          <p:cNvPr id="45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6159260" y="2147573"/>
            <a:ext cx="844310" cy="58307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Discounted price 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5170176" y="2147573"/>
            <a:ext cx="816557" cy="58307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Access </a:t>
            </a:r>
            <a:r>
              <a:rPr lang="en-US" sz="900" b="1" dirty="0">
                <a:solidFill>
                  <a:schemeClr val="tx1"/>
                </a:solidFill>
              </a:rPr>
              <a:t>provider </a:t>
            </a:r>
            <a:r>
              <a:rPr lang="en-US" sz="900" b="1" dirty="0" smtClean="0">
                <a:solidFill>
                  <a:schemeClr val="tx1"/>
                </a:solidFill>
              </a:rPr>
              <a:t>networks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6159260" y="3640184"/>
            <a:ext cx="840965" cy="58794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Fast payment 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7510849" y="3926906"/>
            <a:ext cx="769994" cy="36554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50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8461131" y="3425411"/>
            <a:ext cx="716858" cy="37729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e-mail / Mail </a:t>
            </a:r>
          </a:p>
        </p:txBody>
      </p:sp>
      <p:sp>
        <p:nvSpPr>
          <p:cNvPr id="51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8461131" y="3915948"/>
            <a:ext cx="716858" cy="37672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lnSpc>
                <a:spcPct val="90000"/>
              </a:lnSpc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Fact-to-face</a:t>
            </a:r>
          </a:p>
        </p:txBody>
      </p:sp>
      <p:sp>
        <p:nvSpPr>
          <p:cNvPr id="72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7395316" y="2120762"/>
            <a:ext cx="864136" cy="28404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Members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3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7395316" y="2467415"/>
            <a:ext cx="864136" cy="2067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Providers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4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7367928" y="2742209"/>
            <a:ext cx="931930" cy="33205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Provider billing services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5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8387492" y="2467415"/>
            <a:ext cx="864136" cy="2632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Payers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6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8394746" y="2113661"/>
            <a:ext cx="864136" cy="2911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Plan sponsors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77" name="Rounded Rectangle 58">
            <a:extLst>
              <a:ext uri="{FF2B5EF4-FFF2-40B4-BE49-F238E27FC236}">
                <a16:creationId xmlns:a16="http://schemas.microsoft.com/office/drawing/2014/main" xmlns="" id="{FCF9E339-94D4-4FE6-BF45-17D6BDCD6277}"/>
              </a:ext>
            </a:extLst>
          </p:cNvPr>
          <p:cNvSpPr/>
          <p:nvPr/>
        </p:nvSpPr>
        <p:spPr bwMode="ltGray">
          <a:xfrm>
            <a:off x="8394746" y="2801521"/>
            <a:ext cx="864136" cy="2727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587" lvl="1" algn="ctr" defTabSz="820738" eaLnBrk="0" hangingPunct="0">
              <a:buClr>
                <a:schemeClr val="tx1"/>
              </a:buClr>
            </a:pPr>
            <a:r>
              <a:rPr lang="en-US" sz="900" b="1" dirty="0" smtClean="0">
                <a:solidFill>
                  <a:schemeClr val="tx1"/>
                </a:solidFill>
              </a:rPr>
              <a:t>TPAs</a:t>
            </a:r>
            <a:endParaRPr 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8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oftheCTO_theme_100218" id="{18E4FBCB-19BE-804A-9DE7-397BE919D330}" vid="{0A8A6A59-A18B-E745-A2BF-59BBEE2B9A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4F0FD7-590D-477C-84D8-04F64A55F94D}">
  <ds:schemaRefs>
    <ds:schemaRef ds:uri="640900fa-8b29-4318-ac43-6b50d10474da"/>
    <ds:schemaRef ds:uri="http://purl.org/dc/dcmitype/"/>
    <ds:schemaRef ds:uri="http://schemas.microsoft.com/office/2006/metadata/properties"/>
    <ds:schemaRef ds:uri="http://purl.org/dc/terms/"/>
    <ds:schemaRef ds:uri="9ea8bc4d-1db1-4837-b00f-6e616e24289c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0E9F9B3-A5B6-4C6A-94E5-EA9EF348AD70}"/>
</file>

<file path=docProps/app.xml><?xml version="1.0" encoding="utf-8"?>
<Properties xmlns="http://schemas.openxmlformats.org/officeDocument/2006/extended-properties" xmlns:vt="http://schemas.openxmlformats.org/officeDocument/2006/docPropsVTypes">
  <Template>Aetna Violet PPT template-widescreen</Template>
  <TotalTime>10629</TotalTime>
  <Words>141</Words>
  <Application>Microsoft Office PowerPoint</Application>
  <PresentationFormat>Custom</PresentationFormat>
  <Paragraphs>52</Paragraphs>
  <Slides>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OfficeoftheCTO_theme_100218</vt:lpstr>
      <vt:lpstr>think-cell Slide</vt:lpstr>
      <vt:lpstr>Network Access Business (NAB) Business Canvas</vt:lpstr>
      <vt:lpstr>Business Canvas</vt:lpstr>
    </vt:vector>
  </TitlesOfParts>
  <Company>Aetna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Oddo</dc:creator>
  <cp:lastModifiedBy>Shulan Lala Liu</cp:lastModifiedBy>
  <cp:revision>792</cp:revision>
  <cp:lastPrinted>2017-04-13T12:11:49Z</cp:lastPrinted>
  <dcterms:created xsi:type="dcterms:W3CDTF">2017-11-30T21:23:10Z</dcterms:created>
  <dcterms:modified xsi:type="dcterms:W3CDTF">2019-05-30T13:49:52Z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1184500</vt:r8>
  </property>
  <property fmtid="{D5CDD505-2E9C-101B-9397-08002B2CF9AE}" pid="4" name="Sensitivity">
    <vt:lpwstr>Proprietary</vt:lpwstr>
  </property>
  <property fmtid="{D5CDD505-2E9C-101B-9397-08002B2CF9AE}" pid="5" name="MSIP_Label_67599526-06ca-49cc-9fa9-5307800a949a_Extended_MSFT_Method">
    <vt:lpwstr>Automatic</vt:lpwstr>
  </property>
  <property fmtid="{D5CDD505-2E9C-101B-9397-08002B2CF9AE}" pid="6" name="MSIP_Label_67599526-06ca-49cc-9fa9-5307800a949a_Enabled">
    <vt:lpwstr>True</vt:lpwstr>
  </property>
  <property fmtid="{D5CDD505-2E9C-101B-9397-08002B2CF9AE}" pid="7" name="ComplianceAssetId">
    <vt:lpwstr/>
  </property>
  <property fmtid="{D5CDD505-2E9C-101B-9397-08002B2CF9AE}" pid="8" name="MSIP_Label_67599526-06ca-49cc-9fa9-5307800a949a_SetDate">
    <vt:lpwstr>2018-11-27T13:51:41.6573611Z</vt:lpwstr>
  </property>
  <property fmtid="{D5CDD505-2E9C-101B-9397-08002B2CF9AE}" pid="9" name="MSIP_Label_67599526-06ca-49cc-9fa9-5307800a949a_Application">
    <vt:lpwstr>Microsoft Azure Information Protection</vt:lpwstr>
  </property>
  <property fmtid="{D5CDD505-2E9C-101B-9397-08002B2CF9AE}" pid="10" name="MSIP_Label_67599526-06ca-49cc-9fa9-5307800a949a_SiteId">
    <vt:lpwstr>fabb61b8-3afe-4e75-b934-a47f782b8cd7</vt:lpwstr>
  </property>
  <property fmtid="{D5CDD505-2E9C-101B-9397-08002B2CF9AE}" pid="11" name="MSIP_Label_67599526-06ca-49cc-9fa9-5307800a949a_Owner">
    <vt:lpwstr>StubanasCM@aetna.com</vt:lpwstr>
  </property>
  <property fmtid="{D5CDD505-2E9C-101B-9397-08002B2CF9AE}" pid="12" name="UnilyDocumentCategory">
    <vt:lpwstr/>
  </property>
  <property fmtid="{D5CDD505-2E9C-101B-9397-08002B2CF9AE}" pid="13" name="MSIP_Label_67599526-06ca-49cc-9fa9-5307800a949a_Name">
    <vt:lpwstr>Proprietary</vt:lpwstr>
  </property>
</Properties>
</file>