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6" autoAdjust="0"/>
    <p:restoredTop sz="86594" autoAdjust="0"/>
  </p:normalViewPr>
  <p:slideViewPr>
    <p:cSldViewPr snapToGrid="0">
      <p:cViewPr varScale="1">
        <p:scale>
          <a:sx n="129" d="100"/>
          <a:sy n="129" d="100"/>
        </p:scale>
        <p:origin x="880" y="18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11/12/2019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  <p:extLst/>
          </p:nvPr>
        </p:nvSpPr>
        <p:spPr>
          <a:xfrm>
            <a:off x="786746" y="1137865"/>
            <a:ext cx="6293064" cy="2630356"/>
          </a:xfrm>
        </p:spPr>
        <p:txBody>
          <a:bodyPr/>
          <a:lstStyle/>
          <a:p>
            <a:r>
              <a:rPr lang="en-US" dirty="0"/>
              <a:t>CVS 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Caremark</a:t>
            </a:r>
            <a:r>
              <a:rPr lang="en-US" sz="5800" dirty="0">
                <a:solidFill>
                  <a:srgbClr val="FFFFFF"/>
                </a:solidFill>
              </a:rPr>
              <a:t> </a:t>
            </a:r>
            <a:br>
              <a:rPr lang="en-US" sz="5800" dirty="0">
                <a:solidFill>
                  <a:srgbClr val="FFFFFF"/>
                </a:solidFill>
              </a:rPr>
            </a:br>
            <a:r>
              <a:rPr lang="en-US" sz="5800" dirty="0">
                <a:solidFill>
                  <a:srgbClr val="FFFFFF"/>
                </a:solidFill>
              </a:rPr>
              <a:t>(Mail Order)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CVS Caremark (Mail Order)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74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3"/>
            <a:ext cx="2237169" cy="274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58058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52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8"/>
            <a:ext cx="2239385" cy="274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196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385137"/>
            <a:ext cx="2237169" cy="1201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046352"/>
            <a:ext cx="2237169" cy="154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586949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2123BDB0-89C9-4631-9747-A37B2DED0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67696" y="3611088"/>
            <a:ext cx="1907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035DC9-042A-4840-B93E-44E768754787}"/>
              </a:ext>
            </a:extLst>
          </p:cNvPr>
          <p:cNvSpPr/>
          <p:nvPr/>
        </p:nvSpPr>
        <p:spPr>
          <a:xfrm>
            <a:off x="543197" y="212145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CC1087-B21B-7340-9F04-A7B26F03271B}"/>
              </a:ext>
            </a:extLst>
          </p:cNvPr>
          <p:cNvSpPr/>
          <p:nvPr/>
        </p:nvSpPr>
        <p:spPr>
          <a:xfrm>
            <a:off x="1674163" y="213074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6F651C-283D-DE4A-A2C5-230A4DA6A5CA}"/>
              </a:ext>
            </a:extLst>
          </p:cNvPr>
          <p:cNvSpPr/>
          <p:nvPr/>
        </p:nvSpPr>
        <p:spPr>
          <a:xfrm>
            <a:off x="1646126" y="343244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Communication Vendors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32B7D7C-7C34-0549-8B8B-EB2D0FD171EB}"/>
              </a:ext>
            </a:extLst>
          </p:cNvPr>
          <p:cNvSpPr/>
          <p:nvPr/>
        </p:nvSpPr>
        <p:spPr>
          <a:xfrm>
            <a:off x="1651122" y="279127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cs typeface="Open Sans Bold"/>
              </a:rPr>
              <a:t>Suppliers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DB3C92-04C4-AF4B-B778-79F3BF461CF4}"/>
              </a:ext>
            </a:extLst>
          </p:cNvPr>
          <p:cNvSpPr/>
          <p:nvPr>
            <p:extLst>
              <p:ext uri="{D42A27DB-BD31-4B8C-83A1-F6EECF244321}">
                <p14:modId xmlns:p14="http://schemas.microsoft.com/office/powerpoint/2010/main" val="1414941052"/>
              </p:ext>
            </p:extLst>
          </p:nvPr>
        </p:nvSpPr>
        <p:spPr>
          <a:xfrm>
            <a:off x="1639527" y="312609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Sure Scripts </a:t>
            </a:r>
            <a:endParaRPr lang="en-US" dirty="0">
              <a:solidFill>
                <a:srgbClr val="FFFFFF"/>
              </a:solidFill>
              <a:latin typeface="+mj-lt"/>
              <a:cs typeface="Open Sans Bold"/>
            </a:endParaRP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(e-Rx)</a:t>
            </a:r>
            <a:endParaRPr lang="en-US" dirty="0">
              <a:cs typeface="Arial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3A1601-742F-3247-9BCE-4E767B5D7BEE}"/>
              </a:ext>
            </a:extLst>
          </p:cNvPr>
          <p:cNvSpPr/>
          <p:nvPr/>
        </p:nvSpPr>
        <p:spPr>
          <a:xfrm>
            <a:off x="563193" y="30971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Relay Health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(Network)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0A4CD1-2AD3-5846-B7FB-EB59E787287E}"/>
              </a:ext>
            </a:extLst>
          </p:cNvPr>
          <p:cNvSpPr/>
          <p:nvPr/>
        </p:nvSpPr>
        <p:spPr>
          <a:xfrm>
            <a:off x="555049" y="342195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C7804A-D0C8-9C48-A878-A7BE7498334E}"/>
              </a:ext>
            </a:extLst>
          </p:cNvPr>
          <p:cNvSpPr/>
          <p:nvPr/>
        </p:nvSpPr>
        <p:spPr>
          <a:xfrm>
            <a:off x="542824" y="373497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Data Vendors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Prescribers/Drugs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8EE5E0-C30A-2948-AABE-1D718E989B62}"/>
              </a:ext>
            </a:extLst>
          </p:cNvPr>
          <p:cNvSpPr/>
          <p:nvPr/>
        </p:nvSpPr>
        <p:spPr>
          <a:xfrm>
            <a:off x="550180" y="244660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PBMs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6C0686-86C3-DB4A-8020-498054688D59}"/>
              </a:ext>
            </a:extLst>
          </p:cNvPr>
          <p:cNvSpPr/>
          <p:nvPr/>
        </p:nvSpPr>
        <p:spPr>
          <a:xfrm>
            <a:off x="2781483" y="21214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Mail Order Pharmacy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0A4C75B-478A-D942-82A9-BBE1685BB0E0}"/>
              </a:ext>
            </a:extLst>
          </p:cNvPr>
          <p:cNvSpPr/>
          <p:nvPr/>
        </p:nvSpPr>
        <p:spPr>
          <a:xfrm>
            <a:off x="3869572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Claim Adjudication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29A429-86E9-B345-AFE5-8E02AA1D17D4}"/>
              </a:ext>
            </a:extLst>
          </p:cNvPr>
          <p:cNvSpPr/>
          <p:nvPr/>
        </p:nvSpPr>
        <p:spPr>
          <a:xfrm>
            <a:off x="549447" y="277203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CVS Pharmacy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78BA539-0BFC-A047-B0E4-4F276E567751}"/>
              </a:ext>
            </a:extLst>
          </p:cNvPr>
          <p:cNvSpPr/>
          <p:nvPr/>
        </p:nvSpPr>
        <p:spPr>
          <a:xfrm>
            <a:off x="1660818" y="24601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Silver Scripts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Insurance Co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E1FC95-16FB-3345-AAF6-11A4C7E8F629}"/>
              </a:ext>
            </a:extLst>
          </p:cNvPr>
          <p:cNvSpPr/>
          <p:nvPr/>
        </p:nvSpPr>
        <p:spPr>
          <a:xfrm>
            <a:off x="2780405" y="244048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 Care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2CF4C3-F6CE-564C-AFAA-A0168BF3D3C1}"/>
              </a:ext>
            </a:extLst>
          </p:cNvPr>
          <p:cNvSpPr/>
          <p:nvPr/>
        </p:nvSpPr>
        <p:spPr>
          <a:xfrm>
            <a:off x="3868494" y="244167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Clinical  Services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DF71BF9-C9C5-814B-9FFE-AB915E5BC1FF}"/>
              </a:ext>
            </a:extLst>
          </p:cNvPr>
          <p:cNvSpPr/>
          <p:nvPr/>
        </p:nvSpPr>
        <p:spPr>
          <a:xfrm>
            <a:off x="2771790" y="36012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97896A-BF03-C140-9600-DC9FB14A68EE}"/>
              </a:ext>
            </a:extLst>
          </p:cNvPr>
          <p:cNvSpPr/>
          <p:nvPr/>
        </p:nvSpPr>
        <p:spPr>
          <a:xfrm>
            <a:off x="3879543" y="36006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Sales and Marketing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5BC9BA-6841-4048-B75F-BDDE6FD60351}"/>
              </a:ext>
            </a:extLst>
          </p:cNvPr>
          <p:cNvSpPr/>
          <p:nvPr/>
        </p:nvSpPr>
        <p:spPr>
          <a:xfrm>
            <a:off x="2780405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468F55-CE0E-D248-ABAA-29407335C779}"/>
              </a:ext>
            </a:extLst>
          </p:cNvPr>
          <p:cNvSpPr/>
          <p:nvPr/>
        </p:nvSpPr>
        <p:spPr>
          <a:xfrm>
            <a:off x="3868494" y="392723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Benefits Administrators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4B40773-793B-C444-B424-53452E9A7977}"/>
              </a:ext>
            </a:extLst>
          </p:cNvPr>
          <p:cNvSpPr/>
          <p:nvPr/>
        </p:nvSpPr>
        <p:spPr>
          <a:xfrm>
            <a:off x="2783146" y="275329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Benefit Management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F1941F9-4B8A-784B-9AA1-B148FFD40194}"/>
              </a:ext>
            </a:extLst>
          </p:cNvPr>
          <p:cNvSpPr/>
          <p:nvPr/>
        </p:nvSpPr>
        <p:spPr>
          <a:xfrm>
            <a:off x="3871235" y="27544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&amp; Member Billing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88CE193-1244-3B45-BB0D-5C3B85722D10}"/>
              </a:ext>
            </a:extLst>
          </p:cNvPr>
          <p:cNvSpPr/>
          <p:nvPr/>
        </p:nvSpPr>
        <p:spPr>
          <a:xfrm>
            <a:off x="547615" y="40446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Shippers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UPS/USPS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989093-E47A-E44A-80AF-3770601A210E}"/>
              </a:ext>
            </a:extLst>
          </p:cNvPr>
          <p:cNvSpPr/>
          <p:nvPr/>
        </p:nvSpPr>
        <p:spPr>
          <a:xfrm>
            <a:off x="1654286" y="374707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Banks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8FAF4C-05AF-D243-9455-6AD6FFED285A}"/>
              </a:ext>
            </a:extLst>
          </p:cNvPr>
          <p:cNvSpPr/>
          <p:nvPr/>
        </p:nvSpPr>
        <p:spPr>
          <a:xfrm>
            <a:off x="2785325" y="423576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Analytics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ADD44F-E12E-A842-A74E-7A320C7CD475}"/>
              </a:ext>
            </a:extLst>
          </p:cNvPr>
          <p:cNvSpPr/>
          <p:nvPr/>
        </p:nvSpPr>
        <p:spPr>
          <a:xfrm>
            <a:off x="2788465" y="305399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Rebates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9D2B642-1CF4-DC47-AC54-2E058E12A6E6}"/>
              </a:ext>
            </a:extLst>
          </p:cNvPr>
          <p:cNvSpPr/>
          <p:nvPr/>
        </p:nvSpPr>
        <p:spPr>
          <a:xfrm>
            <a:off x="3879543" y="306121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Plan Design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3D049B8-D8BD-3D4D-8F8C-879F5026C949}"/>
              </a:ext>
            </a:extLst>
          </p:cNvPr>
          <p:cNvSpPr/>
          <p:nvPr/>
        </p:nvSpPr>
        <p:spPr>
          <a:xfrm>
            <a:off x="5040453" y="211832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Transform Care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9B16D9-74B5-5D47-8DB4-A814A676FEC6}"/>
              </a:ext>
            </a:extLst>
          </p:cNvPr>
          <p:cNvSpPr/>
          <p:nvPr/>
        </p:nvSpPr>
        <p:spPr>
          <a:xfrm>
            <a:off x="5040453" y="243967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Maintenance Choice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41ECCB6-A136-2A4D-8C1F-8EA13A11A287}"/>
              </a:ext>
            </a:extLst>
          </p:cNvPr>
          <p:cNvSpPr/>
          <p:nvPr/>
        </p:nvSpPr>
        <p:spPr>
          <a:xfrm>
            <a:off x="6141633" y="211733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Formulary Management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BDF6A60-FD32-3A4C-8B2C-061820FE4FF9}"/>
              </a:ext>
            </a:extLst>
          </p:cNvPr>
          <p:cNvSpPr/>
          <p:nvPr/>
        </p:nvSpPr>
        <p:spPr>
          <a:xfrm>
            <a:off x="5040453" y="27610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Managed Networks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933C5E-F28F-3244-B5AF-604392E188B4}"/>
              </a:ext>
            </a:extLst>
          </p:cNvPr>
          <p:cNvSpPr/>
          <p:nvPr/>
        </p:nvSpPr>
        <p:spPr>
          <a:xfrm>
            <a:off x="7270641" y="32967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Mail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FD0105-2849-094B-803B-A7BE34451892}"/>
              </a:ext>
            </a:extLst>
          </p:cNvPr>
          <p:cNvSpPr/>
          <p:nvPr/>
        </p:nvSpPr>
        <p:spPr>
          <a:xfrm>
            <a:off x="8358730" y="329615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E-Mail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58917A6-874C-3F45-90B1-EA48D3C0DA9E}"/>
              </a:ext>
            </a:extLst>
          </p:cNvPr>
          <p:cNvSpPr/>
          <p:nvPr/>
        </p:nvSpPr>
        <p:spPr>
          <a:xfrm>
            <a:off x="7269563" y="361576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7B35F71-3937-6F4B-8A6D-8B4C0072094A}"/>
              </a:ext>
            </a:extLst>
          </p:cNvPr>
          <p:cNvSpPr/>
          <p:nvPr/>
        </p:nvSpPr>
        <p:spPr>
          <a:xfrm>
            <a:off x="8357652" y="36169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Text,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2-way SMS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53CA91D-297A-3D49-B9FC-F7D9C91C4829}"/>
              </a:ext>
            </a:extLst>
          </p:cNvPr>
          <p:cNvSpPr/>
          <p:nvPr/>
        </p:nvSpPr>
        <p:spPr>
          <a:xfrm>
            <a:off x="7272304" y="392857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A5C1CB0-4CA6-1942-B823-D994E1027521}"/>
              </a:ext>
            </a:extLst>
          </p:cNvPr>
          <p:cNvSpPr/>
          <p:nvPr/>
        </p:nvSpPr>
        <p:spPr>
          <a:xfrm>
            <a:off x="8360393" y="39297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IVR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4B8E2F2-20DC-D74D-B5DE-D2247F51C7C3}"/>
              </a:ext>
            </a:extLst>
          </p:cNvPr>
          <p:cNvSpPr/>
          <p:nvPr/>
        </p:nvSpPr>
        <p:spPr>
          <a:xfrm>
            <a:off x="7277623" y="422927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Fax - Prescribers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E9AFAB-EE2E-214D-B2EB-16F8D25268DB}"/>
              </a:ext>
            </a:extLst>
          </p:cNvPr>
          <p:cNvSpPr/>
          <p:nvPr/>
        </p:nvSpPr>
        <p:spPr>
          <a:xfrm>
            <a:off x="8368701" y="42364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E-Messaging - Prescribers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8E23631-2687-FB4E-8726-F2C34E759BD8}"/>
              </a:ext>
            </a:extLst>
          </p:cNvPr>
          <p:cNvSpPr/>
          <p:nvPr/>
        </p:nvSpPr>
        <p:spPr>
          <a:xfrm>
            <a:off x="9502251" y="21311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692A904-4387-1B4D-874F-CA3C0BA516F5}"/>
              </a:ext>
            </a:extLst>
          </p:cNvPr>
          <p:cNvSpPr/>
          <p:nvPr/>
        </p:nvSpPr>
        <p:spPr>
          <a:xfrm>
            <a:off x="10601389" y="21306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8D5A2C-3BED-7B4F-998B-03C86F0554BB}"/>
              </a:ext>
            </a:extLst>
          </p:cNvPr>
          <p:cNvSpPr/>
          <p:nvPr/>
        </p:nvSpPr>
        <p:spPr>
          <a:xfrm>
            <a:off x="9502251" y="244203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Unions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28C621E-EB0D-4745-A6F1-0448DE6499B5}"/>
              </a:ext>
            </a:extLst>
          </p:cNvPr>
          <p:cNvSpPr/>
          <p:nvPr/>
        </p:nvSpPr>
        <p:spPr>
          <a:xfrm>
            <a:off x="10601389" y="24440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Government Employee Groups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44C0B71-7044-0F4B-8F98-6FC170D9C4FE}"/>
              </a:ext>
            </a:extLst>
          </p:cNvPr>
          <p:cNvSpPr/>
          <p:nvPr/>
        </p:nvSpPr>
        <p:spPr>
          <a:xfrm>
            <a:off x="9502251" y="27528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Prescription Drug Plans (PDP)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854A1C2-69B7-DD41-9CB7-53866C75B56D}"/>
              </a:ext>
            </a:extLst>
          </p:cNvPr>
          <p:cNvSpPr/>
          <p:nvPr/>
        </p:nvSpPr>
        <p:spPr>
          <a:xfrm>
            <a:off x="10601389" y="275749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Managed Medicaid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C1C7B29-0880-F440-8A48-49A8D2B28406}"/>
              </a:ext>
            </a:extLst>
          </p:cNvPr>
          <p:cNvSpPr/>
          <p:nvPr/>
        </p:nvSpPr>
        <p:spPr>
          <a:xfrm>
            <a:off x="9502251" y="306372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Public Exchanges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C6137BD-D57C-D147-87C7-30B4EECBFAF5}"/>
              </a:ext>
            </a:extLst>
          </p:cNvPr>
          <p:cNvSpPr/>
          <p:nvPr/>
        </p:nvSpPr>
        <p:spPr>
          <a:xfrm>
            <a:off x="10601389" y="307094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Private Exchanges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06DFB1-4BDD-9C4B-8CE6-41D6451E1136}"/>
              </a:ext>
            </a:extLst>
          </p:cNvPr>
          <p:cNvSpPr/>
          <p:nvPr/>
        </p:nvSpPr>
        <p:spPr>
          <a:xfrm>
            <a:off x="2262749" y="490734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715E7E3-1517-AA4A-9DD0-998B3E6CC3E4}"/>
              </a:ext>
            </a:extLst>
          </p:cNvPr>
          <p:cNvSpPr/>
          <p:nvPr/>
        </p:nvSpPr>
        <p:spPr>
          <a:xfrm>
            <a:off x="3350838" y="490676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Inventory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F11FCC5-FB3E-A645-8D6F-EC1F48AEB69F}"/>
              </a:ext>
            </a:extLst>
          </p:cNvPr>
          <p:cNvSpPr/>
          <p:nvPr/>
        </p:nvSpPr>
        <p:spPr>
          <a:xfrm>
            <a:off x="2261671" y="522637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C699673-9CAC-DC42-AE72-39E2CC5999A0}"/>
              </a:ext>
            </a:extLst>
          </p:cNvPr>
          <p:cNvSpPr/>
          <p:nvPr/>
        </p:nvSpPr>
        <p:spPr>
          <a:xfrm>
            <a:off x="3349760" y="52275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Marketing &amp; Sales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F362C5D-8867-CD40-952A-B3385217D6C5}"/>
              </a:ext>
            </a:extLst>
          </p:cNvPr>
          <p:cNvSpPr/>
          <p:nvPr/>
        </p:nvSpPr>
        <p:spPr>
          <a:xfrm>
            <a:off x="2264412" y="553918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Performance Guarantees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1D6B742-398C-794D-9D5D-243DFB127B8C}"/>
              </a:ext>
            </a:extLst>
          </p:cNvPr>
          <p:cNvSpPr/>
          <p:nvPr/>
        </p:nvSpPr>
        <p:spPr>
          <a:xfrm>
            <a:off x="3352501" y="554036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Compliance &amp; Regulatory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DD0031F-0458-AA45-AF61-F1D95867CC90}"/>
              </a:ext>
            </a:extLst>
          </p:cNvPr>
          <p:cNvSpPr/>
          <p:nvPr/>
        </p:nvSpPr>
        <p:spPr>
          <a:xfrm>
            <a:off x="6141633" y="24386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Rebates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CC88B5F-1F68-2D48-94C0-39C1BA8A2BBB}"/>
              </a:ext>
            </a:extLst>
          </p:cNvPr>
          <p:cNvSpPr/>
          <p:nvPr/>
        </p:nvSpPr>
        <p:spPr>
          <a:xfrm>
            <a:off x="6141633" y="27600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Brand to Generic Substitutions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F7BB569-2BAB-4F48-9ACB-0D42B51226D2}"/>
              </a:ext>
            </a:extLst>
          </p:cNvPr>
          <p:cNvSpPr/>
          <p:nvPr/>
        </p:nvSpPr>
        <p:spPr>
          <a:xfrm>
            <a:off x="7269156" y="49067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Pay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FEF882-41D8-7C42-A0FB-84E8AEBEBF7F}"/>
              </a:ext>
            </a:extLst>
          </p:cNvPr>
          <p:cNvSpPr/>
          <p:nvPr/>
        </p:nvSpPr>
        <p:spPr>
          <a:xfrm>
            <a:off x="8357245" y="49061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Co-Pay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7C560BE-7581-8A42-BD84-D66C51949BA4}"/>
              </a:ext>
            </a:extLst>
          </p:cNvPr>
          <p:cNvSpPr/>
          <p:nvPr/>
        </p:nvSpPr>
        <p:spPr>
          <a:xfrm>
            <a:off x="9450278" y="49061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Network Admin Fees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FA2A1C9-C29C-9140-A899-20354FF97F4B}"/>
              </a:ext>
            </a:extLst>
          </p:cNvPr>
          <p:cNvSpPr/>
          <p:nvPr/>
        </p:nvSpPr>
        <p:spPr>
          <a:xfrm>
            <a:off x="7278701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Face to Face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4AF1E58-F726-5144-B3E7-0231F5BC1F43}"/>
              </a:ext>
            </a:extLst>
          </p:cNvPr>
          <p:cNvSpPr/>
          <p:nvPr/>
        </p:nvSpPr>
        <p:spPr>
          <a:xfrm>
            <a:off x="7277623" y="24218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 Patients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D4CC920-8FAB-544A-8A7C-5DA87B1EB109}"/>
              </a:ext>
            </a:extLst>
          </p:cNvPr>
          <p:cNvSpPr/>
          <p:nvPr/>
        </p:nvSpPr>
        <p:spPr>
          <a:xfrm>
            <a:off x="8357245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Patients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5C0E967-8554-3A40-87E7-C083BFA2CAAA}"/>
              </a:ext>
            </a:extLst>
          </p:cNvPr>
          <p:cNvSpPr/>
          <p:nvPr/>
        </p:nvSpPr>
        <p:spPr>
          <a:xfrm>
            <a:off x="9502251" y="33741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4E34C-3701-8344-AE40-AD9F0BE06898}"/>
              </a:ext>
            </a:extLst>
          </p:cNvPr>
          <p:cNvSpPr txBox="1"/>
          <p:nvPr/>
        </p:nvSpPr>
        <p:spPr>
          <a:xfrm>
            <a:off x="1521229" y="6442364"/>
            <a:ext cx="3674226" cy="241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dirty="0">
                <a:solidFill>
                  <a:schemeClr val="tx2"/>
                </a:solidFill>
                <a:cs typeface="Open Sans Light"/>
              </a:rPr>
              <a:t>Includes:  PBM, Mail Order, Specialty, Coram, and Novologix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466BF1F0-A2E4-4745-8305-FFF4DFC0E7F8}"/>
              </a:ext>
            </a:extLst>
          </p:cNvPr>
          <p:cNvSpPr/>
          <p:nvPr/>
        </p:nvSpPr>
        <p:spPr>
          <a:xfrm>
            <a:off x="5042204" y="307959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90 Day Supply</a:t>
            </a:r>
          </a:p>
        </p:txBody>
      </p:sp>
    </p:spTree>
    <p:extLst>
      <p:ext uri="{BB962C8B-B14F-4D97-AF65-F5344CB8AC3E}">
        <p14:creationId xmlns:p14="http://schemas.microsoft.com/office/powerpoint/2010/main" val="26843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9ea8bc4d-1db1-4837-b00f-6e616e24289c"/>
  </ds:schemaRefs>
</ds:datastoreItem>
</file>

<file path=customXml/itemProps2.xml><?xml version="1.0" encoding="utf-8"?>
<ds:datastoreItem xmlns:ds="http://schemas.openxmlformats.org/officeDocument/2006/customXml" ds:itemID="{25BFEA86-46DC-40A8-A751-F1EFD33B4B99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9006</TotalTime>
  <Words>195</Words>
  <Application>Microsoft Office PowerPoint</Application>
  <PresentationFormat>Widescreen</PresentationFormat>
  <Paragraphs>87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CVS Caremark  (Mail Order)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Hillocks, George M</cp:lastModifiedBy>
  <cp:revision>798</cp:revision>
  <cp:lastPrinted>2017-04-13T12:11:49Z</cp:lastPrinted>
  <dcterms:created xsi:type="dcterms:W3CDTF">2017-11-30T21:23:10Z</dcterms:created>
  <dcterms:modified xsi:type="dcterms:W3CDTF">2019-11-12T18:34:05Z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1238300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