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2" r:id="rId4"/>
  </p:sldMasterIdLst>
  <p:notesMasterIdLst>
    <p:notesMasterId r:id="rId7"/>
  </p:notesMasterIdLst>
  <p:handoutMasterIdLst>
    <p:handoutMasterId r:id="rId8"/>
  </p:handoutMasterIdLst>
  <p:sldIdLst>
    <p:sldId id="256" r:id="rId5"/>
    <p:sldId id="275" r:id="rId6"/>
  </p:sldIdLst>
  <p:sldSz cx="12192000" cy="6858000"/>
  <p:notesSz cx="9144000" cy="6858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" userDrawn="1">
          <p15:clr>
            <a:srgbClr val="A4A3A4"/>
          </p15:clr>
        </p15:guide>
        <p15:guide id="3" orient="horz" pos="2352" userDrawn="1">
          <p15:clr>
            <a:srgbClr val="A4A3A4"/>
          </p15:clr>
        </p15:guide>
        <p15:guide id="4" orient="horz" pos="3795" userDrawn="1">
          <p15:clr>
            <a:srgbClr val="A4A3A4"/>
          </p15:clr>
        </p15:guide>
        <p15:guide id="6" orient="horz" pos="4175" userDrawn="1">
          <p15:clr>
            <a:srgbClr val="A4A3A4"/>
          </p15:clr>
        </p15:guide>
        <p15:guide id="7" pos="293" userDrawn="1">
          <p15:clr>
            <a:srgbClr val="A4A3A4"/>
          </p15:clr>
        </p15:guide>
        <p15:guide id="8" pos="7399" userDrawn="1">
          <p15:clr>
            <a:srgbClr val="A4A3A4"/>
          </p15:clr>
        </p15:guide>
        <p15:guide id="9" pos="1463" userDrawn="1">
          <p15:clr>
            <a:srgbClr val="A4A3A4"/>
          </p15:clr>
        </p15:guide>
        <p15:guide id="10" pos="6193" userDrawn="1">
          <p15:clr>
            <a:srgbClr val="A4A3A4"/>
          </p15:clr>
        </p15:guide>
        <p15:guide id="11" pos="3841" userDrawn="1">
          <p15:clr>
            <a:srgbClr val="A4A3A4"/>
          </p15:clr>
        </p15:guide>
        <p15:guide id="12" pos="2640" userDrawn="1">
          <p15:clr>
            <a:srgbClr val="A4A3A4"/>
          </p15:clr>
        </p15:guide>
        <p15:guide id="13" pos="5016" userDrawn="1">
          <p15:clr>
            <a:srgbClr val="A4A3A4"/>
          </p15:clr>
        </p15:guide>
        <p15:guide id="14" orient="horz" pos="279" userDrawn="1">
          <p15:clr>
            <a:srgbClr val="A4A3A4"/>
          </p15:clr>
        </p15:guide>
        <p15:guide id="15" orient="horz" pos="768" userDrawn="1">
          <p15:clr>
            <a:srgbClr val="A4A3A4"/>
          </p15:clr>
        </p15:guide>
        <p15:guide id="16" orient="horz" pos="4152" userDrawn="1">
          <p15:clr>
            <a:srgbClr val="A4A3A4"/>
          </p15:clr>
        </p15:guide>
        <p15:guide id="17" orient="horz" pos="912" userDrawn="1">
          <p15:clr>
            <a:srgbClr val="A4A3A4"/>
          </p15:clr>
        </p15:guide>
        <p15:guide id="18" orient="horz" pos="3931" userDrawn="1">
          <p15:clr>
            <a:srgbClr val="A4A3A4"/>
          </p15:clr>
        </p15:guide>
        <p15:guide id="19" pos="3792" userDrawn="1">
          <p15:clr>
            <a:srgbClr val="A4A3A4"/>
          </p15:clr>
        </p15:guide>
        <p15:guide id="20" pos="3888" userDrawn="1">
          <p15:clr>
            <a:srgbClr val="A4A3A4"/>
          </p15:clr>
        </p15:guide>
        <p15:guide id="21" orient="horz" pos="2304" userDrawn="1">
          <p15:clr>
            <a:srgbClr val="A4A3A4"/>
          </p15:clr>
        </p15:guide>
        <p15:guide id="22" orient="horz" pos="2400" userDrawn="1">
          <p15:clr>
            <a:srgbClr val="A4A3A4"/>
          </p15:clr>
        </p15:guide>
        <p15:guide id="23" orient="horz" pos="286" userDrawn="1">
          <p15:clr>
            <a:srgbClr val="A4A3A4"/>
          </p15:clr>
        </p15:guide>
        <p15:guide id="24" orient="horz" pos="285" userDrawn="1">
          <p15:clr>
            <a:srgbClr val="A4A3A4"/>
          </p15:clr>
        </p15:guide>
        <p15:guide id="25" orient="horz" pos="401" userDrawn="1">
          <p15:clr>
            <a:srgbClr val="A4A3A4"/>
          </p15:clr>
        </p15:guide>
        <p15:guide id="26" orient="horz" pos="1039" userDrawn="1">
          <p15:clr>
            <a:srgbClr val="A4A3A4"/>
          </p15:clr>
        </p15:guide>
        <p15:guide id="27" pos="34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7F7F7F"/>
    <a:srgbClr val="D9D9D9"/>
    <a:srgbClr val="FF4848"/>
    <a:srgbClr val="F7F7F7"/>
    <a:srgbClr val="00859B"/>
    <a:srgbClr val="EFE411"/>
    <a:srgbClr val="D20962"/>
    <a:srgbClr val="B2DAE1"/>
    <a:srgbClr val="E5B2C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20A13E-D105-2F9E-9508-56202F323B7C}" v="11" dt="2020-02-21T15:55:19.8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 autoAdjust="0"/>
    <p:restoredTop sz="96928" autoAdjust="0"/>
  </p:normalViewPr>
  <p:slideViewPr>
    <p:cSldViewPr snapToGrid="0">
      <p:cViewPr varScale="1">
        <p:scale>
          <a:sx n="146" d="100"/>
          <a:sy n="146" d="100"/>
        </p:scale>
        <p:origin x="184" y="264"/>
      </p:cViewPr>
      <p:guideLst>
        <p:guide orient="horz" pos="280"/>
        <p:guide orient="horz" pos="2352"/>
        <p:guide orient="horz" pos="3795"/>
        <p:guide orient="horz" pos="4175"/>
        <p:guide pos="293"/>
        <p:guide pos="7399"/>
        <p:guide pos="1463"/>
        <p:guide pos="6193"/>
        <p:guide pos="3841"/>
        <p:guide pos="2640"/>
        <p:guide pos="5016"/>
        <p:guide orient="horz" pos="279"/>
        <p:guide orient="horz" pos="768"/>
        <p:guide orient="horz" pos="4152"/>
        <p:guide orient="horz" pos="912"/>
        <p:guide orient="horz" pos="3931"/>
        <p:guide pos="3792"/>
        <p:guide pos="3888"/>
        <p:guide orient="horz" pos="2304"/>
        <p:guide orient="horz" pos="2400"/>
        <p:guide orient="horz" pos="286"/>
        <p:guide orient="horz" pos="285"/>
        <p:guide orient="horz" pos="401"/>
        <p:guide orient="horz" pos="1039"/>
        <p:guide pos="34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040" y="77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llocks, George M" userId="S::george.hillocks@cvshealth.com::8d1c8286-dd05-4079-af11-b9fb19584d02" providerId="AD" clId="Web-{6520A13E-D105-2F9E-9508-56202F323B7C}"/>
    <pc:docChg chg="modSld">
      <pc:chgData name="Hillocks, George M" userId="S::george.hillocks@cvshealth.com::8d1c8286-dd05-4079-af11-b9fb19584d02" providerId="AD" clId="Web-{6520A13E-D105-2F9E-9508-56202F323B7C}" dt="2020-02-21T15:55:16.993" v="8" actId="20577"/>
      <pc:docMkLst>
        <pc:docMk/>
      </pc:docMkLst>
      <pc:sldChg chg="modSp">
        <pc:chgData name="Hillocks, George M" userId="S::george.hillocks@cvshealth.com::8d1c8286-dd05-4079-af11-b9fb19584d02" providerId="AD" clId="Web-{6520A13E-D105-2F9E-9508-56202F323B7C}" dt="2020-02-21T15:54:41.696" v="3" actId="20577"/>
        <pc:sldMkLst>
          <pc:docMk/>
          <pc:sldMk cId="1335843081" sldId="256"/>
        </pc:sldMkLst>
        <pc:spChg chg="mod">
          <ac:chgData name="Hillocks, George M" userId="S::george.hillocks@cvshealth.com::8d1c8286-dd05-4079-af11-b9fb19584d02" providerId="AD" clId="Web-{6520A13E-D105-2F9E-9508-56202F323B7C}" dt="2020-02-21T15:54:41.696" v="3" actId="20577"/>
          <ac:spMkLst>
            <pc:docMk/>
            <pc:sldMk cId="1335843081" sldId="256"/>
            <ac:spMk id="3" creationId="{00000000-0000-0000-0000-000000000000}"/>
          </ac:spMkLst>
        </pc:spChg>
      </pc:sldChg>
      <pc:sldChg chg="delSp modSp">
        <pc:chgData name="Hillocks, George M" userId="S::george.hillocks@cvshealth.com::8d1c8286-dd05-4079-af11-b9fb19584d02" providerId="AD" clId="Web-{6520A13E-D105-2F9E-9508-56202F323B7C}" dt="2020-02-21T15:55:16.993" v="8" actId="20577"/>
        <pc:sldMkLst>
          <pc:docMk/>
          <pc:sldMk cId="3788825503" sldId="275"/>
        </pc:sldMkLst>
        <pc:spChg chg="mod">
          <ac:chgData name="Hillocks, George M" userId="S::george.hillocks@cvshealth.com::8d1c8286-dd05-4079-af11-b9fb19584d02" providerId="AD" clId="Web-{6520A13E-D105-2F9E-9508-56202F323B7C}" dt="2020-02-21T15:55:02.227" v="6"/>
          <ac:spMkLst>
            <pc:docMk/>
            <pc:sldMk cId="3788825503" sldId="275"/>
            <ac:spMk id="85" creationId="{8DD0031F-0458-AA45-AF61-F1D95867CC90}"/>
          </ac:spMkLst>
        </pc:spChg>
        <pc:spChg chg="del">
          <ac:chgData name="Hillocks, George M" userId="S::george.hillocks@cvshealth.com::8d1c8286-dd05-4079-af11-b9fb19584d02" providerId="AD" clId="Web-{6520A13E-D105-2F9E-9508-56202F323B7C}" dt="2020-02-21T15:54:45.868" v="4"/>
          <ac:spMkLst>
            <pc:docMk/>
            <pc:sldMk cId="3788825503" sldId="275"/>
            <ac:spMk id="89" creationId="{3FF806F1-CABF-9440-96CD-D085EBD398FA}"/>
          </ac:spMkLst>
        </pc:spChg>
        <pc:spChg chg="mod">
          <ac:chgData name="Hillocks, George M" userId="S::george.hillocks@cvshealth.com::8d1c8286-dd05-4079-af11-b9fb19584d02" providerId="AD" clId="Web-{6520A13E-D105-2F9E-9508-56202F323B7C}" dt="2020-02-21T15:55:16.993" v="8" actId="20577"/>
          <ac:spMkLst>
            <pc:docMk/>
            <pc:sldMk cId="3788825503" sldId="275"/>
            <ac:spMk id="102" creationId="{179F8B3F-29F1-3049-9D15-1BBA4C30CC1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41AEF-3112-6549-914A-E0D9B60F40EA}" type="datetimeFigureOut">
              <a:rPr lang="en-US" sz="1000" smtClean="0">
                <a:latin typeface="Open Sans Light"/>
                <a:cs typeface="Open Sans Light"/>
              </a:rPr>
              <a:t>2/21/2020</a:t>
            </a:fld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93638-C25A-9844-8D5B-B0309EC5F961}" type="slidenum">
              <a:rPr lang="en-US" sz="1000" smtClean="0">
                <a:latin typeface="Open Sans Light"/>
                <a:cs typeface="Open Sans Light"/>
              </a:rPr>
              <a:t>‹#›</a:t>
            </a:fld>
            <a:endParaRPr lang="en-US" sz="10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76834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EC2C7003-A6A9-A249-88AD-8CFDA7DED64B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50AD15A5-6128-B84F-818D-8AA5BDD9AF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6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23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63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83272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tr-TR" dirty="0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 Level Title</a:t>
            </a:r>
            <a:endParaRPr lang="tr-TR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tr-TR" dirty="0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1"/>
            <a:ext cx="4440635" cy="338328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7749346" y="3375049"/>
            <a:ext cx="4442654" cy="11887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Righ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702965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351520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826008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2011680"/>
            <a:ext cx="7406640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sion to act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84445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 userDrawn="1"/>
        </p:nvSpPr>
        <p:spPr>
          <a:xfrm>
            <a:off x="0" y="4732020"/>
            <a:ext cx="12192000" cy="2125980"/>
          </a:xfrm>
          <a:prstGeom prst="rect">
            <a:avLst/>
          </a:prstGeom>
          <a:gradFill flip="none" rotWithShape="1">
            <a:gsLst>
              <a:gs pos="67000">
                <a:schemeClr val="bg1"/>
              </a:gs>
              <a:gs pos="100000">
                <a:schemeClr val="bg1"/>
              </a:gs>
              <a:gs pos="55000">
                <a:schemeClr val="accent2"/>
              </a:gs>
              <a:gs pos="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589" y="0"/>
            <a:ext cx="12188825" cy="47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8" y="0"/>
            <a:ext cx="6126479" cy="4732020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 flipH="1">
            <a:off x="6015106" y="1"/>
            <a:ext cx="665217" cy="4732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itle 2"/>
          <p:cNvSpPr txBox="1">
            <a:spLocks/>
          </p:cNvSpPr>
          <p:nvPr userDrawn="1"/>
        </p:nvSpPr>
        <p:spPr>
          <a:xfrm>
            <a:off x="7901547" y="3658243"/>
            <a:ext cx="3949108" cy="72713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5400" b="1" dirty="0">
                <a:solidFill>
                  <a:srgbClr val="00859B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into action.</a:t>
            </a:r>
          </a:p>
        </p:txBody>
      </p:sp>
      <p:sp>
        <p:nvSpPr>
          <p:cNvPr id="32" name="Title 1"/>
          <p:cNvSpPr txBox="1">
            <a:spLocks/>
          </p:cNvSpPr>
          <p:nvPr userDrawn="1"/>
        </p:nvSpPr>
        <p:spPr>
          <a:xfrm>
            <a:off x="5061285" y="2489624"/>
            <a:ext cx="5205181" cy="177082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b="0" i="0" kern="1200">
                <a:solidFill>
                  <a:schemeClr val="bg1"/>
                </a:solidFill>
                <a:latin typeface="Domaine Display Bold" panose="020A0803080505060203" pitchFamily="18" charset="0"/>
                <a:ea typeface="Open Sans" panose="020B0606030504020204" pitchFamily="34" charset="0"/>
                <a:cs typeface="Domaine Display Bold" panose="020A0803080505060203" pitchFamily="18" charset="0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5400" b="1" dirty="0">
                <a:solidFill>
                  <a:schemeClr val="accent2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Turning vision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54511" y="5940719"/>
            <a:ext cx="3097787" cy="413801"/>
            <a:chOff x="279400" y="2781300"/>
            <a:chExt cx="8585200" cy="1092200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4" y="2816225"/>
              <a:ext cx="1014412" cy="1023939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504316" y="5402513"/>
            <a:ext cx="1930419" cy="1067172"/>
            <a:chOff x="7526204" y="2289887"/>
            <a:chExt cx="3108960" cy="1718692"/>
          </a:xfrm>
        </p:grpSpPr>
        <p:grpSp>
          <p:nvGrpSpPr>
            <p:cNvPr id="45" name="Group 44"/>
            <p:cNvGrpSpPr>
              <a:grpSpLocks noChangeAspect="1"/>
            </p:cNvGrpSpPr>
            <p:nvPr/>
          </p:nvGrpSpPr>
          <p:grpSpPr>
            <a:xfrm>
              <a:off x="8070916" y="2865025"/>
              <a:ext cx="2148840" cy="827025"/>
              <a:chOff x="-2522495" y="1678245"/>
              <a:chExt cx="2126771" cy="818532"/>
            </a:xfrm>
          </p:grpSpPr>
          <p:sp>
            <p:nvSpPr>
              <p:cNvPr id="47" name="TextBox 46"/>
              <p:cNvSpPr txBox="1">
                <a:spLocks/>
              </p:cNvSpPr>
              <p:nvPr/>
            </p:nvSpPr>
            <p:spPr>
              <a:xfrm>
                <a:off x="-2130523" y="1678245"/>
                <a:ext cx="486642" cy="382152"/>
              </a:xfrm>
              <a:custGeom>
                <a:avLst/>
                <a:gdLst/>
                <a:ahLst/>
                <a:cxnLst/>
                <a:rect l="l" t="t" r="r" b="b"/>
                <a:pathLst>
                  <a:path w="486642" h="382152">
                    <a:moveTo>
                      <a:pt x="150943" y="0"/>
                    </a:moveTo>
                    <a:cubicBezTo>
                      <a:pt x="191582" y="0"/>
                      <a:pt x="224490" y="12368"/>
                      <a:pt x="232082" y="39810"/>
                    </a:cubicBezTo>
                    <a:lnTo>
                      <a:pt x="232262" y="41192"/>
                    </a:lnTo>
                    <a:lnTo>
                      <a:pt x="244394" y="27828"/>
                    </a:lnTo>
                    <a:cubicBezTo>
                      <a:pt x="265912" y="9086"/>
                      <a:pt x="296328" y="0"/>
                      <a:pt x="331918" y="0"/>
                    </a:cubicBezTo>
                    <a:cubicBezTo>
                      <a:pt x="355140" y="0"/>
                      <a:pt x="375838" y="4038"/>
                      <a:pt x="390730" y="12620"/>
                    </a:cubicBezTo>
                    <a:lnTo>
                      <a:pt x="399550" y="19037"/>
                    </a:lnTo>
                    <a:lnTo>
                      <a:pt x="415123" y="9213"/>
                    </a:lnTo>
                    <a:cubicBezTo>
                      <a:pt x="421204" y="6846"/>
                      <a:pt x="427956" y="5553"/>
                      <a:pt x="435150" y="5553"/>
                    </a:cubicBezTo>
                    <a:cubicBezTo>
                      <a:pt x="464430" y="5553"/>
                      <a:pt x="486642" y="26250"/>
                      <a:pt x="486642" y="53511"/>
                    </a:cubicBezTo>
                    <a:cubicBezTo>
                      <a:pt x="486642" y="80772"/>
                      <a:pt x="464430" y="101974"/>
                      <a:pt x="435150" y="101974"/>
                    </a:cubicBezTo>
                    <a:cubicBezTo>
                      <a:pt x="420763" y="101974"/>
                      <a:pt x="408142" y="96674"/>
                      <a:pt x="399118" y="87965"/>
                    </a:cubicBezTo>
                    <a:lnTo>
                      <a:pt x="397141" y="85099"/>
                    </a:lnTo>
                    <a:lnTo>
                      <a:pt x="387023" y="90979"/>
                    </a:lnTo>
                    <a:cubicBezTo>
                      <a:pt x="381675" y="92887"/>
                      <a:pt x="375838" y="93897"/>
                      <a:pt x="369780" y="93897"/>
                    </a:cubicBezTo>
                    <a:cubicBezTo>
                      <a:pt x="355140" y="93897"/>
                      <a:pt x="342015" y="89354"/>
                      <a:pt x="335452" y="81781"/>
                    </a:cubicBezTo>
                    <a:cubicBezTo>
                      <a:pt x="350092" y="78247"/>
                      <a:pt x="359179" y="66132"/>
                      <a:pt x="359179" y="42910"/>
                    </a:cubicBezTo>
                    <a:cubicBezTo>
                      <a:pt x="359179" y="22717"/>
                      <a:pt x="350597" y="8077"/>
                      <a:pt x="331918" y="8077"/>
                    </a:cubicBezTo>
                    <a:cubicBezTo>
                      <a:pt x="308696" y="8077"/>
                      <a:pt x="300619" y="29784"/>
                      <a:pt x="300619" y="58054"/>
                    </a:cubicBezTo>
                    <a:lnTo>
                      <a:pt x="300619" y="132264"/>
                    </a:lnTo>
                    <a:lnTo>
                      <a:pt x="363217" y="132264"/>
                    </a:lnTo>
                    <a:lnTo>
                      <a:pt x="360693" y="144884"/>
                    </a:lnTo>
                    <a:lnTo>
                      <a:pt x="300619" y="144884"/>
                    </a:lnTo>
                    <a:lnTo>
                      <a:pt x="300619" y="327126"/>
                    </a:lnTo>
                    <a:cubicBezTo>
                      <a:pt x="300619" y="360445"/>
                      <a:pt x="312230" y="369027"/>
                      <a:pt x="339490" y="381142"/>
                    </a:cubicBezTo>
                    <a:lnTo>
                      <a:pt x="339490" y="382152"/>
                    </a:lnTo>
                    <a:lnTo>
                      <a:pt x="186529" y="382152"/>
                    </a:lnTo>
                    <a:lnTo>
                      <a:pt x="186529" y="381142"/>
                    </a:lnTo>
                    <a:cubicBezTo>
                      <a:pt x="208741" y="367007"/>
                      <a:pt x="210255" y="360445"/>
                      <a:pt x="210255" y="327126"/>
                    </a:cubicBezTo>
                    <a:lnTo>
                      <a:pt x="210255" y="144884"/>
                    </a:lnTo>
                    <a:lnTo>
                      <a:pt x="180976" y="144884"/>
                    </a:lnTo>
                    <a:lnTo>
                      <a:pt x="180976" y="139331"/>
                    </a:lnTo>
                    <a:lnTo>
                      <a:pt x="210255" y="128225"/>
                    </a:lnTo>
                    <a:lnTo>
                      <a:pt x="210255" y="113585"/>
                    </a:lnTo>
                    <a:lnTo>
                      <a:pt x="212504" y="87227"/>
                    </a:lnTo>
                    <a:lnTo>
                      <a:pt x="206048" y="90979"/>
                    </a:lnTo>
                    <a:cubicBezTo>
                      <a:pt x="200700" y="92887"/>
                      <a:pt x="194863" y="93897"/>
                      <a:pt x="188805" y="93897"/>
                    </a:cubicBezTo>
                    <a:cubicBezTo>
                      <a:pt x="174165" y="93897"/>
                      <a:pt x="161040" y="89354"/>
                      <a:pt x="154477" y="81781"/>
                    </a:cubicBezTo>
                    <a:cubicBezTo>
                      <a:pt x="169117" y="78247"/>
                      <a:pt x="178204" y="66132"/>
                      <a:pt x="178204" y="42910"/>
                    </a:cubicBezTo>
                    <a:cubicBezTo>
                      <a:pt x="178204" y="22717"/>
                      <a:pt x="169622" y="8077"/>
                      <a:pt x="150943" y="8077"/>
                    </a:cubicBezTo>
                    <a:cubicBezTo>
                      <a:pt x="127721" y="8077"/>
                      <a:pt x="119644" y="29784"/>
                      <a:pt x="119644" y="58054"/>
                    </a:cubicBezTo>
                    <a:lnTo>
                      <a:pt x="119644" y="132264"/>
                    </a:lnTo>
                    <a:lnTo>
                      <a:pt x="182242" y="132264"/>
                    </a:lnTo>
                    <a:lnTo>
                      <a:pt x="179718" y="144884"/>
                    </a:lnTo>
                    <a:lnTo>
                      <a:pt x="119644" y="144884"/>
                    </a:lnTo>
                    <a:lnTo>
                      <a:pt x="119644" y="327126"/>
                    </a:lnTo>
                    <a:cubicBezTo>
                      <a:pt x="119644" y="360445"/>
                      <a:pt x="131255" y="369027"/>
                      <a:pt x="158516" y="381142"/>
                    </a:cubicBezTo>
                    <a:lnTo>
                      <a:pt x="158516" y="382152"/>
                    </a:lnTo>
                    <a:lnTo>
                      <a:pt x="5554" y="382152"/>
                    </a:lnTo>
                    <a:lnTo>
                      <a:pt x="5554" y="381142"/>
                    </a:lnTo>
                    <a:cubicBezTo>
                      <a:pt x="27766" y="367007"/>
                      <a:pt x="29280" y="360445"/>
                      <a:pt x="29280" y="327126"/>
                    </a:cubicBezTo>
                    <a:lnTo>
                      <a:pt x="29280" y="144884"/>
                    </a:lnTo>
                    <a:lnTo>
                      <a:pt x="0" y="144884"/>
                    </a:lnTo>
                    <a:lnTo>
                      <a:pt x="0" y="139331"/>
                    </a:lnTo>
                    <a:lnTo>
                      <a:pt x="29280" y="128225"/>
                    </a:lnTo>
                    <a:lnTo>
                      <a:pt x="29280" y="113585"/>
                    </a:lnTo>
                    <a:cubicBezTo>
                      <a:pt x="29280" y="36347"/>
                      <a:pt x="79763" y="0"/>
                      <a:pt x="1509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/>
              <p:cNvSpPr txBox="1">
                <a:spLocks/>
              </p:cNvSpPr>
              <p:nvPr/>
            </p:nvSpPr>
            <p:spPr>
              <a:xfrm>
                <a:off x="-2522495" y="1701971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/>
              <p:cNvSpPr txBox="1">
                <a:spLocks/>
              </p:cNvSpPr>
              <p:nvPr/>
            </p:nvSpPr>
            <p:spPr>
              <a:xfrm>
                <a:off x="-1602104" y="1805461"/>
                <a:ext cx="245345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45345" h="259984">
                    <a:moveTo>
                      <a:pt x="144885" y="0"/>
                    </a:moveTo>
                    <a:cubicBezTo>
                      <a:pt x="199406" y="0"/>
                      <a:pt x="240297" y="23726"/>
                      <a:pt x="240297" y="65122"/>
                    </a:cubicBezTo>
                    <a:cubicBezTo>
                      <a:pt x="240297" y="95411"/>
                      <a:pt x="217075" y="111061"/>
                      <a:pt x="192843" y="111061"/>
                    </a:cubicBezTo>
                    <a:cubicBezTo>
                      <a:pt x="166087" y="111061"/>
                      <a:pt x="150438" y="96421"/>
                      <a:pt x="148923" y="81781"/>
                    </a:cubicBezTo>
                    <a:cubicBezTo>
                      <a:pt x="151952" y="82791"/>
                      <a:pt x="155486" y="83296"/>
                      <a:pt x="158010" y="83296"/>
                    </a:cubicBezTo>
                    <a:cubicBezTo>
                      <a:pt x="176689" y="83296"/>
                      <a:pt x="184261" y="67646"/>
                      <a:pt x="184261" y="48463"/>
                    </a:cubicBezTo>
                    <a:cubicBezTo>
                      <a:pt x="184261" y="24231"/>
                      <a:pt x="171136" y="8582"/>
                      <a:pt x="145894" y="8582"/>
                    </a:cubicBezTo>
                    <a:cubicBezTo>
                      <a:pt x="110557" y="8582"/>
                      <a:pt x="93897" y="54016"/>
                      <a:pt x="93897" y="112575"/>
                    </a:cubicBezTo>
                    <a:cubicBezTo>
                      <a:pt x="93897" y="181737"/>
                      <a:pt x="124692" y="218589"/>
                      <a:pt x="171640" y="218589"/>
                    </a:cubicBezTo>
                    <a:cubicBezTo>
                      <a:pt x="200415" y="218589"/>
                      <a:pt x="226666" y="204958"/>
                      <a:pt x="242316" y="173659"/>
                    </a:cubicBezTo>
                    <a:lnTo>
                      <a:pt x="245345" y="175174"/>
                    </a:lnTo>
                    <a:cubicBezTo>
                      <a:pt x="231210" y="229190"/>
                      <a:pt x="185775" y="259984"/>
                      <a:pt x="129740" y="259984"/>
                    </a:cubicBezTo>
                    <a:cubicBezTo>
                      <a:pt x="60074" y="259984"/>
                      <a:pt x="0" y="213036"/>
                      <a:pt x="0" y="134788"/>
                    </a:cubicBezTo>
                    <a:cubicBezTo>
                      <a:pt x="0" y="49977"/>
                      <a:pt x="63608" y="0"/>
                      <a:pt x="144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/>
              <p:cNvSpPr txBox="1">
                <a:spLocks/>
              </p:cNvSpPr>
              <p:nvPr/>
            </p:nvSpPr>
            <p:spPr>
              <a:xfrm>
                <a:off x="-1335404" y="1805461"/>
                <a:ext cx="251908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51908" h="259984">
                    <a:moveTo>
                      <a:pt x="132264" y="0"/>
                    </a:moveTo>
                    <a:cubicBezTo>
                      <a:pt x="213541" y="0"/>
                      <a:pt x="251908" y="51996"/>
                      <a:pt x="251908" y="118633"/>
                    </a:cubicBezTo>
                    <a:lnTo>
                      <a:pt x="91373" y="118633"/>
                    </a:lnTo>
                    <a:cubicBezTo>
                      <a:pt x="91373" y="181232"/>
                      <a:pt x="124187" y="218589"/>
                      <a:pt x="172650" y="218589"/>
                    </a:cubicBezTo>
                    <a:cubicBezTo>
                      <a:pt x="203444" y="218589"/>
                      <a:pt x="230200" y="204958"/>
                      <a:pt x="245850" y="173659"/>
                    </a:cubicBezTo>
                    <a:lnTo>
                      <a:pt x="249383" y="175174"/>
                    </a:lnTo>
                    <a:cubicBezTo>
                      <a:pt x="234744" y="229190"/>
                      <a:pt x="189309" y="259984"/>
                      <a:pt x="131759" y="259984"/>
                    </a:cubicBezTo>
                    <a:cubicBezTo>
                      <a:pt x="59569" y="259984"/>
                      <a:pt x="0" y="212531"/>
                      <a:pt x="0" y="130244"/>
                    </a:cubicBezTo>
                    <a:cubicBezTo>
                      <a:pt x="0" y="50987"/>
                      <a:pt x="60074" y="0"/>
                      <a:pt x="132264" y="0"/>
                    </a:cubicBezTo>
                    <a:close/>
                    <a:moveTo>
                      <a:pt x="132264" y="8582"/>
                    </a:moveTo>
                    <a:cubicBezTo>
                      <a:pt x="106013" y="8582"/>
                      <a:pt x="92888" y="48463"/>
                      <a:pt x="91878" y="108032"/>
                    </a:cubicBezTo>
                    <a:lnTo>
                      <a:pt x="165078" y="108032"/>
                    </a:lnTo>
                    <a:cubicBezTo>
                      <a:pt x="165078" y="51492"/>
                      <a:pt x="161039" y="8582"/>
                      <a:pt x="132264" y="8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>
                <a:spLocks/>
              </p:cNvSpPr>
              <p:nvPr/>
            </p:nvSpPr>
            <p:spPr>
              <a:xfrm>
                <a:off x="-1766048" y="1810509"/>
                <a:ext cx="140846" cy="249888"/>
              </a:xfrm>
              <a:custGeom>
                <a:avLst/>
                <a:gdLst/>
                <a:ahLst/>
                <a:cxnLst/>
                <a:rect l="l" t="t" r="r" b="b"/>
                <a:pathLst>
                  <a:path w="140846" h="249888">
                    <a:moveTo>
                      <a:pt x="0" y="0"/>
                    </a:moveTo>
                    <a:lnTo>
                      <a:pt x="117119" y="0"/>
                    </a:lnTo>
                    <a:lnTo>
                      <a:pt x="117119" y="194862"/>
                    </a:lnTo>
                    <a:cubicBezTo>
                      <a:pt x="117119" y="228181"/>
                      <a:pt x="118633" y="234743"/>
                      <a:pt x="140846" y="248878"/>
                    </a:cubicBezTo>
                    <a:lnTo>
                      <a:pt x="140846" y="249888"/>
                    </a:lnTo>
                    <a:lnTo>
                      <a:pt x="3029" y="249888"/>
                    </a:lnTo>
                    <a:lnTo>
                      <a:pt x="3029" y="248878"/>
                    </a:lnTo>
                    <a:cubicBezTo>
                      <a:pt x="25241" y="234743"/>
                      <a:pt x="26755" y="228181"/>
                      <a:pt x="26755" y="194862"/>
                    </a:cubicBezTo>
                    <a:lnTo>
                      <a:pt x="26755" y="56035"/>
                    </a:lnTo>
                    <a:cubicBezTo>
                      <a:pt x="26755" y="21707"/>
                      <a:pt x="23726" y="14640"/>
                      <a:pt x="0" y="100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>
                <a:spLocks/>
              </p:cNvSpPr>
              <p:nvPr/>
            </p:nvSpPr>
            <p:spPr>
              <a:xfrm>
                <a:off x="-1501643" y="2133303"/>
                <a:ext cx="323593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23593" h="363474">
                    <a:moveTo>
                      <a:pt x="190319" y="0"/>
                    </a:moveTo>
                    <a:cubicBezTo>
                      <a:pt x="236258" y="0"/>
                      <a:pt x="260994" y="15145"/>
                      <a:pt x="277653" y="15145"/>
                    </a:cubicBezTo>
                    <a:cubicBezTo>
                      <a:pt x="291284" y="15145"/>
                      <a:pt x="299866" y="9087"/>
                      <a:pt x="310467" y="0"/>
                    </a:cubicBezTo>
                    <a:lnTo>
                      <a:pt x="314001" y="120149"/>
                    </a:lnTo>
                    <a:lnTo>
                      <a:pt x="312991" y="120149"/>
                    </a:lnTo>
                    <a:cubicBezTo>
                      <a:pt x="287750" y="56541"/>
                      <a:pt x="250393" y="11107"/>
                      <a:pt x="199910" y="11107"/>
                    </a:cubicBezTo>
                    <a:cubicBezTo>
                      <a:pt x="137312" y="11107"/>
                      <a:pt x="101974" y="80268"/>
                      <a:pt x="101974" y="164573"/>
                    </a:cubicBezTo>
                    <a:cubicBezTo>
                      <a:pt x="101974" y="260490"/>
                      <a:pt x="155486" y="315011"/>
                      <a:pt x="221113" y="315011"/>
                    </a:cubicBezTo>
                    <a:cubicBezTo>
                      <a:pt x="263014" y="315011"/>
                      <a:pt x="297846" y="300371"/>
                      <a:pt x="320564" y="252918"/>
                    </a:cubicBezTo>
                    <a:lnTo>
                      <a:pt x="323593" y="253927"/>
                    </a:lnTo>
                    <a:cubicBezTo>
                      <a:pt x="306428" y="321574"/>
                      <a:pt x="252412" y="363474"/>
                      <a:pt x="173660" y="363474"/>
                    </a:cubicBezTo>
                    <a:cubicBezTo>
                      <a:pt x="74209" y="363474"/>
                      <a:pt x="0" y="293304"/>
                      <a:pt x="0" y="186786"/>
                    </a:cubicBezTo>
                    <a:cubicBezTo>
                      <a:pt x="0" y="76229"/>
                      <a:pt x="85820" y="0"/>
                      <a:pt x="1903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/>
              <p:cNvSpPr txBox="1">
                <a:spLocks/>
              </p:cNvSpPr>
              <p:nvPr/>
            </p:nvSpPr>
            <p:spPr>
              <a:xfrm>
                <a:off x="-758693" y="2133303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/>
              <p:cNvSpPr txBox="1">
                <a:spLocks/>
              </p:cNvSpPr>
              <p:nvPr/>
            </p:nvSpPr>
            <p:spPr>
              <a:xfrm>
                <a:off x="-1156286" y="2133808"/>
                <a:ext cx="373571" cy="357921"/>
              </a:xfrm>
              <a:custGeom>
                <a:avLst/>
                <a:gdLst/>
                <a:ahLst/>
                <a:cxnLst/>
                <a:rect l="l" t="t" r="r" b="b"/>
                <a:pathLst>
                  <a:path w="373571" h="357921">
                    <a:moveTo>
                      <a:pt x="17164" y="0"/>
                    </a:moveTo>
                    <a:cubicBezTo>
                      <a:pt x="24232" y="3534"/>
                      <a:pt x="35338" y="4544"/>
                      <a:pt x="52502" y="4544"/>
                    </a:cubicBezTo>
                    <a:lnTo>
                      <a:pt x="321069" y="4544"/>
                    </a:lnTo>
                    <a:cubicBezTo>
                      <a:pt x="338233" y="4544"/>
                      <a:pt x="349339" y="3534"/>
                      <a:pt x="356407" y="0"/>
                    </a:cubicBezTo>
                    <a:lnTo>
                      <a:pt x="373571" y="119644"/>
                    </a:lnTo>
                    <a:lnTo>
                      <a:pt x="372561" y="119644"/>
                    </a:lnTo>
                    <a:cubicBezTo>
                      <a:pt x="329651" y="50988"/>
                      <a:pt x="309963" y="17669"/>
                      <a:pt x="255946" y="17669"/>
                    </a:cubicBezTo>
                    <a:lnTo>
                      <a:pt x="234239" y="17669"/>
                    </a:lnTo>
                    <a:lnTo>
                      <a:pt x="234239" y="297847"/>
                    </a:lnTo>
                    <a:cubicBezTo>
                      <a:pt x="234239" y="331165"/>
                      <a:pt x="240802" y="342272"/>
                      <a:pt x="263014" y="356912"/>
                    </a:cubicBezTo>
                    <a:lnTo>
                      <a:pt x="263014" y="357921"/>
                    </a:lnTo>
                    <a:lnTo>
                      <a:pt x="110557" y="357921"/>
                    </a:lnTo>
                    <a:lnTo>
                      <a:pt x="110557" y="356912"/>
                    </a:lnTo>
                    <a:cubicBezTo>
                      <a:pt x="133274" y="342272"/>
                      <a:pt x="139332" y="331165"/>
                      <a:pt x="139332" y="297847"/>
                    </a:cubicBezTo>
                    <a:lnTo>
                      <a:pt x="139332" y="17669"/>
                    </a:lnTo>
                    <a:lnTo>
                      <a:pt x="117624" y="17669"/>
                    </a:lnTo>
                    <a:cubicBezTo>
                      <a:pt x="63608" y="17669"/>
                      <a:pt x="43920" y="50988"/>
                      <a:pt x="1010" y="119644"/>
                    </a:cubicBezTo>
                    <a:lnTo>
                      <a:pt x="0" y="119644"/>
                    </a:lnTo>
                    <a:lnTo>
                      <a:pt x="17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/>
              <p:cNvSpPr txBox="1">
                <a:spLocks/>
              </p:cNvSpPr>
              <p:nvPr/>
            </p:nvSpPr>
            <p:spPr>
              <a:xfrm>
                <a:off x="-2145704" y="2148039"/>
                <a:ext cx="130738" cy="132991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/>
              <p:cNvSpPr txBox="1">
                <a:spLocks/>
              </p:cNvSpPr>
              <p:nvPr/>
            </p:nvSpPr>
            <p:spPr>
              <a:xfrm>
                <a:off x="-1995442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/>
              <p:cNvSpPr txBox="1">
                <a:spLocks/>
              </p:cNvSpPr>
              <p:nvPr/>
            </p:nvSpPr>
            <p:spPr>
              <a:xfrm>
                <a:off x="-1879880" y="2150070"/>
                <a:ext cx="106535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TextBox 57"/>
              <p:cNvSpPr txBox="1">
                <a:spLocks/>
              </p:cNvSpPr>
              <p:nvPr/>
            </p:nvSpPr>
            <p:spPr>
              <a:xfrm>
                <a:off x="-1757317" y="2150070"/>
                <a:ext cx="107896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/>
              <p:cNvSpPr txBox="1">
                <a:spLocks/>
              </p:cNvSpPr>
              <p:nvPr/>
            </p:nvSpPr>
            <p:spPr>
              <a:xfrm>
                <a:off x="-1623967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7526204" y="2289887"/>
              <a:ext cx="3108960" cy="171869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Rectangle 59"/>
          <p:cNvSpPr/>
          <p:nvPr userDrawn="1"/>
        </p:nvSpPr>
        <p:spPr>
          <a:xfrm flipH="1">
            <a:off x="-1591" y="4732897"/>
            <a:ext cx="12193589" cy="336177"/>
          </a:xfrm>
          <a:prstGeom prst="rect">
            <a:avLst/>
          </a:prstGeom>
          <a:solidFill>
            <a:srgbClr val="064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31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, Divis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19093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tr-TR" dirty="0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 Level Title</a:t>
            </a:r>
            <a:endParaRPr lang="tr-TR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tr-TR" dirty="0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0"/>
            <a:ext cx="4440635" cy="328308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E5268C-C141-4840-9D00-CD333097B788}"/>
              </a:ext>
            </a:extLst>
          </p:cNvPr>
          <p:cNvSpPr/>
          <p:nvPr userDrawn="1"/>
        </p:nvSpPr>
        <p:spPr>
          <a:xfrm>
            <a:off x="7749346" y="3314331"/>
            <a:ext cx="4442653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4008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7749346" y="3283084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7749345" y="3799295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7749344" y="3374405"/>
            <a:ext cx="4442656" cy="438517"/>
          </a:xfrm>
          <a:prstGeom prst="rect">
            <a:avLst/>
          </a:prstGeom>
        </p:spPr>
        <p:txBody>
          <a:bodyPr anchor="ctr"/>
          <a:lstStyle>
            <a:lvl1pPr marL="0" algn="ctr" defTabSz="914400" rtl="0" eaLnBrk="1" latinLnBrk="0" hangingPunct="1">
              <a:lnSpc>
                <a:spcPct val="85000"/>
              </a:lnSpc>
              <a:defRPr lang="en-US" sz="1600" b="1" kern="120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&lt;DIVISION NAME&gt;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38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0016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990623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3" name="Rectangle 2"/>
          <p:cNvSpPr/>
          <p:nvPr userDrawn="1"/>
        </p:nvSpPr>
        <p:spPr>
          <a:xfrm flipH="1">
            <a:off x="4990624" y="0"/>
            <a:ext cx="157730" cy="6858000"/>
          </a:xfrm>
          <a:prstGeom prst="rect">
            <a:avLst/>
          </a:prstGeom>
          <a:solidFill>
            <a:srgbClr val="043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5148355" y="1"/>
            <a:ext cx="7042059" cy="236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713191" y="1347025"/>
            <a:ext cx="6087634" cy="707944"/>
          </a:xfrm>
          <a:prstGeom prst="rect">
            <a:avLst/>
          </a:prstGeom>
        </p:spPr>
        <p:txBody>
          <a:bodyPr lIns="0" anchor="t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lang="en-US" sz="5400" b="1" i="0" kern="1200" baseline="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Table of Contents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13191" y="2623839"/>
            <a:ext cx="5578857" cy="431800"/>
          </a:xfrm>
          <a:prstGeom prst="rect">
            <a:avLst/>
          </a:prstGeom>
        </p:spPr>
        <p:txBody>
          <a:bodyPr lIns="0" anchor="t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Page titles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52118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681"/>
            <a:ext cx="11272838" cy="417486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74438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 flipH="1">
            <a:off x="-2" y="1549668"/>
            <a:ext cx="4297680" cy="530833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bg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8"/>
          <p:cNvSpPr txBox="1">
            <a:spLocks/>
          </p:cNvSpPr>
          <p:nvPr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5" name="TextBox 24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4" name="TextBox 33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53301" y="2011681"/>
            <a:ext cx="6976736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702838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0" y="1554481"/>
            <a:ext cx="2743915" cy="5319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lIns="365760" tIns="91440" rIns="365760" bIns="182880" anchor="ctr">
            <a:noAutofit/>
          </a:bodyPr>
          <a:lstStyle/>
          <a:p>
            <a:endParaRPr 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9" name="TextBox 38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78629" y="2011681"/>
            <a:ext cx="8551409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44" name="Content Placeholder 8"/>
          <p:cNvSpPr txBox="1">
            <a:spLocks/>
          </p:cNvSpPr>
          <p:nvPr userDrawn="1"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23424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29184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838902" y="2011681"/>
            <a:ext cx="7891135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75280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-2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840478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7540" y="2011680"/>
            <a:ext cx="7342497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21578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900160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8808590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432"/>
            <a:ext cx="7937863" cy="416224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 txBox="1">
            <a:spLocks/>
          </p:cNvSpPr>
          <p:nvPr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95740171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think-cell Slide" r:id="rId15" imgW="471" imgH="470" progId="TCLayout.ActiveDocument.1">
                  <p:embed/>
                </p:oleObj>
              </mc:Choice>
              <mc:Fallback>
                <p:oleObj name="think-cell Slide" r:id="rId15" imgW="471" imgH="470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Content Placeholder 8"/>
          <p:cNvSpPr txBox="1">
            <a:spLocks/>
          </p:cNvSpPr>
          <p:nvPr userDrawn="1"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0D1A23-D88D-46C3-95E5-B10C224E1CC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618496" y="6443197"/>
            <a:ext cx="955009" cy="127570"/>
            <a:chOff x="279400" y="2781300"/>
            <a:chExt cx="8585200" cy="1092200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365CECB-7D2B-4CF7-BFD3-6752DEC67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7111873F-5B39-42DE-99F1-E7FC74583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CB93BBE-80DA-457D-B72D-9C9C5E5B86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D49BCB4-A340-471B-971A-24BD033C7F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C4938EB-CD7A-497C-9BA4-5CD6B3F08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8FB080F-C58C-4388-AF4B-47AA97CFE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BAF44958-70BD-4D20-94BC-622DD0D8A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6178D6E0-263D-45AD-BE10-D95989C19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5E418160-22DA-431A-9B45-BDEDF2B7B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91A4F274-1376-4B3F-9106-428B3F243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30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815" r:id="rId2"/>
    <p:sldLayoutId id="2147483804" r:id="rId3"/>
    <p:sldLayoutId id="2147483775" r:id="rId4"/>
    <p:sldLayoutId id="2147483776" r:id="rId5"/>
    <p:sldLayoutId id="2147483777" r:id="rId6"/>
    <p:sldLayoutId id="2147483805" r:id="rId7"/>
    <p:sldLayoutId id="2147483806" r:id="rId8"/>
    <p:sldLayoutId id="2147483808" r:id="rId9"/>
    <p:sldLayoutId id="2147483807" r:id="rId10"/>
    <p:sldLayoutId id="2147483814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accent2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Tx/>
        <a:buFontTx/>
        <a:buNone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200025" indent="-200025" algn="l" defTabSz="914400" rtl="0" eaLnBrk="1" latinLnBrk="0" hangingPunct="1">
        <a:spcBef>
          <a:spcPts val="12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398463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622300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806450" indent="-182563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e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93333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86746" y="1137865"/>
            <a:ext cx="6293064" cy="2630356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PBM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CVS</a:t>
            </a:r>
            <a:r>
              <a:rPr lang="en-US" dirty="0">
                <a:latin typeface="Arial"/>
                <a:cs typeface="Arial"/>
                <a:sym typeface="Arial" panose="020B0604020202020204" pitchFamily="34" charset="0"/>
              </a:rPr>
              <a:t> </a:t>
            </a:r>
            <a:r>
              <a:rPr lang="en-US" sz="5800" dirty="0">
                <a:latin typeface="Arial"/>
                <a:cs typeface="Arial"/>
                <a:sym typeface="Arial" panose="020B0604020202020204" pitchFamily="34" charset="0"/>
              </a:rPr>
              <a:t>Specialty</a:t>
            </a:r>
            <a:br>
              <a:rPr lang="en-US" sz="5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800" dirty="0">
                <a:latin typeface="Arial"/>
                <a:cs typeface="Arial"/>
                <a:sym typeface="Arial" panose="020B0604020202020204" pitchFamily="34" charset="0"/>
              </a:rPr>
              <a:t>Business Canvas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080" y="0"/>
            <a:ext cx="4436745" cy="3429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8E5268C-C141-4840-9D00-CD333097B788}"/>
              </a:ext>
            </a:extLst>
          </p:cNvPr>
          <p:cNvSpPr/>
          <p:nvPr/>
        </p:nvSpPr>
        <p:spPr>
          <a:xfrm>
            <a:off x="7749346" y="3314331"/>
            <a:ext cx="4442653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4008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Architecture Planning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49346" y="3283084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49345" y="3799295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6675" y="3403488"/>
            <a:ext cx="426894" cy="36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4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Canvas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CVS Specialty Pharmacy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C2180E-ADC9-45E8-ACAC-AA8639D58EB0}"/>
              </a:ext>
            </a:extLst>
          </p:cNvPr>
          <p:cNvSpPr txBox="1"/>
          <p:nvPr/>
        </p:nvSpPr>
        <p:spPr>
          <a:xfrm>
            <a:off x="497149" y="1846555"/>
            <a:ext cx="2237169" cy="2740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Key Partnerships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64B917-4738-4EDA-9C92-C7733ED9246B}"/>
              </a:ext>
            </a:extLst>
          </p:cNvPr>
          <p:cNvSpPr txBox="1"/>
          <p:nvPr/>
        </p:nvSpPr>
        <p:spPr>
          <a:xfrm>
            <a:off x="4971495" y="1841673"/>
            <a:ext cx="2237169" cy="2745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Value Proposition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DD8883-8AB8-4DAB-9896-B97679AB488E}"/>
              </a:ext>
            </a:extLst>
          </p:cNvPr>
          <p:cNvSpPr txBox="1"/>
          <p:nvPr/>
        </p:nvSpPr>
        <p:spPr>
          <a:xfrm>
            <a:off x="497149" y="4580584"/>
            <a:ext cx="5598851" cy="164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Cost Structure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78C51-56DA-401E-BD94-28EE8597FE01}"/>
              </a:ext>
            </a:extLst>
          </p:cNvPr>
          <p:cNvSpPr txBox="1"/>
          <p:nvPr/>
        </p:nvSpPr>
        <p:spPr>
          <a:xfrm>
            <a:off x="2729883" y="1846556"/>
            <a:ext cx="2237169" cy="1524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Key Activities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A11D69-3879-4CCB-BAC8-6104091602CD}"/>
              </a:ext>
            </a:extLst>
          </p:cNvPr>
          <p:cNvSpPr txBox="1"/>
          <p:nvPr/>
        </p:nvSpPr>
        <p:spPr>
          <a:xfrm>
            <a:off x="9452503" y="1840418"/>
            <a:ext cx="2239385" cy="2740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Customer Segment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2F0882-378F-43E3-B718-5F38E6584BD9}"/>
              </a:ext>
            </a:extLst>
          </p:cNvPr>
          <p:cNvSpPr txBox="1"/>
          <p:nvPr/>
        </p:nvSpPr>
        <p:spPr>
          <a:xfrm>
            <a:off x="7213110" y="1840418"/>
            <a:ext cx="2237169" cy="1196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Customer Relationships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BCF63C-1DFD-48EA-9435-EE4343DE3D94}"/>
              </a:ext>
            </a:extLst>
          </p:cNvPr>
          <p:cNvSpPr txBox="1"/>
          <p:nvPr/>
        </p:nvSpPr>
        <p:spPr>
          <a:xfrm>
            <a:off x="2732101" y="3385137"/>
            <a:ext cx="2237169" cy="1201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Key Resources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F2A279-C025-414A-A9FC-A0F11D339A1E}"/>
              </a:ext>
            </a:extLst>
          </p:cNvPr>
          <p:cNvSpPr txBox="1"/>
          <p:nvPr/>
        </p:nvSpPr>
        <p:spPr>
          <a:xfrm>
            <a:off x="7213109" y="3046352"/>
            <a:ext cx="2237169" cy="1540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Channels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00DCEC-069C-4C4E-84BA-825262ABB16E}"/>
              </a:ext>
            </a:extLst>
          </p:cNvPr>
          <p:cNvSpPr txBox="1"/>
          <p:nvPr/>
        </p:nvSpPr>
        <p:spPr>
          <a:xfrm>
            <a:off x="6093037" y="4586949"/>
            <a:ext cx="5598851" cy="1646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b="1" dirty="0">
                <a:solidFill>
                  <a:schemeClr val="tx2"/>
                </a:solidFill>
                <a:cs typeface="Open Sans Light"/>
              </a:rPr>
              <a:t>Revenue Streams</a:t>
            </a:r>
          </a:p>
        </p:txBody>
      </p:sp>
      <p:sp>
        <p:nvSpPr>
          <p:cNvPr id="63" name="Rectangle 28">
            <a:extLst>
              <a:ext uri="{FF2B5EF4-FFF2-40B4-BE49-F238E27FC236}">
                <a16:creationId xmlns:a16="http://schemas.microsoft.com/office/drawing/2014/main" id="{2123BDB0-89C9-4631-9747-A37B2DED0E00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67696" y="3611088"/>
            <a:ext cx="190711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73037" lvl="1" indent="-171450" defTabSz="820738" eaLnBrk="0" hangingPunct="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900" i="1" dirty="0">
              <a:solidFill>
                <a:srgbClr val="FF4848"/>
              </a:solidFill>
              <a:latin typeface="Verdana" pitchFamily="34" charset="0"/>
            </a:endParaRPr>
          </a:p>
          <a:p>
            <a:pPr marL="1587" lvl="1" defTabSz="820738" eaLnBrk="0" hangingPunct="0">
              <a:buClr>
                <a:schemeClr val="tx1"/>
              </a:buClr>
            </a:pPr>
            <a:endParaRPr lang="en-US" sz="900" i="1" dirty="0">
              <a:solidFill>
                <a:srgbClr val="FF4848"/>
              </a:solidFill>
              <a:latin typeface="Verdana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D035DC9-042A-4840-B93E-44E768754787}"/>
              </a:ext>
            </a:extLst>
          </p:cNvPr>
          <p:cNvSpPr/>
          <p:nvPr/>
        </p:nvSpPr>
        <p:spPr>
          <a:xfrm>
            <a:off x="543197" y="2121459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Health Plans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CCC1087-B21B-7340-9F04-A7B26F03271B}"/>
              </a:ext>
            </a:extLst>
          </p:cNvPr>
          <p:cNvSpPr/>
          <p:nvPr/>
        </p:nvSpPr>
        <p:spPr>
          <a:xfrm>
            <a:off x="1674163" y="2130740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Employers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56F651C-283D-DE4A-A2C5-230A4DA6A5CA}"/>
              </a:ext>
            </a:extLst>
          </p:cNvPr>
          <p:cNvSpPr/>
          <p:nvPr/>
        </p:nvSpPr>
        <p:spPr>
          <a:xfrm>
            <a:off x="1646819" y="3424912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Communication Vendors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32B7D7C-7C34-0549-8B8B-EB2D0FD171EB}"/>
              </a:ext>
            </a:extLst>
          </p:cNvPr>
          <p:cNvSpPr/>
          <p:nvPr/>
        </p:nvSpPr>
        <p:spPr>
          <a:xfrm>
            <a:off x="1653577" y="2765894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cs typeface="Open Sans Bold"/>
              </a:rPr>
              <a:t>Suppliers</a:t>
            </a:r>
          </a:p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Manufacturers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7DB3C92-04C4-AF4B-B778-79F3BF461CF4}"/>
              </a:ext>
            </a:extLst>
          </p:cNvPr>
          <p:cNvSpPr/>
          <p:nvPr/>
        </p:nvSpPr>
        <p:spPr>
          <a:xfrm>
            <a:off x="1637079" y="3093205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SureScripts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 (</a:t>
            </a:r>
            <a:r>
              <a:rPr lang="en-US" sz="800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eRx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)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43A1601-742F-3247-9BCE-4E767B5D7BEE}"/>
              </a:ext>
            </a:extLst>
          </p:cNvPr>
          <p:cNvSpPr/>
          <p:nvPr/>
        </p:nvSpPr>
        <p:spPr>
          <a:xfrm>
            <a:off x="563193" y="3097181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Relay Health</a:t>
            </a:r>
          </a:p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(Network)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0A4CD1-2AD3-5846-B7FB-EB59E787287E}"/>
              </a:ext>
            </a:extLst>
          </p:cNvPr>
          <p:cNvSpPr/>
          <p:nvPr/>
        </p:nvSpPr>
        <p:spPr>
          <a:xfrm>
            <a:off x="555049" y="3421955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Prescribers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6C7804A-D0C8-9C48-A878-A7BE7498334E}"/>
              </a:ext>
            </a:extLst>
          </p:cNvPr>
          <p:cNvSpPr/>
          <p:nvPr/>
        </p:nvSpPr>
        <p:spPr>
          <a:xfrm>
            <a:off x="542824" y="3734970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Data Vendors</a:t>
            </a:r>
          </a:p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Prescribers/Drugs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78EE5E0-C30A-2948-AABE-1D718E989B62}"/>
              </a:ext>
            </a:extLst>
          </p:cNvPr>
          <p:cNvSpPr/>
          <p:nvPr/>
        </p:nvSpPr>
        <p:spPr>
          <a:xfrm>
            <a:off x="550180" y="2446609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PBMs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B6C0686-86C3-DB4A-8020-498054688D59}"/>
              </a:ext>
            </a:extLst>
          </p:cNvPr>
          <p:cNvSpPr/>
          <p:nvPr/>
        </p:nvSpPr>
        <p:spPr>
          <a:xfrm>
            <a:off x="2781483" y="2121458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Specialty Mail Order Pharmacy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30A4C75B-478A-D942-82A9-BBE1685BB0E0}"/>
              </a:ext>
            </a:extLst>
          </p:cNvPr>
          <p:cNvSpPr/>
          <p:nvPr/>
        </p:nvSpPr>
        <p:spPr>
          <a:xfrm>
            <a:off x="3869572" y="2120881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Claim Adjudication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29A429-86E9-B345-AFE5-8E02AA1D17D4}"/>
              </a:ext>
            </a:extLst>
          </p:cNvPr>
          <p:cNvSpPr/>
          <p:nvPr/>
        </p:nvSpPr>
        <p:spPr>
          <a:xfrm>
            <a:off x="549447" y="2772031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CVS Pharmacy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78BA539-0BFC-A047-B0E4-4F276E567751}"/>
              </a:ext>
            </a:extLst>
          </p:cNvPr>
          <p:cNvSpPr/>
          <p:nvPr/>
        </p:nvSpPr>
        <p:spPr>
          <a:xfrm>
            <a:off x="1660818" y="2460180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Silver Scripts</a:t>
            </a:r>
          </a:p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Insurance Co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4E1FC95-16FB-3345-AAF6-11A4C7E8F629}"/>
              </a:ext>
            </a:extLst>
          </p:cNvPr>
          <p:cNvSpPr/>
          <p:nvPr/>
        </p:nvSpPr>
        <p:spPr>
          <a:xfrm>
            <a:off x="2780405" y="2440488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Patient Care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52CF4C3-F6CE-564C-AFAA-A0168BF3D3C1}"/>
              </a:ext>
            </a:extLst>
          </p:cNvPr>
          <p:cNvSpPr/>
          <p:nvPr/>
        </p:nvSpPr>
        <p:spPr>
          <a:xfrm>
            <a:off x="3868494" y="2441671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Clinical  Services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DF71BF9-C9C5-814B-9FFE-AB915E5BC1FF}"/>
              </a:ext>
            </a:extLst>
          </p:cNvPr>
          <p:cNvSpPr/>
          <p:nvPr/>
        </p:nvSpPr>
        <p:spPr>
          <a:xfrm>
            <a:off x="2771790" y="3601204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Pharmacists &amp; Pharmacy Techs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097896A-BF03-C140-9600-DC9FB14A68EE}"/>
              </a:ext>
            </a:extLst>
          </p:cNvPr>
          <p:cNvSpPr/>
          <p:nvPr/>
        </p:nvSpPr>
        <p:spPr>
          <a:xfrm>
            <a:off x="3879543" y="3600627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Sales and Marketing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65BC9BA-6841-4048-B75F-BDDE6FD60351}"/>
              </a:ext>
            </a:extLst>
          </p:cNvPr>
          <p:cNvSpPr/>
          <p:nvPr/>
        </p:nvSpPr>
        <p:spPr>
          <a:xfrm>
            <a:off x="2780405" y="3926049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Customer Service Reps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8468F55-CE0E-D248-ABAA-29407335C779}"/>
              </a:ext>
            </a:extLst>
          </p:cNvPr>
          <p:cNvSpPr/>
          <p:nvPr/>
        </p:nvSpPr>
        <p:spPr>
          <a:xfrm>
            <a:off x="3868494" y="3927232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Benefits Administrators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4B40773-793B-C444-B424-53452E9A7977}"/>
              </a:ext>
            </a:extLst>
          </p:cNvPr>
          <p:cNvSpPr/>
          <p:nvPr/>
        </p:nvSpPr>
        <p:spPr>
          <a:xfrm>
            <a:off x="2783146" y="2753297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Rx Benefit Management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8F1941F9-4B8A-784B-9AA1-B148FFD40194}"/>
              </a:ext>
            </a:extLst>
          </p:cNvPr>
          <p:cNvSpPr/>
          <p:nvPr/>
        </p:nvSpPr>
        <p:spPr>
          <a:xfrm>
            <a:off x="3871235" y="2754480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Client &amp; Member Billing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88CE193-1244-3B45-BB0D-5C3B85722D10}"/>
              </a:ext>
            </a:extLst>
          </p:cNvPr>
          <p:cNvSpPr/>
          <p:nvPr/>
        </p:nvSpPr>
        <p:spPr>
          <a:xfrm>
            <a:off x="547615" y="4044649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Shippers</a:t>
            </a:r>
          </a:p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UPS/USPS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A9989093-E47A-E44A-80AF-3770601A210E}"/>
              </a:ext>
            </a:extLst>
          </p:cNvPr>
          <p:cNvSpPr/>
          <p:nvPr/>
        </p:nvSpPr>
        <p:spPr>
          <a:xfrm>
            <a:off x="1646819" y="3757402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Banks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48FAF4C-05AF-D243-9455-6AD6FFED285A}"/>
              </a:ext>
            </a:extLst>
          </p:cNvPr>
          <p:cNvSpPr/>
          <p:nvPr/>
        </p:nvSpPr>
        <p:spPr>
          <a:xfrm>
            <a:off x="2785325" y="4235761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Analytics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9D2B642-1CF4-DC47-AC54-2E058E12A6E6}"/>
              </a:ext>
            </a:extLst>
          </p:cNvPr>
          <p:cNvSpPr/>
          <p:nvPr/>
        </p:nvSpPr>
        <p:spPr>
          <a:xfrm>
            <a:off x="3879543" y="3061210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Plan Design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3D049B8-D8BD-3D4D-8F8C-879F5026C949}"/>
              </a:ext>
            </a:extLst>
          </p:cNvPr>
          <p:cNvSpPr/>
          <p:nvPr/>
        </p:nvSpPr>
        <p:spPr>
          <a:xfrm>
            <a:off x="5040453" y="2118322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Rare Disease Management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AF3723C-B7FA-934C-A508-A10EF62CA4B2}"/>
              </a:ext>
            </a:extLst>
          </p:cNvPr>
          <p:cNvSpPr/>
          <p:nvPr/>
        </p:nvSpPr>
        <p:spPr>
          <a:xfrm>
            <a:off x="5040453" y="3082390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Pharmacy Advisor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B9B16D9-74B5-5D47-8DB4-A814A676FEC6}"/>
              </a:ext>
            </a:extLst>
          </p:cNvPr>
          <p:cNvSpPr/>
          <p:nvPr/>
        </p:nvSpPr>
        <p:spPr>
          <a:xfrm>
            <a:off x="5040453" y="2439678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Specialty </a:t>
            </a:r>
          </a:p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Connect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41ECCB6-A136-2A4D-8C1F-8EA13A11A287}"/>
              </a:ext>
            </a:extLst>
          </p:cNvPr>
          <p:cNvSpPr/>
          <p:nvPr/>
        </p:nvSpPr>
        <p:spPr>
          <a:xfrm>
            <a:off x="6141633" y="2117333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Formulary Management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86933C5E-F28F-3244-B5AF-604392E188B4}"/>
              </a:ext>
            </a:extLst>
          </p:cNvPr>
          <p:cNvSpPr/>
          <p:nvPr/>
        </p:nvSpPr>
        <p:spPr>
          <a:xfrm>
            <a:off x="7270641" y="3296734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Mail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B6FD0105-2849-094B-803B-A7BE34451892}"/>
              </a:ext>
            </a:extLst>
          </p:cNvPr>
          <p:cNvSpPr/>
          <p:nvPr/>
        </p:nvSpPr>
        <p:spPr>
          <a:xfrm>
            <a:off x="8358730" y="3296157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E-Mail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B58917A6-874C-3F45-90B1-EA48D3C0DA9E}"/>
              </a:ext>
            </a:extLst>
          </p:cNvPr>
          <p:cNvSpPr/>
          <p:nvPr/>
        </p:nvSpPr>
        <p:spPr>
          <a:xfrm>
            <a:off x="7269563" y="3615764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Phone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F7B35F71-3937-6F4B-8A6D-8B4C0072094A}"/>
              </a:ext>
            </a:extLst>
          </p:cNvPr>
          <p:cNvSpPr/>
          <p:nvPr/>
        </p:nvSpPr>
        <p:spPr>
          <a:xfrm>
            <a:off x="8357652" y="3616947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Text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F53CA91D-297A-3D49-B9FC-F7D9C91C4829}"/>
              </a:ext>
            </a:extLst>
          </p:cNvPr>
          <p:cNvSpPr/>
          <p:nvPr/>
        </p:nvSpPr>
        <p:spPr>
          <a:xfrm>
            <a:off x="7272304" y="3928573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Digital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7A5C1CB0-4CA6-1942-B823-D994E1027521}"/>
              </a:ext>
            </a:extLst>
          </p:cNvPr>
          <p:cNvSpPr/>
          <p:nvPr/>
        </p:nvSpPr>
        <p:spPr>
          <a:xfrm>
            <a:off x="8360393" y="3929756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IVR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34B8E2F2-20DC-D74D-B5DE-D2247F51C7C3}"/>
              </a:ext>
            </a:extLst>
          </p:cNvPr>
          <p:cNvSpPr/>
          <p:nvPr/>
        </p:nvSpPr>
        <p:spPr>
          <a:xfrm>
            <a:off x="7277623" y="4229270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Fax - Prescribers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63E9AFAB-EE2E-214D-B2EB-16F8D25268DB}"/>
              </a:ext>
            </a:extLst>
          </p:cNvPr>
          <p:cNvSpPr/>
          <p:nvPr/>
        </p:nvSpPr>
        <p:spPr>
          <a:xfrm>
            <a:off x="8368701" y="4236486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E-Messaging - Prescribers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48E23631-2687-FB4E-8726-F2C34E759BD8}"/>
              </a:ext>
            </a:extLst>
          </p:cNvPr>
          <p:cNvSpPr/>
          <p:nvPr/>
        </p:nvSpPr>
        <p:spPr>
          <a:xfrm>
            <a:off x="9502251" y="2131190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Health Plans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B692A904-4387-1B4D-874F-CA3C0BA516F5}"/>
              </a:ext>
            </a:extLst>
          </p:cNvPr>
          <p:cNvSpPr/>
          <p:nvPr/>
        </p:nvSpPr>
        <p:spPr>
          <a:xfrm>
            <a:off x="10601389" y="2130613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Employers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1B8D5A2C-3BED-7B4F-998B-03C86F0554BB}"/>
              </a:ext>
            </a:extLst>
          </p:cNvPr>
          <p:cNvSpPr/>
          <p:nvPr/>
        </p:nvSpPr>
        <p:spPr>
          <a:xfrm>
            <a:off x="9502251" y="2442035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Unions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728C621E-EB0D-4745-A6F1-0448DE6499B5}"/>
              </a:ext>
            </a:extLst>
          </p:cNvPr>
          <p:cNvSpPr/>
          <p:nvPr/>
        </p:nvSpPr>
        <p:spPr>
          <a:xfrm>
            <a:off x="10601389" y="2444056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Government Employee Groups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A44C0B71-7044-0F4B-8F98-6FC170D9C4FE}"/>
              </a:ext>
            </a:extLst>
          </p:cNvPr>
          <p:cNvSpPr/>
          <p:nvPr/>
        </p:nvSpPr>
        <p:spPr>
          <a:xfrm>
            <a:off x="9502251" y="2752880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Prescription Drug Plans (PDP)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A854A1C2-69B7-DD41-9CB7-53866C75B56D}"/>
              </a:ext>
            </a:extLst>
          </p:cNvPr>
          <p:cNvSpPr/>
          <p:nvPr/>
        </p:nvSpPr>
        <p:spPr>
          <a:xfrm>
            <a:off x="10601389" y="2757499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Managed Medicaid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EC1C7B29-0880-F440-8A48-49A8D2B28406}"/>
              </a:ext>
            </a:extLst>
          </p:cNvPr>
          <p:cNvSpPr/>
          <p:nvPr/>
        </p:nvSpPr>
        <p:spPr>
          <a:xfrm>
            <a:off x="9502251" y="3063726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Public Exchanges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AC6137BD-D57C-D147-87C7-30B4EECBFAF5}"/>
              </a:ext>
            </a:extLst>
          </p:cNvPr>
          <p:cNvSpPr/>
          <p:nvPr/>
        </p:nvSpPr>
        <p:spPr>
          <a:xfrm>
            <a:off x="10601389" y="3070942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Private Exchanges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1906DFB1-4BDD-9C4B-8CE6-41D6451E1136}"/>
              </a:ext>
            </a:extLst>
          </p:cNvPr>
          <p:cNvSpPr/>
          <p:nvPr/>
        </p:nvSpPr>
        <p:spPr>
          <a:xfrm>
            <a:off x="1692316" y="4900190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Customer Service Reps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8715E7E3-1517-AA4A-9DD0-998B3E6CC3E4}"/>
              </a:ext>
            </a:extLst>
          </p:cNvPr>
          <p:cNvSpPr/>
          <p:nvPr/>
        </p:nvSpPr>
        <p:spPr>
          <a:xfrm>
            <a:off x="2780405" y="4899613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Inventory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5F11FCC5-FB3E-A645-8D6F-EC1F48AEB69F}"/>
              </a:ext>
            </a:extLst>
          </p:cNvPr>
          <p:cNvSpPr/>
          <p:nvPr/>
        </p:nvSpPr>
        <p:spPr>
          <a:xfrm>
            <a:off x="1691238" y="5219220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Pharmacists &amp; Pharmacy Techs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FC699673-9CAC-DC42-AE72-39E2CC5999A0}"/>
              </a:ext>
            </a:extLst>
          </p:cNvPr>
          <p:cNvSpPr/>
          <p:nvPr/>
        </p:nvSpPr>
        <p:spPr>
          <a:xfrm>
            <a:off x="2779327" y="5220403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Marketing &amp; Sales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1F362C5D-8867-CD40-952A-B3385217D6C5}"/>
              </a:ext>
            </a:extLst>
          </p:cNvPr>
          <p:cNvSpPr/>
          <p:nvPr/>
        </p:nvSpPr>
        <p:spPr>
          <a:xfrm>
            <a:off x="3879779" y="5218453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Performance Guarantees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C1D6B742-398C-794D-9D5D-243DFB127B8C}"/>
              </a:ext>
            </a:extLst>
          </p:cNvPr>
          <p:cNvSpPr/>
          <p:nvPr/>
        </p:nvSpPr>
        <p:spPr>
          <a:xfrm>
            <a:off x="2782068" y="5533212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Compliance &amp; Regulatory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8DD0031F-0458-AA45-AF61-F1D95867CC90}"/>
              </a:ext>
            </a:extLst>
          </p:cNvPr>
          <p:cNvSpPr/>
          <p:nvPr/>
        </p:nvSpPr>
        <p:spPr>
          <a:xfrm>
            <a:off x="6141633" y="2438690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Rebates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ECC88B5F-1F68-2D48-94C0-39C1BA8A2BBB}"/>
              </a:ext>
            </a:extLst>
          </p:cNvPr>
          <p:cNvSpPr/>
          <p:nvPr/>
        </p:nvSpPr>
        <p:spPr>
          <a:xfrm>
            <a:off x="6141633" y="2760047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Brand to Generic Substitutions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4F7BB569-2BAB-4F48-9ACB-0D42B51226D2}"/>
              </a:ext>
            </a:extLst>
          </p:cNvPr>
          <p:cNvSpPr/>
          <p:nvPr/>
        </p:nvSpPr>
        <p:spPr>
          <a:xfrm>
            <a:off x="7269156" y="4906704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Client Pay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1DFEF882-41D8-7C42-A0FB-84E8AEBEBF7F}"/>
              </a:ext>
            </a:extLst>
          </p:cNvPr>
          <p:cNvSpPr/>
          <p:nvPr/>
        </p:nvSpPr>
        <p:spPr>
          <a:xfrm>
            <a:off x="8357245" y="4906127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Co-Pay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C7C560BE-7581-8A42-BD84-D66C51949BA4}"/>
              </a:ext>
            </a:extLst>
          </p:cNvPr>
          <p:cNvSpPr/>
          <p:nvPr/>
        </p:nvSpPr>
        <p:spPr>
          <a:xfrm>
            <a:off x="9442130" y="4899959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Rx Network Admin Fees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6FA2A1C9-C29C-9140-A899-20354FF97F4B}"/>
              </a:ext>
            </a:extLst>
          </p:cNvPr>
          <p:cNvSpPr/>
          <p:nvPr/>
        </p:nvSpPr>
        <p:spPr>
          <a:xfrm>
            <a:off x="7278701" y="2102856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Face to Face</a:t>
            </a:r>
          </a:p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Clients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24AF1E58-F726-5144-B3E7-0231F5BC1F43}"/>
              </a:ext>
            </a:extLst>
          </p:cNvPr>
          <p:cNvSpPr/>
          <p:nvPr/>
        </p:nvSpPr>
        <p:spPr>
          <a:xfrm>
            <a:off x="7277623" y="2421886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Phone </a:t>
            </a:r>
          </a:p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Clients &amp;  Patients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7D4CC920-8FAB-544A-8A7C-5DA87B1EB109}"/>
              </a:ext>
            </a:extLst>
          </p:cNvPr>
          <p:cNvSpPr/>
          <p:nvPr/>
        </p:nvSpPr>
        <p:spPr>
          <a:xfrm>
            <a:off x="8357245" y="2102856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Digital </a:t>
            </a:r>
          </a:p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Clients &amp; Patients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45C0E967-8554-3A40-87E7-C083BFA2CAAA}"/>
              </a:ext>
            </a:extLst>
          </p:cNvPr>
          <p:cNvSpPr/>
          <p:nvPr/>
        </p:nvSpPr>
        <p:spPr>
          <a:xfrm>
            <a:off x="9502251" y="3374149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Patients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86102012-8949-CD4C-9C4C-E75710FA89E9}"/>
              </a:ext>
            </a:extLst>
          </p:cNvPr>
          <p:cNvSpPr/>
          <p:nvPr/>
        </p:nvSpPr>
        <p:spPr>
          <a:xfrm>
            <a:off x="3868494" y="4251210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Nurses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53E0D9D-9C8E-E945-B6D9-CBA4156BB869}"/>
              </a:ext>
            </a:extLst>
          </p:cNvPr>
          <p:cNvSpPr/>
          <p:nvPr/>
        </p:nvSpPr>
        <p:spPr>
          <a:xfrm>
            <a:off x="2775690" y="3068661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Specialty Retail Pharmacies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11284F87-4B73-9D41-9004-D717318C96A4}"/>
              </a:ext>
            </a:extLst>
          </p:cNvPr>
          <p:cNvSpPr/>
          <p:nvPr/>
        </p:nvSpPr>
        <p:spPr>
          <a:xfrm>
            <a:off x="5040453" y="2757454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Benefits Verification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179F8B3F-29F1-3049-9D15-1BBA4C30CC10}"/>
              </a:ext>
            </a:extLst>
          </p:cNvPr>
          <p:cNvSpPr/>
          <p:nvPr/>
        </p:nvSpPr>
        <p:spPr>
          <a:xfrm>
            <a:off x="8357245" y="5225304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Manufacturer Coupons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255528F3-EE4C-944F-A099-2A6FAED96004}"/>
              </a:ext>
            </a:extLst>
          </p:cNvPr>
          <p:cNvSpPr/>
          <p:nvPr/>
        </p:nvSpPr>
        <p:spPr>
          <a:xfrm>
            <a:off x="3880675" y="4896789"/>
            <a:ext cx="1051432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+mj-lt"/>
                <a:cs typeface="Open Sans Bold"/>
              </a:rPr>
              <a:t>Dispensing</a:t>
            </a:r>
          </a:p>
        </p:txBody>
      </p:sp>
    </p:spTree>
    <p:extLst>
      <p:ext uri="{BB962C8B-B14F-4D97-AF65-F5344CB8AC3E}">
        <p14:creationId xmlns:p14="http://schemas.microsoft.com/office/powerpoint/2010/main" val="378882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oftheCTO_theme_100218">
  <a:themeElements>
    <a:clrScheme name="Aetna - CTO FINAL AUGUST 18">
      <a:dk1>
        <a:srgbClr val="000000"/>
      </a:dk1>
      <a:lt1>
        <a:srgbClr val="FFFFFF"/>
      </a:lt1>
      <a:dk2>
        <a:srgbClr val="414141"/>
      </a:dk2>
      <a:lt2>
        <a:srgbClr val="C2C0C0"/>
      </a:lt2>
      <a:accent1>
        <a:srgbClr val="00859B"/>
      </a:accent1>
      <a:accent2>
        <a:srgbClr val="064E69"/>
      </a:accent2>
      <a:accent3>
        <a:srgbClr val="7CC0CC"/>
      </a:accent3>
      <a:accent4>
        <a:srgbClr val="B2DAE1"/>
      </a:accent4>
      <a:accent5>
        <a:srgbClr val="563D82"/>
      </a:accent5>
      <a:accent6>
        <a:srgbClr val="7C3E98"/>
      </a:accent6>
      <a:hlink>
        <a:srgbClr val="563D82"/>
      </a:hlink>
      <a:folHlink>
        <a:srgbClr val="B18BC1"/>
      </a:folHlink>
    </a:clrScheme>
    <a:fontScheme name="Sm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  <a:cs typeface="Open Sans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defTabSz="456758" fontAlgn="base">
          <a:spcBef>
            <a:spcPts val="1200"/>
          </a:spcBef>
          <a:defRPr dirty="0" err="1" smtClean="0">
            <a:solidFill>
              <a:schemeClr val="tx2"/>
            </a:solidFill>
            <a:cs typeface="Open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oftheCTO_theme_100218" id="{18E4FBCB-19BE-804A-9DE7-397BE919D330}" vid="{0A8A6A59-A18B-E745-A2BF-59BBEE2B9A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9E6DEB8F4FB049B548952547B6305B" ma:contentTypeVersion="23" ma:contentTypeDescription="Create a new document." ma:contentTypeScope="" ma:versionID="c215ccef8c3a36b16093470dad90619d">
  <xsd:schema xmlns:xsd="http://www.w3.org/2001/XMLSchema" xmlns:xs="http://www.w3.org/2001/XMLSchema" xmlns:p="http://schemas.microsoft.com/office/2006/metadata/properties" xmlns:ns2="b1cf5257-8992-498b-aff9-2ccb2706890d" xmlns:ns3="f8f3ac21-d33a-4f17-9d4e-9f9f14b93e81" targetNamespace="http://schemas.microsoft.com/office/2006/metadata/properties" ma:root="true" ma:fieldsID="3d38ed3f155d5df0c2af8249c3cff766" ns2:_="" ns3:_="">
    <xsd:import namespace="b1cf5257-8992-498b-aff9-2ccb2706890d"/>
    <xsd:import namespace="f8f3ac21-d33a-4f17-9d4e-9f9f14b93e81"/>
    <xsd:element name="properties">
      <xsd:complexType>
        <xsd:sequence>
          <xsd:element name="documentManagement">
            <xsd:complexType>
              <xsd:all>
                <xsd:element ref="ns2:Link_x0020_to_x0020_Document" minOccurs="0"/>
                <xsd:element ref="ns3:SharedWithUsers" minOccurs="0"/>
                <xsd:element ref="ns3:SharedWithDetails" minOccurs="0"/>
                <xsd:element ref="ns2:ne0396003d134c759a94fef6d5606d1a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cf5257-8992-498b-aff9-2ccb2706890d" elementFormDefault="qualified">
    <xsd:import namespace="http://schemas.microsoft.com/office/2006/documentManagement/types"/>
    <xsd:import namespace="http://schemas.microsoft.com/office/infopath/2007/PartnerControls"/>
    <xsd:element name="Link_x0020_to_x0020_Document" ma:index="8" nillable="true" ma:displayName="Link to Document" ma:format="Hyperlink" ma:internalName="Link_x0020_to_x0020_Document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ne0396003d134c759a94fef6d5606d1a" ma:index="12" nillable="true" ma:taxonomy="true" ma:internalName="ne0396003d134c759a94fef6d5606d1a" ma:taxonomyFieldName="ItemStatus" ma:displayName="ItemStatus" ma:default="" ma:fieldId="{7e039600-3d13-4c75-9a94-fef6d5606d1a}" ma:taxonomyMulti="true" ma:sspId="3773e5d3-86f4-436a-b35a-a9b626cf6315" ma:termSetId="db40ae4d-ec6d-4fe5-b1a5-c9938661c4e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f3ac21-d33a-4f17-9d4e-9f9f14b93e81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3" nillable="true" ma:displayName="Taxonomy Catch All Column" ma:hidden="true" ma:list="{b152409f-fec3-4f87-b851-0f982ca0a3b0}" ma:internalName="TaxCatchAll" ma:showField="CatchAllData" ma:web="f8f3ac21-d33a-4f17-9d4e-9f9f14b93e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nk_x0020_to_x0020_Document xmlns="b1cf5257-8992-498b-aff9-2ccb2706890d">
      <Url xsi:nil="true"/>
      <Description xsi:nil="true"/>
    </Link_x0020_to_x0020_Document>
    <TaxCatchAll xmlns="f8f3ac21-d33a-4f17-9d4e-9f9f14b93e81" xsi:nil="true"/>
    <ne0396003d134c759a94fef6d5606d1a xmlns="b1cf5257-8992-498b-aff9-2ccb2706890d">
      <Terms xmlns="http://schemas.microsoft.com/office/infopath/2007/PartnerControls"/>
    </ne0396003d134c759a94fef6d5606d1a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87B9BE-B605-4F60-996F-5C8BE2C66F8D}"/>
</file>

<file path=customXml/itemProps2.xml><?xml version="1.0" encoding="utf-8"?>
<ds:datastoreItem xmlns:ds="http://schemas.openxmlformats.org/officeDocument/2006/customXml" ds:itemID="{B24F0FD7-590D-477C-84D8-04F64A55F94D}">
  <ds:schemaRefs>
    <ds:schemaRef ds:uri="http://schemas.microsoft.com/office/2006/metadata/properties"/>
    <ds:schemaRef ds:uri="http://schemas.microsoft.com/office/infopath/2007/PartnerControls"/>
    <ds:schemaRef ds:uri="9ea8bc4d-1db1-4837-b00f-6e616e24289c"/>
    <ds:schemaRef ds:uri="b1cf5257-8992-498b-aff9-2ccb2706890d"/>
  </ds:schemaRefs>
</ds:datastoreItem>
</file>

<file path=customXml/itemProps3.xml><?xml version="1.0" encoding="utf-8"?>
<ds:datastoreItem xmlns:ds="http://schemas.openxmlformats.org/officeDocument/2006/customXml" ds:itemID="{3A4C5460-6341-4A06-8926-FDDA58E916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Aetna Violet PPT template-widescreen</Template>
  <TotalTime>9031</TotalTime>
  <Words>189</Words>
  <Application>Microsoft Office PowerPoint</Application>
  <PresentationFormat>Widescreen</PresentationFormat>
  <Paragraphs>91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OfficeoftheCTO_theme_100218</vt:lpstr>
      <vt:lpstr>PBM CVS Specialty Business Canvas</vt:lpstr>
      <vt:lpstr>Business Canvas</vt:lpstr>
    </vt:vector>
  </TitlesOfParts>
  <Company>Aetna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Oddo</dc:creator>
  <cp:lastModifiedBy>Hillocks, George M</cp:lastModifiedBy>
  <cp:revision>807</cp:revision>
  <cp:lastPrinted>2017-04-13T12:11:49Z</cp:lastPrinted>
  <dcterms:created xsi:type="dcterms:W3CDTF">2017-11-30T21:23:10Z</dcterms:created>
  <dcterms:modified xsi:type="dcterms:W3CDTF">2020-02-21T15:55:21Z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0x010100569E6DEB8F4FB049B548952547B6305B</vt:lpwstr>
  </property>
  <property fmtid="{D5CDD505-2E9C-101B-9397-08002B2CF9AE}" pid="3" name="Order">
    <vt:r8>1238400</vt:r8>
  </property>
  <property fmtid="{D5CDD505-2E9C-101B-9397-08002B2CF9AE}" pid="4" name="Sensitivity">
    <vt:lpwstr>Proprietary</vt:lpwstr>
  </property>
  <property fmtid="{D5CDD505-2E9C-101B-9397-08002B2CF9AE}" pid="5" name="MSIP_Label_67599526-06ca-49cc-9fa9-5307800a949a_Extended_MSFT_Method">
    <vt:lpwstr>Automatic</vt:lpwstr>
  </property>
  <property fmtid="{D5CDD505-2E9C-101B-9397-08002B2CF9AE}" pid="6" name="MSIP_Label_67599526-06ca-49cc-9fa9-5307800a949a_Enabled">
    <vt:lpwstr>True</vt:lpwstr>
  </property>
  <property fmtid="{D5CDD505-2E9C-101B-9397-08002B2CF9AE}" pid="7" name="ComplianceAssetId">
    <vt:lpwstr/>
  </property>
  <property fmtid="{D5CDD505-2E9C-101B-9397-08002B2CF9AE}" pid="8" name="MSIP_Label_67599526-06ca-49cc-9fa9-5307800a949a_SetDate">
    <vt:lpwstr>2018-11-27T13:51:41.6573611Z</vt:lpwstr>
  </property>
  <property fmtid="{D5CDD505-2E9C-101B-9397-08002B2CF9AE}" pid="9" name="MSIP_Label_67599526-06ca-49cc-9fa9-5307800a949a_Application">
    <vt:lpwstr>Microsoft Azure Information Protection</vt:lpwstr>
  </property>
  <property fmtid="{D5CDD505-2E9C-101B-9397-08002B2CF9AE}" pid="10" name="MSIP_Label_67599526-06ca-49cc-9fa9-5307800a949a_SiteId">
    <vt:lpwstr>fabb61b8-3afe-4e75-b934-a47f782b8cd7</vt:lpwstr>
  </property>
  <property fmtid="{D5CDD505-2E9C-101B-9397-08002B2CF9AE}" pid="11" name="MSIP_Label_67599526-06ca-49cc-9fa9-5307800a949a_Owner">
    <vt:lpwstr>StubanasCM@aetna.com</vt:lpwstr>
  </property>
  <property fmtid="{D5CDD505-2E9C-101B-9397-08002B2CF9AE}" pid="12" name="UnilyDocumentCategory">
    <vt:lpwstr/>
  </property>
  <property fmtid="{D5CDD505-2E9C-101B-9397-08002B2CF9AE}" pid="13" name="MSIP_Label_67599526-06ca-49cc-9fa9-5307800a949a_Name">
    <vt:lpwstr>Proprietary</vt:lpwstr>
  </property>
</Properties>
</file>