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275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F7F7F"/>
    <a:srgbClr val="D9D9D9"/>
    <a:srgbClr val="FF4848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E2CC29-67E2-C66B-3297-89FC1C7174E1}" v="1" dt="2019-12-20T16:24:37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locks, George M" userId="S::george.hillocks@cvshealth.com::8d1c8286-dd05-4079-af11-b9fb19584d02" providerId="AD" clId="Web-{B4E2CC29-67E2-C66B-3297-89FC1C7174E1}"/>
    <pc:docChg chg="modSld">
      <pc:chgData name="Hillocks, George M" userId="S::george.hillocks@cvshealth.com::8d1c8286-dd05-4079-af11-b9fb19584d02" providerId="AD" clId="Web-{B4E2CC29-67E2-C66B-3297-89FC1C7174E1}" dt="2019-12-20T16:24:37.617" v="0"/>
      <pc:docMkLst>
        <pc:docMk/>
      </pc:docMkLst>
      <pc:sldChg chg="delSp">
        <pc:chgData name="Hillocks, George M" userId="S::george.hillocks@cvshealth.com::8d1c8286-dd05-4079-af11-b9fb19584d02" providerId="AD" clId="Web-{B4E2CC29-67E2-C66B-3297-89FC1C7174E1}" dt="2019-12-20T16:24:37.617" v="0"/>
        <pc:sldMkLst>
          <pc:docMk/>
          <pc:sldMk cId="2779849790" sldId="275"/>
        </pc:sldMkLst>
        <pc:spChg chg="del">
          <ac:chgData name="Hillocks, George M" userId="S::george.hillocks@cvshealth.com::8d1c8286-dd05-4079-af11-b9fb19584d02" providerId="AD" clId="Web-{B4E2CC29-67E2-C66B-3297-89FC1C7174E1}" dt="2019-12-20T16:24:37.617" v="0"/>
          <ac:spMkLst>
            <pc:docMk/>
            <pc:sldMk cId="2779849790" sldId="275"/>
            <ac:spMk id="7" creationId="{37F49D23-F817-2845-90D5-F51121CEB60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12/20/2019</a:t>
            </a:fld>
            <a:endParaRPr lang="en-US" sz="100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  <a:endParaRPr lang="tr-TR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Second Level Title</a:t>
            </a:r>
            <a:endParaRPr lang="tr-TR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  <a:endParaRPr lang="tr-TR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  <a:endParaRPr lang="tr-TR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Second Level Title</a:t>
            </a:r>
            <a:endParaRPr lang="tr-TR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  <a:endParaRPr lang="tr-TR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Page titles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86746" y="1137865"/>
            <a:ext cx="6293064" cy="2630356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 - </a:t>
            </a:r>
            <a:r>
              <a:rPr lang="en-US" sz="5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Coram</a:t>
            </a:r>
            <a:r>
              <a:rPr lang="en-US" sz="5400" baseline="30000"/>
              <a:t> ®</a:t>
            </a:r>
            <a:br>
              <a:rPr lang="en-US" sz="5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sz="5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Coram</a:t>
            </a:r>
            <a:r>
              <a:rPr lang="en-US" baseline="30000"/>
              <a:t>®</a:t>
            </a:r>
            <a:r>
              <a:rPr lang="en-US"/>
              <a:t> Infusion Services - Business Canvas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Holistic view of the current Coram</a:t>
            </a:r>
            <a:r>
              <a:rPr lang="en-US" baseline="30000"/>
              <a:t>®</a:t>
            </a:r>
            <a:r>
              <a:rPr lang="en-US"/>
              <a:t> business model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97149" y="1846555"/>
            <a:ext cx="2237169" cy="2740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71495" y="1841673"/>
            <a:ext cx="2237169" cy="2745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97149" y="4580584"/>
            <a:ext cx="5598851" cy="1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729883" y="1846556"/>
            <a:ext cx="2237169" cy="152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52503" y="1840418"/>
            <a:ext cx="2239385" cy="274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F0882-378F-43E3-B718-5F38E6584BD9}"/>
              </a:ext>
            </a:extLst>
          </p:cNvPr>
          <p:cNvSpPr txBox="1"/>
          <p:nvPr/>
        </p:nvSpPr>
        <p:spPr>
          <a:xfrm>
            <a:off x="7213110" y="1840418"/>
            <a:ext cx="2237169" cy="1196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732101" y="3385137"/>
            <a:ext cx="2237169" cy="1201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2A279-C025-414A-A9FC-A0F11D339A1E}"/>
              </a:ext>
            </a:extLst>
          </p:cNvPr>
          <p:cNvSpPr txBox="1"/>
          <p:nvPr/>
        </p:nvSpPr>
        <p:spPr>
          <a:xfrm>
            <a:off x="7213109" y="3046352"/>
            <a:ext cx="2237169" cy="1540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93037" y="4586949"/>
            <a:ext cx="5598851" cy="1646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63" name="Rectangle 28">
            <a:extLst>
              <a:ext uri="{FF2B5EF4-FFF2-40B4-BE49-F238E27FC236}">
                <a16:creationId xmlns:a16="http://schemas.microsoft.com/office/drawing/2014/main" id="{2123BDB0-89C9-4631-9747-A37B2DED0E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67696" y="3611088"/>
            <a:ext cx="19071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900" i="1">
              <a:solidFill>
                <a:srgbClr val="FF4848"/>
              </a:solidFill>
              <a:latin typeface="Verdana" pitchFamily="34" charset="0"/>
            </a:endParaRPr>
          </a:p>
          <a:p>
            <a:pPr marL="1587" lvl="1" defTabSz="820738" eaLnBrk="0" hangingPunct="0">
              <a:buClr>
                <a:schemeClr val="tx1"/>
              </a:buClr>
            </a:pPr>
            <a:endParaRPr lang="en-US" sz="900" i="1">
              <a:solidFill>
                <a:srgbClr val="FF4848"/>
              </a:solidFill>
              <a:latin typeface="Verdana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035DC9-042A-4840-B93E-44E768754787}"/>
              </a:ext>
            </a:extLst>
          </p:cNvPr>
          <p:cNvSpPr/>
          <p:nvPr/>
        </p:nvSpPr>
        <p:spPr>
          <a:xfrm>
            <a:off x="543197" y="212145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Hospitals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6F651C-283D-DE4A-A2C5-230A4DA6A5CA}"/>
              </a:ext>
            </a:extLst>
          </p:cNvPr>
          <p:cNvSpPr/>
          <p:nvPr/>
        </p:nvSpPr>
        <p:spPr>
          <a:xfrm>
            <a:off x="1656602" y="245193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Communication Vendors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32B7D7C-7C34-0549-8B8B-EB2D0FD171EB}"/>
              </a:ext>
            </a:extLst>
          </p:cNvPr>
          <p:cNvSpPr/>
          <p:nvPr/>
        </p:nvSpPr>
        <p:spPr>
          <a:xfrm>
            <a:off x="1643972" y="213061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cs typeface="Open Sans Bold"/>
              </a:rPr>
              <a:t>Suppliers</a:t>
            </a:r>
          </a:p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Manufacturers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0A4CD1-2AD3-5846-B7FB-EB59E787287E}"/>
              </a:ext>
            </a:extLst>
          </p:cNvPr>
          <p:cNvSpPr/>
          <p:nvPr/>
        </p:nvSpPr>
        <p:spPr>
          <a:xfrm>
            <a:off x="555422" y="244336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Prescribers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B6C0686-86C3-DB4A-8020-498054688D59}"/>
              </a:ext>
            </a:extLst>
          </p:cNvPr>
          <p:cNvSpPr/>
          <p:nvPr/>
        </p:nvSpPr>
        <p:spPr>
          <a:xfrm>
            <a:off x="2781483" y="212145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Rx Fulfillment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4E1FC95-16FB-3345-AAF6-11A4C7E8F629}"/>
              </a:ext>
            </a:extLst>
          </p:cNvPr>
          <p:cNvSpPr/>
          <p:nvPr/>
        </p:nvSpPr>
        <p:spPr>
          <a:xfrm>
            <a:off x="2780405" y="244048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Patient Care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DF71BF9-C9C5-814B-9FFE-AB915E5BC1FF}"/>
              </a:ext>
            </a:extLst>
          </p:cNvPr>
          <p:cNvSpPr/>
          <p:nvPr/>
        </p:nvSpPr>
        <p:spPr>
          <a:xfrm>
            <a:off x="2771790" y="360120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Pharmacists &amp; Pharmacy Techs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5BC9BA-6841-4048-B75F-BDDE6FD60351}"/>
              </a:ext>
            </a:extLst>
          </p:cNvPr>
          <p:cNvSpPr/>
          <p:nvPr/>
        </p:nvSpPr>
        <p:spPr>
          <a:xfrm>
            <a:off x="2772167" y="392604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Customer Service Reps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F1941F9-4B8A-784B-9AA1-B148FFD40194}"/>
              </a:ext>
            </a:extLst>
          </p:cNvPr>
          <p:cNvSpPr/>
          <p:nvPr/>
        </p:nvSpPr>
        <p:spPr>
          <a:xfrm>
            <a:off x="3871336" y="275808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Payor &amp; Member Billing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88CE193-1244-3B45-BB0D-5C3B85722D10}"/>
              </a:ext>
            </a:extLst>
          </p:cNvPr>
          <p:cNvSpPr/>
          <p:nvPr/>
        </p:nvSpPr>
        <p:spPr>
          <a:xfrm>
            <a:off x="547821" y="277203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Shippers</a:t>
            </a:r>
          </a:p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Arial"/>
              </a:rPr>
              <a:t>&amp; Couriers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989093-E47A-E44A-80AF-3770601A210E}"/>
              </a:ext>
            </a:extLst>
          </p:cNvPr>
          <p:cNvSpPr/>
          <p:nvPr/>
        </p:nvSpPr>
        <p:spPr>
          <a:xfrm>
            <a:off x="1650260" y="277874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Banks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58917A6-874C-3F45-90B1-EA48D3C0DA9E}"/>
              </a:ext>
            </a:extLst>
          </p:cNvPr>
          <p:cNvSpPr/>
          <p:nvPr/>
        </p:nvSpPr>
        <p:spPr>
          <a:xfrm>
            <a:off x="7800057" y="331606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Phone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715E7E3-1517-AA4A-9DD0-998B3E6CC3E4}"/>
              </a:ext>
            </a:extLst>
          </p:cNvPr>
          <p:cNvSpPr/>
          <p:nvPr/>
        </p:nvSpPr>
        <p:spPr>
          <a:xfrm>
            <a:off x="3350838" y="490676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Inventory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F11FCC5-FB3E-A645-8D6F-EC1F48AEB69F}"/>
              </a:ext>
            </a:extLst>
          </p:cNvPr>
          <p:cNvSpPr/>
          <p:nvPr/>
        </p:nvSpPr>
        <p:spPr>
          <a:xfrm>
            <a:off x="2261671" y="522637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Pharmacists &amp; Pharmacy Techs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1D6B742-398C-794D-9D5D-243DFB127B8C}"/>
              </a:ext>
            </a:extLst>
          </p:cNvPr>
          <p:cNvSpPr/>
          <p:nvPr/>
        </p:nvSpPr>
        <p:spPr>
          <a:xfrm>
            <a:off x="3350838" y="521957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Compliance &amp; Regulatory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4F7BB569-2BAB-4F48-9ACB-0D42B51226D2}"/>
              </a:ext>
            </a:extLst>
          </p:cNvPr>
          <p:cNvSpPr/>
          <p:nvPr/>
        </p:nvSpPr>
        <p:spPr>
          <a:xfrm>
            <a:off x="7890309" y="488204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Insurer Pay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DFEF882-41D8-7C42-A0FB-84E8AEBEBF7F}"/>
              </a:ext>
            </a:extLst>
          </p:cNvPr>
          <p:cNvSpPr/>
          <p:nvPr/>
        </p:nvSpPr>
        <p:spPr>
          <a:xfrm>
            <a:off x="8978398" y="488146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Co-Pay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FA2A1C9-C29C-9140-A899-20354FF97F4B}"/>
              </a:ext>
            </a:extLst>
          </p:cNvPr>
          <p:cNvSpPr/>
          <p:nvPr/>
        </p:nvSpPr>
        <p:spPr>
          <a:xfrm>
            <a:off x="7278701" y="210285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Face to Face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24AF1E58-F726-5144-B3E7-0231F5BC1F43}"/>
              </a:ext>
            </a:extLst>
          </p:cNvPr>
          <p:cNvSpPr/>
          <p:nvPr/>
        </p:nvSpPr>
        <p:spPr>
          <a:xfrm>
            <a:off x="7277623" y="242188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Phone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D4CC920-8FAB-544A-8A7C-5DA87B1EB109}"/>
              </a:ext>
            </a:extLst>
          </p:cNvPr>
          <p:cNvSpPr/>
          <p:nvPr/>
        </p:nvSpPr>
        <p:spPr>
          <a:xfrm>
            <a:off x="8357245" y="210285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Digital </a:t>
            </a:r>
          </a:p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Clients &amp; Patients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45C0E967-8554-3A40-87E7-C083BFA2CAAA}"/>
              </a:ext>
            </a:extLst>
          </p:cNvPr>
          <p:cNvSpPr/>
          <p:nvPr/>
        </p:nvSpPr>
        <p:spPr>
          <a:xfrm>
            <a:off x="10029830" y="212088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Patients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E9C9338-7ABA-F341-B270-15589EC91257}"/>
              </a:ext>
            </a:extLst>
          </p:cNvPr>
          <p:cNvSpPr/>
          <p:nvPr/>
        </p:nvSpPr>
        <p:spPr>
          <a:xfrm>
            <a:off x="5551038" y="212088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In Home</a:t>
            </a:r>
          </a:p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Infusion Services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6102012-8949-CD4C-9C4C-E75710FA89E9}"/>
              </a:ext>
            </a:extLst>
          </p:cNvPr>
          <p:cNvSpPr/>
          <p:nvPr/>
        </p:nvSpPr>
        <p:spPr>
          <a:xfrm>
            <a:off x="3869572" y="361108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Registered Nurses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4E34C-3701-8344-AE40-AD9F0BE06898}"/>
              </a:ext>
            </a:extLst>
          </p:cNvPr>
          <p:cNvSpPr txBox="1"/>
          <p:nvPr/>
        </p:nvSpPr>
        <p:spPr>
          <a:xfrm>
            <a:off x="1521229" y="6442364"/>
            <a:ext cx="3674226" cy="2410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000">
                <a:solidFill>
                  <a:schemeClr val="tx2"/>
                </a:solidFill>
                <a:cs typeface="Open Sans Light"/>
              </a:rPr>
              <a:t>Includes:  Coram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2AFE0057-DD20-0F45-BA96-8CD0D79C9D86}"/>
              </a:ext>
            </a:extLst>
          </p:cNvPr>
          <p:cNvSpPr/>
          <p:nvPr/>
        </p:nvSpPr>
        <p:spPr>
          <a:xfrm>
            <a:off x="3887811" y="212088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Infusion Therapies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4CD02FC9-140D-2846-8B40-8EFBA05C39B5}"/>
              </a:ext>
            </a:extLst>
          </p:cNvPr>
          <p:cNvSpPr/>
          <p:nvPr/>
        </p:nvSpPr>
        <p:spPr>
          <a:xfrm>
            <a:off x="2261671" y="490230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Registered Nurses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7B63BD49-102E-0548-B46A-57C90FE6320D}"/>
              </a:ext>
            </a:extLst>
          </p:cNvPr>
          <p:cNvSpPr/>
          <p:nvPr/>
        </p:nvSpPr>
        <p:spPr>
          <a:xfrm>
            <a:off x="5567321" y="246528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In Home </a:t>
            </a:r>
          </a:p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Enteral Services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7ACF6A3-58BF-6140-884A-EB004EE265ED}"/>
              </a:ext>
            </a:extLst>
          </p:cNvPr>
          <p:cNvSpPr/>
          <p:nvPr/>
        </p:nvSpPr>
        <p:spPr>
          <a:xfrm>
            <a:off x="2261671" y="554715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Dieticians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A736DA6-1E2C-EF41-BD10-A61A680F7B61}"/>
              </a:ext>
            </a:extLst>
          </p:cNvPr>
          <p:cNvSpPr/>
          <p:nvPr/>
        </p:nvSpPr>
        <p:spPr>
          <a:xfrm>
            <a:off x="3869572" y="392561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Dieticians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D4DD242A-7668-DE41-A0BD-8B510F8BA84E}"/>
              </a:ext>
            </a:extLst>
          </p:cNvPr>
          <p:cNvSpPr/>
          <p:nvPr/>
        </p:nvSpPr>
        <p:spPr>
          <a:xfrm>
            <a:off x="2780405" y="276581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Field Case Management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C6CC7406-3EF8-964B-90ED-087AEA56DA01}"/>
              </a:ext>
            </a:extLst>
          </p:cNvPr>
          <p:cNvSpPr/>
          <p:nvPr/>
        </p:nvSpPr>
        <p:spPr>
          <a:xfrm>
            <a:off x="3869572" y="307779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Logistics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ABFBA141-737E-8143-A412-76F5A6D8F42E}"/>
              </a:ext>
            </a:extLst>
          </p:cNvPr>
          <p:cNvSpPr/>
          <p:nvPr/>
        </p:nvSpPr>
        <p:spPr>
          <a:xfrm>
            <a:off x="2780405" y="307883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Referrals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16B3FBD-372E-194D-829E-723F43005F3C}"/>
              </a:ext>
            </a:extLst>
          </p:cNvPr>
          <p:cNvSpPr/>
          <p:nvPr/>
        </p:nvSpPr>
        <p:spPr>
          <a:xfrm>
            <a:off x="3887811" y="242493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Nutrition Services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077720A-72ED-DC4B-9E66-1553A70282EF}"/>
              </a:ext>
            </a:extLst>
          </p:cNvPr>
          <p:cNvSpPr/>
          <p:nvPr/>
        </p:nvSpPr>
        <p:spPr>
          <a:xfrm>
            <a:off x="5549960" y="281491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Ambulatory Infusion Suites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977F585-4019-2247-8CD5-7E6BFF220BA2}"/>
              </a:ext>
            </a:extLst>
          </p:cNvPr>
          <p:cNvSpPr/>
          <p:nvPr/>
        </p:nvSpPr>
        <p:spPr>
          <a:xfrm>
            <a:off x="3350838" y="554217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Facilities</a:t>
            </a:r>
          </a:p>
        </p:txBody>
      </p:sp>
      <p:sp>
        <p:nvSpPr>
          <p:cNvPr id="53" name="Rounded Rectangle 58"/>
          <p:cNvSpPr/>
          <p:nvPr/>
        </p:nvSpPr>
        <p:spPr>
          <a:xfrm>
            <a:off x="7809233" y="364805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</a:rPr>
              <a:t>Fax</a:t>
            </a:r>
            <a:endParaRPr lang="en-US"/>
          </a:p>
        </p:txBody>
      </p:sp>
      <p:sp>
        <p:nvSpPr>
          <p:cNvPr id="54" name="Rounded Rectangle 47"/>
          <p:cNvSpPr/>
          <p:nvPr/>
        </p:nvSpPr>
        <p:spPr>
          <a:xfrm>
            <a:off x="563956" y="309247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</a:rPr>
              <a:t>Medical</a:t>
            </a:r>
            <a:r>
              <a:rPr lang="en-US" sz="800">
                <a:solidFill>
                  <a:srgbClr val="006474"/>
                </a:solidFill>
                <a:cs typeface="Arial"/>
              </a:rPr>
              <a:t> Claims Processor</a:t>
            </a:r>
            <a:endParaRPr lang="en-US"/>
          </a:p>
        </p:txBody>
      </p:sp>
      <p:sp>
        <p:nvSpPr>
          <p:cNvPr id="55" name="Rounded Rectangle 47"/>
          <p:cNvSpPr/>
          <p:nvPr/>
        </p:nvSpPr>
        <p:spPr>
          <a:xfrm>
            <a:off x="1643972" y="310757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</a:rPr>
              <a:t>Relay Health</a:t>
            </a:r>
            <a:endParaRPr lang="en-US"/>
          </a:p>
        </p:txBody>
      </p:sp>
      <p:sp>
        <p:nvSpPr>
          <p:cNvPr id="56" name="Rounded Rectangle 47"/>
          <p:cNvSpPr/>
          <p:nvPr/>
        </p:nvSpPr>
        <p:spPr>
          <a:xfrm>
            <a:off x="563956" y="341947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+mj-lt"/>
              </a:rPr>
              <a:t>McKesson</a:t>
            </a:r>
            <a:r>
              <a:rPr lang="en-US" sz="800">
                <a:solidFill>
                  <a:srgbClr val="006474"/>
                </a:solidFill>
                <a:cs typeface="Arial"/>
              </a:rPr>
              <a:t> (Enteral </a:t>
            </a:r>
            <a:r>
              <a:rPr lang="en-US" sz="800" err="1">
                <a:solidFill>
                  <a:srgbClr val="006474"/>
                </a:solidFill>
                <a:cs typeface="Arial"/>
              </a:rPr>
              <a:t>Disp</a:t>
            </a:r>
            <a:r>
              <a:rPr lang="en-US" sz="800">
                <a:solidFill>
                  <a:srgbClr val="006474"/>
                </a:solidFill>
                <a:cs typeface="Arial"/>
              </a:rPr>
              <a:t>)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984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Props1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3A9858-00FB-41E1-8CB4-CE920EC4F410}"/>
</file>

<file path=customXml/itemProps3.xml><?xml version="1.0" encoding="utf-8"?>
<ds:datastoreItem xmlns:ds="http://schemas.openxmlformats.org/officeDocument/2006/customXml" ds:itemID="{B24F0FD7-590D-477C-84D8-04F64A55F94D}">
  <ds:schemaRefs>
    <ds:schemaRef ds:uri="9ea8bc4d-1db1-4837-b00f-6e616e24289c"/>
    <ds:schemaRef ds:uri="b1cf5257-8992-498b-aff9-2ccb2706890d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Application>Microsoft Office PowerPoint</Application>
  <PresentationFormat>Widescreen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OfficeoftheCTO_theme_100218</vt:lpstr>
      <vt:lpstr>PBM - Coram ® Business Canvas</vt:lpstr>
      <vt:lpstr>Coram® Infusion Services - Business Canvas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revision>1</cp:revision>
  <cp:lastPrinted>2017-04-13T12:11:49Z</cp:lastPrinted>
  <dcterms:created xsi:type="dcterms:W3CDTF">2017-11-30T21:23:10Z</dcterms:created>
  <dcterms:modified xsi:type="dcterms:W3CDTF">2019-12-20T16:24:56Z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1238600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