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2" r:id="rId4"/>
  </p:sldMasterIdLst>
  <p:notesMasterIdLst>
    <p:notesMasterId r:id="rId7"/>
  </p:notesMasterIdLst>
  <p:handoutMasterIdLst>
    <p:handoutMasterId r:id="rId8"/>
  </p:handoutMasterIdLst>
  <p:sldIdLst>
    <p:sldId id="256" r:id="rId5"/>
    <p:sldId id="275" r:id="rId6"/>
  </p:sldIdLst>
  <p:sldSz cx="12192000" cy="6858000"/>
  <p:notesSz cx="9144000" cy="6858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" userDrawn="1">
          <p15:clr>
            <a:srgbClr val="A4A3A4"/>
          </p15:clr>
        </p15:guide>
        <p15:guide id="3" orient="horz" pos="2352" userDrawn="1">
          <p15:clr>
            <a:srgbClr val="A4A3A4"/>
          </p15:clr>
        </p15:guide>
        <p15:guide id="4" orient="horz" pos="3795" userDrawn="1">
          <p15:clr>
            <a:srgbClr val="A4A3A4"/>
          </p15:clr>
        </p15:guide>
        <p15:guide id="6" orient="horz" pos="4175" userDrawn="1">
          <p15:clr>
            <a:srgbClr val="A4A3A4"/>
          </p15:clr>
        </p15:guide>
        <p15:guide id="7" pos="293" userDrawn="1">
          <p15:clr>
            <a:srgbClr val="A4A3A4"/>
          </p15:clr>
        </p15:guide>
        <p15:guide id="8" pos="7399" userDrawn="1">
          <p15:clr>
            <a:srgbClr val="A4A3A4"/>
          </p15:clr>
        </p15:guide>
        <p15:guide id="9" pos="1463" userDrawn="1">
          <p15:clr>
            <a:srgbClr val="A4A3A4"/>
          </p15:clr>
        </p15:guide>
        <p15:guide id="10" pos="6193" userDrawn="1">
          <p15:clr>
            <a:srgbClr val="A4A3A4"/>
          </p15:clr>
        </p15:guide>
        <p15:guide id="11" pos="3841" userDrawn="1">
          <p15:clr>
            <a:srgbClr val="A4A3A4"/>
          </p15:clr>
        </p15:guide>
        <p15:guide id="12" pos="2640" userDrawn="1">
          <p15:clr>
            <a:srgbClr val="A4A3A4"/>
          </p15:clr>
        </p15:guide>
        <p15:guide id="13" pos="5016" userDrawn="1">
          <p15:clr>
            <a:srgbClr val="A4A3A4"/>
          </p15:clr>
        </p15:guide>
        <p15:guide id="14" orient="horz" pos="279" userDrawn="1">
          <p15:clr>
            <a:srgbClr val="A4A3A4"/>
          </p15:clr>
        </p15:guide>
        <p15:guide id="15" orient="horz" pos="768" userDrawn="1">
          <p15:clr>
            <a:srgbClr val="A4A3A4"/>
          </p15:clr>
        </p15:guide>
        <p15:guide id="16" orient="horz" pos="4152" userDrawn="1">
          <p15:clr>
            <a:srgbClr val="A4A3A4"/>
          </p15:clr>
        </p15:guide>
        <p15:guide id="17" orient="horz" pos="912" userDrawn="1">
          <p15:clr>
            <a:srgbClr val="A4A3A4"/>
          </p15:clr>
        </p15:guide>
        <p15:guide id="18" orient="horz" pos="3931" userDrawn="1">
          <p15:clr>
            <a:srgbClr val="A4A3A4"/>
          </p15:clr>
        </p15:guide>
        <p15:guide id="19" pos="3792" userDrawn="1">
          <p15:clr>
            <a:srgbClr val="A4A3A4"/>
          </p15:clr>
        </p15:guide>
        <p15:guide id="20" pos="3888" userDrawn="1">
          <p15:clr>
            <a:srgbClr val="A4A3A4"/>
          </p15:clr>
        </p15:guide>
        <p15:guide id="21" orient="horz" pos="2304" userDrawn="1">
          <p15:clr>
            <a:srgbClr val="A4A3A4"/>
          </p15:clr>
        </p15:guide>
        <p15:guide id="22" orient="horz" pos="2400" userDrawn="1">
          <p15:clr>
            <a:srgbClr val="A4A3A4"/>
          </p15:clr>
        </p15:guide>
        <p15:guide id="23" orient="horz" pos="286" userDrawn="1">
          <p15:clr>
            <a:srgbClr val="A4A3A4"/>
          </p15:clr>
        </p15:guide>
        <p15:guide id="24" orient="horz" pos="285" userDrawn="1">
          <p15:clr>
            <a:srgbClr val="A4A3A4"/>
          </p15:clr>
        </p15:guide>
        <p15:guide id="25" orient="horz" pos="401" userDrawn="1">
          <p15:clr>
            <a:srgbClr val="A4A3A4"/>
          </p15:clr>
        </p15:guide>
        <p15:guide id="26" orient="horz" pos="1039" userDrawn="1">
          <p15:clr>
            <a:srgbClr val="A4A3A4"/>
          </p15:clr>
        </p15:guide>
        <p15:guide id="27" pos="34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7F7F7F"/>
    <a:srgbClr val="D9D9D9"/>
    <a:srgbClr val="FF4848"/>
    <a:srgbClr val="F7F7F7"/>
    <a:srgbClr val="00859B"/>
    <a:srgbClr val="EFE411"/>
    <a:srgbClr val="D20962"/>
    <a:srgbClr val="B2DAE1"/>
    <a:srgbClr val="E5B2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76" autoAdjust="0"/>
    <p:restoredTop sz="92435" autoAdjust="0"/>
  </p:normalViewPr>
  <p:slideViewPr>
    <p:cSldViewPr snapToGrid="0">
      <p:cViewPr varScale="1">
        <p:scale>
          <a:sx n="138" d="100"/>
          <a:sy n="138" d="100"/>
        </p:scale>
        <p:origin x="984" y="184"/>
      </p:cViewPr>
      <p:guideLst>
        <p:guide orient="horz" pos="280"/>
        <p:guide orient="horz" pos="2352"/>
        <p:guide orient="horz" pos="3795"/>
        <p:guide orient="horz" pos="4175"/>
        <p:guide pos="293"/>
        <p:guide pos="7399"/>
        <p:guide pos="1463"/>
        <p:guide pos="6193"/>
        <p:guide pos="3841"/>
        <p:guide pos="2640"/>
        <p:guide pos="5016"/>
        <p:guide orient="horz" pos="279"/>
        <p:guide orient="horz" pos="768"/>
        <p:guide orient="horz" pos="4152"/>
        <p:guide orient="horz" pos="912"/>
        <p:guide orient="horz" pos="3931"/>
        <p:guide pos="3792"/>
        <p:guide pos="3888"/>
        <p:guide orient="horz" pos="2304"/>
        <p:guide orient="horz" pos="2400"/>
        <p:guide orient="horz" pos="286"/>
        <p:guide orient="horz" pos="285"/>
        <p:guide orient="horz" pos="401"/>
        <p:guide orient="horz" pos="1039"/>
        <p:guide pos="34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040" y="77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llocks, George M" userId="8d1c8286-dd05-4079-af11-b9fb19584d02" providerId="ADAL" clId="{0485E66E-4453-AE4E-8BE1-6E40F5F9DEAE}"/>
    <pc:docChg chg="custSel modSld">
      <pc:chgData name="Hillocks, George M" userId="8d1c8286-dd05-4079-af11-b9fb19584d02" providerId="ADAL" clId="{0485E66E-4453-AE4E-8BE1-6E40F5F9DEAE}" dt="2020-01-08T14:28:07.132" v="18" actId="20577"/>
      <pc:docMkLst>
        <pc:docMk/>
      </pc:docMkLst>
      <pc:sldChg chg="delSp modSp">
        <pc:chgData name="Hillocks, George M" userId="8d1c8286-dd05-4079-af11-b9fb19584d02" providerId="ADAL" clId="{0485E66E-4453-AE4E-8BE1-6E40F5F9DEAE}" dt="2020-01-08T14:28:07.132" v="18" actId="20577"/>
        <pc:sldMkLst>
          <pc:docMk/>
          <pc:sldMk cId="2867665963" sldId="275"/>
        </pc:sldMkLst>
        <pc:spChg chg="mod">
          <ac:chgData name="Hillocks, George M" userId="8d1c8286-dd05-4079-af11-b9fb19584d02" providerId="ADAL" clId="{0485E66E-4453-AE4E-8BE1-6E40F5F9DEAE}" dt="2020-01-08T14:28:07.132" v="18" actId="20577"/>
          <ac:spMkLst>
            <pc:docMk/>
            <pc:sldMk cId="2867665963" sldId="275"/>
            <ac:spMk id="33" creationId="{30A4C75B-478A-D942-82A9-BBE1685BB0E0}"/>
          </ac:spMkLst>
        </pc:spChg>
        <pc:spChg chg="del">
          <ac:chgData name="Hillocks, George M" userId="8d1c8286-dd05-4079-af11-b9fb19584d02" providerId="ADAL" clId="{0485E66E-4453-AE4E-8BE1-6E40F5F9DEAE}" dt="2020-01-07T15:04:15.754" v="0" actId="478"/>
          <ac:spMkLst>
            <pc:docMk/>
            <pc:sldMk cId="2867665963" sldId="275"/>
            <ac:spMk id="89" creationId="{3FF806F1-CABF-9440-96CD-D085EBD398FA}"/>
          </ac:spMkLst>
        </pc:spChg>
        <pc:spChg chg="mod">
          <ac:chgData name="Hillocks, George M" userId="8d1c8286-dd05-4079-af11-b9fb19584d02" providerId="ADAL" clId="{0485E66E-4453-AE4E-8BE1-6E40F5F9DEAE}" dt="2020-01-08T14:27:29.482" v="3" actId="20577"/>
          <ac:spMkLst>
            <pc:docMk/>
            <pc:sldMk cId="2867665963" sldId="275"/>
            <ac:spMk id="90" creationId="{60FB47C4-D5AB-B24E-8119-F2C1BB120323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latin typeface="Open Sans Light"/>
                <a:cs typeface="Open Sans Light"/>
              </a:rPr>
              <a:t>1/8/20</a:t>
            </a:fld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latin typeface="Open Sans Light"/>
                <a:cs typeface="Open Sans Light"/>
              </a:rPr>
              <a:t>‹#›</a:t>
            </a:fld>
            <a:endParaRPr lang="en-US" sz="10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1/8/20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2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9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8327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1"/>
            <a:ext cx="4440635" cy="338328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7749346" y="3375049"/>
            <a:ext cx="4442654" cy="11887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Righ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02965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351520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26008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2011680"/>
            <a:ext cx="7406640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sion to act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84445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 userDrawn="1"/>
        </p:nvSpPr>
        <p:spPr>
          <a:xfrm>
            <a:off x="0" y="4732020"/>
            <a:ext cx="12192000" cy="2125980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bg1"/>
              </a:gs>
              <a:gs pos="55000">
                <a:schemeClr val="accent2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589" y="0"/>
            <a:ext cx="12188825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" y="0"/>
            <a:ext cx="6126479" cy="4732020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 flipH="1">
            <a:off x="6015106" y="1"/>
            <a:ext cx="665217" cy="473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 userDrawn="1"/>
        </p:nvSpPr>
        <p:spPr>
          <a:xfrm>
            <a:off x="7901547" y="3658243"/>
            <a:ext cx="3949108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400" b="1" dirty="0">
                <a:solidFill>
                  <a:srgbClr val="00859B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sp>
        <p:nvSpPr>
          <p:cNvPr id="32" name="Title 1"/>
          <p:cNvSpPr txBox="1">
            <a:spLocks/>
          </p:cNvSpPr>
          <p:nvPr userDrawn="1"/>
        </p:nvSpPr>
        <p:spPr>
          <a:xfrm>
            <a:off x="5061285" y="2489624"/>
            <a:ext cx="5205181" cy="1770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400" b="1" dirty="0">
                <a:solidFill>
                  <a:schemeClr val="accent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54511" y="5940719"/>
            <a:ext cx="3097787" cy="413801"/>
            <a:chOff x="279400" y="2781300"/>
            <a:chExt cx="8585200" cy="1092200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4" y="2816225"/>
              <a:ext cx="1014412" cy="1023939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504316" y="5402513"/>
            <a:ext cx="1930419" cy="1067172"/>
            <a:chOff x="7526204" y="2289887"/>
            <a:chExt cx="3108960" cy="1718692"/>
          </a:xfrm>
        </p:grpSpPr>
        <p:grpSp>
          <p:nvGrpSpPr>
            <p:cNvPr id="45" name="Group 44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47" name="TextBox 46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59"/>
          <p:cNvSpPr/>
          <p:nvPr userDrawn="1"/>
        </p:nvSpPr>
        <p:spPr>
          <a:xfrm flipH="1">
            <a:off x="-1591" y="4732897"/>
            <a:ext cx="12193589" cy="336177"/>
          </a:xfrm>
          <a:prstGeom prst="rect">
            <a:avLst/>
          </a:prstGeom>
          <a:solidFill>
            <a:srgbClr val="064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1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Divis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19093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0"/>
            <a:ext cx="4440635" cy="328308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 userDrawn="1"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7749344" y="3374405"/>
            <a:ext cx="4442656" cy="438517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lnSpc>
                <a:spcPct val="85000"/>
              </a:lnSpc>
              <a:defRPr lang="en-US" sz="1600" b="1" kern="120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&lt;DIVISION NAME&gt;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38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0016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990623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" name="Rectangle 2"/>
          <p:cNvSpPr/>
          <p:nvPr userDrawn="1"/>
        </p:nvSpPr>
        <p:spPr>
          <a:xfrm flipH="1">
            <a:off x="4990624" y="0"/>
            <a:ext cx="157730" cy="6858000"/>
          </a:xfrm>
          <a:prstGeom prst="rect">
            <a:avLst/>
          </a:prstGeom>
          <a:solidFill>
            <a:srgbClr val="04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148355" y="1"/>
            <a:ext cx="7042059" cy="236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713191" y="1347025"/>
            <a:ext cx="6087634" cy="70794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lang="en-US" sz="5400" b="1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91" y="2623839"/>
            <a:ext cx="5578857" cy="431800"/>
          </a:xfrm>
          <a:prstGeom prst="rect">
            <a:avLst/>
          </a:prstGeom>
        </p:spPr>
        <p:txBody>
          <a:bodyPr lIns="0" anchor="t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Page titles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5211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681"/>
            <a:ext cx="11272838" cy="417486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74438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 flipH="1">
            <a:off x="-2" y="1549668"/>
            <a:ext cx="4297680" cy="53083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/>
          <p:cNvSpPr txBox="1">
            <a:spLocks/>
          </p:cNvSpPr>
          <p:nvPr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4" name="TextBox 33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53301" y="2011681"/>
            <a:ext cx="6976736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02838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0" y="1554481"/>
            <a:ext cx="2743915" cy="5319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365760" tIns="91440" rIns="365760" bIns="182880" anchor="ctr">
            <a:noAutofit/>
          </a:bodyPr>
          <a:lstStyle/>
          <a:p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9" name="TextBox 38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78629" y="2011681"/>
            <a:ext cx="8551409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4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23424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29184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838902" y="2011681"/>
            <a:ext cx="7891135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75280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-2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840478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7540" y="2011680"/>
            <a:ext cx="7342497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2157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900160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8808590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432"/>
            <a:ext cx="7937863" cy="416224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95740171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15" imgW="471" imgH="470" progId="TCLayout.ActiveDocument.1">
                  <p:embed/>
                </p:oleObj>
              </mc:Choice>
              <mc:Fallback>
                <p:oleObj name="think-cell Slide" r:id="rId15" imgW="471" imgH="4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0D1A23-D88D-46C3-95E5-B10C224E1C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618496" y="6443197"/>
            <a:ext cx="955009" cy="127570"/>
            <a:chOff x="279400" y="2781300"/>
            <a:chExt cx="8585200" cy="109220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65CECB-7D2B-4CF7-BFD3-6752DEC67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111873F-5B39-42DE-99F1-E7FC7458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CB93BBE-80DA-457D-B72D-9C9C5E5B8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D49BCB4-A340-471B-971A-24BD033C7F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C4938EB-CD7A-497C-9BA4-5CD6B3F08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8FB080F-C58C-4388-AF4B-47AA97CFE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AF44958-70BD-4D20-94BC-622DD0D8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6178D6E0-263D-45AD-BE10-D95989C19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5E418160-22DA-431A-9B45-BDEDF2B7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1A4F274-1376-4B3F-9106-428B3F24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3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15" r:id="rId2"/>
    <p:sldLayoutId id="2147483804" r:id="rId3"/>
    <p:sldLayoutId id="2147483775" r:id="rId4"/>
    <p:sldLayoutId id="2147483776" r:id="rId5"/>
    <p:sldLayoutId id="2147483777" r:id="rId6"/>
    <p:sldLayoutId id="2147483805" r:id="rId7"/>
    <p:sldLayoutId id="2147483806" r:id="rId8"/>
    <p:sldLayoutId id="2147483808" r:id="rId9"/>
    <p:sldLayoutId id="2147483807" r:id="rId10"/>
    <p:sldLayoutId id="2147483814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200025" indent="-200025" algn="l" defTabSz="914400" rtl="0" eaLnBrk="1" latinLnBrk="0" hangingPunct="1">
        <a:spcBef>
          <a:spcPts val="12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398463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622300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806450" indent="-182563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3333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86745" y="1137865"/>
            <a:ext cx="6750877" cy="263035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PBM - </a:t>
            </a:r>
            <a:r>
              <a:rPr lang="en-US" sz="58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NovoLogix</a:t>
            </a:r>
            <a:br>
              <a:rPr lang="en-US" sz="5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Business Canvas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080" y="0"/>
            <a:ext cx="4436745" cy="3429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Architecture Planning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6675" y="3403488"/>
            <a:ext cx="426894" cy="3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Canvas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NovoLogix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2180E-ADC9-45E8-ACAC-AA8639D58EB0}"/>
              </a:ext>
            </a:extLst>
          </p:cNvPr>
          <p:cNvSpPr txBox="1"/>
          <p:nvPr/>
        </p:nvSpPr>
        <p:spPr>
          <a:xfrm>
            <a:off x="497149" y="1846555"/>
            <a:ext cx="2237169" cy="2740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Key Partnerships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4B917-4738-4EDA-9C92-C7733ED9246B}"/>
              </a:ext>
            </a:extLst>
          </p:cNvPr>
          <p:cNvSpPr txBox="1"/>
          <p:nvPr/>
        </p:nvSpPr>
        <p:spPr>
          <a:xfrm>
            <a:off x="4971495" y="1841673"/>
            <a:ext cx="2237169" cy="2745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Value Proposition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DD8883-8AB8-4DAB-9896-B97679AB488E}"/>
              </a:ext>
            </a:extLst>
          </p:cNvPr>
          <p:cNvSpPr txBox="1"/>
          <p:nvPr/>
        </p:nvSpPr>
        <p:spPr>
          <a:xfrm>
            <a:off x="497149" y="4580584"/>
            <a:ext cx="5598851" cy="164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Cost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78C51-56DA-401E-BD94-28EE8597FE01}"/>
              </a:ext>
            </a:extLst>
          </p:cNvPr>
          <p:cNvSpPr txBox="1"/>
          <p:nvPr/>
        </p:nvSpPr>
        <p:spPr>
          <a:xfrm>
            <a:off x="2729883" y="1846556"/>
            <a:ext cx="2237169" cy="152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Key Activities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11D69-3879-4CCB-BAC8-6104091602CD}"/>
              </a:ext>
            </a:extLst>
          </p:cNvPr>
          <p:cNvSpPr txBox="1"/>
          <p:nvPr/>
        </p:nvSpPr>
        <p:spPr>
          <a:xfrm>
            <a:off x="9452503" y="1840418"/>
            <a:ext cx="2239385" cy="2740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Customer Segment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2F0882-378F-43E3-B718-5F38E6584BD9}"/>
              </a:ext>
            </a:extLst>
          </p:cNvPr>
          <p:cNvSpPr txBox="1"/>
          <p:nvPr/>
        </p:nvSpPr>
        <p:spPr>
          <a:xfrm>
            <a:off x="7213110" y="1840418"/>
            <a:ext cx="2237169" cy="1196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Customer Relationships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BCF63C-1DFD-48EA-9435-EE4343DE3D94}"/>
              </a:ext>
            </a:extLst>
          </p:cNvPr>
          <p:cNvSpPr txBox="1"/>
          <p:nvPr/>
        </p:nvSpPr>
        <p:spPr>
          <a:xfrm>
            <a:off x="2732101" y="3385137"/>
            <a:ext cx="2237169" cy="1201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Key Resources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F2A279-C025-414A-A9FC-A0F11D339A1E}"/>
              </a:ext>
            </a:extLst>
          </p:cNvPr>
          <p:cNvSpPr txBox="1"/>
          <p:nvPr/>
        </p:nvSpPr>
        <p:spPr>
          <a:xfrm>
            <a:off x="7213109" y="3046352"/>
            <a:ext cx="2237169" cy="1540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Channels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0DCEC-069C-4C4E-84BA-825262ABB16E}"/>
              </a:ext>
            </a:extLst>
          </p:cNvPr>
          <p:cNvSpPr txBox="1"/>
          <p:nvPr/>
        </p:nvSpPr>
        <p:spPr>
          <a:xfrm>
            <a:off x="6093037" y="4586949"/>
            <a:ext cx="5598851" cy="1646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Revenue Streams</a:t>
            </a:r>
          </a:p>
        </p:txBody>
      </p:sp>
      <p:sp>
        <p:nvSpPr>
          <p:cNvPr id="63" name="Rectangle 28">
            <a:extLst>
              <a:ext uri="{FF2B5EF4-FFF2-40B4-BE49-F238E27FC236}">
                <a16:creationId xmlns:a16="http://schemas.microsoft.com/office/drawing/2014/main" id="{2123BDB0-89C9-4631-9747-A37B2DED0E0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67696" y="3611088"/>
            <a:ext cx="19071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900" i="1" dirty="0">
              <a:solidFill>
                <a:srgbClr val="FF4848"/>
              </a:solidFill>
              <a:latin typeface="Verdana" pitchFamily="34" charset="0"/>
            </a:endParaRPr>
          </a:p>
          <a:p>
            <a:pPr marL="1587" lvl="1" defTabSz="820738" eaLnBrk="0" hangingPunct="0">
              <a:buClr>
                <a:schemeClr val="tx1"/>
              </a:buClr>
            </a:pPr>
            <a:endParaRPr lang="en-US" sz="900" i="1" dirty="0">
              <a:solidFill>
                <a:srgbClr val="FF4848"/>
              </a:solidFill>
              <a:latin typeface="Verdana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D035DC9-042A-4840-B93E-44E768754787}"/>
              </a:ext>
            </a:extLst>
          </p:cNvPr>
          <p:cNvSpPr/>
          <p:nvPr/>
        </p:nvSpPr>
        <p:spPr>
          <a:xfrm>
            <a:off x="542824" y="2121459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Health Plans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CCC1087-B21B-7340-9F04-A7B26F03271B}"/>
              </a:ext>
            </a:extLst>
          </p:cNvPr>
          <p:cNvSpPr/>
          <p:nvPr/>
        </p:nvSpPr>
        <p:spPr>
          <a:xfrm>
            <a:off x="1649685" y="213074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Employers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56F651C-283D-DE4A-A2C5-230A4DA6A5CA}"/>
              </a:ext>
            </a:extLst>
          </p:cNvPr>
          <p:cNvSpPr/>
          <p:nvPr/>
        </p:nvSpPr>
        <p:spPr>
          <a:xfrm>
            <a:off x="1640290" y="3484232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Communication Vendors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7DB3C92-04C4-AF4B-B778-79F3BF461CF4}"/>
              </a:ext>
            </a:extLst>
          </p:cNvPr>
          <p:cNvSpPr/>
          <p:nvPr/>
        </p:nvSpPr>
        <p:spPr>
          <a:xfrm>
            <a:off x="1649685" y="2801362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SureScripts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 (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ePA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0A4CD1-2AD3-5846-B7FB-EB59E787287E}"/>
              </a:ext>
            </a:extLst>
          </p:cNvPr>
          <p:cNvSpPr/>
          <p:nvPr/>
        </p:nvSpPr>
        <p:spPr>
          <a:xfrm>
            <a:off x="542824" y="3144793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Prescribers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6C7804A-D0C8-9C48-A878-A7BE7498334E}"/>
              </a:ext>
            </a:extLst>
          </p:cNvPr>
          <p:cNvSpPr/>
          <p:nvPr/>
        </p:nvSpPr>
        <p:spPr>
          <a:xfrm>
            <a:off x="551386" y="3489851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Data Vendors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Prescribers/Drugs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78EE5E0-C30A-2948-AABE-1D718E989B62}"/>
              </a:ext>
            </a:extLst>
          </p:cNvPr>
          <p:cNvSpPr/>
          <p:nvPr/>
        </p:nvSpPr>
        <p:spPr>
          <a:xfrm>
            <a:off x="542824" y="2468875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PBMs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30A4C75B-478A-D942-82A9-BBE1685BB0E0}"/>
              </a:ext>
            </a:extLst>
          </p:cNvPr>
          <p:cNvSpPr/>
          <p:nvPr/>
        </p:nvSpPr>
        <p:spPr>
          <a:xfrm>
            <a:off x="3869572" y="2120881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Prescription Claim Editing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29A429-86E9-B345-AFE5-8E02AA1D17D4}"/>
              </a:ext>
            </a:extLst>
          </p:cNvPr>
          <p:cNvSpPr/>
          <p:nvPr/>
        </p:nvSpPr>
        <p:spPr>
          <a:xfrm>
            <a:off x="542824" y="2803934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CVS Pharmacy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78BA539-0BFC-A047-B0E4-4F276E567751}"/>
              </a:ext>
            </a:extLst>
          </p:cNvPr>
          <p:cNvSpPr/>
          <p:nvPr/>
        </p:nvSpPr>
        <p:spPr>
          <a:xfrm>
            <a:off x="1649685" y="2466051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Silver Scripts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Insurance Co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DF71BF9-C9C5-814B-9FFE-AB915E5BC1FF}"/>
              </a:ext>
            </a:extLst>
          </p:cNvPr>
          <p:cNvSpPr/>
          <p:nvPr/>
        </p:nvSpPr>
        <p:spPr>
          <a:xfrm>
            <a:off x="2771790" y="3592003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Pharmacists &amp; Pharmacy Techs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097896A-BF03-C140-9600-DC9FB14A68EE}"/>
              </a:ext>
            </a:extLst>
          </p:cNvPr>
          <p:cNvSpPr/>
          <p:nvPr/>
        </p:nvSpPr>
        <p:spPr>
          <a:xfrm>
            <a:off x="3867983" y="3926049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Sales and Marketing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65BC9BA-6841-4048-B75F-BDDE6FD60351}"/>
              </a:ext>
            </a:extLst>
          </p:cNvPr>
          <p:cNvSpPr/>
          <p:nvPr/>
        </p:nvSpPr>
        <p:spPr>
          <a:xfrm>
            <a:off x="2771790" y="3926049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Clinical Review (CRU)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8468F55-CE0E-D248-ABAA-29407335C779}"/>
              </a:ext>
            </a:extLst>
          </p:cNvPr>
          <p:cNvSpPr/>
          <p:nvPr/>
        </p:nvSpPr>
        <p:spPr>
          <a:xfrm>
            <a:off x="3867983" y="3592003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Medical Directors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F1941F9-4B8A-784B-9AA1-B148FFD40194}"/>
              </a:ext>
            </a:extLst>
          </p:cNvPr>
          <p:cNvSpPr/>
          <p:nvPr>
            <p:extLst/>
          </p:nvPr>
        </p:nvSpPr>
        <p:spPr>
          <a:xfrm>
            <a:off x="2764541" y="2444528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Help</a:t>
            </a:r>
            <a:r>
              <a:rPr lang="en-US" sz="800" dirty="0">
                <a:solidFill>
                  <a:srgbClr val="006474"/>
                </a:solidFill>
                <a:cs typeface="Arial"/>
              </a:rPr>
              <a:t> Desk</a:t>
            </a:r>
            <a:endParaRPr lang="en-US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3D049B8-D8BD-3D4D-8F8C-879F5026C949}"/>
              </a:ext>
            </a:extLst>
          </p:cNvPr>
          <p:cNvSpPr/>
          <p:nvPr/>
        </p:nvSpPr>
        <p:spPr>
          <a:xfrm>
            <a:off x="5012462" y="2468407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Self Service Clients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41ECCB6-A136-2A4D-8C1F-8EA13A11A287}"/>
              </a:ext>
            </a:extLst>
          </p:cNvPr>
          <p:cNvSpPr/>
          <p:nvPr/>
        </p:nvSpPr>
        <p:spPr>
          <a:xfrm>
            <a:off x="6141633" y="2112207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Prescriber Portal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6933C5E-F28F-3244-B5AF-604392E188B4}"/>
              </a:ext>
            </a:extLst>
          </p:cNvPr>
          <p:cNvSpPr/>
          <p:nvPr/>
        </p:nvSpPr>
        <p:spPr>
          <a:xfrm>
            <a:off x="7270641" y="3296734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Mail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6FD0105-2849-094B-803B-A7BE34451892}"/>
              </a:ext>
            </a:extLst>
          </p:cNvPr>
          <p:cNvSpPr/>
          <p:nvPr/>
        </p:nvSpPr>
        <p:spPr>
          <a:xfrm>
            <a:off x="8358730" y="3296157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E-Mail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58917A6-874C-3F45-90B1-EA48D3C0DA9E}"/>
              </a:ext>
            </a:extLst>
          </p:cNvPr>
          <p:cNvSpPr/>
          <p:nvPr/>
        </p:nvSpPr>
        <p:spPr>
          <a:xfrm>
            <a:off x="7269563" y="3615764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Phone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7B35F71-3937-6F4B-8A6D-8B4C0072094A}"/>
              </a:ext>
            </a:extLst>
          </p:cNvPr>
          <p:cNvSpPr/>
          <p:nvPr>
            <p:extLst/>
          </p:nvPr>
        </p:nvSpPr>
        <p:spPr>
          <a:xfrm>
            <a:off x="8357652" y="3616947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Fax - Clients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F53CA91D-297A-3D49-B9FC-F7D9C91C4829}"/>
              </a:ext>
            </a:extLst>
          </p:cNvPr>
          <p:cNvSpPr/>
          <p:nvPr/>
        </p:nvSpPr>
        <p:spPr>
          <a:xfrm>
            <a:off x="7272304" y="3928573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Digital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4B8E2F2-20DC-D74D-B5DE-D2247F51C7C3}"/>
              </a:ext>
            </a:extLst>
          </p:cNvPr>
          <p:cNvSpPr/>
          <p:nvPr/>
        </p:nvSpPr>
        <p:spPr>
          <a:xfrm>
            <a:off x="8357245" y="3926049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Fax - Prescribers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3E9AFAB-EE2E-214D-B2EB-16F8D25268DB}"/>
              </a:ext>
            </a:extLst>
          </p:cNvPr>
          <p:cNvSpPr/>
          <p:nvPr/>
        </p:nvSpPr>
        <p:spPr>
          <a:xfrm>
            <a:off x="7278037" y="4233951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E-Messaging - Prescribers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48E23631-2687-FB4E-8726-F2C34E759BD8}"/>
              </a:ext>
            </a:extLst>
          </p:cNvPr>
          <p:cNvSpPr/>
          <p:nvPr/>
        </p:nvSpPr>
        <p:spPr>
          <a:xfrm>
            <a:off x="9502251" y="2118833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Health Plans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B692A904-4387-1B4D-874F-CA3C0BA516F5}"/>
              </a:ext>
            </a:extLst>
          </p:cNvPr>
          <p:cNvSpPr/>
          <p:nvPr/>
        </p:nvSpPr>
        <p:spPr>
          <a:xfrm>
            <a:off x="10626437" y="2118256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Employers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28C621E-EB0D-4745-A6F1-0448DE6499B5}"/>
              </a:ext>
            </a:extLst>
          </p:cNvPr>
          <p:cNvSpPr/>
          <p:nvPr/>
        </p:nvSpPr>
        <p:spPr>
          <a:xfrm>
            <a:off x="9502251" y="2444949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Government Employee Groups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44C0B71-7044-0F4B-8F98-6FC170D9C4FE}"/>
              </a:ext>
            </a:extLst>
          </p:cNvPr>
          <p:cNvSpPr/>
          <p:nvPr/>
        </p:nvSpPr>
        <p:spPr>
          <a:xfrm>
            <a:off x="10626437" y="2444661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Prescription Drug Plans (PDP)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854A1C2-69B7-DD41-9CB7-53866C75B56D}"/>
              </a:ext>
            </a:extLst>
          </p:cNvPr>
          <p:cNvSpPr/>
          <p:nvPr/>
        </p:nvSpPr>
        <p:spPr>
          <a:xfrm>
            <a:off x="9502251" y="2771065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Managed Medicaid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C1C7B29-0880-F440-8A48-49A8D2B28406}"/>
              </a:ext>
            </a:extLst>
          </p:cNvPr>
          <p:cNvSpPr/>
          <p:nvPr/>
        </p:nvSpPr>
        <p:spPr>
          <a:xfrm>
            <a:off x="10626437" y="2771065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Public Exchanges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C6137BD-D57C-D147-87C7-30B4EECBFAF5}"/>
              </a:ext>
            </a:extLst>
          </p:cNvPr>
          <p:cNvSpPr/>
          <p:nvPr/>
        </p:nvSpPr>
        <p:spPr>
          <a:xfrm>
            <a:off x="9502251" y="3097181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Private Exchanges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1906DFB1-4BDD-9C4B-8CE6-41D6451E1136}"/>
              </a:ext>
            </a:extLst>
          </p:cNvPr>
          <p:cNvSpPr/>
          <p:nvPr/>
        </p:nvSpPr>
        <p:spPr>
          <a:xfrm>
            <a:off x="3341608" y="5258656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CRU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F11FCC5-FB3E-A645-8D6F-EC1F48AEB69F}"/>
              </a:ext>
            </a:extLst>
          </p:cNvPr>
          <p:cNvSpPr/>
          <p:nvPr/>
        </p:nvSpPr>
        <p:spPr>
          <a:xfrm>
            <a:off x="2224499" y="4921282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Pharmacists &amp; Pharmacy Techs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C699673-9CAC-DC42-AE72-39E2CC5999A0}"/>
              </a:ext>
            </a:extLst>
          </p:cNvPr>
          <p:cNvSpPr/>
          <p:nvPr/>
        </p:nvSpPr>
        <p:spPr>
          <a:xfrm>
            <a:off x="3341608" y="491216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Marketing &amp; Sales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1D6B742-398C-794D-9D5D-243DFB127B8C}"/>
              </a:ext>
            </a:extLst>
          </p:cNvPr>
          <p:cNvSpPr/>
          <p:nvPr/>
        </p:nvSpPr>
        <p:spPr>
          <a:xfrm>
            <a:off x="2224499" y="5596985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Compliance &amp; Regulatory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4F7BB569-2BAB-4F48-9ACB-0D42B51226D2}"/>
              </a:ext>
            </a:extLst>
          </p:cNvPr>
          <p:cNvSpPr/>
          <p:nvPr/>
        </p:nvSpPr>
        <p:spPr>
          <a:xfrm>
            <a:off x="8366746" y="4921282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Specialty Underwriting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24AF1E58-F726-5144-B3E7-0231F5BC1F43}"/>
              </a:ext>
            </a:extLst>
          </p:cNvPr>
          <p:cNvSpPr/>
          <p:nvPr/>
        </p:nvSpPr>
        <p:spPr>
          <a:xfrm>
            <a:off x="7266746" y="2112207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Reporting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Client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7D4CC920-8FAB-544A-8A7C-5DA87B1EB109}"/>
              </a:ext>
            </a:extLst>
          </p:cNvPr>
          <p:cNvSpPr/>
          <p:nvPr/>
        </p:nvSpPr>
        <p:spPr>
          <a:xfrm>
            <a:off x="8357245" y="2115213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Digital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Client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11284F87-4B73-9D41-9004-D717318C96A4}"/>
              </a:ext>
            </a:extLst>
          </p:cNvPr>
          <p:cNvSpPr/>
          <p:nvPr/>
        </p:nvSpPr>
        <p:spPr>
          <a:xfrm>
            <a:off x="5012462" y="2112207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Client Savings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0FB47C4-D5AB-B24E-8119-F2C1BB120323}"/>
              </a:ext>
            </a:extLst>
          </p:cNvPr>
          <p:cNvSpPr/>
          <p:nvPr/>
        </p:nvSpPr>
        <p:spPr>
          <a:xfrm>
            <a:off x="2752184" y="2121742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Medical Rx Prior Authorizations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5D7DD6D0-5B1E-4349-9E5D-418286A0B9AE}"/>
              </a:ext>
            </a:extLst>
          </p:cNvPr>
          <p:cNvSpPr/>
          <p:nvPr/>
        </p:nvSpPr>
        <p:spPr>
          <a:xfrm>
            <a:off x="2224499" y="5263624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Medical Directors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57C6B992-F88D-9345-B40A-B60D3F6EC498}"/>
              </a:ext>
            </a:extLst>
          </p:cNvPr>
          <p:cNvSpPr/>
          <p:nvPr/>
        </p:nvSpPr>
        <p:spPr>
          <a:xfrm>
            <a:off x="1640290" y="3149898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Cover My Meds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2FD0E16C-3041-F24E-8740-AC4BC12FFB5E}"/>
              </a:ext>
            </a:extLst>
          </p:cNvPr>
          <p:cNvSpPr/>
          <p:nvPr/>
        </p:nvSpPr>
        <p:spPr>
          <a:xfrm>
            <a:off x="8366746" y="5278089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Per Member Per Month (PMPM)</a:t>
            </a:r>
          </a:p>
        </p:txBody>
      </p:sp>
      <p:sp>
        <p:nvSpPr>
          <p:cNvPr id="62" name="Rounded Rectangle 46">
            <a:extLst/>
          </p:cNvPr>
          <p:cNvSpPr/>
          <p:nvPr>
            <p:extLst/>
          </p:nvPr>
        </p:nvSpPr>
        <p:spPr>
          <a:xfrm>
            <a:off x="6141633" y="2466051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Delegated</a:t>
            </a:r>
            <a:endParaRPr lang="en-US" dirty="0"/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Clients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766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oftheCTO_theme_100218">
  <a:themeElements>
    <a:clrScheme name="Aetna - CTO FINAL AUGUST 18">
      <a:dk1>
        <a:srgbClr val="000000"/>
      </a:dk1>
      <a:lt1>
        <a:srgbClr val="FFFFFF"/>
      </a:lt1>
      <a:dk2>
        <a:srgbClr val="414141"/>
      </a:dk2>
      <a:lt2>
        <a:srgbClr val="C2C0C0"/>
      </a:lt2>
      <a:accent1>
        <a:srgbClr val="00859B"/>
      </a:accent1>
      <a:accent2>
        <a:srgbClr val="064E69"/>
      </a:accent2>
      <a:accent3>
        <a:srgbClr val="7CC0CC"/>
      </a:accent3>
      <a:accent4>
        <a:srgbClr val="B2DAE1"/>
      </a:accent4>
      <a:accent5>
        <a:srgbClr val="563D82"/>
      </a:accent5>
      <a:accent6>
        <a:srgbClr val="7C3E98"/>
      </a:accent6>
      <a:hlink>
        <a:srgbClr val="563D82"/>
      </a:hlink>
      <a:folHlink>
        <a:srgbClr val="B18BC1"/>
      </a:folHlink>
    </a:clrScheme>
    <a:fontScheme name="Sm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oftheCTO_theme_100218" id="{18E4FBCB-19BE-804A-9DE7-397BE919D330}" vid="{0A8A6A59-A18B-E745-A2BF-59BBEE2B9A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4F0FD7-590D-477C-84D8-04F64A55F94D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f8f3ac21-d33a-4f17-9d4e-9f9f14b93e81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b1cf5257-8992-498b-aff9-2ccb2706890d"/>
  </ds:schemaRefs>
</ds:datastoreItem>
</file>

<file path=customXml/itemProps2.xml><?xml version="1.0" encoding="utf-8"?>
<ds:datastoreItem xmlns:ds="http://schemas.openxmlformats.org/officeDocument/2006/customXml" ds:itemID="{8B54D842-0221-4BAD-B5F5-395D79F798CC}"/>
</file>

<file path=customXml/itemProps3.xml><?xml version="1.0" encoding="utf-8"?>
<ds:datastoreItem xmlns:ds="http://schemas.openxmlformats.org/officeDocument/2006/customXml" ds:itemID="{3A4C5460-6341-4A06-8926-FDDA58E916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Aetna Violet PPT template-widescreen</Template>
  <TotalTime>9393</TotalTime>
  <Words>144</Words>
  <Application>Microsoft Macintosh PowerPoint</Application>
  <PresentationFormat>Widescreen</PresentationFormat>
  <Paragraphs>64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Domaine Display</vt:lpstr>
      <vt:lpstr>Lucida Grande</vt:lpstr>
      <vt:lpstr>Open Sans</vt:lpstr>
      <vt:lpstr>Open Sans Bold</vt:lpstr>
      <vt:lpstr>Open Sans Light</vt:lpstr>
      <vt:lpstr>Verdana</vt:lpstr>
      <vt:lpstr>OfficeoftheCTO_theme_100218</vt:lpstr>
      <vt:lpstr>think-cell Slide</vt:lpstr>
      <vt:lpstr>PBM - NovoLogix Business Canvas</vt:lpstr>
      <vt:lpstr>Business Canvas</vt:lpstr>
    </vt:vector>
  </TitlesOfParts>
  <Company>Aetna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Oddo</dc:creator>
  <cp:lastModifiedBy>Hillocks, George M</cp:lastModifiedBy>
  <cp:revision>804</cp:revision>
  <cp:lastPrinted>2017-04-13T12:11:49Z</cp:lastPrinted>
  <dcterms:created xsi:type="dcterms:W3CDTF">2017-11-30T21:23:10Z</dcterms:created>
  <dcterms:modified xsi:type="dcterms:W3CDTF">2020-01-08T14:45:56Z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Order">
    <vt:r8>1238500</vt:r8>
  </property>
  <property fmtid="{D5CDD505-2E9C-101B-9397-08002B2CF9AE}" pid="4" name="Sensitivity">
    <vt:lpwstr>Proprietary</vt:lpwstr>
  </property>
  <property fmtid="{D5CDD505-2E9C-101B-9397-08002B2CF9AE}" pid="5" name="MSIP_Label_67599526-06ca-49cc-9fa9-5307800a949a_Extended_MSFT_Method">
    <vt:lpwstr>Automatic</vt:lpwstr>
  </property>
  <property fmtid="{D5CDD505-2E9C-101B-9397-08002B2CF9AE}" pid="6" name="MSIP_Label_67599526-06ca-49cc-9fa9-5307800a949a_Enabled">
    <vt:lpwstr>True</vt:lpwstr>
  </property>
  <property fmtid="{D5CDD505-2E9C-101B-9397-08002B2CF9AE}" pid="7" name="ComplianceAssetId">
    <vt:lpwstr/>
  </property>
  <property fmtid="{D5CDD505-2E9C-101B-9397-08002B2CF9AE}" pid="8" name="MSIP_Label_67599526-06ca-49cc-9fa9-5307800a949a_SetDate">
    <vt:lpwstr>2018-11-27T13:51:41.6573611Z</vt:lpwstr>
  </property>
  <property fmtid="{D5CDD505-2E9C-101B-9397-08002B2CF9AE}" pid="9" name="MSIP_Label_67599526-06ca-49cc-9fa9-5307800a949a_Application">
    <vt:lpwstr>Microsoft Azure Information Protection</vt:lpwstr>
  </property>
  <property fmtid="{D5CDD505-2E9C-101B-9397-08002B2CF9AE}" pid="10" name="MSIP_Label_67599526-06ca-49cc-9fa9-5307800a949a_SiteId">
    <vt:lpwstr>fabb61b8-3afe-4e75-b934-a47f782b8cd7</vt:lpwstr>
  </property>
  <property fmtid="{D5CDD505-2E9C-101B-9397-08002B2CF9AE}" pid="11" name="MSIP_Label_67599526-06ca-49cc-9fa9-5307800a949a_Owner">
    <vt:lpwstr>StubanasCM@aetna.com</vt:lpwstr>
  </property>
  <property fmtid="{D5CDD505-2E9C-101B-9397-08002B2CF9AE}" pid="12" name="UnilyDocumentCategory">
    <vt:lpwstr/>
  </property>
  <property fmtid="{D5CDD505-2E9C-101B-9397-08002B2CF9AE}" pid="13" name="MSIP_Label_67599526-06ca-49cc-9fa9-5307800a949a_Name">
    <vt:lpwstr>Proprietary</vt:lpwstr>
  </property>
</Properties>
</file>