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3" autoAdjust="0"/>
    <p:restoredTop sz="95332" autoAdjust="0"/>
  </p:normalViewPr>
  <p:slideViewPr>
    <p:cSldViewPr snapToGrid="0">
      <p:cViewPr varScale="1">
        <p:scale>
          <a:sx n="98" d="100"/>
          <a:sy n="98" d="100"/>
        </p:scale>
        <p:origin x="-324" y="-90"/>
      </p:cViewPr>
      <p:guideLst>
        <p:guide orient="horz" pos="280"/>
        <p:guide orient="horz" pos="2352"/>
        <p:guide orient="horz" pos="3795"/>
        <p:guide orient="horz" pos="4175"/>
        <p:guide orient="horz" pos="279"/>
        <p:guide orient="horz" pos="768"/>
        <p:guide orient="horz" pos="4152"/>
        <p:guide orient="horz" pos="912"/>
        <p:guide orient="horz" pos="3931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293"/>
        <p:guide pos="7399"/>
        <p:guide pos="1463"/>
        <p:guide pos="6193"/>
        <p:guide pos="3841"/>
        <p:guide pos="2640"/>
        <p:guide pos="5016"/>
        <p:guide pos="3792"/>
        <p:guide pos="3888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4/17/2019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=""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=""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=""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=""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=""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=""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Ravi Vangala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Pharmacy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4/3/2019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Pharmacy </a:t>
            </a:r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</a:t>
            </a:r>
            <a:r>
              <a:rPr lang="en-US" dirty="0" smtClean="0"/>
              <a:t>Retail Pharmacy business </a:t>
            </a:r>
            <a:r>
              <a:rPr lang="en-US" dirty="0"/>
              <a:t>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83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2"/>
            <a:ext cx="2237169" cy="284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69075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49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7"/>
            <a:ext cx="2239385" cy="284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364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195963"/>
            <a:ext cx="2237169" cy="148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47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687287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74584" y="2268859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72982" y="2641844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62757" y="3393435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SureScripts (route eRx)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58813" y="3785487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RelayHealth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20786" y="2065009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Rx drug fulfillment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20786" y="245326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Patient care management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20786" y="2831856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Home delivery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18422" y="3540728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Skilled Rph &amp; technician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16820" y="3923545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Local real-estate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86450" y="2077634"/>
            <a:ext cx="1883581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Prescription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drug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fulfillment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84848" y="2460451"/>
            <a:ext cx="1883581" cy="4948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Targeted Clinical Support: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New Script Pick Up, Welcome Counsel, First Fill Counsel,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etc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.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84848" y="2991596"/>
            <a:ext cx="1883581" cy="6431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Adherence Programs: 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Adherence Outreach, Automated Outreach, Gaps in Care, Multi-Dose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Packs, 90 Day, etc.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848" y="3678056"/>
            <a:ext cx="1883581" cy="9143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Proactive Care to Support Patient Health: </a:t>
            </a:r>
            <a:endParaRPr lang="en-US" sz="900" b="1" dirty="0" smtClean="0">
              <a:solidFill>
                <a:schemeClr val="tx1"/>
              </a:solidFill>
              <a:latin typeface="+mj-lt"/>
              <a:cs typeface="Open Sans Bold"/>
            </a:endParaRPr>
          </a:p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Care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1-on-1, HealthTag®, Immunizations, Naloxone Dispensing, Natural Disaster Alerts, Pharmacy Advisor,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Rph Counseling etc.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674746" y="2206373"/>
            <a:ext cx="1823747" cy="4540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US domestic population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who are in need of medication and associated care management.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430906" y="349716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 person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30906" y="387559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30906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Text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424039" y="350215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Email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424038" y="388922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Web/ Mobile app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426631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Home delivery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05145" y="2180626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Individual patients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805145" y="2568377"/>
            <a:ext cx="1172320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Care givers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51761" y="5031082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Pharmacist wages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are most expensive with about 75,000 pharmacists across 10,000 stores paid at ~$65/hour. Several state regulations require Rph overlaps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1761" y="5438325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Store real-estate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is very expensive especially in urban areas.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54661" y="519740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Timely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prescription fills and care management </a:t>
            </a:r>
            <a:endParaRPr lang="en-US" sz="900" b="1" dirty="0" smtClean="0">
              <a:solidFill>
                <a:schemeClr val="tx1"/>
              </a:solidFill>
              <a:latin typeface="+mj-lt"/>
              <a:cs typeface="Open Sans Bold"/>
            </a:endParaRPr>
          </a:p>
          <a:p>
            <a:pPr algn="ctr"/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at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 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convenient local store or delivered to home.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454661" y="5599238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Our customers pay us by leveraging their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health insurance services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as well as their portion of the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co-payment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via cash or credit/debit cards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72982" y="3020526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Suppliers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60424" y="4174191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Prescribers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88513" y="2054872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Clinical activity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88513" y="2443126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Inventory management</a:t>
            </a:r>
            <a:endParaRPr lang="en-US" sz="9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06742" y="4310375"/>
            <a:ext cx="104161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Supply-chain and logistics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51761" y="5838225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Pharmacy operations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18" ma:contentTypeDescription="Create a new document." ma:contentTypeScope="" ma:versionID="c28e2d49801c5b432c944d7d6aacd3a3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092fefeab5f0179574a88aa69839a573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5290C-FA62-4E78-AC3F-931AFF612BE8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5403</TotalTime>
  <Words>246</Words>
  <Application>Microsoft Office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OfficeoftheCTO_theme_100218</vt:lpstr>
      <vt:lpstr>think-cell Slide</vt:lpstr>
      <vt:lpstr>Retail Pharmacy Business Canvas</vt:lpstr>
      <vt:lpstr>Retail Pharmacy Business Canvas</vt:lpstr>
    </vt:vector>
  </TitlesOfParts>
  <Company>Aetna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N822695</cp:lastModifiedBy>
  <cp:revision>764</cp:revision>
  <cp:lastPrinted>2017-04-13T12:11:49Z</cp:lastPrinted>
  <dcterms:created xsi:type="dcterms:W3CDTF">2017-11-30T21:23:10Z</dcterms:created>
  <dcterms:modified xsi:type="dcterms:W3CDTF">2019-04-17T14:51:18Z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1189100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