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2" r:id="rId4"/>
  </p:sldMasterIdLst>
  <p:notesMasterIdLst>
    <p:notesMasterId r:id="rId8"/>
  </p:notesMasterIdLst>
  <p:handoutMasterIdLst>
    <p:handoutMasterId r:id="rId9"/>
  </p:handoutMasterIdLst>
  <p:sldIdLst>
    <p:sldId id="256" r:id="rId5"/>
    <p:sldId id="275" r:id="rId6"/>
    <p:sldId id="276" r:id="rId7"/>
  </p:sldIdLst>
  <p:sldSz cx="12192000" cy="6858000"/>
  <p:notesSz cx="9144000" cy="6858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" userDrawn="1">
          <p15:clr>
            <a:srgbClr val="A4A3A4"/>
          </p15:clr>
        </p15:guide>
        <p15:guide id="3" orient="horz" pos="2352" userDrawn="1">
          <p15:clr>
            <a:srgbClr val="A4A3A4"/>
          </p15:clr>
        </p15:guide>
        <p15:guide id="4" orient="horz" pos="3795" userDrawn="1">
          <p15:clr>
            <a:srgbClr val="A4A3A4"/>
          </p15:clr>
        </p15:guide>
        <p15:guide id="6" orient="horz" pos="4175" userDrawn="1">
          <p15:clr>
            <a:srgbClr val="A4A3A4"/>
          </p15:clr>
        </p15:guide>
        <p15:guide id="7" pos="293" userDrawn="1">
          <p15:clr>
            <a:srgbClr val="A4A3A4"/>
          </p15:clr>
        </p15:guide>
        <p15:guide id="8" pos="7399" userDrawn="1">
          <p15:clr>
            <a:srgbClr val="A4A3A4"/>
          </p15:clr>
        </p15:guide>
        <p15:guide id="9" pos="1463" userDrawn="1">
          <p15:clr>
            <a:srgbClr val="A4A3A4"/>
          </p15:clr>
        </p15:guide>
        <p15:guide id="10" pos="6193" userDrawn="1">
          <p15:clr>
            <a:srgbClr val="A4A3A4"/>
          </p15:clr>
        </p15:guide>
        <p15:guide id="11" pos="3841" userDrawn="1">
          <p15:clr>
            <a:srgbClr val="A4A3A4"/>
          </p15:clr>
        </p15:guide>
        <p15:guide id="12" pos="2640" userDrawn="1">
          <p15:clr>
            <a:srgbClr val="A4A3A4"/>
          </p15:clr>
        </p15:guide>
        <p15:guide id="13" pos="5016" userDrawn="1">
          <p15:clr>
            <a:srgbClr val="A4A3A4"/>
          </p15:clr>
        </p15:guide>
        <p15:guide id="14" orient="horz" pos="279" userDrawn="1">
          <p15:clr>
            <a:srgbClr val="A4A3A4"/>
          </p15:clr>
        </p15:guide>
        <p15:guide id="15" orient="horz" pos="768" userDrawn="1">
          <p15:clr>
            <a:srgbClr val="A4A3A4"/>
          </p15:clr>
        </p15:guide>
        <p15:guide id="16" orient="horz" pos="4152" userDrawn="1">
          <p15:clr>
            <a:srgbClr val="A4A3A4"/>
          </p15:clr>
        </p15:guide>
        <p15:guide id="17" orient="horz" pos="912" userDrawn="1">
          <p15:clr>
            <a:srgbClr val="A4A3A4"/>
          </p15:clr>
        </p15:guide>
        <p15:guide id="18" orient="horz" pos="3931" userDrawn="1">
          <p15:clr>
            <a:srgbClr val="A4A3A4"/>
          </p15:clr>
        </p15:guide>
        <p15:guide id="19" pos="3792" userDrawn="1">
          <p15:clr>
            <a:srgbClr val="A4A3A4"/>
          </p15:clr>
        </p15:guide>
        <p15:guide id="20" pos="3888" userDrawn="1">
          <p15:clr>
            <a:srgbClr val="A4A3A4"/>
          </p15:clr>
        </p15:guide>
        <p15:guide id="21" orient="horz" pos="2304" userDrawn="1">
          <p15:clr>
            <a:srgbClr val="A4A3A4"/>
          </p15:clr>
        </p15:guide>
        <p15:guide id="22" orient="horz" pos="2400" userDrawn="1">
          <p15:clr>
            <a:srgbClr val="A4A3A4"/>
          </p15:clr>
        </p15:guide>
        <p15:guide id="23" orient="horz" pos="286" userDrawn="1">
          <p15:clr>
            <a:srgbClr val="A4A3A4"/>
          </p15:clr>
        </p15:guide>
        <p15:guide id="24" orient="horz" pos="285" userDrawn="1">
          <p15:clr>
            <a:srgbClr val="A4A3A4"/>
          </p15:clr>
        </p15:guide>
        <p15:guide id="25" orient="horz" pos="401" userDrawn="1">
          <p15:clr>
            <a:srgbClr val="A4A3A4"/>
          </p15:clr>
        </p15:guide>
        <p15:guide id="26" orient="horz" pos="1039" userDrawn="1">
          <p15:clr>
            <a:srgbClr val="A4A3A4"/>
          </p15:clr>
        </p15:guide>
        <p15:guide id="27" pos="34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848"/>
    <a:srgbClr val="7F7F7F"/>
    <a:srgbClr val="F2F2F2"/>
    <a:srgbClr val="D9D9D9"/>
    <a:srgbClr val="F7F7F7"/>
    <a:srgbClr val="00859B"/>
    <a:srgbClr val="EFE411"/>
    <a:srgbClr val="D20962"/>
    <a:srgbClr val="B2DAE1"/>
    <a:srgbClr val="E5B2C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39" autoAdjust="0"/>
    <p:restoredTop sz="91717" autoAdjust="0"/>
  </p:normalViewPr>
  <p:slideViewPr>
    <p:cSldViewPr snapToGrid="0">
      <p:cViewPr>
        <p:scale>
          <a:sx n="100" d="100"/>
          <a:sy n="100" d="100"/>
        </p:scale>
        <p:origin x="642" y="102"/>
      </p:cViewPr>
      <p:guideLst>
        <p:guide orient="horz" pos="280"/>
        <p:guide orient="horz" pos="2352"/>
        <p:guide orient="horz" pos="3795"/>
        <p:guide orient="horz" pos="4175"/>
        <p:guide pos="293"/>
        <p:guide pos="7399"/>
        <p:guide pos="1463"/>
        <p:guide pos="6193"/>
        <p:guide pos="3841"/>
        <p:guide pos="2640"/>
        <p:guide pos="5016"/>
        <p:guide orient="horz" pos="279"/>
        <p:guide orient="horz" pos="768"/>
        <p:guide orient="horz" pos="4152"/>
        <p:guide orient="horz" pos="912"/>
        <p:guide orient="horz" pos="3931"/>
        <p:guide pos="3792"/>
        <p:guide pos="3888"/>
        <p:guide orient="horz" pos="2304"/>
        <p:guide orient="horz" pos="2400"/>
        <p:guide orient="horz" pos="286"/>
        <p:guide orient="horz" pos="285"/>
        <p:guide orient="horz" pos="401"/>
        <p:guide orient="horz" pos="1039"/>
        <p:guide pos="3435"/>
      </p:guideLst>
    </p:cSldViewPr>
  </p:slideViewPr>
  <p:notesTextViewPr>
    <p:cViewPr>
      <p:scale>
        <a:sx n="100" d="100"/>
        <a:sy n="100" d="100"/>
      </p:scale>
      <p:origin x="0" y="-57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040" y="77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1AEF-3112-6549-914A-E0D9B60F40EA}" type="datetimeFigureOut">
              <a:rPr lang="en-US" sz="1000" smtClean="0">
                <a:latin typeface="Open Sans Light"/>
                <a:cs typeface="Open Sans Light"/>
              </a:rPr>
              <a:t>10/2/2019</a:t>
            </a:fld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93638-C25A-9844-8D5B-B0309EC5F961}" type="slidenum">
              <a:rPr lang="en-US" sz="1000" smtClean="0">
                <a:latin typeface="Open Sans Light"/>
                <a:cs typeface="Open Sans Light"/>
              </a:rPr>
              <a:t>‹#›</a:t>
            </a:fld>
            <a:endParaRPr lang="en-US" sz="10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683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EC2C7003-A6A9-A249-88AD-8CFDA7DED64B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50AD15A5-6128-B84F-818D-8AA5BDD9AF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2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SSI organizationally reporting structure as a self-sufficient unit within Medicare business unit, Government Service, Insurance Business Unit of CVS Health.</a:t>
            </a:r>
          </a:p>
          <a:p>
            <a:r>
              <a:rPr lang="en-US" dirty="0"/>
              <a:t>Acquired from </a:t>
            </a:r>
            <a:r>
              <a:rPr lang="en-US" dirty="0" err="1"/>
              <a:t>GenWorth</a:t>
            </a:r>
            <a:r>
              <a:rPr lang="en-US" dirty="0"/>
              <a:t> in 2011, Aetna managed SSI as a wholly owned affiliate business unit.</a:t>
            </a:r>
          </a:p>
          <a:p>
            <a:r>
              <a:rPr lang="en-US" dirty="0"/>
              <a:t>The information technology staff is aligned with the SSI business unit, a group of approximately 20 report solid line to Insurance IT Delivery but for all practical purposes a very strong dotted line to the SSI business and their operations.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77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Differentiating the Medicare Supplemental product from Medicare Advantage plans is an extensive topic.  The fundamental difference: 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Medicare Supplemental is a secondary coverage where the primary coverage is base Medicare Part A or Part B or both;  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Medicare Advantage is private insurance characterized as “Medicare Part C” and may be combined with a pharmacy coverage benefit yielding: “MAPD”;  A third product “PDP” is a standalone plan covering pharmaceutical coverage benefits for prescribed drugs categorized under Part D formulary. 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As of mid-2019 the Aetna Senior Supplemental Product membership: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err="1"/>
              <a:t>MedSupp</a:t>
            </a:r>
            <a:r>
              <a:rPr lang="en-US" dirty="0"/>
              <a:t>:  800,000 +  and growing at 24% per year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Final Expense: 30,000 members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Protection Series:  180,000</a:t>
            </a:r>
            <a:r>
              <a:rPr lang="en-US"/>
              <a:t>+ members and growing.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43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83272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1"/>
            <a:ext cx="4440635" cy="338328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7749346" y="3375049"/>
            <a:ext cx="4442654" cy="11887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Righ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02965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351520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826008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2011680"/>
            <a:ext cx="7406640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sion to act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84445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 userDrawn="1"/>
        </p:nvSpPr>
        <p:spPr>
          <a:xfrm>
            <a:off x="0" y="4732020"/>
            <a:ext cx="12192000" cy="2125980"/>
          </a:xfrm>
          <a:prstGeom prst="rect">
            <a:avLst/>
          </a:prstGeom>
          <a:gradFill flip="none" rotWithShape="1">
            <a:gsLst>
              <a:gs pos="67000">
                <a:schemeClr val="bg1"/>
              </a:gs>
              <a:gs pos="100000">
                <a:schemeClr val="bg1"/>
              </a:gs>
              <a:gs pos="55000">
                <a:schemeClr val="accent2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589" y="0"/>
            <a:ext cx="12188825" cy="47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8" y="0"/>
            <a:ext cx="6126479" cy="4732020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 flipH="1">
            <a:off x="6015106" y="1"/>
            <a:ext cx="665217" cy="4732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itle 2"/>
          <p:cNvSpPr txBox="1">
            <a:spLocks/>
          </p:cNvSpPr>
          <p:nvPr userDrawn="1"/>
        </p:nvSpPr>
        <p:spPr>
          <a:xfrm>
            <a:off x="7901547" y="3658243"/>
            <a:ext cx="3949108" cy="72713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5400" b="1" dirty="0">
                <a:solidFill>
                  <a:srgbClr val="00859B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into action.</a:t>
            </a:r>
          </a:p>
        </p:txBody>
      </p:sp>
      <p:sp>
        <p:nvSpPr>
          <p:cNvPr id="32" name="Title 1"/>
          <p:cNvSpPr txBox="1">
            <a:spLocks/>
          </p:cNvSpPr>
          <p:nvPr userDrawn="1"/>
        </p:nvSpPr>
        <p:spPr>
          <a:xfrm>
            <a:off x="5061285" y="2489624"/>
            <a:ext cx="5205181" cy="17708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b="0" i="0" kern="1200">
                <a:solidFill>
                  <a:schemeClr val="bg1"/>
                </a:solidFill>
                <a:latin typeface="Domaine Display Bold" panose="020A0803080505060203" pitchFamily="18" charset="0"/>
                <a:ea typeface="Open Sans" panose="020B0606030504020204" pitchFamily="34" charset="0"/>
                <a:cs typeface="Domaine Display Bold" panose="020A0803080505060203" pitchFamily="18" charset="0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5400" b="1" dirty="0">
                <a:solidFill>
                  <a:schemeClr val="accent2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Turning vision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54511" y="5940719"/>
            <a:ext cx="3097787" cy="413801"/>
            <a:chOff x="279400" y="2781300"/>
            <a:chExt cx="8585200" cy="1092200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4" y="2816225"/>
              <a:ext cx="1014412" cy="1023939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504316" y="5402513"/>
            <a:ext cx="1930419" cy="1067172"/>
            <a:chOff x="7526204" y="2289887"/>
            <a:chExt cx="3108960" cy="1718692"/>
          </a:xfrm>
        </p:grpSpPr>
        <p:grpSp>
          <p:nvGrpSpPr>
            <p:cNvPr id="45" name="Group 44"/>
            <p:cNvGrpSpPr>
              <a:grpSpLocks noChangeAspect="1"/>
            </p:cNvGrpSpPr>
            <p:nvPr/>
          </p:nvGrpSpPr>
          <p:grpSpPr>
            <a:xfrm>
              <a:off x="8070916" y="2865025"/>
              <a:ext cx="2148840" cy="827025"/>
              <a:chOff x="-2522495" y="1678245"/>
              <a:chExt cx="2126771" cy="818532"/>
            </a:xfrm>
          </p:grpSpPr>
          <p:sp>
            <p:nvSpPr>
              <p:cNvPr id="47" name="TextBox 46"/>
              <p:cNvSpPr txBox="1">
                <a:spLocks/>
              </p:cNvSpPr>
              <p:nvPr/>
            </p:nvSpPr>
            <p:spPr>
              <a:xfrm>
                <a:off x="-2130523" y="1678245"/>
                <a:ext cx="486642" cy="382152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>
                <a:spLocks/>
              </p:cNvSpPr>
              <p:nvPr/>
            </p:nvSpPr>
            <p:spPr>
              <a:xfrm>
                <a:off x="-2522495" y="1701971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>
                <a:spLocks/>
              </p:cNvSpPr>
              <p:nvPr/>
            </p:nvSpPr>
            <p:spPr>
              <a:xfrm>
                <a:off x="-1602104" y="1805461"/>
                <a:ext cx="245345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>
                <a:spLocks/>
              </p:cNvSpPr>
              <p:nvPr/>
            </p:nvSpPr>
            <p:spPr>
              <a:xfrm>
                <a:off x="-1335404" y="1805461"/>
                <a:ext cx="251908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>
                <a:spLocks/>
              </p:cNvSpPr>
              <p:nvPr/>
            </p:nvSpPr>
            <p:spPr>
              <a:xfrm>
                <a:off x="-1766048" y="1810509"/>
                <a:ext cx="140846" cy="249888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>
                <a:spLocks/>
              </p:cNvSpPr>
              <p:nvPr/>
            </p:nvSpPr>
            <p:spPr>
              <a:xfrm>
                <a:off x="-1501643" y="2133303"/>
                <a:ext cx="323593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>
                <a:spLocks/>
              </p:cNvSpPr>
              <p:nvPr/>
            </p:nvSpPr>
            <p:spPr>
              <a:xfrm>
                <a:off x="-758693" y="2133303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>
                <a:spLocks/>
              </p:cNvSpPr>
              <p:nvPr/>
            </p:nvSpPr>
            <p:spPr>
              <a:xfrm>
                <a:off x="-1156286" y="2133808"/>
                <a:ext cx="373571" cy="357921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>
                <a:spLocks/>
              </p:cNvSpPr>
              <p:nvPr/>
            </p:nvSpPr>
            <p:spPr>
              <a:xfrm>
                <a:off x="-2145704" y="2148039"/>
                <a:ext cx="130738" cy="132991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>
                <a:spLocks/>
              </p:cNvSpPr>
              <p:nvPr/>
            </p:nvSpPr>
            <p:spPr>
              <a:xfrm>
                <a:off x="-1995442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/>
              <p:cNvSpPr txBox="1">
                <a:spLocks/>
              </p:cNvSpPr>
              <p:nvPr/>
            </p:nvSpPr>
            <p:spPr>
              <a:xfrm>
                <a:off x="-1879880" y="2150070"/>
                <a:ext cx="106535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Box 57"/>
              <p:cNvSpPr txBox="1">
                <a:spLocks/>
              </p:cNvSpPr>
              <p:nvPr/>
            </p:nvSpPr>
            <p:spPr>
              <a:xfrm>
                <a:off x="-1757317" y="2150070"/>
                <a:ext cx="107896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/>
              <p:cNvSpPr txBox="1">
                <a:spLocks/>
              </p:cNvSpPr>
              <p:nvPr/>
            </p:nvSpPr>
            <p:spPr>
              <a:xfrm>
                <a:off x="-1623967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7526204" y="2289887"/>
              <a:ext cx="3108960" cy="171869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Rectangle 59"/>
          <p:cNvSpPr/>
          <p:nvPr userDrawn="1"/>
        </p:nvSpPr>
        <p:spPr>
          <a:xfrm flipH="1">
            <a:off x="-1591" y="4732897"/>
            <a:ext cx="12193589" cy="336177"/>
          </a:xfrm>
          <a:prstGeom prst="rect">
            <a:avLst/>
          </a:prstGeom>
          <a:solidFill>
            <a:srgbClr val="064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1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, Divis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19093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0"/>
            <a:ext cx="4440635" cy="328308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E5268C-C141-4840-9D00-CD333097B788}"/>
              </a:ext>
            </a:extLst>
          </p:cNvPr>
          <p:cNvSpPr/>
          <p:nvPr userDrawn="1"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7749344" y="3374405"/>
            <a:ext cx="4442656" cy="438517"/>
          </a:xfrm>
          <a:prstGeom prst="rect">
            <a:avLst/>
          </a:prstGeom>
        </p:spPr>
        <p:txBody>
          <a:bodyPr anchor="ctr"/>
          <a:lstStyle>
            <a:lvl1pPr marL="0" algn="ctr" defTabSz="914400" rtl="0" eaLnBrk="1" latinLnBrk="0" hangingPunct="1">
              <a:lnSpc>
                <a:spcPct val="85000"/>
              </a:lnSpc>
              <a:defRPr lang="en-US" sz="1600" b="1" kern="120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&lt;DIVISION NAME&gt;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38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0016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990623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3" name="Rectangle 2"/>
          <p:cNvSpPr/>
          <p:nvPr userDrawn="1"/>
        </p:nvSpPr>
        <p:spPr>
          <a:xfrm flipH="1">
            <a:off x="4990624" y="0"/>
            <a:ext cx="157730" cy="6858000"/>
          </a:xfrm>
          <a:prstGeom prst="rect">
            <a:avLst/>
          </a:prstGeom>
          <a:solidFill>
            <a:srgbClr val="043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148355" y="1"/>
            <a:ext cx="7042059" cy="236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713191" y="1347025"/>
            <a:ext cx="6087634" cy="707944"/>
          </a:xfrm>
          <a:prstGeom prst="rect">
            <a:avLst/>
          </a:prstGeom>
        </p:spPr>
        <p:txBody>
          <a:bodyPr lIns="0" anchor="t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lang="en-US" sz="5400" b="1" i="0" kern="1200" baseline="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13191" y="2623839"/>
            <a:ext cx="5578857" cy="431800"/>
          </a:xfrm>
          <a:prstGeom prst="rect">
            <a:avLst/>
          </a:prstGeom>
        </p:spPr>
        <p:txBody>
          <a:bodyPr lIns="0" anchor="t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Page titles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5211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681"/>
            <a:ext cx="11272838" cy="417486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74438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 flipH="1">
            <a:off x="-2" y="1549668"/>
            <a:ext cx="4297680" cy="530833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8"/>
          <p:cNvSpPr txBox="1">
            <a:spLocks/>
          </p:cNvSpPr>
          <p:nvPr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4" name="TextBox 33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53301" y="2011681"/>
            <a:ext cx="6976736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02838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0" y="1554481"/>
            <a:ext cx="2743915" cy="5319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365760" tIns="91440" rIns="365760" bIns="182880" anchor="ctr">
            <a:noAutofit/>
          </a:bodyPr>
          <a:lstStyle/>
          <a:p>
            <a:endParaRPr 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9" name="TextBox 38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78629" y="2011681"/>
            <a:ext cx="8551409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44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23424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29184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838902" y="2011681"/>
            <a:ext cx="7891135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75280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-2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840478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7540" y="2011680"/>
            <a:ext cx="7342497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2157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900160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8808590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432"/>
            <a:ext cx="7937863" cy="416224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95740171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think-cell Slide" r:id="rId15" imgW="471" imgH="470" progId="TCLayout.ActiveDocument.1">
                  <p:embed/>
                </p:oleObj>
              </mc:Choice>
              <mc:Fallback>
                <p:oleObj name="think-cell Slide" r:id="rId15" imgW="471" imgH="470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0D1A23-D88D-46C3-95E5-B10C224E1C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618496" y="6443197"/>
            <a:ext cx="955009" cy="127570"/>
            <a:chOff x="279400" y="2781300"/>
            <a:chExt cx="8585200" cy="1092200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365CECB-7D2B-4CF7-BFD3-6752DEC67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7111873F-5B39-42DE-99F1-E7FC74583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CB93BBE-80DA-457D-B72D-9C9C5E5B86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D49BCB4-A340-471B-971A-24BD033C7F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C4938EB-CD7A-497C-9BA4-5CD6B3F08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8FB080F-C58C-4388-AF4B-47AA97CFE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BAF44958-70BD-4D20-94BC-622DD0D8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6178D6E0-263D-45AD-BE10-D95989C19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5E418160-22DA-431A-9B45-BDEDF2B7B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1A4F274-1376-4B3F-9106-428B3F243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30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815" r:id="rId2"/>
    <p:sldLayoutId id="2147483804" r:id="rId3"/>
    <p:sldLayoutId id="2147483775" r:id="rId4"/>
    <p:sldLayoutId id="2147483776" r:id="rId5"/>
    <p:sldLayoutId id="2147483777" r:id="rId6"/>
    <p:sldLayoutId id="2147483805" r:id="rId7"/>
    <p:sldLayoutId id="2147483806" r:id="rId8"/>
    <p:sldLayoutId id="2147483808" r:id="rId9"/>
    <p:sldLayoutId id="2147483807" r:id="rId10"/>
    <p:sldLayoutId id="2147483814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accent2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Tx/>
        <a:buFontTx/>
        <a:buNone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200025" indent="-200025" algn="l" defTabSz="914400" rtl="0" eaLnBrk="1" latinLnBrk="0" hangingPunct="1">
        <a:spcBef>
          <a:spcPts val="12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398463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622300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806450" indent="-182563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e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3333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Peter Cram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SSI</a:t>
            </a:r>
            <a:br>
              <a:rPr lang="en-US" sz="4000" dirty="0"/>
            </a:br>
            <a:br>
              <a:rPr lang="en-US" sz="4000" dirty="0"/>
            </a:br>
            <a:r>
              <a:rPr lang="en-US" sz="2800" dirty="0"/>
              <a:t>Senior Supplemental Insurance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Business Canvas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September 2019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080" y="0"/>
            <a:ext cx="4436745" cy="3429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8E5268C-C141-4840-9D00-CD333097B788}"/>
              </a:ext>
            </a:extLst>
          </p:cNvPr>
          <p:cNvSpPr/>
          <p:nvPr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Architecture Planning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6675" y="3403488"/>
            <a:ext cx="426894" cy="36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790239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6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Senior Supplemental Insurance Business Canvas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Holistic view of the current SSI business model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C2180E-ADC9-45E8-ACAC-AA8639D58EB0}"/>
              </a:ext>
            </a:extLst>
          </p:cNvPr>
          <p:cNvSpPr txBox="1"/>
          <p:nvPr/>
        </p:nvSpPr>
        <p:spPr>
          <a:xfrm>
            <a:off x="497149" y="1846555"/>
            <a:ext cx="2237169" cy="2740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Key Partnerships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64B917-4738-4EDA-9C92-C7733ED9246B}"/>
              </a:ext>
            </a:extLst>
          </p:cNvPr>
          <p:cNvSpPr txBox="1"/>
          <p:nvPr/>
        </p:nvSpPr>
        <p:spPr>
          <a:xfrm>
            <a:off x="4971495" y="1841673"/>
            <a:ext cx="2237169" cy="2745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Value Proposition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DD8883-8AB8-4DAB-9896-B97679AB488E}"/>
              </a:ext>
            </a:extLst>
          </p:cNvPr>
          <p:cNvSpPr txBox="1"/>
          <p:nvPr/>
        </p:nvSpPr>
        <p:spPr>
          <a:xfrm>
            <a:off x="497149" y="4580584"/>
            <a:ext cx="5598851" cy="164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Cost 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78C51-56DA-401E-BD94-28EE8597FE01}"/>
              </a:ext>
            </a:extLst>
          </p:cNvPr>
          <p:cNvSpPr txBox="1"/>
          <p:nvPr/>
        </p:nvSpPr>
        <p:spPr>
          <a:xfrm>
            <a:off x="2729883" y="1846556"/>
            <a:ext cx="2237169" cy="1349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Key Activities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A11D69-3879-4CCB-BAC8-6104091602CD}"/>
              </a:ext>
            </a:extLst>
          </p:cNvPr>
          <p:cNvSpPr txBox="1"/>
          <p:nvPr/>
        </p:nvSpPr>
        <p:spPr>
          <a:xfrm>
            <a:off x="9452503" y="1840418"/>
            <a:ext cx="2239385" cy="3392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Customer Segment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2F0882-378F-43E3-B718-5F38E6584BD9}"/>
              </a:ext>
            </a:extLst>
          </p:cNvPr>
          <p:cNvSpPr txBox="1"/>
          <p:nvPr/>
        </p:nvSpPr>
        <p:spPr>
          <a:xfrm>
            <a:off x="7213110" y="1840418"/>
            <a:ext cx="2237169" cy="1705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Customer Relationships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BCF63C-1DFD-48EA-9435-EE4343DE3D94}"/>
              </a:ext>
            </a:extLst>
          </p:cNvPr>
          <p:cNvSpPr txBox="1"/>
          <p:nvPr/>
        </p:nvSpPr>
        <p:spPr>
          <a:xfrm>
            <a:off x="2732101" y="3195963"/>
            <a:ext cx="2237169" cy="1390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Key Resources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F2A279-C025-414A-A9FC-A0F11D339A1E}"/>
              </a:ext>
            </a:extLst>
          </p:cNvPr>
          <p:cNvSpPr txBox="1"/>
          <p:nvPr/>
        </p:nvSpPr>
        <p:spPr>
          <a:xfrm>
            <a:off x="7213109" y="3545890"/>
            <a:ext cx="2237169" cy="1720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Channels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0DCEC-069C-4C4E-84BA-825262ABB16E}"/>
              </a:ext>
            </a:extLst>
          </p:cNvPr>
          <p:cNvSpPr txBox="1"/>
          <p:nvPr/>
        </p:nvSpPr>
        <p:spPr>
          <a:xfrm>
            <a:off x="6093037" y="5250107"/>
            <a:ext cx="5598851" cy="959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Revenue Streams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8AAB3C5-9688-4ABE-A62A-619DE537C146}"/>
              </a:ext>
            </a:extLst>
          </p:cNvPr>
          <p:cNvSpPr/>
          <p:nvPr/>
        </p:nvSpPr>
        <p:spPr>
          <a:xfrm>
            <a:off x="1738327" y="3569162"/>
            <a:ext cx="967416" cy="23031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+mj-lt"/>
                <a:cs typeface="Open Sans Bold"/>
              </a:rPr>
              <a:t>Vantiv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8308DF2-1AF8-48C6-9EA0-AB3ABD3CEAAD}"/>
              </a:ext>
            </a:extLst>
          </p:cNvPr>
          <p:cNvSpPr/>
          <p:nvPr/>
        </p:nvSpPr>
        <p:spPr>
          <a:xfrm>
            <a:off x="955171" y="4169900"/>
            <a:ext cx="1493389" cy="2751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+mj-lt"/>
                <a:cs typeface="Open Sans Bold"/>
              </a:rPr>
              <a:t>Agent / Brokers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16C3F98-1719-40CB-8CD8-98A476FF1747}"/>
              </a:ext>
            </a:extLst>
          </p:cNvPr>
          <p:cNvSpPr/>
          <p:nvPr/>
        </p:nvSpPr>
        <p:spPr>
          <a:xfrm>
            <a:off x="558800" y="3571327"/>
            <a:ext cx="1107440" cy="2340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+mj-lt"/>
                <a:cs typeface="Open Sans Bold"/>
              </a:rPr>
              <a:t>Ensurem-AAA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2872B0A-2D5C-453A-8ADA-F49630BD6096}"/>
              </a:ext>
            </a:extLst>
          </p:cNvPr>
          <p:cNvSpPr/>
          <p:nvPr/>
        </p:nvSpPr>
        <p:spPr>
          <a:xfrm>
            <a:off x="1604588" y="3284905"/>
            <a:ext cx="1026851" cy="21264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+mj-lt"/>
                <a:cs typeface="Open Sans Bold"/>
              </a:rPr>
              <a:t>RR Donelley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6D52ECA-B8D5-4C66-9CDF-E2A27328E067}"/>
              </a:ext>
            </a:extLst>
          </p:cNvPr>
          <p:cNvSpPr/>
          <p:nvPr/>
        </p:nvSpPr>
        <p:spPr>
          <a:xfrm>
            <a:off x="594338" y="3279207"/>
            <a:ext cx="909342" cy="21834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+mj-lt"/>
                <a:cs typeface="Open Sans Bold"/>
              </a:rPr>
              <a:t>RedCard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72165B5-5651-4CC5-88D0-3688D44365CD}"/>
              </a:ext>
            </a:extLst>
          </p:cNvPr>
          <p:cNvSpPr/>
          <p:nvPr/>
        </p:nvSpPr>
        <p:spPr>
          <a:xfrm>
            <a:off x="711199" y="3002367"/>
            <a:ext cx="1728687" cy="2340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+mj-lt"/>
                <a:cs typeface="Open Sans Bold"/>
              </a:rPr>
              <a:t>Change HealthCare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A81C89E-3169-4288-9903-CB7D4657E4D7}"/>
              </a:ext>
            </a:extLst>
          </p:cNvPr>
          <p:cNvSpPr/>
          <p:nvPr/>
        </p:nvSpPr>
        <p:spPr>
          <a:xfrm>
            <a:off x="1005839" y="3835487"/>
            <a:ext cx="1493389" cy="26524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+mj-lt"/>
                <a:cs typeface="Open Sans Bold"/>
              </a:rPr>
              <a:t>Carrier International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04F417A-F8DE-4D38-BC23-8FDFFFE8076A}"/>
              </a:ext>
            </a:extLst>
          </p:cNvPr>
          <p:cNvSpPr/>
          <p:nvPr/>
        </p:nvSpPr>
        <p:spPr>
          <a:xfrm>
            <a:off x="751840" y="2738206"/>
            <a:ext cx="1691370" cy="23460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+mj-lt"/>
                <a:cs typeface="Open Sans Bold"/>
              </a:rPr>
              <a:t>Milliman Medical UW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D398918-A9DA-4F38-99CB-6920CAF8F93B}"/>
              </a:ext>
            </a:extLst>
          </p:cNvPr>
          <p:cNvSpPr/>
          <p:nvPr/>
        </p:nvSpPr>
        <p:spPr>
          <a:xfrm>
            <a:off x="690880" y="2362286"/>
            <a:ext cx="1757680" cy="33745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+mj-lt"/>
                <a:cs typeface="Open Sans Bold"/>
              </a:rPr>
              <a:t>SG Policy Administration Solutions Group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55CEF6C-5D47-42AF-AA7F-FB3E78A3B793}"/>
              </a:ext>
            </a:extLst>
          </p:cNvPr>
          <p:cNvSpPr/>
          <p:nvPr/>
        </p:nvSpPr>
        <p:spPr>
          <a:xfrm>
            <a:off x="792480" y="2087966"/>
            <a:ext cx="1648292" cy="24837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+mj-lt"/>
                <a:cs typeface="Open Sans Bold"/>
              </a:rPr>
              <a:t>InsPro Technologies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7783AE9-E0F4-4863-AAEF-E629584A4D6B}"/>
              </a:ext>
            </a:extLst>
          </p:cNvPr>
          <p:cNvSpPr/>
          <p:nvPr/>
        </p:nvSpPr>
        <p:spPr>
          <a:xfrm>
            <a:off x="3362960" y="2138689"/>
            <a:ext cx="1107440" cy="23563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+mj-lt"/>
                <a:cs typeface="Open Sans Bold"/>
              </a:rPr>
              <a:t>Underwriting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FB01829-394E-434A-9438-E6E7B502B4CC}"/>
              </a:ext>
            </a:extLst>
          </p:cNvPr>
          <p:cNvSpPr/>
          <p:nvPr/>
        </p:nvSpPr>
        <p:spPr>
          <a:xfrm>
            <a:off x="2997200" y="2433407"/>
            <a:ext cx="1838960" cy="25249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+mj-lt"/>
                <a:cs typeface="Open Sans Bold"/>
              </a:rPr>
              <a:t>Medical Review of claim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AE5A9C2-3685-4CCE-932C-ADAEA8E8B581}"/>
              </a:ext>
            </a:extLst>
          </p:cNvPr>
          <p:cNvSpPr/>
          <p:nvPr/>
        </p:nvSpPr>
        <p:spPr>
          <a:xfrm>
            <a:off x="2794000" y="2738206"/>
            <a:ext cx="2113280" cy="38608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+mj-lt"/>
                <a:cs typeface="Open Sans Bold"/>
              </a:rPr>
              <a:t>Agent sales channel support, commissions, recognition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708376E-AE0C-4219-ABE3-B274C89BA7DA}"/>
              </a:ext>
            </a:extLst>
          </p:cNvPr>
          <p:cNvSpPr/>
          <p:nvPr/>
        </p:nvSpPr>
        <p:spPr>
          <a:xfrm>
            <a:off x="5054363" y="2087966"/>
            <a:ext cx="2090093" cy="70512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1" defTabSz="820738" eaLnBrk="0" hangingPunct="0">
              <a:buClr>
                <a:schemeClr val="tx1"/>
              </a:buClr>
            </a:pPr>
            <a:r>
              <a:rPr lang="en-US" sz="1000" b="1" i="1" dirty="0">
                <a:solidFill>
                  <a:schemeClr val="tx1"/>
                </a:solidFill>
                <a:latin typeface="Verdana" pitchFamily="34" charset="0"/>
              </a:rPr>
              <a:t>Medicare Supplemental secondary insurance for subscribers of Medicare Part B &amp; Part A coverage.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99A52F4-7469-4B14-8689-55F89CF7C5D1}"/>
              </a:ext>
            </a:extLst>
          </p:cNvPr>
          <p:cNvSpPr/>
          <p:nvPr/>
        </p:nvSpPr>
        <p:spPr>
          <a:xfrm>
            <a:off x="5030838" y="2808672"/>
            <a:ext cx="2153697" cy="169673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1" defTabSz="820738" eaLnBrk="0" hangingPunct="0">
              <a:buClr>
                <a:schemeClr val="tx1"/>
              </a:buClr>
            </a:pPr>
            <a:r>
              <a:rPr lang="en-US" sz="1000" b="1" i="1" dirty="0">
                <a:solidFill>
                  <a:schemeClr val="tx1"/>
                </a:solidFill>
                <a:latin typeface="Verdana" pitchFamily="34" charset="0"/>
              </a:rPr>
              <a:t>Differentiated by flexibility of benefit: Voluntary supplemental benefit insurance: coverage of Dental Vision Hearing, Home Care, Recovery Care; and indemnity coverage of events: hospitalization, cancer, heart attack, stroke or end-of-life.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9D2B33E-45CB-435F-BEF6-FC2739A7B163}"/>
              </a:ext>
            </a:extLst>
          </p:cNvPr>
          <p:cNvSpPr/>
          <p:nvPr/>
        </p:nvSpPr>
        <p:spPr>
          <a:xfrm>
            <a:off x="3290109" y="3478502"/>
            <a:ext cx="1342267" cy="17826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+mj-lt"/>
                <a:cs typeface="Open Sans Bold"/>
              </a:rPr>
              <a:t>Under Writers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1321706-DCC1-426A-8887-72DF5A8A211D}"/>
              </a:ext>
            </a:extLst>
          </p:cNvPr>
          <p:cNvSpPr/>
          <p:nvPr/>
        </p:nvSpPr>
        <p:spPr>
          <a:xfrm>
            <a:off x="7295065" y="2098809"/>
            <a:ext cx="2091007" cy="107538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1" defTabSz="820738" eaLnBrk="0" hangingPunct="0">
              <a:buClr>
                <a:schemeClr val="tx1"/>
              </a:buClr>
            </a:pPr>
            <a:r>
              <a:rPr lang="en-US" sz="1000" b="1" i="1" dirty="0">
                <a:solidFill>
                  <a:schemeClr val="tx1"/>
                </a:solidFill>
                <a:latin typeface="Verdana" pitchFamily="34" charset="0"/>
              </a:rPr>
              <a:t>Member primary relationship is with their Agent. Agent assisted shop-buy-enrollment. A&amp;H claims by individual members often submitted via agent.   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EEC9C2C-DFA6-43F6-A9CD-C5480C46CBFF}"/>
              </a:ext>
            </a:extLst>
          </p:cNvPr>
          <p:cNvSpPr/>
          <p:nvPr/>
        </p:nvSpPr>
        <p:spPr>
          <a:xfrm>
            <a:off x="7362386" y="3205065"/>
            <a:ext cx="1912290" cy="29248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  <a:latin typeface="Verdana" pitchFamily="34" charset="0"/>
              </a:rPr>
              <a:t>Service contact center is by phone</a:t>
            </a:r>
            <a:endParaRPr lang="en-US" sz="1000" b="1" dirty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4AE408B-E523-49B1-A80F-DADE8906BA44}"/>
              </a:ext>
            </a:extLst>
          </p:cNvPr>
          <p:cNvSpPr/>
          <p:nvPr/>
        </p:nvSpPr>
        <p:spPr>
          <a:xfrm>
            <a:off x="3990814" y="3705740"/>
            <a:ext cx="942841" cy="29172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+mj-lt"/>
                <a:cs typeface="Open Sans Bold"/>
              </a:rPr>
              <a:t>Information Technology 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D25CF85F-6159-4258-B758-8B5DEB03376A}"/>
              </a:ext>
            </a:extLst>
          </p:cNvPr>
          <p:cNvSpPr/>
          <p:nvPr/>
        </p:nvSpPr>
        <p:spPr>
          <a:xfrm>
            <a:off x="2775857" y="3695119"/>
            <a:ext cx="1173419" cy="28594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+mj-lt"/>
                <a:cs typeface="Open Sans Bold"/>
              </a:rPr>
              <a:t>Case Managers Medical Review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D77E3D49-233E-4E8E-9D14-A48A9C2E254D}"/>
              </a:ext>
            </a:extLst>
          </p:cNvPr>
          <p:cNvSpPr/>
          <p:nvPr/>
        </p:nvSpPr>
        <p:spPr>
          <a:xfrm>
            <a:off x="2994076" y="4011547"/>
            <a:ext cx="1676400" cy="26355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+mj-lt"/>
                <a:cs typeface="Open Sans Bold"/>
              </a:rPr>
              <a:t>Financial Stability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5851501-7654-4201-A962-33E5BA55C6B7}"/>
              </a:ext>
            </a:extLst>
          </p:cNvPr>
          <p:cNvSpPr/>
          <p:nvPr/>
        </p:nvSpPr>
        <p:spPr>
          <a:xfrm>
            <a:off x="3078480" y="4282527"/>
            <a:ext cx="1658966" cy="25513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+mj-lt"/>
                <a:cs typeface="Open Sans Bold"/>
              </a:rPr>
              <a:t>Brand Recognition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2B51C6A-2C0B-4403-9B6B-317588479060}"/>
              </a:ext>
            </a:extLst>
          </p:cNvPr>
          <p:cNvSpPr/>
          <p:nvPr/>
        </p:nvSpPr>
        <p:spPr>
          <a:xfrm>
            <a:off x="594338" y="4819318"/>
            <a:ext cx="2399738" cy="51539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1" defTabSz="820738" eaLnBrk="0" hangingPunct="0">
              <a:buClr>
                <a:schemeClr val="tx1"/>
              </a:buClr>
            </a:pPr>
            <a:r>
              <a:rPr lang="en-US" sz="1000" b="1" i="1" dirty="0">
                <a:solidFill>
                  <a:schemeClr val="tx1"/>
                </a:solidFill>
                <a:latin typeface="Verdana" pitchFamily="34" charset="0"/>
              </a:rPr>
              <a:t>Sales, external agent commissions, recognition and supporting marketing.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8834743-AACC-437C-98BA-916D3AE70E8F}"/>
              </a:ext>
            </a:extLst>
          </p:cNvPr>
          <p:cNvSpPr/>
          <p:nvPr/>
        </p:nvSpPr>
        <p:spPr>
          <a:xfrm>
            <a:off x="4395383" y="5021156"/>
            <a:ext cx="1492739" cy="2834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1" defTabSz="820738" eaLnBrk="0" hangingPunct="0">
              <a:buClr>
                <a:schemeClr val="tx1"/>
              </a:buClr>
            </a:pPr>
            <a:r>
              <a:rPr lang="en-US" sz="1000" b="1" i="1" dirty="0">
                <a:solidFill>
                  <a:schemeClr val="tx1"/>
                </a:solidFill>
                <a:latin typeface="Verdana" pitchFamily="34" charset="0"/>
              </a:rPr>
              <a:t>Claim payments 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C2485ED-56E3-45B5-8F3A-DCBCD43BCCC0}"/>
              </a:ext>
            </a:extLst>
          </p:cNvPr>
          <p:cNvSpPr/>
          <p:nvPr/>
        </p:nvSpPr>
        <p:spPr>
          <a:xfrm>
            <a:off x="3829051" y="5382083"/>
            <a:ext cx="2078842" cy="37632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1" defTabSz="820738" eaLnBrk="0" hangingPunct="0">
              <a:buClr>
                <a:schemeClr val="tx1"/>
              </a:buClr>
            </a:pPr>
            <a:r>
              <a:rPr lang="en-US" sz="1000" b="1" i="1" dirty="0">
                <a:solidFill>
                  <a:schemeClr val="tx1"/>
                </a:solidFill>
                <a:latin typeface="Verdana" pitchFamily="34" charset="0"/>
              </a:rPr>
              <a:t>Protect Series manual claim  medical review. 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8DABA883-6E74-49CA-A23E-B5F98DC44466}"/>
              </a:ext>
            </a:extLst>
          </p:cNvPr>
          <p:cNvSpPr/>
          <p:nvPr/>
        </p:nvSpPr>
        <p:spPr>
          <a:xfrm>
            <a:off x="600146" y="5382083"/>
            <a:ext cx="2478334" cy="49291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1" defTabSz="820738" eaLnBrk="0" hangingPunct="0">
              <a:buClr>
                <a:schemeClr val="tx1"/>
              </a:buClr>
            </a:pPr>
            <a:r>
              <a:rPr lang="en-US" sz="1000" b="1" i="1" dirty="0">
                <a:solidFill>
                  <a:schemeClr val="tx1"/>
                </a:solidFill>
                <a:latin typeface="Verdana" pitchFamily="34" charset="0"/>
              </a:rPr>
              <a:t>Enrollment workflow including underwriting at times including medical review.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E206504-8784-47B1-BB35-9F8C84208C3B}"/>
              </a:ext>
            </a:extLst>
          </p:cNvPr>
          <p:cNvSpPr/>
          <p:nvPr/>
        </p:nvSpPr>
        <p:spPr>
          <a:xfrm>
            <a:off x="3829050" y="5833585"/>
            <a:ext cx="2099457" cy="27330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1" defTabSz="820738" eaLnBrk="0" hangingPunct="0">
              <a:buClr>
                <a:schemeClr val="tx1"/>
              </a:buClr>
            </a:pPr>
            <a:r>
              <a:rPr lang="en-US" sz="1000" b="1" i="1" dirty="0">
                <a:solidFill>
                  <a:schemeClr val="tx1"/>
                </a:solidFill>
                <a:latin typeface="Verdana" pitchFamily="34" charset="0"/>
              </a:rPr>
              <a:t>External vendor partners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E395FF9-672B-4D95-BE49-762D31610CF2}"/>
              </a:ext>
            </a:extLst>
          </p:cNvPr>
          <p:cNvSpPr/>
          <p:nvPr/>
        </p:nvSpPr>
        <p:spPr>
          <a:xfrm>
            <a:off x="596820" y="5940591"/>
            <a:ext cx="2478333" cy="26903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1" defTabSz="820738" eaLnBrk="0" hangingPunct="0">
              <a:buClr>
                <a:schemeClr val="tx1"/>
              </a:buClr>
            </a:pPr>
            <a:r>
              <a:rPr lang="en-US" sz="1000" b="1" i="1" dirty="0">
                <a:solidFill>
                  <a:schemeClr val="tx1"/>
                </a:solidFill>
                <a:latin typeface="Verdana" pitchFamily="34" charset="0"/>
              </a:rPr>
              <a:t>IT tools and consultants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C1150E6-E88A-45A2-B80B-573EF132E920}"/>
              </a:ext>
            </a:extLst>
          </p:cNvPr>
          <p:cNvSpPr/>
          <p:nvPr/>
        </p:nvSpPr>
        <p:spPr>
          <a:xfrm>
            <a:off x="7267728" y="4513647"/>
            <a:ext cx="2163596" cy="67733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1" defTabSz="820738" eaLnBrk="0" hangingPunct="0">
              <a:buClr>
                <a:schemeClr val="tx1"/>
              </a:buClr>
            </a:pPr>
            <a:r>
              <a:rPr lang="en-US" sz="1000" b="1" i="1" dirty="0">
                <a:solidFill>
                  <a:schemeClr val="tx1"/>
                </a:solidFill>
                <a:latin typeface="Verdana" pitchFamily="34" charset="0"/>
              </a:rPr>
              <a:t>EDI claim and eligibility</a:t>
            </a:r>
          </a:p>
          <a:p>
            <a:pPr marL="1587" lvl="1" defTabSz="820738" eaLnBrk="0" hangingPunct="0">
              <a:buClr>
                <a:schemeClr val="tx1"/>
              </a:buClr>
            </a:pPr>
            <a:r>
              <a:rPr lang="en-US" sz="1000" b="1" i="1" dirty="0">
                <a:solidFill>
                  <a:schemeClr val="tx1"/>
                </a:solidFill>
                <a:latin typeface="Verdana" pitchFamily="34" charset="0"/>
              </a:rPr>
              <a:t>Fax enroll &amp; claim submit</a:t>
            </a:r>
          </a:p>
          <a:p>
            <a:pPr marL="1587" lvl="1" defTabSz="820738" eaLnBrk="0" hangingPunct="0">
              <a:buClr>
                <a:schemeClr val="tx1"/>
              </a:buClr>
            </a:pPr>
            <a:r>
              <a:rPr lang="en-US" sz="1000" b="1" i="1" dirty="0">
                <a:solidFill>
                  <a:schemeClr val="tx1"/>
                </a:solidFill>
                <a:latin typeface="Verdana" pitchFamily="34" charset="0"/>
              </a:rPr>
              <a:t>Phone service and inquiry</a:t>
            </a:r>
          </a:p>
          <a:p>
            <a:pPr marL="1587" lvl="1" defTabSz="820738" eaLnBrk="0" hangingPunct="0">
              <a:buClr>
                <a:schemeClr val="tx1"/>
              </a:buClr>
            </a:pPr>
            <a:r>
              <a:rPr lang="en-US" sz="1000" b="1" i="1" dirty="0">
                <a:solidFill>
                  <a:schemeClr val="tx1"/>
                </a:solidFill>
                <a:latin typeface="Verdana" pitchFamily="34" charset="0"/>
              </a:rPr>
              <a:t>Correspondence 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BAF3C48-0A92-4263-9218-9891A39EA41B}"/>
              </a:ext>
            </a:extLst>
          </p:cNvPr>
          <p:cNvSpPr/>
          <p:nvPr/>
        </p:nvSpPr>
        <p:spPr>
          <a:xfrm>
            <a:off x="6986426" y="5558603"/>
            <a:ext cx="1492739" cy="2834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1" defTabSz="820738" eaLnBrk="0" hangingPunct="0">
              <a:buClr>
                <a:schemeClr val="tx1"/>
              </a:buClr>
            </a:pPr>
            <a:r>
              <a:rPr lang="en-US" sz="1000" b="1" i="1" dirty="0">
                <a:solidFill>
                  <a:schemeClr val="tx1"/>
                </a:solidFill>
                <a:latin typeface="Verdana" pitchFamily="34" charset="0"/>
              </a:rPr>
              <a:t>Premiums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C0F9F36-0D97-46A8-9B9D-977C84EC026B}"/>
              </a:ext>
            </a:extLst>
          </p:cNvPr>
          <p:cNvSpPr/>
          <p:nvPr/>
        </p:nvSpPr>
        <p:spPr>
          <a:xfrm>
            <a:off x="8818646" y="5544181"/>
            <a:ext cx="1492739" cy="2834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1" defTabSz="820738" eaLnBrk="0" hangingPunct="0">
              <a:buClr>
                <a:schemeClr val="tx1"/>
              </a:buClr>
            </a:pPr>
            <a:r>
              <a:rPr lang="en-US" sz="1000" b="1" i="1" dirty="0">
                <a:solidFill>
                  <a:schemeClr val="tx1"/>
                </a:solidFill>
                <a:latin typeface="Verdana" pitchFamily="34" charset="0"/>
              </a:rPr>
              <a:t>Administrative fees as TPA - ASO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9923070E-6D86-45BC-8A24-D4A0EDE06348}"/>
              </a:ext>
            </a:extLst>
          </p:cNvPr>
          <p:cNvSpPr/>
          <p:nvPr/>
        </p:nvSpPr>
        <p:spPr>
          <a:xfrm>
            <a:off x="7235510" y="3774450"/>
            <a:ext cx="2180633" cy="35616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1" defTabSz="820738" eaLnBrk="0" hangingPunct="0">
              <a:buClr>
                <a:schemeClr val="tx1"/>
              </a:buClr>
            </a:pPr>
            <a:r>
              <a:rPr lang="en-US" sz="1000" b="1" i="1" dirty="0">
                <a:solidFill>
                  <a:schemeClr val="tx1"/>
                </a:solidFill>
                <a:latin typeface="Verdana" pitchFamily="34" charset="0"/>
              </a:rPr>
              <a:t>Agent portal, mobile:</a:t>
            </a:r>
          </a:p>
          <a:p>
            <a:pPr marL="1587" lvl="1" defTabSz="820738" eaLnBrk="0" hangingPunct="0">
              <a:buClr>
                <a:schemeClr val="tx1"/>
              </a:buClr>
            </a:pPr>
            <a:r>
              <a:rPr lang="en-US" sz="1000" b="1" i="1" dirty="0">
                <a:solidFill>
                  <a:schemeClr val="tx1"/>
                </a:solidFill>
                <a:latin typeface="Verdana" pitchFamily="34" charset="0"/>
              </a:rPr>
              <a:t>AQE Aetna Quote &amp; Enroll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7C0AF66-8A25-44A5-9585-93738BCED1A0}"/>
              </a:ext>
            </a:extLst>
          </p:cNvPr>
          <p:cNvSpPr/>
          <p:nvPr/>
        </p:nvSpPr>
        <p:spPr>
          <a:xfrm>
            <a:off x="7246691" y="4163053"/>
            <a:ext cx="2139382" cy="30225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1" defTabSz="820738" eaLnBrk="0" hangingPunct="0">
              <a:buClr>
                <a:schemeClr val="tx1"/>
              </a:buClr>
            </a:pPr>
            <a:r>
              <a:rPr lang="en-US" sz="1000" b="1" i="1" dirty="0">
                <a:solidFill>
                  <a:schemeClr val="tx1"/>
                </a:solidFill>
                <a:latin typeface="Verdana" pitchFamily="34" charset="0"/>
              </a:rPr>
              <a:t>AetnaSeniorProducts.com</a:t>
            </a:r>
          </a:p>
          <a:p>
            <a:pPr marL="1587" lvl="1" defTabSz="820738" eaLnBrk="0" hangingPunct="0">
              <a:buClr>
                <a:schemeClr val="tx1"/>
              </a:buClr>
            </a:pPr>
            <a:r>
              <a:rPr lang="en-US" sz="1000" b="1" i="1" dirty="0">
                <a:solidFill>
                  <a:schemeClr val="tx1"/>
                </a:solidFill>
                <a:latin typeface="Verdana" pitchFamily="34" charset="0"/>
              </a:rPr>
              <a:t>AAA Ensurem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6F4A1A-B2E5-4534-9265-E9A835F619A2}"/>
              </a:ext>
            </a:extLst>
          </p:cNvPr>
          <p:cNvSpPr txBox="1"/>
          <p:nvPr/>
        </p:nvSpPr>
        <p:spPr>
          <a:xfrm>
            <a:off x="12353925" y="233633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endParaRPr lang="en-US" dirty="0" err="1">
              <a:solidFill>
                <a:schemeClr val="tx2"/>
              </a:solidFill>
              <a:cs typeface="Open Sans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319F0C-60A2-4D36-B29E-33115556F628}"/>
              </a:ext>
            </a:extLst>
          </p:cNvPr>
          <p:cNvSpPr txBox="1"/>
          <p:nvPr/>
        </p:nvSpPr>
        <p:spPr>
          <a:xfrm>
            <a:off x="9572625" y="2085975"/>
            <a:ext cx="2050623" cy="707115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noAutofit/>
          </a:bodyPr>
          <a:lstStyle/>
          <a:p>
            <a:pPr marL="1587" lvl="1" defTabSz="820738" eaLnBrk="0" hangingPunct="0">
              <a:buClr>
                <a:schemeClr val="tx1"/>
              </a:buClr>
            </a:pPr>
            <a:r>
              <a:rPr lang="en-US" sz="900" b="1" i="1" dirty="0">
                <a:latin typeface="Verdana" pitchFamily="34" charset="0"/>
              </a:rPr>
              <a:t>Consumers enrolled in Medicare seek secondary coverage.  Base Medicare pays 80%. Medicare Supplemental Insurance the remaining 20%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D22E5EB-AC71-44C2-AFD4-E63A58D98658}"/>
              </a:ext>
            </a:extLst>
          </p:cNvPr>
          <p:cNvSpPr txBox="1"/>
          <p:nvPr/>
        </p:nvSpPr>
        <p:spPr>
          <a:xfrm>
            <a:off x="9572625" y="2972807"/>
            <a:ext cx="2025037" cy="86268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noAutofit/>
          </a:bodyPr>
          <a:lstStyle/>
          <a:p>
            <a:pPr marL="1587" lvl="1" defTabSz="820738" eaLnBrk="0" hangingPunct="0">
              <a:buClr>
                <a:schemeClr val="tx1"/>
              </a:buClr>
            </a:pPr>
            <a:r>
              <a:rPr lang="en-US" sz="900" b="1" i="1" dirty="0">
                <a:latin typeface="Verdana" pitchFamily="34" charset="0"/>
              </a:rPr>
              <a:t>Individual consumers, employees and seeking Health and Accident (A&amp;H) plans so called ‘voluntary’. Examples include hospitalization; heart attack or cancer)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DF0449-4ECB-40CD-874E-48208B10F717}"/>
              </a:ext>
            </a:extLst>
          </p:cNvPr>
          <p:cNvSpPr txBox="1"/>
          <p:nvPr/>
        </p:nvSpPr>
        <p:spPr>
          <a:xfrm>
            <a:off x="9531818" y="3946541"/>
            <a:ext cx="2095500" cy="512723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noAutofit/>
          </a:bodyPr>
          <a:lstStyle/>
          <a:p>
            <a:pPr marL="1587" lvl="1" defTabSz="820738" eaLnBrk="0" hangingPunct="0">
              <a:buClr>
                <a:schemeClr val="tx1"/>
              </a:buClr>
            </a:pPr>
            <a:r>
              <a:rPr lang="en-US" sz="900" b="1" i="1" dirty="0">
                <a:latin typeface="Verdana" pitchFamily="34" charset="0"/>
              </a:rPr>
              <a:t>Carriers: seek administrator of similar plans, a 3</a:t>
            </a:r>
            <a:r>
              <a:rPr lang="en-US" sz="900" b="1" i="1" baseline="30000" dirty="0">
                <a:latin typeface="Verdana" pitchFamily="34" charset="0"/>
              </a:rPr>
              <a:t>rd</a:t>
            </a:r>
            <a:r>
              <a:rPr lang="en-US" sz="900" b="1" i="1" dirty="0">
                <a:latin typeface="Verdana" pitchFamily="34" charset="0"/>
              </a:rPr>
              <a:t> party TPA service arrangement</a:t>
            </a:r>
            <a:endParaRPr lang="en-US" sz="900" b="1" i="1" dirty="0">
              <a:solidFill>
                <a:srgbClr val="FF4848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9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735BD08-8BAB-49E3-9DEC-32505877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6379"/>
            <a:ext cx="9953625" cy="476805"/>
          </a:xfrm>
        </p:spPr>
        <p:txBody>
          <a:bodyPr/>
          <a:lstStyle/>
          <a:p>
            <a:r>
              <a:rPr lang="en-US" dirty="0"/>
              <a:t>Senior Supplemental Insurance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BF6253-436F-40F6-B930-CA57E3E8D3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Product descriptions - 2019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B5AEFF3-C519-40EC-921C-035AEB41EC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2062432"/>
            <a:ext cx="11272838" cy="4174867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E56DD4-02B6-4141-AE4B-9B01647D3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45" y="1742848"/>
            <a:ext cx="4952066" cy="17582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73F81A-3647-4DB2-BD30-80801712EF61}"/>
              </a:ext>
            </a:extLst>
          </p:cNvPr>
          <p:cNvSpPr txBox="1"/>
          <p:nvPr/>
        </p:nvSpPr>
        <p:spPr>
          <a:xfrm>
            <a:off x="3169920" y="1849121"/>
            <a:ext cx="1950720" cy="31495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dirty="0">
                <a:solidFill>
                  <a:schemeClr val="tx2"/>
                </a:solidFill>
                <a:cs typeface="Open Sans Light"/>
              </a:rPr>
              <a:t>800,000+ members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3F30DB-D7BA-40D5-9BA2-09D845663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777" y="1645921"/>
            <a:ext cx="5102543" cy="85901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063B49-01DC-4F4F-8AA8-C91A20CD1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7777" y="2672861"/>
            <a:ext cx="4421665" cy="79589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5EB1534-8DF3-4D52-9691-457B55ECE134}"/>
              </a:ext>
            </a:extLst>
          </p:cNvPr>
          <p:cNvSpPr/>
          <p:nvPr/>
        </p:nvSpPr>
        <p:spPr>
          <a:xfrm>
            <a:off x="8290560" y="3070811"/>
            <a:ext cx="914400" cy="397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cs typeface="Open Sans Bold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F3E102-C812-48BE-8A02-5106F22D43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7643" y="3515970"/>
            <a:ext cx="4361931" cy="121008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CB1660-77AB-4157-A70F-B421FF289C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7643" y="4858134"/>
            <a:ext cx="2507696" cy="4665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18BE1CF-ABA6-44DB-99EB-D145164BCA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7643" y="5352956"/>
            <a:ext cx="3680757" cy="1014484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68F1CED-0E2A-4D01-B392-4B6E5C88BD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199" y="3670587"/>
            <a:ext cx="3295227" cy="1753911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46394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oftheCTO_theme_100218">
  <a:themeElements>
    <a:clrScheme name="Aetna - CTO FINAL AUGUST 18">
      <a:dk1>
        <a:srgbClr val="000000"/>
      </a:dk1>
      <a:lt1>
        <a:srgbClr val="FFFFFF"/>
      </a:lt1>
      <a:dk2>
        <a:srgbClr val="414141"/>
      </a:dk2>
      <a:lt2>
        <a:srgbClr val="C2C0C0"/>
      </a:lt2>
      <a:accent1>
        <a:srgbClr val="00859B"/>
      </a:accent1>
      <a:accent2>
        <a:srgbClr val="064E69"/>
      </a:accent2>
      <a:accent3>
        <a:srgbClr val="7CC0CC"/>
      </a:accent3>
      <a:accent4>
        <a:srgbClr val="B2DAE1"/>
      </a:accent4>
      <a:accent5>
        <a:srgbClr val="563D82"/>
      </a:accent5>
      <a:accent6>
        <a:srgbClr val="7C3E98"/>
      </a:accent6>
      <a:hlink>
        <a:srgbClr val="563D82"/>
      </a:hlink>
      <a:folHlink>
        <a:srgbClr val="B18BC1"/>
      </a:folHlink>
    </a:clrScheme>
    <a:fontScheme name="Sm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  <a:cs typeface="Open Sans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defTabSz="456758" fontAlgn="base">
          <a:spcBef>
            <a:spcPts val="1200"/>
          </a:spcBef>
          <a:defRPr dirty="0" err="1" smtClean="0">
            <a:solidFill>
              <a:schemeClr val="tx2"/>
            </a:solidFill>
            <a:cs typeface="Open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oftheCTO_theme_100218" id="{18E4FBCB-19BE-804A-9DE7-397BE919D330}" vid="{0A8A6A59-A18B-E745-A2BF-59BBEE2B9A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9E6DEB8F4FB049B548952547B6305B" ma:contentTypeVersion="23" ma:contentTypeDescription="Create a new document." ma:contentTypeScope="" ma:versionID="c215ccef8c3a36b16093470dad90619d">
  <xsd:schema xmlns:xsd="http://www.w3.org/2001/XMLSchema" xmlns:xs="http://www.w3.org/2001/XMLSchema" xmlns:p="http://schemas.microsoft.com/office/2006/metadata/properties" xmlns:ns2="b1cf5257-8992-498b-aff9-2ccb2706890d" xmlns:ns3="f8f3ac21-d33a-4f17-9d4e-9f9f14b93e81" targetNamespace="http://schemas.microsoft.com/office/2006/metadata/properties" ma:root="true" ma:fieldsID="3d38ed3f155d5df0c2af8249c3cff766" ns2:_="" ns3:_="">
    <xsd:import namespace="b1cf5257-8992-498b-aff9-2ccb2706890d"/>
    <xsd:import namespace="f8f3ac21-d33a-4f17-9d4e-9f9f14b93e81"/>
    <xsd:element name="properties">
      <xsd:complexType>
        <xsd:sequence>
          <xsd:element name="documentManagement">
            <xsd:complexType>
              <xsd:all>
                <xsd:element ref="ns2:Link_x0020_to_x0020_Document" minOccurs="0"/>
                <xsd:element ref="ns3:SharedWithUsers" minOccurs="0"/>
                <xsd:element ref="ns3:SharedWithDetails" minOccurs="0"/>
                <xsd:element ref="ns2:ne0396003d134c759a94fef6d5606d1a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f5257-8992-498b-aff9-2ccb2706890d" elementFormDefault="qualified">
    <xsd:import namespace="http://schemas.microsoft.com/office/2006/documentManagement/types"/>
    <xsd:import namespace="http://schemas.microsoft.com/office/infopath/2007/PartnerControls"/>
    <xsd:element name="Link_x0020_to_x0020_Document" ma:index="8" nillable="true" ma:displayName="Link to Document" ma:format="Hyperlink" ma:internalName="Link_x0020_to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ne0396003d134c759a94fef6d5606d1a" ma:index="12" nillable="true" ma:taxonomy="true" ma:internalName="ne0396003d134c759a94fef6d5606d1a" ma:taxonomyFieldName="ItemStatus" ma:displayName="ItemStatus" ma:default="" ma:fieldId="{7e039600-3d13-4c75-9a94-fef6d5606d1a}" ma:taxonomyMulti="true" ma:sspId="3773e5d3-86f4-436a-b35a-a9b626cf6315" ma:termSetId="db40ae4d-ec6d-4fe5-b1a5-c9938661c4e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3ac21-d33a-4f17-9d4e-9f9f14b93e8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3" nillable="true" ma:displayName="Taxonomy Catch All Column" ma:hidden="true" ma:list="{b152409f-fec3-4f87-b851-0f982ca0a3b0}" ma:internalName="TaxCatchAll" ma:showField="CatchAllData" ma:web="f8f3ac21-d33a-4f17-9d4e-9f9f14b93e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nk_x0020_to_x0020_Document xmlns="b1cf5257-8992-498b-aff9-2ccb2706890d">
      <Url xsi:nil="true"/>
      <Description xsi:nil="true"/>
    </Link_x0020_to_x0020_Document>
    <TaxCatchAll xmlns="f8f3ac21-d33a-4f17-9d4e-9f9f14b93e81" xsi:nil="true"/>
    <ne0396003d134c759a94fef6d5606d1a xmlns="b1cf5257-8992-498b-aff9-2ccb2706890d">
      <Terms xmlns="http://schemas.microsoft.com/office/infopath/2007/PartnerControls"/>
    </ne0396003d134c759a94fef6d5606d1a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5FF40E-3B70-44C8-9E54-A346350651C7}"/>
</file>

<file path=customXml/itemProps2.xml><?xml version="1.0" encoding="utf-8"?>
<ds:datastoreItem xmlns:ds="http://schemas.openxmlformats.org/officeDocument/2006/customXml" ds:itemID="{B24F0FD7-590D-477C-84D8-04F64A55F94D}"/>
</file>

<file path=customXml/itemProps3.xml><?xml version="1.0" encoding="utf-8"?>
<ds:datastoreItem xmlns:ds="http://schemas.openxmlformats.org/officeDocument/2006/customXml" ds:itemID="{3A4C5460-6341-4A06-8926-FDDA58E91623}"/>
</file>

<file path=docProps/app.xml><?xml version="1.0" encoding="utf-8"?>
<Properties xmlns="http://schemas.openxmlformats.org/officeDocument/2006/extended-properties" xmlns:vt="http://schemas.openxmlformats.org/officeDocument/2006/docPropsVTypes">
  <Template>Aetna Violet PPT template-widescreen</Template>
  <TotalTime>18047</TotalTime>
  <Words>524</Words>
  <Application>Microsoft Office PowerPoint</Application>
  <PresentationFormat>Widescreen</PresentationFormat>
  <Paragraphs>74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Domaine Display</vt:lpstr>
      <vt:lpstr>Lucida Grande</vt:lpstr>
      <vt:lpstr>Open Sans</vt:lpstr>
      <vt:lpstr>Open Sans Bold</vt:lpstr>
      <vt:lpstr>Open Sans Light</vt:lpstr>
      <vt:lpstr>Verdana</vt:lpstr>
      <vt:lpstr>Wingdings</vt:lpstr>
      <vt:lpstr>OfficeoftheCTO_theme_100218</vt:lpstr>
      <vt:lpstr>think-cell Slide</vt:lpstr>
      <vt:lpstr>SSI  Senior Supplemental Insurance   Business Canvas</vt:lpstr>
      <vt:lpstr>Senior Supplemental Insurance Business Canvas</vt:lpstr>
      <vt:lpstr>Senior Supplemental Insurance</vt:lpstr>
    </vt:vector>
  </TitlesOfParts>
  <Company>Aetna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Oddo</dc:creator>
  <cp:lastModifiedBy>Cram, Peter H</cp:lastModifiedBy>
  <cp:revision>758</cp:revision>
  <cp:lastPrinted>2017-04-13T12:11:49Z</cp:lastPrinted>
  <dcterms:created xsi:type="dcterms:W3CDTF">2017-11-30T21:23:10Z</dcterms:created>
  <dcterms:modified xsi:type="dcterms:W3CDTF">2019-10-02T14:16:42Z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0x010100569E6DEB8F4FB049B548952547B6305B</vt:lpwstr>
  </property>
  <property fmtid="{D5CDD505-2E9C-101B-9397-08002B2CF9AE}" pid="3" name="Order">
    <vt:r8>1239700</vt:r8>
  </property>
  <property fmtid="{D5CDD505-2E9C-101B-9397-08002B2CF9AE}" pid="4" name="Sensitivity">
    <vt:lpwstr>Proprietary</vt:lpwstr>
  </property>
  <property fmtid="{D5CDD505-2E9C-101B-9397-08002B2CF9AE}" pid="5" name="MSIP_Label_67599526-06ca-49cc-9fa9-5307800a949a_Extended_MSFT_Method">
    <vt:lpwstr>Automatic</vt:lpwstr>
  </property>
  <property fmtid="{D5CDD505-2E9C-101B-9397-08002B2CF9AE}" pid="6" name="MSIP_Label_67599526-06ca-49cc-9fa9-5307800a949a_Enabled">
    <vt:lpwstr>True</vt:lpwstr>
  </property>
  <property fmtid="{D5CDD505-2E9C-101B-9397-08002B2CF9AE}" pid="7" name="ComplianceAssetId">
    <vt:lpwstr/>
  </property>
  <property fmtid="{D5CDD505-2E9C-101B-9397-08002B2CF9AE}" pid="8" name="MSIP_Label_67599526-06ca-49cc-9fa9-5307800a949a_SetDate">
    <vt:lpwstr>2018-11-27T13:51:41.6573611Z</vt:lpwstr>
  </property>
  <property fmtid="{D5CDD505-2E9C-101B-9397-08002B2CF9AE}" pid="9" name="MSIP_Label_67599526-06ca-49cc-9fa9-5307800a949a_Application">
    <vt:lpwstr>Microsoft Azure Information Protection</vt:lpwstr>
  </property>
  <property fmtid="{D5CDD505-2E9C-101B-9397-08002B2CF9AE}" pid="10" name="MSIP_Label_67599526-06ca-49cc-9fa9-5307800a949a_SiteId">
    <vt:lpwstr>fabb61b8-3afe-4e75-b934-a47f782b8cd7</vt:lpwstr>
  </property>
  <property fmtid="{D5CDD505-2E9C-101B-9397-08002B2CF9AE}" pid="11" name="MSIP_Label_67599526-06ca-49cc-9fa9-5307800a949a_Owner">
    <vt:lpwstr>StubanasCM@aetna.com</vt:lpwstr>
  </property>
  <property fmtid="{D5CDD505-2E9C-101B-9397-08002B2CF9AE}" pid="12" name="UnilyDocumentCategory">
    <vt:lpwstr/>
  </property>
  <property fmtid="{D5CDD505-2E9C-101B-9397-08002B2CF9AE}" pid="13" name="MSIP_Label_67599526-06ca-49cc-9fa9-5307800a949a_Name">
    <vt:lpwstr>Proprietary</vt:lpwstr>
  </property>
</Properties>
</file>