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4"/>
  </p:sldMasterIdLst>
  <p:notesMasterIdLst>
    <p:notesMasterId r:id="rId7"/>
  </p:notesMasterIdLst>
  <p:handoutMasterIdLst>
    <p:handoutMasterId r:id="rId8"/>
  </p:handoutMasterIdLst>
  <p:sldIdLst>
    <p:sldId id="256" r:id="rId5"/>
    <p:sldId id="277" r:id="rId6"/>
  </p:sldIdLst>
  <p:sldSz cx="12192000" cy="6858000"/>
  <p:notesSz cx="9144000" cy="6858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" userDrawn="1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 userDrawn="1">
          <p15:clr>
            <a:srgbClr val="A4A3A4"/>
          </p15:clr>
        </p15:guide>
        <p15:guide id="6" orient="horz" pos="4175" userDrawn="1">
          <p15:clr>
            <a:srgbClr val="A4A3A4"/>
          </p15:clr>
        </p15:guide>
        <p15:guide id="7" pos="293" userDrawn="1">
          <p15:clr>
            <a:srgbClr val="A4A3A4"/>
          </p15:clr>
        </p15:guide>
        <p15:guide id="8" pos="7399" userDrawn="1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3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5016" userDrawn="1">
          <p15:clr>
            <a:srgbClr val="A4A3A4"/>
          </p15:clr>
        </p15:guide>
        <p15:guide id="14" orient="horz" pos="279" userDrawn="1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 userDrawn="1">
          <p15:clr>
            <a:srgbClr val="A4A3A4"/>
          </p15:clr>
        </p15:guide>
        <p15:guide id="19" pos="3792" userDrawn="1">
          <p15:clr>
            <a:srgbClr val="A4A3A4"/>
          </p15:clr>
        </p15:guide>
        <p15:guide id="20" pos="3888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 userDrawn="1">
          <p15:clr>
            <a:srgbClr val="A4A3A4"/>
          </p15:clr>
        </p15:guide>
        <p15:guide id="24" orient="horz" pos="285" userDrawn="1">
          <p15:clr>
            <a:srgbClr val="A4A3A4"/>
          </p15:clr>
        </p15:guide>
        <p15:guide id="25" orient="horz" pos="401" userDrawn="1">
          <p15:clr>
            <a:srgbClr val="A4A3A4"/>
          </p15:clr>
        </p15:guide>
        <p15:guide id="26" orient="horz" pos="1039" userDrawn="1">
          <p15:clr>
            <a:srgbClr val="A4A3A4"/>
          </p15:clr>
        </p15:guide>
        <p15:guide id="27" pos="34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CDEBE6"/>
    <a:srgbClr val="AADED5"/>
    <a:srgbClr val="C8EAE4"/>
    <a:srgbClr val="7F7F7F"/>
    <a:srgbClr val="D9D9D9"/>
    <a:srgbClr val="FF4848"/>
    <a:srgbClr val="F7F7F7"/>
    <a:srgbClr val="00859B"/>
    <a:srgbClr val="EFE41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65" autoAdjust="0"/>
    <p:restoredTop sz="98757" autoAdjust="0"/>
  </p:normalViewPr>
  <p:slideViewPr>
    <p:cSldViewPr snapToGrid="0">
      <p:cViewPr>
        <p:scale>
          <a:sx n="130" d="100"/>
          <a:sy n="130" d="100"/>
        </p:scale>
        <p:origin x="-450" y="246"/>
      </p:cViewPr>
      <p:guideLst>
        <p:guide orient="horz" pos="280"/>
        <p:guide orient="horz" pos="2352"/>
        <p:guide orient="horz" pos="3795"/>
        <p:guide orient="horz" pos="4175"/>
        <p:guide pos="293"/>
        <p:guide pos="7399"/>
        <p:guide pos="1463"/>
        <p:guide pos="6193"/>
        <p:guide pos="3841"/>
        <p:guide pos="2640"/>
        <p:guide pos="5016"/>
        <p:guide orient="horz" pos="279"/>
        <p:guide orient="horz" pos="768"/>
        <p:guide orient="horz" pos="4152"/>
        <p:guide orient="horz" pos="912"/>
        <p:guide orient="horz" pos="3931"/>
        <p:guide pos="3792"/>
        <p:guide pos="3888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34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5/30/2019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7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327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0296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8444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b="1" dirty="0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1" y="5940719"/>
            <a:ext cx="3097787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1" y="4732897"/>
            <a:ext cx="12193589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909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01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Page titles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5211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443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02838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23424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528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2157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574017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think-cell Slide" r:id="rId15" imgW="471" imgH="470" progId="TCLayout.ActiveDocument.1">
                  <p:embed/>
                </p:oleObj>
              </mc:Choice>
              <mc:Fallback>
                <p:oleObj name="think-cell Slide" r:id="rId15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5" r:id="rId2"/>
    <p:sldLayoutId id="2147483804" r:id="rId3"/>
    <p:sldLayoutId id="2147483775" r:id="rId4"/>
    <p:sldLayoutId id="2147483776" r:id="rId5"/>
    <p:sldLayoutId id="2147483777" r:id="rId6"/>
    <p:sldLayoutId id="2147483805" r:id="rId7"/>
    <p:sldLayoutId id="2147483806" r:id="rId8"/>
    <p:sldLayoutId id="2147483808" r:id="rId9"/>
    <p:sldLayoutId id="2147483807" r:id="rId10"/>
    <p:sldLayoutId id="2147483814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333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Meritain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Business Canvas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080" y="0"/>
            <a:ext cx="4436745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Systems Planning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675" y="3403488"/>
            <a:ext cx="426894" cy="3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78777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Third Party Administration (</a:t>
            </a:r>
            <a:r>
              <a:rPr lang="en-US" dirty="0" err="1"/>
              <a:t>Meritain</a:t>
            </a:r>
            <a:r>
              <a:rPr lang="en-US" dirty="0"/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2180E-ADC9-45E8-ACAC-AA8639D58EB0}"/>
              </a:ext>
            </a:extLst>
          </p:cNvPr>
          <p:cNvSpPr txBox="1"/>
          <p:nvPr/>
        </p:nvSpPr>
        <p:spPr>
          <a:xfrm>
            <a:off x="492715" y="1846557"/>
            <a:ext cx="2126128" cy="25848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4B917-4738-4EDA-9C92-C7733ED9246B}"/>
              </a:ext>
            </a:extLst>
          </p:cNvPr>
          <p:cNvSpPr txBox="1"/>
          <p:nvPr/>
        </p:nvSpPr>
        <p:spPr>
          <a:xfrm>
            <a:off x="4971495" y="1846557"/>
            <a:ext cx="2237169" cy="2584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D8883-8AB8-4DAB-9896-B97679AB488E}"/>
              </a:ext>
            </a:extLst>
          </p:cNvPr>
          <p:cNvSpPr txBox="1"/>
          <p:nvPr/>
        </p:nvSpPr>
        <p:spPr>
          <a:xfrm>
            <a:off x="492715" y="4429957"/>
            <a:ext cx="5603285" cy="162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78C51-56DA-401E-BD94-28EE8597FE01}"/>
              </a:ext>
            </a:extLst>
          </p:cNvPr>
          <p:cNvSpPr txBox="1"/>
          <p:nvPr/>
        </p:nvSpPr>
        <p:spPr>
          <a:xfrm>
            <a:off x="2618843" y="1846557"/>
            <a:ext cx="2348209" cy="1294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11D69-3879-4CCB-BAC8-6104091602CD}"/>
              </a:ext>
            </a:extLst>
          </p:cNvPr>
          <p:cNvSpPr txBox="1"/>
          <p:nvPr/>
        </p:nvSpPr>
        <p:spPr>
          <a:xfrm>
            <a:off x="9454719" y="1846558"/>
            <a:ext cx="2237169" cy="258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Open Sans Light"/>
              </a:rPr>
              <a:t>Customer Segment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2F0882-378F-43E3-B718-5F38E6584BD9}"/>
              </a:ext>
            </a:extLst>
          </p:cNvPr>
          <p:cNvSpPr txBox="1"/>
          <p:nvPr/>
        </p:nvSpPr>
        <p:spPr>
          <a:xfrm>
            <a:off x="7213110" y="1846558"/>
            <a:ext cx="2237169" cy="1281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CF63C-1DFD-48EA-9435-EE4343DE3D94}"/>
              </a:ext>
            </a:extLst>
          </p:cNvPr>
          <p:cNvSpPr txBox="1"/>
          <p:nvPr/>
        </p:nvSpPr>
        <p:spPr>
          <a:xfrm>
            <a:off x="2618843" y="3142695"/>
            <a:ext cx="2350427" cy="1287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Open Sans Light"/>
              </a:rPr>
              <a:t>Key Resources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F2A279-C025-414A-A9FC-A0F11D339A1E}"/>
              </a:ext>
            </a:extLst>
          </p:cNvPr>
          <p:cNvSpPr txBox="1"/>
          <p:nvPr/>
        </p:nvSpPr>
        <p:spPr>
          <a:xfrm>
            <a:off x="7213109" y="3128178"/>
            <a:ext cx="2237169" cy="1303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Open Sans Light"/>
              </a:rPr>
              <a:t>Channels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0DCEC-069C-4C4E-84BA-825262ABB16E}"/>
              </a:ext>
            </a:extLst>
          </p:cNvPr>
          <p:cNvSpPr txBox="1"/>
          <p:nvPr/>
        </p:nvSpPr>
        <p:spPr>
          <a:xfrm>
            <a:off x="6093037" y="4431438"/>
            <a:ext cx="5598851" cy="162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Open Sans Light"/>
              </a:rPr>
              <a:t>Revenue Streams</a:t>
            </a:r>
          </a:p>
        </p:txBody>
      </p:sp>
      <p:sp>
        <p:nvSpPr>
          <p:cNvPr id="90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1615335" y="2248075"/>
            <a:ext cx="794770" cy="35811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Brokers </a:t>
            </a:r>
          </a:p>
        </p:txBody>
      </p:sp>
      <p:sp>
        <p:nvSpPr>
          <p:cNvPr id="93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2770169" y="3938989"/>
            <a:ext cx="929032" cy="3868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Technology infrastructure</a:t>
            </a:r>
          </a:p>
        </p:txBody>
      </p:sp>
      <p:sp>
        <p:nvSpPr>
          <p:cNvPr id="94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5170173" y="3526775"/>
            <a:ext cx="1833395" cy="3852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Customizable service and administration package</a:t>
            </a:r>
          </a:p>
        </p:txBody>
      </p:sp>
      <p:sp>
        <p:nvSpPr>
          <p:cNvPr id="97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7417614" y="3424000"/>
            <a:ext cx="587029" cy="36232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lnSpc>
                <a:spcPct val="90000"/>
              </a:lnSpc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Phone </a:t>
            </a:r>
          </a:p>
          <a:p>
            <a:pPr marL="1587" lvl="1" algn="ctr" defTabSz="820738" eaLnBrk="0" hangingPunct="0">
              <a:lnSpc>
                <a:spcPct val="90000"/>
              </a:lnSpc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Fax / IVR </a:t>
            </a:r>
          </a:p>
        </p:txBody>
      </p:sp>
      <p:sp>
        <p:nvSpPr>
          <p:cNvPr id="98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7794026" y="2744397"/>
            <a:ext cx="1075333" cy="3143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Member (1.3M)</a:t>
            </a:r>
          </a:p>
        </p:txBody>
      </p:sp>
      <p:sp>
        <p:nvSpPr>
          <p:cNvPr id="99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9835744" y="2310094"/>
            <a:ext cx="1475117" cy="4822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Plan sponsors</a:t>
            </a:r>
          </a:p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(for self-insured</a:t>
            </a:r>
          </a:p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employer groups)</a:t>
            </a:r>
          </a:p>
        </p:txBody>
      </p:sp>
      <p:sp>
        <p:nvSpPr>
          <p:cNvPr id="100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9835744" y="2962580"/>
            <a:ext cx="1475117" cy="4536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Insurance companies</a:t>
            </a:r>
          </a:p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(for fully-insured</a:t>
            </a:r>
          </a:p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employer groups)</a:t>
            </a:r>
          </a:p>
        </p:txBody>
      </p:sp>
      <p:sp>
        <p:nvSpPr>
          <p:cNvPr id="102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6327648" y="4942235"/>
            <a:ext cx="1089967" cy="6160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Self-insured plan packages</a:t>
            </a:r>
          </a:p>
        </p:txBody>
      </p:sp>
      <p:sp>
        <p:nvSpPr>
          <p:cNvPr id="104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2036953" y="4929514"/>
            <a:ext cx="1163780" cy="6116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IT infrastructure</a:t>
            </a:r>
          </a:p>
        </p:txBody>
      </p:sp>
      <p:sp>
        <p:nvSpPr>
          <p:cNvPr id="105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3391672" y="4923069"/>
            <a:ext cx="1152476" cy="6116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cs typeface="Arial" panose="020B0604020202020204" pitchFamily="34" charset="0"/>
                <a:sym typeface="Arial" panose="020B0604020202020204" pitchFamily="34" charset="0"/>
              </a:rPr>
              <a:t>American Health Holding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cs typeface="Arial" panose="020B0604020202020204" pitchFamily="34" charset="0"/>
                <a:sym typeface="Arial" panose="020B0604020202020204" pitchFamily="34" charset="0"/>
              </a:rPr>
              <a:t>(Care management service)</a:t>
            </a:r>
          </a:p>
        </p:txBody>
      </p:sp>
      <p:sp>
        <p:nvSpPr>
          <p:cNvPr id="106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4703673" y="4942235"/>
            <a:ext cx="1152476" cy="6116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Vendor services</a:t>
            </a:r>
          </a:p>
        </p:txBody>
      </p:sp>
      <p:sp>
        <p:nvSpPr>
          <p:cNvPr id="107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686965" y="4923069"/>
            <a:ext cx="1163780" cy="6245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Business operations</a:t>
            </a:r>
          </a:p>
        </p:txBody>
      </p:sp>
      <p:sp>
        <p:nvSpPr>
          <p:cNvPr id="33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2760888" y="2191633"/>
            <a:ext cx="938313" cy="4205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Design Health and ancillary plans</a:t>
            </a:r>
          </a:p>
        </p:txBody>
      </p:sp>
      <p:sp>
        <p:nvSpPr>
          <p:cNvPr id="35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2770170" y="3415373"/>
            <a:ext cx="929031" cy="4209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HR of Service Operations, IT, Sales</a:t>
            </a:r>
          </a:p>
        </p:txBody>
      </p:sp>
      <p:sp>
        <p:nvSpPr>
          <p:cNvPr id="37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674849" y="2792336"/>
            <a:ext cx="1735256" cy="3047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Provider network owners</a:t>
            </a:r>
          </a:p>
        </p:txBody>
      </p:sp>
      <p:sp>
        <p:nvSpPr>
          <p:cNvPr id="38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674849" y="3708806"/>
            <a:ext cx="1747372" cy="4508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Document &amp; Payment fulfilment vendors</a:t>
            </a:r>
          </a:p>
        </p:txBody>
      </p:sp>
      <p:sp>
        <p:nvSpPr>
          <p:cNvPr id="39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686965" y="3281933"/>
            <a:ext cx="1759489" cy="2668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American Health Holding</a:t>
            </a:r>
          </a:p>
        </p:txBody>
      </p:sp>
      <p:sp>
        <p:nvSpPr>
          <p:cNvPr id="41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10410438" y="4942235"/>
            <a:ext cx="1090285" cy="6160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Cost containment shared cost savings</a:t>
            </a:r>
          </a:p>
        </p:txBody>
      </p:sp>
      <p:sp>
        <p:nvSpPr>
          <p:cNvPr id="42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7587880" y="4942235"/>
            <a:ext cx="1090285" cy="6160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Fully-insured plan packages</a:t>
            </a:r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36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2770169" y="2710963"/>
            <a:ext cx="929032" cy="3861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Manage / admin claims</a:t>
            </a:r>
            <a:endParaRPr lang="en-US" sz="1000" b="1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5170174" y="2900963"/>
            <a:ext cx="1833395" cy="4508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Flexible multi carrier network offering</a:t>
            </a:r>
          </a:p>
        </p:txBody>
      </p:sp>
      <p:sp>
        <p:nvSpPr>
          <p:cNvPr id="45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6142571" y="2219424"/>
            <a:ext cx="860998" cy="49153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Service</a:t>
            </a:r>
          </a:p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discount negotiation </a:t>
            </a:r>
          </a:p>
        </p:txBody>
      </p:sp>
      <p:sp>
        <p:nvSpPr>
          <p:cNvPr id="46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5170174" y="2219425"/>
            <a:ext cx="864864" cy="49153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Cost containment</a:t>
            </a:r>
          </a:p>
        </p:txBody>
      </p:sp>
      <p:sp>
        <p:nvSpPr>
          <p:cNvPr id="49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7417615" y="3934155"/>
            <a:ext cx="775410" cy="3510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lnSpc>
                <a:spcPct val="90000"/>
              </a:lnSpc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Website</a:t>
            </a:r>
          </a:p>
        </p:txBody>
      </p:sp>
      <p:sp>
        <p:nvSpPr>
          <p:cNvPr id="50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8097725" y="3417482"/>
            <a:ext cx="580440" cy="36232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lnSpc>
                <a:spcPct val="90000"/>
              </a:lnSpc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e-mail / </a:t>
            </a:r>
          </a:p>
          <a:p>
            <a:pPr marL="1587" lvl="1" algn="ctr" defTabSz="820738" eaLnBrk="0" hangingPunct="0">
              <a:lnSpc>
                <a:spcPct val="90000"/>
              </a:lnSpc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e-pay </a:t>
            </a:r>
          </a:p>
        </p:txBody>
      </p:sp>
      <p:sp>
        <p:nvSpPr>
          <p:cNvPr id="51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8492947" y="3934155"/>
            <a:ext cx="804638" cy="3617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lnSpc>
                <a:spcPct val="90000"/>
              </a:lnSpc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Face-to-face</a:t>
            </a:r>
          </a:p>
        </p:txBody>
      </p:sp>
      <p:sp>
        <p:nvSpPr>
          <p:cNvPr id="48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3861088" y="3424000"/>
            <a:ext cx="929032" cy="3801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Software and licenses</a:t>
            </a:r>
          </a:p>
        </p:txBody>
      </p:sp>
      <p:sp>
        <p:nvSpPr>
          <p:cNvPr id="54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8424158" y="2252793"/>
            <a:ext cx="914079" cy="35638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providers</a:t>
            </a:r>
          </a:p>
        </p:txBody>
      </p:sp>
      <p:sp>
        <p:nvSpPr>
          <p:cNvPr id="56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8756294" y="3423267"/>
            <a:ext cx="541291" cy="36232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lnSpc>
                <a:spcPct val="90000"/>
              </a:lnSpc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Mail</a:t>
            </a:r>
          </a:p>
        </p:txBody>
      </p:sp>
      <p:sp>
        <p:nvSpPr>
          <p:cNvPr id="43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686965" y="2255788"/>
            <a:ext cx="794770" cy="350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Advocacy partners</a:t>
            </a:r>
          </a:p>
        </p:txBody>
      </p:sp>
      <p:sp>
        <p:nvSpPr>
          <p:cNvPr id="52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>
            <p:extLst>
              <p:ext uri="{D42A27DB-BD31-4B8C-83A1-F6EECF244321}">
                <p14:modId xmlns:p14="http://schemas.microsoft.com/office/powerpoint/2010/main" val="2892739833"/>
              </p:ext>
            </p:extLst>
          </p:nvPr>
        </p:nvSpPr>
        <p:spPr>
          <a:xfrm>
            <a:off x="8830564" y="4942235"/>
            <a:ext cx="1432661" cy="6160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270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Ancillary products </a:t>
            </a:r>
            <a:endParaRPr lang="en-US"/>
          </a:p>
          <a:p>
            <a:pPr marL="1270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(Stop Loss, PBM, HSA, </a:t>
            </a:r>
            <a:r>
              <a:rPr lang="en-US" sz="900" b="1" dirty="0" err="1">
                <a:solidFill>
                  <a:schemeClr val="tx1"/>
                </a:solidFill>
              </a:rPr>
              <a:t>Out-of</a:t>
            </a:r>
            <a:r>
              <a:rPr lang="en-US" sz="900" b="1" dirty="0">
                <a:solidFill>
                  <a:schemeClr val="tx1"/>
                </a:solidFill>
              </a:rPr>
              <a:t> network savings)</a:t>
            </a:r>
            <a:endParaRPr lang="en-US" sz="900" i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57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3794056" y="2191634"/>
            <a:ext cx="1042452" cy="5193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Integrate and manage multi-carrier networks</a:t>
            </a:r>
          </a:p>
        </p:txBody>
      </p:sp>
      <p:sp>
        <p:nvSpPr>
          <p:cNvPr id="47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3794056" y="2792335"/>
            <a:ext cx="1042452" cy="30169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PBM services</a:t>
            </a:r>
            <a:endParaRPr lang="en-US" sz="1000" b="1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7435434" y="2255788"/>
            <a:ext cx="896259" cy="35638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Plan sponsors</a:t>
            </a:r>
          </a:p>
        </p:txBody>
      </p:sp>
      <p:sp>
        <p:nvSpPr>
          <p:cNvPr id="55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3861088" y="3945724"/>
            <a:ext cx="929032" cy="3801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Provider networks</a:t>
            </a:r>
          </a:p>
        </p:txBody>
      </p:sp>
    </p:spTree>
    <p:extLst>
      <p:ext uri="{BB962C8B-B14F-4D97-AF65-F5344CB8AC3E}">
        <p14:creationId xmlns:p14="http://schemas.microsoft.com/office/powerpoint/2010/main" val="99467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oftheCTO_theme_100218" id="{18E4FBCB-19BE-804A-9DE7-397BE919D330}" vid="{0A8A6A59-A18B-E745-A2BF-59BBEE2B9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4F0FD7-590D-477C-84D8-04F64A55F94D}">
  <ds:schemaRefs>
    <ds:schemaRef ds:uri="http://schemas.microsoft.com/office/2006/metadata/properties"/>
    <ds:schemaRef ds:uri="http://schemas.microsoft.com/office/infopath/2007/PartnerControls"/>
    <ds:schemaRef ds:uri="9ea8bc4d-1db1-4837-b00f-6e616e24289c"/>
  </ds:schemaRefs>
</ds:datastoreItem>
</file>

<file path=customXml/itemProps2.xml><?xml version="1.0" encoding="utf-8"?>
<ds:datastoreItem xmlns:ds="http://schemas.openxmlformats.org/officeDocument/2006/customXml" ds:itemID="{E313E067-1AF3-4EA9-8787-725B79A62428}"/>
</file>

<file path=customXml/itemProps3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Aetna Violet PPT template-widescreen</Template>
  <TotalTime>23911</TotalTime>
  <Words>164</Words>
  <Application>Microsoft Office PowerPoint</Application>
  <PresentationFormat>Widescreen</PresentationFormat>
  <Paragraphs>59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OfficeoftheCTO_theme_100218</vt:lpstr>
      <vt:lpstr>Meritain Business Canvas</vt:lpstr>
      <vt:lpstr>Business Canvas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lastModifiedBy>Shulan Lala Liu</cp:lastModifiedBy>
  <cp:revision>764</cp:revision>
  <cp:lastPrinted>2017-04-13T12:11:49Z</cp:lastPrinted>
  <dcterms:created xsi:type="dcterms:W3CDTF">2017-11-30T21:23:10Z</dcterms:created>
  <dcterms:modified xsi:type="dcterms:W3CDTF">2019-05-30T13:52:56Z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1184300</vt:r8>
  </property>
  <property fmtid="{D5CDD505-2E9C-101B-9397-08002B2CF9AE}" pid="4" name="Sensitivity">
    <vt:lpwstr>Proprietary</vt:lpwstr>
  </property>
  <property fmtid="{D5CDD505-2E9C-101B-9397-08002B2CF9AE}" pid="5" name="MSIP_Label_67599526-06ca-49cc-9fa9-5307800a949a_Extended_MSFT_Method">
    <vt:lpwstr>Automatic</vt:lpwstr>
  </property>
  <property fmtid="{D5CDD505-2E9C-101B-9397-08002B2CF9AE}" pid="6" name="MSIP_Label_67599526-06ca-49cc-9fa9-5307800a949a_Enabled">
    <vt:lpwstr>True</vt:lpwstr>
  </property>
  <property fmtid="{D5CDD505-2E9C-101B-9397-08002B2CF9AE}" pid="7" name="ComplianceAssetId">
    <vt:lpwstr/>
  </property>
  <property fmtid="{D5CDD505-2E9C-101B-9397-08002B2CF9AE}" pid="8" name="MSIP_Label_67599526-06ca-49cc-9fa9-5307800a949a_SetDate">
    <vt:lpwstr>2018-11-27T13:51:41.6573611Z</vt:lpwstr>
  </property>
  <property fmtid="{D5CDD505-2E9C-101B-9397-08002B2CF9AE}" pid="9" name="MSIP_Label_67599526-06ca-49cc-9fa9-5307800a949a_Application">
    <vt:lpwstr>Microsoft Azure Information Protection</vt:lpwstr>
  </property>
  <property fmtid="{D5CDD505-2E9C-101B-9397-08002B2CF9AE}" pid="10" name="MSIP_Label_67599526-06ca-49cc-9fa9-5307800a949a_SiteId">
    <vt:lpwstr>fabb61b8-3afe-4e75-b934-a47f782b8cd7</vt:lpwstr>
  </property>
  <property fmtid="{D5CDD505-2E9C-101B-9397-08002B2CF9AE}" pid="11" name="MSIP_Label_67599526-06ca-49cc-9fa9-5307800a949a_Owner">
    <vt:lpwstr>StubanasCM@aetna.com</vt:lpwstr>
  </property>
  <property fmtid="{D5CDD505-2E9C-101B-9397-08002B2CF9AE}" pid="12" name="UnilyDocumentCategory">
    <vt:lpwstr/>
  </property>
  <property fmtid="{D5CDD505-2E9C-101B-9397-08002B2CF9AE}" pid="13" name="MSIP_Label_67599526-06ca-49cc-9fa9-5307800a949a_Name">
    <vt:lpwstr>Proprietary</vt:lpwstr>
  </property>
</Properties>
</file>