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6"/>
  </p:notesMasterIdLst>
  <p:sldIdLst>
    <p:sldId id="388" r:id="rId5"/>
    <p:sldId id="402" r:id="rId6"/>
    <p:sldId id="418" r:id="rId7"/>
    <p:sldId id="404" r:id="rId8"/>
    <p:sldId id="416" r:id="rId9"/>
    <p:sldId id="405" r:id="rId10"/>
    <p:sldId id="406" r:id="rId11"/>
    <p:sldId id="407" r:id="rId12"/>
    <p:sldId id="408" r:id="rId13"/>
    <p:sldId id="419" r:id="rId14"/>
    <p:sldId id="387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dicare Business Case" id="{24DF6F35-F2A3-4F3C-935D-4150805610D7}">
          <p14:sldIdLst>
            <p14:sldId id="388"/>
            <p14:sldId id="402"/>
            <p14:sldId id="418"/>
            <p14:sldId id="404"/>
            <p14:sldId id="416"/>
            <p14:sldId id="405"/>
            <p14:sldId id="406"/>
            <p14:sldId id="407"/>
            <p14:sldId id="408"/>
            <p14:sldId id="419"/>
            <p14:sldId id="387"/>
          </p14:sldIdLst>
        </p14:section>
        <p14:section name="Appendix A" id="{DB4A9927-B56F-4EB0-BBA4-DD9BAE5619B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C5FC1-6E80-54C8-6B68-0D4E263FA875}" v="1" dt="2020-02-21T15:19:38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4" autoAdjust="0"/>
    <p:restoredTop sz="75362" autoAdjust="0"/>
  </p:normalViewPr>
  <p:slideViewPr>
    <p:cSldViewPr>
      <p:cViewPr varScale="1">
        <p:scale>
          <a:sx n="66" d="100"/>
          <a:sy n="66" d="100"/>
        </p:scale>
        <p:origin x="1589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C17A4C-6D0F-427A-9D3D-2325C1255356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32A60BD-D261-49EE-AA04-4E02C8E5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2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Localized content relevant to the recipient. </a:t>
            </a:r>
          </a:p>
          <a:p>
            <a:endParaRPr lang="en-US" i="1" dirty="0"/>
          </a:p>
          <a:p>
            <a:r>
              <a:rPr lang="en-US" i="1" dirty="0"/>
              <a:t>compose, format, personalize, and distribute content to support physical and</a:t>
            </a:r>
          </a:p>
          <a:p>
            <a:r>
              <a:rPr lang="en-US" i="1" dirty="0"/>
              <a:t>electronic customer communications and improve the customer experience.</a:t>
            </a:r>
          </a:p>
          <a:p>
            <a:endParaRPr lang="en-US" i="1" dirty="0"/>
          </a:p>
          <a:p>
            <a:r>
              <a:rPr lang="en-US" sz="1200" b="1" dirty="0"/>
              <a:t>Structured output runs in batches, often in large volumes. </a:t>
            </a:r>
            <a:r>
              <a:rPr lang="en-US" sz="1200" dirty="0"/>
              <a:t>Structured output is scheduled, consistently formatted, and sent as part of a service relationship (much like phone bills and brokerage statements); it also includes batch digital or offset print runs. For these apps, high volume batch capabilities with print stream controls are critical. There will be a small number of infrequently changing templates and the emphasis is on merging variable data from transaction systems.</a:t>
            </a:r>
          </a:p>
          <a:p>
            <a:r>
              <a:rPr lang="en-US" sz="1200" b="1" dirty="0"/>
              <a:t>Interactive output marries custom content or data with preset structure. </a:t>
            </a:r>
            <a:r>
              <a:rPr lang="en-US" sz="1200" dirty="0"/>
              <a:t>Unlike the structured area, interactive output requires the human touch, matching smaller amounts of variable data — often entered by internal staff — with potentially thousand of forms or templates. Business-side control of templates and document structures and document fragments is a strongly desired feature as well as multichannel output. Examples include customer correspondence and negotiated documents like group insurance policies or derivative and margin contracts.</a:t>
            </a:r>
          </a:p>
          <a:p>
            <a:r>
              <a:rPr lang="en-US" sz="1200" b="1" dirty="0"/>
              <a:t>On-demand output is triggered by multichannel requests</a:t>
            </a:r>
            <a:r>
              <a:rPr lang="en-US" sz="1200" dirty="0"/>
              <a:t>. Events from the Web, fax, phone, email, transactional systems, or enterprise applications drive on-demand output, and on-demand events may also be initiated by a human being via a keystroke, as in call center correspondence.</a:t>
            </a:r>
          </a:p>
          <a:p>
            <a:endParaRPr lang="en-US" sz="1200" dirty="0"/>
          </a:p>
          <a:p>
            <a:r>
              <a:rPr lang="en-US" sz="1200" dirty="0"/>
              <a:t>redesigning output from a mobile-first perspective that can serve content incrementally and interactively. Ease of use, incorporating the right tone, and simple language are key design points to consider.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A60BD-D261-49EE-AA04-4E02C8E50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2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A60BD-D261-49EE-AA04-4E02C8E50B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1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r>
              <a:rPr lang="en-US" dirty="0"/>
              <a:t>Ability to denote a communication as must be delivered.</a:t>
            </a:r>
          </a:p>
          <a:p>
            <a:r>
              <a:rPr lang="en-US" dirty="0"/>
              <a:t>Ability to receive feedback to determine if a message has been sent.</a:t>
            </a:r>
          </a:p>
          <a:p>
            <a:r>
              <a:rPr lang="en-US" dirty="0"/>
              <a:t>Ability to receive feedback if a message has been delivered.</a:t>
            </a:r>
          </a:p>
          <a:p>
            <a:r>
              <a:rPr lang="en-US" dirty="0"/>
              <a:t>Ability to cease messages by type and or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A60BD-D261-49EE-AA04-4E02C8E50B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0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A60BD-D261-49EE-AA04-4E02C8E50B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8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respect privacy; don’t repeat HIV 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A60BD-D261-49EE-AA04-4E02C8E50B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Marketing (</a:t>
            </a:r>
            <a:r>
              <a:rPr lang="en-US"/>
              <a:t>Medicare campaign) came </a:t>
            </a:r>
            <a:r>
              <a:rPr lang="en-US" dirty="0"/>
              <a:t>very close to getting us blacklisted just this week….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A60BD-D261-49EE-AA04-4E02C8E50B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3997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, 1 column,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75320" y="6381750"/>
            <a:ext cx="533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50A51A-D8F8-4115-9BCF-3D754AB88010}" type="slidenum">
              <a:rPr lang="en-US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411163" y="152400"/>
            <a:ext cx="8302752" cy="73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Insert 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110208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93700"/>
            <a:ext cx="2938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885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5"/>
            <a:ext cx="4721772" cy="2636892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4410955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4738688"/>
            <a:ext cx="3962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179AC-728B-43D4-B1BD-E3CEB120F4AB}" type="datetime4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11, 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6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 userDrawn="1"/>
        </p:nvPicPr>
        <p:blipFill>
          <a:blip r:embed="rId2"/>
          <a:srcRect l="29852" t="2058" r="5736"/>
          <a:stretch>
            <a:fillRect/>
          </a:stretch>
        </p:blipFill>
        <p:spPr bwMode="auto">
          <a:xfrm>
            <a:off x="4146550" y="1624013"/>
            <a:ext cx="4603750" cy="524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885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7D3F98"/>
                </a:solidFill>
              </a:rPr>
              <a:t>Intelligent solutions</a:t>
            </a: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393700"/>
            <a:ext cx="2938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8"/>
            <a:ext cx="6380018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3622676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3949700"/>
            <a:ext cx="3962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2B8AF9-393B-408E-B4EF-5E6800C025F1}" type="datetime4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11, 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1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black">
          <a:xfrm>
            <a:off x="295275" y="333375"/>
            <a:ext cx="2743200" cy="8858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Quality health plans &amp; benefits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Healthier living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Financial well-being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Intelligent solutions</a:t>
            </a: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93700"/>
            <a:ext cx="2938463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4838700"/>
            <a:ext cx="914400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98628"/>
            <a:ext cx="7772400" cy="1958975"/>
          </a:xfrm>
        </p:spPr>
        <p:txBody>
          <a:bodyPr/>
          <a:lstStyle>
            <a:lvl1pPr>
              <a:lnSpc>
                <a:spcPct val="80000"/>
              </a:lnSpc>
              <a:defRPr sz="7000" b="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5750" y="3622676"/>
            <a:ext cx="7696200" cy="555625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black">
          <a:xfrm>
            <a:off x="279400" y="3949700"/>
            <a:ext cx="39624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3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156910-068B-42FE-99BC-FF71BA94DC3B}" type="datetime4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March 11, 2022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8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individual assets-0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41325"/>
            <a:ext cx="4572000" cy="641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242" y="2242081"/>
            <a:ext cx="5463272" cy="1040475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4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52400"/>
            <a:ext cx="8229600" cy="7381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6664" y="1139831"/>
            <a:ext cx="4038600" cy="4916049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6143" y="1139831"/>
            <a:ext cx="4103198" cy="4916049"/>
          </a:xfrm>
        </p:spPr>
        <p:txBody>
          <a:bodyPr/>
          <a:lstStyle>
            <a:lvl2pPr>
              <a:defRPr b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9600" y="6381750"/>
            <a:ext cx="5334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270E7-176D-4E55-8F3C-AEB5AAA4651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276958" y="152400"/>
            <a:ext cx="839225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274036" y="1530356"/>
            <a:ext cx="83790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</p:txBody>
      </p:sp>
      <p:sp>
        <p:nvSpPr>
          <p:cNvPr id="2052" name="Line 6"/>
          <p:cNvSpPr>
            <a:spLocks noChangeShapeType="1"/>
          </p:cNvSpPr>
          <p:nvPr/>
        </p:nvSpPr>
        <p:spPr bwMode="auto">
          <a:xfrm>
            <a:off x="419100" y="6610350"/>
            <a:ext cx="8305800" cy="0"/>
          </a:xfrm>
          <a:prstGeom prst="line">
            <a:avLst/>
          </a:prstGeom>
          <a:noFill/>
          <a:ln w="25400" cap="rnd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black">
          <a:xfrm>
            <a:off x="7555214" y="6597650"/>
            <a:ext cx="895826" cy="26193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Calibri"/>
                <a:cs typeface="Arial" charset="0"/>
              </a:rPr>
              <a:t>Aetna Inc.</a:t>
            </a: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9"/>
            </p:custDataLst>
          </p:nvPr>
        </p:nvSpPr>
        <p:spPr bwMode="black">
          <a:xfrm>
            <a:off x="8323076" y="6597650"/>
            <a:ext cx="533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359A78E5-5701-42BB-8011-FD4B335D938F}" type="slidenum">
              <a:rPr lang="en-US" sz="1100">
                <a:solidFill>
                  <a:srgbClr val="000000"/>
                </a:solidFill>
                <a:cs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1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44203" y="6597650"/>
            <a:ext cx="3219688" cy="26193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20000"/>
              </a:spcBef>
              <a:spcAft>
                <a:spcPct val="0"/>
              </a:spcAft>
              <a:defRPr sz="1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88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2pPr>
            <a:lvl3pPr marL="234950" indent="-231775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457200" indent="-2222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692150" indent="-23495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28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286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743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200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1100" dirty="0">
                <a:solidFill>
                  <a:srgbClr val="000000"/>
                </a:solidFill>
              </a:rPr>
              <a:t>Vision 2020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black">
          <a:xfrm>
            <a:off x="3729160" y="6597814"/>
            <a:ext cx="1685687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100" dirty="0">
                <a:solidFill>
                  <a:srgbClr val="000000"/>
                </a:solidFill>
                <a:latin typeface="Calibri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66061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39" r:id="rId2"/>
    <p:sldLayoutId id="2147483668" r:id="rId3"/>
    <p:sldLayoutId id="2147483669" r:id="rId4"/>
    <p:sldLayoutId id="2147483670" r:id="rId5"/>
    <p:sldLayoutId id="2147483740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chemeClr val="accent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500" b="1">
          <a:solidFill>
            <a:schemeClr val="tx1"/>
          </a:solidFill>
          <a:latin typeface="+mn-lt"/>
          <a:ea typeface="+mn-ea"/>
          <a:cs typeface="+mn-cs"/>
        </a:defRPr>
      </a:lvl1pPr>
      <a:lvl2pPr marL="344488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300">
          <a:solidFill>
            <a:schemeClr val="tx1"/>
          </a:solidFill>
          <a:latin typeface="+mn-lt"/>
        </a:defRPr>
      </a:lvl2pPr>
      <a:lvl3pPr marL="234950" indent="-231775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457200" indent="-222250" algn="l" rtl="0" eaLnBrk="0" fontAlgn="base" hangingPunct="0">
        <a:spcBef>
          <a:spcPct val="2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4pPr>
      <a:lvl5pPr marL="6921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11493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16065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20637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252095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219200"/>
            <a:ext cx="6380018" cy="1958975"/>
          </a:xfrm>
        </p:spPr>
        <p:txBody>
          <a:bodyPr/>
          <a:lstStyle/>
          <a:p>
            <a:r>
              <a:rPr lang="en-US" dirty="0"/>
              <a:t>Communications</a:t>
            </a:r>
            <a:br>
              <a:rPr lang="en-US" dirty="0"/>
            </a:br>
            <a:r>
              <a:rPr lang="en-US" dirty="0"/>
              <a:t>Manifesto</a:t>
            </a:r>
          </a:p>
        </p:txBody>
      </p:sp>
    </p:spTree>
    <p:extLst>
      <p:ext uri="{BB962C8B-B14F-4D97-AF65-F5344CB8AC3E}">
        <p14:creationId xmlns:p14="http://schemas.microsoft.com/office/powerpoint/2010/main" val="307652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79AEE-BE67-4A68-A399-294F4BE5EDF1}"/>
              </a:ext>
            </a:extLst>
          </p:cNvPr>
          <p:cNvSpPr txBox="1"/>
          <p:nvPr/>
        </p:nvSpPr>
        <p:spPr>
          <a:xfrm>
            <a:off x="411163" y="883920"/>
            <a:ext cx="812584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believe a feedback loop from the distribution channel needs to be part of a solution to both protect the enterprise and prove compliance to distributions regulated by mandatory timeframes.</a:t>
            </a:r>
          </a:p>
          <a:p>
            <a:endParaRPr lang="en-US" sz="2400" dirty="0"/>
          </a:p>
          <a:p>
            <a:r>
              <a:rPr lang="en-US" sz="2400" dirty="0"/>
              <a:t>We believe that Aetna must incorporate processes around successful delivery AND unsuccessful delivery into our constituent contact management practices.  Ex: There are enterprise implications to excessive failed email transmissions (blacklisting by internet service providers).</a:t>
            </a:r>
          </a:p>
          <a:p>
            <a:endParaRPr lang="en-US" sz="2400" dirty="0"/>
          </a:p>
          <a:p>
            <a:r>
              <a:rPr lang="en-US" sz="2400" dirty="0"/>
              <a:t>We believe there are significant cost advantages and improvements to the constituent experience that can be realized by consolidating delivery vendors and delivery processes.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95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2"/>
          <p:cNvSpPr>
            <a:spLocks noGrp="1"/>
          </p:cNvSpPr>
          <p:nvPr>
            <p:ph type="ctrTitle"/>
          </p:nvPr>
        </p:nvSpPr>
        <p:spPr>
          <a:xfrm>
            <a:off x="525463" y="2241550"/>
            <a:ext cx="4884737" cy="1041400"/>
          </a:xfrm>
        </p:spPr>
        <p:txBody>
          <a:bodyPr/>
          <a:lstStyle/>
          <a:p>
            <a:pPr eaLnBrk="1" hangingPunct="1"/>
            <a:r>
              <a:rPr lang="en-US" alt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625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0568" y="569323"/>
            <a:ext cx="83233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5 rights…. + obligations</a:t>
            </a:r>
          </a:p>
          <a:p>
            <a:r>
              <a:rPr lang="en-US" sz="3600" dirty="0"/>
              <a:t>We will strive to</a:t>
            </a:r>
          </a:p>
          <a:p>
            <a:pPr lvl="1"/>
            <a:r>
              <a:rPr lang="en-US" sz="3600" dirty="0"/>
              <a:t>Provide the </a:t>
            </a:r>
            <a:r>
              <a:rPr lang="en-US" sz="3600" b="1" dirty="0">
                <a:solidFill>
                  <a:srgbClr val="FF0000"/>
                </a:solidFill>
              </a:rPr>
              <a:t>right</a:t>
            </a:r>
            <a:r>
              <a:rPr lang="en-US" sz="3600" dirty="0"/>
              <a:t> message </a:t>
            </a:r>
          </a:p>
          <a:p>
            <a:pPr lvl="1"/>
            <a:r>
              <a:rPr lang="en-US" sz="3600" dirty="0"/>
              <a:t>Consisting of the </a:t>
            </a:r>
            <a:r>
              <a:rPr lang="en-US" sz="3600" b="1" dirty="0">
                <a:solidFill>
                  <a:srgbClr val="FF0000"/>
                </a:solidFill>
              </a:rPr>
              <a:t>right</a:t>
            </a:r>
            <a:r>
              <a:rPr lang="en-US" sz="3600" dirty="0"/>
              <a:t> content</a:t>
            </a:r>
          </a:p>
          <a:p>
            <a:pPr lvl="1"/>
            <a:r>
              <a:rPr lang="en-US" sz="3600" dirty="0"/>
              <a:t>To the </a:t>
            </a:r>
            <a:r>
              <a:rPr lang="en-US" sz="3600" b="1" dirty="0">
                <a:solidFill>
                  <a:srgbClr val="FF0000"/>
                </a:solidFill>
              </a:rPr>
              <a:t>right</a:t>
            </a:r>
            <a:r>
              <a:rPr lang="en-US" sz="3600" dirty="0"/>
              <a:t> person </a:t>
            </a:r>
          </a:p>
          <a:p>
            <a:pPr lvl="1"/>
            <a:r>
              <a:rPr lang="en-US" sz="3600" dirty="0"/>
              <a:t>At the </a:t>
            </a:r>
            <a:r>
              <a:rPr lang="en-US" sz="3600" b="1" dirty="0">
                <a:solidFill>
                  <a:srgbClr val="FF0000"/>
                </a:solidFill>
              </a:rPr>
              <a:t>right</a:t>
            </a:r>
            <a:r>
              <a:rPr lang="en-US" sz="3600" dirty="0"/>
              <a:t> time </a:t>
            </a:r>
          </a:p>
          <a:p>
            <a:pPr lvl="1"/>
            <a:r>
              <a:rPr lang="en-US" sz="3600" dirty="0"/>
              <a:t>In the </a:t>
            </a:r>
            <a:r>
              <a:rPr lang="en-US" sz="3600" b="1" dirty="0">
                <a:solidFill>
                  <a:srgbClr val="FF0000"/>
                </a:solidFill>
              </a:rPr>
              <a:t>right</a:t>
            </a:r>
            <a:r>
              <a:rPr lang="en-US" sz="3600" dirty="0"/>
              <a:t> format. </a:t>
            </a:r>
          </a:p>
          <a:p>
            <a:r>
              <a:rPr lang="en-US" sz="3600" dirty="0"/>
              <a:t>We will do this while honoring the overarching needs of Regulatory Compliance and Service Operations.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9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163" y="518160"/>
            <a:ext cx="819943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communication must be branded appropriately.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communication must be tracked.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communication that contains an individualized message must be imaged  into an accessible archive.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communication will honor privacy of the related parties.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communication will adhere to any applicable regulations, standards, and compliance guidelines.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communication should honor a constituents preferences unless there is an overriding reason.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Communication history will be available to authorized internal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Communication images will be available to authorized internal users. In cases where the communication was not personalized, a representative understanding of that communication must serve the similar informative role about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Communications are digitally available they must meet accessibility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Every communication is an opportunity to represent our Brand and deliver on our brand promise.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338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message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163" y="585651"/>
            <a:ext cx="79708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many sources of messages and information that need to be taken holistically into account when providing the Right message.</a:t>
            </a:r>
          </a:p>
          <a:p>
            <a:endParaRPr lang="en-US" sz="2000" dirty="0"/>
          </a:p>
          <a:p>
            <a:r>
              <a:rPr lang="en-US" sz="2000" b="1" dirty="0"/>
              <a:t>Marketing</a:t>
            </a:r>
            <a:r>
              <a:rPr lang="en-US" sz="2000" dirty="0"/>
              <a:t> – messages that wish to influence the recipient with respect to their relationship with Aetna.</a:t>
            </a:r>
          </a:p>
          <a:p>
            <a:endParaRPr lang="en-US" sz="2000" dirty="0"/>
          </a:p>
          <a:p>
            <a:r>
              <a:rPr lang="en-US" sz="2000" b="1" dirty="0"/>
              <a:t>Care Management </a:t>
            </a:r>
            <a:r>
              <a:rPr lang="en-US" sz="2000" dirty="0"/>
              <a:t>– messages intended to drive a health behavior and/or provide guidance on  a path to wellness.</a:t>
            </a:r>
          </a:p>
          <a:p>
            <a:endParaRPr lang="en-US" sz="2000" dirty="0"/>
          </a:p>
          <a:p>
            <a:r>
              <a:rPr lang="en-US" sz="2000" b="1" dirty="0"/>
              <a:t>Administrative</a:t>
            </a:r>
            <a:r>
              <a:rPr lang="en-US" sz="2000" dirty="0"/>
              <a:t> </a:t>
            </a:r>
            <a:r>
              <a:rPr lang="en-US" sz="2000" b="1" dirty="0"/>
              <a:t>Functions</a:t>
            </a:r>
            <a:r>
              <a:rPr lang="en-US" sz="2000" dirty="0"/>
              <a:t> – messages that are the result of a recipients current relationships with Aetna.</a:t>
            </a:r>
          </a:p>
          <a:p>
            <a:endParaRPr lang="en-US" sz="2000" dirty="0"/>
          </a:p>
          <a:p>
            <a:r>
              <a:rPr lang="en-US" sz="2000" dirty="0"/>
              <a:t>Note: we are not suggesting that when a communication is used as a means of conveying a message that it can not contain multiple concerns. For example analogy, consider your bank statement and the section that suggests you check out a new CD rate. </a:t>
            </a:r>
          </a:p>
        </p:txBody>
      </p:sp>
    </p:spTree>
    <p:extLst>
      <p:ext uri="{BB962C8B-B14F-4D97-AF65-F5344CB8AC3E}">
        <p14:creationId xmlns:p14="http://schemas.microsoft.com/office/powerpoint/2010/main" val="8084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message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8520" y="636970"/>
            <a:ext cx="842803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We believe that we will only send the right message to a constituent.</a:t>
            </a:r>
          </a:p>
          <a:p>
            <a:endParaRPr lang="en-US" sz="2400" dirty="0"/>
          </a:p>
          <a:p>
            <a:r>
              <a:rPr lang="en-US" sz="2400" dirty="0"/>
              <a:t>We believe that messages required by regulation are always the right message to deliver.</a:t>
            </a:r>
          </a:p>
          <a:p>
            <a:endParaRPr lang="en-US" sz="2400" dirty="0"/>
          </a:p>
          <a:p>
            <a:r>
              <a:rPr lang="en-US" sz="2400" dirty="0"/>
              <a:t>We believe that analytics will drive messages to deliver what Aetna has determined is the best message to incent action. </a:t>
            </a:r>
          </a:p>
          <a:p>
            <a:endParaRPr lang="en-US" sz="2400" dirty="0"/>
          </a:p>
          <a:p>
            <a:r>
              <a:rPr lang="en-US" sz="2400" dirty="0"/>
              <a:t>We believe that messages are situational and even the right message can also be the wrong if delivered at an inappropriate time.</a:t>
            </a:r>
          </a:p>
          <a:p>
            <a:endParaRPr lang="en-US" sz="2400" dirty="0"/>
          </a:p>
          <a:p>
            <a:r>
              <a:rPr lang="en-US" sz="2400" dirty="0"/>
              <a:t>We believe that there are variants of a message that need to be testable and provide insights to deliver the best message.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534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content?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163" y="883920"/>
            <a:ext cx="80536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We believe that all message content should be relevant to the recipient.</a:t>
            </a:r>
          </a:p>
          <a:p>
            <a:endParaRPr lang="en-US" sz="2400" dirty="0"/>
          </a:p>
          <a:p>
            <a:r>
              <a:rPr lang="en-US" sz="2400" dirty="0"/>
              <a:t>We believe that messages that are regulated will strictly adhere to those regulations.</a:t>
            </a:r>
          </a:p>
          <a:p>
            <a:endParaRPr lang="en-US" sz="2400" dirty="0"/>
          </a:p>
          <a:p>
            <a:r>
              <a:rPr lang="en-US" sz="2400" dirty="0"/>
              <a:t>We believe that Business should have the ability to define  messages content.</a:t>
            </a:r>
          </a:p>
          <a:p>
            <a:endParaRPr lang="en-US" sz="2400" dirty="0"/>
          </a:p>
          <a:p>
            <a:r>
              <a:rPr lang="en-US" sz="2400" dirty="0"/>
              <a:t>We believe that there should be a message governance process.</a:t>
            </a:r>
          </a:p>
        </p:txBody>
      </p:sp>
    </p:spTree>
    <p:extLst>
      <p:ext uri="{BB962C8B-B14F-4D97-AF65-F5344CB8AC3E}">
        <p14:creationId xmlns:p14="http://schemas.microsoft.com/office/powerpoint/2010/main" val="83308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person?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FB205-882E-4324-84C1-3EF3FDBF606B}"/>
              </a:ext>
            </a:extLst>
          </p:cNvPr>
          <p:cNvSpPr txBox="1"/>
          <p:nvPr/>
        </p:nvSpPr>
        <p:spPr>
          <a:xfrm>
            <a:off x="411163" y="883920"/>
            <a:ext cx="81258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believe that before messages are sent, Aetna must take steps to ensure that the message is delivered to the person to which it was intended </a:t>
            </a:r>
          </a:p>
          <a:p>
            <a:endParaRPr lang="en-US" sz="2400" dirty="0"/>
          </a:p>
          <a:p>
            <a:r>
              <a:rPr lang="en-US" sz="2400" dirty="0"/>
              <a:t>We believe that sensitive information must be delivered via secure channels to guarantee that only the person to which the message was addressed can view the message</a:t>
            </a:r>
          </a:p>
          <a:p>
            <a:endParaRPr lang="en-US" sz="2400" dirty="0"/>
          </a:p>
          <a:p>
            <a:r>
              <a:rPr lang="en-US" sz="2400" dirty="0"/>
              <a:t>We believe there must be processes in place to assure constituent contact information is current and accurate. </a:t>
            </a:r>
          </a:p>
          <a:p>
            <a:endParaRPr lang="en-US" sz="2400" dirty="0"/>
          </a:p>
          <a:p>
            <a:r>
              <a:rPr lang="en-US" sz="2400" dirty="0"/>
              <a:t>We believe that real-time validation of contact information must be used to prevent </a:t>
            </a:r>
            <a:r>
              <a:rPr lang="en-US" sz="2400" dirty="0" err="1"/>
              <a:t>mis</a:t>
            </a:r>
            <a:r>
              <a:rPr lang="en-US" sz="2400" dirty="0"/>
              <a:t>-directed messages and honor a constituents preferences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24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time?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163" y="883920"/>
            <a:ext cx="812584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believe that messages should be delivered taking a consumers point of view as the best time of delivery.</a:t>
            </a:r>
          </a:p>
          <a:p>
            <a:endParaRPr lang="en-US" sz="2400" dirty="0"/>
          </a:p>
          <a:p>
            <a:r>
              <a:rPr lang="en-US" sz="2400" dirty="0"/>
              <a:t>We will honor regulatory drivers of the right delivery time and cadence.</a:t>
            </a:r>
          </a:p>
          <a:p>
            <a:endParaRPr lang="en-US" sz="2400" dirty="0"/>
          </a:p>
          <a:p>
            <a:r>
              <a:rPr lang="en-US" sz="2400" dirty="0"/>
              <a:t>We will when possible take into account a member’s expressed desires on when to receive messages.</a:t>
            </a:r>
          </a:p>
          <a:p>
            <a:endParaRPr lang="en-US" sz="2400" dirty="0"/>
          </a:p>
          <a:p>
            <a:r>
              <a:rPr lang="en-US" sz="2400" dirty="0"/>
              <a:t>We believe we should recognize usage patterns that drive the best delivery time for a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format?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79AEE-BE67-4A68-A399-294F4BE5EDF1}"/>
              </a:ext>
            </a:extLst>
          </p:cNvPr>
          <p:cNvSpPr txBox="1"/>
          <p:nvPr/>
        </p:nvSpPr>
        <p:spPr>
          <a:xfrm>
            <a:off x="411163" y="883920"/>
            <a:ext cx="812584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believe that messages should in a format native to the channel for the richest constituent experience.</a:t>
            </a:r>
          </a:p>
          <a:p>
            <a:endParaRPr lang="en-US" sz="2400" dirty="0"/>
          </a:p>
          <a:p>
            <a:r>
              <a:rPr lang="en-US" sz="2400" dirty="0"/>
              <a:t>We believe every communication should take into account a member’s expressed desires on language. </a:t>
            </a:r>
          </a:p>
          <a:p>
            <a:endParaRPr lang="en-US" sz="2400" dirty="0"/>
          </a:p>
          <a:p>
            <a:r>
              <a:rPr lang="en-US" sz="2400" dirty="0"/>
              <a:t>We will make every message format meet applicable accessibility standards.</a:t>
            </a:r>
          </a:p>
          <a:p>
            <a:endParaRPr lang="en-US" sz="2400" dirty="0"/>
          </a:p>
          <a:p>
            <a:r>
              <a:rPr lang="en-US" sz="2400" dirty="0"/>
              <a:t>We believe every communication must be branded appropriately and adhere to all brand (Aetna and JV) standards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5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980NjWJzUO7ISclCTq4eg"/>
</p:tagLst>
</file>

<file path=ppt/theme/theme1.xml><?xml version="1.0" encoding="utf-8"?>
<a:theme xmlns:a="http://schemas.openxmlformats.org/drawingml/2006/main" name="32_MASTER CRANBERRY cover, text and section slides">
  <a:themeElements>
    <a:clrScheme name="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00BCE4"/>
      </a:accent1>
      <a:accent2>
        <a:srgbClr val="7D3F98"/>
      </a:accent2>
      <a:accent3>
        <a:srgbClr val="AAAAAA"/>
      </a:accent3>
      <a:accent4>
        <a:srgbClr val="000000"/>
      </a:accent4>
      <a:accent5>
        <a:srgbClr val="AADAEF"/>
      </a:accent5>
      <a:accent6>
        <a:srgbClr val="713889"/>
      </a:accent6>
      <a:hlink>
        <a:srgbClr val="EE3D94"/>
      </a:hlink>
      <a:folHlink>
        <a:srgbClr val="7F7F7F"/>
      </a:folHlink>
    </a:clrScheme>
    <a:fontScheme name="MASTER CRANBERRY cover, text and section slide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92D050"/>
        </a:solidFill>
        <a:ln w="9525" algn="ctr">
          <a:solidFill>
            <a:srgbClr val="FFFFFF"/>
          </a:solidFill>
          <a:miter lim="800000"/>
          <a:headEnd/>
          <a:tailEnd/>
        </a:ln>
        <a:effectLst/>
      </a:spPr>
      <a:bodyPr wrap="square" lIns="91440" tIns="91440" rIns="91440" bIns="91440" rtlCol="0" anchor="ctr"/>
      <a:lstStyle>
        <a:defPPr algn="ctr" defTabSz="684213" eaLnBrk="0" hangingPunct="0">
          <a:defRPr sz="1400" b="1" dirty="0" smtClean="0">
            <a:solidFill>
              <a:schemeClr val="tx2"/>
            </a:solidFill>
            <a:latin typeface="+mn-lt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8100" dir="2700000" algn="tl" rotWithShape="0">
                  <a:srgbClr val="000000">
                    <a:alpha val="39999"/>
                  </a:srgb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MASTER CRANBERRY cover, text and section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CRANBERRY cover, text and section slides 13">
        <a:dk1>
          <a:srgbClr val="000000"/>
        </a:dk1>
        <a:lt1>
          <a:srgbClr val="FFFFFF"/>
        </a:lt1>
        <a:dk2>
          <a:srgbClr val="F47721"/>
        </a:dk2>
        <a:lt2>
          <a:srgbClr val="D50962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CRANBERRY cover, text and section slides 14">
        <a:dk1>
          <a:srgbClr val="000000"/>
        </a:dk1>
        <a:lt1>
          <a:srgbClr val="FFFFFF"/>
        </a:lt1>
        <a:dk2>
          <a:srgbClr val="D20962"/>
        </a:dk2>
        <a:lt2>
          <a:srgbClr val="F47721"/>
        </a:lt2>
        <a:accent1>
          <a:srgbClr val="7AC143"/>
        </a:accent1>
        <a:accent2>
          <a:srgbClr val="00A78E"/>
        </a:accent2>
        <a:accent3>
          <a:srgbClr val="FFFFFF"/>
        </a:accent3>
        <a:accent4>
          <a:srgbClr val="000000"/>
        </a:accent4>
        <a:accent5>
          <a:srgbClr val="BEDDB0"/>
        </a:accent5>
        <a:accent6>
          <a:srgbClr val="009780"/>
        </a:accent6>
        <a:hlink>
          <a:srgbClr val="7D3F98"/>
        </a:hlink>
        <a:folHlink>
          <a:srgbClr val="00BC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DA0462-7CF7-4351-A5B6-2175389C57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5257-8992-498b-aff9-2ccb2706890d"/>
    <ds:schemaRef ds:uri="f8f3ac21-d33a-4f17-9d4e-9f9f14b9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5E3674-53A6-4C13-B598-318310E3C7A1}">
  <ds:schemaRefs>
    <ds:schemaRef ds:uri="http://schemas.microsoft.com/office/2006/metadata/properties"/>
    <ds:schemaRef ds:uri="http://schemas.microsoft.com/office/infopath/2007/PartnerControls"/>
    <ds:schemaRef ds:uri="b1cf5257-8992-498b-aff9-2ccb2706890d"/>
    <ds:schemaRef ds:uri="f8f3ac21-d33a-4f17-9d4e-9f9f14b93e81"/>
  </ds:schemaRefs>
</ds:datastoreItem>
</file>

<file path=customXml/itemProps3.xml><?xml version="1.0" encoding="utf-8"?>
<ds:datastoreItem xmlns:ds="http://schemas.openxmlformats.org/officeDocument/2006/customXml" ds:itemID="{85C16663-0E6F-46D0-A658-A651F1A7C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27981</TotalTime>
  <Words>1172</Words>
  <Application>Microsoft Office PowerPoint</Application>
  <PresentationFormat>On-screen Show (4:3)</PresentationFormat>
  <Paragraphs>114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32_MASTER CRANBERRY cover, text and section slides</vt:lpstr>
      <vt:lpstr>Communications Manifesto</vt:lpstr>
      <vt:lpstr>Statement of purpose</vt:lpstr>
      <vt:lpstr>Principles</vt:lpstr>
      <vt:lpstr>What the right message ?</vt:lpstr>
      <vt:lpstr>What is the right message ?</vt:lpstr>
      <vt:lpstr>What is the right content?</vt:lpstr>
      <vt:lpstr>Who is the right person?</vt:lpstr>
      <vt:lpstr>When is the right time?</vt:lpstr>
      <vt:lpstr>What is the right format?</vt:lpstr>
      <vt:lpstr>Other considerations</vt:lpstr>
      <vt:lpstr>Thank You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Staci Gitkin</dc:creator>
  <cp:lastModifiedBy>Arnold, Joseph</cp:lastModifiedBy>
  <cp:revision>263</cp:revision>
  <cp:lastPrinted>2016-08-12T03:09:20Z</cp:lastPrinted>
  <dcterms:created xsi:type="dcterms:W3CDTF">2015-01-22T15:00:57Z</dcterms:created>
  <dcterms:modified xsi:type="dcterms:W3CDTF">2022-03-11T15:42:56Z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Order">
    <vt:r8>1105800</vt:r8>
  </property>
</Properties>
</file>