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16"/>
  </p:notesMasterIdLst>
  <p:sldIdLst>
    <p:sldId id="388" r:id="rId5"/>
    <p:sldId id="405" r:id="rId6"/>
    <p:sldId id="404" r:id="rId7"/>
    <p:sldId id="401" r:id="rId8"/>
    <p:sldId id="395" r:id="rId9"/>
    <p:sldId id="396" r:id="rId10"/>
    <p:sldId id="402" r:id="rId11"/>
    <p:sldId id="398" r:id="rId12"/>
    <p:sldId id="399" r:id="rId13"/>
    <p:sldId id="387" r:id="rId14"/>
    <p:sldId id="403"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91" autoAdjust="0"/>
    <p:restoredTop sz="85645" autoAdjust="0"/>
  </p:normalViewPr>
  <p:slideViewPr>
    <p:cSldViewPr>
      <p:cViewPr varScale="1">
        <p:scale>
          <a:sx n="72" d="100"/>
          <a:sy n="72" d="100"/>
        </p:scale>
        <p:origin x="137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8C17A4C-6D0F-427A-9D3D-2325C1255356}" type="datetimeFigureOut">
              <a:rPr lang="en-US" smtClean="0"/>
              <a:t>3/11/2022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32A60BD-D261-49EE-AA04-4E02C8E50BFA}" type="slidenum">
              <a:rPr lang="en-US" smtClean="0"/>
              <a:t>‹#›</a:t>
            </a:fld>
            <a:endParaRPr lang="en-US"/>
          </a:p>
        </p:txBody>
      </p:sp>
    </p:spTree>
    <p:extLst>
      <p:ext uri="{BB962C8B-B14F-4D97-AF65-F5344CB8AC3E}">
        <p14:creationId xmlns:p14="http://schemas.microsoft.com/office/powerpoint/2010/main" val="375729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behavior and our role in the organization. Architects are technical leader and accountable for </a:t>
            </a:r>
            <a:r>
              <a:rPr lang="en-US"/>
              <a:t>driving business and IT change.</a:t>
            </a:r>
            <a:endParaRPr lang="en-US" dirty="0"/>
          </a:p>
        </p:txBody>
      </p:sp>
      <p:sp>
        <p:nvSpPr>
          <p:cNvPr id="4" name="Slide Number Placeholder 3"/>
          <p:cNvSpPr>
            <a:spLocks noGrp="1"/>
          </p:cNvSpPr>
          <p:nvPr>
            <p:ph type="sldNum" sz="quarter" idx="10"/>
          </p:nvPr>
        </p:nvSpPr>
        <p:spPr/>
        <p:txBody>
          <a:bodyPr/>
          <a:lstStyle/>
          <a:p>
            <a:fld id="{D32A60BD-D261-49EE-AA04-4E02C8E50BFA}" type="slidenum">
              <a:rPr lang="en-US" smtClean="0"/>
              <a:t>11</a:t>
            </a:fld>
            <a:endParaRPr lang="en-US"/>
          </a:p>
        </p:txBody>
      </p:sp>
    </p:spTree>
    <p:extLst>
      <p:ext uri="{BB962C8B-B14F-4D97-AF65-F5344CB8AC3E}">
        <p14:creationId xmlns:p14="http://schemas.microsoft.com/office/powerpoint/2010/main" val="344510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adioma.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3"/>
            <a:r>
              <a:rPr lang="en-US" dirty="0"/>
              <a:t>Third level</a:t>
            </a:r>
          </a:p>
          <a:p>
            <a:pPr lvl="4"/>
            <a:r>
              <a:rPr lang="en-US" dirty="0"/>
              <a:t>Fourth level</a:t>
            </a:r>
          </a:p>
        </p:txBody>
      </p:sp>
    </p:spTree>
    <p:extLst>
      <p:ext uri="{BB962C8B-B14F-4D97-AF65-F5344CB8AC3E}">
        <p14:creationId xmlns:p14="http://schemas.microsoft.com/office/powerpoint/2010/main" val="183997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1 column, PURP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8275320" y="6381750"/>
            <a:ext cx="533400" cy="476250"/>
          </a:xfrm>
          <a:prstGeom prst="rect">
            <a:avLst/>
          </a:prstGeom>
        </p:spPr>
        <p:txBody>
          <a:bodyPr/>
          <a:lstStyle>
            <a:lvl1pPr>
              <a:defRPr/>
            </a:lvl1pPr>
          </a:lstStyle>
          <a:p>
            <a:fld id="{5350A51A-D8F8-4115-9BCF-3D754AB88010}" type="slidenum">
              <a:rPr lang="en-US">
                <a:solidFill>
                  <a:srgbClr val="000000">
                    <a:lumMod val="50000"/>
                    <a:lumOff val="50000"/>
                  </a:srgbClr>
                </a:solidFill>
              </a:rPr>
              <a:pPr/>
              <a:t>‹#›</a:t>
            </a:fld>
            <a:endParaRPr lang="en-US" dirty="0">
              <a:solidFill>
                <a:srgbClr val="000000">
                  <a:lumMod val="50000"/>
                  <a:lumOff val="50000"/>
                </a:srgbClr>
              </a:solidFill>
            </a:endParaRPr>
          </a:p>
        </p:txBody>
      </p:sp>
      <p:sp>
        <p:nvSpPr>
          <p:cNvPr id="7" name="Rectangle 2"/>
          <p:cNvSpPr>
            <a:spLocks noGrp="1" noChangeArrowheads="1"/>
          </p:cNvSpPr>
          <p:nvPr>
            <p:ph type="title" hasCustomPrompt="1"/>
          </p:nvPr>
        </p:nvSpPr>
        <p:spPr bwMode="black">
          <a:xfrm>
            <a:off x="411163" y="152400"/>
            <a:ext cx="8302752"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dirty="0" smtClean="0"/>
            </a:lvl1pPr>
          </a:lstStyle>
          <a:p>
            <a:pPr lvl="0"/>
            <a:r>
              <a:rPr lang="en-US" dirty="0"/>
              <a:t>Insert slide title here</a:t>
            </a:r>
          </a:p>
        </p:txBody>
      </p:sp>
    </p:spTree>
    <p:extLst>
      <p:ext uri="{BB962C8B-B14F-4D97-AF65-F5344CB8AC3E}">
        <p14:creationId xmlns:p14="http://schemas.microsoft.com/office/powerpoint/2010/main" val="110208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7"/>
          <p:cNvPicPr>
            <a:picLocks noChangeAspect="1"/>
          </p:cNvPicPr>
          <p:nvPr userDrawn="1"/>
        </p:nvPicPr>
        <p:blipFill>
          <a:blip r:embed="rId3"/>
          <a:srcRect/>
          <a:stretch>
            <a:fillRect/>
          </a:stretch>
        </p:blipFill>
        <p:spPr bwMode="auto">
          <a:xfrm>
            <a:off x="5943600" y="393700"/>
            <a:ext cx="2938463" cy="749300"/>
          </a:xfrm>
          <a:prstGeom prst="rect">
            <a:avLst/>
          </a:prstGeom>
          <a:noFill/>
          <a:ln w="9525">
            <a:noFill/>
            <a:miter lim="800000"/>
            <a:headEnd/>
            <a:tailEnd/>
          </a:ln>
        </p:spPr>
      </p:pic>
      <p:sp>
        <p:nvSpPr>
          <p:cNvPr id="6" name="Text Box 6"/>
          <p:cNvSpPr txBox="1">
            <a:spLocks noChangeArrowheads="1"/>
          </p:cNvSpPr>
          <p:nvPr/>
        </p:nvSpPr>
        <p:spPr bwMode="black">
          <a:xfrm>
            <a:off x="295275" y="333375"/>
            <a:ext cx="2743200" cy="885825"/>
          </a:xfrm>
          <a:prstGeom prst="rect">
            <a:avLst/>
          </a:prstGeom>
          <a:noFill/>
          <a:ln>
            <a:noFill/>
          </a:ln>
          <a:effectLst/>
        </p:spPr>
        <p:txBody>
          <a:bodyPr>
            <a:spAutoFit/>
          </a:bodyPr>
          <a:lstStyle/>
          <a:p>
            <a:pPr fontAlgn="base">
              <a:spcBef>
                <a:spcPct val="0"/>
              </a:spcBef>
              <a:spcAft>
                <a:spcPct val="0"/>
              </a:spcAft>
              <a:defRPr/>
            </a:pPr>
            <a:r>
              <a:rPr lang="en-US" sz="1300" b="1" dirty="0">
                <a:solidFill>
                  <a:srgbClr val="7D3F98"/>
                </a:solidFill>
              </a:rPr>
              <a:t>Quality health plans &amp; benefits</a:t>
            </a:r>
          </a:p>
          <a:p>
            <a:pPr fontAlgn="base">
              <a:spcBef>
                <a:spcPct val="0"/>
              </a:spcBef>
              <a:spcAft>
                <a:spcPct val="0"/>
              </a:spcAft>
              <a:defRPr/>
            </a:pPr>
            <a:r>
              <a:rPr lang="en-US" sz="1300" b="1" dirty="0">
                <a:solidFill>
                  <a:srgbClr val="7D3F98"/>
                </a:solidFill>
              </a:rPr>
              <a:t>Healthier living</a:t>
            </a:r>
          </a:p>
          <a:p>
            <a:pPr fontAlgn="base">
              <a:spcBef>
                <a:spcPct val="0"/>
              </a:spcBef>
              <a:spcAft>
                <a:spcPct val="0"/>
              </a:spcAft>
              <a:defRPr/>
            </a:pPr>
            <a:r>
              <a:rPr lang="en-US" sz="1300" b="1" dirty="0">
                <a:solidFill>
                  <a:srgbClr val="7D3F98"/>
                </a:solidFill>
              </a:rPr>
              <a:t>Financial well-being</a:t>
            </a:r>
          </a:p>
          <a:p>
            <a:pPr fontAlgn="base">
              <a:spcBef>
                <a:spcPct val="0"/>
              </a:spcBef>
              <a:spcAft>
                <a:spcPct val="0"/>
              </a:spcAft>
              <a:defRPr/>
            </a:pPr>
            <a:r>
              <a:rPr lang="en-US" sz="1300" b="1" dirty="0">
                <a:solidFill>
                  <a:srgbClr val="7D3F98"/>
                </a:solidFill>
              </a:rPr>
              <a:t>Intelligent solutions</a:t>
            </a:r>
          </a:p>
        </p:txBody>
      </p:sp>
      <p:sp>
        <p:nvSpPr>
          <p:cNvPr id="64514" name="Rectangle 2"/>
          <p:cNvSpPr>
            <a:spLocks noGrp="1" noChangeArrowheads="1"/>
          </p:cNvSpPr>
          <p:nvPr>
            <p:ph type="ctrTitle"/>
          </p:nvPr>
        </p:nvSpPr>
        <p:spPr>
          <a:xfrm>
            <a:off x="228600" y="1698625"/>
            <a:ext cx="4721772" cy="2636892"/>
          </a:xfrm>
        </p:spPr>
        <p:txBody>
          <a:bodyPr/>
          <a:lstStyle>
            <a:lvl1pPr>
              <a:lnSpc>
                <a:spcPct val="80000"/>
              </a:lnSpc>
              <a:defRPr sz="7000" b="0">
                <a:solidFill>
                  <a:schemeClr val="accent1"/>
                </a:solidFill>
              </a:defRPr>
            </a:lvl1pPr>
          </a:lstStyle>
          <a:p>
            <a:pPr lvl="0"/>
            <a:r>
              <a:rPr lang="en-US" noProof="0" dirty="0"/>
              <a:t>Click to edit Master title style</a:t>
            </a:r>
          </a:p>
        </p:txBody>
      </p:sp>
      <p:sp>
        <p:nvSpPr>
          <p:cNvPr id="64515" name="Rectangle 3"/>
          <p:cNvSpPr>
            <a:spLocks noGrp="1" noChangeArrowheads="1"/>
          </p:cNvSpPr>
          <p:nvPr>
            <p:ph type="subTitle" idx="1"/>
          </p:nvPr>
        </p:nvSpPr>
        <p:spPr>
          <a:xfrm>
            <a:off x="285750" y="4410955"/>
            <a:ext cx="7696200" cy="555625"/>
          </a:xfrm>
        </p:spPr>
        <p:txBody>
          <a:bodyPr/>
          <a:lstStyle>
            <a:lvl1pPr>
              <a:defRPr sz="2300"/>
            </a:lvl1pPr>
          </a:lstStyle>
          <a:p>
            <a:pPr lvl="0"/>
            <a:r>
              <a:rPr lang="en-US" noProof="0" dirty="0"/>
              <a:t>Click to edit Master subtitle style</a:t>
            </a:r>
          </a:p>
        </p:txBody>
      </p:sp>
      <p:sp>
        <p:nvSpPr>
          <p:cNvPr id="7" name="Rectangle 4"/>
          <p:cNvSpPr>
            <a:spLocks noGrp="1" noChangeArrowheads="1"/>
          </p:cNvSpPr>
          <p:nvPr>
            <p:ph type="dt" sz="half" idx="10"/>
          </p:nvPr>
        </p:nvSpPr>
        <p:spPr bwMode="black">
          <a:xfrm>
            <a:off x="279400" y="4738688"/>
            <a:ext cx="3962400" cy="476250"/>
          </a:xfrm>
          <a:prstGeom prst="rect">
            <a:avLst/>
          </a:prstGeom>
        </p:spPr>
        <p:txBody>
          <a:bodyPr vert="horz" wrap="square" lIns="91440" tIns="45720" rIns="91440" bIns="45720" numCol="1" anchor="t" anchorCtr="0" compatLnSpc="1">
            <a:prstTxWarp prst="textNoShape">
              <a:avLst/>
            </a:prstTxWarp>
          </a:bodyPr>
          <a:lstStyle>
            <a:lvl1pPr>
              <a:defRPr sz="2300">
                <a:latin typeface="+mn-lt"/>
              </a:defRPr>
            </a:lvl1pPr>
          </a:lstStyle>
          <a:p>
            <a:pPr fontAlgn="base">
              <a:spcBef>
                <a:spcPct val="0"/>
              </a:spcBef>
              <a:spcAft>
                <a:spcPct val="0"/>
              </a:spcAft>
              <a:defRPr/>
            </a:pPr>
            <a:fld id="{DF7179AC-728B-43D4-B1BD-E3CEB120F4AB}" type="datetime4">
              <a:rPr lang="en-US">
                <a:solidFill>
                  <a:srgbClr val="000000"/>
                </a:solidFill>
              </a:rPr>
              <a:pPr fontAlgn="base">
                <a:spcBef>
                  <a:spcPct val="0"/>
                </a:spcBef>
                <a:spcAft>
                  <a:spcPct val="0"/>
                </a:spcAft>
                <a:defRPr/>
              </a:pPr>
              <a:t>March 11, 2022</a:t>
            </a:fld>
            <a:endParaRPr lang="en-US" dirty="0">
              <a:solidFill>
                <a:srgbClr val="000000"/>
              </a:solidFill>
            </a:endParaRPr>
          </a:p>
        </p:txBody>
      </p:sp>
    </p:spTree>
    <p:extLst>
      <p:ext uri="{BB962C8B-B14F-4D97-AF65-F5344CB8AC3E}">
        <p14:creationId xmlns:p14="http://schemas.microsoft.com/office/powerpoint/2010/main" val="3626966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pic>
        <p:nvPicPr>
          <p:cNvPr id="4" name="Picture 11"/>
          <p:cNvPicPr>
            <a:picLocks noChangeAspect="1"/>
          </p:cNvPicPr>
          <p:nvPr userDrawn="1"/>
        </p:nvPicPr>
        <p:blipFill>
          <a:blip r:embed="rId2"/>
          <a:srcRect l="29852" t="2058" r="5736"/>
          <a:stretch>
            <a:fillRect/>
          </a:stretch>
        </p:blipFill>
        <p:spPr bwMode="auto">
          <a:xfrm>
            <a:off x="4146550" y="1624013"/>
            <a:ext cx="4603750" cy="5249862"/>
          </a:xfrm>
          <a:prstGeom prst="rect">
            <a:avLst/>
          </a:prstGeom>
          <a:noFill/>
          <a:ln w="9525">
            <a:noFill/>
            <a:miter lim="800000"/>
            <a:headEnd/>
            <a:tailEnd/>
          </a:ln>
        </p:spPr>
      </p:pic>
      <p:sp>
        <p:nvSpPr>
          <p:cNvPr id="5" name="Text Box 6"/>
          <p:cNvSpPr txBox="1">
            <a:spLocks noChangeArrowheads="1"/>
          </p:cNvSpPr>
          <p:nvPr/>
        </p:nvSpPr>
        <p:spPr bwMode="black">
          <a:xfrm>
            <a:off x="295275" y="333375"/>
            <a:ext cx="2743200" cy="885825"/>
          </a:xfrm>
          <a:prstGeom prst="rect">
            <a:avLst/>
          </a:prstGeom>
          <a:noFill/>
          <a:ln>
            <a:noFill/>
          </a:ln>
          <a:effectLst/>
        </p:spPr>
        <p:txBody>
          <a:bodyPr>
            <a:spAutoFit/>
          </a:bodyPr>
          <a:lstStyle/>
          <a:p>
            <a:pPr fontAlgn="base">
              <a:spcBef>
                <a:spcPct val="0"/>
              </a:spcBef>
              <a:spcAft>
                <a:spcPct val="0"/>
              </a:spcAft>
              <a:defRPr/>
            </a:pPr>
            <a:r>
              <a:rPr lang="en-US" sz="1300" b="1" dirty="0">
                <a:solidFill>
                  <a:srgbClr val="7D3F98"/>
                </a:solidFill>
              </a:rPr>
              <a:t>Quality health plans &amp; benefits</a:t>
            </a:r>
          </a:p>
          <a:p>
            <a:pPr fontAlgn="base">
              <a:spcBef>
                <a:spcPct val="0"/>
              </a:spcBef>
              <a:spcAft>
                <a:spcPct val="0"/>
              </a:spcAft>
              <a:defRPr/>
            </a:pPr>
            <a:r>
              <a:rPr lang="en-US" sz="1300" b="1" dirty="0">
                <a:solidFill>
                  <a:srgbClr val="7D3F98"/>
                </a:solidFill>
              </a:rPr>
              <a:t>Healthier living</a:t>
            </a:r>
          </a:p>
          <a:p>
            <a:pPr fontAlgn="base">
              <a:spcBef>
                <a:spcPct val="0"/>
              </a:spcBef>
              <a:spcAft>
                <a:spcPct val="0"/>
              </a:spcAft>
              <a:defRPr/>
            </a:pPr>
            <a:r>
              <a:rPr lang="en-US" sz="1300" b="1" dirty="0">
                <a:solidFill>
                  <a:srgbClr val="7D3F98"/>
                </a:solidFill>
              </a:rPr>
              <a:t>Financial well-being</a:t>
            </a:r>
          </a:p>
          <a:p>
            <a:pPr fontAlgn="base">
              <a:spcBef>
                <a:spcPct val="0"/>
              </a:spcBef>
              <a:spcAft>
                <a:spcPct val="0"/>
              </a:spcAft>
              <a:defRPr/>
            </a:pPr>
            <a:r>
              <a:rPr lang="en-US" sz="1300" b="1" dirty="0">
                <a:solidFill>
                  <a:srgbClr val="7D3F98"/>
                </a:solidFill>
              </a:rPr>
              <a:t>Intelligent solutions</a:t>
            </a:r>
          </a:p>
        </p:txBody>
      </p:sp>
      <p:pic>
        <p:nvPicPr>
          <p:cNvPr id="6" name="Picture 7"/>
          <p:cNvPicPr>
            <a:picLocks noChangeAspect="1"/>
          </p:cNvPicPr>
          <p:nvPr userDrawn="1"/>
        </p:nvPicPr>
        <p:blipFill>
          <a:blip r:embed="rId3"/>
          <a:srcRect/>
          <a:stretch>
            <a:fillRect/>
          </a:stretch>
        </p:blipFill>
        <p:spPr bwMode="auto">
          <a:xfrm>
            <a:off x="5943600" y="393700"/>
            <a:ext cx="2938463" cy="749300"/>
          </a:xfrm>
          <a:prstGeom prst="rect">
            <a:avLst/>
          </a:prstGeom>
          <a:noFill/>
          <a:ln w="9525">
            <a:noFill/>
            <a:miter lim="800000"/>
            <a:headEnd/>
            <a:tailEnd/>
          </a:ln>
        </p:spPr>
      </p:pic>
      <p:sp>
        <p:nvSpPr>
          <p:cNvPr id="64514" name="Rectangle 2"/>
          <p:cNvSpPr>
            <a:spLocks noGrp="1" noChangeArrowheads="1"/>
          </p:cNvSpPr>
          <p:nvPr>
            <p:ph type="ctrTitle"/>
          </p:nvPr>
        </p:nvSpPr>
        <p:spPr>
          <a:xfrm>
            <a:off x="228600" y="1698628"/>
            <a:ext cx="6380018" cy="1958975"/>
          </a:xfrm>
        </p:spPr>
        <p:txBody>
          <a:bodyPr/>
          <a:lstStyle>
            <a:lvl1pPr>
              <a:lnSpc>
                <a:spcPct val="80000"/>
              </a:lnSpc>
              <a:defRPr sz="7000" b="0">
                <a:solidFill>
                  <a:schemeClr val="accent1"/>
                </a:solidFill>
              </a:defRPr>
            </a:lvl1pPr>
          </a:lstStyle>
          <a:p>
            <a:pPr lvl="0"/>
            <a:r>
              <a:rPr lang="en-US" noProof="0" dirty="0"/>
              <a:t>Click to edit Master title</a:t>
            </a:r>
          </a:p>
        </p:txBody>
      </p:sp>
      <p:sp>
        <p:nvSpPr>
          <p:cNvPr id="64515" name="Rectangle 3"/>
          <p:cNvSpPr>
            <a:spLocks noGrp="1" noChangeArrowheads="1"/>
          </p:cNvSpPr>
          <p:nvPr>
            <p:ph type="subTitle" idx="1"/>
          </p:nvPr>
        </p:nvSpPr>
        <p:spPr>
          <a:xfrm>
            <a:off x="285750" y="3622676"/>
            <a:ext cx="7696200" cy="555625"/>
          </a:xfrm>
        </p:spPr>
        <p:txBody>
          <a:bodyPr/>
          <a:lstStyle>
            <a:lvl1pPr>
              <a:defRPr sz="2300"/>
            </a:lvl1pPr>
          </a:lstStyle>
          <a:p>
            <a:pPr lvl="0"/>
            <a:r>
              <a:rPr lang="en-US" noProof="0"/>
              <a:t>Click to edit Master subtitle style</a:t>
            </a:r>
          </a:p>
        </p:txBody>
      </p:sp>
      <p:sp>
        <p:nvSpPr>
          <p:cNvPr id="7" name="Rectangle 4"/>
          <p:cNvSpPr>
            <a:spLocks noGrp="1" noChangeArrowheads="1"/>
          </p:cNvSpPr>
          <p:nvPr>
            <p:ph type="dt" sz="half" idx="10"/>
          </p:nvPr>
        </p:nvSpPr>
        <p:spPr bwMode="black">
          <a:xfrm>
            <a:off x="279400" y="3949700"/>
            <a:ext cx="3962400" cy="476250"/>
          </a:xfrm>
          <a:prstGeom prst="rect">
            <a:avLst/>
          </a:prstGeom>
        </p:spPr>
        <p:txBody>
          <a:bodyPr vert="horz" wrap="square" lIns="91440" tIns="45720" rIns="91440" bIns="45720" numCol="1" anchor="t" anchorCtr="0" compatLnSpc="1">
            <a:prstTxWarp prst="textNoShape">
              <a:avLst/>
            </a:prstTxWarp>
          </a:bodyPr>
          <a:lstStyle>
            <a:lvl1pPr>
              <a:defRPr sz="2300">
                <a:latin typeface="+mn-lt"/>
              </a:defRPr>
            </a:lvl1pPr>
          </a:lstStyle>
          <a:p>
            <a:pPr fontAlgn="base">
              <a:spcBef>
                <a:spcPct val="0"/>
              </a:spcBef>
              <a:spcAft>
                <a:spcPct val="0"/>
              </a:spcAft>
              <a:defRPr/>
            </a:pPr>
            <a:fld id="{A62B8AF9-393B-408E-B4EF-5E6800C025F1}" type="datetime4">
              <a:rPr lang="en-US">
                <a:solidFill>
                  <a:srgbClr val="000000"/>
                </a:solidFill>
              </a:rPr>
              <a:pPr fontAlgn="base">
                <a:spcBef>
                  <a:spcPct val="0"/>
                </a:spcBef>
                <a:spcAft>
                  <a:spcPct val="0"/>
                </a:spcAft>
                <a:defRPr/>
              </a:pPr>
              <a:t>March 11, 2022</a:t>
            </a:fld>
            <a:endParaRPr lang="en-US" dirty="0">
              <a:solidFill>
                <a:srgbClr val="000000"/>
              </a:solidFill>
            </a:endParaRPr>
          </a:p>
        </p:txBody>
      </p:sp>
    </p:spTree>
    <p:extLst>
      <p:ext uri="{BB962C8B-B14F-4D97-AF65-F5344CB8AC3E}">
        <p14:creationId xmlns:p14="http://schemas.microsoft.com/office/powerpoint/2010/main" val="74311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Text Box 6"/>
          <p:cNvSpPr txBox="1">
            <a:spLocks noChangeArrowheads="1"/>
          </p:cNvSpPr>
          <p:nvPr/>
        </p:nvSpPr>
        <p:spPr bwMode="black">
          <a:xfrm>
            <a:off x="295275" y="333375"/>
            <a:ext cx="2743200" cy="885825"/>
          </a:xfrm>
          <a:prstGeom prst="rect">
            <a:avLst/>
          </a:prstGeom>
          <a:noFill/>
          <a:ln>
            <a:noFill/>
          </a:ln>
          <a:effectLst/>
        </p:spPr>
        <p:txBody>
          <a:bodyPr>
            <a:spAutoFit/>
          </a:bodyPr>
          <a:lstStyle/>
          <a:p>
            <a:pPr fontAlgn="base">
              <a:spcBef>
                <a:spcPct val="0"/>
              </a:spcBef>
              <a:spcAft>
                <a:spcPct val="0"/>
              </a:spcAft>
              <a:defRPr/>
            </a:pPr>
            <a:r>
              <a:rPr lang="en-US" sz="1300" b="1" dirty="0">
                <a:solidFill>
                  <a:srgbClr val="000000">
                    <a:lumMod val="65000"/>
                    <a:lumOff val="35000"/>
                  </a:srgbClr>
                </a:solidFill>
              </a:rPr>
              <a:t>Quality health plans &amp; benefits</a:t>
            </a:r>
          </a:p>
          <a:p>
            <a:pPr fontAlgn="base">
              <a:spcBef>
                <a:spcPct val="0"/>
              </a:spcBef>
              <a:spcAft>
                <a:spcPct val="0"/>
              </a:spcAft>
              <a:defRPr/>
            </a:pPr>
            <a:r>
              <a:rPr lang="en-US" sz="1300" b="1" dirty="0">
                <a:solidFill>
                  <a:srgbClr val="000000">
                    <a:lumMod val="65000"/>
                    <a:lumOff val="35000"/>
                  </a:srgbClr>
                </a:solidFill>
              </a:rPr>
              <a:t>Healthier living</a:t>
            </a:r>
          </a:p>
          <a:p>
            <a:pPr fontAlgn="base">
              <a:spcBef>
                <a:spcPct val="0"/>
              </a:spcBef>
              <a:spcAft>
                <a:spcPct val="0"/>
              </a:spcAft>
              <a:defRPr/>
            </a:pPr>
            <a:r>
              <a:rPr lang="en-US" sz="1300" b="1" dirty="0">
                <a:solidFill>
                  <a:srgbClr val="000000">
                    <a:lumMod val="65000"/>
                    <a:lumOff val="35000"/>
                  </a:srgbClr>
                </a:solidFill>
              </a:rPr>
              <a:t>Financial well-being</a:t>
            </a:r>
          </a:p>
          <a:p>
            <a:pPr fontAlgn="base">
              <a:spcBef>
                <a:spcPct val="0"/>
              </a:spcBef>
              <a:spcAft>
                <a:spcPct val="0"/>
              </a:spcAft>
              <a:defRPr/>
            </a:pPr>
            <a:r>
              <a:rPr lang="en-US" sz="1300" b="1" dirty="0">
                <a:solidFill>
                  <a:srgbClr val="000000">
                    <a:lumMod val="65000"/>
                    <a:lumOff val="35000"/>
                  </a:srgbClr>
                </a:solidFill>
              </a:rPr>
              <a:t>Intelligent solutions</a:t>
            </a:r>
          </a:p>
        </p:txBody>
      </p:sp>
      <p:pic>
        <p:nvPicPr>
          <p:cNvPr id="5" name="Picture 7"/>
          <p:cNvPicPr>
            <a:picLocks noChangeAspect="1"/>
          </p:cNvPicPr>
          <p:nvPr userDrawn="1"/>
        </p:nvPicPr>
        <p:blipFill>
          <a:blip r:embed="rId2"/>
          <a:srcRect/>
          <a:stretch>
            <a:fillRect/>
          </a:stretch>
        </p:blipFill>
        <p:spPr bwMode="auto">
          <a:xfrm>
            <a:off x="5943600" y="393700"/>
            <a:ext cx="2938463" cy="749300"/>
          </a:xfrm>
          <a:prstGeom prst="rect">
            <a:avLst/>
          </a:prstGeom>
          <a:noFill/>
          <a:ln w="9525">
            <a:noFill/>
            <a:miter lim="800000"/>
            <a:headEnd/>
            <a:tailEnd/>
          </a:ln>
        </p:spPr>
      </p:pic>
      <p:pic>
        <p:nvPicPr>
          <p:cNvPr id="6" name="Picture 6"/>
          <p:cNvPicPr>
            <a:picLocks noChangeAspect="1"/>
          </p:cNvPicPr>
          <p:nvPr userDrawn="1"/>
        </p:nvPicPr>
        <p:blipFill>
          <a:blip r:embed="rId3"/>
          <a:srcRect/>
          <a:stretch>
            <a:fillRect/>
          </a:stretch>
        </p:blipFill>
        <p:spPr bwMode="auto">
          <a:xfrm>
            <a:off x="0" y="4838700"/>
            <a:ext cx="9144000" cy="2019300"/>
          </a:xfrm>
          <a:prstGeom prst="rect">
            <a:avLst/>
          </a:prstGeom>
          <a:noFill/>
          <a:ln w="9525">
            <a:noFill/>
            <a:miter lim="800000"/>
            <a:headEnd/>
            <a:tailEnd/>
          </a:ln>
        </p:spPr>
      </p:pic>
      <p:sp>
        <p:nvSpPr>
          <p:cNvPr id="64514" name="Rectangle 2"/>
          <p:cNvSpPr>
            <a:spLocks noGrp="1" noChangeArrowheads="1"/>
          </p:cNvSpPr>
          <p:nvPr>
            <p:ph type="ctrTitle"/>
          </p:nvPr>
        </p:nvSpPr>
        <p:spPr>
          <a:xfrm>
            <a:off x="228600" y="1698628"/>
            <a:ext cx="7772400" cy="1958975"/>
          </a:xfrm>
        </p:spPr>
        <p:txBody>
          <a:bodyPr/>
          <a:lstStyle>
            <a:lvl1pPr>
              <a:lnSpc>
                <a:spcPct val="80000"/>
              </a:lnSpc>
              <a:defRPr sz="7000" b="0">
                <a:solidFill>
                  <a:schemeClr val="bg1">
                    <a:lumMod val="65000"/>
                    <a:lumOff val="35000"/>
                  </a:schemeClr>
                </a:solidFill>
              </a:defRPr>
            </a:lvl1pPr>
          </a:lstStyle>
          <a:p>
            <a:pPr lvl="0"/>
            <a:r>
              <a:rPr lang="en-US" noProof="0" dirty="0"/>
              <a:t>Click to edit Master title style</a:t>
            </a:r>
          </a:p>
        </p:txBody>
      </p:sp>
      <p:sp>
        <p:nvSpPr>
          <p:cNvPr id="64515" name="Rectangle 3"/>
          <p:cNvSpPr>
            <a:spLocks noGrp="1" noChangeArrowheads="1"/>
          </p:cNvSpPr>
          <p:nvPr>
            <p:ph type="subTitle" idx="1"/>
          </p:nvPr>
        </p:nvSpPr>
        <p:spPr>
          <a:xfrm>
            <a:off x="285750" y="3622676"/>
            <a:ext cx="7696200" cy="555625"/>
          </a:xfrm>
        </p:spPr>
        <p:txBody>
          <a:bodyPr/>
          <a:lstStyle>
            <a:lvl1pPr>
              <a:defRPr sz="2300"/>
            </a:lvl1pPr>
          </a:lstStyle>
          <a:p>
            <a:pPr lvl="0"/>
            <a:r>
              <a:rPr lang="en-US" noProof="0"/>
              <a:t>Click to edit Master subtitle style</a:t>
            </a:r>
          </a:p>
        </p:txBody>
      </p:sp>
      <p:sp>
        <p:nvSpPr>
          <p:cNvPr id="7" name="Rectangle 4"/>
          <p:cNvSpPr>
            <a:spLocks noGrp="1" noChangeArrowheads="1"/>
          </p:cNvSpPr>
          <p:nvPr>
            <p:ph type="dt" sz="half" idx="10"/>
          </p:nvPr>
        </p:nvSpPr>
        <p:spPr bwMode="black">
          <a:xfrm>
            <a:off x="279400" y="3949700"/>
            <a:ext cx="3962400" cy="476250"/>
          </a:xfrm>
          <a:prstGeom prst="rect">
            <a:avLst/>
          </a:prstGeom>
        </p:spPr>
        <p:txBody>
          <a:bodyPr vert="horz" wrap="square" lIns="91440" tIns="45720" rIns="91440" bIns="45720" numCol="1" anchor="t" anchorCtr="0" compatLnSpc="1">
            <a:prstTxWarp prst="textNoShape">
              <a:avLst/>
            </a:prstTxWarp>
          </a:bodyPr>
          <a:lstStyle>
            <a:lvl1pPr>
              <a:defRPr sz="2300">
                <a:latin typeface="+mn-lt"/>
              </a:defRPr>
            </a:lvl1pPr>
          </a:lstStyle>
          <a:p>
            <a:pPr fontAlgn="base">
              <a:spcBef>
                <a:spcPct val="0"/>
              </a:spcBef>
              <a:spcAft>
                <a:spcPct val="0"/>
              </a:spcAft>
              <a:defRPr/>
            </a:pPr>
            <a:fld id="{05156910-068B-42FE-99BC-FF71BA94DC3B}" type="datetime4">
              <a:rPr lang="en-US">
                <a:solidFill>
                  <a:srgbClr val="000000"/>
                </a:solidFill>
              </a:rPr>
              <a:pPr fontAlgn="base">
                <a:spcBef>
                  <a:spcPct val="0"/>
                </a:spcBef>
                <a:spcAft>
                  <a:spcPct val="0"/>
                </a:spcAft>
                <a:defRPr/>
              </a:pPr>
              <a:t>March 11, 2022</a:t>
            </a:fld>
            <a:endParaRPr lang="en-US" dirty="0">
              <a:solidFill>
                <a:srgbClr val="000000"/>
              </a:solidFill>
            </a:endParaRPr>
          </a:p>
        </p:txBody>
      </p:sp>
    </p:spTree>
    <p:extLst>
      <p:ext uri="{BB962C8B-B14F-4D97-AF65-F5344CB8AC3E}">
        <p14:creationId xmlns:p14="http://schemas.microsoft.com/office/powerpoint/2010/main" val="723084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3" name="Picture 12" descr="individual assets-07.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70413" y="441325"/>
            <a:ext cx="4572000" cy="641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6242" y="2242081"/>
            <a:ext cx="5463272" cy="1040475"/>
          </a:xfrm>
        </p:spPr>
        <p:txBody>
          <a:bodyPr anchor="b">
            <a:noAutofit/>
          </a:bodyPr>
          <a:lstStyle>
            <a:lvl1pPr>
              <a:defRPr sz="6600"/>
            </a:lvl1pPr>
          </a:lstStyle>
          <a:p>
            <a:r>
              <a:rPr lang="en-US"/>
              <a:t>Click to edit Master title style</a:t>
            </a:r>
            <a:endParaRPr lang="en-US" dirty="0"/>
          </a:p>
        </p:txBody>
      </p:sp>
    </p:spTree>
    <p:extLst>
      <p:ext uri="{BB962C8B-B14F-4D97-AF65-F5344CB8AC3E}">
        <p14:creationId xmlns:p14="http://schemas.microsoft.com/office/powerpoint/2010/main" val="54684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52400"/>
            <a:ext cx="8229600" cy="738188"/>
          </a:xfrm>
        </p:spPr>
        <p:txBody>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half" idx="1"/>
          </p:nvPr>
        </p:nvSpPr>
        <p:spPr>
          <a:xfrm>
            <a:off x="276664" y="1139831"/>
            <a:ext cx="4038600" cy="4916049"/>
          </a:xfrm>
        </p:spPr>
        <p:txBody>
          <a:bodyPr/>
          <a:lstStyle>
            <a:lvl2pPr>
              <a:defRPr b="0"/>
            </a:lvl2pPr>
          </a:lstStyle>
          <a:p>
            <a:pPr lvl="0"/>
            <a:r>
              <a:rPr lang="en-US" dirty="0"/>
              <a:t>Click to edit Master text styles</a:t>
            </a:r>
          </a:p>
          <a:p>
            <a:pPr lvl="3"/>
            <a:r>
              <a:rPr lang="en-US" dirty="0"/>
              <a:t>Third level</a:t>
            </a:r>
          </a:p>
          <a:p>
            <a:pPr lvl="4"/>
            <a:r>
              <a:rPr lang="en-US" dirty="0"/>
              <a:t>Fourth level</a:t>
            </a:r>
          </a:p>
        </p:txBody>
      </p:sp>
      <p:sp>
        <p:nvSpPr>
          <p:cNvPr id="4" name="Content Placeholder 3"/>
          <p:cNvSpPr>
            <a:spLocks noGrp="1"/>
          </p:cNvSpPr>
          <p:nvPr>
            <p:ph sz="half" idx="2"/>
          </p:nvPr>
        </p:nvSpPr>
        <p:spPr>
          <a:xfrm>
            <a:off x="4566143" y="1139831"/>
            <a:ext cx="4103198" cy="4916049"/>
          </a:xfrm>
        </p:spPr>
        <p:txBody>
          <a:bodyPr/>
          <a:lstStyle>
            <a:lvl2pPr>
              <a:defRPr b="0"/>
            </a:lvl2pPr>
          </a:lstStyle>
          <a:p>
            <a:pPr lvl="0"/>
            <a:r>
              <a:rPr lang="en-US" dirty="0"/>
              <a:t>Click to edit Master text styles</a:t>
            </a:r>
          </a:p>
          <a:p>
            <a:pPr lvl="3"/>
            <a:r>
              <a:rPr lang="en-US" dirty="0"/>
              <a:t>Third level</a:t>
            </a:r>
          </a:p>
          <a:p>
            <a:pPr lvl="4"/>
            <a:r>
              <a:rPr lang="en-US" dirty="0"/>
              <a:t>Fourth level</a:t>
            </a:r>
          </a:p>
        </p:txBody>
      </p:sp>
      <p:sp>
        <p:nvSpPr>
          <p:cNvPr id="5" name="Rectangle 5"/>
          <p:cNvSpPr>
            <a:spLocks noGrp="1" noChangeArrowheads="1"/>
          </p:cNvSpPr>
          <p:nvPr>
            <p:ph type="sldNum" sz="quarter" idx="10"/>
          </p:nvPr>
        </p:nvSpPr>
        <p:spPr>
          <a:xfrm>
            <a:off x="8229600" y="6381750"/>
            <a:ext cx="533400" cy="476250"/>
          </a:xfrm>
          <a:prstGeom prst="rect">
            <a:avLst/>
          </a:prstGeom>
          <a:ln/>
        </p:spPr>
        <p:txBody>
          <a:bodyPr/>
          <a:lstStyle>
            <a:lvl1pPr>
              <a:defRPr/>
            </a:lvl1pPr>
          </a:lstStyle>
          <a:p>
            <a:pPr>
              <a:defRPr/>
            </a:pPr>
            <a:fld id="{C18270E7-176D-4E55-8F3C-AEB5AAA4651E}"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024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1" name="Shape 11"/>
          <p:cNvSpPr/>
          <p:nvPr/>
        </p:nvSpPr>
        <p:spPr>
          <a:xfrm>
            <a:off x="8259876" y="6596894"/>
            <a:ext cx="690895" cy="16837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lvl1pPr algn="l">
              <a:defRPr sz="1200" b="1">
                <a:solidFill>
                  <a:schemeClr val="accent1">
                    <a:hueOff val="47394"/>
                    <a:satOff val="-25753"/>
                    <a:lumOff val="-7544"/>
                  </a:schemeClr>
                </a:solidFill>
                <a:latin typeface="+mn-lt"/>
                <a:ea typeface="+mn-ea"/>
                <a:cs typeface="+mn-cs"/>
                <a:sym typeface="Helvetica"/>
                <a:hlinkClick r:id="rId2"/>
              </a:defRPr>
            </a:lvl1pPr>
          </a:lstStyle>
          <a:p>
            <a:r>
              <a:rPr sz="844" dirty="0">
                <a:solidFill>
                  <a:schemeClr val="accent1">
                    <a:lumMod val="75000"/>
                  </a:schemeClr>
                </a:solidFill>
                <a:hlinkClick r:id="rId2"/>
              </a:rPr>
              <a:t>ADIOMA.COM</a:t>
            </a:r>
          </a:p>
        </p:txBody>
      </p:sp>
      <p:sp>
        <p:nvSpPr>
          <p:cNvPr id="12" name="Shape 12"/>
          <p:cNvSpPr/>
          <p:nvPr/>
        </p:nvSpPr>
        <p:spPr>
          <a:xfrm>
            <a:off x="7462410" y="6596894"/>
            <a:ext cx="840433" cy="168379"/>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lgn="l">
              <a:defRPr sz="1200">
                <a:solidFill>
                  <a:schemeClr val="accent1">
                    <a:hueOff val="47394"/>
                    <a:satOff val="-25753"/>
                    <a:lumOff val="-7544"/>
                  </a:schemeClr>
                </a:solidFill>
                <a:latin typeface="+mn-lt"/>
                <a:ea typeface="+mn-ea"/>
                <a:cs typeface="+mn-cs"/>
                <a:sym typeface="Helvetica"/>
              </a:defRPr>
            </a:lvl1pPr>
          </a:lstStyle>
          <a:p>
            <a:r>
              <a:rPr lang="en-US" sz="844" dirty="0">
                <a:solidFill>
                  <a:srgbClr val="0700FF"/>
                </a:solidFill>
              </a:rPr>
              <a:t>TEMPLATE</a:t>
            </a:r>
            <a:r>
              <a:rPr lang="en-US" sz="844" baseline="0" dirty="0">
                <a:solidFill>
                  <a:srgbClr val="0700FF"/>
                </a:solidFill>
              </a:rPr>
              <a:t> BY</a:t>
            </a:r>
            <a:endParaRPr sz="844" dirty="0">
              <a:solidFill>
                <a:srgbClr val="0700FF"/>
              </a:solidFill>
            </a:endParaRPr>
          </a:p>
        </p:txBody>
      </p:sp>
      <p:sp>
        <p:nvSpPr>
          <p:cNvPr id="13" name="Shape 13"/>
          <p:cNvSpPr>
            <a:spLocks noGrp="1"/>
          </p:cNvSpPr>
          <p:nvPr>
            <p:ph type="sldNum" sz="quarter" idx="2"/>
          </p:nvPr>
        </p:nvSpPr>
        <p:spPr>
          <a:xfrm>
            <a:off x="4466665" y="5762625"/>
            <a:ext cx="205907" cy="207765"/>
          </a:xfrm>
          <a:prstGeom prst="rect">
            <a:avLst/>
          </a:prstGeom>
        </p:spPr>
        <p:txBody>
          <a:bodyPr lIns="27093" tIns="27093" rIns="27093" bIns="27093"/>
          <a:lstStyle>
            <a:lvl1pPr algn="ctr" defTabSz="412735">
              <a:lnSpc>
                <a:spcPct val="100000"/>
              </a:lnSpc>
              <a:tabLst/>
              <a:defRPr sz="1125">
                <a:latin typeface="Helvetica Light"/>
                <a:ea typeface="Helvetica Light"/>
                <a:cs typeface="Helvetica Light"/>
                <a:sym typeface="Helvetica Light"/>
              </a:defRPr>
            </a:lvl1pPr>
          </a:lstStyle>
          <a:p>
            <a:fld id="{86CB4B4D-7CA3-9044-876B-883B54F8677D}" type="slidenum">
              <a:rPr smtClean="0"/>
              <a:t>‹#›</a:t>
            </a:fld>
            <a:endParaRPr dirty="0"/>
          </a:p>
        </p:txBody>
      </p:sp>
    </p:spTree>
    <p:extLst>
      <p:ext uri="{BB962C8B-B14F-4D97-AF65-F5344CB8AC3E}">
        <p14:creationId xmlns:p14="http://schemas.microsoft.com/office/powerpoint/2010/main" val="298540693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black">
          <a:xfrm>
            <a:off x="276958" y="152400"/>
            <a:ext cx="8392257"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black">
          <a:xfrm>
            <a:off x="274036" y="1530356"/>
            <a:ext cx="8379069"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3"/>
            <a:r>
              <a:rPr lang="en-US" dirty="0"/>
              <a:t>Second level</a:t>
            </a:r>
          </a:p>
          <a:p>
            <a:pPr lvl="4"/>
            <a:r>
              <a:rPr lang="en-US" dirty="0"/>
              <a:t>Third level</a:t>
            </a:r>
          </a:p>
        </p:txBody>
      </p:sp>
      <p:sp>
        <p:nvSpPr>
          <p:cNvPr id="2052" name="Line 6"/>
          <p:cNvSpPr>
            <a:spLocks noChangeShapeType="1"/>
          </p:cNvSpPr>
          <p:nvPr/>
        </p:nvSpPr>
        <p:spPr bwMode="auto">
          <a:xfrm>
            <a:off x="419100" y="6610350"/>
            <a:ext cx="8305800" cy="0"/>
          </a:xfrm>
          <a:prstGeom prst="line">
            <a:avLst/>
          </a:prstGeom>
          <a:noFill/>
          <a:ln w="25400" cap="rnd">
            <a:solidFill>
              <a:srgbClr val="808080"/>
            </a:solidFill>
            <a:prstDash val="sysDot"/>
            <a:round/>
            <a:headEnd/>
            <a:tailEnd/>
          </a:ln>
        </p:spPr>
        <p:txBody>
          <a:bodyPr/>
          <a:lstStyle/>
          <a:p>
            <a:pPr fontAlgn="base">
              <a:spcBef>
                <a:spcPct val="0"/>
              </a:spcBef>
              <a:spcAft>
                <a:spcPct val="0"/>
              </a:spcAft>
              <a:defRPr/>
            </a:pPr>
            <a:endParaRPr lang="en-US" sz="1100" dirty="0">
              <a:solidFill>
                <a:srgbClr val="000000"/>
              </a:solidFill>
              <a:cs typeface="Arial" charset="0"/>
            </a:endParaRPr>
          </a:p>
        </p:txBody>
      </p:sp>
      <p:sp>
        <p:nvSpPr>
          <p:cNvPr id="1030" name="Text Box 7"/>
          <p:cNvSpPr txBox="1">
            <a:spLocks noChangeArrowheads="1"/>
          </p:cNvSpPr>
          <p:nvPr/>
        </p:nvSpPr>
        <p:spPr bwMode="black">
          <a:xfrm>
            <a:off x="7555214" y="6597650"/>
            <a:ext cx="895826" cy="261938"/>
          </a:xfrm>
          <a:prstGeom prst="rect">
            <a:avLst/>
          </a:prstGeom>
          <a:noFill/>
          <a:ln>
            <a:noFill/>
          </a:ln>
          <a:effec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fontAlgn="base" hangingPunct="1">
              <a:spcBef>
                <a:spcPct val="50000"/>
              </a:spcBef>
              <a:spcAft>
                <a:spcPct val="0"/>
              </a:spcAft>
              <a:defRPr/>
            </a:pPr>
            <a:r>
              <a:rPr lang="en-US" sz="1100" dirty="0">
                <a:solidFill>
                  <a:srgbClr val="000000"/>
                </a:solidFill>
                <a:latin typeface="Calibri"/>
                <a:cs typeface="Arial" charset="0"/>
              </a:rPr>
              <a:t>Aetna Inc.</a:t>
            </a:r>
          </a:p>
        </p:txBody>
      </p:sp>
      <p:sp>
        <p:nvSpPr>
          <p:cNvPr id="8" name="Rectangle 5"/>
          <p:cNvSpPr>
            <a:spLocks noChangeArrowheads="1"/>
          </p:cNvSpPr>
          <p:nvPr>
            <p:custDataLst>
              <p:tags r:id="rId10"/>
            </p:custDataLst>
          </p:nvPr>
        </p:nvSpPr>
        <p:spPr bwMode="black">
          <a:xfrm>
            <a:off x="8323076" y="6597650"/>
            <a:ext cx="533400" cy="261938"/>
          </a:xfrm>
          <a:prstGeom prst="rect">
            <a:avLst/>
          </a:prstGeom>
          <a:noFill/>
          <a:ln w="9525">
            <a:noFill/>
            <a:miter lim="800000"/>
            <a:headEnd/>
            <a:tailEnd/>
          </a:ln>
        </p:spPr>
        <p:txBody>
          <a:bodyPr/>
          <a:lstStyle>
            <a:lvl1pPr eaLnBrk="0" hangingPunct="0">
              <a:defRPr/>
            </a:lvl1pPr>
          </a:lstStyle>
          <a:p>
            <a:pPr algn="r" fontAlgn="base">
              <a:spcBef>
                <a:spcPct val="0"/>
              </a:spcBef>
              <a:spcAft>
                <a:spcPct val="0"/>
              </a:spcAft>
              <a:defRPr/>
            </a:pPr>
            <a:fld id="{359A78E5-5701-42BB-8011-FD4B335D938F}" type="slidenum">
              <a:rPr lang="en-US" sz="1100">
                <a:solidFill>
                  <a:srgbClr val="000000"/>
                </a:solidFill>
                <a:cs typeface="Arial" pitchFamily="34" charset="0"/>
              </a:rPr>
              <a:pPr algn="r" fontAlgn="base">
                <a:spcBef>
                  <a:spcPct val="0"/>
                </a:spcBef>
                <a:spcAft>
                  <a:spcPct val="0"/>
                </a:spcAft>
                <a:defRPr/>
              </a:pPr>
              <a:t>‹#›</a:t>
            </a:fld>
            <a:endParaRPr lang="en-US" sz="1100" dirty="0">
              <a:solidFill>
                <a:srgbClr val="000000"/>
              </a:solidFill>
              <a:cs typeface="Arial" pitchFamily="34" charset="0"/>
            </a:endParaRPr>
          </a:p>
        </p:txBody>
      </p:sp>
      <p:sp>
        <p:nvSpPr>
          <p:cNvPr id="12" name="Text Placeholder 7"/>
          <p:cNvSpPr txBox="1">
            <a:spLocks/>
          </p:cNvSpPr>
          <p:nvPr/>
        </p:nvSpPr>
        <p:spPr>
          <a:xfrm>
            <a:off x="344203" y="6597650"/>
            <a:ext cx="3219688" cy="261938"/>
          </a:xfrm>
          <a:prstGeom prst="rect">
            <a:avLst/>
          </a:prstGeom>
        </p:spPr>
        <p:txBody>
          <a:bodyPr/>
          <a:lstStyle>
            <a:lvl1pPr algn="l" rtl="0" fontAlgn="base">
              <a:spcBef>
                <a:spcPct val="20000"/>
              </a:spcBef>
              <a:spcAft>
                <a:spcPct val="0"/>
              </a:spcAft>
              <a:defRPr sz="1400" b="0">
                <a:solidFill>
                  <a:schemeClr val="tx1"/>
                </a:solidFill>
                <a:latin typeface="+mn-lt"/>
                <a:ea typeface="+mn-ea"/>
                <a:cs typeface="+mn-cs"/>
              </a:defRPr>
            </a:lvl1pPr>
            <a:lvl2pPr marL="1588" algn="l" rtl="0" fontAlgn="base">
              <a:spcBef>
                <a:spcPct val="20000"/>
              </a:spcBef>
              <a:spcAft>
                <a:spcPct val="0"/>
              </a:spcAft>
              <a:defRPr sz="2000">
                <a:solidFill>
                  <a:schemeClr val="tx1"/>
                </a:solidFill>
                <a:latin typeface="+mn-lt"/>
              </a:defRPr>
            </a:lvl2pPr>
            <a:lvl3pPr marL="234950" indent="-231775" algn="l" rtl="0" fontAlgn="base">
              <a:spcBef>
                <a:spcPct val="20000"/>
              </a:spcBef>
              <a:spcAft>
                <a:spcPct val="0"/>
              </a:spcAft>
              <a:buChar char="•"/>
              <a:defRPr sz="2000">
                <a:solidFill>
                  <a:schemeClr val="tx1"/>
                </a:solidFill>
                <a:latin typeface="+mn-lt"/>
              </a:defRPr>
            </a:lvl3pPr>
            <a:lvl4pPr marL="457200" indent="-222250" algn="l" rtl="0" fontAlgn="base">
              <a:spcBef>
                <a:spcPct val="20000"/>
              </a:spcBef>
              <a:spcAft>
                <a:spcPct val="0"/>
              </a:spcAft>
              <a:buChar char="•"/>
              <a:defRPr sz="2000">
                <a:solidFill>
                  <a:schemeClr val="tx1"/>
                </a:solidFill>
                <a:latin typeface="+mn-lt"/>
              </a:defRPr>
            </a:lvl4pPr>
            <a:lvl5pPr marL="692150" indent="-234950" algn="l" rtl="0" fontAlgn="base">
              <a:spcBef>
                <a:spcPct val="20000"/>
              </a:spcBef>
              <a:spcAft>
                <a:spcPct val="0"/>
              </a:spcAft>
              <a:buChar char="•"/>
              <a:defRPr sz="2000">
                <a:solidFill>
                  <a:schemeClr val="tx1"/>
                </a:solidFill>
                <a:latin typeface="+mn-lt"/>
              </a:defRPr>
            </a:lvl5pPr>
            <a:lvl6pPr marL="1828800" indent="-228600" algn="l" rtl="0" fontAlgn="base">
              <a:spcBef>
                <a:spcPct val="20000"/>
              </a:spcBef>
              <a:spcAft>
                <a:spcPct val="0"/>
              </a:spcAft>
              <a:buChar char="•"/>
              <a:defRPr sz="2000">
                <a:solidFill>
                  <a:schemeClr val="tx1"/>
                </a:solidFill>
                <a:latin typeface="+mn-lt"/>
              </a:defRPr>
            </a:lvl6pPr>
            <a:lvl7pPr marL="2286000" indent="-228600" algn="l" rtl="0" fontAlgn="base">
              <a:spcBef>
                <a:spcPct val="20000"/>
              </a:spcBef>
              <a:spcAft>
                <a:spcPct val="0"/>
              </a:spcAft>
              <a:buChar char="•"/>
              <a:defRPr sz="2000">
                <a:solidFill>
                  <a:schemeClr val="tx1"/>
                </a:solidFill>
                <a:latin typeface="+mn-lt"/>
              </a:defRPr>
            </a:lvl7pPr>
            <a:lvl8pPr marL="2743200" indent="-228600" algn="l" rtl="0" fontAlgn="base">
              <a:spcBef>
                <a:spcPct val="20000"/>
              </a:spcBef>
              <a:spcAft>
                <a:spcPct val="0"/>
              </a:spcAft>
              <a:buChar char="•"/>
              <a:defRPr sz="2000">
                <a:solidFill>
                  <a:schemeClr val="tx1"/>
                </a:solidFill>
                <a:latin typeface="+mn-lt"/>
              </a:defRPr>
            </a:lvl8pPr>
            <a:lvl9pPr marL="3200400" indent="-228600" algn="l" rtl="0" fontAlgn="base">
              <a:spcBef>
                <a:spcPct val="20000"/>
              </a:spcBef>
              <a:spcAft>
                <a:spcPct val="0"/>
              </a:spcAft>
              <a:buChar char="•"/>
              <a:defRPr sz="2000">
                <a:solidFill>
                  <a:schemeClr val="tx1"/>
                </a:solidFill>
                <a:latin typeface="+mn-lt"/>
              </a:defRPr>
            </a:lvl9pPr>
          </a:lstStyle>
          <a:p>
            <a:pPr>
              <a:defRPr/>
            </a:pPr>
            <a:r>
              <a:rPr lang="en-US" sz="1100" dirty="0">
                <a:solidFill>
                  <a:srgbClr val="000000"/>
                </a:solidFill>
              </a:rPr>
              <a:t>Vision 2020</a:t>
            </a:r>
          </a:p>
        </p:txBody>
      </p:sp>
      <p:sp>
        <p:nvSpPr>
          <p:cNvPr id="10" name="Text Box 7"/>
          <p:cNvSpPr txBox="1">
            <a:spLocks noChangeArrowheads="1"/>
          </p:cNvSpPr>
          <p:nvPr/>
        </p:nvSpPr>
        <p:spPr bwMode="black">
          <a:xfrm>
            <a:off x="3729160" y="6597814"/>
            <a:ext cx="1685687" cy="261610"/>
          </a:xfrm>
          <a:prstGeom prst="rect">
            <a:avLst/>
          </a:prstGeom>
          <a:noFill/>
          <a:ln>
            <a:noFill/>
          </a:ln>
          <a:effec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sz="1100" dirty="0">
                <a:solidFill>
                  <a:srgbClr val="000000"/>
                </a:solidFill>
                <a:latin typeface="Calibri"/>
              </a:rPr>
              <a:t>For Internal Use Only</a:t>
            </a:r>
          </a:p>
        </p:txBody>
      </p:sp>
    </p:spTree>
    <p:extLst>
      <p:ext uri="{BB962C8B-B14F-4D97-AF65-F5344CB8AC3E}">
        <p14:creationId xmlns:p14="http://schemas.microsoft.com/office/powerpoint/2010/main" val="2660618180"/>
      </p:ext>
    </p:extLst>
  </p:cSld>
  <p:clrMap bg1="lt1" tx1="dk1" bg2="lt2" tx2="dk2" accent1="accent1" accent2="accent2" accent3="accent3" accent4="accent4" accent5="accent5" accent6="accent6" hlink="hlink" folHlink="folHlink"/>
  <p:sldLayoutIdLst>
    <p:sldLayoutId id="2147483664" r:id="rId1"/>
    <p:sldLayoutId id="2147483739" r:id="rId2"/>
    <p:sldLayoutId id="2147483668" r:id="rId3"/>
    <p:sldLayoutId id="2147483669" r:id="rId4"/>
    <p:sldLayoutId id="2147483670" r:id="rId5"/>
    <p:sldLayoutId id="2147483740" r:id="rId6"/>
    <p:sldLayoutId id="2147483674" r:id="rId7"/>
    <p:sldLayoutId id="2147483741"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dt="0"/>
  <p:txStyles>
    <p:titleStyle>
      <a:lvl1pPr algn="l" rtl="0" eaLnBrk="0" fontAlgn="base" hangingPunct="0">
        <a:lnSpc>
          <a:spcPct val="85000"/>
        </a:lnSpc>
        <a:spcBef>
          <a:spcPct val="0"/>
        </a:spcBef>
        <a:spcAft>
          <a:spcPct val="0"/>
        </a:spcAft>
        <a:defRPr sz="3200" b="1">
          <a:solidFill>
            <a:schemeClr val="accent2"/>
          </a:solidFill>
          <a:latin typeface="+mj-lt"/>
          <a:ea typeface="+mj-ea"/>
          <a:cs typeface="+mj-cs"/>
        </a:defRPr>
      </a:lvl1pPr>
      <a:lvl2pPr algn="l" rtl="0" eaLnBrk="0" fontAlgn="base" hangingPunct="0">
        <a:lnSpc>
          <a:spcPct val="85000"/>
        </a:lnSpc>
        <a:spcBef>
          <a:spcPct val="0"/>
        </a:spcBef>
        <a:spcAft>
          <a:spcPct val="0"/>
        </a:spcAft>
        <a:defRPr sz="2800" b="1">
          <a:solidFill>
            <a:schemeClr val="accent1"/>
          </a:solidFill>
          <a:latin typeface="Calibri" pitchFamily="34" charset="0"/>
        </a:defRPr>
      </a:lvl2pPr>
      <a:lvl3pPr algn="l" rtl="0" eaLnBrk="0" fontAlgn="base" hangingPunct="0">
        <a:lnSpc>
          <a:spcPct val="85000"/>
        </a:lnSpc>
        <a:spcBef>
          <a:spcPct val="0"/>
        </a:spcBef>
        <a:spcAft>
          <a:spcPct val="0"/>
        </a:spcAft>
        <a:defRPr sz="2800" b="1">
          <a:solidFill>
            <a:schemeClr val="accent1"/>
          </a:solidFill>
          <a:latin typeface="Calibri" pitchFamily="34" charset="0"/>
        </a:defRPr>
      </a:lvl3pPr>
      <a:lvl4pPr algn="l" rtl="0" eaLnBrk="0" fontAlgn="base" hangingPunct="0">
        <a:lnSpc>
          <a:spcPct val="85000"/>
        </a:lnSpc>
        <a:spcBef>
          <a:spcPct val="0"/>
        </a:spcBef>
        <a:spcAft>
          <a:spcPct val="0"/>
        </a:spcAft>
        <a:defRPr sz="2800" b="1">
          <a:solidFill>
            <a:schemeClr val="accent1"/>
          </a:solidFill>
          <a:latin typeface="Calibri" pitchFamily="34" charset="0"/>
        </a:defRPr>
      </a:lvl4pPr>
      <a:lvl5pPr algn="l" rtl="0" eaLnBrk="0" fontAlgn="base" hangingPunct="0">
        <a:lnSpc>
          <a:spcPct val="85000"/>
        </a:lnSpc>
        <a:spcBef>
          <a:spcPct val="0"/>
        </a:spcBef>
        <a:spcAft>
          <a:spcPct val="0"/>
        </a:spcAft>
        <a:defRPr sz="2800" b="1">
          <a:solidFill>
            <a:schemeClr val="accent1"/>
          </a:solidFill>
          <a:latin typeface="Calibri" pitchFamily="34" charset="0"/>
        </a:defRPr>
      </a:lvl5pPr>
      <a:lvl6pPr marL="457200" algn="l" rtl="0" eaLnBrk="0" fontAlgn="base" hangingPunct="0">
        <a:lnSpc>
          <a:spcPct val="85000"/>
        </a:lnSpc>
        <a:spcBef>
          <a:spcPct val="0"/>
        </a:spcBef>
        <a:spcAft>
          <a:spcPct val="0"/>
        </a:spcAft>
        <a:defRPr sz="3500" b="1">
          <a:solidFill>
            <a:schemeClr val="accent1"/>
          </a:solidFill>
          <a:latin typeface="Calibri" pitchFamily="34" charset="0"/>
        </a:defRPr>
      </a:lvl6pPr>
      <a:lvl7pPr marL="914400" algn="l" rtl="0" eaLnBrk="0" fontAlgn="base" hangingPunct="0">
        <a:lnSpc>
          <a:spcPct val="85000"/>
        </a:lnSpc>
        <a:spcBef>
          <a:spcPct val="0"/>
        </a:spcBef>
        <a:spcAft>
          <a:spcPct val="0"/>
        </a:spcAft>
        <a:defRPr sz="3500" b="1">
          <a:solidFill>
            <a:schemeClr val="accent1"/>
          </a:solidFill>
          <a:latin typeface="Calibri" pitchFamily="34" charset="0"/>
        </a:defRPr>
      </a:lvl7pPr>
      <a:lvl8pPr marL="1371600" algn="l" rtl="0" eaLnBrk="0" fontAlgn="base" hangingPunct="0">
        <a:lnSpc>
          <a:spcPct val="85000"/>
        </a:lnSpc>
        <a:spcBef>
          <a:spcPct val="0"/>
        </a:spcBef>
        <a:spcAft>
          <a:spcPct val="0"/>
        </a:spcAft>
        <a:defRPr sz="3500" b="1">
          <a:solidFill>
            <a:schemeClr val="accent1"/>
          </a:solidFill>
          <a:latin typeface="Calibri" pitchFamily="34" charset="0"/>
        </a:defRPr>
      </a:lvl8pPr>
      <a:lvl9pPr marL="1828800" algn="l" rtl="0" eaLnBrk="0" fontAlgn="base" hangingPunct="0">
        <a:lnSpc>
          <a:spcPct val="85000"/>
        </a:lnSpc>
        <a:spcBef>
          <a:spcPct val="0"/>
        </a:spcBef>
        <a:spcAft>
          <a:spcPct val="0"/>
        </a:spcAft>
        <a:defRPr sz="3500" b="1">
          <a:solidFill>
            <a:schemeClr val="accent1"/>
          </a:solidFill>
          <a:latin typeface="Calibri" pitchFamily="34" charset="0"/>
        </a:defRPr>
      </a:lvl9pPr>
    </p:titleStyle>
    <p:bodyStyle>
      <a:lvl1pPr marL="342900" indent="-342900" algn="l" rtl="0" eaLnBrk="0" fontAlgn="base" hangingPunct="0">
        <a:spcBef>
          <a:spcPct val="20000"/>
        </a:spcBef>
        <a:spcAft>
          <a:spcPct val="0"/>
        </a:spcAft>
        <a:defRPr sz="2500" b="1">
          <a:solidFill>
            <a:schemeClr val="tx1"/>
          </a:solidFill>
          <a:latin typeface="+mn-lt"/>
          <a:ea typeface="+mn-ea"/>
          <a:cs typeface="+mn-cs"/>
        </a:defRPr>
      </a:lvl1pPr>
      <a:lvl2pPr marL="344488" indent="-342900" algn="l" rtl="0" eaLnBrk="0" fontAlgn="base" hangingPunct="0">
        <a:spcBef>
          <a:spcPct val="20000"/>
        </a:spcBef>
        <a:spcAft>
          <a:spcPct val="0"/>
        </a:spcAft>
        <a:buFont typeface="Arial" panose="020B0604020202020204" pitchFamily="34" charset="0"/>
        <a:buChar char="•"/>
        <a:defRPr sz="2300">
          <a:solidFill>
            <a:schemeClr val="tx1"/>
          </a:solidFill>
          <a:latin typeface="+mn-lt"/>
        </a:defRPr>
      </a:lvl2pPr>
      <a:lvl3pPr marL="234950" indent="-231775" algn="l" rtl="0" eaLnBrk="0" fontAlgn="base" hangingPunct="0">
        <a:spcBef>
          <a:spcPct val="20000"/>
        </a:spcBef>
        <a:spcAft>
          <a:spcPct val="0"/>
        </a:spcAft>
        <a:buChar char="•"/>
        <a:defRPr sz="2300">
          <a:solidFill>
            <a:schemeClr val="tx1"/>
          </a:solidFill>
          <a:latin typeface="+mn-lt"/>
        </a:defRPr>
      </a:lvl3pPr>
      <a:lvl4pPr marL="457200" indent="-222250" algn="l" rtl="0" eaLnBrk="0" fontAlgn="base" hangingPunct="0">
        <a:spcBef>
          <a:spcPct val="20000"/>
        </a:spcBef>
        <a:spcAft>
          <a:spcPct val="0"/>
        </a:spcAft>
        <a:buChar char="•"/>
        <a:defRPr sz="2300">
          <a:solidFill>
            <a:schemeClr val="tx1"/>
          </a:solidFill>
          <a:latin typeface="+mn-lt"/>
        </a:defRPr>
      </a:lvl4pPr>
      <a:lvl5pPr marL="692150" indent="-234950" algn="l" rtl="0" eaLnBrk="0" fontAlgn="base" hangingPunct="0">
        <a:spcBef>
          <a:spcPct val="20000"/>
        </a:spcBef>
        <a:spcAft>
          <a:spcPct val="0"/>
        </a:spcAft>
        <a:buChar char="•"/>
        <a:defRPr sz="2000">
          <a:solidFill>
            <a:schemeClr val="tx1"/>
          </a:solidFill>
          <a:latin typeface="+mn-lt"/>
        </a:defRPr>
      </a:lvl5pPr>
      <a:lvl6pPr marL="1149350" indent="-234950" algn="l" rtl="0" eaLnBrk="0" fontAlgn="base" hangingPunct="0">
        <a:spcBef>
          <a:spcPct val="20000"/>
        </a:spcBef>
        <a:spcAft>
          <a:spcPct val="0"/>
        </a:spcAft>
        <a:buChar char="•"/>
        <a:defRPr sz="2000">
          <a:solidFill>
            <a:schemeClr val="tx1"/>
          </a:solidFill>
          <a:latin typeface="+mn-lt"/>
        </a:defRPr>
      </a:lvl6pPr>
      <a:lvl7pPr marL="1606550" indent="-234950" algn="l" rtl="0" eaLnBrk="0" fontAlgn="base" hangingPunct="0">
        <a:spcBef>
          <a:spcPct val="20000"/>
        </a:spcBef>
        <a:spcAft>
          <a:spcPct val="0"/>
        </a:spcAft>
        <a:buChar char="•"/>
        <a:defRPr sz="2000">
          <a:solidFill>
            <a:schemeClr val="tx1"/>
          </a:solidFill>
          <a:latin typeface="+mn-lt"/>
        </a:defRPr>
      </a:lvl7pPr>
      <a:lvl8pPr marL="2063750" indent="-234950" algn="l" rtl="0" eaLnBrk="0" fontAlgn="base" hangingPunct="0">
        <a:spcBef>
          <a:spcPct val="20000"/>
        </a:spcBef>
        <a:spcAft>
          <a:spcPct val="0"/>
        </a:spcAft>
        <a:buChar char="•"/>
        <a:defRPr sz="2000">
          <a:solidFill>
            <a:schemeClr val="tx1"/>
          </a:solidFill>
          <a:latin typeface="+mn-lt"/>
        </a:defRPr>
      </a:lvl8pPr>
      <a:lvl9pPr marL="2520950" indent="-23495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solidFill>
                  <a:schemeClr val="accent2"/>
                </a:solidFill>
              </a:rPr>
              <a:t>How Should Aetna</a:t>
            </a:r>
            <a:br>
              <a:rPr lang="en-US" sz="5400" dirty="0">
                <a:solidFill>
                  <a:schemeClr val="accent2"/>
                </a:solidFill>
              </a:rPr>
            </a:br>
            <a:r>
              <a:rPr lang="en-US" sz="5400" dirty="0">
                <a:solidFill>
                  <a:schemeClr val="accent2"/>
                </a:solidFill>
              </a:rPr>
              <a:t>Source Data?</a:t>
            </a:r>
            <a:br>
              <a:rPr lang="en-US" sz="5400" dirty="0"/>
            </a:br>
            <a:br>
              <a:rPr lang="en-US" sz="5400" dirty="0"/>
            </a:br>
            <a:br>
              <a:rPr lang="en-US" dirty="0"/>
            </a:br>
            <a:r>
              <a:rPr lang="en-US" sz="1200" dirty="0">
                <a:solidFill>
                  <a:schemeClr val="tx1"/>
                </a:solidFill>
              </a:rPr>
              <a:t>a written statement declaring publicly the intentions, motives, </a:t>
            </a:r>
            <a:br>
              <a:rPr lang="en-US" sz="1200" dirty="0">
                <a:solidFill>
                  <a:schemeClr val="tx1"/>
                </a:solidFill>
              </a:rPr>
            </a:br>
            <a:r>
              <a:rPr lang="en-US" sz="1200" dirty="0">
                <a:solidFill>
                  <a:schemeClr val="tx1"/>
                </a:solidFill>
              </a:rPr>
              <a:t>or views of its issuer (Enterprise Architecture)</a:t>
            </a:r>
            <a:br>
              <a:rPr lang="en-US" sz="1200" dirty="0">
                <a:solidFill>
                  <a:schemeClr val="tx1"/>
                </a:solidFill>
              </a:rPr>
            </a:br>
            <a:r>
              <a:rPr lang="en-US" sz="1200" dirty="0">
                <a:solidFill>
                  <a:srgbClr val="0070C0"/>
                </a:solidFill>
              </a:rPr>
              <a:t>https://www.merriam-webster.com/dictionary/manifesto</a:t>
            </a:r>
          </a:p>
        </p:txBody>
      </p:sp>
      <p:sp>
        <p:nvSpPr>
          <p:cNvPr id="3" name="Subtitle 2"/>
          <p:cNvSpPr>
            <a:spLocks noGrp="1"/>
          </p:cNvSpPr>
          <p:nvPr>
            <p:ph type="subTitle" idx="1"/>
          </p:nvPr>
        </p:nvSpPr>
        <p:spPr>
          <a:xfrm>
            <a:off x="228600" y="4038600"/>
            <a:ext cx="7696200" cy="555625"/>
          </a:xfrm>
        </p:spPr>
        <p:txBody>
          <a:bodyPr/>
          <a:lstStyle/>
          <a:p>
            <a:r>
              <a:rPr lang="en-US" sz="3200" dirty="0"/>
              <a:t>Manifesto </a:t>
            </a:r>
          </a:p>
        </p:txBody>
      </p:sp>
    </p:spTree>
    <p:extLst>
      <p:ext uri="{BB962C8B-B14F-4D97-AF65-F5344CB8AC3E}">
        <p14:creationId xmlns:p14="http://schemas.microsoft.com/office/powerpoint/2010/main" val="3076524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2"/>
          <p:cNvSpPr>
            <a:spLocks noGrp="1"/>
          </p:cNvSpPr>
          <p:nvPr>
            <p:ph type="ctrTitle"/>
          </p:nvPr>
        </p:nvSpPr>
        <p:spPr>
          <a:xfrm>
            <a:off x="525463" y="2241550"/>
            <a:ext cx="4884737" cy="1041400"/>
          </a:xfrm>
        </p:spPr>
        <p:txBody>
          <a:bodyPr/>
          <a:lstStyle/>
          <a:p>
            <a:pPr eaLnBrk="1" hangingPunct="1"/>
            <a:r>
              <a:rPr lang="en-US" altLang="en-US"/>
              <a:t>Thank You</a:t>
            </a:r>
          </a:p>
        </p:txBody>
      </p:sp>
    </p:spTree>
    <p:extLst>
      <p:ext uri="{BB962C8B-B14F-4D97-AF65-F5344CB8AC3E}">
        <p14:creationId xmlns:p14="http://schemas.microsoft.com/office/powerpoint/2010/main" val="68625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411166" y="838200"/>
            <a:ext cx="8283575" cy="5181600"/>
          </a:xfrm>
        </p:spPr>
        <p:txBody>
          <a:bodyPr/>
          <a:lstStyle/>
          <a:p>
            <a:pPr>
              <a:buFont typeface="Arial" panose="020B0604020202020204" pitchFamily="34" charset="0"/>
              <a:buChar char="•"/>
            </a:pPr>
            <a:r>
              <a:rPr lang="en-US" sz="1800" u="sng" dirty="0"/>
              <a:t>Source of Truth (SOT): </a:t>
            </a:r>
            <a:r>
              <a:rPr lang="en-US" sz="1600" b="0" dirty="0"/>
              <a:t>The source of truth is a trusted data source that gives a complete picture of the data object as a whole.  The data that everyone in a company agrees can be trusted and can used to make business decisions. </a:t>
            </a:r>
          </a:p>
          <a:p>
            <a:pPr>
              <a:buFont typeface="Arial" panose="020B0604020202020204" pitchFamily="34" charset="0"/>
              <a:buChar char="•"/>
            </a:pPr>
            <a:r>
              <a:rPr lang="en-US" sz="1800" u="sng" dirty="0"/>
              <a:t>Book of Record (BOR): </a:t>
            </a:r>
            <a:r>
              <a:rPr lang="en-US" sz="1600" b="0" dirty="0"/>
              <a:t>A system of record is the authoritative data source for a given data element or piece of information.  An information storage system that is the authoritative data source for a given data element or piece of information.</a:t>
            </a:r>
          </a:p>
          <a:p>
            <a:pPr>
              <a:buFont typeface="Arial" panose="020B0604020202020204" pitchFamily="34" charset="0"/>
              <a:buChar char="•"/>
            </a:pPr>
            <a:r>
              <a:rPr lang="en-US" sz="1800" u="sng" dirty="0"/>
              <a:t>Operational Data</a:t>
            </a:r>
            <a:r>
              <a:rPr lang="en-US" sz="1800" b="0" dirty="0"/>
              <a:t> </a:t>
            </a:r>
            <a:r>
              <a:rPr lang="en-US" sz="1600" b="0" dirty="0"/>
              <a:t>is data that is produced by the organization's day to day operations. If you want to know the most up to date information on something - you’re using Operational Data!  Operational Data Systems support high-volume low-latency data access</a:t>
            </a:r>
          </a:p>
          <a:p>
            <a:pPr>
              <a:buFont typeface="Arial" panose="020B0604020202020204" pitchFamily="34" charset="0"/>
              <a:buChar char="•"/>
            </a:pPr>
            <a:r>
              <a:rPr lang="en-US" sz="1800" u="sng" dirty="0"/>
              <a:t>Analytical Data</a:t>
            </a:r>
            <a:r>
              <a:rPr lang="en-US" sz="1800" b="0" dirty="0"/>
              <a:t> </a:t>
            </a:r>
            <a:r>
              <a:rPr lang="en-US" sz="1600" b="0" dirty="0"/>
              <a:t>is more complex data and will look different for different types of organizations; however, at it's core is an organization's Operational Data. Analytical Data is used to make business decisions. </a:t>
            </a:r>
          </a:p>
          <a:p>
            <a:pPr>
              <a:buFont typeface="Arial" panose="020B0604020202020204" pitchFamily="34" charset="0"/>
              <a:buChar char="•"/>
            </a:pPr>
            <a:r>
              <a:rPr lang="en-US" sz="1800" dirty="0">
                <a:solidFill>
                  <a:schemeClr val="bg1"/>
                </a:solidFill>
              </a:rPr>
              <a:t>APIs (Application Program Interfaces)</a:t>
            </a:r>
            <a:r>
              <a:rPr lang="en-US" sz="1600" b="0" dirty="0">
                <a:solidFill>
                  <a:schemeClr val="bg1"/>
                </a:solidFill>
              </a:rPr>
              <a:t> </a:t>
            </a:r>
            <a:r>
              <a:rPr lang="en-US" sz="1600" b="0" dirty="0">
                <a:solidFill>
                  <a:schemeClr val="accent2"/>
                </a:solidFill>
              </a:rPr>
              <a:t> </a:t>
            </a:r>
            <a:r>
              <a:rPr lang="en-US" sz="1600" b="0" dirty="0"/>
              <a:t>is code that allows two software programs to communicate with each other</a:t>
            </a:r>
            <a:r>
              <a:rPr lang="en-US" sz="1600" dirty="0"/>
              <a:t>. </a:t>
            </a:r>
            <a:r>
              <a:rPr lang="en-US" sz="800" dirty="0"/>
              <a:t>(WhatIs.com)</a:t>
            </a:r>
          </a:p>
          <a:p>
            <a:pPr>
              <a:buFont typeface="Arial" panose="020B0604020202020204" pitchFamily="34" charset="0"/>
              <a:buChar char="•"/>
            </a:pPr>
            <a:r>
              <a:rPr lang="en-US" sz="1800" dirty="0">
                <a:solidFill>
                  <a:schemeClr val="bg1"/>
                </a:solidFill>
              </a:rPr>
              <a:t>Managed File Transfers</a:t>
            </a:r>
            <a:r>
              <a:rPr lang="en-US" sz="1000" dirty="0">
                <a:solidFill>
                  <a:schemeClr val="accent2"/>
                </a:solidFill>
              </a:rPr>
              <a:t>: </a:t>
            </a:r>
            <a:r>
              <a:rPr lang="en-US" sz="1600" b="0" dirty="0">
                <a:solidFill>
                  <a:schemeClr val="accent2"/>
                </a:solidFill>
              </a:rPr>
              <a:t> </a:t>
            </a:r>
            <a:r>
              <a:rPr lang="en-US" sz="1600" b="0" dirty="0"/>
              <a:t>Refers to a software or a service that manages the secure transfer of data from one computer to another through a network (e.g., the Internet). MFT software is marketed to corporate enterprises as an alternative to using ad-hoc file transfer solutions, such as FTP, HTTP and others. </a:t>
            </a:r>
            <a:r>
              <a:rPr lang="en-US" sz="800" b="0" dirty="0"/>
              <a:t>(Wikipedia)</a:t>
            </a:r>
          </a:p>
          <a:p>
            <a:pPr>
              <a:buFont typeface="Arial" panose="020B0604020202020204" pitchFamily="34" charset="0"/>
              <a:buChar char="•"/>
            </a:pPr>
            <a:endParaRPr lang="en-US" sz="800" dirty="0"/>
          </a:p>
          <a:p>
            <a:pPr>
              <a:buFont typeface="Arial" panose="020B0604020202020204" pitchFamily="34" charset="0"/>
              <a:buChar char="•"/>
            </a:pPr>
            <a:endParaRPr lang="en-US" sz="1600" b="0" dirty="0"/>
          </a:p>
          <a:p>
            <a:pPr>
              <a:buFont typeface="Arial" panose="020B0604020202020204" pitchFamily="34" charset="0"/>
              <a:buChar char="•"/>
            </a:pPr>
            <a:endParaRPr lang="en-US" dirty="0"/>
          </a:p>
          <a:p>
            <a:pPr>
              <a:buFont typeface="Arial" panose="020B0604020202020204" pitchFamily="34" charset="0"/>
              <a:buChar char="•"/>
            </a:pPr>
            <a:endParaRPr lang="en-US" sz="1800" b="0" dirty="0"/>
          </a:p>
        </p:txBody>
      </p:sp>
      <p:sp>
        <p:nvSpPr>
          <p:cNvPr id="3" name="Title 2"/>
          <p:cNvSpPr>
            <a:spLocks noGrp="1"/>
          </p:cNvSpPr>
          <p:nvPr>
            <p:ph type="title"/>
          </p:nvPr>
        </p:nvSpPr>
        <p:spPr/>
        <p:txBody>
          <a:bodyPr/>
          <a:lstStyle/>
          <a:p>
            <a:r>
              <a:rPr lang="en-US" dirty="0"/>
              <a:t>Appendix (definitions)</a:t>
            </a:r>
          </a:p>
        </p:txBody>
      </p:sp>
    </p:spTree>
    <p:extLst>
      <p:ext uri="{BB962C8B-B14F-4D97-AF65-F5344CB8AC3E}">
        <p14:creationId xmlns:p14="http://schemas.microsoft.com/office/powerpoint/2010/main" val="331305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701F-A7A7-4227-8DC8-B631683006BB}"/>
              </a:ext>
            </a:extLst>
          </p:cNvPr>
          <p:cNvSpPr>
            <a:spLocks noGrp="1"/>
          </p:cNvSpPr>
          <p:nvPr>
            <p:ph type="title"/>
          </p:nvPr>
        </p:nvSpPr>
        <p:spPr/>
        <p:txBody>
          <a:bodyPr/>
          <a:lstStyle/>
          <a:p>
            <a:r>
              <a:rPr lang="en-US" dirty="0"/>
              <a:t>Executive Summary</a:t>
            </a:r>
            <a:r>
              <a:rPr lang="en-US" sz="1400" b="0" dirty="0">
                <a:solidFill>
                  <a:schemeClr val="tx1"/>
                </a:solidFill>
              </a:rPr>
              <a:t>  </a:t>
            </a:r>
            <a:br>
              <a:rPr lang="en-US" sz="1400" dirty="0"/>
            </a:br>
            <a:endParaRPr lang="en-US" dirty="0"/>
          </a:p>
        </p:txBody>
      </p:sp>
      <p:sp>
        <p:nvSpPr>
          <p:cNvPr id="3" name="AutoShape 4">
            <a:extLst>
              <a:ext uri="{FF2B5EF4-FFF2-40B4-BE49-F238E27FC236}">
                <a16:creationId xmlns:a16="http://schemas.microsoft.com/office/drawing/2014/main" id="{520E5780-F6AB-4F13-8472-C5CBF59F04C8}"/>
              </a:ext>
            </a:extLst>
          </p:cNvPr>
          <p:cNvSpPr>
            <a:spLocks noChangeArrowheads="1"/>
          </p:cNvSpPr>
          <p:nvPr/>
        </p:nvSpPr>
        <p:spPr bwMode="auto">
          <a:xfrm rot="16200000" flipV="1">
            <a:off x="6008285" y="3636693"/>
            <a:ext cx="1368151" cy="546305"/>
          </a:xfrm>
          <a:prstGeom prst="upArrow">
            <a:avLst>
              <a:gd name="adj1" fmla="val 45825"/>
              <a:gd name="adj2" fmla="val 62102"/>
            </a:avLst>
          </a:prstGeom>
          <a:solidFill>
            <a:schemeClr val="tx2"/>
          </a:solidFill>
          <a:ln w="6350">
            <a:no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mj-lt"/>
            </a:endParaRPr>
          </a:p>
        </p:txBody>
      </p:sp>
      <p:sp>
        <p:nvSpPr>
          <p:cNvPr id="4" name="Oval 3">
            <a:extLst>
              <a:ext uri="{FF2B5EF4-FFF2-40B4-BE49-F238E27FC236}">
                <a16:creationId xmlns:a16="http://schemas.microsoft.com/office/drawing/2014/main" id="{38E41732-671C-481F-9433-43A6E691E8C4}"/>
              </a:ext>
            </a:extLst>
          </p:cNvPr>
          <p:cNvSpPr/>
          <p:nvPr/>
        </p:nvSpPr>
        <p:spPr bwMode="gray">
          <a:xfrm>
            <a:off x="6166362" y="3441793"/>
            <a:ext cx="289059" cy="978624"/>
          </a:xfrm>
          <a:prstGeom prst="ellipse">
            <a:avLst/>
          </a:prstGeom>
          <a:solidFill>
            <a:schemeClr val="bg2"/>
          </a:solidFill>
          <a:ln w="9525">
            <a:noFill/>
            <a:round/>
            <a:headEnd/>
            <a:tailEnd/>
          </a:ln>
        </p:spPr>
        <p:txBody>
          <a:bodyPr rtlCol="0" anchor="ctr"/>
          <a:lstStyle/>
          <a:p>
            <a:pPr algn="ctr"/>
            <a:endParaRPr lang="en-GB"/>
          </a:p>
        </p:txBody>
      </p:sp>
      <p:sp>
        <p:nvSpPr>
          <p:cNvPr id="14" name="Rectangle 15">
            <a:extLst>
              <a:ext uri="{FF2B5EF4-FFF2-40B4-BE49-F238E27FC236}">
                <a16:creationId xmlns:a16="http://schemas.microsoft.com/office/drawing/2014/main" id="{91FBFFF5-DCBE-4EBE-B0BA-A7134A03E73D}"/>
              </a:ext>
            </a:extLst>
          </p:cNvPr>
          <p:cNvSpPr>
            <a:spLocks noChangeArrowheads="1"/>
          </p:cNvSpPr>
          <p:nvPr/>
        </p:nvSpPr>
        <p:spPr bwMode="auto">
          <a:xfrm>
            <a:off x="263402" y="2935872"/>
            <a:ext cx="1178309" cy="371513"/>
          </a:xfrm>
          <a:prstGeom prst="rect">
            <a:avLst/>
          </a:prstGeom>
          <a:noFill/>
          <a:ln w="6350">
            <a:noFill/>
            <a:miter lim="800000"/>
            <a:headEnd type="none" w="sm" len="sm"/>
            <a:tailEnd type="none" w="sm" len="sm"/>
          </a:ln>
        </p:spPr>
        <p:txBody>
          <a:bodyPr wrap="none" lIns="126000" tIns="46800" rIns="90000" bIns="4680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GB" sz="1800" b="1" i="1" u="none" strike="noStrike" kern="0" cap="none" spc="0" normalizeH="0" baseline="0" noProof="0">
                <a:ln>
                  <a:noFill/>
                </a:ln>
                <a:solidFill>
                  <a:schemeClr val="tx2"/>
                </a:solidFill>
                <a:effectLst/>
                <a:uLnTx/>
                <a:uFillTx/>
                <a:latin typeface="+mj-lt"/>
              </a:rPr>
              <a:t>INPUTS</a:t>
            </a:r>
          </a:p>
        </p:txBody>
      </p:sp>
      <p:sp>
        <p:nvSpPr>
          <p:cNvPr id="16" name="Rectangle 17">
            <a:extLst>
              <a:ext uri="{FF2B5EF4-FFF2-40B4-BE49-F238E27FC236}">
                <a16:creationId xmlns:a16="http://schemas.microsoft.com/office/drawing/2014/main" id="{37F4F10C-D0C5-4A35-9CC2-00850F5A4357}"/>
              </a:ext>
            </a:extLst>
          </p:cNvPr>
          <p:cNvSpPr>
            <a:spLocks noChangeArrowheads="1"/>
          </p:cNvSpPr>
          <p:nvPr/>
        </p:nvSpPr>
        <p:spPr bwMode="auto">
          <a:xfrm>
            <a:off x="159000" y="2734815"/>
            <a:ext cx="2865437" cy="537053"/>
          </a:xfrm>
          <a:prstGeom prst="rect">
            <a:avLst/>
          </a:prstGeom>
          <a:solidFill>
            <a:schemeClr val="tx2"/>
          </a:solidFill>
          <a:ln w="6350">
            <a:solidFill>
              <a:schemeClr val="accent1"/>
            </a:solidFill>
            <a:miter lim="800000"/>
            <a:headEnd/>
            <a:tailEnd/>
          </a:ln>
        </p:spPr>
        <p:txBody>
          <a:bodyPr lIns="91440" tIns="54000" rIns="54000" bIns="54000" anchor="t" anchorCtr="0"/>
          <a:lstStyle/>
          <a:p>
            <a:pPr marL="0" lvl="1"/>
            <a:r>
              <a:rPr lang="en-US" sz="1400" dirty="0"/>
              <a:t>Current sourcing conversations have been focused on:</a:t>
            </a:r>
          </a:p>
        </p:txBody>
      </p:sp>
      <p:sp>
        <p:nvSpPr>
          <p:cNvPr id="17" name="Rectangle 18">
            <a:extLst>
              <a:ext uri="{FF2B5EF4-FFF2-40B4-BE49-F238E27FC236}">
                <a16:creationId xmlns:a16="http://schemas.microsoft.com/office/drawing/2014/main" id="{70BC0F01-B04D-4179-BA8E-B8B7E1EB7BE4}"/>
              </a:ext>
            </a:extLst>
          </p:cNvPr>
          <p:cNvSpPr>
            <a:spLocks noChangeArrowheads="1"/>
          </p:cNvSpPr>
          <p:nvPr/>
        </p:nvSpPr>
        <p:spPr bwMode="auto">
          <a:xfrm>
            <a:off x="159000" y="3394867"/>
            <a:ext cx="2858836" cy="354542"/>
          </a:xfrm>
          <a:prstGeom prst="rect">
            <a:avLst/>
          </a:prstGeom>
          <a:solidFill>
            <a:schemeClr val="tx2"/>
          </a:solidFill>
          <a:ln w="6350">
            <a:solidFill>
              <a:schemeClr val="accent1"/>
            </a:solidFill>
            <a:miter lim="800000"/>
            <a:headEnd/>
            <a:tailEnd/>
          </a:ln>
        </p:spPr>
        <p:txBody>
          <a:bodyPr lIns="91440" tIns="54000" rIns="54000" bIns="54000" anchor="t" anchorCtr="0"/>
          <a:lstStyle/>
          <a:p>
            <a:pPr marL="285750" lvl="0" indent="-285750" defTabSz="762000" eaLnBrk="0" hangingPunct="0">
              <a:spcBef>
                <a:spcPct val="50000"/>
              </a:spcBef>
              <a:buClr>
                <a:srgbClr val="00279F"/>
              </a:buClr>
              <a:buSzPct val="85000"/>
              <a:buFont typeface="Arial" panose="020B0604020202020204" pitchFamily="34" charset="0"/>
              <a:buChar char="•"/>
              <a:defRPr/>
            </a:pPr>
            <a:r>
              <a:rPr lang="en-US" sz="1400" dirty="0">
                <a:solidFill>
                  <a:srgbClr val="FF0000"/>
                </a:solidFill>
              </a:rPr>
              <a:t>W</a:t>
            </a:r>
            <a:r>
              <a:rPr lang="en-US" sz="1400" dirty="0"/>
              <a:t>hat is the latest technology</a:t>
            </a:r>
            <a:r>
              <a:rPr lang="en-US" sz="1400" dirty="0">
                <a:solidFill>
                  <a:srgbClr val="FF0000"/>
                </a:solidFill>
              </a:rPr>
              <a:t>?</a:t>
            </a:r>
            <a:r>
              <a:rPr kumimoji="0" lang="en-GB" sz="900" b="1" i="0" u="none" strike="noStrike" kern="0" cap="none" spc="0" normalizeH="0" baseline="0" noProof="0" dirty="0">
                <a:ln>
                  <a:noFill/>
                </a:ln>
                <a:solidFill>
                  <a:schemeClr val="bg2"/>
                </a:solidFill>
                <a:effectLst/>
                <a:uLnTx/>
                <a:uFillTx/>
                <a:latin typeface="+mj-lt"/>
              </a:rPr>
              <a:t>xxx</a:t>
            </a:r>
            <a:endParaRPr kumimoji="0" lang="en-US" sz="900" b="1" i="0" u="none" strike="noStrike" kern="0" cap="none" spc="0" normalizeH="0" baseline="0" noProof="0" dirty="0">
              <a:ln>
                <a:noFill/>
              </a:ln>
              <a:solidFill>
                <a:schemeClr val="bg2"/>
              </a:solidFill>
              <a:effectLst/>
              <a:uLnTx/>
              <a:uFillTx/>
              <a:latin typeface="+mj-lt"/>
            </a:endParaRPr>
          </a:p>
        </p:txBody>
      </p:sp>
      <p:sp>
        <p:nvSpPr>
          <p:cNvPr id="19" name="Rectangle 20">
            <a:extLst>
              <a:ext uri="{FF2B5EF4-FFF2-40B4-BE49-F238E27FC236}">
                <a16:creationId xmlns:a16="http://schemas.microsoft.com/office/drawing/2014/main" id="{A5482691-6EDF-4A4D-A99D-31E0878EEC9F}"/>
              </a:ext>
            </a:extLst>
          </p:cNvPr>
          <p:cNvSpPr>
            <a:spLocks noChangeArrowheads="1"/>
          </p:cNvSpPr>
          <p:nvPr/>
        </p:nvSpPr>
        <p:spPr bwMode="auto">
          <a:xfrm>
            <a:off x="155699" y="3780725"/>
            <a:ext cx="2865437" cy="504625"/>
          </a:xfrm>
          <a:prstGeom prst="rect">
            <a:avLst/>
          </a:prstGeom>
          <a:solidFill>
            <a:schemeClr val="tx2"/>
          </a:solidFill>
          <a:ln w="6350">
            <a:solidFill>
              <a:schemeClr val="accent1"/>
            </a:solidFill>
            <a:miter lim="800000"/>
            <a:headEnd/>
            <a:tailEnd/>
          </a:ln>
        </p:spPr>
        <p:txBody>
          <a:bodyPr lIns="91440" tIns="54000" rIns="54000" bIns="54000" anchor="t" anchorCtr="0"/>
          <a:lstStyle/>
          <a:p>
            <a:pPr marL="285750" lvl="0" indent="-285750" defTabSz="762000" eaLnBrk="0" hangingPunct="0">
              <a:spcBef>
                <a:spcPct val="50000"/>
              </a:spcBef>
              <a:buClr>
                <a:srgbClr val="00279F"/>
              </a:buClr>
              <a:buSzPct val="85000"/>
              <a:buFont typeface="Arial" panose="020B0604020202020204" pitchFamily="34" charset="0"/>
              <a:buChar char="•"/>
              <a:defRPr/>
            </a:pPr>
            <a:r>
              <a:rPr lang="en-US" sz="1400" dirty="0">
                <a:solidFill>
                  <a:srgbClr val="FF0000"/>
                </a:solidFill>
              </a:rPr>
              <a:t>What is </a:t>
            </a:r>
            <a:r>
              <a:rPr lang="en-US" sz="1400" dirty="0"/>
              <a:t>the least expensive alternative</a:t>
            </a:r>
            <a:r>
              <a:rPr lang="en-US" sz="1400" dirty="0">
                <a:solidFill>
                  <a:srgbClr val="FF0000"/>
                </a:solidFill>
              </a:rPr>
              <a:t>?</a:t>
            </a:r>
            <a:r>
              <a:rPr kumimoji="0" lang="en-GB" sz="900" b="1" i="0" u="none" strike="noStrike" kern="0" cap="none" spc="0" normalizeH="0" baseline="0" noProof="0" dirty="0">
                <a:ln>
                  <a:noFill/>
                </a:ln>
                <a:solidFill>
                  <a:schemeClr val="bg2"/>
                </a:solidFill>
                <a:effectLst/>
                <a:uLnTx/>
                <a:uFillTx/>
                <a:latin typeface="+mj-lt"/>
              </a:rPr>
              <a:t>xx</a:t>
            </a:r>
            <a:endParaRPr kumimoji="0" lang="en-US" sz="900" b="1" i="0" u="none" strike="noStrike" kern="0" cap="none" spc="0" normalizeH="0" baseline="0" noProof="0" dirty="0">
              <a:ln>
                <a:noFill/>
              </a:ln>
              <a:solidFill>
                <a:schemeClr val="bg2"/>
              </a:solidFill>
              <a:effectLst/>
              <a:uLnTx/>
              <a:uFillTx/>
              <a:latin typeface="+mj-lt"/>
            </a:endParaRPr>
          </a:p>
        </p:txBody>
      </p:sp>
      <p:sp>
        <p:nvSpPr>
          <p:cNvPr id="20" name="Rectangle 21">
            <a:extLst>
              <a:ext uri="{FF2B5EF4-FFF2-40B4-BE49-F238E27FC236}">
                <a16:creationId xmlns:a16="http://schemas.microsoft.com/office/drawing/2014/main" id="{77A1CE00-1E01-4AEB-B4EA-60D484413365}"/>
              </a:ext>
            </a:extLst>
          </p:cNvPr>
          <p:cNvSpPr>
            <a:spLocks noChangeArrowheads="1"/>
          </p:cNvSpPr>
          <p:nvPr/>
        </p:nvSpPr>
        <p:spPr bwMode="auto">
          <a:xfrm>
            <a:off x="5701562" y="3819828"/>
            <a:ext cx="3298887" cy="465522"/>
          </a:xfrm>
          <a:prstGeom prst="rect">
            <a:avLst/>
          </a:prstGeom>
          <a:solidFill>
            <a:schemeClr val="tx2"/>
          </a:solidFill>
          <a:ln w="6350">
            <a:solidFill>
              <a:schemeClr val="accent1"/>
            </a:solidFill>
            <a:miter lim="800000"/>
            <a:headEnd/>
            <a:tailEnd/>
          </a:ln>
        </p:spPr>
        <p:txBody>
          <a:bodyPr lIns="91440" tIns="54000" rIns="54000" bIns="54000" anchor="t" anchorCtr="0"/>
          <a:lstStyle/>
          <a:p>
            <a:pPr marL="285750" lvl="1" indent="-285750">
              <a:buFont typeface="Arial" panose="020B0604020202020204" pitchFamily="34" charset="0"/>
              <a:buChar char="•"/>
            </a:pPr>
            <a:r>
              <a:rPr lang="en-US" sz="1400" dirty="0"/>
              <a:t>How does the sourcing approach align to organization’s guidelines? </a:t>
            </a:r>
          </a:p>
        </p:txBody>
      </p:sp>
      <p:sp>
        <p:nvSpPr>
          <p:cNvPr id="23" name="Rectangle 17">
            <a:extLst>
              <a:ext uri="{FF2B5EF4-FFF2-40B4-BE49-F238E27FC236}">
                <a16:creationId xmlns:a16="http://schemas.microsoft.com/office/drawing/2014/main" id="{190D0394-2295-493D-804F-3B0A604B88AB}"/>
              </a:ext>
            </a:extLst>
          </p:cNvPr>
          <p:cNvSpPr>
            <a:spLocks noChangeArrowheads="1"/>
          </p:cNvSpPr>
          <p:nvPr/>
        </p:nvSpPr>
        <p:spPr bwMode="auto">
          <a:xfrm>
            <a:off x="5701562" y="3271262"/>
            <a:ext cx="3298887" cy="491629"/>
          </a:xfrm>
          <a:prstGeom prst="rect">
            <a:avLst/>
          </a:prstGeom>
          <a:solidFill>
            <a:schemeClr val="tx2"/>
          </a:solidFill>
          <a:ln w="6350">
            <a:solidFill>
              <a:schemeClr val="accent1"/>
            </a:solidFill>
            <a:miter lim="800000"/>
            <a:headEnd/>
            <a:tailEnd/>
          </a:ln>
        </p:spPr>
        <p:txBody>
          <a:bodyPr lIns="91440" tIns="54000" rIns="91440" bIns="54000" anchor="t" anchorCtr="0"/>
          <a:lstStyle/>
          <a:p>
            <a:pPr marL="285750" lvl="1" indent="-285750">
              <a:buFont typeface="Arial" panose="020B0604020202020204" pitchFamily="34" charset="0"/>
              <a:buChar char="•"/>
            </a:pPr>
            <a:r>
              <a:rPr lang="en-US" sz="1400" dirty="0">
                <a:solidFill>
                  <a:schemeClr val="bg1"/>
                </a:solidFill>
              </a:rPr>
              <a:t>What</a:t>
            </a:r>
            <a:r>
              <a:rPr lang="en-US" sz="1400" dirty="0">
                <a:solidFill>
                  <a:srgbClr val="FF0000"/>
                </a:solidFill>
              </a:rPr>
              <a:t> </a:t>
            </a:r>
            <a:r>
              <a:rPr lang="en-US" sz="1400" dirty="0"/>
              <a:t>criteria is driving the data sourcing need</a:t>
            </a:r>
            <a:r>
              <a:rPr lang="en-US" sz="1400" dirty="0">
                <a:solidFill>
                  <a:srgbClr val="FF0000"/>
                </a:solidFill>
              </a:rPr>
              <a:t>?</a:t>
            </a:r>
            <a:endParaRPr lang="en-US" sz="1400" dirty="0"/>
          </a:p>
        </p:txBody>
      </p:sp>
      <p:sp>
        <p:nvSpPr>
          <p:cNvPr id="24" name="Rectangle 20">
            <a:extLst>
              <a:ext uri="{FF2B5EF4-FFF2-40B4-BE49-F238E27FC236}">
                <a16:creationId xmlns:a16="http://schemas.microsoft.com/office/drawing/2014/main" id="{6E40BF1D-5641-4AC9-92FD-351E21A1D4FF}"/>
              </a:ext>
            </a:extLst>
          </p:cNvPr>
          <p:cNvSpPr>
            <a:spLocks noChangeArrowheads="1"/>
          </p:cNvSpPr>
          <p:nvPr/>
        </p:nvSpPr>
        <p:spPr bwMode="auto">
          <a:xfrm>
            <a:off x="159000" y="4364037"/>
            <a:ext cx="2865437" cy="360363"/>
          </a:xfrm>
          <a:prstGeom prst="rect">
            <a:avLst/>
          </a:prstGeom>
          <a:solidFill>
            <a:schemeClr val="tx2"/>
          </a:solidFill>
          <a:ln w="6350">
            <a:solidFill>
              <a:schemeClr val="accent1"/>
            </a:solidFill>
            <a:miter lim="800000"/>
            <a:headEnd/>
            <a:tailEnd/>
          </a:ln>
        </p:spPr>
        <p:txBody>
          <a:bodyPr lIns="91440" tIns="54000" rIns="54000" bIns="54000" anchor="t" anchorCtr="0"/>
          <a:lstStyle/>
          <a:p>
            <a:pPr marL="285750" lvl="0" indent="-285750" defTabSz="762000" eaLnBrk="0" hangingPunct="0">
              <a:spcBef>
                <a:spcPct val="50000"/>
              </a:spcBef>
              <a:buClr>
                <a:srgbClr val="00279F"/>
              </a:buClr>
              <a:buSzPct val="85000"/>
              <a:buFont typeface="Arial" panose="020B0604020202020204" pitchFamily="34" charset="0"/>
              <a:buChar char="•"/>
              <a:defRPr/>
            </a:pPr>
            <a:r>
              <a:rPr lang="en-US" sz="1400" dirty="0"/>
              <a:t>What worked for someone else</a:t>
            </a:r>
            <a:r>
              <a:rPr lang="en-US" sz="1400" dirty="0">
                <a:solidFill>
                  <a:srgbClr val="FF0000"/>
                </a:solidFill>
              </a:rPr>
              <a:t>?</a:t>
            </a:r>
            <a:endParaRPr kumimoji="0" lang="en-US" sz="1400" b="1" i="0" u="none" strike="noStrike" kern="0" cap="none" spc="0" normalizeH="0" baseline="0" noProof="0" dirty="0">
              <a:ln>
                <a:noFill/>
              </a:ln>
              <a:solidFill>
                <a:schemeClr val="bg2"/>
              </a:solidFill>
              <a:effectLst/>
              <a:uLnTx/>
              <a:uFillTx/>
              <a:latin typeface="+mj-lt"/>
            </a:endParaRPr>
          </a:p>
        </p:txBody>
      </p:sp>
      <p:sp>
        <p:nvSpPr>
          <p:cNvPr id="26" name="Rectangle 20">
            <a:extLst>
              <a:ext uri="{FF2B5EF4-FFF2-40B4-BE49-F238E27FC236}">
                <a16:creationId xmlns:a16="http://schemas.microsoft.com/office/drawing/2014/main" id="{A9FA1B19-AE52-4ED0-99FF-9E0EA7CAEF97}"/>
              </a:ext>
            </a:extLst>
          </p:cNvPr>
          <p:cNvSpPr>
            <a:spLocks noChangeArrowheads="1"/>
          </p:cNvSpPr>
          <p:nvPr/>
        </p:nvSpPr>
        <p:spPr bwMode="auto">
          <a:xfrm>
            <a:off x="5701562" y="4340851"/>
            <a:ext cx="3298887" cy="491629"/>
          </a:xfrm>
          <a:prstGeom prst="rect">
            <a:avLst/>
          </a:prstGeom>
          <a:solidFill>
            <a:schemeClr val="tx2"/>
          </a:solidFill>
          <a:ln w="6350">
            <a:solidFill>
              <a:schemeClr val="accent1"/>
            </a:solidFill>
            <a:miter lim="800000"/>
            <a:headEnd/>
            <a:tailEnd/>
          </a:ln>
        </p:spPr>
        <p:txBody>
          <a:bodyPr lIns="91440" tIns="54000" rIns="54000" bIns="54000" anchor="t" anchorCtr="0"/>
          <a:lstStyle/>
          <a:p>
            <a:pPr marL="285750" lvl="1" indent="-285750">
              <a:buFont typeface="Arial" panose="020B0604020202020204" pitchFamily="34" charset="0"/>
              <a:buChar char="•"/>
            </a:pPr>
            <a:r>
              <a:rPr lang="en-US" sz="1400" dirty="0">
                <a:solidFill>
                  <a:schemeClr val="bg1"/>
                </a:solidFill>
              </a:rPr>
              <a:t>Are we getting the </a:t>
            </a:r>
            <a:r>
              <a:rPr lang="en-US" sz="1400" dirty="0"/>
              <a:t>right data from the right place at the right time</a:t>
            </a:r>
            <a:r>
              <a:rPr lang="en-US" sz="1400" dirty="0">
                <a:solidFill>
                  <a:schemeClr val="bg1"/>
                </a:solidFill>
              </a:rPr>
              <a:t>? </a:t>
            </a:r>
          </a:p>
        </p:txBody>
      </p:sp>
      <p:sp>
        <p:nvSpPr>
          <p:cNvPr id="5" name="TextBox 4">
            <a:extLst>
              <a:ext uri="{FF2B5EF4-FFF2-40B4-BE49-F238E27FC236}">
                <a16:creationId xmlns:a16="http://schemas.microsoft.com/office/drawing/2014/main" id="{74FE4973-313B-4B60-BF1F-61321E627C87}"/>
              </a:ext>
            </a:extLst>
          </p:cNvPr>
          <p:cNvSpPr txBox="1"/>
          <p:nvPr/>
        </p:nvSpPr>
        <p:spPr>
          <a:xfrm>
            <a:off x="411163" y="840963"/>
            <a:ext cx="8302751" cy="1384995"/>
          </a:xfrm>
          <a:prstGeom prst="rect">
            <a:avLst/>
          </a:prstGeom>
          <a:noFill/>
        </p:spPr>
        <p:txBody>
          <a:bodyPr wrap="square" rtlCol="0">
            <a:spAutoFit/>
          </a:bodyPr>
          <a:lstStyle/>
          <a:p>
            <a:r>
              <a:rPr lang="en-US" sz="2800" dirty="0">
                <a:solidFill>
                  <a:srgbClr val="7D3F98"/>
                </a:solidFill>
              </a:rPr>
              <a:t>We believe that Data Sourcing must leverage the appropriate Source of Truth to ensure data consistency, quality and performance </a:t>
            </a:r>
            <a:endParaRPr lang="en-US" sz="2800" dirty="0"/>
          </a:p>
        </p:txBody>
      </p:sp>
      <p:sp>
        <p:nvSpPr>
          <p:cNvPr id="6" name="Arrow: Left-Right 5">
            <a:extLst>
              <a:ext uri="{FF2B5EF4-FFF2-40B4-BE49-F238E27FC236}">
                <a16:creationId xmlns:a16="http://schemas.microsoft.com/office/drawing/2014/main" id="{BE118B3A-D086-4E22-B269-0F7C4A48C34F}"/>
              </a:ext>
            </a:extLst>
          </p:cNvPr>
          <p:cNvSpPr/>
          <p:nvPr/>
        </p:nvSpPr>
        <p:spPr bwMode="gray">
          <a:xfrm>
            <a:off x="3045476" y="3096228"/>
            <a:ext cx="2628447" cy="1228293"/>
          </a:xfrm>
          <a:prstGeom prst="leftRightArrow">
            <a:avLst>
              <a:gd name="adj1" fmla="val 58272"/>
              <a:gd name="adj2" fmla="val 39660"/>
            </a:avLst>
          </a:prstGeom>
          <a:solidFill>
            <a:schemeClr val="accent2"/>
          </a:solidFill>
          <a:ln w="9525" algn="ctr">
            <a:solidFill>
              <a:srgbClr val="FFFFFF"/>
            </a:solidFill>
            <a:miter lim="800000"/>
            <a:headEnd/>
            <a:tailEnd/>
          </a:ln>
          <a:effectLst/>
        </p:spPr>
        <p:txBody>
          <a:bodyPr wrap="square" lIns="91440" tIns="91440" rIns="91440" bIns="91440" rtlCol="0" anchor="ctr"/>
          <a:lstStyle/>
          <a:p>
            <a:pPr algn="ctr" defTabSz="684213" eaLnBrk="0" hangingPunct="0"/>
            <a:r>
              <a:rPr lang="en-US" b="1" dirty="0">
                <a:solidFill>
                  <a:schemeClr val="tx2"/>
                </a:solidFill>
              </a:rPr>
              <a:t>Let’s focus on doing what’s right</a:t>
            </a:r>
            <a:endParaRPr lang="en-US" sz="1200" b="1" dirty="0">
              <a:solidFill>
                <a:schemeClr val="tx2"/>
              </a:solidFill>
            </a:endParaRPr>
          </a:p>
        </p:txBody>
      </p:sp>
      <p:sp>
        <p:nvSpPr>
          <p:cNvPr id="18" name="Rectangle 17">
            <a:extLst>
              <a:ext uri="{FF2B5EF4-FFF2-40B4-BE49-F238E27FC236}">
                <a16:creationId xmlns:a16="http://schemas.microsoft.com/office/drawing/2014/main" id="{C12E3C0B-665E-4906-96C8-F54ADBDC79ED}"/>
              </a:ext>
            </a:extLst>
          </p:cNvPr>
          <p:cNvSpPr>
            <a:spLocks noChangeArrowheads="1"/>
          </p:cNvSpPr>
          <p:nvPr/>
        </p:nvSpPr>
        <p:spPr bwMode="auto">
          <a:xfrm>
            <a:off x="5686113" y="2736489"/>
            <a:ext cx="3298887" cy="489280"/>
          </a:xfrm>
          <a:prstGeom prst="rect">
            <a:avLst/>
          </a:prstGeom>
          <a:solidFill>
            <a:schemeClr val="tx2"/>
          </a:solidFill>
          <a:ln w="6350">
            <a:solidFill>
              <a:schemeClr val="accent1"/>
            </a:solidFill>
            <a:miter lim="800000"/>
            <a:headEnd/>
            <a:tailEnd/>
          </a:ln>
        </p:spPr>
        <p:txBody>
          <a:bodyPr lIns="91440" tIns="54000" rIns="54000" bIns="54000" anchor="t" anchorCtr="0"/>
          <a:lstStyle/>
          <a:p>
            <a:pPr marL="0" lvl="1"/>
            <a:r>
              <a:rPr lang="en-US" sz="1400" dirty="0"/>
              <a:t>We must expand the conversation to consider:</a:t>
            </a:r>
            <a:endParaRPr lang="en-US" sz="1400" strike="sngStrike" dirty="0"/>
          </a:p>
        </p:txBody>
      </p:sp>
      <p:sp>
        <p:nvSpPr>
          <p:cNvPr id="7" name="Isosceles Triangle 6">
            <a:extLst>
              <a:ext uri="{FF2B5EF4-FFF2-40B4-BE49-F238E27FC236}">
                <a16:creationId xmlns:a16="http://schemas.microsoft.com/office/drawing/2014/main" id="{61EC6D37-E18D-42A5-B261-4A1C8BE3342E}"/>
              </a:ext>
            </a:extLst>
          </p:cNvPr>
          <p:cNvSpPr/>
          <p:nvPr/>
        </p:nvSpPr>
        <p:spPr bwMode="gray">
          <a:xfrm>
            <a:off x="3769722" y="4091448"/>
            <a:ext cx="1183278" cy="951254"/>
          </a:xfrm>
          <a:prstGeom prst="triangle">
            <a:avLst/>
          </a:prstGeom>
          <a:solidFill>
            <a:schemeClr val="accent2"/>
          </a:solidFill>
          <a:ln w="9525" algn="ctr">
            <a:solidFill>
              <a:srgbClr val="FFFFFF"/>
            </a:solidFill>
            <a:miter lim="800000"/>
            <a:headEnd/>
            <a:tailEnd/>
          </a:ln>
          <a:effectLst/>
        </p:spPr>
        <p:txBody>
          <a:bodyPr wrap="square" lIns="91440" tIns="91440" rIns="91440" bIns="91440" rtlCol="0" anchor="ctr"/>
          <a:lstStyle/>
          <a:p>
            <a:pPr algn="ctr" defTabSz="684213" eaLnBrk="0" hangingPunct="0"/>
            <a:endParaRPr lang="en-US" sz="1400" b="1" dirty="0">
              <a:solidFill>
                <a:schemeClr val="tx2"/>
              </a:solidFill>
              <a:latin typeface="+mn-lt"/>
            </a:endParaRPr>
          </a:p>
        </p:txBody>
      </p:sp>
      <p:sp>
        <p:nvSpPr>
          <p:cNvPr id="22" name="TextBox 21">
            <a:extLst>
              <a:ext uri="{FF2B5EF4-FFF2-40B4-BE49-F238E27FC236}">
                <a16:creationId xmlns:a16="http://schemas.microsoft.com/office/drawing/2014/main" id="{008FE7A3-FB7C-4690-85D2-7A3E375632AB}"/>
              </a:ext>
            </a:extLst>
          </p:cNvPr>
          <p:cNvSpPr txBox="1"/>
          <p:nvPr/>
        </p:nvSpPr>
        <p:spPr>
          <a:xfrm>
            <a:off x="388687" y="5466629"/>
            <a:ext cx="8450513" cy="769441"/>
          </a:xfrm>
          <a:prstGeom prst="rect">
            <a:avLst/>
          </a:prstGeom>
          <a:noFill/>
        </p:spPr>
        <p:txBody>
          <a:bodyPr wrap="square" rtlCol="0">
            <a:spAutoFit/>
          </a:bodyPr>
          <a:lstStyle/>
          <a:p>
            <a:r>
              <a:rPr lang="en-US" sz="2200" dirty="0">
                <a:solidFill>
                  <a:srgbClr val="7D3F98"/>
                </a:solidFill>
              </a:rPr>
              <a:t>Data Sourcing decisions impact the reliability and value of a solution. We must balance cost with capability, weighing access and accuracy equally.</a:t>
            </a:r>
            <a:endParaRPr lang="en-US" sz="2200" dirty="0"/>
          </a:p>
        </p:txBody>
      </p:sp>
    </p:spTree>
    <p:extLst>
      <p:ext uri="{BB962C8B-B14F-4D97-AF65-F5344CB8AC3E}">
        <p14:creationId xmlns:p14="http://schemas.microsoft.com/office/powerpoint/2010/main" val="52353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3" name="Group 2113"/>
          <p:cNvGrpSpPr/>
          <p:nvPr/>
        </p:nvGrpSpPr>
        <p:grpSpPr>
          <a:xfrm>
            <a:off x="0" y="614965"/>
            <a:ext cx="8588330" cy="6243035"/>
            <a:chOff x="0" y="0"/>
            <a:chExt cx="12214514" cy="8878982"/>
          </a:xfrm>
        </p:grpSpPr>
        <p:sp>
          <p:nvSpPr>
            <p:cNvPr id="2081" name="Shape 2081"/>
            <p:cNvSpPr/>
            <p:nvPr/>
          </p:nvSpPr>
          <p:spPr>
            <a:xfrm>
              <a:off x="3197076" y="240175"/>
              <a:ext cx="3767056" cy="36862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2083" name="Shape 2083"/>
            <p:cNvSpPr/>
            <p:nvPr/>
          </p:nvSpPr>
          <p:spPr>
            <a:xfrm>
              <a:off x="3197076" y="1797019"/>
              <a:ext cx="3767057" cy="21293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2085" name="Shape 2085"/>
            <p:cNvSpPr/>
            <p:nvPr/>
          </p:nvSpPr>
          <p:spPr>
            <a:xfrm>
              <a:off x="3197079" y="3802451"/>
              <a:ext cx="3772644" cy="91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2089" name="Shape 2089"/>
            <p:cNvSpPr/>
            <p:nvPr/>
          </p:nvSpPr>
          <p:spPr>
            <a:xfrm>
              <a:off x="3197076" y="3926865"/>
              <a:ext cx="3767056" cy="13972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2091" name="Shape 2091"/>
            <p:cNvSpPr/>
            <p:nvPr/>
          </p:nvSpPr>
          <p:spPr>
            <a:xfrm>
              <a:off x="3197077" y="3926864"/>
              <a:ext cx="3683847" cy="29654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2097" name="Shape 2097"/>
            <p:cNvSpPr/>
            <p:nvPr/>
          </p:nvSpPr>
          <p:spPr>
            <a:xfrm>
              <a:off x="3145091" y="3802901"/>
              <a:ext cx="239480" cy="239478"/>
            </a:xfrm>
            <a:custGeom>
              <a:avLst/>
              <a:gdLst/>
              <a:ahLst/>
              <a:cxnLst>
                <a:cxn ang="0">
                  <a:pos x="wd2" y="hd2"/>
                </a:cxn>
                <a:cxn ang="5400000">
                  <a:pos x="wd2" y="hd2"/>
                </a:cxn>
                <a:cxn ang="10800000">
                  <a:pos x="wd2" y="hd2"/>
                </a:cxn>
                <a:cxn ang="16200000">
                  <a:pos x="wd2" y="hd2"/>
                </a:cxn>
              </a:cxnLst>
              <a:rect l="0" t="0" r="r" b="b"/>
              <a:pathLst>
                <a:path w="21600" h="21600" extrusionOk="0">
                  <a:moveTo>
                    <a:pt x="21600" y="10759"/>
                  </a:moveTo>
                  <a:cubicBezTo>
                    <a:pt x="21600" y="12764"/>
                    <a:pt x="21070" y="14441"/>
                    <a:pt x="20092" y="16159"/>
                  </a:cubicBezTo>
                  <a:cubicBezTo>
                    <a:pt x="19114" y="17877"/>
                    <a:pt x="17891" y="19145"/>
                    <a:pt x="16180" y="20127"/>
                  </a:cubicBezTo>
                  <a:cubicBezTo>
                    <a:pt x="14468" y="21150"/>
                    <a:pt x="12797" y="21600"/>
                    <a:pt x="10800" y="21600"/>
                  </a:cubicBezTo>
                  <a:cubicBezTo>
                    <a:pt x="8803" y="21600"/>
                    <a:pt x="7132" y="21150"/>
                    <a:pt x="5420" y="20127"/>
                  </a:cubicBezTo>
                  <a:cubicBezTo>
                    <a:pt x="3709" y="19145"/>
                    <a:pt x="2445" y="17877"/>
                    <a:pt x="1467" y="16159"/>
                  </a:cubicBezTo>
                  <a:cubicBezTo>
                    <a:pt x="448" y="14441"/>
                    <a:pt x="0" y="12764"/>
                    <a:pt x="0" y="10759"/>
                  </a:cubicBezTo>
                  <a:cubicBezTo>
                    <a:pt x="0" y="8755"/>
                    <a:pt x="448" y="7077"/>
                    <a:pt x="1467" y="5359"/>
                  </a:cubicBezTo>
                  <a:cubicBezTo>
                    <a:pt x="2445" y="3641"/>
                    <a:pt x="3709" y="2414"/>
                    <a:pt x="5420" y="1432"/>
                  </a:cubicBezTo>
                  <a:cubicBezTo>
                    <a:pt x="7132" y="409"/>
                    <a:pt x="8803" y="0"/>
                    <a:pt x="10800" y="0"/>
                  </a:cubicBezTo>
                  <a:cubicBezTo>
                    <a:pt x="12756" y="0"/>
                    <a:pt x="14468" y="409"/>
                    <a:pt x="16180" y="1432"/>
                  </a:cubicBezTo>
                  <a:cubicBezTo>
                    <a:pt x="17891" y="2414"/>
                    <a:pt x="19114" y="3641"/>
                    <a:pt x="20092" y="5359"/>
                  </a:cubicBezTo>
                  <a:cubicBezTo>
                    <a:pt x="21070" y="7077"/>
                    <a:pt x="21600" y="8795"/>
                    <a:pt x="21600" y="10759"/>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098" name="Shape 2098"/>
            <p:cNvSpPr/>
            <p:nvPr/>
          </p:nvSpPr>
          <p:spPr>
            <a:xfrm>
              <a:off x="7409658" y="15138"/>
              <a:ext cx="3788028" cy="4349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2400" u="sng" dirty="0">
                  <a:solidFill>
                    <a:schemeClr val="accent2"/>
                  </a:solidFill>
                </a:rPr>
                <a:t>Data Considerations</a:t>
              </a:r>
            </a:p>
          </p:txBody>
        </p:sp>
        <p:sp>
          <p:nvSpPr>
            <p:cNvPr id="2100" name="Shape 2100"/>
            <p:cNvSpPr/>
            <p:nvPr/>
          </p:nvSpPr>
          <p:spPr>
            <a:xfrm>
              <a:off x="7487161" y="1595097"/>
              <a:ext cx="3788028" cy="43294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2400" u="sng" dirty="0">
                  <a:solidFill>
                    <a:schemeClr val="accent2"/>
                  </a:solidFill>
                </a:rPr>
                <a:t>Attributes of Data</a:t>
              </a:r>
            </a:p>
          </p:txBody>
        </p:sp>
        <p:sp>
          <p:nvSpPr>
            <p:cNvPr id="2101" name="Shape 2101"/>
            <p:cNvSpPr/>
            <p:nvPr/>
          </p:nvSpPr>
          <p:spPr>
            <a:xfrm>
              <a:off x="6465593" y="2052015"/>
              <a:ext cx="5748921" cy="78673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1600">
                  <a:solidFill>
                    <a:srgbClr val="726658"/>
                  </a:solidFill>
                  <a:latin typeface="'Roboto-Regular'"/>
                  <a:ea typeface="'Roboto-Regular'"/>
                  <a:cs typeface="'Roboto-Regular'"/>
                  <a:sym typeface="'Roboto-Regular'"/>
                </a:defRPr>
              </a:lvl1pPr>
            </a:lstStyle>
            <a:p>
              <a:pPr lvl="1"/>
              <a:r>
                <a:rPr lang="en-US" sz="1200" dirty="0"/>
                <a:t>Is the System available (24x7) when the data is needed?</a:t>
              </a:r>
            </a:p>
            <a:p>
              <a:pPr lvl="1"/>
              <a:r>
                <a:rPr lang="en-US" sz="1200" dirty="0"/>
                <a:t>Is the System response adequate?</a:t>
              </a:r>
            </a:p>
            <a:p>
              <a:pPr lvl="1"/>
              <a:r>
                <a:rPr lang="en-US" sz="1200" dirty="0"/>
                <a:t>Can the System handle the volume?</a:t>
              </a:r>
            </a:p>
            <a:p>
              <a:pPr lvl="1"/>
              <a:endParaRPr lang="en-US" sz="1200" dirty="0"/>
            </a:p>
          </p:txBody>
        </p:sp>
        <p:sp>
          <p:nvSpPr>
            <p:cNvPr id="2102" name="Shape 2102"/>
            <p:cNvSpPr/>
            <p:nvPr/>
          </p:nvSpPr>
          <p:spPr>
            <a:xfrm>
              <a:off x="7487161" y="3465726"/>
              <a:ext cx="2381299" cy="45017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2400" u="sng" dirty="0">
                  <a:solidFill>
                    <a:schemeClr val="accent2"/>
                  </a:solidFill>
                </a:rPr>
                <a:t>Data Sources </a:t>
              </a:r>
            </a:p>
            <a:p>
              <a:endParaRPr sz="1547" dirty="0"/>
            </a:p>
          </p:txBody>
        </p:sp>
        <p:sp>
          <p:nvSpPr>
            <p:cNvPr id="2103" name="Shape 2103"/>
            <p:cNvSpPr/>
            <p:nvPr/>
          </p:nvSpPr>
          <p:spPr>
            <a:xfrm>
              <a:off x="6421717" y="3893809"/>
              <a:ext cx="3982123" cy="96370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1600">
                  <a:solidFill>
                    <a:srgbClr val="726658"/>
                  </a:solidFill>
                  <a:latin typeface="'Roboto-Regular'"/>
                  <a:ea typeface="'Roboto-Regular'"/>
                  <a:cs typeface="'Roboto-Regular'"/>
                  <a:sym typeface="'Roboto-Regular'"/>
                </a:defRPr>
              </a:lvl1pPr>
            </a:lstStyle>
            <a:p>
              <a:pPr lvl="1"/>
              <a:r>
                <a:rPr lang="en-US" sz="1200" dirty="0"/>
                <a:t>Books of Record?</a:t>
              </a:r>
            </a:p>
            <a:p>
              <a:pPr lvl="1"/>
              <a:r>
                <a:rPr lang="en-US" sz="1200" dirty="0"/>
                <a:t>Systems of Insights?</a:t>
              </a:r>
            </a:p>
            <a:p>
              <a:pPr lvl="1"/>
              <a:r>
                <a:rPr lang="en-US" sz="1200" dirty="0"/>
                <a:t>Systems of Truth?</a:t>
              </a:r>
            </a:p>
          </p:txBody>
        </p:sp>
        <p:sp>
          <p:nvSpPr>
            <p:cNvPr id="2104" name="Shape 2104"/>
            <p:cNvSpPr/>
            <p:nvPr/>
          </p:nvSpPr>
          <p:spPr>
            <a:xfrm>
              <a:off x="7434287" y="5015330"/>
              <a:ext cx="2432641" cy="30879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2400" u="sng" dirty="0">
                  <a:solidFill>
                    <a:schemeClr val="accent2"/>
                  </a:solidFill>
                </a:rPr>
                <a:t>Data Usage  </a:t>
              </a:r>
            </a:p>
            <a:p>
              <a:endParaRPr sz="1547" dirty="0"/>
            </a:p>
          </p:txBody>
        </p:sp>
        <p:sp>
          <p:nvSpPr>
            <p:cNvPr id="2105" name="Shape 2105"/>
            <p:cNvSpPr/>
            <p:nvPr/>
          </p:nvSpPr>
          <p:spPr>
            <a:xfrm>
              <a:off x="6502400" y="5474154"/>
              <a:ext cx="3183561" cy="62121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1600">
                  <a:solidFill>
                    <a:srgbClr val="726658"/>
                  </a:solidFill>
                  <a:latin typeface="'Roboto-Regular'"/>
                  <a:ea typeface="'Roboto-Regular'"/>
                  <a:cs typeface="'Roboto-Regular'"/>
                  <a:sym typeface="'Roboto-Regular'"/>
                </a:defRPr>
              </a:lvl1pPr>
            </a:lstStyle>
            <a:p>
              <a:pPr lvl="1"/>
              <a:r>
                <a:rPr lang="en-US" sz="1200" dirty="0"/>
                <a:t>Operational purposes?</a:t>
              </a:r>
            </a:p>
            <a:p>
              <a:pPr lvl="1"/>
              <a:r>
                <a:rPr lang="en-US" sz="1200" dirty="0"/>
                <a:t>Analytical reasons?</a:t>
              </a:r>
            </a:p>
            <a:p>
              <a:pPr lvl="1"/>
              <a:r>
                <a:rPr lang="en-US" sz="1200" dirty="0"/>
                <a:t>Reporting?  </a:t>
              </a:r>
            </a:p>
          </p:txBody>
        </p:sp>
        <p:sp>
          <p:nvSpPr>
            <p:cNvPr id="2106" name="Shape 2106"/>
            <p:cNvSpPr/>
            <p:nvPr/>
          </p:nvSpPr>
          <p:spPr>
            <a:xfrm>
              <a:off x="7441050" y="6487032"/>
              <a:ext cx="2888710" cy="30879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2400" u="sng" dirty="0">
                  <a:solidFill>
                    <a:schemeClr val="accent2"/>
                  </a:solidFill>
                </a:rPr>
                <a:t>Data Access</a:t>
              </a:r>
            </a:p>
          </p:txBody>
        </p:sp>
        <p:sp>
          <p:nvSpPr>
            <p:cNvPr id="2107" name="Shape 2107"/>
            <p:cNvSpPr/>
            <p:nvPr/>
          </p:nvSpPr>
          <p:spPr>
            <a:xfrm>
              <a:off x="6502400" y="7026468"/>
              <a:ext cx="3047246" cy="73772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1600">
                  <a:solidFill>
                    <a:srgbClr val="726658"/>
                  </a:solidFill>
                  <a:latin typeface="'Roboto-Regular'"/>
                  <a:ea typeface="'Roboto-Regular'"/>
                  <a:cs typeface="'Roboto-Regular'"/>
                  <a:sym typeface="'Roboto-Regular'"/>
                </a:defRPr>
              </a:lvl1pPr>
            </a:lstStyle>
            <a:p>
              <a:pPr lvl="1"/>
              <a:r>
                <a:rPr lang="en-US" sz="1200" dirty="0"/>
                <a:t>Real-Time</a:t>
              </a:r>
            </a:p>
            <a:p>
              <a:pPr lvl="1"/>
              <a:r>
                <a:rPr lang="en-US" sz="1200" dirty="0"/>
                <a:t>Not in Real-Time</a:t>
              </a:r>
            </a:p>
          </p:txBody>
        </p:sp>
        <p:sp>
          <p:nvSpPr>
            <p:cNvPr id="2112" name="Shape 2112"/>
            <p:cNvSpPr/>
            <p:nvPr/>
          </p:nvSpPr>
          <p:spPr>
            <a:xfrm>
              <a:off x="0" y="0"/>
              <a:ext cx="3544875" cy="8878982"/>
            </a:xfrm>
            <a:custGeom>
              <a:avLst/>
              <a:gdLst/>
              <a:ahLst/>
              <a:cxnLst>
                <a:cxn ang="0">
                  <a:pos x="wd2" y="hd2"/>
                </a:cxn>
                <a:cxn ang="5400000">
                  <a:pos x="wd2" y="hd2"/>
                </a:cxn>
                <a:cxn ang="10800000">
                  <a:pos x="wd2" y="hd2"/>
                </a:cxn>
                <a:cxn ang="16200000">
                  <a:pos x="wd2" y="hd2"/>
                </a:cxn>
              </a:cxnLst>
              <a:rect l="0" t="0" r="r" b="b"/>
              <a:pathLst>
                <a:path w="20105" h="21600" extrusionOk="0">
                  <a:moveTo>
                    <a:pt x="1474" y="0"/>
                  </a:moveTo>
                  <a:cubicBezTo>
                    <a:pt x="2299" y="56"/>
                    <a:pt x="3007" y="162"/>
                    <a:pt x="3508" y="335"/>
                  </a:cubicBezTo>
                  <a:cubicBezTo>
                    <a:pt x="3508" y="335"/>
                    <a:pt x="9262" y="649"/>
                    <a:pt x="10196" y="1724"/>
                  </a:cubicBezTo>
                  <a:cubicBezTo>
                    <a:pt x="10196" y="1724"/>
                    <a:pt x="13858" y="2530"/>
                    <a:pt x="11870" y="3246"/>
                  </a:cubicBezTo>
                  <a:cubicBezTo>
                    <a:pt x="11870" y="3246"/>
                    <a:pt x="15841" y="4770"/>
                    <a:pt x="15841" y="7905"/>
                  </a:cubicBezTo>
                  <a:cubicBezTo>
                    <a:pt x="15841" y="7905"/>
                    <a:pt x="16469" y="8666"/>
                    <a:pt x="15841" y="9066"/>
                  </a:cubicBezTo>
                  <a:cubicBezTo>
                    <a:pt x="15841" y="9066"/>
                    <a:pt x="14897" y="9425"/>
                    <a:pt x="16675" y="10412"/>
                  </a:cubicBezTo>
                  <a:lnTo>
                    <a:pt x="19537" y="11932"/>
                  </a:lnTo>
                  <a:cubicBezTo>
                    <a:pt x="19537" y="11932"/>
                    <a:pt x="21600" y="12690"/>
                    <a:pt x="17863" y="13258"/>
                  </a:cubicBezTo>
                  <a:cubicBezTo>
                    <a:pt x="17863" y="13258"/>
                    <a:pt x="17225" y="13546"/>
                    <a:pt x="17734" y="14363"/>
                  </a:cubicBezTo>
                  <a:cubicBezTo>
                    <a:pt x="17734" y="14363"/>
                    <a:pt x="18560" y="14522"/>
                    <a:pt x="17351" y="15041"/>
                  </a:cubicBezTo>
                  <a:cubicBezTo>
                    <a:pt x="17351" y="15041"/>
                    <a:pt x="18238" y="15361"/>
                    <a:pt x="17793" y="15769"/>
                  </a:cubicBezTo>
                  <a:cubicBezTo>
                    <a:pt x="17793" y="15769"/>
                    <a:pt x="17608" y="15886"/>
                    <a:pt x="16842" y="15995"/>
                  </a:cubicBezTo>
                  <a:cubicBezTo>
                    <a:pt x="16842" y="15995"/>
                    <a:pt x="15695" y="16563"/>
                    <a:pt x="16461" y="16972"/>
                  </a:cubicBezTo>
                  <a:cubicBezTo>
                    <a:pt x="16461" y="16972"/>
                    <a:pt x="18696" y="18356"/>
                    <a:pt x="14002" y="18983"/>
                  </a:cubicBezTo>
                  <a:cubicBezTo>
                    <a:pt x="14002" y="18983"/>
                    <a:pt x="11191" y="19172"/>
                    <a:pt x="8845" y="18983"/>
                  </a:cubicBezTo>
                  <a:cubicBezTo>
                    <a:pt x="8845" y="18983"/>
                    <a:pt x="6237" y="18837"/>
                    <a:pt x="4249" y="20270"/>
                  </a:cubicBezTo>
                  <a:cubicBezTo>
                    <a:pt x="4249" y="20270"/>
                    <a:pt x="3560" y="20768"/>
                    <a:pt x="3050" y="21600"/>
                  </a:cubicBezTo>
                  <a:lnTo>
                    <a:pt x="0" y="21600"/>
                  </a:lnTo>
                  <a:lnTo>
                    <a:pt x="0" y="0"/>
                  </a:lnTo>
                  <a:lnTo>
                    <a:pt x="1474" y="0"/>
                  </a:ln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grpSp>
      <p:sp>
        <p:nvSpPr>
          <p:cNvPr id="2114" name="Shape 2114"/>
          <p:cNvSpPr/>
          <p:nvPr/>
        </p:nvSpPr>
        <p:spPr>
          <a:xfrm>
            <a:off x="260726" y="6156"/>
            <a:ext cx="8578474" cy="530915"/>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lvl1pPr>
              <a:defRPr>
                <a:solidFill>
                  <a:schemeClr val="accent1">
                    <a:hueOff val="273562"/>
                    <a:satOff val="2937"/>
                    <a:lumOff val="-22233"/>
                  </a:schemeClr>
                </a:solidFill>
                <a:latin typeface="Roboto Black"/>
                <a:ea typeface="Roboto Black"/>
                <a:cs typeface="Roboto Black"/>
                <a:sym typeface="Roboto Black"/>
              </a:defRPr>
            </a:lvl1pPr>
          </a:lstStyle>
          <a:p>
            <a:r>
              <a:rPr lang="en-US" sz="3200" dirty="0">
                <a:solidFill>
                  <a:schemeClr val="accent2"/>
                </a:solidFill>
              </a:rPr>
              <a:t>What are the Criteria for the Sourcing of Data?</a:t>
            </a:r>
            <a:r>
              <a:rPr lang="en-US" sz="800" dirty="0">
                <a:solidFill>
                  <a:schemeClr val="tx1"/>
                </a:solidFill>
              </a:rPr>
              <a:t>.</a:t>
            </a:r>
            <a:endParaRPr sz="1266" dirty="0"/>
          </a:p>
        </p:txBody>
      </p:sp>
      <p:sp>
        <p:nvSpPr>
          <p:cNvPr id="45" name="Shape 2101">
            <a:extLst>
              <a:ext uri="{FF2B5EF4-FFF2-40B4-BE49-F238E27FC236}">
                <a16:creationId xmlns:a16="http://schemas.microsoft.com/office/drawing/2014/main" id="{1B374FC6-D6E1-424A-9317-A6FC79F85ADE}"/>
              </a:ext>
            </a:extLst>
          </p:cNvPr>
          <p:cNvSpPr/>
          <p:nvPr/>
        </p:nvSpPr>
        <p:spPr>
          <a:xfrm>
            <a:off x="4572000" y="963255"/>
            <a:ext cx="3607280" cy="22973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1600">
                <a:solidFill>
                  <a:srgbClr val="726658"/>
                </a:solidFill>
                <a:latin typeface="'Roboto-Regular'"/>
                <a:ea typeface="'Roboto-Regular'"/>
                <a:cs typeface="'Roboto-Regular'"/>
                <a:sym typeface="'Roboto-Regular'"/>
              </a:defRPr>
            </a:lvl1pPr>
          </a:lstStyle>
          <a:p>
            <a:pPr lvl="1"/>
            <a:r>
              <a:rPr lang="en-US" sz="1200" dirty="0"/>
              <a:t>What are the business functional outcomes? </a:t>
            </a:r>
          </a:p>
          <a:p>
            <a:pPr lvl="1"/>
            <a:r>
              <a:rPr lang="en-US" sz="1200" dirty="0"/>
              <a:t>What are the latency requirements or timeliness? </a:t>
            </a:r>
          </a:p>
          <a:p>
            <a:pPr lvl="1"/>
            <a:r>
              <a:rPr lang="en-US" sz="1200" dirty="0"/>
              <a:t>What is the required response time?</a:t>
            </a:r>
          </a:p>
        </p:txBody>
      </p:sp>
      <p:sp>
        <p:nvSpPr>
          <p:cNvPr id="46" name="Shape 2989">
            <a:extLst>
              <a:ext uri="{FF2B5EF4-FFF2-40B4-BE49-F238E27FC236}">
                <a16:creationId xmlns:a16="http://schemas.microsoft.com/office/drawing/2014/main" id="{89CACD37-05B9-4D6C-93DA-70D684D5699F}"/>
              </a:ext>
            </a:extLst>
          </p:cNvPr>
          <p:cNvSpPr/>
          <p:nvPr/>
        </p:nvSpPr>
        <p:spPr>
          <a:xfrm>
            <a:off x="4840536" y="609600"/>
            <a:ext cx="313507" cy="357651"/>
          </a:xfrm>
          <a:custGeom>
            <a:avLst/>
            <a:gdLst/>
            <a:ahLst/>
            <a:cxnLst>
              <a:cxn ang="0">
                <a:pos x="wd2" y="hd2"/>
              </a:cxn>
              <a:cxn ang="5400000">
                <a:pos x="wd2" y="hd2"/>
              </a:cxn>
              <a:cxn ang="10800000">
                <a:pos x="wd2" y="hd2"/>
              </a:cxn>
              <a:cxn ang="16200000">
                <a:pos x="wd2" y="hd2"/>
              </a:cxn>
            </a:cxnLst>
            <a:rect l="0" t="0" r="r" b="b"/>
            <a:pathLst>
              <a:path w="21600" h="21600" extrusionOk="0">
                <a:moveTo>
                  <a:pt x="12837" y="10629"/>
                </a:moveTo>
                <a:lnTo>
                  <a:pt x="12837" y="7739"/>
                </a:lnTo>
                <a:lnTo>
                  <a:pt x="9525" y="7739"/>
                </a:lnTo>
                <a:cubicBezTo>
                  <a:pt x="9525" y="9337"/>
                  <a:pt x="11006" y="10629"/>
                  <a:pt x="12837" y="10629"/>
                </a:cubicBezTo>
                <a:close/>
                <a:moveTo>
                  <a:pt x="16169" y="7739"/>
                </a:moveTo>
                <a:lnTo>
                  <a:pt x="12837" y="7739"/>
                </a:lnTo>
                <a:lnTo>
                  <a:pt x="12837" y="4848"/>
                </a:lnTo>
                <a:cubicBezTo>
                  <a:pt x="14667" y="4812"/>
                  <a:pt x="16149" y="6123"/>
                  <a:pt x="16169" y="7739"/>
                </a:cubicBezTo>
                <a:close/>
                <a:moveTo>
                  <a:pt x="21600" y="8511"/>
                </a:moveTo>
                <a:cubicBezTo>
                  <a:pt x="21579" y="3806"/>
                  <a:pt x="17218" y="0"/>
                  <a:pt x="11829" y="0"/>
                </a:cubicBezTo>
                <a:cubicBezTo>
                  <a:pt x="7426" y="0"/>
                  <a:pt x="3312" y="2891"/>
                  <a:pt x="2469" y="6087"/>
                </a:cubicBezTo>
                <a:cubicBezTo>
                  <a:pt x="2283" y="6805"/>
                  <a:pt x="2057" y="8654"/>
                  <a:pt x="2057" y="8654"/>
                </a:cubicBezTo>
                <a:lnTo>
                  <a:pt x="41" y="13161"/>
                </a:lnTo>
                <a:cubicBezTo>
                  <a:pt x="0" y="13233"/>
                  <a:pt x="0" y="13305"/>
                  <a:pt x="0" y="13412"/>
                </a:cubicBezTo>
                <a:cubicBezTo>
                  <a:pt x="0" y="13807"/>
                  <a:pt x="350" y="14077"/>
                  <a:pt x="761" y="14077"/>
                </a:cubicBezTo>
                <a:lnTo>
                  <a:pt x="2078" y="14077"/>
                </a:lnTo>
                <a:lnTo>
                  <a:pt x="2078" y="16465"/>
                </a:lnTo>
                <a:cubicBezTo>
                  <a:pt x="2078" y="18296"/>
                  <a:pt x="3785" y="19804"/>
                  <a:pt x="5904" y="19804"/>
                </a:cubicBezTo>
                <a:lnTo>
                  <a:pt x="18082" y="19804"/>
                </a:lnTo>
                <a:lnTo>
                  <a:pt x="18082" y="18494"/>
                </a:lnTo>
                <a:lnTo>
                  <a:pt x="10985" y="18494"/>
                </a:lnTo>
                <a:lnTo>
                  <a:pt x="11993" y="18009"/>
                </a:lnTo>
                <a:lnTo>
                  <a:pt x="18082" y="18009"/>
                </a:lnTo>
                <a:lnTo>
                  <a:pt x="18082" y="16698"/>
                </a:lnTo>
                <a:lnTo>
                  <a:pt x="14750" y="16698"/>
                </a:lnTo>
                <a:lnTo>
                  <a:pt x="15758" y="16213"/>
                </a:lnTo>
                <a:lnTo>
                  <a:pt x="18082" y="16213"/>
                </a:lnTo>
                <a:lnTo>
                  <a:pt x="18082" y="15046"/>
                </a:lnTo>
                <a:cubicBezTo>
                  <a:pt x="20242" y="13502"/>
                  <a:pt x="21600" y="11132"/>
                  <a:pt x="21600" y="8511"/>
                </a:cubicBezTo>
                <a:close/>
                <a:moveTo>
                  <a:pt x="4485" y="10360"/>
                </a:moveTo>
                <a:cubicBezTo>
                  <a:pt x="3888" y="10360"/>
                  <a:pt x="3394" y="9947"/>
                  <a:pt x="3394" y="9426"/>
                </a:cubicBezTo>
                <a:cubicBezTo>
                  <a:pt x="3394" y="8924"/>
                  <a:pt x="3909" y="8475"/>
                  <a:pt x="4485" y="8475"/>
                </a:cubicBezTo>
                <a:cubicBezTo>
                  <a:pt x="5081" y="8475"/>
                  <a:pt x="5554" y="8906"/>
                  <a:pt x="5554" y="9426"/>
                </a:cubicBezTo>
                <a:cubicBezTo>
                  <a:pt x="5554" y="9929"/>
                  <a:pt x="5061" y="10360"/>
                  <a:pt x="4485" y="10360"/>
                </a:cubicBezTo>
                <a:close/>
                <a:moveTo>
                  <a:pt x="12837" y="4435"/>
                </a:moveTo>
                <a:cubicBezTo>
                  <a:pt x="14914" y="4435"/>
                  <a:pt x="16601" y="5907"/>
                  <a:pt x="16601" y="7721"/>
                </a:cubicBezTo>
                <a:cubicBezTo>
                  <a:pt x="16601" y="9534"/>
                  <a:pt x="14914" y="10989"/>
                  <a:pt x="12837" y="10989"/>
                </a:cubicBezTo>
                <a:cubicBezTo>
                  <a:pt x="10759" y="10989"/>
                  <a:pt x="9072" y="9534"/>
                  <a:pt x="9072" y="7721"/>
                </a:cubicBezTo>
                <a:cubicBezTo>
                  <a:pt x="9072" y="5925"/>
                  <a:pt x="10759" y="4435"/>
                  <a:pt x="12837" y="4435"/>
                </a:cubicBezTo>
                <a:close/>
                <a:moveTo>
                  <a:pt x="7611" y="20289"/>
                </a:moveTo>
                <a:lnTo>
                  <a:pt x="18082" y="20289"/>
                </a:lnTo>
                <a:lnTo>
                  <a:pt x="18082" y="21600"/>
                </a:lnTo>
                <a:lnTo>
                  <a:pt x="7611" y="21600"/>
                </a:lnTo>
                <a:lnTo>
                  <a:pt x="7611" y="20289"/>
                </a:lnTo>
                <a:close/>
              </a:path>
            </a:pathLst>
          </a:custGeom>
          <a:solidFill>
            <a:schemeClr val="accent2"/>
          </a:solidFill>
          <a:ln w="3175">
            <a:miter lim="400000"/>
          </a:ln>
        </p:spPr>
        <p:txBody>
          <a:bodyPr lIns="45719" rIns="45719" anchor="ctr"/>
          <a:lstStyle/>
          <a:p>
            <a:pPr algn="l" defTabSz="457200">
              <a:lnSpc>
                <a:spcPct val="93000"/>
              </a:lnSpc>
              <a:defRPr sz="1800">
                <a:latin typeface="Arial"/>
                <a:ea typeface="Arial"/>
                <a:cs typeface="Arial"/>
                <a:sym typeface="Arial"/>
              </a:defRPr>
            </a:pPr>
            <a:endParaRPr/>
          </a:p>
        </p:txBody>
      </p:sp>
      <p:grpSp>
        <p:nvGrpSpPr>
          <p:cNvPr id="47" name="Group 46">
            <a:extLst>
              <a:ext uri="{FF2B5EF4-FFF2-40B4-BE49-F238E27FC236}">
                <a16:creationId xmlns:a16="http://schemas.microsoft.com/office/drawing/2014/main" id="{D06CDE3E-6B65-4361-AABA-432F80086538}"/>
              </a:ext>
            </a:extLst>
          </p:cNvPr>
          <p:cNvGrpSpPr/>
          <p:nvPr/>
        </p:nvGrpSpPr>
        <p:grpSpPr>
          <a:xfrm>
            <a:off x="4853020" y="1676400"/>
            <a:ext cx="359304" cy="369491"/>
            <a:chOff x="4091659" y="3474401"/>
            <a:chExt cx="612000" cy="612000"/>
          </a:xfrm>
          <a:solidFill>
            <a:schemeClr val="accent2"/>
          </a:solidFill>
        </p:grpSpPr>
        <p:sp>
          <p:nvSpPr>
            <p:cNvPr id="48" name="Oval 47">
              <a:extLst>
                <a:ext uri="{FF2B5EF4-FFF2-40B4-BE49-F238E27FC236}">
                  <a16:creationId xmlns:a16="http://schemas.microsoft.com/office/drawing/2014/main" id="{7B2625E7-E10E-4847-B4A9-F2BEC0DE2733}"/>
                </a:ext>
              </a:extLst>
            </p:cNvPr>
            <p:cNvSpPr/>
            <p:nvPr/>
          </p:nvSpPr>
          <p:spPr bwMode="ltGray">
            <a:xfrm>
              <a:off x="4091659" y="3474401"/>
              <a:ext cx="612000" cy="612000"/>
            </a:xfrm>
            <a:prstGeom prst="ellipse">
              <a:avLst/>
            </a:prstGeom>
            <a:grp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49" name="Freeform 4990">
              <a:extLst>
                <a:ext uri="{FF2B5EF4-FFF2-40B4-BE49-F238E27FC236}">
                  <a16:creationId xmlns:a16="http://schemas.microsoft.com/office/drawing/2014/main" id="{BC953B9A-C071-4E0F-870F-CD5FDBE8F50D}"/>
                </a:ext>
              </a:extLst>
            </p:cNvPr>
            <p:cNvSpPr>
              <a:spLocks noEditPoints="1"/>
            </p:cNvSpPr>
            <p:nvPr/>
          </p:nvSpPr>
          <p:spPr bwMode="auto">
            <a:xfrm>
              <a:off x="4254701" y="3589185"/>
              <a:ext cx="285917" cy="397376"/>
            </a:xfrm>
            <a:custGeom>
              <a:avLst/>
              <a:gdLst>
                <a:gd name="T0" fmla="*/ 0 w 236"/>
                <a:gd name="T1" fmla="*/ 16 h 328"/>
                <a:gd name="T2" fmla="*/ 220 w 236"/>
                <a:gd name="T3" fmla="*/ 328 h 328"/>
                <a:gd name="T4" fmla="*/ 236 w 236"/>
                <a:gd name="T5" fmla="*/ 16 h 328"/>
                <a:gd name="T6" fmla="*/ 66 w 236"/>
                <a:gd name="T7" fmla="*/ 290 h 328"/>
                <a:gd name="T8" fmla="*/ 40 w 236"/>
                <a:gd name="T9" fmla="*/ 300 h 328"/>
                <a:gd name="T10" fmla="*/ 36 w 236"/>
                <a:gd name="T11" fmla="*/ 270 h 328"/>
                <a:gd name="T12" fmla="*/ 64 w 236"/>
                <a:gd name="T13" fmla="*/ 274 h 328"/>
                <a:gd name="T14" fmla="*/ 60 w 236"/>
                <a:gd name="T15" fmla="*/ 252 h 328"/>
                <a:gd name="T16" fmla="*/ 34 w 236"/>
                <a:gd name="T17" fmla="*/ 244 h 328"/>
                <a:gd name="T18" fmla="*/ 56 w 236"/>
                <a:gd name="T19" fmla="*/ 220 h 328"/>
                <a:gd name="T20" fmla="*/ 66 w 236"/>
                <a:gd name="T21" fmla="*/ 196 h 328"/>
                <a:gd name="T22" fmla="*/ 44 w 236"/>
                <a:gd name="T23" fmla="*/ 206 h 328"/>
                <a:gd name="T24" fmla="*/ 34 w 236"/>
                <a:gd name="T25" fmla="*/ 180 h 328"/>
                <a:gd name="T26" fmla="*/ 62 w 236"/>
                <a:gd name="T27" fmla="*/ 178 h 328"/>
                <a:gd name="T28" fmla="*/ 62 w 236"/>
                <a:gd name="T29" fmla="*/ 158 h 328"/>
                <a:gd name="T30" fmla="*/ 34 w 236"/>
                <a:gd name="T31" fmla="*/ 154 h 328"/>
                <a:gd name="T32" fmla="*/ 44 w 236"/>
                <a:gd name="T33" fmla="*/ 128 h 328"/>
                <a:gd name="T34" fmla="*/ 66 w 236"/>
                <a:gd name="T35" fmla="*/ 150 h 328"/>
                <a:gd name="T36" fmla="*/ 88 w 236"/>
                <a:gd name="T37" fmla="*/ 300 h 328"/>
                <a:gd name="T38" fmla="*/ 78 w 236"/>
                <a:gd name="T39" fmla="*/ 278 h 328"/>
                <a:gd name="T40" fmla="*/ 106 w 236"/>
                <a:gd name="T41" fmla="*/ 268 h 328"/>
                <a:gd name="T42" fmla="*/ 110 w 236"/>
                <a:gd name="T43" fmla="*/ 248 h 328"/>
                <a:gd name="T44" fmla="*/ 82 w 236"/>
                <a:gd name="T45" fmla="*/ 250 h 328"/>
                <a:gd name="T46" fmla="*/ 86 w 236"/>
                <a:gd name="T47" fmla="*/ 222 h 328"/>
                <a:gd name="T48" fmla="*/ 112 w 236"/>
                <a:gd name="T49" fmla="*/ 230 h 328"/>
                <a:gd name="T50" fmla="*/ 102 w 236"/>
                <a:gd name="T51" fmla="*/ 206 h 328"/>
                <a:gd name="T52" fmla="*/ 78 w 236"/>
                <a:gd name="T53" fmla="*/ 184 h 328"/>
                <a:gd name="T54" fmla="*/ 102 w 236"/>
                <a:gd name="T55" fmla="*/ 174 h 328"/>
                <a:gd name="T56" fmla="*/ 112 w 236"/>
                <a:gd name="T57" fmla="*/ 150 h 328"/>
                <a:gd name="T58" fmla="*/ 86 w 236"/>
                <a:gd name="T59" fmla="*/ 160 h 328"/>
                <a:gd name="T60" fmla="*/ 82 w 236"/>
                <a:gd name="T61" fmla="*/ 130 h 328"/>
                <a:gd name="T62" fmla="*/ 110 w 236"/>
                <a:gd name="T63" fmla="*/ 134 h 328"/>
                <a:gd name="T64" fmla="*/ 150 w 236"/>
                <a:gd name="T65" fmla="*/ 300 h 328"/>
                <a:gd name="T66" fmla="*/ 124 w 236"/>
                <a:gd name="T67" fmla="*/ 290 h 328"/>
                <a:gd name="T68" fmla="*/ 148 w 236"/>
                <a:gd name="T69" fmla="*/ 268 h 328"/>
                <a:gd name="T70" fmla="*/ 158 w 236"/>
                <a:gd name="T71" fmla="*/ 244 h 328"/>
                <a:gd name="T72" fmla="*/ 134 w 236"/>
                <a:gd name="T73" fmla="*/ 254 h 328"/>
                <a:gd name="T74" fmla="*/ 126 w 236"/>
                <a:gd name="T75" fmla="*/ 226 h 328"/>
                <a:gd name="T76" fmla="*/ 154 w 236"/>
                <a:gd name="T77" fmla="*/ 224 h 328"/>
                <a:gd name="T78" fmla="*/ 154 w 236"/>
                <a:gd name="T79" fmla="*/ 204 h 328"/>
                <a:gd name="T80" fmla="*/ 126 w 236"/>
                <a:gd name="T81" fmla="*/ 200 h 328"/>
                <a:gd name="T82" fmla="*/ 134 w 236"/>
                <a:gd name="T83" fmla="*/ 174 h 328"/>
                <a:gd name="T84" fmla="*/ 158 w 236"/>
                <a:gd name="T85" fmla="*/ 196 h 328"/>
                <a:gd name="T86" fmla="*/ 134 w 236"/>
                <a:gd name="T87" fmla="*/ 160 h 328"/>
                <a:gd name="T88" fmla="*/ 124 w 236"/>
                <a:gd name="T89" fmla="*/ 138 h 328"/>
                <a:gd name="T90" fmla="*/ 150 w 236"/>
                <a:gd name="T91" fmla="*/ 128 h 328"/>
                <a:gd name="T92" fmla="*/ 202 w 236"/>
                <a:gd name="T93" fmla="*/ 290 h 328"/>
                <a:gd name="T94" fmla="*/ 176 w 236"/>
                <a:gd name="T95" fmla="*/ 300 h 328"/>
                <a:gd name="T96" fmla="*/ 172 w 236"/>
                <a:gd name="T97" fmla="*/ 226 h 328"/>
                <a:gd name="T98" fmla="*/ 200 w 236"/>
                <a:gd name="T99" fmla="*/ 224 h 328"/>
                <a:gd name="T100" fmla="*/ 200 w 236"/>
                <a:gd name="T101" fmla="*/ 204 h 328"/>
                <a:gd name="T102" fmla="*/ 172 w 236"/>
                <a:gd name="T103" fmla="*/ 200 h 328"/>
                <a:gd name="T104" fmla="*/ 180 w 236"/>
                <a:gd name="T105" fmla="*/ 174 h 328"/>
                <a:gd name="T106" fmla="*/ 202 w 236"/>
                <a:gd name="T107" fmla="*/ 196 h 328"/>
                <a:gd name="T108" fmla="*/ 180 w 236"/>
                <a:gd name="T109" fmla="*/ 160 h 328"/>
                <a:gd name="T110" fmla="*/ 170 w 236"/>
                <a:gd name="T111" fmla="*/ 138 h 328"/>
                <a:gd name="T112" fmla="*/ 196 w 236"/>
                <a:gd name="T113" fmla="*/ 128 h 328"/>
                <a:gd name="T114" fmla="*/ 202 w 236"/>
                <a:gd name="T115" fmla="*/ 88 h 328"/>
                <a:gd name="T116" fmla="*/ 36 w 236"/>
                <a:gd name="T117" fmla="*/ 92 h 328"/>
                <a:gd name="T118" fmla="*/ 40 w 236"/>
                <a:gd name="T119" fmla="*/ 48 h 328"/>
                <a:gd name="T120" fmla="*/ 202 w 236"/>
                <a:gd name="T121" fmla="*/ 5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328">
                  <a:moveTo>
                    <a:pt x="220" y="0"/>
                  </a:moveTo>
                  <a:lnTo>
                    <a:pt x="16" y="0"/>
                  </a:lnTo>
                  <a:lnTo>
                    <a:pt x="16" y="0"/>
                  </a:lnTo>
                  <a:lnTo>
                    <a:pt x="10" y="2"/>
                  </a:lnTo>
                  <a:lnTo>
                    <a:pt x="6" y="6"/>
                  </a:lnTo>
                  <a:lnTo>
                    <a:pt x="2" y="10"/>
                  </a:lnTo>
                  <a:lnTo>
                    <a:pt x="0" y="16"/>
                  </a:lnTo>
                  <a:lnTo>
                    <a:pt x="0" y="312"/>
                  </a:lnTo>
                  <a:lnTo>
                    <a:pt x="0" y="312"/>
                  </a:lnTo>
                  <a:lnTo>
                    <a:pt x="2" y="318"/>
                  </a:lnTo>
                  <a:lnTo>
                    <a:pt x="6" y="322"/>
                  </a:lnTo>
                  <a:lnTo>
                    <a:pt x="10" y="326"/>
                  </a:lnTo>
                  <a:lnTo>
                    <a:pt x="16" y="328"/>
                  </a:lnTo>
                  <a:lnTo>
                    <a:pt x="220" y="328"/>
                  </a:lnTo>
                  <a:lnTo>
                    <a:pt x="220" y="328"/>
                  </a:lnTo>
                  <a:lnTo>
                    <a:pt x="226" y="326"/>
                  </a:lnTo>
                  <a:lnTo>
                    <a:pt x="230" y="322"/>
                  </a:lnTo>
                  <a:lnTo>
                    <a:pt x="234" y="318"/>
                  </a:lnTo>
                  <a:lnTo>
                    <a:pt x="236" y="312"/>
                  </a:lnTo>
                  <a:lnTo>
                    <a:pt x="236" y="16"/>
                  </a:lnTo>
                  <a:lnTo>
                    <a:pt x="236" y="16"/>
                  </a:lnTo>
                  <a:lnTo>
                    <a:pt x="234" y="10"/>
                  </a:lnTo>
                  <a:lnTo>
                    <a:pt x="230" y="6"/>
                  </a:lnTo>
                  <a:lnTo>
                    <a:pt x="226" y="2"/>
                  </a:lnTo>
                  <a:lnTo>
                    <a:pt x="220" y="0"/>
                  </a:lnTo>
                  <a:lnTo>
                    <a:pt x="220" y="0"/>
                  </a:lnTo>
                  <a:close/>
                  <a:moveTo>
                    <a:pt x="66" y="290"/>
                  </a:moveTo>
                  <a:lnTo>
                    <a:pt x="66" y="290"/>
                  </a:lnTo>
                  <a:lnTo>
                    <a:pt x="64" y="294"/>
                  </a:lnTo>
                  <a:lnTo>
                    <a:pt x="62" y="296"/>
                  </a:lnTo>
                  <a:lnTo>
                    <a:pt x="60" y="300"/>
                  </a:lnTo>
                  <a:lnTo>
                    <a:pt x="56" y="300"/>
                  </a:lnTo>
                  <a:lnTo>
                    <a:pt x="44" y="300"/>
                  </a:lnTo>
                  <a:lnTo>
                    <a:pt x="44" y="300"/>
                  </a:lnTo>
                  <a:lnTo>
                    <a:pt x="40" y="300"/>
                  </a:lnTo>
                  <a:lnTo>
                    <a:pt x="36" y="296"/>
                  </a:lnTo>
                  <a:lnTo>
                    <a:pt x="34" y="294"/>
                  </a:lnTo>
                  <a:lnTo>
                    <a:pt x="34" y="290"/>
                  </a:lnTo>
                  <a:lnTo>
                    <a:pt x="34" y="278"/>
                  </a:lnTo>
                  <a:lnTo>
                    <a:pt x="34" y="278"/>
                  </a:lnTo>
                  <a:lnTo>
                    <a:pt x="34" y="274"/>
                  </a:lnTo>
                  <a:lnTo>
                    <a:pt x="36" y="270"/>
                  </a:lnTo>
                  <a:lnTo>
                    <a:pt x="40" y="268"/>
                  </a:lnTo>
                  <a:lnTo>
                    <a:pt x="44" y="268"/>
                  </a:lnTo>
                  <a:lnTo>
                    <a:pt x="56" y="268"/>
                  </a:lnTo>
                  <a:lnTo>
                    <a:pt x="56" y="268"/>
                  </a:lnTo>
                  <a:lnTo>
                    <a:pt x="60" y="268"/>
                  </a:lnTo>
                  <a:lnTo>
                    <a:pt x="62" y="270"/>
                  </a:lnTo>
                  <a:lnTo>
                    <a:pt x="64" y="274"/>
                  </a:lnTo>
                  <a:lnTo>
                    <a:pt x="66" y="278"/>
                  </a:lnTo>
                  <a:lnTo>
                    <a:pt x="66" y="290"/>
                  </a:lnTo>
                  <a:close/>
                  <a:moveTo>
                    <a:pt x="66" y="244"/>
                  </a:moveTo>
                  <a:lnTo>
                    <a:pt x="66" y="244"/>
                  </a:lnTo>
                  <a:lnTo>
                    <a:pt x="64" y="248"/>
                  </a:lnTo>
                  <a:lnTo>
                    <a:pt x="62" y="250"/>
                  </a:lnTo>
                  <a:lnTo>
                    <a:pt x="60" y="252"/>
                  </a:lnTo>
                  <a:lnTo>
                    <a:pt x="56" y="254"/>
                  </a:lnTo>
                  <a:lnTo>
                    <a:pt x="44" y="254"/>
                  </a:lnTo>
                  <a:lnTo>
                    <a:pt x="44" y="254"/>
                  </a:lnTo>
                  <a:lnTo>
                    <a:pt x="40" y="252"/>
                  </a:lnTo>
                  <a:lnTo>
                    <a:pt x="36" y="250"/>
                  </a:lnTo>
                  <a:lnTo>
                    <a:pt x="34" y="248"/>
                  </a:lnTo>
                  <a:lnTo>
                    <a:pt x="34" y="244"/>
                  </a:lnTo>
                  <a:lnTo>
                    <a:pt x="34" y="230"/>
                  </a:lnTo>
                  <a:lnTo>
                    <a:pt x="34" y="230"/>
                  </a:lnTo>
                  <a:lnTo>
                    <a:pt x="34" y="226"/>
                  </a:lnTo>
                  <a:lnTo>
                    <a:pt x="36" y="224"/>
                  </a:lnTo>
                  <a:lnTo>
                    <a:pt x="40" y="222"/>
                  </a:lnTo>
                  <a:lnTo>
                    <a:pt x="44" y="220"/>
                  </a:lnTo>
                  <a:lnTo>
                    <a:pt x="56" y="220"/>
                  </a:lnTo>
                  <a:lnTo>
                    <a:pt x="56" y="220"/>
                  </a:lnTo>
                  <a:lnTo>
                    <a:pt x="60" y="222"/>
                  </a:lnTo>
                  <a:lnTo>
                    <a:pt x="62" y="224"/>
                  </a:lnTo>
                  <a:lnTo>
                    <a:pt x="64" y="226"/>
                  </a:lnTo>
                  <a:lnTo>
                    <a:pt x="66" y="230"/>
                  </a:lnTo>
                  <a:lnTo>
                    <a:pt x="66" y="244"/>
                  </a:lnTo>
                  <a:close/>
                  <a:moveTo>
                    <a:pt x="66" y="196"/>
                  </a:moveTo>
                  <a:lnTo>
                    <a:pt x="66" y="196"/>
                  </a:lnTo>
                  <a:lnTo>
                    <a:pt x="64" y="200"/>
                  </a:lnTo>
                  <a:lnTo>
                    <a:pt x="62" y="204"/>
                  </a:lnTo>
                  <a:lnTo>
                    <a:pt x="60" y="206"/>
                  </a:lnTo>
                  <a:lnTo>
                    <a:pt x="56" y="206"/>
                  </a:lnTo>
                  <a:lnTo>
                    <a:pt x="44" y="206"/>
                  </a:lnTo>
                  <a:lnTo>
                    <a:pt x="44" y="206"/>
                  </a:lnTo>
                  <a:lnTo>
                    <a:pt x="40" y="206"/>
                  </a:lnTo>
                  <a:lnTo>
                    <a:pt x="36" y="204"/>
                  </a:lnTo>
                  <a:lnTo>
                    <a:pt x="34" y="200"/>
                  </a:lnTo>
                  <a:lnTo>
                    <a:pt x="34" y="196"/>
                  </a:lnTo>
                  <a:lnTo>
                    <a:pt x="34" y="184"/>
                  </a:lnTo>
                  <a:lnTo>
                    <a:pt x="34" y="184"/>
                  </a:lnTo>
                  <a:lnTo>
                    <a:pt x="34" y="180"/>
                  </a:lnTo>
                  <a:lnTo>
                    <a:pt x="36" y="178"/>
                  </a:lnTo>
                  <a:lnTo>
                    <a:pt x="40" y="176"/>
                  </a:lnTo>
                  <a:lnTo>
                    <a:pt x="44" y="174"/>
                  </a:lnTo>
                  <a:lnTo>
                    <a:pt x="56" y="174"/>
                  </a:lnTo>
                  <a:lnTo>
                    <a:pt x="56" y="174"/>
                  </a:lnTo>
                  <a:lnTo>
                    <a:pt x="60" y="176"/>
                  </a:lnTo>
                  <a:lnTo>
                    <a:pt x="62" y="178"/>
                  </a:lnTo>
                  <a:lnTo>
                    <a:pt x="64" y="180"/>
                  </a:lnTo>
                  <a:lnTo>
                    <a:pt x="66" y="184"/>
                  </a:lnTo>
                  <a:lnTo>
                    <a:pt x="66" y="196"/>
                  </a:lnTo>
                  <a:close/>
                  <a:moveTo>
                    <a:pt x="66" y="150"/>
                  </a:moveTo>
                  <a:lnTo>
                    <a:pt x="66" y="150"/>
                  </a:lnTo>
                  <a:lnTo>
                    <a:pt x="64" y="154"/>
                  </a:lnTo>
                  <a:lnTo>
                    <a:pt x="62" y="158"/>
                  </a:lnTo>
                  <a:lnTo>
                    <a:pt x="60" y="160"/>
                  </a:lnTo>
                  <a:lnTo>
                    <a:pt x="56" y="160"/>
                  </a:lnTo>
                  <a:lnTo>
                    <a:pt x="44" y="160"/>
                  </a:lnTo>
                  <a:lnTo>
                    <a:pt x="44" y="160"/>
                  </a:lnTo>
                  <a:lnTo>
                    <a:pt x="40" y="160"/>
                  </a:lnTo>
                  <a:lnTo>
                    <a:pt x="36" y="158"/>
                  </a:lnTo>
                  <a:lnTo>
                    <a:pt x="34" y="154"/>
                  </a:lnTo>
                  <a:lnTo>
                    <a:pt x="34" y="150"/>
                  </a:lnTo>
                  <a:lnTo>
                    <a:pt x="34" y="138"/>
                  </a:lnTo>
                  <a:lnTo>
                    <a:pt x="34" y="138"/>
                  </a:lnTo>
                  <a:lnTo>
                    <a:pt x="34" y="134"/>
                  </a:lnTo>
                  <a:lnTo>
                    <a:pt x="36" y="130"/>
                  </a:lnTo>
                  <a:lnTo>
                    <a:pt x="40" y="128"/>
                  </a:lnTo>
                  <a:lnTo>
                    <a:pt x="44" y="128"/>
                  </a:lnTo>
                  <a:lnTo>
                    <a:pt x="56" y="128"/>
                  </a:lnTo>
                  <a:lnTo>
                    <a:pt x="56" y="128"/>
                  </a:lnTo>
                  <a:lnTo>
                    <a:pt x="60" y="128"/>
                  </a:lnTo>
                  <a:lnTo>
                    <a:pt x="62" y="130"/>
                  </a:lnTo>
                  <a:lnTo>
                    <a:pt x="64" y="134"/>
                  </a:lnTo>
                  <a:lnTo>
                    <a:pt x="66" y="138"/>
                  </a:lnTo>
                  <a:lnTo>
                    <a:pt x="66" y="150"/>
                  </a:lnTo>
                  <a:close/>
                  <a:moveTo>
                    <a:pt x="112" y="290"/>
                  </a:moveTo>
                  <a:lnTo>
                    <a:pt x="112" y="290"/>
                  </a:lnTo>
                  <a:lnTo>
                    <a:pt x="110" y="294"/>
                  </a:lnTo>
                  <a:lnTo>
                    <a:pt x="108" y="296"/>
                  </a:lnTo>
                  <a:lnTo>
                    <a:pt x="106" y="300"/>
                  </a:lnTo>
                  <a:lnTo>
                    <a:pt x="102" y="300"/>
                  </a:lnTo>
                  <a:lnTo>
                    <a:pt x="88" y="300"/>
                  </a:lnTo>
                  <a:lnTo>
                    <a:pt x="88" y="300"/>
                  </a:lnTo>
                  <a:lnTo>
                    <a:pt x="86" y="300"/>
                  </a:lnTo>
                  <a:lnTo>
                    <a:pt x="82" y="296"/>
                  </a:lnTo>
                  <a:lnTo>
                    <a:pt x="80" y="294"/>
                  </a:lnTo>
                  <a:lnTo>
                    <a:pt x="78" y="290"/>
                  </a:lnTo>
                  <a:lnTo>
                    <a:pt x="78" y="278"/>
                  </a:lnTo>
                  <a:lnTo>
                    <a:pt x="78" y="278"/>
                  </a:lnTo>
                  <a:lnTo>
                    <a:pt x="80" y="274"/>
                  </a:lnTo>
                  <a:lnTo>
                    <a:pt x="82" y="270"/>
                  </a:lnTo>
                  <a:lnTo>
                    <a:pt x="86" y="268"/>
                  </a:lnTo>
                  <a:lnTo>
                    <a:pt x="88" y="268"/>
                  </a:lnTo>
                  <a:lnTo>
                    <a:pt x="102" y="268"/>
                  </a:lnTo>
                  <a:lnTo>
                    <a:pt x="102" y="268"/>
                  </a:lnTo>
                  <a:lnTo>
                    <a:pt x="106" y="268"/>
                  </a:lnTo>
                  <a:lnTo>
                    <a:pt x="108" y="270"/>
                  </a:lnTo>
                  <a:lnTo>
                    <a:pt x="110" y="274"/>
                  </a:lnTo>
                  <a:lnTo>
                    <a:pt x="112" y="278"/>
                  </a:lnTo>
                  <a:lnTo>
                    <a:pt x="112" y="290"/>
                  </a:lnTo>
                  <a:close/>
                  <a:moveTo>
                    <a:pt x="112" y="244"/>
                  </a:moveTo>
                  <a:lnTo>
                    <a:pt x="112" y="244"/>
                  </a:lnTo>
                  <a:lnTo>
                    <a:pt x="110" y="248"/>
                  </a:lnTo>
                  <a:lnTo>
                    <a:pt x="108" y="250"/>
                  </a:lnTo>
                  <a:lnTo>
                    <a:pt x="106" y="252"/>
                  </a:lnTo>
                  <a:lnTo>
                    <a:pt x="102" y="254"/>
                  </a:lnTo>
                  <a:lnTo>
                    <a:pt x="88" y="254"/>
                  </a:lnTo>
                  <a:lnTo>
                    <a:pt x="88" y="254"/>
                  </a:lnTo>
                  <a:lnTo>
                    <a:pt x="86" y="252"/>
                  </a:lnTo>
                  <a:lnTo>
                    <a:pt x="82" y="250"/>
                  </a:lnTo>
                  <a:lnTo>
                    <a:pt x="80" y="248"/>
                  </a:lnTo>
                  <a:lnTo>
                    <a:pt x="78" y="244"/>
                  </a:lnTo>
                  <a:lnTo>
                    <a:pt x="78" y="230"/>
                  </a:lnTo>
                  <a:lnTo>
                    <a:pt x="78" y="230"/>
                  </a:lnTo>
                  <a:lnTo>
                    <a:pt x="80" y="226"/>
                  </a:lnTo>
                  <a:lnTo>
                    <a:pt x="82" y="224"/>
                  </a:lnTo>
                  <a:lnTo>
                    <a:pt x="86" y="222"/>
                  </a:lnTo>
                  <a:lnTo>
                    <a:pt x="88" y="220"/>
                  </a:lnTo>
                  <a:lnTo>
                    <a:pt x="102" y="220"/>
                  </a:lnTo>
                  <a:lnTo>
                    <a:pt x="102" y="220"/>
                  </a:lnTo>
                  <a:lnTo>
                    <a:pt x="106" y="222"/>
                  </a:lnTo>
                  <a:lnTo>
                    <a:pt x="108" y="224"/>
                  </a:lnTo>
                  <a:lnTo>
                    <a:pt x="110" y="226"/>
                  </a:lnTo>
                  <a:lnTo>
                    <a:pt x="112" y="230"/>
                  </a:lnTo>
                  <a:lnTo>
                    <a:pt x="112" y="244"/>
                  </a:lnTo>
                  <a:close/>
                  <a:moveTo>
                    <a:pt x="112" y="196"/>
                  </a:moveTo>
                  <a:lnTo>
                    <a:pt x="112" y="196"/>
                  </a:lnTo>
                  <a:lnTo>
                    <a:pt x="110" y="200"/>
                  </a:lnTo>
                  <a:lnTo>
                    <a:pt x="108" y="204"/>
                  </a:lnTo>
                  <a:lnTo>
                    <a:pt x="106" y="206"/>
                  </a:lnTo>
                  <a:lnTo>
                    <a:pt x="102" y="206"/>
                  </a:lnTo>
                  <a:lnTo>
                    <a:pt x="88" y="206"/>
                  </a:lnTo>
                  <a:lnTo>
                    <a:pt x="88" y="206"/>
                  </a:lnTo>
                  <a:lnTo>
                    <a:pt x="86" y="206"/>
                  </a:lnTo>
                  <a:lnTo>
                    <a:pt x="82" y="204"/>
                  </a:lnTo>
                  <a:lnTo>
                    <a:pt x="80" y="200"/>
                  </a:lnTo>
                  <a:lnTo>
                    <a:pt x="78" y="196"/>
                  </a:lnTo>
                  <a:lnTo>
                    <a:pt x="78" y="184"/>
                  </a:lnTo>
                  <a:lnTo>
                    <a:pt x="78" y="184"/>
                  </a:lnTo>
                  <a:lnTo>
                    <a:pt x="80" y="180"/>
                  </a:lnTo>
                  <a:lnTo>
                    <a:pt x="82" y="178"/>
                  </a:lnTo>
                  <a:lnTo>
                    <a:pt x="86" y="176"/>
                  </a:lnTo>
                  <a:lnTo>
                    <a:pt x="88" y="174"/>
                  </a:lnTo>
                  <a:lnTo>
                    <a:pt x="102" y="174"/>
                  </a:lnTo>
                  <a:lnTo>
                    <a:pt x="102" y="174"/>
                  </a:lnTo>
                  <a:lnTo>
                    <a:pt x="106" y="176"/>
                  </a:lnTo>
                  <a:lnTo>
                    <a:pt x="108" y="178"/>
                  </a:lnTo>
                  <a:lnTo>
                    <a:pt x="110" y="180"/>
                  </a:lnTo>
                  <a:lnTo>
                    <a:pt x="112" y="184"/>
                  </a:lnTo>
                  <a:lnTo>
                    <a:pt x="112" y="196"/>
                  </a:lnTo>
                  <a:close/>
                  <a:moveTo>
                    <a:pt x="112" y="150"/>
                  </a:moveTo>
                  <a:lnTo>
                    <a:pt x="112" y="150"/>
                  </a:lnTo>
                  <a:lnTo>
                    <a:pt x="110" y="154"/>
                  </a:lnTo>
                  <a:lnTo>
                    <a:pt x="108" y="158"/>
                  </a:lnTo>
                  <a:lnTo>
                    <a:pt x="106" y="160"/>
                  </a:lnTo>
                  <a:lnTo>
                    <a:pt x="102" y="160"/>
                  </a:lnTo>
                  <a:lnTo>
                    <a:pt x="88" y="160"/>
                  </a:lnTo>
                  <a:lnTo>
                    <a:pt x="88" y="160"/>
                  </a:lnTo>
                  <a:lnTo>
                    <a:pt x="86" y="160"/>
                  </a:lnTo>
                  <a:lnTo>
                    <a:pt x="82" y="158"/>
                  </a:lnTo>
                  <a:lnTo>
                    <a:pt x="80" y="154"/>
                  </a:lnTo>
                  <a:lnTo>
                    <a:pt x="78" y="150"/>
                  </a:lnTo>
                  <a:lnTo>
                    <a:pt x="78" y="138"/>
                  </a:lnTo>
                  <a:lnTo>
                    <a:pt x="78" y="138"/>
                  </a:lnTo>
                  <a:lnTo>
                    <a:pt x="80" y="134"/>
                  </a:lnTo>
                  <a:lnTo>
                    <a:pt x="82" y="130"/>
                  </a:lnTo>
                  <a:lnTo>
                    <a:pt x="86" y="128"/>
                  </a:lnTo>
                  <a:lnTo>
                    <a:pt x="88" y="128"/>
                  </a:lnTo>
                  <a:lnTo>
                    <a:pt x="102" y="128"/>
                  </a:lnTo>
                  <a:lnTo>
                    <a:pt x="102" y="128"/>
                  </a:lnTo>
                  <a:lnTo>
                    <a:pt x="106" y="128"/>
                  </a:lnTo>
                  <a:lnTo>
                    <a:pt x="108" y="130"/>
                  </a:lnTo>
                  <a:lnTo>
                    <a:pt x="110" y="134"/>
                  </a:lnTo>
                  <a:lnTo>
                    <a:pt x="112" y="138"/>
                  </a:lnTo>
                  <a:lnTo>
                    <a:pt x="112" y="150"/>
                  </a:lnTo>
                  <a:close/>
                  <a:moveTo>
                    <a:pt x="158" y="290"/>
                  </a:moveTo>
                  <a:lnTo>
                    <a:pt x="158" y="290"/>
                  </a:lnTo>
                  <a:lnTo>
                    <a:pt x="156" y="294"/>
                  </a:lnTo>
                  <a:lnTo>
                    <a:pt x="154" y="296"/>
                  </a:lnTo>
                  <a:lnTo>
                    <a:pt x="150" y="300"/>
                  </a:lnTo>
                  <a:lnTo>
                    <a:pt x="148" y="300"/>
                  </a:lnTo>
                  <a:lnTo>
                    <a:pt x="134" y="300"/>
                  </a:lnTo>
                  <a:lnTo>
                    <a:pt x="134" y="300"/>
                  </a:lnTo>
                  <a:lnTo>
                    <a:pt x="130" y="300"/>
                  </a:lnTo>
                  <a:lnTo>
                    <a:pt x="128" y="296"/>
                  </a:lnTo>
                  <a:lnTo>
                    <a:pt x="126" y="294"/>
                  </a:lnTo>
                  <a:lnTo>
                    <a:pt x="124" y="290"/>
                  </a:lnTo>
                  <a:lnTo>
                    <a:pt x="124" y="278"/>
                  </a:lnTo>
                  <a:lnTo>
                    <a:pt x="124" y="278"/>
                  </a:lnTo>
                  <a:lnTo>
                    <a:pt x="126" y="274"/>
                  </a:lnTo>
                  <a:lnTo>
                    <a:pt x="128" y="270"/>
                  </a:lnTo>
                  <a:lnTo>
                    <a:pt x="130" y="268"/>
                  </a:lnTo>
                  <a:lnTo>
                    <a:pt x="134" y="268"/>
                  </a:lnTo>
                  <a:lnTo>
                    <a:pt x="148" y="268"/>
                  </a:lnTo>
                  <a:lnTo>
                    <a:pt x="148" y="268"/>
                  </a:lnTo>
                  <a:lnTo>
                    <a:pt x="150" y="268"/>
                  </a:lnTo>
                  <a:lnTo>
                    <a:pt x="154" y="270"/>
                  </a:lnTo>
                  <a:lnTo>
                    <a:pt x="156" y="274"/>
                  </a:lnTo>
                  <a:lnTo>
                    <a:pt x="158" y="278"/>
                  </a:lnTo>
                  <a:lnTo>
                    <a:pt x="158" y="290"/>
                  </a:lnTo>
                  <a:close/>
                  <a:moveTo>
                    <a:pt x="158" y="244"/>
                  </a:moveTo>
                  <a:lnTo>
                    <a:pt x="158" y="244"/>
                  </a:lnTo>
                  <a:lnTo>
                    <a:pt x="156" y="248"/>
                  </a:lnTo>
                  <a:lnTo>
                    <a:pt x="154" y="250"/>
                  </a:lnTo>
                  <a:lnTo>
                    <a:pt x="150" y="252"/>
                  </a:lnTo>
                  <a:lnTo>
                    <a:pt x="148" y="254"/>
                  </a:lnTo>
                  <a:lnTo>
                    <a:pt x="134" y="254"/>
                  </a:lnTo>
                  <a:lnTo>
                    <a:pt x="134" y="254"/>
                  </a:lnTo>
                  <a:lnTo>
                    <a:pt x="130" y="252"/>
                  </a:lnTo>
                  <a:lnTo>
                    <a:pt x="128" y="250"/>
                  </a:lnTo>
                  <a:lnTo>
                    <a:pt x="126" y="248"/>
                  </a:lnTo>
                  <a:lnTo>
                    <a:pt x="124" y="244"/>
                  </a:lnTo>
                  <a:lnTo>
                    <a:pt x="124" y="230"/>
                  </a:lnTo>
                  <a:lnTo>
                    <a:pt x="124" y="230"/>
                  </a:lnTo>
                  <a:lnTo>
                    <a:pt x="126" y="226"/>
                  </a:lnTo>
                  <a:lnTo>
                    <a:pt x="128" y="224"/>
                  </a:lnTo>
                  <a:lnTo>
                    <a:pt x="130" y="222"/>
                  </a:lnTo>
                  <a:lnTo>
                    <a:pt x="134" y="220"/>
                  </a:lnTo>
                  <a:lnTo>
                    <a:pt x="148" y="220"/>
                  </a:lnTo>
                  <a:lnTo>
                    <a:pt x="148" y="220"/>
                  </a:lnTo>
                  <a:lnTo>
                    <a:pt x="150" y="222"/>
                  </a:lnTo>
                  <a:lnTo>
                    <a:pt x="154" y="224"/>
                  </a:lnTo>
                  <a:lnTo>
                    <a:pt x="156" y="226"/>
                  </a:lnTo>
                  <a:lnTo>
                    <a:pt x="158" y="230"/>
                  </a:lnTo>
                  <a:lnTo>
                    <a:pt x="158" y="244"/>
                  </a:lnTo>
                  <a:close/>
                  <a:moveTo>
                    <a:pt x="158" y="196"/>
                  </a:moveTo>
                  <a:lnTo>
                    <a:pt x="158" y="196"/>
                  </a:lnTo>
                  <a:lnTo>
                    <a:pt x="156" y="200"/>
                  </a:lnTo>
                  <a:lnTo>
                    <a:pt x="154" y="204"/>
                  </a:lnTo>
                  <a:lnTo>
                    <a:pt x="150" y="206"/>
                  </a:lnTo>
                  <a:lnTo>
                    <a:pt x="148" y="206"/>
                  </a:lnTo>
                  <a:lnTo>
                    <a:pt x="134" y="206"/>
                  </a:lnTo>
                  <a:lnTo>
                    <a:pt x="134" y="206"/>
                  </a:lnTo>
                  <a:lnTo>
                    <a:pt x="130" y="206"/>
                  </a:lnTo>
                  <a:lnTo>
                    <a:pt x="128" y="204"/>
                  </a:lnTo>
                  <a:lnTo>
                    <a:pt x="126" y="200"/>
                  </a:lnTo>
                  <a:lnTo>
                    <a:pt x="124" y="196"/>
                  </a:lnTo>
                  <a:lnTo>
                    <a:pt x="124" y="184"/>
                  </a:lnTo>
                  <a:lnTo>
                    <a:pt x="124" y="184"/>
                  </a:lnTo>
                  <a:lnTo>
                    <a:pt x="126" y="180"/>
                  </a:lnTo>
                  <a:lnTo>
                    <a:pt x="128" y="178"/>
                  </a:lnTo>
                  <a:lnTo>
                    <a:pt x="130" y="176"/>
                  </a:lnTo>
                  <a:lnTo>
                    <a:pt x="134" y="174"/>
                  </a:lnTo>
                  <a:lnTo>
                    <a:pt x="148" y="174"/>
                  </a:lnTo>
                  <a:lnTo>
                    <a:pt x="148" y="174"/>
                  </a:lnTo>
                  <a:lnTo>
                    <a:pt x="150" y="176"/>
                  </a:lnTo>
                  <a:lnTo>
                    <a:pt x="154" y="178"/>
                  </a:lnTo>
                  <a:lnTo>
                    <a:pt x="156" y="180"/>
                  </a:lnTo>
                  <a:lnTo>
                    <a:pt x="158" y="184"/>
                  </a:lnTo>
                  <a:lnTo>
                    <a:pt x="158" y="196"/>
                  </a:lnTo>
                  <a:close/>
                  <a:moveTo>
                    <a:pt x="158" y="150"/>
                  </a:moveTo>
                  <a:lnTo>
                    <a:pt x="158" y="150"/>
                  </a:lnTo>
                  <a:lnTo>
                    <a:pt x="156" y="154"/>
                  </a:lnTo>
                  <a:lnTo>
                    <a:pt x="154" y="158"/>
                  </a:lnTo>
                  <a:lnTo>
                    <a:pt x="150" y="160"/>
                  </a:lnTo>
                  <a:lnTo>
                    <a:pt x="148" y="160"/>
                  </a:lnTo>
                  <a:lnTo>
                    <a:pt x="134" y="160"/>
                  </a:lnTo>
                  <a:lnTo>
                    <a:pt x="134" y="160"/>
                  </a:lnTo>
                  <a:lnTo>
                    <a:pt x="130" y="160"/>
                  </a:lnTo>
                  <a:lnTo>
                    <a:pt x="128" y="158"/>
                  </a:lnTo>
                  <a:lnTo>
                    <a:pt x="126" y="154"/>
                  </a:lnTo>
                  <a:lnTo>
                    <a:pt x="124" y="150"/>
                  </a:lnTo>
                  <a:lnTo>
                    <a:pt x="124" y="138"/>
                  </a:lnTo>
                  <a:lnTo>
                    <a:pt x="124" y="138"/>
                  </a:lnTo>
                  <a:lnTo>
                    <a:pt x="126" y="134"/>
                  </a:lnTo>
                  <a:lnTo>
                    <a:pt x="128" y="130"/>
                  </a:lnTo>
                  <a:lnTo>
                    <a:pt x="130" y="128"/>
                  </a:lnTo>
                  <a:lnTo>
                    <a:pt x="134" y="128"/>
                  </a:lnTo>
                  <a:lnTo>
                    <a:pt x="148" y="128"/>
                  </a:lnTo>
                  <a:lnTo>
                    <a:pt x="148" y="128"/>
                  </a:lnTo>
                  <a:lnTo>
                    <a:pt x="150" y="128"/>
                  </a:lnTo>
                  <a:lnTo>
                    <a:pt x="154" y="130"/>
                  </a:lnTo>
                  <a:lnTo>
                    <a:pt x="156" y="134"/>
                  </a:lnTo>
                  <a:lnTo>
                    <a:pt x="158" y="138"/>
                  </a:lnTo>
                  <a:lnTo>
                    <a:pt x="158" y="150"/>
                  </a:lnTo>
                  <a:close/>
                  <a:moveTo>
                    <a:pt x="202" y="244"/>
                  </a:moveTo>
                  <a:lnTo>
                    <a:pt x="202" y="290"/>
                  </a:lnTo>
                  <a:lnTo>
                    <a:pt x="202" y="290"/>
                  </a:lnTo>
                  <a:lnTo>
                    <a:pt x="202" y="294"/>
                  </a:lnTo>
                  <a:lnTo>
                    <a:pt x="200" y="296"/>
                  </a:lnTo>
                  <a:lnTo>
                    <a:pt x="196" y="300"/>
                  </a:lnTo>
                  <a:lnTo>
                    <a:pt x="192" y="300"/>
                  </a:lnTo>
                  <a:lnTo>
                    <a:pt x="180" y="300"/>
                  </a:lnTo>
                  <a:lnTo>
                    <a:pt x="180" y="300"/>
                  </a:lnTo>
                  <a:lnTo>
                    <a:pt x="176" y="300"/>
                  </a:lnTo>
                  <a:lnTo>
                    <a:pt x="174" y="296"/>
                  </a:lnTo>
                  <a:lnTo>
                    <a:pt x="172" y="294"/>
                  </a:lnTo>
                  <a:lnTo>
                    <a:pt x="170" y="290"/>
                  </a:lnTo>
                  <a:lnTo>
                    <a:pt x="170" y="244"/>
                  </a:lnTo>
                  <a:lnTo>
                    <a:pt x="170" y="230"/>
                  </a:lnTo>
                  <a:lnTo>
                    <a:pt x="170" y="230"/>
                  </a:lnTo>
                  <a:lnTo>
                    <a:pt x="172" y="226"/>
                  </a:lnTo>
                  <a:lnTo>
                    <a:pt x="174" y="224"/>
                  </a:lnTo>
                  <a:lnTo>
                    <a:pt x="176" y="222"/>
                  </a:lnTo>
                  <a:lnTo>
                    <a:pt x="180" y="220"/>
                  </a:lnTo>
                  <a:lnTo>
                    <a:pt x="192" y="220"/>
                  </a:lnTo>
                  <a:lnTo>
                    <a:pt x="192" y="220"/>
                  </a:lnTo>
                  <a:lnTo>
                    <a:pt x="196" y="222"/>
                  </a:lnTo>
                  <a:lnTo>
                    <a:pt x="200" y="224"/>
                  </a:lnTo>
                  <a:lnTo>
                    <a:pt x="202" y="226"/>
                  </a:lnTo>
                  <a:lnTo>
                    <a:pt x="202" y="230"/>
                  </a:lnTo>
                  <a:lnTo>
                    <a:pt x="202" y="244"/>
                  </a:lnTo>
                  <a:close/>
                  <a:moveTo>
                    <a:pt x="202" y="196"/>
                  </a:moveTo>
                  <a:lnTo>
                    <a:pt x="202" y="196"/>
                  </a:lnTo>
                  <a:lnTo>
                    <a:pt x="202" y="200"/>
                  </a:lnTo>
                  <a:lnTo>
                    <a:pt x="200" y="204"/>
                  </a:lnTo>
                  <a:lnTo>
                    <a:pt x="196" y="206"/>
                  </a:lnTo>
                  <a:lnTo>
                    <a:pt x="192" y="206"/>
                  </a:lnTo>
                  <a:lnTo>
                    <a:pt x="180" y="206"/>
                  </a:lnTo>
                  <a:lnTo>
                    <a:pt x="180" y="206"/>
                  </a:lnTo>
                  <a:lnTo>
                    <a:pt x="176" y="206"/>
                  </a:lnTo>
                  <a:lnTo>
                    <a:pt x="174" y="204"/>
                  </a:lnTo>
                  <a:lnTo>
                    <a:pt x="172" y="200"/>
                  </a:lnTo>
                  <a:lnTo>
                    <a:pt x="170" y="196"/>
                  </a:lnTo>
                  <a:lnTo>
                    <a:pt x="170" y="184"/>
                  </a:lnTo>
                  <a:lnTo>
                    <a:pt x="170" y="184"/>
                  </a:lnTo>
                  <a:lnTo>
                    <a:pt x="172" y="180"/>
                  </a:lnTo>
                  <a:lnTo>
                    <a:pt x="174" y="178"/>
                  </a:lnTo>
                  <a:lnTo>
                    <a:pt x="176" y="176"/>
                  </a:lnTo>
                  <a:lnTo>
                    <a:pt x="180" y="174"/>
                  </a:lnTo>
                  <a:lnTo>
                    <a:pt x="192" y="174"/>
                  </a:lnTo>
                  <a:lnTo>
                    <a:pt x="192" y="174"/>
                  </a:lnTo>
                  <a:lnTo>
                    <a:pt x="196" y="176"/>
                  </a:lnTo>
                  <a:lnTo>
                    <a:pt x="200" y="178"/>
                  </a:lnTo>
                  <a:lnTo>
                    <a:pt x="202" y="180"/>
                  </a:lnTo>
                  <a:lnTo>
                    <a:pt x="202" y="184"/>
                  </a:lnTo>
                  <a:lnTo>
                    <a:pt x="202" y="196"/>
                  </a:lnTo>
                  <a:close/>
                  <a:moveTo>
                    <a:pt x="202" y="150"/>
                  </a:moveTo>
                  <a:lnTo>
                    <a:pt x="202" y="150"/>
                  </a:lnTo>
                  <a:lnTo>
                    <a:pt x="202" y="154"/>
                  </a:lnTo>
                  <a:lnTo>
                    <a:pt x="200" y="158"/>
                  </a:lnTo>
                  <a:lnTo>
                    <a:pt x="196" y="160"/>
                  </a:lnTo>
                  <a:lnTo>
                    <a:pt x="192" y="160"/>
                  </a:lnTo>
                  <a:lnTo>
                    <a:pt x="180" y="160"/>
                  </a:lnTo>
                  <a:lnTo>
                    <a:pt x="180" y="160"/>
                  </a:lnTo>
                  <a:lnTo>
                    <a:pt x="176" y="160"/>
                  </a:lnTo>
                  <a:lnTo>
                    <a:pt x="174" y="158"/>
                  </a:lnTo>
                  <a:lnTo>
                    <a:pt x="172" y="154"/>
                  </a:lnTo>
                  <a:lnTo>
                    <a:pt x="170" y="150"/>
                  </a:lnTo>
                  <a:lnTo>
                    <a:pt x="170" y="138"/>
                  </a:lnTo>
                  <a:lnTo>
                    <a:pt x="170" y="138"/>
                  </a:lnTo>
                  <a:lnTo>
                    <a:pt x="172" y="134"/>
                  </a:lnTo>
                  <a:lnTo>
                    <a:pt x="174" y="130"/>
                  </a:lnTo>
                  <a:lnTo>
                    <a:pt x="176" y="128"/>
                  </a:lnTo>
                  <a:lnTo>
                    <a:pt x="180" y="128"/>
                  </a:lnTo>
                  <a:lnTo>
                    <a:pt x="192" y="128"/>
                  </a:lnTo>
                  <a:lnTo>
                    <a:pt x="192" y="128"/>
                  </a:lnTo>
                  <a:lnTo>
                    <a:pt x="196" y="128"/>
                  </a:lnTo>
                  <a:lnTo>
                    <a:pt x="200" y="130"/>
                  </a:lnTo>
                  <a:lnTo>
                    <a:pt x="202" y="134"/>
                  </a:lnTo>
                  <a:lnTo>
                    <a:pt x="202" y="138"/>
                  </a:lnTo>
                  <a:lnTo>
                    <a:pt x="202" y="150"/>
                  </a:lnTo>
                  <a:close/>
                  <a:moveTo>
                    <a:pt x="202" y="84"/>
                  </a:moveTo>
                  <a:lnTo>
                    <a:pt x="202" y="84"/>
                  </a:lnTo>
                  <a:lnTo>
                    <a:pt x="202" y="88"/>
                  </a:lnTo>
                  <a:lnTo>
                    <a:pt x="200" y="92"/>
                  </a:lnTo>
                  <a:lnTo>
                    <a:pt x="196" y="94"/>
                  </a:lnTo>
                  <a:lnTo>
                    <a:pt x="192" y="94"/>
                  </a:lnTo>
                  <a:lnTo>
                    <a:pt x="44" y="94"/>
                  </a:lnTo>
                  <a:lnTo>
                    <a:pt x="44" y="94"/>
                  </a:lnTo>
                  <a:lnTo>
                    <a:pt x="40" y="94"/>
                  </a:lnTo>
                  <a:lnTo>
                    <a:pt x="36" y="92"/>
                  </a:lnTo>
                  <a:lnTo>
                    <a:pt x="34" y="88"/>
                  </a:lnTo>
                  <a:lnTo>
                    <a:pt x="34" y="84"/>
                  </a:lnTo>
                  <a:lnTo>
                    <a:pt x="34" y="56"/>
                  </a:lnTo>
                  <a:lnTo>
                    <a:pt x="34" y="56"/>
                  </a:lnTo>
                  <a:lnTo>
                    <a:pt x="34" y="52"/>
                  </a:lnTo>
                  <a:lnTo>
                    <a:pt x="36" y="50"/>
                  </a:lnTo>
                  <a:lnTo>
                    <a:pt x="40" y="48"/>
                  </a:lnTo>
                  <a:lnTo>
                    <a:pt x="44" y="46"/>
                  </a:lnTo>
                  <a:lnTo>
                    <a:pt x="192" y="46"/>
                  </a:lnTo>
                  <a:lnTo>
                    <a:pt x="192" y="46"/>
                  </a:lnTo>
                  <a:lnTo>
                    <a:pt x="196" y="48"/>
                  </a:lnTo>
                  <a:lnTo>
                    <a:pt x="200" y="50"/>
                  </a:lnTo>
                  <a:lnTo>
                    <a:pt x="202" y="52"/>
                  </a:lnTo>
                  <a:lnTo>
                    <a:pt x="202" y="56"/>
                  </a:lnTo>
                  <a:lnTo>
                    <a:pt x="202" y="8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0" name="Shape 2969">
            <a:extLst>
              <a:ext uri="{FF2B5EF4-FFF2-40B4-BE49-F238E27FC236}">
                <a16:creationId xmlns:a16="http://schemas.microsoft.com/office/drawing/2014/main" id="{416553C6-7C7C-4734-A3C3-33901CF122B9}"/>
              </a:ext>
            </a:extLst>
          </p:cNvPr>
          <p:cNvSpPr/>
          <p:nvPr/>
        </p:nvSpPr>
        <p:spPr>
          <a:xfrm>
            <a:off x="4873112" y="2939088"/>
            <a:ext cx="339212" cy="413712"/>
          </a:xfrm>
          <a:custGeom>
            <a:avLst/>
            <a:gdLst/>
            <a:ahLst/>
            <a:cxnLst>
              <a:cxn ang="0">
                <a:pos x="wd2" y="hd2"/>
              </a:cxn>
              <a:cxn ang="5400000">
                <a:pos x="wd2" y="hd2"/>
              </a:cxn>
              <a:cxn ang="10800000">
                <a:pos x="wd2" y="hd2"/>
              </a:cxn>
              <a:cxn ang="16200000">
                <a:pos x="wd2" y="hd2"/>
              </a:cxn>
            </a:cxnLst>
            <a:rect l="0" t="0" r="r" b="b"/>
            <a:pathLst>
              <a:path w="21600" h="21600" extrusionOk="0">
                <a:moveTo>
                  <a:pt x="11350" y="4654"/>
                </a:moveTo>
                <a:lnTo>
                  <a:pt x="19951" y="4654"/>
                </a:lnTo>
                <a:lnTo>
                  <a:pt x="19951" y="3594"/>
                </a:lnTo>
                <a:lnTo>
                  <a:pt x="11350" y="3594"/>
                </a:lnTo>
                <a:lnTo>
                  <a:pt x="11350" y="4654"/>
                </a:lnTo>
                <a:close/>
                <a:moveTo>
                  <a:pt x="11350" y="9291"/>
                </a:moveTo>
                <a:lnTo>
                  <a:pt x="19951" y="9291"/>
                </a:lnTo>
                <a:lnTo>
                  <a:pt x="19951" y="8230"/>
                </a:lnTo>
                <a:lnTo>
                  <a:pt x="11350" y="8230"/>
                </a:lnTo>
                <a:lnTo>
                  <a:pt x="11350" y="9291"/>
                </a:lnTo>
                <a:close/>
                <a:moveTo>
                  <a:pt x="15482" y="2085"/>
                </a:moveTo>
                <a:cubicBezTo>
                  <a:pt x="15482" y="1402"/>
                  <a:pt x="16014" y="845"/>
                  <a:pt x="16705" y="845"/>
                </a:cubicBezTo>
                <a:cubicBezTo>
                  <a:pt x="17362" y="845"/>
                  <a:pt x="17911" y="1384"/>
                  <a:pt x="17911" y="2085"/>
                </a:cubicBezTo>
                <a:cubicBezTo>
                  <a:pt x="17911" y="2767"/>
                  <a:pt x="17379" y="3342"/>
                  <a:pt x="16705" y="3342"/>
                </a:cubicBezTo>
                <a:cubicBezTo>
                  <a:pt x="16032" y="3342"/>
                  <a:pt x="15482" y="2785"/>
                  <a:pt x="15482" y="2085"/>
                </a:cubicBezTo>
                <a:close/>
                <a:moveTo>
                  <a:pt x="13815" y="2498"/>
                </a:moveTo>
                <a:cubicBezTo>
                  <a:pt x="13815" y="2085"/>
                  <a:pt x="14134" y="1743"/>
                  <a:pt x="14542" y="1743"/>
                </a:cubicBezTo>
                <a:cubicBezTo>
                  <a:pt x="14950" y="1743"/>
                  <a:pt x="15287" y="2085"/>
                  <a:pt x="15287" y="2498"/>
                </a:cubicBezTo>
                <a:cubicBezTo>
                  <a:pt x="15287" y="2911"/>
                  <a:pt x="14950" y="3253"/>
                  <a:pt x="14542" y="3253"/>
                </a:cubicBezTo>
                <a:cubicBezTo>
                  <a:pt x="14134" y="3253"/>
                  <a:pt x="13815" y="2929"/>
                  <a:pt x="13815" y="2498"/>
                </a:cubicBezTo>
                <a:close/>
                <a:moveTo>
                  <a:pt x="12556" y="2821"/>
                </a:moveTo>
                <a:cubicBezTo>
                  <a:pt x="12556" y="2552"/>
                  <a:pt x="12768" y="2336"/>
                  <a:pt x="13052" y="2336"/>
                </a:cubicBezTo>
                <a:cubicBezTo>
                  <a:pt x="13336" y="2336"/>
                  <a:pt x="13549" y="2534"/>
                  <a:pt x="13549" y="2821"/>
                </a:cubicBezTo>
                <a:cubicBezTo>
                  <a:pt x="13549" y="3091"/>
                  <a:pt x="13336" y="3324"/>
                  <a:pt x="13052" y="3324"/>
                </a:cubicBezTo>
                <a:cubicBezTo>
                  <a:pt x="12768" y="3324"/>
                  <a:pt x="12556" y="3109"/>
                  <a:pt x="12556" y="2821"/>
                </a:cubicBezTo>
                <a:close/>
                <a:moveTo>
                  <a:pt x="14861" y="7817"/>
                </a:moveTo>
                <a:lnTo>
                  <a:pt x="17894" y="7817"/>
                </a:lnTo>
                <a:lnTo>
                  <a:pt x="17894" y="6218"/>
                </a:lnTo>
                <a:lnTo>
                  <a:pt x="14861" y="6218"/>
                </a:lnTo>
                <a:lnTo>
                  <a:pt x="14861" y="7817"/>
                </a:lnTo>
                <a:close/>
                <a:moveTo>
                  <a:pt x="13052" y="7817"/>
                </a:moveTo>
                <a:lnTo>
                  <a:pt x="13992" y="7817"/>
                </a:lnTo>
                <a:lnTo>
                  <a:pt x="13992" y="6218"/>
                </a:lnTo>
                <a:lnTo>
                  <a:pt x="13052" y="6218"/>
                </a:lnTo>
                <a:lnTo>
                  <a:pt x="13052" y="7817"/>
                </a:lnTo>
                <a:close/>
                <a:moveTo>
                  <a:pt x="21600" y="0"/>
                </a:moveTo>
                <a:lnTo>
                  <a:pt x="21600" y="21600"/>
                </a:lnTo>
                <a:lnTo>
                  <a:pt x="0" y="21600"/>
                </a:lnTo>
                <a:lnTo>
                  <a:pt x="0" y="0"/>
                </a:lnTo>
                <a:lnTo>
                  <a:pt x="1454" y="0"/>
                </a:lnTo>
                <a:lnTo>
                  <a:pt x="1454" y="12040"/>
                </a:lnTo>
                <a:lnTo>
                  <a:pt x="20128" y="12040"/>
                </a:lnTo>
                <a:lnTo>
                  <a:pt x="20128" y="0"/>
                </a:lnTo>
                <a:lnTo>
                  <a:pt x="21600" y="0"/>
                </a:lnTo>
                <a:close/>
                <a:moveTo>
                  <a:pt x="4487" y="3846"/>
                </a:moveTo>
                <a:cubicBezTo>
                  <a:pt x="4487" y="4870"/>
                  <a:pt x="5302" y="5714"/>
                  <a:pt x="6331" y="5714"/>
                </a:cubicBezTo>
                <a:cubicBezTo>
                  <a:pt x="7360" y="5714"/>
                  <a:pt x="8193" y="4870"/>
                  <a:pt x="8193" y="3846"/>
                </a:cubicBezTo>
                <a:cubicBezTo>
                  <a:pt x="8193" y="2803"/>
                  <a:pt x="7360" y="1959"/>
                  <a:pt x="6331" y="1959"/>
                </a:cubicBezTo>
                <a:cubicBezTo>
                  <a:pt x="5302" y="1959"/>
                  <a:pt x="4487" y="2803"/>
                  <a:pt x="4487" y="3846"/>
                </a:cubicBezTo>
                <a:close/>
                <a:moveTo>
                  <a:pt x="3547" y="11627"/>
                </a:moveTo>
                <a:lnTo>
                  <a:pt x="2093" y="11627"/>
                </a:lnTo>
                <a:lnTo>
                  <a:pt x="2093" y="8518"/>
                </a:lnTo>
                <a:cubicBezTo>
                  <a:pt x="2093" y="7152"/>
                  <a:pt x="2908" y="6074"/>
                  <a:pt x="4203" y="6074"/>
                </a:cubicBezTo>
                <a:lnTo>
                  <a:pt x="8441" y="6074"/>
                </a:lnTo>
                <a:cubicBezTo>
                  <a:pt x="9771" y="6074"/>
                  <a:pt x="10587" y="7152"/>
                  <a:pt x="10552" y="8536"/>
                </a:cubicBezTo>
                <a:lnTo>
                  <a:pt x="10552" y="11627"/>
                </a:lnTo>
                <a:lnTo>
                  <a:pt x="9115" y="11627"/>
                </a:lnTo>
                <a:lnTo>
                  <a:pt x="9115" y="8895"/>
                </a:lnTo>
                <a:cubicBezTo>
                  <a:pt x="9115" y="8787"/>
                  <a:pt x="9027" y="8680"/>
                  <a:pt x="8902" y="8680"/>
                </a:cubicBezTo>
                <a:cubicBezTo>
                  <a:pt x="8796" y="8680"/>
                  <a:pt x="8672" y="8769"/>
                  <a:pt x="8672" y="8895"/>
                </a:cubicBezTo>
                <a:lnTo>
                  <a:pt x="8672" y="11627"/>
                </a:lnTo>
                <a:lnTo>
                  <a:pt x="4008" y="11627"/>
                </a:lnTo>
                <a:lnTo>
                  <a:pt x="4008" y="8895"/>
                </a:lnTo>
                <a:cubicBezTo>
                  <a:pt x="4008" y="8769"/>
                  <a:pt x="3919" y="8680"/>
                  <a:pt x="3795" y="8680"/>
                </a:cubicBezTo>
                <a:cubicBezTo>
                  <a:pt x="3689" y="8680"/>
                  <a:pt x="3582" y="8769"/>
                  <a:pt x="3582" y="8895"/>
                </a:cubicBezTo>
                <a:cubicBezTo>
                  <a:pt x="3547" y="8913"/>
                  <a:pt x="3547" y="11627"/>
                  <a:pt x="3547" y="11627"/>
                </a:cubicBezTo>
                <a:close/>
              </a:path>
            </a:pathLst>
          </a:custGeom>
          <a:solidFill>
            <a:schemeClr val="accent2"/>
          </a:solidFill>
          <a:ln w="3175">
            <a:miter lim="400000"/>
          </a:ln>
        </p:spPr>
        <p:txBody>
          <a:bodyPr lIns="45719" rIns="45719" anchor="ctr"/>
          <a:lstStyle/>
          <a:p>
            <a:pPr algn="l" defTabSz="457200">
              <a:lnSpc>
                <a:spcPct val="93000"/>
              </a:lnSpc>
              <a:defRPr sz="1800">
                <a:latin typeface="Arial"/>
                <a:ea typeface="Arial"/>
                <a:cs typeface="Arial"/>
                <a:sym typeface="Arial"/>
              </a:defRPr>
            </a:pPr>
            <a:endParaRPr/>
          </a:p>
        </p:txBody>
      </p:sp>
      <p:sp>
        <p:nvSpPr>
          <p:cNvPr id="51" name="Shape 2953">
            <a:extLst>
              <a:ext uri="{FF2B5EF4-FFF2-40B4-BE49-F238E27FC236}">
                <a16:creationId xmlns:a16="http://schemas.microsoft.com/office/drawing/2014/main" id="{2E200CD7-FF86-44AF-B157-26FC746E1015}"/>
              </a:ext>
            </a:extLst>
          </p:cNvPr>
          <p:cNvSpPr/>
          <p:nvPr/>
        </p:nvSpPr>
        <p:spPr>
          <a:xfrm>
            <a:off x="4840536" y="5200592"/>
            <a:ext cx="362395" cy="362008"/>
          </a:xfrm>
          <a:custGeom>
            <a:avLst/>
            <a:gdLst/>
            <a:ahLst/>
            <a:cxnLst>
              <a:cxn ang="0">
                <a:pos x="wd2" y="hd2"/>
              </a:cxn>
              <a:cxn ang="5400000">
                <a:pos x="wd2" y="hd2"/>
              </a:cxn>
              <a:cxn ang="10800000">
                <a:pos x="wd2" y="hd2"/>
              </a:cxn>
              <a:cxn ang="16200000">
                <a:pos x="wd2" y="hd2"/>
              </a:cxn>
            </a:cxnLst>
            <a:rect l="0" t="0" r="r" b="b"/>
            <a:pathLst>
              <a:path w="21452" h="21600" extrusionOk="0">
                <a:moveTo>
                  <a:pt x="15073" y="12946"/>
                </a:moveTo>
                <a:lnTo>
                  <a:pt x="15073" y="10306"/>
                </a:lnTo>
                <a:lnTo>
                  <a:pt x="13566" y="10306"/>
                </a:lnTo>
                <a:lnTo>
                  <a:pt x="13566" y="12946"/>
                </a:lnTo>
                <a:lnTo>
                  <a:pt x="9878" y="12946"/>
                </a:lnTo>
                <a:lnTo>
                  <a:pt x="9878" y="646"/>
                </a:lnTo>
                <a:lnTo>
                  <a:pt x="12059" y="646"/>
                </a:lnTo>
                <a:lnTo>
                  <a:pt x="12059" y="0"/>
                </a:lnTo>
                <a:lnTo>
                  <a:pt x="16581" y="0"/>
                </a:lnTo>
                <a:lnTo>
                  <a:pt x="16581" y="646"/>
                </a:lnTo>
                <a:lnTo>
                  <a:pt x="18746" y="646"/>
                </a:lnTo>
                <a:lnTo>
                  <a:pt x="18746" y="12946"/>
                </a:lnTo>
                <a:lnTo>
                  <a:pt x="15073" y="12946"/>
                </a:lnTo>
                <a:close/>
                <a:moveTo>
                  <a:pt x="12812" y="7326"/>
                </a:moveTo>
                <a:lnTo>
                  <a:pt x="11209" y="7326"/>
                </a:lnTo>
                <a:lnTo>
                  <a:pt x="11209" y="8924"/>
                </a:lnTo>
                <a:lnTo>
                  <a:pt x="12812" y="8924"/>
                </a:lnTo>
                <a:lnTo>
                  <a:pt x="12812" y="7326"/>
                </a:lnTo>
                <a:close/>
                <a:moveTo>
                  <a:pt x="12812" y="4686"/>
                </a:moveTo>
                <a:lnTo>
                  <a:pt x="11209" y="4686"/>
                </a:lnTo>
                <a:lnTo>
                  <a:pt x="11209" y="6482"/>
                </a:lnTo>
                <a:lnTo>
                  <a:pt x="12812" y="6482"/>
                </a:lnTo>
                <a:lnTo>
                  <a:pt x="12812" y="4686"/>
                </a:lnTo>
                <a:close/>
                <a:moveTo>
                  <a:pt x="12812" y="2352"/>
                </a:moveTo>
                <a:lnTo>
                  <a:pt x="11209" y="2352"/>
                </a:lnTo>
                <a:lnTo>
                  <a:pt x="11209" y="3950"/>
                </a:lnTo>
                <a:lnTo>
                  <a:pt x="12812" y="3950"/>
                </a:lnTo>
                <a:lnTo>
                  <a:pt x="12812" y="2352"/>
                </a:lnTo>
                <a:close/>
                <a:moveTo>
                  <a:pt x="15073" y="7326"/>
                </a:moveTo>
                <a:lnTo>
                  <a:pt x="13566" y="7326"/>
                </a:lnTo>
                <a:lnTo>
                  <a:pt x="13566" y="8924"/>
                </a:lnTo>
                <a:lnTo>
                  <a:pt x="15073" y="8924"/>
                </a:lnTo>
                <a:lnTo>
                  <a:pt x="15073" y="7326"/>
                </a:lnTo>
                <a:close/>
                <a:moveTo>
                  <a:pt x="15073" y="6482"/>
                </a:moveTo>
                <a:lnTo>
                  <a:pt x="15073" y="4686"/>
                </a:lnTo>
                <a:lnTo>
                  <a:pt x="13582" y="4686"/>
                </a:lnTo>
                <a:lnTo>
                  <a:pt x="13582" y="6482"/>
                </a:lnTo>
                <a:lnTo>
                  <a:pt x="15073" y="6482"/>
                </a:lnTo>
                <a:close/>
                <a:moveTo>
                  <a:pt x="15073" y="3932"/>
                </a:moveTo>
                <a:lnTo>
                  <a:pt x="15073" y="2334"/>
                </a:lnTo>
                <a:lnTo>
                  <a:pt x="13582" y="2334"/>
                </a:lnTo>
                <a:lnTo>
                  <a:pt x="13582" y="3932"/>
                </a:lnTo>
                <a:lnTo>
                  <a:pt x="15073" y="3932"/>
                </a:lnTo>
                <a:close/>
                <a:moveTo>
                  <a:pt x="17415" y="7326"/>
                </a:moveTo>
                <a:lnTo>
                  <a:pt x="15923" y="7326"/>
                </a:lnTo>
                <a:lnTo>
                  <a:pt x="15923" y="8924"/>
                </a:lnTo>
                <a:lnTo>
                  <a:pt x="17415" y="8924"/>
                </a:lnTo>
                <a:lnTo>
                  <a:pt x="17415" y="7326"/>
                </a:lnTo>
                <a:close/>
                <a:moveTo>
                  <a:pt x="15923" y="4686"/>
                </a:moveTo>
                <a:lnTo>
                  <a:pt x="15923" y="6482"/>
                </a:lnTo>
                <a:lnTo>
                  <a:pt x="17415" y="6482"/>
                </a:lnTo>
                <a:lnTo>
                  <a:pt x="17415" y="4686"/>
                </a:lnTo>
                <a:lnTo>
                  <a:pt x="15923" y="4686"/>
                </a:lnTo>
                <a:close/>
                <a:moveTo>
                  <a:pt x="17415" y="2352"/>
                </a:moveTo>
                <a:lnTo>
                  <a:pt x="15923" y="2352"/>
                </a:lnTo>
                <a:lnTo>
                  <a:pt x="15923" y="3950"/>
                </a:lnTo>
                <a:lnTo>
                  <a:pt x="17415" y="3950"/>
                </a:lnTo>
                <a:lnTo>
                  <a:pt x="17415" y="2352"/>
                </a:lnTo>
                <a:close/>
                <a:moveTo>
                  <a:pt x="20365" y="16716"/>
                </a:moveTo>
                <a:lnTo>
                  <a:pt x="11177" y="20523"/>
                </a:lnTo>
                <a:cubicBezTo>
                  <a:pt x="10696" y="20738"/>
                  <a:pt x="10070" y="20702"/>
                  <a:pt x="9509" y="20523"/>
                </a:cubicBezTo>
                <a:lnTo>
                  <a:pt x="3047" y="18332"/>
                </a:lnTo>
                <a:lnTo>
                  <a:pt x="0" y="21600"/>
                </a:lnTo>
                <a:lnTo>
                  <a:pt x="0" y="14598"/>
                </a:lnTo>
                <a:lnTo>
                  <a:pt x="2405" y="12335"/>
                </a:lnTo>
                <a:lnTo>
                  <a:pt x="3576" y="11204"/>
                </a:lnTo>
                <a:lnTo>
                  <a:pt x="3592" y="11186"/>
                </a:lnTo>
                <a:lnTo>
                  <a:pt x="3608" y="11186"/>
                </a:lnTo>
                <a:cubicBezTo>
                  <a:pt x="3752" y="11114"/>
                  <a:pt x="3881" y="11060"/>
                  <a:pt x="4041" y="11042"/>
                </a:cubicBezTo>
                <a:cubicBezTo>
                  <a:pt x="4731" y="10863"/>
                  <a:pt x="5404" y="10989"/>
                  <a:pt x="5981" y="11366"/>
                </a:cubicBezTo>
                <a:lnTo>
                  <a:pt x="12492" y="14580"/>
                </a:lnTo>
                <a:cubicBezTo>
                  <a:pt x="12748" y="14723"/>
                  <a:pt x="12973" y="14921"/>
                  <a:pt x="13133" y="15154"/>
                </a:cubicBezTo>
                <a:cubicBezTo>
                  <a:pt x="13278" y="15370"/>
                  <a:pt x="13358" y="15657"/>
                  <a:pt x="13358" y="15944"/>
                </a:cubicBezTo>
                <a:cubicBezTo>
                  <a:pt x="13390" y="16178"/>
                  <a:pt x="13358" y="16483"/>
                  <a:pt x="13229" y="16716"/>
                </a:cubicBezTo>
                <a:cubicBezTo>
                  <a:pt x="12941" y="17542"/>
                  <a:pt x="12075" y="17901"/>
                  <a:pt x="11353" y="17560"/>
                </a:cubicBezTo>
                <a:lnTo>
                  <a:pt x="7777" y="15765"/>
                </a:lnTo>
                <a:lnTo>
                  <a:pt x="7521" y="16465"/>
                </a:lnTo>
                <a:lnTo>
                  <a:pt x="11097" y="18242"/>
                </a:lnTo>
                <a:cubicBezTo>
                  <a:pt x="12059" y="18745"/>
                  <a:pt x="13374" y="18242"/>
                  <a:pt x="13823" y="17165"/>
                </a:cubicBezTo>
                <a:cubicBezTo>
                  <a:pt x="13967" y="16806"/>
                  <a:pt x="13983" y="16088"/>
                  <a:pt x="13951" y="15675"/>
                </a:cubicBezTo>
                <a:lnTo>
                  <a:pt x="19307" y="13448"/>
                </a:lnTo>
                <a:cubicBezTo>
                  <a:pt x="20061" y="13161"/>
                  <a:pt x="21071" y="13610"/>
                  <a:pt x="21359" y="14454"/>
                </a:cubicBezTo>
                <a:cubicBezTo>
                  <a:pt x="21600" y="15316"/>
                  <a:pt x="21408" y="16303"/>
                  <a:pt x="20365" y="16716"/>
                </a:cubicBezTo>
                <a:close/>
              </a:path>
            </a:pathLst>
          </a:custGeom>
          <a:solidFill>
            <a:schemeClr val="accent2"/>
          </a:solidFill>
          <a:ln w="3175">
            <a:miter lim="400000"/>
          </a:ln>
        </p:spPr>
        <p:txBody>
          <a:bodyPr lIns="45719" rIns="45719" anchor="ctr"/>
          <a:lstStyle/>
          <a:p>
            <a:pPr algn="l" defTabSz="457200">
              <a:lnSpc>
                <a:spcPct val="93000"/>
              </a:lnSpc>
              <a:defRPr sz="1800">
                <a:latin typeface="Arial"/>
                <a:ea typeface="Arial"/>
                <a:cs typeface="Arial"/>
                <a:sym typeface="Arial"/>
              </a:defRPr>
            </a:pPr>
            <a:endParaRPr/>
          </a:p>
        </p:txBody>
      </p:sp>
      <p:grpSp>
        <p:nvGrpSpPr>
          <p:cNvPr id="52" name="Group 51">
            <a:extLst>
              <a:ext uri="{FF2B5EF4-FFF2-40B4-BE49-F238E27FC236}">
                <a16:creationId xmlns:a16="http://schemas.microsoft.com/office/drawing/2014/main" id="{7FA6AF3B-D3A2-4F63-83CF-B791D5DD1C0B}"/>
              </a:ext>
            </a:extLst>
          </p:cNvPr>
          <p:cNvGrpSpPr/>
          <p:nvPr/>
        </p:nvGrpSpPr>
        <p:grpSpPr>
          <a:xfrm>
            <a:off x="4847344" y="4173041"/>
            <a:ext cx="348778" cy="292948"/>
            <a:chOff x="7867755" y="3474401"/>
            <a:chExt cx="612000" cy="612000"/>
          </a:xfrm>
        </p:grpSpPr>
        <p:sp>
          <p:nvSpPr>
            <p:cNvPr id="53" name="Oval 52">
              <a:extLst>
                <a:ext uri="{FF2B5EF4-FFF2-40B4-BE49-F238E27FC236}">
                  <a16:creationId xmlns:a16="http://schemas.microsoft.com/office/drawing/2014/main" id="{BB76594D-3912-4BA9-9C8A-A6A56FE02DFC}"/>
                </a:ext>
              </a:extLst>
            </p:cNvPr>
            <p:cNvSpPr/>
            <p:nvPr/>
          </p:nvSpPr>
          <p:spPr bwMode="ltGray">
            <a:xfrm>
              <a:off x="7867755" y="3474401"/>
              <a:ext cx="612000" cy="612000"/>
            </a:xfrm>
            <a:prstGeom prst="ellipse">
              <a:avLst/>
            </a:prstGeom>
            <a:solidFill>
              <a:schemeClr val="accent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54" name="Freeform 4846">
              <a:extLst>
                <a:ext uri="{FF2B5EF4-FFF2-40B4-BE49-F238E27FC236}">
                  <a16:creationId xmlns:a16="http://schemas.microsoft.com/office/drawing/2014/main" id="{21ED7AB8-40A6-4D24-9BEE-8DE3EEC77957}"/>
                </a:ext>
              </a:extLst>
            </p:cNvPr>
            <p:cNvSpPr>
              <a:spLocks noEditPoints="1"/>
            </p:cNvSpPr>
            <p:nvPr/>
          </p:nvSpPr>
          <p:spPr bwMode="auto">
            <a:xfrm>
              <a:off x="7936974" y="3599197"/>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87754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17C4-E582-48BC-9436-86DB66D0C88A}"/>
              </a:ext>
            </a:extLst>
          </p:cNvPr>
          <p:cNvSpPr>
            <a:spLocks noGrp="1"/>
          </p:cNvSpPr>
          <p:nvPr>
            <p:ph type="title"/>
          </p:nvPr>
        </p:nvSpPr>
        <p:spPr/>
        <p:txBody>
          <a:bodyPr/>
          <a:lstStyle/>
          <a:p>
            <a:r>
              <a:rPr lang="en-US" dirty="0"/>
              <a:t>Data Sourcing Manifesto</a:t>
            </a:r>
            <a:endParaRPr lang="en-US" sz="1000" b="0" dirty="0"/>
          </a:p>
        </p:txBody>
      </p:sp>
      <p:sp>
        <p:nvSpPr>
          <p:cNvPr id="3" name="TextBox 2">
            <a:extLst>
              <a:ext uri="{FF2B5EF4-FFF2-40B4-BE49-F238E27FC236}">
                <a16:creationId xmlns:a16="http://schemas.microsoft.com/office/drawing/2014/main" id="{2ADAE58E-CA74-4A6B-B913-52B690D68149}"/>
              </a:ext>
            </a:extLst>
          </p:cNvPr>
          <p:cNvSpPr txBox="1"/>
          <p:nvPr/>
        </p:nvSpPr>
        <p:spPr>
          <a:xfrm>
            <a:off x="411163" y="1066800"/>
            <a:ext cx="8610600" cy="532453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rPr>
              <a:t>We will respect the data domain ownership and boundaries defined and met in the Enterprise.  </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We will enlist the Data Owner to ensure agreement with the intended data usage and that regulatory requirements are being met.</a:t>
            </a:r>
          </a:p>
          <a:p>
            <a:endParaRPr lang="en-US" strike="sngStrike" dirty="0">
              <a:solidFill>
                <a:schemeClr val="accent2"/>
              </a:solidFill>
            </a:endParaRPr>
          </a:p>
          <a:p>
            <a:pPr marL="285750" indent="-285750">
              <a:buFont typeface="Arial" panose="020B0604020202020204" pitchFamily="34" charset="0"/>
              <a:buChar char="•"/>
            </a:pPr>
            <a:r>
              <a:rPr lang="en-US" dirty="0">
                <a:solidFill>
                  <a:schemeClr val="accent2"/>
                </a:solidFill>
              </a:rPr>
              <a:t>We will ensure that data is accessed in the most efficient, cost effect manner that meets the business needs. </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We will assess data needs criteria (for example SLA requirements, data volume needs and data continuity) when determining our data souring approach.  </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We will ensure visibility of data usage and data dependencies spanning the Aetna integration fabric (including caching and replication). </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We will support a variety of data delivery approaches to meet the data sourcing criteria.</a:t>
            </a:r>
          </a:p>
          <a:p>
            <a:pPr lvl="1"/>
            <a:endParaRPr lang="en-US" sz="1600" dirty="0"/>
          </a:p>
          <a:p>
            <a:endParaRPr lang="en-US" dirty="0"/>
          </a:p>
        </p:txBody>
      </p:sp>
      <p:sp>
        <p:nvSpPr>
          <p:cNvPr id="4" name="Shape 2912">
            <a:extLst>
              <a:ext uri="{FF2B5EF4-FFF2-40B4-BE49-F238E27FC236}">
                <a16:creationId xmlns:a16="http://schemas.microsoft.com/office/drawing/2014/main" id="{9E442822-5E20-42AC-A0FF-F6FE9A319029}"/>
              </a:ext>
            </a:extLst>
          </p:cNvPr>
          <p:cNvSpPr/>
          <p:nvPr/>
        </p:nvSpPr>
        <p:spPr>
          <a:xfrm>
            <a:off x="5181600" y="152400"/>
            <a:ext cx="606413" cy="59124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510"/>
                </a:lnTo>
                <a:lnTo>
                  <a:pt x="19081" y="21510"/>
                </a:lnTo>
                <a:lnTo>
                  <a:pt x="19081" y="19086"/>
                </a:lnTo>
                <a:lnTo>
                  <a:pt x="17822" y="19086"/>
                </a:lnTo>
                <a:cubicBezTo>
                  <a:pt x="16073" y="19086"/>
                  <a:pt x="14604" y="17632"/>
                  <a:pt x="14604" y="15836"/>
                </a:cubicBezTo>
                <a:lnTo>
                  <a:pt x="14604" y="13538"/>
                </a:lnTo>
                <a:lnTo>
                  <a:pt x="13590" y="13538"/>
                </a:lnTo>
                <a:cubicBezTo>
                  <a:pt x="13222" y="13538"/>
                  <a:pt x="12943" y="13233"/>
                  <a:pt x="12943" y="12874"/>
                </a:cubicBezTo>
                <a:cubicBezTo>
                  <a:pt x="12943" y="12766"/>
                  <a:pt x="12960" y="12676"/>
                  <a:pt x="12995" y="12622"/>
                </a:cubicBezTo>
                <a:lnTo>
                  <a:pt x="14657" y="8295"/>
                </a:lnTo>
                <a:cubicBezTo>
                  <a:pt x="14657" y="8295"/>
                  <a:pt x="14831" y="6500"/>
                  <a:pt x="14971" y="5835"/>
                </a:cubicBezTo>
                <a:cubicBezTo>
                  <a:pt x="15601" y="3034"/>
                  <a:pt x="18399" y="485"/>
                  <a:pt x="21600" y="0"/>
                </a:cubicBezTo>
                <a:close/>
                <a:moveTo>
                  <a:pt x="17507" y="9013"/>
                </a:moveTo>
                <a:cubicBezTo>
                  <a:pt x="17507" y="8511"/>
                  <a:pt x="17105" y="8098"/>
                  <a:pt x="16615" y="8098"/>
                </a:cubicBezTo>
                <a:cubicBezTo>
                  <a:pt x="16126" y="8098"/>
                  <a:pt x="15741" y="8529"/>
                  <a:pt x="15741" y="9013"/>
                </a:cubicBezTo>
                <a:cubicBezTo>
                  <a:pt x="15741" y="9516"/>
                  <a:pt x="16126" y="9911"/>
                  <a:pt x="16615" y="9911"/>
                </a:cubicBezTo>
                <a:cubicBezTo>
                  <a:pt x="17105" y="9911"/>
                  <a:pt x="17507" y="9498"/>
                  <a:pt x="17507" y="9013"/>
                </a:cubicBezTo>
                <a:close/>
                <a:moveTo>
                  <a:pt x="8623" y="12676"/>
                </a:moveTo>
                <a:cubicBezTo>
                  <a:pt x="8657" y="12748"/>
                  <a:pt x="8692" y="12856"/>
                  <a:pt x="8692" y="12946"/>
                </a:cubicBezTo>
                <a:cubicBezTo>
                  <a:pt x="8692" y="13305"/>
                  <a:pt x="8395" y="13628"/>
                  <a:pt x="8028" y="13628"/>
                </a:cubicBezTo>
                <a:lnTo>
                  <a:pt x="6996" y="13628"/>
                </a:lnTo>
                <a:lnTo>
                  <a:pt x="6996" y="15890"/>
                </a:lnTo>
                <a:cubicBezTo>
                  <a:pt x="6996" y="17686"/>
                  <a:pt x="5544" y="19176"/>
                  <a:pt x="3813" y="19176"/>
                </a:cubicBezTo>
                <a:lnTo>
                  <a:pt x="2519" y="19176"/>
                </a:lnTo>
                <a:lnTo>
                  <a:pt x="2519" y="21600"/>
                </a:lnTo>
                <a:lnTo>
                  <a:pt x="0" y="21600"/>
                </a:lnTo>
                <a:lnTo>
                  <a:pt x="0" y="72"/>
                </a:lnTo>
                <a:cubicBezTo>
                  <a:pt x="3218" y="539"/>
                  <a:pt x="6017" y="3088"/>
                  <a:pt x="6646" y="5871"/>
                </a:cubicBezTo>
                <a:cubicBezTo>
                  <a:pt x="6786" y="6554"/>
                  <a:pt x="6978" y="8331"/>
                  <a:pt x="6978" y="8331"/>
                </a:cubicBezTo>
                <a:lnTo>
                  <a:pt x="8623" y="12676"/>
                </a:lnTo>
                <a:close/>
                <a:moveTo>
                  <a:pt x="5894" y="9067"/>
                </a:moveTo>
                <a:cubicBezTo>
                  <a:pt x="5894" y="8583"/>
                  <a:pt x="5492" y="8170"/>
                  <a:pt x="5002" y="8170"/>
                </a:cubicBezTo>
                <a:cubicBezTo>
                  <a:pt x="4530" y="8170"/>
                  <a:pt x="4128" y="8583"/>
                  <a:pt x="4128" y="9067"/>
                </a:cubicBezTo>
                <a:cubicBezTo>
                  <a:pt x="4128" y="9570"/>
                  <a:pt x="4530" y="9983"/>
                  <a:pt x="5002" y="9983"/>
                </a:cubicBezTo>
                <a:cubicBezTo>
                  <a:pt x="5492" y="9983"/>
                  <a:pt x="5894" y="9570"/>
                  <a:pt x="5894" y="9067"/>
                </a:cubicBezTo>
                <a:close/>
                <a:moveTo>
                  <a:pt x="15164" y="2370"/>
                </a:moveTo>
                <a:cubicBezTo>
                  <a:pt x="15251" y="2424"/>
                  <a:pt x="15304" y="2442"/>
                  <a:pt x="15391" y="2460"/>
                </a:cubicBezTo>
                <a:cubicBezTo>
                  <a:pt x="15583" y="2496"/>
                  <a:pt x="15776" y="2406"/>
                  <a:pt x="15863" y="2226"/>
                </a:cubicBezTo>
                <a:cubicBezTo>
                  <a:pt x="16003" y="1993"/>
                  <a:pt x="15951" y="1670"/>
                  <a:pt x="15706" y="1508"/>
                </a:cubicBezTo>
                <a:cubicBezTo>
                  <a:pt x="15479" y="1365"/>
                  <a:pt x="15164" y="1436"/>
                  <a:pt x="15024" y="1670"/>
                </a:cubicBezTo>
                <a:cubicBezTo>
                  <a:pt x="14866" y="1903"/>
                  <a:pt x="14936" y="2208"/>
                  <a:pt x="15164" y="2370"/>
                </a:cubicBezTo>
                <a:close/>
                <a:moveTo>
                  <a:pt x="5824" y="2603"/>
                </a:moveTo>
                <a:cubicBezTo>
                  <a:pt x="5947" y="2621"/>
                  <a:pt x="6051" y="2568"/>
                  <a:pt x="6156" y="2514"/>
                </a:cubicBezTo>
                <a:cubicBezTo>
                  <a:pt x="6401" y="2352"/>
                  <a:pt x="6454" y="2029"/>
                  <a:pt x="6296" y="1796"/>
                </a:cubicBezTo>
                <a:cubicBezTo>
                  <a:pt x="6139" y="1562"/>
                  <a:pt x="5824" y="1490"/>
                  <a:pt x="5597" y="1670"/>
                </a:cubicBezTo>
                <a:cubicBezTo>
                  <a:pt x="5369" y="1813"/>
                  <a:pt x="5299" y="2137"/>
                  <a:pt x="5474" y="2370"/>
                </a:cubicBezTo>
                <a:cubicBezTo>
                  <a:pt x="5544" y="2514"/>
                  <a:pt x="5684" y="2603"/>
                  <a:pt x="5824" y="2603"/>
                </a:cubicBezTo>
                <a:close/>
                <a:moveTo>
                  <a:pt x="8098" y="1472"/>
                </a:moveTo>
                <a:cubicBezTo>
                  <a:pt x="8168" y="1472"/>
                  <a:pt x="8220" y="1472"/>
                  <a:pt x="8308" y="1454"/>
                </a:cubicBezTo>
                <a:cubicBezTo>
                  <a:pt x="8588" y="1365"/>
                  <a:pt x="8727" y="1095"/>
                  <a:pt x="8640" y="808"/>
                </a:cubicBezTo>
                <a:cubicBezTo>
                  <a:pt x="8553" y="539"/>
                  <a:pt x="8273" y="377"/>
                  <a:pt x="8010" y="449"/>
                </a:cubicBezTo>
                <a:cubicBezTo>
                  <a:pt x="7748" y="539"/>
                  <a:pt x="7591" y="826"/>
                  <a:pt x="7678" y="1113"/>
                </a:cubicBezTo>
                <a:cubicBezTo>
                  <a:pt x="7713" y="1329"/>
                  <a:pt x="7888" y="1454"/>
                  <a:pt x="8098" y="1472"/>
                </a:cubicBezTo>
                <a:close/>
                <a:moveTo>
                  <a:pt x="13625" y="1023"/>
                </a:moveTo>
                <a:cubicBezTo>
                  <a:pt x="13712" y="736"/>
                  <a:pt x="13537" y="449"/>
                  <a:pt x="13292" y="377"/>
                </a:cubicBezTo>
                <a:cubicBezTo>
                  <a:pt x="13012" y="287"/>
                  <a:pt x="12750" y="449"/>
                  <a:pt x="12663" y="718"/>
                </a:cubicBezTo>
                <a:cubicBezTo>
                  <a:pt x="12575" y="1005"/>
                  <a:pt x="12750" y="1275"/>
                  <a:pt x="12995" y="1365"/>
                </a:cubicBezTo>
                <a:cubicBezTo>
                  <a:pt x="13047" y="1365"/>
                  <a:pt x="13065" y="1383"/>
                  <a:pt x="13082" y="1383"/>
                </a:cubicBezTo>
                <a:cubicBezTo>
                  <a:pt x="13327" y="1400"/>
                  <a:pt x="13537" y="1257"/>
                  <a:pt x="13625" y="1023"/>
                </a:cubicBezTo>
                <a:close/>
                <a:moveTo>
                  <a:pt x="10616" y="0"/>
                </a:moveTo>
                <a:cubicBezTo>
                  <a:pt x="10354" y="0"/>
                  <a:pt x="10109" y="233"/>
                  <a:pt x="10109" y="521"/>
                </a:cubicBezTo>
                <a:cubicBezTo>
                  <a:pt x="10109" y="772"/>
                  <a:pt x="10319" y="1005"/>
                  <a:pt x="10581" y="1041"/>
                </a:cubicBezTo>
                <a:cubicBezTo>
                  <a:pt x="10599" y="1041"/>
                  <a:pt x="10616" y="1041"/>
                  <a:pt x="10634" y="1041"/>
                </a:cubicBezTo>
                <a:cubicBezTo>
                  <a:pt x="10914" y="1041"/>
                  <a:pt x="11141" y="808"/>
                  <a:pt x="11141" y="521"/>
                </a:cubicBezTo>
                <a:cubicBezTo>
                  <a:pt x="11141" y="233"/>
                  <a:pt x="10914" y="0"/>
                  <a:pt x="10616" y="0"/>
                </a:cubicBezTo>
                <a:close/>
              </a:path>
            </a:pathLst>
          </a:custGeom>
          <a:solidFill>
            <a:schemeClr val="accent2"/>
          </a:solidFill>
          <a:ln w="3175">
            <a:miter lim="400000"/>
          </a:ln>
        </p:spPr>
        <p:txBody>
          <a:bodyPr lIns="45719" rIns="45719" anchor="ctr"/>
          <a:lstStyle/>
          <a:p>
            <a:pPr algn="l" defTabSz="457200">
              <a:lnSpc>
                <a:spcPct val="93000"/>
              </a:lnSpc>
              <a:defRPr sz="1800">
                <a:latin typeface="Arial"/>
                <a:ea typeface="Arial"/>
                <a:cs typeface="Arial"/>
                <a:sym typeface="Arial"/>
              </a:defRPr>
            </a:pPr>
            <a:endParaRPr/>
          </a:p>
        </p:txBody>
      </p:sp>
    </p:spTree>
    <p:extLst>
      <p:ext uri="{BB962C8B-B14F-4D97-AF65-F5344CB8AC3E}">
        <p14:creationId xmlns:p14="http://schemas.microsoft.com/office/powerpoint/2010/main" val="35151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17C4-E582-48BC-9436-86DB66D0C88A}"/>
              </a:ext>
            </a:extLst>
          </p:cNvPr>
          <p:cNvSpPr>
            <a:spLocks noGrp="1"/>
          </p:cNvSpPr>
          <p:nvPr>
            <p:ph type="title"/>
          </p:nvPr>
        </p:nvSpPr>
        <p:spPr/>
        <p:txBody>
          <a:bodyPr/>
          <a:lstStyle/>
          <a:p>
            <a:r>
              <a:rPr lang="en-US" dirty="0"/>
              <a:t>Data Considerations</a:t>
            </a:r>
            <a:endParaRPr lang="en-US" sz="1600" b="0" dirty="0">
              <a:solidFill>
                <a:schemeClr val="tx1"/>
              </a:solidFill>
            </a:endParaRPr>
          </a:p>
        </p:txBody>
      </p:sp>
      <p:sp>
        <p:nvSpPr>
          <p:cNvPr id="3" name="TextBox 2">
            <a:extLst>
              <a:ext uri="{FF2B5EF4-FFF2-40B4-BE49-F238E27FC236}">
                <a16:creationId xmlns:a16="http://schemas.microsoft.com/office/drawing/2014/main" id="{2ADAE58E-CA74-4A6B-B913-52B690D68149}"/>
              </a:ext>
            </a:extLst>
          </p:cNvPr>
          <p:cNvSpPr txBox="1"/>
          <p:nvPr/>
        </p:nvSpPr>
        <p:spPr>
          <a:xfrm>
            <a:off x="844562" y="1208802"/>
            <a:ext cx="8302751" cy="4985980"/>
          </a:xfrm>
          <a:prstGeom prst="rect">
            <a:avLst/>
          </a:prstGeom>
          <a:noFill/>
        </p:spPr>
        <p:txBody>
          <a:bodyPr wrap="square" rtlCol="0">
            <a:spAutoFit/>
          </a:bodyPr>
          <a:lstStyle/>
          <a:p>
            <a:r>
              <a:rPr lang="en-US" sz="2000" dirty="0">
                <a:solidFill>
                  <a:schemeClr val="accent2"/>
                </a:solidFill>
              </a:rPr>
              <a:t>What are the criteria for assessing a data need? </a:t>
            </a:r>
          </a:p>
          <a:p>
            <a:pPr marL="742950" lvl="1" indent="-285750">
              <a:buFont typeface="Arial" panose="020B0604020202020204" pitchFamily="34" charset="0"/>
              <a:buChar char="•"/>
            </a:pPr>
            <a:r>
              <a:rPr lang="en-US" sz="1600" dirty="0"/>
              <a:t>What are the business functional outcomes needing to be achieved? – Business operational updates (Member deductible) or Business trends (member risk of getting diabetes?) </a:t>
            </a:r>
          </a:p>
          <a:p>
            <a:pPr marL="742950" lvl="1" indent="-285750">
              <a:buFont typeface="Arial" panose="020B0604020202020204" pitchFamily="34" charset="0"/>
              <a:buChar char="•"/>
            </a:pPr>
            <a:r>
              <a:rPr lang="en-US" sz="1600" dirty="0"/>
              <a:t>What are the Non-Functional requirements? Latency or timeliness of response</a:t>
            </a:r>
          </a:p>
          <a:p>
            <a:pPr marL="742950" lvl="1" indent="-285750">
              <a:buFont typeface="Arial" panose="020B0604020202020204" pitchFamily="34" charset="0"/>
              <a:buChar char="•"/>
            </a:pPr>
            <a:r>
              <a:rPr lang="en-US" sz="1600" dirty="0"/>
              <a:t>What is the required response time? Do I need a response in one hour or one second? </a:t>
            </a:r>
          </a:p>
          <a:p>
            <a:pPr marL="742950" lvl="1" indent="-285750">
              <a:buFont typeface="Arial" panose="020B0604020202020204" pitchFamily="34" charset="0"/>
              <a:buChar char="•"/>
            </a:pPr>
            <a:r>
              <a:rPr lang="en-US" sz="1600" dirty="0"/>
              <a:t>How much data do I need?  One page or a book? </a:t>
            </a:r>
          </a:p>
          <a:p>
            <a:pPr marL="742950" lvl="1" indent="-285750">
              <a:buFont typeface="Arial" panose="020B0604020202020204" pitchFamily="34" charset="0"/>
              <a:buChar char="•"/>
            </a:pPr>
            <a:r>
              <a:rPr lang="en-US" sz="1600" dirty="0"/>
              <a:t>Do I have or need access to the data?</a:t>
            </a:r>
          </a:p>
          <a:p>
            <a:pPr marL="742950" lvl="1" indent="-285750">
              <a:buFont typeface="Arial" panose="020B0604020202020204" pitchFamily="34" charset="0"/>
              <a:buChar char="•"/>
            </a:pPr>
            <a:r>
              <a:rPr lang="en-US" sz="1600" dirty="0"/>
              <a:t>Do I need data continuity?  Sex represented as M, F or U   Or  1, 2 or 3 </a:t>
            </a:r>
          </a:p>
          <a:p>
            <a:r>
              <a:rPr lang="en-US" sz="2000" dirty="0">
                <a:solidFill>
                  <a:schemeClr val="accent2"/>
                </a:solidFill>
              </a:rPr>
              <a:t>What are the impacts of making a bad choice?</a:t>
            </a:r>
          </a:p>
          <a:p>
            <a:pPr marL="742950" lvl="1" indent="-285750">
              <a:buFont typeface="Arial" panose="020B0604020202020204" pitchFamily="34" charset="0"/>
              <a:buChar char="•"/>
            </a:pPr>
            <a:r>
              <a:rPr lang="en-US" sz="1600" dirty="0"/>
              <a:t>Inconsistent data results e.g. search results between a member provider search and a CSR search. </a:t>
            </a:r>
          </a:p>
          <a:p>
            <a:pPr marL="742950" lvl="1" indent="-285750">
              <a:buFont typeface="Arial" panose="020B0604020202020204" pitchFamily="34" charset="0"/>
              <a:buChar char="•"/>
            </a:pPr>
            <a:r>
              <a:rPr lang="en-US" sz="1600" dirty="0"/>
              <a:t>Old data is exposed to a Member and a member files a complaint. </a:t>
            </a:r>
          </a:p>
          <a:p>
            <a:pPr marL="742950" lvl="1" indent="-285750">
              <a:buFont typeface="Arial" panose="020B0604020202020204" pitchFamily="34" charset="0"/>
              <a:buChar char="•"/>
            </a:pPr>
            <a:r>
              <a:rPr lang="en-US" sz="1600" dirty="0"/>
              <a:t>Systems fail waiting for data responses.  Running claim adjudication fails. Provider searches hang. </a:t>
            </a:r>
          </a:p>
          <a:p>
            <a:r>
              <a:rPr lang="en-US" sz="2000" dirty="0">
                <a:solidFill>
                  <a:schemeClr val="accent2"/>
                </a:solidFill>
              </a:rPr>
              <a:t>Why do we need to source data appropriately? </a:t>
            </a:r>
          </a:p>
          <a:p>
            <a:pPr marL="742950" lvl="1" indent="-285750">
              <a:buFont typeface="Arial" panose="020B0604020202020204" pitchFamily="34" charset="0"/>
              <a:buChar char="•"/>
            </a:pPr>
            <a:r>
              <a:rPr lang="en-US" sz="1600" dirty="0"/>
              <a:t>To ensure consistency, continuity, for the best Constituent Experience. </a:t>
            </a:r>
          </a:p>
          <a:p>
            <a:pPr lvl="1"/>
            <a:endParaRPr lang="en-US" sz="1600" dirty="0"/>
          </a:p>
          <a:p>
            <a:endParaRPr lang="en-US" dirty="0"/>
          </a:p>
        </p:txBody>
      </p:sp>
      <p:sp>
        <p:nvSpPr>
          <p:cNvPr id="4" name="Shape 2989">
            <a:extLst>
              <a:ext uri="{FF2B5EF4-FFF2-40B4-BE49-F238E27FC236}">
                <a16:creationId xmlns:a16="http://schemas.microsoft.com/office/drawing/2014/main" id="{3386D2CF-1A0F-4245-A8EB-0DDFAB297B8D}"/>
              </a:ext>
            </a:extLst>
          </p:cNvPr>
          <p:cNvSpPr/>
          <p:nvPr/>
        </p:nvSpPr>
        <p:spPr>
          <a:xfrm>
            <a:off x="411161" y="742501"/>
            <a:ext cx="508635" cy="583505"/>
          </a:xfrm>
          <a:custGeom>
            <a:avLst/>
            <a:gdLst/>
            <a:ahLst/>
            <a:cxnLst>
              <a:cxn ang="0">
                <a:pos x="wd2" y="hd2"/>
              </a:cxn>
              <a:cxn ang="5400000">
                <a:pos x="wd2" y="hd2"/>
              </a:cxn>
              <a:cxn ang="10800000">
                <a:pos x="wd2" y="hd2"/>
              </a:cxn>
              <a:cxn ang="16200000">
                <a:pos x="wd2" y="hd2"/>
              </a:cxn>
            </a:cxnLst>
            <a:rect l="0" t="0" r="r" b="b"/>
            <a:pathLst>
              <a:path w="21600" h="21600" extrusionOk="0">
                <a:moveTo>
                  <a:pt x="12837" y="10629"/>
                </a:moveTo>
                <a:lnTo>
                  <a:pt x="12837" y="7739"/>
                </a:lnTo>
                <a:lnTo>
                  <a:pt x="9525" y="7739"/>
                </a:lnTo>
                <a:cubicBezTo>
                  <a:pt x="9525" y="9337"/>
                  <a:pt x="11006" y="10629"/>
                  <a:pt x="12837" y="10629"/>
                </a:cubicBezTo>
                <a:close/>
                <a:moveTo>
                  <a:pt x="16169" y="7739"/>
                </a:moveTo>
                <a:lnTo>
                  <a:pt x="12837" y="7739"/>
                </a:lnTo>
                <a:lnTo>
                  <a:pt x="12837" y="4848"/>
                </a:lnTo>
                <a:cubicBezTo>
                  <a:pt x="14667" y="4812"/>
                  <a:pt x="16149" y="6123"/>
                  <a:pt x="16169" y="7739"/>
                </a:cubicBezTo>
                <a:close/>
                <a:moveTo>
                  <a:pt x="21600" y="8511"/>
                </a:moveTo>
                <a:cubicBezTo>
                  <a:pt x="21579" y="3806"/>
                  <a:pt x="17218" y="0"/>
                  <a:pt x="11829" y="0"/>
                </a:cubicBezTo>
                <a:cubicBezTo>
                  <a:pt x="7426" y="0"/>
                  <a:pt x="3312" y="2891"/>
                  <a:pt x="2469" y="6087"/>
                </a:cubicBezTo>
                <a:cubicBezTo>
                  <a:pt x="2283" y="6805"/>
                  <a:pt x="2057" y="8654"/>
                  <a:pt x="2057" y="8654"/>
                </a:cubicBezTo>
                <a:lnTo>
                  <a:pt x="41" y="13161"/>
                </a:lnTo>
                <a:cubicBezTo>
                  <a:pt x="0" y="13233"/>
                  <a:pt x="0" y="13305"/>
                  <a:pt x="0" y="13412"/>
                </a:cubicBezTo>
                <a:cubicBezTo>
                  <a:pt x="0" y="13807"/>
                  <a:pt x="350" y="14077"/>
                  <a:pt x="761" y="14077"/>
                </a:cubicBezTo>
                <a:lnTo>
                  <a:pt x="2078" y="14077"/>
                </a:lnTo>
                <a:lnTo>
                  <a:pt x="2078" y="16465"/>
                </a:lnTo>
                <a:cubicBezTo>
                  <a:pt x="2078" y="18296"/>
                  <a:pt x="3785" y="19804"/>
                  <a:pt x="5904" y="19804"/>
                </a:cubicBezTo>
                <a:lnTo>
                  <a:pt x="18082" y="19804"/>
                </a:lnTo>
                <a:lnTo>
                  <a:pt x="18082" y="18494"/>
                </a:lnTo>
                <a:lnTo>
                  <a:pt x="10985" y="18494"/>
                </a:lnTo>
                <a:lnTo>
                  <a:pt x="11993" y="18009"/>
                </a:lnTo>
                <a:lnTo>
                  <a:pt x="18082" y="18009"/>
                </a:lnTo>
                <a:lnTo>
                  <a:pt x="18082" y="16698"/>
                </a:lnTo>
                <a:lnTo>
                  <a:pt x="14750" y="16698"/>
                </a:lnTo>
                <a:lnTo>
                  <a:pt x="15758" y="16213"/>
                </a:lnTo>
                <a:lnTo>
                  <a:pt x="18082" y="16213"/>
                </a:lnTo>
                <a:lnTo>
                  <a:pt x="18082" y="15046"/>
                </a:lnTo>
                <a:cubicBezTo>
                  <a:pt x="20242" y="13502"/>
                  <a:pt x="21600" y="11132"/>
                  <a:pt x="21600" y="8511"/>
                </a:cubicBezTo>
                <a:close/>
                <a:moveTo>
                  <a:pt x="4485" y="10360"/>
                </a:moveTo>
                <a:cubicBezTo>
                  <a:pt x="3888" y="10360"/>
                  <a:pt x="3394" y="9947"/>
                  <a:pt x="3394" y="9426"/>
                </a:cubicBezTo>
                <a:cubicBezTo>
                  <a:pt x="3394" y="8924"/>
                  <a:pt x="3909" y="8475"/>
                  <a:pt x="4485" y="8475"/>
                </a:cubicBezTo>
                <a:cubicBezTo>
                  <a:pt x="5081" y="8475"/>
                  <a:pt x="5554" y="8906"/>
                  <a:pt x="5554" y="9426"/>
                </a:cubicBezTo>
                <a:cubicBezTo>
                  <a:pt x="5554" y="9929"/>
                  <a:pt x="5061" y="10360"/>
                  <a:pt x="4485" y="10360"/>
                </a:cubicBezTo>
                <a:close/>
                <a:moveTo>
                  <a:pt x="12837" y="4435"/>
                </a:moveTo>
                <a:cubicBezTo>
                  <a:pt x="14914" y="4435"/>
                  <a:pt x="16601" y="5907"/>
                  <a:pt x="16601" y="7721"/>
                </a:cubicBezTo>
                <a:cubicBezTo>
                  <a:pt x="16601" y="9534"/>
                  <a:pt x="14914" y="10989"/>
                  <a:pt x="12837" y="10989"/>
                </a:cubicBezTo>
                <a:cubicBezTo>
                  <a:pt x="10759" y="10989"/>
                  <a:pt x="9072" y="9534"/>
                  <a:pt x="9072" y="7721"/>
                </a:cubicBezTo>
                <a:cubicBezTo>
                  <a:pt x="9072" y="5925"/>
                  <a:pt x="10759" y="4435"/>
                  <a:pt x="12837" y="4435"/>
                </a:cubicBezTo>
                <a:close/>
                <a:moveTo>
                  <a:pt x="7611" y="20289"/>
                </a:moveTo>
                <a:lnTo>
                  <a:pt x="18082" y="20289"/>
                </a:lnTo>
                <a:lnTo>
                  <a:pt x="18082" y="21600"/>
                </a:lnTo>
                <a:lnTo>
                  <a:pt x="7611" y="21600"/>
                </a:lnTo>
                <a:lnTo>
                  <a:pt x="7611" y="20289"/>
                </a:lnTo>
                <a:close/>
              </a:path>
            </a:pathLst>
          </a:custGeom>
          <a:solidFill>
            <a:schemeClr val="accent2"/>
          </a:solidFill>
          <a:ln w="3175">
            <a:miter lim="400000"/>
          </a:ln>
        </p:spPr>
        <p:txBody>
          <a:bodyPr lIns="45719" rIns="45719" anchor="ctr"/>
          <a:lstStyle/>
          <a:p>
            <a:pPr algn="l" defTabSz="457200">
              <a:lnSpc>
                <a:spcPct val="93000"/>
              </a:lnSpc>
              <a:defRPr sz="1800">
                <a:latin typeface="Arial"/>
                <a:ea typeface="Arial"/>
                <a:cs typeface="Arial"/>
                <a:sym typeface="Arial"/>
              </a:defRPr>
            </a:pPr>
            <a:endParaRPr/>
          </a:p>
        </p:txBody>
      </p:sp>
      <p:grpSp>
        <p:nvGrpSpPr>
          <p:cNvPr id="33" name="Group 2113">
            <a:extLst>
              <a:ext uri="{FF2B5EF4-FFF2-40B4-BE49-F238E27FC236}">
                <a16:creationId xmlns:a16="http://schemas.microsoft.com/office/drawing/2014/main" id="{33EC858F-4220-43C3-A26C-2C435EEDEBDB}"/>
              </a:ext>
            </a:extLst>
          </p:cNvPr>
          <p:cNvGrpSpPr/>
          <p:nvPr/>
        </p:nvGrpSpPr>
        <p:grpSpPr>
          <a:xfrm>
            <a:off x="7543800" y="251459"/>
            <a:ext cx="1323308" cy="533401"/>
            <a:chOff x="0" y="-56414"/>
            <a:chExt cx="11006446" cy="8935396"/>
          </a:xfrm>
        </p:grpSpPr>
        <p:sp>
          <p:nvSpPr>
            <p:cNvPr id="34" name="Shape 2077">
              <a:extLst>
                <a:ext uri="{FF2B5EF4-FFF2-40B4-BE49-F238E27FC236}">
                  <a16:creationId xmlns:a16="http://schemas.microsoft.com/office/drawing/2014/main" id="{88DED303-560B-4826-AC7B-6E5CA9EB6E36}"/>
                </a:ext>
              </a:extLst>
            </p:cNvPr>
            <p:cNvSpPr/>
            <p:nvPr/>
          </p:nvSpPr>
          <p:spPr>
            <a:xfrm>
              <a:off x="8551529" y="5298469"/>
              <a:ext cx="51526" cy="5152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29"/>
                    <a:pt x="21407" y="14464"/>
                    <a:pt x="20250" y="16200"/>
                  </a:cubicBezTo>
                  <a:cubicBezTo>
                    <a:pt x="19286" y="17936"/>
                    <a:pt x="18129" y="19093"/>
                    <a:pt x="16200" y="20057"/>
                  </a:cubicBezTo>
                  <a:cubicBezTo>
                    <a:pt x="14464" y="21021"/>
                    <a:pt x="12921" y="21600"/>
                    <a:pt x="10800" y="21600"/>
                  </a:cubicBezTo>
                  <a:cubicBezTo>
                    <a:pt x="8871" y="21600"/>
                    <a:pt x="7136" y="21021"/>
                    <a:pt x="5400" y="20057"/>
                  </a:cubicBezTo>
                  <a:cubicBezTo>
                    <a:pt x="3664" y="19093"/>
                    <a:pt x="2314" y="17936"/>
                    <a:pt x="1350" y="16200"/>
                  </a:cubicBezTo>
                  <a:cubicBezTo>
                    <a:pt x="386" y="14464"/>
                    <a:pt x="0" y="12729"/>
                    <a:pt x="0" y="10800"/>
                  </a:cubicBezTo>
                  <a:cubicBezTo>
                    <a:pt x="0" y="8679"/>
                    <a:pt x="386" y="7136"/>
                    <a:pt x="1350" y="5400"/>
                  </a:cubicBezTo>
                  <a:cubicBezTo>
                    <a:pt x="2314" y="3471"/>
                    <a:pt x="3664" y="2314"/>
                    <a:pt x="5400" y="1350"/>
                  </a:cubicBezTo>
                  <a:cubicBezTo>
                    <a:pt x="7136" y="193"/>
                    <a:pt x="8871" y="0"/>
                    <a:pt x="10800" y="0"/>
                  </a:cubicBezTo>
                  <a:cubicBezTo>
                    <a:pt x="12921" y="0"/>
                    <a:pt x="14464" y="193"/>
                    <a:pt x="16200" y="1350"/>
                  </a:cubicBezTo>
                  <a:cubicBezTo>
                    <a:pt x="18129" y="2314"/>
                    <a:pt x="19286" y="3471"/>
                    <a:pt x="20250" y="5400"/>
                  </a:cubicBezTo>
                  <a:cubicBezTo>
                    <a:pt x="21407" y="7136"/>
                    <a:pt x="21600" y="8679"/>
                    <a:pt x="21600" y="10800"/>
                  </a:cubicBezTo>
                </a:path>
              </a:pathLst>
            </a:custGeom>
            <a:solidFill>
              <a:srgbClr val="355C7D"/>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35" name="Shape 2081">
              <a:extLst>
                <a:ext uri="{FF2B5EF4-FFF2-40B4-BE49-F238E27FC236}">
                  <a16:creationId xmlns:a16="http://schemas.microsoft.com/office/drawing/2014/main" id="{88B8FD01-427E-4C78-A501-5F7917DFA26D}"/>
                </a:ext>
              </a:extLst>
            </p:cNvPr>
            <p:cNvSpPr/>
            <p:nvPr/>
          </p:nvSpPr>
          <p:spPr>
            <a:xfrm>
              <a:off x="3197077" y="149505"/>
              <a:ext cx="3332586" cy="37769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36" name="Shape 2082">
              <a:extLst>
                <a:ext uri="{FF2B5EF4-FFF2-40B4-BE49-F238E27FC236}">
                  <a16:creationId xmlns:a16="http://schemas.microsoft.com/office/drawing/2014/main" id="{2536F965-3C62-4B31-A437-465346A30E1C}"/>
                </a:ext>
              </a:extLst>
            </p:cNvPr>
            <p:cNvSpPr/>
            <p:nvPr/>
          </p:nvSpPr>
          <p:spPr>
            <a:xfrm>
              <a:off x="6502398" y="59610"/>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33"/>
                  </a:moveTo>
                  <a:cubicBezTo>
                    <a:pt x="21600" y="12856"/>
                    <a:pt x="21142" y="14487"/>
                    <a:pt x="20160" y="16184"/>
                  </a:cubicBezTo>
                  <a:cubicBezTo>
                    <a:pt x="19178" y="17946"/>
                    <a:pt x="17935" y="19185"/>
                    <a:pt x="16233" y="20164"/>
                  </a:cubicBezTo>
                  <a:cubicBezTo>
                    <a:pt x="14531" y="21143"/>
                    <a:pt x="12764" y="21600"/>
                    <a:pt x="10800" y="21600"/>
                  </a:cubicBezTo>
                  <a:cubicBezTo>
                    <a:pt x="8836" y="21600"/>
                    <a:pt x="7069" y="21143"/>
                    <a:pt x="5367" y="20164"/>
                  </a:cubicBezTo>
                  <a:cubicBezTo>
                    <a:pt x="3665" y="19185"/>
                    <a:pt x="2422" y="17946"/>
                    <a:pt x="1440" y="16184"/>
                  </a:cubicBezTo>
                  <a:cubicBezTo>
                    <a:pt x="458" y="14487"/>
                    <a:pt x="0" y="12856"/>
                    <a:pt x="0" y="10833"/>
                  </a:cubicBezTo>
                  <a:cubicBezTo>
                    <a:pt x="0" y="8875"/>
                    <a:pt x="458" y="7113"/>
                    <a:pt x="1440" y="5416"/>
                  </a:cubicBezTo>
                  <a:cubicBezTo>
                    <a:pt x="2422" y="3785"/>
                    <a:pt x="3665" y="2480"/>
                    <a:pt x="5367" y="1436"/>
                  </a:cubicBezTo>
                  <a:cubicBezTo>
                    <a:pt x="7069" y="457"/>
                    <a:pt x="8836" y="0"/>
                    <a:pt x="10800" y="0"/>
                  </a:cubicBezTo>
                  <a:cubicBezTo>
                    <a:pt x="12764" y="0"/>
                    <a:pt x="14531" y="457"/>
                    <a:pt x="16233" y="1436"/>
                  </a:cubicBezTo>
                  <a:cubicBezTo>
                    <a:pt x="17935" y="2480"/>
                    <a:pt x="19178" y="3785"/>
                    <a:pt x="20160" y="5416"/>
                  </a:cubicBezTo>
                  <a:cubicBezTo>
                    <a:pt x="21142" y="7113"/>
                    <a:pt x="21600" y="8875"/>
                    <a:pt x="21600" y="10833"/>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37" name="Shape 2083">
              <a:extLst>
                <a:ext uri="{FF2B5EF4-FFF2-40B4-BE49-F238E27FC236}">
                  <a16:creationId xmlns:a16="http://schemas.microsoft.com/office/drawing/2014/main" id="{9F4E7DC7-EF4F-4381-B0D1-FD213FBF7ABE}"/>
                </a:ext>
              </a:extLst>
            </p:cNvPr>
            <p:cNvSpPr/>
            <p:nvPr/>
          </p:nvSpPr>
          <p:spPr>
            <a:xfrm>
              <a:off x="3197076" y="1558005"/>
              <a:ext cx="3380073" cy="23684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38" name="Shape 2084">
              <a:extLst>
                <a:ext uri="{FF2B5EF4-FFF2-40B4-BE49-F238E27FC236}">
                  <a16:creationId xmlns:a16="http://schemas.microsoft.com/office/drawing/2014/main" id="{511FCC9B-9C1B-4693-A518-BE90D63935C1}"/>
                </a:ext>
              </a:extLst>
            </p:cNvPr>
            <p:cNvSpPr/>
            <p:nvPr/>
          </p:nvSpPr>
          <p:spPr>
            <a:xfrm>
              <a:off x="6495467" y="1461141"/>
              <a:ext cx="149504" cy="14950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829"/>
                    <a:pt x="21142" y="14531"/>
                    <a:pt x="20160" y="16233"/>
                  </a:cubicBezTo>
                  <a:cubicBezTo>
                    <a:pt x="19178" y="18000"/>
                    <a:pt x="17935" y="19178"/>
                    <a:pt x="16233" y="20160"/>
                  </a:cubicBezTo>
                  <a:cubicBezTo>
                    <a:pt x="14531" y="21142"/>
                    <a:pt x="12764" y="21600"/>
                    <a:pt x="10800" y="21600"/>
                  </a:cubicBezTo>
                  <a:cubicBezTo>
                    <a:pt x="8836" y="21600"/>
                    <a:pt x="7069" y="21142"/>
                    <a:pt x="5367" y="20160"/>
                  </a:cubicBezTo>
                  <a:cubicBezTo>
                    <a:pt x="3665" y="19178"/>
                    <a:pt x="2422" y="18000"/>
                    <a:pt x="1440" y="16233"/>
                  </a:cubicBezTo>
                  <a:cubicBezTo>
                    <a:pt x="458" y="14531"/>
                    <a:pt x="0" y="12829"/>
                    <a:pt x="0" y="10800"/>
                  </a:cubicBezTo>
                  <a:cubicBezTo>
                    <a:pt x="0" y="8836"/>
                    <a:pt x="458" y="7200"/>
                    <a:pt x="1440" y="5433"/>
                  </a:cubicBezTo>
                  <a:cubicBezTo>
                    <a:pt x="2422" y="3731"/>
                    <a:pt x="3665" y="2487"/>
                    <a:pt x="5367" y="1440"/>
                  </a:cubicBezTo>
                  <a:cubicBezTo>
                    <a:pt x="7069" y="458"/>
                    <a:pt x="8836" y="0"/>
                    <a:pt x="10800" y="0"/>
                  </a:cubicBezTo>
                  <a:cubicBezTo>
                    <a:pt x="12764" y="0"/>
                    <a:pt x="14531" y="458"/>
                    <a:pt x="16233" y="1440"/>
                  </a:cubicBezTo>
                  <a:cubicBezTo>
                    <a:pt x="17935" y="2487"/>
                    <a:pt x="19178" y="3731"/>
                    <a:pt x="20160" y="5433"/>
                  </a:cubicBezTo>
                  <a:cubicBezTo>
                    <a:pt x="21142" y="7200"/>
                    <a:pt x="21600" y="8836"/>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39" name="Shape 2085">
              <a:extLst>
                <a:ext uri="{FF2B5EF4-FFF2-40B4-BE49-F238E27FC236}">
                  <a16:creationId xmlns:a16="http://schemas.microsoft.com/office/drawing/2014/main" id="{EA4DDD6C-C041-476F-B01E-2178E9DE854C}"/>
                </a:ext>
              </a:extLst>
            </p:cNvPr>
            <p:cNvSpPr/>
            <p:nvPr/>
          </p:nvSpPr>
          <p:spPr>
            <a:xfrm>
              <a:off x="3197079" y="3019145"/>
              <a:ext cx="3380070" cy="9072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40" name="Shape 2086">
              <a:extLst>
                <a:ext uri="{FF2B5EF4-FFF2-40B4-BE49-F238E27FC236}">
                  <a16:creationId xmlns:a16="http://schemas.microsoft.com/office/drawing/2014/main" id="{1A011149-4E6E-459F-B8DD-F35FBAEC2876}"/>
                </a:ext>
              </a:extLst>
            </p:cNvPr>
            <p:cNvSpPr/>
            <p:nvPr/>
          </p:nvSpPr>
          <p:spPr>
            <a:xfrm>
              <a:off x="6536309" y="293990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160"/>
                  </a:cubicBezTo>
                  <a:cubicBezTo>
                    <a:pt x="14531" y="21142"/>
                    <a:pt x="12764" y="21600"/>
                    <a:pt x="10800" y="21600"/>
                  </a:cubicBezTo>
                  <a:cubicBezTo>
                    <a:pt x="8836" y="21600"/>
                    <a:pt x="7069" y="21142"/>
                    <a:pt x="5367" y="20160"/>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41" name="Shape 2089">
              <a:extLst>
                <a:ext uri="{FF2B5EF4-FFF2-40B4-BE49-F238E27FC236}">
                  <a16:creationId xmlns:a16="http://schemas.microsoft.com/office/drawing/2014/main" id="{77EACB1A-4890-4E31-91E5-5E144A0BF858}"/>
                </a:ext>
              </a:extLst>
            </p:cNvPr>
            <p:cNvSpPr/>
            <p:nvPr/>
          </p:nvSpPr>
          <p:spPr>
            <a:xfrm>
              <a:off x="3197077" y="3926864"/>
              <a:ext cx="3380070" cy="7159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42" name="Shape 2090">
              <a:extLst>
                <a:ext uri="{FF2B5EF4-FFF2-40B4-BE49-F238E27FC236}">
                  <a16:creationId xmlns:a16="http://schemas.microsoft.com/office/drawing/2014/main" id="{D476530F-BFF4-43FA-BA4A-718CC428D6F7}"/>
                </a:ext>
              </a:extLst>
            </p:cNvPr>
            <p:cNvSpPr/>
            <p:nvPr/>
          </p:nvSpPr>
          <p:spPr>
            <a:xfrm>
              <a:off x="6538744" y="4550918"/>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65"/>
                    <a:pt x="20160" y="16233"/>
                  </a:cubicBezTo>
                  <a:cubicBezTo>
                    <a:pt x="19178" y="17935"/>
                    <a:pt x="17935" y="19113"/>
                    <a:pt x="16233" y="20095"/>
                  </a:cubicBezTo>
                  <a:cubicBezTo>
                    <a:pt x="14531" y="21142"/>
                    <a:pt x="12764" y="21600"/>
                    <a:pt x="10800" y="21600"/>
                  </a:cubicBezTo>
                  <a:cubicBezTo>
                    <a:pt x="8836" y="21600"/>
                    <a:pt x="7069" y="21142"/>
                    <a:pt x="5367" y="20095"/>
                  </a:cubicBezTo>
                  <a:cubicBezTo>
                    <a:pt x="3665" y="19113"/>
                    <a:pt x="2422" y="17935"/>
                    <a:pt x="1440" y="16233"/>
                  </a:cubicBezTo>
                  <a:cubicBezTo>
                    <a:pt x="458" y="14465"/>
                    <a:pt x="0" y="12764"/>
                    <a:pt x="0" y="10800"/>
                  </a:cubicBezTo>
                  <a:cubicBezTo>
                    <a:pt x="0" y="8771"/>
                    <a:pt x="458" y="7135"/>
                    <a:pt x="1440" y="5433"/>
                  </a:cubicBezTo>
                  <a:cubicBezTo>
                    <a:pt x="2422" y="3665"/>
                    <a:pt x="3665" y="2422"/>
                    <a:pt x="5367" y="1440"/>
                  </a:cubicBezTo>
                  <a:cubicBezTo>
                    <a:pt x="7069" y="458"/>
                    <a:pt x="8836" y="0"/>
                    <a:pt x="10800" y="0"/>
                  </a:cubicBezTo>
                  <a:cubicBezTo>
                    <a:pt x="12764" y="0"/>
                    <a:pt x="14531" y="458"/>
                    <a:pt x="16233" y="1440"/>
                  </a:cubicBezTo>
                  <a:cubicBezTo>
                    <a:pt x="17935" y="2422"/>
                    <a:pt x="19178" y="3665"/>
                    <a:pt x="20160" y="5433"/>
                  </a:cubicBezTo>
                  <a:cubicBezTo>
                    <a:pt x="21142" y="7135"/>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43" name="Shape 2091">
              <a:extLst>
                <a:ext uri="{FF2B5EF4-FFF2-40B4-BE49-F238E27FC236}">
                  <a16:creationId xmlns:a16="http://schemas.microsoft.com/office/drawing/2014/main" id="{0267397C-159D-4865-9952-05C8E25F58EA}"/>
                </a:ext>
              </a:extLst>
            </p:cNvPr>
            <p:cNvSpPr/>
            <p:nvPr/>
          </p:nvSpPr>
          <p:spPr>
            <a:xfrm>
              <a:off x="3197077" y="3926866"/>
              <a:ext cx="3380069" cy="21839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44" name="Shape 2092">
              <a:extLst>
                <a:ext uri="{FF2B5EF4-FFF2-40B4-BE49-F238E27FC236}">
                  <a16:creationId xmlns:a16="http://schemas.microsoft.com/office/drawing/2014/main" id="{4BC89B96-57F8-487C-90AD-C39E9CA894D4}"/>
                </a:ext>
              </a:extLst>
            </p:cNvPr>
            <p:cNvSpPr/>
            <p:nvPr/>
          </p:nvSpPr>
          <p:spPr>
            <a:xfrm>
              <a:off x="6542815" y="604284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095"/>
                  </a:cubicBezTo>
                  <a:cubicBezTo>
                    <a:pt x="14531" y="21142"/>
                    <a:pt x="12764" y="21600"/>
                    <a:pt x="10800" y="21600"/>
                  </a:cubicBezTo>
                  <a:cubicBezTo>
                    <a:pt x="8836" y="21600"/>
                    <a:pt x="7069" y="21142"/>
                    <a:pt x="5367" y="20095"/>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46" name="Shape 2094">
              <a:extLst>
                <a:ext uri="{FF2B5EF4-FFF2-40B4-BE49-F238E27FC236}">
                  <a16:creationId xmlns:a16="http://schemas.microsoft.com/office/drawing/2014/main" id="{CF5B41C1-B60B-4EEE-9481-85B21226237F}"/>
                </a:ext>
              </a:extLst>
            </p:cNvPr>
            <p:cNvSpPr/>
            <p:nvPr/>
          </p:nvSpPr>
          <p:spPr>
            <a:xfrm>
              <a:off x="6536309" y="7376475"/>
              <a:ext cx="149504" cy="151501"/>
            </a:xfrm>
            <a:custGeom>
              <a:avLst/>
              <a:gdLst/>
              <a:ahLst/>
              <a:cxnLst>
                <a:cxn ang="0">
                  <a:pos x="wd2" y="hd2"/>
                </a:cxn>
                <a:cxn ang="5400000">
                  <a:pos x="wd2" y="hd2"/>
                </a:cxn>
                <a:cxn ang="10800000">
                  <a:pos x="wd2" y="hd2"/>
                </a:cxn>
                <a:cxn ang="16200000">
                  <a:pos x="wd2" y="hd2"/>
                </a:cxn>
              </a:cxnLst>
              <a:rect l="0" t="0" r="r" b="b"/>
              <a:pathLst>
                <a:path w="21600" h="21600" extrusionOk="0">
                  <a:moveTo>
                    <a:pt x="21600" y="10865"/>
                  </a:moveTo>
                  <a:cubicBezTo>
                    <a:pt x="21600" y="12752"/>
                    <a:pt x="21142" y="14443"/>
                    <a:pt x="20160" y="16200"/>
                  </a:cubicBezTo>
                  <a:cubicBezTo>
                    <a:pt x="19178" y="17892"/>
                    <a:pt x="17935" y="19128"/>
                    <a:pt x="16233" y="20169"/>
                  </a:cubicBezTo>
                  <a:cubicBezTo>
                    <a:pt x="14531" y="21145"/>
                    <a:pt x="12764" y="21600"/>
                    <a:pt x="10800" y="21600"/>
                  </a:cubicBezTo>
                  <a:cubicBezTo>
                    <a:pt x="8836" y="21600"/>
                    <a:pt x="7069" y="21145"/>
                    <a:pt x="5367" y="20169"/>
                  </a:cubicBezTo>
                  <a:cubicBezTo>
                    <a:pt x="3665" y="19128"/>
                    <a:pt x="2422" y="17892"/>
                    <a:pt x="1440" y="16200"/>
                  </a:cubicBezTo>
                  <a:cubicBezTo>
                    <a:pt x="458" y="14443"/>
                    <a:pt x="0" y="12817"/>
                    <a:pt x="0" y="10865"/>
                  </a:cubicBezTo>
                  <a:cubicBezTo>
                    <a:pt x="0" y="8913"/>
                    <a:pt x="458" y="7157"/>
                    <a:pt x="1440" y="5465"/>
                  </a:cubicBezTo>
                  <a:cubicBezTo>
                    <a:pt x="2422" y="3708"/>
                    <a:pt x="3665" y="2472"/>
                    <a:pt x="5367" y="1496"/>
                  </a:cubicBezTo>
                  <a:cubicBezTo>
                    <a:pt x="7069" y="455"/>
                    <a:pt x="8836" y="0"/>
                    <a:pt x="10800" y="0"/>
                  </a:cubicBezTo>
                  <a:cubicBezTo>
                    <a:pt x="12764" y="0"/>
                    <a:pt x="14531" y="455"/>
                    <a:pt x="16233" y="1496"/>
                  </a:cubicBezTo>
                  <a:cubicBezTo>
                    <a:pt x="17935" y="2472"/>
                    <a:pt x="19178" y="3708"/>
                    <a:pt x="20160" y="5465"/>
                  </a:cubicBezTo>
                  <a:cubicBezTo>
                    <a:pt x="21142" y="7157"/>
                    <a:pt x="21600" y="8848"/>
                    <a:pt x="21600" y="10865"/>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47" name="Shape 2097">
              <a:extLst>
                <a:ext uri="{FF2B5EF4-FFF2-40B4-BE49-F238E27FC236}">
                  <a16:creationId xmlns:a16="http://schemas.microsoft.com/office/drawing/2014/main" id="{21495596-FCDB-49F5-A1AC-6CAF99E8638F}"/>
                </a:ext>
              </a:extLst>
            </p:cNvPr>
            <p:cNvSpPr/>
            <p:nvPr/>
          </p:nvSpPr>
          <p:spPr>
            <a:xfrm>
              <a:off x="3145091" y="3802901"/>
              <a:ext cx="239480" cy="239478"/>
            </a:xfrm>
            <a:custGeom>
              <a:avLst/>
              <a:gdLst/>
              <a:ahLst/>
              <a:cxnLst>
                <a:cxn ang="0">
                  <a:pos x="wd2" y="hd2"/>
                </a:cxn>
                <a:cxn ang="5400000">
                  <a:pos x="wd2" y="hd2"/>
                </a:cxn>
                <a:cxn ang="10800000">
                  <a:pos x="wd2" y="hd2"/>
                </a:cxn>
                <a:cxn ang="16200000">
                  <a:pos x="wd2" y="hd2"/>
                </a:cxn>
              </a:cxnLst>
              <a:rect l="0" t="0" r="r" b="b"/>
              <a:pathLst>
                <a:path w="21600" h="21600" extrusionOk="0">
                  <a:moveTo>
                    <a:pt x="21600" y="10759"/>
                  </a:moveTo>
                  <a:cubicBezTo>
                    <a:pt x="21600" y="12764"/>
                    <a:pt x="21070" y="14441"/>
                    <a:pt x="20092" y="16159"/>
                  </a:cubicBezTo>
                  <a:cubicBezTo>
                    <a:pt x="19114" y="17877"/>
                    <a:pt x="17891" y="19145"/>
                    <a:pt x="16180" y="20127"/>
                  </a:cubicBezTo>
                  <a:cubicBezTo>
                    <a:pt x="14468" y="21150"/>
                    <a:pt x="12797" y="21600"/>
                    <a:pt x="10800" y="21600"/>
                  </a:cubicBezTo>
                  <a:cubicBezTo>
                    <a:pt x="8803" y="21600"/>
                    <a:pt x="7132" y="21150"/>
                    <a:pt x="5420" y="20127"/>
                  </a:cubicBezTo>
                  <a:cubicBezTo>
                    <a:pt x="3709" y="19145"/>
                    <a:pt x="2445" y="17877"/>
                    <a:pt x="1467" y="16159"/>
                  </a:cubicBezTo>
                  <a:cubicBezTo>
                    <a:pt x="448" y="14441"/>
                    <a:pt x="0" y="12764"/>
                    <a:pt x="0" y="10759"/>
                  </a:cubicBezTo>
                  <a:cubicBezTo>
                    <a:pt x="0" y="8755"/>
                    <a:pt x="448" y="7077"/>
                    <a:pt x="1467" y="5359"/>
                  </a:cubicBezTo>
                  <a:cubicBezTo>
                    <a:pt x="2445" y="3641"/>
                    <a:pt x="3709" y="2414"/>
                    <a:pt x="5420" y="1432"/>
                  </a:cubicBezTo>
                  <a:cubicBezTo>
                    <a:pt x="7132" y="409"/>
                    <a:pt x="8803" y="0"/>
                    <a:pt x="10800" y="0"/>
                  </a:cubicBezTo>
                  <a:cubicBezTo>
                    <a:pt x="12756" y="0"/>
                    <a:pt x="14468" y="409"/>
                    <a:pt x="16180" y="1432"/>
                  </a:cubicBezTo>
                  <a:cubicBezTo>
                    <a:pt x="17891" y="2414"/>
                    <a:pt x="19114" y="3641"/>
                    <a:pt x="20092" y="5359"/>
                  </a:cubicBezTo>
                  <a:cubicBezTo>
                    <a:pt x="21070" y="7077"/>
                    <a:pt x="21600" y="8795"/>
                    <a:pt x="21600" y="10759"/>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48" name="Shape 2098">
              <a:extLst>
                <a:ext uri="{FF2B5EF4-FFF2-40B4-BE49-F238E27FC236}">
                  <a16:creationId xmlns:a16="http://schemas.microsoft.com/office/drawing/2014/main" id="{7C227B26-FEE9-427B-A36E-2C3A583DA982}"/>
                </a:ext>
              </a:extLst>
            </p:cNvPr>
            <p:cNvSpPr/>
            <p:nvPr/>
          </p:nvSpPr>
          <p:spPr>
            <a:xfrm>
              <a:off x="7433685" y="-56414"/>
              <a:ext cx="3572761" cy="76587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rgbClr val="FF0000"/>
                  </a:solidFill>
                </a:rPr>
                <a:t>Data Considerations</a:t>
              </a:r>
            </a:p>
          </p:txBody>
        </p:sp>
        <p:sp>
          <p:nvSpPr>
            <p:cNvPr id="49" name="Shape 2100">
              <a:extLst>
                <a:ext uri="{FF2B5EF4-FFF2-40B4-BE49-F238E27FC236}">
                  <a16:creationId xmlns:a16="http://schemas.microsoft.com/office/drawing/2014/main" id="{9488666D-4FC1-4155-9D00-62645F757F45}"/>
                </a:ext>
              </a:extLst>
            </p:cNvPr>
            <p:cNvSpPr/>
            <p:nvPr/>
          </p:nvSpPr>
          <p:spPr>
            <a:xfrm>
              <a:off x="7487162" y="1252994"/>
              <a:ext cx="3519284"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Attributes of Data</a:t>
              </a:r>
            </a:p>
          </p:txBody>
        </p:sp>
        <p:sp>
          <p:nvSpPr>
            <p:cNvPr id="50" name="Shape 2102">
              <a:extLst>
                <a:ext uri="{FF2B5EF4-FFF2-40B4-BE49-F238E27FC236}">
                  <a16:creationId xmlns:a16="http://schemas.microsoft.com/office/drawing/2014/main" id="{2B3F365A-B932-4AA8-8439-833A6463BC34}"/>
                </a:ext>
              </a:extLst>
            </p:cNvPr>
            <p:cNvSpPr/>
            <p:nvPr/>
          </p:nvSpPr>
          <p:spPr>
            <a:xfrm>
              <a:off x="7487161" y="2789566"/>
              <a:ext cx="2381299" cy="45017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Sources </a:t>
              </a:r>
            </a:p>
            <a:p>
              <a:endParaRPr sz="1000" dirty="0"/>
            </a:p>
          </p:txBody>
        </p:sp>
        <p:sp>
          <p:nvSpPr>
            <p:cNvPr id="51" name="Shape 2104">
              <a:extLst>
                <a:ext uri="{FF2B5EF4-FFF2-40B4-BE49-F238E27FC236}">
                  <a16:creationId xmlns:a16="http://schemas.microsoft.com/office/drawing/2014/main" id="{2BE8ADB6-4AF7-4E6F-B0AA-127D326F3EC9}"/>
                </a:ext>
              </a:extLst>
            </p:cNvPr>
            <p:cNvSpPr/>
            <p:nvPr/>
          </p:nvSpPr>
          <p:spPr>
            <a:xfrm>
              <a:off x="7433728" y="4462548"/>
              <a:ext cx="2381298" cy="30343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Usage  </a:t>
              </a:r>
            </a:p>
            <a:p>
              <a:endParaRPr sz="1000" dirty="0"/>
            </a:p>
          </p:txBody>
        </p:sp>
        <p:sp>
          <p:nvSpPr>
            <p:cNvPr id="52" name="Shape 2106">
              <a:extLst>
                <a:ext uri="{FF2B5EF4-FFF2-40B4-BE49-F238E27FC236}">
                  <a16:creationId xmlns:a16="http://schemas.microsoft.com/office/drawing/2014/main" id="{AC69E04F-0293-4B5F-BFAB-A6192C445D60}"/>
                </a:ext>
              </a:extLst>
            </p:cNvPr>
            <p:cNvSpPr/>
            <p:nvPr/>
          </p:nvSpPr>
          <p:spPr>
            <a:xfrm>
              <a:off x="7347295" y="5682432"/>
              <a:ext cx="3223083"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Access</a:t>
              </a:r>
            </a:p>
          </p:txBody>
        </p:sp>
        <p:sp>
          <p:nvSpPr>
            <p:cNvPr id="53" name="Shape 2108">
              <a:extLst>
                <a:ext uri="{FF2B5EF4-FFF2-40B4-BE49-F238E27FC236}">
                  <a16:creationId xmlns:a16="http://schemas.microsoft.com/office/drawing/2014/main" id="{098CD40E-45E1-4BDA-815F-E107D31A8278}"/>
                </a:ext>
              </a:extLst>
            </p:cNvPr>
            <p:cNvSpPr/>
            <p:nvPr/>
          </p:nvSpPr>
          <p:spPr>
            <a:xfrm>
              <a:off x="7094734" y="7273283"/>
              <a:ext cx="3519284" cy="127037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endParaRPr lang="en-US" sz="400" u="sng" dirty="0">
                <a:solidFill>
                  <a:schemeClr val="accent2"/>
                </a:solidFill>
              </a:endParaRPr>
            </a:p>
          </p:txBody>
        </p:sp>
        <p:sp>
          <p:nvSpPr>
            <p:cNvPr id="54" name="Shape 2112">
              <a:extLst>
                <a:ext uri="{FF2B5EF4-FFF2-40B4-BE49-F238E27FC236}">
                  <a16:creationId xmlns:a16="http://schemas.microsoft.com/office/drawing/2014/main" id="{DC8FDCB8-6B89-4D28-AB1A-37E4FF70AB8F}"/>
                </a:ext>
              </a:extLst>
            </p:cNvPr>
            <p:cNvSpPr/>
            <p:nvPr/>
          </p:nvSpPr>
          <p:spPr>
            <a:xfrm>
              <a:off x="0" y="0"/>
              <a:ext cx="3544875" cy="8878982"/>
            </a:xfrm>
            <a:custGeom>
              <a:avLst/>
              <a:gdLst/>
              <a:ahLst/>
              <a:cxnLst>
                <a:cxn ang="0">
                  <a:pos x="wd2" y="hd2"/>
                </a:cxn>
                <a:cxn ang="5400000">
                  <a:pos x="wd2" y="hd2"/>
                </a:cxn>
                <a:cxn ang="10800000">
                  <a:pos x="wd2" y="hd2"/>
                </a:cxn>
                <a:cxn ang="16200000">
                  <a:pos x="wd2" y="hd2"/>
                </a:cxn>
              </a:cxnLst>
              <a:rect l="0" t="0" r="r" b="b"/>
              <a:pathLst>
                <a:path w="20105" h="21600" extrusionOk="0">
                  <a:moveTo>
                    <a:pt x="1474" y="0"/>
                  </a:moveTo>
                  <a:cubicBezTo>
                    <a:pt x="2299" y="56"/>
                    <a:pt x="3007" y="162"/>
                    <a:pt x="3508" y="335"/>
                  </a:cubicBezTo>
                  <a:cubicBezTo>
                    <a:pt x="3508" y="335"/>
                    <a:pt x="9262" y="649"/>
                    <a:pt x="10196" y="1724"/>
                  </a:cubicBezTo>
                  <a:cubicBezTo>
                    <a:pt x="10196" y="1724"/>
                    <a:pt x="13858" y="2530"/>
                    <a:pt x="11870" y="3246"/>
                  </a:cubicBezTo>
                  <a:cubicBezTo>
                    <a:pt x="11870" y="3246"/>
                    <a:pt x="15841" y="4770"/>
                    <a:pt x="15841" y="7905"/>
                  </a:cubicBezTo>
                  <a:cubicBezTo>
                    <a:pt x="15841" y="7905"/>
                    <a:pt x="16469" y="8666"/>
                    <a:pt x="15841" y="9066"/>
                  </a:cubicBezTo>
                  <a:cubicBezTo>
                    <a:pt x="15841" y="9066"/>
                    <a:pt x="14897" y="9425"/>
                    <a:pt x="16675" y="10412"/>
                  </a:cubicBezTo>
                  <a:lnTo>
                    <a:pt x="19537" y="11932"/>
                  </a:lnTo>
                  <a:cubicBezTo>
                    <a:pt x="19537" y="11932"/>
                    <a:pt x="21600" y="12690"/>
                    <a:pt x="17863" y="13258"/>
                  </a:cubicBezTo>
                  <a:cubicBezTo>
                    <a:pt x="17863" y="13258"/>
                    <a:pt x="17225" y="13546"/>
                    <a:pt x="17734" y="14363"/>
                  </a:cubicBezTo>
                  <a:cubicBezTo>
                    <a:pt x="17734" y="14363"/>
                    <a:pt x="18560" y="14522"/>
                    <a:pt x="17351" y="15041"/>
                  </a:cubicBezTo>
                  <a:cubicBezTo>
                    <a:pt x="17351" y="15041"/>
                    <a:pt x="18238" y="15361"/>
                    <a:pt x="17793" y="15769"/>
                  </a:cubicBezTo>
                  <a:cubicBezTo>
                    <a:pt x="17793" y="15769"/>
                    <a:pt x="17608" y="15886"/>
                    <a:pt x="16842" y="15995"/>
                  </a:cubicBezTo>
                  <a:cubicBezTo>
                    <a:pt x="16842" y="15995"/>
                    <a:pt x="15695" y="16563"/>
                    <a:pt x="16461" y="16972"/>
                  </a:cubicBezTo>
                  <a:cubicBezTo>
                    <a:pt x="16461" y="16972"/>
                    <a:pt x="18696" y="18356"/>
                    <a:pt x="14002" y="18983"/>
                  </a:cubicBezTo>
                  <a:cubicBezTo>
                    <a:pt x="14002" y="18983"/>
                    <a:pt x="11191" y="19172"/>
                    <a:pt x="8845" y="18983"/>
                  </a:cubicBezTo>
                  <a:cubicBezTo>
                    <a:pt x="8845" y="18983"/>
                    <a:pt x="6237" y="18837"/>
                    <a:pt x="4249" y="20270"/>
                  </a:cubicBezTo>
                  <a:cubicBezTo>
                    <a:pt x="4249" y="20270"/>
                    <a:pt x="3560" y="20768"/>
                    <a:pt x="3050" y="21600"/>
                  </a:cubicBezTo>
                  <a:lnTo>
                    <a:pt x="0" y="21600"/>
                  </a:lnTo>
                  <a:lnTo>
                    <a:pt x="0" y="0"/>
                  </a:lnTo>
                  <a:lnTo>
                    <a:pt x="1474" y="0"/>
                  </a:ln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grpSp>
    </p:spTree>
    <p:extLst>
      <p:ext uri="{BB962C8B-B14F-4D97-AF65-F5344CB8AC3E}">
        <p14:creationId xmlns:p14="http://schemas.microsoft.com/office/powerpoint/2010/main" val="280508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17C4-E582-48BC-9436-86DB66D0C88A}"/>
              </a:ext>
            </a:extLst>
          </p:cNvPr>
          <p:cNvSpPr>
            <a:spLocks noGrp="1"/>
          </p:cNvSpPr>
          <p:nvPr>
            <p:ph type="title"/>
          </p:nvPr>
        </p:nvSpPr>
        <p:spPr/>
        <p:txBody>
          <a:bodyPr/>
          <a:lstStyle/>
          <a:p>
            <a:r>
              <a:rPr lang="en-US" dirty="0"/>
              <a:t>Attributes of Data</a:t>
            </a:r>
            <a:br>
              <a:rPr lang="en-US" sz="1400" dirty="0"/>
            </a:br>
            <a:endParaRPr lang="en-US" sz="1400" dirty="0"/>
          </a:p>
        </p:txBody>
      </p:sp>
      <p:sp>
        <p:nvSpPr>
          <p:cNvPr id="3" name="TextBox 2">
            <a:extLst>
              <a:ext uri="{FF2B5EF4-FFF2-40B4-BE49-F238E27FC236}">
                <a16:creationId xmlns:a16="http://schemas.microsoft.com/office/drawing/2014/main" id="{2ADAE58E-CA74-4A6B-B913-52B690D68149}"/>
              </a:ext>
            </a:extLst>
          </p:cNvPr>
          <p:cNvSpPr txBox="1"/>
          <p:nvPr/>
        </p:nvSpPr>
        <p:spPr>
          <a:xfrm>
            <a:off x="1014696" y="1066113"/>
            <a:ext cx="7543800" cy="4739759"/>
          </a:xfrm>
          <a:prstGeom prst="rect">
            <a:avLst/>
          </a:prstGeom>
          <a:noFill/>
        </p:spPr>
        <p:txBody>
          <a:bodyPr wrap="square" rtlCol="0">
            <a:spAutoFit/>
          </a:bodyPr>
          <a:lstStyle/>
          <a:p>
            <a:r>
              <a:rPr lang="en-US" sz="2000" dirty="0">
                <a:solidFill>
                  <a:schemeClr val="accent2"/>
                </a:solidFill>
              </a:rPr>
              <a:t>Attributes of the System </a:t>
            </a:r>
          </a:p>
          <a:p>
            <a:pPr marL="742950" lvl="1" indent="-285750">
              <a:buFont typeface="Arial" panose="020B0604020202020204" pitchFamily="34" charset="0"/>
              <a:buChar char="•"/>
            </a:pPr>
            <a:r>
              <a:rPr lang="en-US" sz="1600" dirty="0"/>
              <a:t>Is the System available (24x7) when the data is needed? </a:t>
            </a:r>
          </a:p>
          <a:p>
            <a:pPr marL="742950" lvl="1" indent="-285750">
              <a:buFont typeface="Arial" panose="020B0604020202020204" pitchFamily="34" charset="0"/>
              <a:buChar char="•"/>
            </a:pPr>
            <a:r>
              <a:rPr lang="en-US" sz="1600" dirty="0"/>
              <a:t>Is the System Performance (throughput and response) adequate? </a:t>
            </a:r>
          </a:p>
          <a:p>
            <a:pPr marL="742950" lvl="1" indent="-285750">
              <a:buFont typeface="Arial" panose="020B0604020202020204" pitchFamily="34" charset="0"/>
              <a:buChar char="•"/>
            </a:pPr>
            <a:r>
              <a:rPr lang="en-US" sz="1600" dirty="0"/>
              <a:t>Is the System Reliable (tested, secure, </a:t>
            </a:r>
            <a:r>
              <a:rPr lang="en-US" sz="1600" dirty="0" err="1"/>
              <a:t>etc</a:t>
            </a:r>
            <a:r>
              <a:rPr lang="en-US" sz="1600" dirty="0"/>
              <a:t>)</a:t>
            </a:r>
          </a:p>
          <a:p>
            <a:pPr marL="742950" lvl="1" indent="-285750">
              <a:buFont typeface="Arial" panose="020B0604020202020204" pitchFamily="34" charset="0"/>
              <a:buChar char="•"/>
            </a:pPr>
            <a:r>
              <a:rPr lang="en-US" sz="1600" dirty="0"/>
              <a:t>Does the System have Volume constraints? – (API 1 meg limit) </a:t>
            </a:r>
          </a:p>
          <a:p>
            <a:pPr marL="742950" lvl="1" indent="-285750">
              <a:buFont typeface="Arial" panose="020B0604020202020204" pitchFamily="34" charset="0"/>
              <a:buChar char="•"/>
            </a:pPr>
            <a:r>
              <a:rPr lang="en-US" sz="1600" dirty="0"/>
              <a:t>Can the System Scale the data needs (volume, size and scope)? </a:t>
            </a:r>
          </a:p>
          <a:p>
            <a:r>
              <a:rPr lang="en-US" sz="2000" dirty="0">
                <a:solidFill>
                  <a:schemeClr val="accent2"/>
                </a:solidFill>
              </a:rPr>
              <a:t>Attributes of the data lineage (quality)</a:t>
            </a:r>
          </a:p>
          <a:p>
            <a:pPr marL="742950" lvl="1" indent="-285750">
              <a:buFont typeface="Arial" panose="020B0604020202020204" pitchFamily="34" charset="0"/>
              <a:buChar char="•"/>
            </a:pPr>
            <a:r>
              <a:rPr lang="en-US" sz="1600" dirty="0"/>
              <a:t>Traceable? –– trace a claim from a provider to the diagnosis to the procedure to the contract to the item on the claim.  </a:t>
            </a:r>
          </a:p>
          <a:p>
            <a:pPr marL="742950" lvl="1" indent="-285750">
              <a:buFont typeface="Arial" panose="020B0604020202020204" pitchFamily="34" charset="0"/>
              <a:buChar char="•"/>
            </a:pPr>
            <a:r>
              <a:rPr lang="en-US" sz="1600" dirty="0"/>
              <a:t>Auditable? attributes of the data lineage </a:t>
            </a:r>
          </a:p>
          <a:p>
            <a:pPr marL="742950" lvl="1" indent="-285750">
              <a:buFont typeface="Arial" panose="020B0604020202020204" pitchFamily="34" charset="0"/>
              <a:buChar char="•"/>
            </a:pPr>
            <a:r>
              <a:rPr lang="en-US" sz="1600" dirty="0"/>
              <a:t>Latency?  How current </a:t>
            </a:r>
          </a:p>
          <a:p>
            <a:r>
              <a:rPr lang="en-US" sz="2000" dirty="0">
                <a:solidFill>
                  <a:schemeClr val="accent2"/>
                </a:solidFill>
              </a:rPr>
              <a:t>Attributes of data usage(context of usage) </a:t>
            </a:r>
          </a:p>
          <a:p>
            <a:pPr marL="742950" lvl="1" indent="-285750">
              <a:buFont typeface="Arial" panose="020B0604020202020204" pitchFamily="34" charset="0"/>
              <a:buChar char="•"/>
            </a:pPr>
            <a:r>
              <a:rPr lang="en-US" sz="1600" dirty="0"/>
              <a:t>Consistency </a:t>
            </a:r>
          </a:p>
          <a:p>
            <a:pPr marL="742950" lvl="1" indent="-285750">
              <a:buFont typeface="Arial" panose="020B0604020202020204" pitchFamily="34" charset="0"/>
              <a:buChar char="•"/>
            </a:pPr>
            <a:r>
              <a:rPr lang="en-US" sz="1600" dirty="0"/>
              <a:t>Continuity</a:t>
            </a:r>
          </a:p>
          <a:p>
            <a:pPr marL="742950" lvl="1" indent="-285750">
              <a:buFont typeface="Arial" panose="020B0604020202020204" pitchFamily="34" charset="0"/>
              <a:buChar char="•"/>
            </a:pPr>
            <a:r>
              <a:rPr lang="en-US" sz="1600" dirty="0"/>
              <a:t>Impacts of poor choice in the data sourcing selection</a:t>
            </a:r>
          </a:p>
          <a:p>
            <a:pPr marL="1200150" lvl="2" indent="-285750">
              <a:buFont typeface="Arial" panose="020B0604020202020204" pitchFamily="34" charset="0"/>
              <a:buChar char="•"/>
            </a:pPr>
            <a:r>
              <a:rPr lang="en-US" sz="1600" dirty="0"/>
              <a:t>360 of Member, Provider, </a:t>
            </a:r>
            <a:r>
              <a:rPr lang="en-US" sz="1600" dirty="0" err="1"/>
              <a:t>etc</a:t>
            </a:r>
            <a:r>
              <a:rPr lang="en-US" sz="1600" dirty="0"/>
              <a:t> </a:t>
            </a:r>
          </a:p>
          <a:p>
            <a:pPr marL="742950" lvl="1" indent="-285750">
              <a:buFont typeface="Arial" panose="020B0604020202020204" pitchFamily="34" charset="0"/>
              <a:buChar char="•"/>
            </a:pPr>
            <a:endParaRPr lang="en-US" sz="1600" dirty="0"/>
          </a:p>
          <a:p>
            <a:endParaRPr lang="en-US" dirty="0"/>
          </a:p>
        </p:txBody>
      </p:sp>
      <p:grpSp>
        <p:nvGrpSpPr>
          <p:cNvPr id="7" name="Group 6">
            <a:extLst>
              <a:ext uri="{FF2B5EF4-FFF2-40B4-BE49-F238E27FC236}">
                <a16:creationId xmlns:a16="http://schemas.microsoft.com/office/drawing/2014/main" id="{D3CEB023-26D5-481B-B173-01FC39FA4447}"/>
              </a:ext>
            </a:extLst>
          </p:cNvPr>
          <p:cNvGrpSpPr/>
          <p:nvPr/>
        </p:nvGrpSpPr>
        <p:grpSpPr>
          <a:xfrm>
            <a:off x="585504" y="669017"/>
            <a:ext cx="612000" cy="612000"/>
            <a:chOff x="4091659" y="3474401"/>
            <a:chExt cx="612000" cy="612000"/>
          </a:xfrm>
          <a:solidFill>
            <a:schemeClr val="accent2"/>
          </a:solidFill>
        </p:grpSpPr>
        <p:sp>
          <p:nvSpPr>
            <p:cNvPr id="8" name="Oval 7">
              <a:extLst>
                <a:ext uri="{FF2B5EF4-FFF2-40B4-BE49-F238E27FC236}">
                  <a16:creationId xmlns:a16="http://schemas.microsoft.com/office/drawing/2014/main" id="{E9F6562C-0854-40BA-8C05-62BA67A6445A}"/>
                </a:ext>
              </a:extLst>
            </p:cNvPr>
            <p:cNvSpPr/>
            <p:nvPr/>
          </p:nvSpPr>
          <p:spPr bwMode="ltGray">
            <a:xfrm>
              <a:off x="4091659" y="3474401"/>
              <a:ext cx="612000" cy="612000"/>
            </a:xfrm>
            <a:prstGeom prst="ellipse">
              <a:avLst/>
            </a:prstGeom>
            <a:grp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9" name="Freeform 4990">
              <a:extLst>
                <a:ext uri="{FF2B5EF4-FFF2-40B4-BE49-F238E27FC236}">
                  <a16:creationId xmlns:a16="http://schemas.microsoft.com/office/drawing/2014/main" id="{C69D337F-4497-4BC1-BDB2-D82ACF91F552}"/>
                </a:ext>
              </a:extLst>
            </p:cNvPr>
            <p:cNvSpPr>
              <a:spLocks noEditPoints="1"/>
            </p:cNvSpPr>
            <p:nvPr/>
          </p:nvSpPr>
          <p:spPr bwMode="auto">
            <a:xfrm>
              <a:off x="4254701" y="3589185"/>
              <a:ext cx="285917" cy="397376"/>
            </a:xfrm>
            <a:custGeom>
              <a:avLst/>
              <a:gdLst>
                <a:gd name="T0" fmla="*/ 0 w 236"/>
                <a:gd name="T1" fmla="*/ 16 h 328"/>
                <a:gd name="T2" fmla="*/ 220 w 236"/>
                <a:gd name="T3" fmla="*/ 328 h 328"/>
                <a:gd name="T4" fmla="*/ 236 w 236"/>
                <a:gd name="T5" fmla="*/ 16 h 328"/>
                <a:gd name="T6" fmla="*/ 66 w 236"/>
                <a:gd name="T7" fmla="*/ 290 h 328"/>
                <a:gd name="T8" fmla="*/ 40 w 236"/>
                <a:gd name="T9" fmla="*/ 300 h 328"/>
                <a:gd name="T10" fmla="*/ 36 w 236"/>
                <a:gd name="T11" fmla="*/ 270 h 328"/>
                <a:gd name="T12" fmla="*/ 64 w 236"/>
                <a:gd name="T13" fmla="*/ 274 h 328"/>
                <a:gd name="T14" fmla="*/ 60 w 236"/>
                <a:gd name="T15" fmla="*/ 252 h 328"/>
                <a:gd name="T16" fmla="*/ 34 w 236"/>
                <a:gd name="T17" fmla="*/ 244 h 328"/>
                <a:gd name="T18" fmla="*/ 56 w 236"/>
                <a:gd name="T19" fmla="*/ 220 h 328"/>
                <a:gd name="T20" fmla="*/ 66 w 236"/>
                <a:gd name="T21" fmla="*/ 196 h 328"/>
                <a:gd name="T22" fmla="*/ 44 w 236"/>
                <a:gd name="T23" fmla="*/ 206 h 328"/>
                <a:gd name="T24" fmla="*/ 34 w 236"/>
                <a:gd name="T25" fmla="*/ 180 h 328"/>
                <a:gd name="T26" fmla="*/ 62 w 236"/>
                <a:gd name="T27" fmla="*/ 178 h 328"/>
                <a:gd name="T28" fmla="*/ 62 w 236"/>
                <a:gd name="T29" fmla="*/ 158 h 328"/>
                <a:gd name="T30" fmla="*/ 34 w 236"/>
                <a:gd name="T31" fmla="*/ 154 h 328"/>
                <a:gd name="T32" fmla="*/ 44 w 236"/>
                <a:gd name="T33" fmla="*/ 128 h 328"/>
                <a:gd name="T34" fmla="*/ 66 w 236"/>
                <a:gd name="T35" fmla="*/ 150 h 328"/>
                <a:gd name="T36" fmla="*/ 88 w 236"/>
                <a:gd name="T37" fmla="*/ 300 h 328"/>
                <a:gd name="T38" fmla="*/ 78 w 236"/>
                <a:gd name="T39" fmla="*/ 278 h 328"/>
                <a:gd name="T40" fmla="*/ 106 w 236"/>
                <a:gd name="T41" fmla="*/ 268 h 328"/>
                <a:gd name="T42" fmla="*/ 110 w 236"/>
                <a:gd name="T43" fmla="*/ 248 h 328"/>
                <a:gd name="T44" fmla="*/ 82 w 236"/>
                <a:gd name="T45" fmla="*/ 250 h 328"/>
                <a:gd name="T46" fmla="*/ 86 w 236"/>
                <a:gd name="T47" fmla="*/ 222 h 328"/>
                <a:gd name="T48" fmla="*/ 112 w 236"/>
                <a:gd name="T49" fmla="*/ 230 h 328"/>
                <a:gd name="T50" fmla="*/ 102 w 236"/>
                <a:gd name="T51" fmla="*/ 206 h 328"/>
                <a:gd name="T52" fmla="*/ 78 w 236"/>
                <a:gd name="T53" fmla="*/ 184 h 328"/>
                <a:gd name="T54" fmla="*/ 102 w 236"/>
                <a:gd name="T55" fmla="*/ 174 h 328"/>
                <a:gd name="T56" fmla="*/ 112 w 236"/>
                <a:gd name="T57" fmla="*/ 150 h 328"/>
                <a:gd name="T58" fmla="*/ 86 w 236"/>
                <a:gd name="T59" fmla="*/ 160 h 328"/>
                <a:gd name="T60" fmla="*/ 82 w 236"/>
                <a:gd name="T61" fmla="*/ 130 h 328"/>
                <a:gd name="T62" fmla="*/ 110 w 236"/>
                <a:gd name="T63" fmla="*/ 134 h 328"/>
                <a:gd name="T64" fmla="*/ 150 w 236"/>
                <a:gd name="T65" fmla="*/ 300 h 328"/>
                <a:gd name="T66" fmla="*/ 124 w 236"/>
                <a:gd name="T67" fmla="*/ 290 h 328"/>
                <a:gd name="T68" fmla="*/ 148 w 236"/>
                <a:gd name="T69" fmla="*/ 268 h 328"/>
                <a:gd name="T70" fmla="*/ 158 w 236"/>
                <a:gd name="T71" fmla="*/ 244 h 328"/>
                <a:gd name="T72" fmla="*/ 134 w 236"/>
                <a:gd name="T73" fmla="*/ 254 h 328"/>
                <a:gd name="T74" fmla="*/ 126 w 236"/>
                <a:gd name="T75" fmla="*/ 226 h 328"/>
                <a:gd name="T76" fmla="*/ 154 w 236"/>
                <a:gd name="T77" fmla="*/ 224 h 328"/>
                <a:gd name="T78" fmla="*/ 154 w 236"/>
                <a:gd name="T79" fmla="*/ 204 h 328"/>
                <a:gd name="T80" fmla="*/ 126 w 236"/>
                <a:gd name="T81" fmla="*/ 200 h 328"/>
                <a:gd name="T82" fmla="*/ 134 w 236"/>
                <a:gd name="T83" fmla="*/ 174 h 328"/>
                <a:gd name="T84" fmla="*/ 158 w 236"/>
                <a:gd name="T85" fmla="*/ 196 h 328"/>
                <a:gd name="T86" fmla="*/ 134 w 236"/>
                <a:gd name="T87" fmla="*/ 160 h 328"/>
                <a:gd name="T88" fmla="*/ 124 w 236"/>
                <a:gd name="T89" fmla="*/ 138 h 328"/>
                <a:gd name="T90" fmla="*/ 150 w 236"/>
                <a:gd name="T91" fmla="*/ 128 h 328"/>
                <a:gd name="T92" fmla="*/ 202 w 236"/>
                <a:gd name="T93" fmla="*/ 290 h 328"/>
                <a:gd name="T94" fmla="*/ 176 w 236"/>
                <a:gd name="T95" fmla="*/ 300 h 328"/>
                <a:gd name="T96" fmla="*/ 172 w 236"/>
                <a:gd name="T97" fmla="*/ 226 h 328"/>
                <a:gd name="T98" fmla="*/ 200 w 236"/>
                <a:gd name="T99" fmla="*/ 224 h 328"/>
                <a:gd name="T100" fmla="*/ 200 w 236"/>
                <a:gd name="T101" fmla="*/ 204 h 328"/>
                <a:gd name="T102" fmla="*/ 172 w 236"/>
                <a:gd name="T103" fmla="*/ 200 h 328"/>
                <a:gd name="T104" fmla="*/ 180 w 236"/>
                <a:gd name="T105" fmla="*/ 174 h 328"/>
                <a:gd name="T106" fmla="*/ 202 w 236"/>
                <a:gd name="T107" fmla="*/ 196 h 328"/>
                <a:gd name="T108" fmla="*/ 180 w 236"/>
                <a:gd name="T109" fmla="*/ 160 h 328"/>
                <a:gd name="T110" fmla="*/ 170 w 236"/>
                <a:gd name="T111" fmla="*/ 138 h 328"/>
                <a:gd name="T112" fmla="*/ 196 w 236"/>
                <a:gd name="T113" fmla="*/ 128 h 328"/>
                <a:gd name="T114" fmla="*/ 202 w 236"/>
                <a:gd name="T115" fmla="*/ 88 h 328"/>
                <a:gd name="T116" fmla="*/ 36 w 236"/>
                <a:gd name="T117" fmla="*/ 92 h 328"/>
                <a:gd name="T118" fmla="*/ 40 w 236"/>
                <a:gd name="T119" fmla="*/ 48 h 328"/>
                <a:gd name="T120" fmla="*/ 202 w 236"/>
                <a:gd name="T121" fmla="*/ 5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328">
                  <a:moveTo>
                    <a:pt x="220" y="0"/>
                  </a:moveTo>
                  <a:lnTo>
                    <a:pt x="16" y="0"/>
                  </a:lnTo>
                  <a:lnTo>
                    <a:pt x="16" y="0"/>
                  </a:lnTo>
                  <a:lnTo>
                    <a:pt x="10" y="2"/>
                  </a:lnTo>
                  <a:lnTo>
                    <a:pt x="6" y="6"/>
                  </a:lnTo>
                  <a:lnTo>
                    <a:pt x="2" y="10"/>
                  </a:lnTo>
                  <a:lnTo>
                    <a:pt x="0" y="16"/>
                  </a:lnTo>
                  <a:lnTo>
                    <a:pt x="0" y="312"/>
                  </a:lnTo>
                  <a:lnTo>
                    <a:pt x="0" y="312"/>
                  </a:lnTo>
                  <a:lnTo>
                    <a:pt x="2" y="318"/>
                  </a:lnTo>
                  <a:lnTo>
                    <a:pt x="6" y="322"/>
                  </a:lnTo>
                  <a:lnTo>
                    <a:pt x="10" y="326"/>
                  </a:lnTo>
                  <a:lnTo>
                    <a:pt x="16" y="328"/>
                  </a:lnTo>
                  <a:lnTo>
                    <a:pt x="220" y="328"/>
                  </a:lnTo>
                  <a:lnTo>
                    <a:pt x="220" y="328"/>
                  </a:lnTo>
                  <a:lnTo>
                    <a:pt x="226" y="326"/>
                  </a:lnTo>
                  <a:lnTo>
                    <a:pt x="230" y="322"/>
                  </a:lnTo>
                  <a:lnTo>
                    <a:pt x="234" y="318"/>
                  </a:lnTo>
                  <a:lnTo>
                    <a:pt x="236" y="312"/>
                  </a:lnTo>
                  <a:lnTo>
                    <a:pt x="236" y="16"/>
                  </a:lnTo>
                  <a:lnTo>
                    <a:pt x="236" y="16"/>
                  </a:lnTo>
                  <a:lnTo>
                    <a:pt x="234" y="10"/>
                  </a:lnTo>
                  <a:lnTo>
                    <a:pt x="230" y="6"/>
                  </a:lnTo>
                  <a:lnTo>
                    <a:pt x="226" y="2"/>
                  </a:lnTo>
                  <a:lnTo>
                    <a:pt x="220" y="0"/>
                  </a:lnTo>
                  <a:lnTo>
                    <a:pt x="220" y="0"/>
                  </a:lnTo>
                  <a:close/>
                  <a:moveTo>
                    <a:pt x="66" y="290"/>
                  </a:moveTo>
                  <a:lnTo>
                    <a:pt x="66" y="290"/>
                  </a:lnTo>
                  <a:lnTo>
                    <a:pt x="64" y="294"/>
                  </a:lnTo>
                  <a:lnTo>
                    <a:pt x="62" y="296"/>
                  </a:lnTo>
                  <a:lnTo>
                    <a:pt x="60" y="300"/>
                  </a:lnTo>
                  <a:lnTo>
                    <a:pt x="56" y="300"/>
                  </a:lnTo>
                  <a:lnTo>
                    <a:pt x="44" y="300"/>
                  </a:lnTo>
                  <a:lnTo>
                    <a:pt x="44" y="300"/>
                  </a:lnTo>
                  <a:lnTo>
                    <a:pt x="40" y="300"/>
                  </a:lnTo>
                  <a:lnTo>
                    <a:pt x="36" y="296"/>
                  </a:lnTo>
                  <a:lnTo>
                    <a:pt x="34" y="294"/>
                  </a:lnTo>
                  <a:lnTo>
                    <a:pt x="34" y="290"/>
                  </a:lnTo>
                  <a:lnTo>
                    <a:pt x="34" y="278"/>
                  </a:lnTo>
                  <a:lnTo>
                    <a:pt x="34" y="278"/>
                  </a:lnTo>
                  <a:lnTo>
                    <a:pt x="34" y="274"/>
                  </a:lnTo>
                  <a:lnTo>
                    <a:pt x="36" y="270"/>
                  </a:lnTo>
                  <a:lnTo>
                    <a:pt x="40" y="268"/>
                  </a:lnTo>
                  <a:lnTo>
                    <a:pt x="44" y="268"/>
                  </a:lnTo>
                  <a:lnTo>
                    <a:pt x="56" y="268"/>
                  </a:lnTo>
                  <a:lnTo>
                    <a:pt x="56" y="268"/>
                  </a:lnTo>
                  <a:lnTo>
                    <a:pt x="60" y="268"/>
                  </a:lnTo>
                  <a:lnTo>
                    <a:pt x="62" y="270"/>
                  </a:lnTo>
                  <a:lnTo>
                    <a:pt x="64" y="274"/>
                  </a:lnTo>
                  <a:lnTo>
                    <a:pt x="66" y="278"/>
                  </a:lnTo>
                  <a:lnTo>
                    <a:pt x="66" y="290"/>
                  </a:lnTo>
                  <a:close/>
                  <a:moveTo>
                    <a:pt x="66" y="244"/>
                  </a:moveTo>
                  <a:lnTo>
                    <a:pt x="66" y="244"/>
                  </a:lnTo>
                  <a:lnTo>
                    <a:pt x="64" y="248"/>
                  </a:lnTo>
                  <a:lnTo>
                    <a:pt x="62" y="250"/>
                  </a:lnTo>
                  <a:lnTo>
                    <a:pt x="60" y="252"/>
                  </a:lnTo>
                  <a:lnTo>
                    <a:pt x="56" y="254"/>
                  </a:lnTo>
                  <a:lnTo>
                    <a:pt x="44" y="254"/>
                  </a:lnTo>
                  <a:lnTo>
                    <a:pt x="44" y="254"/>
                  </a:lnTo>
                  <a:lnTo>
                    <a:pt x="40" y="252"/>
                  </a:lnTo>
                  <a:lnTo>
                    <a:pt x="36" y="250"/>
                  </a:lnTo>
                  <a:lnTo>
                    <a:pt x="34" y="248"/>
                  </a:lnTo>
                  <a:lnTo>
                    <a:pt x="34" y="244"/>
                  </a:lnTo>
                  <a:lnTo>
                    <a:pt x="34" y="230"/>
                  </a:lnTo>
                  <a:lnTo>
                    <a:pt x="34" y="230"/>
                  </a:lnTo>
                  <a:lnTo>
                    <a:pt x="34" y="226"/>
                  </a:lnTo>
                  <a:lnTo>
                    <a:pt x="36" y="224"/>
                  </a:lnTo>
                  <a:lnTo>
                    <a:pt x="40" y="222"/>
                  </a:lnTo>
                  <a:lnTo>
                    <a:pt x="44" y="220"/>
                  </a:lnTo>
                  <a:lnTo>
                    <a:pt x="56" y="220"/>
                  </a:lnTo>
                  <a:lnTo>
                    <a:pt x="56" y="220"/>
                  </a:lnTo>
                  <a:lnTo>
                    <a:pt x="60" y="222"/>
                  </a:lnTo>
                  <a:lnTo>
                    <a:pt x="62" y="224"/>
                  </a:lnTo>
                  <a:lnTo>
                    <a:pt x="64" y="226"/>
                  </a:lnTo>
                  <a:lnTo>
                    <a:pt x="66" y="230"/>
                  </a:lnTo>
                  <a:lnTo>
                    <a:pt x="66" y="244"/>
                  </a:lnTo>
                  <a:close/>
                  <a:moveTo>
                    <a:pt x="66" y="196"/>
                  </a:moveTo>
                  <a:lnTo>
                    <a:pt x="66" y="196"/>
                  </a:lnTo>
                  <a:lnTo>
                    <a:pt x="64" y="200"/>
                  </a:lnTo>
                  <a:lnTo>
                    <a:pt x="62" y="204"/>
                  </a:lnTo>
                  <a:lnTo>
                    <a:pt x="60" y="206"/>
                  </a:lnTo>
                  <a:lnTo>
                    <a:pt x="56" y="206"/>
                  </a:lnTo>
                  <a:lnTo>
                    <a:pt x="44" y="206"/>
                  </a:lnTo>
                  <a:lnTo>
                    <a:pt x="44" y="206"/>
                  </a:lnTo>
                  <a:lnTo>
                    <a:pt x="40" y="206"/>
                  </a:lnTo>
                  <a:lnTo>
                    <a:pt x="36" y="204"/>
                  </a:lnTo>
                  <a:lnTo>
                    <a:pt x="34" y="200"/>
                  </a:lnTo>
                  <a:lnTo>
                    <a:pt x="34" y="196"/>
                  </a:lnTo>
                  <a:lnTo>
                    <a:pt x="34" y="184"/>
                  </a:lnTo>
                  <a:lnTo>
                    <a:pt x="34" y="184"/>
                  </a:lnTo>
                  <a:lnTo>
                    <a:pt x="34" y="180"/>
                  </a:lnTo>
                  <a:lnTo>
                    <a:pt x="36" y="178"/>
                  </a:lnTo>
                  <a:lnTo>
                    <a:pt x="40" y="176"/>
                  </a:lnTo>
                  <a:lnTo>
                    <a:pt x="44" y="174"/>
                  </a:lnTo>
                  <a:lnTo>
                    <a:pt x="56" y="174"/>
                  </a:lnTo>
                  <a:lnTo>
                    <a:pt x="56" y="174"/>
                  </a:lnTo>
                  <a:lnTo>
                    <a:pt x="60" y="176"/>
                  </a:lnTo>
                  <a:lnTo>
                    <a:pt x="62" y="178"/>
                  </a:lnTo>
                  <a:lnTo>
                    <a:pt x="64" y="180"/>
                  </a:lnTo>
                  <a:lnTo>
                    <a:pt x="66" y="184"/>
                  </a:lnTo>
                  <a:lnTo>
                    <a:pt x="66" y="196"/>
                  </a:lnTo>
                  <a:close/>
                  <a:moveTo>
                    <a:pt x="66" y="150"/>
                  </a:moveTo>
                  <a:lnTo>
                    <a:pt x="66" y="150"/>
                  </a:lnTo>
                  <a:lnTo>
                    <a:pt x="64" y="154"/>
                  </a:lnTo>
                  <a:lnTo>
                    <a:pt x="62" y="158"/>
                  </a:lnTo>
                  <a:lnTo>
                    <a:pt x="60" y="160"/>
                  </a:lnTo>
                  <a:lnTo>
                    <a:pt x="56" y="160"/>
                  </a:lnTo>
                  <a:lnTo>
                    <a:pt x="44" y="160"/>
                  </a:lnTo>
                  <a:lnTo>
                    <a:pt x="44" y="160"/>
                  </a:lnTo>
                  <a:lnTo>
                    <a:pt x="40" y="160"/>
                  </a:lnTo>
                  <a:lnTo>
                    <a:pt x="36" y="158"/>
                  </a:lnTo>
                  <a:lnTo>
                    <a:pt x="34" y="154"/>
                  </a:lnTo>
                  <a:lnTo>
                    <a:pt x="34" y="150"/>
                  </a:lnTo>
                  <a:lnTo>
                    <a:pt x="34" y="138"/>
                  </a:lnTo>
                  <a:lnTo>
                    <a:pt x="34" y="138"/>
                  </a:lnTo>
                  <a:lnTo>
                    <a:pt x="34" y="134"/>
                  </a:lnTo>
                  <a:lnTo>
                    <a:pt x="36" y="130"/>
                  </a:lnTo>
                  <a:lnTo>
                    <a:pt x="40" y="128"/>
                  </a:lnTo>
                  <a:lnTo>
                    <a:pt x="44" y="128"/>
                  </a:lnTo>
                  <a:lnTo>
                    <a:pt x="56" y="128"/>
                  </a:lnTo>
                  <a:lnTo>
                    <a:pt x="56" y="128"/>
                  </a:lnTo>
                  <a:lnTo>
                    <a:pt x="60" y="128"/>
                  </a:lnTo>
                  <a:lnTo>
                    <a:pt x="62" y="130"/>
                  </a:lnTo>
                  <a:lnTo>
                    <a:pt x="64" y="134"/>
                  </a:lnTo>
                  <a:lnTo>
                    <a:pt x="66" y="138"/>
                  </a:lnTo>
                  <a:lnTo>
                    <a:pt x="66" y="150"/>
                  </a:lnTo>
                  <a:close/>
                  <a:moveTo>
                    <a:pt x="112" y="290"/>
                  </a:moveTo>
                  <a:lnTo>
                    <a:pt x="112" y="290"/>
                  </a:lnTo>
                  <a:lnTo>
                    <a:pt x="110" y="294"/>
                  </a:lnTo>
                  <a:lnTo>
                    <a:pt x="108" y="296"/>
                  </a:lnTo>
                  <a:lnTo>
                    <a:pt x="106" y="300"/>
                  </a:lnTo>
                  <a:lnTo>
                    <a:pt x="102" y="300"/>
                  </a:lnTo>
                  <a:lnTo>
                    <a:pt x="88" y="300"/>
                  </a:lnTo>
                  <a:lnTo>
                    <a:pt x="88" y="300"/>
                  </a:lnTo>
                  <a:lnTo>
                    <a:pt x="86" y="300"/>
                  </a:lnTo>
                  <a:lnTo>
                    <a:pt x="82" y="296"/>
                  </a:lnTo>
                  <a:lnTo>
                    <a:pt x="80" y="294"/>
                  </a:lnTo>
                  <a:lnTo>
                    <a:pt x="78" y="290"/>
                  </a:lnTo>
                  <a:lnTo>
                    <a:pt x="78" y="278"/>
                  </a:lnTo>
                  <a:lnTo>
                    <a:pt x="78" y="278"/>
                  </a:lnTo>
                  <a:lnTo>
                    <a:pt x="80" y="274"/>
                  </a:lnTo>
                  <a:lnTo>
                    <a:pt x="82" y="270"/>
                  </a:lnTo>
                  <a:lnTo>
                    <a:pt x="86" y="268"/>
                  </a:lnTo>
                  <a:lnTo>
                    <a:pt x="88" y="268"/>
                  </a:lnTo>
                  <a:lnTo>
                    <a:pt x="102" y="268"/>
                  </a:lnTo>
                  <a:lnTo>
                    <a:pt x="102" y="268"/>
                  </a:lnTo>
                  <a:lnTo>
                    <a:pt x="106" y="268"/>
                  </a:lnTo>
                  <a:lnTo>
                    <a:pt x="108" y="270"/>
                  </a:lnTo>
                  <a:lnTo>
                    <a:pt x="110" y="274"/>
                  </a:lnTo>
                  <a:lnTo>
                    <a:pt x="112" y="278"/>
                  </a:lnTo>
                  <a:lnTo>
                    <a:pt x="112" y="290"/>
                  </a:lnTo>
                  <a:close/>
                  <a:moveTo>
                    <a:pt x="112" y="244"/>
                  </a:moveTo>
                  <a:lnTo>
                    <a:pt x="112" y="244"/>
                  </a:lnTo>
                  <a:lnTo>
                    <a:pt x="110" y="248"/>
                  </a:lnTo>
                  <a:lnTo>
                    <a:pt x="108" y="250"/>
                  </a:lnTo>
                  <a:lnTo>
                    <a:pt x="106" y="252"/>
                  </a:lnTo>
                  <a:lnTo>
                    <a:pt x="102" y="254"/>
                  </a:lnTo>
                  <a:lnTo>
                    <a:pt x="88" y="254"/>
                  </a:lnTo>
                  <a:lnTo>
                    <a:pt x="88" y="254"/>
                  </a:lnTo>
                  <a:lnTo>
                    <a:pt x="86" y="252"/>
                  </a:lnTo>
                  <a:lnTo>
                    <a:pt x="82" y="250"/>
                  </a:lnTo>
                  <a:lnTo>
                    <a:pt x="80" y="248"/>
                  </a:lnTo>
                  <a:lnTo>
                    <a:pt x="78" y="244"/>
                  </a:lnTo>
                  <a:lnTo>
                    <a:pt x="78" y="230"/>
                  </a:lnTo>
                  <a:lnTo>
                    <a:pt x="78" y="230"/>
                  </a:lnTo>
                  <a:lnTo>
                    <a:pt x="80" y="226"/>
                  </a:lnTo>
                  <a:lnTo>
                    <a:pt x="82" y="224"/>
                  </a:lnTo>
                  <a:lnTo>
                    <a:pt x="86" y="222"/>
                  </a:lnTo>
                  <a:lnTo>
                    <a:pt x="88" y="220"/>
                  </a:lnTo>
                  <a:lnTo>
                    <a:pt x="102" y="220"/>
                  </a:lnTo>
                  <a:lnTo>
                    <a:pt x="102" y="220"/>
                  </a:lnTo>
                  <a:lnTo>
                    <a:pt x="106" y="222"/>
                  </a:lnTo>
                  <a:lnTo>
                    <a:pt x="108" y="224"/>
                  </a:lnTo>
                  <a:lnTo>
                    <a:pt x="110" y="226"/>
                  </a:lnTo>
                  <a:lnTo>
                    <a:pt x="112" y="230"/>
                  </a:lnTo>
                  <a:lnTo>
                    <a:pt x="112" y="244"/>
                  </a:lnTo>
                  <a:close/>
                  <a:moveTo>
                    <a:pt x="112" y="196"/>
                  </a:moveTo>
                  <a:lnTo>
                    <a:pt x="112" y="196"/>
                  </a:lnTo>
                  <a:lnTo>
                    <a:pt x="110" y="200"/>
                  </a:lnTo>
                  <a:lnTo>
                    <a:pt x="108" y="204"/>
                  </a:lnTo>
                  <a:lnTo>
                    <a:pt x="106" y="206"/>
                  </a:lnTo>
                  <a:lnTo>
                    <a:pt x="102" y="206"/>
                  </a:lnTo>
                  <a:lnTo>
                    <a:pt x="88" y="206"/>
                  </a:lnTo>
                  <a:lnTo>
                    <a:pt x="88" y="206"/>
                  </a:lnTo>
                  <a:lnTo>
                    <a:pt x="86" y="206"/>
                  </a:lnTo>
                  <a:lnTo>
                    <a:pt x="82" y="204"/>
                  </a:lnTo>
                  <a:lnTo>
                    <a:pt x="80" y="200"/>
                  </a:lnTo>
                  <a:lnTo>
                    <a:pt x="78" y="196"/>
                  </a:lnTo>
                  <a:lnTo>
                    <a:pt x="78" y="184"/>
                  </a:lnTo>
                  <a:lnTo>
                    <a:pt x="78" y="184"/>
                  </a:lnTo>
                  <a:lnTo>
                    <a:pt x="80" y="180"/>
                  </a:lnTo>
                  <a:lnTo>
                    <a:pt x="82" y="178"/>
                  </a:lnTo>
                  <a:lnTo>
                    <a:pt x="86" y="176"/>
                  </a:lnTo>
                  <a:lnTo>
                    <a:pt x="88" y="174"/>
                  </a:lnTo>
                  <a:lnTo>
                    <a:pt x="102" y="174"/>
                  </a:lnTo>
                  <a:lnTo>
                    <a:pt x="102" y="174"/>
                  </a:lnTo>
                  <a:lnTo>
                    <a:pt x="106" y="176"/>
                  </a:lnTo>
                  <a:lnTo>
                    <a:pt x="108" y="178"/>
                  </a:lnTo>
                  <a:lnTo>
                    <a:pt x="110" y="180"/>
                  </a:lnTo>
                  <a:lnTo>
                    <a:pt x="112" y="184"/>
                  </a:lnTo>
                  <a:lnTo>
                    <a:pt x="112" y="196"/>
                  </a:lnTo>
                  <a:close/>
                  <a:moveTo>
                    <a:pt x="112" y="150"/>
                  </a:moveTo>
                  <a:lnTo>
                    <a:pt x="112" y="150"/>
                  </a:lnTo>
                  <a:lnTo>
                    <a:pt x="110" y="154"/>
                  </a:lnTo>
                  <a:lnTo>
                    <a:pt x="108" y="158"/>
                  </a:lnTo>
                  <a:lnTo>
                    <a:pt x="106" y="160"/>
                  </a:lnTo>
                  <a:lnTo>
                    <a:pt x="102" y="160"/>
                  </a:lnTo>
                  <a:lnTo>
                    <a:pt x="88" y="160"/>
                  </a:lnTo>
                  <a:lnTo>
                    <a:pt x="88" y="160"/>
                  </a:lnTo>
                  <a:lnTo>
                    <a:pt x="86" y="160"/>
                  </a:lnTo>
                  <a:lnTo>
                    <a:pt x="82" y="158"/>
                  </a:lnTo>
                  <a:lnTo>
                    <a:pt x="80" y="154"/>
                  </a:lnTo>
                  <a:lnTo>
                    <a:pt x="78" y="150"/>
                  </a:lnTo>
                  <a:lnTo>
                    <a:pt x="78" y="138"/>
                  </a:lnTo>
                  <a:lnTo>
                    <a:pt x="78" y="138"/>
                  </a:lnTo>
                  <a:lnTo>
                    <a:pt x="80" y="134"/>
                  </a:lnTo>
                  <a:lnTo>
                    <a:pt x="82" y="130"/>
                  </a:lnTo>
                  <a:lnTo>
                    <a:pt x="86" y="128"/>
                  </a:lnTo>
                  <a:lnTo>
                    <a:pt x="88" y="128"/>
                  </a:lnTo>
                  <a:lnTo>
                    <a:pt x="102" y="128"/>
                  </a:lnTo>
                  <a:lnTo>
                    <a:pt x="102" y="128"/>
                  </a:lnTo>
                  <a:lnTo>
                    <a:pt x="106" y="128"/>
                  </a:lnTo>
                  <a:lnTo>
                    <a:pt x="108" y="130"/>
                  </a:lnTo>
                  <a:lnTo>
                    <a:pt x="110" y="134"/>
                  </a:lnTo>
                  <a:lnTo>
                    <a:pt x="112" y="138"/>
                  </a:lnTo>
                  <a:lnTo>
                    <a:pt x="112" y="150"/>
                  </a:lnTo>
                  <a:close/>
                  <a:moveTo>
                    <a:pt x="158" y="290"/>
                  </a:moveTo>
                  <a:lnTo>
                    <a:pt x="158" y="290"/>
                  </a:lnTo>
                  <a:lnTo>
                    <a:pt x="156" y="294"/>
                  </a:lnTo>
                  <a:lnTo>
                    <a:pt x="154" y="296"/>
                  </a:lnTo>
                  <a:lnTo>
                    <a:pt x="150" y="300"/>
                  </a:lnTo>
                  <a:lnTo>
                    <a:pt x="148" y="300"/>
                  </a:lnTo>
                  <a:lnTo>
                    <a:pt x="134" y="300"/>
                  </a:lnTo>
                  <a:lnTo>
                    <a:pt x="134" y="300"/>
                  </a:lnTo>
                  <a:lnTo>
                    <a:pt x="130" y="300"/>
                  </a:lnTo>
                  <a:lnTo>
                    <a:pt x="128" y="296"/>
                  </a:lnTo>
                  <a:lnTo>
                    <a:pt x="126" y="294"/>
                  </a:lnTo>
                  <a:lnTo>
                    <a:pt x="124" y="290"/>
                  </a:lnTo>
                  <a:lnTo>
                    <a:pt x="124" y="278"/>
                  </a:lnTo>
                  <a:lnTo>
                    <a:pt x="124" y="278"/>
                  </a:lnTo>
                  <a:lnTo>
                    <a:pt x="126" y="274"/>
                  </a:lnTo>
                  <a:lnTo>
                    <a:pt x="128" y="270"/>
                  </a:lnTo>
                  <a:lnTo>
                    <a:pt x="130" y="268"/>
                  </a:lnTo>
                  <a:lnTo>
                    <a:pt x="134" y="268"/>
                  </a:lnTo>
                  <a:lnTo>
                    <a:pt x="148" y="268"/>
                  </a:lnTo>
                  <a:lnTo>
                    <a:pt x="148" y="268"/>
                  </a:lnTo>
                  <a:lnTo>
                    <a:pt x="150" y="268"/>
                  </a:lnTo>
                  <a:lnTo>
                    <a:pt x="154" y="270"/>
                  </a:lnTo>
                  <a:lnTo>
                    <a:pt x="156" y="274"/>
                  </a:lnTo>
                  <a:lnTo>
                    <a:pt x="158" y="278"/>
                  </a:lnTo>
                  <a:lnTo>
                    <a:pt x="158" y="290"/>
                  </a:lnTo>
                  <a:close/>
                  <a:moveTo>
                    <a:pt x="158" y="244"/>
                  </a:moveTo>
                  <a:lnTo>
                    <a:pt x="158" y="244"/>
                  </a:lnTo>
                  <a:lnTo>
                    <a:pt x="156" y="248"/>
                  </a:lnTo>
                  <a:lnTo>
                    <a:pt x="154" y="250"/>
                  </a:lnTo>
                  <a:lnTo>
                    <a:pt x="150" y="252"/>
                  </a:lnTo>
                  <a:lnTo>
                    <a:pt x="148" y="254"/>
                  </a:lnTo>
                  <a:lnTo>
                    <a:pt x="134" y="254"/>
                  </a:lnTo>
                  <a:lnTo>
                    <a:pt x="134" y="254"/>
                  </a:lnTo>
                  <a:lnTo>
                    <a:pt x="130" y="252"/>
                  </a:lnTo>
                  <a:lnTo>
                    <a:pt x="128" y="250"/>
                  </a:lnTo>
                  <a:lnTo>
                    <a:pt x="126" y="248"/>
                  </a:lnTo>
                  <a:lnTo>
                    <a:pt x="124" y="244"/>
                  </a:lnTo>
                  <a:lnTo>
                    <a:pt x="124" y="230"/>
                  </a:lnTo>
                  <a:lnTo>
                    <a:pt x="124" y="230"/>
                  </a:lnTo>
                  <a:lnTo>
                    <a:pt x="126" y="226"/>
                  </a:lnTo>
                  <a:lnTo>
                    <a:pt x="128" y="224"/>
                  </a:lnTo>
                  <a:lnTo>
                    <a:pt x="130" y="222"/>
                  </a:lnTo>
                  <a:lnTo>
                    <a:pt x="134" y="220"/>
                  </a:lnTo>
                  <a:lnTo>
                    <a:pt x="148" y="220"/>
                  </a:lnTo>
                  <a:lnTo>
                    <a:pt x="148" y="220"/>
                  </a:lnTo>
                  <a:lnTo>
                    <a:pt x="150" y="222"/>
                  </a:lnTo>
                  <a:lnTo>
                    <a:pt x="154" y="224"/>
                  </a:lnTo>
                  <a:lnTo>
                    <a:pt x="156" y="226"/>
                  </a:lnTo>
                  <a:lnTo>
                    <a:pt x="158" y="230"/>
                  </a:lnTo>
                  <a:lnTo>
                    <a:pt x="158" y="244"/>
                  </a:lnTo>
                  <a:close/>
                  <a:moveTo>
                    <a:pt x="158" y="196"/>
                  </a:moveTo>
                  <a:lnTo>
                    <a:pt x="158" y="196"/>
                  </a:lnTo>
                  <a:lnTo>
                    <a:pt x="156" y="200"/>
                  </a:lnTo>
                  <a:lnTo>
                    <a:pt x="154" y="204"/>
                  </a:lnTo>
                  <a:lnTo>
                    <a:pt x="150" y="206"/>
                  </a:lnTo>
                  <a:lnTo>
                    <a:pt x="148" y="206"/>
                  </a:lnTo>
                  <a:lnTo>
                    <a:pt x="134" y="206"/>
                  </a:lnTo>
                  <a:lnTo>
                    <a:pt x="134" y="206"/>
                  </a:lnTo>
                  <a:lnTo>
                    <a:pt x="130" y="206"/>
                  </a:lnTo>
                  <a:lnTo>
                    <a:pt x="128" y="204"/>
                  </a:lnTo>
                  <a:lnTo>
                    <a:pt x="126" y="200"/>
                  </a:lnTo>
                  <a:lnTo>
                    <a:pt x="124" y="196"/>
                  </a:lnTo>
                  <a:lnTo>
                    <a:pt x="124" y="184"/>
                  </a:lnTo>
                  <a:lnTo>
                    <a:pt x="124" y="184"/>
                  </a:lnTo>
                  <a:lnTo>
                    <a:pt x="126" y="180"/>
                  </a:lnTo>
                  <a:lnTo>
                    <a:pt x="128" y="178"/>
                  </a:lnTo>
                  <a:lnTo>
                    <a:pt x="130" y="176"/>
                  </a:lnTo>
                  <a:lnTo>
                    <a:pt x="134" y="174"/>
                  </a:lnTo>
                  <a:lnTo>
                    <a:pt x="148" y="174"/>
                  </a:lnTo>
                  <a:lnTo>
                    <a:pt x="148" y="174"/>
                  </a:lnTo>
                  <a:lnTo>
                    <a:pt x="150" y="176"/>
                  </a:lnTo>
                  <a:lnTo>
                    <a:pt x="154" y="178"/>
                  </a:lnTo>
                  <a:lnTo>
                    <a:pt x="156" y="180"/>
                  </a:lnTo>
                  <a:lnTo>
                    <a:pt x="158" y="184"/>
                  </a:lnTo>
                  <a:lnTo>
                    <a:pt x="158" y="196"/>
                  </a:lnTo>
                  <a:close/>
                  <a:moveTo>
                    <a:pt x="158" y="150"/>
                  </a:moveTo>
                  <a:lnTo>
                    <a:pt x="158" y="150"/>
                  </a:lnTo>
                  <a:lnTo>
                    <a:pt x="156" y="154"/>
                  </a:lnTo>
                  <a:lnTo>
                    <a:pt x="154" y="158"/>
                  </a:lnTo>
                  <a:lnTo>
                    <a:pt x="150" y="160"/>
                  </a:lnTo>
                  <a:lnTo>
                    <a:pt x="148" y="160"/>
                  </a:lnTo>
                  <a:lnTo>
                    <a:pt x="134" y="160"/>
                  </a:lnTo>
                  <a:lnTo>
                    <a:pt x="134" y="160"/>
                  </a:lnTo>
                  <a:lnTo>
                    <a:pt x="130" y="160"/>
                  </a:lnTo>
                  <a:lnTo>
                    <a:pt x="128" y="158"/>
                  </a:lnTo>
                  <a:lnTo>
                    <a:pt x="126" y="154"/>
                  </a:lnTo>
                  <a:lnTo>
                    <a:pt x="124" y="150"/>
                  </a:lnTo>
                  <a:lnTo>
                    <a:pt x="124" y="138"/>
                  </a:lnTo>
                  <a:lnTo>
                    <a:pt x="124" y="138"/>
                  </a:lnTo>
                  <a:lnTo>
                    <a:pt x="126" y="134"/>
                  </a:lnTo>
                  <a:lnTo>
                    <a:pt x="128" y="130"/>
                  </a:lnTo>
                  <a:lnTo>
                    <a:pt x="130" y="128"/>
                  </a:lnTo>
                  <a:lnTo>
                    <a:pt x="134" y="128"/>
                  </a:lnTo>
                  <a:lnTo>
                    <a:pt x="148" y="128"/>
                  </a:lnTo>
                  <a:lnTo>
                    <a:pt x="148" y="128"/>
                  </a:lnTo>
                  <a:lnTo>
                    <a:pt x="150" y="128"/>
                  </a:lnTo>
                  <a:lnTo>
                    <a:pt x="154" y="130"/>
                  </a:lnTo>
                  <a:lnTo>
                    <a:pt x="156" y="134"/>
                  </a:lnTo>
                  <a:lnTo>
                    <a:pt x="158" y="138"/>
                  </a:lnTo>
                  <a:lnTo>
                    <a:pt x="158" y="150"/>
                  </a:lnTo>
                  <a:close/>
                  <a:moveTo>
                    <a:pt x="202" y="244"/>
                  </a:moveTo>
                  <a:lnTo>
                    <a:pt x="202" y="290"/>
                  </a:lnTo>
                  <a:lnTo>
                    <a:pt x="202" y="290"/>
                  </a:lnTo>
                  <a:lnTo>
                    <a:pt x="202" y="294"/>
                  </a:lnTo>
                  <a:lnTo>
                    <a:pt x="200" y="296"/>
                  </a:lnTo>
                  <a:lnTo>
                    <a:pt x="196" y="300"/>
                  </a:lnTo>
                  <a:lnTo>
                    <a:pt x="192" y="300"/>
                  </a:lnTo>
                  <a:lnTo>
                    <a:pt x="180" y="300"/>
                  </a:lnTo>
                  <a:lnTo>
                    <a:pt x="180" y="300"/>
                  </a:lnTo>
                  <a:lnTo>
                    <a:pt x="176" y="300"/>
                  </a:lnTo>
                  <a:lnTo>
                    <a:pt x="174" y="296"/>
                  </a:lnTo>
                  <a:lnTo>
                    <a:pt x="172" y="294"/>
                  </a:lnTo>
                  <a:lnTo>
                    <a:pt x="170" y="290"/>
                  </a:lnTo>
                  <a:lnTo>
                    <a:pt x="170" y="244"/>
                  </a:lnTo>
                  <a:lnTo>
                    <a:pt x="170" y="230"/>
                  </a:lnTo>
                  <a:lnTo>
                    <a:pt x="170" y="230"/>
                  </a:lnTo>
                  <a:lnTo>
                    <a:pt x="172" y="226"/>
                  </a:lnTo>
                  <a:lnTo>
                    <a:pt x="174" y="224"/>
                  </a:lnTo>
                  <a:lnTo>
                    <a:pt x="176" y="222"/>
                  </a:lnTo>
                  <a:lnTo>
                    <a:pt x="180" y="220"/>
                  </a:lnTo>
                  <a:lnTo>
                    <a:pt x="192" y="220"/>
                  </a:lnTo>
                  <a:lnTo>
                    <a:pt x="192" y="220"/>
                  </a:lnTo>
                  <a:lnTo>
                    <a:pt x="196" y="222"/>
                  </a:lnTo>
                  <a:lnTo>
                    <a:pt x="200" y="224"/>
                  </a:lnTo>
                  <a:lnTo>
                    <a:pt x="202" y="226"/>
                  </a:lnTo>
                  <a:lnTo>
                    <a:pt x="202" y="230"/>
                  </a:lnTo>
                  <a:lnTo>
                    <a:pt x="202" y="244"/>
                  </a:lnTo>
                  <a:close/>
                  <a:moveTo>
                    <a:pt x="202" y="196"/>
                  </a:moveTo>
                  <a:lnTo>
                    <a:pt x="202" y="196"/>
                  </a:lnTo>
                  <a:lnTo>
                    <a:pt x="202" y="200"/>
                  </a:lnTo>
                  <a:lnTo>
                    <a:pt x="200" y="204"/>
                  </a:lnTo>
                  <a:lnTo>
                    <a:pt x="196" y="206"/>
                  </a:lnTo>
                  <a:lnTo>
                    <a:pt x="192" y="206"/>
                  </a:lnTo>
                  <a:lnTo>
                    <a:pt x="180" y="206"/>
                  </a:lnTo>
                  <a:lnTo>
                    <a:pt x="180" y="206"/>
                  </a:lnTo>
                  <a:lnTo>
                    <a:pt x="176" y="206"/>
                  </a:lnTo>
                  <a:lnTo>
                    <a:pt x="174" y="204"/>
                  </a:lnTo>
                  <a:lnTo>
                    <a:pt x="172" y="200"/>
                  </a:lnTo>
                  <a:lnTo>
                    <a:pt x="170" y="196"/>
                  </a:lnTo>
                  <a:lnTo>
                    <a:pt x="170" y="184"/>
                  </a:lnTo>
                  <a:lnTo>
                    <a:pt x="170" y="184"/>
                  </a:lnTo>
                  <a:lnTo>
                    <a:pt x="172" y="180"/>
                  </a:lnTo>
                  <a:lnTo>
                    <a:pt x="174" y="178"/>
                  </a:lnTo>
                  <a:lnTo>
                    <a:pt x="176" y="176"/>
                  </a:lnTo>
                  <a:lnTo>
                    <a:pt x="180" y="174"/>
                  </a:lnTo>
                  <a:lnTo>
                    <a:pt x="192" y="174"/>
                  </a:lnTo>
                  <a:lnTo>
                    <a:pt x="192" y="174"/>
                  </a:lnTo>
                  <a:lnTo>
                    <a:pt x="196" y="176"/>
                  </a:lnTo>
                  <a:lnTo>
                    <a:pt x="200" y="178"/>
                  </a:lnTo>
                  <a:lnTo>
                    <a:pt x="202" y="180"/>
                  </a:lnTo>
                  <a:lnTo>
                    <a:pt x="202" y="184"/>
                  </a:lnTo>
                  <a:lnTo>
                    <a:pt x="202" y="196"/>
                  </a:lnTo>
                  <a:close/>
                  <a:moveTo>
                    <a:pt x="202" y="150"/>
                  </a:moveTo>
                  <a:lnTo>
                    <a:pt x="202" y="150"/>
                  </a:lnTo>
                  <a:lnTo>
                    <a:pt x="202" y="154"/>
                  </a:lnTo>
                  <a:lnTo>
                    <a:pt x="200" y="158"/>
                  </a:lnTo>
                  <a:lnTo>
                    <a:pt x="196" y="160"/>
                  </a:lnTo>
                  <a:lnTo>
                    <a:pt x="192" y="160"/>
                  </a:lnTo>
                  <a:lnTo>
                    <a:pt x="180" y="160"/>
                  </a:lnTo>
                  <a:lnTo>
                    <a:pt x="180" y="160"/>
                  </a:lnTo>
                  <a:lnTo>
                    <a:pt x="176" y="160"/>
                  </a:lnTo>
                  <a:lnTo>
                    <a:pt x="174" y="158"/>
                  </a:lnTo>
                  <a:lnTo>
                    <a:pt x="172" y="154"/>
                  </a:lnTo>
                  <a:lnTo>
                    <a:pt x="170" y="150"/>
                  </a:lnTo>
                  <a:lnTo>
                    <a:pt x="170" y="138"/>
                  </a:lnTo>
                  <a:lnTo>
                    <a:pt x="170" y="138"/>
                  </a:lnTo>
                  <a:lnTo>
                    <a:pt x="172" y="134"/>
                  </a:lnTo>
                  <a:lnTo>
                    <a:pt x="174" y="130"/>
                  </a:lnTo>
                  <a:lnTo>
                    <a:pt x="176" y="128"/>
                  </a:lnTo>
                  <a:lnTo>
                    <a:pt x="180" y="128"/>
                  </a:lnTo>
                  <a:lnTo>
                    <a:pt x="192" y="128"/>
                  </a:lnTo>
                  <a:lnTo>
                    <a:pt x="192" y="128"/>
                  </a:lnTo>
                  <a:lnTo>
                    <a:pt x="196" y="128"/>
                  </a:lnTo>
                  <a:lnTo>
                    <a:pt x="200" y="130"/>
                  </a:lnTo>
                  <a:lnTo>
                    <a:pt x="202" y="134"/>
                  </a:lnTo>
                  <a:lnTo>
                    <a:pt x="202" y="138"/>
                  </a:lnTo>
                  <a:lnTo>
                    <a:pt x="202" y="150"/>
                  </a:lnTo>
                  <a:close/>
                  <a:moveTo>
                    <a:pt x="202" y="84"/>
                  </a:moveTo>
                  <a:lnTo>
                    <a:pt x="202" y="84"/>
                  </a:lnTo>
                  <a:lnTo>
                    <a:pt x="202" y="88"/>
                  </a:lnTo>
                  <a:lnTo>
                    <a:pt x="200" y="92"/>
                  </a:lnTo>
                  <a:lnTo>
                    <a:pt x="196" y="94"/>
                  </a:lnTo>
                  <a:lnTo>
                    <a:pt x="192" y="94"/>
                  </a:lnTo>
                  <a:lnTo>
                    <a:pt x="44" y="94"/>
                  </a:lnTo>
                  <a:lnTo>
                    <a:pt x="44" y="94"/>
                  </a:lnTo>
                  <a:lnTo>
                    <a:pt x="40" y="94"/>
                  </a:lnTo>
                  <a:lnTo>
                    <a:pt x="36" y="92"/>
                  </a:lnTo>
                  <a:lnTo>
                    <a:pt x="34" y="88"/>
                  </a:lnTo>
                  <a:lnTo>
                    <a:pt x="34" y="84"/>
                  </a:lnTo>
                  <a:lnTo>
                    <a:pt x="34" y="56"/>
                  </a:lnTo>
                  <a:lnTo>
                    <a:pt x="34" y="56"/>
                  </a:lnTo>
                  <a:lnTo>
                    <a:pt x="34" y="52"/>
                  </a:lnTo>
                  <a:lnTo>
                    <a:pt x="36" y="50"/>
                  </a:lnTo>
                  <a:lnTo>
                    <a:pt x="40" y="48"/>
                  </a:lnTo>
                  <a:lnTo>
                    <a:pt x="44" y="46"/>
                  </a:lnTo>
                  <a:lnTo>
                    <a:pt x="192" y="46"/>
                  </a:lnTo>
                  <a:lnTo>
                    <a:pt x="192" y="46"/>
                  </a:lnTo>
                  <a:lnTo>
                    <a:pt x="196" y="48"/>
                  </a:lnTo>
                  <a:lnTo>
                    <a:pt x="200" y="50"/>
                  </a:lnTo>
                  <a:lnTo>
                    <a:pt x="202" y="52"/>
                  </a:lnTo>
                  <a:lnTo>
                    <a:pt x="202" y="56"/>
                  </a:lnTo>
                  <a:lnTo>
                    <a:pt x="202" y="8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0" name="Group 2113">
            <a:extLst>
              <a:ext uri="{FF2B5EF4-FFF2-40B4-BE49-F238E27FC236}">
                <a16:creationId xmlns:a16="http://schemas.microsoft.com/office/drawing/2014/main" id="{5A03137C-58A0-4D6D-A514-DEEB56B2B2D1}"/>
              </a:ext>
            </a:extLst>
          </p:cNvPr>
          <p:cNvGrpSpPr/>
          <p:nvPr/>
        </p:nvGrpSpPr>
        <p:grpSpPr>
          <a:xfrm>
            <a:off x="7384178" y="226371"/>
            <a:ext cx="1329737" cy="537452"/>
            <a:chOff x="0" y="-124281"/>
            <a:chExt cx="11059919" cy="9003263"/>
          </a:xfrm>
        </p:grpSpPr>
        <p:sp>
          <p:nvSpPr>
            <p:cNvPr id="11" name="Shape 2077">
              <a:extLst>
                <a:ext uri="{FF2B5EF4-FFF2-40B4-BE49-F238E27FC236}">
                  <a16:creationId xmlns:a16="http://schemas.microsoft.com/office/drawing/2014/main" id="{B3D31F5D-26EE-4BE5-B058-A6FABCB78995}"/>
                </a:ext>
              </a:extLst>
            </p:cNvPr>
            <p:cNvSpPr/>
            <p:nvPr/>
          </p:nvSpPr>
          <p:spPr>
            <a:xfrm>
              <a:off x="8551529" y="5298469"/>
              <a:ext cx="51526" cy="5152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29"/>
                    <a:pt x="21407" y="14464"/>
                    <a:pt x="20250" y="16200"/>
                  </a:cubicBezTo>
                  <a:cubicBezTo>
                    <a:pt x="19286" y="17936"/>
                    <a:pt x="18129" y="19093"/>
                    <a:pt x="16200" y="20057"/>
                  </a:cubicBezTo>
                  <a:cubicBezTo>
                    <a:pt x="14464" y="21021"/>
                    <a:pt x="12921" y="21600"/>
                    <a:pt x="10800" y="21600"/>
                  </a:cubicBezTo>
                  <a:cubicBezTo>
                    <a:pt x="8871" y="21600"/>
                    <a:pt x="7136" y="21021"/>
                    <a:pt x="5400" y="20057"/>
                  </a:cubicBezTo>
                  <a:cubicBezTo>
                    <a:pt x="3664" y="19093"/>
                    <a:pt x="2314" y="17936"/>
                    <a:pt x="1350" y="16200"/>
                  </a:cubicBezTo>
                  <a:cubicBezTo>
                    <a:pt x="386" y="14464"/>
                    <a:pt x="0" y="12729"/>
                    <a:pt x="0" y="10800"/>
                  </a:cubicBezTo>
                  <a:cubicBezTo>
                    <a:pt x="0" y="8679"/>
                    <a:pt x="386" y="7136"/>
                    <a:pt x="1350" y="5400"/>
                  </a:cubicBezTo>
                  <a:cubicBezTo>
                    <a:pt x="2314" y="3471"/>
                    <a:pt x="3664" y="2314"/>
                    <a:pt x="5400" y="1350"/>
                  </a:cubicBezTo>
                  <a:cubicBezTo>
                    <a:pt x="7136" y="193"/>
                    <a:pt x="8871" y="0"/>
                    <a:pt x="10800" y="0"/>
                  </a:cubicBezTo>
                  <a:cubicBezTo>
                    <a:pt x="12921" y="0"/>
                    <a:pt x="14464" y="193"/>
                    <a:pt x="16200" y="1350"/>
                  </a:cubicBezTo>
                  <a:cubicBezTo>
                    <a:pt x="18129" y="2314"/>
                    <a:pt x="19286" y="3471"/>
                    <a:pt x="20250" y="5400"/>
                  </a:cubicBezTo>
                  <a:cubicBezTo>
                    <a:pt x="21407" y="7136"/>
                    <a:pt x="21600" y="8679"/>
                    <a:pt x="21600" y="10800"/>
                  </a:cubicBezTo>
                </a:path>
              </a:pathLst>
            </a:custGeom>
            <a:solidFill>
              <a:srgbClr val="355C7D"/>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2" name="Shape 2081">
              <a:extLst>
                <a:ext uri="{FF2B5EF4-FFF2-40B4-BE49-F238E27FC236}">
                  <a16:creationId xmlns:a16="http://schemas.microsoft.com/office/drawing/2014/main" id="{AF7FF73A-8044-4A16-AD34-E67B1A701F33}"/>
                </a:ext>
              </a:extLst>
            </p:cNvPr>
            <p:cNvSpPr/>
            <p:nvPr/>
          </p:nvSpPr>
          <p:spPr>
            <a:xfrm>
              <a:off x="3197077" y="149505"/>
              <a:ext cx="3332586" cy="37769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3" name="Shape 2082">
              <a:extLst>
                <a:ext uri="{FF2B5EF4-FFF2-40B4-BE49-F238E27FC236}">
                  <a16:creationId xmlns:a16="http://schemas.microsoft.com/office/drawing/2014/main" id="{5CDA17BA-E81D-438F-B0F9-EB03BA7C43D4}"/>
                </a:ext>
              </a:extLst>
            </p:cNvPr>
            <p:cNvSpPr/>
            <p:nvPr/>
          </p:nvSpPr>
          <p:spPr>
            <a:xfrm>
              <a:off x="6502398" y="59610"/>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33"/>
                  </a:moveTo>
                  <a:cubicBezTo>
                    <a:pt x="21600" y="12856"/>
                    <a:pt x="21142" y="14487"/>
                    <a:pt x="20160" y="16184"/>
                  </a:cubicBezTo>
                  <a:cubicBezTo>
                    <a:pt x="19178" y="17946"/>
                    <a:pt x="17935" y="19185"/>
                    <a:pt x="16233" y="20164"/>
                  </a:cubicBezTo>
                  <a:cubicBezTo>
                    <a:pt x="14531" y="21143"/>
                    <a:pt x="12764" y="21600"/>
                    <a:pt x="10800" y="21600"/>
                  </a:cubicBezTo>
                  <a:cubicBezTo>
                    <a:pt x="8836" y="21600"/>
                    <a:pt x="7069" y="21143"/>
                    <a:pt x="5367" y="20164"/>
                  </a:cubicBezTo>
                  <a:cubicBezTo>
                    <a:pt x="3665" y="19185"/>
                    <a:pt x="2422" y="17946"/>
                    <a:pt x="1440" y="16184"/>
                  </a:cubicBezTo>
                  <a:cubicBezTo>
                    <a:pt x="458" y="14487"/>
                    <a:pt x="0" y="12856"/>
                    <a:pt x="0" y="10833"/>
                  </a:cubicBezTo>
                  <a:cubicBezTo>
                    <a:pt x="0" y="8875"/>
                    <a:pt x="458" y="7113"/>
                    <a:pt x="1440" y="5416"/>
                  </a:cubicBezTo>
                  <a:cubicBezTo>
                    <a:pt x="2422" y="3785"/>
                    <a:pt x="3665" y="2480"/>
                    <a:pt x="5367" y="1436"/>
                  </a:cubicBezTo>
                  <a:cubicBezTo>
                    <a:pt x="7069" y="457"/>
                    <a:pt x="8836" y="0"/>
                    <a:pt x="10800" y="0"/>
                  </a:cubicBezTo>
                  <a:cubicBezTo>
                    <a:pt x="12764" y="0"/>
                    <a:pt x="14531" y="457"/>
                    <a:pt x="16233" y="1436"/>
                  </a:cubicBezTo>
                  <a:cubicBezTo>
                    <a:pt x="17935" y="2480"/>
                    <a:pt x="19178" y="3785"/>
                    <a:pt x="20160" y="5416"/>
                  </a:cubicBezTo>
                  <a:cubicBezTo>
                    <a:pt x="21142" y="7113"/>
                    <a:pt x="21600" y="8875"/>
                    <a:pt x="21600" y="10833"/>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4" name="Shape 2083">
              <a:extLst>
                <a:ext uri="{FF2B5EF4-FFF2-40B4-BE49-F238E27FC236}">
                  <a16:creationId xmlns:a16="http://schemas.microsoft.com/office/drawing/2014/main" id="{77A51035-A957-40B3-B643-F83022C87937}"/>
                </a:ext>
              </a:extLst>
            </p:cNvPr>
            <p:cNvSpPr/>
            <p:nvPr/>
          </p:nvSpPr>
          <p:spPr>
            <a:xfrm>
              <a:off x="3197076" y="1558005"/>
              <a:ext cx="3380073" cy="23684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5" name="Shape 2084">
              <a:extLst>
                <a:ext uri="{FF2B5EF4-FFF2-40B4-BE49-F238E27FC236}">
                  <a16:creationId xmlns:a16="http://schemas.microsoft.com/office/drawing/2014/main" id="{8FAADA98-EB84-477D-B7CB-BDB3EE381008}"/>
                </a:ext>
              </a:extLst>
            </p:cNvPr>
            <p:cNvSpPr/>
            <p:nvPr/>
          </p:nvSpPr>
          <p:spPr>
            <a:xfrm>
              <a:off x="6495467" y="1461141"/>
              <a:ext cx="149504" cy="14950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829"/>
                    <a:pt x="21142" y="14531"/>
                    <a:pt x="20160" y="16233"/>
                  </a:cubicBezTo>
                  <a:cubicBezTo>
                    <a:pt x="19178" y="18000"/>
                    <a:pt x="17935" y="19178"/>
                    <a:pt x="16233" y="20160"/>
                  </a:cubicBezTo>
                  <a:cubicBezTo>
                    <a:pt x="14531" y="21142"/>
                    <a:pt x="12764" y="21600"/>
                    <a:pt x="10800" y="21600"/>
                  </a:cubicBezTo>
                  <a:cubicBezTo>
                    <a:pt x="8836" y="21600"/>
                    <a:pt x="7069" y="21142"/>
                    <a:pt x="5367" y="20160"/>
                  </a:cubicBezTo>
                  <a:cubicBezTo>
                    <a:pt x="3665" y="19178"/>
                    <a:pt x="2422" y="18000"/>
                    <a:pt x="1440" y="16233"/>
                  </a:cubicBezTo>
                  <a:cubicBezTo>
                    <a:pt x="458" y="14531"/>
                    <a:pt x="0" y="12829"/>
                    <a:pt x="0" y="10800"/>
                  </a:cubicBezTo>
                  <a:cubicBezTo>
                    <a:pt x="0" y="8836"/>
                    <a:pt x="458" y="7200"/>
                    <a:pt x="1440" y="5433"/>
                  </a:cubicBezTo>
                  <a:cubicBezTo>
                    <a:pt x="2422" y="3731"/>
                    <a:pt x="3665" y="2487"/>
                    <a:pt x="5367" y="1440"/>
                  </a:cubicBezTo>
                  <a:cubicBezTo>
                    <a:pt x="7069" y="458"/>
                    <a:pt x="8836" y="0"/>
                    <a:pt x="10800" y="0"/>
                  </a:cubicBezTo>
                  <a:cubicBezTo>
                    <a:pt x="12764" y="0"/>
                    <a:pt x="14531" y="458"/>
                    <a:pt x="16233" y="1440"/>
                  </a:cubicBezTo>
                  <a:cubicBezTo>
                    <a:pt x="17935" y="2487"/>
                    <a:pt x="19178" y="3731"/>
                    <a:pt x="20160" y="5433"/>
                  </a:cubicBezTo>
                  <a:cubicBezTo>
                    <a:pt x="21142" y="7200"/>
                    <a:pt x="21600" y="8836"/>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16" name="Shape 2085">
              <a:extLst>
                <a:ext uri="{FF2B5EF4-FFF2-40B4-BE49-F238E27FC236}">
                  <a16:creationId xmlns:a16="http://schemas.microsoft.com/office/drawing/2014/main" id="{B5502D78-4EC9-4237-9F2E-DBA6C74517FD}"/>
                </a:ext>
              </a:extLst>
            </p:cNvPr>
            <p:cNvSpPr/>
            <p:nvPr/>
          </p:nvSpPr>
          <p:spPr>
            <a:xfrm>
              <a:off x="3197079" y="3019145"/>
              <a:ext cx="3380070" cy="9072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7" name="Shape 2086">
              <a:extLst>
                <a:ext uri="{FF2B5EF4-FFF2-40B4-BE49-F238E27FC236}">
                  <a16:creationId xmlns:a16="http://schemas.microsoft.com/office/drawing/2014/main" id="{FAB34482-3552-40D8-A281-FCEA886A1EFB}"/>
                </a:ext>
              </a:extLst>
            </p:cNvPr>
            <p:cNvSpPr/>
            <p:nvPr/>
          </p:nvSpPr>
          <p:spPr>
            <a:xfrm>
              <a:off x="6536309" y="293990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160"/>
                  </a:cubicBezTo>
                  <a:cubicBezTo>
                    <a:pt x="14531" y="21142"/>
                    <a:pt x="12764" y="21600"/>
                    <a:pt x="10800" y="21600"/>
                  </a:cubicBezTo>
                  <a:cubicBezTo>
                    <a:pt x="8836" y="21600"/>
                    <a:pt x="7069" y="21142"/>
                    <a:pt x="5367" y="20160"/>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8" name="Shape 2089">
              <a:extLst>
                <a:ext uri="{FF2B5EF4-FFF2-40B4-BE49-F238E27FC236}">
                  <a16:creationId xmlns:a16="http://schemas.microsoft.com/office/drawing/2014/main" id="{A9A7680E-312A-442D-8865-8FC6BFDCE1CD}"/>
                </a:ext>
              </a:extLst>
            </p:cNvPr>
            <p:cNvSpPr/>
            <p:nvPr/>
          </p:nvSpPr>
          <p:spPr>
            <a:xfrm>
              <a:off x="3197077" y="3926864"/>
              <a:ext cx="3380070" cy="7159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9" name="Shape 2090">
              <a:extLst>
                <a:ext uri="{FF2B5EF4-FFF2-40B4-BE49-F238E27FC236}">
                  <a16:creationId xmlns:a16="http://schemas.microsoft.com/office/drawing/2014/main" id="{5DA9C8A4-6D1C-4D82-B0AC-23A33581AB11}"/>
                </a:ext>
              </a:extLst>
            </p:cNvPr>
            <p:cNvSpPr/>
            <p:nvPr/>
          </p:nvSpPr>
          <p:spPr>
            <a:xfrm>
              <a:off x="6538744" y="4550918"/>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65"/>
                    <a:pt x="20160" y="16233"/>
                  </a:cubicBezTo>
                  <a:cubicBezTo>
                    <a:pt x="19178" y="17935"/>
                    <a:pt x="17935" y="19113"/>
                    <a:pt x="16233" y="20095"/>
                  </a:cubicBezTo>
                  <a:cubicBezTo>
                    <a:pt x="14531" y="21142"/>
                    <a:pt x="12764" y="21600"/>
                    <a:pt x="10800" y="21600"/>
                  </a:cubicBezTo>
                  <a:cubicBezTo>
                    <a:pt x="8836" y="21600"/>
                    <a:pt x="7069" y="21142"/>
                    <a:pt x="5367" y="20095"/>
                  </a:cubicBezTo>
                  <a:cubicBezTo>
                    <a:pt x="3665" y="19113"/>
                    <a:pt x="2422" y="17935"/>
                    <a:pt x="1440" y="16233"/>
                  </a:cubicBezTo>
                  <a:cubicBezTo>
                    <a:pt x="458" y="14465"/>
                    <a:pt x="0" y="12764"/>
                    <a:pt x="0" y="10800"/>
                  </a:cubicBezTo>
                  <a:cubicBezTo>
                    <a:pt x="0" y="8771"/>
                    <a:pt x="458" y="7135"/>
                    <a:pt x="1440" y="5433"/>
                  </a:cubicBezTo>
                  <a:cubicBezTo>
                    <a:pt x="2422" y="3665"/>
                    <a:pt x="3665" y="2422"/>
                    <a:pt x="5367" y="1440"/>
                  </a:cubicBezTo>
                  <a:cubicBezTo>
                    <a:pt x="7069" y="458"/>
                    <a:pt x="8836" y="0"/>
                    <a:pt x="10800" y="0"/>
                  </a:cubicBezTo>
                  <a:cubicBezTo>
                    <a:pt x="12764" y="0"/>
                    <a:pt x="14531" y="458"/>
                    <a:pt x="16233" y="1440"/>
                  </a:cubicBezTo>
                  <a:cubicBezTo>
                    <a:pt x="17935" y="2422"/>
                    <a:pt x="19178" y="3665"/>
                    <a:pt x="20160" y="5433"/>
                  </a:cubicBezTo>
                  <a:cubicBezTo>
                    <a:pt x="21142" y="7135"/>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20" name="Shape 2091">
              <a:extLst>
                <a:ext uri="{FF2B5EF4-FFF2-40B4-BE49-F238E27FC236}">
                  <a16:creationId xmlns:a16="http://schemas.microsoft.com/office/drawing/2014/main" id="{9C894D02-3E1A-49FC-B082-69C42E02946B}"/>
                </a:ext>
              </a:extLst>
            </p:cNvPr>
            <p:cNvSpPr/>
            <p:nvPr/>
          </p:nvSpPr>
          <p:spPr>
            <a:xfrm>
              <a:off x="3197077" y="3926866"/>
              <a:ext cx="3380069" cy="21839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21" name="Shape 2092">
              <a:extLst>
                <a:ext uri="{FF2B5EF4-FFF2-40B4-BE49-F238E27FC236}">
                  <a16:creationId xmlns:a16="http://schemas.microsoft.com/office/drawing/2014/main" id="{FF16CC12-6711-448C-BE40-65F3F6474E81}"/>
                </a:ext>
              </a:extLst>
            </p:cNvPr>
            <p:cNvSpPr/>
            <p:nvPr/>
          </p:nvSpPr>
          <p:spPr>
            <a:xfrm>
              <a:off x="6542815" y="604284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095"/>
                  </a:cubicBezTo>
                  <a:cubicBezTo>
                    <a:pt x="14531" y="21142"/>
                    <a:pt x="12764" y="21600"/>
                    <a:pt x="10800" y="21600"/>
                  </a:cubicBezTo>
                  <a:cubicBezTo>
                    <a:pt x="8836" y="21600"/>
                    <a:pt x="7069" y="21142"/>
                    <a:pt x="5367" y="20095"/>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3" name="Shape 2094">
              <a:extLst>
                <a:ext uri="{FF2B5EF4-FFF2-40B4-BE49-F238E27FC236}">
                  <a16:creationId xmlns:a16="http://schemas.microsoft.com/office/drawing/2014/main" id="{024A3242-0719-42E8-846E-63AD01699903}"/>
                </a:ext>
              </a:extLst>
            </p:cNvPr>
            <p:cNvSpPr/>
            <p:nvPr/>
          </p:nvSpPr>
          <p:spPr>
            <a:xfrm>
              <a:off x="6536309" y="7376475"/>
              <a:ext cx="149504" cy="151501"/>
            </a:xfrm>
            <a:custGeom>
              <a:avLst/>
              <a:gdLst/>
              <a:ahLst/>
              <a:cxnLst>
                <a:cxn ang="0">
                  <a:pos x="wd2" y="hd2"/>
                </a:cxn>
                <a:cxn ang="5400000">
                  <a:pos x="wd2" y="hd2"/>
                </a:cxn>
                <a:cxn ang="10800000">
                  <a:pos x="wd2" y="hd2"/>
                </a:cxn>
                <a:cxn ang="16200000">
                  <a:pos x="wd2" y="hd2"/>
                </a:cxn>
              </a:cxnLst>
              <a:rect l="0" t="0" r="r" b="b"/>
              <a:pathLst>
                <a:path w="21600" h="21600" extrusionOk="0">
                  <a:moveTo>
                    <a:pt x="21600" y="10865"/>
                  </a:moveTo>
                  <a:cubicBezTo>
                    <a:pt x="21600" y="12752"/>
                    <a:pt x="21142" y="14443"/>
                    <a:pt x="20160" y="16200"/>
                  </a:cubicBezTo>
                  <a:cubicBezTo>
                    <a:pt x="19178" y="17892"/>
                    <a:pt x="17935" y="19128"/>
                    <a:pt x="16233" y="20169"/>
                  </a:cubicBezTo>
                  <a:cubicBezTo>
                    <a:pt x="14531" y="21145"/>
                    <a:pt x="12764" y="21600"/>
                    <a:pt x="10800" y="21600"/>
                  </a:cubicBezTo>
                  <a:cubicBezTo>
                    <a:pt x="8836" y="21600"/>
                    <a:pt x="7069" y="21145"/>
                    <a:pt x="5367" y="20169"/>
                  </a:cubicBezTo>
                  <a:cubicBezTo>
                    <a:pt x="3665" y="19128"/>
                    <a:pt x="2422" y="17892"/>
                    <a:pt x="1440" y="16200"/>
                  </a:cubicBezTo>
                  <a:cubicBezTo>
                    <a:pt x="458" y="14443"/>
                    <a:pt x="0" y="12817"/>
                    <a:pt x="0" y="10865"/>
                  </a:cubicBezTo>
                  <a:cubicBezTo>
                    <a:pt x="0" y="8913"/>
                    <a:pt x="458" y="7157"/>
                    <a:pt x="1440" y="5465"/>
                  </a:cubicBezTo>
                  <a:cubicBezTo>
                    <a:pt x="2422" y="3708"/>
                    <a:pt x="3665" y="2472"/>
                    <a:pt x="5367" y="1496"/>
                  </a:cubicBezTo>
                  <a:cubicBezTo>
                    <a:pt x="7069" y="455"/>
                    <a:pt x="8836" y="0"/>
                    <a:pt x="10800" y="0"/>
                  </a:cubicBezTo>
                  <a:cubicBezTo>
                    <a:pt x="12764" y="0"/>
                    <a:pt x="14531" y="455"/>
                    <a:pt x="16233" y="1496"/>
                  </a:cubicBezTo>
                  <a:cubicBezTo>
                    <a:pt x="17935" y="2472"/>
                    <a:pt x="19178" y="3708"/>
                    <a:pt x="20160" y="5465"/>
                  </a:cubicBezTo>
                  <a:cubicBezTo>
                    <a:pt x="21142" y="7157"/>
                    <a:pt x="21600" y="8848"/>
                    <a:pt x="21600" y="10865"/>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4" name="Shape 2097">
              <a:extLst>
                <a:ext uri="{FF2B5EF4-FFF2-40B4-BE49-F238E27FC236}">
                  <a16:creationId xmlns:a16="http://schemas.microsoft.com/office/drawing/2014/main" id="{7EEC8D6D-ED72-45CB-B518-CFC92EF0B37D}"/>
                </a:ext>
              </a:extLst>
            </p:cNvPr>
            <p:cNvSpPr/>
            <p:nvPr/>
          </p:nvSpPr>
          <p:spPr>
            <a:xfrm>
              <a:off x="3145091" y="3802901"/>
              <a:ext cx="239480" cy="239478"/>
            </a:xfrm>
            <a:custGeom>
              <a:avLst/>
              <a:gdLst/>
              <a:ahLst/>
              <a:cxnLst>
                <a:cxn ang="0">
                  <a:pos x="wd2" y="hd2"/>
                </a:cxn>
                <a:cxn ang="5400000">
                  <a:pos x="wd2" y="hd2"/>
                </a:cxn>
                <a:cxn ang="10800000">
                  <a:pos x="wd2" y="hd2"/>
                </a:cxn>
                <a:cxn ang="16200000">
                  <a:pos x="wd2" y="hd2"/>
                </a:cxn>
              </a:cxnLst>
              <a:rect l="0" t="0" r="r" b="b"/>
              <a:pathLst>
                <a:path w="21600" h="21600" extrusionOk="0">
                  <a:moveTo>
                    <a:pt x="21600" y="10759"/>
                  </a:moveTo>
                  <a:cubicBezTo>
                    <a:pt x="21600" y="12764"/>
                    <a:pt x="21070" y="14441"/>
                    <a:pt x="20092" y="16159"/>
                  </a:cubicBezTo>
                  <a:cubicBezTo>
                    <a:pt x="19114" y="17877"/>
                    <a:pt x="17891" y="19145"/>
                    <a:pt x="16180" y="20127"/>
                  </a:cubicBezTo>
                  <a:cubicBezTo>
                    <a:pt x="14468" y="21150"/>
                    <a:pt x="12797" y="21600"/>
                    <a:pt x="10800" y="21600"/>
                  </a:cubicBezTo>
                  <a:cubicBezTo>
                    <a:pt x="8803" y="21600"/>
                    <a:pt x="7132" y="21150"/>
                    <a:pt x="5420" y="20127"/>
                  </a:cubicBezTo>
                  <a:cubicBezTo>
                    <a:pt x="3709" y="19145"/>
                    <a:pt x="2445" y="17877"/>
                    <a:pt x="1467" y="16159"/>
                  </a:cubicBezTo>
                  <a:cubicBezTo>
                    <a:pt x="448" y="14441"/>
                    <a:pt x="0" y="12764"/>
                    <a:pt x="0" y="10759"/>
                  </a:cubicBezTo>
                  <a:cubicBezTo>
                    <a:pt x="0" y="8755"/>
                    <a:pt x="448" y="7077"/>
                    <a:pt x="1467" y="5359"/>
                  </a:cubicBezTo>
                  <a:cubicBezTo>
                    <a:pt x="2445" y="3641"/>
                    <a:pt x="3709" y="2414"/>
                    <a:pt x="5420" y="1432"/>
                  </a:cubicBezTo>
                  <a:cubicBezTo>
                    <a:pt x="7132" y="409"/>
                    <a:pt x="8803" y="0"/>
                    <a:pt x="10800" y="0"/>
                  </a:cubicBezTo>
                  <a:cubicBezTo>
                    <a:pt x="12756" y="0"/>
                    <a:pt x="14468" y="409"/>
                    <a:pt x="16180" y="1432"/>
                  </a:cubicBezTo>
                  <a:cubicBezTo>
                    <a:pt x="17891" y="2414"/>
                    <a:pt x="19114" y="3641"/>
                    <a:pt x="20092" y="5359"/>
                  </a:cubicBezTo>
                  <a:cubicBezTo>
                    <a:pt x="21070" y="7077"/>
                    <a:pt x="21600" y="8795"/>
                    <a:pt x="21600" y="10759"/>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5" name="Shape 2098">
              <a:extLst>
                <a:ext uri="{FF2B5EF4-FFF2-40B4-BE49-F238E27FC236}">
                  <a16:creationId xmlns:a16="http://schemas.microsoft.com/office/drawing/2014/main" id="{5E97923B-AFAF-446C-8D50-6D580A375B3C}"/>
                </a:ext>
              </a:extLst>
            </p:cNvPr>
            <p:cNvSpPr/>
            <p:nvPr/>
          </p:nvSpPr>
          <p:spPr>
            <a:xfrm>
              <a:off x="7487158" y="-124281"/>
              <a:ext cx="3572761" cy="76587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Considerations</a:t>
              </a:r>
            </a:p>
          </p:txBody>
        </p:sp>
        <p:sp>
          <p:nvSpPr>
            <p:cNvPr id="26" name="Shape 2100">
              <a:extLst>
                <a:ext uri="{FF2B5EF4-FFF2-40B4-BE49-F238E27FC236}">
                  <a16:creationId xmlns:a16="http://schemas.microsoft.com/office/drawing/2014/main" id="{5954D687-9150-4419-9A6A-F8B331259115}"/>
                </a:ext>
              </a:extLst>
            </p:cNvPr>
            <p:cNvSpPr/>
            <p:nvPr/>
          </p:nvSpPr>
          <p:spPr>
            <a:xfrm>
              <a:off x="7487162" y="1252994"/>
              <a:ext cx="3519284"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rgbClr val="FF0000"/>
                  </a:solidFill>
                </a:rPr>
                <a:t>Attributes of Data</a:t>
              </a:r>
            </a:p>
          </p:txBody>
        </p:sp>
        <p:sp>
          <p:nvSpPr>
            <p:cNvPr id="27" name="Shape 2102">
              <a:extLst>
                <a:ext uri="{FF2B5EF4-FFF2-40B4-BE49-F238E27FC236}">
                  <a16:creationId xmlns:a16="http://schemas.microsoft.com/office/drawing/2014/main" id="{546D94B4-D642-4641-93EB-4F02D1BE7A22}"/>
                </a:ext>
              </a:extLst>
            </p:cNvPr>
            <p:cNvSpPr/>
            <p:nvPr/>
          </p:nvSpPr>
          <p:spPr>
            <a:xfrm>
              <a:off x="7487161" y="2789566"/>
              <a:ext cx="2381299" cy="45017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Sources </a:t>
              </a:r>
            </a:p>
            <a:p>
              <a:endParaRPr sz="1000" dirty="0"/>
            </a:p>
          </p:txBody>
        </p:sp>
        <p:sp>
          <p:nvSpPr>
            <p:cNvPr id="28" name="Shape 2104">
              <a:extLst>
                <a:ext uri="{FF2B5EF4-FFF2-40B4-BE49-F238E27FC236}">
                  <a16:creationId xmlns:a16="http://schemas.microsoft.com/office/drawing/2014/main" id="{407A424E-2DAA-4E72-9222-A66BEF1C0BC0}"/>
                </a:ext>
              </a:extLst>
            </p:cNvPr>
            <p:cNvSpPr/>
            <p:nvPr/>
          </p:nvSpPr>
          <p:spPr>
            <a:xfrm>
              <a:off x="7433728" y="4462548"/>
              <a:ext cx="2381298" cy="30343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Usage  </a:t>
              </a:r>
            </a:p>
            <a:p>
              <a:endParaRPr sz="1000" dirty="0"/>
            </a:p>
          </p:txBody>
        </p:sp>
        <p:sp>
          <p:nvSpPr>
            <p:cNvPr id="29" name="Shape 2106">
              <a:extLst>
                <a:ext uri="{FF2B5EF4-FFF2-40B4-BE49-F238E27FC236}">
                  <a16:creationId xmlns:a16="http://schemas.microsoft.com/office/drawing/2014/main" id="{D0F10622-E53B-43E0-AA7A-76D7BA95B064}"/>
                </a:ext>
              </a:extLst>
            </p:cNvPr>
            <p:cNvSpPr/>
            <p:nvPr/>
          </p:nvSpPr>
          <p:spPr>
            <a:xfrm>
              <a:off x="7347295" y="5682432"/>
              <a:ext cx="3223083"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Access</a:t>
              </a:r>
            </a:p>
          </p:txBody>
        </p:sp>
        <p:sp>
          <p:nvSpPr>
            <p:cNvPr id="31" name="Shape 2112">
              <a:extLst>
                <a:ext uri="{FF2B5EF4-FFF2-40B4-BE49-F238E27FC236}">
                  <a16:creationId xmlns:a16="http://schemas.microsoft.com/office/drawing/2014/main" id="{2A9F628A-A27C-4AE9-ACAE-065D2FBF1BF7}"/>
                </a:ext>
              </a:extLst>
            </p:cNvPr>
            <p:cNvSpPr/>
            <p:nvPr/>
          </p:nvSpPr>
          <p:spPr>
            <a:xfrm>
              <a:off x="0" y="0"/>
              <a:ext cx="3544875" cy="8878982"/>
            </a:xfrm>
            <a:custGeom>
              <a:avLst/>
              <a:gdLst/>
              <a:ahLst/>
              <a:cxnLst>
                <a:cxn ang="0">
                  <a:pos x="wd2" y="hd2"/>
                </a:cxn>
                <a:cxn ang="5400000">
                  <a:pos x="wd2" y="hd2"/>
                </a:cxn>
                <a:cxn ang="10800000">
                  <a:pos x="wd2" y="hd2"/>
                </a:cxn>
                <a:cxn ang="16200000">
                  <a:pos x="wd2" y="hd2"/>
                </a:cxn>
              </a:cxnLst>
              <a:rect l="0" t="0" r="r" b="b"/>
              <a:pathLst>
                <a:path w="20105" h="21600" extrusionOk="0">
                  <a:moveTo>
                    <a:pt x="1474" y="0"/>
                  </a:moveTo>
                  <a:cubicBezTo>
                    <a:pt x="2299" y="56"/>
                    <a:pt x="3007" y="162"/>
                    <a:pt x="3508" y="335"/>
                  </a:cubicBezTo>
                  <a:cubicBezTo>
                    <a:pt x="3508" y="335"/>
                    <a:pt x="9262" y="649"/>
                    <a:pt x="10196" y="1724"/>
                  </a:cubicBezTo>
                  <a:cubicBezTo>
                    <a:pt x="10196" y="1724"/>
                    <a:pt x="13858" y="2530"/>
                    <a:pt x="11870" y="3246"/>
                  </a:cubicBezTo>
                  <a:cubicBezTo>
                    <a:pt x="11870" y="3246"/>
                    <a:pt x="15841" y="4770"/>
                    <a:pt x="15841" y="7905"/>
                  </a:cubicBezTo>
                  <a:cubicBezTo>
                    <a:pt x="15841" y="7905"/>
                    <a:pt x="16469" y="8666"/>
                    <a:pt x="15841" y="9066"/>
                  </a:cubicBezTo>
                  <a:cubicBezTo>
                    <a:pt x="15841" y="9066"/>
                    <a:pt x="14897" y="9425"/>
                    <a:pt x="16675" y="10412"/>
                  </a:cubicBezTo>
                  <a:lnTo>
                    <a:pt x="19537" y="11932"/>
                  </a:lnTo>
                  <a:cubicBezTo>
                    <a:pt x="19537" y="11932"/>
                    <a:pt x="21600" y="12690"/>
                    <a:pt x="17863" y="13258"/>
                  </a:cubicBezTo>
                  <a:cubicBezTo>
                    <a:pt x="17863" y="13258"/>
                    <a:pt x="17225" y="13546"/>
                    <a:pt x="17734" y="14363"/>
                  </a:cubicBezTo>
                  <a:cubicBezTo>
                    <a:pt x="17734" y="14363"/>
                    <a:pt x="18560" y="14522"/>
                    <a:pt x="17351" y="15041"/>
                  </a:cubicBezTo>
                  <a:cubicBezTo>
                    <a:pt x="17351" y="15041"/>
                    <a:pt x="18238" y="15361"/>
                    <a:pt x="17793" y="15769"/>
                  </a:cubicBezTo>
                  <a:cubicBezTo>
                    <a:pt x="17793" y="15769"/>
                    <a:pt x="17608" y="15886"/>
                    <a:pt x="16842" y="15995"/>
                  </a:cubicBezTo>
                  <a:cubicBezTo>
                    <a:pt x="16842" y="15995"/>
                    <a:pt x="15695" y="16563"/>
                    <a:pt x="16461" y="16972"/>
                  </a:cubicBezTo>
                  <a:cubicBezTo>
                    <a:pt x="16461" y="16972"/>
                    <a:pt x="18696" y="18356"/>
                    <a:pt x="14002" y="18983"/>
                  </a:cubicBezTo>
                  <a:cubicBezTo>
                    <a:pt x="14002" y="18983"/>
                    <a:pt x="11191" y="19172"/>
                    <a:pt x="8845" y="18983"/>
                  </a:cubicBezTo>
                  <a:cubicBezTo>
                    <a:pt x="8845" y="18983"/>
                    <a:pt x="6237" y="18837"/>
                    <a:pt x="4249" y="20270"/>
                  </a:cubicBezTo>
                  <a:cubicBezTo>
                    <a:pt x="4249" y="20270"/>
                    <a:pt x="3560" y="20768"/>
                    <a:pt x="3050" y="21600"/>
                  </a:cubicBezTo>
                  <a:lnTo>
                    <a:pt x="0" y="21600"/>
                  </a:lnTo>
                  <a:lnTo>
                    <a:pt x="0" y="0"/>
                  </a:lnTo>
                  <a:lnTo>
                    <a:pt x="1474" y="0"/>
                  </a:ln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grpSp>
    </p:spTree>
    <p:extLst>
      <p:ext uri="{BB962C8B-B14F-4D97-AF65-F5344CB8AC3E}">
        <p14:creationId xmlns:p14="http://schemas.microsoft.com/office/powerpoint/2010/main" val="141628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17C4-E582-48BC-9436-86DB66D0C88A}"/>
              </a:ext>
            </a:extLst>
          </p:cNvPr>
          <p:cNvSpPr>
            <a:spLocks noGrp="1"/>
          </p:cNvSpPr>
          <p:nvPr>
            <p:ph type="title"/>
          </p:nvPr>
        </p:nvSpPr>
        <p:spPr/>
        <p:txBody>
          <a:bodyPr/>
          <a:lstStyle/>
          <a:p>
            <a:r>
              <a:rPr lang="en-US" dirty="0"/>
              <a:t>Data Sources </a:t>
            </a:r>
            <a:r>
              <a:rPr lang="en-US" sz="1400" b="0" dirty="0"/>
              <a:t>A data source is simply the source of the data. It can be a file, a particular database on a DBMS, or even a live data feed. The data might be located on the same computer as the program, or on another computer somewhere on a network.</a:t>
            </a:r>
            <a:br>
              <a:rPr lang="en-US" sz="1400" dirty="0"/>
            </a:br>
            <a:endParaRPr lang="en-US" sz="1400" dirty="0"/>
          </a:p>
        </p:txBody>
      </p:sp>
      <p:sp>
        <p:nvSpPr>
          <p:cNvPr id="3" name="TextBox 2">
            <a:extLst>
              <a:ext uri="{FF2B5EF4-FFF2-40B4-BE49-F238E27FC236}">
                <a16:creationId xmlns:a16="http://schemas.microsoft.com/office/drawing/2014/main" id="{2ADAE58E-CA74-4A6B-B913-52B690D68149}"/>
              </a:ext>
            </a:extLst>
          </p:cNvPr>
          <p:cNvSpPr txBox="1"/>
          <p:nvPr/>
        </p:nvSpPr>
        <p:spPr>
          <a:xfrm>
            <a:off x="1066800" y="1381065"/>
            <a:ext cx="7543800"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2"/>
                </a:solidFill>
              </a:rPr>
              <a:t>Book of Records (</a:t>
            </a:r>
            <a:r>
              <a:rPr lang="en-US" sz="2000" dirty="0" err="1">
                <a:solidFill>
                  <a:schemeClr val="accent2"/>
                </a:solidFill>
              </a:rPr>
              <a:t>BoR</a:t>
            </a:r>
            <a:r>
              <a:rPr lang="en-US" sz="2000" dirty="0">
                <a:solidFill>
                  <a:schemeClr val="accent2"/>
                </a:solidFill>
              </a:rPr>
              <a:t>):  </a:t>
            </a:r>
            <a:r>
              <a:rPr lang="en-US" dirty="0"/>
              <a:t>is the authoritative data source for a given data element or piece of information.  </a:t>
            </a:r>
          </a:p>
          <a:p>
            <a:pPr marL="742950" lvl="1" indent="-285750">
              <a:buFont typeface="Arial" panose="020B0604020202020204" pitchFamily="34" charset="0"/>
              <a:buChar char="•"/>
            </a:pPr>
            <a:r>
              <a:rPr lang="en-US" sz="1600" dirty="0"/>
              <a:t>Aetna usage is usually for Operational purposes to provide trusted and timely business decisions.  Example,  Provider data look-ups happen in EPDB and Claim adjudication ACAS</a:t>
            </a:r>
            <a:r>
              <a:rPr lang="en-US" sz="1400" dirty="0"/>
              <a:t>.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solidFill>
                  <a:schemeClr val="accent2"/>
                </a:solidFill>
              </a:rPr>
              <a:t>Sources of Truth (</a:t>
            </a:r>
            <a:r>
              <a:rPr lang="en-US" sz="2000" dirty="0" err="1">
                <a:solidFill>
                  <a:schemeClr val="accent2"/>
                </a:solidFill>
              </a:rPr>
              <a:t>SoT</a:t>
            </a:r>
            <a:r>
              <a:rPr lang="en-US" sz="2000" dirty="0">
                <a:solidFill>
                  <a:schemeClr val="accent2"/>
                </a:solidFill>
              </a:rPr>
              <a:t>)</a:t>
            </a:r>
            <a:r>
              <a:rPr lang="en-US" sz="2000" dirty="0"/>
              <a:t>: </a:t>
            </a:r>
            <a:r>
              <a:rPr lang="en-US" dirty="0"/>
              <a:t>is a trusted data source that gives a complete picture of the data object as a whole.  </a:t>
            </a:r>
          </a:p>
          <a:p>
            <a:pPr marL="742950" lvl="1" indent="-285750">
              <a:buFont typeface="Arial" panose="020B0604020202020204" pitchFamily="34" charset="0"/>
              <a:buChar char="•"/>
            </a:pPr>
            <a:r>
              <a:rPr lang="en-US" sz="1600" dirty="0"/>
              <a:t>Aetna usage is sometimes for Operational reasons and other times performance reasons.  Example:  EDH (Enterprise Data Hub) is copied data from </a:t>
            </a:r>
            <a:r>
              <a:rPr lang="en-US" sz="1600" dirty="0" err="1"/>
              <a:t>BoRs</a:t>
            </a:r>
            <a:r>
              <a:rPr lang="en-US" sz="1600" dirty="0"/>
              <a:t> that are traceable and guarantee quality but have a higher tolerance for slightly more latent data.  </a:t>
            </a:r>
          </a:p>
          <a:p>
            <a:pPr lvl="1"/>
            <a:endParaRPr lang="en-US" sz="1400" dirty="0"/>
          </a:p>
          <a:p>
            <a:pPr marL="285750" indent="-285750">
              <a:buFont typeface="Arial" panose="020B0604020202020204" pitchFamily="34" charset="0"/>
              <a:buChar char="•"/>
            </a:pPr>
            <a:r>
              <a:rPr lang="en-US" sz="2000" dirty="0">
                <a:solidFill>
                  <a:schemeClr val="accent2"/>
                </a:solidFill>
              </a:rPr>
              <a:t>Systems of Insight (</a:t>
            </a:r>
            <a:r>
              <a:rPr lang="en-US" sz="2000" dirty="0" err="1">
                <a:solidFill>
                  <a:schemeClr val="accent2"/>
                </a:solidFill>
              </a:rPr>
              <a:t>SoI</a:t>
            </a:r>
            <a:r>
              <a:rPr lang="en-US" sz="2000" dirty="0">
                <a:solidFill>
                  <a:schemeClr val="accent2"/>
                </a:solidFill>
              </a:rPr>
              <a:t>)</a:t>
            </a:r>
            <a:r>
              <a:rPr lang="en-US" sz="2000" dirty="0"/>
              <a:t>: </a:t>
            </a:r>
            <a:r>
              <a:rPr lang="en-US" dirty="0"/>
              <a:t>Usually contains Operational, and Analytical data and built to deliver a deeper understanding of data associated with patterns or trends. </a:t>
            </a:r>
          </a:p>
          <a:p>
            <a:pPr marL="742950" lvl="1" indent="-285750">
              <a:buFont typeface="Arial" panose="020B0604020202020204" pitchFamily="34" charset="0"/>
              <a:buChar char="•"/>
            </a:pPr>
            <a:r>
              <a:rPr lang="en-US" sz="1600" dirty="0"/>
              <a:t>Aetna usage is for member stratifications, trends and patterns.  </a:t>
            </a:r>
          </a:p>
          <a:p>
            <a:pPr marL="742950" lvl="1" indent="-285750">
              <a:buFont typeface="Arial" panose="020B0604020202020204" pitchFamily="34" charset="0"/>
              <a:buChar char="•"/>
            </a:pPr>
            <a:r>
              <a:rPr lang="en-US" sz="1600" dirty="0"/>
              <a:t>Can be its own </a:t>
            </a:r>
            <a:r>
              <a:rPr lang="en-US" sz="1600" dirty="0" err="1"/>
              <a:t>BoR</a:t>
            </a:r>
            <a:r>
              <a:rPr lang="en-US" sz="1600" dirty="0"/>
              <a:t> for insights and analytics</a:t>
            </a:r>
            <a:r>
              <a:rPr lang="en-US" sz="1400" dirty="0"/>
              <a:t>.  </a:t>
            </a:r>
          </a:p>
          <a:p>
            <a:pPr marL="742950" lvl="1" indent="-285750">
              <a:buFont typeface="Arial" panose="020B0604020202020204" pitchFamily="34" charset="0"/>
              <a:buChar char="•"/>
            </a:pPr>
            <a:endParaRPr lang="en-US" sz="1400" dirty="0"/>
          </a:p>
          <a:p>
            <a:endParaRPr lang="en-US" dirty="0"/>
          </a:p>
        </p:txBody>
      </p:sp>
      <p:sp>
        <p:nvSpPr>
          <p:cNvPr id="4" name="Shape 2969">
            <a:extLst>
              <a:ext uri="{FF2B5EF4-FFF2-40B4-BE49-F238E27FC236}">
                <a16:creationId xmlns:a16="http://schemas.microsoft.com/office/drawing/2014/main" id="{9AA88737-7375-4CE7-9D05-7BA58292E794}"/>
              </a:ext>
            </a:extLst>
          </p:cNvPr>
          <p:cNvSpPr/>
          <p:nvPr/>
        </p:nvSpPr>
        <p:spPr>
          <a:xfrm>
            <a:off x="476878" y="990600"/>
            <a:ext cx="589922" cy="583504"/>
          </a:xfrm>
          <a:custGeom>
            <a:avLst/>
            <a:gdLst/>
            <a:ahLst/>
            <a:cxnLst>
              <a:cxn ang="0">
                <a:pos x="wd2" y="hd2"/>
              </a:cxn>
              <a:cxn ang="5400000">
                <a:pos x="wd2" y="hd2"/>
              </a:cxn>
              <a:cxn ang="10800000">
                <a:pos x="wd2" y="hd2"/>
              </a:cxn>
              <a:cxn ang="16200000">
                <a:pos x="wd2" y="hd2"/>
              </a:cxn>
            </a:cxnLst>
            <a:rect l="0" t="0" r="r" b="b"/>
            <a:pathLst>
              <a:path w="21600" h="21600" extrusionOk="0">
                <a:moveTo>
                  <a:pt x="11350" y="4654"/>
                </a:moveTo>
                <a:lnTo>
                  <a:pt x="19951" y="4654"/>
                </a:lnTo>
                <a:lnTo>
                  <a:pt x="19951" y="3594"/>
                </a:lnTo>
                <a:lnTo>
                  <a:pt x="11350" y="3594"/>
                </a:lnTo>
                <a:lnTo>
                  <a:pt x="11350" y="4654"/>
                </a:lnTo>
                <a:close/>
                <a:moveTo>
                  <a:pt x="11350" y="9291"/>
                </a:moveTo>
                <a:lnTo>
                  <a:pt x="19951" y="9291"/>
                </a:lnTo>
                <a:lnTo>
                  <a:pt x="19951" y="8230"/>
                </a:lnTo>
                <a:lnTo>
                  <a:pt x="11350" y="8230"/>
                </a:lnTo>
                <a:lnTo>
                  <a:pt x="11350" y="9291"/>
                </a:lnTo>
                <a:close/>
                <a:moveTo>
                  <a:pt x="15482" y="2085"/>
                </a:moveTo>
                <a:cubicBezTo>
                  <a:pt x="15482" y="1402"/>
                  <a:pt x="16014" y="845"/>
                  <a:pt x="16705" y="845"/>
                </a:cubicBezTo>
                <a:cubicBezTo>
                  <a:pt x="17362" y="845"/>
                  <a:pt x="17911" y="1384"/>
                  <a:pt x="17911" y="2085"/>
                </a:cubicBezTo>
                <a:cubicBezTo>
                  <a:pt x="17911" y="2767"/>
                  <a:pt x="17379" y="3342"/>
                  <a:pt x="16705" y="3342"/>
                </a:cubicBezTo>
                <a:cubicBezTo>
                  <a:pt x="16032" y="3342"/>
                  <a:pt x="15482" y="2785"/>
                  <a:pt x="15482" y="2085"/>
                </a:cubicBezTo>
                <a:close/>
                <a:moveTo>
                  <a:pt x="13815" y="2498"/>
                </a:moveTo>
                <a:cubicBezTo>
                  <a:pt x="13815" y="2085"/>
                  <a:pt x="14134" y="1743"/>
                  <a:pt x="14542" y="1743"/>
                </a:cubicBezTo>
                <a:cubicBezTo>
                  <a:pt x="14950" y="1743"/>
                  <a:pt x="15287" y="2085"/>
                  <a:pt x="15287" y="2498"/>
                </a:cubicBezTo>
                <a:cubicBezTo>
                  <a:pt x="15287" y="2911"/>
                  <a:pt x="14950" y="3253"/>
                  <a:pt x="14542" y="3253"/>
                </a:cubicBezTo>
                <a:cubicBezTo>
                  <a:pt x="14134" y="3253"/>
                  <a:pt x="13815" y="2929"/>
                  <a:pt x="13815" y="2498"/>
                </a:cubicBezTo>
                <a:close/>
                <a:moveTo>
                  <a:pt x="12556" y="2821"/>
                </a:moveTo>
                <a:cubicBezTo>
                  <a:pt x="12556" y="2552"/>
                  <a:pt x="12768" y="2336"/>
                  <a:pt x="13052" y="2336"/>
                </a:cubicBezTo>
                <a:cubicBezTo>
                  <a:pt x="13336" y="2336"/>
                  <a:pt x="13549" y="2534"/>
                  <a:pt x="13549" y="2821"/>
                </a:cubicBezTo>
                <a:cubicBezTo>
                  <a:pt x="13549" y="3091"/>
                  <a:pt x="13336" y="3324"/>
                  <a:pt x="13052" y="3324"/>
                </a:cubicBezTo>
                <a:cubicBezTo>
                  <a:pt x="12768" y="3324"/>
                  <a:pt x="12556" y="3109"/>
                  <a:pt x="12556" y="2821"/>
                </a:cubicBezTo>
                <a:close/>
                <a:moveTo>
                  <a:pt x="14861" y="7817"/>
                </a:moveTo>
                <a:lnTo>
                  <a:pt x="17894" y="7817"/>
                </a:lnTo>
                <a:lnTo>
                  <a:pt x="17894" y="6218"/>
                </a:lnTo>
                <a:lnTo>
                  <a:pt x="14861" y="6218"/>
                </a:lnTo>
                <a:lnTo>
                  <a:pt x="14861" y="7817"/>
                </a:lnTo>
                <a:close/>
                <a:moveTo>
                  <a:pt x="13052" y="7817"/>
                </a:moveTo>
                <a:lnTo>
                  <a:pt x="13992" y="7817"/>
                </a:lnTo>
                <a:lnTo>
                  <a:pt x="13992" y="6218"/>
                </a:lnTo>
                <a:lnTo>
                  <a:pt x="13052" y="6218"/>
                </a:lnTo>
                <a:lnTo>
                  <a:pt x="13052" y="7817"/>
                </a:lnTo>
                <a:close/>
                <a:moveTo>
                  <a:pt x="21600" y="0"/>
                </a:moveTo>
                <a:lnTo>
                  <a:pt x="21600" y="21600"/>
                </a:lnTo>
                <a:lnTo>
                  <a:pt x="0" y="21600"/>
                </a:lnTo>
                <a:lnTo>
                  <a:pt x="0" y="0"/>
                </a:lnTo>
                <a:lnTo>
                  <a:pt x="1454" y="0"/>
                </a:lnTo>
                <a:lnTo>
                  <a:pt x="1454" y="12040"/>
                </a:lnTo>
                <a:lnTo>
                  <a:pt x="20128" y="12040"/>
                </a:lnTo>
                <a:lnTo>
                  <a:pt x="20128" y="0"/>
                </a:lnTo>
                <a:lnTo>
                  <a:pt x="21600" y="0"/>
                </a:lnTo>
                <a:close/>
                <a:moveTo>
                  <a:pt x="4487" y="3846"/>
                </a:moveTo>
                <a:cubicBezTo>
                  <a:pt x="4487" y="4870"/>
                  <a:pt x="5302" y="5714"/>
                  <a:pt x="6331" y="5714"/>
                </a:cubicBezTo>
                <a:cubicBezTo>
                  <a:pt x="7360" y="5714"/>
                  <a:pt x="8193" y="4870"/>
                  <a:pt x="8193" y="3846"/>
                </a:cubicBezTo>
                <a:cubicBezTo>
                  <a:pt x="8193" y="2803"/>
                  <a:pt x="7360" y="1959"/>
                  <a:pt x="6331" y="1959"/>
                </a:cubicBezTo>
                <a:cubicBezTo>
                  <a:pt x="5302" y="1959"/>
                  <a:pt x="4487" y="2803"/>
                  <a:pt x="4487" y="3846"/>
                </a:cubicBezTo>
                <a:close/>
                <a:moveTo>
                  <a:pt x="3547" y="11627"/>
                </a:moveTo>
                <a:lnTo>
                  <a:pt x="2093" y="11627"/>
                </a:lnTo>
                <a:lnTo>
                  <a:pt x="2093" y="8518"/>
                </a:lnTo>
                <a:cubicBezTo>
                  <a:pt x="2093" y="7152"/>
                  <a:pt x="2908" y="6074"/>
                  <a:pt x="4203" y="6074"/>
                </a:cubicBezTo>
                <a:lnTo>
                  <a:pt x="8441" y="6074"/>
                </a:lnTo>
                <a:cubicBezTo>
                  <a:pt x="9771" y="6074"/>
                  <a:pt x="10587" y="7152"/>
                  <a:pt x="10552" y="8536"/>
                </a:cubicBezTo>
                <a:lnTo>
                  <a:pt x="10552" y="11627"/>
                </a:lnTo>
                <a:lnTo>
                  <a:pt x="9115" y="11627"/>
                </a:lnTo>
                <a:lnTo>
                  <a:pt x="9115" y="8895"/>
                </a:lnTo>
                <a:cubicBezTo>
                  <a:pt x="9115" y="8787"/>
                  <a:pt x="9027" y="8680"/>
                  <a:pt x="8902" y="8680"/>
                </a:cubicBezTo>
                <a:cubicBezTo>
                  <a:pt x="8796" y="8680"/>
                  <a:pt x="8672" y="8769"/>
                  <a:pt x="8672" y="8895"/>
                </a:cubicBezTo>
                <a:lnTo>
                  <a:pt x="8672" y="11627"/>
                </a:lnTo>
                <a:lnTo>
                  <a:pt x="4008" y="11627"/>
                </a:lnTo>
                <a:lnTo>
                  <a:pt x="4008" y="8895"/>
                </a:lnTo>
                <a:cubicBezTo>
                  <a:pt x="4008" y="8769"/>
                  <a:pt x="3919" y="8680"/>
                  <a:pt x="3795" y="8680"/>
                </a:cubicBezTo>
                <a:cubicBezTo>
                  <a:pt x="3689" y="8680"/>
                  <a:pt x="3582" y="8769"/>
                  <a:pt x="3582" y="8895"/>
                </a:cubicBezTo>
                <a:cubicBezTo>
                  <a:pt x="3547" y="8913"/>
                  <a:pt x="3547" y="11627"/>
                  <a:pt x="3547" y="11627"/>
                </a:cubicBezTo>
                <a:close/>
              </a:path>
            </a:pathLst>
          </a:custGeom>
          <a:solidFill>
            <a:schemeClr val="accent2"/>
          </a:solidFill>
          <a:ln w="3175">
            <a:miter lim="400000"/>
          </a:ln>
        </p:spPr>
        <p:txBody>
          <a:bodyPr lIns="45719" rIns="45719" anchor="ctr"/>
          <a:lstStyle/>
          <a:p>
            <a:pPr algn="l" defTabSz="457200">
              <a:lnSpc>
                <a:spcPct val="93000"/>
              </a:lnSpc>
              <a:defRPr sz="1800">
                <a:latin typeface="Arial"/>
                <a:ea typeface="Arial"/>
                <a:cs typeface="Arial"/>
                <a:sym typeface="Arial"/>
              </a:defRPr>
            </a:pPr>
            <a:endParaRPr/>
          </a:p>
        </p:txBody>
      </p:sp>
      <p:grpSp>
        <p:nvGrpSpPr>
          <p:cNvPr id="5" name="Group 2113">
            <a:extLst>
              <a:ext uri="{FF2B5EF4-FFF2-40B4-BE49-F238E27FC236}">
                <a16:creationId xmlns:a16="http://schemas.microsoft.com/office/drawing/2014/main" id="{3903720F-2672-42BF-BD44-8C41D1329BD0}"/>
              </a:ext>
            </a:extLst>
          </p:cNvPr>
          <p:cNvGrpSpPr/>
          <p:nvPr/>
        </p:nvGrpSpPr>
        <p:grpSpPr>
          <a:xfrm>
            <a:off x="7620000" y="762000"/>
            <a:ext cx="1329737" cy="537452"/>
            <a:chOff x="0" y="-124281"/>
            <a:chExt cx="11059919" cy="9003263"/>
          </a:xfrm>
        </p:grpSpPr>
        <p:sp>
          <p:nvSpPr>
            <p:cNvPr id="6" name="Shape 2077">
              <a:extLst>
                <a:ext uri="{FF2B5EF4-FFF2-40B4-BE49-F238E27FC236}">
                  <a16:creationId xmlns:a16="http://schemas.microsoft.com/office/drawing/2014/main" id="{2361D43F-BAC6-46F9-9930-8CFF8226712B}"/>
                </a:ext>
              </a:extLst>
            </p:cNvPr>
            <p:cNvSpPr/>
            <p:nvPr/>
          </p:nvSpPr>
          <p:spPr>
            <a:xfrm>
              <a:off x="8551529" y="5298469"/>
              <a:ext cx="51526" cy="5152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29"/>
                    <a:pt x="21407" y="14464"/>
                    <a:pt x="20250" y="16200"/>
                  </a:cubicBezTo>
                  <a:cubicBezTo>
                    <a:pt x="19286" y="17936"/>
                    <a:pt x="18129" y="19093"/>
                    <a:pt x="16200" y="20057"/>
                  </a:cubicBezTo>
                  <a:cubicBezTo>
                    <a:pt x="14464" y="21021"/>
                    <a:pt x="12921" y="21600"/>
                    <a:pt x="10800" y="21600"/>
                  </a:cubicBezTo>
                  <a:cubicBezTo>
                    <a:pt x="8871" y="21600"/>
                    <a:pt x="7136" y="21021"/>
                    <a:pt x="5400" y="20057"/>
                  </a:cubicBezTo>
                  <a:cubicBezTo>
                    <a:pt x="3664" y="19093"/>
                    <a:pt x="2314" y="17936"/>
                    <a:pt x="1350" y="16200"/>
                  </a:cubicBezTo>
                  <a:cubicBezTo>
                    <a:pt x="386" y="14464"/>
                    <a:pt x="0" y="12729"/>
                    <a:pt x="0" y="10800"/>
                  </a:cubicBezTo>
                  <a:cubicBezTo>
                    <a:pt x="0" y="8679"/>
                    <a:pt x="386" y="7136"/>
                    <a:pt x="1350" y="5400"/>
                  </a:cubicBezTo>
                  <a:cubicBezTo>
                    <a:pt x="2314" y="3471"/>
                    <a:pt x="3664" y="2314"/>
                    <a:pt x="5400" y="1350"/>
                  </a:cubicBezTo>
                  <a:cubicBezTo>
                    <a:pt x="7136" y="193"/>
                    <a:pt x="8871" y="0"/>
                    <a:pt x="10800" y="0"/>
                  </a:cubicBezTo>
                  <a:cubicBezTo>
                    <a:pt x="12921" y="0"/>
                    <a:pt x="14464" y="193"/>
                    <a:pt x="16200" y="1350"/>
                  </a:cubicBezTo>
                  <a:cubicBezTo>
                    <a:pt x="18129" y="2314"/>
                    <a:pt x="19286" y="3471"/>
                    <a:pt x="20250" y="5400"/>
                  </a:cubicBezTo>
                  <a:cubicBezTo>
                    <a:pt x="21407" y="7136"/>
                    <a:pt x="21600" y="8679"/>
                    <a:pt x="21600" y="10800"/>
                  </a:cubicBezTo>
                </a:path>
              </a:pathLst>
            </a:custGeom>
            <a:solidFill>
              <a:srgbClr val="355C7D"/>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7" name="Shape 2081">
              <a:extLst>
                <a:ext uri="{FF2B5EF4-FFF2-40B4-BE49-F238E27FC236}">
                  <a16:creationId xmlns:a16="http://schemas.microsoft.com/office/drawing/2014/main" id="{C63C842D-B3CC-4616-A9B6-17ABBF2E5B0A}"/>
                </a:ext>
              </a:extLst>
            </p:cNvPr>
            <p:cNvSpPr/>
            <p:nvPr/>
          </p:nvSpPr>
          <p:spPr>
            <a:xfrm>
              <a:off x="3197077" y="149505"/>
              <a:ext cx="3332586" cy="37769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8" name="Shape 2082">
              <a:extLst>
                <a:ext uri="{FF2B5EF4-FFF2-40B4-BE49-F238E27FC236}">
                  <a16:creationId xmlns:a16="http://schemas.microsoft.com/office/drawing/2014/main" id="{B0F69083-29C1-4C05-9C28-4563E8CB89BE}"/>
                </a:ext>
              </a:extLst>
            </p:cNvPr>
            <p:cNvSpPr/>
            <p:nvPr/>
          </p:nvSpPr>
          <p:spPr>
            <a:xfrm>
              <a:off x="6502398" y="59610"/>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33"/>
                  </a:moveTo>
                  <a:cubicBezTo>
                    <a:pt x="21600" y="12856"/>
                    <a:pt x="21142" y="14487"/>
                    <a:pt x="20160" y="16184"/>
                  </a:cubicBezTo>
                  <a:cubicBezTo>
                    <a:pt x="19178" y="17946"/>
                    <a:pt x="17935" y="19185"/>
                    <a:pt x="16233" y="20164"/>
                  </a:cubicBezTo>
                  <a:cubicBezTo>
                    <a:pt x="14531" y="21143"/>
                    <a:pt x="12764" y="21600"/>
                    <a:pt x="10800" y="21600"/>
                  </a:cubicBezTo>
                  <a:cubicBezTo>
                    <a:pt x="8836" y="21600"/>
                    <a:pt x="7069" y="21143"/>
                    <a:pt x="5367" y="20164"/>
                  </a:cubicBezTo>
                  <a:cubicBezTo>
                    <a:pt x="3665" y="19185"/>
                    <a:pt x="2422" y="17946"/>
                    <a:pt x="1440" y="16184"/>
                  </a:cubicBezTo>
                  <a:cubicBezTo>
                    <a:pt x="458" y="14487"/>
                    <a:pt x="0" y="12856"/>
                    <a:pt x="0" y="10833"/>
                  </a:cubicBezTo>
                  <a:cubicBezTo>
                    <a:pt x="0" y="8875"/>
                    <a:pt x="458" y="7113"/>
                    <a:pt x="1440" y="5416"/>
                  </a:cubicBezTo>
                  <a:cubicBezTo>
                    <a:pt x="2422" y="3785"/>
                    <a:pt x="3665" y="2480"/>
                    <a:pt x="5367" y="1436"/>
                  </a:cubicBezTo>
                  <a:cubicBezTo>
                    <a:pt x="7069" y="457"/>
                    <a:pt x="8836" y="0"/>
                    <a:pt x="10800" y="0"/>
                  </a:cubicBezTo>
                  <a:cubicBezTo>
                    <a:pt x="12764" y="0"/>
                    <a:pt x="14531" y="457"/>
                    <a:pt x="16233" y="1436"/>
                  </a:cubicBezTo>
                  <a:cubicBezTo>
                    <a:pt x="17935" y="2480"/>
                    <a:pt x="19178" y="3785"/>
                    <a:pt x="20160" y="5416"/>
                  </a:cubicBezTo>
                  <a:cubicBezTo>
                    <a:pt x="21142" y="7113"/>
                    <a:pt x="21600" y="8875"/>
                    <a:pt x="21600" y="10833"/>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9" name="Shape 2083">
              <a:extLst>
                <a:ext uri="{FF2B5EF4-FFF2-40B4-BE49-F238E27FC236}">
                  <a16:creationId xmlns:a16="http://schemas.microsoft.com/office/drawing/2014/main" id="{6AFCE922-1641-49DC-B23F-EC143496E04E}"/>
                </a:ext>
              </a:extLst>
            </p:cNvPr>
            <p:cNvSpPr/>
            <p:nvPr/>
          </p:nvSpPr>
          <p:spPr>
            <a:xfrm>
              <a:off x="3197076" y="1558005"/>
              <a:ext cx="3380073" cy="23684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0" name="Shape 2084">
              <a:extLst>
                <a:ext uri="{FF2B5EF4-FFF2-40B4-BE49-F238E27FC236}">
                  <a16:creationId xmlns:a16="http://schemas.microsoft.com/office/drawing/2014/main" id="{D4B5A330-822C-49AD-AF70-02033D097C2F}"/>
                </a:ext>
              </a:extLst>
            </p:cNvPr>
            <p:cNvSpPr/>
            <p:nvPr/>
          </p:nvSpPr>
          <p:spPr>
            <a:xfrm>
              <a:off x="6495467" y="1461141"/>
              <a:ext cx="149504" cy="14950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829"/>
                    <a:pt x="21142" y="14531"/>
                    <a:pt x="20160" y="16233"/>
                  </a:cubicBezTo>
                  <a:cubicBezTo>
                    <a:pt x="19178" y="18000"/>
                    <a:pt x="17935" y="19178"/>
                    <a:pt x="16233" y="20160"/>
                  </a:cubicBezTo>
                  <a:cubicBezTo>
                    <a:pt x="14531" y="21142"/>
                    <a:pt x="12764" y="21600"/>
                    <a:pt x="10800" y="21600"/>
                  </a:cubicBezTo>
                  <a:cubicBezTo>
                    <a:pt x="8836" y="21600"/>
                    <a:pt x="7069" y="21142"/>
                    <a:pt x="5367" y="20160"/>
                  </a:cubicBezTo>
                  <a:cubicBezTo>
                    <a:pt x="3665" y="19178"/>
                    <a:pt x="2422" y="18000"/>
                    <a:pt x="1440" y="16233"/>
                  </a:cubicBezTo>
                  <a:cubicBezTo>
                    <a:pt x="458" y="14531"/>
                    <a:pt x="0" y="12829"/>
                    <a:pt x="0" y="10800"/>
                  </a:cubicBezTo>
                  <a:cubicBezTo>
                    <a:pt x="0" y="8836"/>
                    <a:pt x="458" y="7200"/>
                    <a:pt x="1440" y="5433"/>
                  </a:cubicBezTo>
                  <a:cubicBezTo>
                    <a:pt x="2422" y="3731"/>
                    <a:pt x="3665" y="2487"/>
                    <a:pt x="5367" y="1440"/>
                  </a:cubicBezTo>
                  <a:cubicBezTo>
                    <a:pt x="7069" y="458"/>
                    <a:pt x="8836" y="0"/>
                    <a:pt x="10800" y="0"/>
                  </a:cubicBezTo>
                  <a:cubicBezTo>
                    <a:pt x="12764" y="0"/>
                    <a:pt x="14531" y="458"/>
                    <a:pt x="16233" y="1440"/>
                  </a:cubicBezTo>
                  <a:cubicBezTo>
                    <a:pt x="17935" y="2487"/>
                    <a:pt x="19178" y="3731"/>
                    <a:pt x="20160" y="5433"/>
                  </a:cubicBezTo>
                  <a:cubicBezTo>
                    <a:pt x="21142" y="7200"/>
                    <a:pt x="21600" y="8836"/>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11" name="Shape 2085">
              <a:extLst>
                <a:ext uri="{FF2B5EF4-FFF2-40B4-BE49-F238E27FC236}">
                  <a16:creationId xmlns:a16="http://schemas.microsoft.com/office/drawing/2014/main" id="{FB43F840-99AD-4BF9-AE45-3F6B25EE09BC}"/>
                </a:ext>
              </a:extLst>
            </p:cNvPr>
            <p:cNvSpPr/>
            <p:nvPr/>
          </p:nvSpPr>
          <p:spPr>
            <a:xfrm>
              <a:off x="3197079" y="3019145"/>
              <a:ext cx="3380070" cy="9072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2" name="Shape 2086">
              <a:extLst>
                <a:ext uri="{FF2B5EF4-FFF2-40B4-BE49-F238E27FC236}">
                  <a16:creationId xmlns:a16="http://schemas.microsoft.com/office/drawing/2014/main" id="{BC0E0DFE-B331-4156-A5F9-7B59A986B740}"/>
                </a:ext>
              </a:extLst>
            </p:cNvPr>
            <p:cNvSpPr/>
            <p:nvPr/>
          </p:nvSpPr>
          <p:spPr>
            <a:xfrm>
              <a:off x="6536309" y="293990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160"/>
                  </a:cubicBezTo>
                  <a:cubicBezTo>
                    <a:pt x="14531" y="21142"/>
                    <a:pt x="12764" y="21600"/>
                    <a:pt x="10800" y="21600"/>
                  </a:cubicBezTo>
                  <a:cubicBezTo>
                    <a:pt x="8836" y="21600"/>
                    <a:pt x="7069" y="21142"/>
                    <a:pt x="5367" y="20160"/>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3" name="Shape 2089">
              <a:extLst>
                <a:ext uri="{FF2B5EF4-FFF2-40B4-BE49-F238E27FC236}">
                  <a16:creationId xmlns:a16="http://schemas.microsoft.com/office/drawing/2014/main" id="{1A601A72-1D92-4BEE-AAA5-8267F1EAC5C8}"/>
                </a:ext>
              </a:extLst>
            </p:cNvPr>
            <p:cNvSpPr/>
            <p:nvPr/>
          </p:nvSpPr>
          <p:spPr>
            <a:xfrm>
              <a:off x="3197077" y="3926864"/>
              <a:ext cx="3380070" cy="7159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4" name="Shape 2090">
              <a:extLst>
                <a:ext uri="{FF2B5EF4-FFF2-40B4-BE49-F238E27FC236}">
                  <a16:creationId xmlns:a16="http://schemas.microsoft.com/office/drawing/2014/main" id="{D824BEC2-CDEC-4F97-B734-138C2635A363}"/>
                </a:ext>
              </a:extLst>
            </p:cNvPr>
            <p:cNvSpPr/>
            <p:nvPr/>
          </p:nvSpPr>
          <p:spPr>
            <a:xfrm>
              <a:off x="6538744" y="4550918"/>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65"/>
                    <a:pt x="20160" y="16233"/>
                  </a:cubicBezTo>
                  <a:cubicBezTo>
                    <a:pt x="19178" y="17935"/>
                    <a:pt x="17935" y="19113"/>
                    <a:pt x="16233" y="20095"/>
                  </a:cubicBezTo>
                  <a:cubicBezTo>
                    <a:pt x="14531" y="21142"/>
                    <a:pt x="12764" y="21600"/>
                    <a:pt x="10800" y="21600"/>
                  </a:cubicBezTo>
                  <a:cubicBezTo>
                    <a:pt x="8836" y="21600"/>
                    <a:pt x="7069" y="21142"/>
                    <a:pt x="5367" y="20095"/>
                  </a:cubicBezTo>
                  <a:cubicBezTo>
                    <a:pt x="3665" y="19113"/>
                    <a:pt x="2422" y="17935"/>
                    <a:pt x="1440" y="16233"/>
                  </a:cubicBezTo>
                  <a:cubicBezTo>
                    <a:pt x="458" y="14465"/>
                    <a:pt x="0" y="12764"/>
                    <a:pt x="0" y="10800"/>
                  </a:cubicBezTo>
                  <a:cubicBezTo>
                    <a:pt x="0" y="8771"/>
                    <a:pt x="458" y="7135"/>
                    <a:pt x="1440" y="5433"/>
                  </a:cubicBezTo>
                  <a:cubicBezTo>
                    <a:pt x="2422" y="3665"/>
                    <a:pt x="3665" y="2422"/>
                    <a:pt x="5367" y="1440"/>
                  </a:cubicBezTo>
                  <a:cubicBezTo>
                    <a:pt x="7069" y="458"/>
                    <a:pt x="8836" y="0"/>
                    <a:pt x="10800" y="0"/>
                  </a:cubicBezTo>
                  <a:cubicBezTo>
                    <a:pt x="12764" y="0"/>
                    <a:pt x="14531" y="458"/>
                    <a:pt x="16233" y="1440"/>
                  </a:cubicBezTo>
                  <a:cubicBezTo>
                    <a:pt x="17935" y="2422"/>
                    <a:pt x="19178" y="3665"/>
                    <a:pt x="20160" y="5433"/>
                  </a:cubicBezTo>
                  <a:cubicBezTo>
                    <a:pt x="21142" y="7135"/>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15" name="Shape 2091">
              <a:extLst>
                <a:ext uri="{FF2B5EF4-FFF2-40B4-BE49-F238E27FC236}">
                  <a16:creationId xmlns:a16="http://schemas.microsoft.com/office/drawing/2014/main" id="{48A519DD-B983-429A-A51B-488809FC274B}"/>
                </a:ext>
              </a:extLst>
            </p:cNvPr>
            <p:cNvSpPr/>
            <p:nvPr/>
          </p:nvSpPr>
          <p:spPr>
            <a:xfrm>
              <a:off x="3197077" y="3926866"/>
              <a:ext cx="3380069" cy="21839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6" name="Shape 2092">
              <a:extLst>
                <a:ext uri="{FF2B5EF4-FFF2-40B4-BE49-F238E27FC236}">
                  <a16:creationId xmlns:a16="http://schemas.microsoft.com/office/drawing/2014/main" id="{5837D2D5-A5EC-43A6-8DDD-0A967ABF6DEB}"/>
                </a:ext>
              </a:extLst>
            </p:cNvPr>
            <p:cNvSpPr/>
            <p:nvPr/>
          </p:nvSpPr>
          <p:spPr>
            <a:xfrm>
              <a:off x="6542815" y="604284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095"/>
                  </a:cubicBezTo>
                  <a:cubicBezTo>
                    <a:pt x="14531" y="21142"/>
                    <a:pt x="12764" y="21600"/>
                    <a:pt x="10800" y="21600"/>
                  </a:cubicBezTo>
                  <a:cubicBezTo>
                    <a:pt x="8836" y="21600"/>
                    <a:pt x="7069" y="21142"/>
                    <a:pt x="5367" y="20095"/>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8" name="Shape 2094">
              <a:extLst>
                <a:ext uri="{FF2B5EF4-FFF2-40B4-BE49-F238E27FC236}">
                  <a16:creationId xmlns:a16="http://schemas.microsoft.com/office/drawing/2014/main" id="{23645CEB-72A4-477A-9EF5-A568116EAFC5}"/>
                </a:ext>
              </a:extLst>
            </p:cNvPr>
            <p:cNvSpPr/>
            <p:nvPr/>
          </p:nvSpPr>
          <p:spPr>
            <a:xfrm>
              <a:off x="6536309" y="7376475"/>
              <a:ext cx="149504" cy="151501"/>
            </a:xfrm>
            <a:custGeom>
              <a:avLst/>
              <a:gdLst/>
              <a:ahLst/>
              <a:cxnLst>
                <a:cxn ang="0">
                  <a:pos x="wd2" y="hd2"/>
                </a:cxn>
                <a:cxn ang="5400000">
                  <a:pos x="wd2" y="hd2"/>
                </a:cxn>
                <a:cxn ang="10800000">
                  <a:pos x="wd2" y="hd2"/>
                </a:cxn>
                <a:cxn ang="16200000">
                  <a:pos x="wd2" y="hd2"/>
                </a:cxn>
              </a:cxnLst>
              <a:rect l="0" t="0" r="r" b="b"/>
              <a:pathLst>
                <a:path w="21600" h="21600" extrusionOk="0">
                  <a:moveTo>
                    <a:pt x="21600" y="10865"/>
                  </a:moveTo>
                  <a:cubicBezTo>
                    <a:pt x="21600" y="12752"/>
                    <a:pt x="21142" y="14443"/>
                    <a:pt x="20160" y="16200"/>
                  </a:cubicBezTo>
                  <a:cubicBezTo>
                    <a:pt x="19178" y="17892"/>
                    <a:pt x="17935" y="19128"/>
                    <a:pt x="16233" y="20169"/>
                  </a:cubicBezTo>
                  <a:cubicBezTo>
                    <a:pt x="14531" y="21145"/>
                    <a:pt x="12764" y="21600"/>
                    <a:pt x="10800" y="21600"/>
                  </a:cubicBezTo>
                  <a:cubicBezTo>
                    <a:pt x="8836" y="21600"/>
                    <a:pt x="7069" y="21145"/>
                    <a:pt x="5367" y="20169"/>
                  </a:cubicBezTo>
                  <a:cubicBezTo>
                    <a:pt x="3665" y="19128"/>
                    <a:pt x="2422" y="17892"/>
                    <a:pt x="1440" y="16200"/>
                  </a:cubicBezTo>
                  <a:cubicBezTo>
                    <a:pt x="458" y="14443"/>
                    <a:pt x="0" y="12817"/>
                    <a:pt x="0" y="10865"/>
                  </a:cubicBezTo>
                  <a:cubicBezTo>
                    <a:pt x="0" y="8913"/>
                    <a:pt x="458" y="7157"/>
                    <a:pt x="1440" y="5465"/>
                  </a:cubicBezTo>
                  <a:cubicBezTo>
                    <a:pt x="2422" y="3708"/>
                    <a:pt x="3665" y="2472"/>
                    <a:pt x="5367" y="1496"/>
                  </a:cubicBezTo>
                  <a:cubicBezTo>
                    <a:pt x="7069" y="455"/>
                    <a:pt x="8836" y="0"/>
                    <a:pt x="10800" y="0"/>
                  </a:cubicBezTo>
                  <a:cubicBezTo>
                    <a:pt x="12764" y="0"/>
                    <a:pt x="14531" y="455"/>
                    <a:pt x="16233" y="1496"/>
                  </a:cubicBezTo>
                  <a:cubicBezTo>
                    <a:pt x="17935" y="2472"/>
                    <a:pt x="19178" y="3708"/>
                    <a:pt x="20160" y="5465"/>
                  </a:cubicBezTo>
                  <a:cubicBezTo>
                    <a:pt x="21142" y="7157"/>
                    <a:pt x="21600" y="8848"/>
                    <a:pt x="21600" y="10865"/>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9" name="Shape 2097">
              <a:extLst>
                <a:ext uri="{FF2B5EF4-FFF2-40B4-BE49-F238E27FC236}">
                  <a16:creationId xmlns:a16="http://schemas.microsoft.com/office/drawing/2014/main" id="{C1376E5F-FFD0-4DE0-93F6-9C17C47FB7EC}"/>
                </a:ext>
              </a:extLst>
            </p:cNvPr>
            <p:cNvSpPr/>
            <p:nvPr/>
          </p:nvSpPr>
          <p:spPr>
            <a:xfrm>
              <a:off x="3145091" y="3802901"/>
              <a:ext cx="239480" cy="239478"/>
            </a:xfrm>
            <a:custGeom>
              <a:avLst/>
              <a:gdLst/>
              <a:ahLst/>
              <a:cxnLst>
                <a:cxn ang="0">
                  <a:pos x="wd2" y="hd2"/>
                </a:cxn>
                <a:cxn ang="5400000">
                  <a:pos x="wd2" y="hd2"/>
                </a:cxn>
                <a:cxn ang="10800000">
                  <a:pos x="wd2" y="hd2"/>
                </a:cxn>
                <a:cxn ang="16200000">
                  <a:pos x="wd2" y="hd2"/>
                </a:cxn>
              </a:cxnLst>
              <a:rect l="0" t="0" r="r" b="b"/>
              <a:pathLst>
                <a:path w="21600" h="21600" extrusionOk="0">
                  <a:moveTo>
                    <a:pt x="21600" y="10759"/>
                  </a:moveTo>
                  <a:cubicBezTo>
                    <a:pt x="21600" y="12764"/>
                    <a:pt x="21070" y="14441"/>
                    <a:pt x="20092" y="16159"/>
                  </a:cubicBezTo>
                  <a:cubicBezTo>
                    <a:pt x="19114" y="17877"/>
                    <a:pt x="17891" y="19145"/>
                    <a:pt x="16180" y="20127"/>
                  </a:cubicBezTo>
                  <a:cubicBezTo>
                    <a:pt x="14468" y="21150"/>
                    <a:pt x="12797" y="21600"/>
                    <a:pt x="10800" y="21600"/>
                  </a:cubicBezTo>
                  <a:cubicBezTo>
                    <a:pt x="8803" y="21600"/>
                    <a:pt x="7132" y="21150"/>
                    <a:pt x="5420" y="20127"/>
                  </a:cubicBezTo>
                  <a:cubicBezTo>
                    <a:pt x="3709" y="19145"/>
                    <a:pt x="2445" y="17877"/>
                    <a:pt x="1467" y="16159"/>
                  </a:cubicBezTo>
                  <a:cubicBezTo>
                    <a:pt x="448" y="14441"/>
                    <a:pt x="0" y="12764"/>
                    <a:pt x="0" y="10759"/>
                  </a:cubicBezTo>
                  <a:cubicBezTo>
                    <a:pt x="0" y="8755"/>
                    <a:pt x="448" y="7077"/>
                    <a:pt x="1467" y="5359"/>
                  </a:cubicBezTo>
                  <a:cubicBezTo>
                    <a:pt x="2445" y="3641"/>
                    <a:pt x="3709" y="2414"/>
                    <a:pt x="5420" y="1432"/>
                  </a:cubicBezTo>
                  <a:cubicBezTo>
                    <a:pt x="7132" y="409"/>
                    <a:pt x="8803" y="0"/>
                    <a:pt x="10800" y="0"/>
                  </a:cubicBezTo>
                  <a:cubicBezTo>
                    <a:pt x="12756" y="0"/>
                    <a:pt x="14468" y="409"/>
                    <a:pt x="16180" y="1432"/>
                  </a:cubicBezTo>
                  <a:cubicBezTo>
                    <a:pt x="17891" y="2414"/>
                    <a:pt x="19114" y="3641"/>
                    <a:pt x="20092" y="5359"/>
                  </a:cubicBezTo>
                  <a:cubicBezTo>
                    <a:pt x="21070" y="7077"/>
                    <a:pt x="21600" y="8795"/>
                    <a:pt x="21600" y="10759"/>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0" name="Shape 2098">
              <a:extLst>
                <a:ext uri="{FF2B5EF4-FFF2-40B4-BE49-F238E27FC236}">
                  <a16:creationId xmlns:a16="http://schemas.microsoft.com/office/drawing/2014/main" id="{9ADF812A-B4A7-47B9-BD9D-E6343DDF5B34}"/>
                </a:ext>
              </a:extLst>
            </p:cNvPr>
            <p:cNvSpPr/>
            <p:nvPr/>
          </p:nvSpPr>
          <p:spPr>
            <a:xfrm>
              <a:off x="7487158" y="-124281"/>
              <a:ext cx="3572761" cy="76587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Considerations</a:t>
              </a:r>
            </a:p>
          </p:txBody>
        </p:sp>
        <p:sp>
          <p:nvSpPr>
            <p:cNvPr id="21" name="Shape 2100">
              <a:extLst>
                <a:ext uri="{FF2B5EF4-FFF2-40B4-BE49-F238E27FC236}">
                  <a16:creationId xmlns:a16="http://schemas.microsoft.com/office/drawing/2014/main" id="{12BDE036-E783-4611-8035-EF5AD9F4A9E2}"/>
                </a:ext>
              </a:extLst>
            </p:cNvPr>
            <p:cNvSpPr/>
            <p:nvPr/>
          </p:nvSpPr>
          <p:spPr>
            <a:xfrm>
              <a:off x="7487162" y="1252994"/>
              <a:ext cx="3519284"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Attributes of Data</a:t>
              </a:r>
            </a:p>
          </p:txBody>
        </p:sp>
        <p:sp>
          <p:nvSpPr>
            <p:cNvPr id="22" name="Shape 2102">
              <a:extLst>
                <a:ext uri="{FF2B5EF4-FFF2-40B4-BE49-F238E27FC236}">
                  <a16:creationId xmlns:a16="http://schemas.microsoft.com/office/drawing/2014/main" id="{6F47E0EB-E4B1-491F-B6C8-FD3333F938A3}"/>
                </a:ext>
              </a:extLst>
            </p:cNvPr>
            <p:cNvSpPr/>
            <p:nvPr/>
          </p:nvSpPr>
          <p:spPr>
            <a:xfrm>
              <a:off x="7487158" y="2789569"/>
              <a:ext cx="2381297" cy="113684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rgbClr val="FF0000"/>
                  </a:solidFill>
                </a:rPr>
                <a:t>Data Sources </a:t>
              </a:r>
            </a:p>
            <a:p>
              <a:endParaRPr sz="1000" dirty="0"/>
            </a:p>
          </p:txBody>
        </p:sp>
        <p:sp>
          <p:nvSpPr>
            <p:cNvPr id="23" name="Shape 2104">
              <a:extLst>
                <a:ext uri="{FF2B5EF4-FFF2-40B4-BE49-F238E27FC236}">
                  <a16:creationId xmlns:a16="http://schemas.microsoft.com/office/drawing/2014/main" id="{8BE28883-1EAE-4EBC-8DEB-119A611ED57E}"/>
                </a:ext>
              </a:extLst>
            </p:cNvPr>
            <p:cNvSpPr/>
            <p:nvPr/>
          </p:nvSpPr>
          <p:spPr>
            <a:xfrm>
              <a:off x="7433728" y="4462548"/>
              <a:ext cx="2381298" cy="30343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Usage  </a:t>
              </a:r>
            </a:p>
            <a:p>
              <a:endParaRPr sz="1000" dirty="0"/>
            </a:p>
          </p:txBody>
        </p:sp>
        <p:sp>
          <p:nvSpPr>
            <p:cNvPr id="24" name="Shape 2106">
              <a:extLst>
                <a:ext uri="{FF2B5EF4-FFF2-40B4-BE49-F238E27FC236}">
                  <a16:creationId xmlns:a16="http://schemas.microsoft.com/office/drawing/2014/main" id="{A20289D2-EEE6-462A-AE5D-0BE4B86C8F9E}"/>
                </a:ext>
              </a:extLst>
            </p:cNvPr>
            <p:cNvSpPr/>
            <p:nvPr/>
          </p:nvSpPr>
          <p:spPr>
            <a:xfrm>
              <a:off x="7347295" y="5682432"/>
              <a:ext cx="3223083"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Access</a:t>
              </a:r>
            </a:p>
          </p:txBody>
        </p:sp>
        <p:sp>
          <p:nvSpPr>
            <p:cNvPr id="26" name="Shape 2112">
              <a:extLst>
                <a:ext uri="{FF2B5EF4-FFF2-40B4-BE49-F238E27FC236}">
                  <a16:creationId xmlns:a16="http://schemas.microsoft.com/office/drawing/2014/main" id="{CF12BD27-0433-47D8-91F0-C6A0AC4F1449}"/>
                </a:ext>
              </a:extLst>
            </p:cNvPr>
            <p:cNvSpPr/>
            <p:nvPr/>
          </p:nvSpPr>
          <p:spPr>
            <a:xfrm>
              <a:off x="0" y="0"/>
              <a:ext cx="3544875" cy="8878982"/>
            </a:xfrm>
            <a:custGeom>
              <a:avLst/>
              <a:gdLst/>
              <a:ahLst/>
              <a:cxnLst>
                <a:cxn ang="0">
                  <a:pos x="wd2" y="hd2"/>
                </a:cxn>
                <a:cxn ang="5400000">
                  <a:pos x="wd2" y="hd2"/>
                </a:cxn>
                <a:cxn ang="10800000">
                  <a:pos x="wd2" y="hd2"/>
                </a:cxn>
                <a:cxn ang="16200000">
                  <a:pos x="wd2" y="hd2"/>
                </a:cxn>
              </a:cxnLst>
              <a:rect l="0" t="0" r="r" b="b"/>
              <a:pathLst>
                <a:path w="20105" h="21600" extrusionOk="0">
                  <a:moveTo>
                    <a:pt x="1474" y="0"/>
                  </a:moveTo>
                  <a:cubicBezTo>
                    <a:pt x="2299" y="56"/>
                    <a:pt x="3007" y="162"/>
                    <a:pt x="3508" y="335"/>
                  </a:cubicBezTo>
                  <a:cubicBezTo>
                    <a:pt x="3508" y="335"/>
                    <a:pt x="9262" y="649"/>
                    <a:pt x="10196" y="1724"/>
                  </a:cubicBezTo>
                  <a:cubicBezTo>
                    <a:pt x="10196" y="1724"/>
                    <a:pt x="13858" y="2530"/>
                    <a:pt x="11870" y="3246"/>
                  </a:cubicBezTo>
                  <a:cubicBezTo>
                    <a:pt x="11870" y="3246"/>
                    <a:pt x="15841" y="4770"/>
                    <a:pt x="15841" y="7905"/>
                  </a:cubicBezTo>
                  <a:cubicBezTo>
                    <a:pt x="15841" y="7905"/>
                    <a:pt x="16469" y="8666"/>
                    <a:pt x="15841" y="9066"/>
                  </a:cubicBezTo>
                  <a:cubicBezTo>
                    <a:pt x="15841" y="9066"/>
                    <a:pt x="14897" y="9425"/>
                    <a:pt x="16675" y="10412"/>
                  </a:cubicBezTo>
                  <a:lnTo>
                    <a:pt x="19537" y="11932"/>
                  </a:lnTo>
                  <a:cubicBezTo>
                    <a:pt x="19537" y="11932"/>
                    <a:pt x="21600" y="12690"/>
                    <a:pt x="17863" y="13258"/>
                  </a:cubicBezTo>
                  <a:cubicBezTo>
                    <a:pt x="17863" y="13258"/>
                    <a:pt x="17225" y="13546"/>
                    <a:pt x="17734" y="14363"/>
                  </a:cubicBezTo>
                  <a:cubicBezTo>
                    <a:pt x="17734" y="14363"/>
                    <a:pt x="18560" y="14522"/>
                    <a:pt x="17351" y="15041"/>
                  </a:cubicBezTo>
                  <a:cubicBezTo>
                    <a:pt x="17351" y="15041"/>
                    <a:pt x="18238" y="15361"/>
                    <a:pt x="17793" y="15769"/>
                  </a:cubicBezTo>
                  <a:cubicBezTo>
                    <a:pt x="17793" y="15769"/>
                    <a:pt x="17608" y="15886"/>
                    <a:pt x="16842" y="15995"/>
                  </a:cubicBezTo>
                  <a:cubicBezTo>
                    <a:pt x="16842" y="15995"/>
                    <a:pt x="15695" y="16563"/>
                    <a:pt x="16461" y="16972"/>
                  </a:cubicBezTo>
                  <a:cubicBezTo>
                    <a:pt x="16461" y="16972"/>
                    <a:pt x="18696" y="18356"/>
                    <a:pt x="14002" y="18983"/>
                  </a:cubicBezTo>
                  <a:cubicBezTo>
                    <a:pt x="14002" y="18983"/>
                    <a:pt x="11191" y="19172"/>
                    <a:pt x="8845" y="18983"/>
                  </a:cubicBezTo>
                  <a:cubicBezTo>
                    <a:pt x="8845" y="18983"/>
                    <a:pt x="6237" y="18837"/>
                    <a:pt x="4249" y="20270"/>
                  </a:cubicBezTo>
                  <a:cubicBezTo>
                    <a:pt x="4249" y="20270"/>
                    <a:pt x="3560" y="20768"/>
                    <a:pt x="3050" y="21600"/>
                  </a:cubicBezTo>
                  <a:lnTo>
                    <a:pt x="0" y="21600"/>
                  </a:lnTo>
                  <a:lnTo>
                    <a:pt x="0" y="0"/>
                  </a:lnTo>
                  <a:lnTo>
                    <a:pt x="1474" y="0"/>
                  </a:ln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grpSp>
    </p:spTree>
    <p:extLst>
      <p:ext uri="{BB962C8B-B14F-4D97-AF65-F5344CB8AC3E}">
        <p14:creationId xmlns:p14="http://schemas.microsoft.com/office/powerpoint/2010/main" val="63195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17C4-E582-48BC-9436-86DB66D0C88A}"/>
              </a:ext>
            </a:extLst>
          </p:cNvPr>
          <p:cNvSpPr>
            <a:spLocks noGrp="1"/>
          </p:cNvSpPr>
          <p:nvPr>
            <p:ph type="title"/>
          </p:nvPr>
        </p:nvSpPr>
        <p:spPr/>
        <p:txBody>
          <a:bodyPr/>
          <a:lstStyle/>
          <a:p>
            <a:r>
              <a:rPr lang="en-US" dirty="0"/>
              <a:t>Data Usage</a:t>
            </a:r>
            <a:br>
              <a:rPr lang="en-US" sz="1400" dirty="0"/>
            </a:br>
            <a:endParaRPr lang="en-US" sz="1400" dirty="0"/>
          </a:p>
        </p:txBody>
      </p:sp>
      <p:sp>
        <p:nvSpPr>
          <p:cNvPr id="3" name="TextBox 2">
            <a:extLst>
              <a:ext uri="{FF2B5EF4-FFF2-40B4-BE49-F238E27FC236}">
                <a16:creationId xmlns:a16="http://schemas.microsoft.com/office/drawing/2014/main" id="{2ADAE58E-CA74-4A6B-B913-52B690D68149}"/>
              </a:ext>
            </a:extLst>
          </p:cNvPr>
          <p:cNvSpPr txBox="1"/>
          <p:nvPr/>
        </p:nvSpPr>
        <p:spPr>
          <a:xfrm>
            <a:off x="712915" y="1295400"/>
            <a:ext cx="8001000" cy="4062651"/>
          </a:xfrm>
          <a:prstGeom prst="rect">
            <a:avLst/>
          </a:prstGeom>
          <a:noFill/>
        </p:spPr>
        <p:txBody>
          <a:bodyPr wrap="square" rtlCol="0">
            <a:spAutoFit/>
          </a:bodyPr>
          <a:lstStyle/>
          <a:p>
            <a:r>
              <a:rPr lang="en-US" sz="2000" dirty="0">
                <a:solidFill>
                  <a:schemeClr val="accent2"/>
                </a:solidFill>
              </a:rPr>
              <a:t>How is Data Used or for the particular need?</a:t>
            </a:r>
          </a:p>
          <a:p>
            <a:pPr marL="285750" indent="-285750">
              <a:buFont typeface="Arial" panose="020B0604020202020204" pitchFamily="34" charset="0"/>
              <a:buChar char="•"/>
            </a:pPr>
            <a:r>
              <a:rPr lang="en-US" sz="2000" dirty="0">
                <a:solidFill>
                  <a:schemeClr val="accent2"/>
                </a:solidFill>
              </a:rPr>
              <a:t>Operational Data </a:t>
            </a:r>
          </a:p>
          <a:p>
            <a:pPr marL="742950" lvl="1" indent="-285750">
              <a:buFont typeface="Arial" panose="020B0604020202020204" pitchFamily="34" charset="0"/>
              <a:buChar char="•"/>
            </a:pPr>
            <a:r>
              <a:rPr lang="en-US" sz="1600" dirty="0"/>
              <a:t>If you want to know the most up to date information on something – you should be using Operational Data.  </a:t>
            </a:r>
          </a:p>
          <a:p>
            <a:pPr marL="742950" lvl="1" indent="-285750">
              <a:buFont typeface="Arial" panose="020B0604020202020204" pitchFamily="34" charset="0"/>
              <a:buChar char="•"/>
            </a:pPr>
            <a:r>
              <a:rPr lang="en-US" sz="1600" dirty="0"/>
              <a:t>Operational Data Systems should support high-volume low-latency data access.</a:t>
            </a:r>
          </a:p>
          <a:p>
            <a:pPr marL="742950" lvl="1" indent="-285750">
              <a:buFont typeface="Arial" panose="020B0604020202020204" pitchFamily="34" charset="0"/>
              <a:buChar char="•"/>
            </a:pPr>
            <a:r>
              <a:rPr lang="en-US" sz="1600" dirty="0"/>
              <a:t>All Operational data should be easily accessible to all authorized users, without the user’s knowledge of “where” the data resides.  </a:t>
            </a:r>
          </a:p>
          <a:p>
            <a:pPr marL="285750" indent="-285750">
              <a:buFont typeface="Arial" panose="020B0604020202020204" pitchFamily="34" charset="0"/>
              <a:buChar char="•"/>
            </a:pPr>
            <a:r>
              <a:rPr lang="en-US" sz="2000" dirty="0">
                <a:solidFill>
                  <a:schemeClr val="accent2"/>
                </a:solidFill>
              </a:rPr>
              <a:t>Data of Insights or Insights Data</a:t>
            </a:r>
            <a:r>
              <a:rPr lang="en-US" dirty="0"/>
              <a:t>. </a:t>
            </a:r>
            <a:r>
              <a:rPr lang="en-US" sz="800" dirty="0"/>
              <a:t>(** http://info.localytics.com/blog/difference-between-data-analytics-insights)</a:t>
            </a:r>
          </a:p>
          <a:p>
            <a:pPr marL="742950" lvl="1" indent="-285750">
              <a:buFont typeface="Arial" panose="020B0604020202020204" pitchFamily="34" charset="0"/>
              <a:buChar char="•"/>
            </a:pPr>
            <a:r>
              <a:rPr lang="en-US" sz="1600" dirty="0"/>
              <a:t>Data and analytics build off of each other to deliver deep understanding, or insights.  Insights provide essential wisdom about your users or business and reveals actions you can take to better your business.</a:t>
            </a:r>
          </a:p>
          <a:p>
            <a:pPr marL="742950" lvl="1" indent="-285750">
              <a:buFont typeface="Arial" panose="020B0604020202020204" pitchFamily="34" charset="0"/>
              <a:buChar char="•"/>
            </a:pPr>
            <a:r>
              <a:rPr lang="en-US" sz="1600" dirty="0"/>
              <a:t>Analytics is the discovery of patterns and trends gleaned from your data.</a:t>
            </a:r>
          </a:p>
          <a:p>
            <a:pPr marL="285750" indent="-285750">
              <a:buFont typeface="Arial" panose="020B0604020202020204" pitchFamily="34" charset="0"/>
              <a:buChar char="•"/>
            </a:pPr>
            <a:r>
              <a:rPr lang="en-US" sz="2000" dirty="0">
                <a:solidFill>
                  <a:schemeClr val="accent2"/>
                </a:solidFill>
              </a:rPr>
              <a:t>Archival Data</a:t>
            </a:r>
            <a:r>
              <a:rPr lang="en-US" dirty="0"/>
              <a:t>:  </a:t>
            </a:r>
            <a:r>
              <a:rPr lang="en-US" sz="1600" dirty="0"/>
              <a:t>may be thought of as any sort of information previously collected or already exist by you or by others.  </a:t>
            </a:r>
          </a:p>
          <a:p>
            <a:endParaRPr lang="en-US" dirty="0"/>
          </a:p>
        </p:txBody>
      </p:sp>
      <p:grpSp>
        <p:nvGrpSpPr>
          <p:cNvPr id="5" name="Group 4">
            <a:extLst>
              <a:ext uri="{FF2B5EF4-FFF2-40B4-BE49-F238E27FC236}">
                <a16:creationId xmlns:a16="http://schemas.microsoft.com/office/drawing/2014/main" id="{E94445C9-C2C3-44AA-B4F5-377A598A92FB}"/>
              </a:ext>
            </a:extLst>
          </p:cNvPr>
          <p:cNvGrpSpPr/>
          <p:nvPr/>
        </p:nvGrpSpPr>
        <p:grpSpPr>
          <a:xfrm>
            <a:off x="503561" y="745560"/>
            <a:ext cx="612000" cy="612000"/>
            <a:chOff x="7867755" y="3474401"/>
            <a:chExt cx="612000" cy="612000"/>
          </a:xfrm>
        </p:grpSpPr>
        <p:sp>
          <p:nvSpPr>
            <p:cNvPr id="6" name="Oval 5">
              <a:extLst>
                <a:ext uri="{FF2B5EF4-FFF2-40B4-BE49-F238E27FC236}">
                  <a16:creationId xmlns:a16="http://schemas.microsoft.com/office/drawing/2014/main" id="{C0B8198A-03B4-4546-BD13-6708FC3528B7}"/>
                </a:ext>
              </a:extLst>
            </p:cNvPr>
            <p:cNvSpPr/>
            <p:nvPr/>
          </p:nvSpPr>
          <p:spPr bwMode="ltGray">
            <a:xfrm>
              <a:off x="7867755" y="3474401"/>
              <a:ext cx="612000" cy="612000"/>
            </a:xfrm>
            <a:prstGeom prst="ellipse">
              <a:avLst/>
            </a:prstGeom>
            <a:solidFill>
              <a:schemeClr val="accent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7" name="Freeform 4846">
              <a:extLst>
                <a:ext uri="{FF2B5EF4-FFF2-40B4-BE49-F238E27FC236}">
                  <a16:creationId xmlns:a16="http://schemas.microsoft.com/office/drawing/2014/main" id="{71CBEA2F-5C40-42CB-B823-87ADD76283A7}"/>
                </a:ext>
              </a:extLst>
            </p:cNvPr>
            <p:cNvSpPr>
              <a:spLocks noEditPoints="1"/>
            </p:cNvSpPr>
            <p:nvPr/>
          </p:nvSpPr>
          <p:spPr bwMode="auto">
            <a:xfrm>
              <a:off x="7936974" y="3599197"/>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8" name="Group 2113">
            <a:extLst>
              <a:ext uri="{FF2B5EF4-FFF2-40B4-BE49-F238E27FC236}">
                <a16:creationId xmlns:a16="http://schemas.microsoft.com/office/drawing/2014/main" id="{8F8A77AE-C9C9-4151-B721-35A6F7570BFB}"/>
              </a:ext>
            </a:extLst>
          </p:cNvPr>
          <p:cNvGrpSpPr/>
          <p:nvPr/>
        </p:nvGrpSpPr>
        <p:grpSpPr>
          <a:xfrm>
            <a:off x="7620000" y="304800"/>
            <a:ext cx="1329737" cy="537452"/>
            <a:chOff x="0" y="-124281"/>
            <a:chExt cx="11059919" cy="9003263"/>
          </a:xfrm>
        </p:grpSpPr>
        <p:sp>
          <p:nvSpPr>
            <p:cNvPr id="9" name="Shape 2077">
              <a:extLst>
                <a:ext uri="{FF2B5EF4-FFF2-40B4-BE49-F238E27FC236}">
                  <a16:creationId xmlns:a16="http://schemas.microsoft.com/office/drawing/2014/main" id="{4FB99CDE-02E1-4109-8C4D-19150488DD32}"/>
                </a:ext>
              </a:extLst>
            </p:cNvPr>
            <p:cNvSpPr/>
            <p:nvPr/>
          </p:nvSpPr>
          <p:spPr>
            <a:xfrm>
              <a:off x="8551529" y="5298469"/>
              <a:ext cx="51526" cy="5152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29"/>
                    <a:pt x="21407" y="14464"/>
                    <a:pt x="20250" y="16200"/>
                  </a:cubicBezTo>
                  <a:cubicBezTo>
                    <a:pt x="19286" y="17936"/>
                    <a:pt x="18129" y="19093"/>
                    <a:pt x="16200" y="20057"/>
                  </a:cubicBezTo>
                  <a:cubicBezTo>
                    <a:pt x="14464" y="21021"/>
                    <a:pt x="12921" y="21600"/>
                    <a:pt x="10800" y="21600"/>
                  </a:cubicBezTo>
                  <a:cubicBezTo>
                    <a:pt x="8871" y="21600"/>
                    <a:pt x="7136" y="21021"/>
                    <a:pt x="5400" y="20057"/>
                  </a:cubicBezTo>
                  <a:cubicBezTo>
                    <a:pt x="3664" y="19093"/>
                    <a:pt x="2314" y="17936"/>
                    <a:pt x="1350" y="16200"/>
                  </a:cubicBezTo>
                  <a:cubicBezTo>
                    <a:pt x="386" y="14464"/>
                    <a:pt x="0" y="12729"/>
                    <a:pt x="0" y="10800"/>
                  </a:cubicBezTo>
                  <a:cubicBezTo>
                    <a:pt x="0" y="8679"/>
                    <a:pt x="386" y="7136"/>
                    <a:pt x="1350" y="5400"/>
                  </a:cubicBezTo>
                  <a:cubicBezTo>
                    <a:pt x="2314" y="3471"/>
                    <a:pt x="3664" y="2314"/>
                    <a:pt x="5400" y="1350"/>
                  </a:cubicBezTo>
                  <a:cubicBezTo>
                    <a:pt x="7136" y="193"/>
                    <a:pt x="8871" y="0"/>
                    <a:pt x="10800" y="0"/>
                  </a:cubicBezTo>
                  <a:cubicBezTo>
                    <a:pt x="12921" y="0"/>
                    <a:pt x="14464" y="193"/>
                    <a:pt x="16200" y="1350"/>
                  </a:cubicBezTo>
                  <a:cubicBezTo>
                    <a:pt x="18129" y="2314"/>
                    <a:pt x="19286" y="3471"/>
                    <a:pt x="20250" y="5400"/>
                  </a:cubicBezTo>
                  <a:cubicBezTo>
                    <a:pt x="21407" y="7136"/>
                    <a:pt x="21600" y="8679"/>
                    <a:pt x="21600" y="10800"/>
                  </a:cubicBezTo>
                </a:path>
              </a:pathLst>
            </a:custGeom>
            <a:solidFill>
              <a:srgbClr val="355C7D"/>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0" name="Shape 2081">
              <a:extLst>
                <a:ext uri="{FF2B5EF4-FFF2-40B4-BE49-F238E27FC236}">
                  <a16:creationId xmlns:a16="http://schemas.microsoft.com/office/drawing/2014/main" id="{1B845EA1-8AF9-4F3A-BE59-4A46A3F1F875}"/>
                </a:ext>
              </a:extLst>
            </p:cNvPr>
            <p:cNvSpPr/>
            <p:nvPr/>
          </p:nvSpPr>
          <p:spPr>
            <a:xfrm>
              <a:off x="3197077" y="149505"/>
              <a:ext cx="3332586" cy="37769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1" name="Shape 2082">
              <a:extLst>
                <a:ext uri="{FF2B5EF4-FFF2-40B4-BE49-F238E27FC236}">
                  <a16:creationId xmlns:a16="http://schemas.microsoft.com/office/drawing/2014/main" id="{373D6B29-CF5F-4750-B1C9-57189A792B08}"/>
                </a:ext>
              </a:extLst>
            </p:cNvPr>
            <p:cNvSpPr/>
            <p:nvPr/>
          </p:nvSpPr>
          <p:spPr>
            <a:xfrm>
              <a:off x="6502398" y="59610"/>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33"/>
                  </a:moveTo>
                  <a:cubicBezTo>
                    <a:pt x="21600" y="12856"/>
                    <a:pt x="21142" y="14487"/>
                    <a:pt x="20160" y="16184"/>
                  </a:cubicBezTo>
                  <a:cubicBezTo>
                    <a:pt x="19178" y="17946"/>
                    <a:pt x="17935" y="19185"/>
                    <a:pt x="16233" y="20164"/>
                  </a:cubicBezTo>
                  <a:cubicBezTo>
                    <a:pt x="14531" y="21143"/>
                    <a:pt x="12764" y="21600"/>
                    <a:pt x="10800" y="21600"/>
                  </a:cubicBezTo>
                  <a:cubicBezTo>
                    <a:pt x="8836" y="21600"/>
                    <a:pt x="7069" y="21143"/>
                    <a:pt x="5367" y="20164"/>
                  </a:cubicBezTo>
                  <a:cubicBezTo>
                    <a:pt x="3665" y="19185"/>
                    <a:pt x="2422" y="17946"/>
                    <a:pt x="1440" y="16184"/>
                  </a:cubicBezTo>
                  <a:cubicBezTo>
                    <a:pt x="458" y="14487"/>
                    <a:pt x="0" y="12856"/>
                    <a:pt x="0" y="10833"/>
                  </a:cubicBezTo>
                  <a:cubicBezTo>
                    <a:pt x="0" y="8875"/>
                    <a:pt x="458" y="7113"/>
                    <a:pt x="1440" y="5416"/>
                  </a:cubicBezTo>
                  <a:cubicBezTo>
                    <a:pt x="2422" y="3785"/>
                    <a:pt x="3665" y="2480"/>
                    <a:pt x="5367" y="1436"/>
                  </a:cubicBezTo>
                  <a:cubicBezTo>
                    <a:pt x="7069" y="457"/>
                    <a:pt x="8836" y="0"/>
                    <a:pt x="10800" y="0"/>
                  </a:cubicBezTo>
                  <a:cubicBezTo>
                    <a:pt x="12764" y="0"/>
                    <a:pt x="14531" y="457"/>
                    <a:pt x="16233" y="1436"/>
                  </a:cubicBezTo>
                  <a:cubicBezTo>
                    <a:pt x="17935" y="2480"/>
                    <a:pt x="19178" y="3785"/>
                    <a:pt x="20160" y="5416"/>
                  </a:cubicBezTo>
                  <a:cubicBezTo>
                    <a:pt x="21142" y="7113"/>
                    <a:pt x="21600" y="8875"/>
                    <a:pt x="21600" y="10833"/>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2" name="Shape 2083">
              <a:extLst>
                <a:ext uri="{FF2B5EF4-FFF2-40B4-BE49-F238E27FC236}">
                  <a16:creationId xmlns:a16="http://schemas.microsoft.com/office/drawing/2014/main" id="{74DBB1E6-834D-483A-AF13-F475447B89C0}"/>
                </a:ext>
              </a:extLst>
            </p:cNvPr>
            <p:cNvSpPr/>
            <p:nvPr/>
          </p:nvSpPr>
          <p:spPr>
            <a:xfrm>
              <a:off x="3197076" y="1558005"/>
              <a:ext cx="3380073" cy="23684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3" name="Shape 2084">
              <a:extLst>
                <a:ext uri="{FF2B5EF4-FFF2-40B4-BE49-F238E27FC236}">
                  <a16:creationId xmlns:a16="http://schemas.microsoft.com/office/drawing/2014/main" id="{FB67F0AF-957F-4C5C-AF39-4824E391A532}"/>
                </a:ext>
              </a:extLst>
            </p:cNvPr>
            <p:cNvSpPr/>
            <p:nvPr/>
          </p:nvSpPr>
          <p:spPr>
            <a:xfrm>
              <a:off x="6495467" y="1461141"/>
              <a:ext cx="149504" cy="14950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829"/>
                    <a:pt x="21142" y="14531"/>
                    <a:pt x="20160" y="16233"/>
                  </a:cubicBezTo>
                  <a:cubicBezTo>
                    <a:pt x="19178" y="18000"/>
                    <a:pt x="17935" y="19178"/>
                    <a:pt x="16233" y="20160"/>
                  </a:cubicBezTo>
                  <a:cubicBezTo>
                    <a:pt x="14531" y="21142"/>
                    <a:pt x="12764" y="21600"/>
                    <a:pt x="10800" y="21600"/>
                  </a:cubicBezTo>
                  <a:cubicBezTo>
                    <a:pt x="8836" y="21600"/>
                    <a:pt x="7069" y="21142"/>
                    <a:pt x="5367" y="20160"/>
                  </a:cubicBezTo>
                  <a:cubicBezTo>
                    <a:pt x="3665" y="19178"/>
                    <a:pt x="2422" y="18000"/>
                    <a:pt x="1440" y="16233"/>
                  </a:cubicBezTo>
                  <a:cubicBezTo>
                    <a:pt x="458" y="14531"/>
                    <a:pt x="0" y="12829"/>
                    <a:pt x="0" y="10800"/>
                  </a:cubicBezTo>
                  <a:cubicBezTo>
                    <a:pt x="0" y="8836"/>
                    <a:pt x="458" y="7200"/>
                    <a:pt x="1440" y="5433"/>
                  </a:cubicBezTo>
                  <a:cubicBezTo>
                    <a:pt x="2422" y="3731"/>
                    <a:pt x="3665" y="2487"/>
                    <a:pt x="5367" y="1440"/>
                  </a:cubicBezTo>
                  <a:cubicBezTo>
                    <a:pt x="7069" y="458"/>
                    <a:pt x="8836" y="0"/>
                    <a:pt x="10800" y="0"/>
                  </a:cubicBezTo>
                  <a:cubicBezTo>
                    <a:pt x="12764" y="0"/>
                    <a:pt x="14531" y="458"/>
                    <a:pt x="16233" y="1440"/>
                  </a:cubicBezTo>
                  <a:cubicBezTo>
                    <a:pt x="17935" y="2487"/>
                    <a:pt x="19178" y="3731"/>
                    <a:pt x="20160" y="5433"/>
                  </a:cubicBezTo>
                  <a:cubicBezTo>
                    <a:pt x="21142" y="7200"/>
                    <a:pt x="21600" y="8836"/>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14" name="Shape 2085">
              <a:extLst>
                <a:ext uri="{FF2B5EF4-FFF2-40B4-BE49-F238E27FC236}">
                  <a16:creationId xmlns:a16="http://schemas.microsoft.com/office/drawing/2014/main" id="{44486D10-6DF0-4703-A045-E896A702721B}"/>
                </a:ext>
              </a:extLst>
            </p:cNvPr>
            <p:cNvSpPr/>
            <p:nvPr/>
          </p:nvSpPr>
          <p:spPr>
            <a:xfrm>
              <a:off x="3197079" y="3019145"/>
              <a:ext cx="3380070" cy="9072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5" name="Shape 2086">
              <a:extLst>
                <a:ext uri="{FF2B5EF4-FFF2-40B4-BE49-F238E27FC236}">
                  <a16:creationId xmlns:a16="http://schemas.microsoft.com/office/drawing/2014/main" id="{A0FC0DE2-D996-48D2-B0FA-00A8EA171514}"/>
                </a:ext>
              </a:extLst>
            </p:cNvPr>
            <p:cNvSpPr/>
            <p:nvPr/>
          </p:nvSpPr>
          <p:spPr>
            <a:xfrm>
              <a:off x="6536309" y="293990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160"/>
                  </a:cubicBezTo>
                  <a:cubicBezTo>
                    <a:pt x="14531" y="21142"/>
                    <a:pt x="12764" y="21600"/>
                    <a:pt x="10800" y="21600"/>
                  </a:cubicBezTo>
                  <a:cubicBezTo>
                    <a:pt x="8836" y="21600"/>
                    <a:pt x="7069" y="21142"/>
                    <a:pt x="5367" y="20160"/>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6" name="Shape 2089">
              <a:extLst>
                <a:ext uri="{FF2B5EF4-FFF2-40B4-BE49-F238E27FC236}">
                  <a16:creationId xmlns:a16="http://schemas.microsoft.com/office/drawing/2014/main" id="{234442FB-F564-46B3-A84A-23BA738F5238}"/>
                </a:ext>
              </a:extLst>
            </p:cNvPr>
            <p:cNvSpPr/>
            <p:nvPr/>
          </p:nvSpPr>
          <p:spPr>
            <a:xfrm>
              <a:off x="3197077" y="3926864"/>
              <a:ext cx="3380070" cy="7159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7" name="Shape 2090">
              <a:extLst>
                <a:ext uri="{FF2B5EF4-FFF2-40B4-BE49-F238E27FC236}">
                  <a16:creationId xmlns:a16="http://schemas.microsoft.com/office/drawing/2014/main" id="{C63E9A92-6FAA-4585-9E70-96E57EB88353}"/>
                </a:ext>
              </a:extLst>
            </p:cNvPr>
            <p:cNvSpPr/>
            <p:nvPr/>
          </p:nvSpPr>
          <p:spPr>
            <a:xfrm>
              <a:off x="6538744" y="4550918"/>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65"/>
                    <a:pt x="20160" y="16233"/>
                  </a:cubicBezTo>
                  <a:cubicBezTo>
                    <a:pt x="19178" y="17935"/>
                    <a:pt x="17935" y="19113"/>
                    <a:pt x="16233" y="20095"/>
                  </a:cubicBezTo>
                  <a:cubicBezTo>
                    <a:pt x="14531" y="21142"/>
                    <a:pt x="12764" y="21600"/>
                    <a:pt x="10800" y="21600"/>
                  </a:cubicBezTo>
                  <a:cubicBezTo>
                    <a:pt x="8836" y="21600"/>
                    <a:pt x="7069" y="21142"/>
                    <a:pt x="5367" y="20095"/>
                  </a:cubicBezTo>
                  <a:cubicBezTo>
                    <a:pt x="3665" y="19113"/>
                    <a:pt x="2422" y="17935"/>
                    <a:pt x="1440" y="16233"/>
                  </a:cubicBezTo>
                  <a:cubicBezTo>
                    <a:pt x="458" y="14465"/>
                    <a:pt x="0" y="12764"/>
                    <a:pt x="0" y="10800"/>
                  </a:cubicBezTo>
                  <a:cubicBezTo>
                    <a:pt x="0" y="8771"/>
                    <a:pt x="458" y="7135"/>
                    <a:pt x="1440" y="5433"/>
                  </a:cubicBezTo>
                  <a:cubicBezTo>
                    <a:pt x="2422" y="3665"/>
                    <a:pt x="3665" y="2422"/>
                    <a:pt x="5367" y="1440"/>
                  </a:cubicBezTo>
                  <a:cubicBezTo>
                    <a:pt x="7069" y="458"/>
                    <a:pt x="8836" y="0"/>
                    <a:pt x="10800" y="0"/>
                  </a:cubicBezTo>
                  <a:cubicBezTo>
                    <a:pt x="12764" y="0"/>
                    <a:pt x="14531" y="458"/>
                    <a:pt x="16233" y="1440"/>
                  </a:cubicBezTo>
                  <a:cubicBezTo>
                    <a:pt x="17935" y="2422"/>
                    <a:pt x="19178" y="3665"/>
                    <a:pt x="20160" y="5433"/>
                  </a:cubicBezTo>
                  <a:cubicBezTo>
                    <a:pt x="21142" y="7135"/>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18" name="Shape 2091">
              <a:extLst>
                <a:ext uri="{FF2B5EF4-FFF2-40B4-BE49-F238E27FC236}">
                  <a16:creationId xmlns:a16="http://schemas.microsoft.com/office/drawing/2014/main" id="{0989B1B4-512C-45FC-A36E-1A4660D93C15}"/>
                </a:ext>
              </a:extLst>
            </p:cNvPr>
            <p:cNvSpPr/>
            <p:nvPr/>
          </p:nvSpPr>
          <p:spPr>
            <a:xfrm>
              <a:off x="3197077" y="3926866"/>
              <a:ext cx="3380069" cy="21839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9" name="Shape 2092">
              <a:extLst>
                <a:ext uri="{FF2B5EF4-FFF2-40B4-BE49-F238E27FC236}">
                  <a16:creationId xmlns:a16="http://schemas.microsoft.com/office/drawing/2014/main" id="{5C2FB83C-2335-4A81-9DAF-BBA172B8B39E}"/>
                </a:ext>
              </a:extLst>
            </p:cNvPr>
            <p:cNvSpPr/>
            <p:nvPr/>
          </p:nvSpPr>
          <p:spPr>
            <a:xfrm>
              <a:off x="6542815" y="604284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095"/>
                  </a:cubicBezTo>
                  <a:cubicBezTo>
                    <a:pt x="14531" y="21142"/>
                    <a:pt x="12764" y="21600"/>
                    <a:pt x="10800" y="21600"/>
                  </a:cubicBezTo>
                  <a:cubicBezTo>
                    <a:pt x="8836" y="21600"/>
                    <a:pt x="7069" y="21142"/>
                    <a:pt x="5367" y="20095"/>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1" name="Shape 2094">
              <a:extLst>
                <a:ext uri="{FF2B5EF4-FFF2-40B4-BE49-F238E27FC236}">
                  <a16:creationId xmlns:a16="http://schemas.microsoft.com/office/drawing/2014/main" id="{3E61C532-C809-4D63-B5A5-C46665E0712F}"/>
                </a:ext>
              </a:extLst>
            </p:cNvPr>
            <p:cNvSpPr/>
            <p:nvPr/>
          </p:nvSpPr>
          <p:spPr>
            <a:xfrm>
              <a:off x="6536309" y="7376475"/>
              <a:ext cx="149504" cy="151501"/>
            </a:xfrm>
            <a:custGeom>
              <a:avLst/>
              <a:gdLst/>
              <a:ahLst/>
              <a:cxnLst>
                <a:cxn ang="0">
                  <a:pos x="wd2" y="hd2"/>
                </a:cxn>
                <a:cxn ang="5400000">
                  <a:pos x="wd2" y="hd2"/>
                </a:cxn>
                <a:cxn ang="10800000">
                  <a:pos x="wd2" y="hd2"/>
                </a:cxn>
                <a:cxn ang="16200000">
                  <a:pos x="wd2" y="hd2"/>
                </a:cxn>
              </a:cxnLst>
              <a:rect l="0" t="0" r="r" b="b"/>
              <a:pathLst>
                <a:path w="21600" h="21600" extrusionOk="0">
                  <a:moveTo>
                    <a:pt x="21600" y="10865"/>
                  </a:moveTo>
                  <a:cubicBezTo>
                    <a:pt x="21600" y="12752"/>
                    <a:pt x="21142" y="14443"/>
                    <a:pt x="20160" y="16200"/>
                  </a:cubicBezTo>
                  <a:cubicBezTo>
                    <a:pt x="19178" y="17892"/>
                    <a:pt x="17935" y="19128"/>
                    <a:pt x="16233" y="20169"/>
                  </a:cubicBezTo>
                  <a:cubicBezTo>
                    <a:pt x="14531" y="21145"/>
                    <a:pt x="12764" y="21600"/>
                    <a:pt x="10800" y="21600"/>
                  </a:cubicBezTo>
                  <a:cubicBezTo>
                    <a:pt x="8836" y="21600"/>
                    <a:pt x="7069" y="21145"/>
                    <a:pt x="5367" y="20169"/>
                  </a:cubicBezTo>
                  <a:cubicBezTo>
                    <a:pt x="3665" y="19128"/>
                    <a:pt x="2422" y="17892"/>
                    <a:pt x="1440" y="16200"/>
                  </a:cubicBezTo>
                  <a:cubicBezTo>
                    <a:pt x="458" y="14443"/>
                    <a:pt x="0" y="12817"/>
                    <a:pt x="0" y="10865"/>
                  </a:cubicBezTo>
                  <a:cubicBezTo>
                    <a:pt x="0" y="8913"/>
                    <a:pt x="458" y="7157"/>
                    <a:pt x="1440" y="5465"/>
                  </a:cubicBezTo>
                  <a:cubicBezTo>
                    <a:pt x="2422" y="3708"/>
                    <a:pt x="3665" y="2472"/>
                    <a:pt x="5367" y="1496"/>
                  </a:cubicBezTo>
                  <a:cubicBezTo>
                    <a:pt x="7069" y="455"/>
                    <a:pt x="8836" y="0"/>
                    <a:pt x="10800" y="0"/>
                  </a:cubicBezTo>
                  <a:cubicBezTo>
                    <a:pt x="12764" y="0"/>
                    <a:pt x="14531" y="455"/>
                    <a:pt x="16233" y="1496"/>
                  </a:cubicBezTo>
                  <a:cubicBezTo>
                    <a:pt x="17935" y="2472"/>
                    <a:pt x="19178" y="3708"/>
                    <a:pt x="20160" y="5465"/>
                  </a:cubicBezTo>
                  <a:cubicBezTo>
                    <a:pt x="21142" y="7157"/>
                    <a:pt x="21600" y="8848"/>
                    <a:pt x="21600" y="10865"/>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2" name="Shape 2097">
              <a:extLst>
                <a:ext uri="{FF2B5EF4-FFF2-40B4-BE49-F238E27FC236}">
                  <a16:creationId xmlns:a16="http://schemas.microsoft.com/office/drawing/2014/main" id="{B93A2ED5-C2F9-4F1F-8012-8B29073560E7}"/>
                </a:ext>
              </a:extLst>
            </p:cNvPr>
            <p:cNvSpPr/>
            <p:nvPr/>
          </p:nvSpPr>
          <p:spPr>
            <a:xfrm>
              <a:off x="3145091" y="3802901"/>
              <a:ext cx="239480" cy="239478"/>
            </a:xfrm>
            <a:custGeom>
              <a:avLst/>
              <a:gdLst/>
              <a:ahLst/>
              <a:cxnLst>
                <a:cxn ang="0">
                  <a:pos x="wd2" y="hd2"/>
                </a:cxn>
                <a:cxn ang="5400000">
                  <a:pos x="wd2" y="hd2"/>
                </a:cxn>
                <a:cxn ang="10800000">
                  <a:pos x="wd2" y="hd2"/>
                </a:cxn>
                <a:cxn ang="16200000">
                  <a:pos x="wd2" y="hd2"/>
                </a:cxn>
              </a:cxnLst>
              <a:rect l="0" t="0" r="r" b="b"/>
              <a:pathLst>
                <a:path w="21600" h="21600" extrusionOk="0">
                  <a:moveTo>
                    <a:pt x="21600" y="10759"/>
                  </a:moveTo>
                  <a:cubicBezTo>
                    <a:pt x="21600" y="12764"/>
                    <a:pt x="21070" y="14441"/>
                    <a:pt x="20092" y="16159"/>
                  </a:cubicBezTo>
                  <a:cubicBezTo>
                    <a:pt x="19114" y="17877"/>
                    <a:pt x="17891" y="19145"/>
                    <a:pt x="16180" y="20127"/>
                  </a:cubicBezTo>
                  <a:cubicBezTo>
                    <a:pt x="14468" y="21150"/>
                    <a:pt x="12797" y="21600"/>
                    <a:pt x="10800" y="21600"/>
                  </a:cubicBezTo>
                  <a:cubicBezTo>
                    <a:pt x="8803" y="21600"/>
                    <a:pt x="7132" y="21150"/>
                    <a:pt x="5420" y="20127"/>
                  </a:cubicBezTo>
                  <a:cubicBezTo>
                    <a:pt x="3709" y="19145"/>
                    <a:pt x="2445" y="17877"/>
                    <a:pt x="1467" y="16159"/>
                  </a:cubicBezTo>
                  <a:cubicBezTo>
                    <a:pt x="448" y="14441"/>
                    <a:pt x="0" y="12764"/>
                    <a:pt x="0" y="10759"/>
                  </a:cubicBezTo>
                  <a:cubicBezTo>
                    <a:pt x="0" y="8755"/>
                    <a:pt x="448" y="7077"/>
                    <a:pt x="1467" y="5359"/>
                  </a:cubicBezTo>
                  <a:cubicBezTo>
                    <a:pt x="2445" y="3641"/>
                    <a:pt x="3709" y="2414"/>
                    <a:pt x="5420" y="1432"/>
                  </a:cubicBezTo>
                  <a:cubicBezTo>
                    <a:pt x="7132" y="409"/>
                    <a:pt x="8803" y="0"/>
                    <a:pt x="10800" y="0"/>
                  </a:cubicBezTo>
                  <a:cubicBezTo>
                    <a:pt x="12756" y="0"/>
                    <a:pt x="14468" y="409"/>
                    <a:pt x="16180" y="1432"/>
                  </a:cubicBezTo>
                  <a:cubicBezTo>
                    <a:pt x="17891" y="2414"/>
                    <a:pt x="19114" y="3641"/>
                    <a:pt x="20092" y="5359"/>
                  </a:cubicBezTo>
                  <a:cubicBezTo>
                    <a:pt x="21070" y="7077"/>
                    <a:pt x="21600" y="8795"/>
                    <a:pt x="21600" y="10759"/>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3" name="Shape 2098">
              <a:extLst>
                <a:ext uri="{FF2B5EF4-FFF2-40B4-BE49-F238E27FC236}">
                  <a16:creationId xmlns:a16="http://schemas.microsoft.com/office/drawing/2014/main" id="{AEEEBF06-973C-4C9D-B3B0-5909E838D51C}"/>
                </a:ext>
              </a:extLst>
            </p:cNvPr>
            <p:cNvSpPr/>
            <p:nvPr/>
          </p:nvSpPr>
          <p:spPr>
            <a:xfrm>
              <a:off x="7487158" y="-124281"/>
              <a:ext cx="3572761" cy="76587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Considerations</a:t>
              </a:r>
            </a:p>
          </p:txBody>
        </p:sp>
        <p:sp>
          <p:nvSpPr>
            <p:cNvPr id="24" name="Shape 2100">
              <a:extLst>
                <a:ext uri="{FF2B5EF4-FFF2-40B4-BE49-F238E27FC236}">
                  <a16:creationId xmlns:a16="http://schemas.microsoft.com/office/drawing/2014/main" id="{2A8B35DA-294D-402C-97D4-C7A43D242642}"/>
                </a:ext>
              </a:extLst>
            </p:cNvPr>
            <p:cNvSpPr/>
            <p:nvPr/>
          </p:nvSpPr>
          <p:spPr>
            <a:xfrm>
              <a:off x="7487162" y="1252994"/>
              <a:ext cx="3519284"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Attributes of Data</a:t>
              </a:r>
            </a:p>
          </p:txBody>
        </p:sp>
        <p:sp>
          <p:nvSpPr>
            <p:cNvPr id="25" name="Shape 2102">
              <a:extLst>
                <a:ext uri="{FF2B5EF4-FFF2-40B4-BE49-F238E27FC236}">
                  <a16:creationId xmlns:a16="http://schemas.microsoft.com/office/drawing/2014/main" id="{9DD4CA88-DBE6-4201-8336-3EFE567EB7E8}"/>
                </a:ext>
              </a:extLst>
            </p:cNvPr>
            <p:cNvSpPr/>
            <p:nvPr/>
          </p:nvSpPr>
          <p:spPr>
            <a:xfrm>
              <a:off x="7487158" y="2789569"/>
              <a:ext cx="2381297" cy="113684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Sources </a:t>
              </a:r>
            </a:p>
            <a:p>
              <a:endParaRPr sz="1000" dirty="0"/>
            </a:p>
          </p:txBody>
        </p:sp>
        <p:sp>
          <p:nvSpPr>
            <p:cNvPr id="26" name="Shape 2104">
              <a:extLst>
                <a:ext uri="{FF2B5EF4-FFF2-40B4-BE49-F238E27FC236}">
                  <a16:creationId xmlns:a16="http://schemas.microsoft.com/office/drawing/2014/main" id="{08DB2DF1-9BB7-4AFF-B8A5-E3BE78D85781}"/>
                </a:ext>
              </a:extLst>
            </p:cNvPr>
            <p:cNvSpPr/>
            <p:nvPr/>
          </p:nvSpPr>
          <p:spPr>
            <a:xfrm>
              <a:off x="7433728" y="4462548"/>
              <a:ext cx="2381298" cy="30343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rgbClr val="FF0000"/>
                  </a:solidFill>
                </a:rPr>
                <a:t>Data Usage  </a:t>
              </a:r>
            </a:p>
            <a:p>
              <a:endParaRPr sz="1000" dirty="0"/>
            </a:p>
          </p:txBody>
        </p:sp>
        <p:sp>
          <p:nvSpPr>
            <p:cNvPr id="27" name="Shape 2106">
              <a:extLst>
                <a:ext uri="{FF2B5EF4-FFF2-40B4-BE49-F238E27FC236}">
                  <a16:creationId xmlns:a16="http://schemas.microsoft.com/office/drawing/2014/main" id="{11670FA3-1E49-4192-871B-45B4F98849D0}"/>
                </a:ext>
              </a:extLst>
            </p:cNvPr>
            <p:cNvSpPr/>
            <p:nvPr/>
          </p:nvSpPr>
          <p:spPr>
            <a:xfrm>
              <a:off x="7347295" y="5682432"/>
              <a:ext cx="3223083"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Access</a:t>
              </a:r>
            </a:p>
          </p:txBody>
        </p:sp>
        <p:sp>
          <p:nvSpPr>
            <p:cNvPr id="29" name="Shape 2112">
              <a:extLst>
                <a:ext uri="{FF2B5EF4-FFF2-40B4-BE49-F238E27FC236}">
                  <a16:creationId xmlns:a16="http://schemas.microsoft.com/office/drawing/2014/main" id="{5654A32F-F87D-4FDC-AA2D-7F67D897C3BE}"/>
                </a:ext>
              </a:extLst>
            </p:cNvPr>
            <p:cNvSpPr/>
            <p:nvPr/>
          </p:nvSpPr>
          <p:spPr>
            <a:xfrm>
              <a:off x="0" y="0"/>
              <a:ext cx="3544875" cy="8878982"/>
            </a:xfrm>
            <a:custGeom>
              <a:avLst/>
              <a:gdLst/>
              <a:ahLst/>
              <a:cxnLst>
                <a:cxn ang="0">
                  <a:pos x="wd2" y="hd2"/>
                </a:cxn>
                <a:cxn ang="5400000">
                  <a:pos x="wd2" y="hd2"/>
                </a:cxn>
                <a:cxn ang="10800000">
                  <a:pos x="wd2" y="hd2"/>
                </a:cxn>
                <a:cxn ang="16200000">
                  <a:pos x="wd2" y="hd2"/>
                </a:cxn>
              </a:cxnLst>
              <a:rect l="0" t="0" r="r" b="b"/>
              <a:pathLst>
                <a:path w="20105" h="21600" extrusionOk="0">
                  <a:moveTo>
                    <a:pt x="1474" y="0"/>
                  </a:moveTo>
                  <a:cubicBezTo>
                    <a:pt x="2299" y="56"/>
                    <a:pt x="3007" y="162"/>
                    <a:pt x="3508" y="335"/>
                  </a:cubicBezTo>
                  <a:cubicBezTo>
                    <a:pt x="3508" y="335"/>
                    <a:pt x="9262" y="649"/>
                    <a:pt x="10196" y="1724"/>
                  </a:cubicBezTo>
                  <a:cubicBezTo>
                    <a:pt x="10196" y="1724"/>
                    <a:pt x="13858" y="2530"/>
                    <a:pt x="11870" y="3246"/>
                  </a:cubicBezTo>
                  <a:cubicBezTo>
                    <a:pt x="11870" y="3246"/>
                    <a:pt x="15841" y="4770"/>
                    <a:pt x="15841" y="7905"/>
                  </a:cubicBezTo>
                  <a:cubicBezTo>
                    <a:pt x="15841" y="7905"/>
                    <a:pt x="16469" y="8666"/>
                    <a:pt x="15841" y="9066"/>
                  </a:cubicBezTo>
                  <a:cubicBezTo>
                    <a:pt x="15841" y="9066"/>
                    <a:pt x="14897" y="9425"/>
                    <a:pt x="16675" y="10412"/>
                  </a:cubicBezTo>
                  <a:lnTo>
                    <a:pt x="19537" y="11932"/>
                  </a:lnTo>
                  <a:cubicBezTo>
                    <a:pt x="19537" y="11932"/>
                    <a:pt x="21600" y="12690"/>
                    <a:pt x="17863" y="13258"/>
                  </a:cubicBezTo>
                  <a:cubicBezTo>
                    <a:pt x="17863" y="13258"/>
                    <a:pt x="17225" y="13546"/>
                    <a:pt x="17734" y="14363"/>
                  </a:cubicBezTo>
                  <a:cubicBezTo>
                    <a:pt x="17734" y="14363"/>
                    <a:pt x="18560" y="14522"/>
                    <a:pt x="17351" y="15041"/>
                  </a:cubicBezTo>
                  <a:cubicBezTo>
                    <a:pt x="17351" y="15041"/>
                    <a:pt x="18238" y="15361"/>
                    <a:pt x="17793" y="15769"/>
                  </a:cubicBezTo>
                  <a:cubicBezTo>
                    <a:pt x="17793" y="15769"/>
                    <a:pt x="17608" y="15886"/>
                    <a:pt x="16842" y="15995"/>
                  </a:cubicBezTo>
                  <a:cubicBezTo>
                    <a:pt x="16842" y="15995"/>
                    <a:pt x="15695" y="16563"/>
                    <a:pt x="16461" y="16972"/>
                  </a:cubicBezTo>
                  <a:cubicBezTo>
                    <a:pt x="16461" y="16972"/>
                    <a:pt x="18696" y="18356"/>
                    <a:pt x="14002" y="18983"/>
                  </a:cubicBezTo>
                  <a:cubicBezTo>
                    <a:pt x="14002" y="18983"/>
                    <a:pt x="11191" y="19172"/>
                    <a:pt x="8845" y="18983"/>
                  </a:cubicBezTo>
                  <a:cubicBezTo>
                    <a:pt x="8845" y="18983"/>
                    <a:pt x="6237" y="18837"/>
                    <a:pt x="4249" y="20270"/>
                  </a:cubicBezTo>
                  <a:cubicBezTo>
                    <a:pt x="4249" y="20270"/>
                    <a:pt x="3560" y="20768"/>
                    <a:pt x="3050" y="21600"/>
                  </a:cubicBezTo>
                  <a:lnTo>
                    <a:pt x="0" y="21600"/>
                  </a:lnTo>
                  <a:lnTo>
                    <a:pt x="0" y="0"/>
                  </a:lnTo>
                  <a:lnTo>
                    <a:pt x="1474" y="0"/>
                  </a:ln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grpSp>
    </p:spTree>
    <p:extLst>
      <p:ext uri="{BB962C8B-B14F-4D97-AF65-F5344CB8AC3E}">
        <p14:creationId xmlns:p14="http://schemas.microsoft.com/office/powerpoint/2010/main" val="163710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17C4-E582-48BC-9436-86DB66D0C88A}"/>
              </a:ext>
            </a:extLst>
          </p:cNvPr>
          <p:cNvSpPr>
            <a:spLocks noGrp="1"/>
          </p:cNvSpPr>
          <p:nvPr>
            <p:ph type="title"/>
          </p:nvPr>
        </p:nvSpPr>
        <p:spPr/>
        <p:txBody>
          <a:bodyPr/>
          <a:lstStyle/>
          <a:p>
            <a:r>
              <a:rPr lang="en-US" dirty="0"/>
              <a:t>Data Access</a:t>
            </a:r>
            <a:br>
              <a:rPr lang="en-US" sz="1400" dirty="0"/>
            </a:br>
            <a:endParaRPr lang="en-US" sz="1400" dirty="0"/>
          </a:p>
        </p:txBody>
      </p:sp>
      <p:sp>
        <p:nvSpPr>
          <p:cNvPr id="3" name="TextBox 2">
            <a:extLst>
              <a:ext uri="{FF2B5EF4-FFF2-40B4-BE49-F238E27FC236}">
                <a16:creationId xmlns:a16="http://schemas.microsoft.com/office/drawing/2014/main" id="{2ADAE58E-CA74-4A6B-B913-52B690D68149}"/>
              </a:ext>
            </a:extLst>
          </p:cNvPr>
          <p:cNvSpPr txBox="1"/>
          <p:nvPr/>
        </p:nvSpPr>
        <p:spPr>
          <a:xfrm>
            <a:off x="790639" y="1065320"/>
            <a:ext cx="7543800" cy="4339650"/>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r>
              <a:rPr lang="en-US" sz="2000" dirty="0">
                <a:solidFill>
                  <a:schemeClr val="accent2"/>
                </a:solidFill>
              </a:rPr>
              <a:t>APIs (Application Program Interfaces) </a:t>
            </a:r>
          </a:p>
          <a:p>
            <a:pPr marL="742950" lvl="1" indent="-285750">
              <a:buFont typeface="Arial" panose="020B0604020202020204" pitchFamily="34" charset="0"/>
              <a:buChar char="•"/>
            </a:pPr>
            <a:r>
              <a:rPr lang="en-US" sz="1600" dirty="0"/>
              <a:t>Often appropriate for transactional data access.</a:t>
            </a:r>
          </a:p>
          <a:p>
            <a:pPr marL="742950" lvl="1" indent="-285750">
              <a:buFont typeface="Arial" panose="020B0604020202020204" pitchFamily="34" charset="0"/>
              <a:buChar char="•"/>
            </a:pPr>
            <a:r>
              <a:rPr lang="en-US" sz="1600" dirty="0"/>
              <a:t>Aetna’s internal usage allows real-time data access.  </a:t>
            </a:r>
          </a:p>
          <a:p>
            <a:pPr marL="285750" indent="-285750">
              <a:buFont typeface="Arial" panose="020B0604020202020204" pitchFamily="34" charset="0"/>
              <a:buChar char="•"/>
            </a:pPr>
            <a:r>
              <a:rPr lang="en-US" sz="2000" dirty="0">
                <a:solidFill>
                  <a:schemeClr val="accent2"/>
                </a:solidFill>
              </a:rPr>
              <a:t>Services (Acquisition, Orchestration)</a:t>
            </a:r>
          </a:p>
          <a:p>
            <a:pPr marL="742950" lvl="1" indent="-285750">
              <a:buFont typeface="Arial" panose="020B0604020202020204" pitchFamily="34" charset="0"/>
              <a:buChar char="•"/>
            </a:pPr>
            <a:r>
              <a:rPr lang="en-US" sz="1600" dirty="0"/>
              <a:t>Acquisition Service  - gains or gets data from a source/supplier </a:t>
            </a:r>
          </a:p>
          <a:p>
            <a:pPr marL="1200150" lvl="2" indent="-285750">
              <a:buFont typeface="Arial" panose="020B0604020202020204" pitchFamily="34" charset="0"/>
              <a:buChar char="•"/>
            </a:pPr>
            <a:r>
              <a:rPr lang="en-US" sz="1600" dirty="0"/>
              <a:t>Aetna’s view:  Data Services directly to </a:t>
            </a:r>
            <a:r>
              <a:rPr lang="en-US" sz="1600" dirty="0" err="1"/>
              <a:t>BoR</a:t>
            </a:r>
            <a:r>
              <a:rPr lang="en-US" sz="1600" dirty="0"/>
              <a:t> or </a:t>
            </a:r>
            <a:r>
              <a:rPr lang="en-US" sz="1600" dirty="0" err="1"/>
              <a:t>SoT</a:t>
            </a:r>
            <a:r>
              <a:rPr lang="en-US" sz="1600" dirty="0"/>
              <a:t> or </a:t>
            </a:r>
            <a:r>
              <a:rPr lang="en-US" sz="1600" dirty="0" err="1"/>
              <a:t>SoI</a:t>
            </a:r>
            <a:r>
              <a:rPr lang="en-US" sz="1600" dirty="0"/>
              <a:t> </a:t>
            </a:r>
          </a:p>
          <a:p>
            <a:pPr marL="742950" lvl="1" indent="-285750">
              <a:buFont typeface="Arial" panose="020B0604020202020204" pitchFamily="34" charset="0"/>
              <a:buChar char="•"/>
            </a:pPr>
            <a:r>
              <a:rPr lang="en-US" sz="1600" dirty="0"/>
              <a:t>Orchestration Service: Loosely coupling interoperable </a:t>
            </a:r>
            <a:r>
              <a:rPr lang="en-US" sz="1600" b="1" dirty="0"/>
              <a:t>services</a:t>
            </a:r>
            <a:r>
              <a:rPr lang="en-US" sz="1600" dirty="0"/>
              <a:t> - small units of software that perform discrete tasks when called upon - from separate systems across different business domains.  </a:t>
            </a:r>
          </a:p>
          <a:p>
            <a:pPr marL="1200150" lvl="2" indent="-285750">
              <a:buFont typeface="Arial" panose="020B0604020202020204" pitchFamily="34" charset="0"/>
              <a:buChar char="•"/>
            </a:pPr>
            <a:r>
              <a:rPr lang="en-US" sz="1600" dirty="0"/>
              <a:t>Aetna’s view: Performs data normalization and/or conformance </a:t>
            </a:r>
          </a:p>
          <a:p>
            <a:pPr marL="285750" indent="-285750">
              <a:buFont typeface="Arial" panose="020B0604020202020204" pitchFamily="34" charset="0"/>
              <a:buChar char="•"/>
            </a:pPr>
            <a:r>
              <a:rPr lang="en-US" sz="2000" dirty="0">
                <a:solidFill>
                  <a:schemeClr val="accent2"/>
                </a:solidFill>
              </a:rPr>
              <a:t>Managed File Transfers:  </a:t>
            </a:r>
          </a:p>
          <a:p>
            <a:pPr marL="1200150" lvl="2" indent="-285750">
              <a:buFont typeface="Arial" panose="020B0604020202020204" pitchFamily="34" charset="0"/>
              <a:buChar char="•"/>
            </a:pPr>
            <a:r>
              <a:rPr lang="en-US" sz="1600" dirty="0"/>
              <a:t>Aetna’s view: Bulk and Batch file transfers. </a:t>
            </a:r>
          </a:p>
          <a:p>
            <a:pPr marL="285750" indent="-285750">
              <a:buFont typeface="Arial" panose="020B0604020202020204" pitchFamily="34" charset="0"/>
              <a:buChar char="•"/>
            </a:pPr>
            <a:endParaRPr lang="en-US" dirty="0"/>
          </a:p>
          <a:p>
            <a:endParaRPr lang="en-US" dirty="0"/>
          </a:p>
          <a:p>
            <a:endParaRPr lang="en-US" dirty="0"/>
          </a:p>
        </p:txBody>
      </p:sp>
      <p:sp>
        <p:nvSpPr>
          <p:cNvPr id="7" name="Shape 2953">
            <a:extLst>
              <a:ext uri="{FF2B5EF4-FFF2-40B4-BE49-F238E27FC236}">
                <a16:creationId xmlns:a16="http://schemas.microsoft.com/office/drawing/2014/main" id="{9B263004-6BCA-48F0-B814-1AD202B68249}"/>
              </a:ext>
            </a:extLst>
          </p:cNvPr>
          <p:cNvSpPr/>
          <p:nvPr/>
        </p:nvSpPr>
        <p:spPr>
          <a:xfrm>
            <a:off x="765313" y="714367"/>
            <a:ext cx="649619" cy="583505"/>
          </a:xfrm>
          <a:custGeom>
            <a:avLst/>
            <a:gdLst/>
            <a:ahLst/>
            <a:cxnLst>
              <a:cxn ang="0">
                <a:pos x="wd2" y="hd2"/>
              </a:cxn>
              <a:cxn ang="5400000">
                <a:pos x="wd2" y="hd2"/>
              </a:cxn>
              <a:cxn ang="10800000">
                <a:pos x="wd2" y="hd2"/>
              </a:cxn>
              <a:cxn ang="16200000">
                <a:pos x="wd2" y="hd2"/>
              </a:cxn>
            </a:cxnLst>
            <a:rect l="0" t="0" r="r" b="b"/>
            <a:pathLst>
              <a:path w="21452" h="21600" extrusionOk="0">
                <a:moveTo>
                  <a:pt x="15073" y="12946"/>
                </a:moveTo>
                <a:lnTo>
                  <a:pt x="15073" y="10306"/>
                </a:lnTo>
                <a:lnTo>
                  <a:pt x="13566" y="10306"/>
                </a:lnTo>
                <a:lnTo>
                  <a:pt x="13566" y="12946"/>
                </a:lnTo>
                <a:lnTo>
                  <a:pt x="9878" y="12946"/>
                </a:lnTo>
                <a:lnTo>
                  <a:pt x="9878" y="646"/>
                </a:lnTo>
                <a:lnTo>
                  <a:pt x="12059" y="646"/>
                </a:lnTo>
                <a:lnTo>
                  <a:pt x="12059" y="0"/>
                </a:lnTo>
                <a:lnTo>
                  <a:pt x="16581" y="0"/>
                </a:lnTo>
                <a:lnTo>
                  <a:pt x="16581" y="646"/>
                </a:lnTo>
                <a:lnTo>
                  <a:pt x="18746" y="646"/>
                </a:lnTo>
                <a:lnTo>
                  <a:pt x="18746" y="12946"/>
                </a:lnTo>
                <a:lnTo>
                  <a:pt x="15073" y="12946"/>
                </a:lnTo>
                <a:close/>
                <a:moveTo>
                  <a:pt x="12812" y="7326"/>
                </a:moveTo>
                <a:lnTo>
                  <a:pt x="11209" y="7326"/>
                </a:lnTo>
                <a:lnTo>
                  <a:pt x="11209" y="8924"/>
                </a:lnTo>
                <a:lnTo>
                  <a:pt x="12812" y="8924"/>
                </a:lnTo>
                <a:lnTo>
                  <a:pt x="12812" y="7326"/>
                </a:lnTo>
                <a:close/>
                <a:moveTo>
                  <a:pt x="12812" y="4686"/>
                </a:moveTo>
                <a:lnTo>
                  <a:pt x="11209" y="4686"/>
                </a:lnTo>
                <a:lnTo>
                  <a:pt x="11209" y="6482"/>
                </a:lnTo>
                <a:lnTo>
                  <a:pt x="12812" y="6482"/>
                </a:lnTo>
                <a:lnTo>
                  <a:pt x="12812" y="4686"/>
                </a:lnTo>
                <a:close/>
                <a:moveTo>
                  <a:pt x="12812" y="2352"/>
                </a:moveTo>
                <a:lnTo>
                  <a:pt x="11209" y="2352"/>
                </a:lnTo>
                <a:lnTo>
                  <a:pt x="11209" y="3950"/>
                </a:lnTo>
                <a:lnTo>
                  <a:pt x="12812" y="3950"/>
                </a:lnTo>
                <a:lnTo>
                  <a:pt x="12812" y="2352"/>
                </a:lnTo>
                <a:close/>
                <a:moveTo>
                  <a:pt x="15073" y="7326"/>
                </a:moveTo>
                <a:lnTo>
                  <a:pt x="13566" y="7326"/>
                </a:lnTo>
                <a:lnTo>
                  <a:pt x="13566" y="8924"/>
                </a:lnTo>
                <a:lnTo>
                  <a:pt x="15073" y="8924"/>
                </a:lnTo>
                <a:lnTo>
                  <a:pt x="15073" y="7326"/>
                </a:lnTo>
                <a:close/>
                <a:moveTo>
                  <a:pt x="15073" y="6482"/>
                </a:moveTo>
                <a:lnTo>
                  <a:pt x="15073" y="4686"/>
                </a:lnTo>
                <a:lnTo>
                  <a:pt x="13582" y="4686"/>
                </a:lnTo>
                <a:lnTo>
                  <a:pt x="13582" y="6482"/>
                </a:lnTo>
                <a:lnTo>
                  <a:pt x="15073" y="6482"/>
                </a:lnTo>
                <a:close/>
                <a:moveTo>
                  <a:pt x="15073" y="3932"/>
                </a:moveTo>
                <a:lnTo>
                  <a:pt x="15073" y="2334"/>
                </a:lnTo>
                <a:lnTo>
                  <a:pt x="13582" y="2334"/>
                </a:lnTo>
                <a:lnTo>
                  <a:pt x="13582" y="3932"/>
                </a:lnTo>
                <a:lnTo>
                  <a:pt x="15073" y="3932"/>
                </a:lnTo>
                <a:close/>
                <a:moveTo>
                  <a:pt x="17415" y="7326"/>
                </a:moveTo>
                <a:lnTo>
                  <a:pt x="15923" y="7326"/>
                </a:lnTo>
                <a:lnTo>
                  <a:pt x="15923" y="8924"/>
                </a:lnTo>
                <a:lnTo>
                  <a:pt x="17415" y="8924"/>
                </a:lnTo>
                <a:lnTo>
                  <a:pt x="17415" y="7326"/>
                </a:lnTo>
                <a:close/>
                <a:moveTo>
                  <a:pt x="15923" y="4686"/>
                </a:moveTo>
                <a:lnTo>
                  <a:pt x="15923" y="6482"/>
                </a:lnTo>
                <a:lnTo>
                  <a:pt x="17415" y="6482"/>
                </a:lnTo>
                <a:lnTo>
                  <a:pt x="17415" y="4686"/>
                </a:lnTo>
                <a:lnTo>
                  <a:pt x="15923" y="4686"/>
                </a:lnTo>
                <a:close/>
                <a:moveTo>
                  <a:pt x="17415" y="2352"/>
                </a:moveTo>
                <a:lnTo>
                  <a:pt x="15923" y="2352"/>
                </a:lnTo>
                <a:lnTo>
                  <a:pt x="15923" y="3950"/>
                </a:lnTo>
                <a:lnTo>
                  <a:pt x="17415" y="3950"/>
                </a:lnTo>
                <a:lnTo>
                  <a:pt x="17415" y="2352"/>
                </a:lnTo>
                <a:close/>
                <a:moveTo>
                  <a:pt x="20365" y="16716"/>
                </a:moveTo>
                <a:lnTo>
                  <a:pt x="11177" y="20523"/>
                </a:lnTo>
                <a:cubicBezTo>
                  <a:pt x="10696" y="20738"/>
                  <a:pt x="10070" y="20702"/>
                  <a:pt x="9509" y="20523"/>
                </a:cubicBezTo>
                <a:lnTo>
                  <a:pt x="3047" y="18332"/>
                </a:lnTo>
                <a:lnTo>
                  <a:pt x="0" y="21600"/>
                </a:lnTo>
                <a:lnTo>
                  <a:pt x="0" y="14598"/>
                </a:lnTo>
                <a:lnTo>
                  <a:pt x="2405" y="12335"/>
                </a:lnTo>
                <a:lnTo>
                  <a:pt x="3576" y="11204"/>
                </a:lnTo>
                <a:lnTo>
                  <a:pt x="3592" y="11186"/>
                </a:lnTo>
                <a:lnTo>
                  <a:pt x="3608" y="11186"/>
                </a:lnTo>
                <a:cubicBezTo>
                  <a:pt x="3752" y="11114"/>
                  <a:pt x="3881" y="11060"/>
                  <a:pt x="4041" y="11042"/>
                </a:cubicBezTo>
                <a:cubicBezTo>
                  <a:pt x="4731" y="10863"/>
                  <a:pt x="5404" y="10989"/>
                  <a:pt x="5981" y="11366"/>
                </a:cubicBezTo>
                <a:lnTo>
                  <a:pt x="12492" y="14580"/>
                </a:lnTo>
                <a:cubicBezTo>
                  <a:pt x="12748" y="14723"/>
                  <a:pt x="12973" y="14921"/>
                  <a:pt x="13133" y="15154"/>
                </a:cubicBezTo>
                <a:cubicBezTo>
                  <a:pt x="13278" y="15370"/>
                  <a:pt x="13358" y="15657"/>
                  <a:pt x="13358" y="15944"/>
                </a:cubicBezTo>
                <a:cubicBezTo>
                  <a:pt x="13390" y="16178"/>
                  <a:pt x="13358" y="16483"/>
                  <a:pt x="13229" y="16716"/>
                </a:cubicBezTo>
                <a:cubicBezTo>
                  <a:pt x="12941" y="17542"/>
                  <a:pt x="12075" y="17901"/>
                  <a:pt x="11353" y="17560"/>
                </a:cubicBezTo>
                <a:lnTo>
                  <a:pt x="7777" y="15765"/>
                </a:lnTo>
                <a:lnTo>
                  <a:pt x="7521" y="16465"/>
                </a:lnTo>
                <a:lnTo>
                  <a:pt x="11097" y="18242"/>
                </a:lnTo>
                <a:cubicBezTo>
                  <a:pt x="12059" y="18745"/>
                  <a:pt x="13374" y="18242"/>
                  <a:pt x="13823" y="17165"/>
                </a:cubicBezTo>
                <a:cubicBezTo>
                  <a:pt x="13967" y="16806"/>
                  <a:pt x="13983" y="16088"/>
                  <a:pt x="13951" y="15675"/>
                </a:cubicBezTo>
                <a:lnTo>
                  <a:pt x="19307" y="13448"/>
                </a:lnTo>
                <a:cubicBezTo>
                  <a:pt x="20061" y="13161"/>
                  <a:pt x="21071" y="13610"/>
                  <a:pt x="21359" y="14454"/>
                </a:cubicBezTo>
                <a:cubicBezTo>
                  <a:pt x="21600" y="15316"/>
                  <a:pt x="21408" y="16303"/>
                  <a:pt x="20365" y="16716"/>
                </a:cubicBezTo>
                <a:close/>
              </a:path>
            </a:pathLst>
          </a:custGeom>
          <a:solidFill>
            <a:schemeClr val="accent2"/>
          </a:solidFill>
          <a:ln w="3175">
            <a:miter lim="400000"/>
          </a:ln>
        </p:spPr>
        <p:txBody>
          <a:bodyPr lIns="45719" rIns="45719" anchor="ctr"/>
          <a:lstStyle/>
          <a:p>
            <a:pPr algn="l" defTabSz="457200">
              <a:lnSpc>
                <a:spcPct val="93000"/>
              </a:lnSpc>
              <a:defRPr sz="1800">
                <a:latin typeface="Arial"/>
                <a:ea typeface="Arial"/>
                <a:cs typeface="Arial"/>
                <a:sym typeface="Arial"/>
              </a:defRPr>
            </a:pPr>
            <a:endParaRPr/>
          </a:p>
        </p:txBody>
      </p:sp>
      <p:grpSp>
        <p:nvGrpSpPr>
          <p:cNvPr id="8" name="Group 2113">
            <a:extLst>
              <a:ext uri="{FF2B5EF4-FFF2-40B4-BE49-F238E27FC236}">
                <a16:creationId xmlns:a16="http://schemas.microsoft.com/office/drawing/2014/main" id="{5D48AB05-6B9E-427A-B271-0B2DA0E2B52F}"/>
              </a:ext>
            </a:extLst>
          </p:cNvPr>
          <p:cNvGrpSpPr/>
          <p:nvPr/>
        </p:nvGrpSpPr>
        <p:grpSpPr>
          <a:xfrm>
            <a:off x="7384178" y="249434"/>
            <a:ext cx="1329737" cy="537452"/>
            <a:chOff x="0" y="-124281"/>
            <a:chExt cx="11059919" cy="9003263"/>
          </a:xfrm>
        </p:grpSpPr>
        <p:sp>
          <p:nvSpPr>
            <p:cNvPr id="9" name="Shape 2077">
              <a:extLst>
                <a:ext uri="{FF2B5EF4-FFF2-40B4-BE49-F238E27FC236}">
                  <a16:creationId xmlns:a16="http://schemas.microsoft.com/office/drawing/2014/main" id="{515A9F38-BF91-4641-B5EF-A8EAB37DEA73}"/>
                </a:ext>
              </a:extLst>
            </p:cNvPr>
            <p:cNvSpPr/>
            <p:nvPr/>
          </p:nvSpPr>
          <p:spPr>
            <a:xfrm>
              <a:off x="8551529" y="5298469"/>
              <a:ext cx="51526" cy="5152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29"/>
                    <a:pt x="21407" y="14464"/>
                    <a:pt x="20250" y="16200"/>
                  </a:cubicBezTo>
                  <a:cubicBezTo>
                    <a:pt x="19286" y="17936"/>
                    <a:pt x="18129" y="19093"/>
                    <a:pt x="16200" y="20057"/>
                  </a:cubicBezTo>
                  <a:cubicBezTo>
                    <a:pt x="14464" y="21021"/>
                    <a:pt x="12921" y="21600"/>
                    <a:pt x="10800" y="21600"/>
                  </a:cubicBezTo>
                  <a:cubicBezTo>
                    <a:pt x="8871" y="21600"/>
                    <a:pt x="7136" y="21021"/>
                    <a:pt x="5400" y="20057"/>
                  </a:cubicBezTo>
                  <a:cubicBezTo>
                    <a:pt x="3664" y="19093"/>
                    <a:pt x="2314" y="17936"/>
                    <a:pt x="1350" y="16200"/>
                  </a:cubicBezTo>
                  <a:cubicBezTo>
                    <a:pt x="386" y="14464"/>
                    <a:pt x="0" y="12729"/>
                    <a:pt x="0" y="10800"/>
                  </a:cubicBezTo>
                  <a:cubicBezTo>
                    <a:pt x="0" y="8679"/>
                    <a:pt x="386" y="7136"/>
                    <a:pt x="1350" y="5400"/>
                  </a:cubicBezTo>
                  <a:cubicBezTo>
                    <a:pt x="2314" y="3471"/>
                    <a:pt x="3664" y="2314"/>
                    <a:pt x="5400" y="1350"/>
                  </a:cubicBezTo>
                  <a:cubicBezTo>
                    <a:pt x="7136" y="193"/>
                    <a:pt x="8871" y="0"/>
                    <a:pt x="10800" y="0"/>
                  </a:cubicBezTo>
                  <a:cubicBezTo>
                    <a:pt x="12921" y="0"/>
                    <a:pt x="14464" y="193"/>
                    <a:pt x="16200" y="1350"/>
                  </a:cubicBezTo>
                  <a:cubicBezTo>
                    <a:pt x="18129" y="2314"/>
                    <a:pt x="19286" y="3471"/>
                    <a:pt x="20250" y="5400"/>
                  </a:cubicBezTo>
                  <a:cubicBezTo>
                    <a:pt x="21407" y="7136"/>
                    <a:pt x="21600" y="8679"/>
                    <a:pt x="21600" y="10800"/>
                  </a:cubicBezTo>
                </a:path>
              </a:pathLst>
            </a:custGeom>
            <a:solidFill>
              <a:srgbClr val="355C7D"/>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0" name="Shape 2081">
              <a:extLst>
                <a:ext uri="{FF2B5EF4-FFF2-40B4-BE49-F238E27FC236}">
                  <a16:creationId xmlns:a16="http://schemas.microsoft.com/office/drawing/2014/main" id="{0A66A75F-C5CC-4B5B-80BD-992A15993AB2}"/>
                </a:ext>
              </a:extLst>
            </p:cNvPr>
            <p:cNvSpPr/>
            <p:nvPr/>
          </p:nvSpPr>
          <p:spPr>
            <a:xfrm>
              <a:off x="3197077" y="149505"/>
              <a:ext cx="3332586" cy="37769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1" name="Shape 2082">
              <a:extLst>
                <a:ext uri="{FF2B5EF4-FFF2-40B4-BE49-F238E27FC236}">
                  <a16:creationId xmlns:a16="http://schemas.microsoft.com/office/drawing/2014/main" id="{59C53077-3E2A-4C92-958B-39F987D87045}"/>
                </a:ext>
              </a:extLst>
            </p:cNvPr>
            <p:cNvSpPr/>
            <p:nvPr/>
          </p:nvSpPr>
          <p:spPr>
            <a:xfrm>
              <a:off x="6502398" y="59610"/>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33"/>
                  </a:moveTo>
                  <a:cubicBezTo>
                    <a:pt x="21600" y="12856"/>
                    <a:pt x="21142" y="14487"/>
                    <a:pt x="20160" y="16184"/>
                  </a:cubicBezTo>
                  <a:cubicBezTo>
                    <a:pt x="19178" y="17946"/>
                    <a:pt x="17935" y="19185"/>
                    <a:pt x="16233" y="20164"/>
                  </a:cubicBezTo>
                  <a:cubicBezTo>
                    <a:pt x="14531" y="21143"/>
                    <a:pt x="12764" y="21600"/>
                    <a:pt x="10800" y="21600"/>
                  </a:cubicBezTo>
                  <a:cubicBezTo>
                    <a:pt x="8836" y="21600"/>
                    <a:pt x="7069" y="21143"/>
                    <a:pt x="5367" y="20164"/>
                  </a:cubicBezTo>
                  <a:cubicBezTo>
                    <a:pt x="3665" y="19185"/>
                    <a:pt x="2422" y="17946"/>
                    <a:pt x="1440" y="16184"/>
                  </a:cubicBezTo>
                  <a:cubicBezTo>
                    <a:pt x="458" y="14487"/>
                    <a:pt x="0" y="12856"/>
                    <a:pt x="0" y="10833"/>
                  </a:cubicBezTo>
                  <a:cubicBezTo>
                    <a:pt x="0" y="8875"/>
                    <a:pt x="458" y="7113"/>
                    <a:pt x="1440" y="5416"/>
                  </a:cubicBezTo>
                  <a:cubicBezTo>
                    <a:pt x="2422" y="3785"/>
                    <a:pt x="3665" y="2480"/>
                    <a:pt x="5367" y="1436"/>
                  </a:cubicBezTo>
                  <a:cubicBezTo>
                    <a:pt x="7069" y="457"/>
                    <a:pt x="8836" y="0"/>
                    <a:pt x="10800" y="0"/>
                  </a:cubicBezTo>
                  <a:cubicBezTo>
                    <a:pt x="12764" y="0"/>
                    <a:pt x="14531" y="457"/>
                    <a:pt x="16233" y="1436"/>
                  </a:cubicBezTo>
                  <a:cubicBezTo>
                    <a:pt x="17935" y="2480"/>
                    <a:pt x="19178" y="3785"/>
                    <a:pt x="20160" y="5416"/>
                  </a:cubicBezTo>
                  <a:cubicBezTo>
                    <a:pt x="21142" y="7113"/>
                    <a:pt x="21600" y="8875"/>
                    <a:pt x="21600" y="10833"/>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2" name="Shape 2083">
              <a:extLst>
                <a:ext uri="{FF2B5EF4-FFF2-40B4-BE49-F238E27FC236}">
                  <a16:creationId xmlns:a16="http://schemas.microsoft.com/office/drawing/2014/main" id="{53AA7C9C-9C04-4FC7-90ED-5536F5E45945}"/>
                </a:ext>
              </a:extLst>
            </p:cNvPr>
            <p:cNvSpPr/>
            <p:nvPr/>
          </p:nvSpPr>
          <p:spPr>
            <a:xfrm>
              <a:off x="3197076" y="1558005"/>
              <a:ext cx="3380073" cy="23684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3" name="Shape 2084">
              <a:extLst>
                <a:ext uri="{FF2B5EF4-FFF2-40B4-BE49-F238E27FC236}">
                  <a16:creationId xmlns:a16="http://schemas.microsoft.com/office/drawing/2014/main" id="{48045D8C-FC78-4292-9B81-8A5F37A0691E}"/>
                </a:ext>
              </a:extLst>
            </p:cNvPr>
            <p:cNvSpPr/>
            <p:nvPr/>
          </p:nvSpPr>
          <p:spPr>
            <a:xfrm>
              <a:off x="6495467" y="1461141"/>
              <a:ext cx="149504" cy="14950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829"/>
                    <a:pt x="21142" y="14531"/>
                    <a:pt x="20160" y="16233"/>
                  </a:cubicBezTo>
                  <a:cubicBezTo>
                    <a:pt x="19178" y="18000"/>
                    <a:pt x="17935" y="19178"/>
                    <a:pt x="16233" y="20160"/>
                  </a:cubicBezTo>
                  <a:cubicBezTo>
                    <a:pt x="14531" y="21142"/>
                    <a:pt x="12764" y="21600"/>
                    <a:pt x="10800" y="21600"/>
                  </a:cubicBezTo>
                  <a:cubicBezTo>
                    <a:pt x="8836" y="21600"/>
                    <a:pt x="7069" y="21142"/>
                    <a:pt x="5367" y="20160"/>
                  </a:cubicBezTo>
                  <a:cubicBezTo>
                    <a:pt x="3665" y="19178"/>
                    <a:pt x="2422" y="18000"/>
                    <a:pt x="1440" y="16233"/>
                  </a:cubicBezTo>
                  <a:cubicBezTo>
                    <a:pt x="458" y="14531"/>
                    <a:pt x="0" y="12829"/>
                    <a:pt x="0" y="10800"/>
                  </a:cubicBezTo>
                  <a:cubicBezTo>
                    <a:pt x="0" y="8836"/>
                    <a:pt x="458" y="7200"/>
                    <a:pt x="1440" y="5433"/>
                  </a:cubicBezTo>
                  <a:cubicBezTo>
                    <a:pt x="2422" y="3731"/>
                    <a:pt x="3665" y="2487"/>
                    <a:pt x="5367" y="1440"/>
                  </a:cubicBezTo>
                  <a:cubicBezTo>
                    <a:pt x="7069" y="458"/>
                    <a:pt x="8836" y="0"/>
                    <a:pt x="10800" y="0"/>
                  </a:cubicBezTo>
                  <a:cubicBezTo>
                    <a:pt x="12764" y="0"/>
                    <a:pt x="14531" y="458"/>
                    <a:pt x="16233" y="1440"/>
                  </a:cubicBezTo>
                  <a:cubicBezTo>
                    <a:pt x="17935" y="2487"/>
                    <a:pt x="19178" y="3731"/>
                    <a:pt x="20160" y="5433"/>
                  </a:cubicBezTo>
                  <a:cubicBezTo>
                    <a:pt x="21142" y="7200"/>
                    <a:pt x="21600" y="8836"/>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14" name="Shape 2085">
              <a:extLst>
                <a:ext uri="{FF2B5EF4-FFF2-40B4-BE49-F238E27FC236}">
                  <a16:creationId xmlns:a16="http://schemas.microsoft.com/office/drawing/2014/main" id="{FD349969-0818-4459-BEEF-9893A38FD2F1}"/>
                </a:ext>
              </a:extLst>
            </p:cNvPr>
            <p:cNvSpPr/>
            <p:nvPr/>
          </p:nvSpPr>
          <p:spPr>
            <a:xfrm>
              <a:off x="3197079" y="3019145"/>
              <a:ext cx="3380070" cy="9072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72" y="21600"/>
                    <a:pt x="11920" y="0"/>
                    <a:pt x="21600" y="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5" name="Shape 2086">
              <a:extLst>
                <a:ext uri="{FF2B5EF4-FFF2-40B4-BE49-F238E27FC236}">
                  <a16:creationId xmlns:a16="http://schemas.microsoft.com/office/drawing/2014/main" id="{7EA8452F-FFD8-4A28-8CC5-F1F9515535C6}"/>
                </a:ext>
              </a:extLst>
            </p:cNvPr>
            <p:cNvSpPr/>
            <p:nvPr/>
          </p:nvSpPr>
          <p:spPr>
            <a:xfrm>
              <a:off x="6536309" y="293990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160"/>
                  </a:cubicBezTo>
                  <a:cubicBezTo>
                    <a:pt x="14531" y="21142"/>
                    <a:pt x="12764" y="21600"/>
                    <a:pt x="10800" y="21600"/>
                  </a:cubicBezTo>
                  <a:cubicBezTo>
                    <a:pt x="8836" y="21600"/>
                    <a:pt x="7069" y="21142"/>
                    <a:pt x="5367" y="20160"/>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16" name="Shape 2089">
              <a:extLst>
                <a:ext uri="{FF2B5EF4-FFF2-40B4-BE49-F238E27FC236}">
                  <a16:creationId xmlns:a16="http://schemas.microsoft.com/office/drawing/2014/main" id="{BF27504C-7337-4933-BF4E-F668C7EBA865}"/>
                </a:ext>
              </a:extLst>
            </p:cNvPr>
            <p:cNvSpPr/>
            <p:nvPr/>
          </p:nvSpPr>
          <p:spPr>
            <a:xfrm>
              <a:off x="3197077" y="3926864"/>
              <a:ext cx="3380070" cy="7159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7" name="Shape 2090">
              <a:extLst>
                <a:ext uri="{FF2B5EF4-FFF2-40B4-BE49-F238E27FC236}">
                  <a16:creationId xmlns:a16="http://schemas.microsoft.com/office/drawing/2014/main" id="{FA32046F-4AE8-4831-9F30-EE2871344E59}"/>
                </a:ext>
              </a:extLst>
            </p:cNvPr>
            <p:cNvSpPr/>
            <p:nvPr/>
          </p:nvSpPr>
          <p:spPr>
            <a:xfrm>
              <a:off x="6538744" y="4550918"/>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65"/>
                    <a:pt x="20160" y="16233"/>
                  </a:cubicBezTo>
                  <a:cubicBezTo>
                    <a:pt x="19178" y="17935"/>
                    <a:pt x="17935" y="19113"/>
                    <a:pt x="16233" y="20095"/>
                  </a:cubicBezTo>
                  <a:cubicBezTo>
                    <a:pt x="14531" y="21142"/>
                    <a:pt x="12764" y="21600"/>
                    <a:pt x="10800" y="21600"/>
                  </a:cubicBezTo>
                  <a:cubicBezTo>
                    <a:pt x="8836" y="21600"/>
                    <a:pt x="7069" y="21142"/>
                    <a:pt x="5367" y="20095"/>
                  </a:cubicBezTo>
                  <a:cubicBezTo>
                    <a:pt x="3665" y="19113"/>
                    <a:pt x="2422" y="17935"/>
                    <a:pt x="1440" y="16233"/>
                  </a:cubicBezTo>
                  <a:cubicBezTo>
                    <a:pt x="458" y="14465"/>
                    <a:pt x="0" y="12764"/>
                    <a:pt x="0" y="10800"/>
                  </a:cubicBezTo>
                  <a:cubicBezTo>
                    <a:pt x="0" y="8771"/>
                    <a:pt x="458" y="7135"/>
                    <a:pt x="1440" y="5433"/>
                  </a:cubicBezTo>
                  <a:cubicBezTo>
                    <a:pt x="2422" y="3665"/>
                    <a:pt x="3665" y="2422"/>
                    <a:pt x="5367" y="1440"/>
                  </a:cubicBezTo>
                  <a:cubicBezTo>
                    <a:pt x="7069" y="458"/>
                    <a:pt x="8836" y="0"/>
                    <a:pt x="10800" y="0"/>
                  </a:cubicBezTo>
                  <a:cubicBezTo>
                    <a:pt x="12764" y="0"/>
                    <a:pt x="14531" y="458"/>
                    <a:pt x="16233" y="1440"/>
                  </a:cubicBezTo>
                  <a:cubicBezTo>
                    <a:pt x="17935" y="2422"/>
                    <a:pt x="19178" y="3665"/>
                    <a:pt x="20160" y="5433"/>
                  </a:cubicBezTo>
                  <a:cubicBezTo>
                    <a:pt x="21142" y="7135"/>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dirty="0"/>
            </a:p>
          </p:txBody>
        </p:sp>
        <p:sp>
          <p:nvSpPr>
            <p:cNvPr id="18" name="Shape 2091">
              <a:extLst>
                <a:ext uri="{FF2B5EF4-FFF2-40B4-BE49-F238E27FC236}">
                  <a16:creationId xmlns:a16="http://schemas.microsoft.com/office/drawing/2014/main" id="{8763EDF3-081F-488D-846D-C13054E52A67}"/>
                </a:ext>
              </a:extLst>
            </p:cNvPr>
            <p:cNvSpPr/>
            <p:nvPr/>
          </p:nvSpPr>
          <p:spPr>
            <a:xfrm>
              <a:off x="3197077" y="3926866"/>
              <a:ext cx="3380069" cy="21839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72" y="0"/>
                    <a:pt x="11920" y="21600"/>
                    <a:pt x="21600" y="21600"/>
                  </a:cubicBezTo>
                </a:path>
              </a:pathLst>
            </a:custGeom>
            <a:noFill/>
            <a:ln w="25400" cap="flat">
              <a:solidFill>
                <a:schemeClr val="accent2"/>
              </a:solidFill>
              <a:prstDash val="solid"/>
              <a:miter lim="800000"/>
            </a:ln>
            <a:effectLst/>
          </p:spPr>
          <p:txBody>
            <a:bodyPr wrap="square" lIns="41494" tIns="41494" rIns="41494" bIns="41494" numCol="1" anchor="t">
              <a:noAutofit/>
            </a:bodyPr>
            <a:lstStyle/>
            <a:p>
              <a:pPr defTabSz="414923">
                <a:lnSpc>
                  <a:spcPct val="93000"/>
                </a:lnSpc>
                <a:defRPr sz="2200">
                  <a:latin typeface="Arial"/>
                  <a:ea typeface="Arial"/>
                  <a:cs typeface="Arial"/>
                  <a:sym typeface="Arial"/>
                </a:defRPr>
              </a:pPr>
              <a:endParaRPr sz="1547"/>
            </a:p>
          </p:txBody>
        </p:sp>
        <p:sp>
          <p:nvSpPr>
            <p:cNvPr id="19" name="Shape 2092">
              <a:extLst>
                <a:ext uri="{FF2B5EF4-FFF2-40B4-BE49-F238E27FC236}">
                  <a16:creationId xmlns:a16="http://schemas.microsoft.com/office/drawing/2014/main" id="{B1458DFE-BF6E-43F5-BE65-7FE2D71E0D52}"/>
                </a:ext>
              </a:extLst>
            </p:cNvPr>
            <p:cNvSpPr/>
            <p:nvPr/>
          </p:nvSpPr>
          <p:spPr>
            <a:xfrm>
              <a:off x="6542815" y="6042842"/>
              <a:ext cx="149504" cy="1495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64"/>
                    <a:pt x="21142" y="14400"/>
                    <a:pt x="20160" y="16167"/>
                  </a:cubicBezTo>
                  <a:cubicBezTo>
                    <a:pt x="19178" y="17869"/>
                    <a:pt x="17935" y="19113"/>
                    <a:pt x="16233" y="20095"/>
                  </a:cubicBezTo>
                  <a:cubicBezTo>
                    <a:pt x="14531" y="21142"/>
                    <a:pt x="12764" y="21600"/>
                    <a:pt x="10800" y="21600"/>
                  </a:cubicBezTo>
                  <a:cubicBezTo>
                    <a:pt x="8836" y="21600"/>
                    <a:pt x="7069" y="21142"/>
                    <a:pt x="5367" y="20095"/>
                  </a:cubicBezTo>
                  <a:cubicBezTo>
                    <a:pt x="3665" y="19113"/>
                    <a:pt x="2422" y="17869"/>
                    <a:pt x="1440" y="16167"/>
                  </a:cubicBezTo>
                  <a:cubicBezTo>
                    <a:pt x="458" y="14400"/>
                    <a:pt x="0" y="12764"/>
                    <a:pt x="0" y="10800"/>
                  </a:cubicBezTo>
                  <a:cubicBezTo>
                    <a:pt x="0" y="8771"/>
                    <a:pt x="458" y="7069"/>
                    <a:pt x="1440" y="5367"/>
                  </a:cubicBezTo>
                  <a:cubicBezTo>
                    <a:pt x="2422" y="3600"/>
                    <a:pt x="3665" y="2422"/>
                    <a:pt x="5367" y="1440"/>
                  </a:cubicBezTo>
                  <a:cubicBezTo>
                    <a:pt x="7069" y="458"/>
                    <a:pt x="8836" y="0"/>
                    <a:pt x="10800" y="0"/>
                  </a:cubicBezTo>
                  <a:cubicBezTo>
                    <a:pt x="12764" y="0"/>
                    <a:pt x="14531" y="458"/>
                    <a:pt x="16233" y="1440"/>
                  </a:cubicBezTo>
                  <a:cubicBezTo>
                    <a:pt x="17935" y="2422"/>
                    <a:pt x="19178" y="3600"/>
                    <a:pt x="20160" y="5367"/>
                  </a:cubicBezTo>
                  <a:cubicBezTo>
                    <a:pt x="21142" y="7069"/>
                    <a:pt x="21600" y="8771"/>
                    <a:pt x="21600" y="10800"/>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1" name="Shape 2094">
              <a:extLst>
                <a:ext uri="{FF2B5EF4-FFF2-40B4-BE49-F238E27FC236}">
                  <a16:creationId xmlns:a16="http://schemas.microsoft.com/office/drawing/2014/main" id="{A75013A6-399F-4A10-B158-1F55D19FC7CE}"/>
                </a:ext>
              </a:extLst>
            </p:cNvPr>
            <p:cNvSpPr/>
            <p:nvPr/>
          </p:nvSpPr>
          <p:spPr>
            <a:xfrm>
              <a:off x="6536309" y="7376475"/>
              <a:ext cx="149504" cy="151501"/>
            </a:xfrm>
            <a:custGeom>
              <a:avLst/>
              <a:gdLst/>
              <a:ahLst/>
              <a:cxnLst>
                <a:cxn ang="0">
                  <a:pos x="wd2" y="hd2"/>
                </a:cxn>
                <a:cxn ang="5400000">
                  <a:pos x="wd2" y="hd2"/>
                </a:cxn>
                <a:cxn ang="10800000">
                  <a:pos x="wd2" y="hd2"/>
                </a:cxn>
                <a:cxn ang="16200000">
                  <a:pos x="wd2" y="hd2"/>
                </a:cxn>
              </a:cxnLst>
              <a:rect l="0" t="0" r="r" b="b"/>
              <a:pathLst>
                <a:path w="21600" h="21600" extrusionOk="0">
                  <a:moveTo>
                    <a:pt x="21600" y="10865"/>
                  </a:moveTo>
                  <a:cubicBezTo>
                    <a:pt x="21600" y="12752"/>
                    <a:pt x="21142" y="14443"/>
                    <a:pt x="20160" y="16200"/>
                  </a:cubicBezTo>
                  <a:cubicBezTo>
                    <a:pt x="19178" y="17892"/>
                    <a:pt x="17935" y="19128"/>
                    <a:pt x="16233" y="20169"/>
                  </a:cubicBezTo>
                  <a:cubicBezTo>
                    <a:pt x="14531" y="21145"/>
                    <a:pt x="12764" y="21600"/>
                    <a:pt x="10800" y="21600"/>
                  </a:cubicBezTo>
                  <a:cubicBezTo>
                    <a:pt x="8836" y="21600"/>
                    <a:pt x="7069" y="21145"/>
                    <a:pt x="5367" y="20169"/>
                  </a:cubicBezTo>
                  <a:cubicBezTo>
                    <a:pt x="3665" y="19128"/>
                    <a:pt x="2422" y="17892"/>
                    <a:pt x="1440" y="16200"/>
                  </a:cubicBezTo>
                  <a:cubicBezTo>
                    <a:pt x="458" y="14443"/>
                    <a:pt x="0" y="12817"/>
                    <a:pt x="0" y="10865"/>
                  </a:cubicBezTo>
                  <a:cubicBezTo>
                    <a:pt x="0" y="8913"/>
                    <a:pt x="458" y="7157"/>
                    <a:pt x="1440" y="5465"/>
                  </a:cubicBezTo>
                  <a:cubicBezTo>
                    <a:pt x="2422" y="3708"/>
                    <a:pt x="3665" y="2472"/>
                    <a:pt x="5367" y="1496"/>
                  </a:cubicBezTo>
                  <a:cubicBezTo>
                    <a:pt x="7069" y="455"/>
                    <a:pt x="8836" y="0"/>
                    <a:pt x="10800" y="0"/>
                  </a:cubicBezTo>
                  <a:cubicBezTo>
                    <a:pt x="12764" y="0"/>
                    <a:pt x="14531" y="455"/>
                    <a:pt x="16233" y="1496"/>
                  </a:cubicBezTo>
                  <a:cubicBezTo>
                    <a:pt x="17935" y="2472"/>
                    <a:pt x="19178" y="3708"/>
                    <a:pt x="20160" y="5465"/>
                  </a:cubicBezTo>
                  <a:cubicBezTo>
                    <a:pt x="21142" y="7157"/>
                    <a:pt x="21600" y="8848"/>
                    <a:pt x="21600" y="10865"/>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2" name="Shape 2097">
              <a:extLst>
                <a:ext uri="{FF2B5EF4-FFF2-40B4-BE49-F238E27FC236}">
                  <a16:creationId xmlns:a16="http://schemas.microsoft.com/office/drawing/2014/main" id="{A4F9A866-DB71-4A79-A49B-E36F84F785DA}"/>
                </a:ext>
              </a:extLst>
            </p:cNvPr>
            <p:cNvSpPr/>
            <p:nvPr/>
          </p:nvSpPr>
          <p:spPr>
            <a:xfrm>
              <a:off x="3145091" y="3802901"/>
              <a:ext cx="239480" cy="239478"/>
            </a:xfrm>
            <a:custGeom>
              <a:avLst/>
              <a:gdLst/>
              <a:ahLst/>
              <a:cxnLst>
                <a:cxn ang="0">
                  <a:pos x="wd2" y="hd2"/>
                </a:cxn>
                <a:cxn ang="5400000">
                  <a:pos x="wd2" y="hd2"/>
                </a:cxn>
                <a:cxn ang="10800000">
                  <a:pos x="wd2" y="hd2"/>
                </a:cxn>
                <a:cxn ang="16200000">
                  <a:pos x="wd2" y="hd2"/>
                </a:cxn>
              </a:cxnLst>
              <a:rect l="0" t="0" r="r" b="b"/>
              <a:pathLst>
                <a:path w="21600" h="21600" extrusionOk="0">
                  <a:moveTo>
                    <a:pt x="21600" y="10759"/>
                  </a:moveTo>
                  <a:cubicBezTo>
                    <a:pt x="21600" y="12764"/>
                    <a:pt x="21070" y="14441"/>
                    <a:pt x="20092" y="16159"/>
                  </a:cubicBezTo>
                  <a:cubicBezTo>
                    <a:pt x="19114" y="17877"/>
                    <a:pt x="17891" y="19145"/>
                    <a:pt x="16180" y="20127"/>
                  </a:cubicBezTo>
                  <a:cubicBezTo>
                    <a:pt x="14468" y="21150"/>
                    <a:pt x="12797" y="21600"/>
                    <a:pt x="10800" y="21600"/>
                  </a:cubicBezTo>
                  <a:cubicBezTo>
                    <a:pt x="8803" y="21600"/>
                    <a:pt x="7132" y="21150"/>
                    <a:pt x="5420" y="20127"/>
                  </a:cubicBezTo>
                  <a:cubicBezTo>
                    <a:pt x="3709" y="19145"/>
                    <a:pt x="2445" y="17877"/>
                    <a:pt x="1467" y="16159"/>
                  </a:cubicBezTo>
                  <a:cubicBezTo>
                    <a:pt x="448" y="14441"/>
                    <a:pt x="0" y="12764"/>
                    <a:pt x="0" y="10759"/>
                  </a:cubicBezTo>
                  <a:cubicBezTo>
                    <a:pt x="0" y="8755"/>
                    <a:pt x="448" y="7077"/>
                    <a:pt x="1467" y="5359"/>
                  </a:cubicBezTo>
                  <a:cubicBezTo>
                    <a:pt x="2445" y="3641"/>
                    <a:pt x="3709" y="2414"/>
                    <a:pt x="5420" y="1432"/>
                  </a:cubicBezTo>
                  <a:cubicBezTo>
                    <a:pt x="7132" y="409"/>
                    <a:pt x="8803" y="0"/>
                    <a:pt x="10800" y="0"/>
                  </a:cubicBezTo>
                  <a:cubicBezTo>
                    <a:pt x="12756" y="0"/>
                    <a:pt x="14468" y="409"/>
                    <a:pt x="16180" y="1432"/>
                  </a:cubicBezTo>
                  <a:cubicBezTo>
                    <a:pt x="17891" y="2414"/>
                    <a:pt x="19114" y="3641"/>
                    <a:pt x="20092" y="5359"/>
                  </a:cubicBezTo>
                  <a:cubicBezTo>
                    <a:pt x="21070" y="7077"/>
                    <a:pt x="21600" y="8795"/>
                    <a:pt x="21600" y="10759"/>
                  </a:cubicBez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sp>
          <p:nvSpPr>
            <p:cNvPr id="23" name="Shape 2098">
              <a:extLst>
                <a:ext uri="{FF2B5EF4-FFF2-40B4-BE49-F238E27FC236}">
                  <a16:creationId xmlns:a16="http://schemas.microsoft.com/office/drawing/2014/main" id="{00CB8163-16E2-4D33-A954-7FCBFBEF4D2A}"/>
                </a:ext>
              </a:extLst>
            </p:cNvPr>
            <p:cNvSpPr/>
            <p:nvPr/>
          </p:nvSpPr>
          <p:spPr>
            <a:xfrm>
              <a:off x="7487158" y="-124281"/>
              <a:ext cx="3572761" cy="76587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Considerations</a:t>
              </a:r>
            </a:p>
          </p:txBody>
        </p:sp>
        <p:sp>
          <p:nvSpPr>
            <p:cNvPr id="24" name="Shape 2100">
              <a:extLst>
                <a:ext uri="{FF2B5EF4-FFF2-40B4-BE49-F238E27FC236}">
                  <a16:creationId xmlns:a16="http://schemas.microsoft.com/office/drawing/2014/main" id="{CDB5534B-39E9-4441-A192-4A20E797F6F2}"/>
                </a:ext>
              </a:extLst>
            </p:cNvPr>
            <p:cNvSpPr/>
            <p:nvPr/>
          </p:nvSpPr>
          <p:spPr>
            <a:xfrm>
              <a:off x="7487162" y="1252994"/>
              <a:ext cx="3519284"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Attributes of Data</a:t>
              </a:r>
            </a:p>
          </p:txBody>
        </p:sp>
        <p:sp>
          <p:nvSpPr>
            <p:cNvPr id="25" name="Shape 2102">
              <a:extLst>
                <a:ext uri="{FF2B5EF4-FFF2-40B4-BE49-F238E27FC236}">
                  <a16:creationId xmlns:a16="http://schemas.microsoft.com/office/drawing/2014/main" id="{3F7CAA58-4351-42AA-8076-16BCD0316551}"/>
                </a:ext>
              </a:extLst>
            </p:cNvPr>
            <p:cNvSpPr/>
            <p:nvPr/>
          </p:nvSpPr>
          <p:spPr>
            <a:xfrm>
              <a:off x="7487158" y="2789569"/>
              <a:ext cx="2381297" cy="113684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Sources </a:t>
              </a:r>
            </a:p>
            <a:p>
              <a:endParaRPr sz="1000" dirty="0"/>
            </a:p>
          </p:txBody>
        </p:sp>
        <p:sp>
          <p:nvSpPr>
            <p:cNvPr id="26" name="Shape 2104">
              <a:extLst>
                <a:ext uri="{FF2B5EF4-FFF2-40B4-BE49-F238E27FC236}">
                  <a16:creationId xmlns:a16="http://schemas.microsoft.com/office/drawing/2014/main" id="{6D24C851-BA62-4411-8C60-419C8E0956C4}"/>
                </a:ext>
              </a:extLst>
            </p:cNvPr>
            <p:cNvSpPr/>
            <p:nvPr/>
          </p:nvSpPr>
          <p:spPr>
            <a:xfrm>
              <a:off x="7433728" y="4462548"/>
              <a:ext cx="2381298" cy="30343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chemeClr val="accent2"/>
                  </a:solidFill>
                </a:rPr>
                <a:t>Data Usage  </a:t>
              </a:r>
            </a:p>
            <a:p>
              <a:endParaRPr sz="1000" dirty="0"/>
            </a:p>
          </p:txBody>
        </p:sp>
        <p:sp>
          <p:nvSpPr>
            <p:cNvPr id="27" name="Shape 2106">
              <a:extLst>
                <a:ext uri="{FF2B5EF4-FFF2-40B4-BE49-F238E27FC236}">
                  <a16:creationId xmlns:a16="http://schemas.microsoft.com/office/drawing/2014/main" id="{57CF6756-6290-4009-A561-B2FE3C566A34}"/>
                </a:ext>
              </a:extLst>
            </p:cNvPr>
            <p:cNvSpPr/>
            <p:nvPr/>
          </p:nvSpPr>
          <p:spPr>
            <a:xfrm>
              <a:off x="7347295" y="5682432"/>
              <a:ext cx="3223083" cy="42155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90133">
                <a:lnSpc>
                  <a:spcPct val="93000"/>
                </a:lnSpc>
                <a:tabLst>
                  <a:tab pos="584200" algn="l"/>
                  <a:tab pos="1168400" algn="l"/>
                  <a:tab pos="1765300" algn="l"/>
                  <a:tab pos="2349500" algn="l"/>
                  <a:tab pos="2946400" algn="l"/>
                  <a:tab pos="3530600" algn="l"/>
                  <a:tab pos="4127500" algn="l"/>
                  <a:tab pos="4711700" algn="l"/>
                  <a:tab pos="5308600" algn="l"/>
                  <a:tab pos="5892800" algn="l"/>
                  <a:tab pos="6489700" algn="l"/>
                  <a:tab pos="7073900" algn="l"/>
                  <a:tab pos="7670800" algn="l"/>
                  <a:tab pos="8255000" algn="l"/>
                  <a:tab pos="8851900" algn="l"/>
                  <a:tab pos="9436100" algn="l"/>
                  <a:tab pos="10020300" algn="l"/>
                  <a:tab pos="10617200" algn="l"/>
                  <a:tab pos="11201400" algn="l"/>
                  <a:tab pos="11798300" algn="l"/>
                </a:tabLst>
                <a:defRPr sz="2200" b="1">
                  <a:solidFill>
                    <a:srgbClr val="726658"/>
                  </a:solidFill>
                  <a:latin typeface="'Roboto-Bold'"/>
                  <a:ea typeface="'Roboto-Bold'"/>
                  <a:cs typeface="'Roboto-Bold'"/>
                  <a:sym typeface="'Roboto-Bold'"/>
                </a:defRPr>
              </a:lvl1pPr>
            </a:lstStyle>
            <a:p>
              <a:r>
                <a:rPr lang="en-US" sz="400" u="sng" dirty="0">
                  <a:solidFill>
                    <a:srgbClr val="FF0000"/>
                  </a:solidFill>
                </a:rPr>
                <a:t>Data Access</a:t>
              </a:r>
            </a:p>
          </p:txBody>
        </p:sp>
        <p:sp>
          <p:nvSpPr>
            <p:cNvPr id="29" name="Shape 2112">
              <a:extLst>
                <a:ext uri="{FF2B5EF4-FFF2-40B4-BE49-F238E27FC236}">
                  <a16:creationId xmlns:a16="http://schemas.microsoft.com/office/drawing/2014/main" id="{2FE3C08E-78E5-4E25-BE7B-A8DDC5835116}"/>
                </a:ext>
              </a:extLst>
            </p:cNvPr>
            <p:cNvSpPr/>
            <p:nvPr/>
          </p:nvSpPr>
          <p:spPr>
            <a:xfrm>
              <a:off x="0" y="0"/>
              <a:ext cx="3544875" cy="8878982"/>
            </a:xfrm>
            <a:custGeom>
              <a:avLst/>
              <a:gdLst/>
              <a:ahLst/>
              <a:cxnLst>
                <a:cxn ang="0">
                  <a:pos x="wd2" y="hd2"/>
                </a:cxn>
                <a:cxn ang="5400000">
                  <a:pos x="wd2" y="hd2"/>
                </a:cxn>
                <a:cxn ang="10800000">
                  <a:pos x="wd2" y="hd2"/>
                </a:cxn>
                <a:cxn ang="16200000">
                  <a:pos x="wd2" y="hd2"/>
                </a:cxn>
              </a:cxnLst>
              <a:rect l="0" t="0" r="r" b="b"/>
              <a:pathLst>
                <a:path w="20105" h="21600" extrusionOk="0">
                  <a:moveTo>
                    <a:pt x="1474" y="0"/>
                  </a:moveTo>
                  <a:cubicBezTo>
                    <a:pt x="2299" y="56"/>
                    <a:pt x="3007" y="162"/>
                    <a:pt x="3508" y="335"/>
                  </a:cubicBezTo>
                  <a:cubicBezTo>
                    <a:pt x="3508" y="335"/>
                    <a:pt x="9262" y="649"/>
                    <a:pt x="10196" y="1724"/>
                  </a:cubicBezTo>
                  <a:cubicBezTo>
                    <a:pt x="10196" y="1724"/>
                    <a:pt x="13858" y="2530"/>
                    <a:pt x="11870" y="3246"/>
                  </a:cubicBezTo>
                  <a:cubicBezTo>
                    <a:pt x="11870" y="3246"/>
                    <a:pt x="15841" y="4770"/>
                    <a:pt x="15841" y="7905"/>
                  </a:cubicBezTo>
                  <a:cubicBezTo>
                    <a:pt x="15841" y="7905"/>
                    <a:pt x="16469" y="8666"/>
                    <a:pt x="15841" y="9066"/>
                  </a:cubicBezTo>
                  <a:cubicBezTo>
                    <a:pt x="15841" y="9066"/>
                    <a:pt x="14897" y="9425"/>
                    <a:pt x="16675" y="10412"/>
                  </a:cubicBezTo>
                  <a:lnTo>
                    <a:pt x="19537" y="11932"/>
                  </a:lnTo>
                  <a:cubicBezTo>
                    <a:pt x="19537" y="11932"/>
                    <a:pt x="21600" y="12690"/>
                    <a:pt x="17863" y="13258"/>
                  </a:cubicBezTo>
                  <a:cubicBezTo>
                    <a:pt x="17863" y="13258"/>
                    <a:pt x="17225" y="13546"/>
                    <a:pt x="17734" y="14363"/>
                  </a:cubicBezTo>
                  <a:cubicBezTo>
                    <a:pt x="17734" y="14363"/>
                    <a:pt x="18560" y="14522"/>
                    <a:pt x="17351" y="15041"/>
                  </a:cubicBezTo>
                  <a:cubicBezTo>
                    <a:pt x="17351" y="15041"/>
                    <a:pt x="18238" y="15361"/>
                    <a:pt x="17793" y="15769"/>
                  </a:cubicBezTo>
                  <a:cubicBezTo>
                    <a:pt x="17793" y="15769"/>
                    <a:pt x="17608" y="15886"/>
                    <a:pt x="16842" y="15995"/>
                  </a:cubicBezTo>
                  <a:cubicBezTo>
                    <a:pt x="16842" y="15995"/>
                    <a:pt x="15695" y="16563"/>
                    <a:pt x="16461" y="16972"/>
                  </a:cubicBezTo>
                  <a:cubicBezTo>
                    <a:pt x="16461" y="16972"/>
                    <a:pt x="18696" y="18356"/>
                    <a:pt x="14002" y="18983"/>
                  </a:cubicBezTo>
                  <a:cubicBezTo>
                    <a:pt x="14002" y="18983"/>
                    <a:pt x="11191" y="19172"/>
                    <a:pt x="8845" y="18983"/>
                  </a:cubicBezTo>
                  <a:cubicBezTo>
                    <a:pt x="8845" y="18983"/>
                    <a:pt x="6237" y="18837"/>
                    <a:pt x="4249" y="20270"/>
                  </a:cubicBezTo>
                  <a:cubicBezTo>
                    <a:pt x="4249" y="20270"/>
                    <a:pt x="3560" y="20768"/>
                    <a:pt x="3050" y="21600"/>
                  </a:cubicBezTo>
                  <a:lnTo>
                    <a:pt x="0" y="21600"/>
                  </a:lnTo>
                  <a:lnTo>
                    <a:pt x="0" y="0"/>
                  </a:lnTo>
                  <a:lnTo>
                    <a:pt x="1474" y="0"/>
                  </a:lnTo>
                </a:path>
              </a:pathLst>
            </a:custGeom>
            <a:solidFill>
              <a:schemeClr val="accent2"/>
            </a:solidFill>
            <a:ln w="3175" cap="flat">
              <a:noFill/>
              <a:miter lim="400000"/>
            </a:ln>
            <a:effectLst/>
          </p:spPr>
          <p:txBody>
            <a:bodyPr wrap="square" lIns="41494" tIns="41494" rIns="41494" bIns="41494" numCol="1" anchor="ctr">
              <a:noAutofit/>
            </a:bodyPr>
            <a:lstStyle/>
            <a:p>
              <a:pPr defTabSz="414923">
                <a:lnSpc>
                  <a:spcPct val="93000"/>
                </a:lnSpc>
                <a:defRPr sz="2200">
                  <a:latin typeface="Arial"/>
                  <a:ea typeface="Arial"/>
                  <a:cs typeface="Arial"/>
                  <a:sym typeface="Arial"/>
                </a:defRPr>
              </a:pPr>
              <a:endParaRPr sz="1547"/>
            </a:p>
          </p:txBody>
        </p:sp>
      </p:grpSp>
    </p:spTree>
    <p:extLst>
      <p:ext uri="{BB962C8B-B14F-4D97-AF65-F5344CB8AC3E}">
        <p14:creationId xmlns:p14="http://schemas.microsoft.com/office/powerpoint/2010/main" val="38695485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N980NjWJzUO7ISclCTq4eg"/>
</p:tagLst>
</file>

<file path=ppt/theme/theme1.xml><?xml version="1.0" encoding="utf-8"?>
<a:theme xmlns:a="http://schemas.openxmlformats.org/drawingml/2006/main" name="32_MASTER CRANBERRY cover, text and section slides">
  <a:themeElements>
    <a:clrScheme name="">
      <a:dk1>
        <a:srgbClr val="000000"/>
      </a:dk1>
      <a:lt1>
        <a:srgbClr val="000000"/>
      </a:lt1>
      <a:dk2>
        <a:srgbClr val="FFFFFF"/>
      </a:dk2>
      <a:lt2>
        <a:srgbClr val="FFFFFF"/>
      </a:lt2>
      <a:accent1>
        <a:srgbClr val="00BCE4"/>
      </a:accent1>
      <a:accent2>
        <a:srgbClr val="7D3F98"/>
      </a:accent2>
      <a:accent3>
        <a:srgbClr val="AAAAAA"/>
      </a:accent3>
      <a:accent4>
        <a:srgbClr val="000000"/>
      </a:accent4>
      <a:accent5>
        <a:srgbClr val="AADAEF"/>
      </a:accent5>
      <a:accent6>
        <a:srgbClr val="713889"/>
      </a:accent6>
      <a:hlink>
        <a:srgbClr val="EE3D94"/>
      </a:hlink>
      <a:folHlink>
        <a:srgbClr val="7F7F7F"/>
      </a:folHlink>
    </a:clrScheme>
    <a:fontScheme name="MASTER CRANBERRY cover, text and section slide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92D050"/>
        </a:solidFill>
        <a:ln w="9525" algn="ctr">
          <a:solidFill>
            <a:srgbClr val="FFFFFF"/>
          </a:solidFill>
          <a:miter lim="800000"/>
          <a:headEnd/>
          <a:tailEnd/>
        </a:ln>
        <a:effectLst/>
      </a:spPr>
      <a:bodyPr wrap="square" lIns="91440" tIns="91440" rIns="91440" bIns="91440" rtlCol="0" anchor="ctr"/>
      <a:lstStyle>
        <a:defPPr algn="ctr" defTabSz="684213" eaLnBrk="0" hangingPunct="0">
          <a:defRPr sz="1400" b="1" dirty="0" smtClean="0">
            <a:solidFill>
              <a:schemeClr val="tx2"/>
            </a:solidFill>
            <a:latin typeface="+mn-lt"/>
          </a:defRPr>
        </a:defPPr>
      </a:lstStyle>
    </a:spDef>
    <a:lnDef>
      <a:spPr bwMode="auto">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8100" dir="2700000" algn="tl" rotWithShape="0">
                  <a:srgbClr val="000000">
                    <a:alpha val="39999"/>
                  </a:srgbClr>
                </a:outerShdw>
              </a:effectLst>
            </a14:hiddenEffects>
          </a:ext>
        </a:extLst>
      </a:spPr>
      <a:bodyPr/>
      <a:lstStyle/>
    </a:lnDef>
  </a:objectDefaults>
  <a:extraClrSchemeLst>
    <a:extraClrScheme>
      <a:clrScheme name="MASTER CRANBERRY cover, text and section 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 CRANBERRY cover, text and section 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 CRANBERRY cover, text and section 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 CRANBERRY cover, text and section 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 CRANBERRY cover, text and section 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 CRANBERRY cover, text and section 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 CRANBERRY cover, text and section 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 CRANBERRY cover, text and section 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 CRANBERRY cover, text and section 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 CRANBERRY cover, text and section 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 CRANBERRY cover, text and section 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 CRANBERRY cover, text and section 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ASTER CRANBERRY cover, text and section slides 13">
        <a:dk1>
          <a:srgbClr val="000000"/>
        </a:dk1>
        <a:lt1>
          <a:srgbClr val="FFFFFF"/>
        </a:lt1>
        <a:dk2>
          <a:srgbClr val="F47721"/>
        </a:dk2>
        <a:lt2>
          <a:srgbClr val="D50962"/>
        </a:lt2>
        <a:accent1>
          <a:srgbClr val="7AC143"/>
        </a:accent1>
        <a:accent2>
          <a:srgbClr val="00A78E"/>
        </a:accent2>
        <a:accent3>
          <a:srgbClr val="FFFFFF"/>
        </a:accent3>
        <a:accent4>
          <a:srgbClr val="000000"/>
        </a:accent4>
        <a:accent5>
          <a:srgbClr val="BEDDB0"/>
        </a:accent5>
        <a:accent6>
          <a:srgbClr val="009780"/>
        </a:accent6>
        <a:hlink>
          <a:srgbClr val="7D3F98"/>
        </a:hlink>
        <a:folHlink>
          <a:srgbClr val="00BCE4"/>
        </a:folHlink>
      </a:clrScheme>
      <a:clrMap bg1="lt1" tx1="dk1" bg2="lt2" tx2="dk2" accent1="accent1" accent2="accent2" accent3="accent3" accent4="accent4" accent5="accent5" accent6="accent6" hlink="hlink" folHlink="folHlink"/>
    </a:extraClrScheme>
    <a:extraClrScheme>
      <a:clrScheme name="MASTER CRANBERRY cover, text and section slides 14">
        <a:dk1>
          <a:srgbClr val="000000"/>
        </a:dk1>
        <a:lt1>
          <a:srgbClr val="FFFFFF"/>
        </a:lt1>
        <a:dk2>
          <a:srgbClr val="D20962"/>
        </a:dk2>
        <a:lt2>
          <a:srgbClr val="F47721"/>
        </a:lt2>
        <a:accent1>
          <a:srgbClr val="7AC143"/>
        </a:accent1>
        <a:accent2>
          <a:srgbClr val="00A78E"/>
        </a:accent2>
        <a:accent3>
          <a:srgbClr val="FFFFFF"/>
        </a:accent3>
        <a:accent4>
          <a:srgbClr val="000000"/>
        </a:accent4>
        <a:accent5>
          <a:srgbClr val="BEDDB0"/>
        </a:accent5>
        <a:accent6>
          <a:srgbClr val="009780"/>
        </a:accent6>
        <a:hlink>
          <a:srgbClr val="7D3F98"/>
        </a:hlink>
        <a:folHlink>
          <a:srgbClr val="00BC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85C16663-0E6F-46D0-A658-A651F1A7CE1E}">
  <ds:schemaRefs>
    <ds:schemaRef ds:uri="http://schemas.microsoft.com/sharepoint/v3/contenttype/forms"/>
  </ds:schemaRefs>
</ds:datastoreItem>
</file>

<file path=customXml/itemProps2.xml><?xml version="1.0" encoding="utf-8"?>
<ds:datastoreItem xmlns:ds="http://schemas.openxmlformats.org/officeDocument/2006/customXml" ds:itemID="{26F41895-EFFE-47C3-B85D-8FEAD5EF2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cf5257-8992-498b-aff9-2ccb2706890d"/>
    <ds:schemaRef ds:uri="f8f3ac21-d33a-4f17-9d4e-9f9f14b93e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5E3674-53A6-4C13-B598-318310E3C7A1}">
  <ds:schemaRefs>
    <ds:schemaRef ds:uri="http://schemas.microsoft.com/office/2006/metadata/properties"/>
    <ds:schemaRef ds:uri="http://schemas.microsoft.com/office/infopath/2007/PartnerControls"/>
    <ds:schemaRef ds:uri="b1cf5257-8992-498b-aff9-2ccb2706890d"/>
    <ds:schemaRef ds:uri="f8f3ac21-d33a-4f17-9d4e-9f9f14b93e81"/>
  </ds:schemaRefs>
</ds:datastoreItem>
</file>

<file path=docProps/app.xml><?xml version="1.0" encoding="utf-8"?>
<Properties xmlns="http://schemas.openxmlformats.org/officeDocument/2006/extended-properties" xmlns:vt="http://schemas.openxmlformats.org/officeDocument/2006/docPropsVTypes">
  <TotalTime>85733</TotalTime>
  <Words>876</Words>
  <Application>Microsoft Office PowerPoint</Application>
  <PresentationFormat>On-screen Show (4:3)</PresentationFormat>
  <Paragraphs>147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32_MASTER CRANBERRY cover, text and section slides</vt:lpstr>
      <vt:lpstr>How Should Aetna Source Data?   a written statement declaring publicly the intentions, motives,  or views of its issuer (Enterprise Architecture) https://www.merriam-webster.com/dictionary/manifesto</vt:lpstr>
      <vt:lpstr>Executive Summary   </vt:lpstr>
      <vt:lpstr>PowerPoint Presentation</vt:lpstr>
      <vt:lpstr>Data Sourcing Manifesto</vt:lpstr>
      <vt:lpstr>Data Considerations</vt:lpstr>
      <vt:lpstr>Attributes of Data </vt:lpstr>
      <vt:lpstr>Data Sources A data source is simply the source of the data. It can be a file, a particular database on a DBMS, or even a live data feed. The data might be located on the same computer as the program, or on another computer somewhere on a network. </vt:lpstr>
      <vt:lpstr>Data Usage </vt:lpstr>
      <vt:lpstr>Data Access </vt:lpstr>
      <vt:lpstr>Thank You</vt:lpstr>
      <vt:lpstr>Appendix (definitions)</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Staci Gitkin</dc:creator>
  <cp:lastModifiedBy>Fitzgerald, David</cp:lastModifiedBy>
  <cp:revision>380</cp:revision>
  <cp:lastPrinted>2015-09-19T23:51:19Z</cp:lastPrinted>
  <dcterms:created xsi:type="dcterms:W3CDTF">2015-01-22T15:00:57Z</dcterms:created>
  <dcterms:modified xsi:type="dcterms:W3CDTF">2022-03-11T15:44:13Z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Order">
    <vt:r8>1117300</vt:r8>
  </property>
</Properties>
</file>