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4"/>
  </p:sldMasterIdLst>
  <p:notesMasterIdLst>
    <p:notesMasterId r:id="rId20"/>
  </p:notesMasterIdLst>
  <p:handoutMasterIdLst>
    <p:handoutMasterId r:id="rId21"/>
  </p:handoutMasterIdLst>
  <p:sldIdLst>
    <p:sldId id="256" r:id="rId5"/>
    <p:sldId id="257" r:id="rId6"/>
    <p:sldId id="260" r:id="rId7"/>
    <p:sldId id="542" r:id="rId8"/>
    <p:sldId id="560" r:id="rId9"/>
    <p:sldId id="559" r:id="rId10"/>
    <p:sldId id="282" r:id="rId11"/>
    <p:sldId id="554" r:id="rId12"/>
    <p:sldId id="549" r:id="rId13"/>
    <p:sldId id="557" r:id="rId14"/>
    <p:sldId id="309" r:id="rId15"/>
    <p:sldId id="528" r:id="rId16"/>
    <p:sldId id="334" r:id="rId17"/>
    <p:sldId id="366" r:id="rId18"/>
    <p:sldId id="468" r:id="rId19"/>
  </p:sldIdLst>
  <p:sldSz cx="12192000" cy="6858000"/>
  <p:notesSz cx="9296400" cy="70104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userDrawn="1">
          <p15:clr>
            <a:srgbClr val="A4A3A4"/>
          </p15:clr>
        </p15:guide>
        <p15:guide id="3" orient="horz" pos="2352" userDrawn="1">
          <p15:clr>
            <a:srgbClr val="A4A3A4"/>
          </p15:clr>
        </p15:guide>
        <p15:guide id="4" orient="horz" pos="3795" userDrawn="1">
          <p15:clr>
            <a:srgbClr val="A4A3A4"/>
          </p15:clr>
        </p15:guide>
        <p15:guide id="6" orient="horz" pos="4175" userDrawn="1">
          <p15:clr>
            <a:srgbClr val="A4A3A4"/>
          </p15:clr>
        </p15:guide>
        <p15:guide id="7" pos="293" userDrawn="1">
          <p15:clr>
            <a:srgbClr val="A4A3A4"/>
          </p15:clr>
        </p15:guide>
        <p15:guide id="8" pos="7399" userDrawn="1">
          <p15:clr>
            <a:srgbClr val="A4A3A4"/>
          </p15:clr>
        </p15:guide>
        <p15:guide id="9" pos="1463" userDrawn="1">
          <p15:clr>
            <a:srgbClr val="A4A3A4"/>
          </p15:clr>
        </p15:guide>
        <p15:guide id="10" pos="6193" userDrawn="1">
          <p15:clr>
            <a:srgbClr val="A4A3A4"/>
          </p15:clr>
        </p15:guide>
        <p15:guide id="11" pos="3841" userDrawn="1">
          <p15:clr>
            <a:srgbClr val="A4A3A4"/>
          </p15:clr>
        </p15:guide>
        <p15:guide id="12" pos="2640" userDrawn="1">
          <p15:clr>
            <a:srgbClr val="A4A3A4"/>
          </p15:clr>
        </p15:guide>
        <p15:guide id="13" pos="5016" userDrawn="1">
          <p15:clr>
            <a:srgbClr val="A4A3A4"/>
          </p15:clr>
        </p15:guide>
        <p15:guide id="14" orient="horz" pos="279" userDrawn="1">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userDrawn="1">
          <p15:clr>
            <a:srgbClr val="A4A3A4"/>
          </p15:clr>
        </p15:guide>
        <p15:guide id="19" pos="3792" userDrawn="1">
          <p15:clr>
            <a:srgbClr val="A4A3A4"/>
          </p15:clr>
        </p15:guide>
        <p15:guide id="20" pos="3888" userDrawn="1">
          <p15:clr>
            <a:srgbClr val="A4A3A4"/>
          </p15:clr>
        </p15:guide>
        <p15:guide id="21" orient="horz" pos="2304" userDrawn="1">
          <p15:clr>
            <a:srgbClr val="A4A3A4"/>
          </p15:clr>
        </p15:guide>
        <p15:guide id="22" orient="horz" pos="2400" userDrawn="1">
          <p15:clr>
            <a:srgbClr val="A4A3A4"/>
          </p15:clr>
        </p15:guide>
        <p15:guide id="23" orient="horz" pos="286" userDrawn="1">
          <p15:clr>
            <a:srgbClr val="A4A3A4"/>
          </p15:clr>
        </p15:guide>
        <p15:guide id="24" orient="horz" pos="285" userDrawn="1">
          <p15:clr>
            <a:srgbClr val="A4A3A4"/>
          </p15:clr>
        </p15:guide>
        <p15:guide id="25" orient="horz" pos="401" userDrawn="1">
          <p15:clr>
            <a:srgbClr val="A4A3A4"/>
          </p15:clr>
        </p15:guide>
        <p15:guide id="26" orient="horz" pos="1039" userDrawn="1">
          <p15:clr>
            <a:srgbClr val="A4A3A4"/>
          </p15:clr>
        </p15:guide>
        <p15:guide id="27" pos="3435"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llocks, George M." initials="GMH" lastIdx="2" clrIdx="0">
    <p:extLst>
      <p:ext uri="{19B8F6BF-5375-455C-9EA6-DF929625EA0E}">
        <p15:presenceInfo xmlns:p15="http://schemas.microsoft.com/office/powerpoint/2012/main" userId="Hillocks, George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9B"/>
    <a:srgbClr val="F7F7F7"/>
    <a:srgbClr val="EFE411"/>
    <a:srgbClr val="D20962"/>
    <a:srgbClr val="D9D9D9"/>
    <a:srgbClr val="F2F2F2"/>
    <a:srgbClr val="B2DAE1"/>
    <a:srgbClr val="E5B2CF"/>
    <a:srgbClr val="E46B95"/>
    <a:srgbClr val="AA006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84288" autoAdjust="0"/>
  </p:normalViewPr>
  <p:slideViewPr>
    <p:cSldViewPr snapToGrid="0">
      <p:cViewPr varScale="1">
        <p:scale>
          <a:sx n="109" d="100"/>
          <a:sy n="109" d="100"/>
        </p:scale>
        <p:origin x="600" y="192"/>
      </p:cViewPr>
      <p:guideLst>
        <p:guide orient="horz" pos="280"/>
        <p:guide orient="horz" pos="2352"/>
        <p:guide orient="horz" pos="3795"/>
        <p:guide orient="horz" pos="4175"/>
        <p:guide pos="293"/>
        <p:guide pos="7399"/>
        <p:guide pos="1463"/>
        <p:guide pos="6193"/>
        <p:guide pos="3841"/>
        <p:guide pos="2640"/>
        <p:guide pos="5016"/>
        <p:guide orient="horz" pos="279"/>
        <p:guide orient="horz" pos="768"/>
        <p:guide orient="horz" pos="4152"/>
        <p:guide orient="horz" pos="912"/>
        <p:guide orient="horz" pos="3931"/>
        <p:guide pos="3792"/>
        <p:guide pos="3888"/>
        <p:guide orient="horz" pos="2304"/>
        <p:guide orient="horz" pos="2400"/>
        <p:guide orient="horz" pos="286"/>
        <p:guide orient="horz" pos="285"/>
        <p:guide orient="horz" pos="401"/>
        <p:guide orient="horz" pos="1039"/>
        <p:guide pos="3435"/>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88" d="100"/>
          <a:sy n="88" d="100"/>
        </p:scale>
        <p:origin x="2040" y="77"/>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1C48-4066-BF07-FA01DE42AC0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C48-4066-BF07-FA01DE42AC0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1C48-4066-BF07-FA01DE42AC08}"/>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1C48-4066-BF07-FA01DE42AC08}"/>
              </c:ext>
            </c:extLst>
          </c:dPt>
          <c:cat>
            <c:numRef>
              <c:f>Sheet1!$A$2:$A$5</c:f>
              <c:numCache>
                <c:formatCode>General</c:formatCode>
                <c:ptCount val="4"/>
              </c:numCache>
            </c:numRef>
          </c:cat>
          <c:val>
            <c:numRef>
              <c:f>Sheet1!$B$2:$B$5</c:f>
              <c:numCache>
                <c:formatCode>General</c:formatCode>
                <c:ptCount val="4"/>
                <c:pt idx="0">
                  <c:v>45</c:v>
                </c:pt>
                <c:pt idx="1">
                  <c:v>55</c:v>
                </c:pt>
              </c:numCache>
            </c:numRef>
          </c:val>
          <c:extLst>
            <c:ext xmlns:c16="http://schemas.microsoft.com/office/drawing/2014/chart" uri="{C3380CC4-5D6E-409C-BE32-E72D297353CC}">
              <c16:uniqueId val="{00000008-1C48-4066-BF07-FA01DE42AC0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1332-4B5D-A072-FD3A6BD1281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332-4B5D-A072-FD3A6BD12811}"/>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1332-4B5D-A072-FD3A6BD12811}"/>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1332-4B5D-A072-FD3A6BD12811}"/>
              </c:ext>
            </c:extLst>
          </c:dPt>
          <c:cat>
            <c:numRef>
              <c:f>Sheet1!$A$2:$A$5</c:f>
              <c:numCache>
                <c:formatCode>General</c:formatCode>
                <c:ptCount val="4"/>
              </c:numCache>
            </c:numRef>
          </c:cat>
          <c:val>
            <c:numRef>
              <c:f>Sheet1!$B$2:$B$5</c:f>
              <c:numCache>
                <c:formatCode>General</c:formatCode>
                <c:ptCount val="4"/>
                <c:pt idx="0">
                  <c:v>65</c:v>
                </c:pt>
                <c:pt idx="1">
                  <c:v>25</c:v>
                </c:pt>
              </c:numCache>
            </c:numRef>
          </c:val>
          <c:extLst>
            <c:ext xmlns:c16="http://schemas.microsoft.com/office/drawing/2014/chart" uri="{C3380CC4-5D6E-409C-BE32-E72D297353CC}">
              <c16:uniqueId val="{00000008-1332-4B5D-A072-FD3A6BD1281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7BC-4DF7-8438-CC7910DF225E}"/>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7BC-4DF7-8438-CC7910DF22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77BC-4DF7-8438-CC7910DF225E}"/>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77BC-4DF7-8438-CC7910DF225E}"/>
              </c:ext>
            </c:extLst>
          </c:dPt>
          <c:cat>
            <c:numRef>
              <c:f>Sheet1!$A$2:$A$5</c:f>
              <c:numCache>
                <c:formatCode>General</c:formatCode>
                <c:ptCount val="4"/>
              </c:numCache>
            </c:numRef>
          </c:cat>
          <c:val>
            <c:numRef>
              <c:f>Sheet1!$B$2:$B$5</c:f>
              <c:numCache>
                <c:formatCode>General</c:formatCode>
                <c:ptCount val="4"/>
                <c:pt idx="0">
                  <c:v>35</c:v>
                </c:pt>
                <c:pt idx="1">
                  <c:v>60</c:v>
                </c:pt>
              </c:numCache>
            </c:numRef>
          </c:val>
          <c:extLst>
            <c:ext xmlns:c16="http://schemas.microsoft.com/office/drawing/2014/chart" uri="{C3380CC4-5D6E-409C-BE32-E72D297353CC}">
              <c16:uniqueId val="{00000008-77BC-4DF7-8438-CC7910DF225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30B-4B98-964F-829C5394869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830B-4B98-964F-829C5394869F}"/>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30B-4B98-964F-829C5394869F}"/>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830B-4B98-964F-829C5394869F}"/>
              </c:ext>
            </c:extLst>
          </c:dPt>
          <c:cat>
            <c:numRef>
              <c:f>Sheet1!$A$2:$A$5</c:f>
              <c:numCache>
                <c:formatCode>General</c:formatCode>
                <c:ptCount val="4"/>
              </c:numCache>
            </c:num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830B-4B98-964F-829C5394869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58D-4C0E-B069-CCF83017634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D58D-4C0E-B069-CCF83017634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D58D-4C0E-B069-CCF830176342}"/>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D58D-4C0E-B069-CCF830176342}"/>
              </c:ext>
            </c:extLst>
          </c:dPt>
          <c:cat>
            <c:numRef>
              <c:f>Sheet1!$A$2:$A$5</c:f>
              <c:numCache>
                <c:formatCode>General</c:formatCode>
                <c:ptCount val="4"/>
              </c:numCache>
            </c:numRef>
          </c:cat>
          <c:val>
            <c:numRef>
              <c:f>Sheet1!$B$2:$B$5</c:f>
              <c:numCache>
                <c:formatCode>General</c:formatCode>
                <c:ptCount val="4"/>
                <c:pt idx="0">
                  <c:v>45</c:v>
                </c:pt>
                <c:pt idx="1">
                  <c:v>60</c:v>
                </c:pt>
              </c:numCache>
            </c:numRef>
          </c:val>
          <c:extLst>
            <c:ext xmlns:c16="http://schemas.microsoft.com/office/drawing/2014/chart" uri="{C3380CC4-5D6E-409C-BE32-E72D297353CC}">
              <c16:uniqueId val="{00000008-D58D-4C0E-B069-CCF83017634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76E-4A26-9094-32CE59D482B5}"/>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876E-4A26-9094-32CE59D482B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76E-4A26-9094-32CE59D482B5}"/>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876E-4A26-9094-32CE59D482B5}"/>
              </c:ext>
            </c:extLst>
          </c:dPt>
          <c:cat>
            <c:numRef>
              <c:f>Sheet1!$A$2:$A$5</c:f>
              <c:numCache>
                <c:formatCode>General</c:formatCode>
                <c:ptCount val="4"/>
              </c:numCache>
            </c:numRef>
          </c:cat>
          <c:val>
            <c:numRef>
              <c:f>Sheet1!$B$2:$B$5</c:f>
              <c:numCache>
                <c:formatCode>General</c:formatCode>
                <c:ptCount val="4"/>
                <c:pt idx="0">
                  <c:v>100</c:v>
                </c:pt>
                <c:pt idx="1">
                  <c:v>0</c:v>
                </c:pt>
              </c:numCache>
            </c:numRef>
          </c:val>
          <c:extLst>
            <c:ext xmlns:c16="http://schemas.microsoft.com/office/drawing/2014/chart" uri="{C3380CC4-5D6E-409C-BE32-E72D297353CC}">
              <c16:uniqueId val="{00000008-876E-4A26-9094-32CE59D482B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6578-4ED5-9EBC-73A2BCFA0EF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6578-4ED5-9EBC-73A2BCFA0EF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6578-4ED5-9EBC-73A2BCFA0EFA}"/>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6578-4ED5-9EBC-73A2BCFA0EFA}"/>
              </c:ext>
            </c:extLst>
          </c:dPt>
          <c:cat>
            <c:numRef>
              <c:f>Sheet1!$A$2:$A$5</c:f>
              <c:numCache>
                <c:formatCode>General</c:formatCode>
                <c:ptCount val="4"/>
              </c:numCache>
            </c:numRef>
          </c:cat>
          <c:val>
            <c:numRef>
              <c:f>Sheet1!$B$2:$B$5</c:f>
              <c:numCache>
                <c:formatCode>General</c:formatCode>
                <c:ptCount val="4"/>
                <c:pt idx="0">
                  <c:v>100</c:v>
                </c:pt>
                <c:pt idx="1">
                  <c:v>0</c:v>
                </c:pt>
              </c:numCache>
            </c:numRef>
          </c:val>
          <c:extLst>
            <c:ext xmlns:c16="http://schemas.microsoft.com/office/drawing/2014/chart" uri="{C3380CC4-5D6E-409C-BE32-E72D297353CC}">
              <c16:uniqueId val="{00000008-6578-4ED5-9EBC-73A2BCFA0EF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422-4EB5-A343-D653831EA386}"/>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F422-4EB5-A343-D653831EA38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422-4EB5-A343-D653831EA386}"/>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F422-4EB5-A343-D653831EA386}"/>
              </c:ext>
            </c:extLst>
          </c:dPt>
          <c:cat>
            <c:numRef>
              <c:f>Sheet1!$A$2:$A$5</c:f>
              <c:numCache>
                <c:formatCode>General</c:formatCode>
                <c:ptCount val="4"/>
              </c:numCache>
            </c:numRef>
          </c:cat>
          <c:val>
            <c:numRef>
              <c:f>Sheet1!$B$2:$B$5</c:f>
              <c:numCache>
                <c:formatCode>General</c:formatCode>
                <c:ptCount val="4"/>
                <c:pt idx="0">
                  <c:v>60</c:v>
                </c:pt>
                <c:pt idx="1">
                  <c:v>40</c:v>
                </c:pt>
              </c:numCache>
            </c:numRef>
          </c:val>
          <c:extLst>
            <c:ext xmlns:c16="http://schemas.microsoft.com/office/drawing/2014/chart" uri="{C3380CC4-5D6E-409C-BE32-E72D297353CC}">
              <c16:uniqueId val="{00000008-F422-4EB5-A343-D653831EA3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9D9-491A-94F2-932CD2BB4FC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89D9-491A-94F2-932CD2BB4FC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9D9-491A-94F2-932CD2BB4FC8}"/>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89D9-491A-94F2-932CD2BB4FC8}"/>
              </c:ext>
            </c:extLst>
          </c:dPt>
          <c:cat>
            <c:numRef>
              <c:f>Sheet1!$A$2:$A$5</c:f>
              <c:numCache>
                <c:formatCode>General</c:formatCode>
                <c:ptCount val="4"/>
              </c:numCache>
            </c:numRef>
          </c:cat>
          <c:val>
            <c:numRef>
              <c:f>Sheet1!$B$2:$B$5</c:f>
              <c:numCache>
                <c:formatCode>General</c:formatCode>
                <c:ptCount val="4"/>
                <c:pt idx="0">
                  <c:v>100</c:v>
                </c:pt>
                <c:pt idx="1">
                  <c:v>0</c:v>
                </c:pt>
              </c:numCache>
            </c:numRef>
          </c:val>
          <c:extLst>
            <c:ext xmlns:c16="http://schemas.microsoft.com/office/drawing/2014/chart" uri="{C3380CC4-5D6E-409C-BE32-E72D297353CC}">
              <c16:uniqueId val="{00000008-89D9-491A-94F2-932CD2BB4FC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CCF-49DA-9162-85AA0DD1861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CCF-49DA-9162-85AA0DD1861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7CCF-49DA-9162-85AA0DD18612}"/>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7CCF-49DA-9162-85AA0DD18612}"/>
              </c:ext>
            </c:extLst>
          </c:dPt>
          <c:cat>
            <c:numRef>
              <c:f>Sheet1!$A$2:$A$5</c:f>
              <c:numCache>
                <c:formatCode>General</c:formatCode>
                <c:ptCount val="4"/>
              </c:numCache>
            </c:numRef>
          </c:cat>
          <c:val>
            <c:numRef>
              <c:f>Sheet1!$B$2:$B$5</c:f>
              <c:numCache>
                <c:formatCode>General</c:formatCode>
                <c:ptCount val="4"/>
                <c:pt idx="0">
                  <c:v>70</c:v>
                </c:pt>
                <c:pt idx="1">
                  <c:v>25</c:v>
                </c:pt>
              </c:numCache>
            </c:numRef>
          </c:val>
          <c:extLst>
            <c:ext xmlns:c16="http://schemas.microsoft.com/office/drawing/2014/chart" uri="{C3380CC4-5D6E-409C-BE32-E72D297353CC}">
              <c16:uniqueId val="{00000008-7CCF-49DA-9162-85AA0DD1861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4B7-4CA0-83C8-153E2AF1B30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4B7-4CA0-83C8-153E2AF1B30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A4B7-4CA0-83C8-153E2AF1B308}"/>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A4B7-4CA0-83C8-153E2AF1B308}"/>
              </c:ext>
            </c:extLst>
          </c:dPt>
          <c:cat>
            <c:numRef>
              <c:f>Sheet1!$A$2:$A$5</c:f>
              <c:numCache>
                <c:formatCode>General</c:formatCode>
                <c:ptCount val="4"/>
              </c:numCache>
            </c:numRef>
          </c:cat>
          <c:val>
            <c:numRef>
              <c:f>Sheet1!$B$2:$B$5</c:f>
              <c:numCache>
                <c:formatCode>General</c:formatCode>
                <c:ptCount val="4"/>
                <c:pt idx="0">
                  <c:v>40</c:v>
                </c:pt>
                <c:pt idx="1">
                  <c:v>65</c:v>
                </c:pt>
              </c:numCache>
            </c:numRef>
          </c:val>
          <c:extLst>
            <c:ext xmlns:c16="http://schemas.microsoft.com/office/drawing/2014/chart" uri="{C3380CC4-5D6E-409C-BE32-E72D297353CC}">
              <c16:uniqueId val="{00000008-A4B7-4CA0-83C8-153E2AF1B30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817-46A8-BC28-C9EBECFE461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0817-46A8-BC28-C9EBECFE461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817-46A8-BC28-C9EBECFE4618}"/>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0817-46A8-BC28-C9EBECFE4618}"/>
              </c:ext>
            </c:extLst>
          </c:dPt>
          <c:cat>
            <c:numRef>
              <c:f>Sheet1!$A$2:$A$5</c:f>
              <c:numCache>
                <c:formatCode>General</c:formatCode>
                <c:ptCount val="4"/>
              </c:numCache>
            </c:numRef>
          </c:cat>
          <c:val>
            <c:numRef>
              <c:f>Sheet1!$B$2:$B$5</c:f>
              <c:numCache>
                <c:formatCode>General</c:formatCode>
                <c:ptCount val="4"/>
                <c:pt idx="0">
                  <c:v>0</c:v>
                </c:pt>
                <c:pt idx="1">
                  <c:v>100</c:v>
                </c:pt>
              </c:numCache>
            </c:numRef>
          </c:val>
          <c:extLst>
            <c:ext xmlns:c16="http://schemas.microsoft.com/office/drawing/2014/chart" uri="{C3380CC4-5D6E-409C-BE32-E72D297353CC}">
              <c16:uniqueId val="{00000008-0817-46A8-BC28-C9EBECFE46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D6F-4632-9ABE-1073A89CEF4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0D6F-4632-9ABE-1073A89CEF4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D6F-4632-9ABE-1073A89CEF4D}"/>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0D6F-4632-9ABE-1073A89CEF4D}"/>
              </c:ext>
            </c:extLst>
          </c:dPt>
          <c:cat>
            <c:numRef>
              <c:f>Sheet1!$A$2:$A$5</c:f>
              <c:numCache>
                <c:formatCode>General</c:formatCode>
                <c:ptCount val="4"/>
              </c:numCache>
            </c:num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0D6F-4632-9ABE-1073A89CEF4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11AF-4330-BAD7-93A84D80D0B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1AF-4330-BAD7-93A84D80D0BF}"/>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11AF-4330-BAD7-93A84D80D0BF}"/>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11AF-4330-BAD7-93A84D80D0BF}"/>
              </c:ext>
            </c:extLst>
          </c:dPt>
          <c:cat>
            <c:numRef>
              <c:f>Sheet1!$A$2:$A$5</c:f>
              <c:numCache>
                <c:formatCode>General</c:formatCode>
                <c:ptCount val="4"/>
              </c:numCache>
            </c:num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11AF-4330-BAD7-93A84D80D0B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10F1-4CEF-A54E-E44203D51FD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0F1-4CEF-A54E-E44203D51FD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10F1-4CEF-A54E-E44203D51FD2}"/>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10F1-4CEF-A54E-E44203D51FD2}"/>
              </c:ext>
            </c:extLst>
          </c:dPt>
          <c:cat>
            <c:numRef>
              <c:f>Sheet1!$A$2:$A$5</c:f>
              <c:numCache>
                <c:formatCode>General</c:formatCode>
                <c:ptCount val="4"/>
              </c:numCache>
            </c:numRef>
          </c:cat>
          <c:val>
            <c:numRef>
              <c:f>Sheet1!$B$2:$B$5</c:f>
              <c:numCache>
                <c:formatCode>General</c:formatCode>
                <c:ptCount val="4"/>
                <c:pt idx="0">
                  <c:v>95</c:v>
                </c:pt>
                <c:pt idx="1">
                  <c:v>5</c:v>
                </c:pt>
              </c:numCache>
            </c:numRef>
          </c:val>
          <c:extLst>
            <c:ext xmlns:c16="http://schemas.microsoft.com/office/drawing/2014/chart" uri="{C3380CC4-5D6E-409C-BE32-E72D297353CC}">
              <c16:uniqueId val="{00000008-10F1-4CEF-A54E-E44203D51FD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54603498387579E-2"/>
          <c:y val="0.14135688426081441"/>
          <c:w val="0.89704989358628939"/>
          <c:h val="0.73950518792221853"/>
        </c:manualLayout>
      </c:layout>
      <c:doughnutChart>
        <c:varyColors val="1"/>
        <c:ser>
          <c:idx val="0"/>
          <c:order val="0"/>
          <c:tx>
            <c:strRef>
              <c:f>Sheet1!$B$1</c:f>
              <c:strCache>
                <c:ptCount val="1"/>
                <c:pt idx="0">
                  <c:v>Column1</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06C-4780-A91F-2D53C4146125}"/>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F06C-4780-A91F-2D53C414612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06C-4780-A91F-2D53C4146125}"/>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F06C-4780-A91F-2D53C4146125}"/>
              </c:ext>
            </c:extLst>
          </c:dPt>
          <c:cat>
            <c:numRef>
              <c:f>Sheet1!$A$2:$A$5</c:f>
              <c:numCache>
                <c:formatCode>General</c:formatCode>
                <c:ptCount val="4"/>
              </c:numCache>
            </c:num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F06C-4780-A91F-2D53C414612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715612-EE2E-4C32-940B-34FF6C40DB33}" type="doc">
      <dgm:prSet loTypeId="urn:microsoft.com/office/officeart/2005/8/layout/chart3" loCatId="cycle" qsTypeId="urn:microsoft.com/office/officeart/2005/8/quickstyle/simple2" qsCatId="simple" csTypeId="urn:microsoft.com/office/officeart/2005/8/colors/accent2_2" csCatId="accent2" phldr="1"/>
      <dgm:spPr/>
      <dgm:t>
        <a:bodyPr/>
        <a:lstStyle/>
        <a:p>
          <a:endParaRPr lang="en-US"/>
        </a:p>
      </dgm:t>
    </dgm:pt>
    <dgm:pt modelId="{D3EE393B-2D61-423B-A51A-CB4A9CC83D8E}" type="pres">
      <dgm:prSet presAssocID="{8C715612-EE2E-4C32-940B-34FF6C40DB33}" presName="compositeShape" presStyleCnt="0">
        <dgm:presLayoutVars>
          <dgm:chMax val="7"/>
          <dgm:dir/>
          <dgm:resizeHandles val="exact"/>
        </dgm:presLayoutVars>
      </dgm:prSet>
      <dgm:spPr/>
    </dgm:pt>
  </dgm:ptLst>
  <dgm:cxnLst>
    <dgm:cxn modelId="{190EB3F0-D0AD-40AA-852E-615B11910B52}" type="presOf" srcId="{8C715612-EE2E-4C32-940B-34FF6C40DB33}" destId="{D3EE393B-2D61-423B-A51A-CB4A9CC83D8E}" srcOrd="0"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53023F-6C7D-4149-B73C-791DEB556477}"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FD131CAF-62F8-473B-BB26-B6DCD5BBC5F3}">
      <dgm:prSet phldrT="[Text]" custT="1"/>
      <dgm:spPr>
        <a:solidFill>
          <a:schemeClr val="accent4"/>
        </a:solidFill>
      </dgm:spPr>
      <dgm:t>
        <a:bodyPr/>
        <a:lstStyle/>
        <a:p>
          <a:r>
            <a:rPr lang="en-US" sz="1600" dirty="0">
              <a:solidFill>
                <a:schemeClr val="tx1"/>
              </a:solidFill>
            </a:rPr>
            <a:t>Domain API Owners</a:t>
          </a:r>
        </a:p>
      </dgm:t>
    </dgm:pt>
    <dgm:pt modelId="{93156CDB-F50D-4001-8EAB-FA6E3D83955B}" type="parTrans" cxnId="{623F91FA-1E2D-4BFD-8AC5-465FC2088F74}">
      <dgm:prSet/>
      <dgm:spPr/>
      <dgm:t>
        <a:bodyPr/>
        <a:lstStyle/>
        <a:p>
          <a:endParaRPr lang="en-US"/>
        </a:p>
      </dgm:t>
    </dgm:pt>
    <dgm:pt modelId="{9D6C282E-A393-46AF-BA40-64F548B54C90}" type="sibTrans" cxnId="{623F91FA-1E2D-4BFD-8AC5-465FC2088F74}">
      <dgm:prSet/>
      <dgm:spPr/>
      <dgm:t>
        <a:bodyPr/>
        <a:lstStyle/>
        <a:p>
          <a:endParaRPr lang="en-US"/>
        </a:p>
      </dgm:t>
    </dgm:pt>
    <dgm:pt modelId="{88FD3581-EA78-4EDB-B17C-3B43E59AB7D6}">
      <dgm:prSet phldrT="[Text]" custT="1"/>
      <dgm:spPr/>
      <dgm:t>
        <a:bodyPr/>
        <a:lstStyle/>
        <a:p>
          <a:r>
            <a:rPr lang="en-US" sz="1400"/>
            <a:t>Always use APIs when crossing domains</a:t>
          </a:r>
          <a:endParaRPr lang="en-US" sz="1400" dirty="0"/>
        </a:p>
      </dgm:t>
    </dgm:pt>
    <dgm:pt modelId="{087525C6-5B52-4321-9095-4F7DD2936C74}" type="parTrans" cxnId="{B2FADA88-B920-49D7-A6BF-A8606898CF75}">
      <dgm:prSet/>
      <dgm:spPr/>
      <dgm:t>
        <a:bodyPr/>
        <a:lstStyle/>
        <a:p>
          <a:endParaRPr lang="en-US"/>
        </a:p>
      </dgm:t>
    </dgm:pt>
    <dgm:pt modelId="{B6F18880-3197-4C7A-BD65-1FE140D7FD8D}" type="sibTrans" cxnId="{B2FADA88-B920-49D7-A6BF-A8606898CF75}">
      <dgm:prSet/>
      <dgm:spPr/>
      <dgm:t>
        <a:bodyPr/>
        <a:lstStyle/>
        <a:p>
          <a:endParaRPr lang="en-US"/>
        </a:p>
      </dgm:t>
    </dgm:pt>
    <dgm:pt modelId="{DD419F41-43FB-4954-991A-0978FAF6B938}">
      <dgm:prSet phldrT="[Text]" custT="1"/>
      <dgm:spPr>
        <a:solidFill>
          <a:schemeClr val="accent4"/>
        </a:solidFill>
      </dgm:spPr>
      <dgm:t>
        <a:bodyPr/>
        <a:lstStyle/>
        <a:p>
          <a:r>
            <a:rPr lang="en-US" sz="1600" dirty="0">
              <a:solidFill>
                <a:schemeClr val="tx1"/>
              </a:solidFill>
            </a:rPr>
            <a:t>Robust Accelerators</a:t>
          </a:r>
        </a:p>
      </dgm:t>
    </dgm:pt>
    <dgm:pt modelId="{711EFA28-6D3B-4FEA-8914-81AABDD1F06D}" type="parTrans" cxnId="{7AD3CEE5-F366-4EDF-A99A-A7A822BA8096}">
      <dgm:prSet/>
      <dgm:spPr/>
      <dgm:t>
        <a:bodyPr/>
        <a:lstStyle/>
        <a:p>
          <a:endParaRPr lang="en-US"/>
        </a:p>
      </dgm:t>
    </dgm:pt>
    <dgm:pt modelId="{B66A1B3E-C2FA-45FD-A011-8288856E3677}" type="sibTrans" cxnId="{7AD3CEE5-F366-4EDF-A99A-A7A822BA8096}">
      <dgm:prSet/>
      <dgm:spPr/>
      <dgm:t>
        <a:bodyPr/>
        <a:lstStyle/>
        <a:p>
          <a:endParaRPr lang="en-US"/>
        </a:p>
      </dgm:t>
    </dgm:pt>
    <dgm:pt modelId="{BDBDBCB9-03B2-4DC3-9CD2-61063BB134AC}">
      <dgm:prSet phldrT="[Text]" custT="1"/>
      <dgm:spPr/>
      <dgm:t>
        <a:bodyPr/>
        <a:lstStyle/>
        <a:p>
          <a:r>
            <a:rPr lang="en-US" sz="1400" dirty="0"/>
            <a:t>API development using standard components, policies, and authorization</a:t>
          </a:r>
        </a:p>
      </dgm:t>
    </dgm:pt>
    <dgm:pt modelId="{050A6C98-D33D-4383-B2B9-136F63B40036}" type="parTrans" cxnId="{B99ECB24-1473-44D4-BDBE-FAF6C6E95668}">
      <dgm:prSet/>
      <dgm:spPr/>
      <dgm:t>
        <a:bodyPr/>
        <a:lstStyle/>
        <a:p>
          <a:endParaRPr lang="en-US"/>
        </a:p>
      </dgm:t>
    </dgm:pt>
    <dgm:pt modelId="{30092D13-AC37-4BD3-B279-9686942FEEEC}" type="sibTrans" cxnId="{B99ECB24-1473-44D4-BDBE-FAF6C6E95668}">
      <dgm:prSet/>
      <dgm:spPr/>
      <dgm:t>
        <a:bodyPr/>
        <a:lstStyle/>
        <a:p>
          <a:endParaRPr lang="en-US"/>
        </a:p>
      </dgm:t>
    </dgm:pt>
    <dgm:pt modelId="{1C985CFB-0BA0-4B70-B0B7-FC77FBA6EB83}">
      <dgm:prSet phldrT="[Text]" custT="1"/>
      <dgm:spPr/>
      <dgm:t>
        <a:bodyPr/>
        <a:lstStyle/>
        <a:p>
          <a:r>
            <a:rPr lang="en-US" sz="1400" dirty="0"/>
            <a:t>API consumption leverages global catalog, uniform tokens</a:t>
          </a:r>
        </a:p>
      </dgm:t>
    </dgm:pt>
    <dgm:pt modelId="{53A3B6EB-32D5-44D2-B869-06F4A5A1696A}" type="parTrans" cxnId="{7B41C95A-2C48-447E-8608-BFA81FE5210F}">
      <dgm:prSet/>
      <dgm:spPr/>
      <dgm:t>
        <a:bodyPr/>
        <a:lstStyle/>
        <a:p>
          <a:endParaRPr lang="en-US"/>
        </a:p>
      </dgm:t>
    </dgm:pt>
    <dgm:pt modelId="{48502346-258E-4246-A42C-9C6CB919EFEE}" type="sibTrans" cxnId="{7B41C95A-2C48-447E-8608-BFA81FE5210F}">
      <dgm:prSet/>
      <dgm:spPr/>
      <dgm:t>
        <a:bodyPr/>
        <a:lstStyle/>
        <a:p>
          <a:endParaRPr lang="en-US"/>
        </a:p>
      </dgm:t>
    </dgm:pt>
    <dgm:pt modelId="{2ED8269E-6B3B-426C-989C-CAC8E4D560EB}">
      <dgm:prSet phldrT="[Text]" custT="1"/>
      <dgm:spPr>
        <a:solidFill>
          <a:schemeClr val="accent4"/>
        </a:solidFill>
      </dgm:spPr>
      <dgm:t>
        <a:bodyPr/>
        <a:lstStyle/>
        <a:p>
          <a:r>
            <a:rPr lang="en-US" sz="1600" dirty="0">
              <a:solidFill>
                <a:schemeClr val="tx1"/>
              </a:solidFill>
            </a:rPr>
            <a:t>Standard Security</a:t>
          </a:r>
        </a:p>
      </dgm:t>
    </dgm:pt>
    <dgm:pt modelId="{16F53806-EFCB-438E-A985-0E96C35718A0}" type="parTrans" cxnId="{EF106BA6-18A1-4C70-8D3F-6F23EF438DD0}">
      <dgm:prSet/>
      <dgm:spPr/>
      <dgm:t>
        <a:bodyPr/>
        <a:lstStyle/>
        <a:p>
          <a:endParaRPr lang="en-US"/>
        </a:p>
      </dgm:t>
    </dgm:pt>
    <dgm:pt modelId="{8F46D2CE-8026-445B-AE54-CBC49CA4CC9D}" type="sibTrans" cxnId="{EF106BA6-18A1-4C70-8D3F-6F23EF438DD0}">
      <dgm:prSet/>
      <dgm:spPr/>
      <dgm:t>
        <a:bodyPr/>
        <a:lstStyle/>
        <a:p>
          <a:endParaRPr lang="en-US"/>
        </a:p>
      </dgm:t>
    </dgm:pt>
    <dgm:pt modelId="{DFF1C9D1-04F3-4F26-B5E0-72F266725B81}">
      <dgm:prSet phldrT="[Text]"/>
      <dgm:spPr/>
      <dgm:t>
        <a:bodyPr/>
        <a:lstStyle/>
        <a:p>
          <a:r>
            <a:rPr lang="en-US" dirty="0"/>
            <a:t>Next Gen Authentication</a:t>
          </a:r>
        </a:p>
      </dgm:t>
    </dgm:pt>
    <dgm:pt modelId="{EEC6A947-229F-404A-B384-9E9062733CB6}" type="parTrans" cxnId="{409104ED-CA00-4441-B80C-D9386D9FBED4}">
      <dgm:prSet/>
      <dgm:spPr/>
      <dgm:t>
        <a:bodyPr/>
        <a:lstStyle/>
        <a:p>
          <a:endParaRPr lang="en-US"/>
        </a:p>
      </dgm:t>
    </dgm:pt>
    <dgm:pt modelId="{69194B9E-E255-48EC-9D44-87C2CFFD13EF}" type="sibTrans" cxnId="{409104ED-CA00-4441-B80C-D9386D9FBED4}">
      <dgm:prSet/>
      <dgm:spPr/>
      <dgm:t>
        <a:bodyPr/>
        <a:lstStyle/>
        <a:p>
          <a:endParaRPr lang="en-US"/>
        </a:p>
      </dgm:t>
    </dgm:pt>
    <dgm:pt modelId="{C1439E12-9CC0-4278-923A-8D00DD3D8F17}">
      <dgm:prSet phldrT="[Text]"/>
      <dgm:spPr/>
      <dgm:t>
        <a:bodyPr/>
        <a:lstStyle/>
        <a:p>
          <a:r>
            <a:rPr lang="en-US" dirty="0"/>
            <a:t>Standardized security policies and policy enforcement</a:t>
          </a:r>
        </a:p>
      </dgm:t>
    </dgm:pt>
    <dgm:pt modelId="{E779899A-DFF6-4474-BCE1-83F3AA1658C9}" type="parTrans" cxnId="{BA12C45A-BBC1-4DCA-93FF-88F636F35031}">
      <dgm:prSet/>
      <dgm:spPr/>
      <dgm:t>
        <a:bodyPr/>
        <a:lstStyle/>
        <a:p>
          <a:endParaRPr lang="en-US"/>
        </a:p>
      </dgm:t>
    </dgm:pt>
    <dgm:pt modelId="{43285FF6-DFD6-4328-AFC6-5ED66AEEB5DF}" type="sibTrans" cxnId="{BA12C45A-BBC1-4DCA-93FF-88F636F35031}">
      <dgm:prSet/>
      <dgm:spPr/>
      <dgm:t>
        <a:bodyPr/>
        <a:lstStyle/>
        <a:p>
          <a:endParaRPr lang="en-US"/>
        </a:p>
      </dgm:t>
    </dgm:pt>
    <dgm:pt modelId="{FA193032-6637-4B6F-BEC6-5EF4AC7FB88B}">
      <dgm:prSet phldrT="[Text]" custT="1"/>
      <dgm:spPr/>
      <dgm:t>
        <a:bodyPr/>
        <a:lstStyle/>
        <a:p>
          <a:r>
            <a:rPr lang="en-US" sz="1400" dirty="0"/>
            <a:t>API owners are the domain owners</a:t>
          </a:r>
        </a:p>
      </dgm:t>
    </dgm:pt>
    <dgm:pt modelId="{25238B20-2421-42FF-81B6-9312F36BE17C}" type="parTrans" cxnId="{53D62A41-926D-4A32-B6F6-EFF1C817A9F0}">
      <dgm:prSet/>
      <dgm:spPr/>
      <dgm:t>
        <a:bodyPr/>
        <a:lstStyle/>
        <a:p>
          <a:endParaRPr lang="en-US"/>
        </a:p>
      </dgm:t>
    </dgm:pt>
    <dgm:pt modelId="{33725917-110B-4676-A64C-805501CE3977}" type="sibTrans" cxnId="{53D62A41-926D-4A32-B6F6-EFF1C817A9F0}">
      <dgm:prSet/>
      <dgm:spPr/>
      <dgm:t>
        <a:bodyPr/>
        <a:lstStyle/>
        <a:p>
          <a:endParaRPr lang="en-US"/>
        </a:p>
      </dgm:t>
    </dgm:pt>
    <dgm:pt modelId="{914E8CBD-F398-4FEB-902D-A0A8A72B188A}">
      <dgm:prSet phldrT="[Text]" custT="1"/>
      <dgm:spPr/>
      <dgm:t>
        <a:bodyPr/>
        <a:lstStyle/>
        <a:p>
          <a:r>
            <a:rPr lang="en-US" sz="1400" dirty="0"/>
            <a:t>Policy Ownership including Traffic Throttling </a:t>
          </a:r>
        </a:p>
      </dgm:t>
    </dgm:pt>
    <dgm:pt modelId="{9F2CEA12-BEE7-4B45-890D-DCB8FF024225}" type="parTrans" cxnId="{7B9FE584-41F4-4866-B948-246345268E0D}">
      <dgm:prSet/>
      <dgm:spPr/>
      <dgm:t>
        <a:bodyPr/>
        <a:lstStyle/>
        <a:p>
          <a:endParaRPr lang="en-US"/>
        </a:p>
      </dgm:t>
    </dgm:pt>
    <dgm:pt modelId="{C305FA92-8E7B-4DE4-B86B-5F708564E1B9}" type="sibTrans" cxnId="{7B9FE584-41F4-4866-B948-246345268E0D}">
      <dgm:prSet/>
      <dgm:spPr/>
      <dgm:t>
        <a:bodyPr/>
        <a:lstStyle/>
        <a:p>
          <a:endParaRPr lang="en-US"/>
        </a:p>
      </dgm:t>
    </dgm:pt>
    <dgm:pt modelId="{24AF57F1-F8FD-485B-AB66-76A65F3614F4}" type="pres">
      <dgm:prSet presAssocID="{E053023F-6C7D-4149-B73C-791DEB556477}" presName="Name0" presStyleCnt="0">
        <dgm:presLayoutVars>
          <dgm:dir/>
          <dgm:animLvl val="lvl"/>
          <dgm:resizeHandles val="exact"/>
        </dgm:presLayoutVars>
      </dgm:prSet>
      <dgm:spPr/>
    </dgm:pt>
    <dgm:pt modelId="{08140025-4D22-42C2-85F0-AA44E5F4051B}" type="pres">
      <dgm:prSet presAssocID="{FD131CAF-62F8-473B-BB26-B6DCD5BBC5F3}" presName="linNode" presStyleCnt="0"/>
      <dgm:spPr/>
    </dgm:pt>
    <dgm:pt modelId="{DD8E53ED-3082-40EA-B8FF-C41A22D81E58}" type="pres">
      <dgm:prSet presAssocID="{FD131CAF-62F8-473B-BB26-B6DCD5BBC5F3}" presName="parentText" presStyleLbl="node1" presStyleIdx="0" presStyleCnt="3">
        <dgm:presLayoutVars>
          <dgm:chMax val="1"/>
          <dgm:bulletEnabled val="1"/>
        </dgm:presLayoutVars>
      </dgm:prSet>
      <dgm:spPr/>
    </dgm:pt>
    <dgm:pt modelId="{D6AAF02E-B6E0-4308-9E8B-A56E7AEAFB75}" type="pres">
      <dgm:prSet presAssocID="{FD131CAF-62F8-473B-BB26-B6DCD5BBC5F3}" presName="descendantText" presStyleLbl="alignAccFollowNode1" presStyleIdx="0" presStyleCnt="3">
        <dgm:presLayoutVars>
          <dgm:bulletEnabled val="1"/>
        </dgm:presLayoutVars>
      </dgm:prSet>
      <dgm:spPr/>
    </dgm:pt>
    <dgm:pt modelId="{4B9991DA-2FB2-44AB-B1AF-96A805770CAD}" type="pres">
      <dgm:prSet presAssocID="{9D6C282E-A393-46AF-BA40-64F548B54C90}" presName="sp" presStyleCnt="0"/>
      <dgm:spPr/>
    </dgm:pt>
    <dgm:pt modelId="{11E3799C-DE88-4F77-A5B4-E7C8C1630811}" type="pres">
      <dgm:prSet presAssocID="{DD419F41-43FB-4954-991A-0978FAF6B938}" presName="linNode" presStyleCnt="0"/>
      <dgm:spPr/>
    </dgm:pt>
    <dgm:pt modelId="{5D03FD31-B1BC-4A0B-975B-8346EF7BA90C}" type="pres">
      <dgm:prSet presAssocID="{DD419F41-43FB-4954-991A-0978FAF6B938}" presName="parentText" presStyleLbl="node1" presStyleIdx="1" presStyleCnt="3">
        <dgm:presLayoutVars>
          <dgm:chMax val="1"/>
          <dgm:bulletEnabled val="1"/>
        </dgm:presLayoutVars>
      </dgm:prSet>
      <dgm:spPr/>
    </dgm:pt>
    <dgm:pt modelId="{074EB9B8-90CA-497C-956F-26E6F7CF0858}" type="pres">
      <dgm:prSet presAssocID="{DD419F41-43FB-4954-991A-0978FAF6B938}" presName="descendantText" presStyleLbl="alignAccFollowNode1" presStyleIdx="1" presStyleCnt="3">
        <dgm:presLayoutVars>
          <dgm:bulletEnabled val="1"/>
        </dgm:presLayoutVars>
      </dgm:prSet>
      <dgm:spPr/>
    </dgm:pt>
    <dgm:pt modelId="{2A25BAD1-0418-40F9-84DB-7B467FA0C7D9}" type="pres">
      <dgm:prSet presAssocID="{B66A1B3E-C2FA-45FD-A011-8288856E3677}" presName="sp" presStyleCnt="0"/>
      <dgm:spPr/>
    </dgm:pt>
    <dgm:pt modelId="{2F530B8B-AD32-44EC-B3FD-642DD6372F45}" type="pres">
      <dgm:prSet presAssocID="{2ED8269E-6B3B-426C-989C-CAC8E4D560EB}" presName="linNode" presStyleCnt="0"/>
      <dgm:spPr/>
    </dgm:pt>
    <dgm:pt modelId="{E3C98B61-CAC9-45CB-9369-25711F202DF8}" type="pres">
      <dgm:prSet presAssocID="{2ED8269E-6B3B-426C-989C-CAC8E4D560EB}" presName="parentText" presStyleLbl="node1" presStyleIdx="2" presStyleCnt="3">
        <dgm:presLayoutVars>
          <dgm:chMax val="1"/>
          <dgm:bulletEnabled val="1"/>
        </dgm:presLayoutVars>
      </dgm:prSet>
      <dgm:spPr/>
    </dgm:pt>
    <dgm:pt modelId="{08D67A66-C666-4DA3-8468-A0FB8DEEF562}" type="pres">
      <dgm:prSet presAssocID="{2ED8269E-6B3B-426C-989C-CAC8E4D560EB}" presName="descendantText" presStyleLbl="alignAccFollowNode1" presStyleIdx="2" presStyleCnt="3">
        <dgm:presLayoutVars>
          <dgm:bulletEnabled val="1"/>
        </dgm:presLayoutVars>
      </dgm:prSet>
      <dgm:spPr/>
    </dgm:pt>
  </dgm:ptLst>
  <dgm:cxnLst>
    <dgm:cxn modelId="{14416702-E658-47E7-8DB9-47775C4DD6EB}" type="presOf" srcId="{BDBDBCB9-03B2-4DC3-9CD2-61063BB134AC}" destId="{074EB9B8-90CA-497C-956F-26E6F7CF0858}" srcOrd="0" destOrd="0" presId="urn:microsoft.com/office/officeart/2005/8/layout/vList5"/>
    <dgm:cxn modelId="{1887BA07-4332-42DB-BF88-B21380098101}" type="presOf" srcId="{C1439E12-9CC0-4278-923A-8D00DD3D8F17}" destId="{08D67A66-C666-4DA3-8468-A0FB8DEEF562}" srcOrd="0" destOrd="1" presId="urn:microsoft.com/office/officeart/2005/8/layout/vList5"/>
    <dgm:cxn modelId="{B99ECB24-1473-44D4-BDBE-FAF6C6E95668}" srcId="{DD419F41-43FB-4954-991A-0978FAF6B938}" destId="{BDBDBCB9-03B2-4DC3-9CD2-61063BB134AC}" srcOrd="0" destOrd="0" parTransId="{050A6C98-D33D-4383-B2B9-136F63B40036}" sibTransId="{30092D13-AC37-4BD3-B279-9686942FEEEC}"/>
    <dgm:cxn modelId="{53D62A41-926D-4A32-B6F6-EFF1C817A9F0}" srcId="{FD131CAF-62F8-473B-BB26-B6DCD5BBC5F3}" destId="{FA193032-6637-4B6F-BEC6-5EF4AC7FB88B}" srcOrd="0" destOrd="0" parTransId="{25238B20-2421-42FF-81B6-9312F36BE17C}" sibTransId="{33725917-110B-4676-A64C-805501CE3977}"/>
    <dgm:cxn modelId="{BA12C45A-BBC1-4DCA-93FF-88F636F35031}" srcId="{2ED8269E-6B3B-426C-989C-CAC8E4D560EB}" destId="{C1439E12-9CC0-4278-923A-8D00DD3D8F17}" srcOrd="1" destOrd="0" parTransId="{E779899A-DFF6-4474-BCE1-83F3AA1658C9}" sibTransId="{43285FF6-DFD6-4328-AFC6-5ED66AEEB5DF}"/>
    <dgm:cxn modelId="{7B41C95A-2C48-447E-8608-BFA81FE5210F}" srcId="{DD419F41-43FB-4954-991A-0978FAF6B938}" destId="{1C985CFB-0BA0-4B70-B0B7-FC77FBA6EB83}" srcOrd="1" destOrd="0" parTransId="{53A3B6EB-32D5-44D2-B869-06F4A5A1696A}" sibTransId="{48502346-258E-4246-A42C-9C6CB919EFEE}"/>
    <dgm:cxn modelId="{7B9FE584-41F4-4866-B948-246345268E0D}" srcId="{FD131CAF-62F8-473B-BB26-B6DCD5BBC5F3}" destId="{914E8CBD-F398-4FEB-902D-A0A8A72B188A}" srcOrd="2" destOrd="0" parTransId="{9F2CEA12-BEE7-4B45-890D-DCB8FF024225}" sibTransId="{C305FA92-8E7B-4DE4-B86B-5F708564E1B9}"/>
    <dgm:cxn modelId="{B2FADA88-B920-49D7-A6BF-A8606898CF75}" srcId="{FD131CAF-62F8-473B-BB26-B6DCD5BBC5F3}" destId="{88FD3581-EA78-4EDB-B17C-3B43E59AB7D6}" srcOrd="1" destOrd="0" parTransId="{087525C6-5B52-4321-9095-4F7DD2936C74}" sibTransId="{B6F18880-3197-4C7A-BD65-1FE140D7FD8D}"/>
    <dgm:cxn modelId="{B12FD091-9E24-48D7-9D7A-CF411FC3905C}" type="presOf" srcId="{FD131CAF-62F8-473B-BB26-B6DCD5BBC5F3}" destId="{DD8E53ED-3082-40EA-B8FF-C41A22D81E58}" srcOrd="0" destOrd="0" presId="urn:microsoft.com/office/officeart/2005/8/layout/vList5"/>
    <dgm:cxn modelId="{713B5296-85E4-4F16-8A72-C6ABFD82029A}" type="presOf" srcId="{914E8CBD-F398-4FEB-902D-A0A8A72B188A}" destId="{D6AAF02E-B6E0-4308-9E8B-A56E7AEAFB75}" srcOrd="0" destOrd="2" presId="urn:microsoft.com/office/officeart/2005/8/layout/vList5"/>
    <dgm:cxn modelId="{EF106BA6-18A1-4C70-8D3F-6F23EF438DD0}" srcId="{E053023F-6C7D-4149-B73C-791DEB556477}" destId="{2ED8269E-6B3B-426C-989C-CAC8E4D560EB}" srcOrd="2" destOrd="0" parTransId="{16F53806-EFCB-438E-A985-0E96C35718A0}" sibTransId="{8F46D2CE-8026-445B-AE54-CBC49CA4CC9D}"/>
    <dgm:cxn modelId="{696194A6-EFCC-4FE7-8A1D-95C4F13507D1}" type="presOf" srcId="{88FD3581-EA78-4EDB-B17C-3B43E59AB7D6}" destId="{D6AAF02E-B6E0-4308-9E8B-A56E7AEAFB75}" srcOrd="0" destOrd="1" presId="urn:microsoft.com/office/officeart/2005/8/layout/vList5"/>
    <dgm:cxn modelId="{997CB1B8-58B5-4F52-8C5E-D4DBB83E84F8}" type="presOf" srcId="{FA193032-6637-4B6F-BEC6-5EF4AC7FB88B}" destId="{D6AAF02E-B6E0-4308-9E8B-A56E7AEAFB75}" srcOrd="0" destOrd="0" presId="urn:microsoft.com/office/officeart/2005/8/layout/vList5"/>
    <dgm:cxn modelId="{C7BDF0C6-4A58-4CDA-BE1F-0CAB4D95CA2D}" type="presOf" srcId="{E053023F-6C7D-4149-B73C-791DEB556477}" destId="{24AF57F1-F8FD-485B-AB66-76A65F3614F4}" srcOrd="0" destOrd="0" presId="urn:microsoft.com/office/officeart/2005/8/layout/vList5"/>
    <dgm:cxn modelId="{FB9E99D2-F2E0-4236-B4B4-2F1F706D07DE}" type="presOf" srcId="{DFF1C9D1-04F3-4F26-B5E0-72F266725B81}" destId="{08D67A66-C666-4DA3-8468-A0FB8DEEF562}" srcOrd="0" destOrd="0" presId="urn:microsoft.com/office/officeart/2005/8/layout/vList5"/>
    <dgm:cxn modelId="{DB86A6D2-50A7-4837-9BD9-BE1B7069A584}" type="presOf" srcId="{2ED8269E-6B3B-426C-989C-CAC8E4D560EB}" destId="{E3C98B61-CAC9-45CB-9369-25711F202DF8}" srcOrd="0" destOrd="0" presId="urn:microsoft.com/office/officeart/2005/8/layout/vList5"/>
    <dgm:cxn modelId="{8A4C79DF-0BD3-49CC-9ACB-0E14906018A7}" type="presOf" srcId="{1C985CFB-0BA0-4B70-B0B7-FC77FBA6EB83}" destId="{074EB9B8-90CA-497C-956F-26E6F7CF0858}" srcOrd="0" destOrd="1" presId="urn:microsoft.com/office/officeart/2005/8/layout/vList5"/>
    <dgm:cxn modelId="{635C7CE5-4089-4651-8DC7-2D513956061F}" type="presOf" srcId="{DD419F41-43FB-4954-991A-0978FAF6B938}" destId="{5D03FD31-B1BC-4A0B-975B-8346EF7BA90C}" srcOrd="0" destOrd="0" presId="urn:microsoft.com/office/officeart/2005/8/layout/vList5"/>
    <dgm:cxn modelId="{7AD3CEE5-F366-4EDF-A99A-A7A822BA8096}" srcId="{E053023F-6C7D-4149-B73C-791DEB556477}" destId="{DD419F41-43FB-4954-991A-0978FAF6B938}" srcOrd="1" destOrd="0" parTransId="{711EFA28-6D3B-4FEA-8914-81AABDD1F06D}" sibTransId="{B66A1B3E-C2FA-45FD-A011-8288856E3677}"/>
    <dgm:cxn modelId="{409104ED-CA00-4441-B80C-D9386D9FBED4}" srcId="{2ED8269E-6B3B-426C-989C-CAC8E4D560EB}" destId="{DFF1C9D1-04F3-4F26-B5E0-72F266725B81}" srcOrd="0" destOrd="0" parTransId="{EEC6A947-229F-404A-B384-9E9062733CB6}" sibTransId="{69194B9E-E255-48EC-9D44-87C2CFFD13EF}"/>
    <dgm:cxn modelId="{623F91FA-1E2D-4BFD-8AC5-465FC2088F74}" srcId="{E053023F-6C7D-4149-B73C-791DEB556477}" destId="{FD131CAF-62F8-473B-BB26-B6DCD5BBC5F3}" srcOrd="0" destOrd="0" parTransId="{93156CDB-F50D-4001-8EAB-FA6E3D83955B}" sibTransId="{9D6C282E-A393-46AF-BA40-64F548B54C90}"/>
    <dgm:cxn modelId="{6267D5AB-9961-4AE4-A212-7DAF680A6FC3}" type="presParOf" srcId="{24AF57F1-F8FD-485B-AB66-76A65F3614F4}" destId="{08140025-4D22-42C2-85F0-AA44E5F4051B}" srcOrd="0" destOrd="0" presId="urn:microsoft.com/office/officeart/2005/8/layout/vList5"/>
    <dgm:cxn modelId="{780B1029-EFAF-4E39-A5B8-3F2003CA99C2}" type="presParOf" srcId="{08140025-4D22-42C2-85F0-AA44E5F4051B}" destId="{DD8E53ED-3082-40EA-B8FF-C41A22D81E58}" srcOrd="0" destOrd="0" presId="urn:microsoft.com/office/officeart/2005/8/layout/vList5"/>
    <dgm:cxn modelId="{6092F0EA-59C1-4583-A6BE-B5AE403F1B3C}" type="presParOf" srcId="{08140025-4D22-42C2-85F0-AA44E5F4051B}" destId="{D6AAF02E-B6E0-4308-9E8B-A56E7AEAFB75}" srcOrd="1" destOrd="0" presId="urn:microsoft.com/office/officeart/2005/8/layout/vList5"/>
    <dgm:cxn modelId="{160A4BD5-6BEC-4C2E-A91A-F464622A72DC}" type="presParOf" srcId="{24AF57F1-F8FD-485B-AB66-76A65F3614F4}" destId="{4B9991DA-2FB2-44AB-B1AF-96A805770CAD}" srcOrd="1" destOrd="0" presId="urn:microsoft.com/office/officeart/2005/8/layout/vList5"/>
    <dgm:cxn modelId="{1B766D42-F472-46E2-932A-78E775A44495}" type="presParOf" srcId="{24AF57F1-F8FD-485B-AB66-76A65F3614F4}" destId="{11E3799C-DE88-4F77-A5B4-E7C8C1630811}" srcOrd="2" destOrd="0" presId="urn:microsoft.com/office/officeart/2005/8/layout/vList5"/>
    <dgm:cxn modelId="{276448A2-BB39-4E90-8EC1-05598AB2DE9A}" type="presParOf" srcId="{11E3799C-DE88-4F77-A5B4-E7C8C1630811}" destId="{5D03FD31-B1BC-4A0B-975B-8346EF7BA90C}" srcOrd="0" destOrd="0" presId="urn:microsoft.com/office/officeart/2005/8/layout/vList5"/>
    <dgm:cxn modelId="{011FE9E5-2CFE-4633-8471-0B2DC98AF3E0}" type="presParOf" srcId="{11E3799C-DE88-4F77-A5B4-E7C8C1630811}" destId="{074EB9B8-90CA-497C-956F-26E6F7CF0858}" srcOrd="1" destOrd="0" presId="urn:microsoft.com/office/officeart/2005/8/layout/vList5"/>
    <dgm:cxn modelId="{13B707E3-82AB-4750-816C-5D137E485AD5}" type="presParOf" srcId="{24AF57F1-F8FD-485B-AB66-76A65F3614F4}" destId="{2A25BAD1-0418-40F9-84DB-7B467FA0C7D9}" srcOrd="3" destOrd="0" presId="urn:microsoft.com/office/officeart/2005/8/layout/vList5"/>
    <dgm:cxn modelId="{02FA4DDA-52F1-400D-A079-DCBC0813B74C}" type="presParOf" srcId="{24AF57F1-F8FD-485B-AB66-76A65F3614F4}" destId="{2F530B8B-AD32-44EC-B3FD-642DD6372F45}" srcOrd="4" destOrd="0" presId="urn:microsoft.com/office/officeart/2005/8/layout/vList5"/>
    <dgm:cxn modelId="{85890F0D-3E37-4510-A118-CFAFD69439DB}" type="presParOf" srcId="{2F530B8B-AD32-44EC-B3FD-642DD6372F45}" destId="{E3C98B61-CAC9-45CB-9369-25711F202DF8}" srcOrd="0" destOrd="0" presId="urn:microsoft.com/office/officeart/2005/8/layout/vList5"/>
    <dgm:cxn modelId="{C9FF36F0-C4B0-4FBE-B274-CAC998169C02}" type="presParOf" srcId="{2F530B8B-AD32-44EC-B3FD-642DD6372F45}" destId="{08D67A66-C666-4DA3-8468-A0FB8DEEF56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00B81-1C22-464C-BDC3-49AC020DD2EF}"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7AC6F9E7-5595-4951-BCBC-BF7234AEEC55}">
      <dgm:prSet phldrT="[Text]" custT="1"/>
      <dgm:spPr>
        <a:solidFill>
          <a:schemeClr val="accent4"/>
        </a:solidFill>
      </dgm:spPr>
      <dgm:t>
        <a:bodyPr/>
        <a:lstStyle/>
        <a:p>
          <a:r>
            <a:rPr lang="en-US" sz="1600" dirty="0">
              <a:solidFill>
                <a:schemeClr val="tx1"/>
              </a:solidFill>
            </a:rPr>
            <a:t>Hybrid Cloud</a:t>
          </a:r>
        </a:p>
      </dgm:t>
    </dgm:pt>
    <dgm:pt modelId="{E46E0CA3-ED34-4607-935C-85D5C34FE8F5}" type="parTrans" cxnId="{EB0F8626-9323-46E2-B62B-6ECA001E7F03}">
      <dgm:prSet/>
      <dgm:spPr/>
      <dgm:t>
        <a:bodyPr/>
        <a:lstStyle/>
        <a:p>
          <a:endParaRPr lang="en-US"/>
        </a:p>
      </dgm:t>
    </dgm:pt>
    <dgm:pt modelId="{5D7EA567-2589-45FC-80BE-01BED96E527C}" type="sibTrans" cxnId="{EB0F8626-9323-46E2-B62B-6ECA001E7F03}">
      <dgm:prSet/>
      <dgm:spPr/>
      <dgm:t>
        <a:bodyPr/>
        <a:lstStyle/>
        <a:p>
          <a:endParaRPr lang="en-US"/>
        </a:p>
      </dgm:t>
    </dgm:pt>
    <dgm:pt modelId="{CA55318E-E115-4A1B-9CB1-AB79FFF1B56F}">
      <dgm:prSet phldrT="[Text]"/>
      <dgm:spPr/>
      <dgm:t>
        <a:bodyPr/>
        <a:lstStyle/>
        <a:p>
          <a:r>
            <a:rPr lang="en-US" dirty="0"/>
            <a:t>Deploy APIs in all compute environments, closest to the data source</a:t>
          </a:r>
        </a:p>
      </dgm:t>
    </dgm:pt>
    <dgm:pt modelId="{494D75D2-FA43-46D0-8EA9-BB9084C0AFAE}" type="parTrans" cxnId="{70F78817-CEAD-4615-91D8-235963A070BD}">
      <dgm:prSet/>
      <dgm:spPr/>
      <dgm:t>
        <a:bodyPr/>
        <a:lstStyle/>
        <a:p>
          <a:endParaRPr lang="en-US"/>
        </a:p>
      </dgm:t>
    </dgm:pt>
    <dgm:pt modelId="{BB3EF22D-99C4-4D3B-B52A-5FCE7F2AFA4C}" type="sibTrans" cxnId="{70F78817-CEAD-4615-91D8-235963A070BD}">
      <dgm:prSet/>
      <dgm:spPr/>
      <dgm:t>
        <a:bodyPr/>
        <a:lstStyle/>
        <a:p>
          <a:endParaRPr lang="en-US"/>
        </a:p>
      </dgm:t>
    </dgm:pt>
    <dgm:pt modelId="{74981BF4-A70C-49DE-A323-3CCE0520FD2A}">
      <dgm:prSet phldrT="[Text]"/>
      <dgm:spPr/>
      <dgm:t>
        <a:bodyPr/>
        <a:lstStyle/>
        <a:p>
          <a:r>
            <a:rPr lang="en-US" dirty="0"/>
            <a:t>Leverage a single management console</a:t>
          </a:r>
        </a:p>
      </dgm:t>
    </dgm:pt>
    <dgm:pt modelId="{7B145ED4-3AD1-44B3-BA03-5547DCDA3BB8}" type="parTrans" cxnId="{3F217F53-3BFA-473F-89C9-0BA430ECC161}">
      <dgm:prSet/>
      <dgm:spPr/>
      <dgm:t>
        <a:bodyPr/>
        <a:lstStyle/>
        <a:p>
          <a:endParaRPr lang="en-US"/>
        </a:p>
      </dgm:t>
    </dgm:pt>
    <dgm:pt modelId="{AD6CF987-9459-4468-9B34-9FCACA7EB739}" type="sibTrans" cxnId="{3F217F53-3BFA-473F-89C9-0BA430ECC161}">
      <dgm:prSet/>
      <dgm:spPr/>
      <dgm:t>
        <a:bodyPr/>
        <a:lstStyle/>
        <a:p>
          <a:endParaRPr lang="en-US"/>
        </a:p>
      </dgm:t>
    </dgm:pt>
    <dgm:pt modelId="{7BA62401-A6E9-4079-A5FA-F44DF934F5C6}">
      <dgm:prSet phldrT="[Text]" custT="1"/>
      <dgm:spPr>
        <a:solidFill>
          <a:schemeClr val="accent4"/>
        </a:solidFill>
      </dgm:spPr>
      <dgm:t>
        <a:bodyPr/>
        <a:lstStyle/>
        <a:p>
          <a:r>
            <a:rPr lang="en-US" sz="1600" dirty="0">
              <a:solidFill>
                <a:schemeClr val="tx1"/>
              </a:solidFill>
            </a:rPr>
            <a:t>Network Optimization</a:t>
          </a:r>
        </a:p>
      </dgm:t>
    </dgm:pt>
    <dgm:pt modelId="{DB41FE6C-13FB-4E2D-84B9-3E864BDF132D}" type="parTrans" cxnId="{194532FC-DE49-4C89-A613-1F24AFC81CBF}">
      <dgm:prSet/>
      <dgm:spPr/>
      <dgm:t>
        <a:bodyPr/>
        <a:lstStyle/>
        <a:p>
          <a:endParaRPr lang="en-US"/>
        </a:p>
      </dgm:t>
    </dgm:pt>
    <dgm:pt modelId="{DE9DC9B6-380B-4600-8ABA-D2B2D969AB63}" type="sibTrans" cxnId="{194532FC-DE49-4C89-A613-1F24AFC81CBF}">
      <dgm:prSet/>
      <dgm:spPr/>
      <dgm:t>
        <a:bodyPr/>
        <a:lstStyle/>
        <a:p>
          <a:endParaRPr lang="en-US"/>
        </a:p>
      </dgm:t>
    </dgm:pt>
    <dgm:pt modelId="{C72FC83D-6CC2-4C4A-A6D4-9502F816C856}">
      <dgm:prSet phldrT="[Text]"/>
      <dgm:spPr/>
      <dgm:t>
        <a:bodyPr/>
        <a:lstStyle/>
        <a:p>
          <a:r>
            <a:rPr lang="en-US" dirty="0"/>
            <a:t>Cloud Network Brokers</a:t>
          </a:r>
        </a:p>
      </dgm:t>
    </dgm:pt>
    <dgm:pt modelId="{4A3D0E74-6F19-4C77-937D-71280C7027A7}" type="parTrans" cxnId="{0EABE31B-E704-4796-B556-6BE419F17ED0}">
      <dgm:prSet/>
      <dgm:spPr/>
      <dgm:t>
        <a:bodyPr/>
        <a:lstStyle/>
        <a:p>
          <a:endParaRPr lang="en-US"/>
        </a:p>
      </dgm:t>
    </dgm:pt>
    <dgm:pt modelId="{CB483951-A4AE-4977-975F-26F7DF12B992}" type="sibTrans" cxnId="{0EABE31B-E704-4796-B556-6BE419F17ED0}">
      <dgm:prSet/>
      <dgm:spPr/>
      <dgm:t>
        <a:bodyPr/>
        <a:lstStyle/>
        <a:p>
          <a:endParaRPr lang="en-US"/>
        </a:p>
      </dgm:t>
    </dgm:pt>
    <dgm:pt modelId="{4A4BA119-2E01-4FD8-AEA0-118D26B5B044}">
      <dgm:prSet phldrT="[Text]"/>
      <dgm:spPr/>
      <dgm:t>
        <a:bodyPr/>
        <a:lstStyle/>
        <a:p>
          <a:r>
            <a:rPr lang="en-US" dirty="0"/>
            <a:t>Accelerate Internal API Invocations</a:t>
          </a:r>
        </a:p>
      </dgm:t>
    </dgm:pt>
    <dgm:pt modelId="{2EA0F033-D225-4FAA-9450-53FE11348F39}" type="parTrans" cxnId="{A3C9FD5E-EFC6-4154-96C9-0022C84305B2}">
      <dgm:prSet/>
      <dgm:spPr/>
      <dgm:t>
        <a:bodyPr/>
        <a:lstStyle/>
        <a:p>
          <a:endParaRPr lang="en-US"/>
        </a:p>
      </dgm:t>
    </dgm:pt>
    <dgm:pt modelId="{C6BA8928-CF7A-4F16-828D-C13ABBB1480D}" type="sibTrans" cxnId="{A3C9FD5E-EFC6-4154-96C9-0022C84305B2}">
      <dgm:prSet/>
      <dgm:spPr/>
      <dgm:t>
        <a:bodyPr/>
        <a:lstStyle/>
        <a:p>
          <a:endParaRPr lang="en-US"/>
        </a:p>
      </dgm:t>
    </dgm:pt>
    <dgm:pt modelId="{23047DA1-AD0D-4677-9065-E37DE39394E9}">
      <dgm:prSet phldrT="[Text]" custT="1"/>
      <dgm:spPr>
        <a:solidFill>
          <a:schemeClr val="accent4"/>
        </a:solidFill>
      </dgm:spPr>
      <dgm:t>
        <a:bodyPr/>
        <a:lstStyle/>
        <a:p>
          <a:r>
            <a:rPr lang="en-US" sz="1600" dirty="0">
              <a:solidFill>
                <a:schemeClr val="tx1"/>
              </a:solidFill>
            </a:rPr>
            <a:t>Global Authentication</a:t>
          </a:r>
        </a:p>
      </dgm:t>
    </dgm:pt>
    <dgm:pt modelId="{7D178A2F-2694-44B9-9D84-CCEDB1EDCC43}" type="parTrans" cxnId="{57332BAD-F161-4DA1-8508-4005BFCB1F3D}">
      <dgm:prSet/>
      <dgm:spPr/>
      <dgm:t>
        <a:bodyPr/>
        <a:lstStyle/>
        <a:p>
          <a:endParaRPr lang="en-US"/>
        </a:p>
      </dgm:t>
    </dgm:pt>
    <dgm:pt modelId="{7DD4B512-6FFE-4387-B883-78DA82A534E3}" type="sibTrans" cxnId="{57332BAD-F161-4DA1-8508-4005BFCB1F3D}">
      <dgm:prSet/>
      <dgm:spPr/>
      <dgm:t>
        <a:bodyPr/>
        <a:lstStyle/>
        <a:p>
          <a:endParaRPr lang="en-US"/>
        </a:p>
      </dgm:t>
    </dgm:pt>
    <dgm:pt modelId="{C25BB631-8AFE-4478-93B5-371C55B54C92}">
      <dgm:prSet phldrT="[Text]"/>
      <dgm:spPr/>
      <dgm:t>
        <a:bodyPr/>
        <a:lstStyle/>
        <a:p>
          <a:r>
            <a:rPr lang="en-US" dirty="0"/>
            <a:t>Leverage Global ID and Account for Life</a:t>
          </a:r>
        </a:p>
      </dgm:t>
    </dgm:pt>
    <dgm:pt modelId="{11A51357-A124-4552-AA58-83F7BE48099C}" type="parTrans" cxnId="{75D7D9B6-2529-4445-BD64-C6BED4219F2E}">
      <dgm:prSet/>
      <dgm:spPr/>
      <dgm:t>
        <a:bodyPr/>
        <a:lstStyle/>
        <a:p>
          <a:endParaRPr lang="en-US"/>
        </a:p>
      </dgm:t>
    </dgm:pt>
    <dgm:pt modelId="{C57E616E-6E25-4176-8C7B-002BD92EC42D}" type="sibTrans" cxnId="{75D7D9B6-2529-4445-BD64-C6BED4219F2E}">
      <dgm:prSet/>
      <dgm:spPr/>
      <dgm:t>
        <a:bodyPr/>
        <a:lstStyle/>
        <a:p>
          <a:endParaRPr lang="en-US"/>
        </a:p>
      </dgm:t>
    </dgm:pt>
    <dgm:pt modelId="{60C75286-2904-4374-A113-BF37F7E5D966}">
      <dgm:prSet phldrT="[Text]"/>
      <dgm:spPr/>
      <dgm:t>
        <a:bodyPr/>
        <a:lstStyle/>
        <a:p>
          <a:r>
            <a:rPr lang="en-US" dirty="0"/>
            <a:t>Ability to pass user level information to backend services</a:t>
          </a:r>
        </a:p>
      </dgm:t>
    </dgm:pt>
    <dgm:pt modelId="{8F60DE6A-AD48-4A46-BC40-6E9C4F4BABD1}" type="parTrans" cxnId="{376DFBF5-0D6B-4145-8D04-1C1524948C0D}">
      <dgm:prSet/>
      <dgm:spPr/>
      <dgm:t>
        <a:bodyPr/>
        <a:lstStyle/>
        <a:p>
          <a:endParaRPr lang="en-US"/>
        </a:p>
      </dgm:t>
    </dgm:pt>
    <dgm:pt modelId="{DF226261-EABB-4A28-9475-D6B5EA6DA385}" type="sibTrans" cxnId="{376DFBF5-0D6B-4145-8D04-1C1524948C0D}">
      <dgm:prSet/>
      <dgm:spPr/>
      <dgm:t>
        <a:bodyPr/>
        <a:lstStyle/>
        <a:p>
          <a:endParaRPr lang="en-US"/>
        </a:p>
      </dgm:t>
    </dgm:pt>
    <dgm:pt modelId="{D525C7C8-0B35-4A84-AC3E-820056421C7B}" type="pres">
      <dgm:prSet presAssocID="{0B200B81-1C22-464C-BDC3-49AC020DD2EF}" presName="Name0" presStyleCnt="0">
        <dgm:presLayoutVars>
          <dgm:dir/>
          <dgm:animLvl val="lvl"/>
          <dgm:resizeHandles val="exact"/>
        </dgm:presLayoutVars>
      </dgm:prSet>
      <dgm:spPr/>
    </dgm:pt>
    <dgm:pt modelId="{CB91B993-1F24-406C-90BA-589F10EFED64}" type="pres">
      <dgm:prSet presAssocID="{7AC6F9E7-5595-4951-BCBC-BF7234AEEC55}" presName="linNode" presStyleCnt="0"/>
      <dgm:spPr/>
    </dgm:pt>
    <dgm:pt modelId="{606C0B0E-24A8-481C-8A3F-F0BEF2DCFEBE}" type="pres">
      <dgm:prSet presAssocID="{7AC6F9E7-5595-4951-BCBC-BF7234AEEC55}" presName="parentText" presStyleLbl="node1" presStyleIdx="0" presStyleCnt="3">
        <dgm:presLayoutVars>
          <dgm:chMax val="1"/>
          <dgm:bulletEnabled val="1"/>
        </dgm:presLayoutVars>
      </dgm:prSet>
      <dgm:spPr/>
    </dgm:pt>
    <dgm:pt modelId="{55DF068D-6A46-4BFB-81CA-91903C58BCF0}" type="pres">
      <dgm:prSet presAssocID="{7AC6F9E7-5595-4951-BCBC-BF7234AEEC55}" presName="descendantText" presStyleLbl="alignAccFollowNode1" presStyleIdx="0" presStyleCnt="3">
        <dgm:presLayoutVars>
          <dgm:bulletEnabled val="1"/>
        </dgm:presLayoutVars>
      </dgm:prSet>
      <dgm:spPr/>
    </dgm:pt>
    <dgm:pt modelId="{807745E3-E7D6-44E8-97E1-9E7F93051FCA}" type="pres">
      <dgm:prSet presAssocID="{5D7EA567-2589-45FC-80BE-01BED96E527C}" presName="sp" presStyleCnt="0"/>
      <dgm:spPr/>
    </dgm:pt>
    <dgm:pt modelId="{661F4F28-2FFF-4091-BC6A-FC89D5F4FABE}" type="pres">
      <dgm:prSet presAssocID="{7BA62401-A6E9-4079-A5FA-F44DF934F5C6}" presName="linNode" presStyleCnt="0"/>
      <dgm:spPr/>
    </dgm:pt>
    <dgm:pt modelId="{885218CA-16AC-4BF3-BFF9-061C6C225EA4}" type="pres">
      <dgm:prSet presAssocID="{7BA62401-A6E9-4079-A5FA-F44DF934F5C6}" presName="parentText" presStyleLbl="node1" presStyleIdx="1" presStyleCnt="3">
        <dgm:presLayoutVars>
          <dgm:chMax val="1"/>
          <dgm:bulletEnabled val="1"/>
        </dgm:presLayoutVars>
      </dgm:prSet>
      <dgm:spPr/>
    </dgm:pt>
    <dgm:pt modelId="{A25D7818-867A-48D5-89E5-77A942798C8C}" type="pres">
      <dgm:prSet presAssocID="{7BA62401-A6E9-4079-A5FA-F44DF934F5C6}" presName="descendantText" presStyleLbl="alignAccFollowNode1" presStyleIdx="1" presStyleCnt="3">
        <dgm:presLayoutVars>
          <dgm:bulletEnabled val="1"/>
        </dgm:presLayoutVars>
      </dgm:prSet>
      <dgm:spPr/>
    </dgm:pt>
    <dgm:pt modelId="{8EA211EB-E00D-41C9-A99B-F9E0CD2C1E71}" type="pres">
      <dgm:prSet presAssocID="{DE9DC9B6-380B-4600-8ABA-D2B2D969AB63}" presName="sp" presStyleCnt="0"/>
      <dgm:spPr/>
    </dgm:pt>
    <dgm:pt modelId="{DD81AFC0-9C8C-4283-9912-F18E9F9B4FC0}" type="pres">
      <dgm:prSet presAssocID="{23047DA1-AD0D-4677-9065-E37DE39394E9}" presName="linNode" presStyleCnt="0"/>
      <dgm:spPr/>
    </dgm:pt>
    <dgm:pt modelId="{0709178D-D49A-4BCC-A4CA-C9D9B0052719}" type="pres">
      <dgm:prSet presAssocID="{23047DA1-AD0D-4677-9065-E37DE39394E9}" presName="parentText" presStyleLbl="node1" presStyleIdx="2" presStyleCnt="3">
        <dgm:presLayoutVars>
          <dgm:chMax val="1"/>
          <dgm:bulletEnabled val="1"/>
        </dgm:presLayoutVars>
      </dgm:prSet>
      <dgm:spPr/>
    </dgm:pt>
    <dgm:pt modelId="{B33EE704-0C87-4B59-B18F-77B0EB3A6EED}" type="pres">
      <dgm:prSet presAssocID="{23047DA1-AD0D-4677-9065-E37DE39394E9}" presName="descendantText" presStyleLbl="alignAccFollowNode1" presStyleIdx="2" presStyleCnt="3">
        <dgm:presLayoutVars>
          <dgm:bulletEnabled val="1"/>
        </dgm:presLayoutVars>
      </dgm:prSet>
      <dgm:spPr/>
    </dgm:pt>
  </dgm:ptLst>
  <dgm:cxnLst>
    <dgm:cxn modelId="{70F78817-CEAD-4615-91D8-235963A070BD}" srcId="{7AC6F9E7-5595-4951-BCBC-BF7234AEEC55}" destId="{CA55318E-E115-4A1B-9CB1-AB79FFF1B56F}" srcOrd="0" destOrd="0" parTransId="{494D75D2-FA43-46D0-8EA9-BB9084C0AFAE}" sibTransId="{BB3EF22D-99C4-4D3B-B52A-5FCE7F2AFA4C}"/>
    <dgm:cxn modelId="{0EABE31B-E704-4796-B556-6BE419F17ED0}" srcId="{7BA62401-A6E9-4079-A5FA-F44DF934F5C6}" destId="{C72FC83D-6CC2-4C4A-A6D4-9502F816C856}" srcOrd="0" destOrd="0" parTransId="{4A3D0E74-6F19-4C77-937D-71280C7027A7}" sibTransId="{CB483951-A4AE-4977-975F-26F7DF12B992}"/>
    <dgm:cxn modelId="{CE48E41B-EE07-4347-8AA2-2F72E541AC37}" type="presOf" srcId="{60C75286-2904-4374-A113-BF37F7E5D966}" destId="{B33EE704-0C87-4B59-B18F-77B0EB3A6EED}" srcOrd="0" destOrd="1" presId="urn:microsoft.com/office/officeart/2005/8/layout/vList5"/>
    <dgm:cxn modelId="{EB0F8626-9323-46E2-B62B-6ECA001E7F03}" srcId="{0B200B81-1C22-464C-BDC3-49AC020DD2EF}" destId="{7AC6F9E7-5595-4951-BCBC-BF7234AEEC55}" srcOrd="0" destOrd="0" parTransId="{E46E0CA3-ED34-4607-935C-85D5C34FE8F5}" sibTransId="{5D7EA567-2589-45FC-80BE-01BED96E527C}"/>
    <dgm:cxn modelId="{4F20F43F-E10C-48CA-ADBD-FCFD1B97E0A4}" type="presOf" srcId="{7AC6F9E7-5595-4951-BCBC-BF7234AEEC55}" destId="{606C0B0E-24A8-481C-8A3F-F0BEF2DCFEBE}" srcOrd="0" destOrd="0" presId="urn:microsoft.com/office/officeart/2005/8/layout/vList5"/>
    <dgm:cxn modelId="{85F59A4C-FBD1-49BD-9B1E-39A69C1203E9}" type="presOf" srcId="{7BA62401-A6E9-4079-A5FA-F44DF934F5C6}" destId="{885218CA-16AC-4BF3-BFF9-061C6C225EA4}" srcOrd="0" destOrd="0" presId="urn:microsoft.com/office/officeart/2005/8/layout/vList5"/>
    <dgm:cxn modelId="{3F217F53-3BFA-473F-89C9-0BA430ECC161}" srcId="{7AC6F9E7-5595-4951-BCBC-BF7234AEEC55}" destId="{74981BF4-A70C-49DE-A323-3CCE0520FD2A}" srcOrd="1" destOrd="0" parTransId="{7B145ED4-3AD1-44B3-BA03-5547DCDA3BB8}" sibTransId="{AD6CF987-9459-4468-9B34-9FCACA7EB739}"/>
    <dgm:cxn modelId="{E55F8E53-1C44-46FC-87D6-7ECCE3774326}" type="presOf" srcId="{C25BB631-8AFE-4478-93B5-371C55B54C92}" destId="{B33EE704-0C87-4B59-B18F-77B0EB3A6EED}" srcOrd="0" destOrd="0" presId="urn:microsoft.com/office/officeart/2005/8/layout/vList5"/>
    <dgm:cxn modelId="{7C26675B-B6A4-4DD0-823C-990E9D8B2333}" type="presOf" srcId="{0B200B81-1C22-464C-BDC3-49AC020DD2EF}" destId="{D525C7C8-0B35-4A84-AC3E-820056421C7B}" srcOrd="0" destOrd="0" presId="urn:microsoft.com/office/officeart/2005/8/layout/vList5"/>
    <dgm:cxn modelId="{A3C9FD5E-EFC6-4154-96C9-0022C84305B2}" srcId="{7BA62401-A6E9-4079-A5FA-F44DF934F5C6}" destId="{4A4BA119-2E01-4FD8-AEA0-118D26B5B044}" srcOrd="1" destOrd="0" parTransId="{2EA0F033-D225-4FAA-9450-53FE11348F39}" sibTransId="{C6BA8928-CF7A-4F16-828D-C13ABBB1480D}"/>
    <dgm:cxn modelId="{8B4EE261-DA47-4E73-9C49-41B95114BEEA}" type="presOf" srcId="{23047DA1-AD0D-4677-9065-E37DE39394E9}" destId="{0709178D-D49A-4BCC-A4CA-C9D9B0052719}" srcOrd="0" destOrd="0" presId="urn:microsoft.com/office/officeart/2005/8/layout/vList5"/>
    <dgm:cxn modelId="{3EFD627B-F262-4C44-AFB4-7C0F89596A44}" type="presOf" srcId="{C72FC83D-6CC2-4C4A-A6D4-9502F816C856}" destId="{A25D7818-867A-48D5-89E5-77A942798C8C}" srcOrd="0" destOrd="0" presId="urn:microsoft.com/office/officeart/2005/8/layout/vList5"/>
    <dgm:cxn modelId="{EEDCAEAC-3739-483A-A259-2C4C48659C32}" type="presOf" srcId="{74981BF4-A70C-49DE-A323-3CCE0520FD2A}" destId="{55DF068D-6A46-4BFB-81CA-91903C58BCF0}" srcOrd="0" destOrd="1" presId="urn:microsoft.com/office/officeart/2005/8/layout/vList5"/>
    <dgm:cxn modelId="{57332BAD-F161-4DA1-8508-4005BFCB1F3D}" srcId="{0B200B81-1C22-464C-BDC3-49AC020DD2EF}" destId="{23047DA1-AD0D-4677-9065-E37DE39394E9}" srcOrd="2" destOrd="0" parTransId="{7D178A2F-2694-44B9-9D84-CCEDB1EDCC43}" sibTransId="{7DD4B512-6FFE-4387-B883-78DA82A534E3}"/>
    <dgm:cxn modelId="{2386A6B3-98B7-4E64-8D1A-3DB5D1D0CE6F}" type="presOf" srcId="{4A4BA119-2E01-4FD8-AEA0-118D26B5B044}" destId="{A25D7818-867A-48D5-89E5-77A942798C8C}" srcOrd="0" destOrd="1" presId="urn:microsoft.com/office/officeart/2005/8/layout/vList5"/>
    <dgm:cxn modelId="{75D7D9B6-2529-4445-BD64-C6BED4219F2E}" srcId="{23047DA1-AD0D-4677-9065-E37DE39394E9}" destId="{C25BB631-8AFE-4478-93B5-371C55B54C92}" srcOrd="0" destOrd="0" parTransId="{11A51357-A124-4552-AA58-83F7BE48099C}" sibTransId="{C57E616E-6E25-4176-8C7B-002BD92EC42D}"/>
    <dgm:cxn modelId="{3FF463BB-0E25-4FF9-B554-3A3A85F04F12}" type="presOf" srcId="{CA55318E-E115-4A1B-9CB1-AB79FFF1B56F}" destId="{55DF068D-6A46-4BFB-81CA-91903C58BCF0}" srcOrd="0" destOrd="0" presId="urn:microsoft.com/office/officeart/2005/8/layout/vList5"/>
    <dgm:cxn modelId="{376DFBF5-0D6B-4145-8D04-1C1524948C0D}" srcId="{23047DA1-AD0D-4677-9065-E37DE39394E9}" destId="{60C75286-2904-4374-A113-BF37F7E5D966}" srcOrd="1" destOrd="0" parTransId="{8F60DE6A-AD48-4A46-BC40-6E9C4F4BABD1}" sibTransId="{DF226261-EABB-4A28-9475-D6B5EA6DA385}"/>
    <dgm:cxn modelId="{194532FC-DE49-4C89-A613-1F24AFC81CBF}" srcId="{0B200B81-1C22-464C-BDC3-49AC020DD2EF}" destId="{7BA62401-A6E9-4079-A5FA-F44DF934F5C6}" srcOrd="1" destOrd="0" parTransId="{DB41FE6C-13FB-4E2D-84B9-3E864BDF132D}" sibTransId="{DE9DC9B6-380B-4600-8ABA-D2B2D969AB63}"/>
    <dgm:cxn modelId="{DD3C3961-1F2C-451B-98A5-29EB19CC8BEA}" type="presParOf" srcId="{D525C7C8-0B35-4A84-AC3E-820056421C7B}" destId="{CB91B993-1F24-406C-90BA-589F10EFED64}" srcOrd="0" destOrd="0" presId="urn:microsoft.com/office/officeart/2005/8/layout/vList5"/>
    <dgm:cxn modelId="{9F5AC2B6-1646-46C8-8BAD-E4CD7E9345A4}" type="presParOf" srcId="{CB91B993-1F24-406C-90BA-589F10EFED64}" destId="{606C0B0E-24A8-481C-8A3F-F0BEF2DCFEBE}" srcOrd="0" destOrd="0" presId="urn:microsoft.com/office/officeart/2005/8/layout/vList5"/>
    <dgm:cxn modelId="{F24C1AE2-E6CC-4A97-998D-468A6431DCCE}" type="presParOf" srcId="{CB91B993-1F24-406C-90BA-589F10EFED64}" destId="{55DF068D-6A46-4BFB-81CA-91903C58BCF0}" srcOrd="1" destOrd="0" presId="urn:microsoft.com/office/officeart/2005/8/layout/vList5"/>
    <dgm:cxn modelId="{4A0FE39C-4277-4DFF-92C7-A4568F08A01F}" type="presParOf" srcId="{D525C7C8-0B35-4A84-AC3E-820056421C7B}" destId="{807745E3-E7D6-44E8-97E1-9E7F93051FCA}" srcOrd="1" destOrd="0" presId="urn:microsoft.com/office/officeart/2005/8/layout/vList5"/>
    <dgm:cxn modelId="{9D68FCFB-2BBF-4E93-A9B7-D8069B57AFBD}" type="presParOf" srcId="{D525C7C8-0B35-4A84-AC3E-820056421C7B}" destId="{661F4F28-2FFF-4091-BC6A-FC89D5F4FABE}" srcOrd="2" destOrd="0" presId="urn:microsoft.com/office/officeart/2005/8/layout/vList5"/>
    <dgm:cxn modelId="{D244170E-DD6C-42A2-ACB8-85CA9F301627}" type="presParOf" srcId="{661F4F28-2FFF-4091-BC6A-FC89D5F4FABE}" destId="{885218CA-16AC-4BF3-BFF9-061C6C225EA4}" srcOrd="0" destOrd="0" presId="urn:microsoft.com/office/officeart/2005/8/layout/vList5"/>
    <dgm:cxn modelId="{3DC27B5D-A7DA-4E8D-B124-DC150A9F45F5}" type="presParOf" srcId="{661F4F28-2FFF-4091-BC6A-FC89D5F4FABE}" destId="{A25D7818-867A-48D5-89E5-77A942798C8C}" srcOrd="1" destOrd="0" presId="urn:microsoft.com/office/officeart/2005/8/layout/vList5"/>
    <dgm:cxn modelId="{EB158385-9281-4529-B1AB-A8DAB7765933}" type="presParOf" srcId="{D525C7C8-0B35-4A84-AC3E-820056421C7B}" destId="{8EA211EB-E00D-41C9-A99B-F9E0CD2C1E71}" srcOrd="3" destOrd="0" presId="urn:microsoft.com/office/officeart/2005/8/layout/vList5"/>
    <dgm:cxn modelId="{B2621A9F-542E-4B23-856F-78C8EE80F05F}" type="presParOf" srcId="{D525C7C8-0B35-4A84-AC3E-820056421C7B}" destId="{DD81AFC0-9C8C-4283-9912-F18E9F9B4FC0}" srcOrd="4" destOrd="0" presId="urn:microsoft.com/office/officeart/2005/8/layout/vList5"/>
    <dgm:cxn modelId="{9ED72C85-1BA8-4541-BD65-2AF80539E6B7}" type="presParOf" srcId="{DD81AFC0-9C8C-4283-9912-F18E9F9B4FC0}" destId="{0709178D-D49A-4BCC-A4CA-C9D9B0052719}" srcOrd="0" destOrd="0" presId="urn:microsoft.com/office/officeart/2005/8/layout/vList5"/>
    <dgm:cxn modelId="{7FFA8AFB-8156-4579-94E6-FB3313052DB7}" type="presParOf" srcId="{DD81AFC0-9C8C-4283-9912-F18E9F9B4FC0}" destId="{B33EE704-0C87-4B59-B18F-77B0EB3A6EED}"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DF709A-1F3F-4829-8E40-72B9307D7978}" type="doc">
      <dgm:prSet loTypeId="urn:microsoft.com/office/officeart/2005/8/layout/cycle4" loCatId="cycle" qsTypeId="urn:microsoft.com/office/officeart/2005/8/quickstyle/3d6" qsCatId="3D" csTypeId="urn:microsoft.com/office/officeart/2005/8/colors/accent1_2" csCatId="accent1" phldr="1"/>
      <dgm:spPr>
        <a:scene3d>
          <a:camera prst="orthographicFront" zoom="92000"/>
          <a:lightRig rig="balanced" dir="t">
            <a:rot lat="0" lon="0" rev="12700000"/>
          </a:lightRig>
        </a:scene3d>
      </dgm:spPr>
      <dgm:t>
        <a:bodyPr/>
        <a:lstStyle/>
        <a:p>
          <a:endParaRPr lang="en-US"/>
        </a:p>
      </dgm:t>
    </dgm:pt>
    <dgm:pt modelId="{16239E72-8635-4DD9-838B-378A2EF4EFD3}">
      <dgm:prSet phldrT="[Text]"/>
      <dgm:spPr/>
      <dgm:t>
        <a:bodyPr/>
        <a:lstStyle/>
        <a:p>
          <a:r>
            <a:rPr lang="en-US" dirty="0"/>
            <a:t>Infrastructure Organization</a:t>
          </a:r>
        </a:p>
        <a:p>
          <a:endParaRPr lang="en-US" dirty="0"/>
        </a:p>
      </dgm:t>
    </dgm:pt>
    <dgm:pt modelId="{55055A45-69E4-4FFA-B55C-36E88F45669A}" type="parTrans" cxnId="{B3769A6F-BF7B-406E-B023-D0309946FD19}">
      <dgm:prSet/>
      <dgm:spPr/>
      <dgm:t>
        <a:bodyPr/>
        <a:lstStyle/>
        <a:p>
          <a:endParaRPr lang="en-US"/>
        </a:p>
      </dgm:t>
    </dgm:pt>
    <dgm:pt modelId="{7E4D60C5-2E76-4996-B5C8-FBE91F78AC76}" type="sibTrans" cxnId="{B3769A6F-BF7B-406E-B023-D0309946FD19}">
      <dgm:prSet/>
      <dgm:spPr/>
      <dgm:t>
        <a:bodyPr/>
        <a:lstStyle/>
        <a:p>
          <a:endParaRPr lang="en-US"/>
        </a:p>
      </dgm:t>
    </dgm:pt>
    <dgm:pt modelId="{D1C9C5C7-2992-4910-A132-12940D5D4CCE}">
      <dgm:prSet phldrT="[Text]"/>
      <dgm:spPr/>
      <dgm:t>
        <a:bodyPr/>
        <a:lstStyle/>
        <a:p>
          <a:endParaRPr lang="en-US" dirty="0"/>
        </a:p>
      </dgm:t>
    </dgm:pt>
    <dgm:pt modelId="{D974E195-760D-48E6-ACE3-2323798AD8C5}" type="parTrans" cxnId="{87B74550-019D-493A-BD66-19D801275A9C}">
      <dgm:prSet/>
      <dgm:spPr/>
      <dgm:t>
        <a:bodyPr/>
        <a:lstStyle/>
        <a:p>
          <a:endParaRPr lang="en-US"/>
        </a:p>
      </dgm:t>
    </dgm:pt>
    <dgm:pt modelId="{48868B78-9A45-4F8A-A00D-7D056DB279B7}" type="sibTrans" cxnId="{87B74550-019D-493A-BD66-19D801275A9C}">
      <dgm:prSet/>
      <dgm:spPr/>
      <dgm:t>
        <a:bodyPr/>
        <a:lstStyle/>
        <a:p>
          <a:endParaRPr lang="en-US"/>
        </a:p>
      </dgm:t>
    </dgm:pt>
    <dgm:pt modelId="{172F0543-AFBE-41C3-8763-AE9C3B5ED395}">
      <dgm:prSet phldrT="[Text]"/>
      <dgm:spPr/>
      <dgm:t>
        <a:bodyPr/>
        <a:lstStyle/>
        <a:p>
          <a:r>
            <a:rPr lang="en-US" dirty="0"/>
            <a:t>API Provider Teams</a:t>
          </a:r>
        </a:p>
        <a:p>
          <a:endParaRPr lang="en-US" dirty="0"/>
        </a:p>
      </dgm:t>
    </dgm:pt>
    <dgm:pt modelId="{657614EA-524E-4D0A-B8A2-D7F5EB338970}" type="parTrans" cxnId="{FEADB55C-6D98-46C9-BC62-090C41E370D0}">
      <dgm:prSet/>
      <dgm:spPr/>
      <dgm:t>
        <a:bodyPr/>
        <a:lstStyle/>
        <a:p>
          <a:endParaRPr lang="en-US"/>
        </a:p>
      </dgm:t>
    </dgm:pt>
    <dgm:pt modelId="{FAAF5D0B-CD86-4759-B5B9-E1CCAABA2DEB}" type="sibTrans" cxnId="{FEADB55C-6D98-46C9-BC62-090C41E370D0}">
      <dgm:prSet/>
      <dgm:spPr/>
      <dgm:t>
        <a:bodyPr/>
        <a:lstStyle/>
        <a:p>
          <a:endParaRPr lang="en-US"/>
        </a:p>
      </dgm:t>
    </dgm:pt>
    <dgm:pt modelId="{12F35793-09E8-482C-8F95-26FCE5E6D4AD}">
      <dgm:prSet phldrT="[Text]"/>
      <dgm:spPr/>
      <dgm:t>
        <a:bodyPr/>
        <a:lstStyle/>
        <a:p>
          <a:pPr algn="r">
            <a:buNone/>
          </a:pPr>
          <a:endParaRPr lang="en-US" dirty="0"/>
        </a:p>
      </dgm:t>
    </dgm:pt>
    <dgm:pt modelId="{7DF4B68F-3FC5-4D88-9A16-F2823B5CFAC0}" type="parTrans" cxnId="{C496965E-E767-43AD-BD12-C32CAB6D1F29}">
      <dgm:prSet/>
      <dgm:spPr/>
      <dgm:t>
        <a:bodyPr/>
        <a:lstStyle/>
        <a:p>
          <a:endParaRPr lang="en-US"/>
        </a:p>
      </dgm:t>
    </dgm:pt>
    <dgm:pt modelId="{A60064F1-A62F-4703-8077-6FBE67F798AB}" type="sibTrans" cxnId="{C496965E-E767-43AD-BD12-C32CAB6D1F29}">
      <dgm:prSet/>
      <dgm:spPr/>
      <dgm:t>
        <a:bodyPr/>
        <a:lstStyle/>
        <a:p>
          <a:endParaRPr lang="en-US"/>
        </a:p>
      </dgm:t>
    </dgm:pt>
    <dgm:pt modelId="{38A8DF54-AFD7-49ED-AA11-BA7411F221B1}">
      <dgm:prSet phldrT="[Text]"/>
      <dgm:spPr/>
      <dgm:t>
        <a:bodyPr/>
        <a:lstStyle/>
        <a:p>
          <a:endParaRPr lang="en-US" dirty="0"/>
        </a:p>
        <a:p>
          <a:r>
            <a:rPr lang="en-US" dirty="0"/>
            <a:t>Application Development Teams</a:t>
          </a:r>
        </a:p>
      </dgm:t>
    </dgm:pt>
    <dgm:pt modelId="{A3732BDF-1757-4B38-8B69-1894217CEAC5}" type="parTrans" cxnId="{E0C92D33-717B-483F-9C8B-1B3A7CF5DC0F}">
      <dgm:prSet/>
      <dgm:spPr/>
      <dgm:t>
        <a:bodyPr/>
        <a:lstStyle/>
        <a:p>
          <a:endParaRPr lang="en-US"/>
        </a:p>
      </dgm:t>
    </dgm:pt>
    <dgm:pt modelId="{8EF4BB3F-D1DE-40AD-A5D6-7F06A57B4E99}" type="sibTrans" cxnId="{E0C92D33-717B-483F-9C8B-1B3A7CF5DC0F}">
      <dgm:prSet/>
      <dgm:spPr/>
      <dgm:t>
        <a:bodyPr/>
        <a:lstStyle/>
        <a:p>
          <a:endParaRPr lang="en-US"/>
        </a:p>
      </dgm:t>
    </dgm:pt>
    <dgm:pt modelId="{7111F99A-CF01-4FAF-9728-77CFB65AEC1E}">
      <dgm:prSet phldrT="[Text]"/>
      <dgm:spPr/>
      <dgm:t>
        <a:bodyPr/>
        <a:lstStyle/>
        <a:p>
          <a:pPr>
            <a:buNone/>
          </a:pPr>
          <a:endParaRPr lang="en-US" dirty="0"/>
        </a:p>
      </dgm:t>
    </dgm:pt>
    <dgm:pt modelId="{C1121BA7-F6F1-4924-BECC-7555A8A3642F}" type="parTrans" cxnId="{022ED2D3-0CA7-4DFC-A377-C01651769ECE}">
      <dgm:prSet/>
      <dgm:spPr/>
      <dgm:t>
        <a:bodyPr/>
        <a:lstStyle/>
        <a:p>
          <a:endParaRPr lang="en-US"/>
        </a:p>
      </dgm:t>
    </dgm:pt>
    <dgm:pt modelId="{E41BBA95-24CA-4503-BCB2-C5DB003F6F9B}" type="sibTrans" cxnId="{022ED2D3-0CA7-4DFC-A377-C01651769ECE}">
      <dgm:prSet/>
      <dgm:spPr/>
      <dgm:t>
        <a:bodyPr/>
        <a:lstStyle/>
        <a:p>
          <a:endParaRPr lang="en-US"/>
        </a:p>
      </dgm:t>
    </dgm:pt>
    <dgm:pt modelId="{8161C9D7-AC48-494A-87B4-F5EA405C0082}">
      <dgm:prSet phldrT="[Text]"/>
      <dgm:spPr/>
      <dgm:t>
        <a:bodyPr/>
        <a:lstStyle/>
        <a:p>
          <a:endParaRPr lang="en-US" dirty="0"/>
        </a:p>
        <a:p>
          <a:r>
            <a:rPr lang="en-US" dirty="0"/>
            <a:t>Global Security</a:t>
          </a:r>
        </a:p>
      </dgm:t>
    </dgm:pt>
    <dgm:pt modelId="{6278BF1C-A618-4980-9F99-7538BFA821B1}" type="parTrans" cxnId="{FE0F6091-C650-4594-92C2-7B4461D0E960}">
      <dgm:prSet/>
      <dgm:spPr/>
      <dgm:t>
        <a:bodyPr/>
        <a:lstStyle/>
        <a:p>
          <a:endParaRPr lang="en-US"/>
        </a:p>
      </dgm:t>
    </dgm:pt>
    <dgm:pt modelId="{F86E5F4C-D8C4-4CC5-9F39-1AE2A1170F94}" type="sibTrans" cxnId="{FE0F6091-C650-4594-92C2-7B4461D0E960}">
      <dgm:prSet/>
      <dgm:spPr/>
      <dgm:t>
        <a:bodyPr/>
        <a:lstStyle/>
        <a:p>
          <a:endParaRPr lang="en-US"/>
        </a:p>
      </dgm:t>
    </dgm:pt>
    <dgm:pt modelId="{28B45A57-0096-4FBA-A4BC-807BE01CE4DE}">
      <dgm:prSet phldrT="[Text]"/>
      <dgm:spPr/>
      <dgm:t>
        <a:bodyPr/>
        <a:lstStyle/>
        <a:p>
          <a:pPr>
            <a:buNone/>
          </a:pPr>
          <a:endParaRPr lang="en-US" dirty="0"/>
        </a:p>
      </dgm:t>
    </dgm:pt>
    <dgm:pt modelId="{BD632BB8-7A73-422A-B5A7-D5C05C488F7A}" type="parTrans" cxnId="{F96BBBC3-9B07-4E25-B5C7-CDC278A29AAC}">
      <dgm:prSet/>
      <dgm:spPr/>
      <dgm:t>
        <a:bodyPr/>
        <a:lstStyle/>
        <a:p>
          <a:endParaRPr lang="en-US"/>
        </a:p>
      </dgm:t>
    </dgm:pt>
    <dgm:pt modelId="{47BF616F-92E7-403D-8639-95A82617240D}" type="sibTrans" cxnId="{F96BBBC3-9B07-4E25-B5C7-CDC278A29AAC}">
      <dgm:prSet/>
      <dgm:spPr/>
      <dgm:t>
        <a:bodyPr/>
        <a:lstStyle/>
        <a:p>
          <a:endParaRPr lang="en-US"/>
        </a:p>
      </dgm:t>
    </dgm:pt>
    <dgm:pt modelId="{3155C82A-DB42-4ECA-86B4-A9B84F71E7B0}" type="pres">
      <dgm:prSet presAssocID="{43DF709A-1F3F-4829-8E40-72B9307D7978}" presName="cycleMatrixDiagram" presStyleCnt="0">
        <dgm:presLayoutVars>
          <dgm:chMax val="1"/>
          <dgm:dir/>
          <dgm:animLvl val="lvl"/>
          <dgm:resizeHandles val="exact"/>
        </dgm:presLayoutVars>
      </dgm:prSet>
      <dgm:spPr/>
    </dgm:pt>
    <dgm:pt modelId="{28DABD27-20E6-4C3F-A9DF-BD5DB2C30A3E}" type="pres">
      <dgm:prSet presAssocID="{43DF709A-1F3F-4829-8E40-72B9307D7978}" presName="children" presStyleCnt="0"/>
      <dgm:spPr/>
    </dgm:pt>
    <dgm:pt modelId="{C69245B9-06B2-4E78-A8C1-CCA583C6B58E}" type="pres">
      <dgm:prSet presAssocID="{43DF709A-1F3F-4829-8E40-72B9307D7978}" presName="child1group" presStyleCnt="0"/>
      <dgm:spPr/>
    </dgm:pt>
    <dgm:pt modelId="{921249D6-2B63-4CCB-80F4-D943E65CF464}" type="pres">
      <dgm:prSet presAssocID="{43DF709A-1F3F-4829-8E40-72B9307D7978}" presName="child1" presStyleLbl="bgAcc1" presStyleIdx="0" presStyleCnt="4" custScaleX="245426" custScaleY="163123" custLinFactNeighborX="-53869" custLinFactNeighborY="25815"/>
      <dgm:spPr/>
    </dgm:pt>
    <dgm:pt modelId="{A4DECB06-6432-4A01-95F8-472EBE6A531B}" type="pres">
      <dgm:prSet presAssocID="{43DF709A-1F3F-4829-8E40-72B9307D7978}" presName="child1Text" presStyleLbl="bgAcc1" presStyleIdx="0" presStyleCnt="4">
        <dgm:presLayoutVars>
          <dgm:bulletEnabled val="1"/>
        </dgm:presLayoutVars>
      </dgm:prSet>
      <dgm:spPr/>
    </dgm:pt>
    <dgm:pt modelId="{3E198C0D-DFF1-40CC-AF56-D7C2F8A726DD}" type="pres">
      <dgm:prSet presAssocID="{43DF709A-1F3F-4829-8E40-72B9307D7978}" presName="child2group" presStyleCnt="0"/>
      <dgm:spPr/>
    </dgm:pt>
    <dgm:pt modelId="{D59BEAE1-0CC1-401C-B3D4-11B8ADE2CD64}" type="pres">
      <dgm:prSet presAssocID="{43DF709A-1F3F-4829-8E40-72B9307D7978}" presName="child2" presStyleLbl="bgAcc1" presStyleIdx="1" presStyleCnt="4" custScaleX="245426" custScaleY="163123" custLinFactNeighborX="49594" custLinFactNeighborY="26276"/>
      <dgm:spPr/>
    </dgm:pt>
    <dgm:pt modelId="{C7772B13-E1F1-4E52-9C4C-6EEDC59DA66D}" type="pres">
      <dgm:prSet presAssocID="{43DF709A-1F3F-4829-8E40-72B9307D7978}" presName="child2Text" presStyleLbl="bgAcc1" presStyleIdx="1" presStyleCnt="4">
        <dgm:presLayoutVars>
          <dgm:bulletEnabled val="1"/>
        </dgm:presLayoutVars>
      </dgm:prSet>
      <dgm:spPr/>
    </dgm:pt>
    <dgm:pt modelId="{A1E7E13F-88EB-4B46-A7EC-A81DCACAE435}" type="pres">
      <dgm:prSet presAssocID="{43DF709A-1F3F-4829-8E40-72B9307D7978}" presName="child3group" presStyleCnt="0"/>
      <dgm:spPr/>
    </dgm:pt>
    <dgm:pt modelId="{FADE93E0-9320-4C09-BC78-5348867DF0E3}" type="pres">
      <dgm:prSet presAssocID="{43DF709A-1F3F-4829-8E40-72B9307D7978}" presName="child3" presStyleLbl="bgAcc1" presStyleIdx="2" presStyleCnt="4" custScaleX="245426" custScaleY="163123" custLinFactNeighborX="50935" custLinFactNeighborY="-17038"/>
      <dgm:spPr/>
    </dgm:pt>
    <dgm:pt modelId="{B6190C5D-40D8-4B28-863A-B57E3DE6D219}" type="pres">
      <dgm:prSet presAssocID="{43DF709A-1F3F-4829-8E40-72B9307D7978}" presName="child3Text" presStyleLbl="bgAcc1" presStyleIdx="2" presStyleCnt="4">
        <dgm:presLayoutVars>
          <dgm:bulletEnabled val="1"/>
        </dgm:presLayoutVars>
      </dgm:prSet>
      <dgm:spPr/>
    </dgm:pt>
    <dgm:pt modelId="{12742098-270F-4A36-A303-5C969EAF361C}" type="pres">
      <dgm:prSet presAssocID="{43DF709A-1F3F-4829-8E40-72B9307D7978}" presName="child4group" presStyleCnt="0"/>
      <dgm:spPr/>
    </dgm:pt>
    <dgm:pt modelId="{B579F8FB-D23A-4BF7-A5A7-AD7E88617DEC}" type="pres">
      <dgm:prSet presAssocID="{43DF709A-1F3F-4829-8E40-72B9307D7978}" presName="child4" presStyleLbl="bgAcc1" presStyleIdx="3" presStyleCnt="4" custScaleX="245426" custScaleY="163123" custLinFactNeighborX="-53869" custLinFactNeighborY="-17038"/>
      <dgm:spPr/>
    </dgm:pt>
    <dgm:pt modelId="{B1787C9B-049E-4307-9B19-C3E90F5C2A25}" type="pres">
      <dgm:prSet presAssocID="{43DF709A-1F3F-4829-8E40-72B9307D7978}" presName="child4Text" presStyleLbl="bgAcc1" presStyleIdx="3" presStyleCnt="4">
        <dgm:presLayoutVars>
          <dgm:bulletEnabled val="1"/>
        </dgm:presLayoutVars>
      </dgm:prSet>
      <dgm:spPr/>
    </dgm:pt>
    <dgm:pt modelId="{A50B94D4-7615-4184-B1AD-B771CE3D1F1C}" type="pres">
      <dgm:prSet presAssocID="{43DF709A-1F3F-4829-8E40-72B9307D7978}" presName="childPlaceholder" presStyleCnt="0"/>
      <dgm:spPr/>
    </dgm:pt>
    <dgm:pt modelId="{5A52D43D-FC69-440A-BE62-EF495F780481}" type="pres">
      <dgm:prSet presAssocID="{43DF709A-1F3F-4829-8E40-72B9307D7978}" presName="circle" presStyleCnt="0"/>
      <dgm:spPr/>
    </dgm:pt>
    <dgm:pt modelId="{A0701186-9BC6-48BE-AC28-D33B915639CA}" type="pres">
      <dgm:prSet presAssocID="{43DF709A-1F3F-4829-8E40-72B9307D7978}" presName="quadrant1" presStyleLbl="node1" presStyleIdx="0" presStyleCnt="4" custLinFactNeighborX="-627" custLinFactNeighborY="1541">
        <dgm:presLayoutVars>
          <dgm:chMax val="1"/>
          <dgm:bulletEnabled val="1"/>
        </dgm:presLayoutVars>
      </dgm:prSet>
      <dgm:spPr/>
    </dgm:pt>
    <dgm:pt modelId="{C4BF563B-B382-4D79-8843-D6E66B925A21}" type="pres">
      <dgm:prSet presAssocID="{43DF709A-1F3F-4829-8E40-72B9307D7978}" presName="quadrant2" presStyleLbl="node1" presStyleIdx="1" presStyleCnt="4" custAng="0" custScaleY="102038" custLinFactNeighborX="-5041" custLinFactNeighborY="2260">
        <dgm:presLayoutVars>
          <dgm:chMax val="1"/>
          <dgm:bulletEnabled val="1"/>
        </dgm:presLayoutVars>
      </dgm:prSet>
      <dgm:spPr/>
    </dgm:pt>
    <dgm:pt modelId="{40612A5F-8328-4F9E-AFFF-0125B7C16ECA}" type="pres">
      <dgm:prSet presAssocID="{43DF709A-1F3F-4829-8E40-72B9307D7978}" presName="quadrant3" presStyleLbl="node1" presStyleIdx="2" presStyleCnt="4" custLinFactNeighborX="-5041" custLinFactNeighborY="-3112">
        <dgm:presLayoutVars>
          <dgm:chMax val="1"/>
          <dgm:bulletEnabled val="1"/>
        </dgm:presLayoutVars>
      </dgm:prSet>
      <dgm:spPr/>
    </dgm:pt>
    <dgm:pt modelId="{74F258AE-74F7-4339-9589-78A5DA434FCC}" type="pres">
      <dgm:prSet presAssocID="{43DF709A-1F3F-4829-8E40-72B9307D7978}" presName="quadrant4" presStyleLbl="node1" presStyleIdx="3" presStyleCnt="4" custLinFactNeighborX="-720" custLinFactNeighborY="-3112">
        <dgm:presLayoutVars>
          <dgm:chMax val="1"/>
          <dgm:bulletEnabled val="1"/>
        </dgm:presLayoutVars>
      </dgm:prSet>
      <dgm:spPr/>
    </dgm:pt>
    <dgm:pt modelId="{277109EC-9F09-485F-B890-271D8813488B}" type="pres">
      <dgm:prSet presAssocID="{43DF709A-1F3F-4829-8E40-72B9307D7978}" presName="quadrantPlaceholder" presStyleCnt="0"/>
      <dgm:spPr/>
    </dgm:pt>
    <dgm:pt modelId="{DC2C3AC2-2A66-4F07-833F-560018AD3061}" type="pres">
      <dgm:prSet presAssocID="{43DF709A-1F3F-4829-8E40-72B9307D7978}" presName="center1" presStyleLbl="fgShp" presStyleIdx="0" presStyleCnt="2" custLinFactX="120839" custLinFactNeighborX="200000" custLinFactNeighborY="64805"/>
      <dgm:spPr>
        <a:prstGeom prst="roundRect">
          <a:avLst/>
        </a:prstGeom>
        <a:noFill/>
      </dgm:spPr>
    </dgm:pt>
    <dgm:pt modelId="{EF5C5337-08BE-4EE4-B32E-60956B9AC339}" type="pres">
      <dgm:prSet presAssocID="{43DF709A-1F3F-4829-8E40-72B9307D7978}" presName="center2" presStyleLbl="fgShp" presStyleIdx="1" presStyleCnt="2" custAng="10800000" custScaleX="173475" custScaleY="200761" custLinFactNeighborX="-10606" custLinFactNeighborY="-24396"/>
      <dgm:spPr>
        <a:prstGeom prst="flowChartConnector">
          <a:avLst/>
        </a:prstGeom>
      </dgm:spPr>
    </dgm:pt>
  </dgm:ptLst>
  <dgm:cxnLst>
    <dgm:cxn modelId="{40DCDC0A-CB9F-420B-B23E-2F02A11B329F}" type="presOf" srcId="{D1C9C5C7-2992-4910-A132-12940D5D4CCE}" destId="{921249D6-2B63-4CCB-80F4-D943E65CF464}" srcOrd="0" destOrd="0" presId="urn:microsoft.com/office/officeart/2005/8/layout/cycle4"/>
    <dgm:cxn modelId="{338E230B-810A-4380-B002-845F0873EB23}" type="presOf" srcId="{D1C9C5C7-2992-4910-A132-12940D5D4CCE}" destId="{A4DECB06-6432-4A01-95F8-472EBE6A531B}" srcOrd="1" destOrd="0" presId="urn:microsoft.com/office/officeart/2005/8/layout/cycle4"/>
    <dgm:cxn modelId="{5A62B51D-5648-4D4E-BA18-714B2FF35627}" type="presOf" srcId="{172F0543-AFBE-41C3-8763-AE9C3B5ED395}" destId="{C4BF563B-B382-4D79-8843-D6E66B925A21}" srcOrd="0" destOrd="0" presId="urn:microsoft.com/office/officeart/2005/8/layout/cycle4"/>
    <dgm:cxn modelId="{AA36242A-D375-4961-BBB2-BB4A646BB3C0}" type="presOf" srcId="{28B45A57-0096-4FBA-A4BC-807BE01CE4DE}" destId="{B1787C9B-049E-4307-9B19-C3E90F5C2A25}" srcOrd="1" destOrd="0" presId="urn:microsoft.com/office/officeart/2005/8/layout/cycle4"/>
    <dgm:cxn modelId="{E0C92D33-717B-483F-9C8B-1B3A7CF5DC0F}" srcId="{43DF709A-1F3F-4829-8E40-72B9307D7978}" destId="{38A8DF54-AFD7-49ED-AA11-BA7411F221B1}" srcOrd="2" destOrd="0" parTransId="{A3732BDF-1757-4B38-8B69-1894217CEAC5}" sibTransId="{8EF4BB3F-D1DE-40AD-A5D6-7F06A57B4E99}"/>
    <dgm:cxn modelId="{DF346734-1B26-40E7-B3D8-949BE193A47B}" type="presOf" srcId="{7111F99A-CF01-4FAF-9728-77CFB65AEC1E}" destId="{B6190C5D-40D8-4B28-863A-B57E3DE6D219}" srcOrd="1" destOrd="0" presId="urn:microsoft.com/office/officeart/2005/8/layout/cycle4"/>
    <dgm:cxn modelId="{96005438-C9B0-4825-8277-96B7C265C4F5}" type="presOf" srcId="{12F35793-09E8-482C-8F95-26FCE5E6D4AD}" destId="{D59BEAE1-0CC1-401C-B3D4-11B8ADE2CD64}" srcOrd="0" destOrd="0" presId="urn:microsoft.com/office/officeart/2005/8/layout/cycle4"/>
    <dgm:cxn modelId="{B9F2423B-540B-4FBE-B289-B399832540B8}" type="presOf" srcId="{7111F99A-CF01-4FAF-9728-77CFB65AEC1E}" destId="{FADE93E0-9320-4C09-BC78-5348867DF0E3}" srcOrd="0" destOrd="0" presId="urn:microsoft.com/office/officeart/2005/8/layout/cycle4"/>
    <dgm:cxn modelId="{87B74550-019D-493A-BD66-19D801275A9C}" srcId="{16239E72-8635-4DD9-838B-378A2EF4EFD3}" destId="{D1C9C5C7-2992-4910-A132-12940D5D4CCE}" srcOrd="0" destOrd="0" parTransId="{D974E195-760D-48E6-ACE3-2323798AD8C5}" sibTransId="{48868B78-9A45-4F8A-A00D-7D056DB279B7}"/>
    <dgm:cxn modelId="{FEADB55C-6D98-46C9-BC62-090C41E370D0}" srcId="{43DF709A-1F3F-4829-8E40-72B9307D7978}" destId="{172F0543-AFBE-41C3-8763-AE9C3B5ED395}" srcOrd="1" destOrd="0" parTransId="{657614EA-524E-4D0A-B8A2-D7F5EB338970}" sibTransId="{FAAF5D0B-CD86-4759-B5B9-E1CCAABA2DEB}"/>
    <dgm:cxn modelId="{C496965E-E767-43AD-BD12-C32CAB6D1F29}" srcId="{172F0543-AFBE-41C3-8763-AE9C3B5ED395}" destId="{12F35793-09E8-482C-8F95-26FCE5E6D4AD}" srcOrd="0" destOrd="0" parTransId="{7DF4B68F-3FC5-4D88-9A16-F2823B5CFAC0}" sibTransId="{A60064F1-A62F-4703-8077-6FBE67F798AB}"/>
    <dgm:cxn modelId="{B3769A6F-BF7B-406E-B023-D0309946FD19}" srcId="{43DF709A-1F3F-4829-8E40-72B9307D7978}" destId="{16239E72-8635-4DD9-838B-378A2EF4EFD3}" srcOrd="0" destOrd="0" parTransId="{55055A45-69E4-4FFA-B55C-36E88F45669A}" sibTransId="{7E4D60C5-2E76-4996-B5C8-FBE91F78AC76}"/>
    <dgm:cxn modelId="{57369F74-188D-4DBD-85D2-ADEB491A60DC}" type="presOf" srcId="{43DF709A-1F3F-4829-8E40-72B9307D7978}" destId="{3155C82A-DB42-4ECA-86B4-A9B84F71E7B0}" srcOrd="0" destOrd="0" presId="urn:microsoft.com/office/officeart/2005/8/layout/cycle4"/>
    <dgm:cxn modelId="{87BACB78-F8CB-4C37-937B-881CFF3B2D34}" type="presOf" srcId="{8161C9D7-AC48-494A-87B4-F5EA405C0082}" destId="{74F258AE-74F7-4339-9589-78A5DA434FCC}" srcOrd="0" destOrd="0" presId="urn:microsoft.com/office/officeart/2005/8/layout/cycle4"/>
    <dgm:cxn modelId="{519D448E-2D79-4050-8E7F-8EEC22AFC1A3}" type="presOf" srcId="{16239E72-8635-4DD9-838B-378A2EF4EFD3}" destId="{A0701186-9BC6-48BE-AC28-D33B915639CA}" srcOrd="0" destOrd="0" presId="urn:microsoft.com/office/officeart/2005/8/layout/cycle4"/>
    <dgm:cxn modelId="{FE0F6091-C650-4594-92C2-7B4461D0E960}" srcId="{43DF709A-1F3F-4829-8E40-72B9307D7978}" destId="{8161C9D7-AC48-494A-87B4-F5EA405C0082}" srcOrd="3" destOrd="0" parTransId="{6278BF1C-A618-4980-9F99-7538BFA821B1}" sibTransId="{F86E5F4C-D8C4-4CC5-9F39-1AE2A1170F94}"/>
    <dgm:cxn modelId="{01567C9F-9E61-4691-94DD-A842AAC44FF0}" type="presOf" srcId="{12F35793-09E8-482C-8F95-26FCE5E6D4AD}" destId="{C7772B13-E1F1-4E52-9C4C-6EEDC59DA66D}" srcOrd="1" destOrd="0" presId="urn:microsoft.com/office/officeart/2005/8/layout/cycle4"/>
    <dgm:cxn modelId="{630151B1-2C99-4CFA-9AF3-DFE4EADAA978}" type="presOf" srcId="{28B45A57-0096-4FBA-A4BC-807BE01CE4DE}" destId="{B579F8FB-D23A-4BF7-A5A7-AD7E88617DEC}" srcOrd="0" destOrd="0" presId="urn:microsoft.com/office/officeart/2005/8/layout/cycle4"/>
    <dgm:cxn modelId="{F96BBBC3-9B07-4E25-B5C7-CDC278A29AAC}" srcId="{8161C9D7-AC48-494A-87B4-F5EA405C0082}" destId="{28B45A57-0096-4FBA-A4BC-807BE01CE4DE}" srcOrd="0" destOrd="0" parTransId="{BD632BB8-7A73-422A-B5A7-D5C05C488F7A}" sibTransId="{47BF616F-92E7-403D-8639-95A82617240D}"/>
    <dgm:cxn modelId="{022ED2D3-0CA7-4DFC-A377-C01651769ECE}" srcId="{38A8DF54-AFD7-49ED-AA11-BA7411F221B1}" destId="{7111F99A-CF01-4FAF-9728-77CFB65AEC1E}" srcOrd="0" destOrd="0" parTransId="{C1121BA7-F6F1-4924-BECC-7555A8A3642F}" sibTransId="{E41BBA95-24CA-4503-BCB2-C5DB003F6F9B}"/>
    <dgm:cxn modelId="{D90650E3-E86F-4616-A47D-AD5879D97865}" type="presOf" srcId="{38A8DF54-AFD7-49ED-AA11-BA7411F221B1}" destId="{40612A5F-8328-4F9E-AFFF-0125B7C16ECA}" srcOrd="0" destOrd="0" presId="urn:microsoft.com/office/officeart/2005/8/layout/cycle4"/>
    <dgm:cxn modelId="{CFD0E2AE-15FB-4CE2-A7E0-C8C9CC2CC72D}" type="presParOf" srcId="{3155C82A-DB42-4ECA-86B4-A9B84F71E7B0}" destId="{28DABD27-20E6-4C3F-A9DF-BD5DB2C30A3E}" srcOrd="0" destOrd="0" presId="urn:microsoft.com/office/officeart/2005/8/layout/cycle4"/>
    <dgm:cxn modelId="{966158C2-0EDB-49F3-A8D0-D9107D082634}" type="presParOf" srcId="{28DABD27-20E6-4C3F-A9DF-BD5DB2C30A3E}" destId="{C69245B9-06B2-4E78-A8C1-CCA583C6B58E}" srcOrd="0" destOrd="0" presId="urn:microsoft.com/office/officeart/2005/8/layout/cycle4"/>
    <dgm:cxn modelId="{0C921AFF-569D-4FD4-9178-339B5CBD0982}" type="presParOf" srcId="{C69245B9-06B2-4E78-A8C1-CCA583C6B58E}" destId="{921249D6-2B63-4CCB-80F4-D943E65CF464}" srcOrd="0" destOrd="0" presId="urn:microsoft.com/office/officeart/2005/8/layout/cycle4"/>
    <dgm:cxn modelId="{1C4EA545-BE72-46E4-8B5A-A88D85D80518}" type="presParOf" srcId="{C69245B9-06B2-4E78-A8C1-CCA583C6B58E}" destId="{A4DECB06-6432-4A01-95F8-472EBE6A531B}" srcOrd="1" destOrd="0" presId="urn:microsoft.com/office/officeart/2005/8/layout/cycle4"/>
    <dgm:cxn modelId="{255DFFD1-CBF9-4C69-8F60-90367C50A81C}" type="presParOf" srcId="{28DABD27-20E6-4C3F-A9DF-BD5DB2C30A3E}" destId="{3E198C0D-DFF1-40CC-AF56-D7C2F8A726DD}" srcOrd="1" destOrd="0" presId="urn:microsoft.com/office/officeart/2005/8/layout/cycle4"/>
    <dgm:cxn modelId="{9A525792-0FBB-4AB1-A42F-80773CC40552}" type="presParOf" srcId="{3E198C0D-DFF1-40CC-AF56-D7C2F8A726DD}" destId="{D59BEAE1-0CC1-401C-B3D4-11B8ADE2CD64}" srcOrd="0" destOrd="0" presId="urn:microsoft.com/office/officeart/2005/8/layout/cycle4"/>
    <dgm:cxn modelId="{DD7D13A8-4534-4F8C-AFDF-DBDD3E630C67}" type="presParOf" srcId="{3E198C0D-DFF1-40CC-AF56-D7C2F8A726DD}" destId="{C7772B13-E1F1-4E52-9C4C-6EEDC59DA66D}" srcOrd="1" destOrd="0" presId="urn:microsoft.com/office/officeart/2005/8/layout/cycle4"/>
    <dgm:cxn modelId="{21D79717-577B-4DE3-B470-329705F865BF}" type="presParOf" srcId="{28DABD27-20E6-4C3F-A9DF-BD5DB2C30A3E}" destId="{A1E7E13F-88EB-4B46-A7EC-A81DCACAE435}" srcOrd="2" destOrd="0" presId="urn:microsoft.com/office/officeart/2005/8/layout/cycle4"/>
    <dgm:cxn modelId="{EA347335-3E0F-4E12-9E1A-F41E557FE1F8}" type="presParOf" srcId="{A1E7E13F-88EB-4B46-A7EC-A81DCACAE435}" destId="{FADE93E0-9320-4C09-BC78-5348867DF0E3}" srcOrd="0" destOrd="0" presId="urn:microsoft.com/office/officeart/2005/8/layout/cycle4"/>
    <dgm:cxn modelId="{64127E6D-BD29-4410-9B10-7A7FDEE35B18}" type="presParOf" srcId="{A1E7E13F-88EB-4B46-A7EC-A81DCACAE435}" destId="{B6190C5D-40D8-4B28-863A-B57E3DE6D219}" srcOrd="1" destOrd="0" presId="urn:microsoft.com/office/officeart/2005/8/layout/cycle4"/>
    <dgm:cxn modelId="{C79B6CC2-BDD7-41A0-A7B3-84C4F908BBAE}" type="presParOf" srcId="{28DABD27-20E6-4C3F-A9DF-BD5DB2C30A3E}" destId="{12742098-270F-4A36-A303-5C969EAF361C}" srcOrd="3" destOrd="0" presId="urn:microsoft.com/office/officeart/2005/8/layout/cycle4"/>
    <dgm:cxn modelId="{ECDB5E09-9079-4EA9-959C-CCF6A2180389}" type="presParOf" srcId="{12742098-270F-4A36-A303-5C969EAF361C}" destId="{B579F8FB-D23A-4BF7-A5A7-AD7E88617DEC}" srcOrd="0" destOrd="0" presId="urn:microsoft.com/office/officeart/2005/8/layout/cycle4"/>
    <dgm:cxn modelId="{92288B13-F2CF-4631-B895-39E2D9F72C8E}" type="presParOf" srcId="{12742098-270F-4A36-A303-5C969EAF361C}" destId="{B1787C9B-049E-4307-9B19-C3E90F5C2A25}" srcOrd="1" destOrd="0" presId="urn:microsoft.com/office/officeart/2005/8/layout/cycle4"/>
    <dgm:cxn modelId="{744FB796-CC48-4985-AFAC-C868062B7E2C}" type="presParOf" srcId="{28DABD27-20E6-4C3F-A9DF-BD5DB2C30A3E}" destId="{A50B94D4-7615-4184-B1AD-B771CE3D1F1C}" srcOrd="4" destOrd="0" presId="urn:microsoft.com/office/officeart/2005/8/layout/cycle4"/>
    <dgm:cxn modelId="{44C0B4D9-4DB8-416A-B7A8-65950ABE0771}" type="presParOf" srcId="{3155C82A-DB42-4ECA-86B4-A9B84F71E7B0}" destId="{5A52D43D-FC69-440A-BE62-EF495F780481}" srcOrd="1" destOrd="0" presId="urn:microsoft.com/office/officeart/2005/8/layout/cycle4"/>
    <dgm:cxn modelId="{48293535-56CB-4384-9903-710B815F501D}" type="presParOf" srcId="{5A52D43D-FC69-440A-BE62-EF495F780481}" destId="{A0701186-9BC6-48BE-AC28-D33B915639CA}" srcOrd="0" destOrd="0" presId="urn:microsoft.com/office/officeart/2005/8/layout/cycle4"/>
    <dgm:cxn modelId="{A850FDB1-4FAF-4A2E-B686-D24F15F3A1D6}" type="presParOf" srcId="{5A52D43D-FC69-440A-BE62-EF495F780481}" destId="{C4BF563B-B382-4D79-8843-D6E66B925A21}" srcOrd="1" destOrd="0" presId="urn:microsoft.com/office/officeart/2005/8/layout/cycle4"/>
    <dgm:cxn modelId="{171EE1CD-9B07-46CE-ACE8-1C6CF3DF2AE0}" type="presParOf" srcId="{5A52D43D-FC69-440A-BE62-EF495F780481}" destId="{40612A5F-8328-4F9E-AFFF-0125B7C16ECA}" srcOrd="2" destOrd="0" presId="urn:microsoft.com/office/officeart/2005/8/layout/cycle4"/>
    <dgm:cxn modelId="{D5A41F26-5B42-4AF3-B8C7-711106A2188C}" type="presParOf" srcId="{5A52D43D-FC69-440A-BE62-EF495F780481}" destId="{74F258AE-74F7-4339-9589-78A5DA434FCC}" srcOrd="3" destOrd="0" presId="urn:microsoft.com/office/officeart/2005/8/layout/cycle4"/>
    <dgm:cxn modelId="{9EF5FEE2-1A75-4CDB-B4C1-C83EF0E74DAD}" type="presParOf" srcId="{5A52D43D-FC69-440A-BE62-EF495F780481}" destId="{277109EC-9F09-485F-B890-271D8813488B}" srcOrd="4" destOrd="0" presId="urn:microsoft.com/office/officeart/2005/8/layout/cycle4"/>
    <dgm:cxn modelId="{C0C6F234-DA73-4270-891B-321699ADE6A1}" type="presParOf" srcId="{3155C82A-DB42-4ECA-86B4-A9B84F71E7B0}" destId="{DC2C3AC2-2A66-4F07-833F-560018AD3061}" srcOrd="2" destOrd="0" presId="urn:microsoft.com/office/officeart/2005/8/layout/cycle4"/>
    <dgm:cxn modelId="{91869E2D-F11E-4FE0-B1AC-789B06370746}" type="presParOf" srcId="{3155C82A-DB42-4ECA-86B4-A9B84F71E7B0}" destId="{EF5C5337-08BE-4EE4-B32E-60956B9AC339}"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AF02E-B6E0-4308-9E8B-A56E7AEAFB75}">
      <dsp:nvSpPr>
        <dsp:cNvPr id="0" name=""/>
        <dsp:cNvSpPr/>
      </dsp:nvSpPr>
      <dsp:spPr>
        <a:xfrm rot="5400000">
          <a:off x="3157551" y="-1042638"/>
          <a:ext cx="1131941" cy="350449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API owners are the domain owners</a:t>
          </a:r>
        </a:p>
        <a:p>
          <a:pPr marL="114300" lvl="1" indent="-114300" algn="l" defTabSz="622300">
            <a:lnSpc>
              <a:spcPct val="90000"/>
            </a:lnSpc>
            <a:spcBef>
              <a:spcPct val="0"/>
            </a:spcBef>
            <a:spcAft>
              <a:spcPct val="15000"/>
            </a:spcAft>
            <a:buChar char="•"/>
          </a:pPr>
          <a:r>
            <a:rPr lang="en-US" sz="1400" kern="1200"/>
            <a:t>Always use APIs when crossing domains</a:t>
          </a:r>
          <a:endParaRPr lang="en-US" sz="1400" kern="1200" dirty="0"/>
        </a:p>
        <a:p>
          <a:pPr marL="114300" lvl="1" indent="-114300" algn="l" defTabSz="622300">
            <a:lnSpc>
              <a:spcPct val="90000"/>
            </a:lnSpc>
            <a:spcBef>
              <a:spcPct val="0"/>
            </a:spcBef>
            <a:spcAft>
              <a:spcPct val="15000"/>
            </a:spcAft>
            <a:buChar char="•"/>
          </a:pPr>
          <a:r>
            <a:rPr lang="en-US" sz="1400" kern="1200" dirty="0"/>
            <a:t>Policy Ownership including Traffic Throttling </a:t>
          </a:r>
        </a:p>
      </dsp:txBody>
      <dsp:txXfrm rot="-5400000">
        <a:off x="1971277" y="198893"/>
        <a:ext cx="3449234" cy="1021427"/>
      </dsp:txXfrm>
    </dsp:sp>
    <dsp:sp modelId="{DD8E53ED-3082-40EA-B8FF-C41A22D81E58}">
      <dsp:nvSpPr>
        <dsp:cNvPr id="0" name=""/>
        <dsp:cNvSpPr/>
      </dsp:nvSpPr>
      <dsp:spPr>
        <a:xfrm>
          <a:off x="0" y="2143"/>
          <a:ext cx="1971276" cy="141492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Domain API Owners</a:t>
          </a:r>
        </a:p>
      </dsp:txBody>
      <dsp:txXfrm>
        <a:off x="69071" y="71214"/>
        <a:ext cx="1833134" cy="1276785"/>
      </dsp:txXfrm>
    </dsp:sp>
    <dsp:sp modelId="{074EB9B8-90CA-497C-956F-26E6F7CF0858}">
      <dsp:nvSpPr>
        <dsp:cNvPr id="0" name=""/>
        <dsp:cNvSpPr/>
      </dsp:nvSpPr>
      <dsp:spPr>
        <a:xfrm rot="5400000">
          <a:off x="3157551" y="443035"/>
          <a:ext cx="1131941" cy="350449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API development using standard components, policies, and authorization</a:t>
          </a:r>
        </a:p>
        <a:p>
          <a:pPr marL="114300" lvl="1" indent="-114300" algn="l" defTabSz="622300">
            <a:lnSpc>
              <a:spcPct val="90000"/>
            </a:lnSpc>
            <a:spcBef>
              <a:spcPct val="0"/>
            </a:spcBef>
            <a:spcAft>
              <a:spcPct val="15000"/>
            </a:spcAft>
            <a:buChar char="•"/>
          </a:pPr>
          <a:r>
            <a:rPr lang="en-US" sz="1400" kern="1200" dirty="0"/>
            <a:t>API consumption leverages global catalog, uniform tokens</a:t>
          </a:r>
        </a:p>
      </dsp:txBody>
      <dsp:txXfrm rot="-5400000">
        <a:off x="1971277" y="1684567"/>
        <a:ext cx="3449234" cy="1021427"/>
      </dsp:txXfrm>
    </dsp:sp>
    <dsp:sp modelId="{5D03FD31-B1BC-4A0B-975B-8346EF7BA90C}">
      <dsp:nvSpPr>
        <dsp:cNvPr id="0" name=""/>
        <dsp:cNvSpPr/>
      </dsp:nvSpPr>
      <dsp:spPr>
        <a:xfrm>
          <a:off x="0" y="1487817"/>
          <a:ext cx="1971276" cy="141492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Robust Accelerators</a:t>
          </a:r>
        </a:p>
      </dsp:txBody>
      <dsp:txXfrm>
        <a:off x="69071" y="1556888"/>
        <a:ext cx="1833134" cy="1276785"/>
      </dsp:txXfrm>
    </dsp:sp>
    <dsp:sp modelId="{08D67A66-C666-4DA3-8468-A0FB8DEEF562}">
      <dsp:nvSpPr>
        <dsp:cNvPr id="0" name=""/>
        <dsp:cNvSpPr/>
      </dsp:nvSpPr>
      <dsp:spPr>
        <a:xfrm rot="5400000">
          <a:off x="3157551" y="1928708"/>
          <a:ext cx="1131941" cy="350449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Next Gen Authentication</a:t>
          </a:r>
        </a:p>
        <a:p>
          <a:pPr marL="228600" lvl="1" indent="-228600" algn="l" defTabSz="889000">
            <a:lnSpc>
              <a:spcPct val="90000"/>
            </a:lnSpc>
            <a:spcBef>
              <a:spcPct val="0"/>
            </a:spcBef>
            <a:spcAft>
              <a:spcPct val="15000"/>
            </a:spcAft>
            <a:buChar char="•"/>
          </a:pPr>
          <a:r>
            <a:rPr lang="en-US" sz="2000" kern="1200" dirty="0"/>
            <a:t>Standardized security policies and policy enforcement</a:t>
          </a:r>
        </a:p>
      </dsp:txBody>
      <dsp:txXfrm rot="-5400000">
        <a:off x="1971277" y="3170240"/>
        <a:ext cx="3449234" cy="1021427"/>
      </dsp:txXfrm>
    </dsp:sp>
    <dsp:sp modelId="{E3C98B61-CAC9-45CB-9369-25711F202DF8}">
      <dsp:nvSpPr>
        <dsp:cNvPr id="0" name=""/>
        <dsp:cNvSpPr/>
      </dsp:nvSpPr>
      <dsp:spPr>
        <a:xfrm>
          <a:off x="0" y="2973490"/>
          <a:ext cx="1971276" cy="141492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Standard Security</a:t>
          </a:r>
        </a:p>
      </dsp:txBody>
      <dsp:txXfrm>
        <a:off x="69071" y="3042561"/>
        <a:ext cx="1833134" cy="1276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F068D-6A46-4BFB-81CA-91903C58BCF0}">
      <dsp:nvSpPr>
        <dsp:cNvPr id="0" name=""/>
        <dsp:cNvSpPr/>
      </dsp:nvSpPr>
      <dsp:spPr>
        <a:xfrm rot="5400000">
          <a:off x="3554406" y="-1229393"/>
          <a:ext cx="1131941" cy="387800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Deploy APIs in all compute environments, closest to the data source</a:t>
          </a:r>
        </a:p>
        <a:p>
          <a:pPr marL="171450" lvl="1" indent="-171450" algn="l" defTabSz="711200">
            <a:lnSpc>
              <a:spcPct val="90000"/>
            </a:lnSpc>
            <a:spcBef>
              <a:spcPct val="0"/>
            </a:spcBef>
            <a:spcAft>
              <a:spcPct val="15000"/>
            </a:spcAft>
            <a:buChar char="•"/>
          </a:pPr>
          <a:r>
            <a:rPr lang="en-US" sz="1600" kern="1200" dirty="0"/>
            <a:t>Leverage a single management console</a:t>
          </a:r>
        </a:p>
      </dsp:txBody>
      <dsp:txXfrm rot="-5400000">
        <a:off x="2181377" y="198893"/>
        <a:ext cx="3822744" cy="1021427"/>
      </dsp:txXfrm>
    </dsp:sp>
    <dsp:sp modelId="{606C0B0E-24A8-481C-8A3F-F0BEF2DCFEBE}">
      <dsp:nvSpPr>
        <dsp:cNvPr id="0" name=""/>
        <dsp:cNvSpPr/>
      </dsp:nvSpPr>
      <dsp:spPr>
        <a:xfrm>
          <a:off x="0" y="2143"/>
          <a:ext cx="2181376" cy="141492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Hybrid Cloud</a:t>
          </a:r>
        </a:p>
      </dsp:txBody>
      <dsp:txXfrm>
        <a:off x="69071" y="71214"/>
        <a:ext cx="2043234" cy="1276785"/>
      </dsp:txXfrm>
    </dsp:sp>
    <dsp:sp modelId="{A25D7818-867A-48D5-89E5-77A942798C8C}">
      <dsp:nvSpPr>
        <dsp:cNvPr id="0" name=""/>
        <dsp:cNvSpPr/>
      </dsp:nvSpPr>
      <dsp:spPr>
        <a:xfrm rot="5400000">
          <a:off x="3554406" y="256280"/>
          <a:ext cx="1131941" cy="387800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Cloud Network Brokers</a:t>
          </a:r>
        </a:p>
        <a:p>
          <a:pPr marL="171450" lvl="1" indent="-171450" algn="l" defTabSz="711200">
            <a:lnSpc>
              <a:spcPct val="90000"/>
            </a:lnSpc>
            <a:spcBef>
              <a:spcPct val="0"/>
            </a:spcBef>
            <a:spcAft>
              <a:spcPct val="15000"/>
            </a:spcAft>
            <a:buChar char="•"/>
          </a:pPr>
          <a:r>
            <a:rPr lang="en-US" sz="1600" kern="1200" dirty="0"/>
            <a:t>Accelerate Internal API Invocations</a:t>
          </a:r>
        </a:p>
      </dsp:txBody>
      <dsp:txXfrm rot="-5400000">
        <a:off x="2181377" y="1684567"/>
        <a:ext cx="3822744" cy="1021427"/>
      </dsp:txXfrm>
    </dsp:sp>
    <dsp:sp modelId="{885218CA-16AC-4BF3-BFF9-061C6C225EA4}">
      <dsp:nvSpPr>
        <dsp:cNvPr id="0" name=""/>
        <dsp:cNvSpPr/>
      </dsp:nvSpPr>
      <dsp:spPr>
        <a:xfrm>
          <a:off x="0" y="1487817"/>
          <a:ext cx="2181376" cy="141492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Network Optimization</a:t>
          </a:r>
        </a:p>
      </dsp:txBody>
      <dsp:txXfrm>
        <a:off x="69071" y="1556888"/>
        <a:ext cx="2043234" cy="1276785"/>
      </dsp:txXfrm>
    </dsp:sp>
    <dsp:sp modelId="{B33EE704-0C87-4B59-B18F-77B0EB3A6EED}">
      <dsp:nvSpPr>
        <dsp:cNvPr id="0" name=""/>
        <dsp:cNvSpPr/>
      </dsp:nvSpPr>
      <dsp:spPr>
        <a:xfrm rot="5400000">
          <a:off x="3554406" y="1741953"/>
          <a:ext cx="1131941" cy="387800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Leverage Global ID and Account for Life</a:t>
          </a:r>
        </a:p>
        <a:p>
          <a:pPr marL="171450" lvl="1" indent="-171450" algn="l" defTabSz="711200">
            <a:lnSpc>
              <a:spcPct val="90000"/>
            </a:lnSpc>
            <a:spcBef>
              <a:spcPct val="0"/>
            </a:spcBef>
            <a:spcAft>
              <a:spcPct val="15000"/>
            </a:spcAft>
            <a:buChar char="•"/>
          </a:pPr>
          <a:r>
            <a:rPr lang="en-US" sz="1600" kern="1200" dirty="0"/>
            <a:t>Ability to pass user level information to backend services</a:t>
          </a:r>
        </a:p>
      </dsp:txBody>
      <dsp:txXfrm rot="-5400000">
        <a:off x="2181377" y="3170240"/>
        <a:ext cx="3822744" cy="1021427"/>
      </dsp:txXfrm>
    </dsp:sp>
    <dsp:sp modelId="{0709178D-D49A-4BCC-A4CA-C9D9B0052719}">
      <dsp:nvSpPr>
        <dsp:cNvPr id="0" name=""/>
        <dsp:cNvSpPr/>
      </dsp:nvSpPr>
      <dsp:spPr>
        <a:xfrm>
          <a:off x="0" y="2973490"/>
          <a:ext cx="2181376" cy="141492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Global Authentication</a:t>
          </a:r>
        </a:p>
      </dsp:txBody>
      <dsp:txXfrm>
        <a:off x="69071" y="3042561"/>
        <a:ext cx="2043234" cy="1276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E93E0-9320-4C09-BC78-5348867DF0E3}">
      <dsp:nvSpPr>
        <dsp:cNvPr id="0" name=""/>
        <dsp:cNvSpPr/>
      </dsp:nvSpPr>
      <dsp:spPr>
        <a:xfrm>
          <a:off x="6260859" y="2480643"/>
          <a:ext cx="5734316" cy="2468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zoom="92000"/>
          <a:lightRig rig="balanced" dir="t">
            <a:rot lat="0" lon="0" rev="127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None/>
          </a:pPr>
          <a:endParaRPr lang="en-US" sz="5000" kern="1200" dirty="0"/>
        </a:p>
      </dsp:txBody>
      <dsp:txXfrm>
        <a:off x="8035387" y="3152095"/>
        <a:ext cx="3905555" cy="1743191"/>
      </dsp:txXfrm>
    </dsp:sp>
    <dsp:sp modelId="{B579F8FB-D23A-4BF7-A5A7-AD7E88617DEC}">
      <dsp:nvSpPr>
        <dsp:cNvPr id="0" name=""/>
        <dsp:cNvSpPr/>
      </dsp:nvSpPr>
      <dsp:spPr>
        <a:xfrm>
          <a:off x="0" y="2480643"/>
          <a:ext cx="5734316" cy="2468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zoom="92000"/>
          <a:lightRig rig="balanced" dir="t">
            <a:rot lat="0" lon="0" rev="127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None/>
          </a:pPr>
          <a:endParaRPr lang="en-US" sz="5000" kern="1200" dirty="0"/>
        </a:p>
      </dsp:txBody>
      <dsp:txXfrm>
        <a:off x="54233" y="3152095"/>
        <a:ext cx="3905555" cy="1743191"/>
      </dsp:txXfrm>
    </dsp:sp>
    <dsp:sp modelId="{D59BEAE1-0CC1-401C-B3D4-11B8ADE2CD64}">
      <dsp:nvSpPr>
        <dsp:cNvPr id="0" name=""/>
        <dsp:cNvSpPr/>
      </dsp:nvSpPr>
      <dsp:spPr>
        <a:xfrm>
          <a:off x="6229527" y="-79996"/>
          <a:ext cx="5734316" cy="2468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zoom="92000"/>
          <a:lightRig rig="balanced" dir="t">
            <a:rot lat="0" lon="0" rev="127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3840" tIns="243840" rIns="243840" bIns="243840" numCol="1" spcCol="1270" anchor="t" anchorCtr="0">
          <a:noAutofit/>
        </a:bodyPr>
        <a:lstStyle/>
        <a:p>
          <a:pPr marL="285750" lvl="1" indent="-285750" algn="r" defTabSz="2222500">
            <a:lnSpc>
              <a:spcPct val="90000"/>
            </a:lnSpc>
            <a:spcBef>
              <a:spcPct val="0"/>
            </a:spcBef>
            <a:spcAft>
              <a:spcPct val="15000"/>
            </a:spcAft>
            <a:buNone/>
          </a:pPr>
          <a:endParaRPr lang="en-US" sz="5000" kern="1200" dirty="0"/>
        </a:p>
      </dsp:txBody>
      <dsp:txXfrm>
        <a:off x="8004055" y="-25763"/>
        <a:ext cx="3905555" cy="1743191"/>
      </dsp:txXfrm>
    </dsp:sp>
    <dsp:sp modelId="{921249D6-2B63-4CCB-80F4-D943E65CF464}">
      <dsp:nvSpPr>
        <dsp:cNvPr id="0" name=""/>
        <dsp:cNvSpPr/>
      </dsp:nvSpPr>
      <dsp:spPr>
        <a:xfrm>
          <a:off x="0" y="-86973"/>
          <a:ext cx="5734316" cy="2468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zoom="92000"/>
          <a:lightRig rig="balanced" dir="t">
            <a:rot lat="0" lon="0" rev="127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n-US" sz="5000" kern="1200" dirty="0"/>
        </a:p>
      </dsp:txBody>
      <dsp:txXfrm>
        <a:off x="54233" y="-32740"/>
        <a:ext cx="3905555" cy="1743191"/>
      </dsp:txXfrm>
    </dsp:sp>
    <dsp:sp modelId="{A0701186-9BC6-48BE-AC28-D33B915639CA}">
      <dsp:nvSpPr>
        <dsp:cNvPr id="0" name=""/>
        <dsp:cNvSpPr/>
      </dsp:nvSpPr>
      <dsp:spPr>
        <a:xfrm>
          <a:off x="3923762" y="301152"/>
          <a:ext cx="2047962" cy="2047962"/>
        </a:xfrm>
        <a:prstGeom prst="pieWedg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Infrastructure Organization</a:t>
          </a:r>
        </a:p>
        <a:p>
          <a:pPr marL="0" lvl="0" indent="0" algn="ctr" defTabSz="711200">
            <a:lnSpc>
              <a:spcPct val="90000"/>
            </a:lnSpc>
            <a:spcBef>
              <a:spcPct val="0"/>
            </a:spcBef>
            <a:spcAft>
              <a:spcPct val="35000"/>
            </a:spcAft>
            <a:buNone/>
          </a:pPr>
          <a:endParaRPr lang="en-US" sz="1600" kern="1200" dirty="0"/>
        </a:p>
      </dsp:txBody>
      <dsp:txXfrm>
        <a:off x="4523596" y="900986"/>
        <a:ext cx="1448128" cy="1448128"/>
      </dsp:txXfrm>
    </dsp:sp>
    <dsp:sp modelId="{C4BF563B-B382-4D79-8843-D6E66B925A21}">
      <dsp:nvSpPr>
        <dsp:cNvPr id="0" name=""/>
        <dsp:cNvSpPr/>
      </dsp:nvSpPr>
      <dsp:spPr>
        <a:xfrm rot="5400000">
          <a:off x="5955053" y="315877"/>
          <a:ext cx="2089700" cy="2047962"/>
        </a:xfrm>
        <a:prstGeom prst="pieWedg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API Provider Teams</a:t>
          </a:r>
        </a:p>
        <a:p>
          <a:pPr marL="0" lvl="0" indent="0" algn="ctr" defTabSz="711200">
            <a:lnSpc>
              <a:spcPct val="90000"/>
            </a:lnSpc>
            <a:spcBef>
              <a:spcPct val="0"/>
            </a:spcBef>
            <a:spcAft>
              <a:spcPct val="35000"/>
            </a:spcAft>
            <a:buNone/>
          </a:pPr>
          <a:endParaRPr lang="en-US" sz="1600" kern="1200" dirty="0"/>
        </a:p>
      </dsp:txBody>
      <dsp:txXfrm rot="-5400000">
        <a:off x="5975922" y="907068"/>
        <a:ext cx="1448128" cy="1477641"/>
      </dsp:txXfrm>
    </dsp:sp>
    <dsp:sp modelId="{40612A5F-8328-4F9E-AFFF-0125B7C16ECA}">
      <dsp:nvSpPr>
        <dsp:cNvPr id="0" name=""/>
        <dsp:cNvSpPr/>
      </dsp:nvSpPr>
      <dsp:spPr>
        <a:xfrm rot="10800000">
          <a:off x="5975922" y="2348417"/>
          <a:ext cx="2047962" cy="2047962"/>
        </a:xfrm>
        <a:prstGeom prst="pieWedg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Application Development Teams</a:t>
          </a:r>
        </a:p>
      </dsp:txBody>
      <dsp:txXfrm rot="10800000">
        <a:off x="5975922" y="2348417"/>
        <a:ext cx="1448128" cy="1448128"/>
      </dsp:txXfrm>
    </dsp:sp>
    <dsp:sp modelId="{74F258AE-74F7-4339-9589-78A5DA434FCC}">
      <dsp:nvSpPr>
        <dsp:cNvPr id="0" name=""/>
        <dsp:cNvSpPr/>
      </dsp:nvSpPr>
      <dsp:spPr>
        <a:xfrm rot="16200000">
          <a:off x="3921857" y="2348417"/>
          <a:ext cx="2047962" cy="2047962"/>
        </a:xfrm>
        <a:prstGeom prst="pieWedg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Global Security</a:t>
          </a:r>
        </a:p>
      </dsp:txBody>
      <dsp:txXfrm rot="5400000">
        <a:off x="4521691" y="2348417"/>
        <a:ext cx="1448128" cy="1448128"/>
      </dsp:txXfrm>
    </dsp:sp>
    <dsp:sp modelId="{DC2C3AC2-2A66-4F07-833F-560018AD3061}">
      <dsp:nvSpPr>
        <dsp:cNvPr id="0" name=""/>
        <dsp:cNvSpPr/>
      </dsp:nvSpPr>
      <dsp:spPr>
        <a:xfrm>
          <a:off x="7946941" y="2337640"/>
          <a:ext cx="707091" cy="614861"/>
        </a:xfrm>
        <a:prstGeom prst="roundRect">
          <a:avLst/>
        </a:prstGeom>
        <a:noFill/>
        <a:ln>
          <a:noFill/>
        </a:ln>
        <a:effectLst>
          <a:outerShdw blurRad="40000" dist="23000" dir="5400000" rotWithShape="0">
            <a:srgbClr val="000000">
              <a:alpha val="35000"/>
            </a:srgbClr>
          </a:outerShdw>
        </a:effectLst>
        <a:sp3d z="50080" prstMaterial="plastic">
          <a:bevelT w="50800" h="50800"/>
          <a:bevelB w="50800" h="50800"/>
        </a:sp3d>
      </dsp:spPr>
      <dsp:style>
        <a:lnRef idx="0">
          <a:scrgbClr r="0" g="0" b="0"/>
        </a:lnRef>
        <a:fillRef idx="1">
          <a:scrgbClr r="0" g="0" b="0"/>
        </a:fillRef>
        <a:effectRef idx="2">
          <a:scrgbClr r="0" g="0" b="0"/>
        </a:effectRef>
        <a:fontRef idx="minor"/>
      </dsp:style>
    </dsp:sp>
    <dsp:sp modelId="{EF5C5337-08BE-4EE4-B32E-60956B9AC339}">
      <dsp:nvSpPr>
        <dsp:cNvPr id="0" name=""/>
        <dsp:cNvSpPr/>
      </dsp:nvSpPr>
      <dsp:spPr>
        <a:xfrm>
          <a:off x="5343555" y="1715892"/>
          <a:ext cx="1226626" cy="1234402"/>
        </a:xfrm>
        <a:prstGeom prst="flowChartConnector">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50080" prstMaterial="plastic">
          <a:bevelT w="50800" h="50800"/>
          <a:bevelB w="50800" h="50800"/>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5/8/19</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Open Sans Light"/>
                <a:cs typeface="Open Sans Light"/>
              </a:defRPr>
            </a:lvl1pPr>
          </a:lstStyle>
          <a:p>
            <a:endParaRPr lang="en-US" dirty="0"/>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Open Sans Light"/>
                <a:cs typeface="Open Sans Light"/>
              </a:defRPr>
            </a:lvl1pPr>
          </a:lstStyle>
          <a:p>
            <a:fld id="{EC2C7003-A6A9-A249-88AD-8CFDA7DED64B}" type="datetimeFigureOut">
              <a:rPr lang="en-US" smtClean="0"/>
              <a:pPr/>
              <a:t>5/8/19</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Open Sans Light"/>
                <a:cs typeface="Open Sans Light"/>
              </a:defRPr>
            </a:lvl1pPr>
          </a:lstStyle>
          <a:p>
            <a:endParaRPr lang="en-US" dirty="0"/>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Open Sans Light"/>
                <a:cs typeface="Open Sans Light"/>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Open Sans Light"/>
      </a:defRPr>
    </a:lvl1pPr>
    <a:lvl2pPr marL="457200" algn="l" defTabSz="457200" rtl="0" eaLnBrk="1" latinLnBrk="0" hangingPunct="1">
      <a:defRPr sz="1200" kern="1200">
        <a:solidFill>
          <a:schemeClr val="tx1"/>
        </a:solidFill>
        <a:latin typeface="Open Sans Light"/>
        <a:ea typeface="+mn-ea"/>
        <a:cs typeface="Open Sans Light"/>
      </a:defRPr>
    </a:lvl2pPr>
    <a:lvl3pPr marL="914400" algn="l" defTabSz="457200" rtl="0" eaLnBrk="1" latinLnBrk="0" hangingPunct="1">
      <a:defRPr sz="1200" kern="1200">
        <a:solidFill>
          <a:schemeClr val="tx1"/>
        </a:solidFill>
        <a:latin typeface="Open Sans Light"/>
        <a:ea typeface="+mn-ea"/>
        <a:cs typeface="Open Sans Light"/>
      </a:defRPr>
    </a:lvl3pPr>
    <a:lvl4pPr marL="1371600" algn="l" defTabSz="457200" rtl="0" eaLnBrk="1" latinLnBrk="0" hangingPunct="1">
      <a:defRPr sz="1200" kern="1200">
        <a:solidFill>
          <a:schemeClr val="tx1"/>
        </a:solidFill>
        <a:latin typeface="Open Sans Light"/>
        <a:ea typeface="+mn-ea"/>
        <a:cs typeface="Open Sans Light"/>
      </a:defRPr>
    </a:lvl4pPr>
    <a:lvl5pPr marL="1828800" algn="l" defTabSz="457200" rtl="0" eaLnBrk="1" latinLnBrk="0" hangingPunct="1">
      <a:defRPr sz="1200" kern="1200">
        <a:solidFill>
          <a:schemeClr val="tx1"/>
        </a:solidFill>
        <a:latin typeface="Open Sans Light"/>
        <a:ea typeface="+mn-ea"/>
        <a:cs typeface="Open Sans Light"/>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dirty="0"/>
          </a:p>
        </p:txBody>
      </p:sp>
    </p:spTree>
    <p:extLst>
      <p:ext uri="{BB962C8B-B14F-4D97-AF65-F5344CB8AC3E}">
        <p14:creationId xmlns:p14="http://schemas.microsoft.com/office/powerpoint/2010/main" val="26061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dirty="0"/>
          </a:p>
        </p:txBody>
      </p:sp>
    </p:spTree>
    <p:extLst>
      <p:ext uri="{BB962C8B-B14F-4D97-AF65-F5344CB8AC3E}">
        <p14:creationId xmlns:p14="http://schemas.microsoft.com/office/powerpoint/2010/main" val="336614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dirty="0"/>
          </a:p>
        </p:txBody>
      </p:sp>
    </p:spTree>
    <p:extLst>
      <p:ext uri="{BB962C8B-B14F-4D97-AF65-F5344CB8AC3E}">
        <p14:creationId xmlns:p14="http://schemas.microsoft.com/office/powerpoint/2010/main" val="2317402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dirty="0"/>
          </a:p>
        </p:txBody>
      </p:sp>
    </p:spTree>
    <p:extLst>
      <p:ext uri="{BB962C8B-B14F-4D97-AF65-F5344CB8AC3E}">
        <p14:creationId xmlns:p14="http://schemas.microsoft.com/office/powerpoint/2010/main" val="3171544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dirty="0"/>
          </a:p>
        </p:txBody>
      </p:sp>
    </p:spTree>
    <p:extLst>
      <p:ext uri="{BB962C8B-B14F-4D97-AF65-F5344CB8AC3E}">
        <p14:creationId xmlns:p14="http://schemas.microsoft.com/office/powerpoint/2010/main" val="130436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7</a:t>
            </a:fld>
            <a:endParaRPr lang="en-US" dirty="0"/>
          </a:p>
        </p:txBody>
      </p:sp>
    </p:spTree>
    <p:extLst>
      <p:ext uri="{BB962C8B-B14F-4D97-AF65-F5344CB8AC3E}">
        <p14:creationId xmlns:p14="http://schemas.microsoft.com/office/powerpoint/2010/main" val="1631582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dirty="0"/>
          </a:p>
        </p:txBody>
      </p:sp>
    </p:spTree>
    <p:extLst>
      <p:ext uri="{BB962C8B-B14F-4D97-AF65-F5344CB8AC3E}">
        <p14:creationId xmlns:p14="http://schemas.microsoft.com/office/powerpoint/2010/main" val="58743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14</a:t>
            </a:fld>
            <a:endParaRPr lang="en-US" dirty="0"/>
          </a:p>
        </p:txBody>
      </p:sp>
    </p:spTree>
    <p:extLst>
      <p:ext uri="{BB962C8B-B14F-4D97-AF65-F5344CB8AC3E}">
        <p14:creationId xmlns:p14="http://schemas.microsoft.com/office/powerpoint/2010/main" val="280215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37DF43-0F6E-48CF-AD5A-9F59638A5BE7}" type="slidenum">
              <a:rPr lang="en-US" smtClean="0"/>
              <a:pPr>
                <a:defRPr/>
              </a:pPr>
              <a:t>15</a:t>
            </a:fld>
            <a:endParaRPr lang="en-US"/>
          </a:p>
        </p:txBody>
      </p:sp>
    </p:spTree>
    <p:extLst>
      <p:ext uri="{BB962C8B-B14F-4D97-AF65-F5344CB8AC3E}">
        <p14:creationId xmlns:p14="http://schemas.microsoft.com/office/powerpoint/2010/main" val="51689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Open Sans Bold"/>
              <a:cs typeface="Open Sans Bold"/>
            </a:endParaRPr>
          </a:p>
        </p:txBody>
      </p:sp>
      <p:grpSp>
        <p:nvGrpSpPr>
          <p:cNvPr id="29" name="Group 28">
            <a:extLst>
              <a:ext uri="{FF2B5EF4-FFF2-40B4-BE49-F238E27FC236}">
                <a16:creationId xmlns:a16="http://schemas.microsoft.com/office/drawing/2014/main" id="{A85DC83C-4901-4A42-A3B7-1E5F26322ACB}"/>
              </a:ext>
            </a:extLst>
          </p:cNvPr>
          <p:cNvGrpSpPr>
            <a:grpSpLocks noChangeAspect="1"/>
          </p:cNvGrpSpPr>
          <p:nvPr userDrawn="1"/>
        </p:nvGrpSpPr>
        <p:grpSpPr>
          <a:xfrm>
            <a:off x="9318367" y="5916878"/>
            <a:ext cx="2327415" cy="310896"/>
            <a:chOff x="279400" y="2781300"/>
            <a:chExt cx="8585200" cy="1092200"/>
          </a:xfrm>
        </p:grpSpPr>
        <p:sp>
          <p:nvSpPr>
            <p:cNvPr id="33" name="Freeform 5">
              <a:extLst>
                <a:ext uri="{FF2B5EF4-FFF2-40B4-BE49-F238E27FC236}">
                  <a16:creationId xmlns:a16="http://schemas.microsoft.com/office/drawing/2014/main" id="{92FEBE40-29F1-473F-96E7-63D03474B77E}"/>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4" name="Freeform 6">
              <a:extLst>
                <a:ext uri="{FF2B5EF4-FFF2-40B4-BE49-F238E27FC236}">
                  <a16:creationId xmlns:a16="http://schemas.microsoft.com/office/drawing/2014/main" id="{2FE4107B-8FB5-4DBE-B388-A7EF7B7F6D9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5" name="Freeform 7">
              <a:extLst>
                <a:ext uri="{FF2B5EF4-FFF2-40B4-BE49-F238E27FC236}">
                  <a16:creationId xmlns:a16="http://schemas.microsoft.com/office/drawing/2014/main" id="{F4AA9D24-C883-4456-894E-FE72DB487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6" name="Freeform 8">
              <a:extLst>
                <a:ext uri="{FF2B5EF4-FFF2-40B4-BE49-F238E27FC236}">
                  <a16:creationId xmlns:a16="http://schemas.microsoft.com/office/drawing/2014/main" id="{E3E2A1CA-14E2-446F-A480-C45D55E6BACC}"/>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7" name="Freeform 9">
              <a:extLst>
                <a:ext uri="{FF2B5EF4-FFF2-40B4-BE49-F238E27FC236}">
                  <a16:creationId xmlns:a16="http://schemas.microsoft.com/office/drawing/2014/main" id="{9EBF56EB-A858-4CF9-8049-D6E93A441F98}"/>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10">
              <a:extLst>
                <a:ext uri="{FF2B5EF4-FFF2-40B4-BE49-F238E27FC236}">
                  <a16:creationId xmlns:a16="http://schemas.microsoft.com/office/drawing/2014/main" id="{F379DA37-64BD-4E0F-B1A9-0904490C8970}"/>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11">
              <a:extLst>
                <a:ext uri="{FF2B5EF4-FFF2-40B4-BE49-F238E27FC236}">
                  <a16:creationId xmlns:a16="http://schemas.microsoft.com/office/drawing/2014/main" id="{1502A196-0DCC-483B-A20C-3BAE5E46859B}"/>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12">
              <a:extLst>
                <a:ext uri="{FF2B5EF4-FFF2-40B4-BE49-F238E27FC236}">
                  <a16:creationId xmlns:a16="http://schemas.microsoft.com/office/drawing/2014/main" id="{5FBD75D5-B140-4C0F-915E-443E6CB10EF4}"/>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13">
              <a:extLst>
                <a:ext uri="{FF2B5EF4-FFF2-40B4-BE49-F238E27FC236}">
                  <a16:creationId xmlns:a16="http://schemas.microsoft.com/office/drawing/2014/main" id="{42D1704A-8EA9-4E2C-BBED-D57385CCEF9E}"/>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14">
              <a:extLst>
                <a:ext uri="{FF2B5EF4-FFF2-40B4-BE49-F238E27FC236}">
                  <a16:creationId xmlns:a16="http://schemas.microsoft.com/office/drawing/2014/main" id="{4EB7CAC0-74B4-4DE0-9CDE-62DF84FF384A}"/>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0" baseline="0">
                <a:solidFill>
                  <a:schemeClr val="bg1"/>
                </a:solidFill>
                <a:latin typeface="Domaine Display Bold" panose="020A0803080505060203" pitchFamily="18" charset="0"/>
                <a:cs typeface="Domaine Display Bold" panose="020A0803080505060203" pitchFamily="18"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1"/>
            <a:ext cx="4440635" cy="3383280"/>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28" name="Rectangle 27"/>
          <p:cNvSpPr/>
          <p:nvPr userDrawn="1"/>
        </p:nvSpPr>
        <p:spPr>
          <a:xfrm>
            <a:off x="7749346" y="3375049"/>
            <a:ext cx="4442654"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sp>
        <p:nvSpPr>
          <p:cNvPr id="22" name="Picture Placeholder 5"/>
          <p:cNvSpPr>
            <a:spLocks noGrp="1"/>
          </p:cNvSpPr>
          <p:nvPr>
            <p:ph type="pic" sz="quarter" idx="13" hasCustomPrompt="1"/>
          </p:nvPr>
        </p:nvSpPr>
        <p:spPr>
          <a:xfrm>
            <a:off x="8351520" y="1554481"/>
            <a:ext cx="3840480" cy="5303519"/>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23"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dirty="0" err="1">
              <a:solidFill>
                <a:srgbClr val="414141"/>
              </a:solidFill>
              <a:latin typeface="Calibri" panose="020F0502020204030204" pitchFamily="34" charset="0"/>
              <a:cs typeface="Open Sans Light"/>
            </a:endParaRPr>
          </a:p>
        </p:txBody>
      </p:sp>
      <p:sp>
        <p:nvSpPr>
          <p:cNvPr id="25" name="Rectangle 24"/>
          <p:cNvSpPr/>
          <p:nvPr userDrawn="1"/>
        </p:nvSpPr>
        <p:spPr>
          <a:xfrm>
            <a:off x="826008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26" name="Text Placeholder 4"/>
          <p:cNvSpPr>
            <a:spLocks noGrp="1"/>
          </p:cNvSpPr>
          <p:nvPr>
            <p:ph type="body" sz="quarter" idx="12" hasCustomPrompt="1"/>
          </p:nvPr>
        </p:nvSpPr>
        <p:spPr>
          <a:xfrm>
            <a:off x="457201" y="2011680"/>
            <a:ext cx="7406640" cy="4162001"/>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F508608-63E8-4DEF-AFFD-5575B86EF975}"/>
              </a:ext>
            </a:extLst>
          </p:cNvPr>
          <p:cNvSpPr/>
          <p:nvPr userDrawn="1"/>
        </p:nvSpPr>
        <p:spPr>
          <a:xfrm>
            <a:off x="9189454" y="5926238"/>
            <a:ext cx="2512291" cy="429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26" name="Group 25">
            <a:extLst>
              <a:ext uri="{FF2B5EF4-FFF2-40B4-BE49-F238E27FC236}">
                <a16:creationId xmlns:a16="http://schemas.microsoft.com/office/drawing/2014/main" id="{5B12C8CE-A6B3-44F7-973A-C263E9E67014}"/>
              </a:ext>
            </a:extLst>
          </p:cNvPr>
          <p:cNvGrpSpPr>
            <a:grpSpLocks noChangeAspect="1"/>
          </p:cNvGrpSpPr>
          <p:nvPr userDrawn="1"/>
        </p:nvGrpSpPr>
        <p:grpSpPr>
          <a:xfrm>
            <a:off x="9284569" y="5977975"/>
            <a:ext cx="2327415" cy="310896"/>
            <a:chOff x="279400" y="2781300"/>
            <a:chExt cx="8585200" cy="1092200"/>
          </a:xfrm>
        </p:grpSpPr>
        <p:sp>
          <p:nvSpPr>
            <p:cNvPr id="27" name="Freeform 5">
              <a:extLst>
                <a:ext uri="{FF2B5EF4-FFF2-40B4-BE49-F238E27FC236}">
                  <a16:creationId xmlns:a16="http://schemas.microsoft.com/office/drawing/2014/main" id="{A7EAF3E9-16C4-4642-AF20-F12F856C63F3}"/>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8" name="Freeform 6">
              <a:extLst>
                <a:ext uri="{FF2B5EF4-FFF2-40B4-BE49-F238E27FC236}">
                  <a16:creationId xmlns:a16="http://schemas.microsoft.com/office/drawing/2014/main" id="{82E47082-07D0-45B4-AF55-10D157062B9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9" name="Freeform 7">
              <a:extLst>
                <a:ext uri="{FF2B5EF4-FFF2-40B4-BE49-F238E27FC236}">
                  <a16:creationId xmlns:a16="http://schemas.microsoft.com/office/drawing/2014/main" id="{D4428FD1-C684-4C7F-8385-C21867B5600D}"/>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0" name="Freeform 8">
              <a:extLst>
                <a:ext uri="{FF2B5EF4-FFF2-40B4-BE49-F238E27FC236}">
                  <a16:creationId xmlns:a16="http://schemas.microsoft.com/office/drawing/2014/main" id="{F99BAF9B-285E-4A19-88A3-AEC27B0E66D5}"/>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1" name="Freeform 9">
              <a:extLst>
                <a:ext uri="{FF2B5EF4-FFF2-40B4-BE49-F238E27FC236}">
                  <a16:creationId xmlns:a16="http://schemas.microsoft.com/office/drawing/2014/main" id="{6CF643AE-8242-4B40-B7F5-1B4C30A77E7A}"/>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2" name="Freeform 10">
              <a:extLst>
                <a:ext uri="{FF2B5EF4-FFF2-40B4-BE49-F238E27FC236}">
                  <a16:creationId xmlns:a16="http://schemas.microsoft.com/office/drawing/2014/main" id="{0AE12E51-CC61-4E09-8222-044FAB219086}"/>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3" name="Freeform 11">
              <a:extLst>
                <a:ext uri="{FF2B5EF4-FFF2-40B4-BE49-F238E27FC236}">
                  <a16:creationId xmlns:a16="http://schemas.microsoft.com/office/drawing/2014/main" id="{EAC11AE0-D965-4063-B38B-457D878AAD0C}"/>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4" name="Freeform 12">
              <a:extLst>
                <a:ext uri="{FF2B5EF4-FFF2-40B4-BE49-F238E27FC236}">
                  <a16:creationId xmlns:a16="http://schemas.microsoft.com/office/drawing/2014/main" id="{BE2DE5BD-4F3F-428B-B5E4-F047DF7F8877}"/>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5" name="Freeform 13">
              <a:extLst>
                <a:ext uri="{FF2B5EF4-FFF2-40B4-BE49-F238E27FC236}">
                  <a16:creationId xmlns:a16="http://schemas.microsoft.com/office/drawing/2014/main" id="{7885BC37-154D-4890-8B54-26D128C6F666}"/>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6" name="Freeform 14">
              <a:extLst>
                <a:ext uri="{FF2B5EF4-FFF2-40B4-BE49-F238E27FC236}">
                  <a16:creationId xmlns:a16="http://schemas.microsoft.com/office/drawing/2014/main" id="{F17F4F66-C8C7-4D86-85FC-2A88BBEFFAB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2" name="Rectangle 1"/>
          <p:cNvSpPr/>
          <p:nvPr userDrawn="1"/>
        </p:nvSpPr>
        <p:spPr>
          <a:xfrm>
            <a:off x="1589"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588" y="0"/>
            <a:ext cx="6126479" cy="4732020"/>
          </a:xfrm>
          <a:prstGeom prst="rect">
            <a:avLst/>
          </a:prstGeom>
        </p:spPr>
      </p:pic>
      <p:sp>
        <p:nvSpPr>
          <p:cNvPr id="7" name="Rectangle 6"/>
          <p:cNvSpPr/>
          <p:nvPr userDrawn="1"/>
        </p:nvSpPr>
        <p:spPr>
          <a:xfrm flipH="1">
            <a:off x="6015106" y="1"/>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grpSp>
        <p:nvGrpSpPr>
          <p:cNvPr id="8" name="Group 7"/>
          <p:cNvGrpSpPr/>
          <p:nvPr userDrawn="1"/>
        </p:nvGrpSpPr>
        <p:grpSpPr>
          <a:xfrm>
            <a:off x="504316" y="5402513"/>
            <a:ext cx="1930419" cy="106717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4" name="Title 2"/>
          <p:cNvSpPr txBox="1">
            <a:spLocks/>
          </p:cNvSpPr>
          <p:nvPr userDrawn="1"/>
        </p:nvSpPr>
        <p:spPr>
          <a:xfrm>
            <a:off x="7901547" y="3658243"/>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dirty="0">
                <a:solidFill>
                  <a:srgbClr val="00859B"/>
                </a:solidFill>
                <a:latin typeface="Domaine Display Bold" panose="020A0803080505060203" pitchFamily="18" charset="0"/>
                <a:ea typeface="Domaine Display" charset="0"/>
                <a:cs typeface="Arial" panose="020B0604020202020204" pitchFamily="34" charset="0"/>
              </a:rPr>
              <a:t>into action.</a:t>
            </a:r>
          </a:p>
        </p:txBody>
      </p:sp>
      <p:sp>
        <p:nvSpPr>
          <p:cNvPr id="25" name="Title 1"/>
          <p:cNvSpPr txBox="1">
            <a:spLocks/>
          </p:cNvSpPr>
          <p:nvPr userDrawn="1"/>
        </p:nvSpPr>
        <p:spPr>
          <a:xfrm>
            <a:off x="5061285" y="2489624"/>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dirty="0">
                <a:solidFill>
                  <a:schemeClr val="accent2"/>
                </a:solidFill>
                <a:ea typeface="Domaine Display" charset="0"/>
                <a:cs typeface="Arial" panose="020B0604020202020204" pitchFamily="34" charset="0"/>
              </a:rPr>
              <a:t>Turning vision</a:t>
            </a:r>
          </a:p>
        </p:txBody>
      </p:sp>
    </p:spTree>
    <p:extLst>
      <p:ext uri="{BB962C8B-B14F-4D97-AF65-F5344CB8AC3E}">
        <p14:creationId xmlns:p14="http://schemas.microsoft.com/office/powerpoint/2010/main" val="2796314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320" y="455614"/>
            <a:ext cx="11277362" cy="5932487"/>
          </a:xfrm>
        </p:spPr>
        <p:txBody>
          <a:bodyPr anchor="ctr" anchorCtr="1"/>
          <a:lstStyle>
            <a:lvl1pPr marL="0" indent="0" algn="ctr">
              <a:buFontTx/>
              <a:buNone/>
              <a:tabLst>
                <a:tab pos="1201738" algn="l"/>
              </a:tabLst>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800"/>
              </a:spcBef>
              <a:buFontTx/>
              <a:buNone/>
              <a:tabLst>
                <a:tab pos="1201738" algn="l"/>
              </a:tabLst>
              <a:defRPr sz="1400">
                <a:solidFill>
                  <a:schemeClr val="bg1"/>
                </a:solidFill>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3765088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99"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57971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97707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019656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865"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Open Sans Bold"/>
              <a:cs typeface="Open Sans Bold"/>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0" baseline="0">
                <a:solidFill>
                  <a:schemeClr val="bg1"/>
                </a:solidFill>
                <a:latin typeface="Domaine Display Bold" panose="020A0803080505060203" pitchFamily="18" charset="0"/>
                <a:cs typeface="Domaine Display Bold" panose="020A0803080505060203" pitchFamily="18"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0"/>
            <a:ext cx="4440635" cy="3283083"/>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endParaRPr lang="en-US" sz="1600" b="1" dirty="0">
              <a:solidFill>
                <a:schemeClr val="accent2"/>
              </a:solidFill>
              <a:latin typeface="+mj-lt"/>
              <a:cs typeface="Open Sans Bold"/>
            </a:endParaRPr>
          </a:p>
        </p:txBody>
      </p:sp>
      <p:sp>
        <p:nvSpPr>
          <p:cNvPr id="33" name="Rectangle 32"/>
          <p:cNvSpPr/>
          <p:nvPr userDrawn="1"/>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4" name="Rectangle 33"/>
          <p:cNvSpPr/>
          <p:nvPr userDrawn="1"/>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6" name="Text Placeholder 35"/>
          <p:cNvSpPr>
            <a:spLocks noGrp="1"/>
          </p:cNvSpPr>
          <p:nvPr>
            <p:ph type="body" sz="quarter" idx="15" hasCustomPrompt="1"/>
          </p:nvPr>
        </p:nvSpPr>
        <p:spPr>
          <a:xfrm>
            <a:off x="7749344" y="3374405"/>
            <a:ext cx="4442656" cy="438517"/>
          </a:xfrm>
          <a:prstGeom prst="rect">
            <a:avLst/>
          </a:prstGeom>
        </p:spPr>
        <p:txBody>
          <a:bodyPr anchor="ctr"/>
          <a:lstStyle>
            <a:lvl1pPr marL="0" algn="ctr" defTabSz="914400" rtl="0" eaLnBrk="1" latinLnBrk="0" hangingPunct="1">
              <a:lnSpc>
                <a:spcPct val="85000"/>
              </a:lnSpc>
              <a:defRPr lang="en-US" sz="1600" b="1" kern="1200" dirty="0">
                <a:solidFill>
                  <a:schemeClr val="accent2"/>
                </a:solidFill>
                <a:latin typeface="+mj-lt"/>
                <a:ea typeface="+mn-ea"/>
                <a:cs typeface="Open Sans Bold"/>
              </a:defRPr>
            </a:lvl1pPr>
          </a:lstStyle>
          <a:p>
            <a:pPr lvl="0"/>
            <a:r>
              <a:rPr lang="en-US" dirty="0"/>
              <a:t>&lt;DIVISION NAME&gt;</a:t>
            </a:r>
          </a:p>
        </p:txBody>
      </p:sp>
      <p:grpSp>
        <p:nvGrpSpPr>
          <p:cNvPr id="35" name="Group 34">
            <a:extLst>
              <a:ext uri="{FF2B5EF4-FFF2-40B4-BE49-F238E27FC236}">
                <a16:creationId xmlns:a16="http://schemas.microsoft.com/office/drawing/2014/main" id="{DFE85EC4-44C0-48A5-82C4-2740878D69EB}"/>
              </a:ext>
            </a:extLst>
          </p:cNvPr>
          <p:cNvGrpSpPr>
            <a:grpSpLocks noChangeAspect="1"/>
          </p:cNvGrpSpPr>
          <p:nvPr userDrawn="1"/>
        </p:nvGrpSpPr>
        <p:grpSpPr>
          <a:xfrm>
            <a:off x="9318367" y="5916878"/>
            <a:ext cx="2327415" cy="310896"/>
            <a:chOff x="279400" y="2781300"/>
            <a:chExt cx="8585200" cy="1092200"/>
          </a:xfrm>
        </p:grpSpPr>
        <p:sp>
          <p:nvSpPr>
            <p:cNvPr id="37" name="Freeform 5">
              <a:extLst>
                <a:ext uri="{FF2B5EF4-FFF2-40B4-BE49-F238E27FC236}">
                  <a16:creationId xmlns:a16="http://schemas.microsoft.com/office/drawing/2014/main" id="{94E25E86-691E-40EE-BAF0-911E497E29F2}"/>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6">
              <a:extLst>
                <a:ext uri="{FF2B5EF4-FFF2-40B4-BE49-F238E27FC236}">
                  <a16:creationId xmlns:a16="http://schemas.microsoft.com/office/drawing/2014/main" id="{6C951E3E-0DA6-4E15-8768-D8D1D47AFD51}"/>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7">
              <a:extLst>
                <a:ext uri="{FF2B5EF4-FFF2-40B4-BE49-F238E27FC236}">
                  <a16:creationId xmlns:a16="http://schemas.microsoft.com/office/drawing/2014/main" id="{562F7F7C-08D4-4C70-884B-3E6443C59F34}"/>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8">
              <a:extLst>
                <a:ext uri="{FF2B5EF4-FFF2-40B4-BE49-F238E27FC236}">
                  <a16:creationId xmlns:a16="http://schemas.microsoft.com/office/drawing/2014/main" id="{2A1530CD-BB7D-4626-A3D7-E9EE871689DB}"/>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9">
              <a:extLst>
                <a:ext uri="{FF2B5EF4-FFF2-40B4-BE49-F238E27FC236}">
                  <a16:creationId xmlns:a16="http://schemas.microsoft.com/office/drawing/2014/main" id="{281E78BC-A423-4A15-86B8-FEE0283A7BC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10">
              <a:extLst>
                <a:ext uri="{FF2B5EF4-FFF2-40B4-BE49-F238E27FC236}">
                  <a16:creationId xmlns:a16="http://schemas.microsoft.com/office/drawing/2014/main" id="{08918FA9-E0CD-4CA7-AE78-DD074B2645FF}"/>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3" name="Freeform 11">
              <a:extLst>
                <a:ext uri="{FF2B5EF4-FFF2-40B4-BE49-F238E27FC236}">
                  <a16:creationId xmlns:a16="http://schemas.microsoft.com/office/drawing/2014/main" id="{F42F27EE-1561-43B1-B95F-BFF703D5429F}"/>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4" name="Freeform 12">
              <a:extLst>
                <a:ext uri="{FF2B5EF4-FFF2-40B4-BE49-F238E27FC236}">
                  <a16:creationId xmlns:a16="http://schemas.microsoft.com/office/drawing/2014/main" id="{97D67B1D-BD69-4F42-AF9E-2C4F8BE73561}"/>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5" name="Freeform 13">
              <a:extLst>
                <a:ext uri="{FF2B5EF4-FFF2-40B4-BE49-F238E27FC236}">
                  <a16:creationId xmlns:a16="http://schemas.microsoft.com/office/drawing/2014/main" id="{415AA276-D6B9-4939-A379-A3C53A89D89A}"/>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6" name="Freeform 14">
              <a:extLst>
                <a:ext uri="{FF2B5EF4-FFF2-40B4-BE49-F238E27FC236}">
                  <a16:creationId xmlns:a16="http://schemas.microsoft.com/office/drawing/2014/main" id="{E29BA8FE-691D-45E6-92B6-591C96DE1C47}"/>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437389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sp>
        <p:nvSpPr>
          <p:cNvPr id="10" name="Picture Placeholder 5"/>
          <p:cNvSpPr>
            <a:spLocks noGrp="1"/>
          </p:cNvSpPr>
          <p:nvPr>
            <p:ph type="pic" sz="quarter" idx="13" hasCustomPrompt="1"/>
          </p:nvPr>
        </p:nvSpPr>
        <p:spPr>
          <a:xfrm>
            <a:off x="0" y="0"/>
            <a:ext cx="4990623" cy="6858000"/>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3" name="Rectangle 2"/>
          <p:cNvSpPr/>
          <p:nvPr userDrawn="1"/>
        </p:nvSpPr>
        <p:spPr>
          <a:xfrm flipH="1">
            <a:off x="4990624" y="0"/>
            <a:ext cx="157730"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sp>
        <p:nvSpPr>
          <p:cNvPr id="4" name="Rectangle 3"/>
          <p:cNvSpPr/>
          <p:nvPr userDrawn="1"/>
        </p:nvSpPr>
        <p:spPr>
          <a:xfrm>
            <a:off x="5148355" y="1"/>
            <a:ext cx="7042059"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 name="Title 1"/>
          <p:cNvSpPr>
            <a:spLocks noGrp="1"/>
          </p:cNvSpPr>
          <p:nvPr>
            <p:ph type="ctrTitle" hasCustomPrompt="1"/>
          </p:nvPr>
        </p:nvSpPr>
        <p:spPr>
          <a:xfrm>
            <a:off x="5713191" y="1347025"/>
            <a:ext cx="6087634" cy="707944"/>
          </a:xfrm>
          <a:prstGeom prst="rect">
            <a:avLst/>
          </a:prstGeom>
        </p:spPr>
        <p:txBody>
          <a:bodyPr lIns="0" anchor="t"/>
          <a:lstStyle>
            <a:lvl1pPr marL="0" indent="0" algn="l" defTabSz="914400" rtl="0" eaLnBrk="1" latinLnBrk="0" hangingPunct="1">
              <a:lnSpc>
                <a:spcPct val="80000"/>
              </a:lnSpc>
              <a:spcBef>
                <a:spcPts val="1200"/>
              </a:spcBef>
              <a:spcAft>
                <a:spcPts val="0"/>
              </a:spcAft>
              <a:buClrTx/>
              <a:buFontTx/>
              <a:buNone/>
              <a:tabLst>
                <a:tab pos="1201738" algn="l"/>
              </a:tabLst>
              <a:defRPr lang="en-US" sz="5400" b="0" i="0" kern="1200" baseline="0" dirty="0">
                <a:solidFill>
                  <a:schemeClr val="tx2"/>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a:t>Table of Contents</a:t>
            </a:r>
            <a:endParaRPr lang="en-US" dirty="0"/>
          </a:p>
        </p:txBody>
      </p:sp>
      <p:sp>
        <p:nvSpPr>
          <p:cNvPr id="9" name="Text Placeholder 7"/>
          <p:cNvSpPr>
            <a:spLocks noGrp="1"/>
          </p:cNvSpPr>
          <p:nvPr>
            <p:ph type="body" sz="quarter" idx="12" hasCustomPrompt="1"/>
          </p:nvPr>
        </p:nvSpPr>
        <p:spPr>
          <a:xfrm>
            <a:off x="5713191" y="2623839"/>
            <a:ext cx="5578857" cy="431800"/>
          </a:xfrm>
          <a:prstGeom prst="rect">
            <a:avLst/>
          </a:prstGeom>
        </p:spPr>
        <p:txBody>
          <a:bodyPr lIns="0" anchor="t" anchorCtr="0"/>
          <a:lstStyle>
            <a:lvl1pPr algn="l">
              <a:defRPr sz="2400" baseline="0">
                <a:solidFill>
                  <a:srgbClr val="FFFFFF"/>
                </a:solidFill>
              </a:defRPr>
            </a:lvl1pPr>
          </a:lstStyle>
          <a:p>
            <a:pPr lvl="0"/>
            <a:r>
              <a:rPr lang="en-US" dirty="0"/>
              <a:t>Page titles</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990347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1"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bg2">
                  <a:lumMod val="20000"/>
                  <a:lumOff val="80000"/>
                </a:schemeClr>
              </a:solidFill>
              <a:latin typeface="Open Sans Bold"/>
              <a:cs typeface="Open Sans Bold"/>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rPr>
              <a:t>©2018 Aetna Inc.</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sp>
        <p:nvSpPr>
          <p:cNvPr id="24" name="Rectangle 23"/>
          <p:cNvSpPr/>
          <p:nvPr/>
        </p:nvSpPr>
        <p:spPr>
          <a:xfrm>
            <a:off x="0" y="1554481"/>
            <a:ext cx="2743915"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Content Placeholder 8"/>
          <p:cNvSpPr txBox="1">
            <a:spLocks/>
          </p:cNvSpPr>
          <p:nvPr/>
        </p:nvSpPr>
        <p:spPr>
          <a:xfrm>
            <a:off x="547922" y="6418626"/>
            <a:ext cx="201220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60000"/>
                    <a:lumOff val="40000"/>
                  </a:schemeClr>
                </a:solidFill>
              </a:rPr>
              <a:t>©2018 Aetna Inc.</a:t>
            </a:r>
          </a:p>
        </p:txBody>
      </p:sp>
      <p:grpSp>
        <p:nvGrpSpPr>
          <p:cNvPr id="2" name="Group 1"/>
          <p:cNvGrpSpPr/>
          <p:nvPr/>
        </p:nvGrpSpPr>
        <p:grpSpPr>
          <a:xfrm>
            <a:off x="10579888" y="371026"/>
            <a:ext cx="1417689"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sp>
        <p:nvSpPr>
          <p:cNvPr id="41" name="Text Placeholder 4"/>
          <p:cNvSpPr>
            <a:spLocks noGrp="1"/>
          </p:cNvSpPr>
          <p:nvPr>
            <p:ph type="body" sz="quarter" idx="12" hasCustomPrompt="1"/>
          </p:nvPr>
        </p:nvSpPr>
        <p:spPr>
          <a:xfrm>
            <a:off x="3178629" y="2011681"/>
            <a:ext cx="8551409" cy="4174372"/>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sp>
        <p:nvSpPr>
          <p:cNvPr id="22" name="Picture Placeholder 5"/>
          <p:cNvSpPr>
            <a:spLocks noGrp="1"/>
          </p:cNvSpPr>
          <p:nvPr>
            <p:ph type="pic" sz="quarter" idx="13" hasCustomPrompt="1"/>
          </p:nvPr>
        </p:nvSpPr>
        <p:spPr>
          <a:xfrm>
            <a:off x="1" y="1554480"/>
            <a:ext cx="3291840" cy="5303519"/>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22"/>
          <p:cNvSpPr/>
          <p:nvPr userDrawn="1"/>
        </p:nvSpPr>
        <p:spPr>
          <a:xfrm>
            <a:off x="329184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24" name="Text Placeholder 4"/>
          <p:cNvSpPr>
            <a:spLocks noGrp="1"/>
          </p:cNvSpPr>
          <p:nvPr>
            <p:ph type="body" sz="quarter" idx="12" hasCustomPrompt="1"/>
          </p:nvPr>
        </p:nvSpPr>
        <p:spPr>
          <a:xfrm>
            <a:off x="3838902" y="2011681"/>
            <a:ext cx="7891135" cy="4174372"/>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sp>
        <p:nvSpPr>
          <p:cNvPr id="22" name="Picture Placeholder 5"/>
          <p:cNvSpPr>
            <a:spLocks noGrp="1"/>
          </p:cNvSpPr>
          <p:nvPr>
            <p:ph type="pic" sz="quarter" idx="13" hasCustomPrompt="1"/>
          </p:nvPr>
        </p:nvSpPr>
        <p:spPr>
          <a:xfrm>
            <a:off x="-2" y="1554481"/>
            <a:ext cx="3840480" cy="5303519"/>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22"/>
          <p:cNvSpPr/>
          <p:nvPr userDrawn="1"/>
        </p:nvSpPr>
        <p:spPr>
          <a:xfrm>
            <a:off x="3840478"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24" name="Text Placeholder 4"/>
          <p:cNvSpPr>
            <a:spLocks noGrp="1"/>
          </p:cNvSpPr>
          <p:nvPr>
            <p:ph type="body" sz="quarter" idx="12" hasCustomPrompt="1"/>
          </p:nvPr>
        </p:nvSpPr>
        <p:spPr>
          <a:xfrm>
            <a:off x="4387540" y="2011680"/>
            <a:ext cx="7342497" cy="4162001"/>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sp>
        <p:nvSpPr>
          <p:cNvPr id="22" name="Picture Placeholder 5"/>
          <p:cNvSpPr>
            <a:spLocks noGrp="1"/>
          </p:cNvSpPr>
          <p:nvPr>
            <p:ph type="pic" sz="quarter" idx="13" hasCustomPrompt="1"/>
          </p:nvPr>
        </p:nvSpPr>
        <p:spPr>
          <a:xfrm>
            <a:off x="8900160" y="1554480"/>
            <a:ext cx="3291840" cy="5303519"/>
          </a:xfrm>
          <a:prstGeom prst="rect">
            <a:avLst/>
          </a:prstGeom>
          <a:solidFill>
            <a:schemeClr val="bg2"/>
          </a:solidFill>
        </p:spPr>
        <p:txBody>
          <a:bodyPr anchor="ctr"/>
          <a:lstStyle>
            <a:lvl1pPr algn="ctr">
              <a:defRPr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24"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dirty="0" err="1">
              <a:solidFill>
                <a:srgbClr val="414141"/>
              </a:solidFill>
              <a:latin typeface="Calibri" panose="020F0502020204030204" pitchFamily="34" charset="0"/>
              <a:cs typeface="Open Sans Light"/>
            </a:endParaRPr>
          </a:p>
        </p:txBody>
      </p:sp>
      <p:sp>
        <p:nvSpPr>
          <p:cNvPr id="26" name="Rectangle 25"/>
          <p:cNvSpPr/>
          <p:nvPr userDrawn="1"/>
        </p:nvSpPr>
        <p:spPr>
          <a:xfrm>
            <a:off x="8808590"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27" name="Text Placeholder 4"/>
          <p:cNvSpPr>
            <a:spLocks noGrp="1"/>
          </p:cNvSpPr>
          <p:nvPr>
            <p:ph type="body" sz="quarter" idx="12" hasCustomPrompt="1"/>
          </p:nvPr>
        </p:nvSpPr>
        <p:spPr>
          <a:xfrm>
            <a:off x="457200" y="2011432"/>
            <a:ext cx="7937863" cy="4162249"/>
          </a:xfrm>
          <a:prstGeom prst="rect">
            <a:avLst/>
          </a:prstGeom>
        </p:spPr>
        <p:txBody>
          <a:bodyPr/>
          <a:lstStyle>
            <a:lvl1pPr>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bg2"/>
                </a:solidFill>
              </a:rPr>
              <a:t>©2018</a:t>
            </a:r>
          </a:p>
        </p:txBody>
      </p:sp>
      <p:graphicFrame>
        <p:nvGraphicFramePr>
          <p:cNvPr id="11" name="Object 10" hidden="1"/>
          <p:cNvGraphicFramePr>
            <a:graphicFrameLocks noChangeAspect="1"/>
          </p:cNvGraphicFramePr>
          <p:nvPr>
            <p:custDataLst>
              <p:tags r:id="rId17"/>
            </p:custDataLst>
            <p:extLst>
              <p:ext uri="{D42A27DB-BD31-4B8C-83A1-F6EECF244321}">
                <p14:modId xmlns:p14="http://schemas.microsoft.com/office/powerpoint/2010/main" val="2124627992"/>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811" name="think-cell Slide" r:id="rId18" imgW="471" imgH="470" progId="TCLayout.ActiveDocument.1">
                  <p:embed/>
                </p:oleObj>
              </mc:Choice>
              <mc:Fallback>
                <p:oleObj name="think-cell Slide" r:id="rId18" imgW="471" imgH="470" progId="TCLayout.ActiveDocument.1">
                  <p:embed/>
                  <p:pic>
                    <p:nvPicPr>
                      <p:cNvPr id="0" name=""/>
                      <p:cNvPicPr/>
                      <p:nvPr/>
                    </p:nvPicPr>
                    <p:blipFill>
                      <a:blip r:embed="rId19"/>
                      <a:stretch>
                        <a:fillRect/>
                      </a:stretch>
                    </p:blipFill>
                    <p:spPr>
                      <a:xfrm>
                        <a:off x="1589" y="1589"/>
                        <a:ext cx="1587" cy="1587"/>
                      </a:xfrm>
                      <a:prstGeom prst="rect">
                        <a:avLst/>
                      </a:prstGeom>
                    </p:spPr>
                  </p:pic>
                </p:oleObj>
              </mc:Fallback>
            </mc:AlternateContent>
          </a:graphicData>
        </a:graphic>
      </p:graphicFrame>
      <p:sp>
        <p:nvSpPr>
          <p:cNvPr id="2" name="MSIPCMContentMarking" descr="{&quot;HashCode&quot;:-356254672,&quot;Placement&quot;:&quot;Footer&quot;}">
            <a:extLst>
              <a:ext uri="{FF2B5EF4-FFF2-40B4-BE49-F238E27FC236}">
                <a16:creationId xmlns:a16="http://schemas.microsoft.com/office/drawing/2014/main" id="{67EC4BA7-8131-465D-B3A7-DDE25CB05457}"/>
              </a:ext>
            </a:extLst>
          </p:cNvPr>
          <p:cNvSpPr txBox="1"/>
          <p:nvPr userDrawn="1"/>
        </p:nvSpPr>
        <p:spPr>
          <a:xfrm>
            <a:off x="0" y="6629836"/>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dirty="0" err="1">
              <a:solidFill>
                <a:srgbClr val="414141"/>
              </a:solidFill>
              <a:latin typeface="Calibri" panose="020F0502020204030204" pitchFamily="34" charset="0"/>
              <a:cs typeface="Open Sans Light"/>
            </a:endParaRPr>
          </a:p>
        </p:txBody>
      </p:sp>
      <p:grpSp>
        <p:nvGrpSpPr>
          <p:cNvPr id="14" name="Group 13">
            <a:extLst>
              <a:ext uri="{FF2B5EF4-FFF2-40B4-BE49-F238E27FC236}">
                <a16:creationId xmlns:a16="http://schemas.microsoft.com/office/drawing/2014/main" id="{78D8DB41-ADDF-4EC8-86FE-755C36754467}"/>
              </a:ext>
            </a:extLst>
          </p:cNvPr>
          <p:cNvGrpSpPr>
            <a:grpSpLocks noChangeAspect="1"/>
          </p:cNvGrpSpPr>
          <p:nvPr userDrawn="1"/>
        </p:nvGrpSpPr>
        <p:grpSpPr>
          <a:xfrm>
            <a:off x="5618495" y="6519044"/>
            <a:ext cx="955009" cy="127570"/>
            <a:chOff x="279400" y="2781300"/>
            <a:chExt cx="8585200" cy="1092200"/>
          </a:xfrm>
        </p:grpSpPr>
        <p:sp>
          <p:nvSpPr>
            <p:cNvPr id="17" name="Freeform 5">
              <a:extLst>
                <a:ext uri="{FF2B5EF4-FFF2-40B4-BE49-F238E27FC236}">
                  <a16:creationId xmlns:a16="http://schemas.microsoft.com/office/drawing/2014/main" id="{3D159861-AC2C-4DF0-9EDC-4F7ADEC89EE6}"/>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 name="Freeform 6">
              <a:extLst>
                <a:ext uri="{FF2B5EF4-FFF2-40B4-BE49-F238E27FC236}">
                  <a16:creationId xmlns:a16="http://schemas.microsoft.com/office/drawing/2014/main" id="{129AF2DE-3F86-49D3-95C1-BBF75ED7A011}"/>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9" name="Freeform 7">
              <a:extLst>
                <a:ext uri="{FF2B5EF4-FFF2-40B4-BE49-F238E27FC236}">
                  <a16:creationId xmlns:a16="http://schemas.microsoft.com/office/drawing/2014/main" id="{D2E8D688-5F28-404F-BCFF-EBCD7C8B30F0}"/>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0" name="Freeform 8">
              <a:extLst>
                <a:ext uri="{FF2B5EF4-FFF2-40B4-BE49-F238E27FC236}">
                  <a16:creationId xmlns:a16="http://schemas.microsoft.com/office/drawing/2014/main" id="{FCA331D5-9548-4B68-9DAC-6BE25682482E}"/>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1" name="Freeform 9">
              <a:extLst>
                <a:ext uri="{FF2B5EF4-FFF2-40B4-BE49-F238E27FC236}">
                  <a16:creationId xmlns:a16="http://schemas.microsoft.com/office/drawing/2014/main" id="{2A5ABEEE-ECF3-44AF-B852-D2163BEA31EC}"/>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2" name="Freeform 10">
              <a:extLst>
                <a:ext uri="{FF2B5EF4-FFF2-40B4-BE49-F238E27FC236}">
                  <a16:creationId xmlns:a16="http://schemas.microsoft.com/office/drawing/2014/main" id="{BE4FB5DB-5295-4A2F-807D-61284E6E38FB}"/>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Freeform 11">
              <a:extLst>
                <a:ext uri="{FF2B5EF4-FFF2-40B4-BE49-F238E27FC236}">
                  <a16:creationId xmlns:a16="http://schemas.microsoft.com/office/drawing/2014/main" id="{DF9E05FA-36D3-4E24-8B67-56012F03A29B}"/>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4" name="Freeform 12">
              <a:extLst>
                <a:ext uri="{FF2B5EF4-FFF2-40B4-BE49-F238E27FC236}">
                  <a16:creationId xmlns:a16="http://schemas.microsoft.com/office/drawing/2014/main" id="{9732D6A8-3302-42D2-AD7B-9508CA7EAB60}"/>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5" name="Freeform 13">
              <a:extLst>
                <a:ext uri="{FF2B5EF4-FFF2-40B4-BE49-F238E27FC236}">
                  <a16:creationId xmlns:a16="http://schemas.microsoft.com/office/drawing/2014/main" id="{41AA4A37-1C18-4368-BDCC-77BDD79E0D72}"/>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6" name="Freeform 14">
              <a:extLst>
                <a:ext uri="{FF2B5EF4-FFF2-40B4-BE49-F238E27FC236}">
                  <a16:creationId xmlns:a16="http://schemas.microsoft.com/office/drawing/2014/main" id="{315C0CE4-E214-4ACD-8BDE-51536A8E1A33}"/>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807305569"/>
      </p:ext>
    </p:extLst>
  </p:cSld>
  <p:clrMap bg1="lt1" tx1="dk1" bg2="lt2" tx2="dk2" accent1="accent1" accent2="accent2" accent3="accent3" accent4="accent4" accent5="accent5" accent6="accent6" hlink="hlink" folHlink="folHlink"/>
  <p:sldLayoutIdLst>
    <p:sldLayoutId id="2147483773" r:id="rId1"/>
    <p:sldLayoutId id="2147483815" r:id="rId2"/>
    <p:sldLayoutId id="2147483804" r:id="rId3"/>
    <p:sldLayoutId id="2147483775" r:id="rId4"/>
    <p:sldLayoutId id="2147483776" r:id="rId5"/>
    <p:sldLayoutId id="2147483777" r:id="rId6"/>
    <p:sldLayoutId id="2147483805" r:id="rId7"/>
    <p:sldLayoutId id="2147483806" r:id="rId8"/>
    <p:sldLayoutId id="2147483808" r:id="rId9"/>
    <p:sldLayoutId id="2147483807" r:id="rId10"/>
    <p:sldLayoutId id="2147483814" r:id="rId11"/>
    <p:sldLayoutId id="2147483816" r:id="rId12"/>
    <p:sldLayoutId id="2147483817" r:id="rId13"/>
    <p:sldLayoutId id="2147483818"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chart" Target="../charts/chart9.xml"/><Relationship Id="rId18" Type="http://schemas.openxmlformats.org/officeDocument/2006/relationships/chart" Target="../charts/chart14.xml"/><Relationship Id="rId3" Type="http://schemas.openxmlformats.org/officeDocument/2006/relationships/slideLayout" Target="../slideLayouts/slideLayout13.xml"/><Relationship Id="rId7" Type="http://schemas.openxmlformats.org/officeDocument/2006/relationships/chart" Target="../charts/chart3.xml"/><Relationship Id="rId12" Type="http://schemas.openxmlformats.org/officeDocument/2006/relationships/chart" Target="../charts/chart8.xml"/><Relationship Id="rId17" Type="http://schemas.openxmlformats.org/officeDocument/2006/relationships/chart" Target="../charts/chart13.xml"/><Relationship Id="rId2" Type="http://schemas.openxmlformats.org/officeDocument/2006/relationships/tags" Target="../tags/tag7.xml"/><Relationship Id="rId16" Type="http://schemas.openxmlformats.org/officeDocument/2006/relationships/chart" Target="../charts/chart12.xml"/><Relationship Id="rId20" Type="http://schemas.openxmlformats.org/officeDocument/2006/relationships/chart" Target="../charts/chart16.xml"/><Relationship Id="rId1" Type="http://schemas.openxmlformats.org/officeDocument/2006/relationships/tags" Target="../tags/tag6.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chart" Target="../charts/chart1.xml"/><Relationship Id="rId15" Type="http://schemas.openxmlformats.org/officeDocument/2006/relationships/chart" Target="../charts/chart11.xml"/><Relationship Id="rId10" Type="http://schemas.openxmlformats.org/officeDocument/2006/relationships/chart" Target="../charts/chart6.xml"/><Relationship Id="rId19" Type="http://schemas.openxmlformats.org/officeDocument/2006/relationships/chart" Target="../charts/chart15.xml"/><Relationship Id="rId4" Type="http://schemas.openxmlformats.org/officeDocument/2006/relationships/notesSlide" Target="../notesSlides/notesSlide8.xml"/><Relationship Id="rId9" Type="http://schemas.openxmlformats.org/officeDocument/2006/relationships/chart" Target="../charts/chart5.xml"/><Relationship Id="rId1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4.xml"/><Relationship Id="rId16" Type="http://schemas.openxmlformats.org/officeDocument/2006/relationships/diagramColors" Target="../diagrams/colors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3" name="Title 2"/>
          <p:cNvSpPr>
            <a:spLocks noGrp="1"/>
          </p:cNvSpPr>
          <p:nvPr>
            <p:ph type="ctrTitle"/>
          </p:nvPr>
        </p:nvSpPr>
        <p:spPr>
          <a:xfrm>
            <a:off x="822958" y="640080"/>
            <a:ext cx="6100411" cy="2630356"/>
          </a:xfrm>
        </p:spPr>
        <p:txBody>
          <a:bodyPr/>
          <a:lstStyle/>
          <a:p>
            <a:r>
              <a:rPr lang="en-US" dirty="0"/>
              <a:t>API Management Platform</a:t>
            </a:r>
          </a:p>
        </p:txBody>
      </p:sp>
      <p:sp>
        <p:nvSpPr>
          <p:cNvPr id="5" name="Text Placeholder 4"/>
          <p:cNvSpPr>
            <a:spLocks noGrp="1"/>
          </p:cNvSpPr>
          <p:nvPr>
            <p:ph type="body" sz="quarter" idx="13"/>
          </p:nvPr>
        </p:nvSpPr>
        <p:spPr/>
        <p:txBody>
          <a:bodyPr/>
          <a:lstStyle/>
          <a:p>
            <a:r>
              <a:rPr lang="en-US" dirty="0"/>
              <a:t>January, 2019</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49" y="3412464"/>
            <a:ext cx="5544845" cy="438770"/>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52080" y="0"/>
            <a:ext cx="4436745" cy="3429000"/>
          </a:xfrm>
          <a:prstGeom prst="rect">
            <a:avLst/>
          </a:prstGeom>
        </p:spPr>
      </p:pic>
      <p:sp>
        <p:nvSpPr>
          <p:cNvPr id="15" name="Rectangle 14">
            <a:extLst>
              <a:ext uri="{FF2B5EF4-FFF2-40B4-BE49-F238E27FC236}">
                <a16:creationId xmlns:a16="http://schemas.microsoft.com/office/drawing/2014/main" id="{18E5268C-C141-4840-9D00-CD333097B788}"/>
              </a:ext>
            </a:extLst>
          </p:cNvPr>
          <p:cNvSpPr/>
          <p:nvPr/>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mj-lt"/>
                <a:cs typeface="Open Sans Bold"/>
              </a:rPr>
              <a:t>Architecture Planning</a:t>
            </a:r>
          </a:p>
        </p:txBody>
      </p:sp>
      <p:sp>
        <p:nvSpPr>
          <p:cNvPr id="16" name="Rectangle 15"/>
          <p:cNvSpPr/>
          <p:nvPr/>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7" name="Rectangle 16"/>
          <p:cNvSpPr/>
          <p:nvPr/>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18" name="Picture 17"/>
          <p:cNvPicPr>
            <a:picLocks noChangeAspect="1"/>
          </p:cNvPicPr>
          <p:nvPr/>
        </p:nvPicPr>
        <p:blipFill>
          <a:blip r:embed="rId4"/>
          <a:stretch>
            <a:fillRect/>
          </a:stretch>
        </p:blipFill>
        <p:spPr>
          <a:xfrm>
            <a:off x="8096675" y="3403488"/>
            <a:ext cx="426894" cy="364733"/>
          </a:xfrm>
          <a:prstGeom prst="rect">
            <a:avLst/>
          </a:prstGeom>
        </p:spPr>
      </p:pic>
    </p:spTree>
    <p:extLst>
      <p:ext uri="{BB962C8B-B14F-4D97-AF65-F5344CB8AC3E}">
        <p14:creationId xmlns:p14="http://schemas.microsoft.com/office/powerpoint/2010/main" val="133584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Necessary Actions</a:t>
            </a:r>
          </a:p>
        </p:txBody>
      </p:sp>
      <p:sp>
        <p:nvSpPr>
          <p:cNvPr id="3" name="Text Placeholder 2"/>
          <p:cNvSpPr>
            <a:spLocks noGrp="1"/>
          </p:cNvSpPr>
          <p:nvPr>
            <p:ph type="body" sz="quarter" idx="11"/>
          </p:nvPr>
        </p:nvSpPr>
        <p:spPr/>
        <p:txBody>
          <a:bodyPr/>
          <a:lstStyle/>
          <a:p>
            <a:r>
              <a:rPr lang="en-US" dirty="0"/>
              <a:t>Institutionalize adoption of the Enterprise IT API Management Platform</a:t>
            </a:r>
          </a:p>
        </p:txBody>
      </p:sp>
      <p:cxnSp>
        <p:nvCxnSpPr>
          <p:cNvPr id="5" name="Straight Connector 4"/>
          <p:cNvCxnSpPr/>
          <p:nvPr/>
        </p:nvCxnSpPr>
        <p:spPr>
          <a:xfrm>
            <a:off x="704976" y="4272421"/>
            <a:ext cx="10654709"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94240" y="2563681"/>
            <a:ext cx="9080692" cy="1477328"/>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Implement DataPower API Gateways in CVS Health datacenters (and cloud environments)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Integrate with combined company Global ID, Account for Life, Individual Preferences and Features API per existing plan for the CVS Health and Aetna integration program</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Determine API management platform middleware ownership and support model for the combined company (infrastructure ownership resides with the integrated infrastructure team) - COMPLETED</a:t>
            </a:r>
          </a:p>
        </p:txBody>
      </p:sp>
      <p:sp>
        <p:nvSpPr>
          <p:cNvPr id="13" name="TextBox 12"/>
          <p:cNvSpPr txBox="1"/>
          <p:nvPr/>
        </p:nvSpPr>
        <p:spPr>
          <a:xfrm>
            <a:off x="56098"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Area</a:t>
            </a:r>
          </a:p>
        </p:txBody>
      </p:sp>
      <p:sp>
        <p:nvSpPr>
          <p:cNvPr id="15" name="TextBox 14"/>
          <p:cNvSpPr txBox="1"/>
          <p:nvPr/>
        </p:nvSpPr>
        <p:spPr>
          <a:xfrm>
            <a:off x="5992783"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Necessary Actions</a:t>
            </a:r>
          </a:p>
        </p:txBody>
      </p:sp>
      <p:sp>
        <p:nvSpPr>
          <p:cNvPr id="21" name="Oval 20"/>
          <p:cNvSpPr/>
          <p:nvPr/>
        </p:nvSpPr>
        <p:spPr>
          <a:xfrm rot="5400000">
            <a:off x="2889784" y="2635996"/>
            <a:ext cx="151141" cy="150545"/>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5" name="Rectangle 24"/>
          <p:cNvSpPr/>
          <p:nvPr/>
        </p:nvSpPr>
        <p:spPr>
          <a:xfrm>
            <a:off x="2884715" y="4617847"/>
            <a:ext cx="9080692" cy="1477328"/>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Define and implement API domain owner structure for the combined company</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Establish a rollout and education plan for the “API first” strategy for Enterprise IT</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Evaluate and optimize ESB middleware and approach to service development and management (a richer and more robust set of services, at low cost, will accelerate API creation as well as company integration and transformation)</a:t>
            </a:r>
          </a:p>
        </p:txBody>
      </p:sp>
      <p:sp>
        <p:nvSpPr>
          <p:cNvPr id="26" name="Oval 25"/>
          <p:cNvSpPr/>
          <p:nvPr/>
        </p:nvSpPr>
        <p:spPr>
          <a:xfrm rot="5400000">
            <a:off x="2880260" y="4690162"/>
            <a:ext cx="151141" cy="150545"/>
          </a:xfrm>
          <a:prstGeom prst="ellipse">
            <a:avLst/>
          </a:pr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7" name="Oval 26"/>
          <p:cNvSpPr/>
          <p:nvPr/>
        </p:nvSpPr>
        <p:spPr>
          <a:xfrm rot="5400000">
            <a:off x="2880260" y="3575990"/>
            <a:ext cx="151141" cy="150545"/>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8" name="Oval 27"/>
          <p:cNvSpPr/>
          <p:nvPr/>
        </p:nvSpPr>
        <p:spPr>
          <a:xfrm rot="5400000">
            <a:off x="2880260" y="5424820"/>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5" name="Oval 34">
            <a:extLst>
              <a:ext uri="{FF2B5EF4-FFF2-40B4-BE49-F238E27FC236}">
                <a16:creationId xmlns:a16="http://schemas.microsoft.com/office/drawing/2014/main" id="{0158DD96-EE9C-4F06-BB73-F1463840E0A9}"/>
              </a:ext>
            </a:extLst>
          </p:cNvPr>
          <p:cNvSpPr/>
          <p:nvPr/>
        </p:nvSpPr>
        <p:spPr>
          <a:xfrm rot="5400000">
            <a:off x="2889784" y="3017456"/>
            <a:ext cx="151141" cy="150545"/>
          </a:xfrm>
          <a:prstGeom prst="ellipse">
            <a:avLst/>
          </a:pr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 name="Oval 28">
            <a:extLst>
              <a:ext uri="{FF2B5EF4-FFF2-40B4-BE49-F238E27FC236}">
                <a16:creationId xmlns:a16="http://schemas.microsoft.com/office/drawing/2014/main" id="{24FF0035-7B63-4D2D-BD3A-CD02E97A867A}"/>
              </a:ext>
            </a:extLst>
          </p:cNvPr>
          <p:cNvSpPr/>
          <p:nvPr/>
        </p:nvSpPr>
        <p:spPr>
          <a:xfrm rot="5400000">
            <a:off x="2889784" y="5068663"/>
            <a:ext cx="151141" cy="150545"/>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 name="Oval 29">
            <a:extLst>
              <a:ext uri="{FF2B5EF4-FFF2-40B4-BE49-F238E27FC236}">
                <a16:creationId xmlns:a16="http://schemas.microsoft.com/office/drawing/2014/main" id="{2099183C-8678-4648-BE81-C0B32B4F7BAD}"/>
              </a:ext>
            </a:extLst>
          </p:cNvPr>
          <p:cNvSpPr/>
          <p:nvPr/>
        </p:nvSpPr>
        <p:spPr>
          <a:xfrm rot="5400000">
            <a:off x="7320052" y="6535070"/>
            <a:ext cx="165217" cy="1503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1" name="Oval 30">
            <a:extLst>
              <a:ext uri="{FF2B5EF4-FFF2-40B4-BE49-F238E27FC236}">
                <a16:creationId xmlns:a16="http://schemas.microsoft.com/office/drawing/2014/main" id="{7ADD22BF-5804-45C5-AE1C-9DE5133C54DC}"/>
              </a:ext>
            </a:extLst>
          </p:cNvPr>
          <p:cNvSpPr/>
          <p:nvPr/>
        </p:nvSpPr>
        <p:spPr>
          <a:xfrm rot="5400000">
            <a:off x="7320052" y="6259343"/>
            <a:ext cx="165217" cy="150328"/>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2" name="Rectangle 31">
            <a:extLst>
              <a:ext uri="{FF2B5EF4-FFF2-40B4-BE49-F238E27FC236}">
                <a16:creationId xmlns:a16="http://schemas.microsoft.com/office/drawing/2014/main" id="{AC202D55-BC93-4DC3-B038-C8162543A203}"/>
              </a:ext>
            </a:extLst>
          </p:cNvPr>
          <p:cNvSpPr/>
          <p:nvPr/>
        </p:nvSpPr>
        <p:spPr>
          <a:xfrm>
            <a:off x="7528808" y="6495954"/>
            <a:ext cx="4261369" cy="261610"/>
          </a:xfrm>
          <a:prstGeom prst="rect">
            <a:avLst/>
          </a:prstGeom>
        </p:spPr>
        <p:txBody>
          <a:bodyPr wrap="square">
            <a:spAutoFit/>
          </a:bodyPr>
          <a:lstStyle/>
          <a:p>
            <a:r>
              <a:rPr lang="en-US" sz="1100" dirty="0">
                <a:solidFill>
                  <a:schemeClr val="tx2"/>
                </a:solidFill>
                <a:ea typeface="Georgia" charset="0"/>
                <a:cs typeface="Georgia" charset="0"/>
              </a:rPr>
              <a:t>= Recommendation for new work / investment</a:t>
            </a:r>
            <a:endParaRPr lang="en-US" sz="1100" dirty="0"/>
          </a:p>
        </p:txBody>
      </p:sp>
      <p:sp>
        <p:nvSpPr>
          <p:cNvPr id="33" name="Rectangle 32">
            <a:extLst>
              <a:ext uri="{FF2B5EF4-FFF2-40B4-BE49-F238E27FC236}">
                <a16:creationId xmlns:a16="http://schemas.microsoft.com/office/drawing/2014/main" id="{81333DAB-1408-4CF9-89A6-D0F414DFBBD9}"/>
              </a:ext>
            </a:extLst>
          </p:cNvPr>
          <p:cNvSpPr/>
          <p:nvPr/>
        </p:nvSpPr>
        <p:spPr>
          <a:xfrm>
            <a:off x="7528809" y="6220227"/>
            <a:ext cx="4175512" cy="261610"/>
          </a:xfrm>
          <a:prstGeom prst="rect">
            <a:avLst/>
          </a:prstGeom>
        </p:spPr>
        <p:txBody>
          <a:bodyPr wrap="square">
            <a:spAutoFit/>
          </a:bodyPr>
          <a:lstStyle/>
          <a:p>
            <a:r>
              <a:rPr lang="en-US" sz="1100" dirty="0">
                <a:solidFill>
                  <a:schemeClr val="tx2"/>
                </a:solidFill>
              </a:rPr>
              <a:t>= Guidance on previous investment decisions</a:t>
            </a:r>
            <a:endParaRPr lang="en-US" sz="1100" dirty="0"/>
          </a:p>
        </p:txBody>
      </p:sp>
      <p:grpSp>
        <p:nvGrpSpPr>
          <p:cNvPr id="34" name="Group 33">
            <a:extLst>
              <a:ext uri="{FF2B5EF4-FFF2-40B4-BE49-F238E27FC236}">
                <a16:creationId xmlns:a16="http://schemas.microsoft.com/office/drawing/2014/main" id="{63D2FA7C-9E47-460F-8B9B-926DB92A2274}"/>
              </a:ext>
            </a:extLst>
          </p:cNvPr>
          <p:cNvGrpSpPr/>
          <p:nvPr/>
        </p:nvGrpSpPr>
        <p:grpSpPr>
          <a:xfrm>
            <a:off x="285565" y="2423730"/>
            <a:ext cx="1913915" cy="1285866"/>
            <a:chOff x="220267" y="1812011"/>
            <a:chExt cx="1394605" cy="696064"/>
          </a:xfrm>
        </p:grpSpPr>
        <p:sp>
          <p:nvSpPr>
            <p:cNvPr id="36" name="Rectangle 35">
              <a:extLst>
                <a:ext uri="{FF2B5EF4-FFF2-40B4-BE49-F238E27FC236}">
                  <a16:creationId xmlns:a16="http://schemas.microsoft.com/office/drawing/2014/main" id="{BC5937BE-784E-4139-9CC1-103DA1372264}"/>
                </a:ext>
              </a:extLst>
            </p:cNvPr>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38" name="Rectangle 37">
              <a:extLst>
                <a:ext uri="{FF2B5EF4-FFF2-40B4-BE49-F238E27FC236}">
                  <a16:creationId xmlns:a16="http://schemas.microsoft.com/office/drawing/2014/main" id="{4558367B-DC5E-4A93-A74D-EF3511C27010}"/>
                </a:ext>
              </a:extLst>
            </p:cNvPr>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Infrastructure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&amp;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Middleware</a:t>
              </a:r>
            </a:p>
          </p:txBody>
        </p:sp>
      </p:grpSp>
      <p:grpSp>
        <p:nvGrpSpPr>
          <p:cNvPr id="39" name="Group 38">
            <a:extLst>
              <a:ext uri="{FF2B5EF4-FFF2-40B4-BE49-F238E27FC236}">
                <a16:creationId xmlns:a16="http://schemas.microsoft.com/office/drawing/2014/main" id="{8F513EE0-625A-4FA1-8DEF-3FC91569C947}"/>
              </a:ext>
            </a:extLst>
          </p:cNvPr>
          <p:cNvGrpSpPr/>
          <p:nvPr/>
        </p:nvGrpSpPr>
        <p:grpSpPr>
          <a:xfrm>
            <a:off x="285565" y="4460842"/>
            <a:ext cx="1913915" cy="1285866"/>
            <a:chOff x="220267" y="1812011"/>
            <a:chExt cx="1394605" cy="696064"/>
          </a:xfrm>
        </p:grpSpPr>
        <p:sp>
          <p:nvSpPr>
            <p:cNvPr id="40" name="Rectangle 39">
              <a:extLst>
                <a:ext uri="{FF2B5EF4-FFF2-40B4-BE49-F238E27FC236}">
                  <a16:creationId xmlns:a16="http://schemas.microsoft.com/office/drawing/2014/main" id="{CE815AD1-407A-410C-9012-9474354CF0F0}"/>
                </a:ext>
              </a:extLst>
            </p:cNvPr>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41" name="Rectangle 40">
              <a:extLst>
                <a:ext uri="{FF2B5EF4-FFF2-40B4-BE49-F238E27FC236}">
                  <a16:creationId xmlns:a16="http://schemas.microsoft.com/office/drawing/2014/main" id="{683D0735-C44C-4787-BBD7-C068E95E790A}"/>
                </a:ext>
              </a:extLst>
            </p:cNvPr>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API Development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&amp;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white"/>
                  </a:solidFill>
                  <a:latin typeface="+mj-lt"/>
                  <a:ea typeface="Georgia" charset="0"/>
                  <a:cs typeface="Georgia" charset="0"/>
                </a:rPr>
                <a:t>API Consumption</a:t>
              </a:r>
              <a:endParaRPr kumimoji="0" lang="en-US" sz="1400" b="1" i="0" u="none" strike="noStrike" kern="0" cap="none" spc="0" normalizeH="0" baseline="0" noProof="0" dirty="0">
                <a:ln>
                  <a:noFill/>
                </a:ln>
                <a:solidFill>
                  <a:prstClr val="white"/>
                </a:solidFill>
                <a:effectLst/>
                <a:uLnTx/>
                <a:uFillTx/>
                <a:latin typeface="+mj-lt"/>
                <a:ea typeface="Georgia" charset="0"/>
                <a:cs typeface="Georgia" charset="0"/>
              </a:endParaRPr>
            </a:p>
          </p:txBody>
        </p:sp>
      </p:grpSp>
    </p:spTree>
    <p:extLst>
      <p:ext uri="{BB962C8B-B14F-4D97-AF65-F5344CB8AC3E}">
        <p14:creationId xmlns:p14="http://schemas.microsoft.com/office/powerpoint/2010/main" val="355746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801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Spotlights</a:t>
            </a:r>
          </a:p>
        </p:txBody>
      </p:sp>
    </p:spTree>
    <p:extLst>
      <p:ext uri="{BB962C8B-B14F-4D97-AF65-F5344CB8AC3E}">
        <p14:creationId xmlns:p14="http://schemas.microsoft.com/office/powerpoint/2010/main" val="235814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recommending API Connect</a:t>
            </a:r>
          </a:p>
        </p:txBody>
      </p:sp>
      <p:sp>
        <p:nvSpPr>
          <p:cNvPr id="3" name="Text Placeholder 2"/>
          <p:cNvSpPr>
            <a:spLocks noGrp="1"/>
          </p:cNvSpPr>
          <p:nvPr>
            <p:ph type="body" sz="quarter" idx="11"/>
          </p:nvPr>
        </p:nvSpPr>
        <p:spPr>
          <a:xfrm>
            <a:off x="457199" y="860151"/>
            <a:ext cx="9773211" cy="423094"/>
          </a:xfrm>
        </p:spPr>
        <p:txBody>
          <a:bodyPr/>
          <a:lstStyle/>
          <a:p>
            <a:r>
              <a:rPr lang="en-US" sz="1900" dirty="0"/>
              <a:t>The cheapest and fastest route to a single Enterprise API Management platform; selecting between IBM’s API Connect and Googles Apigee platforms</a:t>
            </a:r>
          </a:p>
        </p:txBody>
      </p:sp>
      <p:grpSp>
        <p:nvGrpSpPr>
          <p:cNvPr id="4" name="Group 3">
            <a:extLst>
              <a:ext uri="{FF2B5EF4-FFF2-40B4-BE49-F238E27FC236}">
                <a16:creationId xmlns:a16="http://schemas.microsoft.com/office/drawing/2014/main" id="{2BBE37C2-DEC0-418B-921D-8624412CC82F}"/>
              </a:ext>
            </a:extLst>
          </p:cNvPr>
          <p:cNvGrpSpPr/>
          <p:nvPr/>
        </p:nvGrpSpPr>
        <p:grpSpPr>
          <a:xfrm>
            <a:off x="5915042" y="2271364"/>
            <a:ext cx="512064" cy="586740"/>
            <a:chOff x="4453860" y="1757989"/>
            <a:chExt cx="512064" cy="586740"/>
          </a:xfrm>
        </p:grpSpPr>
        <p:sp>
          <p:nvSpPr>
            <p:cNvPr id="5" name="Hexagon 4">
              <a:extLst>
                <a:ext uri="{FF2B5EF4-FFF2-40B4-BE49-F238E27FC236}">
                  <a16:creationId xmlns:a16="http://schemas.microsoft.com/office/drawing/2014/main" id="{6B488150-5ABA-4905-8FF1-76D120CEC9D8}"/>
                </a:ext>
              </a:extLst>
            </p:cNvPr>
            <p:cNvSpPr>
              <a:spLocks/>
            </p:cNvSpPr>
            <p:nvPr/>
          </p:nvSpPr>
          <p:spPr>
            <a:xfrm rot="5400000">
              <a:off x="4416522" y="1795327"/>
              <a:ext cx="586740" cy="51206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b="1" dirty="0">
                <a:latin typeface="Open Sans Bold"/>
                <a:cs typeface="Open Sans Bold"/>
              </a:endParaRPr>
            </a:p>
          </p:txBody>
        </p:sp>
        <p:pic>
          <p:nvPicPr>
            <p:cNvPr id="6" name="Picture 5">
              <a:extLst>
                <a:ext uri="{FF2B5EF4-FFF2-40B4-BE49-F238E27FC236}">
                  <a16:creationId xmlns:a16="http://schemas.microsoft.com/office/drawing/2014/main" id="{3F89071C-1F1A-4449-89F5-FFAD96D4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413" y="1897293"/>
              <a:ext cx="196959" cy="308132"/>
            </a:xfrm>
            <a:prstGeom prst="rect">
              <a:avLst/>
            </a:prstGeom>
          </p:spPr>
        </p:pic>
      </p:grpSp>
      <p:grpSp>
        <p:nvGrpSpPr>
          <p:cNvPr id="7" name="Group 6">
            <a:extLst>
              <a:ext uri="{FF2B5EF4-FFF2-40B4-BE49-F238E27FC236}">
                <a16:creationId xmlns:a16="http://schemas.microsoft.com/office/drawing/2014/main" id="{D214CE4F-0FF2-44FE-A2A8-5129EC49A917}"/>
              </a:ext>
            </a:extLst>
          </p:cNvPr>
          <p:cNvGrpSpPr/>
          <p:nvPr/>
        </p:nvGrpSpPr>
        <p:grpSpPr>
          <a:xfrm>
            <a:off x="2111740" y="2271365"/>
            <a:ext cx="512064" cy="586740"/>
            <a:chOff x="1684819" y="1757990"/>
            <a:chExt cx="512064" cy="586740"/>
          </a:xfrm>
          <a:solidFill>
            <a:srgbClr val="B2DAE1"/>
          </a:solidFill>
        </p:grpSpPr>
        <p:sp>
          <p:nvSpPr>
            <p:cNvPr id="8" name="Hexagon 7">
              <a:extLst>
                <a:ext uri="{FF2B5EF4-FFF2-40B4-BE49-F238E27FC236}">
                  <a16:creationId xmlns:a16="http://schemas.microsoft.com/office/drawing/2014/main" id="{0CA24126-1203-406D-958C-F1CBE0A14FB6}"/>
                </a:ext>
              </a:extLst>
            </p:cNvPr>
            <p:cNvSpPr>
              <a:spLocks/>
            </p:cNvSpPr>
            <p:nvPr/>
          </p:nvSpPr>
          <p:spPr>
            <a:xfrm rot="5400000">
              <a:off x="1647481" y="1795328"/>
              <a:ext cx="586740" cy="51206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b="1" dirty="0">
                <a:latin typeface="Open Sans Bold"/>
                <a:cs typeface="Open Sans Bold"/>
              </a:endParaRPr>
            </a:p>
          </p:txBody>
        </p:sp>
        <p:pic>
          <p:nvPicPr>
            <p:cNvPr id="9" name="Picture 8">
              <a:extLst>
                <a:ext uri="{FF2B5EF4-FFF2-40B4-BE49-F238E27FC236}">
                  <a16:creationId xmlns:a16="http://schemas.microsoft.com/office/drawing/2014/main" id="{72BB6174-1481-4A75-9B92-78234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68" y="1825646"/>
              <a:ext cx="426365" cy="426365"/>
            </a:xfrm>
            <a:prstGeom prst="rect">
              <a:avLst/>
            </a:prstGeom>
            <a:noFill/>
          </p:spPr>
        </p:pic>
      </p:grpSp>
      <p:grpSp>
        <p:nvGrpSpPr>
          <p:cNvPr id="10" name="Group 9">
            <a:extLst>
              <a:ext uri="{FF2B5EF4-FFF2-40B4-BE49-F238E27FC236}">
                <a16:creationId xmlns:a16="http://schemas.microsoft.com/office/drawing/2014/main" id="{CE9ED79D-50F3-4C3D-B2EE-AB500C1E0B03}"/>
              </a:ext>
            </a:extLst>
          </p:cNvPr>
          <p:cNvGrpSpPr/>
          <p:nvPr/>
        </p:nvGrpSpPr>
        <p:grpSpPr>
          <a:xfrm>
            <a:off x="9718347" y="2271364"/>
            <a:ext cx="512064" cy="586740"/>
            <a:chOff x="7222901" y="2348189"/>
            <a:chExt cx="512064" cy="586740"/>
          </a:xfrm>
          <a:solidFill>
            <a:srgbClr val="064E69"/>
          </a:solidFill>
        </p:grpSpPr>
        <p:sp>
          <p:nvSpPr>
            <p:cNvPr id="11" name="Hexagon 10"/>
            <p:cNvSpPr>
              <a:spLocks/>
            </p:cNvSpPr>
            <p:nvPr/>
          </p:nvSpPr>
          <p:spPr>
            <a:xfrm rot="5400000">
              <a:off x="7185563" y="2385527"/>
              <a:ext cx="586740" cy="512064"/>
            </a:xfrm>
            <a:prstGeom prst="hexagon">
              <a:avLst/>
            </a:prstGeom>
            <a:solidFill>
              <a:srgbClr val="7CC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b="1" dirty="0">
                <a:latin typeface="Open Sans Bold"/>
                <a:cs typeface="Open Sans Bold"/>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1636" y="2444262"/>
              <a:ext cx="394595" cy="394595"/>
            </a:xfrm>
            <a:prstGeom prst="rect">
              <a:avLst/>
            </a:prstGeom>
            <a:noFill/>
          </p:spPr>
        </p:pic>
      </p:grpSp>
      <p:sp>
        <p:nvSpPr>
          <p:cNvPr id="13" name="Content Placeholder 5">
            <a:extLst>
              <a:ext uri="{FF2B5EF4-FFF2-40B4-BE49-F238E27FC236}">
                <a16:creationId xmlns:a16="http://schemas.microsoft.com/office/drawing/2014/main" id="{3CBEBF85-B62C-4190-A40B-C905C58C8259}"/>
              </a:ext>
            </a:extLst>
          </p:cNvPr>
          <p:cNvSpPr txBox="1">
            <a:spLocks/>
          </p:cNvSpPr>
          <p:nvPr/>
        </p:nvSpPr>
        <p:spPr>
          <a:xfrm>
            <a:off x="4601153" y="3429161"/>
            <a:ext cx="3139842" cy="2194840"/>
          </a:xfrm>
          <a:prstGeom prst="rect">
            <a:avLst/>
          </a:prstGeom>
          <a:solidFill>
            <a:schemeClr val="bg2">
              <a:lumMod val="20000"/>
              <a:lumOff val="80000"/>
            </a:schemeClr>
          </a:solidFill>
          <a:ln w="28575">
            <a:noFill/>
          </a:ln>
          <a:effectLst/>
        </p:spPr>
        <p:txBody>
          <a:bodyPr lIns="128016" tIns="182880" rIns="118872" bIns="182880"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4592" indent="-164592">
              <a:spcBef>
                <a:spcPts val="0"/>
              </a:spcBef>
              <a:spcAft>
                <a:spcPts val="1000"/>
              </a:spcAft>
              <a:buFont typeface="Arial" panose="020B0604020202020204" pitchFamily="34" charset="0"/>
              <a:buChar char="•"/>
            </a:pPr>
            <a:r>
              <a:rPr lang="en-US" sz="1400" dirty="0">
                <a:solidFill>
                  <a:schemeClr val="tx1"/>
                </a:solidFill>
              </a:rPr>
              <a:t>Proven ability to influence API Connect vendor roadmap to meet company needs</a:t>
            </a:r>
          </a:p>
          <a:p>
            <a:pPr marL="164592" indent="-164592">
              <a:spcBef>
                <a:spcPts val="0"/>
              </a:spcBef>
              <a:spcAft>
                <a:spcPts val="1000"/>
              </a:spcAft>
              <a:buFont typeface="Arial" panose="020B0604020202020204" pitchFamily="34" charset="0"/>
              <a:buChar char="•"/>
            </a:pPr>
            <a:r>
              <a:rPr lang="en-US" sz="1400" dirty="0">
                <a:solidFill>
                  <a:schemeClr val="tx1"/>
                </a:solidFill>
              </a:rPr>
              <a:t>DataPower heritage as a security gateway enables additional protection and security insight</a:t>
            </a:r>
          </a:p>
          <a:p>
            <a:pPr marL="164592" indent="-164592">
              <a:spcBef>
                <a:spcPts val="0"/>
              </a:spcBef>
              <a:spcAft>
                <a:spcPts val="1000"/>
              </a:spcAft>
              <a:buFont typeface="Arial" panose="020B0604020202020204" pitchFamily="34" charset="0"/>
              <a:buChar char="•"/>
            </a:pPr>
            <a:r>
              <a:rPr lang="en-US" sz="1400" dirty="0">
                <a:solidFill>
                  <a:schemeClr val="tx1"/>
                </a:solidFill>
              </a:rPr>
              <a:t>Broad based IT operational experience with DataPower</a:t>
            </a:r>
          </a:p>
        </p:txBody>
      </p:sp>
      <p:sp>
        <p:nvSpPr>
          <p:cNvPr id="14" name="Content Placeholder 5">
            <a:extLst>
              <a:ext uri="{FF2B5EF4-FFF2-40B4-BE49-F238E27FC236}">
                <a16:creationId xmlns:a16="http://schemas.microsoft.com/office/drawing/2014/main" id="{4FED4066-92EE-431F-853F-CB81ADF6A772}"/>
              </a:ext>
            </a:extLst>
          </p:cNvPr>
          <p:cNvSpPr txBox="1">
            <a:spLocks/>
          </p:cNvSpPr>
          <p:nvPr/>
        </p:nvSpPr>
        <p:spPr bwMode="black">
          <a:xfrm>
            <a:off x="4601153" y="2921311"/>
            <a:ext cx="3139842" cy="409343"/>
          </a:xfrm>
          <a:prstGeom prst="rect">
            <a:avLst/>
          </a:prstGeom>
          <a:noFill/>
          <a:ln>
            <a:noFill/>
          </a:ln>
          <a:extLst/>
        </p:spPr>
        <p:txBody>
          <a:bodyPr wrap="square" lIns="0" tIns="0" rIns="0" bIns="0" rtlCol="0" anchor="t">
            <a:spAutoFit/>
          </a:bodyPr>
          <a:lstStyle>
            <a:defPPr>
              <a:defRPr lang="en-US"/>
            </a:defPPr>
            <a:lvl1pPr algn="ctr">
              <a:defRPr sz="1400">
                <a:solidFill>
                  <a:schemeClr val="bg1"/>
                </a:solidFill>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nSpc>
                <a:spcPct val="95000"/>
              </a:lnSpc>
            </a:pPr>
            <a:r>
              <a:rPr lang="en-US" b="1" cap="all" dirty="0">
                <a:solidFill>
                  <a:schemeClr val="tx2"/>
                </a:solidFill>
                <a:ea typeface="Domaine Display" charset="0"/>
                <a:cs typeface="Domaine Display" charset="0"/>
              </a:rPr>
              <a:t>Insight to help you </a:t>
            </a:r>
          </a:p>
          <a:p>
            <a:pPr>
              <a:lnSpc>
                <a:spcPct val="95000"/>
              </a:lnSpc>
            </a:pPr>
            <a:r>
              <a:rPr lang="en-US" b="1" cap="all" dirty="0">
                <a:solidFill>
                  <a:schemeClr val="tx2"/>
                </a:solidFill>
                <a:ea typeface="Domaine Display" charset="0"/>
                <a:cs typeface="Domaine Display" charset="0"/>
              </a:rPr>
              <a:t>achieve your goals</a:t>
            </a:r>
          </a:p>
        </p:txBody>
      </p:sp>
      <p:sp>
        <p:nvSpPr>
          <p:cNvPr id="15" name="Content Placeholder 5">
            <a:extLst>
              <a:ext uri="{FF2B5EF4-FFF2-40B4-BE49-F238E27FC236}">
                <a16:creationId xmlns:a16="http://schemas.microsoft.com/office/drawing/2014/main" id="{8B085A3E-2150-4C12-964C-1A6C7A60335E}"/>
              </a:ext>
            </a:extLst>
          </p:cNvPr>
          <p:cNvSpPr txBox="1">
            <a:spLocks/>
          </p:cNvSpPr>
          <p:nvPr/>
        </p:nvSpPr>
        <p:spPr>
          <a:xfrm>
            <a:off x="797851" y="3429161"/>
            <a:ext cx="3139842" cy="2194840"/>
          </a:xfrm>
          <a:prstGeom prst="rect">
            <a:avLst/>
          </a:prstGeom>
          <a:solidFill>
            <a:schemeClr val="bg2">
              <a:lumMod val="20000"/>
              <a:lumOff val="80000"/>
            </a:schemeClr>
          </a:solidFill>
          <a:ln w="28575">
            <a:noFill/>
          </a:ln>
          <a:effectLst/>
        </p:spPr>
        <p:txBody>
          <a:bodyPr lIns="128016" tIns="182880" rIns="118872" bIns="182880"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4592" indent="-164592">
              <a:spcBef>
                <a:spcPts val="0"/>
              </a:spcBef>
              <a:spcAft>
                <a:spcPts val="1000"/>
              </a:spcAft>
              <a:buFont typeface="Arial" panose="020B0604020202020204" pitchFamily="34" charset="0"/>
              <a:buChar char="•"/>
            </a:pPr>
            <a:r>
              <a:rPr lang="en-US" sz="1400" dirty="0">
                <a:solidFill>
                  <a:schemeClr val="tx1"/>
                </a:solidFill>
              </a:rPr>
              <a:t>Apigee lacks proven ability for hybrid cloud deployment with gateways in all compute centers and a single shared access token</a:t>
            </a:r>
          </a:p>
          <a:p>
            <a:pPr marL="164592" indent="-164592">
              <a:spcBef>
                <a:spcPts val="0"/>
              </a:spcBef>
              <a:spcAft>
                <a:spcPts val="1000"/>
              </a:spcAft>
              <a:buFont typeface="Arial" panose="020B0604020202020204" pitchFamily="34" charset="0"/>
              <a:buChar char="•"/>
            </a:pPr>
            <a:r>
              <a:rPr lang="en-US" sz="1400" dirty="0">
                <a:solidFill>
                  <a:schemeClr val="tx1"/>
                </a:solidFill>
              </a:rPr>
              <a:t>While the Apigee experience for API product management is a bit more advanced, the delta is not significant for Enterprise IT use</a:t>
            </a:r>
          </a:p>
        </p:txBody>
      </p:sp>
      <p:sp>
        <p:nvSpPr>
          <p:cNvPr id="16" name="Content Placeholder 5">
            <a:extLst>
              <a:ext uri="{FF2B5EF4-FFF2-40B4-BE49-F238E27FC236}">
                <a16:creationId xmlns:a16="http://schemas.microsoft.com/office/drawing/2014/main" id="{59164B0F-A9D8-4569-A947-0DE3BFF701DA}"/>
              </a:ext>
            </a:extLst>
          </p:cNvPr>
          <p:cNvSpPr txBox="1">
            <a:spLocks/>
          </p:cNvSpPr>
          <p:nvPr/>
        </p:nvSpPr>
        <p:spPr bwMode="black">
          <a:xfrm>
            <a:off x="797851" y="2921311"/>
            <a:ext cx="3139842" cy="409343"/>
          </a:xfrm>
          <a:prstGeom prst="rect">
            <a:avLst/>
          </a:prstGeom>
          <a:noFill/>
          <a:ln>
            <a:noFill/>
          </a:ln>
          <a:extLst/>
        </p:spPr>
        <p:txBody>
          <a:bodyPr wrap="square" lIns="0" tIns="0" rIns="0" bIns="0" rtlCol="0" anchor="t">
            <a:spAutoFit/>
          </a:bodyPr>
          <a:lstStyle>
            <a:defPPr>
              <a:defRPr lang="en-US"/>
            </a:defPPr>
            <a:lvl1pPr algn="ctr">
              <a:defRPr sz="1400">
                <a:solidFill>
                  <a:schemeClr val="bg1"/>
                </a:solidFill>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nSpc>
                <a:spcPct val="95000"/>
              </a:lnSpc>
            </a:pPr>
            <a:r>
              <a:rPr lang="en-US" b="1" cap="all" dirty="0">
                <a:solidFill>
                  <a:schemeClr val="tx2"/>
                </a:solidFill>
                <a:ea typeface="Domaine Display" charset="0"/>
                <a:cs typeface="Domaine Display" charset="0"/>
              </a:rPr>
              <a:t>A coordinated experience </a:t>
            </a:r>
          </a:p>
          <a:p>
            <a:pPr>
              <a:lnSpc>
                <a:spcPct val="95000"/>
              </a:lnSpc>
            </a:pPr>
            <a:r>
              <a:rPr lang="en-US" b="1" cap="all" dirty="0">
                <a:solidFill>
                  <a:schemeClr val="tx2"/>
                </a:solidFill>
                <a:ea typeface="Domaine Display" charset="0"/>
                <a:cs typeface="Domaine Display" charset="0"/>
              </a:rPr>
              <a:t>that wows you</a:t>
            </a:r>
          </a:p>
        </p:txBody>
      </p:sp>
      <p:sp>
        <p:nvSpPr>
          <p:cNvPr id="17" name="Content Placeholder 5">
            <a:extLst>
              <a:ext uri="{FF2B5EF4-FFF2-40B4-BE49-F238E27FC236}">
                <a16:creationId xmlns:a16="http://schemas.microsoft.com/office/drawing/2014/main" id="{A0745EA9-F62D-4854-9E49-635C0E7E2613}"/>
              </a:ext>
            </a:extLst>
          </p:cNvPr>
          <p:cNvSpPr txBox="1">
            <a:spLocks/>
          </p:cNvSpPr>
          <p:nvPr/>
        </p:nvSpPr>
        <p:spPr>
          <a:xfrm>
            <a:off x="8404458" y="3429161"/>
            <a:ext cx="3139842" cy="2194840"/>
          </a:xfrm>
          <a:prstGeom prst="rect">
            <a:avLst/>
          </a:prstGeom>
          <a:solidFill>
            <a:schemeClr val="bg2">
              <a:lumMod val="20000"/>
              <a:lumOff val="80000"/>
            </a:schemeClr>
          </a:solidFill>
          <a:ln w="28575">
            <a:noFill/>
          </a:ln>
          <a:effectLst/>
        </p:spPr>
        <p:txBody>
          <a:bodyPr lIns="128016" tIns="182880" rIns="118872" bIns="182880"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4592" indent="-164592">
              <a:spcBef>
                <a:spcPts val="0"/>
              </a:spcBef>
              <a:spcAft>
                <a:spcPts val="1000"/>
              </a:spcAft>
              <a:buFont typeface="Arial" panose="020B0604020202020204" pitchFamily="34" charset="0"/>
              <a:buChar char="•"/>
            </a:pPr>
            <a:r>
              <a:rPr lang="en-US" sz="1400" dirty="0">
                <a:solidFill>
                  <a:schemeClr val="tx1"/>
                </a:solidFill>
              </a:rPr>
              <a:t>Implementing a new API management platform is a major investment, not only in middleware and hardware, but more importantly in accelerators and best practices</a:t>
            </a:r>
          </a:p>
          <a:p>
            <a:pPr marL="164592" indent="-164592">
              <a:spcBef>
                <a:spcPts val="0"/>
              </a:spcBef>
              <a:spcAft>
                <a:spcPts val="1000"/>
              </a:spcAft>
              <a:buFont typeface="Arial" panose="020B0604020202020204" pitchFamily="34" charset="0"/>
              <a:buChar char="•"/>
            </a:pPr>
            <a:r>
              <a:rPr lang="en-US" sz="1400" dirty="0">
                <a:solidFill>
                  <a:schemeClr val="tx1"/>
                </a:solidFill>
              </a:rPr>
              <a:t>Migrating 1000+ existing Aetna APIs is cost prohibitive</a:t>
            </a:r>
          </a:p>
        </p:txBody>
      </p:sp>
      <p:sp>
        <p:nvSpPr>
          <p:cNvPr id="18" name="Content Placeholder 5">
            <a:extLst>
              <a:ext uri="{FF2B5EF4-FFF2-40B4-BE49-F238E27FC236}">
                <a16:creationId xmlns:a16="http://schemas.microsoft.com/office/drawing/2014/main" id="{AD640058-16F9-48F7-B8F5-81457905A0DC}"/>
              </a:ext>
            </a:extLst>
          </p:cNvPr>
          <p:cNvSpPr txBox="1">
            <a:spLocks/>
          </p:cNvSpPr>
          <p:nvPr/>
        </p:nvSpPr>
        <p:spPr bwMode="black">
          <a:xfrm>
            <a:off x="8404458" y="2921311"/>
            <a:ext cx="3139842" cy="409343"/>
          </a:xfrm>
          <a:prstGeom prst="rect">
            <a:avLst/>
          </a:prstGeom>
          <a:noFill/>
          <a:ln>
            <a:noFill/>
          </a:ln>
          <a:extLst/>
        </p:spPr>
        <p:txBody>
          <a:bodyPr wrap="square" lIns="0" tIns="0" rIns="0" bIns="0" rtlCol="0" anchor="t">
            <a:spAutoFit/>
          </a:bodyPr>
          <a:lstStyle>
            <a:defPPr>
              <a:defRPr lang="en-US"/>
            </a:defPPr>
            <a:lvl1pPr algn="ctr">
              <a:defRPr sz="1400">
                <a:solidFill>
                  <a:schemeClr val="bg1"/>
                </a:solidFill>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nSpc>
                <a:spcPct val="95000"/>
              </a:lnSpc>
            </a:pPr>
            <a:r>
              <a:rPr lang="en-US" b="1" cap="all" dirty="0">
                <a:solidFill>
                  <a:schemeClr val="tx2"/>
                </a:solidFill>
                <a:ea typeface="Domaine Display" charset="0"/>
                <a:cs typeface="Domaine Display" charset="0"/>
              </a:rPr>
              <a:t>Integration that gives you access to everything</a:t>
            </a:r>
          </a:p>
        </p:txBody>
      </p:sp>
      <p:cxnSp>
        <p:nvCxnSpPr>
          <p:cNvPr id="19" name="Straight Connector 18"/>
          <p:cNvCxnSpPr/>
          <p:nvPr/>
        </p:nvCxnSpPr>
        <p:spPr>
          <a:xfrm>
            <a:off x="4269423" y="2645143"/>
            <a:ext cx="0" cy="2992582"/>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72725" y="2645143"/>
            <a:ext cx="0" cy="2992582"/>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Arrow: Right 1">
            <a:extLst>
              <a:ext uri="{FF2B5EF4-FFF2-40B4-BE49-F238E27FC236}">
                <a16:creationId xmlns:a16="http://schemas.microsoft.com/office/drawing/2014/main" id="{F06AD1D0-1C7B-4848-BEFD-92A33624C91E}"/>
              </a:ext>
            </a:extLst>
          </p:cNvPr>
          <p:cNvSpPr/>
          <p:nvPr/>
        </p:nvSpPr>
        <p:spPr>
          <a:xfrm>
            <a:off x="797851" y="1769039"/>
            <a:ext cx="10746450" cy="484632"/>
          </a:xfrm>
          <a:prstGeom prst="rightArrow">
            <a:avLst>
              <a:gd name="adj1" fmla="val 68868"/>
              <a:gd name="adj2" fmla="val 43711"/>
            </a:avLst>
          </a:prstGeom>
          <a:gradFill flip="none" rotWithShape="1">
            <a:gsLst>
              <a:gs pos="0">
                <a:schemeClr val="accent2"/>
              </a:gs>
              <a:gs pos="27000">
                <a:schemeClr val="accent2"/>
              </a:gs>
              <a:gs pos="68000">
                <a:schemeClr val="accent3"/>
              </a:gs>
              <a:gs pos="99000">
                <a:schemeClr val="accent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2" name="TextBox 21">
            <a:extLst>
              <a:ext uri="{FF2B5EF4-FFF2-40B4-BE49-F238E27FC236}">
                <a16:creationId xmlns:a16="http://schemas.microsoft.com/office/drawing/2014/main" id="{D7765A1B-EA4C-4CFE-94A5-D6469028525E}"/>
              </a:ext>
            </a:extLst>
          </p:cNvPr>
          <p:cNvSpPr txBox="1"/>
          <p:nvPr/>
        </p:nvSpPr>
        <p:spPr>
          <a:xfrm>
            <a:off x="860156" y="1815705"/>
            <a:ext cx="1255594" cy="376734"/>
          </a:xfrm>
          <a:prstGeom prst="rect">
            <a:avLst/>
          </a:prstGeom>
          <a:noFill/>
        </p:spPr>
        <p:txBody>
          <a:bodyPr wrap="none" lIns="0" tIns="0" rIns="0" bIns="0" rtlCol="0" anchor="ctr">
            <a:noAutofit/>
          </a:bodyPr>
          <a:lstStyle/>
          <a:p>
            <a:pPr algn="ctr" defTabSz="456758" fontAlgn="base">
              <a:spcBef>
                <a:spcPts val="1200"/>
              </a:spcBef>
            </a:pPr>
            <a:r>
              <a:rPr lang="en-US" sz="1400" b="1" dirty="0">
                <a:solidFill>
                  <a:schemeClr val="bg1"/>
                </a:solidFill>
                <a:cs typeface="Open Sans Light"/>
              </a:rPr>
              <a:t>EXPERIENCE</a:t>
            </a:r>
          </a:p>
        </p:txBody>
      </p:sp>
      <p:sp>
        <p:nvSpPr>
          <p:cNvPr id="23" name="TextBox 22">
            <a:extLst>
              <a:ext uri="{FF2B5EF4-FFF2-40B4-BE49-F238E27FC236}">
                <a16:creationId xmlns:a16="http://schemas.microsoft.com/office/drawing/2014/main" id="{789B939C-99A7-4798-B6EB-526471BF0E63}"/>
              </a:ext>
            </a:extLst>
          </p:cNvPr>
          <p:cNvSpPr txBox="1"/>
          <p:nvPr/>
        </p:nvSpPr>
        <p:spPr>
          <a:xfrm>
            <a:off x="9994586" y="1815705"/>
            <a:ext cx="1255594" cy="376734"/>
          </a:xfrm>
          <a:prstGeom prst="rect">
            <a:avLst/>
          </a:prstGeom>
          <a:noFill/>
        </p:spPr>
        <p:txBody>
          <a:bodyPr wrap="none" lIns="0" tIns="0" rIns="0" bIns="0" rtlCol="0" anchor="ctr">
            <a:noAutofit/>
          </a:bodyPr>
          <a:lstStyle/>
          <a:p>
            <a:pPr algn="ctr" defTabSz="456758" fontAlgn="base">
              <a:spcBef>
                <a:spcPts val="1200"/>
              </a:spcBef>
            </a:pPr>
            <a:r>
              <a:rPr lang="en-US" sz="1400" b="1" dirty="0">
                <a:solidFill>
                  <a:schemeClr val="accent2"/>
                </a:solidFill>
                <a:cs typeface="Open Sans Light"/>
              </a:rPr>
              <a:t>FOUNDATIONAL</a:t>
            </a:r>
          </a:p>
        </p:txBody>
      </p:sp>
      <p:sp>
        <p:nvSpPr>
          <p:cNvPr id="24" name="Content Placeholder 5">
            <a:extLst>
              <a:ext uri="{FF2B5EF4-FFF2-40B4-BE49-F238E27FC236}">
                <a16:creationId xmlns:a16="http://schemas.microsoft.com/office/drawing/2014/main" id="{A0745EA9-F62D-4854-9E49-635C0E7E2613}"/>
              </a:ext>
            </a:extLst>
          </p:cNvPr>
          <p:cNvSpPr txBox="1">
            <a:spLocks/>
          </p:cNvSpPr>
          <p:nvPr/>
        </p:nvSpPr>
        <p:spPr>
          <a:xfrm>
            <a:off x="797851" y="5786740"/>
            <a:ext cx="10746449" cy="470680"/>
          </a:xfrm>
          <a:prstGeom prst="rect">
            <a:avLst/>
          </a:prstGeom>
          <a:solidFill>
            <a:schemeClr val="bg2">
              <a:lumMod val="20000"/>
              <a:lumOff val="80000"/>
            </a:schemeClr>
          </a:solidFill>
          <a:ln w="28575">
            <a:noFill/>
          </a:ln>
          <a:effectLst/>
        </p:spPr>
        <p:txBody>
          <a:bodyPr lIns="128016" tIns="182880" rIns="118872" bIns="182880" anchor="ctr">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spcAft>
                <a:spcPts val="1000"/>
              </a:spcAft>
            </a:pPr>
            <a:r>
              <a:rPr lang="en-US" sz="1400" dirty="0">
                <a:solidFill>
                  <a:schemeClr val="bg1">
                    <a:lumMod val="50000"/>
                  </a:schemeClr>
                </a:solidFill>
              </a:rPr>
              <a:t>Security and Stability</a:t>
            </a:r>
          </a:p>
        </p:txBody>
      </p:sp>
    </p:spTree>
    <p:extLst>
      <p:ext uri="{BB962C8B-B14F-4D97-AF65-F5344CB8AC3E}">
        <p14:creationId xmlns:p14="http://schemas.microsoft.com/office/powerpoint/2010/main" val="1029759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a:spLocks noGrp="1"/>
          </p:cNvSpPr>
          <p:nvPr>
            <p:ph type="title"/>
          </p:nvPr>
        </p:nvSpPr>
        <p:spPr>
          <a:prstGeom prst="rect">
            <a:avLst/>
          </a:prstGeom>
        </p:spPr>
        <p:txBody>
          <a:bodyPr/>
          <a:lstStyle/>
          <a:p>
            <a:r>
              <a:rPr lang="en-US" dirty="0">
                <a:latin typeface="Domaine Display Bold" panose="020A0803080505060203" pitchFamily="18" charset="0"/>
              </a:rPr>
              <a:t>Aetna Current State - Operational Data Availability</a:t>
            </a:r>
          </a:p>
        </p:txBody>
      </p:sp>
      <p:sp>
        <p:nvSpPr>
          <p:cNvPr id="5" name="Text Placeholder 1">
            <a:extLst>
              <a:ext uri="{FF2B5EF4-FFF2-40B4-BE49-F238E27FC236}">
                <a16:creationId xmlns:a16="http://schemas.microsoft.com/office/drawing/2014/main" id="{520A987E-09A6-4D00-BE5F-5A94FFDC3199}"/>
              </a:ext>
            </a:extLst>
          </p:cNvPr>
          <p:cNvSpPr>
            <a:spLocks noGrp="1"/>
          </p:cNvSpPr>
          <p:nvPr>
            <p:ph type="body" sz="quarter" idx="11"/>
          </p:nvPr>
        </p:nvSpPr>
        <p:spPr/>
        <p:txBody>
          <a:bodyPr/>
          <a:lstStyle/>
          <a:p>
            <a:r>
              <a:rPr lang="en-US" dirty="0">
                <a:solidFill>
                  <a:schemeClr val="bg1"/>
                </a:solidFill>
              </a:rPr>
              <a:t>~70% of all operational data is already accessible via the integration platform, planned migration will take that to ~85%</a:t>
            </a:r>
            <a:endParaRPr lang="en-US" kern="0" dirty="0">
              <a:solidFill>
                <a:schemeClr val="bg1"/>
              </a:solidFill>
            </a:endParaRPr>
          </a:p>
        </p:txBody>
      </p:sp>
      <p:grpSp>
        <p:nvGrpSpPr>
          <p:cNvPr id="6" name="Group 5"/>
          <p:cNvGrpSpPr/>
          <p:nvPr/>
        </p:nvGrpSpPr>
        <p:grpSpPr>
          <a:xfrm>
            <a:off x="5959312" y="3406115"/>
            <a:ext cx="1880261" cy="1372445"/>
            <a:chOff x="261498" y="4103110"/>
            <a:chExt cx="2849310" cy="2197223"/>
          </a:xfrm>
        </p:grpSpPr>
        <p:sp>
          <p:nvSpPr>
            <p:cNvPr id="7" name="Rectangle 6"/>
            <p:cNvSpPr/>
            <p:nvPr/>
          </p:nvSpPr>
          <p:spPr>
            <a:xfrm>
              <a:off x="261498" y="4103110"/>
              <a:ext cx="2849310" cy="486168"/>
            </a:xfrm>
            <a:prstGeom prst="rect">
              <a:avLst/>
            </a:prstGeom>
          </p:spPr>
          <p:txBody>
            <a:bodyPr wrap="square">
              <a:spAutoFit/>
            </a:bodyPr>
            <a:lstStyle/>
            <a:p>
              <a:pPr algn="ctr"/>
              <a:r>
                <a:rPr lang="en-US" sz="1200" b="1" dirty="0"/>
                <a:t>Product and Offering </a:t>
              </a:r>
            </a:p>
          </p:txBody>
        </p:sp>
        <p:sp>
          <p:nvSpPr>
            <p:cNvPr id="8" name="Rectangle 7"/>
            <p:cNvSpPr/>
            <p:nvPr/>
          </p:nvSpPr>
          <p:spPr>
            <a:xfrm>
              <a:off x="636771" y="5841174"/>
              <a:ext cx="770082" cy="459159"/>
            </a:xfrm>
            <a:prstGeom prst="rect">
              <a:avLst/>
            </a:prstGeom>
          </p:spPr>
          <p:txBody>
            <a:bodyPr wrap="none">
              <a:spAutoFit/>
            </a:bodyPr>
            <a:lstStyle/>
            <a:p>
              <a:pPr marL="342900" indent="-342900">
                <a:buFont typeface="Wingdings" panose="05000000000000000000" pitchFamily="2" charset="2"/>
                <a:buChar char="v"/>
              </a:pPr>
              <a:endParaRPr lang="en-US" sz="1100" dirty="0">
                <a:solidFill>
                  <a:schemeClr val="tx1">
                    <a:lumMod val="75000"/>
                    <a:lumOff val="25000"/>
                  </a:schemeClr>
                </a:solidFill>
              </a:endParaRPr>
            </a:p>
          </p:txBody>
        </p:sp>
        <p:grpSp>
          <p:nvGrpSpPr>
            <p:cNvPr id="9" name="Group 8"/>
            <p:cNvGrpSpPr/>
            <p:nvPr/>
          </p:nvGrpSpPr>
          <p:grpSpPr>
            <a:xfrm>
              <a:off x="619600" y="4367148"/>
              <a:ext cx="2128083" cy="1744935"/>
              <a:chOff x="619600" y="2034988"/>
              <a:chExt cx="2128083" cy="1744935"/>
            </a:xfrm>
          </p:grpSpPr>
          <p:grpSp>
            <p:nvGrpSpPr>
              <p:cNvPr id="10" name="Group 9"/>
              <p:cNvGrpSpPr/>
              <p:nvPr/>
            </p:nvGrpSpPr>
            <p:grpSpPr>
              <a:xfrm>
                <a:off x="619600" y="2034988"/>
                <a:ext cx="2128083" cy="1744935"/>
                <a:chOff x="318234" y="2505104"/>
                <a:chExt cx="2834640" cy="2033134"/>
              </a:xfrm>
            </p:grpSpPr>
            <p:sp>
              <p:nvSpPr>
                <p:cNvPr id="12" name="Rectangle 11">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13" name="Chart 12"/>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5"/>
                </a:graphicData>
              </a:graphic>
            </p:graphicFrame>
          </p:grpSp>
          <p:sp>
            <p:nvSpPr>
              <p:cNvPr id="11" name="Rectangle 10"/>
              <p:cNvSpPr/>
              <p:nvPr/>
            </p:nvSpPr>
            <p:spPr>
              <a:xfrm>
                <a:off x="1300923" y="2661531"/>
                <a:ext cx="765432"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45%</a:t>
                </a:r>
              </a:p>
            </p:txBody>
          </p:sp>
        </p:grpSp>
      </p:grpSp>
      <p:sp>
        <p:nvSpPr>
          <p:cNvPr id="14" name="Line 3"/>
          <p:cNvSpPr>
            <a:spLocks noChangeShapeType="1"/>
          </p:cNvSpPr>
          <p:nvPr>
            <p:custDataLst>
              <p:tags r:id="rId1"/>
            </p:custDataLst>
          </p:nvPr>
        </p:nvSpPr>
        <p:spPr bwMode="auto">
          <a:xfrm>
            <a:off x="586608" y="3295309"/>
            <a:ext cx="1093409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900">
              <a:solidFill>
                <a:srgbClr val="000000"/>
              </a:solidFill>
            </a:endParaRPr>
          </a:p>
        </p:txBody>
      </p:sp>
      <p:grpSp>
        <p:nvGrpSpPr>
          <p:cNvPr id="15" name="Group 14"/>
          <p:cNvGrpSpPr/>
          <p:nvPr/>
        </p:nvGrpSpPr>
        <p:grpSpPr>
          <a:xfrm>
            <a:off x="2552320" y="1828907"/>
            <a:ext cx="1453481" cy="1372445"/>
            <a:chOff x="2904746" y="4103110"/>
            <a:chExt cx="2202576" cy="2197223"/>
          </a:xfrm>
        </p:grpSpPr>
        <p:sp>
          <p:nvSpPr>
            <p:cNvPr id="16" name="Rectangle 15"/>
            <p:cNvSpPr/>
            <p:nvPr/>
          </p:nvSpPr>
          <p:spPr>
            <a:xfrm>
              <a:off x="3010913" y="4103110"/>
              <a:ext cx="2096409" cy="486168"/>
            </a:xfrm>
            <a:prstGeom prst="rect">
              <a:avLst/>
            </a:prstGeom>
          </p:spPr>
          <p:txBody>
            <a:bodyPr wrap="square">
              <a:spAutoFit/>
            </a:bodyPr>
            <a:lstStyle/>
            <a:p>
              <a:pPr algn="ctr"/>
              <a:r>
                <a:rPr lang="en-US" sz="1200" b="1" dirty="0"/>
                <a:t>Plan Sponsor</a:t>
              </a:r>
            </a:p>
          </p:txBody>
        </p:sp>
        <p:sp>
          <p:nvSpPr>
            <p:cNvPr id="17" name="Rectangle 16"/>
            <p:cNvSpPr/>
            <p:nvPr/>
          </p:nvSpPr>
          <p:spPr>
            <a:xfrm>
              <a:off x="2904746" y="5841174"/>
              <a:ext cx="770082" cy="459159"/>
            </a:xfrm>
            <a:prstGeom prst="rect">
              <a:avLst/>
            </a:prstGeom>
          </p:spPr>
          <p:txBody>
            <a:bodyPr wrap="none">
              <a:spAutoFit/>
            </a:bodyPr>
            <a:lstStyle/>
            <a:p>
              <a:pPr marL="342900" indent="-342900">
                <a:buFont typeface="Wingdings" panose="05000000000000000000" pitchFamily="2" charset="2"/>
                <a:buChar char="v"/>
              </a:pPr>
              <a:endParaRPr lang="en-US" sz="1100" dirty="0">
                <a:solidFill>
                  <a:schemeClr val="tx1">
                    <a:lumMod val="75000"/>
                    <a:lumOff val="25000"/>
                  </a:schemeClr>
                </a:solidFill>
              </a:endParaRPr>
            </a:p>
          </p:txBody>
        </p:sp>
        <p:grpSp>
          <p:nvGrpSpPr>
            <p:cNvPr id="18" name="Group 17"/>
            <p:cNvGrpSpPr/>
            <p:nvPr/>
          </p:nvGrpSpPr>
          <p:grpSpPr>
            <a:xfrm>
              <a:off x="2935282" y="4367148"/>
              <a:ext cx="2128083" cy="1744935"/>
              <a:chOff x="619600" y="2034988"/>
              <a:chExt cx="2128083" cy="1744935"/>
            </a:xfrm>
          </p:grpSpPr>
          <p:grpSp>
            <p:nvGrpSpPr>
              <p:cNvPr id="19" name="Group 18"/>
              <p:cNvGrpSpPr/>
              <p:nvPr/>
            </p:nvGrpSpPr>
            <p:grpSpPr>
              <a:xfrm>
                <a:off x="619600" y="2034988"/>
                <a:ext cx="2128083" cy="1744935"/>
                <a:chOff x="318234" y="2505104"/>
                <a:chExt cx="2834640" cy="2033134"/>
              </a:xfrm>
            </p:grpSpPr>
            <p:sp>
              <p:nvSpPr>
                <p:cNvPr id="21" name="Rectangle 20">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22" name="Chart 21"/>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6"/>
                </a:graphicData>
              </a:graphic>
            </p:graphicFrame>
          </p:grpSp>
          <p:sp>
            <p:nvSpPr>
              <p:cNvPr id="20" name="Rectangle 19"/>
              <p:cNvSpPr/>
              <p:nvPr/>
            </p:nvSpPr>
            <p:spPr>
              <a:xfrm>
                <a:off x="1227684" y="2661531"/>
                <a:ext cx="911914"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100%</a:t>
                </a:r>
              </a:p>
            </p:txBody>
          </p:sp>
        </p:grpSp>
      </p:grpSp>
      <p:grpSp>
        <p:nvGrpSpPr>
          <p:cNvPr id="23" name="Group 22"/>
          <p:cNvGrpSpPr/>
          <p:nvPr/>
        </p:nvGrpSpPr>
        <p:grpSpPr>
          <a:xfrm>
            <a:off x="606314" y="3406115"/>
            <a:ext cx="1648567" cy="1372445"/>
            <a:chOff x="5068441" y="4103110"/>
            <a:chExt cx="2498205" cy="2197223"/>
          </a:xfrm>
        </p:grpSpPr>
        <p:sp>
          <p:nvSpPr>
            <p:cNvPr id="24" name="Rectangle 23"/>
            <p:cNvSpPr/>
            <p:nvPr/>
          </p:nvSpPr>
          <p:spPr>
            <a:xfrm>
              <a:off x="5068441" y="4103110"/>
              <a:ext cx="2489856" cy="486168"/>
            </a:xfrm>
            <a:prstGeom prst="rect">
              <a:avLst/>
            </a:prstGeom>
          </p:spPr>
          <p:txBody>
            <a:bodyPr wrap="square">
              <a:spAutoFit/>
            </a:bodyPr>
            <a:lstStyle/>
            <a:p>
              <a:pPr algn="ctr"/>
              <a:r>
                <a:rPr lang="en-US" sz="1200" b="1" dirty="0"/>
                <a:t>Partners (Others)</a:t>
              </a:r>
            </a:p>
          </p:txBody>
        </p:sp>
        <p:sp>
          <p:nvSpPr>
            <p:cNvPr id="25" name="Rectangle 24"/>
            <p:cNvSpPr/>
            <p:nvPr/>
          </p:nvSpPr>
          <p:spPr>
            <a:xfrm>
              <a:off x="5298672" y="5841174"/>
              <a:ext cx="2267974" cy="459159"/>
            </a:xfrm>
            <a:prstGeom prst="rect">
              <a:avLst/>
            </a:prstGeom>
          </p:spPr>
          <p:txBody>
            <a:bodyPr wrap="square">
              <a:spAutoFit/>
            </a:bodyPr>
            <a:lstStyle/>
            <a:p>
              <a:pPr marL="342900" indent="-342900">
                <a:buFont typeface="Wingdings" panose="05000000000000000000" pitchFamily="2" charset="2"/>
                <a:buChar char="v"/>
              </a:pPr>
              <a:endParaRPr lang="en-US" sz="1100" dirty="0">
                <a:solidFill>
                  <a:schemeClr val="tx1">
                    <a:lumMod val="75000"/>
                    <a:lumOff val="25000"/>
                  </a:schemeClr>
                </a:solidFill>
              </a:endParaRPr>
            </a:p>
          </p:txBody>
        </p:sp>
        <p:grpSp>
          <p:nvGrpSpPr>
            <p:cNvPr id="26" name="Group 25"/>
            <p:cNvGrpSpPr/>
            <p:nvPr/>
          </p:nvGrpSpPr>
          <p:grpSpPr>
            <a:xfrm>
              <a:off x="5250964" y="4367147"/>
              <a:ext cx="2128083" cy="1744937"/>
              <a:chOff x="619600" y="2034987"/>
              <a:chExt cx="2128083" cy="1744937"/>
            </a:xfrm>
          </p:grpSpPr>
          <p:grpSp>
            <p:nvGrpSpPr>
              <p:cNvPr id="27" name="Group 26"/>
              <p:cNvGrpSpPr/>
              <p:nvPr/>
            </p:nvGrpSpPr>
            <p:grpSpPr>
              <a:xfrm>
                <a:off x="619600" y="2034987"/>
                <a:ext cx="2128083" cy="1744937"/>
                <a:chOff x="318234" y="2505102"/>
                <a:chExt cx="2834640" cy="2033136"/>
              </a:xfrm>
            </p:grpSpPr>
            <p:sp>
              <p:nvSpPr>
                <p:cNvPr id="29" name="Rectangle 28">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30" name="Chart 29"/>
                <p:cNvGraphicFramePr>
                  <a:graphicFrameLocks noChangeAspect="1"/>
                </p:cNvGraphicFramePr>
                <p:nvPr>
                  <p:extLst/>
                </p:nvPr>
              </p:nvGraphicFramePr>
              <p:xfrm>
                <a:off x="878019" y="2505102"/>
                <a:ext cx="1807503" cy="1997966"/>
              </p:xfrm>
              <a:graphic>
                <a:graphicData uri="http://schemas.openxmlformats.org/drawingml/2006/chart">
                  <c:chart xmlns:c="http://schemas.openxmlformats.org/drawingml/2006/chart" xmlns:r="http://schemas.openxmlformats.org/officeDocument/2006/relationships" r:id="rId7"/>
                </a:graphicData>
              </a:graphic>
            </p:graphicFrame>
          </p:grpSp>
          <p:sp>
            <p:nvSpPr>
              <p:cNvPr id="28" name="Rectangle 27"/>
              <p:cNvSpPr/>
              <p:nvPr/>
            </p:nvSpPr>
            <p:spPr>
              <a:xfrm>
                <a:off x="1299763" y="2661531"/>
                <a:ext cx="767756"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70%</a:t>
                </a:r>
              </a:p>
            </p:txBody>
          </p:sp>
        </p:grpSp>
      </p:grpSp>
      <p:grpSp>
        <p:nvGrpSpPr>
          <p:cNvPr id="31" name="Group 30"/>
          <p:cNvGrpSpPr/>
          <p:nvPr/>
        </p:nvGrpSpPr>
        <p:grpSpPr>
          <a:xfrm>
            <a:off x="9782536" y="3406115"/>
            <a:ext cx="1855082" cy="1372445"/>
            <a:chOff x="2660802" y="4103110"/>
            <a:chExt cx="2811154" cy="2197223"/>
          </a:xfrm>
        </p:grpSpPr>
        <p:sp>
          <p:nvSpPr>
            <p:cNvPr id="32" name="Rectangle 31"/>
            <p:cNvSpPr/>
            <p:nvPr/>
          </p:nvSpPr>
          <p:spPr>
            <a:xfrm>
              <a:off x="3010913" y="4103110"/>
              <a:ext cx="2096409" cy="486168"/>
            </a:xfrm>
            <a:prstGeom prst="rect">
              <a:avLst/>
            </a:prstGeom>
          </p:spPr>
          <p:txBody>
            <a:bodyPr wrap="square">
              <a:spAutoFit/>
            </a:bodyPr>
            <a:lstStyle/>
            <a:p>
              <a:pPr algn="ctr"/>
              <a:r>
                <a:rPr lang="en-US" sz="1200" b="1" dirty="0"/>
                <a:t>Clinical</a:t>
              </a:r>
            </a:p>
          </p:txBody>
        </p:sp>
        <p:sp>
          <p:nvSpPr>
            <p:cNvPr id="33" name="Rectangle 32"/>
            <p:cNvSpPr/>
            <p:nvPr/>
          </p:nvSpPr>
          <p:spPr>
            <a:xfrm>
              <a:off x="2660802" y="5841174"/>
              <a:ext cx="2811154" cy="459159"/>
            </a:xfrm>
            <a:prstGeom prst="rect">
              <a:avLst/>
            </a:prstGeom>
          </p:spPr>
          <p:txBody>
            <a:bodyPr wrap="non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Clinical Platform</a:t>
              </a:r>
            </a:p>
          </p:txBody>
        </p:sp>
        <p:grpSp>
          <p:nvGrpSpPr>
            <p:cNvPr id="34" name="Group 33"/>
            <p:cNvGrpSpPr/>
            <p:nvPr/>
          </p:nvGrpSpPr>
          <p:grpSpPr>
            <a:xfrm>
              <a:off x="2935282" y="4367148"/>
              <a:ext cx="2128083" cy="1744935"/>
              <a:chOff x="619600" y="2034988"/>
              <a:chExt cx="2128083" cy="1744935"/>
            </a:xfrm>
          </p:grpSpPr>
          <p:grpSp>
            <p:nvGrpSpPr>
              <p:cNvPr id="35" name="Group 34"/>
              <p:cNvGrpSpPr/>
              <p:nvPr/>
            </p:nvGrpSpPr>
            <p:grpSpPr>
              <a:xfrm>
                <a:off x="619600" y="2034988"/>
                <a:ext cx="2128083" cy="1744935"/>
                <a:chOff x="318234" y="2505104"/>
                <a:chExt cx="2834640" cy="2033134"/>
              </a:xfrm>
            </p:grpSpPr>
            <p:sp>
              <p:nvSpPr>
                <p:cNvPr id="37" name="Rectangle 36">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38" name="Chart 37"/>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8"/>
                </a:graphicData>
              </a:graphic>
            </p:graphicFrame>
          </p:grpSp>
          <p:sp>
            <p:nvSpPr>
              <p:cNvPr id="36" name="Rectangle 35"/>
              <p:cNvSpPr/>
              <p:nvPr/>
            </p:nvSpPr>
            <p:spPr>
              <a:xfrm>
                <a:off x="1285809" y="2661531"/>
                <a:ext cx="795659"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40%</a:t>
                </a:r>
              </a:p>
            </p:txBody>
          </p:sp>
        </p:grpSp>
      </p:grpSp>
      <p:grpSp>
        <p:nvGrpSpPr>
          <p:cNvPr id="39" name="Group 38"/>
          <p:cNvGrpSpPr/>
          <p:nvPr/>
        </p:nvGrpSpPr>
        <p:grpSpPr>
          <a:xfrm>
            <a:off x="6062519" y="4949040"/>
            <a:ext cx="1810933" cy="1558024"/>
            <a:chOff x="5060533" y="4103110"/>
            <a:chExt cx="2744251" cy="2494326"/>
          </a:xfrm>
        </p:grpSpPr>
        <p:sp>
          <p:nvSpPr>
            <p:cNvPr id="40" name="Rectangle 39"/>
            <p:cNvSpPr/>
            <p:nvPr/>
          </p:nvSpPr>
          <p:spPr>
            <a:xfrm>
              <a:off x="5326595" y="4103110"/>
              <a:ext cx="1976823" cy="486168"/>
            </a:xfrm>
            <a:prstGeom prst="rect">
              <a:avLst/>
            </a:prstGeom>
          </p:spPr>
          <p:txBody>
            <a:bodyPr wrap="square">
              <a:spAutoFit/>
            </a:bodyPr>
            <a:lstStyle/>
            <a:p>
              <a:pPr algn="ctr"/>
              <a:r>
                <a:rPr lang="en-US" sz="1200" b="1" dirty="0"/>
                <a:t>Health Fund</a:t>
              </a:r>
            </a:p>
          </p:txBody>
        </p:sp>
        <p:sp>
          <p:nvSpPr>
            <p:cNvPr id="41" name="Rectangle 40"/>
            <p:cNvSpPr/>
            <p:nvPr/>
          </p:nvSpPr>
          <p:spPr>
            <a:xfrm>
              <a:off x="5060533" y="5841175"/>
              <a:ext cx="2744251" cy="756261"/>
            </a:xfrm>
            <a:prstGeom prst="rect">
              <a:avLst/>
            </a:prstGeom>
          </p:spPr>
          <p:txBody>
            <a:bodyPr wrap="squar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Payflex Roadmap</a:t>
              </a:r>
            </a:p>
          </p:txBody>
        </p:sp>
        <p:grpSp>
          <p:nvGrpSpPr>
            <p:cNvPr id="42" name="Group 41"/>
            <p:cNvGrpSpPr/>
            <p:nvPr/>
          </p:nvGrpSpPr>
          <p:grpSpPr>
            <a:xfrm>
              <a:off x="5250964" y="4367148"/>
              <a:ext cx="2128083" cy="1744935"/>
              <a:chOff x="619600" y="2034988"/>
              <a:chExt cx="2128083" cy="1744935"/>
            </a:xfrm>
          </p:grpSpPr>
          <p:grpSp>
            <p:nvGrpSpPr>
              <p:cNvPr id="43" name="Group 42"/>
              <p:cNvGrpSpPr/>
              <p:nvPr/>
            </p:nvGrpSpPr>
            <p:grpSpPr>
              <a:xfrm>
                <a:off x="619600" y="2034988"/>
                <a:ext cx="2128083" cy="1744935"/>
                <a:chOff x="318234" y="2505104"/>
                <a:chExt cx="2834640" cy="2033134"/>
              </a:xfrm>
            </p:grpSpPr>
            <p:sp>
              <p:nvSpPr>
                <p:cNvPr id="45" name="Rectangle 44">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46" name="Chart 45"/>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9"/>
                </a:graphicData>
              </a:graphic>
            </p:graphicFrame>
          </p:grpSp>
          <p:sp>
            <p:nvSpPr>
              <p:cNvPr id="44" name="Rectangle 43"/>
              <p:cNvSpPr/>
              <p:nvPr/>
            </p:nvSpPr>
            <p:spPr>
              <a:xfrm>
                <a:off x="1369515" y="2661531"/>
                <a:ext cx="628250"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0%</a:t>
                </a:r>
              </a:p>
            </p:txBody>
          </p:sp>
        </p:grpSp>
      </p:grpSp>
      <p:grpSp>
        <p:nvGrpSpPr>
          <p:cNvPr id="47" name="Group 46"/>
          <p:cNvGrpSpPr/>
          <p:nvPr/>
        </p:nvGrpSpPr>
        <p:grpSpPr>
          <a:xfrm>
            <a:off x="4196965" y="4947679"/>
            <a:ext cx="1819300" cy="1347253"/>
            <a:chOff x="5047855" y="4103110"/>
            <a:chExt cx="2756930" cy="2156891"/>
          </a:xfrm>
        </p:grpSpPr>
        <p:sp>
          <p:nvSpPr>
            <p:cNvPr id="48" name="Rectangle 47"/>
            <p:cNvSpPr/>
            <p:nvPr/>
          </p:nvSpPr>
          <p:spPr>
            <a:xfrm>
              <a:off x="5047855" y="4103110"/>
              <a:ext cx="2651760" cy="486168"/>
            </a:xfrm>
            <a:prstGeom prst="rect">
              <a:avLst/>
            </a:prstGeom>
          </p:spPr>
          <p:txBody>
            <a:bodyPr wrap="square">
              <a:spAutoFit/>
            </a:bodyPr>
            <a:lstStyle/>
            <a:p>
              <a:pPr algn="ctr"/>
              <a:r>
                <a:rPr lang="en-US" sz="1200" b="1" dirty="0"/>
                <a:t>Pharmacy</a:t>
              </a:r>
            </a:p>
          </p:txBody>
        </p:sp>
        <p:sp>
          <p:nvSpPr>
            <p:cNvPr id="49" name="Rectangle 48"/>
            <p:cNvSpPr/>
            <p:nvPr/>
          </p:nvSpPr>
          <p:spPr>
            <a:xfrm>
              <a:off x="5060534" y="5841175"/>
              <a:ext cx="2744251" cy="418826"/>
            </a:xfrm>
            <a:prstGeom prst="rect">
              <a:avLst/>
            </a:prstGeom>
          </p:spPr>
          <p:txBody>
            <a:bodyPr wrap="squar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CVSH Partnership</a:t>
              </a:r>
            </a:p>
          </p:txBody>
        </p:sp>
        <p:grpSp>
          <p:nvGrpSpPr>
            <p:cNvPr id="50" name="Group 49"/>
            <p:cNvGrpSpPr/>
            <p:nvPr/>
          </p:nvGrpSpPr>
          <p:grpSpPr>
            <a:xfrm>
              <a:off x="5250964" y="4367148"/>
              <a:ext cx="2128083" cy="1744935"/>
              <a:chOff x="619600" y="2034988"/>
              <a:chExt cx="2128083" cy="1744935"/>
            </a:xfrm>
          </p:grpSpPr>
          <p:grpSp>
            <p:nvGrpSpPr>
              <p:cNvPr id="51" name="Group 50"/>
              <p:cNvGrpSpPr/>
              <p:nvPr/>
            </p:nvGrpSpPr>
            <p:grpSpPr>
              <a:xfrm>
                <a:off x="619600" y="2034988"/>
                <a:ext cx="2128083" cy="1744935"/>
                <a:chOff x="318234" y="2505104"/>
                <a:chExt cx="2834640" cy="2033134"/>
              </a:xfrm>
            </p:grpSpPr>
            <p:sp>
              <p:nvSpPr>
                <p:cNvPr id="53" name="Rectangle 52">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54" name="Chart 53"/>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0"/>
                </a:graphicData>
              </a:graphic>
            </p:graphicFrame>
          </p:grpSp>
          <p:sp>
            <p:nvSpPr>
              <p:cNvPr id="52" name="Rectangle 51"/>
              <p:cNvSpPr/>
              <p:nvPr/>
            </p:nvSpPr>
            <p:spPr>
              <a:xfrm>
                <a:off x="1293949" y="2661531"/>
                <a:ext cx="779383"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20%</a:t>
                </a:r>
              </a:p>
            </p:txBody>
          </p:sp>
        </p:grpSp>
      </p:grpSp>
      <p:grpSp>
        <p:nvGrpSpPr>
          <p:cNvPr id="55" name="Group 54"/>
          <p:cNvGrpSpPr/>
          <p:nvPr/>
        </p:nvGrpSpPr>
        <p:grpSpPr>
          <a:xfrm>
            <a:off x="2556939" y="4957204"/>
            <a:ext cx="1528120" cy="1372445"/>
            <a:chOff x="5250964" y="4103110"/>
            <a:chExt cx="2315682" cy="2197223"/>
          </a:xfrm>
        </p:grpSpPr>
        <p:sp>
          <p:nvSpPr>
            <p:cNvPr id="56" name="Rectangle 55"/>
            <p:cNvSpPr/>
            <p:nvPr/>
          </p:nvSpPr>
          <p:spPr>
            <a:xfrm>
              <a:off x="5326595" y="4103110"/>
              <a:ext cx="1976823" cy="486168"/>
            </a:xfrm>
            <a:prstGeom prst="rect">
              <a:avLst/>
            </a:prstGeom>
          </p:spPr>
          <p:txBody>
            <a:bodyPr wrap="square">
              <a:spAutoFit/>
            </a:bodyPr>
            <a:lstStyle/>
            <a:p>
              <a:pPr algn="ctr"/>
              <a:r>
                <a:rPr lang="en-US" sz="1200" b="1" dirty="0"/>
                <a:t>Specialty</a:t>
              </a:r>
            </a:p>
          </p:txBody>
        </p:sp>
        <p:sp>
          <p:nvSpPr>
            <p:cNvPr id="57" name="Rectangle 56"/>
            <p:cNvSpPr/>
            <p:nvPr/>
          </p:nvSpPr>
          <p:spPr>
            <a:xfrm>
              <a:off x="5298670" y="5841174"/>
              <a:ext cx="2267976" cy="459159"/>
            </a:xfrm>
            <a:prstGeom prst="rect">
              <a:avLst/>
            </a:prstGeom>
          </p:spPr>
          <p:txBody>
            <a:bodyPr wrap="square">
              <a:spAutoFit/>
            </a:bodyPr>
            <a:lstStyle/>
            <a:p>
              <a:pPr marL="342900" indent="-342900">
                <a:buFont typeface="Wingdings" panose="05000000000000000000" pitchFamily="2" charset="2"/>
                <a:buChar char="v"/>
              </a:pPr>
              <a:endParaRPr lang="en-US" sz="1100" dirty="0">
                <a:solidFill>
                  <a:schemeClr val="tx1">
                    <a:lumMod val="75000"/>
                    <a:lumOff val="25000"/>
                  </a:schemeClr>
                </a:solidFill>
              </a:endParaRPr>
            </a:p>
          </p:txBody>
        </p:sp>
        <p:grpSp>
          <p:nvGrpSpPr>
            <p:cNvPr id="58" name="Group 57"/>
            <p:cNvGrpSpPr/>
            <p:nvPr/>
          </p:nvGrpSpPr>
          <p:grpSpPr>
            <a:xfrm>
              <a:off x="5250964" y="4367148"/>
              <a:ext cx="2128083" cy="1744935"/>
              <a:chOff x="619600" y="2034988"/>
              <a:chExt cx="2128083" cy="1744935"/>
            </a:xfrm>
          </p:grpSpPr>
          <p:grpSp>
            <p:nvGrpSpPr>
              <p:cNvPr id="59" name="Group 58"/>
              <p:cNvGrpSpPr/>
              <p:nvPr/>
            </p:nvGrpSpPr>
            <p:grpSpPr>
              <a:xfrm>
                <a:off x="619600" y="2034988"/>
                <a:ext cx="2128083" cy="1744935"/>
                <a:chOff x="318234" y="2505104"/>
                <a:chExt cx="2834640" cy="2033134"/>
              </a:xfrm>
            </p:grpSpPr>
            <p:sp>
              <p:nvSpPr>
                <p:cNvPr id="61" name="Rectangle 60">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62" name="Chart 61"/>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1"/>
                </a:graphicData>
              </a:graphic>
            </p:graphicFrame>
          </p:grpSp>
          <p:sp>
            <p:nvSpPr>
              <p:cNvPr id="60" name="Rectangle 59"/>
              <p:cNvSpPr/>
              <p:nvPr/>
            </p:nvSpPr>
            <p:spPr>
              <a:xfrm>
                <a:off x="1309060" y="2661531"/>
                <a:ext cx="749156"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25%</a:t>
                </a:r>
              </a:p>
            </p:txBody>
          </p:sp>
        </p:grpSp>
      </p:grpSp>
      <p:grpSp>
        <p:nvGrpSpPr>
          <p:cNvPr id="63" name="Group 62"/>
          <p:cNvGrpSpPr/>
          <p:nvPr/>
        </p:nvGrpSpPr>
        <p:grpSpPr>
          <a:xfrm>
            <a:off x="5990865" y="1828907"/>
            <a:ext cx="1810932" cy="1559990"/>
            <a:chOff x="5981137" y="1727306"/>
            <a:chExt cx="1810932" cy="1559990"/>
          </a:xfrm>
        </p:grpSpPr>
        <p:grpSp>
          <p:nvGrpSpPr>
            <p:cNvPr id="64" name="Group 63"/>
            <p:cNvGrpSpPr/>
            <p:nvPr/>
          </p:nvGrpSpPr>
          <p:grpSpPr>
            <a:xfrm>
              <a:off x="6184970" y="1727306"/>
              <a:ext cx="1473135" cy="1254858"/>
              <a:chOff x="619600" y="4122552"/>
              <a:chExt cx="2232360" cy="2008973"/>
            </a:xfrm>
          </p:grpSpPr>
          <p:sp>
            <p:nvSpPr>
              <p:cNvPr id="66" name="Rectangle 65"/>
              <p:cNvSpPr/>
              <p:nvPr/>
            </p:nvSpPr>
            <p:spPr>
              <a:xfrm>
                <a:off x="695231" y="4122552"/>
                <a:ext cx="2156729" cy="486168"/>
              </a:xfrm>
              <a:prstGeom prst="rect">
                <a:avLst/>
              </a:prstGeom>
            </p:spPr>
            <p:txBody>
              <a:bodyPr wrap="square">
                <a:spAutoFit/>
              </a:bodyPr>
              <a:lstStyle/>
              <a:p>
                <a:pPr algn="ctr"/>
                <a:r>
                  <a:rPr lang="en-US" sz="1200" b="1" dirty="0"/>
                  <a:t>Health Benefits</a:t>
                </a:r>
              </a:p>
            </p:txBody>
          </p:sp>
          <p:grpSp>
            <p:nvGrpSpPr>
              <p:cNvPr id="67" name="Group 66"/>
              <p:cNvGrpSpPr/>
              <p:nvPr/>
            </p:nvGrpSpPr>
            <p:grpSpPr>
              <a:xfrm>
                <a:off x="619600" y="4386590"/>
                <a:ext cx="2128083" cy="1744935"/>
                <a:chOff x="619600" y="2034988"/>
                <a:chExt cx="2128083" cy="1744935"/>
              </a:xfrm>
            </p:grpSpPr>
            <p:grpSp>
              <p:nvGrpSpPr>
                <p:cNvPr id="68" name="Group 67"/>
                <p:cNvGrpSpPr/>
                <p:nvPr/>
              </p:nvGrpSpPr>
              <p:grpSpPr>
                <a:xfrm>
                  <a:off x="619600" y="2034988"/>
                  <a:ext cx="2128083" cy="1744935"/>
                  <a:chOff x="318234" y="2505104"/>
                  <a:chExt cx="2834640" cy="2033134"/>
                </a:xfrm>
              </p:grpSpPr>
              <p:sp>
                <p:nvSpPr>
                  <p:cNvPr id="70" name="Rectangle 69">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71" name="Chart 70"/>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2"/>
                  </a:graphicData>
                </a:graphic>
              </p:graphicFrame>
            </p:grpSp>
            <p:sp>
              <p:nvSpPr>
                <p:cNvPr id="69" name="Rectangle 68"/>
                <p:cNvSpPr/>
                <p:nvPr/>
              </p:nvSpPr>
              <p:spPr>
                <a:xfrm>
                  <a:off x="1304413" y="2661531"/>
                  <a:ext cx="758457"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95%</a:t>
                  </a:r>
                </a:p>
              </p:txBody>
            </p:sp>
          </p:grpSp>
        </p:grpSp>
        <p:sp>
          <p:nvSpPr>
            <p:cNvPr id="65" name="Rectangle 64"/>
            <p:cNvSpPr/>
            <p:nvPr/>
          </p:nvSpPr>
          <p:spPr>
            <a:xfrm>
              <a:off x="5981137" y="2814915"/>
              <a:ext cx="1810932" cy="472381"/>
            </a:xfrm>
            <a:prstGeom prst="rect">
              <a:avLst/>
            </a:prstGeom>
          </p:spPr>
          <p:txBody>
            <a:bodyPr wrap="squar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Medicare Migration</a:t>
              </a:r>
            </a:p>
          </p:txBody>
        </p:sp>
      </p:grpSp>
      <p:grpSp>
        <p:nvGrpSpPr>
          <p:cNvPr id="72" name="Group 71"/>
          <p:cNvGrpSpPr/>
          <p:nvPr/>
        </p:nvGrpSpPr>
        <p:grpSpPr>
          <a:xfrm>
            <a:off x="9808089" y="1828907"/>
            <a:ext cx="1731665" cy="1372445"/>
            <a:chOff x="416078" y="4103110"/>
            <a:chExt cx="2543220" cy="2197223"/>
          </a:xfrm>
        </p:grpSpPr>
        <p:sp>
          <p:nvSpPr>
            <p:cNvPr id="73" name="Rectangle 72"/>
            <p:cNvSpPr/>
            <p:nvPr/>
          </p:nvSpPr>
          <p:spPr>
            <a:xfrm>
              <a:off x="695232" y="4103110"/>
              <a:ext cx="1976823" cy="486168"/>
            </a:xfrm>
            <a:prstGeom prst="rect">
              <a:avLst/>
            </a:prstGeom>
          </p:spPr>
          <p:txBody>
            <a:bodyPr wrap="square">
              <a:spAutoFit/>
            </a:bodyPr>
            <a:lstStyle/>
            <a:p>
              <a:pPr algn="ctr"/>
              <a:r>
                <a:rPr lang="en-US" sz="1200" b="1" dirty="0"/>
                <a:t>Analytics</a:t>
              </a:r>
            </a:p>
          </p:txBody>
        </p:sp>
        <p:sp>
          <p:nvSpPr>
            <p:cNvPr id="74" name="Rectangle 73"/>
            <p:cNvSpPr/>
            <p:nvPr/>
          </p:nvSpPr>
          <p:spPr>
            <a:xfrm>
              <a:off x="416078" y="5841174"/>
              <a:ext cx="2543220" cy="459159"/>
            </a:xfrm>
            <a:prstGeom prst="rect">
              <a:avLst/>
            </a:prstGeom>
          </p:spPr>
          <p:txBody>
            <a:bodyPr wrap="non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Clinical Feeds</a:t>
              </a:r>
            </a:p>
          </p:txBody>
        </p:sp>
        <p:grpSp>
          <p:nvGrpSpPr>
            <p:cNvPr id="75" name="Group 74"/>
            <p:cNvGrpSpPr/>
            <p:nvPr/>
          </p:nvGrpSpPr>
          <p:grpSpPr>
            <a:xfrm>
              <a:off x="619600" y="4367148"/>
              <a:ext cx="2128083" cy="1744935"/>
              <a:chOff x="619600" y="2034988"/>
              <a:chExt cx="2128083" cy="1744935"/>
            </a:xfrm>
          </p:grpSpPr>
          <p:grpSp>
            <p:nvGrpSpPr>
              <p:cNvPr id="76" name="Group 75"/>
              <p:cNvGrpSpPr/>
              <p:nvPr/>
            </p:nvGrpSpPr>
            <p:grpSpPr>
              <a:xfrm>
                <a:off x="619600" y="2034988"/>
                <a:ext cx="2128083" cy="1744935"/>
                <a:chOff x="318234" y="2505104"/>
                <a:chExt cx="2834640" cy="2033134"/>
              </a:xfrm>
            </p:grpSpPr>
            <p:sp>
              <p:nvSpPr>
                <p:cNvPr id="78" name="Rectangle 77">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79" name="Chart 78"/>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3"/>
                </a:graphicData>
              </a:graphic>
            </p:graphicFrame>
          </p:grpSp>
          <p:sp>
            <p:nvSpPr>
              <p:cNvPr id="77" name="Rectangle 76"/>
              <p:cNvSpPr/>
              <p:nvPr/>
            </p:nvSpPr>
            <p:spPr>
              <a:xfrm>
                <a:off x="1305777" y="2661531"/>
                <a:ext cx="755727"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75%</a:t>
                </a:r>
              </a:p>
            </p:txBody>
          </p:sp>
        </p:grpSp>
      </p:grpSp>
      <p:grpSp>
        <p:nvGrpSpPr>
          <p:cNvPr id="80" name="Group 79"/>
          <p:cNvGrpSpPr/>
          <p:nvPr/>
        </p:nvGrpSpPr>
        <p:grpSpPr>
          <a:xfrm>
            <a:off x="2552863" y="3406115"/>
            <a:ext cx="1449000" cy="1254858"/>
            <a:chOff x="619600" y="4122552"/>
            <a:chExt cx="2128083" cy="2008973"/>
          </a:xfrm>
        </p:grpSpPr>
        <p:sp>
          <p:nvSpPr>
            <p:cNvPr id="81" name="Rectangle 80"/>
            <p:cNvSpPr/>
            <p:nvPr/>
          </p:nvSpPr>
          <p:spPr>
            <a:xfrm>
              <a:off x="695232" y="4122552"/>
              <a:ext cx="1976823" cy="486168"/>
            </a:xfrm>
            <a:prstGeom prst="rect">
              <a:avLst/>
            </a:prstGeom>
          </p:spPr>
          <p:txBody>
            <a:bodyPr wrap="square">
              <a:spAutoFit/>
            </a:bodyPr>
            <a:lstStyle/>
            <a:p>
              <a:pPr algn="ctr"/>
              <a:r>
                <a:rPr lang="en-US" sz="1200" b="1" dirty="0"/>
                <a:t>Broker</a:t>
              </a:r>
            </a:p>
          </p:txBody>
        </p:sp>
        <p:grpSp>
          <p:nvGrpSpPr>
            <p:cNvPr id="82" name="Group 81"/>
            <p:cNvGrpSpPr/>
            <p:nvPr/>
          </p:nvGrpSpPr>
          <p:grpSpPr>
            <a:xfrm>
              <a:off x="619600" y="4386590"/>
              <a:ext cx="2128083" cy="1744935"/>
              <a:chOff x="619600" y="2034988"/>
              <a:chExt cx="2128083" cy="1744935"/>
            </a:xfrm>
          </p:grpSpPr>
          <p:grpSp>
            <p:nvGrpSpPr>
              <p:cNvPr id="83" name="Group 82"/>
              <p:cNvGrpSpPr/>
              <p:nvPr/>
            </p:nvGrpSpPr>
            <p:grpSpPr>
              <a:xfrm>
                <a:off x="619600" y="2034988"/>
                <a:ext cx="2128083" cy="1744935"/>
                <a:chOff x="318234" y="2505104"/>
                <a:chExt cx="2834640" cy="2033134"/>
              </a:xfrm>
            </p:grpSpPr>
            <p:sp>
              <p:nvSpPr>
                <p:cNvPr id="85" name="Rectangle 84">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86" name="Chart 85"/>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4"/>
                </a:graphicData>
              </a:graphic>
            </p:graphicFrame>
          </p:grpSp>
          <p:sp>
            <p:nvSpPr>
              <p:cNvPr id="84" name="Rectangle 83"/>
              <p:cNvSpPr/>
              <p:nvPr/>
            </p:nvSpPr>
            <p:spPr>
              <a:xfrm>
                <a:off x="1295056" y="2661531"/>
                <a:ext cx="777169"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65%</a:t>
                </a:r>
              </a:p>
            </p:txBody>
          </p:sp>
        </p:grpSp>
      </p:grpSp>
      <p:sp>
        <p:nvSpPr>
          <p:cNvPr id="87" name="Line 3"/>
          <p:cNvSpPr>
            <a:spLocks noChangeShapeType="1"/>
          </p:cNvSpPr>
          <p:nvPr>
            <p:custDataLst>
              <p:tags r:id="rId2"/>
            </p:custDataLst>
          </p:nvPr>
        </p:nvSpPr>
        <p:spPr bwMode="auto">
          <a:xfrm>
            <a:off x="586608" y="4876788"/>
            <a:ext cx="1093409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900">
              <a:solidFill>
                <a:srgbClr val="000000"/>
              </a:solidFill>
            </a:endParaRPr>
          </a:p>
        </p:txBody>
      </p:sp>
      <p:grpSp>
        <p:nvGrpSpPr>
          <p:cNvPr id="88" name="Group 87"/>
          <p:cNvGrpSpPr/>
          <p:nvPr/>
        </p:nvGrpSpPr>
        <p:grpSpPr>
          <a:xfrm>
            <a:off x="529126" y="4945903"/>
            <a:ext cx="1963286" cy="1372445"/>
            <a:chOff x="2654534" y="4103110"/>
            <a:chExt cx="2883392" cy="2197223"/>
          </a:xfrm>
        </p:grpSpPr>
        <p:sp>
          <p:nvSpPr>
            <p:cNvPr id="89" name="Rectangle 88"/>
            <p:cNvSpPr/>
            <p:nvPr/>
          </p:nvSpPr>
          <p:spPr>
            <a:xfrm>
              <a:off x="3010913" y="4103110"/>
              <a:ext cx="2096409" cy="486168"/>
            </a:xfrm>
            <a:prstGeom prst="rect">
              <a:avLst/>
            </a:prstGeom>
          </p:spPr>
          <p:txBody>
            <a:bodyPr wrap="square">
              <a:spAutoFit/>
            </a:bodyPr>
            <a:lstStyle/>
            <a:p>
              <a:pPr algn="ctr"/>
              <a:r>
                <a:rPr lang="en-US" sz="1200" b="1" dirty="0"/>
                <a:t>Contact Center</a:t>
              </a:r>
            </a:p>
          </p:txBody>
        </p:sp>
        <p:sp>
          <p:nvSpPr>
            <p:cNvPr id="90" name="Rectangle 89"/>
            <p:cNvSpPr/>
            <p:nvPr/>
          </p:nvSpPr>
          <p:spPr>
            <a:xfrm>
              <a:off x="2654534" y="5841174"/>
              <a:ext cx="2883392" cy="459159"/>
            </a:xfrm>
            <a:prstGeom prst="rect">
              <a:avLst/>
            </a:prstGeom>
          </p:spPr>
          <p:txBody>
            <a:bodyPr wrap="non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Service Platform</a:t>
              </a:r>
            </a:p>
          </p:txBody>
        </p:sp>
        <p:grpSp>
          <p:nvGrpSpPr>
            <p:cNvPr id="91" name="Group 90"/>
            <p:cNvGrpSpPr/>
            <p:nvPr/>
          </p:nvGrpSpPr>
          <p:grpSpPr>
            <a:xfrm>
              <a:off x="2935282" y="4367148"/>
              <a:ext cx="2128083" cy="1744935"/>
              <a:chOff x="619600" y="2034988"/>
              <a:chExt cx="2128083" cy="1744935"/>
            </a:xfrm>
          </p:grpSpPr>
          <p:grpSp>
            <p:nvGrpSpPr>
              <p:cNvPr id="92" name="Group 91"/>
              <p:cNvGrpSpPr/>
              <p:nvPr/>
            </p:nvGrpSpPr>
            <p:grpSpPr>
              <a:xfrm>
                <a:off x="619600" y="2034988"/>
                <a:ext cx="2128083" cy="1744935"/>
                <a:chOff x="318234" y="2505104"/>
                <a:chExt cx="2834640" cy="2033134"/>
              </a:xfrm>
            </p:grpSpPr>
            <p:sp>
              <p:nvSpPr>
                <p:cNvPr id="94" name="Rectangle 93">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95" name="Chart 94"/>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5"/>
                </a:graphicData>
              </a:graphic>
            </p:graphicFrame>
          </p:grpSp>
          <p:sp>
            <p:nvSpPr>
              <p:cNvPr id="93" name="Rectangle 92"/>
              <p:cNvSpPr/>
              <p:nvPr/>
            </p:nvSpPr>
            <p:spPr>
              <a:xfrm>
                <a:off x="1301012" y="2661531"/>
                <a:ext cx="765257"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35%</a:t>
                </a:r>
              </a:p>
            </p:txBody>
          </p:sp>
        </p:grpSp>
      </p:grpSp>
      <p:grpSp>
        <p:nvGrpSpPr>
          <p:cNvPr id="96" name="Group 95"/>
          <p:cNvGrpSpPr/>
          <p:nvPr/>
        </p:nvGrpSpPr>
        <p:grpSpPr>
          <a:xfrm>
            <a:off x="7966131" y="1828907"/>
            <a:ext cx="1868544" cy="1558024"/>
            <a:chOff x="5060533" y="4103110"/>
            <a:chExt cx="2744249" cy="2494326"/>
          </a:xfrm>
        </p:grpSpPr>
        <p:sp>
          <p:nvSpPr>
            <p:cNvPr id="97" name="Rectangle 96"/>
            <p:cNvSpPr/>
            <p:nvPr/>
          </p:nvSpPr>
          <p:spPr>
            <a:xfrm>
              <a:off x="5326596" y="4103110"/>
              <a:ext cx="1976823" cy="486168"/>
            </a:xfrm>
            <a:prstGeom prst="rect">
              <a:avLst/>
            </a:prstGeom>
          </p:spPr>
          <p:txBody>
            <a:bodyPr wrap="square">
              <a:spAutoFit/>
            </a:bodyPr>
            <a:lstStyle/>
            <a:p>
              <a:pPr algn="ctr"/>
              <a:r>
                <a:rPr lang="en-US" sz="1200" b="1" dirty="0"/>
                <a:t>Provider</a:t>
              </a:r>
            </a:p>
          </p:txBody>
        </p:sp>
        <p:sp>
          <p:nvSpPr>
            <p:cNvPr id="98" name="Rectangle 97"/>
            <p:cNvSpPr/>
            <p:nvPr/>
          </p:nvSpPr>
          <p:spPr>
            <a:xfrm>
              <a:off x="5060533" y="5841175"/>
              <a:ext cx="2744249" cy="756261"/>
            </a:xfrm>
            <a:prstGeom prst="rect">
              <a:avLst/>
            </a:prstGeom>
          </p:spPr>
          <p:txBody>
            <a:bodyPr wrap="squar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Provider Data </a:t>
              </a:r>
              <a:r>
                <a:rPr lang="en-US" sz="1100" dirty="0" err="1">
                  <a:solidFill>
                    <a:schemeClr val="tx1">
                      <a:lumMod val="75000"/>
                      <a:lumOff val="25000"/>
                    </a:schemeClr>
                  </a:solidFill>
                </a:rPr>
                <a:t>Inno</a:t>
              </a:r>
              <a:r>
                <a:rPr lang="en-US" sz="1100" dirty="0">
                  <a:solidFill>
                    <a:schemeClr val="tx1">
                      <a:lumMod val="75000"/>
                      <a:lumOff val="25000"/>
                    </a:schemeClr>
                  </a:solidFill>
                </a:rPr>
                <a:t>.</a:t>
              </a:r>
            </a:p>
          </p:txBody>
        </p:sp>
        <p:grpSp>
          <p:nvGrpSpPr>
            <p:cNvPr id="99" name="Group 98"/>
            <p:cNvGrpSpPr/>
            <p:nvPr/>
          </p:nvGrpSpPr>
          <p:grpSpPr>
            <a:xfrm>
              <a:off x="5250964" y="4367148"/>
              <a:ext cx="2128083" cy="1744935"/>
              <a:chOff x="619600" y="2034988"/>
              <a:chExt cx="2128083" cy="1744935"/>
            </a:xfrm>
          </p:grpSpPr>
          <p:grpSp>
            <p:nvGrpSpPr>
              <p:cNvPr id="100" name="Group 99"/>
              <p:cNvGrpSpPr/>
              <p:nvPr/>
            </p:nvGrpSpPr>
            <p:grpSpPr>
              <a:xfrm>
                <a:off x="619600" y="2034988"/>
                <a:ext cx="2128083" cy="1744935"/>
                <a:chOff x="318234" y="2505104"/>
                <a:chExt cx="2834640" cy="2033134"/>
              </a:xfrm>
            </p:grpSpPr>
            <p:sp>
              <p:nvSpPr>
                <p:cNvPr id="102" name="Rectangle 101">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103" name="Chart 102"/>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6"/>
                </a:graphicData>
              </a:graphic>
            </p:graphicFrame>
          </p:grpSp>
          <p:sp>
            <p:nvSpPr>
              <p:cNvPr id="101" name="Rectangle 100"/>
              <p:cNvSpPr/>
              <p:nvPr/>
            </p:nvSpPr>
            <p:spPr>
              <a:xfrm>
                <a:off x="1305777" y="2661531"/>
                <a:ext cx="755727"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75%</a:t>
                </a:r>
              </a:p>
            </p:txBody>
          </p:sp>
        </p:grpSp>
      </p:grpSp>
      <p:grpSp>
        <p:nvGrpSpPr>
          <p:cNvPr id="104" name="Group 103"/>
          <p:cNvGrpSpPr/>
          <p:nvPr/>
        </p:nvGrpSpPr>
        <p:grpSpPr>
          <a:xfrm>
            <a:off x="7905414" y="3406115"/>
            <a:ext cx="1892972" cy="1372445"/>
            <a:chOff x="2659388" y="4103110"/>
            <a:chExt cx="2780124" cy="2197223"/>
          </a:xfrm>
        </p:grpSpPr>
        <p:sp>
          <p:nvSpPr>
            <p:cNvPr id="105" name="Rectangle 104"/>
            <p:cNvSpPr/>
            <p:nvPr/>
          </p:nvSpPr>
          <p:spPr>
            <a:xfrm>
              <a:off x="2659388" y="4103110"/>
              <a:ext cx="2780124" cy="486168"/>
            </a:xfrm>
            <a:prstGeom prst="rect">
              <a:avLst/>
            </a:prstGeom>
          </p:spPr>
          <p:txBody>
            <a:bodyPr wrap="square">
              <a:spAutoFit/>
            </a:bodyPr>
            <a:lstStyle/>
            <a:p>
              <a:pPr algn="ctr"/>
              <a:r>
                <a:rPr lang="en-US" sz="1200" b="1" dirty="0"/>
                <a:t>Sales and Marketing</a:t>
              </a:r>
            </a:p>
          </p:txBody>
        </p:sp>
        <p:sp>
          <p:nvSpPr>
            <p:cNvPr id="106" name="Rectangle 105"/>
            <p:cNvSpPr/>
            <p:nvPr/>
          </p:nvSpPr>
          <p:spPr>
            <a:xfrm>
              <a:off x="2904745" y="5841174"/>
              <a:ext cx="789082" cy="459159"/>
            </a:xfrm>
            <a:prstGeom prst="rect">
              <a:avLst/>
            </a:prstGeom>
          </p:spPr>
          <p:txBody>
            <a:bodyPr wrap="none">
              <a:spAutoFit/>
            </a:bodyPr>
            <a:lstStyle/>
            <a:p>
              <a:pPr marL="342900" indent="-342900">
                <a:buFont typeface="Wingdings" panose="05000000000000000000" pitchFamily="2" charset="2"/>
                <a:buChar char="v"/>
              </a:pPr>
              <a:endParaRPr lang="en-US" sz="1100" dirty="0">
                <a:solidFill>
                  <a:schemeClr val="tx1">
                    <a:lumMod val="75000"/>
                    <a:lumOff val="25000"/>
                  </a:schemeClr>
                </a:solidFill>
              </a:endParaRPr>
            </a:p>
          </p:txBody>
        </p:sp>
        <p:grpSp>
          <p:nvGrpSpPr>
            <p:cNvPr id="107" name="Group 106"/>
            <p:cNvGrpSpPr/>
            <p:nvPr/>
          </p:nvGrpSpPr>
          <p:grpSpPr>
            <a:xfrm>
              <a:off x="2935282" y="4367148"/>
              <a:ext cx="2128083" cy="1744935"/>
              <a:chOff x="619600" y="2034988"/>
              <a:chExt cx="2128083" cy="1744935"/>
            </a:xfrm>
          </p:grpSpPr>
          <p:grpSp>
            <p:nvGrpSpPr>
              <p:cNvPr id="108" name="Group 107"/>
              <p:cNvGrpSpPr/>
              <p:nvPr/>
            </p:nvGrpSpPr>
            <p:grpSpPr>
              <a:xfrm>
                <a:off x="619600" y="2034988"/>
                <a:ext cx="2128083" cy="1744935"/>
                <a:chOff x="318234" y="2505104"/>
                <a:chExt cx="2834640" cy="2033134"/>
              </a:xfrm>
            </p:grpSpPr>
            <p:sp>
              <p:nvSpPr>
                <p:cNvPr id="110" name="Rectangle 109">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111" name="Chart 110"/>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7"/>
                </a:graphicData>
              </a:graphic>
            </p:graphicFrame>
          </p:grpSp>
          <p:sp>
            <p:nvSpPr>
              <p:cNvPr id="109" name="Rectangle 108"/>
              <p:cNvSpPr/>
              <p:nvPr/>
            </p:nvSpPr>
            <p:spPr>
              <a:xfrm>
                <a:off x="1291482" y="2661531"/>
                <a:ext cx="784316" cy="540187"/>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45%</a:t>
                </a:r>
              </a:p>
            </p:txBody>
          </p:sp>
        </p:grpSp>
      </p:grpSp>
      <p:grpSp>
        <p:nvGrpSpPr>
          <p:cNvPr id="112" name="Group 111"/>
          <p:cNvGrpSpPr/>
          <p:nvPr/>
        </p:nvGrpSpPr>
        <p:grpSpPr>
          <a:xfrm>
            <a:off x="4194959" y="1819382"/>
            <a:ext cx="1868544" cy="1558024"/>
            <a:chOff x="5060533" y="4103110"/>
            <a:chExt cx="2744249" cy="2494326"/>
          </a:xfrm>
        </p:grpSpPr>
        <p:sp>
          <p:nvSpPr>
            <p:cNvPr id="113" name="Rectangle 112"/>
            <p:cNvSpPr/>
            <p:nvPr/>
          </p:nvSpPr>
          <p:spPr>
            <a:xfrm>
              <a:off x="5326596" y="4103110"/>
              <a:ext cx="1976823" cy="486168"/>
            </a:xfrm>
            <a:prstGeom prst="rect">
              <a:avLst/>
            </a:prstGeom>
          </p:spPr>
          <p:txBody>
            <a:bodyPr wrap="square">
              <a:spAutoFit/>
            </a:bodyPr>
            <a:lstStyle/>
            <a:p>
              <a:pPr algn="ctr"/>
              <a:r>
                <a:rPr lang="en-US" sz="1200" b="1" dirty="0"/>
                <a:t>Financial</a:t>
              </a:r>
            </a:p>
          </p:txBody>
        </p:sp>
        <p:sp>
          <p:nvSpPr>
            <p:cNvPr id="114" name="Rectangle 113"/>
            <p:cNvSpPr/>
            <p:nvPr/>
          </p:nvSpPr>
          <p:spPr>
            <a:xfrm>
              <a:off x="5060533" y="5841175"/>
              <a:ext cx="2744249" cy="756261"/>
            </a:xfrm>
            <a:prstGeom prst="rect">
              <a:avLst/>
            </a:prstGeom>
          </p:spPr>
          <p:txBody>
            <a:bodyPr wrap="squar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FDR (Local Enable)</a:t>
              </a:r>
            </a:p>
          </p:txBody>
        </p:sp>
        <p:grpSp>
          <p:nvGrpSpPr>
            <p:cNvPr id="115" name="Group 114"/>
            <p:cNvGrpSpPr/>
            <p:nvPr/>
          </p:nvGrpSpPr>
          <p:grpSpPr>
            <a:xfrm>
              <a:off x="5250964" y="4367148"/>
              <a:ext cx="2128083" cy="1744935"/>
              <a:chOff x="619600" y="2034988"/>
              <a:chExt cx="2128083" cy="1744935"/>
            </a:xfrm>
          </p:grpSpPr>
          <p:grpSp>
            <p:nvGrpSpPr>
              <p:cNvPr id="116" name="Group 115"/>
              <p:cNvGrpSpPr/>
              <p:nvPr/>
            </p:nvGrpSpPr>
            <p:grpSpPr>
              <a:xfrm>
                <a:off x="619600" y="2034988"/>
                <a:ext cx="2128083" cy="1744935"/>
                <a:chOff x="318234" y="2505104"/>
                <a:chExt cx="2834640" cy="2033134"/>
              </a:xfrm>
            </p:grpSpPr>
            <p:sp>
              <p:nvSpPr>
                <p:cNvPr id="118" name="Rectangle 117">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119" name="Chart 118"/>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8"/>
                </a:graphicData>
              </a:graphic>
            </p:graphicFrame>
          </p:grpSp>
          <p:sp>
            <p:nvSpPr>
              <p:cNvPr id="117" name="Rectangle 116"/>
              <p:cNvSpPr/>
              <p:nvPr/>
            </p:nvSpPr>
            <p:spPr>
              <a:xfrm>
                <a:off x="1216435" y="2661531"/>
                <a:ext cx="934414"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100%</a:t>
                </a:r>
              </a:p>
            </p:txBody>
          </p:sp>
        </p:grpSp>
      </p:grpSp>
      <p:grpSp>
        <p:nvGrpSpPr>
          <p:cNvPr id="120" name="Group 119"/>
          <p:cNvGrpSpPr/>
          <p:nvPr/>
        </p:nvGrpSpPr>
        <p:grpSpPr>
          <a:xfrm>
            <a:off x="592182" y="1828907"/>
            <a:ext cx="1877178" cy="1347253"/>
            <a:chOff x="5047855" y="4103110"/>
            <a:chExt cx="2756929" cy="2156891"/>
          </a:xfrm>
        </p:grpSpPr>
        <p:sp>
          <p:nvSpPr>
            <p:cNvPr id="121" name="Rectangle 120"/>
            <p:cNvSpPr/>
            <p:nvPr/>
          </p:nvSpPr>
          <p:spPr>
            <a:xfrm>
              <a:off x="5047855" y="4103110"/>
              <a:ext cx="2651760" cy="486168"/>
            </a:xfrm>
            <a:prstGeom prst="rect">
              <a:avLst/>
            </a:prstGeom>
          </p:spPr>
          <p:txBody>
            <a:bodyPr wrap="square">
              <a:spAutoFit/>
            </a:bodyPr>
            <a:lstStyle/>
            <a:p>
              <a:pPr algn="ctr"/>
              <a:r>
                <a:rPr lang="en-US" sz="1200" b="1" dirty="0"/>
                <a:t>Quoting and Rating</a:t>
              </a:r>
            </a:p>
          </p:txBody>
        </p:sp>
        <p:sp>
          <p:nvSpPr>
            <p:cNvPr id="122" name="Rectangle 121"/>
            <p:cNvSpPr/>
            <p:nvPr/>
          </p:nvSpPr>
          <p:spPr>
            <a:xfrm>
              <a:off x="5060534" y="5841175"/>
              <a:ext cx="2744250" cy="418826"/>
            </a:xfrm>
            <a:prstGeom prst="rect">
              <a:avLst/>
            </a:prstGeom>
          </p:spPr>
          <p:txBody>
            <a:bodyPr wrap="square">
              <a:spAutoFit/>
            </a:bodyPr>
            <a:lstStyle/>
            <a:p>
              <a:pPr marL="342900" indent="-342900">
                <a:buFont typeface="Wingdings" panose="05000000000000000000" pitchFamily="2" charset="2"/>
                <a:buChar char="v"/>
              </a:pPr>
              <a:r>
                <a:rPr lang="en-US" sz="1100" dirty="0">
                  <a:solidFill>
                    <a:schemeClr val="tx1">
                      <a:lumMod val="75000"/>
                      <a:lumOff val="25000"/>
                    </a:schemeClr>
                  </a:solidFill>
                </a:rPr>
                <a:t>CPQ Automation</a:t>
              </a:r>
            </a:p>
          </p:txBody>
        </p:sp>
        <p:grpSp>
          <p:nvGrpSpPr>
            <p:cNvPr id="123" name="Group 122"/>
            <p:cNvGrpSpPr/>
            <p:nvPr/>
          </p:nvGrpSpPr>
          <p:grpSpPr>
            <a:xfrm>
              <a:off x="5250964" y="4367148"/>
              <a:ext cx="2128083" cy="1744935"/>
              <a:chOff x="619600" y="2034988"/>
              <a:chExt cx="2128083" cy="1744935"/>
            </a:xfrm>
          </p:grpSpPr>
          <p:grpSp>
            <p:nvGrpSpPr>
              <p:cNvPr id="124" name="Group 123"/>
              <p:cNvGrpSpPr/>
              <p:nvPr/>
            </p:nvGrpSpPr>
            <p:grpSpPr>
              <a:xfrm>
                <a:off x="619600" y="2034988"/>
                <a:ext cx="2128083" cy="1744935"/>
                <a:chOff x="318234" y="2505104"/>
                <a:chExt cx="2834640" cy="2033134"/>
              </a:xfrm>
            </p:grpSpPr>
            <p:sp>
              <p:nvSpPr>
                <p:cNvPr id="126" name="Rectangle 125">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127" name="Chart 126"/>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19"/>
                </a:graphicData>
              </a:graphic>
            </p:graphicFrame>
          </p:grpSp>
          <p:sp>
            <p:nvSpPr>
              <p:cNvPr id="125" name="Rectangle 124"/>
              <p:cNvSpPr/>
              <p:nvPr/>
            </p:nvSpPr>
            <p:spPr>
              <a:xfrm>
                <a:off x="1216436" y="2661531"/>
                <a:ext cx="934413"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100%</a:t>
                </a:r>
              </a:p>
            </p:txBody>
          </p:sp>
        </p:grpSp>
      </p:grpSp>
      <p:grpSp>
        <p:nvGrpSpPr>
          <p:cNvPr id="128" name="Group 127"/>
          <p:cNvGrpSpPr/>
          <p:nvPr/>
        </p:nvGrpSpPr>
        <p:grpSpPr>
          <a:xfrm>
            <a:off x="4182302" y="3406115"/>
            <a:ext cx="1868544" cy="1347253"/>
            <a:chOff x="5060533" y="4103110"/>
            <a:chExt cx="2744249" cy="2156891"/>
          </a:xfrm>
        </p:grpSpPr>
        <p:sp>
          <p:nvSpPr>
            <p:cNvPr id="129" name="Rectangle 128"/>
            <p:cNvSpPr/>
            <p:nvPr/>
          </p:nvSpPr>
          <p:spPr>
            <a:xfrm>
              <a:off x="5326596" y="4103110"/>
              <a:ext cx="1976823" cy="486168"/>
            </a:xfrm>
            <a:prstGeom prst="rect">
              <a:avLst/>
            </a:prstGeom>
          </p:spPr>
          <p:txBody>
            <a:bodyPr wrap="square">
              <a:spAutoFit/>
            </a:bodyPr>
            <a:lstStyle/>
            <a:p>
              <a:pPr algn="ctr"/>
              <a:r>
                <a:rPr lang="en-US" sz="1200" b="1" dirty="0"/>
                <a:t>Member</a:t>
              </a:r>
            </a:p>
          </p:txBody>
        </p:sp>
        <p:sp>
          <p:nvSpPr>
            <p:cNvPr id="130" name="Rectangle 129"/>
            <p:cNvSpPr/>
            <p:nvPr/>
          </p:nvSpPr>
          <p:spPr>
            <a:xfrm>
              <a:off x="5060533" y="5841175"/>
              <a:ext cx="2744249" cy="418826"/>
            </a:xfrm>
            <a:prstGeom prst="rect">
              <a:avLst/>
            </a:prstGeom>
          </p:spPr>
          <p:txBody>
            <a:bodyPr wrap="square">
              <a:spAutoFit/>
            </a:bodyPr>
            <a:lstStyle/>
            <a:p>
              <a:pPr marL="342900" indent="-342900">
                <a:buFont typeface="Wingdings" panose="05000000000000000000" pitchFamily="2" charset="2"/>
                <a:buChar char="v"/>
              </a:pPr>
              <a:r>
                <a:rPr lang="en-US" sz="1100" dirty="0"/>
                <a:t>Prospects &amp; </a:t>
              </a:r>
              <a:r>
                <a:rPr lang="en-US" sz="1100" dirty="0" err="1"/>
                <a:t>bswift</a:t>
              </a:r>
              <a:endParaRPr lang="en-US" sz="1100" dirty="0"/>
            </a:p>
          </p:txBody>
        </p:sp>
        <p:grpSp>
          <p:nvGrpSpPr>
            <p:cNvPr id="131" name="Group 130"/>
            <p:cNvGrpSpPr/>
            <p:nvPr/>
          </p:nvGrpSpPr>
          <p:grpSpPr>
            <a:xfrm>
              <a:off x="5250964" y="4367148"/>
              <a:ext cx="2128083" cy="1744935"/>
              <a:chOff x="619600" y="2034988"/>
              <a:chExt cx="2128083" cy="1744935"/>
            </a:xfrm>
          </p:grpSpPr>
          <p:grpSp>
            <p:nvGrpSpPr>
              <p:cNvPr id="132" name="Group 131"/>
              <p:cNvGrpSpPr/>
              <p:nvPr/>
            </p:nvGrpSpPr>
            <p:grpSpPr>
              <a:xfrm>
                <a:off x="619600" y="2034988"/>
                <a:ext cx="2128083" cy="1744935"/>
                <a:chOff x="318234" y="2505104"/>
                <a:chExt cx="2834640" cy="2033134"/>
              </a:xfrm>
            </p:grpSpPr>
            <p:sp>
              <p:nvSpPr>
                <p:cNvPr id="134" name="Rectangle 133">
                  <a:extLst>
                    <a:ext uri="{FF2B5EF4-FFF2-40B4-BE49-F238E27FC236}">
                      <a16:creationId xmlns:a16="http://schemas.microsoft.com/office/drawing/2014/main" id="{56182860-F380-4A64-A8D1-C76FC5FEEBC9}"/>
                    </a:ext>
                  </a:extLst>
                </p:cNvPr>
                <p:cNvSpPr/>
                <p:nvPr/>
              </p:nvSpPr>
              <p:spPr>
                <a:xfrm>
                  <a:off x="318234" y="2526558"/>
                  <a:ext cx="2834640" cy="2011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182880" tIns="91440" rIns="182880" bIns="182880" anchor="t" anchorCtr="0">
                  <a:noAutofit/>
                </a:bodyPr>
                <a:lstStyle/>
                <a:p>
                  <a:pPr lvl="0">
                    <a:defRPr/>
                  </a:pPr>
                  <a:endParaRPr kumimoji="0" lang="en-US" sz="1000" u="none" strike="noStrike" kern="1200" cap="none" spc="0" normalizeH="0" baseline="0" noProof="0" dirty="0">
                    <a:ln>
                      <a:noFill/>
                    </a:ln>
                    <a:solidFill>
                      <a:schemeClr val="bg1"/>
                    </a:solidFill>
                    <a:effectLst/>
                    <a:uLnTx/>
                    <a:uFillTx/>
                    <a:latin typeface="Open Sans"/>
                    <a:ea typeface="+mn-ea"/>
                    <a:cs typeface="+mn-cs"/>
                  </a:endParaRPr>
                </a:p>
              </p:txBody>
            </p:sp>
            <p:graphicFrame>
              <p:nvGraphicFramePr>
                <p:cNvPr id="135" name="Chart 134"/>
                <p:cNvGraphicFramePr>
                  <a:graphicFrameLocks noChangeAspect="1"/>
                </p:cNvGraphicFramePr>
                <p:nvPr>
                  <p:extLst/>
                </p:nvPr>
              </p:nvGraphicFramePr>
              <p:xfrm>
                <a:off x="831802" y="2505104"/>
                <a:ext cx="1807503" cy="1997966"/>
              </p:xfrm>
              <a:graphic>
                <a:graphicData uri="http://schemas.openxmlformats.org/drawingml/2006/chart">
                  <c:chart xmlns:c="http://schemas.openxmlformats.org/drawingml/2006/chart" xmlns:r="http://schemas.openxmlformats.org/officeDocument/2006/relationships" r:id="rId20"/>
                </a:graphicData>
              </a:graphic>
            </p:graphicFrame>
          </p:grpSp>
          <p:sp>
            <p:nvSpPr>
              <p:cNvPr id="133" name="Rectangle 132"/>
              <p:cNvSpPr/>
              <p:nvPr/>
            </p:nvSpPr>
            <p:spPr>
              <a:xfrm>
                <a:off x="1279568" y="2661531"/>
                <a:ext cx="808142" cy="540188"/>
              </a:xfrm>
              <a:prstGeom prst="rect">
                <a:avLst/>
              </a:prstGeom>
            </p:spPr>
            <p:txBody>
              <a:bodyPr wrap="none">
                <a:spAutoFit/>
              </a:bodyPr>
              <a:lstStyle/>
              <a:p>
                <a:pPr algn="ctr"/>
                <a:r>
                  <a:rPr lang="en-US" sz="1400" dirty="0">
                    <a:solidFill>
                      <a:schemeClr val="accent2"/>
                    </a:solidFill>
                    <a:latin typeface="Domaine Display Bold" panose="020A0803080505060203" pitchFamily="18" charset="0"/>
                  </a:rPr>
                  <a:t>60%</a:t>
                </a:r>
              </a:p>
            </p:txBody>
          </p:sp>
        </p:grpSp>
      </p:grpSp>
      <p:sp>
        <p:nvSpPr>
          <p:cNvPr id="136" name="Rectangle 135"/>
          <p:cNvSpPr/>
          <p:nvPr/>
        </p:nvSpPr>
        <p:spPr>
          <a:xfrm>
            <a:off x="8851900" y="6397627"/>
            <a:ext cx="2414963" cy="261610"/>
          </a:xfrm>
          <a:prstGeom prst="rect">
            <a:avLst/>
          </a:prstGeom>
        </p:spPr>
        <p:txBody>
          <a:bodyPr wrap="square">
            <a:spAutoFit/>
          </a:bodyPr>
          <a:lstStyle/>
          <a:p>
            <a:pPr marL="173736" indent="-173736">
              <a:buFont typeface="Wingdings" panose="05000000000000000000" pitchFamily="2" charset="2"/>
              <a:buChar char="v"/>
            </a:pPr>
            <a:r>
              <a:rPr lang="en-US" sz="1050" dirty="0">
                <a:solidFill>
                  <a:schemeClr val="tx1">
                    <a:lumMod val="75000"/>
                    <a:lumOff val="25000"/>
                  </a:schemeClr>
                </a:solidFill>
              </a:rPr>
              <a:t>Active Program/Activities</a:t>
            </a:r>
          </a:p>
        </p:txBody>
      </p:sp>
    </p:spTree>
    <p:extLst>
      <p:ext uri="{BB962C8B-B14F-4D97-AF65-F5344CB8AC3E}">
        <p14:creationId xmlns:p14="http://schemas.microsoft.com/office/powerpoint/2010/main" val="689047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a:spLocks noChangeAspect="1"/>
          </p:cNvSpPr>
          <p:nvPr/>
        </p:nvSpPr>
        <p:spPr bwMode="auto">
          <a:xfrm>
            <a:off x="3886200" y="990600"/>
            <a:ext cx="4876800" cy="4876800"/>
          </a:xfrm>
          <a:prstGeom prst="ellipse">
            <a:avLst/>
          </a:prstGeom>
          <a:solidFill>
            <a:schemeClr val="accent4"/>
          </a:solidFill>
          <a:ln w="9525" cap="flat" cmpd="sng" algn="ctr">
            <a:solidFill>
              <a:srgbClr val="000000"/>
            </a:solidFill>
            <a:prstDash val="solid"/>
            <a:round/>
            <a:headEnd type="none" w="med" len="med"/>
            <a:tailEnd type="none" w="med" len="med"/>
          </a:ln>
          <a:effectLst/>
        </p:spPr>
        <p:txBody>
          <a:bodyPr wrap="none" lIns="0" tIns="0" rIns="0" bIns="0" anchor="ctr"/>
          <a:lstStyle/>
          <a:p>
            <a:pPr algn="ctr" eaLnBrk="0" hangingPunct="0">
              <a:lnSpc>
                <a:spcPts val="2625"/>
              </a:lnSpc>
              <a:spcBef>
                <a:spcPts val="600"/>
              </a:spcBef>
              <a:spcAft>
                <a:spcPts val="300"/>
              </a:spcAft>
              <a:buClr>
                <a:srgbClr val="6699CC"/>
              </a:buClr>
              <a:buSzPct val="115000"/>
              <a:defRPr/>
            </a:pPr>
            <a:endParaRPr lang="en-US" dirty="0">
              <a:cs typeface="Arial" charset="0"/>
            </a:endParaRPr>
          </a:p>
          <a:p>
            <a:pPr algn="ctr" eaLnBrk="0" hangingPunct="0">
              <a:lnSpc>
                <a:spcPts val="2625"/>
              </a:lnSpc>
              <a:spcBef>
                <a:spcPts val="600"/>
              </a:spcBef>
              <a:spcAft>
                <a:spcPts val="300"/>
              </a:spcAft>
              <a:buClr>
                <a:srgbClr val="6699CC"/>
              </a:buClr>
              <a:buSzPct val="115000"/>
              <a:defRPr/>
            </a:pPr>
            <a:endParaRPr lang="en-US" dirty="0">
              <a:latin typeface="Arial" charset="0"/>
              <a:cs typeface="Arial" charset="0"/>
            </a:endParaRPr>
          </a:p>
          <a:p>
            <a:pPr algn="ctr" eaLnBrk="0" hangingPunct="0">
              <a:lnSpc>
                <a:spcPts val="2625"/>
              </a:lnSpc>
              <a:spcBef>
                <a:spcPts val="600"/>
              </a:spcBef>
              <a:spcAft>
                <a:spcPts val="300"/>
              </a:spcAft>
              <a:buClr>
                <a:srgbClr val="6699CC"/>
              </a:buClr>
              <a:buSzPct val="115000"/>
              <a:defRPr/>
            </a:pPr>
            <a:endParaRPr lang="en-US" dirty="0">
              <a:latin typeface="Arial" charset="0"/>
              <a:cs typeface="Arial" charset="0"/>
            </a:endParaRPr>
          </a:p>
          <a:p>
            <a:pPr algn="ctr" eaLnBrk="0" hangingPunct="0">
              <a:lnSpc>
                <a:spcPts val="2625"/>
              </a:lnSpc>
              <a:spcBef>
                <a:spcPts val="600"/>
              </a:spcBef>
              <a:spcAft>
                <a:spcPts val="300"/>
              </a:spcAft>
              <a:buClr>
                <a:srgbClr val="6699CC"/>
              </a:buClr>
              <a:buSzPct val="115000"/>
              <a:defRPr/>
            </a:pPr>
            <a:endParaRPr lang="en-US" dirty="0">
              <a:cs typeface="Arial" charset="0"/>
            </a:endParaRPr>
          </a:p>
          <a:p>
            <a:pPr algn="ctr" eaLnBrk="0" hangingPunct="0">
              <a:lnSpc>
                <a:spcPts val="2625"/>
              </a:lnSpc>
              <a:spcBef>
                <a:spcPts val="600"/>
              </a:spcBef>
              <a:spcAft>
                <a:spcPts val="300"/>
              </a:spcAft>
              <a:buClr>
                <a:srgbClr val="6699CC"/>
              </a:buClr>
              <a:buSzPct val="115000"/>
              <a:defRPr/>
            </a:pPr>
            <a:endParaRPr lang="en-US" dirty="0">
              <a:latin typeface="Arial" charset="0"/>
              <a:cs typeface="Arial" charset="0"/>
            </a:endParaRPr>
          </a:p>
          <a:p>
            <a:pPr algn="ctr" eaLnBrk="0" hangingPunct="0">
              <a:lnSpc>
                <a:spcPts val="2625"/>
              </a:lnSpc>
              <a:spcBef>
                <a:spcPts val="600"/>
              </a:spcBef>
              <a:spcAft>
                <a:spcPts val="300"/>
              </a:spcAft>
              <a:buClr>
                <a:srgbClr val="6699CC"/>
              </a:buClr>
              <a:buSzPct val="115000"/>
              <a:defRPr/>
            </a:pPr>
            <a:endParaRPr lang="en-US" dirty="0">
              <a:latin typeface="Arial" charset="0"/>
              <a:cs typeface="Arial" charset="0"/>
            </a:endParaRPr>
          </a:p>
          <a:p>
            <a:pPr algn="ctr" eaLnBrk="0" hangingPunct="0">
              <a:lnSpc>
                <a:spcPts val="2625"/>
              </a:lnSpc>
              <a:spcBef>
                <a:spcPts val="600"/>
              </a:spcBef>
              <a:spcAft>
                <a:spcPts val="300"/>
              </a:spcAft>
              <a:buClr>
                <a:srgbClr val="6699CC"/>
              </a:buClr>
              <a:buSzPct val="115000"/>
              <a:defRPr/>
            </a:pPr>
            <a:endParaRPr lang="en-US" dirty="0">
              <a:cs typeface="Arial" charset="0"/>
            </a:endParaRPr>
          </a:p>
          <a:p>
            <a:pPr algn="ctr" eaLnBrk="0" hangingPunct="0">
              <a:lnSpc>
                <a:spcPts val="2625"/>
              </a:lnSpc>
              <a:spcBef>
                <a:spcPts val="600"/>
              </a:spcBef>
              <a:spcAft>
                <a:spcPts val="300"/>
              </a:spcAft>
              <a:buClr>
                <a:srgbClr val="6699CC"/>
              </a:buClr>
              <a:buSzPct val="115000"/>
              <a:defRPr/>
            </a:pPr>
            <a:endParaRPr lang="en-US" dirty="0">
              <a:latin typeface="Arial" charset="0"/>
              <a:cs typeface="Arial" charset="0"/>
            </a:endParaRPr>
          </a:p>
          <a:p>
            <a:pPr algn="ctr" eaLnBrk="0" hangingPunct="0">
              <a:lnSpc>
                <a:spcPts val="2625"/>
              </a:lnSpc>
              <a:spcBef>
                <a:spcPts val="600"/>
              </a:spcBef>
              <a:spcAft>
                <a:spcPts val="300"/>
              </a:spcAft>
              <a:buClr>
                <a:srgbClr val="6699CC"/>
              </a:buClr>
              <a:buSzPct val="115000"/>
              <a:defRPr/>
            </a:pPr>
            <a:endParaRPr lang="en-US" dirty="0">
              <a:cs typeface="Arial" charset="0"/>
            </a:endParaRPr>
          </a:p>
          <a:p>
            <a:pPr algn="ctr" eaLnBrk="0" hangingPunct="0">
              <a:lnSpc>
                <a:spcPts val="2625"/>
              </a:lnSpc>
              <a:spcBef>
                <a:spcPts val="600"/>
              </a:spcBef>
              <a:spcAft>
                <a:spcPts val="300"/>
              </a:spcAft>
              <a:buClr>
                <a:srgbClr val="6699CC"/>
              </a:buClr>
              <a:buSzPct val="115000"/>
              <a:defRPr/>
            </a:pPr>
            <a:endParaRPr lang="en-US" dirty="0">
              <a:latin typeface="Arial" charset="0"/>
              <a:cs typeface="Arial" charset="0"/>
            </a:endParaRPr>
          </a:p>
        </p:txBody>
      </p:sp>
      <p:sp>
        <p:nvSpPr>
          <p:cNvPr id="69635" name="Oval 6"/>
          <p:cNvSpPr>
            <a:spLocks noChangeAspect="1"/>
          </p:cNvSpPr>
          <p:nvPr/>
        </p:nvSpPr>
        <p:spPr bwMode="auto">
          <a:xfrm>
            <a:off x="4495800" y="1600200"/>
            <a:ext cx="3657600" cy="3657600"/>
          </a:xfrm>
          <a:prstGeom prst="ellipse">
            <a:avLst/>
          </a:prstGeom>
          <a:solidFill>
            <a:schemeClr val="bg1"/>
          </a:solidFill>
          <a:ln w="9525" algn="ctr">
            <a:solidFill>
              <a:srgbClr val="000000"/>
            </a:solidFill>
            <a:round/>
            <a:headEnd/>
            <a:tailEnd/>
          </a:ln>
        </p:spPr>
        <p:txBody>
          <a:bodyPr wrap="none" lIns="0" tIns="0" rIns="0" bIns="0" anchor="ct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ts val="2625"/>
              </a:lnSpc>
              <a:spcBef>
                <a:spcPts val="600"/>
              </a:spcBef>
              <a:spcAft>
                <a:spcPts val="300"/>
              </a:spcAft>
              <a:buClr>
                <a:srgbClr val="6699CC"/>
              </a:buClr>
              <a:buSzPct val="115000"/>
            </a:pPr>
            <a:endParaRPr lang="en-US" altLang="en-US" sz="200"/>
          </a:p>
          <a:p>
            <a:pPr algn="ctr">
              <a:lnSpc>
                <a:spcPts val="2625"/>
              </a:lnSpc>
              <a:spcBef>
                <a:spcPts val="600"/>
              </a:spcBef>
              <a:spcAft>
                <a:spcPts val="300"/>
              </a:spcAft>
              <a:buClr>
                <a:srgbClr val="6699CC"/>
              </a:buClr>
              <a:buSzPct val="115000"/>
            </a:pPr>
            <a:endParaRPr lang="en-US" altLang="en-US"/>
          </a:p>
          <a:p>
            <a:pPr algn="ctr">
              <a:lnSpc>
                <a:spcPts val="2625"/>
              </a:lnSpc>
              <a:spcBef>
                <a:spcPts val="600"/>
              </a:spcBef>
              <a:spcAft>
                <a:spcPts val="300"/>
              </a:spcAft>
              <a:buClr>
                <a:srgbClr val="6699CC"/>
              </a:buClr>
              <a:buSzPct val="115000"/>
            </a:pPr>
            <a:endParaRPr lang="en-US" altLang="en-US"/>
          </a:p>
          <a:p>
            <a:pPr algn="ctr">
              <a:lnSpc>
                <a:spcPts val="2625"/>
              </a:lnSpc>
              <a:spcBef>
                <a:spcPts val="600"/>
              </a:spcBef>
              <a:spcAft>
                <a:spcPts val="300"/>
              </a:spcAft>
              <a:buClr>
                <a:srgbClr val="6699CC"/>
              </a:buClr>
              <a:buSzPct val="115000"/>
            </a:pPr>
            <a:endParaRPr lang="en-US" altLang="en-US"/>
          </a:p>
          <a:p>
            <a:pPr algn="ctr">
              <a:lnSpc>
                <a:spcPts val="2625"/>
              </a:lnSpc>
              <a:spcBef>
                <a:spcPts val="600"/>
              </a:spcBef>
              <a:spcAft>
                <a:spcPts val="300"/>
              </a:spcAft>
              <a:buClr>
                <a:srgbClr val="6699CC"/>
              </a:buClr>
              <a:buSzPct val="115000"/>
            </a:pPr>
            <a:endParaRPr lang="en-US" altLang="en-US"/>
          </a:p>
          <a:p>
            <a:pPr algn="ctr">
              <a:lnSpc>
                <a:spcPts val="2625"/>
              </a:lnSpc>
              <a:spcBef>
                <a:spcPts val="600"/>
              </a:spcBef>
              <a:spcAft>
                <a:spcPts val="300"/>
              </a:spcAft>
              <a:buClr>
                <a:srgbClr val="6699CC"/>
              </a:buClr>
              <a:buSzPct val="115000"/>
            </a:pPr>
            <a:endParaRPr lang="en-US" altLang="en-US"/>
          </a:p>
          <a:p>
            <a:pPr algn="ctr">
              <a:lnSpc>
                <a:spcPts val="2625"/>
              </a:lnSpc>
              <a:spcBef>
                <a:spcPts val="600"/>
              </a:spcBef>
              <a:spcAft>
                <a:spcPts val="300"/>
              </a:spcAft>
              <a:buClr>
                <a:srgbClr val="6699CC"/>
              </a:buClr>
              <a:buSzPct val="115000"/>
            </a:pPr>
            <a:endParaRPr lang="en-US" altLang="en-US"/>
          </a:p>
          <a:p>
            <a:pPr algn="ctr">
              <a:lnSpc>
                <a:spcPts val="2625"/>
              </a:lnSpc>
              <a:spcBef>
                <a:spcPts val="600"/>
              </a:spcBef>
              <a:spcAft>
                <a:spcPts val="300"/>
              </a:spcAft>
              <a:buClr>
                <a:srgbClr val="6699CC"/>
              </a:buClr>
              <a:buSzPct val="115000"/>
            </a:pPr>
            <a:endParaRPr lang="en-US" altLang="en-US"/>
          </a:p>
        </p:txBody>
      </p:sp>
      <p:sp>
        <p:nvSpPr>
          <p:cNvPr id="69636" name="Oval 5"/>
          <p:cNvSpPr>
            <a:spLocks noChangeAspect="1"/>
          </p:cNvSpPr>
          <p:nvPr/>
        </p:nvSpPr>
        <p:spPr bwMode="auto">
          <a:xfrm>
            <a:off x="5089525" y="2194719"/>
            <a:ext cx="2470150" cy="2468562"/>
          </a:xfrm>
          <a:prstGeom prst="ellipse">
            <a:avLst/>
          </a:prstGeom>
          <a:solidFill>
            <a:schemeClr val="bg1">
              <a:lumMod val="95000"/>
            </a:schemeClr>
          </a:solidFill>
          <a:ln w="9525" algn="ctr">
            <a:solidFill>
              <a:srgbClr val="000000"/>
            </a:solidFill>
            <a:round/>
            <a:headEnd/>
            <a:tailEnd/>
          </a:ln>
        </p:spPr>
        <p:txBody>
          <a:bodyPr wrap="none" lIns="0" tIns="0" rIns="0" bIns="0" anchor="ct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ts val="2625"/>
              </a:lnSpc>
              <a:spcBef>
                <a:spcPts val="600"/>
              </a:spcBef>
              <a:spcAft>
                <a:spcPts val="300"/>
              </a:spcAft>
              <a:buClr>
                <a:srgbClr val="6699CC"/>
              </a:buClr>
              <a:buSzPct val="115000"/>
            </a:pPr>
            <a:r>
              <a:rPr lang="en-US" altLang="en-US" sz="1600" dirty="0"/>
              <a:t>Messaging</a:t>
            </a:r>
          </a:p>
          <a:p>
            <a:pPr algn="ctr">
              <a:lnSpc>
                <a:spcPts val="2625"/>
              </a:lnSpc>
              <a:spcBef>
                <a:spcPts val="600"/>
              </a:spcBef>
              <a:spcAft>
                <a:spcPts val="300"/>
              </a:spcAft>
              <a:buClr>
                <a:srgbClr val="6699CC"/>
              </a:buClr>
              <a:buSzPct val="115000"/>
            </a:pPr>
            <a:endParaRPr lang="en-US" altLang="en-US" dirty="0"/>
          </a:p>
          <a:p>
            <a:pPr algn="ctr">
              <a:lnSpc>
                <a:spcPts val="2625"/>
              </a:lnSpc>
              <a:spcBef>
                <a:spcPts val="600"/>
              </a:spcBef>
              <a:spcAft>
                <a:spcPts val="300"/>
              </a:spcAft>
              <a:buClr>
                <a:srgbClr val="6699CC"/>
              </a:buClr>
              <a:buSzPct val="115000"/>
            </a:pPr>
            <a:endParaRPr lang="en-US" altLang="en-US" dirty="0"/>
          </a:p>
          <a:p>
            <a:pPr algn="ctr">
              <a:lnSpc>
                <a:spcPts val="2625"/>
              </a:lnSpc>
              <a:spcBef>
                <a:spcPts val="600"/>
              </a:spcBef>
              <a:spcAft>
                <a:spcPts val="300"/>
              </a:spcAft>
              <a:buClr>
                <a:srgbClr val="6699CC"/>
              </a:buClr>
              <a:buSzPct val="115000"/>
            </a:pPr>
            <a:endParaRPr lang="en-US" altLang="en-US" dirty="0"/>
          </a:p>
          <a:p>
            <a:pPr algn="ctr">
              <a:lnSpc>
                <a:spcPts val="2625"/>
              </a:lnSpc>
              <a:spcBef>
                <a:spcPts val="600"/>
              </a:spcBef>
              <a:spcAft>
                <a:spcPts val="300"/>
              </a:spcAft>
              <a:buClr>
                <a:srgbClr val="6699CC"/>
              </a:buClr>
              <a:buSzPct val="115000"/>
            </a:pPr>
            <a:endParaRPr lang="en-US" altLang="en-US" dirty="0"/>
          </a:p>
        </p:txBody>
      </p:sp>
      <p:sp>
        <p:nvSpPr>
          <p:cNvPr id="69637" name="Oval 4"/>
          <p:cNvSpPr>
            <a:spLocks noChangeAspect="1"/>
          </p:cNvSpPr>
          <p:nvPr/>
        </p:nvSpPr>
        <p:spPr bwMode="auto">
          <a:xfrm>
            <a:off x="5638800" y="2743200"/>
            <a:ext cx="1371600" cy="1371600"/>
          </a:xfrm>
          <a:prstGeom prst="ellipse">
            <a:avLst/>
          </a:prstGeom>
          <a:solidFill>
            <a:schemeClr val="bg2">
              <a:lumMod val="40000"/>
              <a:lumOff val="60000"/>
            </a:schemeClr>
          </a:solidFill>
          <a:ln w="9525" algn="ctr">
            <a:solidFill>
              <a:srgbClr val="000000"/>
            </a:solidFill>
            <a:round/>
            <a:headEnd/>
            <a:tailEnd/>
          </a:ln>
        </p:spPr>
        <p:txBody>
          <a:bodyPr wrap="none" lIns="0" tIns="0" rIns="0" bIns="0" anchor="ct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ts val="2625"/>
              </a:lnSpc>
              <a:spcBef>
                <a:spcPts val="600"/>
              </a:spcBef>
              <a:spcAft>
                <a:spcPts val="300"/>
              </a:spcAft>
              <a:buClr>
                <a:srgbClr val="6699CC"/>
              </a:buClr>
              <a:buSzPct val="115000"/>
            </a:pPr>
            <a:r>
              <a:rPr lang="en-US" altLang="en-US" sz="1600" dirty="0"/>
              <a:t>IT Systems</a:t>
            </a:r>
          </a:p>
        </p:txBody>
      </p:sp>
      <p:pic>
        <p:nvPicPr>
          <p:cNvPr id="6963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064" y="122879"/>
            <a:ext cx="267335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86826" y="192272"/>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287" y="4019910"/>
            <a:ext cx="229235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1"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1810" y="3898465"/>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2" name="TextBox 2"/>
          <p:cNvSpPr txBox="1">
            <a:spLocks noChangeArrowheads="1"/>
          </p:cNvSpPr>
          <p:nvPr/>
        </p:nvSpPr>
        <p:spPr bwMode="auto">
          <a:xfrm>
            <a:off x="5297488" y="1831199"/>
            <a:ext cx="2054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6" tIns="45688" rIns="91376" bIns="45688">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hangingPunct="1"/>
            <a:r>
              <a:rPr lang="en-US" altLang="en-US" sz="1600" dirty="0"/>
              <a:t>Enterprise Services</a:t>
            </a:r>
          </a:p>
        </p:txBody>
      </p:sp>
      <p:sp>
        <p:nvSpPr>
          <p:cNvPr id="69643" name="TextBox 15"/>
          <p:cNvSpPr txBox="1">
            <a:spLocks noChangeArrowheads="1"/>
          </p:cNvSpPr>
          <p:nvPr/>
        </p:nvSpPr>
        <p:spPr bwMode="auto">
          <a:xfrm>
            <a:off x="5297488" y="1198564"/>
            <a:ext cx="2054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6" tIns="45688" rIns="91376" bIns="45688">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hangingPunct="1"/>
            <a:r>
              <a:rPr lang="en-US" altLang="en-US" sz="1600"/>
              <a:t>Enterprise APIs</a:t>
            </a:r>
          </a:p>
        </p:txBody>
      </p:sp>
      <p:sp>
        <p:nvSpPr>
          <p:cNvPr id="69644" name="TextBox 16"/>
          <p:cNvSpPr txBox="1">
            <a:spLocks noChangeArrowheads="1"/>
          </p:cNvSpPr>
          <p:nvPr/>
        </p:nvSpPr>
        <p:spPr bwMode="auto">
          <a:xfrm>
            <a:off x="5297488" y="4684514"/>
            <a:ext cx="2054225" cy="5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6" tIns="45688" rIns="91376" bIns="45688">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hangingPunct="1"/>
            <a:r>
              <a:rPr lang="en-US" altLang="en-US" sz="1600" dirty="0"/>
              <a:t>Opportunistic Services</a:t>
            </a:r>
          </a:p>
        </p:txBody>
      </p:sp>
      <p:sp>
        <p:nvSpPr>
          <p:cNvPr id="69645" name="TextBox 17"/>
          <p:cNvSpPr txBox="1">
            <a:spLocks noChangeArrowheads="1"/>
          </p:cNvSpPr>
          <p:nvPr/>
        </p:nvSpPr>
        <p:spPr bwMode="auto">
          <a:xfrm>
            <a:off x="5297488" y="5314502"/>
            <a:ext cx="2054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6" tIns="45688" rIns="91376" bIns="45688">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hangingPunct="1"/>
            <a:r>
              <a:rPr lang="en-US" altLang="en-US" sz="1600" dirty="0"/>
              <a:t>Opportunistic APIs</a:t>
            </a:r>
          </a:p>
        </p:txBody>
      </p:sp>
      <p:cxnSp>
        <p:nvCxnSpPr>
          <p:cNvPr id="19" name="Straight Connector 18"/>
          <p:cNvCxnSpPr/>
          <p:nvPr/>
        </p:nvCxnSpPr>
        <p:spPr bwMode="auto">
          <a:xfrm>
            <a:off x="3937779" y="3517900"/>
            <a:ext cx="1127125" cy="0"/>
          </a:xfrm>
          <a:prstGeom prst="line">
            <a:avLst/>
          </a:prstGeom>
          <a:gradFill rotWithShape="1">
            <a:gsLst>
              <a:gs pos="0">
                <a:schemeClr val="folHlink">
                  <a:alpha val="5000"/>
                </a:schemeClr>
              </a:gs>
              <a:gs pos="100000">
                <a:schemeClr val="folHlink">
                  <a:gamma/>
                  <a:shade val="46275"/>
                  <a:invGamma/>
                </a:schemeClr>
              </a:gs>
            </a:gsLst>
            <a:lin ang="5400000" scaled="1"/>
          </a:gradFill>
          <a:ln w="9525" cap="flat" cmpd="sng" algn="ctr">
            <a:solidFill>
              <a:srgbClr val="000000"/>
            </a:solidFill>
            <a:prstDash val="dash"/>
            <a:round/>
            <a:headEnd type="none" w="med" len="med"/>
            <a:tailEnd type="none" w="med" len="med"/>
          </a:ln>
          <a:effectLst/>
        </p:spPr>
      </p:cxnSp>
      <p:cxnSp>
        <p:nvCxnSpPr>
          <p:cNvPr id="24" name="Straight Connector 23"/>
          <p:cNvCxnSpPr/>
          <p:nvPr/>
        </p:nvCxnSpPr>
        <p:spPr bwMode="auto">
          <a:xfrm>
            <a:off x="7559675" y="3517900"/>
            <a:ext cx="1185864" cy="0"/>
          </a:xfrm>
          <a:prstGeom prst="line">
            <a:avLst/>
          </a:prstGeom>
          <a:gradFill rotWithShape="1">
            <a:gsLst>
              <a:gs pos="0">
                <a:schemeClr val="folHlink">
                  <a:alpha val="5000"/>
                </a:schemeClr>
              </a:gs>
              <a:gs pos="100000">
                <a:schemeClr val="folHlink">
                  <a:gamma/>
                  <a:shade val="46275"/>
                  <a:invGamma/>
                </a:schemeClr>
              </a:gs>
            </a:gsLst>
            <a:lin ang="5400000" scaled="1"/>
          </a:gradFill>
          <a:ln w="9525" cap="flat" cmpd="sng" algn="ctr">
            <a:solidFill>
              <a:srgbClr val="000000"/>
            </a:solidFill>
            <a:prstDash val="dash"/>
            <a:round/>
            <a:headEnd type="none" w="med" len="med"/>
            <a:tailEnd type="none" w="med" len="med"/>
          </a:ln>
          <a:effectLst/>
        </p:spPr>
      </p:cxnSp>
      <p:sp>
        <p:nvSpPr>
          <p:cNvPr id="69648" name="Title 1"/>
          <p:cNvSpPr>
            <a:spLocks noGrp="1"/>
          </p:cNvSpPr>
          <p:nvPr>
            <p:ph type="title"/>
          </p:nvPr>
        </p:nvSpPr>
        <p:spPr>
          <a:xfrm>
            <a:off x="3464721" y="243175"/>
            <a:ext cx="5422104" cy="452438"/>
          </a:xfrm>
        </p:spPr>
        <p:txBody>
          <a:bodyPr/>
          <a:lstStyle/>
          <a:p>
            <a:pPr algn="ctr"/>
            <a:r>
              <a:rPr lang="en-US" altLang="en-US" sz="2200" dirty="0"/>
              <a:t>If you have the Service, then it’s easy to create one or more APIs</a:t>
            </a:r>
          </a:p>
        </p:txBody>
      </p:sp>
      <p:sp>
        <p:nvSpPr>
          <p:cNvPr id="69649" name="Title 1"/>
          <p:cNvSpPr txBox="1">
            <a:spLocks/>
          </p:cNvSpPr>
          <p:nvPr/>
        </p:nvSpPr>
        <p:spPr bwMode="auto">
          <a:xfrm>
            <a:off x="3276600" y="5858091"/>
            <a:ext cx="61976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1" tIns="45652" rIns="91301" bIns="45652" anchor="b"/>
          <a:lstStyle>
            <a:lvl1pPr eaLnBrk="0" hangingPunct="0">
              <a:lnSpc>
                <a:spcPts val="2625"/>
              </a:lnSpc>
              <a:spcBef>
                <a:spcPts val="600"/>
              </a:spcBef>
              <a:spcAft>
                <a:spcPts val="300"/>
              </a:spcAft>
              <a:buClr>
                <a:srgbClr val="6699CC"/>
              </a:buClr>
              <a:buSzPct val="115000"/>
              <a:buFont typeface="Wingdings" pitchFamily="2" charset="2"/>
              <a:buChar char=""/>
              <a:defRPr sz="1600">
                <a:solidFill>
                  <a:schemeClr val="bg2"/>
                </a:solidFill>
                <a:latin typeface="Arial" pitchFamily="34" charset="0"/>
                <a:ea typeface="MS PGothic" pitchFamily="34" charset="-128"/>
              </a:defRPr>
            </a:lvl1pPr>
            <a:lvl2pPr marL="460375" indent="-238125" eaLnBrk="0" hangingPunct="0">
              <a:lnSpc>
                <a:spcPct val="110000"/>
              </a:lnSpc>
              <a:spcBef>
                <a:spcPts val="500"/>
              </a:spcBef>
              <a:spcAft>
                <a:spcPts val="250"/>
              </a:spcAft>
              <a:buClr>
                <a:srgbClr val="6699CC"/>
              </a:buClr>
              <a:buSzPct val="100000"/>
              <a:buFont typeface="Arial" pitchFamily="34" charset="0"/>
              <a:buChar char="–"/>
              <a:defRPr sz="1400">
                <a:solidFill>
                  <a:schemeClr val="bg2"/>
                </a:solidFill>
                <a:latin typeface="Arial" pitchFamily="34" charset="0"/>
                <a:ea typeface="MS PGothic" pitchFamily="34" charset="-128"/>
              </a:defRPr>
            </a:lvl2pPr>
            <a:lvl3pPr marL="635000" indent="-174625" eaLnBrk="0" hangingPunct="0">
              <a:lnSpc>
                <a:spcPct val="110000"/>
              </a:lnSpc>
              <a:spcBef>
                <a:spcPts val="450"/>
              </a:spcBef>
              <a:spcAft>
                <a:spcPts val="225"/>
              </a:spcAft>
              <a:buClr>
                <a:srgbClr val="6699CC"/>
              </a:buClr>
              <a:buSzPct val="100000"/>
              <a:buFont typeface="Arial" pitchFamily="34" charset="0"/>
              <a:buChar char="•"/>
              <a:defRPr sz="1200">
                <a:solidFill>
                  <a:schemeClr val="bg2"/>
                </a:solidFill>
                <a:latin typeface="Arial" pitchFamily="34" charset="0"/>
                <a:ea typeface="MS PGothic" pitchFamily="34" charset="-128"/>
              </a:defRPr>
            </a:lvl3pPr>
            <a:lvl4pPr marL="1600200" indent="-228600" eaLnBrk="0"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Arial" pitchFamily="34" charset="0"/>
                <a:ea typeface="MS PGothic" pitchFamily="34" charset="-128"/>
              </a:defRPr>
            </a:lvl4pPr>
            <a:lvl5pPr marL="2057400" indent="-228600" eaLnBrk="0"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9pPr>
          </a:lstStyle>
          <a:p>
            <a:pPr algn="ctr">
              <a:lnSpc>
                <a:spcPct val="84000"/>
              </a:lnSpc>
              <a:spcBef>
                <a:spcPct val="0"/>
              </a:spcBef>
              <a:spcAft>
                <a:spcPct val="0"/>
              </a:spcAft>
              <a:buClr>
                <a:srgbClr val="FFFFFF"/>
              </a:buClr>
              <a:buSzPct val="100000"/>
              <a:buFont typeface="Arial" pitchFamily="34" charset="0"/>
              <a:buNone/>
            </a:pPr>
            <a:r>
              <a:rPr lang="en-US" altLang="en-US" sz="2200" dirty="0">
                <a:solidFill>
                  <a:schemeClr val="bg2">
                    <a:lumMod val="50000"/>
                  </a:schemeClr>
                </a:solidFill>
              </a:rPr>
              <a:t>... some APIs are purposefully short lived…</a:t>
            </a:r>
          </a:p>
        </p:txBody>
      </p:sp>
      <p:sp>
        <p:nvSpPr>
          <p:cNvPr id="18" name="Title 1"/>
          <p:cNvSpPr txBox="1">
            <a:spLocks/>
          </p:cNvSpPr>
          <p:nvPr/>
        </p:nvSpPr>
        <p:spPr bwMode="auto">
          <a:xfrm>
            <a:off x="770040" y="3133725"/>
            <a:ext cx="2694681" cy="452438"/>
          </a:xfrm>
          <a:prstGeom prst="rect">
            <a:avLst/>
          </a:prstGeom>
          <a:noFill/>
          <a:ln>
            <a:noFill/>
          </a:ln>
          <a:scene3d>
            <a:camera prst="orthographicFront">
              <a:rot lat="0" lon="0" rev="20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1" tIns="45652" rIns="91301" bIns="45652" anchor="b"/>
          <a:lstStyle>
            <a:lvl1pPr eaLnBrk="0" hangingPunct="0">
              <a:lnSpc>
                <a:spcPts val="2625"/>
              </a:lnSpc>
              <a:spcBef>
                <a:spcPts val="600"/>
              </a:spcBef>
              <a:spcAft>
                <a:spcPts val="300"/>
              </a:spcAft>
              <a:buClr>
                <a:srgbClr val="6699CC"/>
              </a:buClr>
              <a:buSzPct val="115000"/>
              <a:buFont typeface="Wingdings" pitchFamily="2" charset="2"/>
              <a:buChar char=""/>
              <a:defRPr sz="1600">
                <a:solidFill>
                  <a:schemeClr val="bg2"/>
                </a:solidFill>
                <a:latin typeface="Arial" pitchFamily="34" charset="0"/>
                <a:ea typeface="MS PGothic" pitchFamily="34" charset="-128"/>
              </a:defRPr>
            </a:lvl1pPr>
            <a:lvl2pPr marL="460375" indent="-238125" eaLnBrk="0" hangingPunct="0">
              <a:lnSpc>
                <a:spcPct val="110000"/>
              </a:lnSpc>
              <a:spcBef>
                <a:spcPts val="500"/>
              </a:spcBef>
              <a:spcAft>
                <a:spcPts val="250"/>
              </a:spcAft>
              <a:buClr>
                <a:srgbClr val="6699CC"/>
              </a:buClr>
              <a:buSzPct val="100000"/>
              <a:buFont typeface="Arial" pitchFamily="34" charset="0"/>
              <a:buChar char="–"/>
              <a:defRPr sz="1400">
                <a:solidFill>
                  <a:schemeClr val="bg2"/>
                </a:solidFill>
                <a:latin typeface="Arial" pitchFamily="34" charset="0"/>
                <a:ea typeface="MS PGothic" pitchFamily="34" charset="-128"/>
              </a:defRPr>
            </a:lvl2pPr>
            <a:lvl3pPr marL="635000" indent="-174625" eaLnBrk="0" hangingPunct="0">
              <a:lnSpc>
                <a:spcPct val="110000"/>
              </a:lnSpc>
              <a:spcBef>
                <a:spcPts val="450"/>
              </a:spcBef>
              <a:spcAft>
                <a:spcPts val="225"/>
              </a:spcAft>
              <a:buClr>
                <a:srgbClr val="6699CC"/>
              </a:buClr>
              <a:buSzPct val="100000"/>
              <a:buFont typeface="Arial" pitchFamily="34" charset="0"/>
              <a:buChar char="•"/>
              <a:defRPr sz="1200">
                <a:solidFill>
                  <a:schemeClr val="bg2"/>
                </a:solidFill>
                <a:latin typeface="Arial" pitchFamily="34" charset="0"/>
                <a:ea typeface="MS PGothic" pitchFamily="34" charset="-128"/>
              </a:defRPr>
            </a:lvl3pPr>
            <a:lvl4pPr marL="1600200" indent="-228600" eaLnBrk="0"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Arial" pitchFamily="34" charset="0"/>
                <a:ea typeface="MS PGothic" pitchFamily="34" charset="-128"/>
              </a:defRPr>
            </a:lvl4pPr>
            <a:lvl5pPr marL="2057400" indent="-228600" eaLnBrk="0"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9pPr>
          </a:lstStyle>
          <a:p>
            <a:pPr algn="ctr">
              <a:lnSpc>
                <a:spcPct val="84000"/>
              </a:lnSpc>
              <a:spcBef>
                <a:spcPct val="0"/>
              </a:spcBef>
              <a:spcAft>
                <a:spcPct val="0"/>
              </a:spcAft>
              <a:buClr>
                <a:srgbClr val="FFFFFF"/>
              </a:buClr>
              <a:buSzPct val="100000"/>
              <a:buFont typeface="Arial" pitchFamily="34" charset="0"/>
              <a:buNone/>
            </a:pPr>
            <a:r>
              <a:rPr lang="en-US" altLang="en-US" sz="2200" dirty="0">
                <a:solidFill>
                  <a:srgbClr val="17AF4B"/>
                </a:solidFill>
              </a:rPr>
              <a:t>Enterprise systems</a:t>
            </a:r>
          </a:p>
        </p:txBody>
      </p:sp>
      <p:sp>
        <p:nvSpPr>
          <p:cNvPr id="20" name="Title 1"/>
          <p:cNvSpPr txBox="1">
            <a:spLocks/>
          </p:cNvSpPr>
          <p:nvPr/>
        </p:nvSpPr>
        <p:spPr bwMode="auto">
          <a:xfrm>
            <a:off x="8745539" y="2907506"/>
            <a:ext cx="2694681" cy="452438"/>
          </a:xfrm>
          <a:prstGeom prst="rect">
            <a:avLst/>
          </a:prstGeom>
          <a:noFill/>
          <a:ln>
            <a:noFill/>
          </a:ln>
          <a:scene3d>
            <a:camera prst="orthographicFront">
              <a:rot lat="0" lon="0" rev="2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1" tIns="45652" rIns="91301" bIns="45652" anchor="b"/>
          <a:lstStyle>
            <a:lvl1pPr eaLnBrk="0" hangingPunct="0">
              <a:lnSpc>
                <a:spcPts val="2625"/>
              </a:lnSpc>
              <a:spcBef>
                <a:spcPts val="600"/>
              </a:spcBef>
              <a:spcAft>
                <a:spcPts val="300"/>
              </a:spcAft>
              <a:buClr>
                <a:srgbClr val="6699CC"/>
              </a:buClr>
              <a:buSzPct val="115000"/>
              <a:buFont typeface="Wingdings" pitchFamily="2" charset="2"/>
              <a:buChar char=""/>
              <a:defRPr sz="1600">
                <a:solidFill>
                  <a:schemeClr val="bg2"/>
                </a:solidFill>
                <a:latin typeface="Arial" pitchFamily="34" charset="0"/>
                <a:ea typeface="MS PGothic" pitchFamily="34" charset="-128"/>
              </a:defRPr>
            </a:lvl1pPr>
            <a:lvl2pPr marL="460375" indent="-238125" eaLnBrk="0" hangingPunct="0">
              <a:lnSpc>
                <a:spcPct val="110000"/>
              </a:lnSpc>
              <a:spcBef>
                <a:spcPts val="500"/>
              </a:spcBef>
              <a:spcAft>
                <a:spcPts val="250"/>
              </a:spcAft>
              <a:buClr>
                <a:srgbClr val="6699CC"/>
              </a:buClr>
              <a:buSzPct val="100000"/>
              <a:buFont typeface="Arial" pitchFamily="34" charset="0"/>
              <a:buChar char="–"/>
              <a:defRPr sz="1400">
                <a:solidFill>
                  <a:schemeClr val="bg2"/>
                </a:solidFill>
                <a:latin typeface="Arial" pitchFamily="34" charset="0"/>
                <a:ea typeface="MS PGothic" pitchFamily="34" charset="-128"/>
              </a:defRPr>
            </a:lvl2pPr>
            <a:lvl3pPr marL="635000" indent="-174625" eaLnBrk="0" hangingPunct="0">
              <a:lnSpc>
                <a:spcPct val="110000"/>
              </a:lnSpc>
              <a:spcBef>
                <a:spcPts val="450"/>
              </a:spcBef>
              <a:spcAft>
                <a:spcPts val="225"/>
              </a:spcAft>
              <a:buClr>
                <a:srgbClr val="6699CC"/>
              </a:buClr>
              <a:buSzPct val="100000"/>
              <a:buFont typeface="Arial" pitchFamily="34" charset="0"/>
              <a:buChar char="•"/>
              <a:defRPr sz="1200">
                <a:solidFill>
                  <a:schemeClr val="bg2"/>
                </a:solidFill>
                <a:latin typeface="Arial" pitchFamily="34" charset="0"/>
                <a:ea typeface="MS PGothic" pitchFamily="34" charset="-128"/>
              </a:defRPr>
            </a:lvl3pPr>
            <a:lvl4pPr marL="1600200" indent="-228600" eaLnBrk="0"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Arial" pitchFamily="34" charset="0"/>
                <a:ea typeface="MS PGothic" pitchFamily="34" charset="-128"/>
              </a:defRPr>
            </a:lvl4pPr>
            <a:lvl5pPr marL="2057400" indent="-228600" eaLnBrk="0"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1600">
                <a:solidFill>
                  <a:schemeClr val="bg2"/>
                </a:solidFill>
                <a:latin typeface="Arial" pitchFamily="34" charset="0"/>
                <a:ea typeface="MS PGothic" pitchFamily="34" charset="-128"/>
              </a:defRPr>
            </a:lvl9pPr>
          </a:lstStyle>
          <a:p>
            <a:pPr algn="ctr">
              <a:lnSpc>
                <a:spcPct val="84000"/>
              </a:lnSpc>
              <a:spcBef>
                <a:spcPct val="0"/>
              </a:spcBef>
              <a:spcAft>
                <a:spcPct val="0"/>
              </a:spcAft>
              <a:buClr>
                <a:srgbClr val="FFFFFF"/>
              </a:buClr>
              <a:buSzPct val="100000"/>
              <a:buFont typeface="Arial" pitchFamily="34" charset="0"/>
              <a:buNone/>
            </a:pPr>
            <a:r>
              <a:rPr lang="en-US" altLang="en-US" sz="2200" dirty="0">
                <a:solidFill>
                  <a:srgbClr val="17AF4B"/>
                </a:solidFill>
              </a:rPr>
              <a:t>Situational apps</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Text Placeholder 2"/>
          <p:cNvSpPr>
            <a:spLocks noGrp="1"/>
          </p:cNvSpPr>
          <p:nvPr>
            <p:ph type="body" sz="quarter" idx="11"/>
          </p:nvPr>
        </p:nvSpPr>
        <p:spPr/>
        <p:txBody>
          <a:bodyPr/>
          <a:lstStyle/>
          <a:p>
            <a:r>
              <a:rPr lang="en-US" dirty="0"/>
              <a:t>An API Platform Strategy across Enterprise IT is critical for meeting the company vision and delivering Connected Health at sustainable cost</a:t>
            </a:r>
          </a:p>
        </p:txBody>
      </p:sp>
      <p:sp>
        <p:nvSpPr>
          <p:cNvPr id="5" name="TextBox 4"/>
          <p:cNvSpPr txBox="1"/>
          <p:nvPr/>
        </p:nvSpPr>
        <p:spPr>
          <a:xfrm>
            <a:off x="8310269" y="2704382"/>
            <a:ext cx="2978700"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Recommendations</a:t>
            </a:r>
          </a:p>
        </p:txBody>
      </p:sp>
      <p:sp>
        <p:nvSpPr>
          <p:cNvPr id="6" name="TextBox 5"/>
          <p:cNvSpPr txBox="1"/>
          <p:nvPr/>
        </p:nvSpPr>
        <p:spPr>
          <a:xfrm>
            <a:off x="5194332" y="2704382"/>
            <a:ext cx="1800173"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Conclusions</a:t>
            </a:r>
          </a:p>
        </p:txBody>
      </p:sp>
      <p:sp>
        <p:nvSpPr>
          <p:cNvPr id="7" name="TextBox 6"/>
          <p:cNvSpPr txBox="1"/>
          <p:nvPr/>
        </p:nvSpPr>
        <p:spPr>
          <a:xfrm>
            <a:off x="1359924" y="2704382"/>
            <a:ext cx="2058577"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Opportunity</a:t>
            </a:r>
          </a:p>
        </p:txBody>
      </p:sp>
      <p:grpSp>
        <p:nvGrpSpPr>
          <p:cNvPr id="8" name="Group 7"/>
          <p:cNvGrpSpPr/>
          <p:nvPr/>
        </p:nvGrpSpPr>
        <p:grpSpPr>
          <a:xfrm>
            <a:off x="9453373" y="1867427"/>
            <a:ext cx="698547" cy="697143"/>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39934" y="186742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sp>
        <p:nvSpPr>
          <p:cNvPr id="12" name="Oval 11"/>
          <p:cNvSpPr/>
          <p:nvPr/>
        </p:nvSpPr>
        <p:spPr>
          <a:xfrm>
            <a:off x="5745140" y="186742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cxnSp>
        <p:nvCxnSpPr>
          <p:cNvPr id="13" name="Straight Connector 12"/>
          <p:cNvCxnSpPr>
            <a:cxnSpLocks/>
          </p:cNvCxnSpPr>
          <p:nvPr/>
        </p:nvCxnSpPr>
        <p:spPr>
          <a:xfrm>
            <a:off x="4155812" y="1854167"/>
            <a:ext cx="0" cy="4504098"/>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9007" y="3228853"/>
            <a:ext cx="3200400" cy="3332767"/>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Taking an “API First” approach will accelerate the integration and sharing of capabilities across the CVS Health and Aetna ecosystems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APIs allow the business to integrate in new ways with suppliers, partners and customers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The company already has thousands of APIs in production with many more to come</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A robust cloud strategy is dependent on APIs</a:t>
            </a:r>
          </a:p>
        </p:txBody>
      </p:sp>
      <p:sp>
        <p:nvSpPr>
          <p:cNvPr id="15" name="TextBox 14"/>
          <p:cNvSpPr txBox="1"/>
          <p:nvPr/>
        </p:nvSpPr>
        <p:spPr>
          <a:xfrm>
            <a:off x="4322216" y="3228854"/>
            <a:ext cx="3544392" cy="129930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While CVS Health has pursued multiple different platforms in different parts of the organization, Aetna has a unified approach based on a single hybrid cloud API management platform</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Lowering cost and reducing complexity is achieved through an enterprise API management platform for all systems owned by the Enterprise IT organization, created by adding additional API gateways to the existing hybrid cloud API platform</a:t>
            </a:r>
          </a:p>
        </p:txBody>
      </p:sp>
      <p:sp>
        <p:nvSpPr>
          <p:cNvPr id="16" name="TextBox 15"/>
          <p:cNvSpPr txBox="1"/>
          <p:nvPr/>
        </p:nvSpPr>
        <p:spPr>
          <a:xfrm>
            <a:off x="8199418" y="3228854"/>
            <a:ext cx="3200400" cy="3129411"/>
          </a:xfrm>
          <a:prstGeom prst="rect">
            <a:avLst/>
          </a:prstGeom>
          <a:noFill/>
        </p:spPr>
        <p:txBody>
          <a:bodyPr wrap="square" lIns="91440" tIns="0" rIns="91440" bIns="91440" rtlCol="0">
            <a:noAutofit/>
          </a:bodyPr>
          <a:lstStyle/>
          <a:p>
            <a:pPr marL="119063" indent="-119063">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Build out the single hybrid cloud API management platform for Enterprise IT as outlined during integration planning</a:t>
            </a:r>
          </a:p>
          <a:p>
            <a:pPr marL="119063" indent="-119063">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Use the hybrid cloud API management platform for all enterprise IT APIs and use APIs for all cross domain real time interactions</a:t>
            </a:r>
          </a:p>
          <a:p>
            <a:pPr marL="119063" indent="-119063">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Adopt an enterprise methodology for developing APIs to rapidly scale and drive down development cost per API</a:t>
            </a:r>
          </a:p>
        </p:txBody>
      </p:sp>
      <p:cxnSp>
        <p:nvCxnSpPr>
          <p:cNvPr id="17" name="Straight Connector 16"/>
          <p:cNvCxnSpPr>
            <a:cxnSpLocks/>
          </p:cNvCxnSpPr>
          <p:nvPr/>
        </p:nvCxnSpPr>
        <p:spPr>
          <a:xfrm>
            <a:off x="8033014" y="1854167"/>
            <a:ext cx="0" cy="4504098"/>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2114" y="1997311"/>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19" name="Picture 1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88558" y="1978231"/>
            <a:ext cx="430344" cy="431210"/>
          </a:xfrm>
          <a:prstGeom prst="rect">
            <a:avLst/>
          </a:prstGeom>
        </p:spPr>
      </p:pic>
    </p:spTree>
    <p:extLst>
      <p:ext uri="{BB962C8B-B14F-4D97-AF65-F5344CB8AC3E}">
        <p14:creationId xmlns:p14="http://schemas.microsoft.com/office/powerpoint/2010/main" val="3585510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Opportunity</a:t>
            </a:r>
          </a:p>
        </p:txBody>
      </p:sp>
      <p:sp>
        <p:nvSpPr>
          <p:cNvPr id="3" name="Text Placeholder 2"/>
          <p:cNvSpPr>
            <a:spLocks noGrp="1"/>
          </p:cNvSpPr>
          <p:nvPr>
            <p:ph type="body" sz="quarter" idx="11"/>
          </p:nvPr>
        </p:nvSpPr>
        <p:spPr/>
        <p:txBody>
          <a:bodyPr/>
          <a:lstStyle/>
          <a:p>
            <a:r>
              <a:rPr lang="en-US" dirty="0"/>
              <a:t>The API Economy is a major opportunity for driving innovation and turning existing systems and platforms into first class citizens of a digitized business</a:t>
            </a:r>
          </a:p>
        </p:txBody>
      </p:sp>
      <p:sp>
        <p:nvSpPr>
          <p:cNvPr id="6" name="TextBox 5"/>
          <p:cNvSpPr txBox="1"/>
          <p:nvPr/>
        </p:nvSpPr>
        <p:spPr>
          <a:xfrm>
            <a:off x="559574" y="2700164"/>
            <a:ext cx="5971855" cy="2815838"/>
          </a:xfrm>
          <a:prstGeom prst="rect">
            <a:avLst/>
          </a:prstGeom>
          <a:solidFill>
            <a:schemeClr val="bg1"/>
          </a:solidFill>
        </p:spPr>
        <p:txBody>
          <a:bodyPr wrap="square" lIns="182880" tIns="0" rIns="182880" bIns="0" rtlCol="0" anchor="ctr">
            <a:noAutofit/>
          </a:bodyPr>
          <a:lstStyle/>
          <a:p>
            <a:pPr algn="ctr" defTabSz="456758" fontAlgn="base">
              <a:lnSpc>
                <a:spcPct val="120000"/>
              </a:lnSpc>
              <a:spcBef>
                <a:spcPts val="1200"/>
              </a:spcBef>
            </a:pPr>
            <a:r>
              <a:rPr lang="en-US" sz="2000" b="1" dirty="0">
                <a:solidFill>
                  <a:schemeClr val="tx1">
                    <a:lumMod val="75000"/>
                    <a:lumOff val="25000"/>
                  </a:schemeClr>
                </a:solidFill>
                <a:latin typeface="Open Sans" charset="0"/>
                <a:ea typeface="Open Sans" charset="0"/>
                <a:cs typeface="Open Sans" charset="0"/>
              </a:rPr>
              <a:t>Taking an “API First” approach will accelerate the integration and sharing of capabilities across the CVS Health and Aetna ecosystems</a:t>
            </a:r>
            <a:endParaRPr lang="en-US" sz="2000" b="1" i="1" dirty="0">
              <a:solidFill>
                <a:schemeClr val="tx2"/>
              </a:solidFill>
              <a:latin typeface="+mj-lt"/>
              <a:cs typeface="Open Sans Light"/>
            </a:endParaRPr>
          </a:p>
        </p:txBody>
      </p:sp>
      <p:cxnSp>
        <p:nvCxnSpPr>
          <p:cNvPr id="7" name="Straight Connector 6"/>
          <p:cNvCxnSpPr/>
          <p:nvPr/>
        </p:nvCxnSpPr>
        <p:spPr>
          <a:xfrm>
            <a:off x="559574" y="2052736"/>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4582" y="1912777"/>
            <a:ext cx="2730137"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Opportunity Statement</a:t>
            </a:r>
          </a:p>
        </p:txBody>
      </p:sp>
      <p:sp>
        <p:nvSpPr>
          <p:cNvPr id="9" name="TextBox 8"/>
          <p:cNvSpPr txBox="1"/>
          <p:nvPr/>
        </p:nvSpPr>
        <p:spPr>
          <a:xfrm>
            <a:off x="8819840" y="1912777"/>
            <a:ext cx="140099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Overview</a:t>
            </a:r>
          </a:p>
        </p:txBody>
      </p:sp>
      <p:sp>
        <p:nvSpPr>
          <p:cNvPr id="10" name="TextBox 9"/>
          <p:cNvSpPr txBox="1"/>
          <p:nvPr/>
        </p:nvSpPr>
        <p:spPr>
          <a:xfrm>
            <a:off x="7799074" y="2643309"/>
            <a:ext cx="3867558" cy="2825121"/>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Engagement:</a:t>
            </a:r>
          </a:p>
          <a:p>
            <a:pPr marL="742950" lvl="1"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latin typeface="Open Sans" charset="0"/>
                <a:ea typeface="Open Sans" charset="0"/>
                <a:cs typeface="Open Sans" charset="0"/>
              </a:rPr>
              <a:t>APIs enable new integrations with suppliers, partners and customers</a:t>
            </a:r>
          </a:p>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Business Operations:</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Properly managed APIs increase operational stability and decrease integration cost</a:t>
            </a:r>
          </a:p>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Turning Legacy to Advantage:</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APIs enable us to differentiate through our broad set of existing capabilities</a:t>
            </a:r>
          </a:p>
          <a:p>
            <a:pPr marL="285750" indent="-285750" defTabSz="456758" fontAlgn="base">
              <a:spcBef>
                <a:spcPts val="1200"/>
              </a:spcBef>
              <a:buFont typeface="Arial" panose="020B0604020202020204" pitchFamily="34" charset="0"/>
              <a:buChar char="•"/>
            </a:pPr>
            <a:endParaRPr lang="en-US" sz="1600" dirty="0">
              <a:solidFill>
                <a:schemeClr val="tx2"/>
              </a:solidFill>
              <a:cs typeface="Open Sans Light"/>
            </a:endParaRPr>
          </a:p>
        </p:txBody>
      </p:sp>
      <p:grpSp>
        <p:nvGrpSpPr>
          <p:cNvPr id="11" name="Group 10"/>
          <p:cNvGrpSpPr/>
          <p:nvPr/>
        </p:nvGrpSpPr>
        <p:grpSpPr>
          <a:xfrm>
            <a:off x="7450534" y="5127715"/>
            <a:ext cx="459805" cy="459805"/>
            <a:chOff x="357728" y="3202576"/>
            <a:chExt cx="469232" cy="469232"/>
          </a:xfrm>
          <a:effectLst>
            <a:outerShdw blurRad="63500" sx="105000" sy="105000" algn="ctr" rotWithShape="0">
              <a:prstClr val="black">
                <a:alpha val="20000"/>
              </a:prstClr>
            </a:outerShdw>
          </a:effectLst>
        </p:grpSpPr>
        <p:sp>
          <p:nvSpPr>
            <p:cNvPr id="12" name="Oval 11"/>
            <p:cNvSpPr/>
            <p:nvPr/>
          </p:nvSpPr>
          <p:spPr>
            <a:xfrm>
              <a:off x="357728" y="3202576"/>
              <a:ext cx="469232" cy="469232"/>
            </a:xfrm>
            <a:prstGeom prst="ellipse">
              <a:avLst/>
            </a:prstGeom>
            <a:solidFill>
              <a:srgbClr val="064E6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eorgia" pitchFamily="18" charset="0"/>
              </a:endParaRPr>
            </a:p>
          </p:txBody>
        </p:sp>
        <p:sp>
          <p:nvSpPr>
            <p:cNvPr id="13"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Georgia" pitchFamily="18" charset="0"/>
              </a:endParaRPr>
            </a:p>
          </p:txBody>
        </p:sp>
      </p:grpSp>
      <p:grpSp>
        <p:nvGrpSpPr>
          <p:cNvPr id="14" name="Group 13"/>
          <p:cNvGrpSpPr/>
          <p:nvPr/>
        </p:nvGrpSpPr>
        <p:grpSpPr>
          <a:xfrm>
            <a:off x="7450534" y="3832515"/>
            <a:ext cx="459805" cy="459805"/>
            <a:chOff x="7573215" y="2258092"/>
            <a:chExt cx="612000" cy="612000"/>
          </a:xfrm>
        </p:grpSpPr>
        <p:sp>
          <p:nvSpPr>
            <p:cNvPr id="15" name="Oval 14"/>
            <p:cNvSpPr/>
            <p:nvPr/>
          </p:nvSpPr>
          <p:spPr bwMode="ltGray">
            <a:xfrm>
              <a:off x="7573215" y="2258092"/>
              <a:ext cx="612000" cy="612000"/>
            </a:xfrm>
            <a:prstGeom prst="ellipse">
              <a:avLst/>
            </a:prstGeom>
            <a:solidFill>
              <a:srgbClr val="064E69"/>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GB"/>
              </a:p>
            </p:txBody>
          </p:sp>
        </p:grpSp>
      </p:grpSp>
      <p:grpSp>
        <p:nvGrpSpPr>
          <p:cNvPr id="24" name="Group 23"/>
          <p:cNvGrpSpPr/>
          <p:nvPr/>
        </p:nvGrpSpPr>
        <p:grpSpPr>
          <a:xfrm>
            <a:off x="7450534" y="2536759"/>
            <a:ext cx="459805" cy="459805"/>
            <a:chOff x="2342233" y="4690710"/>
            <a:chExt cx="612000" cy="612000"/>
          </a:xfrm>
        </p:grpSpPr>
        <p:sp>
          <p:nvSpPr>
            <p:cNvPr id="25" name="Oval 24"/>
            <p:cNvSpPr/>
            <p:nvPr/>
          </p:nvSpPr>
          <p:spPr bwMode="ltGray">
            <a:xfrm>
              <a:off x="2342233" y="4690710"/>
              <a:ext cx="612000" cy="612000"/>
            </a:xfrm>
            <a:prstGeom prst="ellipse">
              <a:avLst/>
            </a:prstGeom>
            <a:solidFill>
              <a:srgbClr val="064E69"/>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27" name="Picture 2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39724" y="2716737"/>
            <a:ext cx="294706" cy="2817858"/>
          </a:xfrm>
          <a:prstGeom prst="rect">
            <a:avLst/>
          </a:prstGeom>
        </p:spPr>
      </p:pic>
      <p:sp>
        <p:nvSpPr>
          <p:cNvPr id="4" name="TextBox 3">
            <a:extLst>
              <a:ext uri="{FF2B5EF4-FFF2-40B4-BE49-F238E27FC236}">
                <a16:creationId xmlns:a16="http://schemas.microsoft.com/office/drawing/2014/main" id="{8E300D89-A004-44B1-82B7-5626907CA5FC}"/>
              </a:ext>
            </a:extLst>
          </p:cNvPr>
          <p:cNvSpPr txBox="1"/>
          <p:nvPr/>
        </p:nvSpPr>
        <p:spPr>
          <a:xfrm>
            <a:off x="1456660" y="860151"/>
            <a:ext cx="914400" cy="914400"/>
          </a:xfrm>
          <a:prstGeom prst="rect">
            <a:avLst/>
          </a:prstGeom>
          <a:noFill/>
        </p:spPr>
        <p:txBody>
          <a:bodyPr wrap="none" lIns="0" tIns="0" rIns="0" bIns="0" rtlCol="0">
            <a:noAutofit/>
          </a:bodyPr>
          <a:lstStyle/>
          <a:p>
            <a:pPr defTabSz="456758" fontAlgn="base">
              <a:spcBef>
                <a:spcPts val="1200"/>
              </a:spcBef>
            </a:pPr>
            <a:endParaRPr lang="en-US" dirty="0" err="1">
              <a:solidFill>
                <a:schemeClr val="tx2"/>
              </a:solidFill>
              <a:cs typeface="Open Sans Light"/>
            </a:endParaRPr>
          </a:p>
        </p:txBody>
      </p:sp>
    </p:spTree>
    <p:extLst>
      <p:ext uri="{BB962C8B-B14F-4D97-AF65-F5344CB8AC3E}">
        <p14:creationId xmlns:p14="http://schemas.microsoft.com/office/powerpoint/2010/main" val="388768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Important to the future of the Company?</a:t>
            </a:r>
          </a:p>
        </p:txBody>
      </p:sp>
      <p:sp>
        <p:nvSpPr>
          <p:cNvPr id="3" name="Text Placeholder 2"/>
          <p:cNvSpPr>
            <a:spLocks noGrp="1"/>
          </p:cNvSpPr>
          <p:nvPr>
            <p:ph type="body" sz="quarter" idx="11"/>
          </p:nvPr>
        </p:nvSpPr>
        <p:spPr/>
        <p:txBody>
          <a:bodyPr/>
          <a:lstStyle/>
          <a:p>
            <a:r>
              <a:rPr lang="en-US" dirty="0"/>
              <a:t>The API Platform is a key component in our business strategy, it enables innovation and fuels transformation</a:t>
            </a:r>
          </a:p>
        </p:txBody>
      </p:sp>
      <p:sp>
        <p:nvSpPr>
          <p:cNvPr id="6" name="Rectangle 5"/>
          <p:cNvSpPr/>
          <p:nvPr/>
        </p:nvSpPr>
        <p:spPr>
          <a:xfrm>
            <a:off x="936132" y="1946924"/>
            <a:ext cx="10934132" cy="584775"/>
          </a:xfrm>
          <a:prstGeom prst="rect">
            <a:avLst/>
          </a:prstGeom>
          <a:solidFill>
            <a:srgbClr val="F2F2F2"/>
          </a:solidFill>
        </p:spPr>
        <p:txBody>
          <a:bodyPr wrap="square" lIns="274320" anchor="ctr">
            <a:spAutoFit/>
          </a:bodyPr>
          <a:lstStyle/>
          <a:p>
            <a:r>
              <a:rPr lang="en-US" sz="1600" b="1" dirty="0"/>
              <a:t>The API platform is the foundation for a Connected Health ecosystem that combines low cost solutions and business excellence. APIs are managed points of access across partner, business and IT systems.</a:t>
            </a:r>
          </a:p>
        </p:txBody>
      </p:sp>
      <p:grpSp>
        <p:nvGrpSpPr>
          <p:cNvPr id="4" name="Group 3">
            <a:extLst>
              <a:ext uri="{FF2B5EF4-FFF2-40B4-BE49-F238E27FC236}">
                <a16:creationId xmlns:a16="http://schemas.microsoft.com/office/drawing/2014/main" id="{CC4A6C40-1EBE-4F81-8881-E673ACBFCFBD}"/>
              </a:ext>
            </a:extLst>
          </p:cNvPr>
          <p:cNvGrpSpPr/>
          <p:nvPr/>
        </p:nvGrpSpPr>
        <p:grpSpPr>
          <a:xfrm>
            <a:off x="485533" y="2790145"/>
            <a:ext cx="1834331" cy="3475183"/>
            <a:chOff x="578670" y="2925617"/>
            <a:chExt cx="1834331" cy="3475183"/>
          </a:xfrm>
        </p:grpSpPr>
        <p:sp>
          <p:nvSpPr>
            <p:cNvPr id="22" name="Rectangle 21">
              <a:extLst>
                <a:ext uri="{FF2B5EF4-FFF2-40B4-BE49-F238E27FC236}">
                  <a16:creationId xmlns:a16="http://schemas.microsoft.com/office/drawing/2014/main" id="{DD9586FD-42C8-4105-BA9C-50C0F8BD8243}"/>
                </a:ext>
              </a:extLst>
            </p:cNvPr>
            <p:cNvSpPr/>
            <p:nvPr/>
          </p:nvSpPr>
          <p:spPr bwMode="gray">
            <a:xfrm>
              <a:off x="578670" y="3639285"/>
              <a:ext cx="1828800" cy="2761515"/>
            </a:xfrm>
            <a:prstGeom prst="rect">
              <a:avLst/>
            </a:prstGeom>
            <a:solidFill>
              <a:schemeClr val="bg2"/>
            </a:solidFill>
            <a:ln w="9525" algn="ctr">
              <a:noFill/>
              <a:prstDash val="dash"/>
              <a:miter lim="800000"/>
              <a:headEnd/>
              <a:tailEnd/>
            </a:ln>
            <a:effectLst/>
          </p:spPr>
          <p:txBody>
            <a:bodyPr wrap="square" lIns="91440" tIns="91440" rIns="91440" bIns="91440" rtlCol="0" anchor="ctr"/>
            <a:lstStyle/>
            <a:p>
              <a:pPr>
                <a:defRPr/>
              </a:pPr>
              <a:endParaRPr lang="en-US" sz="1200" dirty="0">
                <a:solidFill>
                  <a:srgbClr val="AAAAAA">
                    <a:lumMod val="50000"/>
                  </a:srgbClr>
                </a:solidFill>
                <a:latin typeface="Calibri"/>
              </a:endParaRPr>
            </a:p>
            <a:p>
              <a:pPr marL="171450" indent="-171450">
                <a:buFont typeface="Arial" panose="020B0604020202020204" pitchFamily="34" charset="0"/>
                <a:buChar char="•"/>
                <a:defRPr/>
              </a:pPr>
              <a:endParaRPr lang="en-US" sz="1150" dirty="0">
                <a:solidFill>
                  <a:srgbClr val="AAAAAA">
                    <a:lumMod val="50000"/>
                  </a:srgbClr>
                </a:solidFill>
                <a:latin typeface="Calibri"/>
              </a:endParaRPr>
            </a:p>
            <a:p>
              <a:pPr>
                <a:defRPr/>
              </a:pPr>
              <a:endParaRPr lang="en-US" sz="1150" dirty="0">
                <a:solidFill>
                  <a:srgbClr val="AAAAAA">
                    <a:lumMod val="50000"/>
                  </a:srgbClr>
                </a:solidFill>
                <a:latin typeface="Calibri"/>
              </a:endParaRPr>
            </a:p>
            <a:p>
              <a:pPr>
                <a:defRPr/>
              </a:pPr>
              <a:endParaRPr lang="en-US" sz="1150" dirty="0">
                <a:solidFill>
                  <a:srgbClr val="AAAAAA">
                    <a:lumMod val="50000"/>
                  </a:srgbClr>
                </a:solidFill>
                <a:latin typeface="Calibri"/>
              </a:endParaRPr>
            </a:p>
          </p:txBody>
        </p:sp>
        <p:sp>
          <p:nvSpPr>
            <p:cNvPr id="23" name="Freeform 20">
              <a:extLst>
                <a:ext uri="{FF2B5EF4-FFF2-40B4-BE49-F238E27FC236}">
                  <a16:creationId xmlns:a16="http://schemas.microsoft.com/office/drawing/2014/main" id="{3B80BCD1-E290-46F2-A0C3-395A7ADD3A30}"/>
                </a:ext>
              </a:extLst>
            </p:cNvPr>
            <p:cNvSpPr>
              <a:spLocks/>
            </p:cNvSpPr>
            <p:nvPr/>
          </p:nvSpPr>
          <p:spPr bwMode="auto">
            <a:xfrm>
              <a:off x="578671" y="2925617"/>
              <a:ext cx="1834330" cy="1214252"/>
            </a:xfrm>
            <a:custGeom>
              <a:avLst/>
              <a:gdLst>
                <a:gd name="T0" fmla="*/ 740 w 740"/>
                <a:gd name="T1" fmla="*/ 434 h 645"/>
                <a:gd name="T2" fmla="*/ 368 w 740"/>
                <a:gd name="T3" fmla="*/ 645 h 645"/>
                <a:gd name="T4" fmla="*/ 0 w 740"/>
                <a:gd name="T5" fmla="*/ 434 h 645"/>
                <a:gd name="T6" fmla="*/ 0 w 740"/>
                <a:gd name="T7" fmla="*/ 211 h 645"/>
                <a:gd name="T8" fmla="*/ 368 w 740"/>
                <a:gd name="T9" fmla="*/ 0 h 645"/>
                <a:gd name="T10" fmla="*/ 740 w 740"/>
                <a:gd name="T11" fmla="*/ 211 h 645"/>
                <a:gd name="T12" fmla="*/ 740 w 740"/>
                <a:gd name="T13" fmla="*/ 434 h 645"/>
              </a:gdLst>
              <a:ahLst/>
              <a:cxnLst>
                <a:cxn ang="0">
                  <a:pos x="T0" y="T1"/>
                </a:cxn>
                <a:cxn ang="0">
                  <a:pos x="T2" y="T3"/>
                </a:cxn>
                <a:cxn ang="0">
                  <a:pos x="T4" y="T5"/>
                </a:cxn>
                <a:cxn ang="0">
                  <a:pos x="T6" y="T7"/>
                </a:cxn>
                <a:cxn ang="0">
                  <a:pos x="T8" y="T9"/>
                </a:cxn>
                <a:cxn ang="0">
                  <a:pos x="T10" y="T11"/>
                </a:cxn>
                <a:cxn ang="0">
                  <a:pos x="T12" y="T13"/>
                </a:cxn>
              </a:cxnLst>
              <a:rect l="0" t="0" r="r" b="b"/>
              <a:pathLst>
                <a:path w="740" h="645">
                  <a:moveTo>
                    <a:pt x="740" y="434"/>
                  </a:moveTo>
                  <a:lnTo>
                    <a:pt x="368" y="645"/>
                  </a:lnTo>
                  <a:lnTo>
                    <a:pt x="0" y="434"/>
                  </a:lnTo>
                  <a:lnTo>
                    <a:pt x="0" y="211"/>
                  </a:lnTo>
                  <a:lnTo>
                    <a:pt x="368" y="0"/>
                  </a:lnTo>
                  <a:lnTo>
                    <a:pt x="740" y="211"/>
                  </a:lnTo>
                  <a:lnTo>
                    <a:pt x="740" y="434"/>
                  </a:lnTo>
                  <a:close/>
                </a:path>
              </a:pathLst>
            </a:custGeom>
            <a:solidFill>
              <a:schemeClr val="bg2">
                <a:lumMod val="65000"/>
              </a:schemeClr>
            </a:solidFill>
            <a:ln>
              <a:noFill/>
            </a:ln>
          </p:spPr>
          <p:txBody>
            <a:bodyPr vert="horz" wrap="square" lIns="104287" tIns="52144" rIns="104287" bIns="52144" numCol="1" anchor="t" anchorCtr="0" compatLnSpc="1">
              <a:prstTxWarp prst="textNoShape">
                <a:avLst/>
              </a:prstTxWarp>
            </a:bodyPr>
            <a:lstStyle/>
            <a:p>
              <a:pPr defTabSz="1042872"/>
              <a:endParaRPr lang="en-GB" sz="2100">
                <a:solidFill>
                  <a:srgbClr val="000000"/>
                </a:solidFill>
                <a:latin typeface="Calibri"/>
              </a:endParaRPr>
            </a:p>
          </p:txBody>
        </p:sp>
        <p:sp>
          <p:nvSpPr>
            <p:cNvPr id="28" name="Freeform 3953">
              <a:extLst>
                <a:ext uri="{FF2B5EF4-FFF2-40B4-BE49-F238E27FC236}">
                  <a16:creationId xmlns:a16="http://schemas.microsoft.com/office/drawing/2014/main" id="{8DC83F13-4C31-4084-B3AA-078F6A2EC1B1}"/>
                </a:ext>
              </a:extLst>
            </p:cNvPr>
            <p:cNvSpPr>
              <a:spLocks noEditPoints="1"/>
            </p:cNvSpPr>
            <p:nvPr/>
          </p:nvSpPr>
          <p:spPr bwMode="auto">
            <a:xfrm>
              <a:off x="1218332" y="3138312"/>
              <a:ext cx="470513" cy="366174"/>
            </a:xfrm>
            <a:custGeom>
              <a:avLst/>
              <a:gdLst/>
              <a:ahLst/>
              <a:cxnLst>
                <a:cxn ang="0">
                  <a:pos x="112" y="0"/>
                </a:cxn>
                <a:cxn ang="0">
                  <a:pos x="19" y="134"/>
                </a:cxn>
                <a:cxn ang="0">
                  <a:pos x="146" y="193"/>
                </a:cxn>
                <a:cxn ang="0">
                  <a:pos x="199" y="99"/>
                </a:cxn>
                <a:cxn ang="0">
                  <a:pos x="174" y="87"/>
                </a:cxn>
                <a:cxn ang="0">
                  <a:pos x="194" y="70"/>
                </a:cxn>
                <a:cxn ang="0">
                  <a:pos x="174" y="41"/>
                </a:cxn>
                <a:cxn ang="0">
                  <a:pos x="137" y="55"/>
                </a:cxn>
                <a:cxn ang="0">
                  <a:pos x="131" y="15"/>
                </a:cxn>
                <a:cxn ang="0">
                  <a:pos x="174" y="41"/>
                </a:cxn>
                <a:cxn ang="0">
                  <a:pos x="25" y="90"/>
                </a:cxn>
                <a:cxn ang="0">
                  <a:pos x="43" y="63"/>
                </a:cxn>
                <a:cxn ang="0">
                  <a:pos x="57" y="122"/>
                </a:cxn>
                <a:cxn ang="0">
                  <a:pos x="130" y="51"/>
                </a:cxn>
                <a:cxn ang="0">
                  <a:pos x="118" y="16"/>
                </a:cxn>
                <a:cxn ang="0">
                  <a:pos x="130" y="51"/>
                </a:cxn>
                <a:cxn ang="0">
                  <a:pos x="106" y="14"/>
                </a:cxn>
                <a:cxn ang="0">
                  <a:pos x="86" y="17"/>
                </a:cxn>
                <a:cxn ang="0">
                  <a:pos x="103" y="14"/>
                </a:cxn>
                <a:cxn ang="0">
                  <a:pos x="83" y="32"/>
                </a:cxn>
                <a:cxn ang="0">
                  <a:pos x="71" y="23"/>
                </a:cxn>
                <a:cxn ang="0">
                  <a:pos x="54" y="40"/>
                </a:cxn>
                <a:cxn ang="0">
                  <a:pos x="67" y="74"/>
                </a:cxn>
                <a:cxn ang="0">
                  <a:pos x="54" y="40"/>
                </a:cxn>
                <a:cxn ang="0">
                  <a:pos x="98" y="74"/>
                </a:cxn>
                <a:cxn ang="0">
                  <a:pos x="74" y="76"/>
                </a:cxn>
                <a:cxn ang="0">
                  <a:pos x="96" y="44"/>
                </a:cxn>
                <a:cxn ang="0">
                  <a:pos x="106" y="72"/>
                </a:cxn>
                <a:cxn ang="0">
                  <a:pos x="72" y="84"/>
                </a:cxn>
                <a:cxn ang="0">
                  <a:pos x="101" y="82"/>
                </a:cxn>
                <a:cxn ang="0">
                  <a:pos x="83" y="126"/>
                </a:cxn>
                <a:cxn ang="0">
                  <a:pos x="64" y="124"/>
                </a:cxn>
                <a:cxn ang="0">
                  <a:pos x="109" y="79"/>
                </a:cxn>
                <a:cxn ang="0">
                  <a:pos x="164" y="88"/>
                </a:cxn>
                <a:cxn ang="0">
                  <a:pos x="109" y="79"/>
                </a:cxn>
                <a:cxn ang="0">
                  <a:pos x="60" y="164"/>
                </a:cxn>
                <a:cxn ang="0">
                  <a:pos x="30" y="130"/>
                </a:cxn>
                <a:cxn ang="0">
                  <a:pos x="56" y="130"/>
                </a:cxn>
                <a:cxn ang="0">
                  <a:pos x="64" y="132"/>
                </a:cxn>
                <a:cxn ang="0">
                  <a:pos x="83" y="134"/>
                </a:cxn>
                <a:cxn ang="0">
                  <a:pos x="131" y="163"/>
                </a:cxn>
                <a:cxn ang="0">
                  <a:pos x="69" y="166"/>
                </a:cxn>
                <a:cxn ang="0">
                  <a:pos x="169" y="94"/>
                </a:cxn>
                <a:cxn ang="0">
                  <a:pos x="188" y="124"/>
                </a:cxn>
                <a:cxn ang="0">
                  <a:pos x="125" y="125"/>
                </a:cxn>
                <a:cxn ang="0">
                  <a:pos x="74" y="176"/>
                </a:cxn>
                <a:cxn ang="0">
                  <a:pos x="134" y="171"/>
                </a:cxn>
                <a:cxn ang="0">
                  <a:pos x="112" y="188"/>
                </a:cxn>
                <a:cxn ang="0">
                  <a:pos x="146" y="181"/>
                </a:cxn>
                <a:cxn ang="0">
                  <a:pos x="190" y="134"/>
                </a:cxn>
                <a:cxn ang="0">
                  <a:pos x="146" y="181"/>
                </a:cxn>
              </a:cxnLst>
              <a:rect l="0" t="0" r="r" b="b"/>
              <a:pathLst>
                <a:path w="224" h="200">
                  <a:moveTo>
                    <a:pt x="205" y="66"/>
                  </a:moveTo>
                  <a:cubicBezTo>
                    <a:pt x="191" y="26"/>
                    <a:pt x="153" y="0"/>
                    <a:pt x="112" y="0"/>
                  </a:cubicBezTo>
                  <a:cubicBezTo>
                    <a:pt x="101" y="0"/>
                    <a:pt x="89" y="2"/>
                    <a:pt x="78" y="7"/>
                  </a:cubicBezTo>
                  <a:cubicBezTo>
                    <a:pt x="26" y="25"/>
                    <a:pt x="0" y="82"/>
                    <a:pt x="19" y="134"/>
                  </a:cubicBezTo>
                  <a:cubicBezTo>
                    <a:pt x="33" y="174"/>
                    <a:pt x="71" y="200"/>
                    <a:pt x="112" y="200"/>
                  </a:cubicBezTo>
                  <a:cubicBezTo>
                    <a:pt x="123" y="200"/>
                    <a:pt x="135" y="198"/>
                    <a:pt x="146" y="193"/>
                  </a:cubicBezTo>
                  <a:cubicBezTo>
                    <a:pt x="198" y="175"/>
                    <a:pt x="224" y="118"/>
                    <a:pt x="205" y="66"/>
                  </a:cubicBezTo>
                  <a:close/>
                  <a:moveTo>
                    <a:pt x="199" y="99"/>
                  </a:moveTo>
                  <a:cubicBezTo>
                    <a:pt x="198" y="104"/>
                    <a:pt x="196" y="110"/>
                    <a:pt x="193" y="116"/>
                  </a:cubicBezTo>
                  <a:cubicBezTo>
                    <a:pt x="189" y="106"/>
                    <a:pt x="182" y="96"/>
                    <a:pt x="174" y="87"/>
                  </a:cubicBezTo>
                  <a:cubicBezTo>
                    <a:pt x="182" y="76"/>
                    <a:pt x="185" y="63"/>
                    <a:pt x="185" y="51"/>
                  </a:cubicBezTo>
                  <a:cubicBezTo>
                    <a:pt x="188" y="57"/>
                    <a:pt x="192" y="63"/>
                    <a:pt x="194" y="70"/>
                  </a:cubicBezTo>
                  <a:cubicBezTo>
                    <a:pt x="198" y="79"/>
                    <a:pt x="199" y="89"/>
                    <a:pt x="199" y="99"/>
                  </a:cubicBezTo>
                  <a:close/>
                  <a:moveTo>
                    <a:pt x="174" y="41"/>
                  </a:moveTo>
                  <a:cubicBezTo>
                    <a:pt x="179" y="54"/>
                    <a:pt x="176" y="68"/>
                    <a:pt x="169" y="81"/>
                  </a:cubicBezTo>
                  <a:cubicBezTo>
                    <a:pt x="159" y="72"/>
                    <a:pt x="149" y="63"/>
                    <a:pt x="137" y="55"/>
                  </a:cubicBezTo>
                  <a:cubicBezTo>
                    <a:pt x="143" y="46"/>
                    <a:pt x="144" y="36"/>
                    <a:pt x="141" y="28"/>
                  </a:cubicBezTo>
                  <a:cubicBezTo>
                    <a:pt x="139" y="23"/>
                    <a:pt x="136" y="18"/>
                    <a:pt x="131" y="15"/>
                  </a:cubicBezTo>
                  <a:cubicBezTo>
                    <a:pt x="147" y="18"/>
                    <a:pt x="161" y="26"/>
                    <a:pt x="172" y="37"/>
                  </a:cubicBezTo>
                  <a:cubicBezTo>
                    <a:pt x="173" y="38"/>
                    <a:pt x="174" y="40"/>
                    <a:pt x="174" y="41"/>
                  </a:cubicBezTo>
                  <a:close/>
                  <a:moveTo>
                    <a:pt x="27" y="95"/>
                  </a:moveTo>
                  <a:cubicBezTo>
                    <a:pt x="26" y="94"/>
                    <a:pt x="25" y="92"/>
                    <a:pt x="25" y="90"/>
                  </a:cubicBezTo>
                  <a:cubicBezTo>
                    <a:pt x="27" y="74"/>
                    <a:pt x="33" y="60"/>
                    <a:pt x="42" y="47"/>
                  </a:cubicBezTo>
                  <a:cubicBezTo>
                    <a:pt x="41" y="53"/>
                    <a:pt x="42" y="58"/>
                    <a:pt x="43" y="63"/>
                  </a:cubicBezTo>
                  <a:cubicBezTo>
                    <a:pt x="47" y="72"/>
                    <a:pt x="54" y="79"/>
                    <a:pt x="64" y="82"/>
                  </a:cubicBezTo>
                  <a:cubicBezTo>
                    <a:pt x="60" y="95"/>
                    <a:pt x="58" y="109"/>
                    <a:pt x="57" y="122"/>
                  </a:cubicBezTo>
                  <a:cubicBezTo>
                    <a:pt x="42" y="117"/>
                    <a:pt x="31" y="108"/>
                    <a:pt x="27" y="95"/>
                  </a:cubicBezTo>
                  <a:close/>
                  <a:moveTo>
                    <a:pt x="130" y="51"/>
                  </a:moveTo>
                  <a:cubicBezTo>
                    <a:pt x="119" y="45"/>
                    <a:pt x="108" y="39"/>
                    <a:pt x="96" y="36"/>
                  </a:cubicBezTo>
                  <a:cubicBezTo>
                    <a:pt x="103" y="27"/>
                    <a:pt x="110" y="20"/>
                    <a:pt x="118" y="16"/>
                  </a:cubicBezTo>
                  <a:cubicBezTo>
                    <a:pt x="125" y="19"/>
                    <a:pt x="131" y="24"/>
                    <a:pt x="133" y="30"/>
                  </a:cubicBezTo>
                  <a:cubicBezTo>
                    <a:pt x="136" y="37"/>
                    <a:pt x="135" y="44"/>
                    <a:pt x="130" y="51"/>
                  </a:cubicBezTo>
                  <a:close/>
                  <a:moveTo>
                    <a:pt x="103" y="14"/>
                  </a:moveTo>
                  <a:cubicBezTo>
                    <a:pt x="104" y="14"/>
                    <a:pt x="105" y="14"/>
                    <a:pt x="106" y="14"/>
                  </a:cubicBezTo>
                  <a:cubicBezTo>
                    <a:pt x="101" y="18"/>
                    <a:pt x="96" y="23"/>
                    <a:pt x="91" y="29"/>
                  </a:cubicBezTo>
                  <a:cubicBezTo>
                    <a:pt x="86" y="17"/>
                    <a:pt x="86" y="17"/>
                    <a:pt x="86" y="17"/>
                  </a:cubicBezTo>
                  <a:cubicBezTo>
                    <a:pt x="89" y="16"/>
                    <a:pt x="91" y="15"/>
                    <a:pt x="94" y="14"/>
                  </a:cubicBezTo>
                  <a:cubicBezTo>
                    <a:pt x="97" y="14"/>
                    <a:pt x="100" y="14"/>
                    <a:pt x="103" y="14"/>
                  </a:cubicBezTo>
                  <a:close/>
                  <a:moveTo>
                    <a:pt x="78" y="19"/>
                  </a:moveTo>
                  <a:cubicBezTo>
                    <a:pt x="83" y="32"/>
                    <a:pt x="83" y="32"/>
                    <a:pt x="83" y="32"/>
                  </a:cubicBezTo>
                  <a:cubicBezTo>
                    <a:pt x="75" y="31"/>
                    <a:pt x="68" y="30"/>
                    <a:pt x="61" y="30"/>
                  </a:cubicBezTo>
                  <a:cubicBezTo>
                    <a:pt x="64" y="28"/>
                    <a:pt x="67" y="25"/>
                    <a:pt x="71" y="23"/>
                  </a:cubicBezTo>
                  <a:cubicBezTo>
                    <a:pt x="73" y="21"/>
                    <a:pt x="76" y="20"/>
                    <a:pt x="78" y="19"/>
                  </a:cubicBezTo>
                  <a:close/>
                  <a:moveTo>
                    <a:pt x="54" y="40"/>
                  </a:moveTo>
                  <a:cubicBezTo>
                    <a:pt x="62" y="38"/>
                    <a:pt x="72" y="38"/>
                    <a:pt x="83" y="40"/>
                  </a:cubicBezTo>
                  <a:cubicBezTo>
                    <a:pt x="76" y="51"/>
                    <a:pt x="71" y="62"/>
                    <a:pt x="67" y="74"/>
                  </a:cubicBezTo>
                  <a:cubicBezTo>
                    <a:pt x="59" y="72"/>
                    <a:pt x="53" y="67"/>
                    <a:pt x="51" y="60"/>
                  </a:cubicBezTo>
                  <a:cubicBezTo>
                    <a:pt x="49" y="54"/>
                    <a:pt x="50" y="47"/>
                    <a:pt x="54" y="40"/>
                  </a:cubicBezTo>
                  <a:close/>
                  <a:moveTo>
                    <a:pt x="88" y="47"/>
                  </a:moveTo>
                  <a:cubicBezTo>
                    <a:pt x="98" y="74"/>
                    <a:pt x="98" y="74"/>
                    <a:pt x="98" y="74"/>
                  </a:cubicBezTo>
                  <a:cubicBezTo>
                    <a:pt x="93" y="76"/>
                    <a:pt x="87" y="77"/>
                    <a:pt x="82" y="77"/>
                  </a:cubicBezTo>
                  <a:cubicBezTo>
                    <a:pt x="79" y="77"/>
                    <a:pt x="77" y="77"/>
                    <a:pt x="74" y="76"/>
                  </a:cubicBezTo>
                  <a:cubicBezTo>
                    <a:pt x="78" y="66"/>
                    <a:pt x="83" y="56"/>
                    <a:pt x="88" y="47"/>
                  </a:cubicBezTo>
                  <a:close/>
                  <a:moveTo>
                    <a:pt x="96" y="44"/>
                  </a:moveTo>
                  <a:cubicBezTo>
                    <a:pt x="106" y="47"/>
                    <a:pt x="116" y="52"/>
                    <a:pt x="126" y="58"/>
                  </a:cubicBezTo>
                  <a:cubicBezTo>
                    <a:pt x="121" y="63"/>
                    <a:pt x="114" y="68"/>
                    <a:pt x="106" y="72"/>
                  </a:cubicBezTo>
                  <a:lnTo>
                    <a:pt x="96" y="44"/>
                  </a:lnTo>
                  <a:close/>
                  <a:moveTo>
                    <a:pt x="72" y="84"/>
                  </a:moveTo>
                  <a:cubicBezTo>
                    <a:pt x="75" y="85"/>
                    <a:pt x="78" y="85"/>
                    <a:pt x="82" y="85"/>
                  </a:cubicBezTo>
                  <a:cubicBezTo>
                    <a:pt x="88" y="85"/>
                    <a:pt x="95" y="84"/>
                    <a:pt x="101" y="82"/>
                  </a:cubicBezTo>
                  <a:cubicBezTo>
                    <a:pt x="115" y="120"/>
                    <a:pt x="115" y="120"/>
                    <a:pt x="115" y="120"/>
                  </a:cubicBezTo>
                  <a:cubicBezTo>
                    <a:pt x="104" y="124"/>
                    <a:pt x="93" y="126"/>
                    <a:pt x="83" y="126"/>
                  </a:cubicBezTo>
                  <a:cubicBezTo>
                    <a:pt x="83" y="126"/>
                    <a:pt x="83" y="126"/>
                    <a:pt x="83" y="126"/>
                  </a:cubicBezTo>
                  <a:cubicBezTo>
                    <a:pt x="76" y="126"/>
                    <a:pt x="70" y="125"/>
                    <a:pt x="64" y="124"/>
                  </a:cubicBezTo>
                  <a:cubicBezTo>
                    <a:pt x="65" y="111"/>
                    <a:pt x="68" y="97"/>
                    <a:pt x="72" y="84"/>
                  </a:cubicBezTo>
                  <a:close/>
                  <a:moveTo>
                    <a:pt x="109" y="79"/>
                  </a:moveTo>
                  <a:cubicBezTo>
                    <a:pt x="118" y="75"/>
                    <a:pt x="127" y="69"/>
                    <a:pt x="133" y="62"/>
                  </a:cubicBezTo>
                  <a:cubicBezTo>
                    <a:pt x="144" y="69"/>
                    <a:pt x="155" y="78"/>
                    <a:pt x="164" y="88"/>
                  </a:cubicBezTo>
                  <a:cubicBezTo>
                    <a:pt x="154" y="100"/>
                    <a:pt x="140" y="111"/>
                    <a:pt x="123" y="118"/>
                  </a:cubicBezTo>
                  <a:lnTo>
                    <a:pt x="109" y="79"/>
                  </a:lnTo>
                  <a:close/>
                  <a:moveTo>
                    <a:pt x="56" y="130"/>
                  </a:moveTo>
                  <a:cubicBezTo>
                    <a:pt x="56" y="142"/>
                    <a:pt x="57" y="154"/>
                    <a:pt x="60" y="164"/>
                  </a:cubicBezTo>
                  <a:cubicBezTo>
                    <a:pt x="54" y="162"/>
                    <a:pt x="49" y="159"/>
                    <a:pt x="44" y="155"/>
                  </a:cubicBezTo>
                  <a:cubicBezTo>
                    <a:pt x="38" y="148"/>
                    <a:pt x="33" y="139"/>
                    <a:pt x="30" y="130"/>
                  </a:cubicBezTo>
                  <a:cubicBezTo>
                    <a:pt x="27" y="123"/>
                    <a:pt x="26" y="116"/>
                    <a:pt x="25" y="109"/>
                  </a:cubicBezTo>
                  <a:cubicBezTo>
                    <a:pt x="32" y="119"/>
                    <a:pt x="43" y="126"/>
                    <a:pt x="56" y="130"/>
                  </a:cubicBezTo>
                  <a:close/>
                  <a:moveTo>
                    <a:pt x="69" y="166"/>
                  </a:moveTo>
                  <a:cubicBezTo>
                    <a:pt x="66" y="156"/>
                    <a:pt x="64" y="145"/>
                    <a:pt x="64" y="132"/>
                  </a:cubicBezTo>
                  <a:cubicBezTo>
                    <a:pt x="70" y="133"/>
                    <a:pt x="76" y="134"/>
                    <a:pt x="83" y="134"/>
                  </a:cubicBezTo>
                  <a:cubicBezTo>
                    <a:pt x="83" y="134"/>
                    <a:pt x="83" y="134"/>
                    <a:pt x="83" y="134"/>
                  </a:cubicBezTo>
                  <a:cubicBezTo>
                    <a:pt x="94" y="134"/>
                    <a:pt x="106" y="132"/>
                    <a:pt x="118" y="128"/>
                  </a:cubicBezTo>
                  <a:cubicBezTo>
                    <a:pt x="131" y="163"/>
                    <a:pt x="131" y="163"/>
                    <a:pt x="131" y="163"/>
                  </a:cubicBezTo>
                  <a:cubicBezTo>
                    <a:pt x="110" y="170"/>
                    <a:pt x="88" y="172"/>
                    <a:pt x="69" y="167"/>
                  </a:cubicBezTo>
                  <a:cubicBezTo>
                    <a:pt x="69" y="167"/>
                    <a:pt x="69" y="166"/>
                    <a:pt x="69" y="166"/>
                  </a:cubicBezTo>
                  <a:close/>
                  <a:moveTo>
                    <a:pt x="125" y="125"/>
                  </a:moveTo>
                  <a:cubicBezTo>
                    <a:pt x="144" y="118"/>
                    <a:pt x="159" y="107"/>
                    <a:pt x="169" y="94"/>
                  </a:cubicBezTo>
                  <a:cubicBezTo>
                    <a:pt x="177" y="103"/>
                    <a:pt x="184" y="113"/>
                    <a:pt x="187" y="123"/>
                  </a:cubicBezTo>
                  <a:cubicBezTo>
                    <a:pt x="187" y="123"/>
                    <a:pt x="188" y="124"/>
                    <a:pt x="188" y="124"/>
                  </a:cubicBezTo>
                  <a:cubicBezTo>
                    <a:pt x="176" y="139"/>
                    <a:pt x="159" y="152"/>
                    <a:pt x="138" y="161"/>
                  </a:cubicBezTo>
                  <a:lnTo>
                    <a:pt x="125" y="125"/>
                  </a:lnTo>
                  <a:close/>
                  <a:moveTo>
                    <a:pt x="77" y="180"/>
                  </a:moveTo>
                  <a:cubicBezTo>
                    <a:pt x="76" y="179"/>
                    <a:pt x="75" y="177"/>
                    <a:pt x="74" y="176"/>
                  </a:cubicBezTo>
                  <a:cubicBezTo>
                    <a:pt x="80" y="177"/>
                    <a:pt x="86" y="178"/>
                    <a:pt x="93" y="178"/>
                  </a:cubicBezTo>
                  <a:cubicBezTo>
                    <a:pt x="106" y="178"/>
                    <a:pt x="120" y="175"/>
                    <a:pt x="134" y="171"/>
                  </a:cubicBezTo>
                  <a:cubicBezTo>
                    <a:pt x="138" y="183"/>
                    <a:pt x="138" y="183"/>
                    <a:pt x="138" y="183"/>
                  </a:cubicBezTo>
                  <a:cubicBezTo>
                    <a:pt x="130" y="186"/>
                    <a:pt x="121" y="188"/>
                    <a:pt x="112" y="188"/>
                  </a:cubicBezTo>
                  <a:cubicBezTo>
                    <a:pt x="100" y="188"/>
                    <a:pt x="88" y="185"/>
                    <a:pt x="77" y="180"/>
                  </a:cubicBezTo>
                  <a:close/>
                  <a:moveTo>
                    <a:pt x="146" y="181"/>
                  </a:moveTo>
                  <a:cubicBezTo>
                    <a:pt x="141" y="168"/>
                    <a:pt x="141" y="168"/>
                    <a:pt x="141" y="168"/>
                  </a:cubicBezTo>
                  <a:cubicBezTo>
                    <a:pt x="161" y="160"/>
                    <a:pt x="178" y="148"/>
                    <a:pt x="190" y="134"/>
                  </a:cubicBezTo>
                  <a:cubicBezTo>
                    <a:pt x="190" y="135"/>
                    <a:pt x="190" y="137"/>
                    <a:pt x="190" y="139"/>
                  </a:cubicBezTo>
                  <a:cubicBezTo>
                    <a:pt x="181" y="158"/>
                    <a:pt x="165" y="173"/>
                    <a:pt x="146" y="18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Calibri"/>
              </a:endParaRPr>
            </a:p>
          </p:txBody>
        </p:sp>
        <p:sp>
          <p:nvSpPr>
            <p:cNvPr id="29" name="Rectangle 28">
              <a:extLst>
                <a:ext uri="{FF2B5EF4-FFF2-40B4-BE49-F238E27FC236}">
                  <a16:creationId xmlns:a16="http://schemas.microsoft.com/office/drawing/2014/main" id="{30DEABF4-B4B6-442F-B6CD-65AB2BB834E4}"/>
                </a:ext>
              </a:extLst>
            </p:cNvPr>
            <p:cNvSpPr/>
            <p:nvPr/>
          </p:nvSpPr>
          <p:spPr>
            <a:xfrm>
              <a:off x="687676" y="3479191"/>
              <a:ext cx="1560980" cy="523220"/>
            </a:xfrm>
            <a:prstGeom prst="rect">
              <a:avLst/>
            </a:prstGeom>
          </p:spPr>
          <p:txBody>
            <a:bodyPr>
              <a:spAutoFit/>
            </a:bodyPr>
            <a:lstStyle/>
            <a:p>
              <a:pPr algn="ctr"/>
              <a:r>
                <a:rPr lang="en-US" sz="1400" b="1" dirty="0">
                  <a:solidFill>
                    <a:srgbClr val="FFFFFF"/>
                  </a:solidFill>
                  <a:latin typeface="Calibri"/>
                </a:rPr>
                <a:t>Open </a:t>
              </a:r>
            </a:p>
            <a:p>
              <a:pPr algn="ctr"/>
              <a:r>
                <a:rPr lang="en-US" sz="1400" b="1" dirty="0">
                  <a:solidFill>
                    <a:srgbClr val="FFFFFF"/>
                  </a:solidFill>
                  <a:latin typeface="Calibri"/>
                </a:rPr>
                <a:t>Ecosystem</a:t>
              </a:r>
            </a:p>
          </p:txBody>
        </p:sp>
        <p:sp>
          <p:nvSpPr>
            <p:cNvPr id="42" name="TextBox 41">
              <a:extLst>
                <a:ext uri="{FF2B5EF4-FFF2-40B4-BE49-F238E27FC236}">
                  <a16:creationId xmlns:a16="http://schemas.microsoft.com/office/drawing/2014/main" id="{C98DE847-02E8-4E28-AE0C-5B1CFE628438}"/>
                </a:ext>
              </a:extLst>
            </p:cNvPr>
            <p:cNvSpPr txBox="1"/>
            <p:nvPr/>
          </p:nvSpPr>
          <p:spPr>
            <a:xfrm>
              <a:off x="578670" y="4208682"/>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enable an open ecosystem, creating easy and ubiquitous connections between different systems.</a:t>
              </a:r>
            </a:p>
          </p:txBody>
        </p:sp>
      </p:grpSp>
      <p:sp>
        <p:nvSpPr>
          <p:cNvPr id="43" name="TextBox 42">
            <a:extLst>
              <a:ext uri="{FF2B5EF4-FFF2-40B4-BE49-F238E27FC236}">
                <a16:creationId xmlns:a16="http://schemas.microsoft.com/office/drawing/2014/main" id="{E15DD7BD-A3BD-4176-9881-7CCD88095C9E}"/>
              </a:ext>
            </a:extLst>
          </p:cNvPr>
          <p:cNvSpPr txBox="1"/>
          <p:nvPr/>
        </p:nvSpPr>
        <p:spPr>
          <a:xfrm>
            <a:off x="485533" y="5178284"/>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allow the business to integrate in new ways with suppliers, partners and customers.</a:t>
            </a:r>
            <a:endParaRPr lang="en-US" sz="1200" b="1" dirty="0">
              <a:solidFill>
                <a:srgbClr val="000000">
                  <a:lumMod val="85000"/>
                  <a:lumOff val="15000"/>
                </a:srgbClr>
              </a:solidFill>
              <a:latin typeface="Calibri"/>
            </a:endParaRPr>
          </a:p>
        </p:txBody>
      </p:sp>
      <p:grpSp>
        <p:nvGrpSpPr>
          <p:cNvPr id="11" name="Group 10">
            <a:extLst>
              <a:ext uri="{FF2B5EF4-FFF2-40B4-BE49-F238E27FC236}">
                <a16:creationId xmlns:a16="http://schemas.microsoft.com/office/drawing/2014/main" id="{FCD6FD62-F342-4482-A634-4B4A084A0A33}"/>
              </a:ext>
            </a:extLst>
          </p:cNvPr>
          <p:cNvGrpSpPr/>
          <p:nvPr/>
        </p:nvGrpSpPr>
        <p:grpSpPr>
          <a:xfrm>
            <a:off x="2815464" y="2776854"/>
            <a:ext cx="1847850" cy="3488474"/>
            <a:chOff x="2991756" y="2912326"/>
            <a:chExt cx="1847850" cy="3488474"/>
          </a:xfrm>
        </p:grpSpPr>
        <p:pic>
          <p:nvPicPr>
            <p:cNvPr id="20" name="Picture 2" descr="C:\Users\dbowman002\Desktop\PPT Icons\Icons MS office files\Issues\Gears\Solid\Gears-solid_0007_white.png">
              <a:extLst>
                <a:ext uri="{FF2B5EF4-FFF2-40B4-BE49-F238E27FC236}">
                  <a16:creationId xmlns:a16="http://schemas.microsoft.com/office/drawing/2014/main" id="{06F22E40-9931-409B-B40C-1BE9103EF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188" y="2912326"/>
              <a:ext cx="437878" cy="362163"/>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9ACD5EE7-0439-4F12-86F8-5A4525C99E8D}"/>
                </a:ext>
              </a:extLst>
            </p:cNvPr>
            <p:cNvSpPr/>
            <p:nvPr/>
          </p:nvSpPr>
          <p:spPr bwMode="gray">
            <a:xfrm>
              <a:off x="2991756" y="3348062"/>
              <a:ext cx="1828800" cy="3052738"/>
            </a:xfrm>
            <a:prstGeom prst="rect">
              <a:avLst/>
            </a:prstGeom>
            <a:solidFill>
              <a:schemeClr val="bg2"/>
            </a:solidFill>
            <a:ln w="9525" algn="ctr">
              <a:noFill/>
              <a:prstDash val="dash"/>
              <a:miter lim="800000"/>
              <a:headEnd/>
              <a:tailEnd/>
            </a:ln>
            <a:effectLst/>
          </p:spPr>
          <p:txBody>
            <a:bodyPr wrap="square" lIns="91440" tIns="91440" rIns="91440" bIns="91440" rtlCol="0" anchor="ctr"/>
            <a:lstStyle/>
            <a:p>
              <a:pPr>
                <a:defRPr/>
              </a:pPr>
              <a:endParaRPr lang="en-US" sz="1200" dirty="0">
                <a:solidFill>
                  <a:srgbClr val="AAAAAA">
                    <a:lumMod val="50000"/>
                  </a:srgbClr>
                </a:solidFill>
                <a:latin typeface="Calibri"/>
              </a:endParaRPr>
            </a:p>
            <a:p>
              <a:pPr>
                <a:defRPr/>
              </a:pPr>
              <a:endParaRPr lang="en-US" sz="1200" dirty="0">
                <a:solidFill>
                  <a:srgbClr val="AAAAAA">
                    <a:lumMod val="50000"/>
                  </a:srgbClr>
                </a:solidFill>
                <a:latin typeface="Calibri"/>
              </a:endParaRPr>
            </a:p>
            <a:p>
              <a:pPr>
                <a:defRPr/>
              </a:pPr>
              <a:endParaRPr lang="en-US" sz="1200" dirty="0">
                <a:solidFill>
                  <a:srgbClr val="AAAAAA">
                    <a:lumMod val="50000"/>
                  </a:srgbClr>
                </a:solidFill>
                <a:latin typeface="Calibri"/>
              </a:endParaRPr>
            </a:p>
          </p:txBody>
        </p:sp>
        <p:sp>
          <p:nvSpPr>
            <p:cNvPr id="33" name="Freeform 20">
              <a:extLst>
                <a:ext uri="{FF2B5EF4-FFF2-40B4-BE49-F238E27FC236}">
                  <a16:creationId xmlns:a16="http://schemas.microsoft.com/office/drawing/2014/main" id="{1EDA7432-EDD5-410B-80C9-6398131048A3}"/>
                </a:ext>
              </a:extLst>
            </p:cNvPr>
            <p:cNvSpPr>
              <a:spLocks/>
            </p:cNvSpPr>
            <p:nvPr/>
          </p:nvSpPr>
          <p:spPr bwMode="auto">
            <a:xfrm>
              <a:off x="2998796" y="2925617"/>
              <a:ext cx="1828800" cy="1214252"/>
            </a:xfrm>
            <a:custGeom>
              <a:avLst/>
              <a:gdLst>
                <a:gd name="T0" fmla="*/ 740 w 740"/>
                <a:gd name="T1" fmla="*/ 434 h 645"/>
                <a:gd name="T2" fmla="*/ 368 w 740"/>
                <a:gd name="T3" fmla="*/ 645 h 645"/>
                <a:gd name="T4" fmla="*/ 0 w 740"/>
                <a:gd name="T5" fmla="*/ 434 h 645"/>
                <a:gd name="T6" fmla="*/ 0 w 740"/>
                <a:gd name="T7" fmla="*/ 211 h 645"/>
                <a:gd name="T8" fmla="*/ 368 w 740"/>
                <a:gd name="T9" fmla="*/ 0 h 645"/>
                <a:gd name="T10" fmla="*/ 740 w 740"/>
                <a:gd name="T11" fmla="*/ 211 h 645"/>
                <a:gd name="T12" fmla="*/ 740 w 740"/>
                <a:gd name="T13" fmla="*/ 434 h 645"/>
              </a:gdLst>
              <a:ahLst/>
              <a:cxnLst>
                <a:cxn ang="0">
                  <a:pos x="T0" y="T1"/>
                </a:cxn>
                <a:cxn ang="0">
                  <a:pos x="T2" y="T3"/>
                </a:cxn>
                <a:cxn ang="0">
                  <a:pos x="T4" y="T5"/>
                </a:cxn>
                <a:cxn ang="0">
                  <a:pos x="T6" y="T7"/>
                </a:cxn>
                <a:cxn ang="0">
                  <a:pos x="T8" y="T9"/>
                </a:cxn>
                <a:cxn ang="0">
                  <a:pos x="T10" y="T11"/>
                </a:cxn>
                <a:cxn ang="0">
                  <a:pos x="T12" y="T13"/>
                </a:cxn>
              </a:cxnLst>
              <a:rect l="0" t="0" r="r" b="b"/>
              <a:pathLst>
                <a:path w="740" h="645">
                  <a:moveTo>
                    <a:pt x="740" y="434"/>
                  </a:moveTo>
                  <a:lnTo>
                    <a:pt x="368" y="645"/>
                  </a:lnTo>
                  <a:lnTo>
                    <a:pt x="0" y="434"/>
                  </a:lnTo>
                  <a:lnTo>
                    <a:pt x="0" y="211"/>
                  </a:lnTo>
                  <a:lnTo>
                    <a:pt x="368" y="0"/>
                  </a:lnTo>
                  <a:lnTo>
                    <a:pt x="740" y="211"/>
                  </a:lnTo>
                  <a:lnTo>
                    <a:pt x="740" y="434"/>
                  </a:lnTo>
                  <a:close/>
                </a:path>
              </a:pathLst>
            </a:custGeom>
            <a:solidFill>
              <a:schemeClr val="bg2">
                <a:lumMod val="65000"/>
              </a:schemeClr>
            </a:solidFill>
            <a:ln>
              <a:noFill/>
            </a:ln>
          </p:spPr>
          <p:txBody>
            <a:bodyPr vert="horz" wrap="square" lIns="104287" tIns="52144" rIns="104287" bIns="52144" numCol="1" anchor="t" anchorCtr="0" compatLnSpc="1">
              <a:prstTxWarp prst="textNoShape">
                <a:avLst/>
              </a:prstTxWarp>
            </a:bodyPr>
            <a:lstStyle/>
            <a:p>
              <a:pPr algn="ctr">
                <a:defRPr/>
              </a:pPr>
              <a:endParaRPr lang="en-US" sz="1400" b="1" dirty="0">
                <a:solidFill>
                  <a:srgbClr val="FFFFFF"/>
                </a:solidFill>
                <a:latin typeface="Calibri"/>
              </a:endParaRPr>
            </a:p>
          </p:txBody>
        </p:sp>
        <p:pic>
          <p:nvPicPr>
            <p:cNvPr id="34" name="Picture 2" descr="C:\Users\dbowman002\Desktop\PPT Icons\Icons MS office files\Issues\Gears\Solid\Gears-solid_0007_white.png">
              <a:extLst>
                <a:ext uri="{FF2B5EF4-FFF2-40B4-BE49-F238E27FC236}">
                  <a16:creationId xmlns:a16="http://schemas.microsoft.com/office/drawing/2014/main" id="{5DE0C89F-C8FA-49B4-9F85-929E6C2B8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56" y="3138312"/>
              <a:ext cx="457846" cy="34347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F860D4BC-A720-4CFF-A29F-A801281FA18B}"/>
                </a:ext>
              </a:extLst>
            </p:cNvPr>
            <p:cNvSpPr/>
            <p:nvPr/>
          </p:nvSpPr>
          <p:spPr>
            <a:xfrm>
              <a:off x="3107576" y="3479191"/>
              <a:ext cx="1560980" cy="523220"/>
            </a:xfrm>
            <a:prstGeom prst="rect">
              <a:avLst/>
            </a:prstGeom>
          </p:spPr>
          <p:txBody>
            <a:bodyPr>
              <a:spAutoFit/>
            </a:bodyPr>
            <a:lstStyle/>
            <a:p>
              <a:pPr algn="ctr"/>
              <a:r>
                <a:rPr lang="en-US" sz="1400" b="1" dirty="0">
                  <a:solidFill>
                    <a:srgbClr val="FFFFFF"/>
                  </a:solidFill>
                  <a:latin typeface="Calibri"/>
                </a:rPr>
                <a:t>Controlled</a:t>
              </a:r>
              <a:br>
                <a:rPr lang="en-US" sz="1400" b="1" dirty="0">
                  <a:solidFill>
                    <a:srgbClr val="FFFFFF"/>
                  </a:solidFill>
                  <a:latin typeface="Calibri"/>
                </a:rPr>
              </a:br>
              <a:r>
                <a:rPr lang="en-US" sz="1400" b="1" dirty="0">
                  <a:solidFill>
                    <a:srgbClr val="FFFFFF"/>
                  </a:solidFill>
                  <a:latin typeface="Calibri"/>
                </a:rPr>
                <a:t>Sharing</a:t>
              </a:r>
            </a:p>
          </p:txBody>
        </p:sp>
        <p:sp>
          <p:nvSpPr>
            <p:cNvPr id="44" name="TextBox 43">
              <a:extLst>
                <a:ext uri="{FF2B5EF4-FFF2-40B4-BE49-F238E27FC236}">
                  <a16:creationId xmlns:a16="http://schemas.microsoft.com/office/drawing/2014/main" id="{B337F940-508A-4046-A32D-1D99AB87D297}"/>
                </a:ext>
              </a:extLst>
            </p:cNvPr>
            <p:cNvSpPr txBox="1"/>
            <p:nvPr/>
          </p:nvSpPr>
          <p:spPr>
            <a:xfrm>
              <a:off x="2991756" y="4208681"/>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control exposure and sharing of data. As the owner you decide who you want to share with and how much.</a:t>
              </a:r>
            </a:p>
          </p:txBody>
        </p:sp>
        <p:sp>
          <p:nvSpPr>
            <p:cNvPr id="45" name="TextBox 44">
              <a:extLst>
                <a:ext uri="{FF2B5EF4-FFF2-40B4-BE49-F238E27FC236}">
                  <a16:creationId xmlns:a16="http://schemas.microsoft.com/office/drawing/2014/main" id="{16F66811-9BC8-40FC-AB1A-4C870F9A6407}"/>
                </a:ext>
              </a:extLst>
            </p:cNvPr>
            <p:cNvSpPr txBox="1"/>
            <p:nvPr/>
          </p:nvSpPr>
          <p:spPr>
            <a:xfrm>
              <a:off x="3010806" y="5285276"/>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are easy to use. As a consumer you see the catalog of API’s that you have been pre-approved for.</a:t>
              </a:r>
              <a:endParaRPr lang="en-US" sz="1200" b="1" dirty="0">
                <a:solidFill>
                  <a:srgbClr val="000000">
                    <a:lumMod val="85000"/>
                    <a:lumOff val="15000"/>
                  </a:srgbClr>
                </a:solidFill>
                <a:latin typeface="Calibri"/>
              </a:endParaRPr>
            </a:p>
          </p:txBody>
        </p:sp>
      </p:grpSp>
      <p:grpSp>
        <p:nvGrpSpPr>
          <p:cNvPr id="12" name="Group 11">
            <a:extLst>
              <a:ext uri="{FF2B5EF4-FFF2-40B4-BE49-F238E27FC236}">
                <a16:creationId xmlns:a16="http://schemas.microsoft.com/office/drawing/2014/main" id="{A7E324DD-659B-456F-BFF7-53AD24E60FAD}"/>
              </a:ext>
            </a:extLst>
          </p:cNvPr>
          <p:cNvGrpSpPr/>
          <p:nvPr/>
        </p:nvGrpSpPr>
        <p:grpSpPr>
          <a:xfrm>
            <a:off x="5163018" y="2790145"/>
            <a:ext cx="1840683" cy="3481663"/>
            <a:chOff x="5300871" y="2925617"/>
            <a:chExt cx="1840683" cy="3481663"/>
          </a:xfrm>
        </p:grpSpPr>
        <p:sp>
          <p:nvSpPr>
            <p:cNvPr id="24" name="Rectangle 23">
              <a:extLst>
                <a:ext uri="{FF2B5EF4-FFF2-40B4-BE49-F238E27FC236}">
                  <a16:creationId xmlns:a16="http://schemas.microsoft.com/office/drawing/2014/main" id="{43D6C788-A292-4559-B441-6BDAB109D762}"/>
                </a:ext>
              </a:extLst>
            </p:cNvPr>
            <p:cNvSpPr/>
            <p:nvPr/>
          </p:nvSpPr>
          <p:spPr bwMode="gray">
            <a:xfrm>
              <a:off x="5300871" y="3354541"/>
              <a:ext cx="1828800" cy="3052739"/>
            </a:xfrm>
            <a:prstGeom prst="rect">
              <a:avLst/>
            </a:prstGeom>
            <a:solidFill>
              <a:schemeClr val="bg2"/>
            </a:solidFill>
            <a:ln w="9525" algn="ctr">
              <a:noFill/>
              <a:prstDash val="dash"/>
              <a:miter lim="800000"/>
              <a:headEnd/>
              <a:tailEnd/>
            </a:ln>
            <a:effectLst/>
          </p:spPr>
          <p:txBody>
            <a:bodyPr wrap="square" lIns="91440" tIns="91440" rIns="91440" bIns="91440" rtlCol="0" anchor="ctr"/>
            <a:lstStyle/>
            <a:p>
              <a:pPr marL="171450" indent="-171450">
                <a:buFont typeface="Arial" panose="020B0604020202020204" pitchFamily="34" charset="0"/>
                <a:buChar char="•"/>
                <a:defRPr/>
              </a:pPr>
              <a:endParaRPr lang="en-US" sz="1200" dirty="0">
                <a:solidFill>
                  <a:srgbClr val="AAAAAA">
                    <a:lumMod val="50000"/>
                  </a:srgbClr>
                </a:solidFill>
                <a:latin typeface="Calibri"/>
              </a:endParaRPr>
            </a:p>
            <a:p>
              <a:pPr marL="171450" indent="-171450">
                <a:buFont typeface="Arial" panose="020B0604020202020204" pitchFamily="34" charset="0"/>
                <a:buChar char="•"/>
                <a:defRPr/>
              </a:pPr>
              <a:endParaRPr lang="en-US" sz="1150" dirty="0">
                <a:solidFill>
                  <a:srgbClr val="AAAAAA">
                    <a:lumMod val="50000"/>
                  </a:srgbClr>
                </a:solidFill>
                <a:latin typeface="Calibri"/>
              </a:endParaRPr>
            </a:p>
          </p:txBody>
        </p:sp>
        <p:sp>
          <p:nvSpPr>
            <p:cNvPr id="30" name="Freeform 20">
              <a:extLst>
                <a:ext uri="{FF2B5EF4-FFF2-40B4-BE49-F238E27FC236}">
                  <a16:creationId xmlns:a16="http://schemas.microsoft.com/office/drawing/2014/main" id="{ADC8545A-81DE-40EA-AFE5-CC87B70B182C}"/>
                </a:ext>
              </a:extLst>
            </p:cNvPr>
            <p:cNvSpPr>
              <a:spLocks/>
            </p:cNvSpPr>
            <p:nvPr/>
          </p:nvSpPr>
          <p:spPr bwMode="auto">
            <a:xfrm>
              <a:off x="5303073" y="2925617"/>
              <a:ext cx="1834182" cy="1214252"/>
            </a:xfrm>
            <a:custGeom>
              <a:avLst/>
              <a:gdLst>
                <a:gd name="T0" fmla="*/ 740 w 740"/>
                <a:gd name="T1" fmla="*/ 434 h 645"/>
                <a:gd name="T2" fmla="*/ 368 w 740"/>
                <a:gd name="T3" fmla="*/ 645 h 645"/>
                <a:gd name="T4" fmla="*/ 0 w 740"/>
                <a:gd name="T5" fmla="*/ 434 h 645"/>
                <a:gd name="T6" fmla="*/ 0 w 740"/>
                <a:gd name="T7" fmla="*/ 211 h 645"/>
                <a:gd name="T8" fmla="*/ 368 w 740"/>
                <a:gd name="T9" fmla="*/ 0 h 645"/>
                <a:gd name="T10" fmla="*/ 740 w 740"/>
                <a:gd name="T11" fmla="*/ 211 h 645"/>
                <a:gd name="T12" fmla="*/ 740 w 740"/>
                <a:gd name="T13" fmla="*/ 434 h 645"/>
              </a:gdLst>
              <a:ahLst/>
              <a:cxnLst>
                <a:cxn ang="0">
                  <a:pos x="T0" y="T1"/>
                </a:cxn>
                <a:cxn ang="0">
                  <a:pos x="T2" y="T3"/>
                </a:cxn>
                <a:cxn ang="0">
                  <a:pos x="T4" y="T5"/>
                </a:cxn>
                <a:cxn ang="0">
                  <a:pos x="T6" y="T7"/>
                </a:cxn>
                <a:cxn ang="0">
                  <a:pos x="T8" y="T9"/>
                </a:cxn>
                <a:cxn ang="0">
                  <a:pos x="T10" y="T11"/>
                </a:cxn>
                <a:cxn ang="0">
                  <a:pos x="T12" y="T13"/>
                </a:cxn>
              </a:cxnLst>
              <a:rect l="0" t="0" r="r" b="b"/>
              <a:pathLst>
                <a:path w="740" h="645">
                  <a:moveTo>
                    <a:pt x="740" y="434"/>
                  </a:moveTo>
                  <a:lnTo>
                    <a:pt x="368" y="645"/>
                  </a:lnTo>
                  <a:lnTo>
                    <a:pt x="0" y="434"/>
                  </a:lnTo>
                  <a:lnTo>
                    <a:pt x="0" y="211"/>
                  </a:lnTo>
                  <a:lnTo>
                    <a:pt x="368" y="0"/>
                  </a:lnTo>
                  <a:lnTo>
                    <a:pt x="740" y="211"/>
                  </a:lnTo>
                  <a:lnTo>
                    <a:pt x="740" y="434"/>
                  </a:lnTo>
                  <a:close/>
                </a:path>
              </a:pathLst>
            </a:custGeom>
            <a:solidFill>
              <a:schemeClr val="bg2">
                <a:lumMod val="65000"/>
              </a:schemeClr>
            </a:solidFill>
            <a:ln>
              <a:noFill/>
            </a:ln>
          </p:spPr>
          <p:txBody>
            <a:bodyPr vert="horz" wrap="square" lIns="104287" tIns="52144" rIns="104287" bIns="52144" numCol="1" anchor="t" anchorCtr="0" compatLnSpc="1">
              <a:prstTxWarp prst="textNoShape">
                <a:avLst/>
              </a:prstTxWarp>
            </a:bodyPr>
            <a:lstStyle/>
            <a:p>
              <a:pPr algn="ctr">
                <a:defRPr/>
              </a:pPr>
              <a:endParaRPr lang="en-US" sz="1400" b="1" dirty="0">
                <a:solidFill>
                  <a:srgbClr val="FFFFFF"/>
                </a:solidFill>
                <a:latin typeface="Calibri"/>
              </a:endParaRPr>
            </a:p>
          </p:txBody>
        </p:sp>
        <p:sp>
          <p:nvSpPr>
            <p:cNvPr id="31" name="Freeform 3979">
              <a:extLst>
                <a:ext uri="{FF2B5EF4-FFF2-40B4-BE49-F238E27FC236}">
                  <a16:creationId xmlns:a16="http://schemas.microsoft.com/office/drawing/2014/main" id="{E1D2171A-A659-490B-8653-F4B327B2849F}"/>
                </a:ext>
              </a:extLst>
            </p:cNvPr>
            <p:cNvSpPr>
              <a:spLocks noEditPoints="1"/>
            </p:cNvSpPr>
            <p:nvPr/>
          </p:nvSpPr>
          <p:spPr bwMode="auto">
            <a:xfrm>
              <a:off x="6027938" y="3138313"/>
              <a:ext cx="348078" cy="374639"/>
            </a:xfrm>
            <a:custGeom>
              <a:avLst/>
              <a:gdLst/>
              <a:ahLst/>
              <a:cxnLst>
                <a:cxn ang="0">
                  <a:pos x="23" y="3"/>
                </a:cxn>
                <a:cxn ang="0">
                  <a:pos x="113" y="0"/>
                </a:cxn>
                <a:cxn ang="0">
                  <a:pos x="136" y="23"/>
                </a:cxn>
                <a:cxn ang="0">
                  <a:pos x="8" y="23"/>
                </a:cxn>
                <a:cxn ang="0">
                  <a:pos x="67" y="95"/>
                </a:cxn>
                <a:cxn ang="0">
                  <a:pos x="75" y="103"/>
                </a:cxn>
                <a:cxn ang="0">
                  <a:pos x="67" y="95"/>
                </a:cxn>
                <a:cxn ang="0">
                  <a:pos x="142" y="157"/>
                </a:cxn>
                <a:cxn ang="0">
                  <a:pos x="8" y="165"/>
                </a:cxn>
                <a:cxn ang="0">
                  <a:pos x="0" y="149"/>
                </a:cxn>
                <a:cxn ang="0">
                  <a:pos x="13" y="144"/>
                </a:cxn>
                <a:cxn ang="0">
                  <a:pos x="8" y="129"/>
                </a:cxn>
                <a:cxn ang="0">
                  <a:pos x="0" y="108"/>
                </a:cxn>
                <a:cxn ang="0">
                  <a:pos x="13" y="103"/>
                </a:cxn>
                <a:cxn ang="0">
                  <a:pos x="8" y="88"/>
                </a:cxn>
                <a:cxn ang="0">
                  <a:pos x="0" y="67"/>
                </a:cxn>
                <a:cxn ang="0">
                  <a:pos x="13" y="62"/>
                </a:cxn>
                <a:cxn ang="0">
                  <a:pos x="8" y="47"/>
                </a:cxn>
                <a:cxn ang="0">
                  <a:pos x="0" y="41"/>
                </a:cxn>
                <a:cxn ang="0">
                  <a:pos x="134" y="33"/>
                </a:cxn>
                <a:cxn ang="0">
                  <a:pos x="111" y="104"/>
                </a:cxn>
                <a:cxn ang="0">
                  <a:pos x="81" y="89"/>
                </a:cxn>
                <a:cxn ang="0">
                  <a:pos x="66" y="59"/>
                </a:cxn>
                <a:cxn ang="0">
                  <a:pos x="63" y="87"/>
                </a:cxn>
                <a:cxn ang="0">
                  <a:pos x="58" y="105"/>
                </a:cxn>
                <a:cxn ang="0">
                  <a:pos x="46" y="131"/>
                </a:cxn>
                <a:cxn ang="0">
                  <a:pos x="81" y="109"/>
                </a:cxn>
                <a:cxn ang="0">
                  <a:pos x="108" y="114"/>
                </a:cxn>
                <a:cxn ang="0">
                  <a:pos x="134" y="58"/>
                </a:cxn>
                <a:cxn ang="0">
                  <a:pos x="124" y="58"/>
                </a:cxn>
                <a:cxn ang="0">
                  <a:pos x="129" y="143"/>
                </a:cxn>
                <a:cxn ang="0">
                  <a:pos x="134" y="58"/>
                </a:cxn>
              </a:cxnLst>
              <a:rect l="0" t="0" r="r" b="b"/>
              <a:pathLst>
                <a:path w="142" h="165">
                  <a:moveTo>
                    <a:pt x="6" y="23"/>
                  </a:moveTo>
                  <a:cubicBezTo>
                    <a:pt x="23" y="3"/>
                    <a:pt x="23" y="3"/>
                    <a:pt x="23" y="3"/>
                  </a:cubicBezTo>
                  <a:cubicBezTo>
                    <a:pt x="25" y="1"/>
                    <a:pt x="27" y="0"/>
                    <a:pt x="29" y="0"/>
                  </a:cubicBezTo>
                  <a:cubicBezTo>
                    <a:pt x="113" y="0"/>
                    <a:pt x="113" y="0"/>
                    <a:pt x="113" y="0"/>
                  </a:cubicBezTo>
                  <a:cubicBezTo>
                    <a:pt x="115" y="0"/>
                    <a:pt x="117" y="1"/>
                    <a:pt x="119" y="3"/>
                  </a:cubicBezTo>
                  <a:cubicBezTo>
                    <a:pt x="136" y="23"/>
                    <a:pt x="136" y="23"/>
                    <a:pt x="136" y="23"/>
                  </a:cubicBezTo>
                  <a:cubicBezTo>
                    <a:pt x="136" y="23"/>
                    <a:pt x="135" y="23"/>
                    <a:pt x="134" y="23"/>
                  </a:cubicBezTo>
                  <a:cubicBezTo>
                    <a:pt x="8" y="23"/>
                    <a:pt x="8" y="23"/>
                    <a:pt x="8" y="23"/>
                  </a:cubicBezTo>
                  <a:cubicBezTo>
                    <a:pt x="7" y="23"/>
                    <a:pt x="6" y="23"/>
                    <a:pt x="6" y="23"/>
                  </a:cubicBezTo>
                  <a:close/>
                  <a:moveTo>
                    <a:pt x="67" y="95"/>
                  </a:moveTo>
                  <a:cubicBezTo>
                    <a:pt x="64" y="97"/>
                    <a:pt x="64" y="101"/>
                    <a:pt x="67" y="103"/>
                  </a:cubicBezTo>
                  <a:cubicBezTo>
                    <a:pt x="69" y="106"/>
                    <a:pt x="73" y="106"/>
                    <a:pt x="75" y="103"/>
                  </a:cubicBezTo>
                  <a:cubicBezTo>
                    <a:pt x="78" y="101"/>
                    <a:pt x="78" y="97"/>
                    <a:pt x="75" y="95"/>
                  </a:cubicBezTo>
                  <a:cubicBezTo>
                    <a:pt x="73" y="92"/>
                    <a:pt x="69" y="92"/>
                    <a:pt x="67" y="95"/>
                  </a:cubicBezTo>
                  <a:close/>
                  <a:moveTo>
                    <a:pt x="142" y="41"/>
                  </a:moveTo>
                  <a:cubicBezTo>
                    <a:pt x="142" y="157"/>
                    <a:pt x="142" y="157"/>
                    <a:pt x="142" y="157"/>
                  </a:cubicBezTo>
                  <a:cubicBezTo>
                    <a:pt x="142" y="162"/>
                    <a:pt x="139" y="165"/>
                    <a:pt x="134" y="165"/>
                  </a:cubicBezTo>
                  <a:cubicBezTo>
                    <a:pt x="8" y="165"/>
                    <a:pt x="8" y="165"/>
                    <a:pt x="8" y="165"/>
                  </a:cubicBezTo>
                  <a:cubicBezTo>
                    <a:pt x="3" y="165"/>
                    <a:pt x="0" y="162"/>
                    <a:pt x="0" y="157"/>
                  </a:cubicBezTo>
                  <a:cubicBezTo>
                    <a:pt x="0" y="149"/>
                    <a:pt x="0" y="149"/>
                    <a:pt x="0" y="149"/>
                  </a:cubicBezTo>
                  <a:cubicBezTo>
                    <a:pt x="8" y="149"/>
                    <a:pt x="8" y="149"/>
                    <a:pt x="8" y="149"/>
                  </a:cubicBezTo>
                  <a:cubicBezTo>
                    <a:pt x="10" y="149"/>
                    <a:pt x="13" y="146"/>
                    <a:pt x="13" y="144"/>
                  </a:cubicBezTo>
                  <a:cubicBezTo>
                    <a:pt x="13" y="134"/>
                    <a:pt x="13" y="134"/>
                    <a:pt x="13" y="134"/>
                  </a:cubicBezTo>
                  <a:cubicBezTo>
                    <a:pt x="13" y="131"/>
                    <a:pt x="10" y="129"/>
                    <a:pt x="8" y="129"/>
                  </a:cubicBezTo>
                  <a:cubicBezTo>
                    <a:pt x="0" y="129"/>
                    <a:pt x="0" y="129"/>
                    <a:pt x="0" y="129"/>
                  </a:cubicBezTo>
                  <a:cubicBezTo>
                    <a:pt x="0" y="108"/>
                    <a:pt x="0" y="108"/>
                    <a:pt x="0" y="108"/>
                  </a:cubicBezTo>
                  <a:cubicBezTo>
                    <a:pt x="8" y="108"/>
                    <a:pt x="8" y="108"/>
                    <a:pt x="8" y="108"/>
                  </a:cubicBezTo>
                  <a:cubicBezTo>
                    <a:pt x="10" y="108"/>
                    <a:pt x="13" y="105"/>
                    <a:pt x="13" y="103"/>
                  </a:cubicBezTo>
                  <a:cubicBezTo>
                    <a:pt x="13" y="93"/>
                    <a:pt x="13" y="93"/>
                    <a:pt x="13" y="93"/>
                  </a:cubicBezTo>
                  <a:cubicBezTo>
                    <a:pt x="13" y="90"/>
                    <a:pt x="10" y="88"/>
                    <a:pt x="8" y="88"/>
                  </a:cubicBezTo>
                  <a:cubicBezTo>
                    <a:pt x="0" y="88"/>
                    <a:pt x="0" y="88"/>
                    <a:pt x="0" y="88"/>
                  </a:cubicBezTo>
                  <a:cubicBezTo>
                    <a:pt x="0" y="67"/>
                    <a:pt x="0" y="67"/>
                    <a:pt x="0" y="67"/>
                  </a:cubicBezTo>
                  <a:cubicBezTo>
                    <a:pt x="8" y="67"/>
                    <a:pt x="8" y="67"/>
                    <a:pt x="8" y="67"/>
                  </a:cubicBezTo>
                  <a:cubicBezTo>
                    <a:pt x="10" y="67"/>
                    <a:pt x="13" y="65"/>
                    <a:pt x="13" y="62"/>
                  </a:cubicBezTo>
                  <a:cubicBezTo>
                    <a:pt x="13" y="52"/>
                    <a:pt x="13" y="52"/>
                    <a:pt x="13" y="52"/>
                  </a:cubicBezTo>
                  <a:cubicBezTo>
                    <a:pt x="13" y="50"/>
                    <a:pt x="10" y="47"/>
                    <a:pt x="8" y="47"/>
                  </a:cubicBezTo>
                  <a:cubicBezTo>
                    <a:pt x="0" y="47"/>
                    <a:pt x="0" y="47"/>
                    <a:pt x="0" y="47"/>
                  </a:cubicBezTo>
                  <a:cubicBezTo>
                    <a:pt x="0" y="41"/>
                    <a:pt x="0" y="41"/>
                    <a:pt x="0" y="41"/>
                  </a:cubicBezTo>
                  <a:cubicBezTo>
                    <a:pt x="0" y="36"/>
                    <a:pt x="3" y="33"/>
                    <a:pt x="8" y="33"/>
                  </a:cubicBezTo>
                  <a:cubicBezTo>
                    <a:pt x="134" y="33"/>
                    <a:pt x="134" y="33"/>
                    <a:pt x="134" y="33"/>
                  </a:cubicBezTo>
                  <a:cubicBezTo>
                    <a:pt x="139" y="33"/>
                    <a:pt x="142" y="36"/>
                    <a:pt x="142" y="41"/>
                  </a:cubicBezTo>
                  <a:close/>
                  <a:moveTo>
                    <a:pt x="111" y="104"/>
                  </a:moveTo>
                  <a:cubicBezTo>
                    <a:pt x="85" y="98"/>
                    <a:pt x="85" y="98"/>
                    <a:pt x="85" y="98"/>
                  </a:cubicBezTo>
                  <a:cubicBezTo>
                    <a:pt x="85" y="94"/>
                    <a:pt x="84" y="91"/>
                    <a:pt x="81" y="89"/>
                  </a:cubicBezTo>
                  <a:cubicBezTo>
                    <a:pt x="79" y="87"/>
                    <a:pt x="76" y="85"/>
                    <a:pt x="72" y="85"/>
                  </a:cubicBezTo>
                  <a:cubicBezTo>
                    <a:pt x="66" y="59"/>
                    <a:pt x="66" y="59"/>
                    <a:pt x="66" y="59"/>
                  </a:cubicBezTo>
                  <a:cubicBezTo>
                    <a:pt x="56" y="62"/>
                    <a:pt x="56" y="62"/>
                    <a:pt x="56" y="62"/>
                  </a:cubicBezTo>
                  <a:cubicBezTo>
                    <a:pt x="63" y="87"/>
                    <a:pt x="63" y="87"/>
                    <a:pt x="63" y="87"/>
                  </a:cubicBezTo>
                  <a:cubicBezTo>
                    <a:pt x="62" y="88"/>
                    <a:pt x="61" y="88"/>
                    <a:pt x="61" y="89"/>
                  </a:cubicBezTo>
                  <a:cubicBezTo>
                    <a:pt x="57" y="93"/>
                    <a:pt x="56" y="100"/>
                    <a:pt x="58" y="105"/>
                  </a:cubicBezTo>
                  <a:cubicBezTo>
                    <a:pt x="39" y="124"/>
                    <a:pt x="39" y="124"/>
                    <a:pt x="39" y="124"/>
                  </a:cubicBezTo>
                  <a:cubicBezTo>
                    <a:pt x="46" y="131"/>
                    <a:pt x="46" y="131"/>
                    <a:pt x="46" y="131"/>
                  </a:cubicBezTo>
                  <a:cubicBezTo>
                    <a:pt x="65" y="112"/>
                    <a:pt x="65" y="112"/>
                    <a:pt x="65" y="112"/>
                  </a:cubicBezTo>
                  <a:cubicBezTo>
                    <a:pt x="70" y="114"/>
                    <a:pt x="77" y="113"/>
                    <a:pt x="81" y="109"/>
                  </a:cubicBezTo>
                  <a:cubicBezTo>
                    <a:pt x="82" y="109"/>
                    <a:pt x="82" y="108"/>
                    <a:pt x="83" y="107"/>
                  </a:cubicBezTo>
                  <a:cubicBezTo>
                    <a:pt x="108" y="114"/>
                    <a:pt x="108" y="114"/>
                    <a:pt x="108" y="114"/>
                  </a:cubicBezTo>
                  <a:lnTo>
                    <a:pt x="111" y="104"/>
                  </a:lnTo>
                  <a:close/>
                  <a:moveTo>
                    <a:pt x="134" y="58"/>
                  </a:moveTo>
                  <a:cubicBezTo>
                    <a:pt x="134" y="55"/>
                    <a:pt x="132" y="53"/>
                    <a:pt x="129" y="53"/>
                  </a:cubicBezTo>
                  <a:cubicBezTo>
                    <a:pt x="126" y="53"/>
                    <a:pt x="124" y="55"/>
                    <a:pt x="124" y="58"/>
                  </a:cubicBezTo>
                  <a:cubicBezTo>
                    <a:pt x="124" y="138"/>
                    <a:pt x="124" y="138"/>
                    <a:pt x="124" y="138"/>
                  </a:cubicBezTo>
                  <a:cubicBezTo>
                    <a:pt x="124" y="141"/>
                    <a:pt x="126" y="143"/>
                    <a:pt x="129" y="143"/>
                  </a:cubicBezTo>
                  <a:cubicBezTo>
                    <a:pt x="132" y="143"/>
                    <a:pt x="134" y="141"/>
                    <a:pt x="134" y="138"/>
                  </a:cubicBezTo>
                  <a:lnTo>
                    <a:pt x="134" y="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Calibri"/>
              </a:endParaRPr>
            </a:p>
          </p:txBody>
        </p:sp>
        <p:sp>
          <p:nvSpPr>
            <p:cNvPr id="32" name="Rectangle 31">
              <a:extLst>
                <a:ext uri="{FF2B5EF4-FFF2-40B4-BE49-F238E27FC236}">
                  <a16:creationId xmlns:a16="http://schemas.microsoft.com/office/drawing/2014/main" id="{DDA04B65-A6FF-48D1-8105-EB3D1E2D98AA}"/>
                </a:ext>
              </a:extLst>
            </p:cNvPr>
            <p:cNvSpPr/>
            <p:nvPr/>
          </p:nvSpPr>
          <p:spPr>
            <a:xfrm>
              <a:off x="5439671" y="3479191"/>
              <a:ext cx="1560980" cy="523220"/>
            </a:xfrm>
            <a:prstGeom prst="rect">
              <a:avLst/>
            </a:prstGeom>
          </p:spPr>
          <p:txBody>
            <a:bodyPr>
              <a:spAutoFit/>
            </a:bodyPr>
            <a:lstStyle/>
            <a:p>
              <a:pPr algn="ctr"/>
              <a:r>
                <a:rPr lang="en-US" sz="1400" b="1" dirty="0">
                  <a:solidFill>
                    <a:srgbClr val="FFFFFF"/>
                  </a:solidFill>
                  <a:latin typeface="Calibri"/>
                </a:rPr>
                <a:t>Security and </a:t>
              </a:r>
              <a:br>
                <a:rPr lang="en-US" sz="1400" b="1" dirty="0">
                  <a:solidFill>
                    <a:srgbClr val="FFFFFF"/>
                  </a:solidFill>
                  <a:latin typeface="Calibri"/>
                </a:rPr>
              </a:br>
              <a:r>
                <a:rPr lang="en-US" sz="1400" b="1" dirty="0">
                  <a:solidFill>
                    <a:srgbClr val="FFFFFF"/>
                  </a:solidFill>
                  <a:latin typeface="Calibri"/>
                </a:rPr>
                <a:t>Audit</a:t>
              </a:r>
            </a:p>
          </p:txBody>
        </p:sp>
        <p:sp>
          <p:nvSpPr>
            <p:cNvPr id="46" name="TextBox 45">
              <a:extLst>
                <a:ext uri="{FF2B5EF4-FFF2-40B4-BE49-F238E27FC236}">
                  <a16:creationId xmlns:a16="http://schemas.microsoft.com/office/drawing/2014/main" id="{87B078A4-6AC8-4A74-8E85-7D94AB9E23A4}"/>
                </a:ext>
              </a:extLst>
            </p:cNvPr>
            <p:cNvSpPr txBox="1"/>
            <p:nvPr/>
          </p:nvSpPr>
          <p:spPr>
            <a:xfrm>
              <a:off x="5300871" y="4208681"/>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have built-in security and audits. They are much harder to “hack” than general purpose software.</a:t>
              </a:r>
            </a:p>
          </p:txBody>
        </p:sp>
        <p:sp>
          <p:nvSpPr>
            <p:cNvPr id="47" name="TextBox 46">
              <a:extLst>
                <a:ext uri="{FF2B5EF4-FFF2-40B4-BE49-F238E27FC236}">
                  <a16:creationId xmlns:a16="http://schemas.microsoft.com/office/drawing/2014/main" id="{E61ACA36-0109-42C7-ACEE-2283010CCE93}"/>
                </a:ext>
              </a:extLst>
            </p:cNvPr>
            <p:cNvSpPr txBox="1"/>
            <p:nvPr/>
          </p:nvSpPr>
          <p:spPr>
            <a:xfrm>
              <a:off x="5312754" y="5295910"/>
              <a:ext cx="1828800" cy="830997"/>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Security and audit is enforced by the platform, making life easier for developers.</a:t>
              </a:r>
            </a:p>
          </p:txBody>
        </p:sp>
      </p:grpSp>
      <p:grpSp>
        <p:nvGrpSpPr>
          <p:cNvPr id="13" name="Group 12">
            <a:extLst>
              <a:ext uri="{FF2B5EF4-FFF2-40B4-BE49-F238E27FC236}">
                <a16:creationId xmlns:a16="http://schemas.microsoft.com/office/drawing/2014/main" id="{DC13DC00-A485-4F34-9D33-4B6931EBBCFA}"/>
              </a:ext>
            </a:extLst>
          </p:cNvPr>
          <p:cNvGrpSpPr/>
          <p:nvPr/>
        </p:nvGrpSpPr>
        <p:grpSpPr>
          <a:xfrm>
            <a:off x="7506351" y="2790145"/>
            <a:ext cx="1834321" cy="3481663"/>
            <a:chOff x="7721595" y="2925617"/>
            <a:chExt cx="1834321" cy="3481663"/>
          </a:xfrm>
        </p:grpSpPr>
        <p:sp>
          <p:nvSpPr>
            <p:cNvPr id="26" name="Rectangle 25">
              <a:extLst>
                <a:ext uri="{FF2B5EF4-FFF2-40B4-BE49-F238E27FC236}">
                  <a16:creationId xmlns:a16="http://schemas.microsoft.com/office/drawing/2014/main" id="{02196E6E-D00D-40FA-9A9C-6168F160EA91}"/>
                </a:ext>
              </a:extLst>
            </p:cNvPr>
            <p:cNvSpPr/>
            <p:nvPr/>
          </p:nvSpPr>
          <p:spPr bwMode="gray">
            <a:xfrm>
              <a:off x="7722845" y="3341580"/>
              <a:ext cx="1828800" cy="3065700"/>
            </a:xfrm>
            <a:prstGeom prst="rect">
              <a:avLst/>
            </a:prstGeom>
            <a:solidFill>
              <a:schemeClr val="bg2"/>
            </a:solidFill>
            <a:ln w="9525" algn="ctr">
              <a:noFill/>
              <a:prstDash val="dash"/>
              <a:miter lim="800000"/>
              <a:headEnd/>
              <a:tailEnd/>
            </a:ln>
            <a:effectLst/>
          </p:spPr>
          <p:txBody>
            <a:bodyPr wrap="square" lIns="91440" tIns="91440" rIns="91440" bIns="91440" rtlCol="0" anchor="ctr"/>
            <a:lstStyle/>
            <a:p>
              <a:pPr marL="171450" indent="-171450">
                <a:buFont typeface="Arial" panose="020B0604020202020204" pitchFamily="34" charset="0"/>
                <a:buChar char="•"/>
                <a:defRPr/>
              </a:pPr>
              <a:endParaRPr lang="en-US" sz="1200" dirty="0">
                <a:solidFill>
                  <a:srgbClr val="AAAAAA">
                    <a:lumMod val="50000"/>
                  </a:srgbClr>
                </a:solidFill>
                <a:latin typeface="Calibri"/>
              </a:endParaRPr>
            </a:p>
            <a:p>
              <a:pPr>
                <a:defRPr/>
              </a:pPr>
              <a:endParaRPr lang="en-US" sz="1150" b="1" dirty="0">
                <a:solidFill>
                  <a:srgbClr val="AAAAAA">
                    <a:lumMod val="50000"/>
                  </a:srgbClr>
                </a:solidFill>
                <a:latin typeface="Calibri"/>
              </a:endParaRPr>
            </a:p>
            <a:p>
              <a:pPr>
                <a:defRPr/>
              </a:pPr>
              <a:endParaRPr lang="en-US" sz="1150" b="1" dirty="0">
                <a:solidFill>
                  <a:srgbClr val="AAAAAA">
                    <a:lumMod val="50000"/>
                  </a:srgbClr>
                </a:solidFill>
                <a:latin typeface="Calibri"/>
              </a:endParaRPr>
            </a:p>
            <a:p>
              <a:pPr>
                <a:defRPr/>
              </a:pPr>
              <a:endParaRPr lang="en-US" sz="1150" b="1" dirty="0">
                <a:solidFill>
                  <a:srgbClr val="AAAAAA">
                    <a:lumMod val="50000"/>
                  </a:srgbClr>
                </a:solidFill>
                <a:latin typeface="Calibri"/>
              </a:endParaRPr>
            </a:p>
          </p:txBody>
        </p:sp>
        <p:sp>
          <p:nvSpPr>
            <p:cNvPr id="36" name="Freeform 20">
              <a:extLst>
                <a:ext uri="{FF2B5EF4-FFF2-40B4-BE49-F238E27FC236}">
                  <a16:creationId xmlns:a16="http://schemas.microsoft.com/office/drawing/2014/main" id="{E868CD2B-7C23-40B0-9FFE-8DE6D9B1DB3A}"/>
                </a:ext>
              </a:extLst>
            </p:cNvPr>
            <p:cNvSpPr>
              <a:spLocks/>
            </p:cNvSpPr>
            <p:nvPr/>
          </p:nvSpPr>
          <p:spPr bwMode="auto">
            <a:xfrm>
              <a:off x="7727116" y="2925617"/>
              <a:ext cx="1828800" cy="1214252"/>
            </a:xfrm>
            <a:custGeom>
              <a:avLst/>
              <a:gdLst>
                <a:gd name="T0" fmla="*/ 740 w 740"/>
                <a:gd name="T1" fmla="*/ 434 h 645"/>
                <a:gd name="T2" fmla="*/ 368 w 740"/>
                <a:gd name="T3" fmla="*/ 645 h 645"/>
                <a:gd name="T4" fmla="*/ 0 w 740"/>
                <a:gd name="T5" fmla="*/ 434 h 645"/>
                <a:gd name="T6" fmla="*/ 0 w 740"/>
                <a:gd name="T7" fmla="*/ 211 h 645"/>
                <a:gd name="T8" fmla="*/ 368 w 740"/>
                <a:gd name="T9" fmla="*/ 0 h 645"/>
                <a:gd name="T10" fmla="*/ 740 w 740"/>
                <a:gd name="T11" fmla="*/ 211 h 645"/>
                <a:gd name="T12" fmla="*/ 740 w 740"/>
                <a:gd name="T13" fmla="*/ 434 h 645"/>
              </a:gdLst>
              <a:ahLst/>
              <a:cxnLst>
                <a:cxn ang="0">
                  <a:pos x="T0" y="T1"/>
                </a:cxn>
                <a:cxn ang="0">
                  <a:pos x="T2" y="T3"/>
                </a:cxn>
                <a:cxn ang="0">
                  <a:pos x="T4" y="T5"/>
                </a:cxn>
                <a:cxn ang="0">
                  <a:pos x="T6" y="T7"/>
                </a:cxn>
                <a:cxn ang="0">
                  <a:pos x="T8" y="T9"/>
                </a:cxn>
                <a:cxn ang="0">
                  <a:pos x="T10" y="T11"/>
                </a:cxn>
                <a:cxn ang="0">
                  <a:pos x="T12" y="T13"/>
                </a:cxn>
              </a:cxnLst>
              <a:rect l="0" t="0" r="r" b="b"/>
              <a:pathLst>
                <a:path w="740" h="645">
                  <a:moveTo>
                    <a:pt x="740" y="434"/>
                  </a:moveTo>
                  <a:lnTo>
                    <a:pt x="368" y="645"/>
                  </a:lnTo>
                  <a:lnTo>
                    <a:pt x="0" y="434"/>
                  </a:lnTo>
                  <a:lnTo>
                    <a:pt x="0" y="211"/>
                  </a:lnTo>
                  <a:lnTo>
                    <a:pt x="368" y="0"/>
                  </a:lnTo>
                  <a:lnTo>
                    <a:pt x="740" y="211"/>
                  </a:lnTo>
                  <a:lnTo>
                    <a:pt x="740" y="434"/>
                  </a:lnTo>
                  <a:close/>
                </a:path>
              </a:pathLst>
            </a:custGeom>
            <a:solidFill>
              <a:schemeClr val="bg2">
                <a:lumMod val="65000"/>
              </a:schemeClr>
            </a:solidFill>
            <a:ln>
              <a:noFill/>
            </a:ln>
          </p:spPr>
          <p:txBody>
            <a:bodyPr vert="horz" wrap="square" lIns="104287" tIns="52144" rIns="104287" bIns="52144" numCol="1" anchor="t" anchorCtr="0" compatLnSpc="1">
              <a:prstTxWarp prst="textNoShape">
                <a:avLst/>
              </a:prstTxWarp>
            </a:bodyPr>
            <a:lstStyle/>
            <a:p>
              <a:pPr algn="ctr">
                <a:defRPr/>
              </a:pPr>
              <a:endParaRPr lang="en-US" sz="1400" b="1" dirty="0">
                <a:solidFill>
                  <a:srgbClr val="FFFFFF"/>
                </a:solidFill>
                <a:latin typeface="Calibri"/>
              </a:endParaRPr>
            </a:p>
          </p:txBody>
        </p:sp>
        <p:sp>
          <p:nvSpPr>
            <p:cNvPr id="37" name="Freeform 4004">
              <a:extLst>
                <a:ext uri="{FF2B5EF4-FFF2-40B4-BE49-F238E27FC236}">
                  <a16:creationId xmlns:a16="http://schemas.microsoft.com/office/drawing/2014/main" id="{9AB5D192-4562-4EFE-BC1B-F21CEC8D1E45}"/>
                </a:ext>
              </a:extLst>
            </p:cNvPr>
            <p:cNvSpPr>
              <a:spLocks noEditPoints="1"/>
            </p:cNvSpPr>
            <p:nvPr/>
          </p:nvSpPr>
          <p:spPr bwMode="auto">
            <a:xfrm>
              <a:off x="8479320" y="3138312"/>
              <a:ext cx="309384" cy="358008"/>
            </a:xfrm>
            <a:custGeom>
              <a:avLst/>
              <a:gdLst/>
              <a:ahLst/>
              <a:cxnLst>
                <a:cxn ang="0">
                  <a:pos x="83" y="8"/>
                </a:cxn>
                <a:cxn ang="0">
                  <a:pos x="8" y="0"/>
                </a:cxn>
                <a:cxn ang="0">
                  <a:pos x="0" y="146"/>
                </a:cxn>
                <a:cxn ang="0">
                  <a:pos x="108" y="154"/>
                </a:cxn>
                <a:cxn ang="0">
                  <a:pos x="116" y="41"/>
                </a:cxn>
                <a:cxn ang="0">
                  <a:pos x="55" y="58"/>
                </a:cxn>
                <a:cxn ang="0">
                  <a:pos x="63" y="58"/>
                </a:cxn>
                <a:cxn ang="0">
                  <a:pos x="67" y="66"/>
                </a:cxn>
                <a:cxn ang="0">
                  <a:pos x="71" y="54"/>
                </a:cxn>
                <a:cxn ang="0">
                  <a:pos x="75" y="66"/>
                </a:cxn>
                <a:cxn ang="0">
                  <a:pos x="75" y="74"/>
                </a:cxn>
                <a:cxn ang="0">
                  <a:pos x="71" y="83"/>
                </a:cxn>
                <a:cxn ang="0">
                  <a:pos x="67" y="74"/>
                </a:cxn>
                <a:cxn ang="0">
                  <a:pos x="55" y="70"/>
                </a:cxn>
                <a:cxn ang="0">
                  <a:pos x="62" y="100"/>
                </a:cxn>
                <a:cxn ang="0">
                  <a:pos x="16" y="104"/>
                </a:cxn>
                <a:cxn ang="0">
                  <a:pos x="16" y="96"/>
                </a:cxn>
                <a:cxn ang="0">
                  <a:pos x="62" y="100"/>
                </a:cxn>
                <a:cxn ang="0">
                  <a:pos x="52" y="69"/>
                </a:cxn>
                <a:cxn ang="0">
                  <a:pos x="27" y="69"/>
                </a:cxn>
                <a:cxn ang="0">
                  <a:pos x="11" y="61"/>
                </a:cxn>
                <a:cxn ang="0">
                  <a:pos x="20" y="55"/>
                </a:cxn>
                <a:cxn ang="0">
                  <a:pos x="23" y="79"/>
                </a:cxn>
                <a:cxn ang="0">
                  <a:pos x="15" y="79"/>
                </a:cxn>
                <a:cxn ang="0">
                  <a:pos x="11" y="66"/>
                </a:cxn>
                <a:cxn ang="0">
                  <a:pos x="100" y="143"/>
                </a:cxn>
                <a:cxn ang="0">
                  <a:pos x="12" y="139"/>
                </a:cxn>
                <a:cxn ang="0">
                  <a:pos x="100" y="135"/>
                </a:cxn>
                <a:cxn ang="0">
                  <a:pos x="100" y="143"/>
                </a:cxn>
                <a:cxn ang="0">
                  <a:pos x="16" y="124"/>
                </a:cxn>
                <a:cxn ang="0">
                  <a:pos x="16" y="116"/>
                </a:cxn>
                <a:cxn ang="0">
                  <a:pos x="104" y="120"/>
                </a:cxn>
                <a:cxn ang="0">
                  <a:pos x="93" y="83"/>
                </a:cxn>
                <a:cxn ang="0">
                  <a:pos x="93" y="54"/>
                </a:cxn>
                <a:cxn ang="0">
                  <a:pos x="93" y="83"/>
                </a:cxn>
                <a:cxn ang="0">
                  <a:pos x="78" y="13"/>
                </a:cxn>
                <a:cxn ang="0">
                  <a:pos x="87" y="34"/>
                </a:cxn>
                <a:cxn ang="0">
                  <a:pos x="108" y="43"/>
                </a:cxn>
              </a:cxnLst>
              <a:rect l="0" t="0" r="r" b="b"/>
              <a:pathLst>
                <a:path w="116" h="154">
                  <a:moveTo>
                    <a:pt x="107" y="33"/>
                  </a:moveTo>
                  <a:cubicBezTo>
                    <a:pt x="83" y="8"/>
                    <a:pt x="83" y="8"/>
                    <a:pt x="83" y="8"/>
                  </a:cubicBezTo>
                  <a:cubicBezTo>
                    <a:pt x="75" y="0"/>
                    <a:pt x="75" y="0"/>
                    <a:pt x="75" y="0"/>
                  </a:cubicBezTo>
                  <a:cubicBezTo>
                    <a:pt x="8" y="0"/>
                    <a:pt x="8" y="0"/>
                    <a:pt x="8" y="0"/>
                  </a:cubicBezTo>
                  <a:cubicBezTo>
                    <a:pt x="4" y="0"/>
                    <a:pt x="0" y="3"/>
                    <a:pt x="0" y="8"/>
                  </a:cubicBezTo>
                  <a:cubicBezTo>
                    <a:pt x="0" y="146"/>
                    <a:pt x="0" y="146"/>
                    <a:pt x="0" y="146"/>
                  </a:cubicBezTo>
                  <a:cubicBezTo>
                    <a:pt x="0" y="151"/>
                    <a:pt x="4" y="154"/>
                    <a:pt x="8" y="154"/>
                  </a:cubicBezTo>
                  <a:cubicBezTo>
                    <a:pt x="108" y="154"/>
                    <a:pt x="108" y="154"/>
                    <a:pt x="108" y="154"/>
                  </a:cubicBezTo>
                  <a:cubicBezTo>
                    <a:pt x="112" y="154"/>
                    <a:pt x="116" y="151"/>
                    <a:pt x="116" y="146"/>
                  </a:cubicBezTo>
                  <a:cubicBezTo>
                    <a:pt x="116" y="41"/>
                    <a:pt x="116" y="41"/>
                    <a:pt x="116" y="41"/>
                  </a:cubicBezTo>
                  <a:lnTo>
                    <a:pt x="107" y="33"/>
                  </a:lnTo>
                  <a:close/>
                  <a:moveTo>
                    <a:pt x="55" y="58"/>
                  </a:moveTo>
                  <a:cubicBezTo>
                    <a:pt x="55" y="56"/>
                    <a:pt x="57" y="54"/>
                    <a:pt x="59" y="54"/>
                  </a:cubicBezTo>
                  <a:cubicBezTo>
                    <a:pt x="61" y="54"/>
                    <a:pt x="63" y="56"/>
                    <a:pt x="63" y="58"/>
                  </a:cubicBezTo>
                  <a:cubicBezTo>
                    <a:pt x="63" y="66"/>
                    <a:pt x="63" y="66"/>
                    <a:pt x="63" y="66"/>
                  </a:cubicBezTo>
                  <a:cubicBezTo>
                    <a:pt x="67" y="66"/>
                    <a:pt x="67" y="66"/>
                    <a:pt x="67" y="66"/>
                  </a:cubicBezTo>
                  <a:cubicBezTo>
                    <a:pt x="67" y="58"/>
                    <a:pt x="67" y="58"/>
                    <a:pt x="67" y="58"/>
                  </a:cubicBezTo>
                  <a:cubicBezTo>
                    <a:pt x="67" y="56"/>
                    <a:pt x="69" y="54"/>
                    <a:pt x="71" y="54"/>
                  </a:cubicBezTo>
                  <a:cubicBezTo>
                    <a:pt x="73" y="54"/>
                    <a:pt x="75" y="56"/>
                    <a:pt x="75" y="58"/>
                  </a:cubicBezTo>
                  <a:cubicBezTo>
                    <a:pt x="75" y="66"/>
                    <a:pt x="75" y="66"/>
                    <a:pt x="75" y="66"/>
                  </a:cubicBezTo>
                  <a:cubicBezTo>
                    <a:pt x="77" y="66"/>
                    <a:pt x="79" y="68"/>
                    <a:pt x="79" y="70"/>
                  </a:cubicBezTo>
                  <a:cubicBezTo>
                    <a:pt x="79" y="72"/>
                    <a:pt x="77" y="74"/>
                    <a:pt x="75" y="74"/>
                  </a:cubicBezTo>
                  <a:cubicBezTo>
                    <a:pt x="75" y="79"/>
                    <a:pt x="75" y="79"/>
                    <a:pt x="75" y="79"/>
                  </a:cubicBezTo>
                  <a:cubicBezTo>
                    <a:pt x="75" y="81"/>
                    <a:pt x="73" y="83"/>
                    <a:pt x="71" y="83"/>
                  </a:cubicBezTo>
                  <a:cubicBezTo>
                    <a:pt x="69" y="83"/>
                    <a:pt x="67" y="81"/>
                    <a:pt x="67" y="79"/>
                  </a:cubicBezTo>
                  <a:cubicBezTo>
                    <a:pt x="67" y="74"/>
                    <a:pt x="67" y="74"/>
                    <a:pt x="67" y="74"/>
                  </a:cubicBezTo>
                  <a:cubicBezTo>
                    <a:pt x="59" y="74"/>
                    <a:pt x="59" y="74"/>
                    <a:pt x="59" y="74"/>
                  </a:cubicBezTo>
                  <a:cubicBezTo>
                    <a:pt x="57" y="74"/>
                    <a:pt x="55" y="72"/>
                    <a:pt x="55" y="70"/>
                  </a:cubicBezTo>
                  <a:lnTo>
                    <a:pt x="55" y="58"/>
                  </a:lnTo>
                  <a:close/>
                  <a:moveTo>
                    <a:pt x="62" y="100"/>
                  </a:moveTo>
                  <a:cubicBezTo>
                    <a:pt x="62" y="103"/>
                    <a:pt x="60" y="104"/>
                    <a:pt x="58" y="104"/>
                  </a:cubicBezTo>
                  <a:cubicBezTo>
                    <a:pt x="16" y="104"/>
                    <a:pt x="16" y="104"/>
                    <a:pt x="16" y="104"/>
                  </a:cubicBezTo>
                  <a:cubicBezTo>
                    <a:pt x="14" y="104"/>
                    <a:pt x="12" y="103"/>
                    <a:pt x="12" y="100"/>
                  </a:cubicBezTo>
                  <a:cubicBezTo>
                    <a:pt x="12" y="98"/>
                    <a:pt x="14" y="96"/>
                    <a:pt x="16" y="96"/>
                  </a:cubicBezTo>
                  <a:cubicBezTo>
                    <a:pt x="58" y="96"/>
                    <a:pt x="58" y="96"/>
                    <a:pt x="58" y="96"/>
                  </a:cubicBezTo>
                  <a:cubicBezTo>
                    <a:pt x="60" y="96"/>
                    <a:pt x="62" y="98"/>
                    <a:pt x="62" y="100"/>
                  </a:cubicBezTo>
                  <a:close/>
                  <a:moveTo>
                    <a:pt x="39" y="54"/>
                  </a:moveTo>
                  <a:cubicBezTo>
                    <a:pt x="46" y="54"/>
                    <a:pt x="52" y="61"/>
                    <a:pt x="52" y="69"/>
                  </a:cubicBezTo>
                  <a:cubicBezTo>
                    <a:pt x="52" y="77"/>
                    <a:pt x="46" y="83"/>
                    <a:pt x="39" y="83"/>
                  </a:cubicBezTo>
                  <a:cubicBezTo>
                    <a:pt x="33" y="83"/>
                    <a:pt x="27" y="77"/>
                    <a:pt x="27" y="69"/>
                  </a:cubicBezTo>
                  <a:cubicBezTo>
                    <a:pt x="27" y="61"/>
                    <a:pt x="33" y="54"/>
                    <a:pt x="39" y="54"/>
                  </a:cubicBezTo>
                  <a:close/>
                  <a:moveTo>
                    <a:pt x="11" y="61"/>
                  </a:moveTo>
                  <a:cubicBezTo>
                    <a:pt x="16" y="55"/>
                    <a:pt x="16" y="55"/>
                    <a:pt x="16" y="55"/>
                  </a:cubicBezTo>
                  <a:cubicBezTo>
                    <a:pt x="17" y="54"/>
                    <a:pt x="19" y="54"/>
                    <a:pt x="20" y="55"/>
                  </a:cubicBezTo>
                  <a:cubicBezTo>
                    <a:pt x="22" y="55"/>
                    <a:pt x="23" y="57"/>
                    <a:pt x="23" y="58"/>
                  </a:cubicBezTo>
                  <a:cubicBezTo>
                    <a:pt x="23" y="79"/>
                    <a:pt x="23" y="79"/>
                    <a:pt x="23" y="79"/>
                  </a:cubicBezTo>
                  <a:cubicBezTo>
                    <a:pt x="23" y="81"/>
                    <a:pt x="21" y="83"/>
                    <a:pt x="19" y="83"/>
                  </a:cubicBezTo>
                  <a:cubicBezTo>
                    <a:pt x="16" y="83"/>
                    <a:pt x="15" y="81"/>
                    <a:pt x="15" y="79"/>
                  </a:cubicBezTo>
                  <a:cubicBezTo>
                    <a:pt x="15" y="67"/>
                    <a:pt x="15" y="67"/>
                    <a:pt x="15" y="67"/>
                  </a:cubicBezTo>
                  <a:cubicBezTo>
                    <a:pt x="13" y="68"/>
                    <a:pt x="12" y="68"/>
                    <a:pt x="11" y="66"/>
                  </a:cubicBezTo>
                  <a:cubicBezTo>
                    <a:pt x="9" y="65"/>
                    <a:pt x="9" y="62"/>
                    <a:pt x="11" y="61"/>
                  </a:cubicBezTo>
                  <a:close/>
                  <a:moveTo>
                    <a:pt x="100" y="143"/>
                  </a:moveTo>
                  <a:cubicBezTo>
                    <a:pt x="16" y="143"/>
                    <a:pt x="16" y="143"/>
                    <a:pt x="16" y="143"/>
                  </a:cubicBezTo>
                  <a:cubicBezTo>
                    <a:pt x="14" y="143"/>
                    <a:pt x="12" y="141"/>
                    <a:pt x="12" y="139"/>
                  </a:cubicBezTo>
                  <a:cubicBezTo>
                    <a:pt x="12" y="137"/>
                    <a:pt x="14" y="135"/>
                    <a:pt x="16" y="135"/>
                  </a:cubicBezTo>
                  <a:cubicBezTo>
                    <a:pt x="100" y="135"/>
                    <a:pt x="100" y="135"/>
                    <a:pt x="100" y="135"/>
                  </a:cubicBezTo>
                  <a:cubicBezTo>
                    <a:pt x="102" y="135"/>
                    <a:pt x="104" y="137"/>
                    <a:pt x="104" y="139"/>
                  </a:cubicBezTo>
                  <a:cubicBezTo>
                    <a:pt x="104" y="141"/>
                    <a:pt x="102" y="143"/>
                    <a:pt x="100" y="143"/>
                  </a:cubicBezTo>
                  <a:close/>
                  <a:moveTo>
                    <a:pt x="100" y="124"/>
                  </a:moveTo>
                  <a:cubicBezTo>
                    <a:pt x="16" y="124"/>
                    <a:pt x="16" y="124"/>
                    <a:pt x="16" y="124"/>
                  </a:cubicBezTo>
                  <a:cubicBezTo>
                    <a:pt x="14" y="124"/>
                    <a:pt x="12" y="122"/>
                    <a:pt x="12" y="120"/>
                  </a:cubicBezTo>
                  <a:cubicBezTo>
                    <a:pt x="12" y="118"/>
                    <a:pt x="14" y="116"/>
                    <a:pt x="16" y="116"/>
                  </a:cubicBezTo>
                  <a:cubicBezTo>
                    <a:pt x="100" y="116"/>
                    <a:pt x="100" y="116"/>
                    <a:pt x="100" y="116"/>
                  </a:cubicBezTo>
                  <a:cubicBezTo>
                    <a:pt x="102" y="116"/>
                    <a:pt x="104" y="118"/>
                    <a:pt x="104" y="120"/>
                  </a:cubicBezTo>
                  <a:cubicBezTo>
                    <a:pt x="104" y="122"/>
                    <a:pt x="102" y="124"/>
                    <a:pt x="100" y="124"/>
                  </a:cubicBezTo>
                  <a:close/>
                  <a:moveTo>
                    <a:pt x="93" y="83"/>
                  </a:moveTo>
                  <a:cubicBezTo>
                    <a:pt x="86" y="83"/>
                    <a:pt x="81" y="77"/>
                    <a:pt x="81" y="69"/>
                  </a:cubicBezTo>
                  <a:cubicBezTo>
                    <a:pt x="81" y="61"/>
                    <a:pt x="86" y="54"/>
                    <a:pt x="93" y="54"/>
                  </a:cubicBezTo>
                  <a:cubicBezTo>
                    <a:pt x="100" y="54"/>
                    <a:pt x="105" y="61"/>
                    <a:pt x="105" y="69"/>
                  </a:cubicBezTo>
                  <a:cubicBezTo>
                    <a:pt x="105" y="77"/>
                    <a:pt x="100" y="83"/>
                    <a:pt x="93" y="83"/>
                  </a:cubicBezTo>
                  <a:close/>
                  <a:moveTo>
                    <a:pt x="78" y="43"/>
                  </a:moveTo>
                  <a:cubicBezTo>
                    <a:pt x="78" y="13"/>
                    <a:pt x="78" y="13"/>
                    <a:pt x="78" y="13"/>
                  </a:cubicBezTo>
                  <a:cubicBezTo>
                    <a:pt x="87" y="22"/>
                    <a:pt x="87" y="22"/>
                    <a:pt x="87" y="22"/>
                  </a:cubicBezTo>
                  <a:cubicBezTo>
                    <a:pt x="87" y="34"/>
                    <a:pt x="87" y="34"/>
                    <a:pt x="87" y="34"/>
                  </a:cubicBezTo>
                  <a:cubicBezTo>
                    <a:pt x="99" y="34"/>
                    <a:pt x="99" y="34"/>
                    <a:pt x="99" y="34"/>
                  </a:cubicBezTo>
                  <a:cubicBezTo>
                    <a:pt x="108" y="43"/>
                    <a:pt x="108" y="43"/>
                    <a:pt x="108" y="43"/>
                  </a:cubicBezTo>
                  <a:lnTo>
                    <a:pt x="78" y="4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Calibri"/>
              </a:endParaRPr>
            </a:p>
          </p:txBody>
        </p:sp>
        <p:sp>
          <p:nvSpPr>
            <p:cNvPr id="38" name="Rectangle 37">
              <a:extLst>
                <a:ext uri="{FF2B5EF4-FFF2-40B4-BE49-F238E27FC236}">
                  <a16:creationId xmlns:a16="http://schemas.microsoft.com/office/drawing/2014/main" id="{DD0C3BBA-F050-48B8-87CC-FFC388F8E8DE}"/>
                </a:ext>
              </a:extLst>
            </p:cNvPr>
            <p:cNvSpPr/>
            <p:nvPr/>
          </p:nvSpPr>
          <p:spPr>
            <a:xfrm>
              <a:off x="7881256" y="3479191"/>
              <a:ext cx="1560980" cy="523220"/>
            </a:xfrm>
            <a:prstGeom prst="rect">
              <a:avLst/>
            </a:prstGeom>
          </p:spPr>
          <p:txBody>
            <a:bodyPr>
              <a:spAutoFit/>
            </a:bodyPr>
            <a:lstStyle/>
            <a:p>
              <a:pPr algn="ctr"/>
              <a:r>
                <a:rPr lang="en-US" sz="1400" b="1" dirty="0">
                  <a:solidFill>
                    <a:srgbClr val="FFFFFF"/>
                  </a:solidFill>
                  <a:latin typeface="Calibri"/>
                </a:rPr>
                <a:t>Easy </a:t>
              </a:r>
            </a:p>
            <a:p>
              <a:pPr algn="ctr"/>
              <a:r>
                <a:rPr lang="en-US" sz="1400" b="1" dirty="0">
                  <a:solidFill>
                    <a:srgbClr val="FFFFFF"/>
                  </a:solidFill>
                  <a:latin typeface="Calibri"/>
                </a:rPr>
                <a:t>Access</a:t>
              </a:r>
            </a:p>
          </p:txBody>
        </p:sp>
        <p:sp>
          <p:nvSpPr>
            <p:cNvPr id="48" name="TextBox 47">
              <a:extLst>
                <a:ext uri="{FF2B5EF4-FFF2-40B4-BE49-F238E27FC236}">
                  <a16:creationId xmlns:a16="http://schemas.microsoft.com/office/drawing/2014/main" id="{040AC1A4-42F0-45DB-8DF0-92BB7C3A7EE8}"/>
                </a:ext>
              </a:extLst>
            </p:cNvPr>
            <p:cNvSpPr txBox="1"/>
            <p:nvPr/>
          </p:nvSpPr>
          <p:spPr>
            <a:xfrm>
              <a:off x="7722845" y="4208681"/>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The API consumer doesn’t need to understand underlying systems, data bundling across sources.</a:t>
              </a:r>
            </a:p>
          </p:txBody>
        </p:sp>
        <p:sp>
          <p:nvSpPr>
            <p:cNvPr id="49" name="TextBox 48">
              <a:extLst>
                <a:ext uri="{FF2B5EF4-FFF2-40B4-BE49-F238E27FC236}">
                  <a16:creationId xmlns:a16="http://schemas.microsoft.com/office/drawing/2014/main" id="{941694A3-465F-4B08-AF97-E02B8926DE2D}"/>
                </a:ext>
              </a:extLst>
            </p:cNvPr>
            <p:cNvSpPr txBox="1"/>
            <p:nvPr/>
          </p:nvSpPr>
          <p:spPr>
            <a:xfrm>
              <a:off x="7721595" y="5295910"/>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establish a unified data language across solutions, bridge the gap between business needs and source data.</a:t>
              </a:r>
            </a:p>
          </p:txBody>
        </p:sp>
      </p:grpSp>
      <p:grpSp>
        <p:nvGrpSpPr>
          <p:cNvPr id="52" name="Group 51">
            <a:extLst>
              <a:ext uri="{FF2B5EF4-FFF2-40B4-BE49-F238E27FC236}">
                <a16:creationId xmlns:a16="http://schemas.microsoft.com/office/drawing/2014/main" id="{9530A017-4362-45CD-85E3-08DAD0B599C0}"/>
              </a:ext>
            </a:extLst>
          </p:cNvPr>
          <p:cNvGrpSpPr/>
          <p:nvPr/>
        </p:nvGrpSpPr>
        <p:grpSpPr>
          <a:xfrm>
            <a:off x="9846729" y="2789914"/>
            <a:ext cx="1843575" cy="3488380"/>
            <a:chOff x="9939866" y="2925386"/>
            <a:chExt cx="1843575" cy="3488380"/>
          </a:xfrm>
        </p:grpSpPr>
        <p:pic>
          <p:nvPicPr>
            <p:cNvPr id="21" name="Picture 5" descr="C:\Users\dbowman002\Desktop\PPT Icons\Icons MS office files\Industry Sectors\Money\Solid\Money-solid_0007_white.png">
              <a:extLst>
                <a:ext uri="{FF2B5EF4-FFF2-40B4-BE49-F238E27FC236}">
                  <a16:creationId xmlns:a16="http://schemas.microsoft.com/office/drawing/2014/main" id="{D8FCFB8E-C31F-4903-8440-4C0E58E769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13246" y="2925386"/>
              <a:ext cx="446680" cy="32473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6C565DDD-070C-451B-8C7A-56E74C383F9B}"/>
                </a:ext>
              </a:extLst>
            </p:cNvPr>
            <p:cNvSpPr/>
            <p:nvPr/>
          </p:nvSpPr>
          <p:spPr bwMode="gray">
            <a:xfrm>
              <a:off x="9948291" y="3348066"/>
              <a:ext cx="1828800" cy="3065700"/>
            </a:xfrm>
            <a:prstGeom prst="rect">
              <a:avLst/>
            </a:prstGeom>
            <a:solidFill>
              <a:schemeClr val="bg2"/>
            </a:solidFill>
            <a:ln w="9525" algn="ctr">
              <a:noFill/>
              <a:prstDash val="dash"/>
              <a:miter lim="800000"/>
              <a:headEnd/>
              <a:tailEnd/>
            </a:ln>
            <a:effectLst/>
          </p:spPr>
          <p:txBody>
            <a:bodyPr wrap="square" lIns="91440" tIns="91440" rIns="91440" bIns="91440" rtlCol="0" anchor="ctr"/>
            <a:lstStyle/>
            <a:p>
              <a:pPr marL="171450" indent="-171450">
                <a:buFont typeface="Arial" panose="020B0604020202020204" pitchFamily="34" charset="0"/>
                <a:buChar char="•"/>
                <a:defRPr/>
              </a:pPr>
              <a:endParaRPr lang="en-US" sz="1150" dirty="0">
                <a:solidFill>
                  <a:srgbClr val="AAAAAA">
                    <a:lumMod val="50000"/>
                  </a:srgbClr>
                </a:solidFill>
                <a:latin typeface="Calibri"/>
              </a:endParaRPr>
            </a:p>
          </p:txBody>
        </p:sp>
        <p:sp>
          <p:nvSpPr>
            <p:cNvPr id="39" name="Freeform 20">
              <a:extLst>
                <a:ext uri="{FF2B5EF4-FFF2-40B4-BE49-F238E27FC236}">
                  <a16:creationId xmlns:a16="http://schemas.microsoft.com/office/drawing/2014/main" id="{EBFD002A-7F15-4F17-9EE5-BAD42DE10FC2}"/>
                </a:ext>
              </a:extLst>
            </p:cNvPr>
            <p:cNvSpPr>
              <a:spLocks/>
            </p:cNvSpPr>
            <p:nvPr/>
          </p:nvSpPr>
          <p:spPr bwMode="auto">
            <a:xfrm>
              <a:off x="9939866" y="2925617"/>
              <a:ext cx="1843575" cy="1214252"/>
            </a:xfrm>
            <a:custGeom>
              <a:avLst/>
              <a:gdLst>
                <a:gd name="T0" fmla="*/ 740 w 740"/>
                <a:gd name="T1" fmla="*/ 434 h 645"/>
                <a:gd name="T2" fmla="*/ 368 w 740"/>
                <a:gd name="T3" fmla="*/ 645 h 645"/>
                <a:gd name="T4" fmla="*/ 0 w 740"/>
                <a:gd name="T5" fmla="*/ 434 h 645"/>
                <a:gd name="T6" fmla="*/ 0 w 740"/>
                <a:gd name="T7" fmla="*/ 211 h 645"/>
                <a:gd name="T8" fmla="*/ 368 w 740"/>
                <a:gd name="T9" fmla="*/ 0 h 645"/>
                <a:gd name="T10" fmla="*/ 740 w 740"/>
                <a:gd name="T11" fmla="*/ 211 h 645"/>
                <a:gd name="T12" fmla="*/ 740 w 740"/>
                <a:gd name="T13" fmla="*/ 434 h 645"/>
              </a:gdLst>
              <a:ahLst/>
              <a:cxnLst>
                <a:cxn ang="0">
                  <a:pos x="T0" y="T1"/>
                </a:cxn>
                <a:cxn ang="0">
                  <a:pos x="T2" y="T3"/>
                </a:cxn>
                <a:cxn ang="0">
                  <a:pos x="T4" y="T5"/>
                </a:cxn>
                <a:cxn ang="0">
                  <a:pos x="T6" y="T7"/>
                </a:cxn>
                <a:cxn ang="0">
                  <a:pos x="T8" y="T9"/>
                </a:cxn>
                <a:cxn ang="0">
                  <a:pos x="T10" y="T11"/>
                </a:cxn>
                <a:cxn ang="0">
                  <a:pos x="T12" y="T13"/>
                </a:cxn>
              </a:cxnLst>
              <a:rect l="0" t="0" r="r" b="b"/>
              <a:pathLst>
                <a:path w="740" h="645">
                  <a:moveTo>
                    <a:pt x="740" y="434"/>
                  </a:moveTo>
                  <a:lnTo>
                    <a:pt x="368" y="645"/>
                  </a:lnTo>
                  <a:lnTo>
                    <a:pt x="0" y="434"/>
                  </a:lnTo>
                  <a:lnTo>
                    <a:pt x="0" y="211"/>
                  </a:lnTo>
                  <a:lnTo>
                    <a:pt x="368" y="0"/>
                  </a:lnTo>
                  <a:lnTo>
                    <a:pt x="740" y="211"/>
                  </a:lnTo>
                  <a:lnTo>
                    <a:pt x="740" y="434"/>
                  </a:lnTo>
                  <a:close/>
                </a:path>
              </a:pathLst>
            </a:custGeom>
            <a:solidFill>
              <a:schemeClr val="bg2">
                <a:lumMod val="65000"/>
              </a:schemeClr>
            </a:solidFill>
            <a:ln>
              <a:noFill/>
            </a:ln>
          </p:spPr>
          <p:txBody>
            <a:bodyPr vert="horz" wrap="square" lIns="104287" tIns="52144" rIns="104287" bIns="52144" numCol="1" anchor="t" anchorCtr="0" compatLnSpc="1">
              <a:prstTxWarp prst="textNoShape">
                <a:avLst/>
              </a:prstTxWarp>
            </a:bodyPr>
            <a:lstStyle/>
            <a:p>
              <a:pPr algn="ctr">
                <a:defRPr/>
              </a:pPr>
              <a:endParaRPr lang="en-US" sz="1400" b="1" dirty="0">
                <a:solidFill>
                  <a:srgbClr val="FFFFFF"/>
                </a:solidFill>
                <a:latin typeface="Calibri"/>
              </a:endParaRPr>
            </a:p>
          </p:txBody>
        </p:sp>
        <p:pic>
          <p:nvPicPr>
            <p:cNvPr id="40" name="Picture 5" descr="C:\Users\dbowman002\Desktop\PPT Icons\Icons MS office files\Industry Sectors\Money\Solid\Money-solid_0007_white.png">
              <a:extLst>
                <a:ext uri="{FF2B5EF4-FFF2-40B4-BE49-F238E27FC236}">
                  <a16:creationId xmlns:a16="http://schemas.microsoft.com/office/drawing/2014/main" id="{FA733F0F-4C6D-49BA-87C5-0B62E690B2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2909" y="3138313"/>
              <a:ext cx="467048" cy="307977"/>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8A0E215E-F45E-486A-A60D-595FBB90D9FD}"/>
                </a:ext>
              </a:extLst>
            </p:cNvPr>
            <p:cNvSpPr/>
            <p:nvPr/>
          </p:nvSpPr>
          <p:spPr>
            <a:xfrm>
              <a:off x="10075067" y="3479191"/>
              <a:ext cx="1560980" cy="523220"/>
            </a:xfrm>
            <a:prstGeom prst="rect">
              <a:avLst/>
            </a:prstGeom>
          </p:spPr>
          <p:txBody>
            <a:bodyPr>
              <a:spAutoFit/>
            </a:bodyPr>
            <a:lstStyle/>
            <a:p>
              <a:pPr algn="ctr"/>
              <a:r>
                <a:rPr lang="en-US" sz="1400" b="1" dirty="0">
                  <a:solidFill>
                    <a:srgbClr val="FFFFFF"/>
                  </a:solidFill>
                  <a:latin typeface="Calibri"/>
                </a:rPr>
                <a:t>Accelerated</a:t>
              </a:r>
            </a:p>
            <a:p>
              <a:pPr algn="ctr"/>
              <a:r>
                <a:rPr lang="en-US" sz="1400" b="1" dirty="0">
                  <a:solidFill>
                    <a:srgbClr val="FFFFFF"/>
                  </a:solidFill>
                  <a:latin typeface="Calibri"/>
                </a:rPr>
                <a:t>Innovation</a:t>
              </a:r>
            </a:p>
          </p:txBody>
        </p:sp>
        <p:sp>
          <p:nvSpPr>
            <p:cNvPr id="50" name="TextBox 49">
              <a:extLst>
                <a:ext uri="{FF2B5EF4-FFF2-40B4-BE49-F238E27FC236}">
                  <a16:creationId xmlns:a16="http://schemas.microsoft.com/office/drawing/2014/main" id="{BD08CBE4-328A-4B1D-A79B-2A17A5DA915F}"/>
                </a:ext>
              </a:extLst>
            </p:cNvPr>
            <p:cNvSpPr txBox="1"/>
            <p:nvPr/>
          </p:nvSpPr>
          <p:spPr>
            <a:xfrm>
              <a:off x="9948291" y="4208682"/>
              <a:ext cx="1828800"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disintermediate the API consumer from the backend systems, thus allowing each to change independently.</a:t>
              </a:r>
            </a:p>
          </p:txBody>
        </p:sp>
        <p:sp>
          <p:nvSpPr>
            <p:cNvPr id="51" name="TextBox 50">
              <a:extLst>
                <a:ext uri="{FF2B5EF4-FFF2-40B4-BE49-F238E27FC236}">
                  <a16:creationId xmlns:a16="http://schemas.microsoft.com/office/drawing/2014/main" id="{BE612A02-5D28-45E1-BC98-4181AC92B291}"/>
                </a:ext>
              </a:extLst>
            </p:cNvPr>
            <p:cNvSpPr txBox="1"/>
            <p:nvPr/>
          </p:nvSpPr>
          <p:spPr>
            <a:xfrm>
              <a:off x="9948291" y="5294252"/>
              <a:ext cx="1828800" cy="646331"/>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000000">
                      <a:lumMod val="85000"/>
                      <a:lumOff val="15000"/>
                    </a:srgbClr>
                  </a:solidFill>
                  <a:latin typeface="Calibri"/>
                </a:rPr>
                <a:t>APIs make experimentation easy, quick and cheap.</a:t>
              </a:r>
            </a:p>
          </p:txBody>
        </p:sp>
      </p:grpSp>
      <p:grpSp>
        <p:nvGrpSpPr>
          <p:cNvPr id="5" name="Group 4">
            <a:extLst>
              <a:ext uri="{FF2B5EF4-FFF2-40B4-BE49-F238E27FC236}">
                <a16:creationId xmlns:a16="http://schemas.microsoft.com/office/drawing/2014/main" id="{1F1C992E-0860-46DD-B706-05F66757DAA4}"/>
              </a:ext>
            </a:extLst>
          </p:cNvPr>
          <p:cNvGrpSpPr/>
          <p:nvPr/>
        </p:nvGrpSpPr>
        <p:grpSpPr>
          <a:xfrm>
            <a:off x="383203" y="1868686"/>
            <a:ext cx="737239" cy="733016"/>
            <a:chOff x="747274" y="1911021"/>
            <a:chExt cx="737239" cy="733016"/>
          </a:xfrm>
        </p:grpSpPr>
        <p:sp>
          <p:nvSpPr>
            <p:cNvPr id="54" name="Oval 3532">
              <a:extLst>
                <a:ext uri="{FF2B5EF4-FFF2-40B4-BE49-F238E27FC236}">
                  <a16:creationId xmlns:a16="http://schemas.microsoft.com/office/drawing/2014/main" id="{4086E5B4-88E0-4B67-95C8-5525CAF98A33}"/>
                </a:ext>
              </a:extLst>
            </p:cNvPr>
            <p:cNvSpPr>
              <a:spLocks noChangeArrowheads="1"/>
            </p:cNvSpPr>
            <p:nvPr/>
          </p:nvSpPr>
          <p:spPr bwMode="auto">
            <a:xfrm>
              <a:off x="747274" y="1911021"/>
              <a:ext cx="737239" cy="733016"/>
            </a:xfrm>
            <a:prstGeom prst="ellipse">
              <a:avLst/>
            </a:pr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Calibri"/>
              </a:endParaRPr>
            </a:p>
          </p:txBody>
        </p:sp>
        <p:sp>
          <p:nvSpPr>
            <p:cNvPr id="55" name="Freeform 3786">
              <a:extLst>
                <a:ext uri="{FF2B5EF4-FFF2-40B4-BE49-F238E27FC236}">
                  <a16:creationId xmlns:a16="http://schemas.microsoft.com/office/drawing/2014/main" id="{7804B377-2FFD-49A3-99AE-398CDCF0966B}"/>
                </a:ext>
              </a:extLst>
            </p:cNvPr>
            <p:cNvSpPr>
              <a:spLocks noEditPoints="1"/>
            </p:cNvSpPr>
            <p:nvPr/>
          </p:nvSpPr>
          <p:spPr bwMode="auto">
            <a:xfrm>
              <a:off x="931583" y="2010797"/>
              <a:ext cx="368620" cy="500126"/>
            </a:xfrm>
            <a:custGeom>
              <a:avLst/>
              <a:gdLst/>
              <a:ahLst/>
              <a:cxnLst>
                <a:cxn ang="0">
                  <a:pos x="126" y="166"/>
                </a:cxn>
                <a:cxn ang="0">
                  <a:pos x="8" y="174"/>
                </a:cxn>
                <a:cxn ang="0">
                  <a:pos x="0" y="16"/>
                </a:cxn>
                <a:cxn ang="0">
                  <a:pos x="45" y="8"/>
                </a:cxn>
                <a:cxn ang="0">
                  <a:pos x="42" y="17"/>
                </a:cxn>
                <a:cxn ang="0">
                  <a:pos x="8" y="166"/>
                </a:cxn>
                <a:cxn ang="0">
                  <a:pos x="118" y="17"/>
                </a:cxn>
                <a:cxn ang="0">
                  <a:pos x="82" y="13"/>
                </a:cxn>
                <a:cxn ang="0">
                  <a:pos x="118" y="8"/>
                </a:cxn>
                <a:cxn ang="0">
                  <a:pos x="108" y="47"/>
                </a:cxn>
                <a:cxn ang="0">
                  <a:pos x="18" y="156"/>
                </a:cxn>
                <a:cxn ang="0">
                  <a:pos x="18" y="47"/>
                </a:cxn>
                <a:cxn ang="0">
                  <a:pos x="108" y="47"/>
                </a:cxn>
                <a:cxn ang="0">
                  <a:pos x="59" y="93"/>
                </a:cxn>
                <a:cxn ang="0">
                  <a:pos x="37" y="103"/>
                </a:cxn>
                <a:cxn ang="0">
                  <a:pos x="30" y="110"/>
                </a:cxn>
                <a:cxn ang="0">
                  <a:pos x="43" y="121"/>
                </a:cxn>
                <a:cxn ang="0">
                  <a:pos x="66" y="100"/>
                </a:cxn>
                <a:cxn ang="0">
                  <a:pos x="66" y="62"/>
                </a:cxn>
                <a:cxn ang="0">
                  <a:pos x="43" y="78"/>
                </a:cxn>
                <a:cxn ang="0">
                  <a:pos x="30" y="72"/>
                </a:cxn>
                <a:cxn ang="0">
                  <a:pos x="39" y="89"/>
                </a:cxn>
                <a:cxn ang="0">
                  <a:pos x="46" y="89"/>
                </a:cxn>
                <a:cxn ang="0">
                  <a:pos x="66" y="62"/>
                </a:cxn>
                <a:cxn ang="0">
                  <a:pos x="26" y="24"/>
                </a:cxn>
                <a:cxn ang="0">
                  <a:pos x="50" y="13"/>
                </a:cxn>
                <a:cxn ang="0">
                  <a:pos x="76" y="13"/>
                </a:cxn>
                <a:cxn ang="0">
                  <a:pos x="100" y="24"/>
                </a:cxn>
                <a:cxn ang="0">
                  <a:pos x="108" y="39"/>
                </a:cxn>
                <a:cxn ang="0">
                  <a:pos x="18" y="41"/>
                </a:cxn>
                <a:cxn ang="0">
                  <a:pos x="18" y="32"/>
                </a:cxn>
                <a:cxn ang="0">
                  <a:pos x="63" y="19"/>
                </a:cxn>
                <a:cxn ang="0">
                  <a:pos x="63" y="8"/>
                </a:cxn>
              </a:cxnLst>
              <a:rect l="0" t="0" r="r" b="b"/>
              <a:pathLst>
                <a:path w="126" h="174">
                  <a:moveTo>
                    <a:pt x="126" y="16"/>
                  </a:moveTo>
                  <a:cubicBezTo>
                    <a:pt x="126" y="166"/>
                    <a:pt x="126" y="166"/>
                    <a:pt x="126" y="166"/>
                  </a:cubicBezTo>
                  <a:cubicBezTo>
                    <a:pt x="126" y="170"/>
                    <a:pt x="122" y="174"/>
                    <a:pt x="118" y="174"/>
                  </a:cubicBezTo>
                  <a:cubicBezTo>
                    <a:pt x="8" y="174"/>
                    <a:pt x="8" y="174"/>
                    <a:pt x="8" y="174"/>
                  </a:cubicBezTo>
                  <a:cubicBezTo>
                    <a:pt x="4" y="174"/>
                    <a:pt x="0" y="170"/>
                    <a:pt x="0" y="166"/>
                  </a:cubicBezTo>
                  <a:cubicBezTo>
                    <a:pt x="0" y="16"/>
                    <a:pt x="0" y="16"/>
                    <a:pt x="0" y="16"/>
                  </a:cubicBezTo>
                  <a:cubicBezTo>
                    <a:pt x="0" y="11"/>
                    <a:pt x="4" y="8"/>
                    <a:pt x="8" y="8"/>
                  </a:cubicBezTo>
                  <a:cubicBezTo>
                    <a:pt x="45" y="8"/>
                    <a:pt x="45" y="8"/>
                    <a:pt x="45" y="8"/>
                  </a:cubicBezTo>
                  <a:cubicBezTo>
                    <a:pt x="44" y="9"/>
                    <a:pt x="44" y="11"/>
                    <a:pt x="44" y="13"/>
                  </a:cubicBezTo>
                  <a:cubicBezTo>
                    <a:pt x="44" y="15"/>
                    <a:pt x="43" y="16"/>
                    <a:pt x="42" y="17"/>
                  </a:cubicBezTo>
                  <a:cubicBezTo>
                    <a:pt x="8" y="17"/>
                    <a:pt x="8" y="17"/>
                    <a:pt x="8" y="17"/>
                  </a:cubicBezTo>
                  <a:cubicBezTo>
                    <a:pt x="8" y="166"/>
                    <a:pt x="8" y="166"/>
                    <a:pt x="8" y="166"/>
                  </a:cubicBezTo>
                  <a:cubicBezTo>
                    <a:pt x="118" y="166"/>
                    <a:pt x="118" y="166"/>
                    <a:pt x="118" y="166"/>
                  </a:cubicBezTo>
                  <a:cubicBezTo>
                    <a:pt x="118" y="17"/>
                    <a:pt x="118" y="17"/>
                    <a:pt x="118" y="17"/>
                  </a:cubicBezTo>
                  <a:cubicBezTo>
                    <a:pt x="84" y="17"/>
                    <a:pt x="84" y="17"/>
                    <a:pt x="84" y="17"/>
                  </a:cubicBezTo>
                  <a:cubicBezTo>
                    <a:pt x="83" y="16"/>
                    <a:pt x="82" y="15"/>
                    <a:pt x="82" y="13"/>
                  </a:cubicBezTo>
                  <a:cubicBezTo>
                    <a:pt x="82" y="11"/>
                    <a:pt x="82" y="9"/>
                    <a:pt x="81" y="8"/>
                  </a:cubicBezTo>
                  <a:cubicBezTo>
                    <a:pt x="118" y="8"/>
                    <a:pt x="118" y="8"/>
                    <a:pt x="118" y="8"/>
                  </a:cubicBezTo>
                  <a:cubicBezTo>
                    <a:pt x="122" y="8"/>
                    <a:pt x="126" y="11"/>
                    <a:pt x="126" y="16"/>
                  </a:cubicBezTo>
                  <a:close/>
                  <a:moveTo>
                    <a:pt x="108" y="47"/>
                  </a:moveTo>
                  <a:cubicBezTo>
                    <a:pt x="108" y="156"/>
                    <a:pt x="108" y="156"/>
                    <a:pt x="108" y="156"/>
                  </a:cubicBezTo>
                  <a:cubicBezTo>
                    <a:pt x="18" y="156"/>
                    <a:pt x="18" y="156"/>
                    <a:pt x="18" y="156"/>
                  </a:cubicBezTo>
                  <a:cubicBezTo>
                    <a:pt x="18" y="47"/>
                    <a:pt x="18" y="47"/>
                    <a:pt x="18" y="47"/>
                  </a:cubicBezTo>
                  <a:cubicBezTo>
                    <a:pt x="18" y="47"/>
                    <a:pt x="18" y="47"/>
                    <a:pt x="18" y="47"/>
                  </a:cubicBezTo>
                  <a:cubicBezTo>
                    <a:pt x="108" y="47"/>
                    <a:pt x="108" y="47"/>
                    <a:pt x="108" y="47"/>
                  </a:cubicBezTo>
                  <a:cubicBezTo>
                    <a:pt x="108" y="47"/>
                    <a:pt x="108" y="47"/>
                    <a:pt x="108" y="47"/>
                  </a:cubicBezTo>
                  <a:close/>
                  <a:moveTo>
                    <a:pt x="66" y="93"/>
                  </a:moveTo>
                  <a:cubicBezTo>
                    <a:pt x="64" y="91"/>
                    <a:pt x="61" y="91"/>
                    <a:pt x="59" y="93"/>
                  </a:cubicBezTo>
                  <a:cubicBezTo>
                    <a:pt x="43" y="109"/>
                    <a:pt x="43" y="109"/>
                    <a:pt x="43" y="109"/>
                  </a:cubicBezTo>
                  <a:cubicBezTo>
                    <a:pt x="37" y="103"/>
                    <a:pt x="37" y="103"/>
                    <a:pt x="37" y="103"/>
                  </a:cubicBezTo>
                  <a:cubicBezTo>
                    <a:pt x="35" y="101"/>
                    <a:pt x="32" y="101"/>
                    <a:pt x="30" y="103"/>
                  </a:cubicBezTo>
                  <a:cubicBezTo>
                    <a:pt x="28" y="105"/>
                    <a:pt x="28" y="108"/>
                    <a:pt x="30" y="110"/>
                  </a:cubicBezTo>
                  <a:cubicBezTo>
                    <a:pt x="39" y="119"/>
                    <a:pt x="39" y="119"/>
                    <a:pt x="39" y="119"/>
                  </a:cubicBezTo>
                  <a:cubicBezTo>
                    <a:pt x="40" y="120"/>
                    <a:pt x="41" y="121"/>
                    <a:pt x="43" y="121"/>
                  </a:cubicBezTo>
                  <a:cubicBezTo>
                    <a:pt x="44" y="121"/>
                    <a:pt x="45" y="120"/>
                    <a:pt x="46" y="119"/>
                  </a:cubicBezTo>
                  <a:cubicBezTo>
                    <a:pt x="66" y="100"/>
                    <a:pt x="66" y="100"/>
                    <a:pt x="66" y="100"/>
                  </a:cubicBezTo>
                  <a:cubicBezTo>
                    <a:pt x="68" y="98"/>
                    <a:pt x="68" y="95"/>
                    <a:pt x="66" y="93"/>
                  </a:cubicBezTo>
                  <a:close/>
                  <a:moveTo>
                    <a:pt x="66" y="62"/>
                  </a:moveTo>
                  <a:cubicBezTo>
                    <a:pt x="64" y="60"/>
                    <a:pt x="61" y="60"/>
                    <a:pt x="59" y="62"/>
                  </a:cubicBezTo>
                  <a:cubicBezTo>
                    <a:pt x="43" y="78"/>
                    <a:pt x="43" y="78"/>
                    <a:pt x="43" y="78"/>
                  </a:cubicBezTo>
                  <a:cubicBezTo>
                    <a:pt x="37" y="72"/>
                    <a:pt x="37" y="72"/>
                    <a:pt x="37" y="72"/>
                  </a:cubicBezTo>
                  <a:cubicBezTo>
                    <a:pt x="35" y="70"/>
                    <a:pt x="32" y="70"/>
                    <a:pt x="30" y="72"/>
                  </a:cubicBezTo>
                  <a:cubicBezTo>
                    <a:pt x="28" y="74"/>
                    <a:pt x="28" y="77"/>
                    <a:pt x="30" y="79"/>
                  </a:cubicBezTo>
                  <a:cubicBezTo>
                    <a:pt x="39" y="89"/>
                    <a:pt x="39" y="89"/>
                    <a:pt x="39" y="89"/>
                  </a:cubicBezTo>
                  <a:cubicBezTo>
                    <a:pt x="40" y="89"/>
                    <a:pt x="41" y="90"/>
                    <a:pt x="43" y="90"/>
                  </a:cubicBezTo>
                  <a:cubicBezTo>
                    <a:pt x="44" y="90"/>
                    <a:pt x="45" y="89"/>
                    <a:pt x="46" y="89"/>
                  </a:cubicBezTo>
                  <a:cubicBezTo>
                    <a:pt x="66" y="69"/>
                    <a:pt x="66" y="69"/>
                    <a:pt x="66" y="69"/>
                  </a:cubicBezTo>
                  <a:cubicBezTo>
                    <a:pt x="68" y="67"/>
                    <a:pt x="68" y="64"/>
                    <a:pt x="66" y="62"/>
                  </a:cubicBezTo>
                  <a:close/>
                  <a:moveTo>
                    <a:pt x="18" y="32"/>
                  </a:moveTo>
                  <a:cubicBezTo>
                    <a:pt x="18" y="28"/>
                    <a:pt x="21" y="24"/>
                    <a:pt x="26" y="24"/>
                  </a:cubicBezTo>
                  <a:cubicBezTo>
                    <a:pt x="39" y="24"/>
                    <a:pt x="39" y="24"/>
                    <a:pt x="39" y="24"/>
                  </a:cubicBezTo>
                  <a:cubicBezTo>
                    <a:pt x="45" y="24"/>
                    <a:pt x="50" y="19"/>
                    <a:pt x="50" y="13"/>
                  </a:cubicBezTo>
                  <a:cubicBezTo>
                    <a:pt x="50" y="6"/>
                    <a:pt x="56" y="0"/>
                    <a:pt x="63" y="0"/>
                  </a:cubicBezTo>
                  <a:cubicBezTo>
                    <a:pt x="70" y="0"/>
                    <a:pt x="76" y="6"/>
                    <a:pt x="76" y="13"/>
                  </a:cubicBezTo>
                  <a:cubicBezTo>
                    <a:pt x="76" y="19"/>
                    <a:pt x="81" y="24"/>
                    <a:pt x="87" y="24"/>
                  </a:cubicBezTo>
                  <a:cubicBezTo>
                    <a:pt x="100" y="24"/>
                    <a:pt x="100" y="24"/>
                    <a:pt x="100" y="24"/>
                  </a:cubicBezTo>
                  <a:cubicBezTo>
                    <a:pt x="105" y="24"/>
                    <a:pt x="108" y="28"/>
                    <a:pt x="108" y="32"/>
                  </a:cubicBezTo>
                  <a:cubicBezTo>
                    <a:pt x="108" y="39"/>
                    <a:pt x="108" y="39"/>
                    <a:pt x="108" y="39"/>
                  </a:cubicBezTo>
                  <a:cubicBezTo>
                    <a:pt x="108" y="40"/>
                    <a:pt x="108" y="40"/>
                    <a:pt x="108" y="41"/>
                  </a:cubicBezTo>
                  <a:cubicBezTo>
                    <a:pt x="18" y="41"/>
                    <a:pt x="18" y="41"/>
                    <a:pt x="18" y="41"/>
                  </a:cubicBezTo>
                  <a:cubicBezTo>
                    <a:pt x="18" y="40"/>
                    <a:pt x="18" y="40"/>
                    <a:pt x="18" y="39"/>
                  </a:cubicBezTo>
                  <a:lnTo>
                    <a:pt x="18" y="32"/>
                  </a:lnTo>
                  <a:close/>
                  <a:moveTo>
                    <a:pt x="58" y="13"/>
                  </a:moveTo>
                  <a:cubicBezTo>
                    <a:pt x="58" y="16"/>
                    <a:pt x="60" y="19"/>
                    <a:pt x="63" y="19"/>
                  </a:cubicBezTo>
                  <a:cubicBezTo>
                    <a:pt x="66" y="19"/>
                    <a:pt x="68" y="16"/>
                    <a:pt x="68" y="13"/>
                  </a:cubicBezTo>
                  <a:cubicBezTo>
                    <a:pt x="68" y="10"/>
                    <a:pt x="66" y="8"/>
                    <a:pt x="63" y="8"/>
                  </a:cubicBezTo>
                  <a:cubicBezTo>
                    <a:pt x="60" y="8"/>
                    <a:pt x="58" y="10"/>
                    <a:pt x="58" y="1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Calibri"/>
              </a:endParaRPr>
            </a:p>
          </p:txBody>
        </p:sp>
      </p:grpSp>
    </p:spTree>
    <p:extLst>
      <p:ext uri="{BB962C8B-B14F-4D97-AF65-F5344CB8AC3E}">
        <p14:creationId xmlns:p14="http://schemas.microsoft.com/office/powerpoint/2010/main" val="185117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Success look like?</a:t>
            </a:r>
          </a:p>
        </p:txBody>
      </p:sp>
      <p:sp>
        <p:nvSpPr>
          <p:cNvPr id="3" name="Text Placeholder 2"/>
          <p:cNvSpPr>
            <a:spLocks noGrp="1"/>
          </p:cNvSpPr>
          <p:nvPr>
            <p:ph type="body" sz="quarter" idx="11"/>
          </p:nvPr>
        </p:nvSpPr>
        <p:spPr/>
        <p:txBody>
          <a:bodyPr/>
          <a:lstStyle/>
          <a:p>
            <a:r>
              <a:rPr lang="en-US" dirty="0"/>
              <a:t>Six categories of capabilities make up the foundation of a fully mature API management platform implementation (which is much more than middleware) </a:t>
            </a:r>
          </a:p>
        </p:txBody>
      </p:sp>
      <p:graphicFrame>
        <p:nvGraphicFramePr>
          <p:cNvPr id="16" name="Diagram 15"/>
          <p:cNvGraphicFramePr/>
          <p:nvPr>
            <p:extLst>
              <p:ext uri="{D42A27DB-BD31-4B8C-83A1-F6EECF244321}">
                <p14:modId xmlns:p14="http://schemas.microsoft.com/office/powerpoint/2010/main" val="207378817"/>
              </p:ext>
            </p:extLst>
          </p:nvPr>
        </p:nvGraphicFramePr>
        <p:xfrm>
          <a:off x="2360426" y="2169042"/>
          <a:ext cx="6736315" cy="3703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extLst>
              <p:ext uri="{D42A27DB-BD31-4B8C-83A1-F6EECF244321}">
                <p14:modId xmlns:p14="http://schemas.microsoft.com/office/powerpoint/2010/main" val="1325046334"/>
              </p:ext>
            </p:extLst>
          </p:nvPr>
        </p:nvGraphicFramePr>
        <p:xfrm>
          <a:off x="116958" y="1893280"/>
          <a:ext cx="5475768" cy="43905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 19"/>
          <p:cNvGraphicFramePr/>
          <p:nvPr>
            <p:extLst>
              <p:ext uri="{D42A27DB-BD31-4B8C-83A1-F6EECF244321}">
                <p14:modId xmlns:p14="http://schemas.microsoft.com/office/powerpoint/2010/main" val="259308081"/>
              </p:ext>
            </p:extLst>
          </p:nvPr>
        </p:nvGraphicFramePr>
        <p:xfrm>
          <a:off x="5934148" y="1893280"/>
          <a:ext cx="6059378" cy="439056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2941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Success look like?</a:t>
            </a:r>
          </a:p>
        </p:txBody>
      </p:sp>
      <p:sp>
        <p:nvSpPr>
          <p:cNvPr id="3" name="Text Placeholder 2"/>
          <p:cNvSpPr>
            <a:spLocks noGrp="1"/>
          </p:cNvSpPr>
          <p:nvPr>
            <p:ph type="body" sz="quarter" idx="11"/>
          </p:nvPr>
        </p:nvSpPr>
        <p:spPr/>
        <p:txBody>
          <a:bodyPr/>
          <a:lstStyle/>
          <a:p>
            <a:r>
              <a:rPr lang="en-US" dirty="0"/>
              <a:t>For the teams that leverage the API Management Platform – What’s in It For Me</a:t>
            </a:r>
          </a:p>
        </p:txBody>
      </p:sp>
      <p:graphicFrame>
        <p:nvGraphicFramePr>
          <p:cNvPr id="16" name="Diagram 15">
            <a:extLst>
              <a:ext uri="{FF2B5EF4-FFF2-40B4-BE49-F238E27FC236}">
                <a16:creationId xmlns:a16="http://schemas.microsoft.com/office/drawing/2014/main" id="{85DBC0FD-B3D1-434E-8206-B220E1B87A96}"/>
              </a:ext>
            </a:extLst>
          </p:cNvPr>
          <p:cNvGraphicFramePr/>
          <p:nvPr>
            <p:extLst>
              <p:ext uri="{D42A27DB-BD31-4B8C-83A1-F6EECF244321}">
                <p14:modId xmlns:p14="http://schemas.microsoft.com/office/powerpoint/2010/main" val="3948337646"/>
              </p:ext>
            </p:extLst>
          </p:nvPr>
        </p:nvGraphicFramePr>
        <p:xfrm>
          <a:off x="0" y="1612100"/>
          <a:ext cx="12063726" cy="472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F15156F-FD31-43AD-87A0-487411FA38A7}"/>
              </a:ext>
            </a:extLst>
          </p:cNvPr>
          <p:cNvSpPr txBox="1"/>
          <p:nvPr/>
        </p:nvSpPr>
        <p:spPr>
          <a:xfrm>
            <a:off x="5375561" y="3658932"/>
            <a:ext cx="1194619" cy="560438"/>
          </a:xfrm>
          <a:prstGeom prst="rect">
            <a:avLst/>
          </a:prstGeom>
          <a:noFill/>
        </p:spPr>
        <p:txBody>
          <a:bodyPr wrap="square" lIns="0" tIns="0" rIns="0" bIns="0" rtlCol="0">
            <a:noAutofit/>
          </a:bodyPr>
          <a:lstStyle/>
          <a:p>
            <a:pPr algn="ctr" defTabSz="456758" fontAlgn="base">
              <a:spcBef>
                <a:spcPts val="1200"/>
              </a:spcBef>
            </a:pPr>
            <a:r>
              <a:rPr lang="en-US" sz="1400" dirty="0">
                <a:solidFill>
                  <a:schemeClr val="accent2"/>
                </a:solidFill>
                <a:cs typeface="Open Sans Light"/>
              </a:rPr>
              <a:t>Seamless User Experience</a:t>
            </a:r>
          </a:p>
        </p:txBody>
      </p:sp>
      <p:sp>
        <p:nvSpPr>
          <p:cNvPr id="18" name="TextBox 17">
            <a:extLst>
              <a:ext uri="{FF2B5EF4-FFF2-40B4-BE49-F238E27FC236}">
                <a16:creationId xmlns:a16="http://schemas.microsoft.com/office/drawing/2014/main" id="{205D5111-1048-4455-A974-6BCFA2E39F7D}"/>
              </a:ext>
            </a:extLst>
          </p:cNvPr>
          <p:cNvSpPr txBox="1"/>
          <p:nvPr/>
        </p:nvSpPr>
        <p:spPr>
          <a:xfrm>
            <a:off x="495918" y="1843308"/>
            <a:ext cx="4434840" cy="1920240"/>
          </a:xfrm>
          <a:prstGeom prst="rect">
            <a:avLst/>
          </a:prstGeom>
          <a:noFill/>
        </p:spPr>
        <p:txBody>
          <a:bodyPr wrap="square" lIns="0" tIns="0" rIns="0" bIns="0" rtlCol="0">
            <a:noAutofit/>
          </a:bodyPr>
          <a:lstStyle/>
          <a:p>
            <a:pPr marL="285750" lvl="0" indent="-285750">
              <a:lnSpc>
                <a:spcPct val="150000"/>
              </a:lnSpc>
              <a:buFont typeface="Arial" panose="020B0604020202020204" pitchFamily="34" charset="0"/>
              <a:buChar char="•"/>
            </a:pPr>
            <a:r>
              <a:rPr lang="en-US" sz="1600" dirty="0"/>
              <a:t>Simplified Network Optimization </a:t>
            </a:r>
          </a:p>
          <a:p>
            <a:pPr marL="285750" lvl="0" indent="-285750">
              <a:lnSpc>
                <a:spcPct val="150000"/>
              </a:lnSpc>
              <a:buFont typeface="Arial" panose="020B0604020202020204" pitchFamily="34" charset="0"/>
              <a:buChar char="•"/>
            </a:pPr>
            <a:r>
              <a:rPr lang="en-US" sz="1600" dirty="0"/>
              <a:t>Minimized Latency </a:t>
            </a:r>
          </a:p>
          <a:p>
            <a:pPr marL="285750" lvl="0" indent="-285750">
              <a:lnSpc>
                <a:spcPct val="150000"/>
              </a:lnSpc>
              <a:buFont typeface="Arial" panose="020B0604020202020204" pitchFamily="34" charset="0"/>
              <a:buChar char="•"/>
            </a:pPr>
            <a:r>
              <a:rPr lang="en-US" sz="1600" dirty="0"/>
              <a:t>Common Service Level Reporting and    Monitoring </a:t>
            </a:r>
          </a:p>
          <a:p>
            <a:pPr marL="285750" lvl="0" indent="-285750">
              <a:lnSpc>
                <a:spcPct val="150000"/>
              </a:lnSpc>
              <a:buFont typeface="Arial" panose="020B0604020202020204" pitchFamily="34" charset="0"/>
              <a:buChar char="•"/>
            </a:pPr>
            <a:r>
              <a:rPr lang="en-US" sz="1600" dirty="0"/>
              <a:t>Coordinated Business and Technical       Monitoring</a:t>
            </a:r>
          </a:p>
        </p:txBody>
      </p:sp>
      <p:sp>
        <p:nvSpPr>
          <p:cNvPr id="19" name="TextBox 18">
            <a:extLst>
              <a:ext uri="{FF2B5EF4-FFF2-40B4-BE49-F238E27FC236}">
                <a16:creationId xmlns:a16="http://schemas.microsoft.com/office/drawing/2014/main" id="{B9305B4E-9BA2-4756-8105-8BDE13F10C63}"/>
              </a:ext>
            </a:extLst>
          </p:cNvPr>
          <p:cNvSpPr txBox="1"/>
          <p:nvPr/>
        </p:nvSpPr>
        <p:spPr>
          <a:xfrm>
            <a:off x="495919" y="4170336"/>
            <a:ext cx="4434839" cy="1920240"/>
          </a:xfrm>
          <a:prstGeom prst="rect">
            <a:avLst/>
          </a:prstGeom>
          <a:noFill/>
        </p:spPr>
        <p:txBody>
          <a:bodyPr wrap="square" lIns="0" tIns="0" rIns="0" bIns="0" rtlCol="0">
            <a:noAutofit/>
          </a:bodyPr>
          <a:lstStyle/>
          <a:p>
            <a:pPr marL="285750" lvl="0" indent="-285750">
              <a:lnSpc>
                <a:spcPct val="150000"/>
              </a:lnSpc>
              <a:buFont typeface="Arial" panose="020B0604020202020204" pitchFamily="34" charset="0"/>
              <a:buChar char="•"/>
            </a:pPr>
            <a:r>
              <a:rPr lang="en-US" sz="1600" dirty="0"/>
              <a:t>Consistent Security Enforcement</a:t>
            </a:r>
          </a:p>
          <a:p>
            <a:pPr marL="285750" lvl="0" indent="-285750">
              <a:lnSpc>
                <a:spcPct val="150000"/>
              </a:lnSpc>
              <a:buFont typeface="Arial" panose="020B0604020202020204" pitchFamily="34" charset="0"/>
              <a:buChar char="•"/>
            </a:pPr>
            <a:r>
              <a:rPr lang="en-US" sz="1600" dirty="0"/>
              <a:t>Centrally Controlled API Keys</a:t>
            </a:r>
          </a:p>
          <a:p>
            <a:pPr marL="285750" lvl="0" indent="-285750">
              <a:lnSpc>
                <a:spcPct val="150000"/>
              </a:lnSpc>
              <a:buFont typeface="Arial" panose="020B0604020202020204" pitchFamily="34" charset="0"/>
              <a:buChar char="•"/>
            </a:pPr>
            <a:r>
              <a:rPr lang="en-US" sz="1600" dirty="0"/>
              <a:t>Less Administrative Overhead</a:t>
            </a:r>
          </a:p>
          <a:p>
            <a:pPr marL="285750" lvl="0" indent="-285750">
              <a:lnSpc>
                <a:spcPct val="150000"/>
              </a:lnSpc>
              <a:buFont typeface="Arial" panose="020B0604020202020204" pitchFamily="34" charset="0"/>
              <a:buChar char="•"/>
            </a:pPr>
            <a:r>
              <a:rPr lang="en-US" sz="1600" dirty="0"/>
              <a:t>Simplified Feature Roll Out</a:t>
            </a:r>
          </a:p>
          <a:p>
            <a:pPr marL="285750" indent="-285750">
              <a:lnSpc>
                <a:spcPct val="150000"/>
              </a:lnSpc>
              <a:buFont typeface="Arial" panose="020B0604020202020204" pitchFamily="34" charset="0"/>
              <a:buChar char="•"/>
            </a:pPr>
            <a:r>
              <a:rPr lang="en-US" sz="1600" dirty="0"/>
              <a:t>Single User Token Recognized across the CVS Health Ecosystem</a:t>
            </a:r>
          </a:p>
          <a:p>
            <a:pPr lvl="0">
              <a:lnSpc>
                <a:spcPct val="150000"/>
              </a:lnSpc>
            </a:pPr>
            <a:endParaRPr lang="en-US" sz="1400" dirty="0"/>
          </a:p>
        </p:txBody>
      </p:sp>
      <p:sp>
        <p:nvSpPr>
          <p:cNvPr id="20" name="TextBox 19">
            <a:extLst>
              <a:ext uri="{FF2B5EF4-FFF2-40B4-BE49-F238E27FC236}">
                <a16:creationId xmlns:a16="http://schemas.microsoft.com/office/drawing/2014/main" id="{FD17DAA9-38AD-4EA9-BEA6-30123162CF60}"/>
              </a:ext>
            </a:extLst>
          </p:cNvPr>
          <p:cNvSpPr txBox="1"/>
          <p:nvPr/>
        </p:nvSpPr>
        <p:spPr>
          <a:xfrm>
            <a:off x="7929562" y="1829016"/>
            <a:ext cx="3853815" cy="2358690"/>
          </a:xfrm>
          <a:prstGeom prst="rect">
            <a:avLst/>
          </a:prstGeom>
          <a:noFill/>
        </p:spPr>
        <p:txBody>
          <a:bodyPr wrap="square" lIns="0" tIns="0" rIns="0" bIns="0" rtlCol="0">
            <a:noAutofit/>
          </a:bodyPr>
          <a:lstStyle/>
          <a:p>
            <a:pPr marL="285750" lvl="0" indent="-285750">
              <a:lnSpc>
                <a:spcPct val="150000"/>
              </a:lnSpc>
              <a:buFont typeface="Arial" panose="020B0604020202020204" pitchFamily="34" charset="0"/>
              <a:buChar char="•"/>
            </a:pPr>
            <a:r>
              <a:rPr lang="en-US" sz="1600" dirty="0"/>
              <a:t>Standardized Dev processes</a:t>
            </a:r>
          </a:p>
          <a:p>
            <a:pPr marL="285750" lvl="0" indent="-285750">
              <a:lnSpc>
                <a:spcPct val="150000"/>
              </a:lnSpc>
              <a:buFont typeface="Arial" panose="020B0604020202020204" pitchFamily="34" charset="0"/>
              <a:buChar char="•"/>
            </a:pPr>
            <a:r>
              <a:rPr lang="en-US" sz="1600" dirty="0"/>
              <a:t>Minimized resource contention</a:t>
            </a:r>
          </a:p>
          <a:p>
            <a:pPr marL="285750" indent="-285750">
              <a:lnSpc>
                <a:spcPct val="150000"/>
              </a:lnSpc>
              <a:buFont typeface="Arial" panose="020B0604020202020204" pitchFamily="34" charset="0"/>
              <a:buChar char="•"/>
            </a:pPr>
            <a:r>
              <a:rPr lang="en-US" sz="1600" dirty="0"/>
              <a:t>Consistent Auditing</a:t>
            </a:r>
          </a:p>
          <a:p>
            <a:pPr marL="285750" lvl="0" indent="-285750">
              <a:lnSpc>
                <a:spcPct val="150000"/>
              </a:lnSpc>
              <a:buFont typeface="Arial" panose="020B0604020202020204" pitchFamily="34" charset="0"/>
              <a:buChar char="•"/>
            </a:pPr>
            <a:r>
              <a:rPr lang="en-US" sz="1600" dirty="0"/>
              <a:t>Consolidated Reporting</a:t>
            </a:r>
          </a:p>
          <a:p>
            <a:pPr marL="285750" lvl="0" indent="-285750">
              <a:lnSpc>
                <a:spcPct val="150000"/>
              </a:lnSpc>
              <a:buFont typeface="Arial" panose="020B0604020202020204" pitchFamily="34" charset="0"/>
              <a:buChar char="•"/>
            </a:pPr>
            <a:r>
              <a:rPr lang="en-US" sz="1600" dirty="0"/>
              <a:t>Policy Protected Back End Systems</a:t>
            </a:r>
          </a:p>
          <a:p>
            <a:pPr marL="285750" indent="-285750">
              <a:lnSpc>
                <a:spcPct val="150000"/>
              </a:lnSpc>
              <a:buFont typeface="Arial" panose="020B0604020202020204" pitchFamily="34" charset="0"/>
              <a:buChar char="•"/>
            </a:pPr>
            <a:r>
              <a:rPr lang="en-US" sz="1600" dirty="0"/>
              <a:t>Rapid development and low cost</a:t>
            </a:r>
          </a:p>
          <a:p>
            <a:pPr marL="285750" lvl="0" indent="-285750">
              <a:lnSpc>
                <a:spcPct val="150000"/>
              </a:lnSpc>
              <a:buFont typeface="Arial" panose="020B0604020202020204" pitchFamily="34" charset="0"/>
              <a:buChar char="•"/>
            </a:pPr>
            <a:endParaRPr lang="en-US" sz="1600" dirty="0"/>
          </a:p>
        </p:txBody>
      </p:sp>
      <p:sp>
        <p:nvSpPr>
          <p:cNvPr id="21" name="TextBox 20">
            <a:extLst>
              <a:ext uri="{FF2B5EF4-FFF2-40B4-BE49-F238E27FC236}">
                <a16:creationId xmlns:a16="http://schemas.microsoft.com/office/drawing/2014/main" id="{3FBF3E67-D8F8-405D-BD72-7D6A60CBB1F2}"/>
              </a:ext>
            </a:extLst>
          </p:cNvPr>
          <p:cNvSpPr txBox="1"/>
          <p:nvPr/>
        </p:nvSpPr>
        <p:spPr>
          <a:xfrm>
            <a:off x="7929562" y="4198179"/>
            <a:ext cx="3780472" cy="1920240"/>
          </a:xfrm>
          <a:prstGeom prst="rect">
            <a:avLst/>
          </a:prstGeom>
          <a:noFill/>
        </p:spPr>
        <p:txBody>
          <a:bodyPr wrap="square" lIns="0" tIns="0" rIns="0" bIns="0" rtlCol="0">
            <a:noAutofit/>
          </a:bodyPr>
          <a:lstStyle/>
          <a:p>
            <a:pPr marL="285750" indent="-285750">
              <a:lnSpc>
                <a:spcPct val="150000"/>
              </a:lnSpc>
              <a:buFont typeface="Arial" panose="020B0604020202020204" pitchFamily="34" charset="0"/>
              <a:buChar char="•"/>
            </a:pPr>
            <a:r>
              <a:rPr lang="en-US" sz="1600" dirty="0"/>
              <a:t>Single Developer Portal</a:t>
            </a:r>
          </a:p>
          <a:p>
            <a:pPr marL="742950" lvl="1" indent="-285750">
              <a:lnSpc>
                <a:spcPct val="150000"/>
              </a:lnSpc>
              <a:buFont typeface="Arial" panose="020B0604020202020204" pitchFamily="34" charset="0"/>
              <a:buChar char="•"/>
            </a:pPr>
            <a:r>
              <a:rPr lang="en-US" sz="1600" dirty="0"/>
              <a:t>Single API Catalog</a:t>
            </a:r>
          </a:p>
          <a:p>
            <a:pPr marL="742950" lvl="1" indent="-285750">
              <a:lnSpc>
                <a:spcPct val="150000"/>
              </a:lnSpc>
              <a:buFont typeface="Arial" panose="020B0604020202020204" pitchFamily="34" charset="0"/>
              <a:buChar char="•"/>
            </a:pPr>
            <a:r>
              <a:rPr lang="en-US" sz="1600" dirty="0"/>
              <a:t>Enhanced User Forum</a:t>
            </a:r>
          </a:p>
          <a:p>
            <a:pPr marL="742950" lvl="1" indent="-285750">
              <a:lnSpc>
                <a:spcPct val="150000"/>
              </a:lnSpc>
              <a:buFont typeface="Arial" panose="020B0604020202020204" pitchFamily="34" charset="0"/>
              <a:buChar char="•"/>
            </a:pPr>
            <a:r>
              <a:rPr lang="en-US" sz="1600" dirty="0"/>
              <a:t>Simplified On Boarding</a:t>
            </a:r>
          </a:p>
          <a:p>
            <a:pPr marL="285750" indent="-285750">
              <a:lnSpc>
                <a:spcPct val="150000"/>
              </a:lnSpc>
              <a:buFont typeface="Arial" panose="020B0604020202020204" pitchFamily="34" charset="0"/>
              <a:buChar char="•"/>
            </a:pPr>
            <a:r>
              <a:rPr lang="en-US" sz="1600" dirty="0"/>
              <a:t>Simplified Access Token Code</a:t>
            </a:r>
          </a:p>
          <a:p>
            <a:pPr marL="285750" lvl="0" indent="-285750">
              <a:lnSpc>
                <a:spcPct val="150000"/>
              </a:lnSpc>
              <a:buFont typeface="Arial" panose="020B0604020202020204" pitchFamily="34" charset="0"/>
              <a:buChar char="•"/>
            </a:pPr>
            <a:r>
              <a:rPr lang="en-US" sz="1600" dirty="0"/>
              <a:t>Shared Authorization Framework</a:t>
            </a:r>
          </a:p>
        </p:txBody>
      </p:sp>
    </p:spTree>
    <p:extLst>
      <p:ext uri="{BB962C8B-B14F-4D97-AF65-F5344CB8AC3E}">
        <p14:creationId xmlns:p14="http://schemas.microsoft.com/office/powerpoint/2010/main" val="878556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Text Placeholder 2"/>
          <p:cNvSpPr>
            <a:spLocks noGrp="1"/>
          </p:cNvSpPr>
          <p:nvPr>
            <p:ph type="body" sz="quarter" idx="11"/>
          </p:nvPr>
        </p:nvSpPr>
        <p:spPr/>
        <p:txBody>
          <a:bodyPr/>
          <a:lstStyle/>
          <a:p>
            <a:r>
              <a:rPr lang="en-US" dirty="0"/>
              <a:t>Standardize API management for all of Enterprise IT in accordance with the conclusions from the Integration Planning workstream</a:t>
            </a:r>
          </a:p>
        </p:txBody>
      </p:sp>
      <p:cxnSp>
        <p:nvCxnSpPr>
          <p:cNvPr id="5" name="Straight Connector 4"/>
          <p:cNvCxnSpPr/>
          <p:nvPr/>
        </p:nvCxnSpPr>
        <p:spPr>
          <a:xfrm flipH="1">
            <a:off x="693751" y="2121691"/>
            <a:ext cx="10815297"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19673" y="1969341"/>
            <a:ext cx="2739853" cy="304699"/>
          </a:xfrm>
          <a:prstGeom prst="rect">
            <a:avLst/>
          </a:prstGeom>
          <a:solidFill>
            <a:schemeClr val="bg1"/>
          </a:solidFill>
        </p:spPr>
        <p:txBody>
          <a:bodyPr wrap="none" lIns="91440" tIns="0" rIns="91440" bIns="0" rtlCol="0">
            <a:spAutoFit/>
          </a:bodyPr>
          <a:lstStyle/>
          <a:p>
            <a:pPr algn="ctr">
              <a:lnSpc>
                <a:spcPct val="90000"/>
              </a:lnSpc>
            </a:pPr>
            <a:r>
              <a:rPr lang="en-US" sz="2200" b="1" dirty="0">
                <a:solidFill>
                  <a:schemeClr val="tx2"/>
                </a:solidFill>
                <a:latin typeface="Domaine Display Bold" panose="020A0803080505060203" pitchFamily="18" charset="0"/>
                <a:ea typeface="Domaine Display" charset="0"/>
                <a:cs typeface="Domaine Display" charset="0"/>
              </a:rPr>
              <a:t>Recommendations</a:t>
            </a:r>
          </a:p>
        </p:txBody>
      </p:sp>
      <p:sp>
        <p:nvSpPr>
          <p:cNvPr id="7" name="Oval 6"/>
          <p:cNvSpPr/>
          <p:nvPr/>
        </p:nvSpPr>
        <p:spPr>
          <a:xfrm>
            <a:off x="4510715" y="1825341"/>
            <a:ext cx="617553" cy="596690"/>
          </a:xfrm>
          <a:prstGeom prst="ellipse">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 name="Freeform 9"/>
          <p:cNvSpPr>
            <a:spLocks noEditPoints="1"/>
          </p:cNvSpPr>
          <p:nvPr/>
        </p:nvSpPr>
        <p:spPr bwMode="auto">
          <a:xfrm>
            <a:off x="4627609" y="1928928"/>
            <a:ext cx="383986" cy="3853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sp>
        <p:nvSpPr>
          <p:cNvPr id="12" name="TextBox 11"/>
          <p:cNvSpPr txBox="1"/>
          <p:nvPr/>
        </p:nvSpPr>
        <p:spPr>
          <a:xfrm>
            <a:off x="720936" y="2577770"/>
            <a:ext cx="10788111" cy="2128710"/>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Extend the current Hybrid Cloud API management platform with API Gateways in additional data centers and other compute environments, in accordance with joint CVS Health/Aetna integration program plans (lowest platform implementation cost and shortest timeline)</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Standardize approach to API domain ownership across all of Enterprise API, as well as the roles and responsibilities for end to end API development and management processes</a:t>
            </a:r>
          </a:p>
          <a:p>
            <a:pPr marL="285750" indent="-285750" defTabSz="456758" fontAlgn="base">
              <a:spcBef>
                <a:spcPts val="1200"/>
              </a:spcBef>
              <a:buFont typeface="Arial" panose="020B0604020202020204" pitchFamily="34" charset="0"/>
              <a:buChar char="•"/>
            </a:pPr>
            <a:r>
              <a:rPr lang="en-US" sz="1600" dirty="0">
                <a:cs typeface="Open Sans Light"/>
              </a:rPr>
              <a:t>Close remaining capability gaps in the network optimization and accelerator categories</a:t>
            </a:r>
            <a:r>
              <a:rPr lang="en-US" sz="1600" dirty="0">
                <a:solidFill>
                  <a:schemeClr val="tx1">
                    <a:lumMod val="75000"/>
                    <a:lumOff val="25000"/>
                  </a:schemeClr>
                </a:solidFill>
                <a:cs typeface="Open Sans Light"/>
              </a:rPr>
              <a:t>, aiming at maintaining a globally predictable $5K cost for new APIs and at streamlining IT operational processes</a:t>
            </a:r>
          </a:p>
          <a:p>
            <a:pPr marL="285750" indent="-285750" defTabSz="456758" fontAlgn="base">
              <a:spcBef>
                <a:spcPts val="1200"/>
              </a:spcBef>
              <a:buFont typeface="Arial" panose="020B0604020202020204" pitchFamily="34" charset="0"/>
              <a:buChar char="•"/>
            </a:pPr>
            <a:endParaRPr lang="en-US" sz="1600" dirty="0">
              <a:solidFill>
                <a:schemeClr val="tx1">
                  <a:lumMod val="75000"/>
                  <a:lumOff val="25000"/>
                </a:schemeClr>
              </a:solidFill>
              <a:cs typeface="Open Sans Light"/>
            </a:endParaRPr>
          </a:p>
        </p:txBody>
      </p:sp>
      <p:sp>
        <p:nvSpPr>
          <p:cNvPr id="18" name="TextBox 17">
            <a:extLst>
              <a:ext uri="{FF2B5EF4-FFF2-40B4-BE49-F238E27FC236}">
                <a16:creationId xmlns:a16="http://schemas.microsoft.com/office/drawing/2014/main" id="{4D9F18F2-5A2D-458B-A70D-92377C22CBAE}"/>
              </a:ext>
            </a:extLst>
          </p:cNvPr>
          <p:cNvSpPr txBox="1"/>
          <p:nvPr/>
        </p:nvSpPr>
        <p:spPr>
          <a:xfrm>
            <a:off x="748122" y="5634912"/>
            <a:ext cx="10788111" cy="890164"/>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Create a roadmap for any existing integrations for cross domain interaction that may need enhancements</a:t>
            </a:r>
          </a:p>
          <a:p>
            <a:pPr marL="285750" indent="-285750" defTabSz="456758" fontAlgn="base">
              <a:spcBef>
                <a:spcPts val="1200"/>
              </a:spcBef>
              <a:buFont typeface="Arial" panose="020B0604020202020204" pitchFamily="34" charset="0"/>
              <a:buChar char="•"/>
            </a:pPr>
            <a:endParaRPr lang="en-US" sz="1600" dirty="0">
              <a:solidFill>
                <a:schemeClr val="tx1">
                  <a:lumMod val="75000"/>
                  <a:lumOff val="25000"/>
                </a:schemeClr>
              </a:solidFill>
              <a:cs typeface="Open Sans Light"/>
            </a:endParaRPr>
          </a:p>
        </p:txBody>
      </p:sp>
      <p:cxnSp>
        <p:nvCxnSpPr>
          <p:cNvPr id="19" name="Straight Connector 18">
            <a:extLst>
              <a:ext uri="{FF2B5EF4-FFF2-40B4-BE49-F238E27FC236}">
                <a16:creationId xmlns:a16="http://schemas.microsoft.com/office/drawing/2014/main" id="{6828BC37-9386-4171-949F-B62EAD18E203}"/>
              </a:ext>
            </a:extLst>
          </p:cNvPr>
          <p:cNvCxnSpPr/>
          <p:nvPr/>
        </p:nvCxnSpPr>
        <p:spPr>
          <a:xfrm flipH="1">
            <a:off x="720936" y="5278914"/>
            <a:ext cx="10815297"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39897C-CE88-418E-A11C-13E45755D5B8}"/>
              </a:ext>
            </a:extLst>
          </p:cNvPr>
          <p:cNvSpPr txBox="1"/>
          <p:nvPr/>
        </p:nvSpPr>
        <p:spPr>
          <a:xfrm>
            <a:off x="4162498" y="5126564"/>
            <a:ext cx="4403770" cy="304699"/>
          </a:xfrm>
          <a:prstGeom prst="rect">
            <a:avLst/>
          </a:prstGeom>
          <a:solidFill>
            <a:schemeClr val="bg1"/>
          </a:solidFill>
        </p:spPr>
        <p:txBody>
          <a:bodyPr wrap="none" lIns="91440" tIns="0" rIns="91440" bIns="0" rtlCol="0">
            <a:spAutoFit/>
          </a:bodyPr>
          <a:lstStyle/>
          <a:p>
            <a:pPr algn="ctr">
              <a:lnSpc>
                <a:spcPct val="90000"/>
              </a:lnSpc>
            </a:pPr>
            <a:r>
              <a:rPr lang="en-US" sz="2200" b="1" dirty="0">
                <a:solidFill>
                  <a:schemeClr val="tx2"/>
                </a:solidFill>
                <a:latin typeface="Domaine Display Bold" panose="020A0803080505060203" pitchFamily="18" charset="0"/>
                <a:ea typeface="Domaine Display" charset="0"/>
                <a:cs typeface="Domaine Display" charset="0"/>
              </a:rPr>
              <a:t>Additional Recommendations</a:t>
            </a:r>
          </a:p>
        </p:txBody>
      </p:sp>
      <p:grpSp>
        <p:nvGrpSpPr>
          <p:cNvPr id="4" name="Group 3">
            <a:extLst>
              <a:ext uri="{FF2B5EF4-FFF2-40B4-BE49-F238E27FC236}">
                <a16:creationId xmlns:a16="http://schemas.microsoft.com/office/drawing/2014/main" id="{D8E0753A-0D25-4EB1-A9E6-706E23EDF42E}"/>
              </a:ext>
            </a:extLst>
          </p:cNvPr>
          <p:cNvGrpSpPr/>
          <p:nvPr/>
        </p:nvGrpSpPr>
        <p:grpSpPr>
          <a:xfrm>
            <a:off x="3645273" y="4971678"/>
            <a:ext cx="617553" cy="596690"/>
            <a:chOff x="4537900" y="4982564"/>
            <a:chExt cx="617553" cy="596690"/>
          </a:xfrm>
        </p:grpSpPr>
        <p:sp>
          <p:nvSpPr>
            <p:cNvPr id="21" name="Oval 20">
              <a:extLst>
                <a:ext uri="{FF2B5EF4-FFF2-40B4-BE49-F238E27FC236}">
                  <a16:creationId xmlns:a16="http://schemas.microsoft.com/office/drawing/2014/main" id="{C55B9A34-C604-4D77-8F55-F62A66367C02}"/>
                </a:ext>
              </a:extLst>
            </p:cNvPr>
            <p:cNvSpPr/>
            <p:nvPr/>
          </p:nvSpPr>
          <p:spPr>
            <a:xfrm>
              <a:off x="4537900" y="4982564"/>
              <a:ext cx="617553" cy="596690"/>
            </a:xfrm>
            <a:prstGeom prst="ellipse">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2" name="Freeform 9">
              <a:extLst>
                <a:ext uri="{FF2B5EF4-FFF2-40B4-BE49-F238E27FC236}">
                  <a16:creationId xmlns:a16="http://schemas.microsoft.com/office/drawing/2014/main" id="{FD82499E-2AF4-4895-9915-C8DAA40463DA}"/>
                </a:ext>
              </a:extLst>
            </p:cNvPr>
            <p:cNvSpPr>
              <a:spLocks noEditPoints="1"/>
            </p:cNvSpPr>
            <p:nvPr/>
          </p:nvSpPr>
          <p:spPr bwMode="auto">
            <a:xfrm>
              <a:off x="4654794" y="5086151"/>
              <a:ext cx="383986" cy="3853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grpSp>
    </p:spTree>
    <p:extLst>
      <p:ext uri="{BB962C8B-B14F-4D97-AF65-F5344CB8AC3E}">
        <p14:creationId xmlns:p14="http://schemas.microsoft.com/office/powerpoint/2010/main" val="2301788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8073FC-7AB4-4266-95D9-1B4102B7FE5D}"/>
              </a:ext>
            </a:extLst>
          </p:cNvPr>
          <p:cNvSpPr/>
          <p:nvPr/>
        </p:nvSpPr>
        <p:spPr>
          <a:xfrm>
            <a:off x="4629706" y="2918119"/>
            <a:ext cx="1036494" cy="221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50000"/>
                  </a:schemeClr>
                </a:solidFill>
                <a:latin typeface="Open Sans Bold"/>
                <a:cs typeface="Open Sans Bold"/>
              </a:rPr>
              <a:t>Unique Capability</a:t>
            </a:r>
          </a:p>
        </p:txBody>
      </p:sp>
      <p:sp>
        <p:nvSpPr>
          <p:cNvPr id="57" name="TextBox 56">
            <a:extLst>
              <a:ext uri="{FF2B5EF4-FFF2-40B4-BE49-F238E27FC236}">
                <a16:creationId xmlns:a16="http://schemas.microsoft.com/office/drawing/2014/main" id="{E5083FB3-106C-4D31-A13E-866B7D0A3BFD}"/>
              </a:ext>
            </a:extLst>
          </p:cNvPr>
          <p:cNvSpPr txBox="1"/>
          <p:nvPr/>
        </p:nvSpPr>
        <p:spPr>
          <a:xfrm>
            <a:off x="3167170" y="4698988"/>
            <a:ext cx="1931252" cy="358815"/>
          </a:xfrm>
          <a:prstGeom prst="rect">
            <a:avLst/>
          </a:prstGeom>
          <a:solidFill>
            <a:schemeClr val="bg2">
              <a:lumMod val="20000"/>
              <a:lumOff val="80000"/>
            </a:schemeClr>
          </a:solidFill>
          <a:ln>
            <a:solidFill>
              <a:schemeClr val="accent1"/>
            </a:solidFill>
            <a:prstDash val="dash"/>
          </a:ln>
        </p:spPr>
        <p:txBody>
          <a:bodyPr wrap="square" lIns="0" tIns="0" rIns="0" bIns="0" rtlCol="0" anchor="ctr" anchorCtr="0">
            <a:noAutofit/>
          </a:bodyPr>
          <a:lstStyle/>
          <a:p>
            <a:pPr algn="ctr" defTabSz="456758" fontAlgn="base">
              <a:spcBef>
                <a:spcPts val="1200"/>
              </a:spcBef>
            </a:pPr>
            <a:endParaRPr lang="en-US" b="1" dirty="0">
              <a:solidFill>
                <a:schemeClr val="bg1"/>
              </a:solidFill>
              <a:cs typeface="Open Sans Light"/>
            </a:endParaRPr>
          </a:p>
        </p:txBody>
      </p:sp>
      <p:sp>
        <p:nvSpPr>
          <p:cNvPr id="56" name="TextBox 55">
            <a:extLst>
              <a:ext uri="{FF2B5EF4-FFF2-40B4-BE49-F238E27FC236}">
                <a16:creationId xmlns:a16="http://schemas.microsoft.com/office/drawing/2014/main" id="{3724AC92-31B8-43A7-B2D6-FA3D0BA291EB}"/>
              </a:ext>
            </a:extLst>
          </p:cNvPr>
          <p:cNvSpPr txBox="1"/>
          <p:nvPr/>
        </p:nvSpPr>
        <p:spPr>
          <a:xfrm>
            <a:off x="3204029" y="4641268"/>
            <a:ext cx="1931252" cy="358815"/>
          </a:xfrm>
          <a:prstGeom prst="rect">
            <a:avLst/>
          </a:prstGeom>
          <a:solidFill>
            <a:schemeClr val="bg2">
              <a:lumMod val="20000"/>
              <a:lumOff val="80000"/>
            </a:schemeClr>
          </a:solidFill>
          <a:ln>
            <a:solidFill>
              <a:schemeClr val="accent1"/>
            </a:solidFill>
            <a:prstDash val="dash"/>
          </a:ln>
        </p:spPr>
        <p:txBody>
          <a:bodyPr wrap="square" lIns="0" tIns="0" rIns="0" bIns="0" rtlCol="0" anchor="ctr" anchorCtr="0">
            <a:noAutofit/>
          </a:bodyPr>
          <a:lstStyle/>
          <a:p>
            <a:pPr algn="ctr" defTabSz="456758" fontAlgn="base">
              <a:spcBef>
                <a:spcPts val="1200"/>
              </a:spcBef>
            </a:pPr>
            <a:endParaRPr lang="en-US" b="1" dirty="0">
              <a:solidFill>
                <a:schemeClr val="bg1"/>
              </a:solidFill>
              <a:cs typeface="Open Sans Light"/>
            </a:endParaRPr>
          </a:p>
        </p:txBody>
      </p:sp>
      <p:sp>
        <p:nvSpPr>
          <p:cNvPr id="53" name="TextBox 52">
            <a:extLst>
              <a:ext uri="{FF2B5EF4-FFF2-40B4-BE49-F238E27FC236}">
                <a16:creationId xmlns:a16="http://schemas.microsoft.com/office/drawing/2014/main" id="{E01C8744-FC33-4B73-9DC5-6AD1344C0B45}"/>
              </a:ext>
            </a:extLst>
          </p:cNvPr>
          <p:cNvSpPr txBox="1"/>
          <p:nvPr/>
        </p:nvSpPr>
        <p:spPr>
          <a:xfrm>
            <a:off x="7558475" y="4477498"/>
            <a:ext cx="1931252" cy="358815"/>
          </a:xfrm>
          <a:prstGeom prst="rect">
            <a:avLst/>
          </a:prstGeom>
          <a:solidFill>
            <a:schemeClr val="bg2">
              <a:lumMod val="20000"/>
              <a:lumOff val="80000"/>
            </a:schemeClr>
          </a:solidFill>
          <a:ln>
            <a:solidFill>
              <a:schemeClr val="accent1"/>
            </a:solidFill>
            <a:prstDash val="dash"/>
          </a:ln>
        </p:spPr>
        <p:txBody>
          <a:bodyPr wrap="square" lIns="0" tIns="0" rIns="0" bIns="0" rtlCol="0" anchor="ctr" anchorCtr="0">
            <a:noAutofit/>
          </a:bodyPr>
          <a:lstStyle/>
          <a:p>
            <a:pPr algn="ctr" defTabSz="456758" fontAlgn="base">
              <a:spcBef>
                <a:spcPts val="1200"/>
              </a:spcBef>
            </a:pPr>
            <a:endParaRPr lang="en-US" b="1" dirty="0">
              <a:solidFill>
                <a:schemeClr val="bg1"/>
              </a:solidFill>
              <a:cs typeface="Open Sans Light"/>
            </a:endParaRPr>
          </a:p>
        </p:txBody>
      </p:sp>
      <p:sp>
        <p:nvSpPr>
          <p:cNvPr id="52" name="TextBox 51">
            <a:extLst>
              <a:ext uri="{FF2B5EF4-FFF2-40B4-BE49-F238E27FC236}">
                <a16:creationId xmlns:a16="http://schemas.microsoft.com/office/drawing/2014/main" id="{5E714908-BA6F-4EA1-9656-227871F86160}"/>
              </a:ext>
            </a:extLst>
          </p:cNvPr>
          <p:cNvSpPr txBox="1"/>
          <p:nvPr/>
        </p:nvSpPr>
        <p:spPr>
          <a:xfrm>
            <a:off x="5429939" y="4470134"/>
            <a:ext cx="1931252" cy="358815"/>
          </a:xfrm>
          <a:prstGeom prst="rect">
            <a:avLst/>
          </a:prstGeom>
          <a:solidFill>
            <a:schemeClr val="bg2">
              <a:lumMod val="20000"/>
              <a:lumOff val="80000"/>
            </a:schemeClr>
          </a:solidFill>
          <a:ln>
            <a:solidFill>
              <a:schemeClr val="accent1"/>
            </a:solidFill>
            <a:prstDash val="dash"/>
          </a:ln>
        </p:spPr>
        <p:txBody>
          <a:bodyPr wrap="square" lIns="0" tIns="0" rIns="0" bIns="0" rtlCol="0" anchor="ctr" anchorCtr="0">
            <a:noAutofit/>
          </a:bodyPr>
          <a:lstStyle/>
          <a:p>
            <a:pPr algn="ctr" defTabSz="456758" fontAlgn="base">
              <a:spcBef>
                <a:spcPts val="1200"/>
              </a:spcBef>
            </a:pPr>
            <a:endParaRPr lang="en-US" b="1" dirty="0">
              <a:solidFill>
                <a:schemeClr val="bg1"/>
              </a:solidFill>
              <a:cs typeface="Open Sans Light"/>
            </a:endParaRPr>
          </a:p>
        </p:txBody>
      </p:sp>
      <p:sp>
        <p:nvSpPr>
          <p:cNvPr id="54" name="TextBox 53">
            <a:extLst>
              <a:ext uri="{FF2B5EF4-FFF2-40B4-BE49-F238E27FC236}">
                <a16:creationId xmlns:a16="http://schemas.microsoft.com/office/drawing/2014/main" id="{A959296B-BEB4-4925-A2A2-A95D4EEAFDCA}"/>
              </a:ext>
            </a:extLst>
          </p:cNvPr>
          <p:cNvSpPr txBox="1"/>
          <p:nvPr/>
        </p:nvSpPr>
        <p:spPr>
          <a:xfrm>
            <a:off x="3254241" y="4569240"/>
            <a:ext cx="1931252" cy="358815"/>
          </a:xfrm>
          <a:prstGeom prst="rect">
            <a:avLst/>
          </a:prstGeom>
          <a:solidFill>
            <a:schemeClr val="accent3"/>
          </a:solidFill>
          <a:ln>
            <a:solidFill>
              <a:schemeClr val="accent1"/>
            </a:solidFill>
            <a:prstDash val="dash"/>
          </a:ln>
        </p:spPr>
        <p:txBody>
          <a:bodyPr wrap="square" lIns="0" tIns="0" rIns="0" bIns="0" rtlCol="0" anchor="ctr" anchorCtr="0">
            <a:noAutofit/>
          </a:bodyPr>
          <a:lstStyle/>
          <a:p>
            <a:pPr algn="ctr" defTabSz="456758" fontAlgn="base">
              <a:spcBef>
                <a:spcPts val="1200"/>
              </a:spcBef>
            </a:pPr>
            <a:endParaRPr lang="en-US" b="1" dirty="0">
              <a:solidFill>
                <a:schemeClr val="bg1"/>
              </a:solidFill>
              <a:cs typeface="Open Sans Light"/>
            </a:endParaRPr>
          </a:p>
        </p:txBody>
      </p:sp>
      <p:sp>
        <p:nvSpPr>
          <p:cNvPr id="51" name="TextBox 50">
            <a:extLst>
              <a:ext uri="{FF2B5EF4-FFF2-40B4-BE49-F238E27FC236}">
                <a16:creationId xmlns:a16="http://schemas.microsoft.com/office/drawing/2014/main" id="{F8C7D407-D0E4-4474-8D82-BD54C3586622}"/>
              </a:ext>
            </a:extLst>
          </p:cNvPr>
          <p:cNvSpPr txBox="1"/>
          <p:nvPr/>
        </p:nvSpPr>
        <p:spPr>
          <a:xfrm>
            <a:off x="3309230" y="4482829"/>
            <a:ext cx="1931252" cy="358815"/>
          </a:xfrm>
          <a:prstGeom prst="rect">
            <a:avLst/>
          </a:prstGeom>
          <a:solidFill>
            <a:schemeClr val="accent3"/>
          </a:solidFill>
          <a:ln>
            <a:solidFill>
              <a:schemeClr val="accent1"/>
            </a:solidFill>
            <a:prstDash val="dash"/>
          </a:ln>
        </p:spPr>
        <p:txBody>
          <a:bodyPr wrap="square" lIns="0" tIns="0" rIns="0" bIns="0" rtlCol="0" anchor="ctr" anchorCtr="0">
            <a:noAutofit/>
          </a:bodyPr>
          <a:lstStyle/>
          <a:p>
            <a:pPr algn="ctr" defTabSz="456758" fontAlgn="base">
              <a:spcBef>
                <a:spcPts val="1200"/>
              </a:spcBef>
            </a:pPr>
            <a:endParaRPr lang="en-US" b="1" dirty="0">
              <a:solidFill>
                <a:schemeClr val="bg1"/>
              </a:solidFill>
              <a:cs typeface="Open Sans Light"/>
            </a:endParaRPr>
          </a:p>
        </p:txBody>
      </p:sp>
      <p:grpSp>
        <p:nvGrpSpPr>
          <p:cNvPr id="60" name="Group 59">
            <a:extLst>
              <a:ext uri="{FF2B5EF4-FFF2-40B4-BE49-F238E27FC236}">
                <a16:creationId xmlns:a16="http://schemas.microsoft.com/office/drawing/2014/main" id="{6E4761C5-A050-4F43-AA82-0D79019F3850}"/>
              </a:ext>
            </a:extLst>
          </p:cNvPr>
          <p:cNvGrpSpPr/>
          <p:nvPr/>
        </p:nvGrpSpPr>
        <p:grpSpPr>
          <a:xfrm>
            <a:off x="3360884" y="4434607"/>
            <a:ext cx="1931252" cy="1307276"/>
            <a:chOff x="1175611" y="4780691"/>
            <a:chExt cx="1931252" cy="1307276"/>
          </a:xfrm>
        </p:grpSpPr>
        <p:sp>
          <p:nvSpPr>
            <p:cNvPr id="61" name="Oval 60">
              <a:extLst>
                <a:ext uri="{FF2B5EF4-FFF2-40B4-BE49-F238E27FC236}">
                  <a16:creationId xmlns:a16="http://schemas.microsoft.com/office/drawing/2014/main" id="{75730C41-5648-4700-B652-7F105ABF5F1D}"/>
                </a:ext>
              </a:extLst>
            </p:cNvPr>
            <p:cNvSpPr/>
            <p:nvPr/>
          </p:nvSpPr>
          <p:spPr>
            <a:xfrm>
              <a:off x="1255774" y="5023096"/>
              <a:ext cx="1770926" cy="10648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2" name="TextBox 61">
              <a:extLst>
                <a:ext uri="{FF2B5EF4-FFF2-40B4-BE49-F238E27FC236}">
                  <a16:creationId xmlns:a16="http://schemas.microsoft.com/office/drawing/2014/main" id="{DB65A535-2AD0-4253-85B7-183B25B82625}"/>
                </a:ext>
              </a:extLst>
            </p:cNvPr>
            <p:cNvSpPr txBox="1"/>
            <p:nvPr/>
          </p:nvSpPr>
          <p:spPr>
            <a:xfrm>
              <a:off x="1528175" y="5290641"/>
              <a:ext cx="1189973" cy="529781"/>
            </a:xfrm>
            <a:prstGeom prst="rect">
              <a:avLst/>
            </a:prstGeom>
            <a:noFill/>
          </p:spPr>
          <p:txBody>
            <a:bodyPr wrap="square" lIns="0" tIns="0" rIns="0" bIns="0" rtlCol="0">
              <a:noAutofit/>
            </a:bodyPr>
            <a:lstStyle/>
            <a:p>
              <a:pPr algn="ctr" defTabSz="456758" fontAlgn="base">
                <a:spcBef>
                  <a:spcPts val="1200"/>
                </a:spcBef>
              </a:pPr>
              <a:r>
                <a:rPr lang="en-US" dirty="0">
                  <a:solidFill>
                    <a:schemeClr val="bg1"/>
                  </a:solidFill>
                  <a:cs typeface="Open Sans Light"/>
                </a:rPr>
                <a:t>Data Provider(s)</a:t>
              </a:r>
            </a:p>
          </p:txBody>
        </p:sp>
        <p:sp>
          <p:nvSpPr>
            <p:cNvPr id="63" name="TextBox 62">
              <a:extLst>
                <a:ext uri="{FF2B5EF4-FFF2-40B4-BE49-F238E27FC236}">
                  <a16:creationId xmlns:a16="http://schemas.microsoft.com/office/drawing/2014/main" id="{DC417655-87BD-471D-869E-E04C9F5FDAF6}"/>
                </a:ext>
              </a:extLst>
            </p:cNvPr>
            <p:cNvSpPr txBox="1"/>
            <p:nvPr/>
          </p:nvSpPr>
          <p:spPr>
            <a:xfrm>
              <a:off x="1175611" y="4780691"/>
              <a:ext cx="1931252" cy="358815"/>
            </a:xfrm>
            <a:prstGeom prst="rect">
              <a:avLst/>
            </a:prstGeom>
            <a:solidFill>
              <a:schemeClr val="accent1"/>
            </a:solidFill>
          </p:spPr>
          <p:txBody>
            <a:bodyPr wrap="square" lIns="0" tIns="0" rIns="0" bIns="0" rtlCol="0" anchor="ctr" anchorCtr="0">
              <a:noAutofit/>
            </a:bodyPr>
            <a:lstStyle/>
            <a:p>
              <a:pPr algn="ctr" defTabSz="456758" fontAlgn="base">
                <a:spcBef>
                  <a:spcPts val="1200"/>
                </a:spcBef>
              </a:pPr>
              <a:r>
                <a:rPr lang="en-US" b="1" dirty="0">
                  <a:solidFill>
                    <a:schemeClr val="bg1"/>
                  </a:solidFill>
                  <a:cs typeface="Open Sans Light"/>
                </a:rPr>
                <a:t>DP GW - DC</a:t>
              </a:r>
            </a:p>
          </p:txBody>
        </p:sp>
      </p:grpSp>
      <p:sp>
        <p:nvSpPr>
          <p:cNvPr id="50" name="Cloud 49">
            <a:extLst>
              <a:ext uri="{FF2B5EF4-FFF2-40B4-BE49-F238E27FC236}">
                <a16:creationId xmlns:a16="http://schemas.microsoft.com/office/drawing/2014/main" id="{F73E89AD-EDF8-4D95-83AB-18129C7A1137}"/>
              </a:ext>
            </a:extLst>
          </p:cNvPr>
          <p:cNvSpPr/>
          <p:nvPr/>
        </p:nvSpPr>
        <p:spPr>
          <a:xfrm>
            <a:off x="5516058" y="4711144"/>
            <a:ext cx="1817430" cy="1041314"/>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p:cNvSpPr>
            <a:spLocks noGrp="1"/>
          </p:cNvSpPr>
          <p:nvPr>
            <p:ph type="title"/>
          </p:nvPr>
        </p:nvSpPr>
        <p:spPr/>
        <p:txBody>
          <a:bodyPr/>
          <a:lstStyle/>
          <a:p>
            <a:r>
              <a:rPr lang="en-US" dirty="0"/>
              <a:t>API Management - Enterprise IT Direction</a:t>
            </a:r>
          </a:p>
        </p:txBody>
      </p:sp>
      <p:sp>
        <p:nvSpPr>
          <p:cNvPr id="3" name="Text Placeholder 2"/>
          <p:cNvSpPr>
            <a:spLocks noGrp="1"/>
          </p:cNvSpPr>
          <p:nvPr>
            <p:ph type="body" sz="quarter" idx="11"/>
          </p:nvPr>
        </p:nvSpPr>
        <p:spPr/>
        <p:txBody>
          <a:bodyPr/>
          <a:lstStyle/>
          <a:p>
            <a:r>
              <a:rPr lang="en-US" dirty="0"/>
              <a:t>A single API management platform that simplifies creation, management and consumption of APIs, keeps API development costs low and security high</a:t>
            </a:r>
          </a:p>
        </p:txBody>
      </p:sp>
      <p:sp>
        <p:nvSpPr>
          <p:cNvPr id="5" name="TextBox 4"/>
          <p:cNvSpPr txBox="1"/>
          <p:nvPr/>
        </p:nvSpPr>
        <p:spPr>
          <a:xfrm>
            <a:off x="585222" y="2316482"/>
            <a:ext cx="1538254" cy="327730"/>
          </a:xfrm>
          <a:prstGeom prst="rect">
            <a:avLst/>
          </a:prstGeom>
          <a:noFill/>
        </p:spPr>
        <p:txBody>
          <a:bodyPr wrap="none" lIns="0" tIns="0" rIns="0" bIns="0" rtlCol="0" anchor="ctr">
            <a:noAutofit/>
          </a:bodyPr>
          <a:lstStyle/>
          <a:p>
            <a:pPr algn="ctr" defTabSz="456758" fontAlgn="base">
              <a:spcBef>
                <a:spcPts val="1200"/>
              </a:spcBef>
            </a:pPr>
            <a:r>
              <a:rPr lang="en-US" sz="2000" b="1" dirty="0">
                <a:solidFill>
                  <a:schemeClr val="accent2"/>
                </a:solidFill>
                <a:latin typeface="Domaine Display Bold" panose="020A0803080505060203" pitchFamily="18" charset="0"/>
                <a:cs typeface="Open Sans Light"/>
              </a:rPr>
              <a:t> Highlights</a:t>
            </a:r>
          </a:p>
        </p:txBody>
      </p:sp>
      <p:graphicFrame>
        <p:nvGraphicFramePr>
          <p:cNvPr id="6" name="Table 5"/>
          <p:cNvGraphicFramePr>
            <a:graphicFrameLocks noGrp="1"/>
          </p:cNvGraphicFramePr>
          <p:nvPr>
            <p:extLst>
              <p:ext uri="{D42A27DB-BD31-4B8C-83A1-F6EECF244321}">
                <p14:modId xmlns:p14="http://schemas.microsoft.com/office/powerpoint/2010/main" val="1083996392"/>
              </p:ext>
            </p:extLst>
          </p:nvPr>
        </p:nvGraphicFramePr>
        <p:xfrm>
          <a:off x="306418" y="2874031"/>
          <a:ext cx="2116183" cy="3524444"/>
        </p:xfrm>
        <a:graphic>
          <a:graphicData uri="http://schemas.openxmlformats.org/drawingml/2006/table">
            <a:tbl>
              <a:tblPr firstRow="1" bandRow="1">
                <a:tableStyleId>{5C22544A-7EE6-4342-B048-85BDC9FD1C3A}</a:tableStyleId>
              </a:tblPr>
              <a:tblGrid>
                <a:gridCol w="2116183">
                  <a:extLst>
                    <a:ext uri="{9D8B030D-6E8A-4147-A177-3AD203B41FA5}">
                      <a16:colId xmlns:a16="http://schemas.microsoft.com/office/drawing/2014/main" val="2181855017"/>
                    </a:ext>
                  </a:extLst>
                </a:gridCol>
              </a:tblGrid>
              <a:tr h="473084">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API consumers can access any API on any gateway with the same security token; single set of policies and crypto materials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4380676"/>
                  </a:ext>
                </a:extLst>
              </a:tr>
              <a:tr h="46825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DataPower gateways in multiple datacenters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6552663"/>
                  </a:ext>
                </a:extLst>
              </a:tr>
              <a:tr h="46825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Cross Domain traffic uses managed APIs for access (even inside a datacenter)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423356"/>
                  </a:ext>
                </a:extLst>
              </a:tr>
              <a:tr h="46825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APIs are packaged in multiple way for different API consumers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465068"/>
                  </a:ext>
                </a:extLst>
              </a:tr>
              <a:tr h="473084">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Single portal where API consumers subscribe to APIs (access levels configurable)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090084"/>
                  </a:ext>
                </a:extLst>
              </a:tr>
              <a:tr h="46825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Single Management Console provides consolidated devOps and analytics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084579"/>
                  </a:ext>
                </a:extLst>
              </a:tr>
              <a:tr h="59924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kern="1200" dirty="0">
                          <a:solidFill>
                            <a:schemeClr val="tx1">
                              <a:lumMod val="75000"/>
                              <a:lumOff val="25000"/>
                            </a:schemeClr>
                          </a:solidFill>
                          <a:latin typeface="+mn-lt"/>
                          <a:ea typeface="+mn-ea"/>
                          <a:cs typeface="+mn-cs"/>
                        </a:rPr>
                        <a:t>Gateways are co-located with backend data and services; production, stress, QA and dev</a:t>
                      </a:r>
                      <a:r>
                        <a:rPr lang="en-US" sz="800" b="0" kern="1200" baseline="0" dirty="0">
                          <a:solidFill>
                            <a:schemeClr val="tx1">
                              <a:lumMod val="75000"/>
                              <a:lumOff val="25000"/>
                            </a:schemeClr>
                          </a:solidFill>
                          <a:latin typeface="+mn-lt"/>
                          <a:ea typeface="+mn-ea"/>
                          <a:cs typeface="+mn-cs"/>
                        </a:rPr>
                        <a:t> supported</a:t>
                      </a:r>
                      <a:endParaRPr lang="en-US" sz="800" b="0" kern="1200" dirty="0">
                        <a:solidFill>
                          <a:schemeClr val="tx1">
                            <a:lumMod val="75000"/>
                            <a:lumOff val="25000"/>
                          </a:schemeClr>
                        </a:solidFill>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3997518"/>
                  </a:ext>
                </a:extLst>
              </a:tr>
            </a:tbl>
          </a:graphicData>
        </a:graphic>
      </p:graphicFrame>
      <p:cxnSp>
        <p:nvCxnSpPr>
          <p:cNvPr id="7" name="Straight Connector 6"/>
          <p:cNvCxnSpPr/>
          <p:nvPr/>
        </p:nvCxnSpPr>
        <p:spPr>
          <a:xfrm>
            <a:off x="228270" y="2780956"/>
            <a:ext cx="2252158" cy="0"/>
          </a:xfrm>
          <a:prstGeom prst="line">
            <a:avLst/>
          </a:prstGeom>
          <a:ln w="1905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164417" y="1777033"/>
            <a:ext cx="379863" cy="37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endParaRPr lang="en-US" sz="1400" b="1" dirty="0">
              <a:solidFill>
                <a:schemeClr val="bg1"/>
              </a:solidFill>
              <a:latin typeface="Open Sans Bold"/>
              <a:cs typeface="Open Sans Bold"/>
            </a:endParaRPr>
          </a:p>
        </p:txBody>
      </p:sp>
      <p:sp>
        <p:nvSpPr>
          <p:cNvPr id="9" name="Freeform 4934"/>
          <p:cNvSpPr>
            <a:spLocks noEditPoints="1"/>
          </p:cNvSpPr>
          <p:nvPr/>
        </p:nvSpPr>
        <p:spPr bwMode="auto">
          <a:xfrm>
            <a:off x="1248140" y="1828616"/>
            <a:ext cx="212414" cy="266536"/>
          </a:xfrm>
          <a:custGeom>
            <a:avLst/>
            <a:gdLst>
              <a:gd name="T0" fmla="*/ 278 w 284"/>
              <a:gd name="T1" fmla="*/ 252 h 392"/>
              <a:gd name="T2" fmla="*/ 282 w 284"/>
              <a:gd name="T3" fmla="*/ 234 h 392"/>
              <a:gd name="T4" fmla="*/ 278 w 284"/>
              <a:gd name="T5" fmla="*/ 220 h 392"/>
              <a:gd name="T6" fmla="*/ 220 w 284"/>
              <a:gd name="T7" fmla="*/ 236 h 392"/>
              <a:gd name="T8" fmla="*/ 120 w 284"/>
              <a:gd name="T9" fmla="*/ 244 h 392"/>
              <a:gd name="T10" fmla="*/ 122 w 284"/>
              <a:gd name="T11" fmla="*/ 198 h 392"/>
              <a:gd name="T12" fmla="*/ 6 w 284"/>
              <a:gd name="T13" fmla="*/ 216 h 392"/>
              <a:gd name="T14" fmla="*/ 0 w 284"/>
              <a:gd name="T15" fmla="*/ 222 h 392"/>
              <a:gd name="T16" fmla="*/ 6 w 284"/>
              <a:gd name="T17" fmla="*/ 246 h 392"/>
              <a:gd name="T18" fmla="*/ 0 w 284"/>
              <a:gd name="T19" fmla="*/ 254 h 392"/>
              <a:gd name="T20" fmla="*/ 6 w 284"/>
              <a:gd name="T21" fmla="*/ 276 h 392"/>
              <a:gd name="T22" fmla="*/ 0 w 284"/>
              <a:gd name="T23" fmla="*/ 284 h 392"/>
              <a:gd name="T24" fmla="*/ 6 w 284"/>
              <a:gd name="T25" fmla="*/ 306 h 392"/>
              <a:gd name="T26" fmla="*/ 0 w 284"/>
              <a:gd name="T27" fmla="*/ 314 h 392"/>
              <a:gd name="T28" fmla="*/ 6 w 284"/>
              <a:gd name="T29" fmla="*/ 336 h 392"/>
              <a:gd name="T30" fmla="*/ 0 w 284"/>
              <a:gd name="T31" fmla="*/ 344 h 392"/>
              <a:gd name="T32" fmla="*/ 158 w 284"/>
              <a:gd name="T33" fmla="*/ 392 h 392"/>
              <a:gd name="T34" fmla="*/ 278 w 284"/>
              <a:gd name="T35" fmla="*/ 358 h 392"/>
              <a:gd name="T36" fmla="*/ 284 w 284"/>
              <a:gd name="T37" fmla="*/ 350 h 392"/>
              <a:gd name="T38" fmla="*/ 278 w 284"/>
              <a:gd name="T39" fmla="*/ 328 h 392"/>
              <a:gd name="T40" fmla="*/ 284 w 284"/>
              <a:gd name="T41" fmla="*/ 320 h 392"/>
              <a:gd name="T42" fmla="*/ 278 w 284"/>
              <a:gd name="T43" fmla="*/ 298 h 392"/>
              <a:gd name="T44" fmla="*/ 284 w 284"/>
              <a:gd name="T45" fmla="*/ 290 h 392"/>
              <a:gd name="T46" fmla="*/ 278 w 284"/>
              <a:gd name="T47" fmla="*/ 266 h 392"/>
              <a:gd name="T48" fmla="*/ 284 w 284"/>
              <a:gd name="T49" fmla="*/ 260 h 392"/>
              <a:gd name="T50" fmla="*/ 64 w 284"/>
              <a:gd name="T51" fmla="*/ 336 h 392"/>
              <a:gd name="T52" fmla="*/ 160 w 284"/>
              <a:gd name="T53" fmla="*/ 362 h 392"/>
              <a:gd name="T54" fmla="*/ 246 w 284"/>
              <a:gd name="T55" fmla="*/ 320 h 392"/>
              <a:gd name="T56" fmla="*/ 94 w 284"/>
              <a:gd name="T57" fmla="*/ 328 h 392"/>
              <a:gd name="T58" fmla="*/ 90 w 284"/>
              <a:gd name="T59" fmla="*/ 312 h 392"/>
              <a:gd name="T60" fmla="*/ 160 w 284"/>
              <a:gd name="T61" fmla="*/ 330 h 392"/>
              <a:gd name="T62" fmla="*/ 194 w 284"/>
              <a:gd name="T63" fmla="*/ 322 h 392"/>
              <a:gd name="T64" fmla="*/ 220 w 284"/>
              <a:gd name="T65" fmla="*/ 298 h 392"/>
              <a:gd name="T66" fmla="*/ 120 w 284"/>
              <a:gd name="T67" fmla="*/ 304 h 392"/>
              <a:gd name="T68" fmla="*/ 64 w 284"/>
              <a:gd name="T69" fmla="*/ 276 h 392"/>
              <a:gd name="T70" fmla="*/ 158 w 284"/>
              <a:gd name="T71" fmla="*/ 300 h 392"/>
              <a:gd name="T72" fmla="*/ 164 w 284"/>
              <a:gd name="T73" fmla="*/ 300 h 392"/>
              <a:gd name="T74" fmla="*/ 190 w 284"/>
              <a:gd name="T75" fmla="*/ 276 h 392"/>
              <a:gd name="T76" fmla="*/ 94 w 284"/>
              <a:gd name="T77" fmla="*/ 268 h 392"/>
              <a:gd name="T78" fmla="*/ 90 w 284"/>
              <a:gd name="T79" fmla="*/ 252 h 392"/>
              <a:gd name="T80" fmla="*/ 160 w 284"/>
              <a:gd name="T81" fmla="*/ 270 h 392"/>
              <a:gd name="T82" fmla="*/ 194 w 284"/>
              <a:gd name="T83" fmla="*/ 260 h 392"/>
              <a:gd name="T84" fmla="*/ 190 w 284"/>
              <a:gd name="T85" fmla="*/ 276 h 392"/>
              <a:gd name="T86" fmla="*/ 130 w 284"/>
              <a:gd name="T87" fmla="*/ 46 h 392"/>
              <a:gd name="T88" fmla="*/ 154 w 284"/>
              <a:gd name="T89" fmla="*/ 46 h 392"/>
              <a:gd name="T90" fmla="*/ 150 w 284"/>
              <a:gd name="T91" fmla="*/ 170 h 392"/>
              <a:gd name="T92" fmla="*/ 148 w 284"/>
              <a:gd name="T93" fmla="*/ 232 h 392"/>
              <a:gd name="T94" fmla="*/ 140 w 284"/>
              <a:gd name="T95" fmla="*/ 234 h 392"/>
              <a:gd name="T96" fmla="*/ 134 w 284"/>
              <a:gd name="T97" fmla="*/ 17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392">
                <a:moveTo>
                  <a:pt x="284" y="260"/>
                </a:moveTo>
                <a:lnTo>
                  <a:pt x="284" y="260"/>
                </a:lnTo>
                <a:lnTo>
                  <a:pt x="282" y="254"/>
                </a:lnTo>
                <a:lnTo>
                  <a:pt x="278" y="252"/>
                </a:lnTo>
                <a:lnTo>
                  <a:pt x="250" y="244"/>
                </a:lnTo>
                <a:lnTo>
                  <a:pt x="278" y="236"/>
                </a:lnTo>
                <a:lnTo>
                  <a:pt x="278" y="236"/>
                </a:lnTo>
                <a:lnTo>
                  <a:pt x="282" y="234"/>
                </a:lnTo>
                <a:lnTo>
                  <a:pt x="284" y="228"/>
                </a:lnTo>
                <a:lnTo>
                  <a:pt x="284" y="228"/>
                </a:lnTo>
                <a:lnTo>
                  <a:pt x="282" y="224"/>
                </a:lnTo>
                <a:lnTo>
                  <a:pt x="278" y="220"/>
                </a:lnTo>
                <a:lnTo>
                  <a:pt x="162" y="192"/>
                </a:lnTo>
                <a:lnTo>
                  <a:pt x="162" y="208"/>
                </a:lnTo>
                <a:lnTo>
                  <a:pt x="246" y="230"/>
                </a:lnTo>
                <a:lnTo>
                  <a:pt x="220" y="236"/>
                </a:lnTo>
                <a:lnTo>
                  <a:pt x="190" y="246"/>
                </a:lnTo>
                <a:lnTo>
                  <a:pt x="164" y="252"/>
                </a:lnTo>
                <a:lnTo>
                  <a:pt x="160" y="254"/>
                </a:lnTo>
                <a:lnTo>
                  <a:pt x="120" y="244"/>
                </a:lnTo>
                <a:lnTo>
                  <a:pt x="94" y="236"/>
                </a:lnTo>
                <a:lnTo>
                  <a:pt x="64" y="228"/>
                </a:lnTo>
                <a:lnTo>
                  <a:pt x="38" y="222"/>
                </a:lnTo>
                <a:lnTo>
                  <a:pt x="122" y="198"/>
                </a:lnTo>
                <a:lnTo>
                  <a:pt x="122" y="182"/>
                </a:lnTo>
                <a:lnTo>
                  <a:pt x="122" y="182"/>
                </a:lnTo>
                <a:lnTo>
                  <a:pt x="122" y="182"/>
                </a:lnTo>
                <a:lnTo>
                  <a:pt x="6" y="216"/>
                </a:lnTo>
                <a:lnTo>
                  <a:pt x="6" y="216"/>
                </a:lnTo>
                <a:lnTo>
                  <a:pt x="2" y="218"/>
                </a:lnTo>
                <a:lnTo>
                  <a:pt x="0" y="222"/>
                </a:lnTo>
                <a:lnTo>
                  <a:pt x="0" y="222"/>
                </a:lnTo>
                <a:lnTo>
                  <a:pt x="2" y="228"/>
                </a:lnTo>
                <a:lnTo>
                  <a:pt x="6" y="230"/>
                </a:lnTo>
                <a:lnTo>
                  <a:pt x="34" y="238"/>
                </a:lnTo>
                <a:lnTo>
                  <a:pt x="6" y="246"/>
                </a:lnTo>
                <a:lnTo>
                  <a:pt x="6" y="246"/>
                </a:lnTo>
                <a:lnTo>
                  <a:pt x="2" y="248"/>
                </a:lnTo>
                <a:lnTo>
                  <a:pt x="0" y="254"/>
                </a:lnTo>
                <a:lnTo>
                  <a:pt x="0" y="254"/>
                </a:lnTo>
                <a:lnTo>
                  <a:pt x="2" y="258"/>
                </a:lnTo>
                <a:lnTo>
                  <a:pt x="6" y="260"/>
                </a:lnTo>
                <a:lnTo>
                  <a:pt x="34" y="268"/>
                </a:lnTo>
                <a:lnTo>
                  <a:pt x="6" y="276"/>
                </a:lnTo>
                <a:lnTo>
                  <a:pt x="6" y="276"/>
                </a:lnTo>
                <a:lnTo>
                  <a:pt x="2" y="278"/>
                </a:lnTo>
                <a:lnTo>
                  <a:pt x="0" y="284"/>
                </a:lnTo>
                <a:lnTo>
                  <a:pt x="0" y="284"/>
                </a:lnTo>
                <a:lnTo>
                  <a:pt x="2" y="288"/>
                </a:lnTo>
                <a:lnTo>
                  <a:pt x="6" y="292"/>
                </a:lnTo>
                <a:lnTo>
                  <a:pt x="34" y="298"/>
                </a:lnTo>
                <a:lnTo>
                  <a:pt x="6" y="306"/>
                </a:lnTo>
                <a:lnTo>
                  <a:pt x="6" y="306"/>
                </a:lnTo>
                <a:lnTo>
                  <a:pt x="2" y="310"/>
                </a:lnTo>
                <a:lnTo>
                  <a:pt x="0" y="314"/>
                </a:lnTo>
                <a:lnTo>
                  <a:pt x="0" y="314"/>
                </a:lnTo>
                <a:lnTo>
                  <a:pt x="2" y="318"/>
                </a:lnTo>
                <a:lnTo>
                  <a:pt x="6" y="322"/>
                </a:lnTo>
                <a:lnTo>
                  <a:pt x="34" y="328"/>
                </a:lnTo>
                <a:lnTo>
                  <a:pt x="6" y="336"/>
                </a:lnTo>
                <a:lnTo>
                  <a:pt x="6" y="336"/>
                </a:lnTo>
                <a:lnTo>
                  <a:pt x="2" y="340"/>
                </a:lnTo>
                <a:lnTo>
                  <a:pt x="0" y="344"/>
                </a:lnTo>
                <a:lnTo>
                  <a:pt x="0" y="344"/>
                </a:lnTo>
                <a:lnTo>
                  <a:pt x="2" y="350"/>
                </a:lnTo>
                <a:lnTo>
                  <a:pt x="6" y="352"/>
                </a:lnTo>
                <a:lnTo>
                  <a:pt x="158" y="392"/>
                </a:lnTo>
                <a:lnTo>
                  <a:pt x="158" y="392"/>
                </a:lnTo>
                <a:lnTo>
                  <a:pt x="160" y="392"/>
                </a:lnTo>
                <a:lnTo>
                  <a:pt x="160" y="392"/>
                </a:lnTo>
                <a:lnTo>
                  <a:pt x="162" y="392"/>
                </a:lnTo>
                <a:lnTo>
                  <a:pt x="278" y="358"/>
                </a:lnTo>
                <a:lnTo>
                  <a:pt x="278" y="358"/>
                </a:lnTo>
                <a:lnTo>
                  <a:pt x="282" y="356"/>
                </a:lnTo>
                <a:lnTo>
                  <a:pt x="284" y="350"/>
                </a:lnTo>
                <a:lnTo>
                  <a:pt x="284" y="350"/>
                </a:lnTo>
                <a:lnTo>
                  <a:pt x="282" y="346"/>
                </a:lnTo>
                <a:lnTo>
                  <a:pt x="278" y="342"/>
                </a:lnTo>
                <a:lnTo>
                  <a:pt x="250" y="336"/>
                </a:lnTo>
                <a:lnTo>
                  <a:pt x="278" y="328"/>
                </a:lnTo>
                <a:lnTo>
                  <a:pt x="278" y="328"/>
                </a:lnTo>
                <a:lnTo>
                  <a:pt x="282" y="324"/>
                </a:lnTo>
                <a:lnTo>
                  <a:pt x="284" y="320"/>
                </a:lnTo>
                <a:lnTo>
                  <a:pt x="284" y="320"/>
                </a:lnTo>
                <a:lnTo>
                  <a:pt x="282" y="316"/>
                </a:lnTo>
                <a:lnTo>
                  <a:pt x="278" y="312"/>
                </a:lnTo>
                <a:lnTo>
                  <a:pt x="250" y="306"/>
                </a:lnTo>
                <a:lnTo>
                  <a:pt x="278" y="298"/>
                </a:lnTo>
                <a:lnTo>
                  <a:pt x="278" y="298"/>
                </a:lnTo>
                <a:lnTo>
                  <a:pt x="282" y="294"/>
                </a:lnTo>
                <a:lnTo>
                  <a:pt x="284" y="290"/>
                </a:lnTo>
                <a:lnTo>
                  <a:pt x="284" y="290"/>
                </a:lnTo>
                <a:lnTo>
                  <a:pt x="282" y="284"/>
                </a:lnTo>
                <a:lnTo>
                  <a:pt x="278" y="282"/>
                </a:lnTo>
                <a:lnTo>
                  <a:pt x="250" y="274"/>
                </a:lnTo>
                <a:lnTo>
                  <a:pt x="278" y="266"/>
                </a:lnTo>
                <a:lnTo>
                  <a:pt x="278" y="266"/>
                </a:lnTo>
                <a:lnTo>
                  <a:pt x="282" y="264"/>
                </a:lnTo>
                <a:lnTo>
                  <a:pt x="284" y="260"/>
                </a:lnTo>
                <a:lnTo>
                  <a:pt x="284" y="260"/>
                </a:lnTo>
                <a:close/>
                <a:moveTo>
                  <a:pt x="246" y="350"/>
                </a:moveTo>
                <a:lnTo>
                  <a:pt x="160" y="376"/>
                </a:lnTo>
                <a:lnTo>
                  <a:pt x="38" y="344"/>
                </a:lnTo>
                <a:lnTo>
                  <a:pt x="64" y="336"/>
                </a:lnTo>
                <a:lnTo>
                  <a:pt x="158" y="360"/>
                </a:lnTo>
                <a:lnTo>
                  <a:pt x="158" y="360"/>
                </a:lnTo>
                <a:lnTo>
                  <a:pt x="160" y="362"/>
                </a:lnTo>
                <a:lnTo>
                  <a:pt x="160" y="362"/>
                </a:lnTo>
                <a:lnTo>
                  <a:pt x="162" y="360"/>
                </a:lnTo>
                <a:lnTo>
                  <a:pt x="220" y="344"/>
                </a:lnTo>
                <a:lnTo>
                  <a:pt x="246" y="350"/>
                </a:lnTo>
                <a:close/>
                <a:moveTo>
                  <a:pt x="246" y="320"/>
                </a:moveTo>
                <a:lnTo>
                  <a:pt x="220" y="328"/>
                </a:lnTo>
                <a:lnTo>
                  <a:pt x="190" y="336"/>
                </a:lnTo>
                <a:lnTo>
                  <a:pt x="160" y="344"/>
                </a:lnTo>
                <a:lnTo>
                  <a:pt x="94" y="328"/>
                </a:lnTo>
                <a:lnTo>
                  <a:pt x="64" y="320"/>
                </a:lnTo>
                <a:lnTo>
                  <a:pt x="38" y="314"/>
                </a:lnTo>
                <a:lnTo>
                  <a:pt x="64" y="306"/>
                </a:lnTo>
                <a:lnTo>
                  <a:pt x="90" y="312"/>
                </a:lnTo>
                <a:lnTo>
                  <a:pt x="120" y="320"/>
                </a:lnTo>
                <a:lnTo>
                  <a:pt x="158" y="330"/>
                </a:lnTo>
                <a:lnTo>
                  <a:pt x="158" y="330"/>
                </a:lnTo>
                <a:lnTo>
                  <a:pt x="160" y="330"/>
                </a:lnTo>
                <a:lnTo>
                  <a:pt x="160" y="330"/>
                </a:lnTo>
                <a:lnTo>
                  <a:pt x="162" y="330"/>
                </a:lnTo>
                <a:lnTo>
                  <a:pt x="164" y="330"/>
                </a:lnTo>
                <a:lnTo>
                  <a:pt x="194" y="322"/>
                </a:lnTo>
                <a:lnTo>
                  <a:pt x="220" y="314"/>
                </a:lnTo>
                <a:lnTo>
                  <a:pt x="246" y="320"/>
                </a:lnTo>
                <a:close/>
                <a:moveTo>
                  <a:pt x="246" y="290"/>
                </a:moveTo>
                <a:lnTo>
                  <a:pt x="220" y="298"/>
                </a:lnTo>
                <a:lnTo>
                  <a:pt x="190" y="306"/>
                </a:lnTo>
                <a:lnTo>
                  <a:pt x="164" y="314"/>
                </a:lnTo>
                <a:lnTo>
                  <a:pt x="160" y="314"/>
                </a:lnTo>
                <a:lnTo>
                  <a:pt x="120" y="304"/>
                </a:lnTo>
                <a:lnTo>
                  <a:pt x="94" y="298"/>
                </a:lnTo>
                <a:lnTo>
                  <a:pt x="64" y="290"/>
                </a:lnTo>
                <a:lnTo>
                  <a:pt x="38" y="284"/>
                </a:lnTo>
                <a:lnTo>
                  <a:pt x="64" y="276"/>
                </a:lnTo>
                <a:lnTo>
                  <a:pt x="90" y="282"/>
                </a:lnTo>
                <a:lnTo>
                  <a:pt x="120" y="290"/>
                </a:lnTo>
                <a:lnTo>
                  <a:pt x="158" y="300"/>
                </a:lnTo>
                <a:lnTo>
                  <a:pt x="158" y="300"/>
                </a:lnTo>
                <a:lnTo>
                  <a:pt x="160" y="300"/>
                </a:lnTo>
                <a:lnTo>
                  <a:pt x="160" y="300"/>
                </a:lnTo>
                <a:lnTo>
                  <a:pt x="162" y="300"/>
                </a:lnTo>
                <a:lnTo>
                  <a:pt x="164" y="300"/>
                </a:lnTo>
                <a:lnTo>
                  <a:pt x="194" y="290"/>
                </a:lnTo>
                <a:lnTo>
                  <a:pt x="220" y="284"/>
                </a:lnTo>
                <a:lnTo>
                  <a:pt x="246" y="290"/>
                </a:lnTo>
                <a:close/>
                <a:moveTo>
                  <a:pt x="190" y="276"/>
                </a:moveTo>
                <a:lnTo>
                  <a:pt x="164" y="282"/>
                </a:lnTo>
                <a:lnTo>
                  <a:pt x="160" y="284"/>
                </a:lnTo>
                <a:lnTo>
                  <a:pt x="120" y="274"/>
                </a:lnTo>
                <a:lnTo>
                  <a:pt x="94" y="268"/>
                </a:lnTo>
                <a:lnTo>
                  <a:pt x="64" y="260"/>
                </a:lnTo>
                <a:lnTo>
                  <a:pt x="38" y="252"/>
                </a:lnTo>
                <a:lnTo>
                  <a:pt x="64" y="246"/>
                </a:lnTo>
                <a:lnTo>
                  <a:pt x="90" y="252"/>
                </a:lnTo>
                <a:lnTo>
                  <a:pt x="120" y="260"/>
                </a:lnTo>
                <a:lnTo>
                  <a:pt x="158" y="270"/>
                </a:lnTo>
                <a:lnTo>
                  <a:pt x="158" y="270"/>
                </a:lnTo>
                <a:lnTo>
                  <a:pt x="160" y="270"/>
                </a:lnTo>
                <a:lnTo>
                  <a:pt x="160" y="270"/>
                </a:lnTo>
                <a:lnTo>
                  <a:pt x="162" y="270"/>
                </a:lnTo>
                <a:lnTo>
                  <a:pt x="164" y="270"/>
                </a:lnTo>
                <a:lnTo>
                  <a:pt x="194" y="260"/>
                </a:lnTo>
                <a:lnTo>
                  <a:pt x="220" y="254"/>
                </a:lnTo>
                <a:lnTo>
                  <a:pt x="246" y="260"/>
                </a:lnTo>
                <a:lnTo>
                  <a:pt x="220" y="266"/>
                </a:lnTo>
                <a:lnTo>
                  <a:pt x="190" y="276"/>
                </a:lnTo>
                <a:close/>
                <a:moveTo>
                  <a:pt x="52" y="170"/>
                </a:moveTo>
                <a:lnTo>
                  <a:pt x="120" y="102"/>
                </a:lnTo>
                <a:lnTo>
                  <a:pt x="74" y="102"/>
                </a:lnTo>
                <a:lnTo>
                  <a:pt x="130" y="46"/>
                </a:lnTo>
                <a:lnTo>
                  <a:pt x="96" y="46"/>
                </a:lnTo>
                <a:lnTo>
                  <a:pt x="142" y="0"/>
                </a:lnTo>
                <a:lnTo>
                  <a:pt x="188" y="46"/>
                </a:lnTo>
                <a:lnTo>
                  <a:pt x="154" y="46"/>
                </a:lnTo>
                <a:lnTo>
                  <a:pt x="210" y="102"/>
                </a:lnTo>
                <a:lnTo>
                  <a:pt x="164" y="102"/>
                </a:lnTo>
                <a:lnTo>
                  <a:pt x="232" y="170"/>
                </a:lnTo>
                <a:lnTo>
                  <a:pt x="150" y="170"/>
                </a:lnTo>
                <a:lnTo>
                  <a:pt x="150" y="226"/>
                </a:lnTo>
                <a:lnTo>
                  <a:pt x="150" y="226"/>
                </a:lnTo>
                <a:lnTo>
                  <a:pt x="150" y="228"/>
                </a:lnTo>
                <a:lnTo>
                  <a:pt x="148" y="232"/>
                </a:lnTo>
                <a:lnTo>
                  <a:pt x="146" y="234"/>
                </a:lnTo>
                <a:lnTo>
                  <a:pt x="142" y="234"/>
                </a:lnTo>
                <a:lnTo>
                  <a:pt x="142" y="234"/>
                </a:lnTo>
                <a:lnTo>
                  <a:pt x="140" y="234"/>
                </a:lnTo>
                <a:lnTo>
                  <a:pt x="136" y="232"/>
                </a:lnTo>
                <a:lnTo>
                  <a:pt x="134" y="228"/>
                </a:lnTo>
                <a:lnTo>
                  <a:pt x="134" y="226"/>
                </a:lnTo>
                <a:lnTo>
                  <a:pt x="134" y="170"/>
                </a:lnTo>
                <a:lnTo>
                  <a:pt x="52" y="17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0" name="Oval 9"/>
          <p:cNvSpPr/>
          <p:nvPr/>
        </p:nvSpPr>
        <p:spPr>
          <a:xfrm>
            <a:off x="352806" y="3021016"/>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1</a:t>
            </a:r>
          </a:p>
        </p:txBody>
      </p:sp>
      <p:sp>
        <p:nvSpPr>
          <p:cNvPr id="11" name="Oval 10"/>
          <p:cNvSpPr/>
          <p:nvPr/>
        </p:nvSpPr>
        <p:spPr>
          <a:xfrm>
            <a:off x="352806" y="3511690"/>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2</a:t>
            </a:r>
          </a:p>
        </p:txBody>
      </p:sp>
      <p:sp>
        <p:nvSpPr>
          <p:cNvPr id="12" name="Oval 11"/>
          <p:cNvSpPr/>
          <p:nvPr/>
        </p:nvSpPr>
        <p:spPr>
          <a:xfrm>
            <a:off x="352806" y="3962827"/>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3</a:t>
            </a:r>
          </a:p>
        </p:txBody>
      </p:sp>
      <p:sp>
        <p:nvSpPr>
          <p:cNvPr id="13" name="Oval 12"/>
          <p:cNvSpPr/>
          <p:nvPr/>
        </p:nvSpPr>
        <p:spPr>
          <a:xfrm>
            <a:off x="352806" y="4425077"/>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4</a:t>
            </a:r>
          </a:p>
        </p:txBody>
      </p:sp>
      <p:sp>
        <p:nvSpPr>
          <p:cNvPr id="14" name="Oval 13"/>
          <p:cNvSpPr/>
          <p:nvPr/>
        </p:nvSpPr>
        <p:spPr>
          <a:xfrm>
            <a:off x="352806" y="4891390"/>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5</a:t>
            </a:r>
          </a:p>
        </p:txBody>
      </p:sp>
      <p:sp>
        <p:nvSpPr>
          <p:cNvPr id="15" name="Oval 14"/>
          <p:cNvSpPr/>
          <p:nvPr/>
        </p:nvSpPr>
        <p:spPr>
          <a:xfrm>
            <a:off x="352806" y="5342297"/>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6</a:t>
            </a:r>
          </a:p>
        </p:txBody>
      </p:sp>
      <p:sp>
        <p:nvSpPr>
          <p:cNvPr id="16" name="Oval 15"/>
          <p:cNvSpPr/>
          <p:nvPr/>
        </p:nvSpPr>
        <p:spPr>
          <a:xfrm>
            <a:off x="352806" y="5845236"/>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7</a:t>
            </a:r>
          </a:p>
        </p:txBody>
      </p:sp>
      <p:sp>
        <p:nvSpPr>
          <p:cNvPr id="59" name="Arc 58">
            <a:extLst>
              <a:ext uri="{FF2B5EF4-FFF2-40B4-BE49-F238E27FC236}">
                <a16:creationId xmlns:a16="http://schemas.microsoft.com/office/drawing/2014/main" id="{21C4F266-0353-4F6D-A787-178DED24A6F5}"/>
              </a:ext>
            </a:extLst>
          </p:cNvPr>
          <p:cNvSpPr/>
          <p:nvPr/>
        </p:nvSpPr>
        <p:spPr>
          <a:xfrm>
            <a:off x="8959146" y="3624280"/>
            <a:ext cx="2244304" cy="1620653"/>
          </a:xfrm>
          <a:prstGeom prst="arc">
            <a:avLst>
              <a:gd name="adj1" fmla="val 10856809"/>
              <a:gd name="adj2" fmla="val 16124959"/>
            </a:avLst>
          </a:prstGeom>
          <a:ln w="12700" cmpd="sng">
            <a:solidFill>
              <a:schemeClr val="bg2"/>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a:extLst>
              <a:ext uri="{FF2B5EF4-FFF2-40B4-BE49-F238E27FC236}">
                <a16:creationId xmlns:a16="http://schemas.microsoft.com/office/drawing/2014/main" id="{E450852A-B4B3-471E-B184-BD14970A68B7}"/>
              </a:ext>
            </a:extLst>
          </p:cNvPr>
          <p:cNvGrpSpPr/>
          <p:nvPr/>
        </p:nvGrpSpPr>
        <p:grpSpPr>
          <a:xfrm>
            <a:off x="5489420" y="4438538"/>
            <a:ext cx="1931252" cy="988929"/>
            <a:chOff x="3279983" y="4780691"/>
            <a:chExt cx="1931252" cy="988929"/>
          </a:xfrm>
        </p:grpSpPr>
        <p:sp>
          <p:nvSpPr>
            <p:cNvPr id="66" name="TextBox 65">
              <a:extLst>
                <a:ext uri="{FF2B5EF4-FFF2-40B4-BE49-F238E27FC236}">
                  <a16:creationId xmlns:a16="http://schemas.microsoft.com/office/drawing/2014/main" id="{C7406B11-9D86-45E2-A05E-77AD3BFEABDC}"/>
                </a:ext>
              </a:extLst>
            </p:cNvPr>
            <p:cNvSpPr txBox="1"/>
            <p:nvPr/>
          </p:nvSpPr>
          <p:spPr>
            <a:xfrm>
              <a:off x="3632547" y="5239839"/>
              <a:ext cx="1189973" cy="529781"/>
            </a:xfrm>
            <a:prstGeom prst="rect">
              <a:avLst/>
            </a:prstGeom>
            <a:noFill/>
          </p:spPr>
          <p:txBody>
            <a:bodyPr wrap="square" lIns="0" tIns="0" rIns="0" bIns="0" rtlCol="0">
              <a:noAutofit/>
            </a:bodyPr>
            <a:lstStyle/>
            <a:p>
              <a:pPr algn="ctr" defTabSz="456758" fontAlgn="base">
                <a:spcBef>
                  <a:spcPts val="1200"/>
                </a:spcBef>
              </a:pPr>
              <a:r>
                <a:rPr lang="en-US" dirty="0">
                  <a:solidFill>
                    <a:schemeClr val="bg1"/>
                  </a:solidFill>
                  <a:cs typeface="Open Sans Light"/>
                </a:rPr>
                <a:t>Data Provider(s)</a:t>
              </a:r>
            </a:p>
          </p:txBody>
        </p:sp>
        <p:sp>
          <p:nvSpPr>
            <p:cNvPr id="67" name="TextBox 66">
              <a:extLst>
                <a:ext uri="{FF2B5EF4-FFF2-40B4-BE49-F238E27FC236}">
                  <a16:creationId xmlns:a16="http://schemas.microsoft.com/office/drawing/2014/main" id="{5488E991-20C3-4B6A-8329-C0CBB9F8FB02}"/>
                </a:ext>
              </a:extLst>
            </p:cNvPr>
            <p:cNvSpPr txBox="1"/>
            <p:nvPr/>
          </p:nvSpPr>
          <p:spPr>
            <a:xfrm>
              <a:off x="3279983" y="4780691"/>
              <a:ext cx="1931252" cy="358815"/>
            </a:xfrm>
            <a:prstGeom prst="rect">
              <a:avLst/>
            </a:prstGeom>
            <a:solidFill>
              <a:schemeClr val="accent1"/>
            </a:solidFill>
          </p:spPr>
          <p:txBody>
            <a:bodyPr wrap="square" lIns="0" tIns="0" rIns="0" bIns="0" rtlCol="0" anchor="ctr" anchorCtr="0">
              <a:noAutofit/>
            </a:bodyPr>
            <a:lstStyle/>
            <a:p>
              <a:pPr algn="ctr" defTabSz="456758" fontAlgn="base">
                <a:spcBef>
                  <a:spcPts val="1200"/>
                </a:spcBef>
              </a:pPr>
              <a:r>
                <a:rPr lang="en-US" b="1" dirty="0">
                  <a:solidFill>
                    <a:schemeClr val="bg1"/>
                  </a:solidFill>
                  <a:cs typeface="Open Sans Light"/>
                </a:rPr>
                <a:t>DP GW - AWS</a:t>
              </a:r>
            </a:p>
          </p:txBody>
        </p:sp>
      </p:grpSp>
      <p:sp>
        <p:nvSpPr>
          <p:cNvPr id="72" name="Rectangle 71">
            <a:extLst>
              <a:ext uri="{FF2B5EF4-FFF2-40B4-BE49-F238E27FC236}">
                <a16:creationId xmlns:a16="http://schemas.microsoft.com/office/drawing/2014/main" id="{80DCE066-ED98-4AE6-ACBF-71ECFCC8F035}"/>
              </a:ext>
            </a:extLst>
          </p:cNvPr>
          <p:cNvSpPr/>
          <p:nvPr/>
        </p:nvSpPr>
        <p:spPr>
          <a:xfrm>
            <a:off x="5402860" y="2220726"/>
            <a:ext cx="2104372" cy="597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Bold"/>
                <a:cs typeface="Open Sans Bold"/>
              </a:rPr>
              <a:t>API Consumers</a:t>
            </a:r>
          </a:p>
        </p:txBody>
      </p:sp>
      <p:cxnSp>
        <p:nvCxnSpPr>
          <p:cNvPr id="73" name="Straight Arrow Connector 72">
            <a:extLst>
              <a:ext uri="{FF2B5EF4-FFF2-40B4-BE49-F238E27FC236}">
                <a16:creationId xmlns:a16="http://schemas.microsoft.com/office/drawing/2014/main" id="{5AF77025-D1CE-4FC8-9E8F-3FC13A64D52E}"/>
              </a:ext>
            </a:extLst>
          </p:cNvPr>
          <p:cNvCxnSpPr>
            <a:cxnSpLocks/>
            <a:stCxn id="72" idx="2"/>
            <a:endCxn id="63" idx="0"/>
          </p:cNvCxnSpPr>
          <p:nvPr/>
        </p:nvCxnSpPr>
        <p:spPr>
          <a:xfrm flipH="1">
            <a:off x="4326510" y="2817885"/>
            <a:ext cx="2128536" cy="1616722"/>
          </a:xfrm>
          <a:prstGeom prst="straightConnector1">
            <a:avLst/>
          </a:prstGeom>
          <a:ln w="19050" cmpd="sng">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22A505-CC87-4037-8AC6-9FAEE5976C2C}"/>
              </a:ext>
            </a:extLst>
          </p:cNvPr>
          <p:cNvCxnSpPr>
            <a:cxnSpLocks/>
            <a:endCxn id="59" idx="2"/>
          </p:cNvCxnSpPr>
          <p:nvPr/>
        </p:nvCxnSpPr>
        <p:spPr>
          <a:xfrm>
            <a:off x="6075523" y="3624280"/>
            <a:ext cx="3988086" cy="10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AB6CE7E9-BB8E-4154-9539-C320606CF986}"/>
              </a:ext>
            </a:extLst>
          </p:cNvPr>
          <p:cNvSpPr/>
          <p:nvPr/>
        </p:nvSpPr>
        <p:spPr>
          <a:xfrm>
            <a:off x="6954023" y="3624280"/>
            <a:ext cx="2244304" cy="1620653"/>
          </a:xfrm>
          <a:prstGeom prst="arc">
            <a:avLst>
              <a:gd name="adj1" fmla="val 10856809"/>
              <a:gd name="adj2" fmla="val 16124959"/>
            </a:avLst>
          </a:prstGeom>
          <a:ln w="12700" cmpd="sng">
            <a:solidFill>
              <a:schemeClr val="bg2"/>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Arc 79">
            <a:extLst>
              <a:ext uri="{FF2B5EF4-FFF2-40B4-BE49-F238E27FC236}">
                <a16:creationId xmlns:a16="http://schemas.microsoft.com/office/drawing/2014/main" id="{9AB925C8-F1F7-40B6-9F0B-4307FFD457E2}"/>
              </a:ext>
            </a:extLst>
          </p:cNvPr>
          <p:cNvSpPr/>
          <p:nvPr/>
        </p:nvSpPr>
        <p:spPr>
          <a:xfrm>
            <a:off x="4953371" y="3624280"/>
            <a:ext cx="2244304" cy="1620653"/>
          </a:xfrm>
          <a:prstGeom prst="arc">
            <a:avLst>
              <a:gd name="adj1" fmla="val 10856809"/>
              <a:gd name="adj2" fmla="val 16124959"/>
            </a:avLst>
          </a:prstGeom>
          <a:ln w="12700" cmpd="sng">
            <a:solidFill>
              <a:schemeClr val="bg2"/>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706FF519-1D5E-4EA3-86D4-2DEDD5797D54}"/>
              </a:ext>
            </a:extLst>
          </p:cNvPr>
          <p:cNvCxnSpPr>
            <a:cxnSpLocks/>
            <a:stCxn id="72" idx="2"/>
            <a:endCxn id="71" idx="0"/>
          </p:cNvCxnSpPr>
          <p:nvPr/>
        </p:nvCxnSpPr>
        <p:spPr>
          <a:xfrm>
            <a:off x="6455046" y="2817885"/>
            <a:ext cx="2123490" cy="1616722"/>
          </a:xfrm>
          <a:prstGeom prst="straightConnector1">
            <a:avLst/>
          </a:prstGeom>
          <a:ln w="19050" cmpd="sng">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4E0F9E2-497E-4D79-92FA-B4AD538C9609}"/>
              </a:ext>
            </a:extLst>
          </p:cNvPr>
          <p:cNvCxnSpPr>
            <a:cxnSpLocks/>
            <a:stCxn id="72" idx="2"/>
          </p:cNvCxnSpPr>
          <p:nvPr/>
        </p:nvCxnSpPr>
        <p:spPr>
          <a:xfrm>
            <a:off x="6455046" y="2817885"/>
            <a:ext cx="243466" cy="1643091"/>
          </a:xfrm>
          <a:prstGeom prst="straightConnector1">
            <a:avLst/>
          </a:prstGeom>
          <a:ln w="19050" cmpd="sng">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DCD52B1E-D0E8-48DF-A0CE-25B6999FD320}"/>
              </a:ext>
            </a:extLst>
          </p:cNvPr>
          <p:cNvSpPr/>
          <p:nvPr/>
        </p:nvSpPr>
        <p:spPr>
          <a:xfrm>
            <a:off x="10109090" y="3264319"/>
            <a:ext cx="1192513" cy="7148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4" name="TextBox 83">
            <a:extLst>
              <a:ext uri="{FF2B5EF4-FFF2-40B4-BE49-F238E27FC236}">
                <a16:creationId xmlns:a16="http://schemas.microsoft.com/office/drawing/2014/main" id="{FEEE3A80-3415-4FE2-8B09-5356F3B9BB61}"/>
              </a:ext>
            </a:extLst>
          </p:cNvPr>
          <p:cNvSpPr txBox="1"/>
          <p:nvPr/>
        </p:nvSpPr>
        <p:spPr>
          <a:xfrm>
            <a:off x="10220521" y="3465912"/>
            <a:ext cx="969651" cy="233510"/>
          </a:xfrm>
          <a:prstGeom prst="rect">
            <a:avLst/>
          </a:prstGeom>
          <a:noFill/>
        </p:spPr>
        <p:txBody>
          <a:bodyPr wrap="square" lIns="0" tIns="0" rIns="0" bIns="0" rtlCol="0">
            <a:noAutofit/>
          </a:bodyPr>
          <a:lstStyle/>
          <a:p>
            <a:pPr algn="ctr" defTabSz="456758" fontAlgn="base">
              <a:spcBef>
                <a:spcPts val="1200"/>
              </a:spcBef>
            </a:pPr>
            <a:r>
              <a:rPr lang="en-US" sz="1100" b="1" dirty="0">
                <a:solidFill>
                  <a:schemeClr val="bg1"/>
                </a:solidFill>
                <a:cs typeface="Open Sans Light"/>
              </a:rPr>
              <a:t>Management Console</a:t>
            </a:r>
          </a:p>
        </p:txBody>
      </p:sp>
      <p:sp>
        <p:nvSpPr>
          <p:cNvPr id="85" name="Rectangle 84">
            <a:extLst>
              <a:ext uri="{FF2B5EF4-FFF2-40B4-BE49-F238E27FC236}">
                <a16:creationId xmlns:a16="http://schemas.microsoft.com/office/drawing/2014/main" id="{E15EDC41-F413-4C74-A74F-F842A3ED1203}"/>
              </a:ext>
            </a:extLst>
          </p:cNvPr>
          <p:cNvSpPr/>
          <p:nvPr/>
        </p:nvSpPr>
        <p:spPr>
          <a:xfrm>
            <a:off x="9844609" y="2791789"/>
            <a:ext cx="1911031" cy="376784"/>
          </a:xfrm>
          <a:prstGeom prst="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Bold"/>
                <a:cs typeface="Open Sans Bold"/>
              </a:rPr>
              <a:t>Developer Portal</a:t>
            </a:r>
          </a:p>
        </p:txBody>
      </p:sp>
      <p:sp>
        <p:nvSpPr>
          <p:cNvPr id="86" name="Cylinder 85">
            <a:extLst>
              <a:ext uri="{FF2B5EF4-FFF2-40B4-BE49-F238E27FC236}">
                <a16:creationId xmlns:a16="http://schemas.microsoft.com/office/drawing/2014/main" id="{1A7A1F76-676B-4CB3-98BA-438B2533A7C8}"/>
              </a:ext>
            </a:extLst>
          </p:cNvPr>
          <p:cNvSpPr/>
          <p:nvPr/>
        </p:nvSpPr>
        <p:spPr>
          <a:xfrm>
            <a:off x="10281863" y="4051481"/>
            <a:ext cx="846967" cy="556654"/>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Bold"/>
                <a:cs typeface="Open Sans Bold"/>
              </a:rPr>
              <a:t>Analytics</a:t>
            </a:r>
          </a:p>
        </p:txBody>
      </p:sp>
      <p:sp>
        <p:nvSpPr>
          <p:cNvPr id="87" name="Arrow: Up-Down 86">
            <a:extLst>
              <a:ext uri="{FF2B5EF4-FFF2-40B4-BE49-F238E27FC236}">
                <a16:creationId xmlns:a16="http://schemas.microsoft.com/office/drawing/2014/main" id="{84A01FD7-C4A5-4E52-8C06-C0CBFD5CE2EF}"/>
              </a:ext>
            </a:extLst>
          </p:cNvPr>
          <p:cNvSpPr/>
          <p:nvPr/>
        </p:nvSpPr>
        <p:spPr>
          <a:xfrm flipH="1">
            <a:off x="10699720" y="3972158"/>
            <a:ext cx="45720" cy="14682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8" name="Arrow: Up-Down 87">
            <a:extLst>
              <a:ext uri="{FF2B5EF4-FFF2-40B4-BE49-F238E27FC236}">
                <a16:creationId xmlns:a16="http://schemas.microsoft.com/office/drawing/2014/main" id="{0B576CED-98E1-4E78-A35D-24DCE301C7F7}"/>
              </a:ext>
            </a:extLst>
          </p:cNvPr>
          <p:cNvSpPr/>
          <p:nvPr/>
        </p:nvSpPr>
        <p:spPr>
          <a:xfrm flipH="1">
            <a:off x="10696414" y="3167953"/>
            <a:ext cx="49025" cy="92436"/>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23" name="Oval 122">
            <a:extLst>
              <a:ext uri="{FF2B5EF4-FFF2-40B4-BE49-F238E27FC236}">
                <a16:creationId xmlns:a16="http://schemas.microsoft.com/office/drawing/2014/main" id="{3567C886-D038-4B62-9E6C-C0218826AF18}"/>
              </a:ext>
            </a:extLst>
          </p:cNvPr>
          <p:cNvSpPr/>
          <p:nvPr/>
        </p:nvSpPr>
        <p:spPr>
          <a:xfrm>
            <a:off x="5584945" y="2879390"/>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1</a:t>
            </a:r>
          </a:p>
        </p:txBody>
      </p:sp>
      <p:sp>
        <p:nvSpPr>
          <p:cNvPr id="124" name="Oval 123">
            <a:extLst>
              <a:ext uri="{FF2B5EF4-FFF2-40B4-BE49-F238E27FC236}">
                <a16:creationId xmlns:a16="http://schemas.microsoft.com/office/drawing/2014/main" id="{B422ABEC-AEE1-4F26-972A-995B6863F33F}"/>
              </a:ext>
            </a:extLst>
          </p:cNvPr>
          <p:cNvSpPr/>
          <p:nvPr/>
        </p:nvSpPr>
        <p:spPr>
          <a:xfrm>
            <a:off x="2870816" y="4460976"/>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2</a:t>
            </a:r>
          </a:p>
        </p:txBody>
      </p:sp>
      <p:sp>
        <p:nvSpPr>
          <p:cNvPr id="130" name="Oval 129">
            <a:extLst>
              <a:ext uri="{FF2B5EF4-FFF2-40B4-BE49-F238E27FC236}">
                <a16:creationId xmlns:a16="http://schemas.microsoft.com/office/drawing/2014/main" id="{2904D2E9-65BA-483B-970D-77A268A8B495}"/>
              </a:ext>
            </a:extLst>
          </p:cNvPr>
          <p:cNvSpPr/>
          <p:nvPr/>
        </p:nvSpPr>
        <p:spPr>
          <a:xfrm>
            <a:off x="4639434" y="5996068"/>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3</a:t>
            </a:r>
          </a:p>
        </p:txBody>
      </p:sp>
      <p:sp>
        <p:nvSpPr>
          <p:cNvPr id="131" name="Oval 130">
            <a:extLst>
              <a:ext uri="{FF2B5EF4-FFF2-40B4-BE49-F238E27FC236}">
                <a16:creationId xmlns:a16="http://schemas.microsoft.com/office/drawing/2014/main" id="{766E9E1B-32FE-4990-BF94-DB5BD508EF34}"/>
              </a:ext>
            </a:extLst>
          </p:cNvPr>
          <p:cNvSpPr/>
          <p:nvPr/>
        </p:nvSpPr>
        <p:spPr>
          <a:xfrm>
            <a:off x="9116403" y="2814054"/>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4</a:t>
            </a:r>
          </a:p>
        </p:txBody>
      </p:sp>
      <p:sp>
        <p:nvSpPr>
          <p:cNvPr id="132" name="Oval 131">
            <a:extLst>
              <a:ext uri="{FF2B5EF4-FFF2-40B4-BE49-F238E27FC236}">
                <a16:creationId xmlns:a16="http://schemas.microsoft.com/office/drawing/2014/main" id="{CC7B509F-DFBF-4A14-A6BF-133D5B0F04B1}"/>
              </a:ext>
            </a:extLst>
          </p:cNvPr>
          <p:cNvSpPr/>
          <p:nvPr/>
        </p:nvSpPr>
        <p:spPr>
          <a:xfrm>
            <a:off x="9480506" y="2817857"/>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5</a:t>
            </a:r>
          </a:p>
        </p:txBody>
      </p:sp>
      <p:sp>
        <p:nvSpPr>
          <p:cNvPr id="133" name="Oval 132">
            <a:extLst>
              <a:ext uri="{FF2B5EF4-FFF2-40B4-BE49-F238E27FC236}">
                <a16:creationId xmlns:a16="http://schemas.microsoft.com/office/drawing/2014/main" id="{937526EF-0E21-4400-B8FD-7466BFD5D2E0}"/>
              </a:ext>
            </a:extLst>
          </p:cNvPr>
          <p:cNvSpPr/>
          <p:nvPr/>
        </p:nvSpPr>
        <p:spPr>
          <a:xfrm>
            <a:off x="11374070" y="3815189"/>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6</a:t>
            </a:r>
          </a:p>
        </p:txBody>
      </p:sp>
      <p:sp>
        <p:nvSpPr>
          <p:cNvPr id="134" name="Oval 133">
            <a:extLst>
              <a:ext uri="{FF2B5EF4-FFF2-40B4-BE49-F238E27FC236}">
                <a16:creationId xmlns:a16="http://schemas.microsoft.com/office/drawing/2014/main" id="{163D210E-9062-469C-AE68-41BB372D0F11}"/>
              </a:ext>
            </a:extLst>
          </p:cNvPr>
          <p:cNvSpPr/>
          <p:nvPr/>
        </p:nvSpPr>
        <p:spPr>
          <a:xfrm>
            <a:off x="7399904" y="5446679"/>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latin typeface="Open Sans Bold"/>
                <a:cs typeface="Open Sans Bold"/>
              </a:rPr>
              <a:t>7</a:t>
            </a:r>
          </a:p>
        </p:txBody>
      </p:sp>
      <p:cxnSp>
        <p:nvCxnSpPr>
          <p:cNvPr id="135" name="Connector: Elbow 134">
            <a:extLst>
              <a:ext uri="{FF2B5EF4-FFF2-40B4-BE49-F238E27FC236}">
                <a16:creationId xmlns:a16="http://schemas.microsoft.com/office/drawing/2014/main" id="{B2879094-BF10-45CF-8951-3C46E6259D50}"/>
              </a:ext>
            </a:extLst>
          </p:cNvPr>
          <p:cNvCxnSpPr>
            <a:cxnSpLocks/>
          </p:cNvCxnSpPr>
          <p:nvPr/>
        </p:nvCxnSpPr>
        <p:spPr>
          <a:xfrm rot="5400000" flipH="1" flipV="1">
            <a:off x="4742956" y="4024907"/>
            <a:ext cx="1303345" cy="2128536"/>
          </a:xfrm>
          <a:prstGeom prst="bentConnector5">
            <a:avLst>
              <a:gd name="adj1" fmla="val -17539"/>
              <a:gd name="adj2" fmla="val 48117"/>
              <a:gd name="adj3" fmla="val 117539"/>
            </a:avLst>
          </a:prstGeom>
          <a:ln w="127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Cloud 3">
            <a:extLst>
              <a:ext uri="{FF2B5EF4-FFF2-40B4-BE49-F238E27FC236}">
                <a16:creationId xmlns:a16="http://schemas.microsoft.com/office/drawing/2014/main" id="{8DE36BA2-CC85-457C-8078-F2FE915DA958}"/>
              </a:ext>
            </a:extLst>
          </p:cNvPr>
          <p:cNvSpPr/>
          <p:nvPr/>
        </p:nvSpPr>
        <p:spPr>
          <a:xfrm>
            <a:off x="7612910" y="4696105"/>
            <a:ext cx="1817430" cy="1041314"/>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0" name="TextBox 69">
            <a:extLst>
              <a:ext uri="{FF2B5EF4-FFF2-40B4-BE49-F238E27FC236}">
                <a16:creationId xmlns:a16="http://schemas.microsoft.com/office/drawing/2014/main" id="{C43DC7DB-0B88-41B0-95B2-7B44A42AC270}"/>
              </a:ext>
            </a:extLst>
          </p:cNvPr>
          <p:cNvSpPr txBox="1"/>
          <p:nvPr/>
        </p:nvSpPr>
        <p:spPr>
          <a:xfrm>
            <a:off x="7945709" y="4902509"/>
            <a:ext cx="1189973" cy="529781"/>
          </a:xfrm>
          <a:prstGeom prst="rect">
            <a:avLst/>
          </a:prstGeom>
          <a:noFill/>
        </p:spPr>
        <p:txBody>
          <a:bodyPr wrap="square" lIns="0" tIns="0" rIns="0" bIns="0" rtlCol="0">
            <a:noAutofit/>
          </a:bodyPr>
          <a:lstStyle/>
          <a:p>
            <a:pPr algn="ctr" defTabSz="456758" fontAlgn="base">
              <a:spcBef>
                <a:spcPts val="1200"/>
              </a:spcBef>
            </a:pPr>
            <a:r>
              <a:rPr lang="en-US" dirty="0">
                <a:solidFill>
                  <a:schemeClr val="bg1"/>
                </a:solidFill>
                <a:cs typeface="Open Sans Light"/>
              </a:rPr>
              <a:t>Data Provider(s)</a:t>
            </a:r>
          </a:p>
        </p:txBody>
      </p:sp>
      <p:sp>
        <p:nvSpPr>
          <p:cNvPr id="71" name="TextBox 70">
            <a:extLst>
              <a:ext uri="{FF2B5EF4-FFF2-40B4-BE49-F238E27FC236}">
                <a16:creationId xmlns:a16="http://schemas.microsoft.com/office/drawing/2014/main" id="{6B0C2341-1124-4FF7-9727-6C182E2A5268}"/>
              </a:ext>
            </a:extLst>
          </p:cNvPr>
          <p:cNvSpPr txBox="1"/>
          <p:nvPr/>
        </p:nvSpPr>
        <p:spPr>
          <a:xfrm>
            <a:off x="7612910" y="4434607"/>
            <a:ext cx="1931252" cy="358815"/>
          </a:xfrm>
          <a:prstGeom prst="rect">
            <a:avLst/>
          </a:prstGeom>
          <a:solidFill>
            <a:schemeClr val="accent1"/>
          </a:solidFill>
        </p:spPr>
        <p:txBody>
          <a:bodyPr wrap="square" lIns="0" tIns="0" rIns="0" bIns="0" rtlCol="0" anchor="ctr" anchorCtr="0">
            <a:noAutofit/>
          </a:bodyPr>
          <a:lstStyle/>
          <a:p>
            <a:pPr algn="ctr" defTabSz="456758" fontAlgn="base">
              <a:spcBef>
                <a:spcPts val="1200"/>
              </a:spcBef>
            </a:pPr>
            <a:r>
              <a:rPr lang="en-US" b="1" dirty="0">
                <a:solidFill>
                  <a:schemeClr val="bg1"/>
                </a:solidFill>
                <a:cs typeface="Open Sans Light"/>
              </a:rPr>
              <a:t>DP GW - Azure</a:t>
            </a:r>
          </a:p>
        </p:txBody>
      </p:sp>
      <p:sp>
        <p:nvSpPr>
          <p:cNvPr id="55" name="TextBox 54">
            <a:extLst>
              <a:ext uri="{FF2B5EF4-FFF2-40B4-BE49-F238E27FC236}">
                <a16:creationId xmlns:a16="http://schemas.microsoft.com/office/drawing/2014/main" id="{A4983C41-8856-4EF5-9E7C-E29CF273EDB4}"/>
              </a:ext>
            </a:extLst>
          </p:cNvPr>
          <p:cNvSpPr txBox="1"/>
          <p:nvPr/>
        </p:nvSpPr>
        <p:spPr>
          <a:xfrm>
            <a:off x="9643346" y="5069025"/>
            <a:ext cx="2112294" cy="1223412"/>
          </a:xfrm>
          <a:prstGeom prst="rect">
            <a:avLst/>
          </a:prstGeom>
          <a:noFill/>
          <a:ln>
            <a:solidFill>
              <a:schemeClr val="accent1">
                <a:shade val="50000"/>
              </a:schemeClr>
            </a:solidFill>
          </a:ln>
        </p:spPr>
        <p:txBody>
          <a:bodyPr wrap="square" rIns="0" rtlCol="0">
            <a:spAutoFit/>
          </a:bodyPr>
          <a:lstStyle/>
          <a:p>
            <a:r>
              <a:rPr lang="en-US" sz="1050" u="sng" dirty="0"/>
              <a:t>Ultra low cost, nimble speed</a:t>
            </a:r>
          </a:p>
          <a:p>
            <a:endParaRPr lang="en-US" sz="1050" dirty="0"/>
          </a:p>
          <a:p>
            <a:r>
              <a:rPr lang="en-US" sz="1050" dirty="0"/>
              <a:t>API E2E: ~$5K (industry leading)</a:t>
            </a:r>
          </a:p>
          <a:p>
            <a:endParaRPr lang="en-US" sz="1050" dirty="0"/>
          </a:p>
          <a:p>
            <a:r>
              <a:rPr lang="en-US" sz="1050" dirty="0"/>
              <a:t>New APIs in days to weeks</a:t>
            </a:r>
          </a:p>
          <a:p>
            <a:endParaRPr lang="en-US" sz="1050" dirty="0"/>
          </a:p>
          <a:p>
            <a:r>
              <a:rPr lang="en-US" sz="1050" dirty="0"/>
              <a:t>API changes in hours to days</a:t>
            </a:r>
          </a:p>
        </p:txBody>
      </p:sp>
    </p:spTree>
    <p:extLst>
      <p:ext uri="{BB962C8B-B14F-4D97-AF65-F5344CB8AC3E}">
        <p14:creationId xmlns:p14="http://schemas.microsoft.com/office/powerpoint/2010/main" val="3482369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Policies and Guidelines</a:t>
            </a:r>
          </a:p>
        </p:txBody>
      </p:sp>
      <p:sp>
        <p:nvSpPr>
          <p:cNvPr id="3" name="Text Placeholder 2"/>
          <p:cNvSpPr>
            <a:spLocks noGrp="1"/>
          </p:cNvSpPr>
          <p:nvPr>
            <p:ph type="body" sz="quarter" idx="11"/>
          </p:nvPr>
        </p:nvSpPr>
        <p:spPr/>
        <p:txBody>
          <a:bodyPr/>
          <a:lstStyle/>
          <a:p>
            <a:r>
              <a:rPr lang="en-US" dirty="0"/>
              <a:t>Enterprise API Management Platform </a:t>
            </a:r>
          </a:p>
        </p:txBody>
      </p:sp>
      <p:sp>
        <p:nvSpPr>
          <p:cNvPr id="4" name="TextBox 3">
            <a:extLst>
              <a:ext uri="{FF2B5EF4-FFF2-40B4-BE49-F238E27FC236}">
                <a16:creationId xmlns:a16="http://schemas.microsoft.com/office/drawing/2014/main" id="{63BD8ECB-B771-4A0A-84AB-9FDAB79933AB}"/>
              </a:ext>
            </a:extLst>
          </p:cNvPr>
          <p:cNvSpPr txBox="1"/>
          <p:nvPr/>
        </p:nvSpPr>
        <p:spPr>
          <a:xfrm>
            <a:off x="217029" y="2069529"/>
            <a:ext cx="5007935" cy="2488018"/>
          </a:xfrm>
          <a:prstGeom prst="rect">
            <a:avLst/>
          </a:prstGeom>
          <a:noFill/>
        </p:spPr>
        <p:txBody>
          <a:bodyPr wrap="square" lIns="0" tIns="0" rIns="0" bIns="0" rtlCol="0">
            <a:noAutofit/>
          </a:bodyPr>
          <a:lstStyle/>
          <a:p>
            <a:pPr defTabSz="456758" fontAlgn="base">
              <a:spcBef>
                <a:spcPts val="1200"/>
              </a:spcBef>
            </a:pPr>
            <a:endParaRPr lang="en-US" dirty="0" err="1">
              <a:solidFill>
                <a:schemeClr val="tx2"/>
              </a:solidFill>
              <a:cs typeface="Open Sans Light"/>
            </a:endParaRPr>
          </a:p>
        </p:txBody>
      </p:sp>
      <p:sp>
        <p:nvSpPr>
          <p:cNvPr id="5" name="Rounded Rectangle 4"/>
          <p:cNvSpPr/>
          <p:nvPr/>
        </p:nvSpPr>
        <p:spPr>
          <a:xfrm>
            <a:off x="282388" y="1850311"/>
            <a:ext cx="6952130" cy="433041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spcBef>
                <a:spcPts val="600"/>
              </a:spcBef>
              <a:buFont typeface="Arial" panose="020B0604020202020204" pitchFamily="34" charset="0"/>
              <a:buChar char="•"/>
            </a:pPr>
            <a:endParaRPr lang="en-US" sz="1200" dirty="0">
              <a:solidFill>
                <a:schemeClr val="tx1"/>
              </a:solidFill>
            </a:endParaRPr>
          </a:p>
          <a:p>
            <a:pPr marL="171450" lvl="0" indent="-171450">
              <a:spcBef>
                <a:spcPts val="600"/>
              </a:spcBef>
              <a:buFont typeface="Arial" panose="020B0604020202020204" pitchFamily="34" charset="0"/>
              <a:buChar char="•"/>
            </a:pPr>
            <a:r>
              <a:rPr lang="en-US" sz="1200" dirty="0">
                <a:solidFill>
                  <a:schemeClr val="tx1"/>
                </a:solidFill>
              </a:rPr>
              <a:t>The API layer will only do light weight mapping and redaction, no orchestration and no complex transformation</a:t>
            </a:r>
          </a:p>
          <a:p>
            <a:pPr marL="171450" lvl="0" indent="-171450">
              <a:spcBef>
                <a:spcPts val="600"/>
              </a:spcBef>
              <a:buFont typeface="Arial" panose="020B0604020202020204" pitchFamily="34" charset="0"/>
              <a:buChar char="•"/>
            </a:pPr>
            <a:r>
              <a:rPr lang="en-US" sz="1200" dirty="0">
                <a:solidFill>
                  <a:schemeClr val="tx1"/>
                </a:solidFill>
              </a:rPr>
              <a:t>All APIs will be subject to the same standards and governance policies</a:t>
            </a:r>
          </a:p>
          <a:p>
            <a:pPr marL="171450" indent="-171450">
              <a:spcBef>
                <a:spcPts val="600"/>
              </a:spcBef>
              <a:buFont typeface="Arial" panose="020B0604020202020204" pitchFamily="34" charset="0"/>
              <a:buChar char="•"/>
            </a:pPr>
            <a:r>
              <a:rPr lang="en-US" sz="1200" dirty="0">
                <a:solidFill>
                  <a:schemeClr val="tx1"/>
                </a:solidFill>
              </a:rPr>
              <a:t>Industry standards will be followed for authentication and authorization (i.e. OAuth and Open ID Connect, preference for user tokens over app tokens)</a:t>
            </a:r>
          </a:p>
          <a:p>
            <a:pPr marL="171450" lvl="0" indent="-171450">
              <a:spcBef>
                <a:spcPts val="600"/>
              </a:spcBef>
              <a:buFont typeface="Arial" panose="020B0604020202020204" pitchFamily="34" charset="0"/>
              <a:buChar char="•"/>
            </a:pPr>
            <a:r>
              <a:rPr lang="en-US" sz="1200" dirty="0">
                <a:solidFill>
                  <a:schemeClr val="tx1"/>
                </a:solidFill>
              </a:rPr>
              <a:t>Cross domain (functional, geography or security) real time access to data and functionality must go through a managed API, even for company internal routes</a:t>
            </a:r>
          </a:p>
          <a:p>
            <a:pPr marL="171450" indent="-171450">
              <a:spcBef>
                <a:spcPts val="600"/>
              </a:spcBef>
              <a:buFont typeface="Arial" panose="020B0604020202020204" pitchFamily="34" charset="0"/>
              <a:buChar char="•"/>
            </a:pPr>
            <a:r>
              <a:rPr lang="en-US" sz="1200" dirty="0">
                <a:solidFill>
                  <a:schemeClr val="tx1"/>
                </a:solidFill>
              </a:rPr>
              <a:t>APIs will always be hosted on API gateways co-located with underlying functions and data</a:t>
            </a:r>
          </a:p>
          <a:p>
            <a:pPr marL="171450" lvl="0" indent="-171450">
              <a:spcBef>
                <a:spcPts val="600"/>
              </a:spcBef>
              <a:buFont typeface="Arial" panose="020B0604020202020204" pitchFamily="34" charset="0"/>
              <a:buChar char="•"/>
            </a:pPr>
            <a:r>
              <a:rPr lang="en-US" sz="1200" dirty="0">
                <a:solidFill>
                  <a:schemeClr val="tx1"/>
                </a:solidFill>
              </a:rPr>
              <a:t>APIs must be owned and managed by associated domain owner who will be accountable for product characteristics (access, throttling, performance, availability, etc.)</a:t>
            </a:r>
          </a:p>
          <a:p>
            <a:pPr marL="171450" lvl="0" indent="-171450">
              <a:buFont typeface="Arial" panose="020B0604020202020204" pitchFamily="34" charset="0"/>
              <a:buChar char="•"/>
            </a:pPr>
            <a:r>
              <a:rPr lang="en-US" sz="1200" dirty="0">
                <a:solidFill>
                  <a:schemeClr val="tx1"/>
                </a:solidFill>
              </a:rPr>
              <a:t>End user identity must be propagated to the backend supporting an API and all backend services must enforce requisite authorization and data confidentiality policies for access to the HIPAA, PHI, PII and PCI data</a:t>
            </a:r>
          </a:p>
          <a:p>
            <a:pPr marL="171450" lvl="0" indent="-171450">
              <a:buFont typeface="Arial" panose="020B0604020202020204" pitchFamily="34" charset="0"/>
              <a:buChar char="•"/>
            </a:pPr>
            <a:r>
              <a:rPr lang="en-US" sz="1200" dirty="0">
                <a:solidFill>
                  <a:schemeClr val="tx1"/>
                </a:solidFill>
              </a:rPr>
              <a:t>APIs are required to enforce policies for appropriateness of access, and least privilege needed to do work</a:t>
            </a:r>
          </a:p>
          <a:p>
            <a:pPr marL="171450" lvl="0" indent="-171450">
              <a:spcBef>
                <a:spcPts val="600"/>
              </a:spcBef>
              <a:buFont typeface="Arial" panose="020B0604020202020204" pitchFamily="34" charset="0"/>
              <a:buChar char="•"/>
            </a:pPr>
            <a:endParaRPr lang="en-US" sz="1100" dirty="0">
              <a:solidFill>
                <a:schemeClr val="tx1"/>
              </a:solidFill>
            </a:endParaRPr>
          </a:p>
        </p:txBody>
      </p:sp>
      <p:sp>
        <p:nvSpPr>
          <p:cNvPr id="6" name="Rounded Rectangle 5"/>
          <p:cNvSpPr/>
          <p:nvPr/>
        </p:nvSpPr>
        <p:spPr>
          <a:xfrm>
            <a:off x="7610934" y="1850311"/>
            <a:ext cx="4437530" cy="433041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spcBef>
                <a:spcPts val="600"/>
              </a:spcBef>
              <a:buFont typeface="Arial" panose="020B0604020202020204" pitchFamily="34" charset="0"/>
              <a:buChar char="•"/>
            </a:pPr>
            <a:r>
              <a:rPr lang="en-US" sz="1200" dirty="0">
                <a:solidFill>
                  <a:schemeClr val="tx1"/>
                </a:solidFill>
              </a:rPr>
              <a:t>APIs are independently management objects with their own devOps lifecycle</a:t>
            </a:r>
          </a:p>
          <a:p>
            <a:pPr marL="171450" lvl="0" indent="-171450">
              <a:spcBef>
                <a:spcPts val="600"/>
              </a:spcBef>
              <a:buFont typeface="Arial" panose="020B0604020202020204" pitchFamily="34" charset="0"/>
              <a:buChar char="•"/>
            </a:pPr>
            <a:r>
              <a:rPr lang="en-US" sz="1200" dirty="0">
                <a:solidFill>
                  <a:schemeClr val="tx1"/>
                </a:solidFill>
              </a:rPr>
              <a:t>API creation is done using the accelerators intrinsic to the enterprise API management platform</a:t>
            </a:r>
          </a:p>
          <a:p>
            <a:pPr marL="171450" lvl="0" indent="-171450">
              <a:spcBef>
                <a:spcPts val="600"/>
              </a:spcBef>
              <a:buFont typeface="Arial" panose="020B0604020202020204" pitchFamily="34" charset="0"/>
              <a:buChar char="•"/>
            </a:pPr>
            <a:r>
              <a:rPr lang="en-US" sz="1200" dirty="0">
                <a:solidFill>
                  <a:schemeClr val="tx1"/>
                </a:solidFill>
              </a:rPr>
              <a:t>In order to simplify change management, APIs will be built for single consumers (Opportunistic) or global enterprise consumption, nothing in between</a:t>
            </a:r>
          </a:p>
          <a:p>
            <a:pPr marL="171450" lvl="0" indent="-171450">
              <a:spcBef>
                <a:spcPts val="600"/>
              </a:spcBef>
              <a:buFont typeface="Arial" panose="020B0604020202020204" pitchFamily="34" charset="0"/>
              <a:buChar char="•"/>
            </a:pPr>
            <a:r>
              <a:rPr lang="en-US" sz="1200" dirty="0">
                <a:solidFill>
                  <a:schemeClr val="tx1"/>
                </a:solidFill>
              </a:rPr>
              <a:t>All APIs must return data in business friendly and platform neutral form (i.e. minimize the need to translate/transform data on the API consumer side)</a:t>
            </a:r>
          </a:p>
          <a:p>
            <a:pPr marL="171450" lvl="0" indent="-171450">
              <a:spcBef>
                <a:spcPts val="600"/>
              </a:spcBef>
              <a:buFont typeface="Arial" panose="020B0604020202020204" pitchFamily="34" charset="0"/>
              <a:buChar char="•"/>
            </a:pPr>
            <a:r>
              <a:rPr lang="en-US" sz="1200" dirty="0">
                <a:solidFill>
                  <a:schemeClr val="tx1"/>
                </a:solidFill>
              </a:rPr>
              <a:t>Opportunistic APIs must return data in the form desired by their particular single consumer</a:t>
            </a:r>
          </a:p>
          <a:p>
            <a:pPr marL="171450" lvl="0" indent="-171450">
              <a:spcBef>
                <a:spcPts val="600"/>
              </a:spcBef>
              <a:buFont typeface="Arial" panose="020B0604020202020204" pitchFamily="34" charset="0"/>
              <a:buChar char="•"/>
            </a:pPr>
            <a:r>
              <a:rPr lang="en-US" sz="1200" dirty="0">
                <a:solidFill>
                  <a:schemeClr val="tx1"/>
                </a:solidFill>
              </a:rPr>
              <a:t>Composite (multi-domain) APIs may be owned by one of the underlying domain owners or by a consuming side team</a:t>
            </a:r>
          </a:p>
          <a:p>
            <a:pPr marL="171450" lvl="0" indent="-171450">
              <a:spcBef>
                <a:spcPts val="600"/>
              </a:spcBef>
              <a:buFont typeface="Arial" panose="020B0604020202020204" pitchFamily="34" charset="0"/>
              <a:buChar char="•"/>
            </a:pPr>
            <a:r>
              <a:rPr lang="en-US" sz="1200" dirty="0">
                <a:solidFill>
                  <a:schemeClr val="tx1"/>
                </a:solidFill>
              </a:rPr>
              <a:t>The company will have thousands of APIs; we must carefully manage catalog ownership as well as appropriately restrict visibility on the API consumer side</a:t>
            </a:r>
          </a:p>
        </p:txBody>
      </p:sp>
      <p:sp>
        <p:nvSpPr>
          <p:cNvPr id="7" name="Rectangle 6"/>
          <p:cNvSpPr/>
          <p:nvPr/>
        </p:nvSpPr>
        <p:spPr>
          <a:xfrm rot="10800000" flipV="1">
            <a:off x="143537" y="2426128"/>
            <a:ext cx="354004" cy="3052482"/>
          </a:xfrm>
          <a:prstGeom prst="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latin typeface="Open Sans Bold"/>
                <a:cs typeface="Open Sans Bold"/>
              </a:rPr>
              <a:t>Pol</a:t>
            </a:r>
          </a:p>
          <a:p>
            <a:pPr algn="ctr"/>
            <a:r>
              <a:rPr lang="en-US" b="1" dirty="0">
                <a:latin typeface="Open Sans Bold"/>
                <a:cs typeface="Open Sans Bold"/>
              </a:rPr>
              <a:t>Policies / Guardrails</a:t>
            </a:r>
          </a:p>
          <a:p>
            <a:pPr algn="ctr"/>
            <a:endParaRPr lang="en-US" b="1" dirty="0">
              <a:latin typeface="Open Sans Bold"/>
              <a:cs typeface="Open Sans Bold"/>
            </a:endParaRPr>
          </a:p>
        </p:txBody>
      </p:sp>
      <p:sp>
        <p:nvSpPr>
          <p:cNvPr id="11" name="Rectangle 10">
            <a:extLst>
              <a:ext uri="{FF2B5EF4-FFF2-40B4-BE49-F238E27FC236}">
                <a16:creationId xmlns:a16="http://schemas.microsoft.com/office/drawing/2014/main" id="{6D24D1A0-32FF-40EA-9124-0DFD41B50A71}"/>
              </a:ext>
            </a:extLst>
          </p:cNvPr>
          <p:cNvSpPr/>
          <p:nvPr/>
        </p:nvSpPr>
        <p:spPr>
          <a:xfrm rot="10800000" flipV="1">
            <a:off x="7433932" y="2426128"/>
            <a:ext cx="354004" cy="3052482"/>
          </a:xfrm>
          <a:prstGeom prst="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latin typeface="Open Sans Bold"/>
                <a:cs typeface="Open Sans Bold"/>
              </a:rPr>
              <a:t>Pol</a:t>
            </a:r>
          </a:p>
          <a:p>
            <a:pPr algn="ctr"/>
            <a:r>
              <a:rPr lang="en-US" b="1" dirty="0">
                <a:latin typeface="Open Sans Bold"/>
                <a:cs typeface="Open Sans Bold"/>
              </a:rPr>
              <a:t>Additional Guidelines</a:t>
            </a:r>
          </a:p>
          <a:p>
            <a:pPr algn="ctr"/>
            <a:endParaRPr lang="en-US" b="1" dirty="0">
              <a:latin typeface="Open Sans Bold"/>
              <a:cs typeface="Open Sans Bold"/>
            </a:endParaRPr>
          </a:p>
        </p:txBody>
      </p:sp>
    </p:spTree>
    <p:extLst>
      <p:ext uri="{BB962C8B-B14F-4D97-AF65-F5344CB8AC3E}">
        <p14:creationId xmlns:p14="http://schemas.microsoft.com/office/powerpoint/2010/main" val="3544294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7msXOq47ESrrdcRaZS6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7msXOq47ESrrdcRaZS6tA"/>
</p:tagLst>
</file>

<file path=ppt/theme/theme1.xml><?xml version="1.0" encoding="utf-8"?>
<a:theme xmlns:a="http://schemas.openxmlformats.org/drawingml/2006/main" name="OfficeoftheCTO_theme_100218">
  <a:themeElements>
    <a:clrScheme name="Aetna - CTO FINAL AUGUST 18">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oftheCTO_theme_100218" id="{18E4FBCB-19BE-804A-9DE7-397BE919D330}" vid="{0A8A6A59-A18B-E745-A2BF-59BBEE2B9A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9AE11C29-E40A-49FE-82A4-47C916AA2D50}"/>
</file>

<file path=customXml/itemProps2.xml><?xml version="1.0" encoding="utf-8"?>
<ds:datastoreItem xmlns:ds="http://schemas.openxmlformats.org/officeDocument/2006/customXml" ds:itemID="{3A4C5460-6341-4A06-8926-FDDA58E91623}"/>
</file>

<file path=customXml/itemProps3.xml><?xml version="1.0" encoding="utf-8"?>
<ds:datastoreItem xmlns:ds="http://schemas.openxmlformats.org/officeDocument/2006/customXml" ds:itemID="{B24F0FD7-590D-477C-84D8-04F64A55F94D}"/>
</file>

<file path=docProps/app.xml><?xml version="1.0" encoding="utf-8"?>
<Properties xmlns="http://schemas.openxmlformats.org/officeDocument/2006/extended-properties" xmlns:vt="http://schemas.openxmlformats.org/officeDocument/2006/docPropsVTypes">
  <Template>Aetna Violet PPT template-widescreen</Template>
  <TotalTime>11152</TotalTime>
  <Words>1954</Words>
  <Application>Microsoft Macintosh PowerPoint</Application>
  <PresentationFormat>Widescreen</PresentationFormat>
  <Paragraphs>293</Paragraphs>
  <Slides>15</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9" baseType="lpstr">
      <vt:lpstr>MS PGothic</vt:lpstr>
      <vt:lpstr>Arial</vt:lpstr>
      <vt:lpstr>Calibri</vt:lpstr>
      <vt:lpstr>Domaine Display</vt:lpstr>
      <vt:lpstr>Domaine Display Bold</vt:lpstr>
      <vt:lpstr>Georgia</vt:lpstr>
      <vt:lpstr>Lucida Grande</vt:lpstr>
      <vt:lpstr>Open Sans</vt:lpstr>
      <vt:lpstr>Open Sans Bold</vt:lpstr>
      <vt:lpstr>Open Sans Extrabold</vt:lpstr>
      <vt:lpstr>Open Sans Light</vt:lpstr>
      <vt:lpstr>Wingdings</vt:lpstr>
      <vt:lpstr>OfficeoftheCTO_theme_100218</vt:lpstr>
      <vt:lpstr>think-cell Slide</vt:lpstr>
      <vt:lpstr>API Management Platform</vt:lpstr>
      <vt:lpstr>Executive Summary</vt:lpstr>
      <vt:lpstr>Business Opportunity</vt:lpstr>
      <vt:lpstr>Why is it Important to the future of the Company?</vt:lpstr>
      <vt:lpstr>What does Success look like?</vt:lpstr>
      <vt:lpstr>What does Success look like?</vt:lpstr>
      <vt:lpstr>Recommendations</vt:lpstr>
      <vt:lpstr>API Management - Enterprise IT Direction</vt:lpstr>
      <vt:lpstr>Recommended Policies and Guidelines</vt:lpstr>
      <vt:lpstr>Necessary Actions</vt:lpstr>
      <vt:lpstr>PowerPoint Presentation</vt:lpstr>
      <vt:lpstr>PowerPoint Presentation</vt:lpstr>
      <vt:lpstr>Rationale for recommending API Connect</vt:lpstr>
      <vt:lpstr>Aetna Current State - Operational Data Availability</vt:lpstr>
      <vt:lpstr>If you have the Service, then it’s easy to create one or more APIs</vt:lpstr>
    </vt:vector>
  </TitlesOfParts>
  <Company>Aetna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Hillocks, George M</cp:lastModifiedBy>
  <cp:revision>888</cp:revision>
  <cp:lastPrinted>2018-12-03T11:38:11Z</cp:lastPrinted>
  <dcterms:created xsi:type="dcterms:W3CDTF">2017-11-30T21:23:10Z</dcterms:created>
  <dcterms:modified xsi:type="dcterms:W3CDTF">2019-05-08T16:52:05Z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ArnoldJ@aetna.com</vt:lpwstr>
  </property>
  <property fmtid="{D5CDD505-2E9C-101B-9397-08002B2CF9AE}" pid="6" name="MSIP_Label_67599526-06ca-49cc-9fa9-5307800a949a_SetDate">
    <vt:lpwstr>2018-11-13T16:38:00.1605149Z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Order">
    <vt:r8>1205700</vt:r8>
  </property>
</Properties>
</file>