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8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0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1.xml" ContentType="application/vnd.openxmlformats-officedocument.theme+xml"/>
  <Override PartName="/ppt/tags/tag5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ags/tag8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5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  <p:sldMasterId id="2147483676" r:id="rId6"/>
    <p:sldMasterId id="2147483682" r:id="rId7"/>
    <p:sldMasterId id="2147483690" r:id="rId8"/>
    <p:sldMasterId id="2147483702" r:id="rId9"/>
    <p:sldMasterId id="2147483716" r:id="rId10"/>
    <p:sldMasterId id="2147483733" r:id="rId11"/>
    <p:sldMasterId id="2147483741" r:id="rId12"/>
    <p:sldMasterId id="2147483769" r:id="rId13"/>
    <p:sldMasterId id="2147483782" r:id="rId14"/>
    <p:sldMasterId id="2147483802" r:id="rId15"/>
    <p:sldMasterId id="2147483815" r:id="rId16"/>
    <p:sldMasterId id="2147483824" r:id="rId17"/>
    <p:sldMasterId id="2147483837" r:id="rId18"/>
    <p:sldMasterId id="2147483867" r:id="rId19"/>
    <p:sldMasterId id="2147483880" r:id="rId20"/>
  </p:sldMasterIdLst>
  <p:notesMasterIdLst>
    <p:notesMasterId r:id="rId32"/>
  </p:notesMasterIdLst>
  <p:sldIdLst>
    <p:sldId id="830" r:id="rId21"/>
    <p:sldId id="991" r:id="rId22"/>
    <p:sldId id="961" r:id="rId23"/>
    <p:sldId id="962" r:id="rId24"/>
    <p:sldId id="983" r:id="rId25"/>
    <p:sldId id="986" r:id="rId26"/>
    <p:sldId id="990" r:id="rId27"/>
    <p:sldId id="955" r:id="rId28"/>
    <p:sldId id="437" r:id="rId29"/>
    <p:sldId id="994" r:id="rId30"/>
    <p:sldId id="995" r:id="rId31"/>
  </p:sldIdLst>
  <p:sldSz cx="9144000" cy="6858000" type="screen4x3"/>
  <p:notesSz cx="9601200" cy="7315200"/>
  <p:custDataLst>
    <p:tags r:id="rId33"/>
  </p:custDataLst>
  <p:defaultTextStyle>
    <a:defPPr>
      <a:defRPr lang="en-US"/>
    </a:defPPr>
    <a:lvl1pPr marL="0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40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79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816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56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96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634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74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513" algn="l" defTabSz="9138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CEC0C3-DE0E-4C0C-89AB-F880AB9E64E5}">
          <p14:sldIdLst>
            <p14:sldId id="830"/>
            <p14:sldId id="991"/>
            <p14:sldId id="961"/>
            <p14:sldId id="962"/>
            <p14:sldId id="983"/>
            <p14:sldId id="986"/>
            <p14:sldId id="990"/>
            <p14:sldId id="955"/>
            <p14:sldId id="437"/>
            <p14:sldId id="994"/>
            <p14:sldId id="9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pos="2880">
          <p15:clr>
            <a:srgbClr val="A4A3A4"/>
          </p15:clr>
        </p15:guide>
        <p15:guide id="4" pos="240">
          <p15:clr>
            <a:srgbClr val="A4A3A4"/>
          </p15:clr>
        </p15:guide>
        <p15:guide id="5" pos="5472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Sinha" initials="AS" lastIdx="1" clrIdx="0"/>
  <p:cmAuthor id="2" name="Cram, Peter H" initials="CPH" lastIdx="1" clrIdx="1">
    <p:extLst>
      <p:ext uri="{19B8F6BF-5375-455C-9EA6-DF929625EA0E}">
        <p15:presenceInfo xmlns:p15="http://schemas.microsoft.com/office/powerpoint/2012/main" userId="S-1-5-21-1770942971-1478760148-1298289222-895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2D"/>
    <a:srgbClr val="FF6600"/>
    <a:srgbClr val="FF5757"/>
    <a:srgbClr val="FFFFCC"/>
    <a:srgbClr val="99FF33"/>
    <a:srgbClr val="FFFF00"/>
    <a:srgbClr val="ECE8EF"/>
    <a:srgbClr val="D7CEDD"/>
    <a:srgbClr val="66FF99"/>
    <a:srgbClr val="DB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3907" autoAdjust="0"/>
  </p:normalViewPr>
  <p:slideViewPr>
    <p:cSldViewPr showGuides="1">
      <p:cViewPr varScale="1">
        <p:scale>
          <a:sx n="68" d="100"/>
          <a:sy n="68" d="100"/>
        </p:scale>
        <p:origin x="1196" y="56"/>
      </p:cViewPr>
      <p:guideLst>
        <p:guide orient="horz" pos="4176"/>
        <p:guide orient="horz" pos="384"/>
        <p:guide pos="2880"/>
        <p:guide pos="240"/>
        <p:guide pos="5472"/>
        <p:guide orient="horz" pos="528"/>
        <p:guide pos="28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36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5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4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5-25T17:26:04.850" idx="1">
    <p:pos x="5678" y="452"/>
    <p:text>Let's compare to Jen's State of the Union opening slide contains similar comments reviewed today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://aetnet.aetna.com/technet/near/pages/86af887c4fa156e8.htm" TargetMode="External"/><Relationship Id="rId1" Type="http://schemas.openxmlformats.org/officeDocument/2006/relationships/hyperlink" Target="https://teams.sp16.aetna.com/sites/StrategicInitiatives/Shared%20Documents/Architecture%20Governance%20Policies/Architecture%20Governance%20Policies%20-%20Published%20Version.pptx?Web=1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://aetnet.aetna.com/technet/near/pages/86af887c4fa156e8.htm" TargetMode="External"/><Relationship Id="rId1" Type="http://schemas.openxmlformats.org/officeDocument/2006/relationships/hyperlink" Target="https://teams.sp16.aetna.com/sites/StrategicInitiatives/Shared%20Documents/Architecture%20Governance%20Policies/Architecture%20Governance%20Policies%20-%20Published%20Version.pptx?We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E04AA-E013-49B8-903A-4A4FE3FDDA5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870B4C-6BD4-4A3D-A18D-ABFA45E0750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b="0" dirty="0"/>
            <a:t>North</a:t>
          </a:r>
        </a:p>
        <a:p>
          <a:pPr algn="ctr"/>
          <a:r>
            <a:rPr lang="en-US" b="0" dirty="0"/>
            <a:t>Star</a:t>
          </a:r>
          <a:endParaRPr lang="en-US" dirty="0"/>
        </a:p>
      </dgm:t>
    </dgm:pt>
    <dgm:pt modelId="{75499323-AD71-46E0-9E33-184A1D7D7A18}" type="parTrans" cxnId="{1003C97A-BEF6-4F08-9410-0AE7CF00B69E}">
      <dgm:prSet/>
      <dgm:spPr/>
      <dgm:t>
        <a:bodyPr/>
        <a:lstStyle/>
        <a:p>
          <a:endParaRPr lang="en-US"/>
        </a:p>
      </dgm:t>
    </dgm:pt>
    <dgm:pt modelId="{9E0D43AD-C9EE-4E27-9325-B5157695702E}" type="sibTrans" cxnId="{1003C97A-BEF6-4F08-9410-0AE7CF00B69E}">
      <dgm:prSet/>
      <dgm:spPr/>
      <dgm:t>
        <a:bodyPr/>
        <a:lstStyle/>
        <a:p>
          <a:endParaRPr lang="en-US"/>
        </a:p>
      </dgm:t>
    </dgm:pt>
    <dgm:pt modelId="{658F20DF-3CB0-46B0-88D6-BB676E151CB9}">
      <dgm:prSet phldrT="[Text]"/>
      <dgm:spPr/>
      <dgm:t>
        <a:bodyPr/>
        <a:lstStyle/>
        <a:p>
          <a:pPr algn="ctr"/>
          <a:r>
            <a:rPr lang="en-US" b="0" dirty="0"/>
            <a:t>Topline</a:t>
          </a:r>
        </a:p>
        <a:p>
          <a:pPr algn="ctr"/>
          <a:r>
            <a:rPr lang="en-US" b="0" dirty="0"/>
            <a:t>Guardrails</a:t>
          </a:r>
          <a:endParaRPr lang="en-US" dirty="0"/>
        </a:p>
      </dgm:t>
    </dgm:pt>
    <dgm:pt modelId="{A70B37F5-DB12-4B6A-8DA8-6DFD244E5DEA}" type="parTrans" cxnId="{BB9BF30B-8988-4D15-86A4-DAEC18AB513A}">
      <dgm:prSet/>
      <dgm:spPr/>
      <dgm:t>
        <a:bodyPr/>
        <a:lstStyle/>
        <a:p>
          <a:endParaRPr lang="en-US"/>
        </a:p>
      </dgm:t>
    </dgm:pt>
    <dgm:pt modelId="{6F28A770-C0A9-4417-BB31-6CB3AEE74F0C}" type="sibTrans" cxnId="{BB9BF30B-8988-4D15-86A4-DAEC18AB513A}">
      <dgm:prSet/>
      <dgm:spPr/>
      <dgm:t>
        <a:bodyPr/>
        <a:lstStyle/>
        <a:p>
          <a:endParaRPr lang="en-US"/>
        </a:p>
      </dgm:t>
    </dgm:pt>
    <dgm:pt modelId="{465B366F-7E79-4E72-9225-58FAE3B9D316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dirty="0"/>
            <a:t>- </a:t>
          </a:r>
          <a:r>
            <a:rPr lang="en-US" sz="1800" b="0" dirty="0">
              <a:latin typeface="+mn-lt"/>
            </a:rPr>
            <a:t>Next Gen is a </a:t>
          </a:r>
          <a:r>
            <a:rPr lang="en-US" sz="1800" b="0" u="none" dirty="0">
              <a:latin typeface="+mn-lt"/>
            </a:rPr>
            <a:t>multi-line of business platform</a:t>
          </a:r>
          <a:r>
            <a:rPr lang="en-US" sz="1800" b="0" dirty="0">
              <a:latin typeface="+mn-lt"/>
            </a:rPr>
            <a:t>: consider decisions &amp; implementation consistent with sharing resources allows for shared costs driving down PMPM.</a:t>
          </a:r>
          <a:endParaRPr lang="en-US" sz="900" b="0" dirty="0">
            <a:latin typeface="+mn-lt"/>
          </a:endParaRPr>
        </a:p>
      </dgm:t>
    </dgm:pt>
    <dgm:pt modelId="{71EC87B9-7FE7-4D02-AEBF-ED356B8B8C9B}" type="parTrans" cxnId="{5295D2B1-DE04-4B0D-98A8-BB19254CED19}">
      <dgm:prSet/>
      <dgm:spPr/>
      <dgm:t>
        <a:bodyPr/>
        <a:lstStyle/>
        <a:p>
          <a:endParaRPr lang="en-US"/>
        </a:p>
      </dgm:t>
    </dgm:pt>
    <dgm:pt modelId="{CD8A33C0-FB68-4FDE-B1E4-CD84C6372B60}" type="sibTrans" cxnId="{5295D2B1-DE04-4B0D-98A8-BB19254CED19}">
      <dgm:prSet/>
      <dgm:spPr/>
      <dgm:t>
        <a:bodyPr/>
        <a:lstStyle/>
        <a:p>
          <a:endParaRPr lang="en-US"/>
        </a:p>
      </dgm:t>
    </dgm:pt>
    <dgm:pt modelId="{E8278830-80C4-4415-812D-CAAB935610C6}">
      <dgm:prSet phldrT="[Text]" custT="1"/>
      <dgm:spPr/>
      <dgm:t>
        <a:bodyPr/>
        <a:lstStyle/>
        <a:p>
          <a:pPr algn="l"/>
          <a:r>
            <a:rPr lang="en-US" sz="1600" b="1" dirty="0"/>
            <a:t>Improve Health Care constituent experiences through digitally driven care-based actions balanced with a cost-effective platform that drives a better return on investment for the Medicare line of business.</a:t>
          </a:r>
          <a:r>
            <a:rPr lang="en-US" sz="1600" b="1" i="1" dirty="0"/>
            <a:t> </a:t>
          </a:r>
        </a:p>
      </dgm:t>
    </dgm:pt>
    <dgm:pt modelId="{30473997-2853-4CF8-BC00-32DE3D781E0A}" type="parTrans" cxnId="{601F6EFC-58A7-4752-87D5-499F58A4E936}">
      <dgm:prSet/>
      <dgm:spPr/>
      <dgm:t>
        <a:bodyPr/>
        <a:lstStyle/>
        <a:p>
          <a:endParaRPr lang="en-US"/>
        </a:p>
      </dgm:t>
    </dgm:pt>
    <dgm:pt modelId="{D16DD919-4ED5-4636-A35B-EA01F91E1747}" type="sibTrans" cxnId="{601F6EFC-58A7-4752-87D5-499F58A4E936}">
      <dgm:prSet/>
      <dgm:spPr/>
      <dgm:t>
        <a:bodyPr/>
        <a:lstStyle/>
        <a:p>
          <a:endParaRPr lang="en-US"/>
        </a:p>
      </dgm:t>
    </dgm:pt>
    <dgm:pt modelId="{D28CE243-8D08-4F0D-B995-996CB9B1FF4D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dirty="0"/>
            <a:t>- Eliminate redundancy of two operating platforms</a:t>
          </a:r>
          <a:endParaRPr lang="en-US" sz="900" b="0" dirty="0">
            <a:latin typeface="+mn-lt"/>
          </a:endParaRPr>
        </a:p>
      </dgm:t>
    </dgm:pt>
    <dgm:pt modelId="{94E184DC-F267-4FD9-99CD-4C51DFB16A54}" type="parTrans" cxnId="{E611191E-0635-4EC3-8E56-0A81159BDCBF}">
      <dgm:prSet/>
      <dgm:spPr/>
      <dgm:t>
        <a:bodyPr/>
        <a:lstStyle/>
        <a:p>
          <a:endParaRPr lang="en-US"/>
        </a:p>
      </dgm:t>
    </dgm:pt>
    <dgm:pt modelId="{02FCF8F2-36B1-4DC5-AA7E-AA4672C61569}" type="sibTrans" cxnId="{E611191E-0635-4EC3-8E56-0A81159BDCBF}">
      <dgm:prSet/>
      <dgm:spPr/>
      <dgm:t>
        <a:bodyPr/>
        <a:lstStyle/>
        <a:p>
          <a:endParaRPr lang="en-US"/>
        </a:p>
      </dgm:t>
    </dgm:pt>
    <dgm:pt modelId="{28657FEE-6344-433B-A265-7C23DF704671}">
      <dgm:prSet phldrT="[Text]" custT="1"/>
      <dgm:spPr/>
      <dgm:t>
        <a:bodyPr/>
        <a:lstStyle/>
        <a:p>
          <a:pPr algn="l"/>
          <a:r>
            <a:rPr lang="en-US" sz="1600" b="1" i="1" dirty="0"/>
            <a:t>Consolidate Medicare operations onto the Next Gen Platform in order to achieve a lower cost as measured by PMPM while retiring the higher cost legacy operations platforms of aetna and Coventry Health.</a:t>
          </a:r>
        </a:p>
      </dgm:t>
    </dgm:pt>
    <dgm:pt modelId="{1C662619-629F-4A31-8271-47E9D5B69021}" type="parTrans" cxnId="{1A9158EC-244C-4E95-B587-32080F02B2EC}">
      <dgm:prSet/>
      <dgm:spPr/>
      <dgm:t>
        <a:bodyPr/>
        <a:lstStyle/>
        <a:p>
          <a:endParaRPr lang="en-US"/>
        </a:p>
      </dgm:t>
    </dgm:pt>
    <dgm:pt modelId="{0FAA484F-0843-4364-9BC9-8C8E6BEA440F}" type="sibTrans" cxnId="{1A9158EC-244C-4E95-B587-32080F02B2EC}">
      <dgm:prSet/>
      <dgm:spPr/>
      <dgm:t>
        <a:bodyPr/>
        <a:lstStyle/>
        <a:p>
          <a:endParaRPr lang="en-US"/>
        </a:p>
      </dgm:t>
    </dgm:pt>
    <dgm:pt modelId="{53D4EAF8-7DFB-451B-8CA1-AE403ADC3C69}">
      <dgm:prSet phldrT="[Text]" custT="1"/>
      <dgm:spPr/>
      <dgm:t>
        <a:bodyPr/>
        <a:lstStyle/>
        <a:p>
          <a:pPr algn="l"/>
          <a:r>
            <a:rPr lang="en-US" sz="1600" b="1" i="1" dirty="0"/>
            <a:t>Utilize aetna enterprise in the ecosystem platform investment in service customer care and care management </a:t>
          </a:r>
        </a:p>
      </dgm:t>
    </dgm:pt>
    <dgm:pt modelId="{84E5345F-8AEF-42D0-B6C5-108A5875EB81}" type="parTrans" cxnId="{DC911908-FB62-4608-BD1A-EC5AF283AA5B}">
      <dgm:prSet/>
      <dgm:spPr/>
      <dgm:t>
        <a:bodyPr/>
        <a:lstStyle/>
        <a:p>
          <a:endParaRPr lang="en-US"/>
        </a:p>
      </dgm:t>
    </dgm:pt>
    <dgm:pt modelId="{66CE3FF5-E1A2-4474-AA91-4AD5EA792F1A}" type="sibTrans" cxnId="{DC911908-FB62-4608-BD1A-EC5AF283AA5B}">
      <dgm:prSet/>
      <dgm:spPr/>
      <dgm:t>
        <a:bodyPr/>
        <a:lstStyle/>
        <a:p>
          <a:endParaRPr lang="en-US"/>
        </a:p>
      </dgm:t>
    </dgm:pt>
    <dgm:pt modelId="{38EB9AE8-5C8C-4993-BD7A-4AB16FE90B48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dirty="0"/>
            <a:t>- Utilize selected vendor offerings as intended – minimize aetna unique changes and only </a:t>
          </a:r>
          <a:r>
            <a:rPr lang="en-US" sz="1800" b="0" dirty="0"/>
            <a:t>when appropriate, determine customization level as a part of the decision process.</a:t>
          </a:r>
          <a:endParaRPr lang="en-US" sz="900" b="0" dirty="0">
            <a:latin typeface="+mn-lt"/>
          </a:endParaRPr>
        </a:p>
      </dgm:t>
    </dgm:pt>
    <dgm:pt modelId="{AD278444-E1C1-4F0A-907D-7736F12E9AD7}" type="parTrans" cxnId="{0F2289FC-90CC-4947-A885-5B77E8B1D2D2}">
      <dgm:prSet/>
      <dgm:spPr/>
      <dgm:t>
        <a:bodyPr/>
        <a:lstStyle/>
        <a:p>
          <a:endParaRPr lang="en-US"/>
        </a:p>
      </dgm:t>
    </dgm:pt>
    <dgm:pt modelId="{C920335C-6744-4D0F-8684-066C95353F4F}" type="sibTrans" cxnId="{0F2289FC-90CC-4947-A885-5B77E8B1D2D2}">
      <dgm:prSet/>
      <dgm:spPr/>
      <dgm:t>
        <a:bodyPr/>
        <a:lstStyle/>
        <a:p>
          <a:endParaRPr lang="en-US"/>
        </a:p>
      </dgm:t>
    </dgm:pt>
    <dgm:pt modelId="{36FDFED1-34BE-4EB5-9D0E-BBB206724774}" type="pres">
      <dgm:prSet presAssocID="{DE5E04AA-E013-49B8-903A-4A4FE3FDDA54}" presName="Name0" presStyleCnt="0">
        <dgm:presLayoutVars>
          <dgm:dir/>
          <dgm:animLvl val="lvl"/>
          <dgm:resizeHandles val="exact"/>
        </dgm:presLayoutVars>
      </dgm:prSet>
      <dgm:spPr/>
    </dgm:pt>
    <dgm:pt modelId="{6F739591-7D84-441E-B28C-0F22A9CDA457}" type="pres">
      <dgm:prSet presAssocID="{20870B4C-6BD4-4A3D-A18D-ABFA45E07508}" presName="linNode" presStyleCnt="0"/>
      <dgm:spPr/>
    </dgm:pt>
    <dgm:pt modelId="{245432F8-E9D9-46BE-A458-828E722AC397}" type="pres">
      <dgm:prSet presAssocID="{20870B4C-6BD4-4A3D-A18D-ABFA45E07508}" presName="parentText" presStyleLbl="node1" presStyleIdx="0" presStyleCnt="2" custScaleX="72376" custScaleY="61569">
        <dgm:presLayoutVars>
          <dgm:chMax val="1"/>
          <dgm:bulletEnabled val="1"/>
        </dgm:presLayoutVars>
      </dgm:prSet>
      <dgm:spPr/>
    </dgm:pt>
    <dgm:pt modelId="{3FB1062D-51A0-4E51-AC1D-4B24AA5A7040}" type="pres">
      <dgm:prSet presAssocID="{20870B4C-6BD4-4A3D-A18D-ABFA45E07508}" presName="descendantText" presStyleLbl="alignAccFollowNode1" presStyleIdx="0" presStyleCnt="2" custScaleX="127344" custScaleY="95062" custLinFactNeighborX="-451" custLinFactNeighborY="653">
        <dgm:presLayoutVars>
          <dgm:bulletEnabled val="1"/>
        </dgm:presLayoutVars>
      </dgm:prSet>
      <dgm:spPr/>
    </dgm:pt>
    <dgm:pt modelId="{57B24C11-185D-4A17-8A94-89C6BB0DF158}" type="pres">
      <dgm:prSet presAssocID="{9E0D43AD-C9EE-4E27-9325-B5157695702E}" presName="sp" presStyleCnt="0"/>
      <dgm:spPr/>
    </dgm:pt>
    <dgm:pt modelId="{D5748518-B84E-46D1-A208-F0453D5EFFCE}" type="pres">
      <dgm:prSet presAssocID="{658F20DF-3CB0-46B0-88D6-BB676E151CB9}" presName="linNode" presStyleCnt="0"/>
      <dgm:spPr/>
    </dgm:pt>
    <dgm:pt modelId="{C8936136-1E5E-4F39-B240-E5CD5B517BA1}" type="pres">
      <dgm:prSet presAssocID="{658F20DF-3CB0-46B0-88D6-BB676E151CB9}" presName="parentText" presStyleLbl="node1" presStyleIdx="1" presStyleCnt="2" custScaleX="74313" custScaleY="75951" custLinFactNeighborX="1988" custLinFactNeighborY="388">
        <dgm:presLayoutVars>
          <dgm:chMax val="1"/>
          <dgm:bulletEnabled val="1"/>
        </dgm:presLayoutVars>
      </dgm:prSet>
      <dgm:spPr/>
    </dgm:pt>
    <dgm:pt modelId="{3CA209F9-8CE5-4D51-911B-670B9B3DC817}" type="pres">
      <dgm:prSet presAssocID="{658F20DF-3CB0-46B0-88D6-BB676E151CB9}" presName="descendantText" presStyleLbl="alignAccFollowNode1" presStyleIdx="1" presStyleCnt="2" custScaleX="143555" custScaleY="84008" custLinFactNeighborY="694">
        <dgm:presLayoutVars>
          <dgm:bulletEnabled val="1"/>
        </dgm:presLayoutVars>
      </dgm:prSet>
      <dgm:spPr/>
    </dgm:pt>
  </dgm:ptLst>
  <dgm:cxnLst>
    <dgm:cxn modelId="{DC911908-FB62-4608-BD1A-EC5AF283AA5B}" srcId="{20870B4C-6BD4-4A3D-A18D-ABFA45E07508}" destId="{53D4EAF8-7DFB-451B-8CA1-AE403ADC3C69}" srcOrd="2" destOrd="0" parTransId="{84E5345F-8AEF-42D0-B6C5-108A5875EB81}" sibTransId="{66CE3FF5-E1A2-4474-AA91-4AD5EA792F1A}"/>
    <dgm:cxn modelId="{BB9BF30B-8988-4D15-86A4-DAEC18AB513A}" srcId="{DE5E04AA-E013-49B8-903A-4A4FE3FDDA54}" destId="{658F20DF-3CB0-46B0-88D6-BB676E151CB9}" srcOrd="1" destOrd="0" parTransId="{A70B37F5-DB12-4B6A-8DA8-6DFD244E5DEA}" sibTransId="{6F28A770-C0A9-4417-BB31-6CB3AEE74F0C}"/>
    <dgm:cxn modelId="{BC2DA217-1630-4555-96A9-E3A92605B803}" type="presOf" srcId="{DE5E04AA-E013-49B8-903A-4A4FE3FDDA54}" destId="{36FDFED1-34BE-4EB5-9D0E-BBB206724774}" srcOrd="0" destOrd="0" presId="urn:microsoft.com/office/officeart/2005/8/layout/vList5"/>
    <dgm:cxn modelId="{E611191E-0635-4EC3-8E56-0A81159BDCBF}" srcId="{658F20DF-3CB0-46B0-88D6-BB676E151CB9}" destId="{D28CE243-8D08-4F0D-B995-996CB9B1FF4D}" srcOrd="2" destOrd="0" parTransId="{94E184DC-F267-4FD9-99CD-4C51DFB16A54}" sibTransId="{02FCF8F2-36B1-4DC5-AA7E-AA4672C61569}"/>
    <dgm:cxn modelId="{E897322B-0293-49E8-80E0-5F0CB395E82E}" type="presOf" srcId="{E8278830-80C4-4415-812D-CAAB935610C6}" destId="{3FB1062D-51A0-4E51-AC1D-4B24AA5A7040}" srcOrd="0" destOrd="0" presId="urn:microsoft.com/office/officeart/2005/8/layout/vList5"/>
    <dgm:cxn modelId="{091DD136-0CA8-491C-962D-A3E956180BA4}" type="presOf" srcId="{D28CE243-8D08-4F0D-B995-996CB9B1FF4D}" destId="{3CA209F9-8CE5-4D51-911B-670B9B3DC817}" srcOrd="0" destOrd="2" presId="urn:microsoft.com/office/officeart/2005/8/layout/vList5"/>
    <dgm:cxn modelId="{1003C97A-BEF6-4F08-9410-0AE7CF00B69E}" srcId="{DE5E04AA-E013-49B8-903A-4A4FE3FDDA54}" destId="{20870B4C-6BD4-4A3D-A18D-ABFA45E07508}" srcOrd="0" destOrd="0" parTransId="{75499323-AD71-46E0-9E33-184A1D7D7A18}" sibTransId="{9E0D43AD-C9EE-4E27-9325-B5157695702E}"/>
    <dgm:cxn modelId="{081E359B-C6B7-4533-9515-DFDA8FA2893A}" type="presOf" srcId="{38EB9AE8-5C8C-4993-BD7A-4AB16FE90B48}" destId="{3CA209F9-8CE5-4D51-911B-670B9B3DC817}" srcOrd="0" destOrd="1" presId="urn:microsoft.com/office/officeart/2005/8/layout/vList5"/>
    <dgm:cxn modelId="{F3ABA7A4-C26F-4CDB-8066-AA36A157A43D}" type="presOf" srcId="{28657FEE-6344-433B-A265-7C23DF704671}" destId="{3FB1062D-51A0-4E51-AC1D-4B24AA5A7040}" srcOrd="0" destOrd="1" presId="urn:microsoft.com/office/officeart/2005/8/layout/vList5"/>
    <dgm:cxn modelId="{5295D2B1-DE04-4B0D-98A8-BB19254CED19}" srcId="{658F20DF-3CB0-46B0-88D6-BB676E151CB9}" destId="{465B366F-7E79-4E72-9225-58FAE3B9D316}" srcOrd="0" destOrd="0" parTransId="{71EC87B9-7FE7-4D02-AEBF-ED356B8B8C9B}" sibTransId="{CD8A33C0-FB68-4FDE-B1E4-CD84C6372B60}"/>
    <dgm:cxn modelId="{33ECC0BD-1D3B-4FF0-817F-78FE03010279}" type="presOf" srcId="{465B366F-7E79-4E72-9225-58FAE3B9D316}" destId="{3CA209F9-8CE5-4D51-911B-670B9B3DC817}" srcOrd="0" destOrd="0" presId="urn:microsoft.com/office/officeart/2005/8/layout/vList5"/>
    <dgm:cxn modelId="{1D6AE8DB-1D19-40B9-8D07-AA8C03562817}" type="presOf" srcId="{53D4EAF8-7DFB-451B-8CA1-AE403ADC3C69}" destId="{3FB1062D-51A0-4E51-AC1D-4B24AA5A7040}" srcOrd="0" destOrd="2" presId="urn:microsoft.com/office/officeart/2005/8/layout/vList5"/>
    <dgm:cxn modelId="{35CC92E2-3ED1-4759-B7D9-EDA42D0D0CCF}" type="presOf" srcId="{658F20DF-3CB0-46B0-88D6-BB676E151CB9}" destId="{C8936136-1E5E-4F39-B240-E5CD5B517BA1}" srcOrd="0" destOrd="0" presId="urn:microsoft.com/office/officeart/2005/8/layout/vList5"/>
    <dgm:cxn modelId="{1A9158EC-244C-4E95-B587-32080F02B2EC}" srcId="{20870B4C-6BD4-4A3D-A18D-ABFA45E07508}" destId="{28657FEE-6344-433B-A265-7C23DF704671}" srcOrd="1" destOrd="0" parTransId="{1C662619-629F-4A31-8271-47E9D5B69021}" sibTransId="{0FAA484F-0843-4364-9BC9-8C8E6BEA440F}"/>
    <dgm:cxn modelId="{56E713F4-9F76-4C93-A963-8A12C9EAB471}" type="presOf" srcId="{20870B4C-6BD4-4A3D-A18D-ABFA45E07508}" destId="{245432F8-E9D9-46BE-A458-828E722AC397}" srcOrd="0" destOrd="0" presId="urn:microsoft.com/office/officeart/2005/8/layout/vList5"/>
    <dgm:cxn modelId="{601F6EFC-58A7-4752-87D5-499F58A4E936}" srcId="{20870B4C-6BD4-4A3D-A18D-ABFA45E07508}" destId="{E8278830-80C4-4415-812D-CAAB935610C6}" srcOrd="0" destOrd="0" parTransId="{30473997-2853-4CF8-BC00-32DE3D781E0A}" sibTransId="{D16DD919-4ED5-4636-A35B-EA01F91E1747}"/>
    <dgm:cxn modelId="{0F2289FC-90CC-4947-A885-5B77E8B1D2D2}" srcId="{658F20DF-3CB0-46B0-88D6-BB676E151CB9}" destId="{38EB9AE8-5C8C-4993-BD7A-4AB16FE90B48}" srcOrd="1" destOrd="0" parTransId="{AD278444-E1C1-4F0A-907D-7736F12E9AD7}" sibTransId="{C920335C-6744-4D0F-8684-066C95353F4F}"/>
    <dgm:cxn modelId="{9C11855C-9178-4590-B25C-5D1DD3D2EEDF}" type="presParOf" srcId="{36FDFED1-34BE-4EB5-9D0E-BBB206724774}" destId="{6F739591-7D84-441E-B28C-0F22A9CDA457}" srcOrd="0" destOrd="0" presId="urn:microsoft.com/office/officeart/2005/8/layout/vList5"/>
    <dgm:cxn modelId="{D1CD3F38-50BC-4860-B6C5-CA6674EAE85F}" type="presParOf" srcId="{6F739591-7D84-441E-B28C-0F22A9CDA457}" destId="{245432F8-E9D9-46BE-A458-828E722AC397}" srcOrd="0" destOrd="0" presId="urn:microsoft.com/office/officeart/2005/8/layout/vList5"/>
    <dgm:cxn modelId="{05650F37-6C4A-44D7-AF17-70273952201B}" type="presParOf" srcId="{6F739591-7D84-441E-B28C-0F22A9CDA457}" destId="{3FB1062D-51A0-4E51-AC1D-4B24AA5A7040}" srcOrd="1" destOrd="0" presId="urn:microsoft.com/office/officeart/2005/8/layout/vList5"/>
    <dgm:cxn modelId="{46B54330-BF1A-4D29-AECA-821009233300}" type="presParOf" srcId="{36FDFED1-34BE-4EB5-9D0E-BBB206724774}" destId="{57B24C11-185D-4A17-8A94-89C6BB0DF158}" srcOrd="1" destOrd="0" presId="urn:microsoft.com/office/officeart/2005/8/layout/vList5"/>
    <dgm:cxn modelId="{20C2EE15-9011-4474-9257-82A5C4AB7CC1}" type="presParOf" srcId="{36FDFED1-34BE-4EB5-9D0E-BBB206724774}" destId="{D5748518-B84E-46D1-A208-F0453D5EFFCE}" srcOrd="2" destOrd="0" presId="urn:microsoft.com/office/officeart/2005/8/layout/vList5"/>
    <dgm:cxn modelId="{CA71E23E-DDD2-4B94-A778-564D325463DA}" type="presParOf" srcId="{D5748518-B84E-46D1-A208-F0453D5EFFCE}" destId="{C8936136-1E5E-4F39-B240-E5CD5B517BA1}" srcOrd="0" destOrd="0" presId="urn:microsoft.com/office/officeart/2005/8/layout/vList5"/>
    <dgm:cxn modelId="{4F8F53D1-8DF9-4CAF-8AA0-1119C5E78F34}" type="presParOf" srcId="{D5748518-B84E-46D1-A208-F0453D5EFFCE}" destId="{3CA209F9-8CE5-4D51-911B-670B9B3DC8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E04AA-E013-49B8-903A-4A4FE3FDDA5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870B4C-6BD4-4A3D-A18D-ABFA45E0750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800" b="0" dirty="0"/>
            <a:t>NextGen Platform </a:t>
          </a:r>
          <a:r>
            <a:rPr lang="en-US" sz="2000" b="0" dirty="0"/>
            <a:t>NorthStar</a:t>
          </a:r>
        </a:p>
        <a:p>
          <a:pPr algn="ctr"/>
          <a:r>
            <a:rPr lang="en-US" sz="2800" b="1" i="1" dirty="0">
              <a:solidFill>
                <a:srgbClr val="7030A0"/>
              </a:solidFill>
            </a:rPr>
            <a:t>Plan Sponsor</a:t>
          </a:r>
        </a:p>
      </dgm:t>
    </dgm:pt>
    <dgm:pt modelId="{75499323-AD71-46E0-9E33-184A1D7D7A18}" type="parTrans" cxnId="{1003C97A-BEF6-4F08-9410-0AE7CF00B69E}">
      <dgm:prSet/>
      <dgm:spPr/>
      <dgm:t>
        <a:bodyPr/>
        <a:lstStyle/>
        <a:p>
          <a:endParaRPr lang="en-US"/>
        </a:p>
      </dgm:t>
    </dgm:pt>
    <dgm:pt modelId="{9E0D43AD-C9EE-4E27-9325-B5157695702E}" type="sibTrans" cxnId="{1003C97A-BEF6-4F08-9410-0AE7CF00B69E}">
      <dgm:prSet/>
      <dgm:spPr/>
      <dgm:t>
        <a:bodyPr/>
        <a:lstStyle/>
        <a:p>
          <a:endParaRPr lang="en-US"/>
        </a:p>
      </dgm:t>
    </dgm:pt>
    <dgm:pt modelId="{658F20DF-3CB0-46B0-88D6-BB676E151CB9}">
      <dgm:prSet phldrT="[Text]" custT="1"/>
      <dgm:spPr/>
      <dgm:t>
        <a:bodyPr/>
        <a:lstStyle/>
        <a:p>
          <a:pPr algn="ctr"/>
          <a:r>
            <a:rPr lang="en-US" sz="2900" b="0" dirty="0"/>
            <a:t>Topline</a:t>
          </a:r>
        </a:p>
        <a:p>
          <a:pPr algn="ctr"/>
          <a:r>
            <a:rPr lang="en-US" sz="2900" b="0" dirty="0"/>
            <a:t>Guardrail</a:t>
          </a:r>
        </a:p>
        <a:p>
          <a:pPr algn="ctr"/>
          <a:r>
            <a:rPr lang="en-US" sz="2000" b="0" dirty="0"/>
            <a:t>Plan Sponsor</a:t>
          </a:r>
          <a:endParaRPr lang="en-US" sz="2000" dirty="0"/>
        </a:p>
      </dgm:t>
    </dgm:pt>
    <dgm:pt modelId="{A70B37F5-DB12-4B6A-8DA8-6DFD244E5DEA}" type="parTrans" cxnId="{BB9BF30B-8988-4D15-86A4-DAEC18AB513A}">
      <dgm:prSet/>
      <dgm:spPr/>
      <dgm:t>
        <a:bodyPr/>
        <a:lstStyle/>
        <a:p>
          <a:endParaRPr lang="en-US"/>
        </a:p>
      </dgm:t>
    </dgm:pt>
    <dgm:pt modelId="{6F28A770-C0A9-4417-BB31-6CB3AEE74F0C}" type="sibTrans" cxnId="{BB9BF30B-8988-4D15-86A4-DAEC18AB513A}">
      <dgm:prSet/>
      <dgm:spPr/>
      <dgm:t>
        <a:bodyPr/>
        <a:lstStyle/>
        <a:p>
          <a:endParaRPr lang="en-US"/>
        </a:p>
      </dgm:t>
    </dgm:pt>
    <dgm:pt modelId="{465B366F-7E79-4E72-9225-58FAE3B9D316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dirty="0"/>
            <a:t>Consistent PS experience via Enterprise systems of record especially a consolidated aetna bill e.g. </a:t>
          </a:r>
          <a:r>
            <a:rPr lang="en-US" sz="2000" dirty="0" err="1"/>
            <a:t>PSBoR</a:t>
          </a:r>
          <a:r>
            <a:rPr lang="en-US" sz="2000" dirty="0"/>
            <a:t>, PSIL</a:t>
          </a:r>
          <a:endParaRPr lang="en-US" sz="2000" b="0" dirty="0">
            <a:latin typeface="+mn-lt"/>
          </a:endParaRPr>
        </a:p>
      </dgm:t>
    </dgm:pt>
    <dgm:pt modelId="{71EC87B9-7FE7-4D02-AEBF-ED356B8B8C9B}" type="parTrans" cxnId="{5295D2B1-DE04-4B0D-98A8-BB19254CED19}">
      <dgm:prSet/>
      <dgm:spPr/>
      <dgm:t>
        <a:bodyPr/>
        <a:lstStyle/>
        <a:p>
          <a:endParaRPr lang="en-US"/>
        </a:p>
      </dgm:t>
    </dgm:pt>
    <dgm:pt modelId="{CD8A33C0-FB68-4FDE-B1E4-CD84C6372B60}" type="sibTrans" cxnId="{5295D2B1-DE04-4B0D-98A8-BB19254CED19}">
      <dgm:prSet/>
      <dgm:spPr/>
      <dgm:t>
        <a:bodyPr/>
        <a:lstStyle/>
        <a:p>
          <a:endParaRPr lang="en-US"/>
        </a:p>
      </dgm:t>
    </dgm:pt>
    <dgm:pt modelId="{E8278830-80C4-4415-812D-CAAB935610C6}">
      <dgm:prSet phldrT="[Text]" custT="1"/>
      <dgm:spPr/>
      <dgm:t>
        <a:bodyPr/>
        <a:lstStyle/>
        <a:p>
          <a:pPr algn="l"/>
          <a:r>
            <a:rPr lang="en-US" sz="2000" dirty="0"/>
            <a:t>Plan Sponsors are a valued constituent shall be engaged in a </a:t>
          </a:r>
          <a:r>
            <a:rPr lang="en-US" sz="2000" dirty="0" err="1"/>
            <a:t>aetna</a:t>
          </a:r>
          <a:r>
            <a:rPr lang="en-US" sz="2000" dirty="0"/>
            <a:t> digitally transformed experience consistently across commercial and retiree populations.</a:t>
          </a:r>
          <a:endParaRPr lang="en-US" sz="2000" b="1" i="1" dirty="0"/>
        </a:p>
      </dgm:t>
    </dgm:pt>
    <dgm:pt modelId="{30473997-2853-4CF8-BC00-32DE3D781E0A}" type="parTrans" cxnId="{601F6EFC-58A7-4752-87D5-499F58A4E936}">
      <dgm:prSet/>
      <dgm:spPr/>
      <dgm:t>
        <a:bodyPr/>
        <a:lstStyle/>
        <a:p>
          <a:endParaRPr lang="en-US"/>
        </a:p>
      </dgm:t>
    </dgm:pt>
    <dgm:pt modelId="{D16DD919-4ED5-4636-A35B-EA01F91E1747}" type="sibTrans" cxnId="{601F6EFC-58A7-4752-87D5-499F58A4E936}">
      <dgm:prSet/>
      <dgm:spPr/>
      <dgm:t>
        <a:bodyPr/>
        <a:lstStyle/>
        <a:p>
          <a:endParaRPr lang="en-US"/>
        </a:p>
      </dgm:t>
    </dgm:pt>
    <dgm:pt modelId="{90F68E3C-271E-4257-B129-DC6EEE3C0003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00" b="0" dirty="0">
            <a:latin typeface="+mn-lt"/>
          </a:endParaRPr>
        </a:p>
      </dgm:t>
    </dgm:pt>
    <dgm:pt modelId="{A9F672DE-B95E-401B-8F1E-BAE6240CC42A}" type="parTrans" cxnId="{0F37F605-2B93-46C8-9F74-B4B7EF04F99A}">
      <dgm:prSet/>
      <dgm:spPr/>
      <dgm:t>
        <a:bodyPr/>
        <a:lstStyle/>
        <a:p>
          <a:endParaRPr lang="en-US"/>
        </a:p>
      </dgm:t>
    </dgm:pt>
    <dgm:pt modelId="{BC4C2CA8-4A1E-4B87-8AC9-8A4BB654C448}" type="sibTrans" cxnId="{0F37F605-2B93-46C8-9F74-B4B7EF04F99A}">
      <dgm:prSet/>
      <dgm:spPr/>
      <dgm:t>
        <a:bodyPr/>
        <a:lstStyle/>
        <a:p>
          <a:endParaRPr lang="en-US"/>
        </a:p>
      </dgm:t>
    </dgm:pt>
    <dgm:pt modelId="{4897136A-79E6-4682-9B9C-F5F8AE546CB6}">
      <dgm:prSet custT="1"/>
      <dgm:spPr/>
      <dgm:t>
        <a:bodyPr/>
        <a:lstStyle/>
        <a:p>
          <a:pPr>
            <a:buFont typeface="Wingdings" panose="05000000000000000000" pitchFamily="2" charset="2"/>
            <a:buChar char=""/>
          </a:pPr>
          <a:r>
            <a:rPr lang="en-US" sz="2000" dirty="0"/>
            <a:t>Consistent PS Administrator experience via the constituent systems of engagement</a:t>
          </a:r>
        </a:p>
      </dgm:t>
    </dgm:pt>
    <dgm:pt modelId="{3D3A9063-AA63-421F-B094-73269D303CB0}" type="parTrans" cxnId="{9906F10D-ECB8-4E11-A9BD-F96B965060AB}">
      <dgm:prSet/>
      <dgm:spPr/>
      <dgm:t>
        <a:bodyPr/>
        <a:lstStyle/>
        <a:p>
          <a:endParaRPr lang="en-US"/>
        </a:p>
      </dgm:t>
    </dgm:pt>
    <dgm:pt modelId="{1A3E4BBE-D44B-473A-9103-4C70CB5619CA}" type="sibTrans" cxnId="{9906F10D-ECB8-4E11-A9BD-F96B965060AB}">
      <dgm:prSet/>
      <dgm:spPr/>
      <dgm:t>
        <a:bodyPr/>
        <a:lstStyle/>
        <a:p>
          <a:endParaRPr lang="en-US"/>
        </a:p>
      </dgm:t>
    </dgm:pt>
    <dgm:pt modelId="{1A80BB44-63D7-41D7-B897-9899B9F040DD}">
      <dgm:prSet custT="1"/>
      <dgm:spPr/>
      <dgm:t>
        <a:bodyPr/>
        <a:lstStyle/>
        <a:p>
          <a:pPr>
            <a:buFont typeface="Wingdings" panose="05000000000000000000" pitchFamily="2" charset="2"/>
            <a:buChar char=""/>
          </a:pPr>
          <a:r>
            <a:rPr lang="en-US" sz="2000" dirty="0"/>
            <a:t>Consistent PS experience via Enterprise systems of insight especially those delivering PS reporting </a:t>
          </a:r>
          <a:r>
            <a:rPr lang="en-US" sz="2000" dirty="0" err="1"/>
            <a:t>eg</a:t>
          </a:r>
          <a:r>
            <a:rPr lang="en-US" sz="2000" dirty="0"/>
            <a:t> ART/DART</a:t>
          </a:r>
        </a:p>
      </dgm:t>
    </dgm:pt>
    <dgm:pt modelId="{941E6788-3072-4074-9EB1-32F560053DD1}" type="parTrans" cxnId="{C7CAB612-240D-466A-A2A4-E822788AC469}">
      <dgm:prSet/>
      <dgm:spPr/>
      <dgm:t>
        <a:bodyPr/>
        <a:lstStyle/>
        <a:p>
          <a:endParaRPr lang="en-US"/>
        </a:p>
      </dgm:t>
    </dgm:pt>
    <dgm:pt modelId="{54E0ED6E-7E04-4B48-BFB4-1E6189A6CF7A}" type="sibTrans" cxnId="{C7CAB612-240D-466A-A2A4-E822788AC469}">
      <dgm:prSet/>
      <dgm:spPr/>
      <dgm:t>
        <a:bodyPr/>
        <a:lstStyle/>
        <a:p>
          <a:endParaRPr lang="en-US"/>
        </a:p>
      </dgm:t>
    </dgm:pt>
    <dgm:pt modelId="{28505DF4-6AF2-4EE7-8B46-FAADA7077166}">
      <dgm:prSet custT="1"/>
      <dgm:spPr/>
      <dgm:t>
        <a:bodyPr/>
        <a:lstStyle/>
        <a:p>
          <a:pPr>
            <a:buFont typeface="Wingdings" panose="05000000000000000000" pitchFamily="2" charset="2"/>
            <a:buChar char=""/>
          </a:pPr>
          <a:r>
            <a:rPr lang="en-US" sz="2000" dirty="0"/>
            <a:t>Strive to assist the employee to retiree transition in selection of Same-or-Better coverage plans.</a:t>
          </a:r>
        </a:p>
      </dgm:t>
    </dgm:pt>
    <dgm:pt modelId="{A4F1B4D4-C7BD-4D4A-9ED0-640D58A223F2}" type="parTrans" cxnId="{8C615984-C127-400D-8CA9-84ACC7005F6E}">
      <dgm:prSet/>
      <dgm:spPr/>
      <dgm:t>
        <a:bodyPr/>
        <a:lstStyle/>
        <a:p>
          <a:endParaRPr lang="en-US"/>
        </a:p>
      </dgm:t>
    </dgm:pt>
    <dgm:pt modelId="{F43B24ED-D3AA-4FAE-AA53-7BD7186731F5}" type="sibTrans" cxnId="{8C615984-C127-400D-8CA9-84ACC7005F6E}">
      <dgm:prSet/>
      <dgm:spPr/>
      <dgm:t>
        <a:bodyPr/>
        <a:lstStyle/>
        <a:p>
          <a:endParaRPr lang="en-US"/>
        </a:p>
      </dgm:t>
    </dgm:pt>
    <dgm:pt modelId="{36FDFED1-34BE-4EB5-9D0E-BBB206724774}" type="pres">
      <dgm:prSet presAssocID="{DE5E04AA-E013-49B8-903A-4A4FE3FDDA54}" presName="Name0" presStyleCnt="0">
        <dgm:presLayoutVars>
          <dgm:dir/>
          <dgm:animLvl val="lvl"/>
          <dgm:resizeHandles val="exact"/>
        </dgm:presLayoutVars>
      </dgm:prSet>
      <dgm:spPr/>
    </dgm:pt>
    <dgm:pt modelId="{6F739591-7D84-441E-B28C-0F22A9CDA457}" type="pres">
      <dgm:prSet presAssocID="{20870B4C-6BD4-4A3D-A18D-ABFA45E07508}" presName="linNode" presStyleCnt="0"/>
      <dgm:spPr/>
    </dgm:pt>
    <dgm:pt modelId="{245432F8-E9D9-46BE-A458-828E722AC397}" type="pres">
      <dgm:prSet presAssocID="{20870B4C-6BD4-4A3D-A18D-ABFA45E07508}" presName="parentText" presStyleLbl="node1" presStyleIdx="0" presStyleCnt="2" custScaleX="72376" custScaleY="61569">
        <dgm:presLayoutVars>
          <dgm:chMax val="1"/>
          <dgm:bulletEnabled val="1"/>
        </dgm:presLayoutVars>
      </dgm:prSet>
      <dgm:spPr/>
    </dgm:pt>
    <dgm:pt modelId="{3FB1062D-51A0-4E51-AC1D-4B24AA5A7040}" type="pres">
      <dgm:prSet presAssocID="{20870B4C-6BD4-4A3D-A18D-ABFA45E07508}" presName="descendantText" presStyleLbl="alignAccFollowNode1" presStyleIdx="0" presStyleCnt="2" custScaleX="127344" custScaleY="62056" custLinFactNeighborX="-451" custLinFactNeighborY="653">
        <dgm:presLayoutVars>
          <dgm:bulletEnabled val="1"/>
        </dgm:presLayoutVars>
      </dgm:prSet>
      <dgm:spPr/>
    </dgm:pt>
    <dgm:pt modelId="{57B24C11-185D-4A17-8A94-89C6BB0DF158}" type="pres">
      <dgm:prSet presAssocID="{9E0D43AD-C9EE-4E27-9325-B5157695702E}" presName="sp" presStyleCnt="0"/>
      <dgm:spPr/>
    </dgm:pt>
    <dgm:pt modelId="{D5748518-B84E-46D1-A208-F0453D5EFFCE}" type="pres">
      <dgm:prSet presAssocID="{658F20DF-3CB0-46B0-88D6-BB676E151CB9}" presName="linNode" presStyleCnt="0"/>
      <dgm:spPr/>
    </dgm:pt>
    <dgm:pt modelId="{C8936136-1E5E-4F39-B240-E5CD5B517BA1}" type="pres">
      <dgm:prSet presAssocID="{658F20DF-3CB0-46B0-88D6-BB676E151CB9}" presName="parentText" presStyleLbl="node1" presStyleIdx="1" presStyleCnt="2" custScaleX="83126" custScaleY="75951" custLinFactNeighborX="1988" custLinFactNeighborY="388">
        <dgm:presLayoutVars>
          <dgm:chMax val="1"/>
          <dgm:bulletEnabled val="1"/>
        </dgm:presLayoutVars>
      </dgm:prSet>
      <dgm:spPr/>
    </dgm:pt>
    <dgm:pt modelId="{3CA209F9-8CE5-4D51-911B-670B9B3DC817}" type="pres">
      <dgm:prSet presAssocID="{658F20DF-3CB0-46B0-88D6-BB676E151CB9}" presName="descendantText" presStyleLbl="alignAccFollowNode1" presStyleIdx="1" presStyleCnt="2" custScaleX="172374" custScaleY="114897" custLinFactNeighborY="694">
        <dgm:presLayoutVars>
          <dgm:bulletEnabled val="1"/>
        </dgm:presLayoutVars>
      </dgm:prSet>
      <dgm:spPr/>
    </dgm:pt>
  </dgm:ptLst>
  <dgm:cxnLst>
    <dgm:cxn modelId="{0F37F605-2B93-46C8-9F74-B4B7EF04F99A}" srcId="{658F20DF-3CB0-46B0-88D6-BB676E151CB9}" destId="{90F68E3C-271E-4257-B129-DC6EEE3C0003}" srcOrd="4" destOrd="0" parTransId="{A9F672DE-B95E-401B-8F1E-BAE6240CC42A}" sibTransId="{BC4C2CA8-4A1E-4B87-8AC9-8A4BB654C448}"/>
    <dgm:cxn modelId="{BB9BF30B-8988-4D15-86A4-DAEC18AB513A}" srcId="{DE5E04AA-E013-49B8-903A-4A4FE3FDDA54}" destId="{658F20DF-3CB0-46B0-88D6-BB676E151CB9}" srcOrd="1" destOrd="0" parTransId="{A70B37F5-DB12-4B6A-8DA8-6DFD244E5DEA}" sibTransId="{6F28A770-C0A9-4417-BB31-6CB3AEE74F0C}"/>
    <dgm:cxn modelId="{9906F10D-ECB8-4E11-A9BD-F96B965060AB}" srcId="{658F20DF-3CB0-46B0-88D6-BB676E151CB9}" destId="{4897136A-79E6-4682-9B9C-F5F8AE546CB6}" srcOrd="1" destOrd="0" parTransId="{3D3A9063-AA63-421F-B094-73269D303CB0}" sibTransId="{1A3E4BBE-D44B-473A-9103-4C70CB5619CA}"/>
    <dgm:cxn modelId="{C7CAB612-240D-466A-A2A4-E822788AC469}" srcId="{658F20DF-3CB0-46B0-88D6-BB676E151CB9}" destId="{1A80BB44-63D7-41D7-B897-9899B9F040DD}" srcOrd="2" destOrd="0" parTransId="{941E6788-3072-4074-9EB1-32F560053DD1}" sibTransId="{54E0ED6E-7E04-4B48-BFB4-1E6189A6CF7A}"/>
    <dgm:cxn modelId="{BC2DA217-1630-4555-96A9-E3A92605B803}" type="presOf" srcId="{DE5E04AA-E013-49B8-903A-4A4FE3FDDA54}" destId="{36FDFED1-34BE-4EB5-9D0E-BBB206724774}" srcOrd="0" destOrd="0" presId="urn:microsoft.com/office/officeart/2005/8/layout/vList5"/>
    <dgm:cxn modelId="{E897322B-0293-49E8-80E0-5F0CB395E82E}" type="presOf" srcId="{E8278830-80C4-4415-812D-CAAB935610C6}" destId="{3FB1062D-51A0-4E51-AC1D-4B24AA5A7040}" srcOrd="0" destOrd="0" presId="urn:microsoft.com/office/officeart/2005/8/layout/vList5"/>
    <dgm:cxn modelId="{DAADBF61-A4DE-46D8-AD31-8B1A1BB71EBA}" type="presOf" srcId="{4897136A-79E6-4682-9B9C-F5F8AE546CB6}" destId="{3CA209F9-8CE5-4D51-911B-670B9B3DC817}" srcOrd="0" destOrd="1" presId="urn:microsoft.com/office/officeart/2005/8/layout/vList5"/>
    <dgm:cxn modelId="{1003C97A-BEF6-4F08-9410-0AE7CF00B69E}" srcId="{DE5E04AA-E013-49B8-903A-4A4FE3FDDA54}" destId="{20870B4C-6BD4-4A3D-A18D-ABFA45E07508}" srcOrd="0" destOrd="0" parTransId="{75499323-AD71-46E0-9E33-184A1D7D7A18}" sibTransId="{9E0D43AD-C9EE-4E27-9325-B5157695702E}"/>
    <dgm:cxn modelId="{8C615984-C127-400D-8CA9-84ACC7005F6E}" srcId="{658F20DF-3CB0-46B0-88D6-BB676E151CB9}" destId="{28505DF4-6AF2-4EE7-8B46-FAADA7077166}" srcOrd="3" destOrd="0" parTransId="{A4F1B4D4-C7BD-4D4A-9ED0-640D58A223F2}" sibTransId="{F43B24ED-D3AA-4FAE-AA53-7BD7186731F5}"/>
    <dgm:cxn modelId="{C9B9648F-E550-4E9C-B37A-DAB5CF86364B}" type="presOf" srcId="{28505DF4-6AF2-4EE7-8B46-FAADA7077166}" destId="{3CA209F9-8CE5-4D51-911B-670B9B3DC817}" srcOrd="0" destOrd="3" presId="urn:microsoft.com/office/officeart/2005/8/layout/vList5"/>
    <dgm:cxn modelId="{976780A8-88C0-403C-8CFA-F6B9935CE578}" type="presOf" srcId="{1A80BB44-63D7-41D7-B897-9899B9F040DD}" destId="{3CA209F9-8CE5-4D51-911B-670B9B3DC817}" srcOrd="0" destOrd="2" presId="urn:microsoft.com/office/officeart/2005/8/layout/vList5"/>
    <dgm:cxn modelId="{5295D2B1-DE04-4B0D-98A8-BB19254CED19}" srcId="{658F20DF-3CB0-46B0-88D6-BB676E151CB9}" destId="{465B366F-7E79-4E72-9225-58FAE3B9D316}" srcOrd="0" destOrd="0" parTransId="{71EC87B9-7FE7-4D02-AEBF-ED356B8B8C9B}" sibTransId="{CD8A33C0-FB68-4FDE-B1E4-CD84C6372B60}"/>
    <dgm:cxn modelId="{33ECC0BD-1D3B-4FF0-817F-78FE03010279}" type="presOf" srcId="{465B366F-7E79-4E72-9225-58FAE3B9D316}" destId="{3CA209F9-8CE5-4D51-911B-670B9B3DC817}" srcOrd="0" destOrd="0" presId="urn:microsoft.com/office/officeart/2005/8/layout/vList5"/>
    <dgm:cxn modelId="{6A1EF1D1-7E12-4A6E-9492-5D4267244383}" type="presOf" srcId="{90F68E3C-271E-4257-B129-DC6EEE3C0003}" destId="{3CA209F9-8CE5-4D51-911B-670B9B3DC817}" srcOrd="0" destOrd="4" presId="urn:microsoft.com/office/officeart/2005/8/layout/vList5"/>
    <dgm:cxn modelId="{35CC92E2-3ED1-4759-B7D9-EDA42D0D0CCF}" type="presOf" srcId="{658F20DF-3CB0-46B0-88D6-BB676E151CB9}" destId="{C8936136-1E5E-4F39-B240-E5CD5B517BA1}" srcOrd="0" destOrd="0" presId="urn:microsoft.com/office/officeart/2005/8/layout/vList5"/>
    <dgm:cxn modelId="{56E713F4-9F76-4C93-A963-8A12C9EAB471}" type="presOf" srcId="{20870B4C-6BD4-4A3D-A18D-ABFA45E07508}" destId="{245432F8-E9D9-46BE-A458-828E722AC397}" srcOrd="0" destOrd="0" presId="urn:microsoft.com/office/officeart/2005/8/layout/vList5"/>
    <dgm:cxn modelId="{601F6EFC-58A7-4752-87D5-499F58A4E936}" srcId="{20870B4C-6BD4-4A3D-A18D-ABFA45E07508}" destId="{E8278830-80C4-4415-812D-CAAB935610C6}" srcOrd="0" destOrd="0" parTransId="{30473997-2853-4CF8-BC00-32DE3D781E0A}" sibTransId="{D16DD919-4ED5-4636-A35B-EA01F91E1747}"/>
    <dgm:cxn modelId="{9C11855C-9178-4590-B25C-5D1DD3D2EEDF}" type="presParOf" srcId="{36FDFED1-34BE-4EB5-9D0E-BBB206724774}" destId="{6F739591-7D84-441E-B28C-0F22A9CDA457}" srcOrd="0" destOrd="0" presId="urn:microsoft.com/office/officeart/2005/8/layout/vList5"/>
    <dgm:cxn modelId="{D1CD3F38-50BC-4860-B6C5-CA6674EAE85F}" type="presParOf" srcId="{6F739591-7D84-441E-B28C-0F22A9CDA457}" destId="{245432F8-E9D9-46BE-A458-828E722AC397}" srcOrd="0" destOrd="0" presId="urn:microsoft.com/office/officeart/2005/8/layout/vList5"/>
    <dgm:cxn modelId="{05650F37-6C4A-44D7-AF17-70273952201B}" type="presParOf" srcId="{6F739591-7D84-441E-B28C-0F22A9CDA457}" destId="{3FB1062D-51A0-4E51-AC1D-4B24AA5A7040}" srcOrd="1" destOrd="0" presId="urn:microsoft.com/office/officeart/2005/8/layout/vList5"/>
    <dgm:cxn modelId="{46B54330-BF1A-4D29-AECA-821009233300}" type="presParOf" srcId="{36FDFED1-34BE-4EB5-9D0E-BBB206724774}" destId="{57B24C11-185D-4A17-8A94-89C6BB0DF158}" srcOrd="1" destOrd="0" presId="urn:microsoft.com/office/officeart/2005/8/layout/vList5"/>
    <dgm:cxn modelId="{20C2EE15-9011-4474-9257-82A5C4AB7CC1}" type="presParOf" srcId="{36FDFED1-34BE-4EB5-9D0E-BBB206724774}" destId="{D5748518-B84E-46D1-A208-F0453D5EFFCE}" srcOrd="2" destOrd="0" presId="urn:microsoft.com/office/officeart/2005/8/layout/vList5"/>
    <dgm:cxn modelId="{CA71E23E-DDD2-4B94-A778-564D325463DA}" type="presParOf" srcId="{D5748518-B84E-46D1-A208-F0453D5EFFCE}" destId="{C8936136-1E5E-4F39-B240-E5CD5B517BA1}" srcOrd="0" destOrd="0" presId="urn:microsoft.com/office/officeart/2005/8/layout/vList5"/>
    <dgm:cxn modelId="{4F8F53D1-8DF9-4CAF-8AA0-1119C5E78F34}" type="presParOf" srcId="{D5748518-B84E-46D1-A208-F0453D5EFFCE}" destId="{3CA209F9-8CE5-4D51-911B-670B9B3DC8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E04AA-E013-49B8-903A-4A4FE3FDDA5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8F20DF-3CB0-46B0-88D6-BB676E151CB9}">
      <dgm:prSet phldrT="[Text]"/>
      <dgm:spPr/>
      <dgm:t>
        <a:bodyPr/>
        <a:lstStyle/>
        <a:p>
          <a:pPr algn="ctr"/>
          <a:r>
            <a:rPr lang="en-US" b="0" dirty="0">
              <a:solidFill>
                <a:schemeClr val="tx2"/>
              </a:solidFill>
            </a:rPr>
            <a:t>Topline</a:t>
          </a:r>
        </a:p>
        <a:p>
          <a:pPr algn="ctr"/>
          <a:r>
            <a:rPr lang="en-US" b="0" dirty="0">
              <a:solidFill>
                <a:schemeClr val="tx2"/>
              </a:solidFill>
            </a:rPr>
            <a:t>Guiderails</a:t>
          </a:r>
          <a:endParaRPr lang="en-US" dirty="0">
            <a:solidFill>
              <a:schemeClr val="tx2"/>
            </a:solidFill>
          </a:endParaRPr>
        </a:p>
      </dgm:t>
    </dgm:pt>
    <dgm:pt modelId="{A70B37F5-DB12-4B6A-8DA8-6DFD244E5DEA}" type="parTrans" cxnId="{BB9BF30B-8988-4D15-86A4-DAEC18AB513A}">
      <dgm:prSet/>
      <dgm:spPr/>
      <dgm:t>
        <a:bodyPr/>
        <a:lstStyle/>
        <a:p>
          <a:endParaRPr lang="en-US"/>
        </a:p>
      </dgm:t>
    </dgm:pt>
    <dgm:pt modelId="{6F28A770-C0A9-4417-BB31-6CB3AEE74F0C}" type="sibTrans" cxnId="{BB9BF30B-8988-4D15-86A4-DAEC18AB513A}">
      <dgm:prSet/>
      <dgm:spPr/>
      <dgm:t>
        <a:bodyPr/>
        <a:lstStyle/>
        <a:p>
          <a:endParaRPr lang="en-US"/>
        </a:p>
      </dgm:t>
    </dgm:pt>
    <dgm:pt modelId="{465B366F-7E79-4E72-9225-58FAE3B9D316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dirty="0"/>
            <a:t>Assist the employee in transition to retiree in the selection of Same-or-Better coverage Medicare plans.</a:t>
          </a:r>
          <a:endParaRPr lang="en-US" sz="1000" b="0" dirty="0">
            <a:latin typeface="+mn-lt"/>
          </a:endParaRPr>
        </a:p>
      </dgm:t>
    </dgm:pt>
    <dgm:pt modelId="{71EC87B9-7FE7-4D02-AEBF-ED356B8B8C9B}" type="parTrans" cxnId="{5295D2B1-DE04-4B0D-98A8-BB19254CED19}">
      <dgm:prSet/>
      <dgm:spPr/>
      <dgm:t>
        <a:bodyPr/>
        <a:lstStyle/>
        <a:p>
          <a:endParaRPr lang="en-US"/>
        </a:p>
      </dgm:t>
    </dgm:pt>
    <dgm:pt modelId="{CD8A33C0-FB68-4FDE-B1E4-CD84C6372B60}" type="sibTrans" cxnId="{5295D2B1-DE04-4B0D-98A8-BB19254CED19}">
      <dgm:prSet/>
      <dgm:spPr/>
      <dgm:t>
        <a:bodyPr/>
        <a:lstStyle/>
        <a:p>
          <a:endParaRPr lang="en-US"/>
        </a:p>
      </dgm:t>
    </dgm:pt>
    <dgm:pt modelId="{90F68E3C-271E-4257-B129-DC6EEE3C0003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00" b="0" dirty="0">
            <a:latin typeface="+mn-lt"/>
          </a:endParaRPr>
        </a:p>
      </dgm:t>
    </dgm:pt>
    <dgm:pt modelId="{A9F672DE-B95E-401B-8F1E-BAE6240CC42A}" type="parTrans" cxnId="{0F37F605-2B93-46C8-9F74-B4B7EF04F99A}">
      <dgm:prSet/>
      <dgm:spPr/>
      <dgm:t>
        <a:bodyPr/>
        <a:lstStyle/>
        <a:p>
          <a:endParaRPr lang="en-US"/>
        </a:p>
      </dgm:t>
    </dgm:pt>
    <dgm:pt modelId="{BC4C2CA8-4A1E-4B87-8AC9-8A4BB654C448}" type="sibTrans" cxnId="{0F37F605-2B93-46C8-9F74-B4B7EF04F99A}">
      <dgm:prSet/>
      <dgm:spPr/>
      <dgm:t>
        <a:bodyPr/>
        <a:lstStyle/>
        <a:p>
          <a:endParaRPr lang="en-US"/>
        </a:p>
      </dgm:t>
    </dgm:pt>
    <dgm:pt modelId="{08701E6B-F363-48A1-8E3A-E8E1E83D4494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400" dirty="0"/>
            <a:t>Be able to answer:</a:t>
          </a:r>
          <a:endParaRPr lang="en-US" sz="2400" b="0" dirty="0">
            <a:latin typeface="+mn-lt"/>
          </a:endParaRPr>
        </a:p>
      </dgm:t>
    </dgm:pt>
    <dgm:pt modelId="{4D6FF5A0-31C1-4326-9C32-8DA015C9EC5B}" type="parTrans" cxnId="{78280839-23D4-4FCD-977F-8FB741257E16}">
      <dgm:prSet/>
      <dgm:spPr/>
      <dgm:t>
        <a:bodyPr/>
        <a:lstStyle/>
        <a:p>
          <a:endParaRPr lang="en-US"/>
        </a:p>
      </dgm:t>
    </dgm:pt>
    <dgm:pt modelId="{611E66F9-A652-483E-8F4E-77C8A4CA9B55}" type="sibTrans" cxnId="{78280839-23D4-4FCD-977F-8FB741257E16}">
      <dgm:prSet/>
      <dgm:spPr/>
      <dgm:t>
        <a:bodyPr/>
        <a:lstStyle/>
        <a:p>
          <a:endParaRPr lang="en-US"/>
        </a:p>
      </dgm:t>
    </dgm:pt>
    <dgm:pt modelId="{007BC831-D697-4A25-A678-ACDB5EDEE2DB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Which members belong to which Plan Sponsor</a:t>
          </a:r>
        </a:p>
      </dgm:t>
    </dgm:pt>
    <dgm:pt modelId="{A1641F5B-25A3-4610-860F-55F67F7B2548}" type="parTrans" cxnId="{93609770-F107-4125-9985-AFE6C44603FE}">
      <dgm:prSet/>
      <dgm:spPr/>
      <dgm:t>
        <a:bodyPr/>
        <a:lstStyle/>
        <a:p>
          <a:endParaRPr lang="en-US"/>
        </a:p>
      </dgm:t>
    </dgm:pt>
    <dgm:pt modelId="{42E835EA-5292-4AEC-AE4D-42C9BF5996BA}" type="sibTrans" cxnId="{93609770-F107-4125-9985-AFE6C44603FE}">
      <dgm:prSet/>
      <dgm:spPr/>
      <dgm:t>
        <a:bodyPr/>
        <a:lstStyle/>
        <a:p>
          <a:endParaRPr lang="en-US"/>
        </a:p>
      </dgm:t>
    </dgm:pt>
    <dgm:pt modelId="{65AA3227-B33D-4CAA-892B-0BA469639447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Which members belong to which Plan</a:t>
          </a:r>
        </a:p>
      </dgm:t>
    </dgm:pt>
    <dgm:pt modelId="{AFB717FF-6D1B-4E80-A250-A3E770E390FF}" type="parTrans" cxnId="{F4E9EF62-CB8C-4991-ACFD-88F0C3F6965B}">
      <dgm:prSet/>
      <dgm:spPr/>
      <dgm:t>
        <a:bodyPr/>
        <a:lstStyle/>
        <a:p>
          <a:endParaRPr lang="en-US"/>
        </a:p>
      </dgm:t>
    </dgm:pt>
    <dgm:pt modelId="{BD2E8CFD-1DF6-4CE7-AD56-BC102DB23A26}" type="sibTrans" cxnId="{F4E9EF62-CB8C-4991-ACFD-88F0C3F6965B}">
      <dgm:prSet/>
      <dgm:spPr/>
      <dgm:t>
        <a:bodyPr/>
        <a:lstStyle/>
        <a:p>
          <a:endParaRPr lang="en-US"/>
        </a:p>
      </dgm:t>
    </dgm:pt>
    <dgm:pt modelId="{EAD5C40B-F24B-4123-A8DC-0AF7E6DCF7CD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Which Plans are used to support which Plan Sponsor</a:t>
          </a:r>
        </a:p>
      </dgm:t>
    </dgm:pt>
    <dgm:pt modelId="{A3AD3E38-CF7D-4FBD-9D79-0013B73DB0BA}" type="parTrans" cxnId="{2E3FBFD5-0C41-448D-ACEE-5C2992A28FA9}">
      <dgm:prSet/>
      <dgm:spPr/>
      <dgm:t>
        <a:bodyPr/>
        <a:lstStyle/>
        <a:p>
          <a:endParaRPr lang="en-US"/>
        </a:p>
      </dgm:t>
    </dgm:pt>
    <dgm:pt modelId="{C9B617C8-27E1-49AC-8B59-96A481F21D6C}" type="sibTrans" cxnId="{2E3FBFD5-0C41-448D-ACEE-5C2992A28FA9}">
      <dgm:prSet/>
      <dgm:spPr/>
      <dgm:t>
        <a:bodyPr/>
        <a:lstStyle/>
        <a:p>
          <a:endParaRPr lang="en-US"/>
        </a:p>
      </dgm:t>
    </dgm:pt>
    <dgm:pt modelId="{38F79267-DF48-4F22-8220-4CD76D2FA561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Plan Sponsor uses which Products</a:t>
          </a:r>
        </a:p>
      </dgm:t>
    </dgm:pt>
    <dgm:pt modelId="{392A2840-A064-4218-85BA-7BC221B4DEA1}" type="parTrans" cxnId="{A9B33399-55B6-4BF2-BD15-458D27CC8300}">
      <dgm:prSet/>
      <dgm:spPr/>
      <dgm:t>
        <a:bodyPr/>
        <a:lstStyle/>
        <a:p>
          <a:endParaRPr lang="en-US"/>
        </a:p>
      </dgm:t>
    </dgm:pt>
    <dgm:pt modelId="{93F14FAC-70AB-42B7-9A3C-0F764BE686F0}" type="sibTrans" cxnId="{A9B33399-55B6-4BF2-BD15-458D27CC8300}">
      <dgm:prSet/>
      <dgm:spPr/>
      <dgm:t>
        <a:bodyPr/>
        <a:lstStyle/>
        <a:p>
          <a:endParaRPr lang="en-US"/>
        </a:p>
      </dgm:t>
    </dgm:pt>
    <dgm:pt modelId="{FDE762DD-E1FF-47C0-A4B9-7F77EC6EED99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Will be able to Report both standard and custom</a:t>
          </a:r>
        </a:p>
      </dgm:t>
    </dgm:pt>
    <dgm:pt modelId="{B4C3604D-9AB0-42EB-8775-93106AA64E28}" type="parTrans" cxnId="{D75FBC33-3FF6-4883-964E-FA30F0D955D8}">
      <dgm:prSet/>
      <dgm:spPr/>
      <dgm:t>
        <a:bodyPr/>
        <a:lstStyle/>
        <a:p>
          <a:endParaRPr lang="en-US"/>
        </a:p>
      </dgm:t>
    </dgm:pt>
    <dgm:pt modelId="{D2E7BE0F-1651-4F88-BA20-1DFF1402630D}" type="sibTrans" cxnId="{D75FBC33-3FF6-4883-964E-FA30F0D955D8}">
      <dgm:prSet/>
      <dgm:spPr/>
      <dgm:t>
        <a:bodyPr/>
        <a:lstStyle/>
        <a:p>
          <a:endParaRPr lang="en-US"/>
        </a:p>
      </dgm:t>
    </dgm:pt>
    <dgm:pt modelId="{7F91EF3F-9A44-4796-B3AD-4B709D6739C9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Data integration will flow on the EIE</a:t>
          </a:r>
        </a:p>
      </dgm:t>
    </dgm:pt>
    <dgm:pt modelId="{E314F905-1112-4A8E-A15C-59FD938D4637}" type="parTrans" cxnId="{FFE660DA-B3AE-457F-AB63-0BDA5323C264}">
      <dgm:prSet/>
      <dgm:spPr/>
      <dgm:t>
        <a:bodyPr/>
        <a:lstStyle/>
        <a:p>
          <a:endParaRPr lang="en-US"/>
        </a:p>
      </dgm:t>
    </dgm:pt>
    <dgm:pt modelId="{D5984C40-09D0-45F4-BF28-674E739AE8DD}" type="sibTrans" cxnId="{FFE660DA-B3AE-457F-AB63-0BDA5323C264}">
      <dgm:prSet/>
      <dgm:spPr/>
      <dgm:t>
        <a:bodyPr/>
        <a:lstStyle/>
        <a:p>
          <a:endParaRPr lang="en-US"/>
        </a:p>
      </dgm:t>
    </dgm:pt>
    <dgm:pt modelId="{CEF337E2-1798-412A-8833-C5EBCAC5B734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PS Case sales, setup, installation Process shall be monitored, modeled, event notification and managed.</a:t>
          </a:r>
        </a:p>
      </dgm:t>
    </dgm:pt>
    <dgm:pt modelId="{10DDF527-0E1A-40FE-91A9-56DAB286EB53}" type="parTrans" cxnId="{EF20C3E8-072C-4820-B264-920037A28B9E}">
      <dgm:prSet/>
      <dgm:spPr/>
      <dgm:t>
        <a:bodyPr/>
        <a:lstStyle/>
        <a:p>
          <a:endParaRPr lang="en-US"/>
        </a:p>
      </dgm:t>
    </dgm:pt>
    <dgm:pt modelId="{D43597D1-D673-4CB6-AFFE-BB74C9E0EAA3}" type="sibTrans" cxnId="{EF20C3E8-072C-4820-B264-920037A28B9E}">
      <dgm:prSet/>
      <dgm:spPr/>
      <dgm:t>
        <a:bodyPr/>
        <a:lstStyle/>
        <a:p>
          <a:endParaRPr lang="en-US"/>
        </a:p>
      </dgm:t>
    </dgm:pt>
    <dgm:pt modelId="{4CF0338F-0039-40D7-AC3B-E7A0E8964D43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2000" dirty="0"/>
            <a:t>Member enrolment by Plan Sponsor</a:t>
          </a:r>
        </a:p>
      </dgm:t>
    </dgm:pt>
    <dgm:pt modelId="{E27BA115-E1B2-4B4A-8FC9-C6C31C6EF6DB}" type="parTrans" cxnId="{8860256D-FE44-479E-97A6-5022E32954AC}">
      <dgm:prSet/>
      <dgm:spPr/>
      <dgm:t>
        <a:bodyPr/>
        <a:lstStyle/>
        <a:p>
          <a:endParaRPr lang="en-US"/>
        </a:p>
      </dgm:t>
    </dgm:pt>
    <dgm:pt modelId="{67A4B76F-6E86-4D91-9D26-624B8F6F9382}" type="sibTrans" cxnId="{8860256D-FE44-479E-97A6-5022E32954AC}">
      <dgm:prSet/>
      <dgm:spPr/>
      <dgm:t>
        <a:bodyPr/>
        <a:lstStyle/>
        <a:p>
          <a:endParaRPr lang="en-US"/>
        </a:p>
      </dgm:t>
    </dgm:pt>
    <dgm:pt modelId="{36FDFED1-34BE-4EB5-9D0E-BBB206724774}" type="pres">
      <dgm:prSet presAssocID="{DE5E04AA-E013-49B8-903A-4A4FE3FDDA54}" presName="Name0" presStyleCnt="0">
        <dgm:presLayoutVars>
          <dgm:dir/>
          <dgm:animLvl val="lvl"/>
          <dgm:resizeHandles val="exact"/>
        </dgm:presLayoutVars>
      </dgm:prSet>
      <dgm:spPr/>
    </dgm:pt>
    <dgm:pt modelId="{D5748518-B84E-46D1-A208-F0453D5EFFCE}" type="pres">
      <dgm:prSet presAssocID="{658F20DF-3CB0-46B0-88D6-BB676E151CB9}" presName="linNode" presStyleCnt="0"/>
      <dgm:spPr/>
    </dgm:pt>
    <dgm:pt modelId="{C8936136-1E5E-4F39-B240-E5CD5B517BA1}" type="pres">
      <dgm:prSet presAssocID="{658F20DF-3CB0-46B0-88D6-BB676E151CB9}" presName="parentText" presStyleLbl="node1" presStyleIdx="0" presStyleCnt="1" custScaleX="74313" custScaleY="75951" custLinFactNeighborX="2731" custLinFactNeighborY="4911">
        <dgm:presLayoutVars>
          <dgm:chMax val="1"/>
          <dgm:bulletEnabled val="1"/>
        </dgm:presLayoutVars>
      </dgm:prSet>
      <dgm:spPr/>
    </dgm:pt>
    <dgm:pt modelId="{3CA209F9-8CE5-4D51-911B-670B9B3DC817}" type="pres">
      <dgm:prSet presAssocID="{658F20DF-3CB0-46B0-88D6-BB676E151CB9}" presName="descendantText" presStyleLbl="alignAccFollowNode1" presStyleIdx="0" presStyleCnt="1" custScaleX="143555" custScaleY="109919" custLinFactNeighborY="694">
        <dgm:presLayoutVars>
          <dgm:bulletEnabled val="1"/>
        </dgm:presLayoutVars>
      </dgm:prSet>
      <dgm:spPr/>
    </dgm:pt>
  </dgm:ptLst>
  <dgm:cxnLst>
    <dgm:cxn modelId="{470D7D04-B062-4D74-B102-24E35263A1F3}" type="presOf" srcId="{CEF337E2-1798-412A-8833-C5EBCAC5B734}" destId="{3CA209F9-8CE5-4D51-911B-670B9B3DC817}" srcOrd="0" destOrd="9" presId="urn:microsoft.com/office/officeart/2005/8/layout/vList5"/>
    <dgm:cxn modelId="{0F37F605-2B93-46C8-9F74-B4B7EF04F99A}" srcId="{658F20DF-3CB0-46B0-88D6-BB676E151CB9}" destId="{90F68E3C-271E-4257-B129-DC6EEE3C0003}" srcOrd="5" destOrd="0" parTransId="{A9F672DE-B95E-401B-8F1E-BAE6240CC42A}" sibTransId="{BC4C2CA8-4A1E-4B87-8AC9-8A4BB654C448}"/>
    <dgm:cxn modelId="{BB9BF30B-8988-4D15-86A4-DAEC18AB513A}" srcId="{DE5E04AA-E013-49B8-903A-4A4FE3FDDA54}" destId="{658F20DF-3CB0-46B0-88D6-BB676E151CB9}" srcOrd="0" destOrd="0" parTransId="{A70B37F5-DB12-4B6A-8DA8-6DFD244E5DEA}" sibTransId="{6F28A770-C0A9-4417-BB31-6CB3AEE74F0C}"/>
    <dgm:cxn modelId="{BC2DA217-1630-4555-96A9-E3A92605B803}" type="presOf" srcId="{DE5E04AA-E013-49B8-903A-4A4FE3FDDA54}" destId="{36FDFED1-34BE-4EB5-9D0E-BBB206724774}" srcOrd="0" destOrd="0" presId="urn:microsoft.com/office/officeart/2005/8/layout/vList5"/>
    <dgm:cxn modelId="{D75FBC33-3FF6-4883-964E-FA30F0D955D8}" srcId="{658F20DF-3CB0-46B0-88D6-BB676E151CB9}" destId="{FDE762DD-E1FF-47C0-A4B9-7F77EC6EED99}" srcOrd="2" destOrd="0" parTransId="{B4C3604D-9AB0-42EB-8775-93106AA64E28}" sibTransId="{D2E7BE0F-1651-4F88-BA20-1DFF1402630D}"/>
    <dgm:cxn modelId="{78280839-23D4-4FCD-977F-8FB741257E16}" srcId="{658F20DF-3CB0-46B0-88D6-BB676E151CB9}" destId="{08701E6B-F363-48A1-8E3A-E8E1E83D4494}" srcOrd="1" destOrd="0" parTransId="{4D6FF5A0-31C1-4326-9C32-8DA015C9EC5B}" sibTransId="{611E66F9-A652-483E-8F4E-77C8A4CA9B55}"/>
    <dgm:cxn modelId="{3EADAC5D-2963-4BC4-8CB1-17AD4C5C3ADF}" type="presOf" srcId="{FDE762DD-E1FF-47C0-A4B9-7F77EC6EED99}" destId="{3CA209F9-8CE5-4D51-911B-670B9B3DC817}" srcOrd="0" destOrd="7" presId="urn:microsoft.com/office/officeart/2005/8/layout/vList5"/>
    <dgm:cxn modelId="{F4E9EF62-CB8C-4991-ACFD-88F0C3F6965B}" srcId="{08701E6B-F363-48A1-8E3A-E8E1E83D4494}" destId="{65AA3227-B33D-4CAA-892B-0BA469639447}" srcOrd="1" destOrd="0" parTransId="{AFB717FF-6D1B-4E80-A250-A3E770E390FF}" sibTransId="{BD2E8CFD-1DF6-4CE7-AD56-BC102DB23A26}"/>
    <dgm:cxn modelId="{8860256D-FE44-479E-97A6-5022E32954AC}" srcId="{EAD5C40B-F24B-4123-A8DC-0AF7E6DCF7CD}" destId="{4CF0338F-0039-40D7-AC3B-E7A0E8964D43}" srcOrd="1" destOrd="0" parTransId="{E27BA115-E1B2-4B4A-8FC9-C6C31C6EF6DB}" sibTransId="{67A4B76F-6E86-4D91-9D26-624B8F6F9382}"/>
    <dgm:cxn modelId="{93609770-F107-4125-9985-AFE6C44603FE}" srcId="{08701E6B-F363-48A1-8E3A-E8E1E83D4494}" destId="{007BC831-D697-4A25-A678-ACDB5EDEE2DB}" srcOrd="0" destOrd="0" parTransId="{A1641F5B-25A3-4610-860F-55F67F7B2548}" sibTransId="{42E835EA-5292-4AEC-AE4D-42C9BF5996BA}"/>
    <dgm:cxn modelId="{6B45BF7F-26AC-4181-BEAE-779772CEF9F6}" type="presOf" srcId="{007BC831-D697-4A25-A678-ACDB5EDEE2DB}" destId="{3CA209F9-8CE5-4D51-911B-670B9B3DC817}" srcOrd="0" destOrd="2" presId="urn:microsoft.com/office/officeart/2005/8/layout/vList5"/>
    <dgm:cxn modelId="{29065F86-C311-4CC3-8480-C7E8CEF7C264}" type="presOf" srcId="{7F91EF3F-9A44-4796-B3AD-4B709D6739C9}" destId="{3CA209F9-8CE5-4D51-911B-670B9B3DC817}" srcOrd="0" destOrd="8" presId="urn:microsoft.com/office/officeart/2005/8/layout/vList5"/>
    <dgm:cxn modelId="{00F6E992-A881-463E-8496-A1A508B0D1FF}" type="presOf" srcId="{EAD5C40B-F24B-4123-A8DC-0AF7E6DCF7CD}" destId="{3CA209F9-8CE5-4D51-911B-670B9B3DC817}" srcOrd="0" destOrd="4" presId="urn:microsoft.com/office/officeart/2005/8/layout/vList5"/>
    <dgm:cxn modelId="{A9B33399-55B6-4BF2-BD15-458D27CC8300}" srcId="{EAD5C40B-F24B-4123-A8DC-0AF7E6DCF7CD}" destId="{38F79267-DF48-4F22-8220-4CD76D2FA561}" srcOrd="0" destOrd="0" parTransId="{392A2840-A064-4218-85BA-7BC221B4DEA1}" sibTransId="{93F14FAC-70AB-42B7-9A3C-0F764BE686F0}"/>
    <dgm:cxn modelId="{6B947F9D-CA75-494B-ACEF-B28B2492BA9E}" type="presOf" srcId="{4CF0338F-0039-40D7-AC3B-E7A0E8964D43}" destId="{3CA209F9-8CE5-4D51-911B-670B9B3DC817}" srcOrd="0" destOrd="6" presId="urn:microsoft.com/office/officeart/2005/8/layout/vList5"/>
    <dgm:cxn modelId="{5295D2B1-DE04-4B0D-98A8-BB19254CED19}" srcId="{658F20DF-3CB0-46B0-88D6-BB676E151CB9}" destId="{465B366F-7E79-4E72-9225-58FAE3B9D316}" srcOrd="0" destOrd="0" parTransId="{71EC87B9-7FE7-4D02-AEBF-ED356B8B8C9B}" sibTransId="{CD8A33C0-FB68-4FDE-B1E4-CD84C6372B60}"/>
    <dgm:cxn modelId="{33ECC0BD-1D3B-4FF0-817F-78FE03010279}" type="presOf" srcId="{465B366F-7E79-4E72-9225-58FAE3B9D316}" destId="{3CA209F9-8CE5-4D51-911B-670B9B3DC817}" srcOrd="0" destOrd="0" presId="urn:microsoft.com/office/officeart/2005/8/layout/vList5"/>
    <dgm:cxn modelId="{6A1EF1D1-7E12-4A6E-9492-5D4267244383}" type="presOf" srcId="{90F68E3C-271E-4257-B129-DC6EEE3C0003}" destId="{3CA209F9-8CE5-4D51-911B-670B9B3DC817}" srcOrd="0" destOrd="10" presId="urn:microsoft.com/office/officeart/2005/8/layout/vList5"/>
    <dgm:cxn modelId="{2E3FBFD5-0C41-448D-ACEE-5C2992A28FA9}" srcId="{08701E6B-F363-48A1-8E3A-E8E1E83D4494}" destId="{EAD5C40B-F24B-4123-A8DC-0AF7E6DCF7CD}" srcOrd="2" destOrd="0" parTransId="{A3AD3E38-CF7D-4FBD-9D79-0013B73DB0BA}" sibTransId="{C9B617C8-27E1-49AC-8B59-96A481F21D6C}"/>
    <dgm:cxn modelId="{FFE660DA-B3AE-457F-AB63-0BDA5323C264}" srcId="{658F20DF-3CB0-46B0-88D6-BB676E151CB9}" destId="{7F91EF3F-9A44-4796-B3AD-4B709D6739C9}" srcOrd="3" destOrd="0" parTransId="{E314F905-1112-4A8E-A15C-59FD938D4637}" sibTransId="{D5984C40-09D0-45F4-BF28-674E739AE8DD}"/>
    <dgm:cxn modelId="{098FB4DE-903F-401D-83CF-E3EDBAF939F1}" type="presOf" srcId="{65AA3227-B33D-4CAA-892B-0BA469639447}" destId="{3CA209F9-8CE5-4D51-911B-670B9B3DC817}" srcOrd="0" destOrd="3" presId="urn:microsoft.com/office/officeart/2005/8/layout/vList5"/>
    <dgm:cxn modelId="{35CC92E2-3ED1-4759-B7D9-EDA42D0D0CCF}" type="presOf" srcId="{658F20DF-3CB0-46B0-88D6-BB676E151CB9}" destId="{C8936136-1E5E-4F39-B240-E5CD5B517BA1}" srcOrd="0" destOrd="0" presId="urn:microsoft.com/office/officeart/2005/8/layout/vList5"/>
    <dgm:cxn modelId="{E6487EE8-569D-43AD-BF25-19AFE3244752}" type="presOf" srcId="{08701E6B-F363-48A1-8E3A-E8E1E83D4494}" destId="{3CA209F9-8CE5-4D51-911B-670B9B3DC817}" srcOrd="0" destOrd="1" presId="urn:microsoft.com/office/officeart/2005/8/layout/vList5"/>
    <dgm:cxn modelId="{EF20C3E8-072C-4820-B264-920037A28B9E}" srcId="{658F20DF-3CB0-46B0-88D6-BB676E151CB9}" destId="{CEF337E2-1798-412A-8833-C5EBCAC5B734}" srcOrd="4" destOrd="0" parTransId="{10DDF527-0E1A-40FE-91A9-56DAB286EB53}" sibTransId="{D43597D1-D673-4CB6-AFFE-BB74C9E0EAA3}"/>
    <dgm:cxn modelId="{B8C95EF6-E051-4056-85FC-D5F16FBF6650}" type="presOf" srcId="{38F79267-DF48-4F22-8220-4CD76D2FA561}" destId="{3CA209F9-8CE5-4D51-911B-670B9B3DC817}" srcOrd="0" destOrd="5" presId="urn:microsoft.com/office/officeart/2005/8/layout/vList5"/>
    <dgm:cxn modelId="{20C2EE15-9011-4474-9257-82A5C4AB7CC1}" type="presParOf" srcId="{36FDFED1-34BE-4EB5-9D0E-BBB206724774}" destId="{D5748518-B84E-46D1-A208-F0453D5EFFCE}" srcOrd="0" destOrd="0" presId="urn:microsoft.com/office/officeart/2005/8/layout/vList5"/>
    <dgm:cxn modelId="{CA71E23E-DDD2-4B94-A778-564D325463DA}" type="presParOf" srcId="{D5748518-B84E-46D1-A208-F0453D5EFFCE}" destId="{C8936136-1E5E-4F39-B240-E5CD5B517BA1}" srcOrd="0" destOrd="0" presId="urn:microsoft.com/office/officeart/2005/8/layout/vList5"/>
    <dgm:cxn modelId="{4F8F53D1-8DF9-4CAF-8AA0-1119C5E78F34}" type="presParOf" srcId="{D5748518-B84E-46D1-A208-F0453D5EFFCE}" destId="{3CA209F9-8CE5-4D51-911B-670B9B3DC8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E04AA-E013-49B8-903A-4A4FE3FDDA5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870B4C-6BD4-4A3D-A18D-ABFA45E0750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2300" b="1" i="1" dirty="0"/>
            <a:t>Plan/Offering</a:t>
          </a:r>
        </a:p>
        <a:p>
          <a:pPr algn="ctr"/>
          <a:r>
            <a:rPr lang="en-US" sz="2800" b="0" i="1" dirty="0"/>
            <a:t>Current</a:t>
          </a:r>
        </a:p>
        <a:p>
          <a:pPr algn="ctr"/>
          <a:r>
            <a:rPr lang="en-US" sz="2800" b="0" i="1" dirty="0"/>
            <a:t>State</a:t>
          </a:r>
          <a:endParaRPr lang="en-US" sz="2800" i="1" dirty="0"/>
        </a:p>
      </dgm:t>
    </dgm:pt>
    <dgm:pt modelId="{75499323-AD71-46E0-9E33-184A1D7D7A18}" type="parTrans" cxnId="{1003C97A-BEF6-4F08-9410-0AE7CF00B69E}">
      <dgm:prSet/>
      <dgm:spPr/>
      <dgm:t>
        <a:bodyPr/>
        <a:lstStyle/>
        <a:p>
          <a:endParaRPr lang="en-US"/>
        </a:p>
      </dgm:t>
    </dgm:pt>
    <dgm:pt modelId="{9E0D43AD-C9EE-4E27-9325-B5157695702E}" type="sibTrans" cxnId="{1003C97A-BEF6-4F08-9410-0AE7CF00B69E}">
      <dgm:prSet/>
      <dgm:spPr/>
      <dgm:t>
        <a:bodyPr/>
        <a:lstStyle/>
        <a:p>
          <a:endParaRPr lang="en-US"/>
        </a:p>
      </dgm:t>
    </dgm:pt>
    <dgm:pt modelId="{658F20DF-3CB0-46B0-88D6-BB676E151CB9}">
      <dgm:prSet phldrT="[Text]" custT="1"/>
      <dgm:spPr/>
      <dgm:t>
        <a:bodyPr/>
        <a:lstStyle/>
        <a:p>
          <a:pPr algn="ctr"/>
          <a:r>
            <a:rPr lang="en-US" sz="2900" b="0" dirty="0"/>
            <a:t>Guardrails</a:t>
          </a:r>
        </a:p>
        <a:p>
          <a:pPr algn="ctr"/>
          <a:r>
            <a:rPr lang="en-US" sz="2100" i="1" dirty="0"/>
            <a:t>Group Plans</a:t>
          </a:r>
        </a:p>
        <a:p>
          <a:pPr algn="ctr"/>
          <a:r>
            <a:rPr lang="en-US" sz="2100" i="1" dirty="0"/>
            <a:t>Medicare NGP</a:t>
          </a:r>
        </a:p>
      </dgm:t>
    </dgm:pt>
    <dgm:pt modelId="{A70B37F5-DB12-4B6A-8DA8-6DFD244E5DEA}" type="parTrans" cxnId="{BB9BF30B-8988-4D15-86A4-DAEC18AB513A}">
      <dgm:prSet/>
      <dgm:spPr/>
      <dgm:t>
        <a:bodyPr/>
        <a:lstStyle/>
        <a:p>
          <a:endParaRPr lang="en-US"/>
        </a:p>
      </dgm:t>
    </dgm:pt>
    <dgm:pt modelId="{6F28A770-C0A9-4417-BB31-6CB3AEE74F0C}" type="sibTrans" cxnId="{BB9BF30B-8988-4D15-86A4-DAEC18AB513A}">
      <dgm:prSet/>
      <dgm:spPr/>
      <dgm:t>
        <a:bodyPr/>
        <a:lstStyle/>
        <a:p>
          <a:endParaRPr lang="en-US"/>
        </a:p>
      </dgm:t>
    </dgm:pt>
    <dgm:pt modelId="{465B366F-7E79-4E72-9225-58FAE3B9D316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US" sz="2000" b="0" dirty="0">
            <a:latin typeface="+mn-lt"/>
          </a:endParaRPr>
        </a:p>
      </dgm:t>
    </dgm:pt>
    <dgm:pt modelId="{71EC87B9-7FE7-4D02-AEBF-ED356B8B8C9B}" type="parTrans" cxnId="{5295D2B1-DE04-4B0D-98A8-BB19254CED19}">
      <dgm:prSet/>
      <dgm:spPr/>
      <dgm:t>
        <a:bodyPr/>
        <a:lstStyle/>
        <a:p>
          <a:endParaRPr lang="en-US"/>
        </a:p>
      </dgm:t>
    </dgm:pt>
    <dgm:pt modelId="{CD8A33C0-FB68-4FDE-B1E4-CD84C6372B60}" type="sibTrans" cxnId="{5295D2B1-DE04-4B0D-98A8-BB19254CED19}">
      <dgm:prSet/>
      <dgm:spPr/>
      <dgm:t>
        <a:bodyPr/>
        <a:lstStyle/>
        <a:p>
          <a:endParaRPr lang="en-US"/>
        </a:p>
      </dgm:t>
    </dgm:pt>
    <dgm:pt modelId="{E8278830-80C4-4415-812D-CAAB935610C6}">
      <dgm:prSet phldrT="[Text]" custT="1"/>
      <dgm:spPr/>
      <dgm:t>
        <a:bodyPr/>
        <a:lstStyle/>
        <a:p>
          <a:pPr algn="l">
            <a:buNone/>
          </a:pPr>
          <a:r>
            <a:rPr lang="en-US" sz="2000" dirty="0"/>
            <a:t>Plan description &amp; specification is tightly coupled to each intended use and support purpose for the intended constituent or task (contact center, regulatory filing; quoting &amp; rating; claims administration)</a:t>
          </a:r>
          <a:endParaRPr lang="en-US" sz="2000" b="1" i="1" dirty="0"/>
        </a:p>
      </dgm:t>
    </dgm:pt>
    <dgm:pt modelId="{30473997-2853-4CF8-BC00-32DE3D781E0A}" type="parTrans" cxnId="{601F6EFC-58A7-4752-87D5-499F58A4E936}">
      <dgm:prSet/>
      <dgm:spPr/>
      <dgm:t>
        <a:bodyPr/>
        <a:lstStyle/>
        <a:p>
          <a:endParaRPr lang="en-US"/>
        </a:p>
      </dgm:t>
    </dgm:pt>
    <dgm:pt modelId="{D16DD919-4ED5-4636-A35B-EA01F91E1747}" type="sibTrans" cxnId="{601F6EFC-58A7-4752-87D5-499F58A4E936}">
      <dgm:prSet/>
      <dgm:spPr/>
      <dgm:t>
        <a:bodyPr/>
        <a:lstStyle/>
        <a:p>
          <a:endParaRPr lang="en-US"/>
        </a:p>
      </dgm:t>
    </dgm:pt>
    <dgm:pt modelId="{90F68E3C-271E-4257-B129-DC6EEE3C0003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00" b="0" dirty="0">
            <a:latin typeface="+mn-lt"/>
          </a:endParaRPr>
        </a:p>
      </dgm:t>
    </dgm:pt>
    <dgm:pt modelId="{A9F672DE-B95E-401B-8F1E-BAE6240CC42A}" type="parTrans" cxnId="{0F37F605-2B93-46C8-9F74-B4B7EF04F99A}">
      <dgm:prSet/>
      <dgm:spPr/>
      <dgm:t>
        <a:bodyPr/>
        <a:lstStyle/>
        <a:p>
          <a:endParaRPr lang="en-US"/>
        </a:p>
      </dgm:t>
    </dgm:pt>
    <dgm:pt modelId="{BC4C2CA8-4A1E-4B87-8AC9-8A4BB654C448}" type="sibTrans" cxnId="{0F37F605-2B93-46C8-9F74-B4B7EF04F99A}">
      <dgm:prSet/>
      <dgm:spPr/>
      <dgm:t>
        <a:bodyPr/>
        <a:lstStyle/>
        <a:p>
          <a:endParaRPr lang="en-US"/>
        </a:p>
      </dgm:t>
    </dgm:pt>
    <dgm:pt modelId="{87E7E104-B5FF-4BA2-BDC9-EE3C2FB0E79F}">
      <dgm:prSet custT="1"/>
      <dgm:spPr/>
      <dgm:t>
        <a:bodyPr/>
        <a:lstStyle/>
        <a:p>
          <a:pPr>
            <a:buFont typeface="Wingdings" panose="05000000000000000000" pitchFamily="2" charset="2"/>
            <a:buChar char=""/>
          </a:pPr>
          <a:r>
            <a:rPr lang="en-US" sz="1800" dirty="0"/>
            <a:t>Language of Benefit/Plan is to be appropriate to the intent</a:t>
          </a:r>
        </a:p>
      </dgm:t>
    </dgm:pt>
    <dgm:pt modelId="{3B5D887A-1A5B-47F2-83A9-78CB46D488FA}" type="parTrans" cxnId="{9506CC67-2C56-4C76-B6E7-87C464450AC5}">
      <dgm:prSet/>
      <dgm:spPr/>
      <dgm:t>
        <a:bodyPr/>
        <a:lstStyle/>
        <a:p>
          <a:endParaRPr lang="en-US"/>
        </a:p>
      </dgm:t>
    </dgm:pt>
    <dgm:pt modelId="{D7911625-D8CB-416F-B49C-9B1F647EB331}" type="sibTrans" cxnId="{9506CC67-2C56-4C76-B6E7-87C464450AC5}">
      <dgm:prSet/>
      <dgm:spPr/>
      <dgm:t>
        <a:bodyPr/>
        <a:lstStyle/>
        <a:p>
          <a:endParaRPr lang="en-US"/>
        </a:p>
      </dgm:t>
    </dgm:pt>
    <dgm:pt modelId="{352D9B0B-CE65-4BAB-ACE5-58AE2DED257B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800" dirty="0"/>
            <a:t>Axiom: no ‘Plan’ has nor ever will (5 years) serve all Plan/Offering Use Cases from one source.</a:t>
          </a:r>
          <a:endParaRPr lang="en-US" sz="2000" dirty="0"/>
        </a:p>
      </dgm:t>
    </dgm:pt>
    <dgm:pt modelId="{C3D38A88-F444-46DC-9E75-CE6C60F234B3}" type="parTrans" cxnId="{C82EFF93-578D-4A6C-932F-4BC65D5E8804}">
      <dgm:prSet/>
      <dgm:spPr/>
      <dgm:t>
        <a:bodyPr/>
        <a:lstStyle/>
        <a:p>
          <a:endParaRPr lang="en-US"/>
        </a:p>
      </dgm:t>
    </dgm:pt>
    <dgm:pt modelId="{B5984D94-CCF9-4C6D-B773-7CAF6EC0C1AF}" type="sibTrans" cxnId="{C82EFF93-578D-4A6C-932F-4BC65D5E8804}">
      <dgm:prSet/>
      <dgm:spPr/>
      <dgm:t>
        <a:bodyPr/>
        <a:lstStyle/>
        <a:p>
          <a:endParaRPr lang="en-US"/>
        </a:p>
      </dgm:t>
    </dgm:pt>
    <dgm:pt modelId="{8806243C-6F67-4FCB-B586-2087AC87779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dirty="0"/>
            <a:t>Q: What Digital Transformation or Innovation could challenge this Axiom?</a:t>
          </a:r>
        </a:p>
      </dgm:t>
    </dgm:pt>
    <dgm:pt modelId="{8AAD23A2-B3EA-4C51-BBDC-8DA068D5F703}" type="parTrans" cxnId="{A5431563-F27B-4C1B-B19E-870BFFEC0E8A}">
      <dgm:prSet/>
      <dgm:spPr/>
      <dgm:t>
        <a:bodyPr/>
        <a:lstStyle/>
        <a:p>
          <a:endParaRPr lang="en-US"/>
        </a:p>
      </dgm:t>
    </dgm:pt>
    <dgm:pt modelId="{AA878D74-20FD-452D-AD3E-8111E95AE939}" type="sibTrans" cxnId="{A5431563-F27B-4C1B-B19E-870BFFEC0E8A}">
      <dgm:prSet/>
      <dgm:spPr/>
      <dgm:t>
        <a:bodyPr/>
        <a:lstStyle/>
        <a:p>
          <a:endParaRPr lang="en-US"/>
        </a:p>
      </dgm:t>
    </dgm:pt>
    <dgm:pt modelId="{E0E00E4C-26B8-40A8-A779-A360BC6600CB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Natural Language for human use: sales, support; </a:t>
          </a:r>
        </a:p>
      </dgm:t>
    </dgm:pt>
    <dgm:pt modelId="{FAC8373F-4FF1-46AB-8A72-EE745AFE7EA0}" type="parTrans" cxnId="{096C6D37-2C3A-4048-A6DA-4947471A50D0}">
      <dgm:prSet/>
      <dgm:spPr/>
      <dgm:t>
        <a:bodyPr/>
        <a:lstStyle/>
        <a:p>
          <a:endParaRPr lang="en-US"/>
        </a:p>
      </dgm:t>
    </dgm:pt>
    <dgm:pt modelId="{C67CBC3B-7727-4526-AD81-281FE23680F4}" type="sibTrans" cxnId="{096C6D37-2C3A-4048-A6DA-4947471A50D0}">
      <dgm:prSet/>
      <dgm:spPr/>
      <dgm:t>
        <a:bodyPr/>
        <a:lstStyle/>
        <a:p>
          <a:endParaRPr lang="en-US"/>
        </a:p>
      </dgm:t>
    </dgm:pt>
    <dgm:pt modelId="{781E90A9-CEA1-4BA8-939D-BE153A9594D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Application context for automated administration.</a:t>
          </a:r>
        </a:p>
      </dgm:t>
    </dgm:pt>
    <dgm:pt modelId="{20B4095C-E8E3-433D-A6C6-441651B751A0}" type="parTrans" cxnId="{613CB993-094E-4F28-8C01-889EFBDBFA0E}">
      <dgm:prSet/>
      <dgm:spPr/>
      <dgm:t>
        <a:bodyPr/>
        <a:lstStyle/>
        <a:p>
          <a:endParaRPr lang="en-US"/>
        </a:p>
      </dgm:t>
    </dgm:pt>
    <dgm:pt modelId="{375FA5B5-12D7-45D1-A2D3-D74DF80EBB09}" type="sibTrans" cxnId="{613CB993-094E-4F28-8C01-889EFBDBFA0E}">
      <dgm:prSet/>
      <dgm:spPr/>
      <dgm:t>
        <a:bodyPr/>
        <a:lstStyle/>
        <a:p>
          <a:endParaRPr lang="en-US"/>
        </a:p>
      </dgm:t>
    </dgm:pt>
    <dgm:pt modelId="{1973381A-6BA9-415B-A1F0-6537F9A9D753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800" dirty="0"/>
            <a:t>Plan/Offering Index: each representation of a Plan instance shall be indexed, allows for link or traceable association.   (Analogy Global ID for each Plan)</a:t>
          </a:r>
        </a:p>
      </dgm:t>
    </dgm:pt>
    <dgm:pt modelId="{E3602444-B2EB-400C-BB5D-FCC053BFD17F}" type="parTrans" cxnId="{C9C035A2-AA63-4711-8104-46A546699653}">
      <dgm:prSet/>
      <dgm:spPr/>
      <dgm:t>
        <a:bodyPr/>
        <a:lstStyle/>
        <a:p>
          <a:endParaRPr lang="en-US"/>
        </a:p>
      </dgm:t>
    </dgm:pt>
    <dgm:pt modelId="{0FA9378B-8AD0-481C-A29B-BF5CE158B586}" type="sibTrans" cxnId="{C9C035A2-AA63-4711-8104-46A546699653}">
      <dgm:prSet/>
      <dgm:spPr/>
      <dgm:t>
        <a:bodyPr/>
        <a:lstStyle/>
        <a:p>
          <a:endParaRPr lang="en-US"/>
        </a:p>
      </dgm:t>
    </dgm:pt>
    <dgm:pt modelId="{D069E3CB-8A45-4696-8D9C-D242CABA30AB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800" dirty="0"/>
            <a:t>Axiom: for Product there is no </a:t>
          </a:r>
          <a:r>
            <a:rPr lang="en-US" sz="1800" dirty="0" err="1"/>
            <a:t>BoR</a:t>
          </a:r>
          <a:r>
            <a:rPr lang="en-US" sz="1800" dirty="0"/>
            <a:t> only Source of Reference by usage ? (Prove a negative?)</a:t>
          </a:r>
        </a:p>
      </dgm:t>
    </dgm:pt>
    <dgm:pt modelId="{10A5CED7-F9BD-4170-8BD9-A215340EA251}" type="sibTrans" cxnId="{8DBDDF78-8336-4EBF-8AC0-2BB6B109548C}">
      <dgm:prSet/>
      <dgm:spPr/>
      <dgm:t>
        <a:bodyPr/>
        <a:lstStyle/>
        <a:p>
          <a:endParaRPr lang="en-US"/>
        </a:p>
      </dgm:t>
    </dgm:pt>
    <dgm:pt modelId="{2ACC7BE7-C7CA-4928-B9BF-3E782978E8D9}" type="parTrans" cxnId="{8DBDDF78-8336-4EBF-8AC0-2BB6B109548C}">
      <dgm:prSet/>
      <dgm:spPr/>
      <dgm:t>
        <a:bodyPr/>
        <a:lstStyle/>
        <a:p>
          <a:endParaRPr lang="en-US"/>
        </a:p>
      </dgm:t>
    </dgm:pt>
    <dgm:pt modelId="{36FDFED1-34BE-4EB5-9D0E-BBB206724774}" type="pres">
      <dgm:prSet presAssocID="{DE5E04AA-E013-49B8-903A-4A4FE3FDDA54}" presName="Name0" presStyleCnt="0">
        <dgm:presLayoutVars>
          <dgm:dir/>
          <dgm:animLvl val="lvl"/>
          <dgm:resizeHandles val="exact"/>
        </dgm:presLayoutVars>
      </dgm:prSet>
      <dgm:spPr/>
    </dgm:pt>
    <dgm:pt modelId="{6F739591-7D84-441E-B28C-0F22A9CDA457}" type="pres">
      <dgm:prSet presAssocID="{20870B4C-6BD4-4A3D-A18D-ABFA45E07508}" presName="linNode" presStyleCnt="0"/>
      <dgm:spPr/>
    </dgm:pt>
    <dgm:pt modelId="{245432F8-E9D9-46BE-A458-828E722AC397}" type="pres">
      <dgm:prSet presAssocID="{20870B4C-6BD4-4A3D-A18D-ABFA45E07508}" presName="parentText" presStyleLbl="node1" presStyleIdx="0" presStyleCnt="2" custScaleX="72376" custScaleY="28196">
        <dgm:presLayoutVars>
          <dgm:chMax val="1"/>
          <dgm:bulletEnabled val="1"/>
        </dgm:presLayoutVars>
      </dgm:prSet>
      <dgm:spPr/>
    </dgm:pt>
    <dgm:pt modelId="{3FB1062D-51A0-4E51-AC1D-4B24AA5A7040}" type="pres">
      <dgm:prSet presAssocID="{20870B4C-6BD4-4A3D-A18D-ABFA45E07508}" presName="descendantText" presStyleLbl="alignAccFollowNode1" presStyleIdx="0" presStyleCnt="2" custScaleX="123035" custScaleY="29580" custLinFactNeighborX="-451" custLinFactNeighborY="653">
        <dgm:presLayoutVars>
          <dgm:bulletEnabled val="1"/>
        </dgm:presLayoutVars>
      </dgm:prSet>
      <dgm:spPr/>
    </dgm:pt>
    <dgm:pt modelId="{57B24C11-185D-4A17-8A94-89C6BB0DF158}" type="pres">
      <dgm:prSet presAssocID="{9E0D43AD-C9EE-4E27-9325-B5157695702E}" presName="sp" presStyleCnt="0"/>
      <dgm:spPr/>
    </dgm:pt>
    <dgm:pt modelId="{D5748518-B84E-46D1-A208-F0453D5EFFCE}" type="pres">
      <dgm:prSet presAssocID="{658F20DF-3CB0-46B0-88D6-BB676E151CB9}" presName="linNode" presStyleCnt="0"/>
      <dgm:spPr/>
    </dgm:pt>
    <dgm:pt modelId="{C8936136-1E5E-4F39-B240-E5CD5B517BA1}" type="pres">
      <dgm:prSet presAssocID="{658F20DF-3CB0-46B0-88D6-BB676E151CB9}" presName="parentText" presStyleLbl="node1" presStyleIdx="1" presStyleCnt="2" custScaleX="74313" custScaleY="50755" custLinFactNeighborX="1988" custLinFactNeighborY="388">
        <dgm:presLayoutVars>
          <dgm:chMax val="1"/>
          <dgm:bulletEnabled val="1"/>
        </dgm:presLayoutVars>
      </dgm:prSet>
      <dgm:spPr/>
    </dgm:pt>
    <dgm:pt modelId="{3CA209F9-8CE5-4D51-911B-670B9B3DC817}" type="pres">
      <dgm:prSet presAssocID="{658F20DF-3CB0-46B0-88D6-BB676E151CB9}" presName="descendantText" presStyleLbl="alignAccFollowNode1" presStyleIdx="1" presStyleCnt="2" custScaleX="143555" custScaleY="81690" custLinFactNeighborY="694">
        <dgm:presLayoutVars>
          <dgm:bulletEnabled val="1"/>
        </dgm:presLayoutVars>
      </dgm:prSet>
      <dgm:spPr/>
    </dgm:pt>
  </dgm:ptLst>
  <dgm:cxnLst>
    <dgm:cxn modelId="{0F37F605-2B93-46C8-9F74-B4B7EF04F99A}" srcId="{658F20DF-3CB0-46B0-88D6-BB676E151CB9}" destId="{90F68E3C-271E-4257-B129-DC6EEE3C0003}" srcOrd="5" destOrd="0" parTransId="{A9F672DE-B95E-401B-8F1E-BAE6240CC42A}" sibTransId="{BC4C2CA8-4A1E-4B87-8AC9-8A4BB654C448}"/>
    <dgm:cxn modelId="{00FFE309-C4CA-471F-8DA6-1032330D052D}" type="presOf" srcId="{87E7E104-B5FF-4BA2-BDC9-EE3C2FB0E79F}" destId="{3CA209F9-8CE5-4D51-911B-670B9B3DC817}" srcOrd="0" destOrd="1" presId="urn:microsoft.com/office/officeart/2005/8/layout/vList5"/>
    <dgm:cxn modelId="{BB9BF30B-8988-4D15-86A4-DAEC18AB513A}" srcId="{DE5E04AA-E013-49B8-903A-4A4FE3FDDA54}" destId="{658F20DF-3CB0-46B0-88D6-BB676E151CB9}" srcOrd="1" destOrd="0" parTransId="{A70B37F5-DB12-4B6A-8DA8-6DFD244E5DEA}" sibTransId="{6F28A770-C0A9-4417-BB31-6CB3AEE74F0C}"/>
    <dgm:cxn modelId="{BC2DA217-1630-4555-96A9-E3A92605B803}" type="presOf" srcId="{DE5E04AA-E013-49B8-903A-4A4FE3FDDA54}" destId="{36FDFED1-34BE-4EB5-9D0E-BBB206724774}" srcOrd="0" destOrd="0" presId="urn:microsoft.com/office/officeart/2005/8/layout/vList5"/>
    <dgm:cxn modelId="{F6EDF327-1971-4BCC-8375-8CD7FE6F5A15}" type="presOf" srcId="{E0E00E4C-26B8-40A8-A779-A360BC6600CB}" destId="{3CA209F9-8CE5-4D51-911B-670B9B3DC817}" srcOrd="0" destOrd="2" presId="urn:microsoft.com/office/officeart/2005/8/layout/vList5"/>
    <dgm:cxn modelId="{E897322B-0293-49E8-80E0-5F0CB395E82E}" type="presOf" srcId="{E8278830-80C4-4415-812D-CAAB935610C6}" destId="{3FB1062D-51A0-4E51-AC1D-4B24AA5A7040}" srcOrd="0" destOrd="0" presId="urn:microsoft.com/office/officeart/2005/8/layout/vList5"/>
    <dgm:cxn modelId="{096C6D37-2C3A-4048-A6DA-4947471A50D0}" srcId="{87E7E104-B5FF-4BA2-BDC9-EE3C2FB0E79F}" destId="{E0E00E4C-26B8-40A8-A779-A360BC6600CB}" srcOrd="0" destOrd="0" parTransId="{FAC8373F-4FF1-46AB-8A72-EE745AFE7EA0}" sibTransId="{C67CBC3B-7727-4526-AD81-281FE23680F4}"/>
    <dgm:cxn modelId="{7B2C643C-2D2F-42B6-B0C4-EE22D03B7F8E}" type="presOf" srcId="{1973381A-6BA9-415B-A1F0-6537F9A9D753}" destId="{3CA209F9-8CE5-4D51-911B-670B9B3DC817}" srcOrd="0" destOrd="4" presId="urn:microsoft.com/office/officeart/2005/8/layout/vList5"/>
    <dgm:cxn modelId="{8C9DEE5B-5472-435E-98ED-032EFCB73CE9}" type="presOf" srcId="{781E90A9-CEA1-4BA8-939D-BE153A9594DE}" destId="{3CA209F9-8CE5-4D51-911B-670B9B3DC817}" srcOrd="0" destOrd="3" presId="urn:microsoft.com/office/officeart/2005/8/layout/vList5"/>
    <dgm:cxn modelId="{A5431563-F27B-4C1B-B19E-870BFFEC0E8A}" srcId="{352D9B0B-CE65-4BAB-ACE5-58AE2DED257B}" destId="{8806243C-6F67-4FCB-B586-2087AC877790}" srcOrd="0" destOrd="0" parTransId="{8AAD23A2-B3EA-4C51-BBDC-8DA068D5F703}" sibTransId="{AA878D74-20FD-452D-AD3E-8111E95AE939}"/>
    <dgm:cxn modelId="{9506CC67-2C56-4C76-B6E7-87C464450AC5}" srcId="{658F20DF-3CB0-46B0-88D6-BB676E151CB9}" destId="{87E7E104-B5FF-4BA2-BDC9-EE3C2FB0E79F}" srcOrd="1" destOrd="0" parTransId="{3B5D887A-1A5B-47F2-83A9-78CB46D488FA}" sibTransId="{D7911625-D8CB-416F-B49C-9B1F647EB331}"/>
    <dgm:cxn modelId="{8DBDDF78-8336-4EBF-8AC0-2BB6B109548C}" srcId="{658F20DF-3CB0-46B0-88D6-BB676E151CB9}" destId="{D069E3CB-8A45-4696-8D9C-D242CABA30AB}" srcOrd="3" destOrd="0" parTransId="{2ACC7BE7-C7CA-4928-B9BF-3E782978E8D9}" sibTransId="{10A5CED7-F9BD-4170-8BD9-A215340EA251}"/>
    <dgm:cxn modelId="{1003C97A-BEF6-4F08-9410-0AE7CF00B69E}" srcId="{DE5E04AA-E013-49B8-903A-4A4FE3FDDA54}" destId="{20870B4C-6BD4-4A3D-A18D-ABFA45E07508}" srcOrd="0" destOrd="0" parTransId="{75499323-AD71-46E0-9E33-184A1D7D7A18}" sibTransId="{9E0D43AD-C9EE-4E27-9325-B5157695702E}"/>
    <dgm:cxn modelId="{CC74DB7D-2091-47AF-8AC7-8BDFF5E0A28F}" type="presOf" srcId="{D069E3CB-8A45-4696-8D9C-D242CABA30AB}" destId="{3CA209F9-8CE5-4D51-911B-670B9B3DC817}" srcOrd="0" destOrd="5" presId="urn:microsoft.com/office/officeart/2005/8/layout/vList5"/>
    <dgm:cxn modelId="{613CB993-094E-4F28-8C01-889EFBDBFA0E}" srcId="{87E7E104-B5FF-4BA2-BDC9-EE3C2FB0E79F}" destId="{781E90A9-CEA1-4BA8-939D-BE153A9594DE}" srcOrd="1" destOrd="0" parTransId="{20B4095C-E8E3-433D-A6C6-441651B751A0}" sibTransId="{375FA5B5-12D7-45D1-A2D3-D74DF80EBB09}"/>
    <dgm:cxn modelId="{C82EFF93-578D-4A6C-932F-4BC65D5E8804}" srcId="{658F20DF-3CB0-46B0-88D6-BB676E151CB9}" destId="{352D9B0B-CE65-4BAB-ACE5-58AE2DED257B}" srcOrd="4" destOrd="0" parTransId="{C3D38A88-F444-46DC-9E75-CE6C60F234B3}" sibTransId="{B5984D94-CCF9-4C6D-B773-7CAF6EC0C1AF}"/>
    <dgm:cxn modelId="{C9C035A2-AA63-4711-8104-46A546699653}" srcId="{658F20DF-3CB0-46B0-88D6-BB676E151CB9}" destId="{1973381A-6BA9-415B-A1F0-6537F9A9D753}" srcOrd="2" destOrd="0" parTransId="{E3602444-B2EB-400C-BB5D-FCC053BFD17F}" sibTransId="{0FA9378B-8AD0-481C-A29B-BF5CE158B586}"/>
    <dgm:cxn modelId="{5295D2B1-DE04-4B0D-98A8-BB19254CED19}" srcId="{658F20DF-3CB0-46B0-88D6-BB676E151CB9}" destId="{465B366F-7E79-4E72-9225-58FAE3B9D316}" srcOrd="0" destOrd="0" parTransId="{71EC87B9-7FE7-4D02-AEBF-ED356B8B8C9B}" sibTransId="{CD8A33C0-FB68-4FDE-B1E4-CD84C6372B60}"/>
    <dgm:cxn modelId="{EED425B2-5192-4078-98D5-1E2F19097CDA}" type="presOf" srcId="{352D9B0B-CE65-4BAB-ACE5-58AE2DED257B}" destId="{3CA209F9-8CE5-4D51-911B-670B9B3DC817}" srcOrd="0" destOrd="6" presId="urn:microsoft.com/office/officeart/2005/8/layout/vList5"/>
    <dgm:cxn modelId="{33ECC0BD-1D3B-4FF0-817F-78FE03010279}" type="presOf" srcId="{465B366F-7E79-4E72-9225-58FAE3B9D316}" destId="{3CA209F9-8CE5-4D51-911B-670B9B3DC817}" srcOrd="0" destOrd="0" presId="urn:microsoft.com/office/officeart/2005/8/layout/vList5"/>
    <dgm:cxn modelId="{6A1EF1D1-7E12-4A6E-9492-5D4267244383}" type="presOf" srcId="{90F68E3C-271E-4257-B129-DC6EEE3C0003}" destId="{3CA209F9-8CE5-4D51-911B-670B9B3DC817}" srcOrd="0" destOrd="8" presId="urn:microsoft.com/office/officeart/2005/8/layout/vList5"/>
    <dgm:cxn modelId="{35CC92E2-3ED1-4759-B7D9-EDA42D0D0CCF}" type="presOf" srcId="{658F20DF-3CB0-46B0-88D6-BB676E151CB9}" destId="{C8936136-1E5E-4F39-B240-E5CD5B517BA1}" srcOrd="0" destOrd="0" presId="urn:microsoft.com/office/officeart/2005/8/layout/vList5"/>
    <dgm:cxn modelId="{020A09E8-8A57-44AE-884F-2E8E51B07F8A}" type="presOf" srcId="{8806243C-6F67-4FCB-B586-2087AC877790}" destId="{3CA209F9-8CE5-4D51-911B-670B9B3DC817}" srcOrd="0" destOrd="7" presId="urn:microsoft.com/office/officeart/2005/8/layout/vList5"/>
    <dgm:cxn modelId="{56E713F4-9F76-4C93-A963-8A12C9EAB471}" type="presOf" srcId="{20870B4C-6BD4-4A3D-A18D-ABFA45E07508}" destId="{245432F8-E9D9-46BE-A458-828E722AC397}" srcOrd="0" destOrd="0" presId="urn:microsoft.com/office/officeart/2005/8/layout/vList5"/>
    <dgm:cxn modelId="{601F6EFC-58A7-4752-87D5-499F58A4E936}" srcId="{20870B4C-6BD4-4A3D-A18D-ABFA45E07508}" destId="{E8278830-80C4-4415-812D-CAAB935610C6}" srcOrd="0" destOrd="0" parTransId="{30473997-2853-4CF8-BC00-32DE3D781E0A}" sibTransId="{D16DD919-4ED5-4636-A35B-EA01F91E1747}"/>
    <dgm:cxn modelId="{9C11855C-9178-4590-B25C-5D1DD3D2EEDF}" type="presParOf" srcId="{36FDFED1-34BE-4EB5-9D0E-BBB206724774}" destId="{6F739591-7D84-441E-B28C-0F22A9CDA457}" srcOrd="0" destOrd="0" presId="urn:microsoft.com/office/officeart/2005/8/layout/vList5"/>
    <dgm:cxn modelId="{D1CD3F38-50BC-4860-B6C5-CA6674EAE85F}" type="presParOf" srcId="{6F739591-7D84-441E-B28C-0F22A9CDA457}" destId="{245432F8-E9D9-46BE-A458-828E722AC397}" srcOrd="0" destOrd="0" presId="urn:microsoft.com/office/officeart/2005/8/layout/vList5"/>
    <dgm:cxn modelId="{05650F37-6C4A-44D7-AF17-70273952201B}" type="presParOf" srcId="{6F739591-7D84-441E-B28C-0F22A9CDA457}" destId="{3FB1062D-51A0-4E51-AC1D-4B24AA5A7040}" srcOrd="1" destOrd="0" presId="urn:microsoft.com/office/officeart/2005/8/layout/vList5"/>
    <dgm:cxn modelId="{46B54330-BF1A-4D29-AECA-821009233300}" type="presParOf" srcId="{36FDFED1-34BE-4EB5-9D0E-BBB206724774}" destId="{57B24C11-185D-4A17-8A94-89C6BB0DF158}" srcOrd="1" destOrd="0" presId="urn:microsoft.com/office/officeart/2005/8/layout/vList5"/>
    <dgm:cxn modelId="{20C2EE15-9011-4474-9257-82A5C4AB7CC1}" type="presParOf" srcId="{36FDFED1-34BE-4EB5-9D0E-BBB206724774}" destId="{D5748518-B84E-46D1-A208-F0453D5EFFCE}" srcOrd="2" destOrd="0" presId="urn:microsoft.com/office/officeart/2005/8/layout/vList5"/>
    <dgm:cxn modelId="{CA71E23E-DDD2-4B94-A778-564D325463DA}" type="presParOf" srcId="{D5748518-B84E-46D1-A208-F0453D5EFFCE}" destId="{C8936136-1E5E-4F39-B240-E5CD5B517BA1}" srcOrd="0" destOrd="0" presId="urn:microsoft.com/office/officeart/2005/8/layout/vList5"/>
    <dgm:cxn modelId="{4F8F53D1-8DF9-4CAF-8AA0-1119C5E78F34}" type="presParOf" srcId="{D5748518-B84E-46D1-A208-F0453D5EFFCE}" destId="{3CA209F9-8CE5-4D51-911B-670B9B3DC8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5E04AA-E013-49B8-903A-4A4FE3FDDA54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8F20DF-3CB0-46B0-88D6-BB676E151CB9}">
      <dgm:prSet phldrT="[Text]"/>
      <dgm:spPr/>
      <dgm:t>
        <a:bodyPr/>
        <a:lstStyle/>
        <a:p>
          <a:pPr algn="ctr"/>
          <a:r>
            <a:rPr lang="en-US" b="0" dirty="0">
              <a:solidFill>
                <a:schemeClr val="tx2"/>
              </a:solidFill>
            </a:rPr>
            <a:t>Policy as</a:t>
          </a:r>
        </a:p>
        <a:p>
          <a:pPr algn="ctr"/>
          <a:r>
            <a:rPr lang="en-US" b="0" dirty="0">
              <a:solidFill>
                <a:schemeClr val="tx2"/>
              </a:solidFill>
            </a:rPr>
            <a:t>Guiderails</a:t>
          </a:r>
          <a:endParaRPr lang="en-US" dirty="0">
            <a:solidFill>
              <a:schemeClr val="tx2"/>
            </a:solidFill>
          </a:endParaRPr>
        </a:p>
      </dgm:t>
    </dgm:pt>
    <dgm:pt modelId="{A70B37F5-DB12-4B6A-8DA8-6DFD244E5DEA}" type="parTrans" cxnId="{BB9BF30B-8988-4D15-86A4-DAEC18AB513A}">
      <dgm:prSet/>
      <dgm:spPr/>
      <dgm:t>
        <a:bodyPr/>
        <a:lstStyle/>
        <a:p>
          <a:endParaRPr lang="en-US"/>
        </a:p>
      </dgm:t>
    </dgm:pt>
    <dgm:pt modelId="{6F28A770-C0A9-4417-BB31-6CB3AEE74F0C}" type="sibTrans" cxnId="{BB9BF30B-8988-4D15-86A4-DAEC18AB513A}">
      <dgm:prSet/>
      <dgm:spPr/>
      <dgm:t>
        <a:bodyPr/>
        <a:lstStyle/>
        <a:p>
          <a:endParaRPr lang="en-US"/>
        </a:p>
      </dgm:t>
    </dgm:pt>
    <dgm:pt modelId="{465B366F-7E79-4E72-9225-58FAE3B9D316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dirty="0"/>
            <a:t>Leverage Ecosystem Platform capabilities where at all possible as part of ensuring a seamless constituent experience across the total Aetna ecosystem (PS &amp; Consumer)</a:t>
          </a:r>
          <a:endParaRPr lang="en-US" sz="900" b="0" dirty="0">
            <a:latin typeface="+mn-lt"/>
          </a:endParaRPr>
        </a:p>
      </dgm:t>
    </dgm:pt>
    <dgm:pt modelId="{71EC87B9-7FE7-4D02-AEBF-ED356B8B8C9B}" type="parTrans" cxnId="{5295D2B1-DE04-4B0D-98A8-BB19254CED19}">
      <dgm:prSet/>
      <dgm:spPr/>
      <dgm:t>
        <a:bodyPr/>
        <a:lstStyle/>
        <a:p>
          <a:endParaRPr lang="en-US"/>
        </a:p>
      </dgm:t>
    </dgm:pt>
    <dgm:pt modelId="{CD8A33C0-FB68-4FDE-B1E4-CD84C6372B60}" type="sibTrans" cxnId="{5295D2B1-DE04-4B0D-98A8-BB19254CED19}">
      <dgm:prSet/>
      <dgm:spPr/>
      <dgm:t>
        <a:bodyPr/>
        <a:lstStyle/>
        <a:p>
          <a:endParaRPr lang="en-US"/>
        </a:p>
      </dgm:t>
    </dgm:pt>
    <dgm:pt modelId="{90F68E3C-271E-4257-B129-DC6EEE3C0003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b="0" dirty="0">
            <a:latin typeface="+mn-lt"/>
          </a:endParaRPr>
        </a:p>
      </dgm:t>
    </dgm:pt>
    <dgm:pt modelId="{A9F672DE-B95E-401B-8F1E-BAE6240CC42A}" type="parTrans" cxnId="{0F37F605-2B93-46C8-9F74-B4B7EF04F99A}">
      <dgm:prSet/>
      <dgm:spPr/>
      <dgm:t>
        <a:bodyPr/>
        <a:lstStyle/>
        <a:p>
          <a:endParaRPr lang="en-US"/>
        </a:p>
      </dgm:t>
    </dgm:pt>
    <dgm:pt modelId="{BC4C2CA8-4A1E-4B87-8AC9-8A4BB654C448}" type="sibTrans" cxnId="{0F37F605-2B93-46C8-9F74-B4B7EF04F99A}">
      <dgm:prSet/>
      <dgm:spPr/>
      <dgm:t>
        <a:bodyPr/>
        <a:lstStyle/>
        <a:p>
          <a:endParaRPr lang="en-US"/>
        </a:p>
      </dgm:t>
    </dgm:pt>
    <dgm:pt modelId="{28DF49AA-632B-4F05-B288-B74AD706A0DA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dirty="0"/>
            <a:t>Align choice of data source (when multiple options) with Source of Record and Source of Truth designations where such exist</a:t>
          </a:r>
          <a:endParaRPr lang="en-US" sz="900" b="0" dirty="0">
            <a:latin typeface="+mn-lt"/>
          </a:endParaRPr>
        </a:p>
      </dgm:t>
    </dgm:pt>
    <dgm:pt modelId="{958DBD88-3373-4B43-A25D-B878CB27134A}" type="parTrans" cxnId="{C247E371-AAF1-433E-8F86-709F2A9841E6}">
      <dgm:prSet/>
      <dgm:spPr/>
      <dgm:t>
        <a:bodyPr/>
        <a:lstStyle/>
        <a:p>
          <a:endParaRPr lang="en-US"/>
        </a:p>
      </dgm:t>
    </dgm:pt>
    <dgm:pt modelId="{F1888CD8-4195-4FED-895A-531800E3A844}" type="sibTrans" cxnId="{C247E371-AAF1-433E-8F86-709F2A9841E6}">
      <dgm:prSet/>
      <dgm:spPr/>
      <dgm:t>
        <a:bodyPr/>
        <a:lstStyle/>
        <a:p>
          <a:endParaRPr lang="en-US"/>
        </a:p>
      </dgm:t>
    </dgm:pt>
    <dgm:pt modelId="{936E890F-1F7F-497D-A37A-5C1F86179C43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dirty="0"/>
            <a:t>All cross-domain (incl. to 3</a:t>
          </a:r>
          <a:r>
            <a:rPr lang="en-US" sz="1800" baseline="30000" dirty="0"/>
            <a:t>rd</a:t>
          </a:r>
          <a:r>
            <a:rPr lang="en-US" sz="1800" dirty="0"/>
            <a:t> party platforms) real time integrations must go through a managed API</a:t>
          </a:r>
          <a:endParaRPr lang="en-US" sz="900" b="0" dirty="0">
            <a:latin typeface="+mn-lt"/>
          </a:endParaRPr>
        </a:p>
      </dgm:t>
    </dgm:pt>
    <dgm:pt modelId="{DA1188A7-8012-4C71-8E6F-E863A810139A}" type="parTrans" cxnId="{83920D95-2BAB-46D4-849A-DB8C047A3FAF}">
      <dgm:prSet/>
      <dgm:spPr/>
      <dgm:t>
        <a:bodyPr/>
        <a:lstStyle/>
        <a:p>
          <a:endParaRPr lang="en-US"/>
        </a:p>
      </dgm:t>
    </dgm:pt>
    <dgm:pt modelId="{98B445A5-8289-4F3D-B1B1-D0F7058220F1}" type="sibTrans" cxnId="{83920D95-2BAB-46D4-849A-DB8C047A3FAF}">
      <dgm:prSet/>
      <dgm:spPr/>
      <dgm:t>
        <a:bodyPr/>
        <a:lstStyle/>
        <a:p>
          <a:endParaRPr lang="en-US"/>
        </a:p>
      </dgm:t>
    </dgm:pt>
    <dgm:pt modelId="{28E77FED-2B35-43A3-8C9A-8227F55E9CAB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dirty="0"/>
            <a:t>Ensure that enterprise needs are taken into account in solution and integration designs for enterprise components; known requirements will be provided by the EA teams and engaged business owners</a:t>
          </a:r>
          <a:endParaRPr lang="en-US" sz="900" b="0" dirty="0">
            <a:latin typeface="+mn-lt"/>
          </a:endParaRPr>
        </a:p>
      </dgm:t>
    </dgm:pt>
    <dgm:pt modelId="{888725D8-18B1-4891-8C2D-5FFB80EB69D4}" type="parTrans" cxnId="{090E9FE0-ACB4-4CCB-97D6-C32CE26CB4A8}">
      <dgm:prSet/>
      <dgm:spPr/>
      <dgm:t>
        <a:bodyPr/>
        <a:lstStyle/>
        <a:p>
          <a:endParaRPr lang="en-US"/>
        </a:p>
      </dgm:t>
    </dgm:pt>
    <dgm:pt modelId="{B113D1DB-B3E8-4AC6-8E9D-037E1FB14ABD}" type="sibTrans" cxnId="{090E9FE0-ACB4-4CCB-97D6-C32CE26CB4A8}">
      <dgm:prSet/>
      <dgm:spPr/>
      <dgm:t>
        <a:bodyPr/>
        <a:lstStyle/>
        <a:p>
          <a:endParaRPr lang="en-US"/>
        </a:p>
      </dgm:t>
    </dgm:pt>
    <dgm:pt modelId="{2FC5F06C-1C7C-4813-A3ED-52395D83B519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dirty="0"/>
            <a:t>The Architecture Planning team adjudicates what constitutes an Enterprise Component, based on current Enterprise Blueprints as well as known requirements from programs across all of Aetna</a:t>
          </a:r>
          <a:endParaRPr lang="en-US" sz="900" b="0" dirty="0">
            <a:latin typeface="+mn-lt"/>
          </a:endParaRPr>
        </a:p>
      </dgm:t>
    </dgm:pt>
    <dgm:pt modelId="{C948A58C-686B-4EC7-9C35-6D5D1B0CF4C5}" type="parTrans" cxnId="{1203FA20-647A-467A-9692-106C510A9954}">
      <dgm:prSet/>
      <dgm:spPr/>
      <dgm:t>
        <a:bodyPr/>
        <a:lstStyle/>
        <a:p>
          <a:endParaRPr lang="en-US"/>
        </a:p>
      </dgm:t>
    </dgm:pt>
    <dgm:pt modelId="{391A1BC8-81DC-4618-A476-4FB376D0467E}" type="sibTrans" cxnId="{1203FA20-647A-467A-9692-106C510A9954}">
      <dgm:prSet/>
      <dgm:spPr/>
      <dgm:t>
        <a:bodyPr/>
        <a:lstStyle/>
        <a:p>
          <a:endParaRPr lang="en-US"/>
        </a:p>
      </dgm:t>
    </dgm:pt>
    <dgm:pt modelId="{418FD3F5-ACE4-448A-821C-9CA4DEFB1CA9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b="0" dirty="0">
              <a:latin typeface="+mn-lt"/>
            </a:rPr>
            <a:t>Link to the full Architecture Policies </a:t>
          </a:r>
          <a:r>
            <a:rPr lang="en-US" sz="1400" b="0" dirty="0">
              <a:latin typeface="+mn-lt"/>
              <a:hlinkClick xmlns:r="http://schemas.openxmlformats.org/officeDocument/2006/relationships" r:id="rId1"/>
            </a:rPr>
            <a:t>document</a:t>
          </a:r>
          <a:endParaRPr lang="en-US" sz="1400" b="0" dirty="0">
            <a:latin typeface="+mn-lt"/>
          </a:endParaRPr>
        </a:p>
      </dgm:t>
    </dgm:pt>
    <dgm:pt modelId="{578CE7F0-FAE8-4BDD-861A-02E02A3D64F6}" type="parTrans" cxnId="{2A207AAA-9D86-433F-95F7-08E75F1757A1}">
      <dgm:prSet/>
      <dgm:spPr/>
      <dgm:t>
        <a:bodyPr/>
        <a:lstStyle/>
        <a:p>
          <a:endParaRPr lang="en-US"/>
        </a:p>
      </dgm:t>
    </dgm:pt>
    <dgm:pt modelId="{E88F3D6F-33A7-4C68-B32D-2B7E2F502501}" type="sibTrans" cxnId="{2A207AAA-9D86-433F-95F7-08E75F1757A1}">
      <dgm:prSet/>
      <dgm:spPr/>
      <dgm:t>
        <a:bodyPr/>
        <a:lstStyle/>
        <a:p>
          <a:endParaRPr lang="en-US"/>
        </a:p>
      </dgm:t>
    </dgm:pt>
    <dgm:pt modelId="{9CCD757B-401C-4B07-A480-FCC138BC182E}">
      <dgm:prSet phldrT="[Text]" custT="1"/>
      <dgm:spPr/>
      <dgm:t>
        <a:bodyPr/>
        <a:lstStyle/>
        <a:p>
          <a:pPr marL="182880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b="0" dirty="0">
              <a:latin typeface="+mn-lt"/>
              <a:hlinkClick xmlns:r="http://schemas.openxmlformats.org/officeDocument/2006/relationships" r:id="rId2"/>
            </a:rPr>
            <a:t>Enterprise Architecture Principles are here</a:t>
          </a:r>
          <a:endParaRPr lang="en-US" sz="1400" b="0" dirty="0">
            <a:latin typeface="+mn-lt"/>
          </a:endParaRPr>
        </a:p>
      </dgm:t>
    </dgm:pt>
    <dgm:pt modelId="{41B354F1-3A7C-4AA6-97BE-EC0395E309E3}" type="parTrans" cxnId="{CF2DD653-D455-4798-AF86-BA8A07192567}">
      <dgm:prSet/>
      <dgm:spPr/>
      <dgm:t>
        <a:bodyPr/>
        <a:lstStyle/>
        <a:p>
          <a:endParaRPr lang="en-US"/>
        </a:p>
      </dgm:t>
    </dgm:pt>
    <dgm:pt modelId="{5DEB43E2-D3EE-4EA3-A569-C165817D16B4}" type="sibTrans" cxnId="{CF2DD653-D455-4798-AF86-BA8A07192567}">
      <dgm:prSet/>
      <dgm:spPr/>
      <dgm:t>
        <a:bodyPr/>
        <a:lstStyle/>
        <a:p>
          <a:endParaRPr lang="en-US"/>
        </a:p>
      </dgm:t>
    </dgm:pt>
    <dgm:pt modelId="{36FDFED1-34BE-4EB5-9D0E-BBB206724774}" type="pres">
      <dgm:prSet presAssocID="{DE5E04AA-E013-49B8-903A-4A4FE3FDDA54}" presName="Name0" presStyleCnt="0">
        <dgm:presLayoutVars>
          <dgm:dir/>
          <dgm:animLvl val="lvl"/>
          <dgm:resizeHandles val="exact"/>
        </dgm:presLayoutVars>
      </dgm:prSet>
      <dgm:spPr/>
    </dgm:pt>
    <dgm:pt modelId="{D5748518-B84E-46D1-A208-F0453D5EFFCE}" type="pres">
      <dgm:prSet presAssocID="{658F20DF-3CB0-46B0-88D6-BB676E151CB9}" presName="linNode" presStyleCnt="0"/>
      <dgm:spPr/>
    </dgm:pt>
    <dgm:pt modelId="{C8936136-1E5E-4F39-B240-E5CD5B517BA1}" type="pres">
      <dgm:prSet presAssocID="{658F20DF-3CB0-46B0-88D6-BB676E151CB9}" presName="parentText" presStyleLbl="node1" presStyleIdx="0" presStyleCnt="1" custScaleX="74313" custScaleY="75951" custLinFactNeighborX="2731" custLinFactNeighborY="4911">
        <dgm:presLayoutVars>
          <dgm:chMax val="1"/>
          <dgm:bulletEnabled val="1"/>
        </dgm:presLayoutVars>
      </dgm:prSet>
      <dgm:spPr/>
    </dgm:pt>
    <dgm:pt modelId="{3CA209F9-8CE5-4D51-911B-670B9B3DC817}" type="pres">
      <dgm:prSet presAssocID="{658F20DF-3CB0-46B0-88D6-BB676E151CB9}" presName="descendantText" presStyleLbl="alignAccFollowNode1" presStyleIdx="0" presStyleCnt="1" custScaleX="143555" custScaleY="109919" custLinFactNeighborY="694">
        <dgm:presLayoutVars>
          <dgm:bulletEnabled val="1"/>
        </dgm:presLayoutVars>
      </dgm:prSet>
      <dgm:spPr/>
    </dgm:pt>
  </dgm:ptLst>
  <dgm:cxnLst>
    <dgm:cxn modelId="{0F37F605-2B93-46C8-9F74-B4B7EF04F99A}" srcId="{658F20DF-3CB0-46B0-88D6-BB676E151CB9}" destId="{90F68E3C-271E-4257-B129-DC6EEE3C0003}" srcOrd="4" destOrd="0" parTransId="{A9F672DE-B95E-401B-8F1E-BAE6240CC42A}" sibTransId="{BC4C2CA8-4A1E-4B87-8AC9-8A4BB654C448}"/>
    <dgm:cxn modelId="{BB9BF30B-8988-4D15-86A4-DAEC18AB513A}" srcId="{DE5E04AA-E013-49B8-903A-4A4FE3FDDA54}" destId="{658F20DF-3CB0-46B0-88D6-BB676E151CB9}" srcOrd="0" destOrd="0" parTransId="{A70B37F5-DB12-4B6A-8DA8-6DFD244E5DEA}" sibTransId="{6F28A770-C0A9-4417-BB31-6CB3AEE74F0C}"/>
    <dgm:cxn modelId="{96ACE315-E43A-4697-8A16-FE1BBFD11B5F}" type="presOf" srcId="{936E890F-1F7F-497D-A37A-5C1F86179C43}" destId="{3CA209F9-8CE5-4D51-911B-670B9B3DC817}" srcOrd="0" destOrd="2" presId="urn:microsoft.com/office/officeart/2005/8/layout/vList5"/>
    <dgm:cxn modelId="{BC2DA217-1630-4555-96A9-E3A92605B803}" type="presOf" srcId="{DE5E04AA-E013-49B8-903A-4A4FE3FDDA54}" destId="{36FDFED1-34BE-4EB5-9D0E-BBB206724774}" srcOrd="0" destOrd="0" presId="urn:microsoft.com/office/officeart/2005/8/layout/vList5"/>
    <dgm:cxn modelId="{1203FA20-647A-467A-9692-106C510A9954}" srcId="{28E77FED-2B35-43A3-8C9A-8227F55E9CAB}" destId="{2FC5F06C-1C7C-4813-A3ED-52395D83B519}" srcOrd="0" destOrd="0" parTransId="{C948A58C-686B-4EC7-9C35-6D5D1B0CF4C5}" sibTransId="{391A1BC8-81DC-4618-A476-4FB376D0467E}"/>
    <dgm:cxn modelId="{696A4B26-9FCF-40DB-84B7-CD7F7478464E}" type="presOf" srcId="{28E77FED-2B35-43A3-8C9A-8227F55E9CAB}" destId="{3CA209F9-8CE5-4D51-911B-670B9B3DC817}" srcOrd="0" destOrd="3" presId="urn:microsoft.com/office/officeart/2005/8/layout/vList5"/>
    <dgm:cxn modelId="{1C8FF24A-AAFA-44B9-B637-4C8B6B7020F2}" type="presOf" srcId="{28DF49AA-632B-4F05-B288-B74AD706A0DA}" destId="{3CA209F9-8CE5-4D51-911B-670B9B3DC817}" srcOrd="0" destOrd="1" presId="urn:microsoft.com/office/officeart/2005/8/layout/vList5"/>
    <dgm:cxn modelId="{4A089270-9B98-4916-ACC0-F897FC585EDD}" type="presOf" srcId="{418FD3F5-ACE4-448A-821C-9CA4DEFB1CA9}" destId="{3CA209F9-8CE5-4D51-911B-670B9B3DC817}" srcOrd="0" destOrd="5" presId="urn:microsoft.com/office/officeart/2005/8/layout/vList5"/>
    <dgm:cxn modelId="{C247E371-AAF1-433E-8F86-709F2A9841E6}" srcId="{658F20DF-3CB0-46B0-88D6-BB676E151CB9}" destId="{28DF49AA-632B-4F05-B288-B74AD706A0DA}" srcOrd="1" destOrd="0" parTransId="{958DBD88-3373-4B43-A25D-B878CB27134A}" sibTransId="{F1888CD8-4195-4FED-895A-531800E3A844}"/>
    <dgm:cxn modelId="{CF2DD653-D455-4798-AF86-BA8A07192567}" srcId="{28E77FED-2B35-43A3-8C9A-8227F55E9CAB}" destId="{9CCD757B-401C-4B07-A480-FCC138BC182E}" srcOrd="2" destOrd="0" parTransId="{41B354F1-3A7C-4AA6-97BE-EC0395E309E3}" sibTransId="{5DEB43E2-D3EE-4EA3-A569-C165817D16B4}"/>
    <dgm:cxn modelId="{83920D95-2BAB-46D4-849A-DB8C047A3FAF}" srcId="{658F20DF-3CB0-46B0-88D6-BB676E151CB9}" destId="{936E890F-1F7F-497D-A37A-5C1F86179C43}" srcOrd="2" destOrd="0" parTransId="{DA1188A7-8012-4C71-8E6F-E863A810139A}" sibTransId="{98B445A5-8289-4F3D-B1B1-D0F7058220F1}"/>
    <dgm:cxn modelId="{FF250CAA-C871-4C20-9183-D0BE8C7D67AF}" type="presOf" srcId="{9CCD757B-401C-4B07-A480-FCC138BC182E}" destId="{3CA209F9-8CE5-4D51-911B-670B9B3DC817}" srcOrd="0" destOrd="6" presId="urn:microsoft.com/office/officeart/2005/8/layout/vList5"/>
    <dgm:cxn modelId="{2A207AAA-9D86-433F-95F7-08E75F1757A1}" srcId="{28E77FED-2B35-43A3-8C9A-8227F55E9CAB}" destId="{418FD3F5-ACE4-448A-821C-9CA4DEFB1CA9}" srcOrd="1" destOrd="0" parTransId="{578CE7F0-FAE8-4BDD-861A-02E02A3D64F6}" sibTransId="{E88F3D6F-33A7-4C68-B32D-2B7E2F502501}"/>
    <dgm:cxn modelId="{5295D2B1-DE04-4B0D-98A8-BB19254CED19}" srcId="{658F20DF-3CB0-46B0-88D6-BB676E151CB9}" destId="{465B366F-7E79-4E72-9225-58FAE3B9D316}" srcOrd="0" destOrd="0" parTransId="{71EC87B9-7FE7-4D02-AEBF-ED356B8B8C9B}" sibTransId="{CD8A33C0-FB68-4FDE-B1E4-CD84C6372B60}"/>
    <dgm:cxn modelId="{33ECC0BD-1D3B-4FF0-817F-78FE03010279}" type="presOf" srcId="{465B366F-7E79-4E72-9225-58FAE3B9D316}" destId="{3CA209F9-8CE5-4D51-911B-670B9B3DC817}" srcOrd="0" destOrd="0" presId="urn:microsoft.com/office/officeart/2005/8/layout/vList5"/>
    <dgm:cxn modelId="{6A1EF1D1-7E12-4A6E-9492-5D4267244383}" type="presOf" srcId="{90F68E3C-271E-4257-B129-DC6EEE3C0003}" destId="{3CA209F9-8CE5-4D51-911B-670B9B3DC817}" srcOrd="0" destOrd="7" presId="urn:microsoft.com/office/officeart/2005/8/layout/vList5"/>
    <dgm:cxn modelId="{090E9FE0-ACB4-4CCB-97D6-C32CE26CB4A8}" srcId="{658F20DF-3CB0-46B0-88D6-BB676E151CB9}" destId="{28E77FED-2B35-43A3-8C9A-8227F55E9CAB}" srcOrd="3" destOrd="0" parTransId="{888725D8-18B1-4891-8C2D-5FFB80EB69D4}" sibTransId="{B113D1DB-B3E8-4AC6-8E9D-037E1FB14ABD}"/>
    <dgm:cxn modelId="{35CC92E2-3ED1-4759-B7D9-EDA42D0D0CCF}" type="presOf" srcId="{658F20DF-3CB0-46B0-88D6-BB676E151CB9}" destId="{C8936136-1E5E-4F39-B240-E5CD5B517BA1}" srcOrd="0" destOrd="0" presId="urn:microsoft.com/office/officeart/2005/8/layout/vList5"/>
    <dgm:cxn modelId="{53ACBAE8-1A00-4780-B2BF-FB9E5E778E11}" type="presOf" srcId="{2FC5F06C-1C7C-4813-A3ED-52395D83B519}" destId="{3CA209F9-8CE5-4D51-911B-670B9B3DC817}" srcOrd="0" destOrd="4" presId="urn:microsoft.com/office/officeart/2005/8/layout/vList5"/>
    <dgm:cxn modelId="{20C2EE15-9011-4474-9257-82A5C4AB7CC1}" type="presParOf" srcId="{36FDFED1-34BE-4EB5-9D0E-BBB206724774}" destId="{D5748518-B84E-46D1-A208-F0453D5EFFCE}" srcOrd="0" destOrd="0" presId="urn:microsoft.com/office/officeart/2005/8/layout/vList5"/>
    <dgm:cxn modelId="{CA71E23E-DDD2-4B94-A778-564D325463DA}" type="presParOf" srcId="{D5748518-B84E-46D1-A208-F0453D5EFFCE}" destId="{C8936136-1E5E-4F39-B240-E5CD5B517BA1}" srcOrd="0" destOrd="0" presId="urn:microsoft.com/office/officeart/2005/8/layout/vList5"/>
    <dgm:cxn modelId="{4F8F53D1-8DF9-4CAF-8AA0-1119C5E78F34}" type="presParOf" srcId="{D5748518-B84E-46D1-A208-F0453D5EFFCE}" destId="{3CA209F9-8CE5-4D51-911B-670B9B3DC8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062D-51A0-4E51-AC1D-4B24AA5A7040}">
      <dsp:nvSpPr>
        <dsp:cNvPr id="0" name=""/>
        <dsp:cNvSpPr/>
      </dsp:nvSpPr>
      <dsp:spPr>
        <a:xfrm rot="5400000">
          <a:off x="4099789" y="-1998557"/>
          <a:ext cx="2521887" cy="655546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Improve Health Care constituent experiences through digitally driven care-based actions balanced with a cost-effective platform that drives a better return on investment for the Medicare line of business.</a:t>
          </a:r>
          <a:r>
            <a:rPr lang="en-US" sz="1600" b="1" i="1" kern="1200" dirty="0"/>
            <a:t>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Consolidate Medicare operations onto the Next Gen Platform in order to achieve a lower cost as measured by PMPM while retiring the higher cost legacy operations platforms of aetna and Coventry Health.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Utilize aetna enterprise in the ecosystem platform investment in service customer care and care management </a:t>
          </a:r>
        </a:p>
      </dsp:txBody>
      <dsp:txXfrm rot="-5400000">
        <a:off x="2083003" y="141337"/>
        <a:ext cx="6432352" cy="2275671"/>
      </dsp:txXfrm>
    </dsp:sp>
    <dsp:sp modelId="{245432F8-E9D9-46BE-A458-828E722AC397}">
      <dsp:nvSpPr>
        <dsp:cNvPr id="0" name=""/>
        <dsp:cNvSpPr/>
      </dsp:nvSpPr>
      <dsp:spPr>
        <a:xfrm>
          <a:off x="301" y="241001"/>
          <a:ext cx="2095761" cy="204169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North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Star</a:t>
          </a:r>
          <a:endParaRPr lang="en-US" sz="2900" kern="1200" dirty="0"/>
        </a:p>
      </dsp:txBody>
      <dsp:txXfrm>
        <a:off x="99968" y="340668"/>
        <a:ext cx="1896427" cy="1842361"/>
      </dsp:txXfrm>
    </dsp:sp>
    <dsp:sp modelId="{3CA209F9-8CE5-4D51-911B-670B9B3DC817}">
      <dsp:nvSpPr>
        <dsp:cNvPr id="0" name=""/>
        <dsp:cNvSpPr/>
      </dsp:nvSpPr>
      <dsp:spPr>
        <a:xfrm rot="5400000">
          <a:off x="4186215" y="616765"/>
          <a:ext cx="2228637" cy="669910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- </a:t>
          </a:r>
          <a:r>
            <a:rPr lang="en-US" sz="1800" b="0" kern="1200" dirty="0">
              <a:latin typeface="+mn-lt"/>
            </a:rPr>
            <a:t>Next Gen is a </a:t>
          </a:r>
          <a:r>
            <a:rPr lang="en-US" sz="1800" b="0" u="none" kern="1200" dirty="0">
              <a:latin typeface="+mn-lt"/>
            </a:rPr>
            <a:t>multi-line of business platform</a:t>
          </a:r>
          <a:r>
            <a:rPr lang="en-US" sz="1800" b="0" kern="1200" dirty="0">
              <a:latin typeface="+mn-lt"/>
            </a:rPr>
            <a:t>: consider decisions &amp; implementation consistent with sharing resources allows for shared costs driving down PMPM.</a:t>
          </a:r>
          <a:endParaRPr lang="en-US" sz="900" b="0" kern="1200" dirty="0">
            <a:latin typeface="+mn-lt"/>
          </a:endParaRP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- Utilize selected vendor offerings as intended – minimize aetna unique changes and only </a:t>
          </a:r>
          <a:r>
            <a:rPr lang="en-US" sz="1800" b="0" kern="1200" dirty="0"/>
            <a:t>when appropriate, determine customization level as a part of the decision process.</a:t>
          </a:r>
          <a:endParaRPr lang="en-US" sz="900" b="0" kern="1200" dirty="0">
            <a:latin typeface="+mn-lt"/>
          </a:endParaRP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- Eliminate redundancy of two operating platforms</a:t>
          </a:r>
          <a:endParaRPr lang="en-US" sz="900" b="0" kern="1200" dirty="0">
            <a:latin typeface="+mn-lt"/>
          </a:endParaRPr>
        </a:p>
      </dsp:txBody>
      <dsp:txXfrm rot="-5400000">
        <a:off x="1950981" y="2960793"/>
        <a:ext cx="6590313" cy="2011051"/>
      </dsp:txXfrm>
    </dsp:sp>
    <dsp:sp modelId="{C8936136-1E5E-4F39-B240-E5CD5B517BA1}">
      <dsp:nvSpPr>
        <dsp:cNvPr id="0" name=""/>
        <dsp:cNvSpPr/>
      </dsp:nvSpPr>
      <dsp:spPr>
        <a:xfrm>
          <a:off x="93073" y="2689504"/>
          <a:ext cx="1950679" cy="251861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Topline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Guardrails</a:t>
          </a:r>
          <a:endParaRPr lang="en-US" sz="2900" kern="1200" dirty="0"/>
        </a:p>
      </dsp:txBody>
      <dsp:txXfrm>
        <a:off x="188297" y="2784728"/>
        <a:ext cx="1760231" cy="2328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062D-51A0-4E51-AC1D-4B24AA5A7040}">
      <dsp:nvSpPr>
        <dsp:cNvPr id="0" name=""/>
        <dsp:cNvSpPr/>
      </dsp:nvSpPr>
      <dsp:spPr>
        <a:xfrm rot="5400000">
          <a:off x="4545170" y="-2248663"/>
          <a:ext cx="1631125" cy="655546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Plan Sponsors are a valued constituent shall be engaged in a </a:t>
          </a:r>
          <a:r>
            <a:rPr lang="en-US" sz="2000" kern="1200" dirty="0" err="1"/>
            <a:t>aetna</a:t>
          </a:r>
          <a:r>
            <a:rPr lang="en-US" sz="2000" kern="1200" dirty="0"/>
            <a:t> digitally transformed experience consistently across commercial and retiree populations.</a:t>
          </a:r>
          <a:endParaRPr lang="en-US" sz="2000" b="1" i="1" kern="1200" dirty="0"/>
        </a:p>
      </dsp:txBody>
      <dsp:txXfrm rot="-5400000">
        <a:off x="2083003" y="293129"/>
        <a:ext cx="6475835" cy="1471875"/>
      </dsp:txXfrm>
    </dsp:sp>
    <dsp:sp modelId="{245432F8-E9D9-46BE-A458-828E722AC397}">
      <dsp:nvSpPr>
        <dsp:cNvPr id="0" name=""/>
        <dsp:cNvSpPr/>
      </dsp:nvSpPr>
      <dsp:spPr>
        <a:xfrm>
          <a:off x="301" y="449"/>
          <a:ext cx="2095761" cy="202290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NextGen Platform </a:t>
          </a:r>
          <a:r>
            <a:rPr lang="en-US" sz="2000" b="0" kern="1200" dirty="0"/>
            <a:t>NorthStar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>
              <a:solidFill>
                <a:srgbClr val="7030A0"/>
              </a:solidFill>
            </a:rPr>
            <a:t>Plan Sponsor</a:t>
          </a:r>
        </a:p>
      </dsp:txBody>
      <dsp:txXfrm>
        <a:off x="99051" y="99199"/>
        <a:ext cx="1898261" cy="1825406"/>
      </dsp:txXfrm>
    </dsp:sp>
    <dsp:sp modelId="{3CA209F9-8CE5-4D51-911B-670B9B3DC817}">
      <dsp:nvSpPr>
        <dsp:cNvPr id="0" name=""/>
        <dsp:cNvSpPr/>
      </dsp:nvSpPr>
      <dsp:spPr>
        <a:xfrm rot="5400000">
          <a:off x="3738162" y="295961"/>
          <a:ext cx="3020037" cy="680428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Consistent PS experience via Enterprise systems of record especially a consolidated aetna bill e.g. </a:t>
          </a:r>
          <a:r>
            <a:rPr lang="en-US" sz="2000" kern="1200" dirty="0" err="1"/>
            <a:t>PSBoR</a:t>
          </a:r>
          <a:r>
            <a:rPr lang="en-US" sz="2000" kern="1200" dirty="0"/>
            <a:t>, PSIL</a:t>
          </a:r>
          <a:endParaRPr lang="en-US" sz="2000" b="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"/>
          </a:pPr>
          <a:r>
            <a:rPr lang="en-US" sz="2000" kern="1200" dirty="0"/>
            <a:t>Consistent PS Administrator experience via the constituent systems of engagement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"/>
          </a:pPr>
          <a:r>
            <a:rPr lang="en-US" sz="2000" kern="1200" dirty="0"/>
            <a:t>Consistent PS experience via Enterprise systems of insight especially those delivering PS reporting </a:t>
          </a:r>
          <a:r>
            <a:rPr lang="en-US" sz="2000" kern="1200" dirty="0" err="1"/>
            <a:t>eg</a:t>
          </a:r>
          <a:r>
            <a:rPr lang="en-US" sz="2000" kern="1200" dirty="0"/>
            <a:t> ART/DART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"/>
          </a:pPr>
          <a:r>
            <a:rPr lang="en-US" sz="2000" kern="1200" dirty="0"/>
            <a:t>Strive to assist the employee to retiree transition in selection of Same-or-Better coverage plans.</a:t>
          </a: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00" b="0" kern="1200" dirty="0">
            <a:latin typeface="+mn-lt"/>
          </a:endParaRPr>
        </a:p>
      </dsp:txBody>
      <dsp:txXfrm rot="-5400000">
        <a:off x="1846040" y="2335509"/>
        <a:ext cx="6656856" cy="2725185"/>
      </dsp:txXfrm>
    </dsp:sp>
    <dsp:sp modelId="{C8936136-1E5E-4F39-B240-E5CD5B517BA1}">
      <dsp:nvSpPr>
        <dsp:cNvPr id="0" name=""/>
        <dsp:cNvSpPr/>
      </dsp:nvSpPr>
      <dsp:spPr>
        <a:xfrm>
          <a:off x="78776" y="2462681"/>
          <a:ext cx="1845737" cy="2495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Topline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Guardrail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Plan Sponsor</a:t>
          </a:r>
          <a:endParaRPr lang="en-US" sz="2000" kern="1200" dirty="0"/>
        </a:p>
      </dsp:txBody>
      <dsp:txXfrm>
        <a:off x="168877" y="2552782"/>
        <a:ext cx="1665535" cy="2315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209F9-8CE5-4D51-911B-670B9B3DC817}">
      <dsp:nvSpPr>
        <dsp:cNvPr id="0" name=""/>
        <dsp:cNvSpPr/>
      </dsp:nvSpPr>
      <dsp:spPr>
        <a:xfrm rot="5400000">
          <a:off x="3013602" y="-716604"/>
          <a:ext cx="4575300" cy="66991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Assist the employee in transition to retiree in the selection of Same-or-Better coverage Medicare plans.</a:t>
          </a:r>
          <a:endParaRPr lang="en-US" sz="1000" b="0" kern="1200" dirty="0">
            <a:latin typeface="+mn-lt"/>
          </a:endParaRP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400" kern="1200" dirty="0"/>
            <a:t>Be able to answer:</a:t>
          </a:r>
          <a:endParaRPr lang="en-US" sz="2400" b="0" kern="1200" dirty="0">
            <a:latin typeface="+mn-lt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Which members belong to which Plan Sponsor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Which members belong to which Plan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Which Plans are used to support which Plan Sponsor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Plan Sponsor uses which Products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Member enrolment by Plan Sponsor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Will be able to Report both standard and custom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Data integration will flow on the EIE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2000" kern="1200" dirty="0"/>
            <a:t>PS Case sales, setup, installation Process shall be monitored, modeled, event notification and managed.</a:t>
          </a: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00" b="0" kern="1200" dirty="0">
            <a:latin typeface="+mn-lt"/>
          </a:endParaRPr>
        </a:p>
      </dsp:txBody>
      <dsp:txXfrm rot="-5400000">
        <a:off x="1951699" y="568647"/>
        <a:ext cx="6475758" cy="4128604"/>
      </dsp:txXfrm>
    </dsp:sp>
    <dsp:sp modelId="{C8936136-1E5E-4F39-B240-E5CD5B517BA1}">
      <dsp:nvSpPr>
        <dsp:cNvPr id="0" name=""/>
        <dsp:cNvSpPr/>
      </dsp:nvSpPr>
      <dsp:spPr>
        <a:xfrm>
          <a:off x="128464" y="883703"/>
          <a:ext cx="1950679" cy="3951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tx2"/>
              </a:solidFill>
            </a:rPr>
            <a:t>Topline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tx2"/>
              </a:solidFill>
            </a:rPr>
            <a:t>Guiderails</a:t>
          </a:r>
          <a:endParaRPr lang="en-US" sz="2900" kern="1200" dirty="0">
            <a:solidFill>
              <a:schemeClr val="tx2"/>
            </a:solidFill>
          </a:endParaRPr>
        </a:p>
      </dsp:txBody>
      <dsp:txXfrm>
        <a:off x="223688" y="978927"/>
        <a:ext cx="1760231" cy="3761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1062D-51A0-4E51-AC1D-4B24AA5A7040}">
      <dsp:nvSpPr>
        <dsp:cNvPr id="0" name=""/>
        <dsp:cNvSpPr/>
      </dsp:nvSpPr>
      <dsp:spPr>
        <a:xfrm rot="5400000">
          <a:off x="4772285" y="-2448960"/>
          <a:ext cx="1231246" cy="64999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Plan description &amp; specification is tightly coupled to each intended use and support purpose for the intended constituent or task (contact center, regulatory filing; quoting &amp; rating; claims administration)</a:t>
          </a:r>
          <a:endParaRPr lang="en-US" sz="2000" b="1" i="1" kern="1200" dirty="0"/>
        </a:p>
      </dsp:txBody>
      <dsp:txXfrm rot="-5400000">
        <a:off x="2137926" y="245503"/>
        <a:ext cx="6439860" cy="1111038"/>
      </dsp:txXfrm>
    </dsp:sp>
    <dsp:sp modelId="{245432F8-E9D9-46BE-A458-828E722AC397}">
      <dsp:nvSpPr>
        <dsp:cNvPr id="0" name=""/>
        <dsp:cNvSpPr/>
      </dsp:nvSpPr>
      <dsp:spPr>
        <a:xfrm>
          <a:off x="531" y="40317"/>
          <a:ext cx="2150796" cy="146704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Plan/Offering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/>
            <a:t>Current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/>
            <a:t>State</a:t>
          </a:r>
          <a:endParaRPr lang="en-US" sz="2800" i="1" kern="1200" dirty="0"/>
        </a:p>
      </dsp:txBody>
      <dsp:txXfrm>
        <a:off x="72146" y="111932"/>
        <a:ext cx="2007566" cy="1323818"/>
      </dsp:txXfrm>
    </dsp:sp>
    <dsp:sp modelId="{3CA209F9-8CE5-4D51-911B-670B9B3DC817}">
      <dsp:nvSpPr>
        <dsp:cNvPr id="0" name=""/>
        <dsp:cNvSpPr/>
      </dsp:nvSpPr>
      <dsp:spPr>
        <a:xfrm rot="5400000">
          <a:off x="3600620" y="146995"/>
          <a:ext cx="3400288" cy="669910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US" sz="2000" b="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"/>
          </a:pPr>
          <a:r>
            <a:rPr lang="en-US" sz="1800" kern="1200" dirty="0"/>
            <a:t>Language of Benefit/Plan is to be appropriate to the intent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Natural Language for human use: sales, support;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Application context for automated administration.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Plan/Offering Index: each representation of a Plan instance shall be indexed, allows for link or traceable association.   (Analogy Global ID for each Plan)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Axiom: for Product there is no </a:t>
          </a:r>
          <a:r>
            <a:rPr lang="en-US" sz="1800" kern="1200" dirty="0" err="1"/>
            <a:t>BoR</a:t>
          </a:r>
          <a:r>
            <a:rPr lang="en-US" sz="1800" kern="1200" dirty="0"/>
            <a:t> only Source of Reference by usage ? (Prove a negative?)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Axiom: no ‘Plan’ has nor ever will (5 years) serve all Plan/Offering Use Cases from one source.</a:t>
          </a:r>
          <a:endParaRPr lang="en-US" sz="20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400" kern="1200" dirty="0"/>
            <a:t>Q: What Digital Transformation or Innovation could challenge this Axiom?</a:t>
          </a: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00" b="0" kern="1200" dirty="0">
            <a:latin typeface="+mn-lt"/>
          </a:endParaRPr>
        </a:p>
      </dsp:txBody>
      <dsp:txXfrm rot="-5400000">
        <a:off x="1951211" y="1962392"/>
        <a:ext cx="6533118" cy="3068312"/>
      </dsp:txXfrm>
    </dsp:sp>
    <dsp:sp modelId="{C8936136-1E5E-4F39-B240-E5CD5B517BA1}">
      <dsp:nvSpPr>
        <dsp:cNvPr id="0" name=""/>
        <dsp:cNvSpPr/>
      </dsp:nvSpPr>
      <dsp:spPr>
        <a:xfrm>
          <a:off x="93303" y="2167448"/>
          <a:ext cx="1950679" cy="2640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Guardrails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Group Plans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Medicare NGP</a:t>
          </a:r>
        </a:p>
      </dsp:txBody>
      <dsp:txXfrm>
        <a:off x="188527" y="2262672"/>
        <a:ext cx="1760231" cy="2450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209F9-8CE5-4D51-911B-670B9B3DC817}">
      <dsp:nvSpPr>
        <dsp:cNvPr id="0" name=""/>
        <dsp:cNvSpPr/>
      </dsp:nvSpPr>
      <dsp:spPr>
        <a:xfrm rot="5400000">
          <a:off x="2765854" y="-431462"/>
          <a:ext cx="5070794" cy="66991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Leverage Ecosystem Platform capabilities where at all possible as part of ensuring a seamless constituent experience across the total Aetna ecosystem (PS &amp; Consumer)</a:t>
          </a:r>
          <a:endParaRPr lang="en-US" sz="900" b="0" kern="1200" dirty="0">
            <a:latin typeface="+mn-lt"/>
          </a:endParaRP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Align choice of data source (when multiple options) with Source of Record and Source of Truth designations where such exist</a:t>
          </a:r>
          <a:endParaRPr lang="en-US" sz="900" b="0" kern="1200" dirty="0">
            <a:latin typeface="+mn-lt"/>
          </a:endParaRP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All cross-domain (incl. to 3</a:t>
          </a:r>
          <a:r>
            <a:rPr lang="en-US" sz="1800" kern="1200" baseline="30000" dirty="0"/>
            <a:t>rd</a:t>
          </a:r>
          <a:r>
            <a:rPr lang="en-US" sz="1800" kern="1200" dirty="0"/>
            <a:t> party platforms) real time integrations must go through a managed API</a:t>
          </a:r>
          <a:endParaRPr lang="en-US" sz="900" b="0" kern="1200" dirty="0">
            <a:latin typeface="+mn-lt"/>
          </a:endParaRP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kern="1200" dirty="0"/>
            <a:t>Ensure that enterprise needs are taken into account in solution and integration designs for enterprise components; known requirements will be provided by the EA teams and engaged business owners</a:t>
          </a:r>
          <a:endParaRPr lang="en-US" sz="900" b="0" kern="1200" dirty="0">
            <a:latin typeface="+mn-lt"/>
          </a:endParaRPr>
        </a:p>
        <a:p>
          <a:pPr marL="182880" lvl="2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800" kern="1200" dirty="0"/>
            <a:t>The Architecture Planning team adjudicates what constitutes an Enterprise Component, based on current Enterprise Blueprints as well as known requirements from programs across all of Aetna</a:t>
          </a:r>
          <a:endParaRPr lang="en-US" sz="900" b="0" kern="1200" dirty="0">
            <a:latin typeface="+mn-lt"/>
          </a:endParaRPr>
        </a:p>
        <a:p>
          <a:pPr marL="182880" lvl="2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b="0" kern="1200" dirty="0">
              <a:latin typeface="+mn-lt"/>
            </a:rPr>
            <a:t>Link to the full Architecture Policies </a:t>
          </a:r>
          <a:r>
            <a:rPr lang="en-US" sz="1400" b="0" kern="1200" dirty="0">
              <a:latin typeface="+mn-lt"/>
              <a:hlinkClick xmlns:r="http://schemas.openxmlformats.org/officeDocument/2006/relationships" r:id="rId1"/>
            </a:rPr>
            <a:t>document</a:t>
          </a:r>
          <a:endParaRPr lang="en-US" sz="1400" b="0" kern="1200" dirty="0">
            <a:latin typeface="+mn-lt"/>
          </a:endParaRPr>
        </a:p>
        <a:p>
          <a:pPr marL="182880" lvl="2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b="0" kern="1200" dirty="0">
              <a:latin typeface="+mn-lt"/>
              <a:hlinkClick xmlns:r="http://schemas.openxmlformats.org/officeDocument/2006/relationships" r:id="rId2"/>
            </a:rPr>
            <a:t>Enterprise Architecture Principles are here</a:t>
          </a:r>
          <a:endParaRPr lang="en-US" sz="1400" b="0" kern="1200" dirty="0">
            <a:latin typeface="+mn-lt"/>
          </a:endParaRPr>
        </a:p>
        <a:p>
          <a:pPr marL="182880" lvl="1" indent="-18288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b="0" kern="1200" dirty="0">
            <a:latin typeface="+mn-lt"/>
          </a:endParaRPr>
        </a:p>
      </dsp:txBody>
      <dsp:txXfrm rot="-5400000">
        <a:off x="1951698" y="630230"/>
        <a:ext cx="6451570" cy="4575722"/>
      </dsp:txXfrm>
    </dsp:sp>
    <dsp:sp modelId="{C8936136-1E5E-4F39-B240-E5CD5B517BA1}">
      <dsp:nvSpPr>
        <dsp:cNvPr id="0" name=""/>
        <dsp:cNvSpPr/>
      </dsp:nvSpPr>
      <dsp:spPr>
        <a:xfrm>
          <a:off x="128464" y="979406"/>
          <a:ext cx="1950679" cy="43797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tx2"/>
              </a:solidFill>
            </a:rPr>
            <a:t>Policy as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tx2"/>
              </a:solidFill>
            </a:rPr>
            <a:t>Guiderails</a:t>
          </a:r>
          <a:endParaRPr lang="en-US" sz="2900" kern="1200" dirty="0">
            <a:solidFill>
              <a:schemeClr val="tx2"/>
            </a:solidFill>
          </a:endParaRPr>
        </a:p>
      </dsp:txBody>
      <dsp:txXfrm>
        <a:off x="223688" y="1074630"/>
        <a:ext cx="1760231" cy="418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5760"/>
          </a:xfrm>
          <a:prstGeom prst="rect">
            <a:avLst/>
          </a:prstGeom>
        </p:spPr>
        <p:txBody>
          <a:bodyPr vert="horz" lIns="96632" tIns="48316" rIns="96632" bIns="483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2" y="2"/>
            <a:ext cx="4160520" cy="365760"/>
          </a:xfrm>
          <a:prstGeom prst="rect">
            <a:avLst/>
          </a:prstGeom>
        </p:spPr>
        <p:txBody>
          <a:bodyPr vert="horz" lIns="96632" tIns="48316" rIns="96632" bIns="48316" rtlCol="0"/>
          <a:lstStyle>
            <a:lvl1pPr algn="r">
              <a:defRPr sz="1200"/>
            </a:lvl1pPr>
          </a:lstStyle>
          <a:p>
            <a:fld id="{739DA255-8900-4EF5-8E79-68E6F9D4DC43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2" tIns="48316" rIns="96632" bIns="483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1"/>
            <a:ext cx="7680960" cy="3291840"/>
          </a:xfrm>
          <a:prstGeom prst="rect">
            <a:avLst/>
          </a:prstGeom>
        </p:spPr>
        <p:txBody>
          <a:bodyPr vert="horz" lIns="96632" tIns="48316" rIns="96632" bIns="483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32" tIns="48316" rIns="96632" bIns="483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2" y="6948171"/>
            <a:ext cx="4160520" cy="365760"/>
          </a:xfrm>
          <a:prstGeom prst="rect">
            <a:avLst/>
          </a:prstGeom>
        </p:spPr>
        <p:txBody>
          <a:bodyPr vert="horz" lIns="96632" tIns="48316" rIns="96632" bIns="48316" rtlCol="0" anchor="b"/>
          <a:lstStyle>
            <a:lvl1pPr algn="r">
              <a:defRPr sz="1200"/>
            </a:lvl1pPr>
          </a:lstStyle>
          <a:p>
            <a:fld id="{0D74D546-FC52-4999-ADBD-567C8DE14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0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79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16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56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96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34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74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13" algn="l" defTabSz="913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75" y="358775"/>
            <a:ext cx="3119438" cy="233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Header - Provide Presentation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mm/dd/ccyy hh:mm am/pm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Notes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4E940D7-1337-49CF-B955-55FC2449EAA8}" type="slidenum">
              <a:rPr lang="en-US" sz="1000" b="1">
                <a:solidFill>
                  <a:srgbClr val="000000"/>
                </a:solidFill>
                <a:latin typeface="Arial" charset="0"/>
              </a:rPr>
              <a:pPr defTabSz="94850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5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75" y="358775"/>
            <a:ext cx="3119438" cy="233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Header - Provide Presentation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mm/dd/ccyy hh:mm am/pm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Notes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4E940D7-1337-49CF-B955-55FC2449EAA8}" type="slidenum">
              <a:rPr lang="en-US" sz="1000" b="1">
                <a:solidFill>
                  <a:srgbClr val="000000"/>
                </a:solidFill>
                <a:latin typeface="Arial" charset="0"/>
              </a:rPr>
              <a:pPr defTabSz="94850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0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75" y="358775"/>
            <a:ext cx="3119438" cy="233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967">
              <a:defRPr/>
            </a:pPr>
            <a:r>
              <a:rPr lang="en-US" dirty="0"/>
              <a:t>Commentary: the introduction of Group: Plan Sponsor offerings introduces several major considerations especially in the area of adding the constituent: Plan Sponsors and their administrators; Product Offerings; and the business processes which support them. </a:t>
            </a:r>
          </a:p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Header - Provide Presentation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mm/dd/ccyy hh:mm am/pm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Notes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4E940D7-1337-49CF-B955-55FC2449EAA8}" type="slidenum">
              <a:rPr lang="en-US" sz="1000" b="1">
                <a:solidFill>
                  <a:srgbClr val="000000"/>
                </a:solidFill>
                <a:latin typeface="Arial" charset="0"/>
              </a:rPr>
              <a:pPr defTabSz="94850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7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75" y="358775"/>
            <a:ext cx="3119438" cy="233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Header - Provide Presentation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mm/dd/ccyy hh:mm am/pm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Notes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4E940D7-1337-49CF-B955-55FC2449EAA8}" type="slidenum">
              <a:rPr lang="en-US" sz="1000" b="1">
                <a:solidFill>
                  <a:srgbClr val="000000"/>
                </a:solidFill>
                <a:latin typeface="Arial" charset="0"/>
              </a:rPr>
              <a:pPr defTabSz="94850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6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75" y="358775"/>
            <a:ext cx="3119438" cy="233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Header - Provide Presentation Name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mm/dd/ccyy hh:mm am/pm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EDIT Notes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850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4E940D7-1337-49CF-B955-55FC2449EAA8}" type="slidenum">
              <a:rPr lang="en-US" sz="1000" b="1">
                <a:solidFill>
                  <a:srgbClr val="000000"/>
                </a:solidFill>
                <a:latin typeface="Arial" charset="0"/>
              </a:rPr>
              <a:pPr defTabSz="948507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4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black">
          <a:xfrm>
            <a:off x="295275" y="333377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Quality health plans &amp; benefits</a:t>
            </a:r>
          </a:p>
          <a:p>
            <a:pPr eaLnBrk="1" hangingPunct="1">
              <a:defRPr/>
            </a:pPr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Healthier living</a:t>
            </a:r>
          </a:p>
          <a:p>
            <a:pPr eaLnBrk="1" hangingPunct="1">
              <a:defRPr/>
            </a:pPr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Financial well-being</a:t>
            </a:r>
          </a:p>
          <a:p>
            <a:pPr eaLnBrk="1" hangingPunct="1">
              <a:defRPr/>
            </a:pPr>
            <a:r>
              <a:rPr lang="en-US" sz="1300" b="1" dirty="0">
                <a:solidFill>
                  <a:schemeClr val="accent1"/>
                </a:solidFill>
                <a:latin typeface="Calibri" pitchFamily="34" charset="0"/>
              </a:rPr>
              <a:t>Intelligent solutions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7"/>
            <a:ext cx="603031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450554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4832351"/>
            <a:ext cx="3962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  <a:cs typeface="+mn-cs"/>
              </a:defRPr>
            </a:lvl1pPr>
          </a:lstStyle>
          <a:p>
            <a:fld id="{473F7E0A-8C3D-407C-85E6-007A5570CA4E}" type="datetimeFigureOut">
              <a:rPr lang="en-US" smtClean="0"/>
              <a:t>3/11/2022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7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152400"/>
            <a:ext cx="8364538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4320" y="1529917"/>
            <a:ext cx="4038600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1" y="1529917"/>
            <a:ext cx="4173538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E3302-3EE0-470F-8F47-BD9DE5677D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4867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89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252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732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/>
          <a:srcRect l="29852" t="2058" r="5736"/>
          <a:stretch>
            <a:fillRect/>
          </a:stretch>
        </p:blipFill>
        <p:spPr bwMode="auto">
          <a:xfrm>
            <a:off x="4146550" y="1624013"/>
            <a:ext cx="46037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2B8AF9-393B-408E-B4EF-5E6800C025F1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"/>
          <p:cNvSpPr/>
          <p:nvPr userDrawn="1"/>
        </p:nvSpPr>
        <p:spPr>
          <a:xfrm>
            <a:off x="0" y="6615992"/>
            <a:ext cx="9144000" cy="26677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8301" y="161928"/>
            <a:ext cx="8448676" cy="316336"/>
          </a:xfrm>
          <a:prstGeom prst="rect">
            <a:avLst/>
          </a:prstGeom>
        </p:spPr>
        <p:txBody>
          <a:bodyPr anchor="t"/>
          <a:lstStyle>
            <a:lvl1pPr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6824" y="449912"/>
            <a:ext cx="8448675" cy="274320"/>
          </a:xfrm>
          <a:prstGeom prst="rect">
            <a:avLst/>
          </a:prstGeom>
        </p:spPr>
        <p:txBody>
          <a:bodyPr anchor="t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1" y="1151906"/>
            <a:ext cx="8430491" cy="5142016"/>
          </a:xfrm>
          <a:prstGeom prst="rect">
            <a:avLst/>
          </a:prstGeom>
        </p:spPr>
        <p:txBody>
          <a:bodyPr/>
          <a:lstStyle>
            <a:lvl1pPr marL="169863" indent="-169863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60375" indent="-290513">
              <a:buFont typeface="Calibri" panose="020F0502020204030204" pitchFamily="34" charset="0"/>
              <a:buChar char="—"/>
              <a:defRPr sz="1600">
                <a:solidFill>
                  <a:schemeClr val="bg1"/>
                </a:solidFill>
              </a:defRPr>
            </a:lvl2pPr>
          </a:lstStyle>
          <a:p>
            <a:r>
              <a:rPr lang="en-US" dirty="0"/>
              <a:t>Supporting points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504" y="6591222"/>
            <a:ext cx="645537" cy="29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94507F1E-61FE-435C-B5C4-29E70AD5FE4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5484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2422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4" y="152402"/>
            <a:ext cx="8391525" cy="7858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530352"/>
            <a:ext cx="837882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8455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 | Prefer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4350553"/>
          </a:xfrm>
          <a:solidFill>
            <a:schemeClr val="bg2"/>
          </a:solidFill>
        </p:spPr>
        <p:txBody>
          <a:bodyPr anchor="ctr"/>
          <a:lstStyle>
            <a:lvl1pPr algn="ctr">
              <a:lnSpc>
                <a:spcPct val="80000"/>
              </a:lnSpc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with Aetna logo 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26911" y="4548186"/>
            <a:ext cx="509709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27276" y="5821809"/>
            <a:ext cx="3896359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5760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26911" y="4548186"/>
            <a:ext cx="509709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27276" y="5821809"/>
            <a:ext cx="3896359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108942" y="6292904"/>
            <a:ext cx="926117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1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116425"/>
            <a:ext cx="9144000" cy="741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38492" y="537510"/>
            <a:ext cx="8492416" cy="5199903"/>
          </a:xfrm>
        </p:spPr>
        <p:txBody>
          <a:bodyPr anchor="ctr"/>
          <a:lstStyle>
            <a:lvl1pPr algn="ctr">
              <a:lnSpc>
                <a:spcPct val="80000"/>
              </a:lnSpc>
              <a:defRPr sz="7202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defRPr sz="1400" b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108942" y="6292904"/>
            <a:ext cx="926117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2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1 column,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91" y="6381000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Confidential: Medicaid Backlog Reduction Planning</a:t>
            </a:r>
          </a:p>
        </p:txBody>
      </p:sp>
    </p:spTree>
    <p:extLst>
      <p:ext uri="{BB962C8B-B14F-4D97-AF65-F5344CB8AC3E}">
        <p14:creationId xmlns:p14="http://schemas.microsoft.com/office/powerpoint/2010/main" val="638622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etna_Logo_K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060" y="2779939"/>
            <a:ext cx="960370" cy="3293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8325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78316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598269" y="6325914"/>
            <a:ext cx="926117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5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7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648014" y="6325914"/>
            <a:ext cx="926117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6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3" name="Picture 22" descr="Aetna_Logo_K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060" y="2779939"/>
            <a:ext cx="960370" cy="3293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9392"/>
            <a:ext cx="5097090" cy="1280926"/>
          </a:xfrm>
        </p:spPr>
        <p:txBody>
          <a:bodyPr anchor="b"/>
          <a:lstStyle>
            <a:lvl1pPr algn="ctr">
              <a:lnSpc>
                <a:spcPct val="90000"/>
              </a:lnSpc>
              <a:defRPr sz="4400" b="0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20727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4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399" y="4115993"/>
            <a:ext cx="9144001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9392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0" i="0" cap="none" baseline="0">
                <a:solidFill>
                  <a:schemeClr val="accent2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78316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540780" y="6314019"/>
            <a:ext cx="962204" cy="245109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16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5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8325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0" i="0" cap="none" baseline="0">
                <a:solidFill>
                  <a:schemeClr val="accent2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00A78E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00A78E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20727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68529" y="6310718"/>
            <a:ext cx="962204" cy="245109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15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3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990" y="455613"/>
            <a:ext cx="8458021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738" algn="l"/>
              </a:tabLst>
              <a:defRPr sz="72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tabLst>
                <a:tab pos="1201738" algn="l"/>
              </a:tabLst>
              <a:defRPr sz="14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Divider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58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7120451" cy="731610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1" y="1330325"/>
            <a:ext cx="7112586" cy="4846320"/>
          </a:xfrm>
        </p:spPr>
        <p:txBody>
          <a:bodyPr/>
          <a:lstStyle>
            <a:lvl1pPr>
              <a:spcBef>
                <a:spcPts val="1200"/>
              </a:spcBef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7122992" cy="7315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5"/>
            <a:ext cx="7109171" cy="4846320"/>
          </a:xfrm>
        </p:spPr>
        <p:txBody>
          <a:bodyPr/>
          <a:lstStyle>
            <a:lvl1pPr>
              <a:spcBef>
                <a:spcPts val="1800"/>
              </a:spcBef>
              <a:defRPr sz="14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12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3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| ImageLF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6046" y="320040"/>
            <a:ext cx="4237346" cy="731520"/>
          </a:xfrm>
        </p:spPr>
        <p:txBody>
          <a:bodyPr anchor="ctr"/>
          <a:lstStyle>
            <a:lvl1pPr>
              <a:defRPr>
                <a:solidFill>
                  <a:srgbClr val="00A78E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1" y="1325880"/>
            <a:ext cx="4239729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FFFF"/>
                </a:solidFill>
              </a:rPr>
              <a:t>©2017 Aetna Inc.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60960" y="1051560"/>
            <a:ext cx="42519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245199" y="6262777"/>
            <a:ext cx="1328468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8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| ImageR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4115872" cy="731520"/>
          </a:xfrm>
        </p:spPr>
        <p:txBody>
          <a:bodyPr anchor="ctr"/>
          <a:lstStyle>
            <a:lvl1pPr>
              <a:defRPr>
                <a:solidFill>
                  <a:srgbClr val="00A78E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4115872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42519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3700732" y="6262777"/>
            <a:ext cx="1328468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 | ImageLF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6045" y="320040"/>
            <a:ext cx="4243302" cy="731520"/>
          </a:xfrm>
        </p:spPr>
        <p:txBody>
          <a:bodyPr anchor="ctr"/>
          <a:lstStyle>
            <a:lvl1pPr>
              <a:defRPr>
                <a:solidFill>
                  <a:srgbClr val="00A78E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1" y="1325880"/>
            <a:ext cx="4236157" cy="4846320"/>
          </a:xfrm>
        </p:spPr>
        <p:txBody>
          <a:bodyPr/>
          <a:lstStyle>
            <a:lvl1pPr>
              <a:spcBef>
                <a:spcPts val="18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200"/>
              </a:spcBef>
              <a:buFontTx/>
              <a:buNone/>
              <a:defRPr sz="1400"/>
            </a:lvl2pPr>
            <a:lvl3pPr marL="150059" indent="-150059">
              <a:spcBef>
                <a:spcPts val="3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3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FFFF"/>
                </a:solidFill>
              </a:rPr>
              <a:t>©2017 Aetna Inc.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0960" y="1051560"/>
            <a:ext cx="42519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245199" y="6262777"/>
            <a:ext cx="1328468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896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4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black">
          <a:xfrm>
            <a:off x="295275" y="333377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300" b="1" dirty="0">
                <a:solidFill>
                  <a:srgbClr val="00BCE4"/>
                </a:solidFill>
                <a:latin typeface="Calibri" pitchFamily="34" charset="0"/>
              </a:rPr>
              <a:t>Quality health plans &amp; benefits</a:t>
            </a:r>
          </a:p>
          <a:p>
            <a:pPr eaLnBrk="1" hangingPunct="1">
              <a:defRPr/>
            </a:pPr>
            <a:r>
              <a:rPr lang="en-US" sz="1300" b="1" dirty="0">
                <a:solidFill>
                  <a:srgbClr val="00BCE4"/>
                </a:solidFill>
                <a:latin typeface="Calibri" pitchFamily="34" charset="0"/>
              </a:rPr>
              <a:t>Healthier living</a:t>
            </a:r>
          </a:p>
          <a:p>
            <a:pPr eaLnBrk="1" hangingPunct="1">
              <a:defRPr/>
            </a:pPr>
            <a:r>
              <a:rPr lang="en-US" sz="1300" b="1" dirty="0">
                <a:solidFill>
                  <a:srgbClr val="00BCE4"/>
                </a:solidFill>
                <a:latin typeface="Calibri" pitchFamily="34" charset="0"/>
              </a:rPr>
              <a:t>Financial well-being</a:t>
            </a:r>
          </a:p>
          <a:p>
            <a:pPr eaLnBrk="1" hangingPunct="1">
              <a:defRPr/>
            </a:pPr>
            <a:r>
              <a:rPr lang="en-US" sz="1300" b="1" dirty="0">
                <a:solidFill>
                  <a:srgbClr val="00BCE4"/>
                </a:solidFill>
                <a:latin typeface="Calibri" pitchFamily="34" charset="0"/>
              </a:rPr>
              <a:t>Intelligent solutions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7"/>
            <a:ext cx="603031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450554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4832351"/>
            <a:ext cx="3962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  <a:cs typeface="+mn-cs"/>
              </a:defRPr>
            </a:lvl1pPr>
          </a:lstStyle>
          <a:p>
            <a:fld id="{473F7E0A-8C3D-407C-85E6-007A5570CA4E}" type="datetimeFigureOut">
              <a:rPr lang="en-US" smtClean="0">
                <a:solidFill>
                  <a:srgbClr val="000000"/>
                </a:solidFill>
              </a:rPr>
              <a:pPr/>
              <a:t>3/11/2022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911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 | ImageRT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4115872" cy="731520"/>
          </a:xfrm>
        </p:spPr>
        <p:txBody>
          <a:bodyPr anchor="ctr"/>
          <a:lstStyle>
            <a:lvl1pPr>
              <a:defRPr>
                <a:solidFill>
                  <a:srgbClr val="00A78E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4115872" cy="4846320"/>
          </a:xfrm>
        </p:spPr>
        <p:txBody>
          <a:bodyPr/>
          <a:lstStyle>
            <a:lvl1pPr>
              <a:spcBef>
                <a:spcPts val="18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200"/>
              </a:spcBef>
              <a:buFontTx/>
              <a:buNone/>
              <a:defRPr sz="1400"/>
            </a:lvl2pPr>
            <a:lvl3pPr marL="150059" indent="-150059">
              <a:spcBef>
                <a:spcPts val="3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3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42519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700732" y="6262777"/>
            <a:ext cx="1328468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845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7122991" cy="7315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4"/>
            <a:ext cx="2939937" cy="4846320"/>
          </a:xfrm>
        </p:spPr>
        <p:txBody>
          <a:bodyPr/>
          <a:lstStyle>
            <a:lvl1pPr>
              <a:spcBef>
                <a:spcPts val="1200"/>
              </a:spcBef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2" y="320040"/>
            <a:ext cx="7122990" cy="7315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1" y="1330324"/>
            <a:ext cx="2940898" cy="4846320"/>
          </a:xfrm>
        </p:spPr>
        <p:txBody>
          <a:bodyPr/>
          <a:lstStyle>
            <a:lvl1pPr>
              <a:spcBef>
                <a:spcPts val="18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2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3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3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7122991" cy="7315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Impac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25940"/>
            <a:ext cx="9144000" cy="53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488089" cy="73152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800" dirty="0">
                <a:solidFill>
                  <a:srgbClr val="FFFFFF"/>
                </a:solidFill>
              </a:rPr>
              <a:t>©2017 </a:t>
            </a:r>
            <a:r>
              <a:rPr lang="tr-TR" sz="800" dirty="0" err="1">
                <a:solidFill>
                  <a:srgbClr val="FFFFFF"/>
                </a:solidFill>
              </a:rPr>
              <a:t>Aetna</a:t>
            </a:r>
            <a:r>
              <a:rPr lang="tr-TR" sz="800" dirty="0">
                <a:solidFill>
                  <a:srgbClr val="FFFFFF"/>
                </a:solidFill>
              </a:rPr>
              <a:t> </a:t>
            </a:r>
            <a:r>
              <a:rPr lang="tr-TR" sz="800" dirty="0" err="1">
                <a:solidFill>
                  <a:srgbClr val="FFFFFF"/>
                </a:solidFill>
              </a:rPr>
              <a:t>Inc</a:t>
            </a:r>
            <a:r>
              <a:rPr lang="tr-TR" sz="8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4339276" y="6441557"/>
            <a:ext cx="465448" cy="118036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04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846178" y="0"/>
            <a:ext cx="22978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6337083" cy="731520"/>
          </a:xfrm>
        </p:spPr>
        <p:txBody>
          <a:bodyPr anchor="ctr"/>
          <a:lstStyle>
            <a:lvl1pPr>
              <a:defRPr sz="24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4"/>
            <a:ext cx="6334136" cy="4846320"/>
          </a:xfrm>
        </p:spPr>
        <p:txBody>
          <a:bodyPr/>
          <a:lstStyle>
            <a:lvl1pPr>
              <a:spcBef>
                <a:spcPts val="1200"/>
              </a:spcBef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632764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846178" y="0"/>
            <a:ext cx="22978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6337083" cy="731520"/>
          </a:xfrm>
        </p:spPr>
        <p:txBody>
          <a:bodyPr anchor="ctr"/>
          <a:lstStyle>
            <a:lvl1pPr>
              <a:defRPr sz="24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30324"/>
            <a:ext cx="6333953" cy="4846320"/>
          </a:xfrm>
        </p:spPr>
        <p:txBody>
          <a:bodyPr/>
          <a:lstStyle>
            <a:lvl1pPr>
              <a:spcBef>
                <a:spcPts val="18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12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3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632764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07766" y="6262777"/>
            <a:ext cx="1328468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404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907766" y="6262777"/>
            <a:ext cx="1328468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Bold"/>
              <a:cs typeface="Open Sans Bold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00400" y="0"/>
            <a:ext cx="5943600" cy="6858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35845" y="455613"/>
            <a:ext cx="2394880" cy="5932487"/>
          </a:xfrm>
        </p:spPr>
        <p:txBody>
          <a:bodyPr anchor="ctr"/>
          <a:lstStyle>
            <a:lvl1pPr algn="ctr">
              <a:lnSpc>
                <a:spcPct val="100000"/>
              </a:lnSpc>
              <a:defRPr sz="2000" b="0">
                <a:solidFill>
                  <a:srgbClr val="00A78E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001"/>
              </a:lnSpc>
              <a:spcBef>
                <a:spcPts val="0"/>
              </a:spcBef>
              <a:buFontTx/>
              <a:buNone/>
              <a:defRPr sz="2000">
                <a:solidFill>
                  <a:srgbClr val="00A78E"/>
                </a:solidFill>
              </a:defRPr>
            </a:lvl2pPr>
            <a:lvl3pPr marL="5955" indent="0" algn="ctr">
              <a:lnSpc>
                <a:spcPts val="300"/>
              </a:lnSpc>
              <a:spcBef>
                <a:spcPts val="450"/>
              </a:spcBef>
              <a:buNone/>
              <a:tabLst>
                <a:tab pos="901544" algn="l"/>
              </a:tabLst>
              <a:defRPr sz="1050">
                <a:solidFill>
                  <a:srgbClr val="00A78E"/>
                </a:solidFill>
              </a:defRPr>
            </a:lvl3pPr>
            <a:lvl4pPr marL="5955" indent="0" algn="ctr">
              <a:lnSpc>
                <a:spcPct val="100000"/>
              </a:lnSpc>
              <a:spcBef>
                <a:spcPts val="225"/>
              </a:spcBef>
              <a:buNone/>
              <a:tabLst>
                <a:tab pos="901544" algn="l"/>
              </a:tabLst>
              <a:defRPr sz="1050">
                <a:solidFill>
                  <a:srgbClr val="00A78E"/>
                </a:solidFill>
              </a:defRPr>
            </a:lvl4pPr>
          </a:lstStyle>
          <a:p>
            <a:pPr lvl="0"/>
            <a:r>
              <a:rPr lang="en-US" dirty="0"/>
              <a:t>Quote text</a:t>
            </a:r>
          </a:p>
          <a:p>
            <a:pPr lvl="1"/>
            <a:r>
              <a:rPr lang="en-US" dirty="0"/>
              <a:t>—</a:t>
            </a:r>
          </a:p>
          <a:p>
            <a:pPr lvl="2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Attribution first line</a:t>
            </a:r>
          </a:p>
          <a:p>
            <a:pPr lvl="3"/>
            <a:r>
              <a:rPr lang="en-US" dirty="0"/>
              <a:t>Attribution continued</a:t>
            </a:r>
          </a:p>
        </p:txBody>
      </p:sp>
      <p:sp>
        <p:nvSpPr>
          <p:cNvPr id="4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82013" cy="5494338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335271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B">
    <p:bg>
      <p:bgPr>
        <a:solidFill>
          <a:srgbClr val="00A7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00400" y="0"/>
            <a:ext cx="5943600" cy="6858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5844" y="455612"/>
            <a:ext cx="2400925" cy="5932487"/>
          </a:xfrm>
        </p:spPr>
        <p:txBody>
          <a:bodyPr anchor="ctr" anchorCtr="1"/>
          <a:lstStyle>
            <a:lvl1pPr marL="5955" indent="-5955" algn="ctr">
              <a:spcBef>
                <a:spcPts val="0"/>
              </a:spcBef>
              <a:spcAft>
                <a:spcPts val="0"/>
              </a:spcAft>
              <a:tabLst/>
              <a:defRPr sz="2000" b="0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001"/>
              </a:lnSpc>
              <a:spcBef>
                <a:spcPts val="0"/>
              </a:spcBef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0" indent="0" algn="ctr">
              <a:lnSpc>
                <a:spcPts val="300"/>
              </a:lnSpc>
              <a:spcBef>
                <a:spcPts val="450"/>
              </a:spcBef>
              <a:buFontTx/>
              <a:buNone/>
              <a:tabLst/>
              <a:defRPr sz="105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/>
              <a:defRPr sz="105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</a:t>
            </a:r>
          </a:p>
          <a:p>
            <a:pPr lvl="1"/>
            <a:r>
              <a:rPr lang="en-US" dirty="0"/>
              <a:t>—</a:t>
            </a:r>
          </a:p>
          <a:p>
            <a:pPr lvl="2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Attribution first line</a:t>
            </a:r>
          </a:p>
          <a:p>
            <a:pPr lvl="3"/>
            <a:r>
              <a:rPr lang="en-US" dirty="0"/>
              <a:t>Attribution continued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88100"/>
            <a:ext cx="3027356" cy="469901"/>
          </a:xfrm>
          <a:prstGeom prst="rect">
            <a:avLst/>
          </a:prstGeom>
          <a:solidFill>
            <a:srgbClr val="00A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800" dirty="0">
                <a:solidFill>
                  <a:srgbClr val="FFFFFF"/>
                </a:solidFill>
              </a:rPr>
              <a:t>©2017 </a:t>
            </a:r>
            <a:r>
              <a:rPr lang="tr-TR" sz="800" dirty="0" err="1">
                <a:solidFill>
                  <a:srgbClr val="FFFFFF"/>
                </a:solidFill>
              </a:rPr>
              <a:t>Aetna</a:t>
            </a:r>
            <a:r>
              <a:rPr lang="tr-TR" sz="800" dirty="0">
                <a:solidFill>
                  <a:srgbClr val="FFFFFF"/>
                </a:solidFill>
              </a:rPr>
              <a:t> </a:t>
            </a:r>
            <a:r>
              <a:rPr lang="tr-TR" sz="800" dirty="0" err="1">
                <a:solidFill>
                  <a:srgbClr val="FFFFFF"/>
                </a:solidFill>
              </a:rPr>
              <a:t>Inc</a:t>
            </a:r>
            <a:r>
              <a:rPr lang="tr-TR" sz="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0" i="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260354"/>
            <a:ext cx="9143999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844" y="455613"/>
            <a:ext cx="8473504" cy="5911850"/>
          </a:xfrm>
        </p:spPr>
        <p:txBody>
          <a:bodyPr anchor="ctr"/>
          <a:lstStyle>
            <a:lvl1pPr algn="ctr">
              <a:lnSpc>
                <a:spcPct val="80000"/>
              </a:lnSpc>
              <a:defRPr sz="7202" b="0">
                <a:solidFill>
                  <a:schemeClr val="bg1"/>
                </a:solidFill>
                <a:latin typeface="Domaine Display Bold"/>
                <a:cs typeface="Domaine Display Bold"/>
              </a:defRPr>
            </a:lvl1pPr>
          </a:lstStyle>
          <a:p>
            <a:r>
              <a:rPr lang="en-US" dirty="0"/>
              <a:t>Closing 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108942" y="6292904"/>
            <a:ext cx="926117" cy="234860"/>
            <a:chOff x="5518839" y="6290820"/>
            <a:chExt cx="1249434" cy="316852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5518839" y="6290820"/>
              <a:ext cx="1167929" cy="316852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6699791" y="6340239"/>
              <a:ext cx="68482" cy="73152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26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62735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302855" y="152400"/>
            <a:ext cx="8392674" cy="36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&lt;&lt;title&gt;&gt;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2854" y="556505"/>
            <a:ext cx="8392674" cy="694226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1"/>
                </a:solidFill>
              </a:defRPr>
            </a:lvl1pPr>
            <a:lvl2pPr marL="1588" indent="0">
              <a:buFont typeface="Arial" panose="020B0604020202020204" pitchFamily="34" charset="0"/>
              <a:buNone/>
              <a:defRPr b="0">
                <a:solidFill>
                  <a:schemeClr val="accent1"/>
                </a:solidFill>
              </a:defRPr>
            </a:lvl2pPr>
            <a:lvl3pPr marL="3175" indent="0">
              <a:buNone/>
              <a:defRPr b="0">
                <a:solidFill>
                  <a:schemeClr val="accent1"/>
                </a:solidFill>
              </a:defRPr>
            </a:lvl3pPr>
            <a:lvl4pPr marL="234950" indent="0">
              <a:buNone/>
              <a:defRPr b="0">
                <a:solidFill>
                  <a:schemeClr val="accent1"/>
                </a:solidFill>
              </a:defRPr>
            </a:lvl4pPr>
            <a:lvl5pPr marL="457200" indent="0">
              <a:buNone/>
              <a:defRPr b="0">
                <a:solidFill>
                  <a:schemeClr val="accent1"/>
                </a:solidFill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&lt;&lt;subtitle&gt;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563178"/>
            <a:ext cx="533400" cy="27432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algn="r">
              <a:defRPr lang="en-US" sz="1200" b="0" smtClean="0">
                <a:solidFill>
                  <a:srgbClr val="000000"/>
                </a:solidFill>
                <a:cs typeface="Calibri"/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fld id="{17F265F4-24EA-4AD2-8515-72D816661190}" type="slidenum">
              <a:rPr/>
              <a:pPr fontAlgn="base"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937542"/>
      </p:ext>
    </p:extLst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529911"/>
            <a:ext cx="4038600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0" y="1529911"/>
            <a:ext cx="4103198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668740" cy="476250"/>
          </a:xfrm>
        </p:spPr>
        <p:txBody>
          <a:bodyPr/>
          <a:lstStyle>
            <a:lvl1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fld id="{77494DCF-D2E9-4A93-8C5E-64052BB90C4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ebdings" pitchFamily="18" charset="2"/>
                <a:buChar char="4"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52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5136-59BE-4920-B890-5B92FF9C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E4764-DDFA-4EFC-B424-0B17AA9C1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CCD6E1-9975-4837-B085-13B5B361B0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8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34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fld id="{72569BF2-4EFB-425E-9F32-AEE94012444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6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529917"/>
            <a:ext cx="4038600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1" y="1529917"/>
            <a:ext cx="4103198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ln/>
        </p:spPr>
        <p:txBody>
          <a:bodyPr/>
          <a:lstStyle>
            <a:lvl1pPr>
              <a:defRPr sz="1000"/>
            </a:lvl1pPr>
          </a:lstStyle>
          <a:p>
            <a:fld id="{72569BF2-4EFB-425E-9F32-AEE94012444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1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5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90" y="2556761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4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4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9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54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82013" cy="5494338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502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6" y="1529915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1" y="1529915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75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6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45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0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/>
          <a:srcRect l="29852" t="2058" r="5736"/>
          <a:stretch>
            <a:fillRect/>
          </a:stretch>
        </p:blipFill>
        <p:spPr bwMode="auto">
          <a:xfrm>
            <a:off x="4146550" y="1624013"/>
            <a:ext cx="46037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2B8AF9-393B-408E-B4EF-5E6800C025F1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5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BCE4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BCE4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BCE4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BCE4"/>
                </a:solidFill>
              </a:rPr>
              <a:t>Intelligent solutions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4" y="393700"/>
            <a:ext cx="2939005" cy="749746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90" y="2556761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</p:spTree>
    <p:extLst>
      <p:ext uri="{BB962C8B-B14F-4D97-AF65-F5344CB8AC3E}">
        <p14:creationId xmlns:p14="http://schemas.microsoft.com/office/powerpoint/2010/main" val="1953241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4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9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97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313789" y="5582971"/>
            <a:ext cx="7430035" cy="1113674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3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6" y="1529915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1" y="1529915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79110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69BF2-4EFB-425E-9F32-AEE940124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24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47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4" y="5727700"/>
            <a:ext cx="2939005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8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388" tIns="45694" rIns="91388" bIns="4569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3DE3A0-8F99-4F54-8762-F60F96A92D18}" type="datetimeFigureOut">
              <a:rPr lang="en-US" smtClean="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3/11/2022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388" tIns="45694" rIns="91388" bIns="4569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B241-21B9-42D7-BF63-571DF80808C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8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85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3" name="Picture 11" descr="\\Phxp-sfs-001\phxmarketingoutreach\Logos\AETNA\New Logos 2012\Aetna_GIF\aetna_white_rgb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1" y="393700"/>
            <a:ext cx="2935288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214317" y="2381250"/>
            <a:ext cx="8002587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600" b="1" dirty="0">
                <a:solidFill>
                  <a:srgbClr val="FFFFFF"/>
                </a:solidFill>
                <a:latin typeface="Calibri" pitchFamily="34" charset="0"/>
              </a:rPr>
              <a:t>AETNA MEDICAID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Calibri" pitchFamily="34" charset="0"/>
              </a:rPr>
              <a:t>Doing the right thing for the right reason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600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578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85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3" name="Picture 11" descr="\\Phxp-sfs-001\phxmarketingoutreach\Logos\AETNA\New Logos 2012\Aetna_GIF\aetna_white_rgb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1" y="393700"/>
            <a:ext cx="2935288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56464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:\Users\A141720\Desktop\Family with ballo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4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14316" y="2155829"/>
            <a:ext cx="80152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8" tIns="45694" rIns="91388" bIns="45694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600" b="1" dirty="0">
                <a:solidFill>
                  <a:srgbClr val="F47721"/>
                </a:solidFill>
                <a:latin typeface="Calibri" pitchFamily="34" charset="0"/>
              </a:rPr>
              <a:t>AETNA MEDICAID OVERVIEW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54" y="3053773"/>
            <a:ext cx="7174649" cy="143941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US" noProof="0" dirty="0"/>
              <a:t>Click to edit Mas</a:t>
            </a:r>
          </a:p>
          <a:p>
            <a:pPr lvl="0"/>
            <a:r>
              <a:rPr lang="en-US" noProof="0" dirty="0" err="1"/>
              <a:t>ter</a:t>
            </a:r>
            <a:r>
              <a:rPr lang="en-US" noProof="0" dirty="0"/>
              <a:t>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51486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4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276225" y="4125915"/>
            <a:ext cx="6503988" cy="4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0" b="1">
                <a:solidFill>
                  <a:srgbClr val="000000"/>
                </a:solidFill>
                <a:latin typeface="Calibri" pitchFamily="34" charset="0"/>
              </a:rPr>
              <a:t>www.aetnabetterhealth.com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14313" y="2155825"/>
            <a:ext cx="650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600" b="1" dirty="0">
                <a:solidFill>
                  <a:srgbClr val="F47721"/>
                </a:solidFill>
                <a:latin typeface="Calibri" pitchFamily="34" charset="0"/>
              </a:rPr>
              <a:t>AETNA MEDICAID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54" y="3053773"/>
            <a:ext cx="7174649" cy="143941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87042" name="Picture 2" descr="C:\Users\A141720\Desktop\cvr_3_image_17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838701"/>
            <a:ext cx="9144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6950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C:\Users\A141720\Desktop\cvr_2_image_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4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214317" y="6019802"/>
            <a:ext cx="5272087" cy="4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8" tIns="45694" rIns="91388" bIns="45694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0" b="1" dirty="0">
                <a:solidFill>
                  <a:srgbClr val="000000"/>
                </a:solidFill>
                <a:latin typeface="Calibri" pitchFamily="34" charset="0"/>
              </a:rPr>
              <a:t>www.aetnabetterhealth.com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14313" y="2155825"/>
            <a:ext cx="650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4" rIns="91388" bIns="45694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600" b="1" dirty="0">
                <a:solidFill>
                  <a:srgbClr val="F47721"/>
                </a:solidFill>
                <a:latin typeface="Calibri" pitchFamily="34" charset="0"/>
              </a:rPr>
              <a:t>AETNA MEDICAID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7" y="3053772"/>
            <a:ext cx="5272087" cy="2661228"/>
          </a:xfrm>
        </p:spPr>
        <p:txBody>
          <a:bodyPr/>
          <a:lstStyle>
            <a:lvl1pPr marL="0" indent="0">
              <a:defRPr sz="3600" b="0" baseline="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373585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52400"/>
            <a:ext cx="8482013" cy="5494338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08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152400"/>
            <a:ext cx="7267136" cy="11430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prstGeom prst="rect">
            <a:avLst/>
          </a:prstGeom>
          <a:ln/>
        </p:spPr>
        <p:txBody>
          <a:bodyPr lIns="91388" tIns="45694" rIns="91388" bIns="45694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335102-D7DA-4890-84A5-26BA5728B8B2}" type="slidenum">
              <a:rPr lang="en-US" sz="1400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fld id="{72569BF2-4EFB-425E-9F32-AEE9401244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90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prstGeom prst="rect">
            <a:avLst/>
          </a:prstGeom>
          <a:ln/>
        </p:spPr>
        <p:txBody>
          <a:bodyPr lIns="91388" tIns="45694" rIns="91388" bIns="45694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1D49B9-58FC-4237-8FDE-D7874ABED8D6}" type="slidenum">
              <a:rPr lang="en-US" sz="1400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96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529915"/>
            <a:ext cx="4038600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0" y="1529915"/>
            <a:ext cx="4103198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prstGeom prst="rect">
            <a:avLst/>
          </a:prstGeom>
          <a:ln/>
        </p:spPr>
        <p:txBody>
          <a:bodyPr lIns="91388" tIns="45694" rIns="91388" bIns="45694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67FD98-9F80-4B98-A4B3-B10F7FFC6A26}" type="slidenum">
              <a:rPr lang="en-US" sz="1400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86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4" descr="AetnaLogoColorproc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5815013"/>
            <a:ext cx="22860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8" name="Rectangle 38"/>
          <p:cNvSpPr>
            <a:spLocks noGrp="1" noChangeArrowheads="1"/>
          </p:cNvSpPr>
          <p:nvPr>
            <p:ph type="ctrTitle" sz="quarter"/>
          </p:nvPr>
        </p:nvSpPr>
        <p:spPr>
          <a:xfrm>
            <a:off x="355600" y="609600"/>
            <a:ext cx="4064000" cy="685800"/>
          </a:xfrm>
        </p:spPr>
        <p:txBody>
          <a:bodyPr/>
          <a:lstStyle>
            <a:lvl1pPr>
              <a:defRPr sz="3600">
                <a:solidFill>
                  <a:srgbClr val="007AC9"/>
                </a:solidFill>
              </a:defRPr>
            </a:lvl1pPr>
          </a:lstStyle>
          <a:p>
            <a:r>
              <a:rPr lang="en-US"/>
              <a:t>Aetna Medicaid</a:t>
            </a:r>
          </a:p>
        </p:txBody>
      </p:sp>
      <p:sp>
        <p:nvSpPr>
          <p:cNvPr id="15364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001" y="1371600"/>
            <a:ext cx="40386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9633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97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76400"/>
            <a:ext cx="42291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676400"/>
            <a:ext cx="42291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prstGeom prst="rect">
            <a:avLst/>
          </a:prstGeom>
          <a:ln/>
        </p:spPr>
        <p:txBody>
          <a:bodyPr lIns="91388" tIns="45694" rIns="91388" bIns="45694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2E49B95-DAFA-4D0C-8DCA-71E7A9445E5F}" type="slidenum">
              <a:rPr lang="en-US" sz="1400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01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9218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388" tIns="45694" rIns="91388" bIns="45694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081338"/>
            <a:ext cx="5715000" cy="1295400"/>
          </a:xfrm>
          <a:prstGeom prst="rect">
            <a:avLst/>
          </a:prstGeom>
        </p:spPr>
        <p:txBody>
          <a:bodyPr lIns="91388" tIns="45694" rIns="91388" bIns="45694"/>
          <a:lstStyle>
            <a:lvl1pPr marL="0" indent="0">
              <a:buNone/>
              <a:defRPr sz="1800">
                <a:solidFill>
                  <a:srgbClr val="3E9AC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143004"/>
            <a:ext cx="5715000" cy="1938337"/>
          </a:xfrm>
          <a:prstGeom prst="rect">
            <a:avLst/>
          </a:prstGeom>
        </p:spPr>
        <p:txBody>
          <a:bodyPr lIns="91388" tIns="45694" rIns="91388" bIns="45694" anchor="b"/>
          <a:lstStyle>
            <a:lvl1pPr marL="0" marR="0" indent="0" algn="l" defTabSz="9138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388" tIns="45694" rIns="91388" bIns="45694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388" tIns="45694" rIns="91388" bIns="45694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0398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4" y="15326"/>
            <a:ext cx="8229600" cy="503284"/>
          </a:xfrm>
          <a:prstGeom prst="rect">
            <a:avLst/>
          </a:prstGeom>
        </p:spPr>
        <p:txBody>
          <a:bodyPr lIns="91388" tIns="45694" rIns="91388" bIns="45694"/>
          <a:lstStyle>
            <a:lvl1pPr>
              <a:defRPr sz="2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09182" y="409437"/>
            <a:ext cx="8789158" cy="27295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019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7"/>
            <a:ext cx="2743200" cy="70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17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17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91" y="2556763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41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7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8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4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41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81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342704" indent="-166592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0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529917"/>
            <a:ext cx="4038600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1" y="1529917"/>
            <a:ext cx="4103198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69BF2-4EFB-425E-9F32-AEE9401244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29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6" y="1529917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342704" indent="-166592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1" y="1529917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342704" indent="-166592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313791" y="6381000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sz="1100" b="1">
                <a:solidFill>
                  <a:srgbClr val="000000"/>
                </a:solidFill>
              </a:rPr>
              <a:t>View </a:t>
            </a:r>
            <a:r>
              <a:rPr lang="en-US" sz="1100">
                <a:solidFill>
                  <a:srgbClr val="000000"/>
                </a:solidFill>
              </a:rPr>
              <a:t>&gt; </a:t>
            </a:r>
            <a:r>
              <a:rPr lang="en-US" sz="1100" b="1">
                <a:solidFill>
                  <a:srgbClr val="000000"/>
                </a:solidFill>
              </a:rPr>
              <a:t>Slide Master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1" y="6381000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sz="1100" b="1">
                <a:solidFill>
                  <a:srgbClr val="000000"/>
                </a:solidFill>
              </a:rPr>
              <a:t>View </a:t>
            </a:r>
            <a:r>
              <a:rPr lang="en-US" sz="1100">
                <a:solidFill>
                  <a:srgbClr val="000000"/>
                </a:solidFill>
              </a:rPr>
              <a:t>&gt; </a:t>
            </a:r>
            <a:r>
              <a:rPr lang="en-US" sz="1100" b="1">
                <a:solidFill>
                  <a:srgbClr val="000000"/>
                </a:solidFill>
              </a:rPr>
              <a:t>Slide Master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53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7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11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Quality health plans &amp; benefits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Healthier living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Financial well-being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Intelligent solutions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6"/>
            <a:ext cx="603031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4505545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4832351"/>
            <a:ext cx="3962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000000"/>
                </a:solidFill>
                <a:latin typeface="+mn-lt"/>
              </a:defRPr>
            </a:lvl1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fld id="{9BBA1898-6A97-4917-A1E0-FE107B53CBE0}" type="datetime4">
              <a:rPr lang="en-US" b="1"/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March 11, 2022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0429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r="8174"/>
          <a:stretch>
            <a:fillRect/>
          </a:stretch>
        </p:blipFill>
        <p:spPr bwMode="auto">
          <a:xfrm rot="21232536">
            <a:off x="4083050" y="2108201"/>
            <a:ext cx="47148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11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Quality health plans &amp; benefits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Healthier living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Financial well-being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Intelligent solutions</a:t>
            </a:r>
          </a:p>
        </p:txBody>
      </p: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6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5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1"/>
            <a:ext cx="3962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000000"/>
                </a:solidFill>
                <a:latin typeface="+mn-lt"/>
              </a:defRPr>
            </a:lvl1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fld id="{169A8704-9EF6-4663-875C-12744A8725CC}" type="datetime4">
              <a:rPr lang="en-US" b="1"/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March 11, 2022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33593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11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Quality health plans &amp; benefits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Healthier living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Financial well-being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00">
                <a:solidFill>
                  <a:srgbClr val="00BCE4"/>
                </a:solidFill>
                <a:latin typeface="Calibri" pitchFamily="34" charset="0"/>
              </a:rPr>
              <a:t>Intelligent solutions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93700"/>
            <a:ext cx="29384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38701"/>
            <a:ext cx="9144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1" y="1698626"/>
            <a:ext cx="777240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5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1"/>
            <a:ext cx="39624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rgbClr val="000000"/>
                </a:solidFill>
                <a:latin typeface="+mn-lt"/>
              </a:defRPr>
            </a:lvl1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fld id="{906165C1-D04D-4972-B471-550FEFEB138E}" type="datetime4">
              <a:rPr lang="en-US" b="1"/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March 11, 2022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9396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52400"/>
            <a:ext cx="8482013" cy="5494338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3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B5426-8B05-4B14-B5B9-93931F9547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70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732F8-9860-4A35-B5D6-9A1FF51DC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82013" cy="5494338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3930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529912"/>
            <a:ext cx="4038600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0" y="1529912"/>
            <a:ext cx="4103198" cy="452596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B419-B8DB-4025-89A9-72D3DDEC4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840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64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8075" y="6367374"/>
            <a:ext cx="5956037" cy="523875"/>
          </a:xfrm>
        </p:spPr>
        <p:txBody>
          <a:bodyPr/>
          <a:lstStyle>
            <a:lvl1pPr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CD7D3-D32E-4566-B2FF-507AF5A99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79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5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90" y="2556761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4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4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9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856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324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6" y="1529915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1" y="1529915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863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063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86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43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/>
          <a:srcRect l="29852" t="2058" r="5736"/>
          <a:stretch>
            <a:fillRect/>
          </a:stretch>
        </p:blipFill>
        <p:spPr bwMode="auto">
          <a:xfrm>
            <a:off x="4146550" y="1624013"/>
            <a:ext cx="46037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2B8AF9-393B-408E-B4EF-5E6800C025F1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21801-1F46-481A-A71B-C52B99006F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859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"/>
          <p:cNvSpPr/>
          <p:nvPr userDrawn="1"/>
        </p:nvSpPr>
        <p:spPr>
          <a:xfrm>
            <a:off x="0" y="6615992"/>
            <a:ext cx="9144000" cy="26677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8301" y="161928"/>
            <a:ext cx="8448676" cy="316336"/>
          </a:xfrm>
          <a:prstGeom prst="rect">
            <a:avLst/>
          </a:prstGeom>
        </p:spPr>
        <p:txBody>
          <a:bodyPr anchor="t"/>
          <a:lstStyle>
            <a:lvl1pPr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6824" y="449912"/>
            <a:ext cx="8448675" cy="274320"/>
          </a:xfrm>
          <a:prstGeom prst="rect">
            <a:avLst/>
          </a:prstGeom>
        </p:spPr>
        <p:txBody>
          <a:bodyPr anchor="t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1" y="1151906"/>
            <a:ext cx="8430491" cy="5142016"/>
          </a:xfrm>
          <a:prstGeom prst="rect">
            <a:avLst/>
          </a:prstGeom>
        </p:spPr>
        <p:txBody>
          <a:bodyPr/>
          <a:lstStyle>
            <a:lvl1pPr marL="169863" indent="-169863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60375" indent="-290513">
              <a:buFont typeface="Calibri" panose="020F0502020204030204" pitchFamily="34" charset="0"/>
              <a:buChar char="—"/>
              <a:defRPr sz="1600">
                <a:solidFill>
                  <a:schemeClr val="bg1"/>
                </a:solidFill>
              </a:defRPr>
            </a:lvl2pPr>
          </a:lstStyle>
          <a:p>
            <a:r>
              <a:rPr lang="en-US" dirty="0"/>
              <a:t>Supporting points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504" y="6591222"/>
            <a:ext cx="645537" cy="29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94507F1E-61FE-435C-B5C4-29E70AD5FE4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50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329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5"/>
            <a:ext cx="4721772" cy="2636892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4410955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4738688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F7179AC-728B-43D4-B1BD-E3CEB120F4AB}" type="datetime4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/>
          <a:srcRect l="29852" t="2058" r="5736"/>
          <a:stretch>
            <a:fillRect/>
          </a:stretch>
        </p:blipFill>
        <p:spPr bwMode="auto">
          <a:xfrm>
            <a:off x="4146550" y="1624013"/>
            <a:ext cx="46037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62B8AF9-393B-408E-B4EF-5E6800C025F1}" type="datetime4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Quality health plans &amp;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Healthier living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Financial well-being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Intelligent solutions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838700"/>
            <a:ext cx="9144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777240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5156910-068B-42FE-99BC-FF71BA94DC3B}" type="datetime4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dividual assets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41325"/>
            <a:ext cx="4572000" cy="64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242" y="2242081"/>
            <a:ext cx="5463272" cy="1040475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41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7381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139831"/>
            <a:ext cx="4038600" cy="4916049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3" y="1139831"/>
            <a:ext cx="4103198" cy="4916049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C18270E7-176D-4E55-8F3C-AEB5AAA4651E}" type="slidenum">
              <a:rPr lang="en-US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5275" y="1529911"/>
            <a:ext cx="8378606" cy="45259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 baseline="0"/>
            </a:lvl2pPr>
            <a:lvl4pPr marL="457200" indent="-222250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563178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 defTabSz="914400"/>
            <a:fld id="{594DBB15-0ADE-426B-985B-3DFD28F54083}" type="slidenum">
              <a:rPr lang="en-US" smtClean="0">
                <a:solidFill>
                  <a:srgbClr val="000000"/>
                </a:solidFill>
              </a:rPr>
              <a:pPr defTabSz="914400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371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AA59367-6EAA-4B0B-BC29-8BF3A7F03693}" type="datetimeFigureOut">
              <a:rPr lang="en-US" smtClean="0">
                <a:solidFill>
                  <a:srgbClr val="000000"/>
                </a:solidFill>
              </a:rPr>
              <a:pPr defTabSz="914400"/>
              <a:t>3/11/2022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3FF8716-A70E-43A2-8151-20006DA73837}" type="slidenum">
              <a:rPr lang="en-US" smtClean="0">
                <a:solidFill>
                  <a:srgbClr val="000000"/>
                </a:solidFill>
              </a:rPr>
              <a:pPr defTabSz="9144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997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5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90" y="2556761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8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D550D-CDC2-46A4-BEF1-7D08C3CD09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466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4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9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951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277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6" y="1529915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1" y="1529915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453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206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4242E0F6-853E-4F88-89D2-4E50D57FA6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081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408908"/>
            <a:ext cx="9144000" cy="1449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7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5727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618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/>
          <a:srcRect l="29852" t="2058" r="5736"/>
          <a:stretch>
            <a:fillRect/>
          </a:stretch>
        </p:blipFill>
        <p:spPr bwMode="auto">
          <a:xfrm>
            <a:off x="4146550" y="1624013"/>
            <a:ext cx="46037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2B8AF9-393B-408E-B4EF-5E6800C025F1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2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"/>
          <p:cNvSpPr/>
          <p:nvPr userDrawn="1"/>
        </p:nvSpPr>
        <p:spPr>
          <a:xfrm>
            <a:off x="0" y="6615992"/>
            <a:ext cx="9144000" cy="26677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8301" y="161928"/>
            <a:ext cx="8448676" cy="316336"/>
          </a:xfrm>
          <a:prstGeom prst="rect">
            <a:avLst/>
          </a:prstGeom>
        </p:spPr>
        <p:txBody>
          <a:bodyPr anchor="t"/>
          <a:lstStyle>
            <a:lvl1pPr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6824" y="449912"/>
            <a:ext cx="8448675" cy="274320"/>
          </a:xfrm>
          <a:prstGeom prst="rect">
            <a:avLst/>
          </a:prstGeom>
        </p:spPr>
        <p:txBody>
          <a:bodyPr anchor="t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1" y="1151906"/>
            <a:ext cx="8430491" cy="5142016"/>
          </a:xfrm>
          <a:prstGeom prst="rect">
            <a:avLst/>
          </a:prstGeom>
        </p:spPr>
        <p:txBody>
          <a:bodyPr/>
          <a:lstStyle>
            <a:lvl1pPr marL="169863" indent="-169863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60375" indent="-290513">
              <a:buFont typeface="Calibri" panose="020F0502020204030204" pitchFamily="34" charset="0"/>
              <a:buChar char="—"/>
              <a:defRPr sz="1600">
                <a:solidFill>
                  <a:schemeClr val="bg1"/>
                </a:solidFill>
              </a:defRPr>
            </a:lvl2pPr>
          </a:lstStyle>
          <a:p>
            <a:r>
              <a:rPr lang="en-US" dirty="0"/>
              <a:t>Supporting points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504" y="6591222"/>
            <a:ext cx="645537" cy="29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fontAlgn="base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94507F1E-61FE-435C-B5C4-29E70AD5FE4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193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893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4" y="152402"/>
            <a:ext cx="8391525" cy="7858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530352"/>
            <a:ext cx="837882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0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B3EE5-D2E9-45CC-B43F-8F5F0808E7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472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51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5"/>
            <a:ext cx="4721772" cy="2636892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4410955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4738688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F7179AC-728B-43D4-B1BD-E3CEB120F4AB}" type="datetime4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/>
          <a:srcRect l="29852" t="2058" r="5736"/>
          <a:stretch>
            <a:fillRect/>
          </a:stretch>
        </p:blipFill>
        <p:spPr bwMode="auto">
          <a:xfrm>
            <a:off x="4146550" y="1624013"/>
            <a:ext cx="46037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62B8AF9-393B-408E-B4EF-5E6800C025F1}" type="datetime4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Quality health plans &amp;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Healthier living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Financial well-being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Intelligent solutions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838700"/>
            <a:ext cx="9144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777240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5156910-068B-42FE-99BC-FF71BA94DC3B}" type="datetime4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dividual assets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41325"/>
            <a:ext cx="4572000" cy="64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242" y="2242081"/>
            <a:ext cx="5463272" cy="1040475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915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7381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139831"/>
            <a:ext cx="4038600" cy="4916049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3" y="1139831"/>
            <a:ext cx="4103198" cy="4916049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C18270E7-176D-4E55-8F3C-AEB5AAA4651E}" type="slidenum">
              <a:rPr lang="en-US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6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black">
          <a:xfrm>
            <a:off x="309561" y="333375"/>
            <a:ext cx="2743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0036" y="4252326"/>
            <a:ext cx="7696200" cy="432216"/>
          </a:xfrm>
        </p:spPr>
        <p:txBody>
          <a:bodyPr/>
          <a:lstStyle>
            <a:lvl1pPr>
              <a:defRPr sz="2300" baseline="0"/>
            </a:lvl1pPr>
          </a:lstStyle>
          <a:p>
            <a:r>
              <a:rPr lang="en-US" dirty="0"/>
              <a:t>Presenter Name in black text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93686" y="4621554"/>
            <a:ext cx="3962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890" y="2556761"/>
            <a:ext cx="6622367" cy="173037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z="5400" dirty="0"/>
              <a:t>Title here in same color as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96" y="393700"/>
            <a:ext cx="2914012" cy="7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547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1754" y="155448"/>
            <a:ext cx="8482013" cy="5494338"/>
          </a:xfrm>
        </p:spPr>
        <p:txBody>
          <a:bodyPr/>
          <a:lstStyle>
            <a:lvl1pPr>
              <a:lnSpc>
                <a:spcPct val="90000"/>
              </a:lnSpc>
              <a:defRPr sz="54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use </a:t>
            </a:r>
            <a:br>
              <a:rPr lang="en-US" dirty="0"/>
            </a:br>
            <a:r>
              <a:rPr lang="en-US" dirty="0"/>
              <a:t>sparingly to break </a:t>
            </a:r>
            <a:br>
              <a:rPr lang="en-US" dirty="0"/>
            </a:br>
            <a:r>
              <a:rPr lang="en-US" dirty="0"/>
              <a:t>up information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6063179"/>
            <a:ext cx="9144000" cy="79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357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392674" cy="1143000"/>
          </a:xfrm>
        </p:spPr>
        <p:txBody>
          <a:bodyPr/>
          <a:lstStyle>
            <a:lvl1pPr>
              <a:lnSpc>
                <a:spcPct val="8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text should always match the color theme to the particular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82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2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752" y="152400"/>
            <a:ext cx="82296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title same color as the deck theme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75321" y="6381750"/>
            <a:ext cx="533400" cy="476250"/>
          </a:xfrm>
        </p:spPr>
        <p:txBody>
          <a:bodyPr/>
          <a:lstStyle>
            <a:lvl1pPr>
              <a:defRPr/>
            </a:lvl1pPr>
          </a:lstStyle>
          <a:p>
            <a:fld id="{7A59F844-C645-4211-B8D9-EA77C1F28E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46" y="1529915"/>
            <a:ext cx="4100732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6761" y="1529915"/>
            <a:ext cx="4052791" cy="4525963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4pPr marL="456940" indent="-222123">
              <a:buFont typeface="Calibri" pitchFamily="34" charset="0"/>
              <a:buChar char="─"/>
              <a:defRPr/>
            </a:lvl4pPr>
          </a:lstStyle>
          <a:p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All text from the subhead down should be black with</a:t>
            </a:r>
            <a:br>
              <a:rPr lang="en-US" dirty="0"/>
            </a:br>
            <a:r>
              <a:rPr lang="en-US" dirty="0"/>
              <a:t> the exception of table heads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313791" y="6380999"/>
            <a:ext cx="6432213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Confidential disclaimer or title of presentation here, to edit go to </a:t>
            </a:r>
            <a:r>
              <a:rPr lang="en-US" b="1" dirty="0">
                <a:solidFill>
                  <a:srgbClr val="000000"/>
                </a:solidFill>
              </a:rPr>
              <a:t>View 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b="1" dirty="0">
                <a:solidFill>
                  <a:srgbClr val="000000"/>
                </a:solidFill>
              </a:rPr>
              <a:t>Slide 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vmlDrawing" Target="../drawings/vmlDrawing2.v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oleObject" Target="../embeddings/oleObject2.bin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9" Type="http://schemas.openxmlformats.org/officeDocument/2006/relationships/tags" Target="../tags/tag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ags" Target="../tags/tag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slideLayout" Target="../slideLayouts/slideLayout92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vmlDrawing" Target="../drawings/vmlDrawing6.v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tags" Target="../tags/tag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/Relationships>
</file>

<file path=ppt/slideMasters/_rels/slideMaster17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21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226" y="152400"/>
            <a:ext cx="8393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642" y="1530356"/>
            <a:ext cx="83788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29600" y="6610351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fld id="{72569BF2-4EFB-425E-9F32-AEE9401244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77816" y="6464604"/>
            <a:ext cx="5940425" cy="303213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marL="342704" indent="-342704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35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691755" indent="-234817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1216588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5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191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black">
          <a:xfrm>
            <a:off x="7010400" y="6407943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Aetna Inc.</a:t>
            </a:r>
          </a:p>
        </p:txBody>
      </p:sp>
    </p:spTree>
    <p:extLst>
      <p:ext uri="{BB962C8B-B14F-4D97-AF65-F5344CB8AC3E}">
        <p14:creationId xmlns:p14="http://schemas.microsoft.com/office/powerpoint/2010/main" val="95911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1755" indent="-23481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958" y="152400"/>
            <a:ext cx="839225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036" y="1530356"/>
            <a:ext cx="83790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419100" y="6610350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black">
          <a:xfrm>
            <a:off x="7555214" y="6597650"/>
            <a:ext cx="895826" cy="2619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Calibri"/>
                <a:cs typeface="Arial" charset="0"/>
              </a:rPr>
              <a:t>Aetna Inc.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black">
          <a:xfrm>
            <a:off x="8323076" y="6597650"/>
            <a:ext cx="533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59A78E5-5701-42BB-8011-FD4B335D938F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44203" y="6597650"/>
            <a:ext cx="3219688" cy="2619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defRPr/>
            </a:pPr>
            <a:r>
              <a:rPr lang="en-US" sz="1100" dirty="0">
                <a:solidFill>
                  <a:srgbClr val="000000"/>
                </a:solidFill>
              </a:rPr>
              <a:t>Vision 2020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black">
          <a:xfrm>
            <a:off x="3729160" y="6597814"/>
            <a:ext cx="1685687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defRPr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6979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9" r:id="rId6"/>
    <p:sldLayoutId id="2147483791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34448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>
          <a:solidFill>
            <a:schemeClr val="tx1"/>
          </a:solidFill>
          <a:latin typeface="+mn-lt"/>
        </a:defRPr>
      </a:lvl2pPr>
      <a:lvl3pPr marL="234950" indent="-231775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457200" indent="-22225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4pPr>
      <a:lvl5pPr marL="6921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1493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16065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0637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25209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2383086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5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191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black">
          <a:xfrm>
            <a:off x="7010400" y="6407943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Aetna Inc.</a:t>
            </a:r>
          </a:p>
        </p:txBody>
      </p:sp>
    </p:spTree>
    <p:extLst>
      <p:ext uri="{BB962C8B-B14F-4D97-AF65-F5344CB8AC3E}">
        <p14:creationId xmlns:p14="http://schemas.microsoft.com/office/powerpoint/2010/main" val="12224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4" r:id="rId11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1755" indent="-23481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958" y="152400"/>
            <a:ext cx="839225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036" y="1530356"/>
            <a:ext cx="83790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419100" y="6610350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black">
          <a:xfrm>
            <a:off x="7555214" y="6597650"/>
            <a:ext cx="895826" cy="2619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Calibri"/>
                <a:cs typeface="Arial" charset="0"/>
              </a:rPr>
              <a:t>Aetna Inc.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8323076" y="6597650"/>
            <a:ext cx="533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/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59A78E5-5701-42BB-8011-FD4B335D938F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44203" y="6597650"/>
            <a:ext cx="3219688" cy="2619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defRPr/>
            </a:pPr>
            <a:r>
              <a:rPr lang="en-US" sz="1100" dirty="0">
                <a:solidFill>
                  <a:srgbClr val="000000"/>
                </a:solidFill>
              </a:rPr>
              <a:t>Vision 2020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black">
          <a:xfrm>
            <a:off x="3729160" y="6597814"/>
            <a:ext cx="1685687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defRPr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4511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8" r:id="rId2"/>
    <p:sldLayoutId id="2147483819" r:id="rId3"/>
    <p:sldLayoutId id="2147483820" r:id="rId4"/>
    <p:sldLayoutId id="2147483821" r:id="rId5"/>
    <p:sldLayoutId id="2147483822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34448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>
          <a:solidFill>
            <a:schemeClr val="tx1"/>
          </a:solidFill>
          <a:latin typeface="+mn-lt"/>
        </a:defRPr>
      </a:lvl2pPr>
      <a:lvl3pPr marL="234950" indent="-231775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457200" indent="-22225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4pPr>
      <a:lvl5pPr marL="6921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1493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16065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0637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25209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029257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7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5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191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black">
          <a:xfrm>
            <a:off x="7010400" y="6407943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Aetna Inc.</a:t>
            </a:r>
          </a:p>
        </p:txBody>
      </p:sp>
    </p:spTree>
    <p:extLst>
      <p:ext uri="{BB962C8B-B14F-4D97-AF65-F5344CB8AC3E}">
        <p14:creationId xmlns:p14="http://schemas.microsoft.com/office/powerpoint/2010/main" val="12090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6" r:id="rId11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1755" indent="-23481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844" y="388063"/>
            <a:ext cx="8473504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90" y="1408181"/>
            <a:ext cx="8473504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  <a:p>
            <a:pPr lvl="3"/>
            <a:r>
              <a:rPr lang="en-US" dirty="0"/>
              <a:t>Fourth-level</a:t>
            </a:r>
          </a:p>
          <a:p>
            <a:pPr lvl="4"/>
            <a:r>
              <a:rPr lang="en-US" dirty="0"/>
              <a:t>Fifth-level</a:t>
            </a:r>
          </a:p>
        </p:txBody>
      </p:sp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836416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0" i="0" dirty="0">
                <a:solidFill>
                  <a:srgbClr val="41414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3F3F3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41414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414141"/>
                </a:solidFill>
              </a:rPr>
              <a:t>©2017 Aetna Inc.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324319" y="6438812"/>
            <a:ext cx="495363" cy="126188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966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  <p:sldLayoutId id="2147483858" r:id="rId21"/>
    <p:sldLayoutId id="2147483859" r:id="rId22"/>
    <p:sldLayoutId id="2147483860" r:id="rId23"/>
    <p:sldLayoutId id="2147483861" r:id="rId24"/>
    <p:sldLayoutId id="2147483862" r:id="rId25"/>
    <p:sldLayoutId id="2147483863" r:id="rId26"/>
    <p:sldLayoutId id="2147483864" r:id="rId27"/>
    <p:sldLayoutId id="2147483866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0" indent="0" algn="l" defTabSz="685983" rtl="0" eaLnBrk="1" latinLnBrk="0" hangingPunct="1">
        <a:spcBef>
          <a:spcPts val="600"/>
        </a:spcBef>
        <a:spcAft>
          <a:spcPts val="0"/>
        </a:spcAft>
        <a:buClrTx/>
        <a:buFontTx/>
        <a:buNone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1pPr>
      <a:lvl2pPr marL="150059" indent="-150059" algn="l" defTabSz="685983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2pPr>
      <a:lvl3pPr marL="298927" indent="-150059" algn="l" defTabSz="685983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3pPr>
      <a:lvl4pPr marL="466849" indent="-150059" algn="l" defTabSz="685983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4pPr>
      <a:lvl5pPr marL="604999" indent="-136959" algn="l" defTabSz="685983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225" y="152400"/>
            <a:ext cx="8393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638" y="1530350"/>
            <a:ext cx="83788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29600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400" smtClean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CCD6E1-9975-4837-B085-13B5B361B0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3810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black">
          <a:xfrm>
            <a:off x="7010400" y="640080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auto" hangingPunct="1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Aetna Inc..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77813" y="6372225"/>
            <a:ext cx="5940425" cy="523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sz="1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V2020 Platform Architecture Health Assessment</a:t>
            </a:r>
            <a:r>
              <a:rPr lang="en-US" i="1" baseline="0" dirty="0">
                <a:solidFill>
                  <a:schemeClr val="bg1"/>
                </a:solidFill>
              </a:rPr>
              <a:t>-Q4 2015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13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950" indent="-23177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7200" indent="-22225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692150" indent="-23495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8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6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3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200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844" y="388063"/>
            <a:ext cx="8473504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90" y="1408181"/>
            <a:ext cx="8473504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Second-level</a:t>
            </a:r>
          </a:p>
          <a:p>
            <a:pPr lvl="2"/>
            <a:r>
              <a:rPr lang="en-US" dirty="0"/>
              <a:t>Third-level</a:t>
            </a:r>
          </a:p>
          <a:p>
            <a:pPr lvl="3"/>
            <a:r>
              <a:rPr lang="en-US" dirty="0"/>
              <a:t>Fourth-level</a:t>
            </a:r>
          </a:p>
          <a:p>
            <a:pPr lvl="4"/>
            <a:r>
              <a:rPr lang="en-US" dirty="0"/>
              <a:t>Fifth-level</a:t>
            </a: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83791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0" i="0" dirty="0">
                <a:solidFill>
                  <a:srgbClr val="41414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fld id="{38743595-4496-5147-A886-7D133864DF76}" type="slidenum">
              <a:rPr lang="en-US" sz="1000" b="0" i="0" smtClean="0">
                <a:solidFill>
                  <a:srgbClr val="3F3F3F"/>
                </a:solidFill>
                <a:latin typeface="Open Sans" charset="0"/>
                <a:ea typeface="Open Sans" charset="0"/>
                <a:cs typeface="Open Sans" charset="0"/>
              </a:rPr>
              <a:pPr algn="r"/>
              <a:t>‹#›</a:t>
            </a:fld>
            <a:endParaRPr lang="en-US" sz="1000" b="0" i="0" dirty="0">
              <a:solidFill>
                <a:srgbClr val="41414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414141"/>
                </a:solidFill>
              </a:rPr>
              <a:t>©2018 Aetna Inc.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24319" y="6438812"/>
            <a:ext cx="495363" cy="126188"/>
            <a:chOff x="5841888" y="6443197"/>
            <a:chExt cx="528691" cy="134678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841888" y="6443197"/>
              <a:ext cx="496424" cy="134678"/>
            </a:xfrm>
            <a:custGeom>
              <a:avLst/>
              <a:gdLst>
                <a:gd name="T0" fmla="*/ 610 w 1071"/>
                <a:gd name="T1" fmla="*/ 283 h 288"/>
                <a:gd name="T2" fmla="*/ 486 w 1071"/>
                <a:gd name="T3" fmla="*/ 216 h 288"/>
                <a:gd name="T4" fmla="*/ 462 w 1071"/>
                <a:gd name="T5" fmla="*/ 108 h 288"/>
                <a:gd name="T6" fmla="*/ 518 w 1071"/>
                <a:gd name="T7" fmla="*/ 0 h 288"/>
                <a:gd name="T8" fmla="*/ 558 w 1071"/>
                <a:gd name="T9" fmla="*/ 60 h 288"/>
                <a:gd name="T10" fmla="*/ 603 w 1071"/>
                <a:gd name="T11" fmla="*/ 108 h 288"/>
                <a:gd name="T12" fmla="*/ 557 w 1071"/>
                <a:gd name="T13" fmla="*/ 195 h 288"/>
                <a:gd name="T14" fmla="*/ 607 w 1071"/>
                <a:gd name="T15" fmla="*/ 233 h 288"/>
                <a:gd name="T16" fmla="*/ 844 w 1071"/>
                <a:gd name="T17" fmla="*/ 135 h 288"/>
                <a:gd name="T18" fmla="*/ 638 w 1071"/>
                <a:gd name="T19" fmla="*/ 60 h 288"/>
                <a:gd name="T20" fmla="*/ 638 w 1071"/>
                <a:gd name="T21" fmla="*/ 283 h 288"/>
                <a:gd name="T22" fmla="*/ 710 w 1071"/>
                <a:gd name="T23" fmla="*/ 179 h 288"/>
                <a:gd name="T24" fmla="*/ 739 w 1071"/>
                <a:gd name="T25" fmla="*/ 99 h 288"/>
                <a:gd name="T26" fmla="*/ 774 w 1071"/>
                <a:gd name="T27" fmla="*/ 179 h 288"/>
                <a:gd name="T28" fmla="*/ 847 w 1071"/>
                <a:gd name="T29" fmla="*/ 283 h 288"/>
                <a:gd name="T30" fmla="*/ 340 w 1071"/>
                <a:gd name="T31" fmla="*/ 189 h 288"/>
                <a:gd name="T32" fmla="*/ 311 w 1071"/>
                <a:gd name="T33" fmla="*/ 190 h 288"/>
                <a:gd name="T34" fmla="*/ 431 w 1071"/>
                <a:gd name="T35" fmla="*/ 226 h 288"/>
                <a:gd name="T36" fmla="*/ 360 w 1071"/>
                <a:gd name="T37" fmla="*/ 288 h 288"/>
                <a:gd name="T38" fmla="*/ 195 w 1071"/>
                <a:gd name="T39" fmla="*/ 187 h 288"/>
                <a:gd name="T40" fmla="*/ 198 w 1071"/>
                <a:gd name="T41" fmla="*/ 283 h 288"/>
                <a:gd name="T42" fmla="*/ 0 w 1071"/>
                <a:gd name="T43" fmla="*/ 215 h 288"/>
                <a:gd name="T44" fmla="*/ 126 w 1071"/>
                <a:gd name="T45" fmla="*/ 148 h 288"/>
                <a:gd name="T46" fmla="*/ 84 w 1071"/>
                <a:gd name="T47" fmla="*/ 99 h 288"/>
                <a:gd name="T48" fmla="*/ 20 w 1071"/>
                <a:gd name="T49" fmla="*/ 65 h 288"/>
                <a:gd name="T50" fmla="*/ 197 w 1071"/>
                <a:gd name="T51" fmla="*/ 138 h 288"/>
                <a:gd name="T52" fmla="*/ 237 w 1071"/>
                <a:gd name="T53" fmla="*/ 149 h 288"/>
                <a:gd name="T54" fmla="*/ 445 w 1071"/>
                <a:gd name="T55" fmla="*/ 120 h 288"/>
                <a:gd name="T56" fmla="*/ 125 w 1071"/>
                <a:gd name="T57" fmla="*/ 242 h 288"/>
                <a:gd name="T58" fmla="*/ 115 w 1071"/>
                <a:gd name="T59" fmla="*/ 186 h 288"/>
                <a:gd name="T60" fmla="*/ 104 w 1071"/>
                <a:gd name="T61" fmla="*/ 244 h 288"/>
                <a:gd name="T62" fmla="*/ 332 w 1071"/>
                <a:gd name="T63" fmla="*/ 151 h 288"/>
                <a:gd name="T64" fmla="*/ 350 w 1071"/>
                <a:gd name="T65" fmla="*/ 95 h 288"/>
                <a:gd name="T66" fmla="*/ 311 w 1071"/>
                <a:gd name="T67" fmla="*/ 150 h 288"/>
                <a:gd name="T68" fmla="*/ 1071 w 1071"/>
                <a:gd name="T69" fmla="*/ 283 h 288"/>
                <a:gd name="T70" fmla="*/ 873 w 1071"/>
                <a:gd name="T71" fmla="*/ 215 h 288"/>
                <a:gd name="T72" fmla="*/ 999 w 1071"/>
                <a:gd name="T73" fmla="*/ 148 h 288"/>
                <a:gd name="T74" fmla="*/ 958 w 1071"/>
                <a:gd name="T75" fmla="*/ 99 h 288"/>
                <a:gd name="T76" fmla="*/ 893 w 1071"/>
                <a:gd name="T77" fmla="*/ 65 h 288"/>
                <a:gd name="T78" fmla="*/ 1070 w 1071"/>
                <a:gd name="T79" fmla="*/ 138 h 288"/>
                <a:gd name="T80" fmla="*/ 1071 w 1071"/>
                <a:gd name="T81" fmla="*/ 283 h 288"/>
                <a:gd name="T82" fmla="*/ 998 w 1071"/>
                <a:gd name="T83" fmla="*/ 186 h 288"/>
                <a:gd name="T84" fmla="*/ 943 w 1071"/>
                <a:gd name="T85" fmla="*/ 216 h 288"/>
                <a:gd name="T86" fmla="*/ 998 w 1071"/>
                <a:gd name="T87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288">
                  <a:moveTo>
                    <a:pt x="607" y="233"/>
                  </a:moveTo>
                  <a:cubicBezTo>
                    <a:pt x="610" y="283"/>
                    <a:pt x="610" y="283"/>
                    <a:pt x="610" y="283"/>
                  </a:cubicBezTo>
                  <a:cubicBezTo>
                    <a:pt x="604" y="284"/>
                    <a:pt x="587" y="288"/>
                    <a:pt x="562" y="288"/>
                  </a:cubicBezTo>
                  <a:cubicBezTo>
                    <a:pt x="513" y="288"/>
                    <a:pt x="486" y="267"/>
                    <a:pt x="486" y="216"/>
                  </a:cubicBezTo>
                  <a:cubicBezTo>
                    <a:pt x="486" y="176"/>
                    <a:pt x="487" y="132"/>
                    <a:pt x="488" y="108"/>
                  </a:cubicBezTo>
                  <a:cubicBezTo>
                    <a:pt x="462" y="108"/>
                    <a:pt x="462" y="108"/>
                    <a:pt x="462" y="108"/>
                  </a:cubicBezTo>
                  <a:cubicBezTo>
                    <a:pt x="462" y="97"/>
                    <a:pt x="462" y="82"/>
                    <a:pt x="462" y="70"/>
                  </a:cubicBezTo>
                  <a:cubicBezTo>
                    <a:pt x="500" y="64"/>
                    <a:pt x="513" y="42"/>
                    <a:pt x="518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59" y="17"/>
                    <a:pt x="558" y="43"/>
                    <a:pt x="558" y="60"/>
                  </a:cubicBezTo>
                  <a:cubicBezTo>
                    <a:pt x="603" y="60"/>
                    <a:pt x="603" y="60"/>
                    <a:pt x="603" y="60"/>
                  </a:cubicBezTo>
                  <a:cubicBezTo>
                    <a:pt x="603" y="108"/>
                    <a:pt x="603" y="108"/>
                    <a:pt x="603" y="108"/>
                  </a:cubicBezTo>
                  <a:cubicBezTo>
                    <a:pt x="557" y="108"/>
                    <a:pt x="557" y="108"/>
                    <a:pt x="557" y="108"/>
                  </a:cubicBezTo>
                  <a:cubicBezTo>
                    <a:pt x="557" y="195"/>
                    <a:pt x="557" y="195"/>
                    <a:pt x="557" y="195"/>
                  </a:cubicBezTo>
                  <a:cubicBezTo>
                    <a:pt x="557" y="229"/>
                    <a:pt x="564" y="238"/>
                    <a:pt x="587" y="238"/>
                  </a:cubicBezTo>
                  <a:cubicBezTo>
                    <a:pt x="594" y="238"/>
                    <a:pt x="603" y="236"/>
                    <a:pt x="607" y="233"/>
                  </a:cubicBezTo>
                  <a:close/>
                  <a:moveTo>
                    <a:pt x="844" y="179"/>
                  </a:moveTo>
                  <a:cubicBezTo>
                    <a:pt x="844" y="160"/>
                    <a:pt x="844" y="135"/>
                    <a:pt x="844" y="135"/>
                  </a:cubicBezTo>
                  <a:cubicBezTo>
                    <a:pt x="844" y="78"/>
                    <a:pt x="820" y="53"/>
                    <a:pt x="749" y="53"/>
                  </a:cubicBezTo>
                  <a:cubicBezTo>
                    <a:pt x="710" y="53"/>
                    <a:pt x="682" y="60"/>
                    <a:pt x="638" y="60"/>
                  </a:cubicBezTo>
                  <a:cubicBezTo>
                    <a:pt x="641" y="99"/>
                    <a:pt x="641" y="149"/>
                    <a:pt x="640" y="179"/>
                  </a:cubicBezTo>
                  <a:cubicBezTo>
                    <a:pt x="641" y="210"/>
                    <a:pt x="639" y="265"/>
                    <a:pt x="638" y="283"/>
                  </a:cubicBezTo>
                  <a:cubicBezTo>
                    <a:pt x="713" y="283"/>
                    <a:pt x="713" y="283"/>
                    <a:pt x="713" y="283"/>
                  </a:cubicBezTo>
                  <a:cubicBezTo>
                    <a:pt x="712" y="265"/>
                    <a:pt x="710" y="214"/>
                    <a:pt x="710" y="179"/>
                  </a:cubicBezTo>
                  <a:cubicBezTo>
                    <a:pt x="710" y="159"/>
                    <a:pt x="711" y="135"/>
                    <a:pt x="711" y="103"/>
                  </a:cubicBezTo>
                  <a:cubicBezTo>
                    <a:pt x="719" y="100"/>
                    <a:pt x="728" y="99"/>
                    <a:pt x="739" y="99"/>
                  </a:cubicBezTo>
                  <a:cubicBezTo>
                    <a:pt x="765" y="99"/>
                    <a:pt x="774" y="111"/>
                    <a:pt x="774" y="145"/>
                  </a:cubicBezTo>
                  <a:cubicBezTo>
                    <a:pt x="774" y="145"/>
                    <a:pt x="774" y="166"/>
                    <a:pt x="774" y="179"/>
                  </a:cubicBezTo>
                  <a:cubicBezTo>
                    <a:pt x="774" y="210"/>
                    <a:pt x="773" y="265"/>
                    <a:pt x="772" y="283"/>
                  </a:cubicBezTo>
                  <a:cubicBezTo>
                    <a:pt x="847" y="283"/>
                    <a:pt x="847" y="283"/>
                    <a:pt x="847" y="283"/>
                  </a:cubicBezTo>
                  <a:cubicBezTo>
                    <a:pt x="845" y="265"/>
                    <a:pt x="844" y="214"/>
                    <a:pt x="844" y="179"/>
                  </a:cubicBezTo>
                  <a:close/>
                  <a:moveTo>
                    <a:pt x="340" y="189"/>
                  </a:moveTo>
                  <a:cubicBezTo>
                    <a:pt x="332" y="189"/>
                    <a:pt x="318" y="189"/>
                    <a:pt x="311" y="188"/>
                  </a:cubicBezTo>
                  <a:cubicBezTo>
                    <a:pt x="311" y="190"/>
                    <a:pt x="311" y="190"/>
                    <a:pt x="311" y="190"/>
                  </a:cubicBezTo>
                  <a:cubicBezTo>
                    <a:pt x="311" y="222"/>
                    <a:pt x="332" y="242"/>
                    <a:pt x="371" y="242"/>
                  </a:cubicBezTo>
                  <a:cubicBezTo>
                    <a:pt x="395" y="242"/>
                    <a:pt x="416" y="235"/>
                    <a:pt x="431" y="226"/>
                  </a:cubicBezTo>
                  <a:cubicBezTo>
                    <a:pt x="434" y="276"/>
                    <a:pt x="434" y="276"/>
                    <a:pt x="434" y="276"/>
                  </a:cubicBezTo>
                  <a:cubicBezTo>
                    <a:pt x="419" y="283"/>
                    <a:pt x="389" y="288"/>
                    <a:pt x="360" y="288"/>
                  </a:cubicBezTo>
                  <a:cubicBezTo>
                    <a:pt x="281" y="288"/>
                    <a:pt x="243" y="261"/>
                    <a:pt x="237" y="188"/>
                  </a:cubicBezTo>
                  <a:cubicBezTo>
                    <a:pt x="228" y="187"/>
                    <a:pt x="214" y="187"/>
                    <a:pt x="195" y="187"/>
                  </a:cubicBezTo>
                  <a:cubicBezTo>
                    <a:pt x="195" y="200"/>
                    <a:pt x="194" y="211"/>
                    <a:pt x="194" y="220"/>
                  </a:cubicBezTo>
                  <a:cubicBezTo>
                    <a:pt x="194" y="238"/>
                    <a:pt x="195" y="265"/>
                    <a:pt x="198" y="283"/>
                  </a:cubicBezTo>
                  <a:cubicBezTo>
                    <a:pt x="154" y="283"/>
                    <a:pt x="121" y="288"/>
                    <a:pt x="87" y="288"/>
                  </a:cubicBezTo>
                  <a:cubicBezTo>
                    <a:pt x="22" y="288"/>
                    <a:pt x="0" y="261"/>
                    <a:pt x="0" y="215"/>
                  </a:cubicBezTo>
                  <a:cubicBezTo>
                    <a:pt x="0" y="171"/>
                    <a:pt x="36" y="147"/>
                    <a:pt x="115" y="147"/>
                  </a:cubicBezTo>
                  <a:cubicBezTo>
                    <a:pt x="118" y="147"/>
                    <a:pt x="123" y="147"/>
                    <a:pt x="126" y="148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12"/>
                    <a:pt x="116" y="99"/>
                    <a:pt x="84" y="99"/>
                  </a:cubicBezTo>
                  <a:cubicBezTo>
                    <a:pt x="62" y="99"/>
                    <a:pt x="38" y="107"/>
                    <a:pt x="23" y="11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8" y="58"/>
                    <a:pt x="68" y="53"/>
                    <a:pt x="102" y="53"/>
                  </a:cubicBezTo>
                  <a:cubicBezTo>
                    <a:pt x="171" y="53"/>
                    <a:pt x="197" y="75"/>
                    <a:pt x="197" y="138"/>
                  </a:cubicBezTo>
                  <a:cubicBezTo>
                    <a:pt x="197" y="141"/>
                    <a:pt x="197" y="145"/>
                    <a:pt x="197" y="148"/>
                  </a:cubicBezTo>
                  <a:cubicBezTo>
                    <a:pt x="213" y="148"/>
                    <a:pt x="226" y="149"/>
                    <a:pt x="237" y="149"/>
                  </a:cubicBezTo>
                  <a:cubicBezTo>
                    <a:pt x="244" y="87"/>
                    <a:pt x="275" y="53"/>
                    <a:pt x="352" y="53"/>
                  </a:cubicBezTo>
                  <a:cubicBezTo>
                    <a:pt x="416" y="53"/>
                    <a:pt x="445" y="80"/>
                    <a:pt x="445" y="120"/>
                  </a:cubicBezTo>
                  <a:cubicBezTo>
                    <a:pt x="445" y="167"/>
                    <a:pt x="410" y="189"/>
                    <a:pt x="340" y="189"/>
                  </a:cubicBezTo>
                  <a:close/>
                  <a:moveTo>
                    <a:pt x="125" y="242"/>
                  </a:moveTo>
                  <a:cubicBezTo>
                    <a:pt x="124" y="226"/>
                    <a:pt x="124" y="205"/>
                    <a:pt x="125" y="186"/>
                  </a:cubicBezTo>
                  <a:cubicBezTo>
                    <a:pt x="122" y="186"/>
                    <a:pt x="118" y="186"/>
                    <a:pt x="115" y="186"/>
                  </a:cubicBezTo>
                  <a:cubicBezTo>
                    <a:pt x="82" y="186"/>
                    <a:pt x="69" y="197"/>
                    <a:pt x="69" y="216"/>
                  </a:cubicBezTo>
                  <a:cubicBezTo>
                    <a:pt x="69" y="236"/>
                    <a:pt x="80" y="244"/>
                    <a:pt x="104" y="244"/>
                  </a:cubicBezTo>
                  <a:cubicBezTo>
                    <a:pt x="111" y="244"/>
                    <a:pt x="119" y="243"/>
                    <a:pt x="125" y="242"/>
                  </a:cubicBezTo>
                  <a:close/>
                  <a:moveTo>
                    <a:pt x="332" y="151"/>
                  </a:moveTo>
                  <a:cubicBezTo>
                    <a:pt x="362" y="151"/>
                    <a:pt x="377" y="141"/>
                    <a:pt x="377" y="119"/>
                  </a:cubicBezTo>
                  <a:cubicBezTo>
                    <a:pt x="377" y="103"/>
                    <a:pt x="366" y="95"/>
                    <a:pt x="350" y="95"/>
                  </a:cubicBezTo>
                  <a:cubicBezTo>
                    <a:pt x="321" y="95"/>
                    <a:pt x="311" y="118"/>
                    <a:pt x="311" y="149"/>
                  </a:cubicBezTo>
                  <a:cubicBezTo>
                    <a:pt x="311" y="150"/>
                    <a:pt x="311" y="150"/>
                    <a:pt x="311" y="150"/>
                  </a:cubicBezTo>
                  <a:cubicBezTo>
                    <a:pt x="317" y="151"/>
                    <a:pt x="325" y="151"/>
                    <a:pt x="332" y="151"/>
                  </a:cubicBezTo>
                  <a:close/>
                  <a:moveTo>
                    <a:pt x="1071" y="283"/>
                  </a:moveTo>
                  <a:cubicBezTo>
                    <a:pt x="1028" y="283"/>
                    <a:pt x="994" y="288"/>
                    <a:pt x="960" y="288"/>
                  </a:cubicBezTo>
                  <a:cubicBezTo>
                    <a:pt x="896" y="288"/>
                    <a:pt x="873" y="261"/>
                    <a:pt x="873" y="215"/>
                  </a:cubicBezTo>
                  <a:cubicBezTo>
                    <a:pt x="873" y="171"/>
                    <a:pt x="909" y="147"/>
                    <a:pt x="988" y="147"/>
                  </a:cubicBezTo>
                  <a:cubicBezTo>
                    <a:pt x="991" y="147"/>
                    <a:pt x="997" y="147"/>
                    <a:pt x="999" y="148"/>
                  </a:cubicBezTo>
                  <a:cubicBezTo>
                    <a:pt x="999" y="143"/>
                    <a:pt x="999" y="143"/>
                    <a:pt x="999" y="143"/>
                  </a:cubicBezTo>
                  <a:cubicBezTo>
                    <a:pt x="999" y="112"/>
                    <a:pt x="989" y="99"/>
                    <a:pt x="958" y="99"/>
                  </a:cubicBezTo>
                  <a:cubicBezTo>
                    <a:pt x="935" y="99"/>
                    <a:pt x="912" y="107"/>
                    <a:pt x="896" y="115"/>
                  </a:cubicBezTo>
                  <a:cubicBezTo>
                    <a:pt x="893" y="65"/>
                    <a:pt x="893" y="65"/>
                    <a:pt x="893" y="65"/>
                  </a:cubicBezTo>
                  <a:cubicBezTo>
                    <a:pt x="911" y="58"/>
                    <a:pt x="941" y="53"/>
                    <a:pt x="975" y="53"/>
                  </a:cubicBezTo>
                  <a:cubicBezTo>
                    <a:pt x="1044" y="53"/>
                    <a:pt x="1070" y="75"/>
                    <a:pt x="1070" y="138"/>
                  </a:cubicBezTo>
                  <a:cubicBezTo>
                    <a:pt x="1070" y="171"/>
                    <a:pt x="1068" y="200"/>
                    <a:pt x="1068" y="220"/>
                  </a:cubicBezTo>
                  <a:cubicBezTo>
                    <a:pt x="1068" y="238"/>
                    <a:pt x="1068" y="265"/>
                    <a:pt x="1071" y="283"/>
                  </a:cubicBezTo>
                  <a:close/>
                  <a:moveTo>
                    <a:pt x="998" y="242"/>
                  </a:moveTo>
                  <a:cubicBezTo>
                    <a:pt x="997" y="226"/>
                    <a:pt x="998" y="205"/>
                    <a:pt x="998" y="186"/>
                  </a:cubicBezTo>
                  <a:cubicBezTo>
                    <a:pt x="995" y="186"/>
                    <a:pt x="991" y="186"/>
                    <a:pt x="988" y="186"/>
                  </a:cubicBezTo>
                  <a:cubicBezTo>
                    <a:pt x="956" y="186"/>
                    <a:pt x="943" y="197"/>
                    <a:pt x="943" y="216"/>
                  </a:cubicBezTo>
                  <a:cubicBezTo>
                    <a:pt x="943" y="236"/>
                    <a:pt x="953" y="244"/>
                    <a:pt x="977" y="244"/>
                  </a:cubicBezTo>
                  <a:cubicBezTo>
                    <a:pt x="984" y="244"/>
                    <a:pt x="993" y="243"/>
                    <a:pt x="998" y="2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ChangeAspect="1" noEditPoints="1"/>
            </p:cNvSpPr>
            <p:nvPr userDrawn="1"/>
          </p:nvSpPr>
          <p:spPr bwMode="auto">
            <a:xfrm>
              <a:off x="6346127" y="6468230"/>
              <a:ext cx="24452" cy="26333"/>
            </a:xfrm>
            <a:custGeom>
              <a:avLst/>
              <a:gdLst>
                <a:gd name="T0" fmla="*/ 5 w 37"/>
                <a:gd name="T1" fmla="*/ 33 h 39"/>
                <a:gd name="T2" fmla="*/ 1 w 37"/>
                <a:gd name="T3" fmla="*/ 27 h 39"/>
                <a:gd name="T4" fmla="*/ 0 w 37"/>
                <a:gd name="T5" fmla="*/ 20 h 39"/>
                <a:gd name="T6" fmla="*/ 1 w 37"/>
                <a:gd name="T7" fmla="*/ 12 h 39"/>
                <a:gd name="T8" fmla="*/ 5 w 37"/>
                <a:gd name="T9" fmla="*/ 6 h 39"/>
                <a:gd name="T10" fmla="*/ 11 w 37"/>
                <a:gd name="T11" fmla="*/ 2 h 39"/>
                <a:gd name="T12" fmla="*/ 18 w 37"/>
                <a:gd name="T13" fmla="*/ 0 h 39"/>
                <a:gd name="T14" fmla="*/ 26 w 37"/>
                <a:gd name="T15" fmla="*/ 2 h 39"/>
                <a:gd name="T16" fmla="*/ 32 w 37"/>
                <a:gd name="T17" fmla="*/ 6 h 39"/>
                <a:gd name="T18" fmla="*/ 36 w 37"/>
                <a:gd name="T19" fmla="*/ 12 h 39"/>
                <a:gd name="T20" fmla="*/ 37 w 37"/>
                <a:gd name="T21" fmla="*/ 20 h 39"/>
                <a:gd name="T22" fmla="*/ 36 w 37"/>
                <a:gd name="T23" fmla="*/ 27 h 39"/>
                <a:gd name="T24" fmla="*/ 32 w 37"/>
                <a:gd name="T25" fmla="*/ 33 h 39"/>
                <a:gd name="T26" fmla="*/ 26 w 37"/>
                <a:gd name="T27" fmla="*/ 38 h 39"/>
                <a:gd name="T28" fmla="*/ 18 w 37"/>
                <a:gd name="T29" fmla="*/ 39 h 39"/>
                <a:gd name="T30" fmla="*/ 11 w 37"/>
                <a:gd name="T31" fmla="*/ 38 h 39"/>
                <a:gd name="T32" fmla="*/ 5 w 37"/>
                <a:gd name="T33" fmla="*/ 33 h 39"/>
                <a:gd name="T34" fmla="*/ 12 w 37"/>
                <a:gd name="T35" fmla="*/ 35 h 39"/>
                <a:gd name="T36" fmla="*/ 18 w 37"/>
                <a:gd name="T37" fmla="*/ 36 h 39"/>
                <a:gd name="T38" fmla="*/ 25 w 37"/>
                <a:gd name="T39" fmla="*/ 35 h 39"/>
                <a:gd name="T40" fmla="*/ 30 w 37"/>
                <a:gd name="T41" fmla="*/ 31 h 39"/>
                <a:gd name="T42" fmla="*/ 33 w 37"/>
                <a:gd name="T43" fmla="*/ 26 h 39"/>
                <a:gd name="T44" fmla="*/ 34 w 37"/>
                <a:gd name="T45" fmla="*/ 20 h 39"/>
                <a:gd name="T46" fmla="*/ 33 w 37"/>
                <a:gd name="T47" fmla="*/ 13 h 39"/>
                <a:gd name="T48" fmla="*/ 30 w 37"/>
                <a:gd name="T49" fmla="*/ 8 h 39"/>
                <a:gd name="T50" fmla="*/ 25 w 37"/>
                <a:gd name="T51" fmla="*/ 5 h 39"/>
                <a:gd name="T52" fmla="*/ 18 w 37"/>
                <a:gd name="T53" fmla="*/ 3 h 39"/>
                <a:gd name="T54" fmla="*/ 12 w 37"/>
                <a:gd name="T55" fmla="*/ 5 h 39"/>
                <a:gd name="T56" fmla="*/ 7 w 37"/>
                <a:gd name="T57" fmla="*/ 8 h 39"/>
                <a:gd name="T58" fmla="*/ 4 w 37"/>
                <a:gd name="T59" fmla="*/ 13 h 39"/>
                <a:gd name="T60" fmla="*/ 3 w 37"/>
                <a:gd name="T61" fmla="*/ 20 h 39"/>
                <a:gd name="T62" fmla="*/ 5 w 37"/>
                <a:gd name="T63" fmla="*/ 29 h 39"/>
                <a:gd name="T64" fmla="*/ 12 w 37"/>
                <a:gd name="T65" fmla="*/ 35 h 39"/>
                <a:gd name="T66" fmla="*/ 11 w 37"/>
                <a:gd name="T67" fmla="*/ 8 h 39"/>
                <a:gd name="T68" fmla="*/ 15 w 37"/>
                <a:gd name="T69" fmla="*/ 7 h 39"/>
                <a:gd name="T70" fmla="*/ 18 w 37"/>
                <a:gd name="T71" fmla="*/ 7 h 39"/>
                <a:gd name="T72" fmla="*/ 25 w 37"/>
                <a:gd name="T73" fmla="*/ 9 h 39"/>
                <a:gd name="T74" fmla="*/ 27 w 37"/>
                <a:gd name="T75" fmla="*/ 14 h 39"/>
                <a:gd name="T76" fmla="*/ 27 w 37"/>
                <a:gd name="T77" fmla="*/ 17 h 39"/>
                <a:gd name="T78" fmla="*/ 25 w 37"/>
                <a:gd name="T79" fmla="*/ 19 h 39"/>
                <a:gd name="T80" fmla="*/ 24 w 37"/>
                <a:gd name="T81" fmla="*/ 21 h 39"/>
                <a:gd name="T82" fmla="*/ 22 w 37"/>
                <a:gd name="T83" fmla="*/ 21 h 39"/>
                <a:gd name="T84" fmla="*/ 22 w 37"/>
                <a:gd name="T85" fmla="*/ 21 h 39"/>
                <a:gd name="T86" fmla="*/ 28 w 37"/>
                <a:gd name="T87" fmla="*/ 31 h 39"/>
                <a:gd name="T88" fmla="*/ 27 w 37"/>
                <a:gd name="T89" fmla="*/ 31 h 39"/>
                <a:gd name="T90" fmla="*/ 26 w 37"/>
                <a:gd name="T91" fmla="*/ 31 h 39"/>
                <a:gd name="T92" fmla="*/ 24 w 37"/>
                <a:gd name="T93" fmla="*/ 31 h 39"/>
                <a:gd name="T94" fmla="*/ 23 w 37"/>
                <a:gd name="T95" fmla="*/ 30 h 39"/>
                <a:gd name="T96" fmla="*/ 18 w 37"/>
                <a:gd name="T97" fmla="*/ 22 h 39"/>
                <a:gd name="T98" fmla="*/ 15 w 37"/>
                <a:gd name="T99" fmla="*/ 22 h 39"/>
                <a:gd name="T100" fmla="*/ 15 w 37"/>
                <a:gd name="T101" fmla="*/ 31 h 39"/>
                <a:gd name="T102" fmla="*/ 11 w 37"/>
                <a:gd name="T103" fmla="*/ 31 h 39"/>
                <a:gd name="T104" fmla="*/ 11 w 37"/>
                <a:gd name="T105" fmla="*/ 8 h 39"/>
                <a:gd name="T106" fmla="*/ 19 w 37"/>
                <a:gd name="T107" fmla="*/ 19 h 39"/>
                <a:gd name="T108" fmla="*/ 23 w 37"/>
                <a:gd name="T109" fmla="*/ 14 h 39"/>
                <a:gd name="T110" fmla="*/ 22 w 37"/>
                <a:gd name="T111" fmla="*/ 12 h 39"/>
                <a:gd name="T112" fmla="*/ 18 w 37"/>
                <a:gd name="T113" fmla="*/ 11 h 39"/>
                <a:gd name="T114" fmla="*/ 16 w 37"/>
                <a:gd name="T115" fmla="*/ 11 h 39"/>
                <a:gd name="T116" fmla="*/ 15 w 37"/>
                <a:gd name="T117" fmla="*/ 11 h 39"/>
                <a:gd name="T118" fmla="*/ 15 w 37"/>
                <a:gd name="T119" fmla="*/ 11 h 39"/>
                <a:gd name="T120" fmla="*/ 15 w 37"/>
                <a:gd name="T121" fmla="*/ 19 h 39"/>
                <a:gd name="T122" fmla="*/ 19 w 37"/>
                <a:gd name="T12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9">
                  <a:moveTo>
                    <a:pt x="5" y="33"/>
                  </a:moveTo>
                  <a:cubicBezTo>
                    <a:pt x="3" y="32"/>
                    <a:pt x="2" y="30"/>
                    <a:pt x="1" y="27"/>
                  </a:cubicBezTo>
                  <a:cubicBezTo>
                    <a:pt x="0" y="25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3" y="8"/>
                    <a:pt x="5" y="6"/>
                  </a:cubicBezTo>
                  <a:cubicBezTo>
                    <a:pt x="6" y="4"/>
                    <a:pt x="8" y="3"/>
                    <a:pt x="11" y="2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1" y="0"/>
                    <a:pt x="24" y="1"/>
                    <a:pt x="26" y="2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4" y="8"/>
                    <a:pt x="35" y="10"/>
                    <a:pt x="36" y="12"/>
                  </a:cubicBezTo>
                  <a:cubicBezTo>
                    <a:pt x="37" y="14"/>
                    <a:pt x="37" y="17"/>
                    <a:pt x="37" y="20"/>
                  </a:cubicBezTo>
                  <a:cubicBezTo>
                    <a:pt x="37" y="22"/>
                    <a:pt x="37" y="25"/>
                    <a:pt x="36" y="27"/>
                  </a:cubicBezTo>
                  <a:cubicBezTo>
                    <a:pt x="35" y="30"/>
                    <a:pt x="34" y="32"/>
                    <a:pt x="32" y="33"/>
                  </a:cubicBezTo>
                  <a:cubicBezTo>
                    <a:pt x="30" y="35"/>
                    <a:pt x="28" y="37"/>
                    <a:pt x="26" y="38"/>
                  </a:cubicBezTo>
                  <a:cubicBezTo>
                    <a:pt x="24" y="39"/>
                    <a:pt x="21" y="39"/>
                    <a:pt x="18" y="39"/>
                  </a:cubicBezTo>
                  <a:cubicBezTo>
                    <a:pt x="15" y="39"/>
                    <a:pt x="13" y="39"/>
                    <a:pt x="11" y="38"/>
                  </a:cubicBezTo>
                  <a:cubicBezTo>
                    <a:pt x="8" y="37"/>
                    <a:pt x="6" y="35"/>
                    <a:pt x="5" y="33"/>
                  </a:cubicBezTo>
                  <a:close/>
                  <a:moveTo>
                    <a:pt x="12" y="35"/>
                  </a:moveTo>
                  <a:cubicBezTo>
                    <a:pt x="14" y="36"/>
                    <a:pt x="16" y="36"/>
                    <a:pt x="18" y="36"/>
                  </a:cubicBezTo>
                  <a:cubicBezTo>
                    <a:pt x="21" y="36"/>
                    <a:pt x="23" y="36"/>
                    <a:pt x="25" y="35"/>
                  </a:cubicBezTo>
                  <a:cubicBezTo>
                    <a:pt x="27" y="34"/>
                    <a:pt x="28" y="33"/>
                    <a:pt x="30" y="31"/>
                  </a:cubicBezTo>
                  <a:cubicBezTo>
                    <a:pt x="31" y="30"/>
                    <a:pt x="32" y="28"/>
                    <a:pt x="33" y="26"/>
                  </a:cubicBezTo>
                  <a:cubicBezTo>
                    <a:pt x="33" y="24"/>
                    <a:pt x="34" y="22"/>
                    <a:pt x="34" y="20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10"/>
                    <a:pt x="30" y="8"/>
                  </a:cubicBezTo>
                  <a:cubicBezTo>
                    <a:pt x="28" y="7"/>
                    <a:pt x="27" y="5"/>
                    <a:pt x="25" y="5"/>
                  </a:cubicBezTo>
                  <a:cubicBezTo>
                    <a:pt x="23" y="4"/>
                    <a:pt x="21" y="3"/>
                    <a:pt x="18" y="3"/>
                  </a:cubicBezTo>
                  <a:cubicBezTo>
                    <a:pt x="16" y="3"/>
                    <a:pt x="14" y="4"/>
                    <a:pt x="12" y="5"/>
                  </a:cubicBezTo>
                  <a:cubicBezTo>
                    <a:pt x="10" y="5"/>
                    <a:pt x="9" y="7"/>
                    <a:pt x="7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3"/>
                    <a:pt x="4" y="26"/>
                    <a:pt x="5" y="29"/>
                  </a:cubicBezTo>
                  <a:cubicBezTo>
                    <a:pt x="7" y="31"/>
                    <a:pt x="9" y="33"/>
                    <a:pt x="12" y="35"/>
                  </a:cubicBezTo>
                  <a:close/>
                  <a:moveTo>
                    <a:pt x="11" y="8"/>
                  </a:moveTo>
                  <a:cubicBezTo>
                    <a:pt x="13" y="8"/>
                    <a:pt x="14" y="7"/>
                    <a:pt x="15" y="7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21" y="7"/>
                    <a:pt x="23" y="8"/>
                    <a:pt x="25" y="9"/>
                  </a:cubicBezTo>
                  <a:cubicBezTo>
                    <a:pt x="26" y="11"/>
                    <a:pt x="27" y="12"/>
                    <a:pt x="27" y="14"/>
                  </a:cubicBezTo>
                  <a:cubicBezTo>
                    <a:pt x="27" y="15"/>
                    <a:pt x="27" y="16"/>
                    <a:pt x="27" y="17"/>
                  </a:cubicBezTo>
                  <a:cubicBezTo>
                    <a:pt x="26" y="18"/>
                    <a:pt x="26" y="18"/>
                    <a:pt x="25" y="19"/>
                  </a:cubicBezTo>
                  <a:cubicBezTo>
                    <a:pt x="25" y="20"/>
                    <a:pt x="24" y="20"/>
                    <a:pt x="24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1"/>
                    <a:pt x="23" y="30"/>
                    <a:pt x="23" y="3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lnTo>
                    <a:pt x="11" y="8"/>
                  </a:lnTo>
                  <a:close/>
                  <a:moveTo>
                    <a:pt x="19" y="19"/>
                  </a:moveTo>
                  <a:cubicBezTo>
                    <a:pt x="22" y="19"/>
                    <a:pt x="23" y="17"/>
                    <a:pt x="23" y="14"/>
                  </a:cubicBezTo>
                  <a:cubicBezTo>
                    <a:pt x="23" y="13"/>
                    <a:pt x="23" y="12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9"/>
                    <a:pt x="15" y="19"/>
                    <a:pt x="15" y="19"/>
                  </a:cubicBez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6142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0" indent="0" algn="l" defTabSz="685983" rtl="0" eaLnBrk="1" latinLnBrk="0" hangingPunct="1">
        <a:spcBef>
          <a:spcPts val="600"/>
        </a:spcBef>
        <a:spcAft>
          <a:spcPts val="0"/>
        </a:spcAft>
        <a:buClrTx/>
        <a:buFontTx/>
        <a:buNone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1pPr>
      <a:lvl2pPr marL="150059" indent="-150059" algn="l" defTabSz="685983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2pPr>
      <a:lvl3pPr marL="298927" indent="-150059" algn="l" defTabSz="685983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3pPr>
      <a:lvl4pPr marL="466849" indent="-150059" algn="l" defTabSz="685983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4pPr>
      <a:lvl5pPr marL="604999" indent="-136959" algn="l" defTabSz="685983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Open Sans" charset="0"/>
          <a:ea typeface="Open Sans" charset="0"/>
          <a:cs typeface="Open Sans" charset="0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4638" y="152400"/>
            <a:ext cx="8394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638" y="1530356"/>
            <a:ext cx="83947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29600" y="6534151"/>
            <a:ext cx="5334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DDD879-1D7E-477A-837E-6C4E80F4761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black">
          <a:xfrm>
            <a:off x="7010400" y="6553200"/>
            <a:ext cx="14478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lIns="91388" tIns="45694" rIns="91388" bIns="45694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Aetna Inc.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228603" y="6562729"/>
            <a:ext cx="5940425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AETNA MEDICAID</a:t>
            </a:r>
          </a:p>
        </p:txBody>
      </p:sp>
    </p:spTree>
    <p:extLst>
      <p:ext uri="{BB962C8B-B14F-4D97-AF65-F5344CB8AC3E}">
        <p14:creationId xmlns:p14="http://schemas.microsoft.com/office/powerpoint/2010/main" val="51094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691755" indent="-234817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226" y="152400"/>
            <a:ext cx="8393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642" y="1530356"/>
            <a:ext cx="83788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29600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fld id="{72569BF2-4EFB-425E-9F32-AEE94012444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381000" y="6400800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black">
          <a:xfrm>
            <a:off x="7010400" y="6441595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Aetna Inc.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77816" y="6464604"/>
            <a:ext cx="5940425" cy="303213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marL="342704" indent="-342704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35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691755" indent="-234817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04249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5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191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black">
          <a:xfrm>
            <a:off x="7010400" y="6407943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Aetna Inc.</a:t>
            </a:r>
          </a:p>
        </p:txBody>
      </p:sp>
    </p:spTree>
    <p:extLst>
      <p:ext uri="{BB962C8B-B14F-4D97-AF65-F5344CB8AC3E}">
        <p14:creationId xmlns:p14="http://schemas.microsoft.com/office/powerpoint/2010/main" val="113427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764" r:id="rId8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1755" indent="-23481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3" y="1529915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black">
          <a:xfrm>
            <a:off x="7010400" y="6407943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Aetna Inc.</a:t>
            </a:r>
          </a:p>
        </p:txBody>
      </p:sp>
    </p:spTree>
    <p:extLst>
      <p:ext uri="{BB962C8B-B14F-4D97-AF65-F5344CB8AC3E}">
        <p14:creationId xmlns:p14="http://schemas.microsoft.com/office/powerpoint/2010/main" val="304755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5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2000">
          <a:solidFill>
            <a:schemeClr val="tx1"/>
          </a:solidFill>
          <a:latin typeface="+mn-lt"/>
        </a:defRPr>
      </a:lvl4pPr>
      <a:lvl5pPr marL="691755" indent="-234817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225" y="152400"/>
            <a:ext cx="8393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642" y="1530354"/>
            <a:ext cx="83788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3810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black">
          <a:xfrm>
            <a:off x="7010400" y="6400804"/>
            <a:ext cx="167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8" tIns="45694" rIns="91388" bIns="45694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Aetna Inc.     </a:t>
            </a:r>
            <a:fld id="{ADED4EDA-2115-4CCF-B091-A56B6F87A62E}" type="slidenum">
              <a:rPr lang="en-US" sz="1200" smtClean="0">
                <a:solidFill>
                  <a:srgbClr val="000000"/>
                </a:solidFill>
                <a:latin typeface="Calibri"/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77813" y="6372227"/>
            <a:ext cx="5940425" cy="523875"/>
          </a:xfrm>
          <a:prstGeom prst="rect">
            <a:avLst/>
          </a:prstGeom>
        </p:spPr>
        <p:txBody>
          <a:bodyPr lIns="91388" tIns="45694" rIns="91388" bIns="45694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0" hangingPunct="0">
              <a:defRPr/>
            </a:pPr>
            <a:r>
              <a:rPr lang="en-US" sz="1200" b="1" dirty="0">
                <a:solidFill>
                  <a:srgbClr val="000000"/>
                </a:solidFill>
              </a:rPr>
              <a:t>AETNA MEDICAID</a:t>
            </a:r>
          </a:p>
        </p:txBody>
      </p:sp>
    </p:spTree>
    <p:extLst>
      <p:ext uri="{BB962C8B-B14F-4D97-AF65-F5344CB8AC3E}">
        <p14:creationId xmlns:p14="http://schemas.microsoft.com/office/powerpoint/2010/main" val="308476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4" r:id="rId11"/>
    <p:sldLayoutId id="2147483715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5pPr>
      <a:lvl6pPr marL="456940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3879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0816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7756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marL="342704" indent="-342704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35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817" indent="-23164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6940" indent="-22212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691755" indent="-234817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7756" indent="-22846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4696" indent="-22846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1634" indent="-22846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8574" indent="-22846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rgbClr val="C1DFF5">
                  <a:alpha val="50000"/>
                </a:srgbClr>
              </a:gs>
              <a:gs pos="25000">
                <a:srgbClr val="E0EFFA">
                  <a:alpha val="50000"/>
                </a:srgb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388" tIns="45694" rIns="91388" bIns="45694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2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42249" y="6546189"/>
            <a:ext cx="545909" cy="377070"/>
          </a:xfrm>
          <a:prstGeom prst="rect">
            <a:avLst/>
          </a:prstGeom>
        </p:spPr>
        <p:txBody>
          <a:bodyPr lIns="91388" tIns="45694" rIns="91388" bIns="45694"/>
          <a:lstStyle>
            <a:lvl1pPr>
              <a:defRPr sz="1300" b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8F1BF59-52CE-4F27-B38B-925D4FAF9FA0}" type="slidenum">
              <a:rPr lang="en-US" smtClean="0">
                <a:solidFill>
                  <a:srgbClr val="4BACC6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BACC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+mj-lt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6940" algn="l" rtl="0" fontAlgn="base">
        <a:spcBef>
          <a:spcPct val="0"/>
        </a:spcBef>
        <a:spcAft>
          <a:spcPct val="0"/>
        </a:spcAft>
        <a:defRPr sz="2400">
          <a:solidFill>
            <a:srgbClr val="008BBC"/>
          </a:solidFill>
          <a:latin typeface="Verdana" pitchFamily="34" charset="0"/>
        </a:defRPr>
      </a:lvl6pPr>
      <a:lvl7pPr marL="913879" algn="l" rtl="0" fontAlgn="base">
        <a:spcBef>
          <a:spcPct val="0"/>
        </a:spcBef>
        <a:spcAft>
          <a:spcPct val="0"/>
        </a:spcAft>
        <a:defRPr sz="2400">
          <a:solidFill>
            <a:srgbClr val="008BBC"/>
          </a:solidFill>
          <a:latin typeface="Verdana" pitchFamily="34" charset="0"/>
        </a:defRPr>
      </a:lvl7pPr>
      <a:lvl8pPr marL="1370816" algn="l" rtl="0" fontAlgn="base">
        <a:spcBef>
          <a:spcPct val="0"/>
        </a:spcBef>
        <a:spcAft>
          <a:spcPct val="0"/>
        </a:spcAft>
        <a:defRPr sz="2400">
          <a:solidFill>
            <a:srgbClr val="008BBC"/>
          </a:solidFill>
          <a:latin typeface="Verdana" pitchFamily="34" charset="0"/>
        </a:defRPr>
      </a:lvl8pPr>
      <a:lvl9pPr marL="1827756" algn="l" rtl="0" fontAlgn="base">
        <a:spcBef>
          <a:spcPct val="0"/>
        </a:spcBef>
        <a:spcAft>
          <a:spcPct val="0"/>
        </a:spcAft>
        <a:defRPr sz="2400">
          <a:solidFill>
            <a:srgbClr val="008BBC"/>
          </a:solidFill>
          <a:latin typeface="Verdana" pitchFamily="34" charset="0"/>
        </a:defRPr>
      </a:lvl9pPr>
    </p:titleStyle>
    <p:bodyStyle>
      <a:lvl1pPr marL="225297" indent="-225297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itchFamily="2" charset="2"/>
        <a:buChar char="§"/>
        <a:defRPr sz="2200">
          <a:solidFill>
            <a:schemeClr val="tx1"/>
          </a:solidFill>
          <a:latin typeface="+mj-lt"/>
          <a:ea typeface="Calibri" pitchFamily="34" charset="0"/>
          <a:cs typeface="Calibri" pitchFamily="34" charset="0"/>
        </a:defRPr>
      </a:lvl1pPr>
      <a:lvl2pPr marL="742526" indent="-285587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000">
          <a:solidFill>
            <a:schemeClr val="tx1"/>
          </a:solidFill>
          <a:latin typeface="+mj-lt"/>
          <a:ea typeface="Calibri" pitchFamily="34" charset="0"/>
          <a:cs typeface="Calibri" pitchFamily="34" charset="0"/>
        </a:defRPr>
      </a:lvl2pPr>
      <a:lvl3pPr marL="1142348" indent="-228468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1600">
          <a:solidFill>
            <a:schemeClr val="tx1"/>
          </a:solidFill>
          <a:latin typeface="+mj-lt"/>
          <a:ea typeface="Calibri" pitchFamily="34" charset="0"/>
          <a:cs typeface="Calibri" pitchFamily="34" charset="0"/>
        </a:defRPr>
      </a:lvl3pPr>
      <a:lvl4pPr marL="1599285" indent="-228468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1400">
          <a:solidFill>
            <a:schemeClr val="tx1"/>
          </a:solidFill>
          <a:latin typeface="+mj-lt"/>
          <a:ea typeface="Calibri" pitchFamily="34" charset="0"/>
          <a:cs typeface="Calibri" pitchFamily="34" charset="0"/>
        </a:defRPr>
      </a:lvl4pPr>
      <a:lvl5pPr marL="2056226" indent="-228468" algn="l" rtl="0" eaLnBrk="0" fontAlgn="base" hangingPunct="0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1400">
          <a:solidFill>
            <a:schemeClr val="tx1"/>
          </a:solidFill>
          <a:latin typeface="+mj-lt"/>
          <a:ea typeface="Calibri" pitchFamily="34" charset="0"/>
          <a:cs typeface="Calibri" pitchFamily="34" charset="0"/>
        </a:defRPr>
      </a:lvl5pPr>
      <a:lvl6pPr marL="2513166" indent="-228468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0104" indent="-228468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7044" indent="-228468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3984" indent="-228468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79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1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5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96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3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74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13" algn="l" defTabSz="913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2855" y="152400"/>
            <a:ext cx="83926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 same color as the deck theme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5274" y="1529917"/>
            <a:ext cx="837860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second level text should be black 25 point Calibri.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66176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8" tIns="45694" rIns="91388" bIns="4569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F265F4-24EA-4AD2-8515-72D81666119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191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black">
          <a:xfrm>
            <a:off x="7010400" y="6407943"/>
            <a:ext cx="144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8" tIns="45694" rIns="91388" bIns="45694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</a:rPr>
              <a:t>Aetna Inc.</a:t>
            </a:r>
          </a:p>
        </p:txBody>
      </p:sp>
    </p:spTree>
    <p:extLst>
      <p:ext uri="{BB962C8B-B14F-4D97-AF65-F5344CB8AC3E}">
        <p14:creationId xmlns:p14="http://schemas.microsoft.com/office/powerpoint/2010/main" val="265251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</p:sldLayoutIdLst>
  <mc:AlternateContent xmlns:mc="http://schemas.openxmlformats.org/markup-compatibility/2006" xmlns:p14="http://schemas.microsoft.com/office/powerpoint/2010/main">
    <mc:Choice Requires="p14">
      <p:transition p14:dur="10" advTm="7000"/>
    </mc:Choice>
    <mc:Fallback xmlns="">
      <p:transition advTm="7000"/>
    </mc:Fallback>
  </mc:AlternateConten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600" b="1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5pPr>
      <a:lvl6pPr marL="342704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6pPr>
      <a:lvl7pPr marL="685408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7pPr>
      <a:lvl8pPr marL="1028113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8pPr>
      <a:lvl9pPr marL="1370816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1191" algn="l" rtl="0" fontAlgn="base">
        <a:spcBef>
          <a:spcPct val="20000"/>
        </a:spcBef>
        <a:spcAft>
          <a:spcPct val="0"/>
        </a:spcAft>
        <a:defRPr sz="1500">
          <a:solidFill>
            <a:schemeClr val="tx1"/>
          </a:solidFill>
          <a:latin typeface="+mn-lt"/>
        </a:defRPr>
      </a:lvl2pPr>
      <a:lvl3pPr marL="176112" indent="-173735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342704" indent="-166592" algn="l" rtl="0" fontAlgn="base">
        <a:spcBef>
          <a:spcPct val="20000"/>
        </a:spcBef>
        <a:spcAft>
          <a:spcPct val="0"/>
        </a:spcAft>
        <a:buFont typeface="Calibri" pitchFamily="34" charset="0"/>
        <a:buChar char="─"/>
        <a:defRPr sz="1500">
          <a:solidFill>
            <a:schemeClr val="tx1"/>
          </a:solidFill>
          <a:latin typeface="+mn-lt"/>
        </a:defRPr>
      </a:lvl4pPr>
      <a:lvl5pPr marL="518817" indent="-176112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370816" indent="-171353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1713524" indent="-171353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056226" indent="-171353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398932" indent="-171353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04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408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113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816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524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226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932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634" algn="l" defTabSz="68540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225" y="152400"/>
            <a:ext cx="8393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639" y="1530351"/>
            <a:ext cx="83788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229600" y="6381750"/>
            <a:ext cx="53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fld id="{9F9950E0-F5C7-4459-99D2-181F53ACEC17}" type="slidenum">
              <a:rPr lang="en-US" b="1"/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81000" y="6346825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black">
          <a:xfrm>
            <a:off x="7010400" y="6400800"/>
            <a:ext cx="144780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Aetna Inc.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77814" y="6372226"/>
            <a:ext cx="6432550" cy="523875"/>
          </a:xfrm>
          <a:prstGeom prst="rect">
            <a:avLst/>
          </a:prstGeom>
        </p:spPr>
        <p:txBody>
          <a:bodyPr lIns="91427" tIns="45713" rIns="91427" bIns="45713"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000000"/>
                </a:solidFill>
              </a:rPr>
              <a:t>Enterprise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5812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5pPr>
      <a:lvl6pPr marL="457135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6pPr>
      <a:lvl7pPr marL="914269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7pPr>
      <a:lvl8pPr marL="1371404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8pPr>
      <a:lvl9pPr marL="1828539"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Calibri" pitchFamily="34" charset="0"/>
        </a:defRPr>
      </a:lvl9pPr>
    </p:titleStyle>
    <p:bodyStyle>
      <a:lvl1pPr marL="342851" indent="-342851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54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234917" indent="-231742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457135" indent="-22221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692052" indent="-234917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828539" indent="-22856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285674" indent="-22856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742809" indent="-22856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199944" indent="-22856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etnet.aetna.com/technet/nearwip/pages/10da1cab5a1f4113.htm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aetnet.aetna.com/technet/nearwip/pages/10da1cab5a1f4113.htm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36" y="4252326"/>
            <a:ext cx="8691564" cy="432216"/>
          </a:xfrm>
        </p:spPr>
        <p:txBody>
          <a:bodyPr/>
          <a:lstStyle/>
          <a:p>
            <a:r>
              <a:rPr lang="en-US" dirty="0"/>
              <a:t>Key Strategic Program: Medicare Next Generation Platform May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0" y="1752601"/>
            <a:ext cx="8470110" cy="2534536"/>
          </a:xfrm>
        </p:spPr>
        <p:txBody>
          <a:bodyPr/>
          <a:lstStyle/>
          <a:p>
            <a:r>
              <a:rPr lang="en-US" sz="4800" i="1" dirty="0"/>
              <a:t>Architecture point of view</a:t>
            </a:r>
            <a:br>
              <a:rPr lang="en-US" sz="6600" dirty="0"/>
            </a:br>
            <a:r>
              <a:rPr lang="en-US" sz="6600" dirty="0"/>
              <a:t>Medicare </a:t>
            </a:r>
            <a:br>
              <a:rPr lang="en-US" sz="6600" dirty="0"/>
            </a:br>
            <a:r>
              <a:rPr lang="en-US" sz="6600" dirty="0"/>
              <a:t>on Next Gen Platform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737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F7A08-83B3-4A0F-85C8-3060CE1B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MNG : Spider Diagrams:  Medicare JV 1/1/2018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4DDD9-0C79-4E8C-8147-393E4E7B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57621"/>
            <a:ext cx="7467600" cy="5235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031C5-5017-4511-B044-2720137CD99C}"/>
              </a:ext>
            </a:extLst>
          </p:cNvPr>
          <p:cNvSpPr txBox="1"/>
          <p:nvPr/>
        </p:nvSpPr>
        <p:spPr>
          <a:xfrm>
            <a:off x="762000" y="5879068"/>
            <a:ext cx="7239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http://aetnet.aetna.com/technet/nearwip/pages/10da1cab5a1f4113.htm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82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F7A08-83B3-4A0F-85C8-3060CE1B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MNG : Spider Diagrams:  Medicare AEP Fall 2018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031C5-5017-4511-B044-2720137CD99C}"/>
              </a:ext>
            </a:extLst>
          </p:cNvPr>
          <p:cNvSpPr txBox="1"/>
          <p:nvPr/>
        </p:nvSpPr>
        <p:spPr>
          <a:xfrm>
            <a:off x="762000" y="5879068"/>
            <a:ext cx="7239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http://aetnet.aetna.com/technet/nearwip/pages/10da1cab5a1f4113.htm</a:t>
            </a:r>
            <a:endParaRPr lang="en-US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6EA536-9E9F-4E5F-B057-0D2C9074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533400"/>
            <a:ext cx="9584267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0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 dirty="0"/>
              <a:t>Architectural Overview: Medicare Next Gen Platform </a:t>
            </a:r>
            <a:br>
              <a:rPr lang="en-US" altLang="en-US" sz="2800" dirty="0"/>
            </a:br>
            <a:endParaRPr lang="en-US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65BA5-4A79-465C-A240-9D863BDD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fld id="{77494DCF-D2E9-4A93-8C5E-64052BB90C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ebdings" pitchFamily="18" charset="2"/>
                <a:buChar char="4"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97907224"/>
              </p:ext>
            </p:extLst>
          </p:nvPr>
        </p:nvGraphicFramePr>
        <p:xfrm>
          <a:off x="362093" y="718203"/>
          <a:ext cx="8651825" cy="520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08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fld id="{77494DCF-D2E9-4A93-8C5E-64052BB90C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ebdings" pitchFamily="18" charset="2"/>
                <a:buChar char="4"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393113" cy="1143000"/>
          </a:xfrm>
        </p:spPr>
        <p:txBody>
          <a:bodyPr/>
          <a:lstStyle/>
          <a:p>
            <a:r>
              <a:rPr lang="en-US" altLang="en-US" sz="2800" b="0" dirty="0"/>
              <a:t>North Stars: four at work when we consider Group </a:t>
            </a:r>
            <a:br>
              <a:rPr lang="en-US" altLang="en-US" sz="2800" dirty="0"/>
            </a:br>
            <a:endParaRPr lang="en-US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482889-4E73-45C0-8647-069B5A6FF354}"/>
              </a:ext>
            </a:extLst>
          </p:cNvPr>
          <p:cNvSpPr/>
          <p:nvPr/>
        </p:nvSpPr>
        <p:spPr>
          <a:xfrm>
            <a:off x="4953000" y="3428999"/>
            <a:ext cx="2248161" cy="762001"/>
          </a:xfrm>
          <a:custGeom>
            <a:avLst/>
            <a:gdLst>
              <a:gd name="connsiteX0" fmla="*/ 0 w 2095761"/>
              <a:gd name="connsiteY0" fmla="*/ 149902 h 899395"/>
              <a:gd name="connsiteX1" fmla="*/ 149902 w 2095761"/>
              <a:gd name="connsiteY1" fmla="*/ 0 h 899395"/>
              <a:gd name="connsiteX2" fmla="*/ 1945859 w 2095761"/>
              <a:gd name="connsiteY2" fmla="*/ 0 h 899395"/>
              <a:gd name="connsiteX3" fmla="*/ 2095761 w 2095761"/>
              <a:gd name="connsiteY3" fmla="*/ 149902 h 899395"/>
              <a:gd name="connsiteX4" fmla="*/ 2095761 w 2095761"/>
              <a:gd name="connsiteY4" fmla="*/ 749493 h 899395"/>
              <a:gd name="connsiteX5" fmla="*/ 1945859 w 2095761"/>
              <a:gd name="connsiteY5" fmla="*/ 899395 h 899395"/>
              <a:gd name="connsiteX6" fmla="*/ 149902 w 2095761"/>
              <a:gd name="connsiteY6" fmla="*/ 899395 h 899395"/>
              <a:gd name="connsiteX7" fmla="*/ 0 w 2095761"/>
              <a:gd name="connsiteY7" fmla="*/ 749493 h 899395"/>
              <a:gd name="connsiteX8" fmla="*/ 0 w 2095761"/>
              <a:gd name="connsiteY8" fmla="*/ 149902 h 89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761" h="899395">
                <a:moveTo>
                  <a:pt x="0" y="149902"/>
                </a:moveTo>
                <a:cubicBezTo>
                  <a:pt x="0" y="67113"/>
                  <a:pt x="67113" y="0"/>
                  <a:pt x="149902" y="0"/>
                </a:cubicBezTo>
                <a:lnTo>
                  <a:pt x="1945859" y="0"/>
                </a:lnTo>
                <a:cubicBezTo>
                  <a:pt x="2028648" y="0"/>
                  <a:pt x="2095761" y="67113"/>
                  <a:pt x="2095761" y="149902"/>
                </a:cubicBezTo>
                <a:lnTo>
                  <a:pt x="2095761" y="749493"/>
                </a:lnTo>
                <a:cubicBezTo>
                  <a:pt x="2095761" y="832282"/>
                  <a:pt x="2028648" y="899395"/>
                  <a:pt x="1945859" y="899395"/>
                </a:cubicBezTo>
                <a:lnTo>
                  <a:pt x="149902" y="899395"/>
                </a:lnTo>
                <a:cubicBezTo>
                  <a:pt x="67113" y="899395"/>
                  <a:pt x="0" y="832282"/>
                  <a:pt x="0" y="749493"/>
                </a:cubicBezTo>
                <a:lnTo>
                  <a:pt x="0" y="14990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105" tIns="82005" rIns="120105" bIns="8200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>
                <a:solidFill>
                  <a:schemeClr val="bg2"/>
                </a:solidFill>
              </a:rPr>
              <a:t>Next Gen Platform</a:t>
            </a:r>
            <a:endParaRPr lang="en-US" sz="2000" kern="1200" dirty="0">
              <a:solidFill>
                <a:schemeClr val="bg2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5F6D55-FE17-4853-AE84-2B6AA16A078D}"/>
              </a:ext>
            </a:extLst>
          </p:cNvPr>
          <p:cNvSpPr/>
          <p:nvPr/>
        </p:nvSpPr>
        <p:spPr>
          <a:xfrm>
            <a:off x="4990839" y="642006"/>
            <a:ext cx="2095761" cy="729594"/>
          </a:xfrm>
          <a:custGeom>
            <a:avLst/>
            <a:gdLst>
              <a:gd name="connsiteX0" fmla="*/ 0 w 2095761"/>
              <a:gd name="connsiteY0" fmla="*/ 149902 h 899395"/>
              <a:gd name="connsiteX1" fmla="*/ 149902 w 2095761"/>
              <a:gd name="connsiteY1" fmla="*/ 0 h 899395"/>
              <a:gd name="connsiteX2" fmla="*/ 1945859 w 2095761"/>
              <a:gd name="connsiteY2" fmla="*/ 0 h 899395"/>
              <a:gd name="connsiteX3" fmla="*/ 2095761 w 2095761"/>
              <a:gd name="connsiteY3" fmla="*/ 149902 h 899395"/>
              <a:gd name="connsiteX4" fmla="*/ 2095761 w 2095761"/>
              <a:gd name="connsiteY4" fmla="*/ 749493 h 899395"/>
              <a:gd name="connsiteX5" fmla="*/ 1945859 w 2095761"/>
              <a:gd name="connsiteY5" fmla="*/ 899395 h 899395"/>
              <a:gd name="connsiteX6" fmla="*/ 149902 w 2095761"/>
              <a:gd name="connsiteY6" fmla="*/ 899395 h 899395"/>
              <a:gd name="connsiteX7" fmla="*/ 0 w 2095761"/>
              <a:gd name="connsiteY7" fmla="*/ 749493 h 899395"/>
              <a:gd name="connsiteX8" fmla="*/ 0 w 2095761"/>
              <a:gd name="connsiteY8" fmla="*/ 149902 h 89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761" h="899395">
                <a:moveTo>
                  <a:pt x="0" y="149902"/>
                </a:moveTo>
                <a:cubicBezTo>
                  <a:pt x="0" y="67113"/>
                  <a:pt x="67113" y="0"/>
                  <a:pt x="149902" y="0"/>
                </a:cubicBezTo>
                <a:lnTo>
                  <a:pt x="1945859" y="0"/>
                </a:lnTo>
                <a:cubicBezTo>
                  <a:pt x="2028648" y="0"/>
                  <a:pt x="2095761" y="67113"/>
                  <a:pt x="2095761" y="149902"/>
                </a:cubicBezTo>
                <a:lnTo>
                  <a:pt x="2095761" y="749493"/>
                </a:lnTo>
                <a:cubicBezTo>
                  <a:pt x="2095761" y="832282"/>
                  <a:pt x="2028648" y="899395"/>
                  <a:pt x="1945859" y="899395"/>
                </a:cubicBezTo>
                <a:lnTo>
                  <a:pt x="149902" y="899395"/>
                </a:lnTo>
                <a:cubicBezTo>
                  <a:pt x="67113" y="899395"/>
                  <a:pt x="0" y="832282"/>
                  <a:pt x="0" y="749493"/>
                </a:cubicBezTo>
                <a:lnTo>
                  <a:pt x="0" y="1499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105" tIns="82005" rIns="120105" bIns="8200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kern="1200" dirty="0"/>
              <a:t>Medicare</a:t>
            </a:r>
            <a:endParaRPr lang="en-US" sz="2000" kern="12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2FE8AA-FDC9-4F3A-8FA3-E78B876D636F}"/>
              </a:ext>
            </a:extLst>
          </p:cNvPr>
          <p:cNvSpPr/>
          <p:nvPr/>
        </p:nvSpPr>
        <p:spPr>
          <a:xfrm>
            <a:off x="4495799" y="1219200"/>
            <a:ext cx="4352479" cy="2057399"/>
          </a:xfrm>
          <a:custGeom>
            <a:avLst/>
            <a:gdLst>
              <a:gd name="connsiteX0" fmla="*/ 420323 w 2521887"/>
              <a:gd name="connsiteY0" fmla="*/ 0 h 6555460"/>
              <a:gd name="connsiteX1" fmla="*/ 2101564 w 2521887"/>
              <a:gd name="connsiteY1" fmla="*/ 0 h 6555460"/>
              <a:gd name="connsiteX2" fmla="*/ 2521887 w 2521887"/>
              <a:gd name="connsiteY2" fmla="*/ 420323 h 6555460"/>
              <a:gd name="connsiteX3" fmla="*/ 2521887 w 2521887"/>
              <a:gd name="connsiteY3" fmla="*/ 6555460 h 6555460"/>
              <a:gd name="connsiteX4" fmla="*/ 2521887 w 2521887"/>
              <a:gd name="connsiteY4" fmla="*/ 6555460 h 6555460"/>
              <a:gd name="connsiteX5" fmla="*/ 0 w 2521887"/>
              <a:gd name="connsiteY5" fmla="*/ 6555460 h 6555460"/>
              <a:gd name="connsiteX6" fmla="*/ 0 w 2521887"/>
              <a:gd name="connsiteY6" fmla="*/ 6555460 h 6555460"/>
              <a:gd name="connsiteX7" fmla="*/ 0 w 2521887"/>
              <a:gd name="connsiteY7" fmla="*/ 420323 h 6555460"/>
              <a:gd name="connsiteX8" fmla="*/ 420323 w 2521887"/>
              <a:gd name="connsiteY8" fmla="*/ 0 h 655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1887" h="6555460">
                <a:moveTo>
                  <a:pt x="2521887" y="1092600"/>
                </a:moveTo>
                <a:lnTo>
                  <a:pt x="2521887" y="5462860"/>
                </a:lnTo>
                <a:cubicBezTo>
                  <a:pt x="2521887" y="6066286"/>
                  <a:pt x="2449492" y="6555459"/>
                  <a:pt x="2360188" y="6555459"/>
                </a:cubicBezTo>
                <a:lnTo>
                  <a:pt x="0" y="6555459"/>
                </a:lnTo>
                <a:lnTo>
                  <a:pt x="0" y="6555459"/>
                </a:lnTo>
                <a:lnTo>
                  <a:pt x="0" y="1"/>
                </a:lnTo>
                <a:lnTo>
                  <a:pt x="0" y="1"/>
                </a:lnTo>
                <a:lnTo>
                  <a:pt x="2360188" y="1"/>
                </a:lnTo>
                <a:cubicBezTo>
                  <a:pt x="2449492" y="1"/>
                  <a:pt x="2521887" y="489174"/>
                  <a:pt x="2521887" y="109260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46933" rIns="370758" bIns="246934" numCol="1" spcCol="1270" anchor="ctr" anchorCtr="0">
            <a:no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Consolidate Medicare operations onto the NGP to achieve a lower cost as measured by PMPM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Improve Health Care constituent experiences: Utilize aetna enterprise ecosystem digital platform investments in service, customer care and care management management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F5BAA4-96E3-4713-87CC-BAD87128EB4E}"/>
              </a:ext>
            </a:extLst>
          </p:cNvPr>
          <p:cNvSpPr/>
          <p:nvPr/>
        </p:nvSpPr>
        <p:spPr>
          <a:xfrm>
            <a:off x="4419600" y="4133080"/>
            <a:ext cx="4572000" cy="2191520"/>
          </a:xfrm>
          <a:custGeom>
            <a:avLst/>
            <a:gdLst>
              <a:gd name="connsiteX0" fmla="*/ 371447 w 2228637"/>
              <a:gd name="connsiteY0" fmla="*/ 0 h 6699106"/>
              <a:gd name="connsiteX1" fmla="*/ 1857190 w 2228637"/>
              <a:gd name="connsiteY1" fmla="*/ 0 h 6699106"/>
              <a:gd name="connsiteX2" fmla="*/ 2228637 w 2228637"/>
              <a:gd name="connsiteY2" fmla="*/ 371447 h 6699106"/>
              <a:gd name="connsiteX3" fmla="*/ 2228637 w 2228637"/>
              <a:gd name="connsiteY3" fmla="*/ 6699106 h 6699106"/>
              <a:gd name="connsiteX4" fmla="*/ 2228637 w 2228637"/>
              <a:gd name="connsiteY4" fmla="*/ 6699106 h 6699106"/>
              <a:gd name="connsiteX5" fmla="*/ 0 w 2228637"/>
              <a:gd name="connsiteY5" fmla="*/ 6699106 h 6699106"/>
              <a:gd name="connsiteX6" fmla="*/ 0 w 2228637"/>
              <a:gd name="connsiteY6" fmla="*/ 6699106 h 6699106"/>
              <a:gd name="connsiteX7" fmla="*/ 0 w 2228637"/>
              <a:gd name="connsiteY7" fmla="*/ 371447 h 6699106"/>
              <a:gd name="connsiteX8" fmla="*/ 371447 w 2228637"/>
              <a:gd name="connsiteY8" fmla="*/ 0 h 669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637" h="6699106">
                <a:moveTo>
                  <a:pt x="2228637" y="1116541"/>
                </a:moveTo>
                <a:lnTo>
                  <a:pt x="2228637" y="5582565"/>
                </a:lnTo>
                <a:cubicBezTo>
                  <a:pt x="2228637" y="6199214"/>
                  <a:pt x="2173312" y="6699104"/>
                  <a:pt x="2105065" y="6699104"/>
                </a:cubicBezTo>
                <a:lnTo>
                  <a:pt x="0" y="6699104"/>
                </a:lnTo>
                <a:lnTo>
                  <a:pt x="0" y="6699104"/>
                </a:lnTo>
                <a:lnTo>
                  <a:pt x="0" y="2"/>
                </a:lnTo>
                <a:lnTo>
                  <a:pt x="0" y="2"/>
                </a:lnTo>
                <a:lnTo>
                  <a:pt x="2105065" y="2"/>
                </a:lnTo>
                <a:cubicBezTo>
                  <a:pt x="2173312" y="2"/>
                  <a:pt x="2228637" y="499892"/>
                  <a:pt x="2228637" y="1116541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32619" rIns="356443" bIns="232618" numCol="1" spcCol="1270" anchor="ctr" anchorCtr="0">
            <a:noAutofit/>
          </a:bodyPr>
          <a:lstStyle/>
          <a:p>
            <a:pPr marL="285750" lvl="1" indent="-2857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kern="1200" dirty="0">
                <a:latin typeface="+mn-lt"/>
              </a:rPr>
              <a:t>Next Gen is a multi-line of business platform: consider decisions &amp; implement consistent with sharing resources, shared costs drive down PMPM.</a:t>
            </a:r>
            <a:endParaRPr lang="en-US" sz="900" kern="1200" dirty="0">
              <a:latin typeface="+mn-lt"/>
            </a:endParaRPr>
          </a:p>
          <a:p>
            <a:pPr marL="285750" lvl="1" indent="-2857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kern="1200" dirty="0"/>
              <a:t>Utilize selected vendor offerings as intended – minimize aetna unique changes and only when appropriate ….</a:t>
            </a:r>
            <a:endParaRPr lang="en-US" sz="900" kern="1200" dirty="0">
              <a:latin typeface="+mn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D27E76-A84D-4FC9-A013-5AA6686DAE6E}"/>
              </a:ext>
            </a:extLst>
          </p:cNvPr>
          <p:cNvSpPr/>
          <p:nvPr/>
        </p:nvSpPr>
        <p:spPr>
          <a:xfrm>
            <a:off x="455166" y="533401"/>
            <a:ext cx="2211834" cy="932682"/>
          </a:xfrm>
          <a:custGeom>
            <a:avLst/>
            <a:gdLst>
              <a:gd name="connsiteX0" fmla="*/ 0 w 1950679"/>
              <a:gd name="connsiteY0" fmla="*/ 325120 h 2518617"/>
              <a:gd name="connsiteX1" fmla="*/ 325120 w 1950679"/>
              <a:gd name="connsiteY1" fmla="*/ 0 h 2518617"/>
              <a:gd name="connsiteX2" fmla="*/ 1625559 w 1950679"/>
              <a:gd name="connsiteY2" fmla="*/ 0 h 2518617"/>
              <a:gd name="connsiteX3" fmla="*/ 1950679 w 1950679"/>
              <a:gd name="connsiteY3" fmla="*/ 325120 h 2518617"/>
              <a:gd name="connsiteX4" fmla="*/ 1950679 w 1950679"/>
              <a:gd name="connsiteY4" fmla="*/ 2193497 h 2518617"/>
              <a:gd name="connsiteX5" fmla="*/ 1625559 w 1950679"/>
              <a:gd name="connsiteY5" fmla="*/ 2518617 h 2518617"/>
              <a:gd name="connsiteX6" fmla="*/ 325120 w 1950679"/>
              <a:gd name="connsiteY6" fmla="*/ 2518617 h 2518617"/>
              <a:gd name="connsiteX7" fmla="*/ 0 w 1950679"/>
              <a:gd name="connsiteY7" fmla="*/ 2193497 h 2518617"/>
              <a:gd name="connsiteX8" fmla="*/ 0 w 1950679"/>
              <a:gd name="connsiteY8" fmla="*/ 325120 h 251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679" h="2518617">
                <a:moveTo>
                  <a:pt x="0" y="325120"/>
                </a:moveTo>
                <a:cubicBezTo>
                  <a:pt x="0" y="145561"/>
                  <a:pt x="145561" y="0"/>
                  <a:pt x="325120" y="0"/>
                </a:cubicBezTo>
                <a:lnTo>
                  <a:pt x="1625559" y="0"/>
                </a:lnTo>
                <a:cubicBezTo>
                  <a:pt x="1805118" y="0"/>
                  <a:pt x="1950679" y="145561"/>
                  <a:pt x="1950679" y="325120"/>
                </a:cubicBezTo>
                <a:lnTo>
                  <a:pt x="1950679" y="2193497"/>
                </a:lnTo>
                <a:cubicBezTo>
                  <a:pt x="1950679" y="2373056"/>
                  <a:pt x="1805118" y="2518617"/>
                  <a:pt x="1625559" y="2518617"/>
                </a:cubicBezTo>
                <a:lnTo>
                  <a:pt x="325120" y="2518617"/>
                </a:lnTo>
                <a:cubicBezTo>
                  <a:pt x="145561" y="2518617"/>
                  <a:pt x="0" y="2373056"/>
                  <a:pt x="0" y="2193497"/>
                </a:cubicBezTo>
                <a:lnTo>
                  <a:pt x="0" y="325120"/>
                </a:lnTo>
                <a:close/>
              </a:path>
            </a:pathLst>
          </a:custGeom>
          <a:solidFill>
            <a:srgbClr val="00B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5714" tIns="150469" rIns="205714" bIns="150469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kern="1200" dirty="0"/>
              <a:t>Plan Sponsor</a:t>
            </a:r>
            <a:endParaRPr lang="en-US" sz="2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5C4F5C-354D-4A67-B5C7-BD19E2834054}"/>
              </a:ext>
            </a:extLst>
          </p:cNvPr>
          <p:cNvSpPr/>
          <p:nvPr/>
        </p:nvSpPr>
        <p:spPr>
          <a:xfrm>
            <a:off x="228600" y="1313680"/>
            <a:ext cx="4191000" cy="1962920"/>
          </a:xfrm>
          <a:custGeom>
            <a:avLst/>
            <a:gdLst>
              <a:gd name="connsiteX0" fmla="*/ 420323 w 2521887"/>
              <a:gd name="connsiteY0" fmla="*/ 0 h 6555460"/>
              <a:gd name="connsiteX1" fmla="*/ 2101564 w 2521887"/>
              <a:gd name="connsiteY1" fmla="*/ 0 h 6555460"/>
              <a:gd name="connsiteX2" fmla="*/ 2521887 w 2521887"/>
              <a:gd name="connsiteY2" fmla="*/ 420323 h 6555460"/>
              <a:gd name="connsiteX3" fmla="*/ 2521887 w 2521887"/>
              <a:gd name="connsiteY3" fmla="*/ 6555460 h 6555460"/>
              <a:gd name="connsiteX4" fmla="*/ 2521887 w 2521887"/>
              <a:gd name="connsiteY4" fmla="*/ 6555460 h 6555460"/>
              <a:gd name="connsiteX5" fmla="*/ 0 w 2521887"/>
              <a:gd name="connsiteY5" fmla="*/ 6555460 h 6555460"/>
              <a:gd name="connsiteX6" fmla="*/ 0 w 2521887"/>
              <a:gd name="connsiteY6" fmla="*/ 6555460 h 6555460"/>
              <a:gd name="connsiteX7" fmla="*/ 0 w 2521887"/>
              <a:gd name="connsiteY7" fmla="*/ 420323 h 6555460"/>
              <a:gd name="connsiteX8" fmla="*/ 420323 w 2521887"/>
              <a:gd name="connsiteY8" fmla="*/ 0 h 655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1887" h="6555460">
                <a:moveTo>
                  <a:pt x="2521887" y="1092600"/>
                </a:moveTo>
                <a:lnTo>
                  <a:pt x="2521887" y="5462860"/>
                </a:lnTo>
                <a:cubicBezTo>
                  <a:pt x="2521887" y="6066286"/>
                  <a:pt x="2449492" y="6555459"/>
                  <a:pt x="2360188" y="6555459"/>
                </a:cubicBezTo>
                <a:lnTo>
                  <a:pt x="0" y="6555459"/>
                </a:lnTo>
                <a:lnTo>
                  <a:pt x="0" y="6555459"/>
                </a:lnTo>
                <a:lnTo>
                  <a:pt x="0" y="1"/>
                </a:lnTo>
                <a:lnTo>
                  <a:pt x="0" y="1"/>
                </a:lnTo>
                <a:lnTo>
                  <a:pt x="2360188" y="1"/>
                </a:lnTo>
                <a:cubicBezTo>
                  <a:pt x="2449492" y="1"/>
                  <a:pt x="2521887" y="489174"/>
                  <a:pt x="2521887" y="1092600"/>
                </a:cubicBezTo>
                <a:close/>
              </a:path>
            </a:pathLst>
          </a:custGeom>
          <a:solidFill>
            <a:srgbClr val="00B050">
              <a:alpha val="30000"/>
            </a:srgbClr>
          </a:solidFill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46933" rIns="370758" bIns="246934" numCol="1" spcCol="1270" anchor="ctr" anchorCtr="0">
            <a:noAutofit/>
          </a:bodyPr>
          <a:lstStyle/>
          <a:p>
            <a:pPr lvl="0"/>
            <a:r>
              <a:rPr lang="en-US" dirty="0"/>
              <a:t>Plan Sponsors are a valued constituent shall be engaged in a aetna digitally transformed experience consistently across commercial and retiree populations</a:t>
            </a:r>
            <a:endParaRPr lang="en-US" sz="1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785EDA-3D0C-4B42-AE84-BC2DC4FE056F}"/>
              </a:ext>
            </a:extLst>
          </p:cNvPr>
          <p:cNvSpPr/>
          <p:nvPr/>
        </p:nvSpPr>
        <p:spPr>
          <a:xfrm>
            <a:off x="609600" y="3352801"/>
            <a:ext cx="2211834" cy="838200"/>
          </a:xfrm>
          <a:custGeom>
            <a:avLst/>
            <a:gdLst>
              <a:gd name="connsiteX0" fmla="*/ 0 w 1950679"/>
              <a:gd name="connsiteY0" fmla="*/ 325120 h 2518617"/>
              <a:gd name="connsiteX1" fmla="*/ 325120 w 1950679"/>
              <a:gd name="connsiteY1" fmla="*/ 0 h 2518617"/>
              <a:gd name="connsiteX2" fmla="*/ 1625559 w 1950679"/>
              <a:gd name="connsiteY2" fmla="*/ 0 h 2518617"/>
              <a:gd name="connsiteX3" fmla="*/ 1950679 w 1950679"/>
              <a:gd name="connsiteY3" fmla="*/ 325120 h 2518617"/>
              <a:gd name="connsiteX4" fmla="*/ 1950679 w 1950679"/>
              <a:gd name="connsiteY4" fmla="*/ 2193497 h 2518617"/>
              <a:gd name="connsiteX5" fmla="*/ 1625559 w 1950679"/>
              <a:gd name="connsiteY5" fmla="*/ 2518617 h 2518617"/>
              <a:gd name="connsiteX6" fmla="*/ 325120 w 1950679"/>
              <a:gd name="connsiteY6" fmla="*/ 2518617 h 2518617"/>
              <a:gd name="connsiteX7" fmla="*/ 0 w 1950679"/>
              <a:gd name="connsiteY7" fmla="*/ 2193497 h 2518617"/>
              <a:gd name="connsiteX8" fmla="*/ 0 w 1950679"/>
              <a:gd name="connsiteY8" fmla="*/ 325120 h 251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679" h="2518617">
                <a:moveTo>
                  <a:pt x="0" y="325120"/>
                </a:moveTo>
                <a:cubicBezTo>
                  <a:pt x="0" y="145561"/>
                  <a:pt x="145561" y="0"/>
                  <a:pt x="325120" y="0"/>
                </a:cubicBezTo>
                <a:lnTo>
                  <a:pt x="1625559" y="0"/>
                </a:lnTo>
                <a:cubicBezTo>
                  <a:pt x="1805118" y="0"/>
                  <a:pt x="1950679" y="145561"/>
                  <a:pt x="1950679" y="325120"/>
                </a:cubicBezTo>
                <a:lnTo>
                  <a:pt x="1950679" y="2193497"/>
                </a:lnTo>
                <a:cubicBezTo>
                  <a:pt x="1950679" y="2373056"/>
                  <a:pt x="1805118" y="2518617"/>
                  <a:pt x="1625559" y="2518617"/>
                </a:cubicBezTo>
                <a:lnTo>
                  <a:pt x="325120" y="2518617"/>
                </a:lnTo>
                <a:cubicBezTo>
                  <a:pt x="145561" y="2518617"/>
                  <a:pt x="0" y="2373056"/>
                  <a:pt x="0" y="2193497"/>
                </a:cubicBezTo>
                <a:lnTo>
                  <a:pt x="0" y="325120"/>
                </a:lnTo>
                <a:close/>
              </a:path>
            </a:pathLst>
          </a:custGeom>
          <a:solidFill>
            <a:srgbClr val="FF66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5714" tIns="150469" rIns="205714" bIns="150469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kern="1200" dirty="0"/>
              <a:t>Plan</a:t>
            </a:r>
            <a:endParaRPr lang="en-US" sz="2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6EF2E4-8095-47EF-83E0-67CC8F6D523E}"/>
              </a:ext>
            </a:extLst>
          </p:cNvPr>
          <p:cNvSpPr/>
          <p:nvPr/>
        </p:nvSpPr>
        <p:spPr>
          <a:xfrm>
            <a:off x="244479" y="4114800"/>
            <a:ext cx="4403721" cy="2191520"/>
          </a:xfrm>
          <a:custGeom>
            <a:avLst/>
            <a:gdLst>
              <a:gd name="connsiteX0" fmla="*/ 420323 w 2521887"/>
              <a:gd name="connsiteY0" fmla="*/ 0 h 6555460"/>
              <a:gd name="connsiteX1" fmla="*/ 2101564 w 2521887"/>
              <a:gd name="connsiteY1" fmla="*/ 0 h 6555460"/>
              <a:gd name="connsiteX2" fmla="*/ 2521887 w 2521887"/>
              <a:gd name="connsiteY2" fmla="*/ 420323 h 6555460"/>
              <a:gd name="connsiteX3" fmla="*/ 2521887 w 2521887"/>
              <a:gd name="connsiteY3" fmla="*/ 6555460 h 6555460"/>
              <a:gd name="connsiteX4" fmla="*/ 2521887 w 2521887"/>
              <a:gd name="connsiteY4" fmla="*/ 6555460 h 6555460"/>
              <a:gd name="connsiteX5" fmla="*/ 0 w 2521887"/>
              <a:gd name="connsiteY5" fmla="*/ 6555460 h 6555460"/>
              <a:gd name="connsiteX6" fmla="*/ 0 w 2521887"/>
              <a:gd name="connsiteY6" fmla="*/ 6555460 h 6555460"/>
              <a:gd name="connsiteX7" fmla="*/ 0 w 2521887"/>
              <a:gd name="connsiteY7" fmla="*/ 420323 h 6555460"/>
              <a:gd name="connsiteX8" fmla="*/ 420323 w 2521887"/>
              <a:gd name="connsiteY8" fmla="*/ 0 h 655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1887" h="6555460">
                <a:moveTo>
                  <a:pt x="2521887" y="1092600"/>
                </a:moveTo>
                <a:lnTo>
                  <a:pt x="2521887" y="5462860"/>
                </a:lnTo>
                <a:cubicBezTo>
                  <a:pt x="2521887" y="6066286"/>
                  <a:pt x="2449492" y="6555459"/>
                  <a:pt x="2360188" y="6555459"/>
                </a:cubicBezTo>
                <a:lnTo>
                  <a:pt x="0" y="6555459"/>
                </a:lnTo>
                <a:lnTo>
                  <a:pt x="0" y="6555459"/>
                </a:lnTo>
                <a:lnTo>
                  <a:pt x="0" y="1"/>
                </a:lnTo>
                <a:lnTo>
                  <a:pt x="0" y="1"/>
                </a:lnTo>
                <a:lnTo>
                  <a:pt x="2360188" y="1"/>
                </a:lnTo>
                <a:cubicBezTo>
                  <a:pt x="2449492" y="1"/>
                  <a:pt x="2521887" y="489174"/>
                  <a:pt x="2521887" y="1092600"/>
                </a:cubicBezTo>
                <a:close/>
              </a:path>
            </a:pathLst>
          </a:custGeom>
          <a:solidFill>
            <a:srgbClr val="FF732D">
              <a:alpha val="30000"/>
            </a:srgbClr>
          </a:solidFill>
        </p:spPr>
        <p:style>
          <a:ln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46933" rIns="370758" bIns="246934" numCol="1" spcCol="1270" anchor="ctr" anchorCtr="0">
            <a:noAutofit/>
          </a:bodyPr>
          <a:lstStyle/>
          <a:p>
            <a:pPr lvl="0"/>
            <a:r>
              <a:rPr lang="en-US" dirty="0"/>
              <a:t>Plan description &amp; specification is tightly coupled to each intended use and support purpose for the intended constituent or task (contact center, quoting &amp; rating, benefit administration)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4557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 dirty="0"/>
              <a:t>Architectural Overview: Medicare Next Gen Platform </a:t>
            </a:r>
            <a:br>
              <a:rPr lang="en-US" altLang="en-US" sz="2800" dirty="0"/>
            </a:br>
            <a:endParaRPr lang="en-US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65BA5-4A79-465C-A240-9D863BDD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fld id="{77494DCF-D2E9-4A93-8C5E-64052BB90C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ebdings" pitchFamily="18" charset="2"/>
                <a:buChar char="4"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8802511"/>
              </p:ext>
            </p:extLst>
          </p:nvPr>
        </p:nvGraphicFramePr>
        <p:xfrm>
          <a:off x="362093" y="718203"/>
          <a:ext cx="8651825" cy="520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40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 dirty="0"/>
              <a:t>Group: Medicare NGP Guiderails </a:t>
            </a:r>
            <a:br>
              <a:rPr lang="en-US" altLang="en-US" sz="2800" dirty="0"/>
            </a:br>
            <a:endParaRPr lang="en-US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65BA5-4A79-465C-A240-9D863BDD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fld id="{77494DCF-D2E9-4A93-8C5E-64052BB90C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ebdings" pitchFamily="18" charset="2"/>
                <a:buChar char="4"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8116624"/>
              </p:ext>
            </p:extLst>
          </p:nvPr>
        </p:nvGraphicFramePr>
        <p:xfrm>
          <a:off x="362093" y="718203"/>
          <a:ext cx="8651825" cy="520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155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 dirty="0"/>
              <a:t>Architectural Overview: Medicare Next Gen Platform </a:t>
            </a:r>
            <a:br>
              <a:rPr lang="en-US" altLang="en-US" sz="2800" dirty="0"/>
            </a:br>
            <a:endParaRPr lang="en-US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65BA5-4A79-465C-A240-9D863BDD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fld id="{77494DCF-D2E9-4A93-8C5E-64052BB90C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ebdings" pitchFamily="18" charset="2"/>
                <a:buChar char="4"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39887599"/>
              </p:ext>
            </p:extLst>
          </p:nvPr>
        </p:nvGraphicFramePr>
        <p:xfrm>
          <a:off x="362093" y="718203"/>
          <a:ext cx="8651825" cy="520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127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0" dirty="0"/>
              <a:t>Group: Medicare NGP Guiderails</a:t>
            </a:r>
            <a:br>
              <a:rPr lang="en-US" altLang="en-US" sz="2800" b="0" dirty="0"/>
            </a:br>
            <a:r>
              <a:rPr lang="en-US" altLang="en-US" sz="2800" b="0" dirty="0"/>
              <a:t>Key architectural policy and principles apply … </a:t>
            </a:r>
            <a:br>
              <a:rPr lang="en-US" altLang="en-US" sz="2800" dirty="0"/>
            </a:br>
            <a:endParaRPr lang="en-US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65BA5-4A79-465C-A240-9D863BDD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3399"/>
              </a:buClr>
              <a:buSzTx/>
              <a:buFont typeface="Webdings" pitchFamily="18" charset="2"/>
              <a:buChar char="4"/>
              <a:tabLst/>
              <a:defRPr/>
            </a:pPr>
            <a:fld id="{77494DCF-D2E9-4A93-8C5E-64052BB90C4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3399"/>
                </a:buClr>
                <a:buSzTx/>
                <a:buFont typeface="Webdings" pitchFamily="18" charset="2"/>
                <a:buChar char="4"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8523892"/>
              </p:ext>
            </p:extLst>
          </p:nvPr>
        </p:nvGraphicFramePr>
        <p:xfrm>
          <a:off x="362093" y="609600"/>
          <a:ext cx="8651825" cy="577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060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Epiphanies for the Advent of Group Medicare on Next Generation Platform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F06F8-D8B0-4E27-8F35-46FC918F6B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1800" dirty="0"/>
              <a:t>Plan Sponsor organization </a:t>
            </a:r>
          </a:p>
          <a:p>
            <a:pPr marL="641827" lvl="2" indent="-342900">
              <a:lnSpc>
                <a:spcPct val="150000"/>
              </a:lnSpc>
            </a:pPr>
            <a:r>
              <a:rPr lang="en-US" sz="1400" dirty="0"/>
              <a:t>Organization construct</a:t>
            </a:r>
          </a:p>
          <a:p>
            <a:pPr marL="641827" lvl="2" indent="-342900">
              <a:lnSpc>
                <a:spcPct val="150000"/>
              </a:lnSpc>
            </a:pPr>
            <a:r>
              <a:rPr lang="en-US" sz="1400" dirty="0"/>
              <a:t>Constituent expands to include PS Admin</a:t>
            </a:r>
          </a:p>
          <a:p>
            <a:pPr marL="641827" lvl="2" indent="-342900">
              <a:lnSpc>
                <a:spcPct val="150000"/>
              </a:lnSpc>
            </a:pPr>
            <a:r>
              <a:rPr lang="en-US" sz="1400" dirty="0"/>
              <a:t>New type of interaction with Producers</a:t>
            </a:r>
          </a:p>
          <a:p>
            <a:pPr marL="641827" lvl="2" indent="-342900">
              <a:lnSpc>
                <a:spcPct val="150000"/>
              </a:lnSpc>
            </a:pPr>
            <a:r>
              <a:rPr lang="en-US" sz="1400" dirty="0"/>
              <a:t>PS Reporting </a:t>
            </a:r>
          </a:p>
          <a:p>
            <a:pPr marL="0" indent="0">
              <a:lnSpc>
                <a:spcPct val="150000"/>
              </a:lnSpc>
            </a:pPr>
            <a:r>
              <a:rPr lang="en-US" sz="1800" dirty="0"/>
              <a:t>Plans: Group PS Product &amp; Offerings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1CB4A-0E1A-41E4-91DC-FC931ACA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6800"/>
            <a:ext cx="3883214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C5BDD-47FA-47CD-81EB-DE77A392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141" y="3962400"/>
            <a:ext cx="3937779" cy="2734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4F30A-613F-4C46-BFDA-C387DE56F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4066737"/>
            <a:ext cx="4210489" cy="22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253805-DD45-4AA8-8AC1-4F381AC8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496"/>
            <a:ext cx="8241484" cy="4963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28E9D-A028-46A8-84B0-9973204E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22" y="3276600"/>
            <a:ext cx="44958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B6BC1E-819D-4BFA-88D1-7C78B4FB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419600"/>
            <a:ext cx="7247049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66AB8-1520-4F0F-A2B3-C45DAC87493A}"/>
              </a:ext>
            </a:extLst>
          </p:cNvPr>
          <p:cNvSpPr txBox="1"/>
          <p:nvPr/>
        </p:nvSpPr>
        <p:spPr>
          <a:xfrm>
            <a:off x="304800" y="228600"/>
            <a:ext cx="824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Value stream analysis lead by </a:t>
            </a:r>
          </a:p>
          <a:p>
            <a:r>
              <a:rPr lang="en-US" sz="2000" b="1" i="1" dirty="0"/>
              <a:t>Medicare Program Management business unit.</a:t>
            </a:r>
          </a:p>
        </p:txBody>
      </p:sp>
    </p:spTree>
    <p:extLst>
      <p:ext uri="{BB962C8B-B14F-4D97-AF65-F5344CB8AC3E}">
        <p14:creationId xmlns:p14="http://schemas.microsoft.com/office/powerpoint/2010/main" val="4038188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980NjWJzUO7ISclCTq4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980NjWJzUO7ISclCTq4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CRANBERRY cover, text and section slides">
  <a:themeElements>
    <a:clrScheme name="Custom 20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7AC143"/>
      </a:accent3>
      <a:accent4>
        <a:srgbClr val="00A78E"/>
      </a:accent4>
      <a:accent5>
        <a:srgbClr val="D20962"/>
      </a:accent5>
      <a:accent6>
        <a:srgbClr val="00A78E"/>
      </a:accent6>
      <a:hlink>
        <a:srgbClr val="EE3D94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2_MASTER CRANBERRY cover, text and section slides">
  <a:themeElements>
    <a:clrScheme name="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AAAAAA"/>
      </a:accent3>
      <a:accent4>
        <a:srgbClr val="000000"/>
      </a:accent4>
      <a:accent5>
        <a:srgbClr val="AADAEF"/>
      </a:accent5>
      <a:accent6>
        <a:srgbClr val="713889"/>
      </a:accent6>
      <a:hlink>
        <a:srgbClr val="EE3D94"/>
      </a:hlink>
      <a:folHlink>
        <a:srgbClr val="7F7F7F"/>
      </a:folHlink>
    </a:clrScheme>
    <a:fontScheme name="MASTER CRANBERRY cover, text and section slid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92D050"/>
        </a:solidFill>
        <a:ln w="9525" algn="ctr">
          <a:solidFill>
            <a:srgbClr val="FFFFFF"/>
          </a:solidFill>
          <a:miter lim="800000"/>
          <a:headEnd/>
          <a:tailEnd/>
        </a:ln>
        <a:effectLst/>
      </a:spPr>
      <a:bodyPr wrap="square" lIns="91440" tIns="91440" rIns="91440" bIns="91440" rtlCol="0" anchor="ctr"/>
      <a:lstStyle>
        <a:defPPr algn="ctr" defTabSz="684213" eaLnBrk="0" hangingPunct="0">
          <a:defRPr sz="1400" b="1" dirty="0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ASTER CRANBERRY cover, text and section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3_MASTER CRANBERRY cover, text and section slides">
  <a:themeElements>
    <a:clrScheme name="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AAAAAA"/>
      </a:accent3>
      <a:accent4>
        <a:srgbClr val="000000"/>
      </a:accent4>
      <a:accent5>
        <a:srgbClr val="AADAEF"/>
      </a:accent5>
      <a:accent6>
        <a:srgbClr val="713889"/>
      </a:accent6>
      <a:hlink>
        <a:srgbClr val="EE3D94"/>
      </a:hlink>
      <a:folHlink>
        <a:srgbClr val="7F7F7F"/>
      </a:folHlink>
    </a:clrScheme>
    <a:fontScheme name="MASTER CRANBERRY cover, text and section slid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92D050"/>
        </a:solidFill>
        <a:ln w="9525" algn="ctr">
          <a:solidFill>
            <a:srgbClr val="FFFFFF"/>
          </a:solidFill>
          <a:miter lim="800000"/>
          <a:headEnd/>
          <a:tailEnd/>
        </a:ln>
        <a:effectLst/>
      </a:spPr>
      <a:bodyPr wrap="square" lIns="91440" tIns="91440" rIns="91440" bIns="91440" rtlCol="0" anchor="ctr"/>
      <a:lstStyle>
        <a:defPPr algn="ctr" defTabSz="684213" eaLnBrk="0" hangingPunct="0">
          <a:defRPr sz="1400" b="1" dirty="0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ASTER CRANBERRY cover, text and section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_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Covers_Dividers">
  <a:themeElements>
    <a:clrScheme name="Aetna Teal Standard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0A78E"/>
      </a:accent2>
      <a:accent3>
        <a:srgbClr val="66CABB"/>
      </a:accent3>
      <a:accent4>
        <a:srgbClr val="B2DAE1"/>
      </a:accent4>
      <a:accent5>
        <a:srgbClr val="563C82"/>
      </a:accent5>
      <a:accent6>
        <a:srgbClr val="7D3F98"/>
      </a:accent6>
      <a:hlink>
        <a:srgbClr val="293BE5"/>
      </a:hlink>
      <a:folHlink>
        <a:srgbClr val="B2B2B2"/>
      </a:folHlink>
    </a:clrScheme>
    <a:fontScheme name="Aetn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b="0" i="0" dirty="0" err="1" smtClean="0">
            <a:solidFill>
              <a:schemeClr val="tx2"/>
            </a:solidFill>
            <a:latin typeface="Open Sans" charset="0"/>
            <a:ea typeface="Open Sans" charset="0"/>
            <a:cs typeface="Ope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CA56EE30-4707-D943-84E1-3F06DB138E8B}"/>
    </a:ext>
  </a:extLst>
</a:theme>
</file>

<file path=ppt/theme/theme16.xml><?xml version="1.0" encoding="utf-8"?>
<a:theme xmlns:a="http://schemas.openxmlformats.org/drawingml/2006/main" name="3_MASTER CRANBERRY cover, text and section slides">
  <a:themeElements>
    <a:clrScheme name="Custom 2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00BCE4"/>
      </a:accent2>
      <a:accent3>
        <a:srgbClr val="7AC143"/>
      </a:accent3>
      <a:accent4>
        <a:srgbClr val="00A78E"/>
      </a:accent4>
      <a:accent5>
        <a:srgbClr val="D20962"/>
      </a:accent5>
      <a:accent6>
        <a:srgbClr val="F47721"/>
      </a:accent6>
      <a:hlink>
        <a:srgbClr val="EE3D94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Aetna Violet PPT Template-standard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Aetn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b="0" i="0" dirty="0" err="1" smtClean="0">
            <a:solidFill>
              <a:schemeClr val="tx2"/>
            </a:solidFill>
            <a:latin typeface="Open Sans" charset="0"/>
            <a:ea typeface="Open Sans" charset="0"/>
            <a:cs typeface="Ope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CA56EE30-4707-D943-84E1-3F06DB138E8B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ASTER TEAL text and section slides">
  <a:themeElements>
    <a:clrScheme name="Custom 2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A78E"/>
      </a:accent1>
      <a:accent2>
        <a:srgbClr val="00BCE4"/>
      </a:accent2>
      <a:accent3>
        <a:srgbClr val="7AC143"/>
      </a:accent3>
      <a:accent4>
        <a:srgbClr val="7D3F98"/>
      </a:accent4>
      <a:accent5>
        <a:srgbClr val="F47721"/>
      </a:accent5>
      <a:accent6>
        <a:srgbClr val="D20962"/>
      </a:accent6>
      <a:hlink>
        <a:srgbClr val="EE3D94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STER CRANBERRY cover, text and section slides">
  <a:themeElements>
    <a:clrScheme name="Custom 20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7AC143"/>
      </a:accent3>
      <a:accent4>
        <a:srgbClr val="00A78E"/>
      </a:accent4>
      <a:accent5>
        <a:srgbClr val="D20962"/>
      </a:accent5>
      <a:accent6>
        <a:srgbClr val="00A78E"/>
      </a:accent6>
      <a:hlink>
        <a:srgbClr val="EE3D94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ASTER PAGE BLUE">
  <a:themeElements>
    <a:clrScheme name="CYAN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7AC143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MASTER CRANBERRY cover, text and section slides">
  <a:themeElements>
    <a:clrScheme name="Custom 22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F47721"/>
      </a:accent1>
      <a:accent2>
        <a:srgbClr val="00BCE4"/>
      </a:accent2>
      <a:accent3>
        <a:srgbClr val="7AC143"/>
      </a:accent3>
      <a:accent4>
        <a:srgbClr val="00A78E"/>
      </a:accent4>
      <a:accent5>
        <a:srgbClr val="7D3F98"/>
      </a:accent5>
      <a:accent6>
        <a:srgbClr val="D20962"/>
      </a:accent6>
      <a:hlink>
        <a:srgbClr val="EE3D94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MASTER PAGE PURPLE">
  <a:themeElements>
    <a:clrScheme name="Custom 1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7D3F98"/>
      </a:accent1>
      <a:accent2>
        <a:srgbClr val="7AC143"/>
      </a:accent2>
      <a:accent3>
        <a:srgbClr val="00BCE4"/>
      </a:accent3>
      <a:accent4>
        <a:srgbClr val="00A78E"/>
      </a:accent4>
      <a:accent5>
        <a:srgbClr val="5F78BB"/>
      </a:accent5>
      <a:accent6>
        <a:srgbClr val="B8D936"/>
      </a:accent6>
      <a:hlink>
        <a:srgbClr val="7090A5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MASTER CRANBERRY cover, text and section slides">
  <a:themeElements>
    <a:clrScheme name="Custom 20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7AC143"/>
      </a:accent3>
      <a:accent4>
        <a:srgbClr val="00A78E"/>
      </a:accent4>
      <a:accent5>
        <a:srgbClr val="D20962"/>
      </a:accent5>
      <a:accent6>
        <a:srgbClr val="00A78E"/>
      </a:accent6>
      <a:hlink>
        <a:srgbClr val="EE3D94"/>
      </a:hlink>
      <a:folHlink>
        <a:srgbClr val="7F7F7F"/>
      </a:folHlink>
    </a:clrScheme>
    <a:fontScheme name="New Logo Master Slid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Logo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Logo Master Slide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Logo Master Slide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C0479D-95E3-4B16-82C7-548B5667153A}">
  <ds:schemaRefs>
    <ds:schemaRef ds:uri="http://schemas.microsoft.com/office/2006/metadata/properties"/>
    <ds:schemaRef ds:uri="http://schemas.microsoft.com/office/infopath/2007/PartnerControls"/>
    <ds:schemaRef ds:uri="b1cf5257-8992-498b-aff9-2ccb2706890d"/>
    <ds:schemaRef ds:uri="f8f3ac21-d33a-4f17-9d4e-9f9f14b93e81"/>
  </ds:schemaRefs>
</ds:datastoreItem>
</file>

<file path=customXml/itemProps2.xml><?xml version="1.0" encoding="utf-8"?>
<ds:datastoreItem xmlns:ds="http://schemas.openxmlformats.org/officeDocument/2006/customXml" ds:itemID="{DBE1891E-1F8F-4663-A6C5-AC66BFF53A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AF6DF-5E9E-4837-A368-4E2796278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71713</TotalTime>
  <Words>1070</Words>
  <Application>Microsoft Office PowerPoint</Application>
  <PresentationFormat>On-screen Show (4:3)</PresentationFormat>
  <Paragraphs>114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MASTER CRANBERRY cover, text and section slides</vt:lpstr>
      <vt:lpstr>5_MASTER TEAL text and section slides</vt:lpstr>
      <vt:lpstr>1_MASTER CRANBERRY cover, text and section slides</vt:lpstr>
      <vt:lpstr>MASTER PAGE PURPLE</vt:lpstr>
      <vt:lpstr>MASTER PAGE BLUE</vt:lpstr>
      <vt:lpstr>2_MASTER CRANBERRY cover, text and section slides</vt:lpstr>
      <vt:lpstr>2_Blank</vt:lpstr>
      <vt:lpstr>1_MASTER PAGE PURPLE</vt:lpstr>
      <vt:lpstr>4_MASTER CRANBERRY cover, text and section slides</vt:lpstr>
      <vt:lpstr>2_MASTER PAGE PURPLE</vt:lpstr>
      <vt:lpstr>32_MASTER CRANBERRY cover, text and section slides</vt:lpstr>
      <vt:lpstr>3_MASTER PAGE PURPLE</vt:lpstr>
      <vt:lpstr>33_MASTER CRANBERRY cover, text and section slides</vt:lpstr>
      <vt:lpstr>4_MASTER PAGE PURPLE</vt:lpstr>
      <vt:lpstr>Covers_Dividers</vt:lpstr>
      <vt:lpstr>3_MASTER CRANBERRY cover, text and section slides</vt:lpstr>
      <vt:lpstr>Aetna Violet PPT Template-standard</vt:lpstr>
      <vt:lpstr>Architecture point of view Medicare  on Next Gen Platform</vt:lpstr>
      <vt:lpstr>Architectural Overview: Medicare Next Gen Platform  </vt:lpstr>
      <vt:lpstr>North Stars: four at work when we consider Group  </vt:lpstr>
      <vt:lpstr>Architectural Overview: Medicare Next Gen Platform  </vt:lpstr>
      <vt:lpstr>Group: Medicare NGP Guiderails  </vt:lpstr>
      <vt:lpstr>Architectural Overview: Medicare Next Gen Platform  </vt:lpstr>
      <vt:lpstr>Group: Medicare NGP Guiderails Key architectural policy and principles apply …  </vt:lpstr>
      <vt:lpstr>Two Epiphanies for the Advent of Group Medicare on Next Generation Platform </vt:lpstr>
      <vt:lpstr>PowerPoint Presentation</vt:lpstr>
      <vt:lpstr>MNG : Spider Diagrams:  Medicare JV 1/1/2018 </vt:lpstr>
      <vt:lpstr>MNG : Spider Diagrams:  Medicare AEP Fall 2018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Star Medicare NGP</dc:title>
  <dc:creator>Aetna</dc:creator>
  <cp:lastModifiedBy>Cram, Peter H</cp:lastModifiedBy>
  <cp:revision>2685</cp:revision>
  <cp:lastPrinted>2018-05-30T20:57:41Z</cp:lastPrinted>
  <dcterms:created xsi:type="dcterms:W3CDTF">2013-04-01T18:52:03Z</dcterms:created>
  <dcterms:modified xsi:type="dcterms:W3CDTF">2022-03-11T15:36:18Z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1136200</vt:r8>
  </property>
</Properties>
</file>