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notesMasterIdLst>
    <p:notesMasterId r:id="rId18"/>
  </p:notesMasterIdLst>
  <p:handoutMasterIdLst>
    <p:handoutMasterId r:id="rId19"/>
  </p:handoutMasterIdLst>
  <p:sldIdLst>
    <p:sldId id="736" r:id="rId5"/>
    <p:sldId id="257" r:id="rId6"/>
    <p:sldId id="260" r:id="rId7"/>
    <p:sldId id="263" r:id="rId8"/>
    <p:sldId id="737" r:id="rId9"/>
    <p:sldId id="268" r:id="rId10"/>
    <p:sldId id="586" r:id="rId11"/>
    <p:sldId id="275" r:id="rId12"/>
    <p:sldId id="278" r:id="rId13"/>
    <p:sldId id="279" r:id="rId14"/>
    <p:sldId id="283" r:id="rId15"/>
    <p:sldId id="286" r:id="rId16"/>
    <p:sldId id="722" r:id="rId17"/>
  </p:sldIdLst>
  <p:sldSz cx="12192000" cy="6858000"/>
  <p:notesSz cx="9296400" cy="70104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1512" userDrawn="1">
          <p15:clr>
            <a:srgbClr val="A4A3A4"/>
          </p15:clr>
        </p15:guide>
        <p15:guide id="10" pos="6144" userDrawn="1">
          <p15:clr>
            <a:srgbClr val="A4A3A4"/>
          </p15:clr>
        </p15:guide>
        <p15:guide id="11" pos="3841" userDrawn="1">
          <p15:clr>
            <a:srgbClr val="A4A3A4"/>
          </p15:clr>
        </p15:guide>
        <p15:guide id="12" pos="2664" userDrawn="1">
          <p15:clr>
            <a:srgbClr val="A4A3A4"/>
          </p15:clr>
        </p15:guide>
        <p15:guide id="13" pos="4992" userDrawn="1">
          <p15:clr>
            <a:srgbClr val="A4A3A4"/>
          </p15:clr>
        </p15:guide>
        <p15:guide id="15" orient="horz" pos="600" userDrawn="1">
          <p15:clr>
            <a:srgbClr val="A4A3A4"/>
          </p15:clr>
        </p15:guide>
        <p15:guide id="17" orient="horz" pos="912" userDrawn="1">
          <p15:clr>
            <a:srgbClr val="A4A3A4"/>
          </p15:clr>
        </p15:guide>
        <p15:guide id="18" orient="horz" pos="1296"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997E9"/>
    <a:srgbClr val="F7F7F7"/>
    <a:srgbClr val="646464"/>
    <a:srgbClr val="C0C0C0"/>
    <a:srgbClr val="F7978D"/>
    <a:srgbClr val="E94D4D"/>
    <a:srgbClr val="F2F2F2"/>
    <a:srgbClr val="FAC1BB"/>
    <a:srgbClr val="D9D9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2" autoAdjust="0"/>
    <p:restoredTop sz="95332" autoAdjust="0"/>
  </p:normalViewPr>
  <p:slideViewPr>
    <p:cSldViewPr snapToGrid="0">
      <p:cViewPr varScale="1">
        <p:scale>
          <a:sx n="96" d="100"/>
          <a:sy n="96" d="100"/>
        </p:scale>
        <p:origin x="90" y="210"/>
      </p:cViewPr>
      <p:guideLst>
        <p:guide pos="1512"/>
        <p:guide pos="6144"/>
        <p:guide pos="3841"/>
        <p:guide pos="2664"/>
        <p:guide pos="4992"/>
        <p:guide orient="horz" pos="600"/>
        <p:guide orient="horz" pos="912"/>
        <p:guide orient="horz" pos="1296"/>
      </p:guideLst>
    </p:cSldViewPr>
  </p:slideViewPr>
  <p:notesTextViewPr>
    <p:cViewPr>
      <p:scale>
        <a:sx n="100" d="100"/>
        <a:sy n="100" d="100"/>
      </p:scale>
      <p:origin x="0" y="0"/>
    </p:cViewPr>
  </p:notesTextViewPr>
  <p:sorterViewPr>
    <p:cViewPr>
      <p:scale>
        <a:sx n="66" d="100"/>
        <a:sy n="66" d="100"/>
      </p:scale>
      <p:origin x="0" y="-10056"/>
    </p:cViewPr>
  </p:sorterViewPr>
  <p:notesViewPr>
    <p:cSldViewPr snapToGrid="0" snapToObjects="1">
      <p:cViewPr varScale="1">
        <p:scale>
          <a:sx n="108" d="100"/>
          <a:sy n="108" d="100"/>
        </p:scale>
        <p:origin x="2568" y="11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8/24/2021</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8/24/2021</a:t>
            </a:fld>
            <a:endParaRPr lang="en-US" dirty="0"/>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421316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11</a:t>
            </a:fld>
            <a:endParaRPr lang="en-US"/>
          </a:p>
        </p:txBody>
      </p:sp>
    </p:spTree>
    <p:extLst>
      <p:ext uri="{BB962C8B-B14F-4D97-AF65-F5344CB8AC3E}">
        <p14:creationId xmlns:p14="http://schemas.microsoft.com/office/powerpoint/2010/main" val="3284773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12</a:t>
            </a:fld>
            <a:endParaRPr lang="en-US"/>
          </a:p>
        </p:txBody>
      </p:sp>
    </p:spTree>
    <p:extLst>
      <p:ext uri="{BB962C8B-B14F-4D97-AF65-F5344CB8AC3E}">
        <p14:creationId xmlns:p14="http://schemas.microsoft.com/office/powerpoint/2010/main" val="213277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2933113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3830445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394382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146101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7</a:t>
            </a:fld>
            <a:endParaRPr lang="en-US"/>
          </a:p>
        </p:txBody>
      </p:sp>
    </p:spTree>
    <p:extLst>
      <p:ext uri="{BB962C8B-B14F-4D97-AF65-F5344CB8AC3E}">
        <p14:creationId xmlns:p14="http://schemas.microsoft.com/office/powerpoint/2010/main" val="296712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8</a:t>
            </a:fld>
            <a:endParaRPr lang="en-US"/>
          </a:p>
        </p:txBody>
      </p:sp>
    </p:spTree>
    <p:extLst>
      <p:ext uri="{BB962C8B-B14F-4D97-AF65-F5344CB8AC3E}">
        <p14:creationId xmlns:p14="http://schemas.microsoft.com/office/powerpoint/2010/main" val="2909677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391649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10</a:t>
            </a:fld>
            <a:endParaRPr lang="en-US"/>
          </a:p>
        </p:txBody>
      </p:sp>
    </p:spTree>
    <p:extLst>
      <p:ext uri="{BB962C8B-B14F-4D97-AF65-F5344CB8AC3E}">
        <p14:creationId xmlns:p14="http://schemas.microsoft.com/office/powerpoint/2010/main" val="2398246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4" name="Group 3"/>
          <p:cNvGrpSpPr/>
          <p:nvPr/>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37995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13654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254965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27856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39445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two column layout</a:t>
            </a:r>
          </a:p>
        </p:txBody>
      </p:sp>
      <p:sp>
        <p:nvSpPr>
          <p:cNvPr id="3" name="Content Placeholder 2"/>
          <p:cNvSpPr>
            <a:spLocks noGrp="1"/>
          </p:cNvSpPr>
          <p:nvPr>
            <p:ph sz="half" idx="1" hasCustomPrompt="1"/>
          </p:nvPr>
        </p:nvSpPr>
        <p:spPr bwMode="gray">
          <a:xfrm>
            <a:off x="557929"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4175"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22785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1971"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82530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four column layout</a:t>
            </a:r>
          </a:p>
        </p:txBody>
      </p:sp>
      <p:sp>
        <p:nvSpPr>
          <p:cNvPr id="3" name="Content Placeholder 2"/>
          <p:cNvSpPr>
            <a:spLocks noGrp="1"/>
          </p:cNvSpPr>
          <p:nvPr>
            <p:ph sz="half" idx="1" hasCustomPrompt="1"/>
          </p:nvPr>
        </p:nvSpPr>
        <p:spPr bwMode="gray">
          <a:xfrm>
            <a:off x="557929"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8" name="Content Placeholder 2"/>
          <p:cNvSpPr>
            <a:spLocks noGrp="1"/>
          </p:cNvSpPr>
          <p:nvPr>
            <p:ph sz="half" idx="11" hasCustomPrompt="1"/>
          </p:nvPr>
        </p:nvSpPr>
        <p:spPr bwMode="gray">
          <a:xfrm>
            <a:off x="6256125"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9" name="Content Placeholder 2"/>
          <p:cNvSpPr>
            <a:spLocks noGrp="1"/>
          </p:cNvSpPr>
          <p:nvPr>
            <p:ph sz="half" idx="12" hasCustomPrompt="1"/>
          </p:nvPr>
        </p:nvSpPr>
        <p:spPr bwMode="gray">
          <a:xfrm>
            <a:off x="910065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5348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dirty="0"/>
              <a:t>Click to add title for five column journey layout</a:t>
            </a:r>
          </a:p>
        </p:txBody>
      </p:sp>
      <p:sp>
        <p:nvSpPr>
          <p:cNvPr id="8" name="Content Placeholder 2"/>
          <p:cNvSpPr>
            <a:spLocks noGrp="1"/>
          </p:cNvSpPr>
          <p:nvPr>
            <p:ph sz="half" idx="1" hasCustomPrompt="1"/>
          </p:nvPr>
        </p:nvSpPr>
        <p:spPr bwMode="gray">
          <a:xfrm>
            <a:off x="1064941"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2353"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9765"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419229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1"/>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86520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3" y="1764793"/>
            <a:ext cx="7174286"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8736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108391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2"/>
            <a:ext cx="349391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80297" y="3718012"/>
            <a:ext cx="349391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spTree>
    <p:extLst>
      <p:ext uri="{BB962C8B-B14F-4D97-AF65-F5344CB8AC3E}">
        <p14:creationId xmlns:p14="http://schemas.microsoft.com/office/powerpoint/2010/main" val="397914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6"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6"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1"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7514"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72065" y="3148862"/>
            <a:ext cx="2368913"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spTree>
    <p:extLst>
      <p:ext uri="{BB962C8B-B14F-4D97-AF65-F5344CB8AC3E}">
        <p14:creationId xmlns:p14="http://schemas.microsoft.com/office/powerpoint/2010/main" val="318242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1269987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3322507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333623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929" y="1764792"/>
            <a:ext cx="4435995"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573191" cy="161925"/>
          </a:xfrm>
          <a:prstGeom prst="rect">
            <a:avLst/>
          </a:prstGeom>
          <a:noFill/>
        </p:spPr>
        <p:txBody>
          <a:bodyPr>
            <a:noAutofit/>
          </a:bodyPr>
          <a:lstStyle>
            <a:lvl1pPr>
              <a:defRPr sz="14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4001708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8" y="2180108"/>
            <a:ext cx="7170763"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277202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2512868" y="2180108"/>
            <a:ext cx="7170763"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spTree>
    <p:extLst>
      <p:ext uri="{BB962C8B-B14F-4D97-AF65-F5344CB8AC3E}">
        <p14:creationId xmlns:p14="http://schemas.microsoft.com/office/powerpoint/2010/main" val="70352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4"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5"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1</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6" name="Content Placeholder 2"/>
          <p:cNvSpPr>
            <a:spLocks noGrp="1"/>
          </p:cNvSpPr>
          <p:nvPr>
            <p:ph sz="half" idx="10" hasCustomPrompt="1"/>
          </p:nvPr>
        </p:nvSpPr>
        <p:spPr bwMode="gray">
          <a:xfrm>
            <a:off x="4820143"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2</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dirty="0"/>
              <a:t>3</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Tree>
    <p:extLst>
      <p:ext uri="{BB962C8B-B14F-4D97-AF65-F5344CB8AC3E}">
        <p14:creationId xmlns:p14="http://schemas.microsoft.com/office/powerpoint/2010/main" val="2999137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39"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29" y="1767532"/>
            <a:ext cx="8588453"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4353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6"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2"/>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1672893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Tree>
    <p:extLst>
      <p:ext uri="{BB962C8B-B14F-4D97-AF65-F5344CB8AC3E}">
        <p14:creationId xmlns:p14="http://schemas.microsoft.com/office/powerpoint/2010/main" val="3873434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76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
        <p:nvSpPr>
          <p:cNvPr id="8" name="Title 1">
            <a:extLst>
              <a:ext uri="{FF2B5EF4-FFF2-40B4-BE49-F238E27FC236}">
                <a16:creationId xmlns:a16="http://schemas.microsoft.com/office/drawing/2014/main" id="{64081097-5A32-492D-A4B4-0E77BD503364}"/>
              </a:ext>
            </a:extLst>
          </p:cNvPr>
          <p:cNvSpPr txBox="1">
            <a:spLocks/>
          </p:cNvSpPr>
          <p:nvPr userDrawn="1"/>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dirty="0">
                <a:solidFill>
                  <a:schemeClr val="bg1"/>
                </a:solidFill>
              </a:rPr>
              <a:t>Turning Vision…</a:t>
            </a:r>
          </a:p>
        </p:txBody>
      </p:sp>
      <p:sp>
        <p:nvSpPr>
          <p:cNvPr id="9" name="Title 1">
            <a:extLst>
              <a:ext uri="{FF2B5EF4-FFF2-40B4-BE49-F238E27FC236}">
                <a16:creationId xmlns:a16="http://schemas.microsoft.com/office/drawing/2014/main" id="{68E82583-215F-49B9-8CD3-A028423EE570}"/>
              </a:ext>
            </a:extLst>
          </p:cNvPr>
          <p:cNvSpPr>
            <a:spLocks noGrp="1"/>
          </p:cNvSpPr>
          <p:nvPr>
            <p:ph type="title" idx="4294967295"/>
          </p:nvPr>
        </p:nvSpPr>
        <p:spPr>
          <a:xfrm>
            <a:off x="6733424" y="2875986"/>
            <a:ext cx="4882896" cy="713232"/>
          </a:xfrm>
        </p:spPr>
        <p:txBody>
          <a:bodyPr/>
          <a:lstStyle/>
          <a:p>
            <a:r>
              <a:rPr lang="en-US" sz="4000"/>
              <a:t>Click to edit Master title style</a:t>
            </a:r>
            <a:endParaRPr lang="en-US" sz="4000" dirty="0"/>
          </a:p>
        </p:txBody>
      </p:sp>
    </p:spTree>
    <p:extLst>
      <p:ext uri="{BB962C8B-B14F-4D97-AF65-F5344CB8AC3E}">
        <p14:creationId xmlns:p14="http://schemas.microsoft.com/office/powerpoint/2010/main" val="30660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309210"/>
            <a:ext cx="9667726"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929" y="679475"/>
            <a:ext cx="9687861"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Click to edit Master text styles</a:t>
            </a:r>
          </a:p>
        </p:txBody>
      </p:sp>
    </p:spTree>
    <p:extLst>
      <p:ext uri="{BB962C8B-B14F-4D97-AF65-F5344CB8AC3E}">
        <p14:creationId xmlns:p14="http://schemas.microsoft.com/office/powerpoint/2010/main" val="188147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4" name="Group 13"/>
          <p:cNvGrpSpPr/>
          <p:nvPr/>
        </p:nvGrpSpPr>
        <p:grpSpPr>
          <a:xfrm>
            <a:off x="557929" y="429542"/>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4653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4"/>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latin typeface="+mn-lt"/>
            </a:endParaRPr>
          </a:p>
        </p:txBody>
      </p:sp>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5" name="Group 14"/>
          <p:cNvGrpSpPr/>
          <p:nvPr/>
        </p:nvGrpSpPr>
        <p:grpSpPr>
          <a:xfrm>
            <a:off x="557929" y="429542"/>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7339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70655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29" y="1755739"/>
            <a:ext cx="8588453"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94379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2" y="1756549"/>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56549"/>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11148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203945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8" y="6425582"/>
            <a:ext cx="8048816" cy="123111"/>
          </a:xfrm>
          <a:prstGeom prst="rect">
            <a:avLst/>
          </a:prstGeom>
          <a:noFill/>
        </p:spPr>
        <p:txBody>
          <a:bodyPr wrap="square" lIns="0" tIns="0" rIns="0" bIns="0" rtlCol="0" anchor="b">
            <a:spAutoFit/>
          </a:bodyPr>
          <a:lstStyle/>
          <a:p>
            <a:r>
              <a:rPr lang="en-US" sz="800" dirty="0">
                <a:solidFill>
                  <a:schemeClr val="tx2"/>
                </a:solidFill>
              </a:rPr>
              <a:t>©2020 CVS Health and/or one of its affiliates. Confidential and proprietary.</a:t>
            </a:r>
          </a:p>
        </p:txBody>
      </p:sp>
      <p:pic>
        <p:nvPicPr>
          <p:cNvPr id="6" name="Picture 5" descr="A picture containing knife&#10;&#10;Description automatically generated">
            <a:extLst>
              <a:ext uri="{FF2B5EF4-FFF2-40B4-BE49-F238E27FC236}">
                <a16:creationId xmlns:a16="http://schemas.microsoft.com/office/drawing/2014/main" id="{DC13747A-EAA2-45E3-A8A0-1A494B86D158}"/>
              </a:ext>
            </a:extLst>
          </p:cNvPr>
          <p:cNvPicPr>
            <a:picLocks noChangeAspect="1"/>
          </p:cNvPicPr>
          <p:nvPr userDrawn="1"/>
        </p:nvPicPr>
        <p:blipFill>
          <a:blip r:embed="rId35"/>
          <a:stretch>
            <a:fillRect/>
          </a:stretch>
        </p:blipFill>
        <p:spPr>
          <a:xfrm>
            <a:off x="10285354" y="446389"/>
            <a:ext cx="1810965" cy="797194"/>
          </a:xfrm>
          <a:prstGeom prst="rect">
            <a:avLst/>
          </a:prstGeom>
        </p:spPr>
      </p:pic>
    </p:spTree>
    <p:extLst>
      <p:ext uri="{BB962C8B-B14F-4D97-AF65-F5344CB8AC3E}">
        <p14:creationId xmlns:p14="http://schemas.microsoft.com/office/powerpoint/2010/main" val="41069763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3" r:id="rId25"/>
    <p:sldLayoutId id="2147483854" r:id="rId26"/>
    <p:sldLayoutId id="2147483855" r:id="rId27"/>
    <p:sldLayoutId id="2147483856" r:id="rId28"/>
    <p:sldLayoutId id="2147483857" r:id="rId29"/>
    <p:sldLayoutId id="2147483859" r:id="rId30"/>
    <p:sldLayoutId id="2147483860" r:id="rId31"/>
    <p:sldLayoutId id="2147483852" r:id="rId32"/>
    <p:sldLayoutId id="2147483861" r:id="rId3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7.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a:xfrm>
            <a:off x="557931" y="2130386"/>
            <a:ext cx="4919504" cy="2011680"/>
          </a:xfrm>
        </p:spPr>
        <p:txBody>
          <a:bodyPr/>
          <a:lstStyle/>
          <a:p>
            <a:r>
              <a:rPr lang="en-US" dirty="0"/>
              <a:t>Behavioral Health Digital Architecture</a:t>
            </a:r>
            <a:br>
              <a:rPr lang="en-US" dirty="0"/>
            </a:br>
            <a:r>
              <a:rPr lang="en-US" dirty="0"/>
              <a:t>North Star</a:t>
            </a:r>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a:xfrm>
            <a:off x="557930" y="4379002"/>
            <a:ext cx="2986654" cy="1262324"/>
          </a:xfrm>
        </p:spPr>
        <p:txBody>
          <a:bodyPr/>
          <a:lstStyle/>
          <a:p>
            <a:r>
              <a:rPr lang="en-US" dirty="0"/>
              <a:t>TAI Systems Planning and HCB Digitalization</a:t>
            </a:r>
          </a:p>
          <a:p>
            <a:r>
              <a:rPr lang="en-US" dirty="0"/>
              <a:t>Q1 2021</a:t>
            </a:r>
          </a:p>
        </p:txBody>
      </p:sp>
    </p:spTree>
    <p:extLst>
      <p:ext uri="{BB962C8B-B14F-4D97-AF65-F5344CB8AC3E}">
        <p14:creationId xmlns:p14="http://schemas.microsoft.com/office/powerpoint/2010/main" val="31971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Necessary Action (2 of  2)</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cs typeface="Arial" panose="020B0604020202020204" pitchFamily="34" charset="0"/>
                <a:sym typeface="Arial" panose="020B0604020202020204" pitchFamily="34" charset="0"/>
              </a:rPr>
              <a:t>To differentiate Aetna Mental Wellness in the marketplace we recommend building robust virtual and onsite care networks and apply enterprise capabilities to intelligently connect members to care and improve wellness outcomes</a:t>
            </a:r>
          </a:p>
        </p:txBody>
      </p:sp>
      <p:cxnSp>
        <p:nvCxnSpPr>
          <p:cNvPr id="5" name="Straight Connector 4"/>
          <p:cNvCxnSpPr/>
          <p:nvPr/>
        </p:nvCxnSpPr>
        <p:spPr>
          <a:xfrm>
            <a:off x="706381" y="4200372"/>
            <a:ext cx="10651934"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D4008C0-B385-46CF-AC0A-8DA6EDDFE2BF}"/>
              </a:ext>
            </a:extLst>
          </p:cNvPr>
          <p:cNvGrpSpPr/>
          <p:nvPr/>
        </p:nvGrpSpPr>
        <p:grpSpPr>
          <a:xfrm>
            <a:off x="287079" y="4510814"/>
            <a:ext cx="1913417" cy="1285531"/>
            <a:chOff x="220267" y="1812011"/>
            <a:chExt cx="1394605" cy="696064"/>
          </a:xfrm>
          <a:solidFill>
            <a:schemeClr val="accent3"/>
          </a:solidFill>
        </p:grpSpPr>
        <p:sp>
          <p:nvSpPr>
            <p:cNvPr id="7" name="Rectangle 6">
              <a:extLst>
                <a:ext uri="{FF2B5EF4-FFF2-40B4-BE49-F238E27FC236}">
                  <a16:creationId xmlns:a16="http://schemas.microsoft.com/office/drawing/2014/main" id="{30907CA7-786A-4A76-8EC1-52F34A6C3175}"/>
                </a:ext>
              </a:extLst>
            </p:cNvPr>
            <p:cNvSpPr/>
            <p:nvPr/>
          </p:nvSpPr>
          <p:spPr>
            <a:xfrm>
              <a:off x="220267" y="1812011"/>
              <a:ext cx="1252341" cy="620306"/>
            </a:xfrm>
            <a:prstGeom prst="rect">
              <a:avLst/>
            </a:prstGeom>
            <a:grpFill/>
            <a:ln w="25400" cap="flat" cmpd="sng" algn="ctr">
              <a:noFill/>
              <a:prstDash val="solid"/>
            </a:ln>
            <a:effectLst/>
          </p:spPr>
          <p:txBody>
            <a:bodyPr rtlCol="0" anchor="ctr"/>
            <a:lstStyle/>
            <a:p>
              <a:pPr algn="ctr" defTabSz="914126">
                <a:defRPr/>
              </a:pPr>
              <a:endParaRPr lang="en-US" sz="1000" b="1" kern="0">
                <a:solidFill>
                  <a:prstClr val="white"/>
                </a:solidFill>
                <a:ea typeface="Georgia" charset="0"/>
                <a:cs typeface="Arial" panose="020B0604020202020204" pitchFamily="34" charset="0"/>
                <a:sym typeface="Arial" panose="020B0604020202020204" pitchFamily="34" charset="0"/>
              </a:endParaRPr>
            </a:p>
          </p:txBody>
        </p:sp>
        <p:sp>
          <p:nvSpPr>
            <p:cNvPr id="8" name="Rectangle 7">
              <a:extLst>
                <a:ext uri="{FF2B5EF4-FFF2-40B4-BE49-F238E27FC236}">
                  <a16:creationId xmlns:a16="http://schemas.microsoft.com/office/drawing/2014/main" id="{D7E5BA69-9455-4100-BDD3-5326EB8CEAD7}"/>
                </a:ext>
              </a:extLst>
            </p:cNvPr>
            <p:cNvSpPr/>
            <p:nvPr/>
          </p:nvSpPr>
          <p:spPr>
            <a:xfrm>
              <a:off x="282415" y="1887769"/>
              <a:ext cx="1332457" cy="620306"/>
            </a:xfrm>
            <a:prstGeom prst="rect">
              <a:avLst/>
            </a:prstGeom>
            <a:solidFill>
              <a:schemeClr val="accent1"/>
            </a:solidFill>
            <a:ln w="25400" cap="flat" cmpd="sng" algn="ctr">
              <a:noFill/>
              <a:prstDash val="solid"/>
            </a:ln>
            <a:effectLst/>
          </p:spPr>
          <p:txBody>
            <a:bodyPr lIns="45708" rIns="45708" rtlCol="0" anchor="ctr"/>
            <a:lstStyle/>
            <a:p>
              <a:pPr algn="ctr" defTabSz="914126">
                <a:defRPr/>
              </a:pPr>
              <a:r>
                <a:rPr lang="en-US" sz="1400" b="1" kern="0">
                  <a:solidFill>
                    <a:prstClr val="white"/>
                  </a:solidFill>
                  <a:ea typeface="Georgia" charset="0"/>
                  <a:cs typeface="Arial" panose="020B0604020202020204" pitchFamily="34" charset="0"/>
                  <a:sym typeface="Arial" panose="020B0604020202020204" pitchFamily="34" charset="0"/>
                </a:rPr>
                <a:t>Insights</a:t>
              </a:r>
            </a:p>
          </p:txBody>
        </p:sp>
      </p:grpSp>
      <p:grpSp>
        <p:nvGrpSpPr>
          <p:cNvPr id="9" name="Group 8"/>
          <p:cNvGrpSpPr/>
          <p:nvPr/>
        </p:nvGrpSpPr>
        <p:grpSpPr>
          <a:xfrm>
            <a:off x="287079" y="2423993"/>
            <a:ext cx="1913417" cy="1285531"/>
            <a:chOff x="220267" y="1812011"/>
            <a:chExt cx="1394605" cy="696064"/>
          </a:xfrm>
          <a:solidFill>
            <a:schemeClr val="accent3"/>
          </a:solidFill>
        </p:grpSpPr>
        <p:sp>
          <p:nvSpPr>
            <p:cNvPr id="10" name="Rectangle 9"/>
            <p:cNvSpPr/>
            <p:nvPr/>
          </p:nvSpPr>
          <p:spPr>
            <a:xfrm>
              <a:off x="220267" y="1812011"/>
              <a:ext cx="1252341" cy="620306"/>
            </a:xfrm>
            <a:prstGeom prst="rect">
              <a:avLst/>
            </a:prstGeom>
            <a:grpFill/>
            <a:ln w="25400" cap="flat" cmpd="sng" algn="ctr">
              <a:noFill/>
              <a:prstDash val="solid"/>
            </a:ln>
            <a:effectLst/>
          </p:spPr>
          <p:txBody>
            <a:bodyPr rtlCol="0" anchor="ctr"/>
            <a:lstStyle/>
            <a:p>
              <a:pPr algn="ctr" defTabSz="914126">
                <a:defRPr/>
              </a:pPr>
              <a:endParaRPr lang="en-US" sz="1000" b="1" kern="0">
                <a:solidFill>
                  <a:prstClr val="white"/>
                </a:solidFill>
                <a:ea typeface="Georgia" charset="0"/>
                <a:cs typeface="Arial" panose="020B0604020202020204" pitchFamily="34" charset="0"/>
                <a:sym typeface="Arial" panose="020B0604020202020204" pitchFamily="34" charset="0"/>
              </a:endParaRPr>
            </a:p>
          </p:txBody>
        </p:sp>
        <p:sp>
          <p:nvSpPr>
            <p:cNvPr id="11" name="Rectangle 10"/>
            <p:cNvSpPr/>
            <p:nvPr/>
          </p:nvSpPr>
          <p:spPr>
            <a:xfrm>
              <a:off x="282415" y="1887769"/>
              <a:ext cx="1332457" cy="620306"/>
            </a:xfrm>
            <a:prstGeom prst="rect">
              <a:avLst/>
            </a:prstGeom>
            <a:solidFill>
              <a:schemeClr val="accent1"/>
            </a:solidFill>
            <a:ln w="25400" cap="flat" cmpd="sng" algn="ctr">
              <a:noFill/>
              <a:prstDash val="solid"/>
            </a:ln>
            <a:effectLst/>
          </p:spPr>
          <p:txBody>
            <a:bodyPr lIns="45708" rIns="45708" rtlCol="0" anchor="ctr"/>
            <a:lstStyle/>
            <a:p>
              <a:pPr algn="ctr" defTabSz="914126">
                <a:defRPr/>
              </a:pPr>
              <a:r>
                <a:rPr lang="en-US" sz="1400" b="1" kern="0" dirty="0">
                  <a:solidFill>
                    <a:prstClr val="white"/>
                  </a:solidFill>
                  <a:ea typeface="Georgia" charset="0"/>
                  <a:cs typeface="Arial" panose="020B0604020202020204" pitchFamily="34" charset="0"/>
                  <a:sym typeface="Arial" panose="020B0604020202020204" pitchFamily="34" charset="0"/>
                </a:rPr>
                <a:t>Client Services</a:t>
              </a:r>
            </a:p>
          </p:txBody>
        </p:sp>
      </p:grpSp>
      <p:sp>
        <p:nvSpPr>
          <p:cNvPr id="12" name="TextBox 11"/>
          <p:cNvSpPr txBox="1"/>
          <p:nvPr/>
        </p:nvSpPr>
        <p:spPr>
          <a:xfrm>
            <a:off x="57672" y="1745165"/>
            <a:ext cx="2457497" cy="281612"/>
          </a:xfrm>
          <a:prstGeom prst="rect">
            <a:avLst/>
          </a:prstGeom>
          <a:noFill/>
        </p:spPr>
        <p:txBody>
          <a:bodyPr wrap="square" lIns="0" tIns="0" rIns="0" bIns="0" rtlCol="0">
            <a:noAutofit/>
          </a:bodyPr>
          <a:lstStyle/>
          <a:p>
            <a:pPr algn="ctr" defTabSz="456621" fontAlgn="base">
              <a:spcBef>
                <a:spcPts val="1200"/>
              </a:spcBef>
            </a:pPr>
            <a:r>
              <a:rPr lang="en-US" sz="1600" b="1" dirty="0">
                <a:solidFill>
                  <a:schemeClr val="accent2"/>
                </a:solidFill>
                <a:cs typeface="Arial" panose="020B0604020202020204" pitchFamily="34" charset="0"/>
                <a:sym typeface="Arial" panose="020B0604020202020204" pitchFamily="34" charset="0"/>
              </a:rPr>
              <a:t>Capability Area</a:t>
            </a:r>
          </a:p>
        </p:txBody>
      </p:sp>
      <p:sp>
        <p:nvSpPr>
          <p:cNvPr id="13" name="TextBox 12"/>
          <p:cNvSpPr txBox="1"/>
          <p:nvPr/>
        </p:nvSpPr>
        <p:spPr>
          <a:xfrm>
            <a:off x="2501585" y="1745165"/>
            <a:ext cx="2457497"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cs typeface="Arial" panose="020B0604020202020204" pitchFamily="34" charset="0"/>
                <a:sym typeface="Arial" panose="020B0604020202020204" pitchFamily="34" charset="0"/>
              </a:rPr>
              <a:t>In Scope</a:t>
            </a:r>
          </a:p>
        </p:txBody>
      </p:sp>
      <p:sp>
        <p:nvSpPr>
          <p:cNvPr id="14" name="TextBox 13"/>
          <p:cNvSpPr txBox="1"/>
          <p:nvPr/>
        </p:nvSpPr>
        <p:spPr>
          <a:xfrm>
            <a:off x="7224754" y="1745165"/>
            <a:ext cx="2457497"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cs typeface="Arial" panose="020B0604020202020204" pitchFamily="34" charset="0"/>
                <a:sym typeface="Arial" panose="020B0604020202020204" pitchFamily="34" charset="0"/>
              </a:rPr>
              <a:t>Necessary Actions</a:t>
            </a:r>
          </a:p>
        </p:txBody>
      </p:sp>
      <p:sp>
        <p:nvSpPr>
          <p:cNvPr id="15" name="Rectangle: Rounded Corners 80">
            <a:extLst>
              <a:ext uri="{FF2B5EF4-FFF2-40B4-BE49-F238E27FC236}">
                <a16:creationId xmlns:a16="http://schemas.microsoft.com/office/drawing/2014/main" id="{DEABFADE-1FB5-4D90-96F5-E7BF86D23EAD}"/>
              </a:ext>
            </a:extLst>
          </p:cNvPr>
          <p:cNvSpPr/>
          <p:nvPr/>
        </p:nvSpPr>
        <p:spPr>
          <a:xfrm>
            <a:off x="2565194" y="2811687"/>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Online Scheduling</a:t>
            </a:r>
          </a:p>
        </p:txBody>
      </p:sp>
      <p:sp>
        <p:nvSpPr>
          <p:cNvPr id="16" name="Rectangle: Rounded Corners 88">
            <a:extLst>
              <a:ext uri="{FF2B5EF4-FFF2-40B4-BE49-F238E27FC236}">
                <a16:creationId xmlns:a16="http://schemas.microsoft.com/office/drawing/2014/main" id="{4929B503-D3D0-49C4-8FD3-0ECC3FF850F9}"/>
              </a:ext>
            </a:extLst>
          </p:cNvPr>
          <p:cNvSpPr/>
          <p:nvPr/>
        </p:nvSpPr>
        <p:spPr>
          <a:xfrm>
            <a:off x="2565469" y="2195446"/>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Provider Matching</a:t>
            </a:r>
          </a:p>
        </p:txBody>
      </p:sp>
      <p:sp>
        <p:nvSpPr>
          <p:cNvPr id="17" name="Rectangle: Rounded Corners 86">
            <a:extLst>
              <a:ext uri="{FF2B5EF4-FFF2-40B4-BE49-F238E27FC236}">
                <a16:creationId xmlns:a16="http://schemas.microsoft.com/office/drawing/2014/main" id="{F491920A-0562-420D-981D-E0F8B99A1CEB}"/>
              </a:ext>
            </a:extLst>
          </p:cNvPr>
          <p:cNvSpPr/>
          <p:nvPr/>
        </p:nvSpPr>
        <p:spPr>
          <a:xfrm>
            <a:off x="3776448" y="2195182"/>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Online Care Plans</a:t>
            </a:r>
          </a:p>
        </p:txBody>
      </p:sp>
      <p:sp>
        <p:nvSpPr>
          <p:cNvPr id="18" name="Rectangle: Rounded Corners 78">
            <a:extLst>
              <a:ext uri="{FF2B5EF4-FFF2-40B4-BE49-F238E27FC236}">
                <a16:creationId xmlns:a16="http://schemas.microsoft.com/office/drawing/2014/main" id="{24C2FFE8-8BA0-437E-9D84-5031D87BDF8D}"/>
              </a:ext>
            </a:extLst>
          </p:cNvPr>
          <p:cNvSpPr/>
          <p:nvPr/>
        </p:nvSpPr>
        <p:spPr>
          <a:xfrm>
            <a:off x="3776448" y="2811312"/>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Progress Tracking</a:t>
            </a:r>
          </a:p>
        </p:txBody>
      </p:sp>
      <p:sp>
        <p:nvSpPr>
          <p:cNvPr id="19" name="Rectangle: Rounded Corners 88">
            <a:extLst>
              <a:ext uri="{FF2B5EF4-FFF2-40B4-BE49-F238E27FC236}">
                <a16:creationId xmlns:a16="http://schemas.microsoft.com/office/drawing/2014/main" id="{4929B503-D3D0-49C4-8FD3-0ECC3FF850F9}"/>
              </a:ext>
            </a:extLst>
          </p:cNvPr>
          <p:cNvSpPr/>
          <p:nvPr/>
        </p:nvSpPr>
        <p:spPr>
          <a:xfrm>
            <a:off x="2565469" y="4520419"/>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Wellness Next Best Action</a:t>
            </a:r>
          </a:p>
        </p:txBody>
      </p:sp>
      <p:sp>
        <p:nvSpPr>
          <p:cNvPr id="20" name="Rectangle: Rounded Corners 86">
            <a:extLst>
              <a:ext uri="{FF2B5EF4-FFF2-40B4-BE49-F238E27FC236}">
                <a16:creationId xmlns:a16="http://schemas.microsoft.com/office/drawing/2014/main" id="{F491920A-0562-420D-981D-E0F8B99A1CEB}"/>
              </a:ext>
            </a:extLst>
          </p:cNvPr>
          <p:cNvSpPr/>
          <p:nvPr/>
        </p:nvSpPr>
        <p:spPr>
          <a:xfrm>
            <a:off x="3776448" y="4520155"/>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C360 Health Profile</a:t>
            </a:r>
          </a:p>
        </p:txBody>
      </p:sp>
      <p:sp>
        <p:nvSpPr>
          <p:cNvPr id="21" name="Oval 20"/>
          <p:cNvSpPr/>
          <p:nvPr/>
        </p:nvSpPr>
        <p:spPr>
          <a:xfrm rot="5400000">
            <a:off x="6537750" y="6405291"/>
            <a:ext cx="182832" cy="1821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2" name="Oval 21"/>
          <p:cNvSpPr/>
          <p:nvPr/>
        </p:nvSpPr>
        <p:spPr>
          <a:xfrm rot="5400000">
            <a:off x="6537750" y="6129635"/>
            <a:ext cx="182832" cy="182113"/>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3" name="Rectangle 22"/>
          <p:cNvSpPr/>
          <p:nvPr/>
        </p:nvSpPr>
        <p:spPr>
          <a:xfrm>
            <a:off x="6739370" y="6373267"/>
            <a:ext cx="5162377" cy="261542"/>
          </a:xfrm>
          <a:prstGeom prst="rect">
            <a:avLst/>
          </a:prstGeom>
        </p:spPr>
        <p:txBody>
          <a:bodyPr wrap="square">
            <a:spAutoFit/>
          </a:bodyPr>
          <a:lstStyle/>
          <a:p>
            <a:r>
              <a:rPr lang="en-US" sz="1100">
                <a:solidFill>
                  <a:schemeClr val="tx2"/>
                </a:solidFill>
                <a:ea typeface="Georgia" charset="0"/>
                <a:cs typeface="Arial" panose="020B0604020202020204" pitchFamily="34" charset="0"/>
                <a:sym typeface="Arial" panose="020B0604020202020204" pitchFamily="34" charset="0"/>
              </a:rPr>
              <a:t>= Recommendation for brand new initiative / investment</a:t>
            </a:r>
            <a:endParaRPr lang="en-US" sz="1100">
              <a:cs typeface="Arial" panose="020B0604020202020204" pitchFamily="34" charset="0"/>
              <a:sym typeface="Arial" panose="020B0604020202020204" pitchFamily="34" charset="0"/>
            </a:endParaRPr>
          </a:p>
        </p:txBody>
      </p:sp>
      <p:sp>
        <p:nvSpPr>
          <p:cNvPr id="24" name="Rectangle 23"/>
          <p:cNvSpPr/>
          <p:nvPr/>
        </p:nvSpPr>
        <p:spPr>
          <a:xfrm>
            <a:off x="6739370" y="6097612"/>
            <a:ext cx="5058367" cy="261542"/>
          </a:xfrm>
          <a:prstGeom prst="rect">
            <a:avLst/>
          </a:prstGeom>
        </p:spPr>
        <p:txBody>
          <a:bodyPr wrap="square">
            <a:spAutoFit/>
          </a:bodyPr>
          <a:lstStyle/>
          <a:p>
            <a:r>
              <a:rPr lang="en-US" sz="1100">
                <a:solidFill>
                  <a:schemeClr val="tx2"/>
                </a:solidFill>
                <a:cs typeface="Arial" panose="020B0604020202020204" pitchFamily="34" charset="0"/>
                <a:sym typeface="Arial" panose="020B0604020202020204" pitchFamily="34" charset="0"/>
              </a:rPr>
              <a:t>= Guidance on previously determined investment decision</a:t>
            </a:r>
            <a:endParaRPr lang="en-US" sz="1100">
              <a:cs typeface="Arial" panose="020B0604020202020204" pitchFamily="34" charset="0"/>
              <a:sym typeface="Arial" panose="020B0604020202020204" pitchFamily="34" charset="0"/>
            </a:endParaRPr>
          </a:p>
        </p:txBody>
      </p:sp>
      <p:sp>
        <p:nvSpPr>
          <p:cNvPr id="25" name="Rectangle 24"/>
          <p:cNvSpPr/>
          <p:nvPr/>
        </p:nvSpPr>
        <p:spPr>
          <a:xfrm>
            <a:off x="5070661" y="2563908"/>
            <a:ext cx="6902741" cy="1261884"/>
          </a:xfrm>
          <a:prstGeom prst="rect">
            <a:avLst/>
          </a:prstGeom>
        </p:spPr>
        <p:txBody>
          <a:bodyPr wrap="square">
            <a:spAutoFit/>
          </a:bodyPr>
          <a:lstStyle/>
          <a:p>
            <a:pPr marL="171399" indent="-171399">
              <a:spcBef>
                <a:spcPts val="1200"/>
              </a:spcBef>
              <a:buFont typeface="Arial" panose="020B0604020202020204" pitchFamily="34" charset="0"/>
              <a:buChar char="•"/>
              <a:defRPr/>
            </a:pPr>
            <a:r>
              <a:rPr lang="en-US" sz="1400" dirty="0">
                <a:solidFill>
                  <a:schemeClr val="tx2"/>
                </a:solidFill>
                <a:ea typeface="Georgia" charset="0"/>
                <a:cs typeface="Arial" panose="020B0604020202020204" pitchFamily="34" charset="0"/>
                <a:sym typeface="Arial" panose="020B0604020202020204" pitchFamily="34" charset="0"/>
              </a:rPr>
              <a:t>Prioritize capabilities and identify primary automation opportunities</a:t>
            </a:r>
          </a:p>
          <a:p>
            <a:pPr marL="171399" indent="-171399">
              <a:spcBef>
                <a:spcPts val="1200"/>
              </a:spcBef>
              <a:buFont typeface="Arial" panose="020B0604020202020204" pitchFamily="34" charset="0"/>
              <a:buChar char="•"/>
              <a:defRPr/>
            </a:pPr>
            <a:r>
              <a:rPr lang="en-US" sz="1400" dirty="0">
                <a:solidFill>
                  <a:schemeClr val="tx2"/>
                </a:solidFill>
                <a:ea typeface="Georgia" charset="0"/>
                <a:cs typeface="Arial" panose="020B0604020202020204" pitchFamily="34" charset="0"/>
                <a:sym typeface="Arial" panose="020B0604020202020204" pitchFamily="34" charset="0"/>
              </a:rPr>
              <a:t>Market scan and vendor selection for Provider and Resource Partners</a:t>
            </a:r>
          </a:p>
          <a:p>
            <a:pPr marL="171399" indent="-171399">
              <a:spcBef>
                <a:spcPts val="1200"/>
              </a:spcBef>
              <a:buFont typeface="Arial" panose="020B0604020202020204" pitchFamily="34" charset="0"/>
              <a:buChar char="•"/>
              <a:defRPr/>
            </a:pPr>
            <a:r>
              <a:rPr lang="en-US" sz="1400" dirty="0">
                <a:solidFill>
                  <a:schemeClr val="tx2"/>
                </a:solidFill>
                <a:ea typeface="Georgia" charset="0"/>
                <a:cs typeface="Arial" panose="020B0604020202020204" pitchFamily="34" charset="0"/>
                <a:sym typeface="Arial" panose="020B0604020202020204" pitchFamily="34" charset="0"/>
              </a:rPr>
              <a:t>Leverage Clinical, Service, and Intelligent Platforms to provide a consistent customized client experience across all channels: web, app, chat and call</a:t>
            </a:r>
          </a:p>
        </p:txBody>
      </p:sp>
      <p:sp>
        <p:nvSpPr>
          <p:cNvPr id="26" name="Oval 25"/>
          <p:cNvSpPr/>
          <p:nvPr/>
        </p:nvSpPr>
        <p:spPr>
          <a:xfrm rot="5400000">
            <a:off x="5132492" y="2636203"/>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7" name="Oval 26"/>
          <p:cNvSpPr/>
          <p:nvPr/>
        </p:nvSpPr>
        <p:spPr>
          <a:xfrm rot="5400000">
            <a:off x="5132492" y="3003054"/>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8" name="Oval 27"/>
          <p:cNvSpPr/>
          <p:nvPr/>
        </p:nvSpPr>
        <p:spPr>
          <a:xfrm rot="5400000">
            <a:off x="5132492" y="3380231"/>
            <a:ext cx="151102" cy="150506"/>
          </a:xfrm>
          <a:prstGeom prst="ellipse">
            <a:avLst/>
          </a:pr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9" name="Rectangle 28"/>
          <p:cNvSpPr/>
          <p:nvPr/>
        </p:nvSpPr>
        <p:spPr>
          <a:xfrm>
            <a:off x="5061138" y="4617539"/>
            <a:ext cx="6902741" cy="1046167"/>
          </a:xfrm>
          <a:prstGeom prst="rect">
            <a:avLst/>
          </a:prstGeom>
        </p:spPr>
        <p:txBody>
          <a:bodyPr wrap="square">
            <a:spAutoFit/>
          </a:bodyPr>
          <a:lstStyle/>
          <a:p>
            <a:pPr marL="171399" indent="-171399">
              <a:spcBef>
                <a:spcPts val="1200"/>
              </a:spcBef>
              <a:buFont typeface="Arial" panose="020B0604020202020204" pitchFamily="34" charset="0"/>
              <a:buChar char="•"/>
              <a:defRPr/>
            </a:pPr>
            <a:r>
              <a:rPr lang="en-US" sz="1400" dirty="0">
                <a:solidFill>
                  <a:schemeClr val="tx2"/>
                </a:solidFill>
                <a:ea typeface="Georgia" charset="0"/>
                <a:cs typeface="Arial" panose="020B0604020202020204" pitchFamily="34" charset="0"/>
                <a:sym typeface="Arial" panose="020B0604020202020204" pitchFamily="34" charset="0"/>
              </a:rPr>
              <a:t>Expand on CPL to include Mental Wellbeing actions and opportunities </a:t>
            </a:r>
          </a:p>
          <a:p>
            <a:pPr marL="171399" indent="-171399">
              <a:spcBef>
                <a:spcPts val="1200"/>
              </a:spcBef>
              <a:buFont typeface="Arial" panose="020B0604020202020204" pitchFamily="34" charset="0"/>
              <a:buChar char="•"/>
              <a:defRPr/>
            </a:pPr>
            <a:r>
              <a:rPr lang="en-US" sz="1400" dirty="0">
                <a:solidFill>
                  <a:schemeClr val="tx2"/>
                </a:solidFill>
                <a:ea typeface="Georgia" charset="0"/>
                <a:cs typeface="Arial" panose="020B0604020202020204" pitchFamily="34" charset="0"/>
                <a:sym typeface="Arial" panose="020B0604020202020204" pitchFamily="34" charset="0"/>
              </a:rPr>
              <a:t>Add BH and RFL experience to Clinical 360 profile</a:t>
            </a:r>
          </a:p>
          <a:p>
            <a:pPr marL="171399" indent="-171399">
              <a:spcBef>
                <a:spcPts val="1200"/>
              </a:spcBef>
              <a:buFont typeface="Arial" panose="020B0604020202020204" pitchFamily="34" charset="0"/>
              <a:buChar char="•"/>
              <a:defRPr/>
            </a:pPr>
            <a:r>
              <a:rPr lang="en-US" sz="1400" dirty="0">
                <a:solidFill>
                  <a:schemeClr val="tx2"/>
                </a:solidFill>
                <a:ea typeface="Georgia" charset="0"/>
                <a:cs typeface="Arial" panose="020B0604020202020204" pitchFamily="34" charset="0"/>
                <a:sym typeface="Arial" panose="020B0604020202020204" pitchFamily="34" charset="0"/>
              </a:rPr>
              <a:t>Implement Outcome based analysis for treatment and provider effectivity</a:t>
            </a:r>
          </a:p>
        </p:txBody>
      </p:sp>
      <p:sp>
        <p:nvSpPr>
          <p:cNvPr id="30" name="Oval 29"/>
          <p:cNvSpPr/>
          <p:nvPr/>
        </p:nvSpPr>
        <p:spPr>
          <a:xfrm rot="5400000">
            <a:off x="5122970" y="4689834"/>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31" name="Oval 30"/>
          <p:cNvSpPr/>
          <p:nvPr/>
        </p:nvSpPr>
        <p:spPr>
          <a:xfrm rot="5400000">
            <a:off x="5122970" y="5056685"/>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32" name="Oval 31"/>
          <p:cNvSpPr/>
          <p:nvPr/>
        </p:nvSpPr>
        <p:spPr>
          <a:xfrm rot="5400000">
            <a:off x="5122970" y="5433862"/>
            <a:ext cx="151102" cy="150506"/>
          </a:xfrm>
          <a:prstGeom prst="ellipse">
            <a:avLst/>
          </a:pr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36" name="Rectangle: Rounded Corners 88">
            <a:extLst>
              <a:ext uri="{FF2B5EF4-FFF2-40B4-BE49-F238E27FC236}">
                <a16:creationId xmlns:a16="http://schemas.microsoft.com/office/drawing/2014/main" id="{80DC7923-3A51-4CCC-992A-0CBB2AF5A24D}"/>
              </a:ext>
            </a:extLst>
          </p:cNvPr>
          <p:cNvSpPr/>
          <p:nvPr/>
        </p:nvSpPr>
        <p:spPr>
          <a:xfrm>
            <a:off x="2565469" y="5243908"/>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Treatment Effectivity</a:t>
            </a:r>
          </a:p>
        </p:txBody>
      </p:sp>
      <p:sp>
        <p:nvSpPr>
          <p:cNvPr id="37" name="Rectangle: Rounded Corners 86">
            <a:extLst>
              <a:ext uri="{FF2B5EF4-FFF2-40B4-BE49-F238E27FC236}">
                <a16:creationId xmlns:a16="http://schemas.microsoft.com/office/drawing/2014/main" id="{79B9DA9C-E94D-4DD1-BDBF-5C8F8224BAB3}"/>
              </a:ext>
            </a:extLst>
          </p:cNvPr>
          <p:cNvSpPr/>
          <p:nvPr/>
        </p:nvSpPr>
        <p:spPr>
          <a:xfrm>
            <a:off x="3776448" y="5243644"/>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Provider Analytics</a:t>
            </a:r>
          </a:p>
        </p:txBody>
      </p:sp>
      <p:sp>
        <p:nvSpPr>
          <p:cNvPr id="38" name="Rectangle: Rounded Corners 88">
            <a:extLst>
              <a:ext uri="{FF2B5EF4-FFF2-40B4-BE49-F238E27FC236}">
                <a16:creationId xmlns:a16="http://schemas.microsoft.com/office/drawing/2014/main" id="{386DFF2E-F79D-4DCE-BE8F-87AB9ECD4ADB}"/>
              </a:ext>
            </a:extLst>
          </p:cNvPr>
          <p:cNvSpPr/>
          <p:nvPr/>
        </p:nvSpPr>
        <p:spPr>
          <a:xfrm>
            <a:off x="2565469" y="3425154"/>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Integrated Call &amp; Chat</a:t>
            </a:r>
          </a:p>
        </p:txBody>
      </p:sp>
      <p:sp>
        <p:nvSpPr>
          <p:cNvPr id="39" name="Rectangle: Rounded Corners 86">
            <a:extLst>
              <a:ext uri="{FF2B5EF4-FFF2-40B4-BE49-F238E27FC236}">
                <a16:creationId xmlns:a16="http://schemas.microsoft.com/office/drawing/2014/main" id="{DBD26D1D-3643-467D-8AAD-4152E8B8CF9B}"/>
              </a:ext>
            </a:extLst>
          </p:cNvPr>
          <p:cNvSpPr/>
          <p:nvPr/>
        </p:nvSpPr>
        <p:spPr>
          <a:xfrm>
            <a:off x="3776448" y="3424890"/>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Intelligent Alerts</a:t>
            </a:r>
          </a:p>
        </p:txBody>
      </p:sp>
    </p:spTree>
    <p:extLst>
      <p:ext uri="{BB962C8B-B14F-4D97-AF65-F5344CB8AC3E}">
        <p14:creationId xmlns:p14="http://schemas.microsoft.com/office/powerpoint/2010/main" val="347974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Recommendations</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cs typeface="Arial" panose="020B0604020202020204" pitchFamily="34" charset="0"/>
                <a:sym typeface="Arial" panose="020B0604020202020204" pitchFamily="34" charset="0"/>
              </a:rPr>
              <a:t>CVS Health should first focus on the member experience and self-service enablement</a:t>
            </a:r>
          </a:p>
        </p:txBody>
      </p:sp>
      <p:sp>
        <p:nvSpPr>
          <p:cNvPr id="6" name="TextBox 5"/>
          <p:cNvSpPr txBox="1"/>
          <p:nvPr/>
        </p:nvSpPr>
        <p:spPr>
          <a:xfrm>
            <a:off x="1361950" y="1813618"/>
            <a:ext cx="4451097"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cs typeface="Arial" panose="020B0604020202020204" pitchFamily="34" charset="0"/>
                <a:sym typeface="Arial" panose="020B0604020202020204" pitchFamily="34" charset="0"/>
              </a:rPr>
              <a:t>Recommended Program</a:t>
            </a:r>
          </a:p>
        </p:txBody>
      </p:sp>
      <p:sp>
        <p:nvSpPr>
          <p:cNvPr id="7" name="TextBox 6"/>
          <p:cNvSpPr txBox="1"/>
          <p:nvPr/>
        </p:nvSpPr>
        <p:spPr>
          <a:xfrm>
            <a:off x="609513" y="1617001"/>
            <a:ext cx="11112299" cy="408108"/>
          </a:xfrm>
          <a:prstGeom prst="rect">
            <a:avLst/>
          </a:prstGeom>
          <a:noFill/>
        </p:spPr>
        <p:txBody>
          <a:bodyPr wrap="square" lIns="0" tIns="0" rIns="0" bIns="0" rtlCol="0">
            <a:noAutofit/>
          </a:bodyPr>
          <a:lstStyle/>
          <a:p>
            <a:pPr algn="ctr" defTabSz="456621" fontAlgn="base">
              <a:spcBef>
                <a:spcPts val="1200"/>
              </a:spcBef>
            </a:pPr>
            <a:r>
              <a:rPr lang="en-US" sz="2199" dirty="0">
                <a:solidFill>
                  <a:schemeClr val="accent1"/>
                </a:solidFill>
                <a:cs typeface="Arial" panose="020B0604020202020204" pitchFamily="34" charset="0"/>
                <a:sym typeface="Arial" panose="020B0604020202020204" pitchFamily="34" charset="0"/>
              </a:rPr>
              <a:t>Suggested 3-Year Roadmap</a:t>
            </a:r>
          </a:p>
        </p:txBody>
      </p:sp>
      <p:sp>
        <p:nvSpPr>
          <p:cNvPr id="8" name="TextBox 7"/>
          <p:cNvSpPr txBox="1"/>
          <p:nvPr/>
        </p:nvSpPr>
        <p:spPr>
          <a:xfrm>
            <a:off x="9271812" y="1813618"/>
            <a:ext cx="2555602"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cs typeface="Arial" panose="020B0604020202020204" pitchFamily="34" charset="0"/>
                <a:sym typeface="Arial" panose="020B0604020202020204" pitchFamily="34" charset="0"/>
              </a:rPr>
              <a:t>Additional Considerations</a:t>
            </a:r>
          </a:p>
        </p:txBody>
      </p:sp>
      <p:sp>
        <p:nvSpPr>
          <p:cNvPr id="9" name="TextBox 8"/>
          <p:cNvSpPr txBox="1"/>
          <p:nvPr/>
        </p:nvSpPr>
        <p:spPr>
          <a:xfrm>
            <a:off x="5683084" y="1813618"/>
            <a:ext cx="3475252"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cs typeface="Arial" panose="020B0604020202020204" pitchFamily="34" charset="0"/>
                <a:sym typeface="Arial" panose="020B0604020202020204" pitchFamily="34" charset="0"/>
              </a:rPr>
              <a:t>Supporting Technology</a:t>
            </a:r>
          </a:p>
        </p:txBody>
      </p:sp>
      <p:sp>
        <p:nvSpPr>
          <p:cNvPr id="10" name="Rounded Rectangle 9"/>
          <p:cNvSpPr/>
          <p:nvPr/>
        </p:nvSpPr>
        <p:spPr>
          <a:xfrm>
            <a:off x="5683084" y="5319040"/>
            <a:ext cx="3501302" cy="931422"/>
          </a:xfrm>
          <a:prstGeom prst="roundRect">
            <a:avLst/>
          </a:prstGeom>
          <a:solidFill>
            <a:schemeClr val="accent2">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1" name="Rounded Rectangle 10"/>
          <p:cNvSpPr/>
          <p:nvPr/>
        </p:nvSpPr>
        <p:spPr>
          <a:xfrm>
            <a:off x="9253461" y="5315489"/>
            <a:ext cx="2591591" cy="931422"/>
          </a:xfrm>
          <a:prstGeom prst="roundRect">
            <a:avLst/>
          </a:prstGeom>
          <a:solidFill>
            <a:srgbClr val="E8F6F8"/>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2" name="Rounded Rectangle 11"/>
          <p:cNvSpPr/>
          <p:nvPr/>
        </p:nvSpPr>
        <p:spPr>
          <a:xfrm>
            <a:off x="1454977" y="4326634"/>
            <a:ext cx="4151334" cy="931422"/>
          </a:xfrm>
          <a:prstGeom prst="roundRect">
            <a:avLst/>
          </a:prstGeom>
          <a:solidFill>
            <a:schemeClr val="accent2">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3" name="Rounded Rectangle 12"/>
          <p:cNvSpPr/>
          <p:nvPr/>
        </p:nvSpPr>
        <p:spPr>
          <a:xfrm>
            <a:off x="5683084" y="4326634"/>
            <a:ext cx="3501302" cy="931422"/>
          </a:xfrm>
          <a:prstGeom prst="roundRect">
            <a:avLst/>
          </a:prstGeom>
          <a:solidFill>
            <a:schemeClr val="accent3">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4" name="Rounded Rectangle 13"/>
          <p:cNvSpPr/>
          <p:nvPr/>
        </p:nvSpPr>
        <p:spPr>
          <a:xfrm>
            <a:off x="9253461" y="4323083"/>
            <a:ext cx="2591591" cy="931422"/>
          </a:xfrm>
          <a:prstGeom prst="roundRect">
            <a:avLst/>
          </a:prstGeom>
          <a:solidFill>
            <a:srgbClr val="EDF8F9"/>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5" name="Rounded Rectangle 14"/>
          <p:cNvSpPr/>
          <p:nvPr/>
        </p:nvSpPr>
        <p:spPr>
          <a:xfrm>
            <a:off x="1454977" y="3333760"/>
            <a:ext cx="4151334" cy="931422"/>
          </a:xfrm>
          <a:prstGeom prst="roundRect">
            <a:avLst/>
          </a:prstGeom>
          <a:solidFill>
            <a:schemeClr val="accent3">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6" name="Rounded Rectangle 15"/>
          <p:cNvSpPr/>
          <p:nvPr/>
        </p:nvSpPr>
        <p:spPr>
          <a:xfrm>
            <a:off x="5683084" y="3333760"/>
            <a:ext cx="3501302" cy="931422"/>
          </a:xfrm>
          <a:prstGeom prst="roundRect">
            <a:avLst/>
          </a:prstGeom>
          <a:solidFill>
            <a:schemeClr val="accent4">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7" name="Rounded Rectangle 16"/>
          <p:cNvSpPr/>
          <p:nvPr/>
        </p:nvSpPr>
        <p:spPr>
          <a:xfrm>
            <a:off x="9253461" y="3330209"/>
            <a:ext cx="2591591" cy="931422"/>
          </a:xfrm>
          <a:prstGeom prst="roundRect">
            <a:avLst/>
          </a:prstGeom>
          <a:solidFill>
            <a:srgbClr val="F6FBFC"/>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8" name="Rounded Rectangle 17"/>
          <p:cNvSpPr/>
          <p:nvPr/>
        </p:nvSpPr>
        <p:spPr>
          <a:xfrm>
            <a:off x="1475012" y="2312333"/>
            <a:ext cx="4151334" cy="931422"/>
          </a:xfrm>
          <a:prstGeom prst="roundRect">
            <a:avLst/>
          </a:prstGeom>
          <a:solidFill>
            <a:schemeClr val="accent4">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9" name="Rounded Rectangle 18"/>
          <p:cNvSpPr/>
          <p:nvPr/>
        </p:nvSpPr>
        <p:spPr>
          <a:xfrm>
            <a:off x="5675386" y="2332274"/>
            <a:ext cx="3501302" cy="931422"/>
          </a:xfrm>
          <a:prstGeom prst="roundRect">
            <a:avLst/>
          </a:prstGeom>
          <a:solidFill>
            <a:srgbClr val="F0F9FA"/>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0" name="Rounded Rectangle 19"/>
          <p:cNvSpPr/>
          <p:nvPr/>
        </p:nvSpPr>
        <p:spPr>
          <a:xfrm>
            <a:off x="9253461" y="2328723"/>
            <a:ext cx="2591591" cy="931422"/>
          </a:xfrm>
          <a:prstGeom prst="roundRect">
            <a:avLst/>
          </a:prstGeom>
          <a:solidFill>
            <a:schemeClr val="bg1"/>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1" name="Right Arrow 86"/>
          <p:cNvSpPr/>
          <p:nvPr/>
        </p:nvSpPr>
        <p:spPr>
          <a:xfrm rot="16200000">
            <a:off x="-1277744" y="3710691"/>
            <a:ext cx="4052353" cy="1061757"/>
          </a:xfrm>
          <a:prstGeom prst="rightArrow">
            <a:avLst>
              <a:gd name="adj1" fmla="val 7129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22" name="Oval 21"/>
          <p:cNvSpPr/>
          <p:nvPr/>
        </p:nvSpPr>
        <p:spPr>
          <a:xfrm>
            <a:off x="396659" y="3444231"/>
            <a:ext cx="687884" cy="687884"/>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1"/>
                </a:solidFill>
                <a:cs typeface="Arial" panose="020B0604020202020204" pitchFamily="34" charset="0"/>
                <a:sym typeface="Arial" panose="020B0604020202020204" pitchFamily="34" charset="0"/>
              </a:rPr>
              <a:t>2023</a:t>
            </a:r>
          </a:p>
        </p:txBody>
      </p:sp>
      <p:sp>
        <p:nvSpPr>
          <p:cNvPr id="23" name="Oval 22"/>
          <p:cNvSpPr/>
          <p:nvPr/>
        </p:nvSpPr>
        <p:spPr>
          <a:xfrm>
            <a:off x="372326" y="2455431"/>
            <a:ext cx="752212" cy="748763"/>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1"/>
                </a:solidFill>
                <a:cs typeface="Arial" panose="020B0604020202020204" pitchFamily="34" charset="0"/>
                <a:sym typeface="Arial" panose="020B0604020202020204" pitchFamily="34" charset="0"/>
              </a:rPr>
              <a:t>2024+</a:t>
            </a:r>
          </a:p>
        </p:txBody>
      </p:sp>
      <p:sp>
        <p:nvSpPr>
          <p:cNvPr id="24" name="Oval 23"/>
          <p:cNvSpPr/>
          <p:nvPr/>
        </p:nvSpPr>
        <p:spPr>
          <a:xfrm>
            <a:off x="396659" y="4459201"/>
            <a:ext cx="687884" cy="687884"/>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1"/>
                </a:solidFill>
                <a:cs typeface="Arial" panose="020B0604020202020204" pitchFamily="34" charset="0"/>
                <a:sym typeface="Arial" panose="020B0604020202020204" pitchFamily="34" charset="0"/>
              </a:rPr>
              <a:t>2022</a:t>
            </a:r>
          </a:p>
        </p:txBody>
      </p:sp>
      <p:sp>
        <p:nvSpPr>
          <p:cNvPr id="25" name="TextBox 24"/>
          <p:cNvSpPr txBox="1"/>
          <p:nvPr/>
        </p:nvSpPr>
        <p:spPr>
          <a:xfrm>
            <a:off x="5810341" y="5389287"/>
            <a:ext cx="3549480" cy="779587"/>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Design Thinking Workshops</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TML Market Scan and Vendor Selection</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3 Year Roadmap and </a:t>
            </a:r>
            <a:r>
              <a:rPr lang="en-US" sz="1200" dirty="0" err="1">
                <a:solidFill>
                  <a:schemeClr val="tx2"/>
                </a:solidFill>
                <a:cs typeface="Arial" panose="020B0604020202020204" pitchFamily="34" charset="0"/>
                <a:sym typeface="Arial" panose="020B0604020202020204" pitchFamily="34" charset="0"/>
              </a:rPr>
              <a:t>SAFe</a:t>
            </a:r>
            <a:r>
              <a:rPr lang="en-US" sz="1200" dirty="0">
                <a:solidFill>
                  <a:schemeClr val="tx2"/>
                </a:solidFill>
                <a:cs typeface="Arial" panose="020B0604020202020204" pitchFamily="34" charset="0"/>
                <a:sym typeface="Arial" panose="020B0604020202020204" pitchFamily="34" charset="0"/>
              </a:rPr>
              <a:t> / Portfolio Mgt</a:t>
            </a:r>
          </a:p>
        </p:txBody>
      </p:sp>
      <p:sp>
        <p:nvSpPr>
          <p:cNvPr id="26" name="TextBox 25"/>
          <p:cNvSpPr txBox="1"/>
          <p:nvPr/>
        </p:nvSpPr>
        <p:spPr>
          <a:xfrm>
            <a:off x="5810339" y="4382757"/>
            <a:ext cx="3549480" cy="779587"/>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Leverage Digital Team and Aetna Health</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CRD, </a:t>
            </a:r>
            <a:r>
              <a:rPr lang="en-US" sz="1200" dirty="0" err="1">
                <a:solidFill>
                  <a:schemeClr val="tx2"/>
                </a:solidFill>
                <a:cs typeface="Arial" panose="020B0604020202020204" pitchFamily="34" charset="0"/>
                <a:sym typeface="Arial" panose="020B0604020202020204" pitchFamily="34" charset="0"/>
              </a:rPr>
              <a:t>MedCompass</a:t>
            </a:r>
            <a:r>
              <a:rPr lang="en-US" sz="1200" dirty="0">
                <a:solidFill>
                  <a:schemeClr val="tx2"/>
                </a:solidFill>
                <a:cs typeface="Arial" panose="020B0604020202020204" pitchFamily="34" charset="0"/>
                <a:sym typeface="Arial" panose="020B0604020202020204" pitchFamily="34" charset="0"/>
              </a:rPr>
              <a:t>, CPL, EDP, etc.</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Agile MVP continuous deployment</a:t>
            </a:r>
          </a:p>
        </p:txBody>
      </p:sp>
      <p:sp>
        <p:nvSpPr>
          <p:cNvPr id="27" name="TextBox 26"/>
          <p:cNvSpPr txBox="1"/>
          <p:nvPr/>
        </p:nvSpPr>
        <p:spPr>
          <a:xfrm>
            <a:off x="5810338" y="3382847"/>
            <a:ext cx="3549480"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Intelligent Platform</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Digital and Service Platforms</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Data Platform and Cloud Analytics</a:t>
            </a:r>
          </a:p>
        </p:txBody>
      </p:sp>
      <p:grpSp>
        <p:nvGrpSpPr>
          <p:cNvPr id="28" name="Group 27"/>
          <p:cNvGrpSpPr/>
          <p:nvPr/>
        </p:nvGrpSpPr>
        <p:grpSpPr>
          <a:xfrm>
            <a:off x="1447353" y="5319040"/>
            <a:ext cx="4158959" cy="931422"/>
            <a:chOff x="1446141" y="5319532"/>
            <a:chExt cx="4160042" cy="931665"/>
          </a:xfrm>
          <a:solidFill>
            <a:schemeClr val="accent1">
              <a:lumMod val="20000"/>
              <a:lumOff val="80000"/>
            </a:schemeClr>
          </a:solidFill>
        </p:grpSpPr>
        <p:sp>
          <p:nvSpPr>
            <p:cNvPr id="29" name="Rounded Rectangle 28"/>
            <p:cNvSpPr/>
            <p:nvPr/>
          </p:nvSpPr>
          <p:spPr>
            <a:xfrm>
              <a:off x="1453768" y="5319532"/>
              <a:ext cx="4152415" cy="931665"/>
            </a:xfrm>
            <a:prstGeom prst="roundRect">
              <a:avLst/>
            </a:prstGeom>
            <a:grp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30" name="Rounded Rectangle 29"/>
            <p:cNvSpPr/>
            <p:nvPr/>
          </p:nvSpPr>
          <p:spPr>
            <a:xfrm>
              <a:off x="1446141" y="5385009"/>
              <a:ext cx="4141859" cy="796613"/>
            </a:xfrm>
            <a:prstGeom prst="roundRect">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Aetna Mental Wellbeing CX design</a:t>
              </a:r>
            </a:p>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Vendor landscape assessment</a:t>
              </a:r>
            </a:p>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Complete architecture and define program Epics </a:t>
              </a:r>
            </a:p>
          </p:txBody>
        </p:sp>
      </p:grpSp>
      <p:sp>
        <p:nvSpPr>
          <p:cNvPr id="31" name="Rounded Rectangle 30"/>
          <p:cNvSpPr/>
          <p:nvPr/>
        </p:nvSpPr>
        <p:spPr>
          <a:xfrm>
            <a:off x="1447353" y="4408083"/>
            <a:ext cx="4140780" cy="796407"/>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Initial Web/Mobile App for Aetna Mental Wellbeing</a:t>
            </a:r>
          </a:p>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Foundational Clinical and Data Platform integration</a:t>
            </a:r>
          </a:p>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Prioritized rollout of initial Self-Service tools</a:t>
            </a:r>
          </a:p>
        </p:txBody>
      </p:sp>
      <p:sp>
        <p:nvSpPr>
          <p:cNvPr id="32" name="Rounded Rectangle 31"/>
          <p:cNvSpPr/>
          <p:nvPr/>
        </p:nvSpPr>
        <p:spPr>
          <a:xfrm>
            <a:off x="1447347" y="3413966"/>
            <a:ext cx="4140780" cy="79640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Smart Navigation </a:t>
            </a:r>
          </a:p>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AI enabled services and virtual assistant </a:t>
            </a:r>
          </a:p>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Implement care tracking and Wellness Dashboard</a:t>
            </a:r>
          </a:p>
        </p:txBody>
      </p:sp>
      <p:sp>
        <p:nvSpPr>
          <p:cNvPr id="33" name="Oval 32"/>
          <p:cNvSpPr/>
          <p:nvPr/>
        </p:nvSpPr>
        <p:spPr>
          <a:xfrm>
            <a:off x="396658" y="5474171"/>
            <a:ext cx="687884" cy="687884"/>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1"/>
                </a:solidFill>
                <a:cs typeface="Arial" panose="020B0604020202020204" pitchFamily="34" charset="0"/>
                <a:sym typeface="Arial" panose="020B0604020202020204" pitchFamily="34" charset="0"/>
              </a:rPr>
              <a:t>2021</a:t>
            </a:r>
          </a:p>
        </p:txBody>
      </p:sp>
      <p:sp>
        <p:nvSpPr>
          <p:cNvPr id="34" name="TextBox 33"/>
          <p:cNvSpPr txBox="1"/>
          <p:nvPr/>
        </p:nvSpPr>
        <p:spPr>
          <a:xfrm>
            <a:off x="5810334" y="2407781"/>
            <a:ext cx="2887352"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Update and refine strategy based on emerging tech trends</a:t>
            </a:r>
          </a:p>
        </p:txBody>
      </p:sp>
      <p:sp>
        <p:nvSpPr>
          <p:cNvPr id="35" name="Rounded Rectangle 34"/>
          <p:cNvSpPr/>
          <p:nvPr/>
        </p:nvSpPr>
        <p:spPr>
          <a:xfrm>
            <a:off x="1447347" y="2381619"/>
            <a:ext cx="4140786" cy="79640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numCol="1" rtlCol="0" anchor="ctr"/>
          <a:lstStyle/>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Complete prioritized functionality rollout</a:t>
            </a:r>
          </a:p>
          <a:p>
            <a:pPr marL="285664" indent="-285664" defTabSz="456621" fontAlgn="base">
              <a:buFont typeface="Arial" panose="020B0604020202020204" pitchFamily="34" charset="0"/>
              <a:buChar char="•"/>
            </a:pPr>
            <a:r>
              <a:rPr lang="en-US" sz="1200" dirty="0">
                <a:solidFill>
                  <a:schemeClr val="tx1"/>
                </a:solidFill>
                <a:cs typeface="Arial" panose="020B0604020202020204" pitchFamily="34" charset="0"/>
                <a:sym typeface="Arial" panose="020B0604020202020204" pitchFamily="34" charset="0"/>
              </a:rPr>
              <a:t>Establish continuous improvement support model</a:t>
            </a:r>
          </a:p>
        </p:txBody>
      </p:sp>
      <p:sp>
        <p:nvSpPr>
          <p:cNvPr id="36" name="TextBox 35"/>
          <p:cNvSpPr txBox="1"/>
          <p:nvPr/>
        </p:nvSpPr>
        <p:spPr>
          <a:xfrm>
            <a:off x="9401312" y="5379943"/>
            <a:ext cx="2340755" cy="779587"/>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Integrate with in-progress 2021 funded work</a:t>
            </a:r>
          </a:p>
        </p:txBody>
      </p:sp>
      <p:sp>
        <p:nvSpPr>
          <p:cNvPr id="37" name="TextBox 36"/>
          <p:cNvSpPr txBox="1"/>
          <p:nvPr/>
        </p:nvSpPr>
        <p:spPr>
          <a:xfrm>
            <a:off x="9401310" y="4373412"/>
            <a:ext cx="2340755" cy="779587"/>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Integrated Virtual Care</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Online Scheduling</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Align with HCB Digitalization Member Experience</a:t>
            </a:r>
          </a:p>
        </p:txBody>
      </p:sp>
      <p:sp>
        <p:nvSpPr>
          <p:cNvPr id="38" name="TextBox 37"/>
          <p:cNvSpPr txBox="1"/>
          <p:nvPr/>
        </p:nvSpPr>
        <p:spPr>
          <a:xfrm>
            <a:off x="9401309" y="3373503"/>
            <a:ext cx="2340755"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Guided Self-Service</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Agent Assist</a:t>
            </a:r>
          </a:p>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Provider Activity Tracking</a:t>
            </a:r>
          </a:p>
        </p:txBody>
      </p:sp>
      <p:sp>
        <p:nvSpPr>
          <p:cNvPr id="39" name="TextBox 38"/>
          <p:cNvSpPr txBox="1"/>
          <p:nvPr/>
        </p:nvSpPr>
        <p:spPr>
          <a:xfrm>
            <a:off x="9401304" y="2398437"/>
            <a:ext cx="2340763"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dirty="0">
                <a:solidFill>
                  <a:schemeClr val="tx2"/>
                </a:solidFill>
                <a:cs typeface="Arial" panose="020B0604020202020204" pitchFamily="34" charset="0"/>
                <a:sym typeface="Arial" panose="020B0604020202020204" pitchFamily="34" charset="0"/>
              </a:rPr>
              <a:t>Product approach to delivery and support required to maintain competitiveness</a:t>
            </a:r>
          </a:p>
        </p:txBody>
      </p:sp>
    </p:spTree>
    <p:extLst>
      <p:ext uri="{BB962C8B-B14F-4D97-AF65-F5344CB8AC3E}">
        <p14:creationId xmlns:p14="http://schemas.microsoft.com/office/powerpoint/2010/main" val="424162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Next Steps</a:t>
            </a:r>
          </a:p>
        </p:txBody>
      </p:sp>
      <p:sp>
        <p:nvSpPr>
          <p:cNvPr id="3" name="Text Placeholder 2"/>
          <p:cNvSpPr>
            <a:spLocks noGrp="1"/>
          </p:cNvSpPr>
          <p:nvPr>
            <p:ph type="body" sz="quarter" idx="4294967295"/>
          </p:nvPr>
        </p:nvSpPr>
        <p:spPr>
          <a:xfrm>
            <a:off x="557929" y="680678"/>
            <a:ext cx="9685338" cy="422275"/>
          </a:xfrm>
        </p:spPr>
        <p:txBody>
          <a:bodyPr/>
          <a:lstStyle/>
          <a:p>
            <a:r>
              <a:rPr lang="en-US" dirty="0">
                <a:cs typeface="Arial" panose="020B0604020202020204" pitchFamily="34" charset="0"/>
                <a:sym typeface="Arial" panose="020B0604020202020204" pitchFamily="34" charset="0"/>
              </a:rPr>
              <a:t>To move Aetna Mental Wellness Digitalization forward, buy-in and investment in Solution Design and Vendor Partner landscape is required</a:t>
            </a:r>
          </a:p>
        </p:txBody>
      </p:sp>
      <p:pic>
        <p:nvPicPr>
          <p:cNvPr id="5" name="Picture 4"/>
          <p:cNvPicPr>
            <a:picLocks noChangeAspect="1"/>
          </p:cNvPicPr>
          <p:nvPr/>
        </p:nvPicPr>
        <p:blipFill rotWithShape="1">
          <a:blip r:embed="rId7"/>
          <a:srcRect l="9002" r="10515"/>
          <a:stretch/>
        </p:blipFill>
        <p:spPr>
          <a:xfrm>
            <a:off x="10126832" y="1553575"/>
            <a:ext cx="2075015" cy="5302599"/>
          </a:xfrm>
          <a:prstGeom prst="rect">
            <a:avLst/>
          </a:prstGeom>
        </p:spPr>
      </p:pic>
      <p:sp>
        <p:nvSpPr>
          <p:cNvPr id="7" name="Rectangle 6"/>
          <p:cNvSpPr/>
          <p:nvPr/>
        </p:nvSpPr>
        <p:spPr>
          <a:xfrm>
            <a:off x="6628198" y="4794060"/>
            <a:ext cx="3251371" cy="161020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91416" rIns="182832" bIns="91416" rtlCol="0" anchor="ctr"/>
          <a:lstStyle/>
          <a:p>
            <a:pPr marL="194252" indent="-194252">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Prioritized functional design for MVP</a:t>
            </a:r>
          </a:p>
          <a:p>
            <a:pPr marL="194252" indent="-194252">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Partner with HCB Digitalization to organize and launch AWM PMO</a:t>
            </a:r>
          </a:p>
        </p:txBody>
      </p:sp>
      <p:grpSp>
        <p:nvGrpSpPr>
          <p:cNvPr id="8" name="Group 7"/>
          <p:cNvGrpSpPr/>
          <p:nvPr/>
        </p:nvGrpSpPr>
        <p:grpSpPr>
          <a:xfrm>
            <a:off x="6757" y="1720609"/>
            <a:ext cx="9883136" cy="4693515"/>
            <a:chOff x="2121587" y="1750262"/>
            <a:chExt cx="8790418" cy="3819209"/>
          </a:xfrm>
        </p:grpSpPr>
        <p:sp>
          <p:nvSpPr>
            <p:cNvPr id="9" name="Rectangle 8"/>
            <p:cNvSpPr/>
            <p:nvPr/>
          </p:nvSpPr>
          <p:spPr>
            <a:xfrm>
              <a:off x="10844836" y="4256226"/>
              <a:ext cx="67167" cy="13052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tIns="91416" rIns="182832" rtlCol="0" anchor="t"/>
            <a:lstStyle/>
            <a:p>
              <a:pPr marL="194252" indent="-194252">
                <a:spcBef>
                  <a:spcPts val="500"/>
                </a:spcBef>
                <a:buFont typeface="Arial" panose="020B0604020202020204" pitchFamily="34" charset="0"/>
                <a:buChar char="•"/>
              </a:pPr>
              <a:endParaRPr lang="en-US" sz="1400" i="1">
                <a:solidFill>
                  <a:schemeClr val="accent1"/>
                </a:solidFill>
                <a:cs typeface="Arial" panose="020B0604020202020204" pitchFamily="34" charset="0"/>
                <a:sym typeface="Arial" panose="020B0604020202020204" pitchFamily="34" charset="0"/>
              </a:endParaRPr>
            </a:p>
          </p:txBody>
        </p:sp>
        <p:sp>
          <p:nvSpPr>
            <p:cNvPr id="10" name="Rectangle 9"/>
            <p:cNvSpPr>
              <a:spLocks noChangeAspect="1"/>
            </p:cNvSpPr>
            <p:nvPr/>
          </p:nvSpPr>
          <p:spPr>
            <a:xfrm>
              <a:off x="2325386" y="2270171"/>
              <a:ext cx="852564" cy="1917321"/>
            </a:xfrm>
            <a:prstGeom prst="rect">
              <a:avLst/>
            </a:prstGeom>
            <a:solidFill>
              <a:schemeClr val="accent3">
                <a:lumMod val="20000"/>
                <a:lumOff val="80000"/>
              </a:schemeClr>
            </a:solidFill>
          </p:spPr>
          <p:txBody>
            <a:bodyPr wrap="none" anchor="ctr" anchorCtr="0">
              <a:noAutofit/>
            </a:bodyPr>
            <a:lstStyle/>
            <a:p>
              <a:pPr algn="ctr">
                <a:spcAft>
                  <a:spcPts val="600"/>
                </a:spcAft>
                <a:defRPr/>
              </a:pPr>
              <a:r>
                <a:rPr lang="en-US" sz="1600" b="1" dirty="0">
                  <a:solidFill>
                    <a:schemeClr val="accent1"/>
                  </a:solidFill>
                  <a:ea typeface="Domaine Display" charset="0"/>
                  <a:cs typeface="Arial" panose="020B0604020202020204" pitchFamily="34" charset="0"/>
                  <a:sym typeface="Arial" panose="020B0604020202020204" pitchFamily="34" charset="0"/>
                </a:rPr>
                <a:t>AWM</a:t>
              </a:r>
            </a:p>
          </p:txBody>
        </p:sp>
        <p:sp>
          <p:nvSpPr>
            <p:cNvPr id="11" name="Rectangle 10"/>
            <p:cNvSpPr>
              <a:spLocks noChangeAspect="1"/>
            </p:cNvSpPr>
            <p:nvPr/>
          </p:nvSpPr>
          <p:spPr>
            <a:xfrm>
              <a:off x="2330169" y="4251192"/>
              <a:ext cx="844123" cy="1318279"/>
            </a:xfrm>
            <a:prstGeom prst="rect">
              <a:avLst/>
            </a:prstGeom>
            <a:solidFill>
              <a:schemeClr val="accent3">
                <a:lumMod val="20000"/>
                <a:lumOff val="80000"/>
              </a:schemeClr>
            </a:solidFill>
          </p:spPr>
          <p:txBody>
            <a:bodyPr wrap="none" anchor="ctr" anchorCtr="0">
              <a:noAutofit/>
            </a:bodyPr>
            <a:lstStyle/>
            <a:p>
              <a:pPr algn="ctr">
                <a:spcAft>
                  <a:spcPts val="600"/>
                </a:spcAft>
                <a:defRPr/>
              </a:pPr>
              <a:r>
                <a:rPr lang="en-US" sz="1600" b="1" dirty="0">
                  <a:solidFill>
                    <a:schemeClr val="accent1"/>
                  </a:solidFill>
                  <a:ea typeface="Domaine Display" charset="0"/>
                  <a:cs typeface="Arial" panose="020B0604020202020204" pitchFamily="34" charset="0"/>
                  <a:sym typeface="Arial" panose="020B0604020202020204" pitchFamily="34" charset="0"/>
                </a:rPr>
                <a:t>TAI/IT</a:t>
              </a:r>
            </a:p>
          </p:txBody>
        </p:sp>
        <p:grpSp>
          <p:nvGrpSpPr>
            <p:cNvPr id="12" name="Group 11"/>
            <p:cNvGrpSpPr/>
            <p:nvPr/>
          </p:nvGrpSpPr>
          <p:grpSpPr>
            <a:xfrm>
              <a:off x="8010934" y="2278240"/>
              <a:ext cx="2901071" cy="1903372"/>
              <a:chOff x="4841428" y="4371872"/>
              <a:chExt cx="2901071" cy="1903372"/>
            </a:xfrm>
          </p:grpSpPr>
          <p:sp>
            <p:nvSpPr>
              <p:cNvPr id="22" name="Rectangle 21"/>
              <p:cNvSpPr/>
              <p:nvPr/>
            </p:nvSpPr>
            <p:spPr>
              <a:xfrm>
                <a:off x="4841428" y="4371874"/>
                <a:ext cx="2897824" cy="190336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91416" rIns="182832" bIns="91416" rtlCol="0" anchor="ctr"/>
              <a:lstStyle/>
              <a:p>
                <a:pPr marL="194252" indent="-194252">
                  <a:spcAft>
                    <a:spcPts val="500"/>
                  </a:spcAft>
                  <a:buFont typeface="Arial" panose="020B0604020202020204" pitchFamily="34" charset="0"/>
                  <a:buChar char="•"/>
                </a:pPr>
                <a:r>
                  <a:rPr lang="en-US" sz="1200" dirty="0">
                    <a:solidFill>
                      <a:schemeClr val="tx1">
                        <a:lumMod val="75000"/>
                        <a:lumOff val="25000"/>
                      </a:schemeClr>
                    </a:solidFill>
                    <a:cs typeface="Arial" panose="020B0604020202020204" pitchFamily="34" charset="0"/>
                    <a:sym typeface="Arial" panose="020B0604020202020204" pitchFamily="34" charset="0"/>
                  </a:rPr>
                  <a:t>Launch AWM program using Lean Portfolio Management</a:t>
                </a:r>
              </a:p>
              <a:p>
                <a:pPr marL="194252" indent="-194252">
                  <a:spcAft>
                    <a:spcPts val="500"/>
                  </a:spcAft>
                  <a:buFont typeface="Arial" panose="020B0604020202020204" pitchFamily="34" charset="0"/>
                  <a:buChar char="•"/>
                </a:pPr>
                <a:r>
                  <a:rPr lang="en-US" sz="1200" dirty="0">
                    <a:solidFill>
                      <a:schemeClr val="tx1">
                        <a:lumMod val="75000"/>
                        <a:lumOff val="25000"/>
                      </a:schemeClr>
                    </a:solidFill>
                    <a:cs typeface="Arial" panose="020B0604020202020204" pitchFamily="34" charset="0"/>
                    <a:sym typeface="Arial" panose="020B0604020202020204" pitchFamily="34" charset="0"/>
                  </a:rPr>
                  <a:t>Establish MVP and long term goals </a:t>
                </a:r>
              </a:p>
            </p:txBody>
          </p:sp>
          <p:sp>
            <p:nvSpPr>
              <p:cNvPr id="23" name="Rectangle 22"/>
              <p:cNvSpPr/>
              <p:nvPr/>
            </p:nvSpPr>
            <p:spPr>
              <a:xfrm>
                <a:off x="7675332" y="4371872"/>
                <a:ext cx="67167" cy="19033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tIns="91416" rIns="182832" rtlCol="0" anchor="t"/>
              <a:lstStyle/>
              <a:p>
                <a:pPr marL="194252" indent="-194252">
                  <a:spcBef>
                    <a:spcPts val="500"/>
                  </a:spcBef>
                  <a:buFont typeface="Arial" panose="020B0604020202020204" pitchFamily="34" charset="0"/>
                  <a:buChar char="•"/>
                </a:pPr>
                <a:endParaRPr lang="en-US" sz="1400" i="1">
                  <a:solidFill>
                    <a:schemeClr val="accent1"/>
                  </a:solidFill>
                  <a:cs typeface="Arial" panose="020B0604020202020204" pitchFamily="34" charset="0"/>
                  <a:sym typeface="Arial" panose="020B0604020202020204" pitchFamily="34" charset="0"/>
                </a:endParaRPr>
              </a:p>
            </p:txBody>
          </p:sp>
        </p:grpSp>
        <p:sp>
          <p:nvSpPr>
            <p:cNvPr id="13" name="Rectangle 12"/>
            <p:cNvSpPr/>
            <p:nvPr/>
          </p:nvSpPr>
          <p:spPr>
            <a:xfrm>
              <a:off x="3264306" y="4256224"/>
              <a:ext cx="4677128" cy="130522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tIns="91416" rIns="274249" bIns="91416" rtlCol="0" anchor="ctr"/>
            <a:lstStyle/>
            <a:p>
              <a:pPr marL="194252" indent="-194252">
                <a:spcAft>
                  <a:spcPts val="500"/>
                </a:spcAft>
                <a:buFont typeface="Arial" panose="020B0604020202020204" pitchFamily="34" charset="0"/>
                <a:buChar char="•"/>
              </a:pPr>
              <a:r>
                <a:rPr lang="en-US" sz="1200" dirty="0">
                  <a:solidFill>
                    <a:schemeClr val="tx1">
                      <a:lumMod val="75000"/>
                      <a:lumOff val="25000"/>
                    </a:schemeClr>
                  </a:solidFill>
                  <a:cs typeface="Arial" panose="020B0604020202020204" pitchFamily="34" charset="0"/>
                  <a:sym typeface="Arial" panose="020B0604020202020204" pitchFamily="34" charset="0"/>
                </a:rPr>
                <a:t>Facilitate Value Stream workshops</a:t>
              </a:r>
            </a:p>
            <a:p>
              <a:pPr marL="194252" indent="-194252">
                <a:spcAft>
                  <a:spcPts val="500"/>
                </a:spcAft>
                <a:buFont typeface="Arial" panose="020B0604020202020204" pitchFamily="34" charset="0"/>
                <a:buChar char="•"/>
              </a:pPr>
              <a:r>
                <a:rPr lang="en-US" sz="1200" dirty="0">
                  <a:solidFill>
                    <a:schemeClr val="tx1">
                      <a:lumMod val="75000"/>
                      <a:lumOff val="25000"/>
                    </a:schemeClr>
                  </a:solidFill>
                  <a:cs typeface="Arial" panose="020B0604020202020204" pitchFamily="34" charset="0"/>
                  <a:sym typeface="Arial" panose="020B0604020202020204" pitchFamily="34" charset="0"/>
                </a:rPr>
                <a:t>Complete high level design and solution roadmap</a:t>
              </a:r>
            </a:p>
            <a:p>
              <a:pPr marL="194252" indent="-194252">
                <a:spcAft>
                  <a:spcPts val="500"/>
                </a:spcAft>
                <a:buFont typeface="Arial" panose="020B0604020202020204" pitchFamily="34" charset="0"/>
                <a:buChar char="•"/>
              </a:pPr>
              <a:r>
                <a:rPr lang="en-US" sz="1200" dirty="0">
                  <a:solidFill>
                    <a:schemeClr val="tx1">
                      <a:lumMod val="75000"/>
                      <a:lumOff val="25000"/>
                    </a:schemeClr>
                  </a:solidFill>
                  <a:cs typeface="Arial" panose="020B0604020202020204" pitchFamily="34" charset="0"/>
                  <a:sym typeface="Arial" panose="020B0604020202020204" pitchFamily="34" charset="0"/>
                </a:rPr>
                <a:t>Launch Market Scans</a:t>
              </a:r>
            </a:p>
          </p:txBody>
        </p:sp>
        <p:sp>
          <p:nvSpPr>
            <p:cNvPr id="14" name="Rectangle 13"/>
            <p:cNvSpPr/>
            <p:nvPr/>
          </p:nvSpPr>
          <p:spPr>
            <a:xfrm>
              <a:off x="7884447" y="4256224"/>
              <a:ext cx="73884" cy="130522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tIns="91416" rIns="182832" rtlCol="0" anchor="t"/>
            <a:lstStyle/>
            <a:p>
              <a:pPr marL="194252" indent="-194252">
                <a:spcBef>
                  <a:spcPts val="500"/>
                </a:spcBef>
                <a:buFont typeface="Arial" panose="020B0604020202020204" pitchFamily="34" charset="0"/>
                <a:buChar char="•"/>
              </a:pPr>
              <a:endParaRPr lang="en-US" sz="1400" i="1">
                <a:solidFill>
                  <a:schemeClr val="accent1"/>
                </a:solidFill>
                <a:cs typeface="Arial" panose="020B0604020202020204" pitchFamily="34" charset="0"/>
                <a:sym typeface="Arial" panose="020B0604020202020204" pitchFamily="34" charset="0"/>
              </a:endParaRPr>
            </a:p>
          </p:txBody>
        </p:sp>
        <p:sp>
          <p:nvSpPr>
            <p:cNvPr id="15" name="Rectangle 14"/>
            <p:cNvSpPr/>
            <p:nvPr/>
          </p:nvSpPr>
          <p:spPr>
            <a:xfrm>
              <a:off x="2121587" y="1930028"/>
              <a:ext cx="1189877" cy="435196"/>
            </a:xfrm>
            <a:prstGeom prst="rect">
              <a:avLst/>
            </a:prstGeom>
          </p:spPr>
          <p:txBody>
            <a:bodyPr wrap="none">
              <a:noAutofit/>
            </a:bodyPr>
            <a:lstStyle/>
            <a:p>
              <a:pPr algn="ctr"/>
              <a:r>
                <a:rPr lang="en-US" sz="1899" b="1">
                  <a:solidFill>
                    <a:schemeClr val="tx1">
                      <a:lumMod val="75000"/>
                      <a:lumOff val="25000"/>
                    </a:schemeClr>
                  </a:solidFill>
                  <a:ea typeface="Domaine Display" charset="0"/>
                  <a:cs typeface="Arial" panose="020B0604020202020204" pitchFamily="34" charset="0"/>
                  <a:sym typeface="Arial" panose="020B0604020202020204" pitchFamily="34" charset="0"/>
                </a:rPr>
                <a:t>Owner</a:t>
              </a:r>
            </a:p>
          </p:txBody>
        </p:sp>
        <p:sp>
          <p:nvSpPr>
            <p:cNvPr id="16" name="Rectangle 15"/>
            <p:cNvSpPr/>
            <p:nvPr/>
          </p:nvSpPr>
          <p:spPr>
            <a:xfrm>
              <a:off x="3264306" y="2278240"/>
              <a:ext cx="4677128" cy="1903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91416" rIns="182832" bIns="91416" rtlCol="0" anchor="ctr"/>
            <a:lstStyle/>
            <a:p>
              <a:pPr marL="194252" indent="-194252">
                <a:spcAft>
                  <a:spcPts val="500"/>
                </a:spcAft>
                <a:buFont typeface="Arial" panose="020B0604020202020204" pitchFamily="34" charset="0"/>
                <a:buChar char="•"/>
              </a:pPr>
              <a:r>
                <a:rPr lang="en-US" sz="1200" dirty="0">
                  <a:solidFill>
                    <a:schemeClr val="tx1">
                      <a:lumMod val="75000"/>
                      <a:lumOff val="25000"/>
                    </a:schemeClr>
                  </a:solidFill>
                  <a:cs typeface="Arial" panose="020B0604020202020204" pitchFamily="34" charset="0"/>
                  <a:sym typeface="Arial" panose="020B0604020202020204" pitchFamily="34" charset="0"/>
                </a:rPr>
                <a:t>Refine capabilities list and define AWM Value Stream(s)</a:t>
              </a:r>
            </a:p>
            <a:p>
              <a:pPr marL="194252" indent="-194252">
                <a:spcAft>
                  <a:spcPts val="500"/>
                </a:spcAft>
                <a:buFont typeface="Arial" panose="020B0604020202020204" pitchFamily="34" charset="0"/>
                <a:buChar char="•"/>
              </a:pPr>
              <a:r>
                <a:rPr lang="en-US" sz="1200" dirty="0">
                  <a:solidFill>
                    <a:schemeClr val="tx1">
                      <a:lumMod val="75000"/>
                      <a:lumOff val="25000"/>
                    </a:schemeClr>
                  </a:solidFill>
                  <a:cs typeface="Arial" panose="020B0604020202020204" pitchFamily="34" charset="0"/>
                  <a:sym typeface="Arial" panose="020B0604020202020204" pitchFamily="34" charset="0"/>
                </a:rPr>
                <a:t>Establish business case and sizing for funding request</a:t>
              </a:r>
            </a:p>
            <a:p>
              <a:pPr marL="194252" indent="-194252">
                <a:spcAft>
                  <a:spcPts val="500"/>
                </a:spcAft>
                <a:buFont typeface="Arial" panose="020B0604020202020204" pitchFamily="34" charset="0"/>
                <a:buChar char="•"/>
              </a:pPr>
              <a:r>
                <a:rPr lang="en-US" sz="1200" dirty="0">
                  <a:solidFill>
                    <a:schemeClr val="tx1">
                      <a:lumMod val="75000"/>
                      <a:lumOff val="25000"/>
                    </a:schemeClr>
                  </a:solidFill>
                  <a:cs typeface="Arial" panose="020B0604020202020204" pitchFamily="34" charset="0"/>
                  <a:sym typeface="Arial" panose="020B0604020202020204" pitchFamily="34" charset="0"/>
                </a:rPr>
                <a:t>Define and prioritize Member facing and AWM Care Team portfolio level Epics and establish train alignment</a:t>
              </a:r>
            </a:p>
          </p:txBody>
        </p:sp>
        <p:sp>
          <p:nvSpPr>
            <p:cNvPr id="17" name="Rectangle 16"/>
            <p:cNvSpPr/>
            <p:nvPr/>
          </p:nvSpPr>
          <p:spPr>
            <a:xfrm>
              <a:off x="7884447" y="2278240"/>
              <a:ext cx="73884" cy="190337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tIns="91416" rIns="182832" rtlCol="0" anchor="t"/>
            <a:lstStyle/>
            <a:p>
              <a:pPr marL="194252" indent="-194252">
                <a:spcBef>
                  <a:spcPts val="500"/>
                </a:spcBef>
                <a:buFont typeface="Arial" panose="020B0604020202020204" pitchFamily="34" charset="0"/>
                <a:buChar char="•"/>
              </a:pPr>
              <a:endParaRPr lang="en-US" sz="1400" i="1">
                <a:solidFill>
                  <a:schemeClr val="accent1"/>
                </a:solidFill>
                <a:cs typeface="Arial" panose="020B0604020202020204" pitchFamily="34" charset="0"/>
                <a:sym typeface="Arial" panose="020B0604020202020204" pitchFamily="34" charset="0"/>
              </a:endParaRPr>
            </a:p>
          </p:txBody>
        </p:sp>
        <p:grpSp>
          <p:nvGrpSpPr>
            <p:cNvPr id="18" name="Group 17"/>
            <p:cNvGrpSpPr/>
            <p:nvPr/>
          </p:nvGrpSpPr>
          <p:grpSpPr>
            <a:xfrm>
              <a:off x="3264307" y="1750262"/>
              <a:ext cx="7638516" cy="524798"/>
              <a:chOff x="-88671" y="2103112"/>
              <a:chExt cx="7959019" cy="524798"/>
            </a:xfrm>
          </p:grpSpPr>
          <p:sp>
            <p:nvSpPr>
              <p:cNvPr id="19" name="Right Arrow 18"/>
              <p:cNvSpPr/>
              <p:nvPr/>
            </p:nvSpPr>
            <p:spPr>
              <a:xfrm>
                <a:off x="-88671" y="2103112"/>
                <a:ext cx="7959019" cy="524798"/>
              </a:xfrm>
              <a:prstGeom prst="rightArrow">
                <a:avLst>
                  <a:gd name="adj1" fmla="val 70655"/>
                  <a:gd name="adj2" fmla="val 50000"/>
                </a:avLst>
              </a:prstGeom>
              <a:gradFill flip="none" rotWithShape="1">
                <a:gsLst>
                  <a:gs pos="27000">
                    <a:schemeClr val="accent2"/>
                  </a:gs>
                  <a:gs pos="63000">
                    <a:schemeClr val="accent4">
                      <a:lumMod val="60000"/>
                      <a:lumOff val="40000"/>
                    </a:schemeClr>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0" name="Rectangle 19"/>
              <p:cNvSpPr/>
              <p:nvPr/>
            </p:nvSpPr>
            <p:spPr>
              <a:xfrm>
                <a:off x="6014116" y="2177727"/>
                <a:ext cx="1856231" cy="375569"/>
              </a:xfrm>
              <a:prstGeom prst="rect">
                <a:avLst/>
              </a:prstGeom>
            </p:spPr>
            <p:txBody>
              <a:bodyPr wrap="square" anchor="ctr">
                <a:spAutoFit/>
              </a:bodyPr>
              <a:lstStyle/>
              <a:p>
                <a:pPr algn="ctr"/>
                <a:r>
                  <a:rPr lang="en-US" sz="1200" b="1">
                    <a:solidFill>
                      <a:schemeClr val="tx2">
                        <a:lumMod val="75000"/>
                      </a:schemeClr>
                    </a:solidFill>
                    <a:ea typeface="Domaine Display" charset="0"/>
                    <a:cs typeface="Arial" panose="020B0604020202020204" pitchFamily="34" charset="0"/>
                    <a:sym typeface="Arial" panose="020B0604020202020204" pitchFamily="34" charset="0"/>
                  </a:rPr>
                  <a:t>Long-Term Action</a:t>
                </a:r>
              </a:p>
              <a:p>
                <a:pPr algn="ctr"/>
                <a:r>
                  <a:rPr lang="en-US" sz="1200" b="1">
                    <a:solidFill>
                      <a:schemeClr val="tx2">
                        <a:lumMod val="75000"/>
                      </a:schemeClr>
                    </a:solidFill>
                    <a:ea typeface="Domaine Display" charset="0"/>
                    <a:cs typeface="Arial" panose="020B0604020202020204" pitchFamily="34" charset="0"/>
                    <a:sym typeface="Arial" panose="020B0604020202020204" pitchFamily="34" charset="0"/>
                  </a:rPr>
                  <a:t>(&gt;6 months)</a:t>
                </a:r>
              </a:p>
            </p:txBody>
          </p:sp>
          <p:sp>
            <p:nvSpPr>
              <p:cNvPr id="21" name="Rectangle 20"/>
              <p:cNvSpPr/>
              <p:nvPr/>
            </p:nvSpPr>
            <p:spPr>
              <a:xfrm>
                <a:off x="2884" y="2177678"/>
                <a:ext cx="1419038" cy="375667"/>
              </a:xfrm>
              <a:prstGeom prst="rect">
                <a:avLst/>
              </a:prstGeom>
            </p:spPr>
            <p:txBody>
              <a:bodyPr wrap="none" anchor="ctr">
                <a:spAutoFit/>
              </a:bodyPr>
              <a:lstStyle/>
              <a:p>
                <a:pPr algn="ctr"/>
                <a:r>
                  <a:rPr lang="en-US" sz="1200" b="1">
                    <a:solidFill>
                      <a:schemeClr val="bg1"/>
                    </a:solidFill>
                    <a:ea typeface="Domaine Display" charset="0"/>
                    <a:cs typeface="Arial" panose="020B0604020202020204" pitchFamily="34" charset="0"/>
                    <a:sym typeface="Arial" panose="020B0604020202020204" pitchFamily="34" charset="0"/>
                  </a:rPr>
                  <a:t>Near-Term Action</a:t>
                </a:r>
              </a:p>
              <a:p>
                <a:pPr algn="ctr"/>
                <a:r>
                  <a:rPr lang="en-US" sz="1200" b="1">
                    <a:solidFill>
                      <a:schemeClr val="bg1"/>
                    </a:solidFill>
                    <a:ea typeface="Domaine Display" charset="0"/>
                    <a:cs typeface="Arial" panose="020B0604020202020204" pitchFamily="34" charset="0"/>
                    <a:sym typeface="Arial" panose="020B0604020202020204" pitchFamily="34" charset="0"/>
                  </a:rPr>
                  <a:t>(&lt;6 months)</a:t>
                </a:r>
              </a:p>
            </p:txBody>
          </p:sp>
        </p:grpSp>
      </p:grpSp>
      <p:sp>
        <p:nvSpPr>
          <p:cNvPr id="24" name="Rectangle 23"/>
          <p:cNvSpPr/>
          <p:nvPr/>
        </p:nvSpPr>
        <p:spPr>
          <a:xfrm flipH="1">
            <a:off x="10014317" y="1553575"/>
            <a:ext cx="144732" cy="5302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997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dirty="0"/>
              <a:t>Into Action.</a:t>
            </a:r>
          </a:p>
        </p:txBody>
      </p:sp>
    </p:spTree>
    <p:extLst>
      <p:ext uri="{BB962C8B-B14F-4D97-AF65-F5344CB8AC3E}">
        <p14:creationId xmlns:p14="http://schemas.microsoft.com/office/powerpoint/2010/main" val="115826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a:lnSpc>
                <a:spcPct val="100000"/>
              </a:lnSpc>
              <a:spcBef>
                <a:spcPts val="1800"/>
              </a:spcBef>
              <a:buClr>
                <a:srgbClr val="000000"/>
              </a:buClr>
            </a:pPr>
            <a:r>
              <a:rPr lang="en-US" dirty="0">
                <a:cs typeface="Arial" panose="020B0604020202020204" pitchFamily="34" charset="0"/>
                <a:sym typeface="Arial" panose="020B0604020202020204" pitchFamily="34" charset="0"/>
              </a:rPr>
              <a:t>Executive Summary</a:t>
            </a:r>
            <a:br>
              <a:rPr lang="en-US" dirty="0">
                <a:latin typeface="Arial" panose="020B0604020202020204" pitchFamily="34" charset="0"/>
                <a:cs typeface="Arial" panose="020B0604020202020204" pitchFamily="34" charset="0"/>
                <a:sym typeface="Arial" panose="020B0604020202020204" pitchFamily="34" charset="0"/>
              </a:rPr>
            </a:b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9372" y="679475"/>
            <a:ext cx="9685338" cy="422275"/>
          </a:xfrm>
        </p:spPr>
        <p:txBody>
          <a:bodyPr/>
          <a:lstStyle/>
          <a:p>
            <a:r>
              <a:rPr lang="en-US" dirty="0">
                <a:solidFill>
                  <a:srgbClr val="3F3F3F"/>
                </a:solidFill>
                <a:cs typeface="Arial" panose="020B0604020202020204" pitchFamily="34" charset="0"/>
                <a:sym typeface="Arial" panose="020B0604020202020204" pitchFamily="34" charset="0"/>
              </a:rPr>
              <a:t>This Architecture North Star provides directional guidance for addressing needs for an integrated self-service approach for managing Behavioral Health and Mental Wellness proactively across the enterprise</a:t>
            </a:r>
            <a:endParaRPr lang="en-US" dirty="0">
              <a:cs typeface="Arial" panose="020B0604020202020204" pitchFamily="34" charset="0"/>
              <a:sym typeface="Arial" panose="020B0604020202020204" pitchFamily="34" charset="0"/>
            </a:endParaRPr>
          </a:p>
          <a:p>
            <a:endParaRPr lang="en-US" dirty="0"/>
          </a:p>
        </p:txBody>
      </p:sp>
      <p:sp>
        <p:nvSpPr>
          <p:cNvPr id="5" name="TextBox 4"/>
          <p:cNvSpPr txBox="1"/>
          <p:nvPr/>
        </p:nvSpPr>
        <p:spPr>
          <a:xfrm>
            <a:off x="8294902" y="2575976"/>
            <a:ext cx="3007506" cy="332270"/>
          </a:xfrm>
          <a:prstGeom prst="rect">
            <a:avLst/>
          </a:prstGeom>
          <a:noFill/>
        </p:spPr>
        <p:txBody>
          <a:bodyPr wrap="none" lIns="91416" tIns="0" rIns="91416" bIns="0" rtlCol="0">
            <a:spAutoFit/>
          </a:bodyPr>
          <a:lstStyle/>
          <a:p>
            <a:pPr algn="ctr">
              <a:lnSpc>
                <a:spcPct val="90000"/>
              </a:lnSpc>
            </a:pPr>
            <a:r>
              <a:rPr lang="en-US" sz="2399" b="1" dirty="0">
                <a:solidFill>
                  <a:schemeClr val="tx2"/>
                </a:solidFill>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172132" y="2575976"/>
            <a:ext cx="1844577" cy="332312"/>
          </a:xfrm>
          <a:prstGeom prst="rect">
            <a:avLst/>
          </a:prstGeom>
          <a:noFill/>
        </p:spPr>
        <p:txBody>
          <a:bodyPr wrap="none" lIns="0" tIns="0" rIns="0" bIns="0" rtlCol="0">
            <a:spAutoFit/>
          </a:bodyPr>
          <a:lstStyle/>
          <a:p>
            <a:pPr algn="ctr">
              <a:lnSpc>
                <a:spcPct val="90000"/>
              </a:lnSpc>
            </a:pPr>
            <a:r>
              <a:rPr lang="en-US" sz="2399" b="1" dirty="0">
                <a:solidFill>
                  <a:schemeClr val="tx2"/>
                </a:solidFill>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1386564" y="2575976"/>
            <a:ext cx="2007232" cy="332270"/>
          </a:xfrm>
          <a:prstGeom prst="rect">
            <a:avLst/>
          </a:prstGeom>
          <a:noFill/>
        </p:spPr>
        <p:txBody>
          <a:bodyPr wrap="none" lIns="91416" tIns="0" rIns="91416" bIns="0" rtlCol="0">
            <a:spAutoFit/>
          </a:bodyPr>
          <a:lstStyle/>
          <a:p>
            <a:pPr algn="ctr">
              <a:lnSpc>
                <a:spcPct val="90000"/>
              </a:lnSpc>
            </a:pPr>
            <a:r>
              <a:rPr lang="en-US" sz="2399" b="1" dirty="0">
                <a:solidFill>
                  <a:schemeClr val="tx2"/>
                </a:solidFill>
                <a:ea typeface="Domaine Display" charset="0"/>
                <a:cs typeface="Arial" panose="020B0604020202020204" pitchFamily="34" charset="0"/>
                <a:sym typeface="Arial" panose="020B0604020202020204" pitchFamily="34" charset="0"/>
              </a:rPr>
              <a:t>Opportunity</a:t>
            </a:r>
          </a:p>
        </p:txBody>
      </p:sp>
      <p:grpSp>
        <p:nvGrpSpPr>
          <p:cNvPr id="8" name="Group 7"/>
          <p:cNvGrpSpPr/>
          <p:nvPr/>
        </p:nvGrpSpPr>
        <p:grpSpPr>
          <a:xfrm>
            <a:off x="9452500" y="1739240"/>
            <a:ext cx="698365" cy="696961"/>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40992" y="1739240"/>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745233" y="1739240"/>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p:nvPr/>
        </p:nvCxnSpPr>
        <p:spPr>
          <a:xfrm>
            <a:off x="4156317" y="1725983"/>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0390" y="3100312"/>
            <a:ext cx="3199567" cy="1298965"/>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New engagement models are emerging for virtual mental health care and expanding provider access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Improved analytics and access to clinical data allows for earlier detection of Mental Health risks and comorbidities with medical issues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Accessibility to quality providers ability to match patients to providers is major challenge for our members </a:t>
            </a:r>
          </a:p>
        </p:txBody>
      </p:sp>
      <p:sp>
        <p:nvSpPr>
          <p:cNvPr id="15" name="TextBox 14"/>
          <p:cNvSpPr txBox="1"/>
          <p:nvPr/>
        </p:nvSpPr>
        <p:spPr>
          <a:xfrm>
            <a:off x="4322679" y="3100312"/>
            <a:ext cx="3543469" cy="1298965"/>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The earlier we engage members with mental health needs, the lower the overall cost of care across medical and behavioral health benefits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Enabling virtual access to BH providers improves member engagement and clinical outcomes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Use of advanced analytics can optimize program effectiveness and improve member to provider matching</a:t>
            </a:r>
          </a:p>
          <a:p>
            <a:pPr marL="146260" indent="-146260">
              <a:lnSpc>
                <a:spcPct val="110000"/>
              </a:lnSpc>
              <a:spcAft>
                <a:spcPts val="800"/>
              </a:spcAft>
              <a:buFont typeface="Arial" charset="0"/>
              <a:buChar char="•"/>
            </a:pP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16" name="TextBox 15"/>
          <p:cNvSpPr txBox="1"/>
          <p:nvPr/>
        </p:nvSpPr>
        <p:spPr>
          <a:xfrm>
            <a:off x="8198871" y="3100312"/>
            <a:ext cx="3356730" cy="1298965"/>
          </a:xfrm>
          <a:prstGeom prst="rect">
            <a:avLst/>
          </a:prstGeom>
          <a:noFill/>
        </p:spPr>
        <p:txBody>
          <a:bodyPr wrap="square" lIns="91416" tIns="0" rIns="91416" bIns="91416" rtlCol="0">
            <a:noAutofit/>
          </a:bodyPr>
          <a:lstStyle/>
          <a:p>
            <a:pPr marL="146260" indent="-146260">
              <a:lnSpc>
                <a:spcPct val="110000"/>
              </a:lnSpc>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Combine BH and RFL efforts to create a single engaging digital experience </a:t>
            </a:r>
          </a:p>
          <a:p>
            <a:pPr marL="146260" indent="-146260">
              <a:lnSpc>
                <a:spcPct val="110000"/>
              </a:lnSpc>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Guide the member on their path to Mental Wellbeing, with:</a:t>
            </a:r>
          </a:p>
          <a:p>
            <a:pPr marL="603460" lvl="1" indent="-146260">
              <a:lnSpc>
                <a:spcPct val="110000"/>
              </a:lnSpc>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Self-assessments and Guides</a:t>
            </a:r>
          </a:p>
          <a:p>
            <a:pPr marL="603460" lvl="1" indent="-146260">
              <a:lnSpc>
                <a:spcPct val="110000"/>
              </a:lnSpc>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Intelligent Navigation and Provider Matching</a:t>
            </a:r>
          </a:p>
          <a:p>
            <a:pPr marL="603460" lvl="1"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Custom Care Plans with Wellness Dashboards</a:t>
            </a:r>
          </a:p>
          <a:p>
            <a:pPr marL="146260" indent="-14626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Leverage the enterprise platforms to accelerate delivery of advanced functionality</a:t>
            </a:r>
          </a:p>
        </p:txBody>
      </p:sp>
      <p:cxnSp>
        <p:nvCxnSpPr>
          <p:cNvPr id="17" name="Straight Connector 16"/>
          <p:cNvCxnSpPr/>
          <p:nvPr/>
        </p:nvCxnSpPr>
        <p:spPr>
          <a:xfrm>
            <a:off x="8032510" y="1725983"/>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12163" y="1869090"/>
            <a:ext cx="392729" cy="392729"/>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189576" y="1850013"/>
            <a:ext cx="430232" cy="431098"/>
          </a:xfrm>
          <a:prstGeom prst="rect">
            <a:avLst/>
          </a:prstGeom>
        </p:spPr>
      </p:pic>
    </p:spTree>
    <p:extLst>
      <p:ext uri="{BB962C8B-B14F-4D97-AF65-F5344CB8AC3E}">
        <p14:creationId xmlns:p14="http://schemas.microsoft.com/office/powerpoint/2010/main" val="358551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Business Opportunity</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latin typeface="+mj-lt"/>
                <a:cs typeface="Arial" panose="020B0604020202020204" pitchFamily="34" charset="0"/>
                <a:sym typeface="Arial" panose="020B0604020202020204" pitchFamily="34" charset="0"/>
              </a:rPr>
              <a:t>An integrated approach to Behavioral Health is a major opportunity for transforming our members’ journey to better health through earlier identification and self-service engagement to improve outcomes and lower overall cost of care</a:t>
            </a:r>
          </a:p>
        </p:txBody>
      </p:sp>
      <p:sp>
        <p:nvSpPr>
          <p:cNvPr id="6" name="TextBox 5"/>
          <p:cNvSpPr txBox="1"/>
          <p:nvPr/>
        </p:nvSpPr>
        <p:spPr>
          <a:xfrm>
            <a:off x="561016" y="2700355"/>
            <a:ext cx="5970300" cy="2815105"/>
          </a:xfrm>
          <a:prstGeom prst="rect">
            <a:avLst/>
          </a:prstGeom>
          <a:solidFill>
            <a:schemeClr val="bg1"/>
          </a:solidFill>
        </p:spPr>
        <p:txBody>
          <a:bodyPr wrap="square" lIns="182832" tIns="0" rIns="182832" bIns="0" rtlCol="0" anchor="ctr">
            <a:noAutofit/>
          </a:bodyPr>
          <a:lstStyle/>
          <a:p>
            <a:pPr algn="ctr" defTabSz="456621" fontAlgn="base">
              <a:lnSpc>
                <a:spcPct val="120000"/>
              </a:lnSpc>
              <a:spcBef>
                <a:spcPts val="1200"/>
              </a:spcBef>
            </a:pPr>
            <a:r>
              <a:rPr lang="en-US" sz="1999" b="1" i="1" dirty="0">
                <a:solidFill>
                  <a:schemeClr val="tx2"/>
                </a:solidFill>
                <a:cs typeface="Arial" panose="020B0604020202020204" pitchFamily="34" charset="0"/>
                <a:sym typeface="Arial" panose="020B0604020202020204" pitchFamily="34" charset="0"/>
              </a:rPr>
              <a:t>Transform our Mental Wellbeing programs from multiple distinct, passive experiences which put the burden on the member to understand their benefits and care needs, to a proactive, integrated experience that evolves with the needs of the member, keeps them engaged for the appropriate duration, and tracks their outcomes to ensure effectiveness</a:t>
            </a:r>
            <a:endParaRPr lang="en-US" sz="1999" i="1" dirty="0">
              <a:solidFill>
                <a:schemeClr val="tx2"/>
              </a:solidFill>
              <a:cs typeface="Arial" panose="020B0604020202020204" pitchFamily="34" charset="0"/>
              <a:sym typeface="Arial" panose="020B0604020202020204" pitchFamily="34" charset="0"/>
            </a:endParaRPr>
          </a:p>
        </p:txBody>
      </p:sp>
      <p:cxnSp>
        <p:nvCxnSpPr>
          <p:cNvPr id="7" name="Straight Connector 6"/>
          <p:cNvCxnSpPr/>
          <p:nvPr/>
        </p:nvCxnSpPr>
        <p:spPr>
          <a:xfrm>
            <a:off x="561017" y="1887718"/>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25617" y="1747797"/>
            <a:ext cx="2729426"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Opportunity Statement</a:t>
            </a:r>
          </a:p>
        </p:txBody>
      </p:sp>
      <p:sp>
        <p:nvSpPr>
          <p:cNvPr id="9" name="TextBox 8"/>
          <p:cNvSpPr txBox="1"/>
          <p:nvPr/>
        </p:nvSpPr>
        <p:spPr>
          <a:xfrm>
            <a:off x="8819131" y="1747797"/>
            <a:ext cx="1400628"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dirty="0">
                <a:solidFill>
                  <a:schemeClr val="tx2"/>
                </a:solidFill>
                <a:cs typeface="Arial" panose="020B0604020202020204" pitchFamily="34" charset="0"/>
                <a:sym typeface="Arial" panose="020B0604020202020204" pitchFamily="34" charset="0"/>
              </a:rPr>
              <a:t>Overview</a:t>
            </a:r>
          </a:p>
        </p:txBody>
      </p:sp>
      <p:sp>
        <p:nvSpPr>
          <p:cNvPr id="10" name="TextBox 9"/>
          <p:cNvSpPr txBox="1"/>
          <p:nvPr/>
        </p:nvSpPr>
        <p:spPr>
          <a:xfrm>
            <a:off x="7798631" y="2302853"/>
            <a:ext cx="4028644" cy="2824385"/>
          </a:xfrm>
          <a:prstGeom prst="rect">
            <a:avLst/>
          </a:prstGeom>
          <a:noFill/>
        </p:spPr>
        <p:txBody>
          <a:bodyPr wrap="square" lIns="0" tIns="0" rIns="0" bIns="0" rtlCol="0">
            <a:noAutofit/>
          </a:bodyPr>
          <a:lstStyle/>
          <a:p>
            <a:pPr marL="285664" indent="-285664" defTabSz="456621"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Engagement:</a:t>
            </a:r>
          </a:p>
          <a:p>
            <a:pPr marL="742727" lvl="1" indent="-285664" defTabSz="456621"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Deliver an omni-channel member experience that simplifies access to the right care at the right time</a:t>
            </a:r>
          </a:p>
          <a:p>
            <a:pPr marL="285664" indent="-285664" defTabSz="456621"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Business Operations:</a:t>
            </a:r>
          </a:p>
          <a:p>
            <a:pPr marL="742727" lvl="1" indent="-285664" defTabSz="456621"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Proactively establish care plans tuned to the member’s needs across the full spectrum of mental health programs and practitioners</a:t>
            </a:r>
          </a:p>
          <a:p>
            <a:pPr marL="285664" indent="-285664" defTabSz="456621"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Insights:</a:t>
            </a:r>
          </a:p>
          <a:p>
            <a:pPr marL="742727" lvl="1" indent="-285664" defTabSz="456621"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Continuously monitor treatment plan and provider effectiveness</a:t>
            </a:r>
            <a:r>
              <a:rPr lang="en-US" sz="1600" dirty="0">
                <a:solidFill>
                  <a:schemeClr val="tx2"/>
                </a:solidFill>
                <a:cs typeface="Open Sans Light"/>
                <a:sym typeface="Arial" panose="020B0604020202020204" pitchFamily="34" charset="0"/>
              </a:rPr>
              <a:t> and member engagement</a:t>
            </a:r>
            <a:endParaRPr lang="en-US" sz="1600" dirty="0">
              <a:solidFill>
                <a:schemeClr val="tx2"/>
              </a:solidFill>
              <a:cs typeface="Arial" panose="020B0604020202020204" pitchFamily="34" charset="0"/>
              <a:sym typeface="Arial" panose="020B0604020202020204" pitchFamily="34" charset="0"/>
            </a:endParaRPr>
          </a:p>
        </p:txBody>
      </p:sp>
      <p:grpSp>
        <p:nvGrpSpPr>
          <p:cNvPr id="11" name="Group 10"/>
          <p:cNvGrpSpPr/>
          <p:nvPr/>
        </p:nvGrpSpPr>
        <p:grpSpPr>
          <a:xfrm>
            <a:off x="7450183" y="5018283"/>
            <a:ext cx="459685" cy="459685"/>
            <a:chOff x="357728" y="3202576"/>
            <a:chExt cx="469232" cy="469232"/>
          </a:xfrm>
          <a:effectLst>
            <a:outerShdw blurRad="63500" sx="105000" sy="105000" algn="ctr" rotWithShape="0">
              <a:prstClr val="black">
                <a:alpha val="20000"/>
              </a:prstClr>
            </a:outerShdw>
          </a:effectLst>
        </p:grpSpPr>
        <p:sp>
          <p:nvSpPr>
            <p:cNvPr id="12" name="Oval 11"/>
            <p:cNvSpPr/>
            <p:nvPr/>
          </p:nvSpPr>
          <p:spPr>
            <a:xfrm>
              <a:off x="357728" y="3202576"/>
              <a:ext cx="469232" cy="46923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3" name="Freeform 4958"/>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14" name="Group 13"/>
          <p:cNvGrpSpPr/>
          <p:nvPr/>
        </p:nvGrpSpPr>
        <p:grpSpPr>
          <a:xfrm>
            <a:off x="7450183" y="3498291"/>
            <a:ext cx="459685" cy="459685"/>
            <a:chOff x="7573215" y="2258092"/>
            <a:chExt cx="612000" cy="612000"/>
          </a:xfrm>
        </p:grpSpPr>
        <p:sp>
          <p:nvSpPr>
            <p:cNvPr id="15" name="Oval 14"/>
            <p:cNvSpPr/>
            <p:nvPr/>
          </p:nvSpPr>
          <p:spPr bwMode="ltGray">
            <a:xfrm>
              <a:off x="7573215" y="2258092"/>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nvGrpSpPr>
            <p:cNvPr id="16" name="Group 15"/>
            <p:cNvGrpSpPr/>
            <p:nvPr/>
          </p:nvGrpSpPr>
          <p:grpSpPr>
            <a:xfrm>
              <a:off x="7642971" y="2426134"/>
              <a:ext cx="472489" cy="281071"/>
              <a:chOff x="7646776" y="2426134"/>
              <a:chExt cx="472489" cy="281071"/>
            </a:xfrm>
          </p:grpSpPr>
          <p:sp>
            <p:nvSpPr>
              <p:cNvPr id="17"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8"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9"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0"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1"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2"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3"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24" name="Group 23"/>
          <p:cNvGrpSpPr/>
          <p:nvPr/>
        </p:nvGrpSpPr>
        <p:grpSpPr>
          <a:xfrm>
            <a:off x="7450183" y="2232190"/>
            <a:ext cx="459685" cy="459685"/>
            <a:chOff x="2342233" y="4690710"/>
            <a:chExt cx="612000" cy="612000"/>
          </a:xfrm>
        </p:grpSpPr>
        <p:sp>
          <p:nvSpPr>
            <p:cNvPr id="25" name="Oval 24"/>
            <p:cNvSpPr/>
            <p:nvPr/>
          </p:nvSpPr>
          <p:spPr bwMode="ltGray">
            <a:xfrm>
              <a:off x="2342233" y="4690710"/>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6"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839531" y="2716923"/>
            <a:ext cx="294629" cy="2817124"/>
          </a:xfrm>
          <a:prstGeom prst="rect">
            <a:avLst/>
          </a:prstGeom>
        </p:spPr>
      </p:pic>
    </p:spTree>
    <p:extLst>
      <p:ext uri="{BB962C8B-B14F-4D97-AF65-F5344CB8AC3E}">
        <p14:creationId xmlns:p14="http://schemas.microsoft.com/office/powerpoint/2010/main" val="388768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a:sym typeface="Arial" panose="020B0604020202020204" pitchFamily="34" charset="0"/>
              </a:rPr>
              <a:t>Why is it important to CVS Health? (1/2)</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A unified and personalized approach to connecting members to quality mental health care providers and community resources is a key component in our business strategy to improve healthy outcomes and reduce cost of care </a:t>
            </a:r>
          </a:p>
        </p:txBody>
      </p:sp>
      <p:cxnSp>
        <p:nvCxnSpPr>
          <p:cNvPr id="5" name="Straight Connector 4"/>
          <p:cNvCxnSpPr/>
          <p:nvPr/>
        </p:nvCxnSpPr>
        <p:spPr>
          <a:xfrm>
            <a:off x="688592" y="1809752"/>
            <a:ext cx="10674413"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6" name="Text Placeholder 18"/>
          <p:cNvSpPr txBox="1">
            <a:spLocks/>
          </p:cNvSpPr>
          <p:nvPr/>
        </p:nvSpPr>
        <p:spPr>
          <a:xfrm>
            <a:off x="3873016" y="1596039"/>
            <a:ext cx="4630904" cy="448463"/>
          </a:xfrm>
          <a:prstGeom prst="rect">
            <a:avLst/>
          </a:prstGeom>
          <a:solidFill>
            <a:schemeClr val="bg1"/>
          </a:solidFill>
          <a:ln w="9525">
            <a:noFill/>
          </a:ln>
        </p:spPr>
        <p:txBody>
          <a:bodyPr vert="horz" wrap="square" lIns="71981" tIns="71981" rIns="71981" bIns="71981" rtlCol="0" anchor="t">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solidFill>
                  <a:schemeClr val="tx2"/>
                </a:solidFill>
                <a:latin typeface="+mj-lt"/>
                <a:ea typeface="Domaine Display" charset="0"/>
                <a:cs typeface="Arial"/>
                <a:sym typeface="Arial" panose="020B0604020202020204" pitchFamily="34" charset="0"/>
              </a:rPr>
              <a:t>What CVS Health could gain…</a:t>
            </a:r>
          </a:p>
        </p:txBody>
      </p:sp>
      <p:sp>
        <p:nvSpPr>
          <p:cNvPr id="7" name="Rectangle 6"/>
          <p:cNvSpPr/>
          <p:nvPr/>
        </p:nvSpPr>
        <p:spPr>
          <a:xfrm>
            <a:off x="1302868" y="3143845"/>
            <a:ext cx="2570467" cy="369204"/>
          </a:xfrm>
          <a:prstGeom prst="rect">
            <a:avLst/>
          </a:prstGeom>
        </p:spPr>
        <p:txBody>
          <a:bodyPr wrap="square" anchor="ctr">
            <a:spAutoFit/>
          </a:bodyPr>
          <a:lstStyle/>
          <a:p>
            <a:pPr>
              <a:spcAft>
                <a:spcPts val="600"/>
              </a:spcAft>
              <a:defRPr/>
            </a:pPr>
            <a:r>
              <a:rPr lang="en-US" sz="1799" b="1" dirty="0">
                <a:solidFill>
                  <a:schemeClr val="tx2"/>
                </a:solidFill>
                <a:cs typeface="Arial" panose="020B0604020202020204" pitchFamily="34" charset="0"/>
                <a:sym typeface="Arial" panose="020B0604020202020204" pitchFamily="34" charset="0"/>
              </a:rPr>
              <a:t>Improve Access </a:t>
            </a:r>
          </a:p>
        </p:txBody>
      </p:sp>
      <p:sp>
        <p:nvSpPr>
          <p:cNvPr id="8" name="Oval 7"/>
          <p:cNvSpPr/>
          <p:nvPr/>
        </p:nvSpPr>
        <p:spPr>
          <a:xfrm>
            <a:off x="663574" y="3050086"/>
            <a:ext cx="550381" cy="569186"/>
          </a:xfrm>
          <a:prstGeom prst="ellipse">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9" name="Oval 8"/>
          <p:cNvSpPr/>
          <p:nvPr/>
        </p:nvSpPr>
        <p:spPr>
          <a:xfrm>
            <a:off x="663574" y="4957750"/>
            <a:ext cx="550381" cy="569186"/>
          </a:xfrm>
          <a:prstGeom prst="ellipse">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0" name="Rectangle 9"/>
          <p:cNvSpPr/>
          <p:nvPr/>
        </p:nvSpPr>
        <p:spPr>
          <a:xfrm>
            <a:off x="1302868" y="4924956"/>
            <a:ext cx="2570467" cy="646074"/>
          </a:xfrm>
          <a:prstGeom prst="rect">
            <a:avLst/>
          </a:prstGeom>
        </p:spPr>
        <p:txBody>
          <a:bodyPr wrap="square" anchor="ctr">
            <a:spAutoFit/>
          </a:bodyPr>
          <a:lstStyle/>
          <a:p>
            <a:pPr>
              <a:spcAft>
                <a:spcPts val="600"/>
              </a:spcAft>
              <a:defRPr/>
            </a:pPr>
            <a:r>
              <a:rPr lang="en-US" sz="1799" b="1" dirty="0">
                <a:solidFill>
                  <a:schemeClr val="tx2"/>
                </a:solidFill>
                <a:cs typeface="Arial" panose="020B0604020202020204" pitchFamily="34" charset="0"/>
                <a:sym typeface="Arial" panose="020B0604020202020204" pitchFamily="34" charset="0"/>
              </a:rPr>
              <a:t>Increase Engagement</a:t>
            </a:r>
          </a:p>
        </p:txBody>
      </p:sp>
      <p:sp>
        <p:nvSpPr>
          <p:cNvPr id="11" name="Rectangle 10"/>
          <p:cNvSpPr/>
          <p:nvPr/>
        </p:nvSpPr>
        <p:spPr>
          <a:xfrm>
            <a:off x="4177311" y="2744798"/>
            <a:ext cx="4768572" cy="1400383"/>
          </a:xfrm>
          <a:prstGeom prst="rect">
            <a:avLst/>
          </a:prstGeom>
        </p:spPr>
        <p:txBody>
          <a:bodyPr wrap="square" anchor="ctr">
            <a:spAutoFit/>
          </a:bodyPr>
          <a:lstStyle/>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Digital tools to help member quickly understand their options, identify available resources and schedule appointments</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Expand provider network and access to virtual care options</a:t>
            </a:r>
          </a:p>
        </p:txBody>
      </p:sp>
      <p:sp>
        <p:nvSpPr>
          <p:cNvPr id="13" name="Rectangle 12"/>
          <p:cNvSpPr/>
          <p:nvPr/>
        </p:nvSpPr>
        <p:spPr>
          <a:xfrm>
            <a:off x="9103763" y="2745769"/>
            <a:ext cx="2421390" cy="1400383"/>
          </a:xfrm>
          <a:prstGeom prst="rect">
            <a:avLst/>
          </a:prstGeom>
        </p:spPr>
        <p:txBody>
          <a:bodyPr wrap="square" anchor="ctr">
            <a:spAutoFit/>
          </a:bodyPr>
          <a:lstStyle/>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Improved member experience and satisfaction</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Removal of barriers to care</a:t>
            </a:r>
          </a:p>
        </p:txBody>
      </p:sp>
      <p:sp>
        <p:nvSpPr>
          <p:cNvPr id="14" name="Rectangle 13"/>
          <p:cNvSpPr/>
          <p:nvPr/>
        </p:nvSpPr>
        <p:spPr>
          <a:xfrm>
            <a:off x="9103762" y="4442767"/>
            <a:ext cx="2559918" cy="1723549"/>
          </a:xfrm>
          <a:prstGeom prst="rect">
            <a:avLst/>
          </a:prstGeom>
        </p:spPr>
        <p:txBody>
          <a:bodyPr wrap="square" anchor="ctr">
            <a:spAutoFit/>
          </a:bodyPr>
          <a:lstStyle/>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Improved member awareness</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Increased member participation in care  </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Continuously improve for better outcomes </a:t>
            </a:r>
          </a:p>
        </p:txBody>
      </p:sp>
      <p:sp>
        <p:nvSpPr>
          <p:cNvPr id="15" name="TextBox 14"/>
          <p:cNvSpPr txBox="1"/>
          <p:nvPr/>
        </p:nvSpPr>
        <p:spPr>
          <a:xfrm>
            <a:off x="1302867" y="2150471"/>
            <a:ext cx="1999498" cy="294563"/>
          </a:xfrm>
          <a:prstGeom prst="rect">
            <a:avLst/>
          </a:prstGeom>
          <a:noFill/>
        </p:spPr>
        <p:txBody>
          <a:bodyPr wrap="square" lIns="0" tIns="0" rIns="0" bIns="0" rtlCol="0">
            <a:noAutofit/>
          </a:bodyPr>
          <a:lstStyle/>
          <a:p>
            <a:pPr algn="ctr" defTabSz="456621" fontAlgn="base">
              <a:spcBef>
                <a:spcPts val="1200"/>
              </a:spcBef>
            </a:pPr>
            <a:r>
              <a:rPr lang="en-US" sz="1600" b="1" dirty="0">
                <a:solidFill>
                  <a:schemeClr val="accent2"/>
                </a:solidFill>
                <a:cs typeface="Arial" panose="020B0604020202020204" pitchFamily="34" charset="0"/>
                <a:sym typeface="Arial" panose="020B0604020202020204" pitchFamily="34" charset="0"/>
              </a:rPr>
              <a:t>Potential Benefit</a:t>
            </a:r>
          </a:p>
        </p:txBody>
      </p:sp>
      <p:sp>
        <p:nvSpPr>
          <p:cNvPr id="16" name="TextBox 15"/>
          <p:cNvSpPr txBox="1"/>
          <p:nvPr/>
        </p:nvSpPr>
        <p:spPr>
          <a:xfrm>
            <a:off x="4890411" y="2150471"/>
            <a:ext cx="1999498" cy="294563"/>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2"/>
                </a:solidFill>
                <a:cs typeface="Arial" panose="020B0604020202020204" pitchFamily="34" charset="0"/>
                <a:sym typeface="Arial" panose="020B0604020202020204" pitchFamily="34" charset="0"/>
              </a:rPr>
              <a:t>Description</a:t>
            </a:r>
          </a:p>
        </p:txBody>
      </p:sp>
      <p:sp>
        <p:nvSpPr>
          <p:cNvPr id="17" name="TextBox 16"/>
          <p:cNvSpPr txBox="1"/>
          <p:nvPr/>
        </p:nvSpPr>
        <p:spPr>
          <a:xfrm>
            <a:off x="9214733" y="2150471"/>
            <a:ext cx="2199448" cy="294563"/>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2"/>
                </a:solidFill>
                <a:cs typeface="Arial" panose="020B0604020202020204" pitchFamily="34" charset="0"/>
                <a:sym typeface="Arial" panose="020B0604020202020204" pitchFamily="34" charset="0"/>
              </a:rPr>
              <a:t>Positive Outcomes</a:t>
            </a:r>
          </a:p>
        </p:txBody>
      </p:sp>
      <p:sp>
        <p:nvSpPr>
          <p:cNvPr id="18" name="Freeform 4886"/>
          <p:cNvSpPr>
            <a:spLocks/>
          </p:cNvSpPr>
          <p:nvPr/>
        </p:nvSpPr>
        <p:spPr bwMode="auto">
          <a:xfrm>
            <a:off x="789308" y="3189082"/>
            <a:ext cx="291197" cy="291197"/>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9" name="Freeform 4886"/>
          <p:cNvSpPr>
            <a:spLocks/>
          </p:cNvSpPr>
          <p:nvPr/>
        </p:nvSpPr>
        <p:spPr bwMode="auto">
          <a:xfrm>
            <a:off x="789308" y="5097241"/>
            <a:ext cx="291197" cy="291197"/>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4" name="Rectangle 23">
            <a:extLst>
              <a:ext uri="{FF2B5EF4-FFF2-40B4-BE49-F238E27FC236}">
                <a16:creationId xmlns:a16="http://schemas.microsoft.com/office/drawing/2014/main" id="{FE371CB4-5015-4D91-8531-A2372D7CC088}"/>
              </a:ext>
            </a:extLst>
          </p:cNvPr>
          <p:cNvSpPr/>
          <p:nvPr/>
        </p:nvSpPr>
        <p:spPr>
          <a:xfrm>
            <a:off x="4177311" y="4493549"/>
            <a:ext cx="4768572" cy="1723549"/>
          </a:xfrm>
          <a:prstGeom prst="rect">
            <a:avLst/>
          </a:prstGeom>
        </p:spPr>
        <p:txBody>
          <a:bodyPr wrap="square" anchor="ctr">
            <a:spAutoFit/>
          </a:bodyPr>
          <a:lstStyle/>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Proactive detection of risk factors across multiple dimensions of health</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Self-service assessment and progress tracking tools</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Program and provider effectiveness analysis and refinement</a:t>
            </a:r>
          </a:p>
        </p:txBody>
      </p:sp>
    </p:spTree>
    <p:extLst>
      <p:ext uri="{BB962C8B-B14F-4D97-AF65-F5344CB8AC3E}">
        <p14:creationId xmlns:p14="http://schemas.microsoft.com/office/powerpoint/2010/main" val="6278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a:sym typeface="Arial" panose="020B0604020202020204" pitchFamily="34" charset="0"/>
              </a:rPr>
              <a:t>Why is it important to CVS Health? (2/2)</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A unified and personalized approach to connecting members to quality mental health care providers and community resources is a key component in our business strategy to improve healthy outcomes and reduce cost of care </a:t>
            </a:r>
          </a:p>
        </p:txBody>
      </p:sp>
      <p:cxnSp>
        <p:nvCxnSpPr>
          <p:cNvPr id="5" name="Straight Connector 4"/>
          <p:cNvCxnSpPr/>
          <p:nvPr/>
        </p:nvCxnSpPr>
        <p:spPr>
          <a:xfrm>
            <a:off x="688592" y="1809752"/>
            <a:ext cx="10674413"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6" name="Text Placeholder 18"/>
          <p:cNvSpPr txBox="1">
            <a:spLocks/>
          </p:cNvSpPr>
          <p:nvPr/>
        </p:nvSpPr>
        <p:spPr>
          <a:xfrm>
            <a:off x="3873016" y="1596039"/>
            <a:ext cx="4630904" cy="448463"/>
          </a:xfrm>
          <a:prstGeom prst="rect">
            <a:avLst/>
          </a:prstGeom>
          <a:solidFill>
            <a:schemeClr val="bg1"/>
          </a:solidFill>
          <a:ln w="9525">
            <a:noFill/>
          </a:ln>
        </p:spPr>
        <p:txBody>
          <a:bodyPr vert="horz" wrap="square" lIns="71981" tIns="71981" rIns="71981" bIns="71981" rtlCol="0" anchor="t">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solidFill>
                  <a:schemeClr val="tx2"/>
                </a:solidFill>
                <a:latin typeface="+mj-lt"/>
                <a:ea typeface="Domaine Display" charset="0"/>
                <a:cs typeface="Arial"/>
                <a:sym typeface="Arial" panose="020B0604020202020204" pitchFamily="34" charset="0"/>
              </a:rPr>
              <a:t>What CVS Health could gain…</a:t>
            </a:r>
          </a:p>
        </p:txBody>
      </p:sp>
      <p:sp>
        <p:nvSpPr>
          <p:cNvPr id="7" name="Rectangle 6"/>
          <p:cNvSpPr/>
          <p:nvPr/>
        </p:nvSpPr>
        <p:spPr>
          <a:xfrm>
            <a:off x="1302868" y="3076530"/>
            <a:ext cx="2570467" cy="646074"/>
          </a:xfrm>
          <a:prstGeom prst="rect">
            <a:avLst/>
          </a:prstGeom>
        </p:spPr>
        <p:txBody>
          <a:bodyPr wrap="square" anchor="ctr">
            <a:spAutoFit/>
          </a:bodyPr>
          <a:lstStyle/>
          <a:p>
            <a:pPr>
              <a:spcAft>
                <a:spcPts val="600"/>
              </a:spcAft>
              <a:defRPr/>
            </a:pPr>
            <a:r>
              <a:rPr lang="en-US" sz="1799" b="1" dirty="0">
                <a:solidFill>
                  <a:schemeClr val="tx2"/>
                </a:solidFill>
                <a:cs typeface="Arial" panose="020B0604020202020204" pitchFamily="34" charset="0"/>
                <a:sym typeface="Arial" panose="020B0604020202020204" pitchFamily="34" charset="0"/>
              </a:rPr>
              <a:t>Better Health Outcomes</a:t>
            </a:r>
          </a:p>
        </p:txBody>
      </p:sp>
      <p:sp>
        <p:nvSpPr>
          <p:cNvPr id="8" name="Oval 7"/>
          <p:cNvSpPr/>
          <p:nvPr/>
        </p:nvSpPr>
        <p:spPr>
          <a:xfrm>
            <a:off x="663574" y="3121206"/>
            <a:ext cx="550381" cy="569186"/>
          </a:xfrm>
          <a:prstGeom prst="ellipse">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9" name="Oval 8"/>
          <p:cNvSpPr/>
          <p:nvPr/>
        </p:nvSpPr>
        <p:spPr>
          <a:xfrm>
            <a:off x="663574" y="5110150"/>
            <a:ext cx="550381" cy="569186"/>
          </a:xfrm>
          <a:prstGeom prst="ellipse">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10" name="Rectangle 9"/>
          <p:cNvSpPr/>
          <p:nvPr/>
        </p:nvSpPr>
        <p:spPr>
          <a:xfrm>
            <a:off x="1302868" y="5215791"/>
            <a:ext cx="2570467" cy="369204"/>
          </a:xfrm>
          <a:prstGeom prst="rect">
            <a:avLst/>
          </a:prstGeom>
        </p:spPr>
        <p:txBody>
          <a:bodyPr wrap="square" anchor="ctr">
            <a:spAutoFit/>
          </a:bodyPr>
          <a:lstStyle/>
          <a:p>
            <a:pPr>
              <a:spcAft>
                <a:spcPts val="600"/>
              </a:spcAft>
              <a:defRPr/>
            </a:pPr>
            <a:r>
              <a:rPr lang="en-US" sz="1799" b="1" dirty="0">
                <a:solidFill>
                  <a:schemeClr val="tx2"/>
                </a:solidFill>
                <a:cs typeface="Arial" panose="020B0604020202020204" pitchFamily="34" charset="0"/>
                <a:sym typeface="Arial" panose="020B0604020202020204" pitchFamily="34" charset="0"/>
              </a:rPr>
              <a:t>Top Line Growth</a:t>
            </a:r>
          </a:p>
        </p:txBody>
      </p:sp>
      <p:sp>
        <p:nvSpPr>
          <p:cNvPr id="11" name="Rectangle 10"/>
          <p:cNvSpPr/>
          <p:nvPr/>
        </p:nvSpPr>
        <p:spPr>
          <a:xfrm>
            <a:off x="4177311" y="2654335"/>
            <a:ext cx="4768572" cy="1723549"/>
          </a:xfrm>
          <a:prstGeom prst="rect">
            <a:avLst/>
          </a:prstGeom>
        </p:spPr>
        <p:txBody>
          <a:bodyPr wrap="square" anchor="ctr">
            <a:spAutoFit/>
          </a:bodyPr>
          <a:lstStyle/>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Mental wellbeing as a vital component of overall healthcare and wellness plans</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Proactively identify and address behavioral health challenges of medical members</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Outcome focused measurement of progress for members and provider effectiveness</a:t>
            </a:r>
          </a:p>
        </p:txBody>
      </p:sp>
      <p:sp>
        <p:nvSpPr>
          <p:cNvPr id="13" name="Rectangle 12"/>
          <p:cNvSpPr/>
          <p:nvPr/>
        </p:nvSpPr>
        <p:spPr>
          <a:xfrm>
            <a:off x="9103763" y="2746746"/>
            <a:ext cx="2421390" cy="1723549"/>
          </a:xfrm>
          <a:prstGeom prst="rect">
            <a:avLst/>
          </a:prstGeom>
        </p:spPr>
        <p:txBody>
          <a:bodyPr wrap="square" anchor="ctr">
            <a:spAutoFit/>
          </a:bodyPr>
          <a:lstStyle/>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Physical and emotional resilience </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Reduced recovery time</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Lower total cost of care</a:t>
            </a:r>
          </a:p>
        </p:txBody>
      </p:sp>
      <p:sp>
        <p:nvSpPr>
          <p:cNvPr id="14" name="Rectangle 13"/>
          <p:cNvSpPr/>
          <p:nvPr/>
        </p:nvSpPr>
        <p:spPr>
          <a:xfrm>
            <a:off x="9103763" y="4756751"/>
            <a:ext cx="2421390" cy="1400383"/>
          </a:xfrm>
          <a:prstGeom prst="rect">
            <a:avLst/>
          </a:prstGeom>
        </p:spPr>
        <p:txBody>
          <a:bodyPr wrap="square" anchor="ctr">
            <a:spAutoFit/>
          </a:bodyPr>
          <a:lstStyle/>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Enable new higher cost pricing model </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Add clients and stem existing client erosion</a:t>
            </a:r>
          </a:p>
        </p:txBody>
      </p:sp>
      <p:sp>
        <p:nvSpPr>
          <p:cNvPr id="15" name="TextBox 14"/>
          <p:cNvSpPr txBox="1"/>
          <p:nvPr/>
        </p:nvSpPr>
        <p:spPr>
          <a:xfrm>
            <a:off x="1302867" y="2150471"/>
            <a:ext cx="1999498" cy="294563"/>
          </a:xfrm>
          <a:prstGeom prst="rect">
            <a:avLst/>
          </a:prstGeom>
          <a:noFill/>
        </p:spPr>
        <p:txBody>
          <a:bodyPr wrap="square" lIns="0" tIns="0" rIns="0" bIns="0" rtlCol="0">
            <a:noAutofit/>
          </a:bodyPr>
          <a:lstStyle/>
          <a:p>
            <a:pPr algn="ctr" defTabSz="456621" fontAlgn="base">
              <a:spcBef>
                <a:spcPts val="1200"/>
              </a:spcBef>
            </a:pPr>
            <a:r>
              <a:rPr lang="en-US" sz="1600" b="1" dirty="0">
                <a:solidFill>
                  <a:schemeClr val="accent2"/>
                </a:solidFill>
                <a:cs typeface="Arial" panose="020B0604020202020204" pitchFamily="34" charset="0"/>
                <a:sym typeface="Arial" panose="020B0604020202020204" pitchFamily="34" charset="0"/>
              </a:rPr>
              <a:t>Potential Benefit</a:t>
            </a:r>
          </a:p>
        </p:txBody>
      </p:sp>
      <p:sp>
        <p:nvSpPr>
          <p:cNvPr id="16" name="TextBox 15"/>
          <p:cNvSpPr txBox="1"/>
          <p:nvPr/>
        </p:nvSpPr>
        <p:spPr>
          <a:xfrm>
            <a:off x="4890411" y="2150471"/>
            <a:ext cx="1999498" cy="294563"/>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2"/>
                </a:solidFill>
                <a:cs typeface="Arial" panose="020B0604020202020204" pitchFamily="34" charset="0"/>
                <a:sym typeface="Arial" panose="020B0604020202020204" pitchFamily="34" charset="0"/>
              </a:rPr>
              <a:t>Description</a:t>
            </a:r>
          </a:p>
        </p:txBody>
      </p:sp>
      <p:sp>
        <p:nvSpPr>
          <p:cNvPr id="17" name="TextBox 16"/>
          <p:cNvSpPr txBox="1"/>
          <p:nvPr/>
        </p:nvSpPr>
        <p:spPr>
          <a:xfrm>
            <a:off x="9214733" y="2150471"/>
            <a:ext cx="2199448" cy="294563"/>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2"/>
                </a:solidFill>
                <a:cs typeface="Arial" panose="020B0604020202020204" pitchFamily="34" charset="0"/>
                <a:sym typeface="Arial" panose="020B0604020202020204" pitchFamily="34" charset="0"/>
              </a:rPr>
              <a:t>Positive Outcomes</a:t>
            </a:r>
          </a:p>
        </p:txBody>
      </p:sp>
      <p:sp>
        <p:nvSpPr>
          <p:cNvPr id="18" name="Freeform 4886"/>
          <p:cNvSpPr>
            <a:spLocks/>
          </p:cNvSpPr>
          <p:nvPr/>
        </p:nvSpPr>
        <p:spPr bwMode="auto">
          <a:xfrm>
            <a:off x="789308" y="3260202"/>
            <a:ext cx="291197" cy="291197"/>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9" name="Freeform 4886"/>
          <p:cNvSpPr>
            <a:spLocks/>
          </p:cNvSpPr>
          <p:nvPr/>
        </p:nvSpPr>
        <p:spPr bwMode="auto">
          <a:xfrm>
            <a:off x="789308" y="5249641"/>
            <a:ext cx="291197" cy="291197"/>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4" name="Rectangle 23">
            <a:extLst>
              <a:ext uri="{FF2B5EF4-FFF2-40B4-BE49-F238E27FC236}">
                <a16:creationId xmlns:a16="http://schemas.microsoft.com/office/drawing/2014/main" id="{FE371CB4-5015-4D91-8531-A2372D7CC088}"/>
              </a:ext>
            </a:extLst>
          </p:cNvPr>
          <p:cNvSpPr/>
          <p:nvPr/>
        </p:nvSpPr>
        <p:spPr>
          <a:xfrm>
            <a:off x="4177311" y="4768617"/>
            <a:ext cx="4768572" cy="1400383"/>
          </a:xfrm>
          <a:prstGeom prst="rect">
            <a:avLst/>
          </a:prstGeom>
        </p:spPr>
        <p:txBody>
          <a:bodyPr wrap="square" anchor="ctr">
            <a:spAutoFit/>
          </a:bodyPr>
          <a:lstStyle/>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95% of Request for Proposals (RFPs) require digital innovation and technology roadmap</a:t>
            </a:r>
          </a:p>
          <a:p>
            <a:pPr marL="285664" indent="-285664">
              <a:spcAft>
                <a:spcPts val="600"/>
              </a:spcAft>
              <a:buFont typeface="Arial" panose="020B0604020202020204" pitchFamily="34" charset="0"/>
              <a:buChar char="•"/>
              <a:defRPr/>
            </a:pPr>
            <a:r>
              <a:rPr lang="en-US" sz="1600" dirty="0">
                <a:solidFill>
                  <a:schemeClr val="tx2"/>
                </a:solidFill>
                <a:cs typeface="Arial" panose="020B0604020202020204" pitchFamily="34" charset="0"/>
                <a:sym typeface="Arial" panose="020B0604020202020204" pitchFamily="34" charset="0"/>
              </a:rPr>
              <a:t>1.5M – 1.75M annual Commercial and Public Sector membership growth potential with stronger technology and digital capabilities</a:t>
            </a:r>
          </a:p>
        </p:txBody>
      </p:sp>
    </p:spTree>
    <p:extLst>
      <p:ext uri="{BB962C8B-B14F-4D97-AF65-F5344CB8AC3E}">
        <p14:creationId xmlns:p14="http://schemas.microsoft.com/office/powerpoint/2010/main" val="23472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Where are we today? (1/2)</a:t>
            </a:r>
          </a:p>
        </p:txBody>
      </p:sp>
      <p:sp>
        <p:nvSpPr>
          <p:cNvPr id="3" name="Text Placeholder 2"/>
          <p:cNvSpPr>
            <a:spLocks noGrp="1"/>
          </p:cNvSpPr>
          <p:nvPr>
            <p:ph type="body" sz="quarter" idx="4294967295"/>
          </p:nvPr>
        </p:nvSpPr>
        <p:spPr>
          <a:xfrm>
            <a:off x="559372" y="679475"/>
            <a:ext cx="9685338" cy="422275"/>
          </a:xfrm>
          <a:prstGeom prst="rect">
            <a:avLst/>
          </a:prstGeom>
        </p:spPr>
        <p:txBody>
          <a:bodyPr vert="horz" lIns="0" tIns="0" rIns="0" bIns="0" rtlCol="0" anchor="t">
            <a:noAutofit/>
          </a:bodyPr>
          <a:lstStyle/>
          <a:p>
            <a:r>
              <a:rPr lang="en-US" dirty="0">
                <a:latin typeface="Arial"/>
                <a:cs typeface="Arial"/>
                <a:sym typeface="Arial" panose="020B0604020202020204" pitchFamily="34" charset="0"/>
              </a:rPr>
              <a:t>Currently, CVS Health is good at tracking BH activities, but there are challenges with creating an integrated experience for access to care across all available benefits and measuring effectivity of programs and providers</a:t>
            </a:r>
          </a:p>
        </p:txBody>
      </p:sp>
      <p:grpSp>
        <p:nvGrpSpPr>
          <p:cNvPr id="5" name="Group 4"/>
          <p:cNvGrpSpPr/>
          <p:nvPr/>
        </p:nvGrpSpPr>
        <p:grpSpPr>
          <a:xfrm>
            <a:off x="656203" y="2341912"/>
            <a:ext cx="10812481" cy="3822319"/>
            <a:chOff x="846151" y="2316799"/>
            <a:chExt cx="1890733" cy="381672"/>
          </a:xfrm>
        </p:grpSpPr>
        <p:sp>
          <p:nvSpPr>
            <p:cNvPr id="6" name="Rectangle 5"/>
            <p:cNvSpPr/>
            <p:nvPr/>
          </p:nvSpPr>
          <p:spPr>
            <a:xfrm>
              <a:off x="846151" y="2316799"/>
              <a:ext cx="1890733" cy="377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solidFill>
                  <a:schemeClr val="tx1"/>
                </a:solidFill>
                <a:cs typeface="Arial" panose="020B0604020202020204" pitchFamily="34" charset="0"/>
                <a:sym typeface="Arial" panose="020B0604020202020204" pitchFamily="34" charset="0"/>
              </a:endParaRPr>
            </a:p>
          </p:txBody>
        </p:sp>
        <p:sp>
          <p:nvSpPr>
            <p:cNvPr id="7" name="Rectangle 6"/>
            <p:cNvSpPr/>
            <p:nvPr/>
          </p:nvSpPr>
          <p:spPr>
            <a:xfrm>
              <a:off x="846151" y="2691228"/>
              <a:ext cx="1890733" cy="72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solidFill>
                  <a:schemeClr val="tx1"/>
                </a:solidFill>
                <a:latin typeface="Arial" panose="020B0604020202020204" pitchFamily="34" charset="0"/>
                <a:cs typeface="Arial" panose="020B0604020202020204" pitchFamily="34" charset="0"/>
                <a:sym typeface="Arial" panose="020B0604020202020204" pitchFamily="34" charset="0"/>
              </a:endParaRPr>
            </a:p>
          </p:txBody>
        </p:sp>
      </p:grpSp>
      <p:cxnSp>
        <p:nvCxnSpPr>
          <p:cNvPr id="9" name="Straight Connector 8"/>
          <p:cNvCxnSpPr/>
          <p:nvPr/>
        </p:nvCxnSpPr>
        <p:spPr>
          <a:xfrm flipH="1">
            <a:off x="695159" y="1995792"/>
            <a:ext cx="10812481"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13692" y="1818571"/>
            <a:ext cx="2294169" cy="346120"/>
          </a:xfrm>
          <a:prstGeom prst="rect">
            <a:avLst/>
          </a:prstGeom>
          <a:solidFill>
            <a:schemeClr val="bg1"/>
          </a:solidFill>
        </p:spPr>
        <p:txBody>
          <a:bodyPr wrap="none" lIns="91416" tIns="0" rIns="91416" bIns="0" rtlCol="0">
            <a:spAutoFit/>
          </a:bodyPr>
          <a:lstStyle/>
          <a:p>
            <a:pPr algn="ctr">
              <a:lnSpc>
                <a:spcPct val="90000"/>
              </a:lnSpc>
            </a:pPr>
            <a:r>
              <a:rPr lang="en-US" sz="2499" b="1">
                <a:solidFill>
                  <a:schemeClr val="tx2"/>
                </a:solidFill>
                <a:ea typeface="Domaine Display" charset="0"/>
                <a:cs typeface="Arial" panose="020B0604020202020204" pitchFamily="34" charset="0"/>
                <a:sym typeface="Arial" panose="020B0604020202020204" pitchFamily="34" charset="0"/>
              </a:rPr>
              <a:t>Current State</a:t>
            </a:r>
          </a:p>
        </p:txBody>
      </p:sp>
      <p:sp>
        <p:nvSpPr>
          <p:cNvPr id="11" name="Rectangle 10"/>
          <p:cNvSpPr/>
          <p:nvPr/>
        </p:nvSpPr>
        <p:spPr>
          <a:xfrm>
            <a:off x="652126" y="2351206"/>
            <a:ext cx="10812481" cy="254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15" name="Shape 160">
            <a:extLst>
              <a:ext uri="{FF2B5EF4-FFF2-40B4-BE49-F238E27FC236}">
                <a16:creationId xmlns:a16="http://schemas.microsoft.com/office/drawing/2014/main" id="{0D103926-274C-4B44-9CB3-D072DABDC04A}"/>
              </a:ext>
            </a:extLst>
          </p:cNvPr>
          <p:cNvSpPr txBox="1"/>
          <p:nvPr/>
        </p:nvSpPr>
        <p:spPr>
          <a:xfrm>
            <a:off x="8648425" y="2774238"/>
            <a:ext cx="1273173" cy="471011"/>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Councilors and BH Specialists</a:t>
            </a:r>
          </a:p>
        </p:txBody>
      </p:sp>
      <p:sp>
        <p:nvSpPr>
          <p:cNvPr id="16" name="Shape 161">
            <a:extLst>
              <a:ext uri="{FF2B5EF4-FFF2-40B4-BE49-F238E27FC236}">
                <a16:creationId xmlns:a16="http://schemas.microsoft.com/office/drawing/2014/main" id="{030C02C6-7591-4321-9A2F-7F72B0CF5456}"/>
              </a:ext>
            </a:extLst>
          </p:cNvPr>
          <p:cNvSpPr txBox="1"/>
          <p:nvPr/>
        </p:nvSpPr>
        <p:spPr>
          <a:xfrm>
            <a:off x="4281291" y="4978931"/>
            <a:ext cx="1279291" cy="295717"/>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RFL Service Team</a:t>
            </a:r>
          </a:p>
        </p:txBody>
      </p:sp>
      <p:sp>
        <p:nvSpPr>
          <p:cNvPr id="17" name="Shape 176">
            <a:extLst>
              <a:ext uri="{FF2B5EF4-FFF2-40B4-BE49-F238E27FC236}">
                <a16:creationId xmlns:a16="http://schemas.microsoft.com/office/drawing/2014/main" id="{7439CC6E-2E6A-4D91-90CF-228543F06631}"/>
              </a:ext>
            </a:extLst>
          </p:cNvPr>
          <p:cNvSpPr txBox="1"/>
          <p:nvPr/>
        </p:nvSpPr>
        <p:spPr>
          <a:xfrm>
            <a:off x="678998" y="3377203"/>
            <a:ext cx="1273173" cy="279797"/>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Behavioral Health Members</a:t>
            </a:r>
          </a:p>
        </p:txBody>
      </p:sp>
      <p:grpSp>
        <p:nvGrpSpPr>
          <p:cNvPr id="18" name="Group 17">
            <a:extLst>
              <a:ext uri="{FF2B5EF4-FFF2-40B4-BE49-F238E27FC236}">
                <a16:creationId xmlns:a16="http://schemas.microsoft.com/office/drawing/2014/main" id="{827F135D-70C4-4846-938A-0F344C6EC68C}"/>
              </a:ext>
            </a:extLst>
          </p:cNvPr>
          <p:cNvGrpSpPr/>
          <p:nvPr/>
        </p:nvGrpSpPr>
        <p:grpSpPr>
          <a:xfrm>
            <a:off x="10163642" y="2690156"/>
            <a:ext cx="286116" cy="519330"/>
            <a:chOff x="2809876" y="3114675"/>
            <a:chExt cx="352425" cy="622300"/>
          </a:xfrm>
          <a:solidFill>
            <a:schemeClr val="accent2"/>
          </a:solidFill>
        </p:grpSpPr>
        <p:sp>
          <p:nvSpPr>
            <p:cNvPr id="19" name="Freeform 79">
              <a:extLst>
                <a:ext uri="{FF2B5EF4-FFF2-40B4-BE49-F238E27FC236}">
                  <a16:creationId xmlns:a16="http://schemas.microsoft.com/office/drawing/2014/main" id="{C252264B-C1AB-41BA-A193-E98B3E318CCB}"/>
                </a:ext>
              </a:extLst>
            </p:cNvPr>
            <p:cNvSpPr>
              <a:spLocks/>
            </p:cNvSpPr>
            <p:nvPr/>
          </p:nvSpPr>
          <p:spPr bwMode="auto">
            <a:xfrm>
              <a:off x="2847976" y="3219450"/>
              <a:ext cx="292100" cy="220663"/>
            </a:xfrm>
            <a:custGeom>
              <a:avLst/>
              <a:gdLst>
                <a:gd name="T0" fmla="*/ 33 w 53"/>
                <a:gd name="T1" fmla="*/ 0 h 40"/>
                <a:gd name="T2" fmla="*/ 0 w 53"/>
                <a:gd name="T3" fmla="*/ 18 h 40"/>
                <a:gd name="T4" fmla="*/ 26 w 53"/>
                <a:gd name="T5" fmla="*/ 40 h 40"/>
                <a:gd name="T6" fmla="*/ 53 w 53"/>
                <a:gd name="T7" fmla="*/ 14 h 40"/>
                <a:gd name="T8" fmla="*/ 53 w 53"/>
                <a:gd name="T9" fmla="*/ 13 h 40"/>
                <a:gd name="T10" fmla="*/ 33 w 53"/>
                <a:gd name="T11" fmla="*/ 0 h 40"/>
              </a:gdLst>
              <a:ahLst/>
              <a:cxnLst>
                <a:cxn ang="0">
                  <a:pos x="T0" y="T1"/>
                </a:cxn>
                <a:cxn ang="0">
                  <a:pos x="T2" y="T3"/>
                </a:cxn>
                <a:cxn ang="0">
                  <a:pos x="T4" y="T5"/>
                </a:cxn>
                <a:cxn ang="0">
                  <a:pos x="T6" y="T7"/>
                </a:cxn>
                <a:cxn ang="0">
                  <a:pos x="T8" y="T9"/>
                </a:cxn>
                <a:cxn ang="0">
                  <a:pos x="T10" y="T11"/>
                </a:cxn>
              </a:cxnLst>
              <a:rect l="0" t="0" r="r" b="b"/>
              <a:pathLst>
                <a:path w="53" h="40">
                  <a:moveTo>
                    <a:pt x="33" y="0"/>
                  </a:moveTo>
                  <a:cubicBezTo>
                    <a:pt x="26" y="6"/>
                    <a:pt x="8" y="15"/>
                    <a:pt x="0" y="18"/>
                  </a:cubicBezTo>
                  <a:cubicBezTo>
                    <a:pt x="2" y="31"/>
                    <a:pt x="13" y="40"/>
                    <a:pt x="26" y="40"/>
                  </a:cubicBezTo>
                  <a:cubicBezTo>
                    <a:pt x="41" y="40"/>
                    <a:pt x="53" y="29"/>
                    <a:pt x="53" y="14"/>
                  </a:cubicBezTo>
                  <a:cubicBezTo>
                    <a:pt x="53" y="13"/>
                    <a:pt x="53" y="13"/>
                    <a:pt x="53" y="13"/>
                  </a:cubicBezTo>
                  <a:cubicBezTo>
                    <a:pt x="43" y="11"/>
                    <a:pt x="39" y="0"/>
                    <a:pt x="33" y="0"/>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0" name="Freeform 80">
              <a:extLst>
                <a:ext uri="{FF2B5EF4-FFF2-40B4-BE49-F238E27FC236}">
                  <a16:creationId xmlns:a16="http://schemas.microsoft.com/office/drawing/2014/main" id="{B9CF3D54-17A6-42B0-AAFB-C40D7BD0F7C0}"/>
                </a:ext>
              </a:extLst>
            </p:cNvPr>
            <p:cNvSpPr>
              <a:spLocks/>
            </p:cNvSpPr>
            <p:nvPr/>
          </p:nvSpPr>
          <p:spPr bwMode="auto">
            <a:xfrm>
              <a:off x="2809876" y="3114675"/>
              <a:ext cx="352425" cy="187325"/>
            </a:xfrm>
            <a:custGeom>
              <a:avLst/>
              <a:gdLst>
                <a:gd name="T0" fmla="*/ 42 w 64"/>
                <a:gd name="T1" fmla="*/ 6 h 34"/>
                <a:gd name="T2" fmla="*/ 33 w 64"/>
                <a:gd name="T3" fmla="*/ 1 h 34"/>
                <a:gd name="T4" fmla="*/ 4 w 64"/>
                <a:gd name="T5" fmla="*/ 34 h 34"/>
                <a:gd name="T6" fmla="*/ 4 w 64"/>
                <a:gd name="T7" fmla="*/ 34 h 34"/>
                <a:gd name="T8" fmla="*/ 39 w 64"/>
                <a:gd name="T9" fmla="*/ 14 h 34"/>
                <a:gd name="T10" fmla="*/ 61 w 64"/>
                <a:gd name="T11" fmla="*/ 29 h 34"/>
                <a:gd name="T12" fmla="*/ 42 w 64"/>
                <a:gd name="T13" fmla="*/ 6 h 34"/>
              </a:gdLst>
              <a:ahLst/>
              <a:cxnLst>
                <a:cxn ang="0">
                  <a:pos x="T0" y="T1"/>
                </a:cxn>
                <a:cxn ang="0">
                  <a:pos x="T2" y="T3"/>
                </a:cxn>
                <a:cxn ang="0">
                  <a:pos x="T4" y="T5"/>
                </a:cxn>
                <a:cxn ang="0">
                  <a:pos x="T6" y="T7"/>
                </a:cxn>
                <a:cxn ang="0">
                  <a:pos x="T8" y="T9"/>
                </a:cxn>
                <a:cxn ang="0">
                  <a:pos x="T10" y="T11"/>
                </a:cxn>
                <a:cxn ang="0">
                  <a:pos x="T12" y="T13"/>
                </a:cxn>
              </a:cxnLst>
              <a:rect l="0" t="0" r="r" b="b"/>
              <a:pathLst>
                <a:path w="64" h="34">
                  <a:moveTo>
                    <a:pt x="42" y="6"/>
                  </a:moveTo>
                  <a:cubicBezTo>
                    <a:pt x="42" y="6"/>
                    <a:pt x="39" y="2"/>
                    <a:pt x="33" y="1"/>
                  </a:cubicBezTo>
                  <a:cubicBezTo>
                    <a:pt x="24" y="0"/>
                    <a:pt x="0" y="10"/>
                    <a:pt x="4" y="34"/>
                  </a:cubicBezTo>
                  <a:cubicBezTo>
                    <a:pt x="4" y="34"/>
                    <a:pt x="4" y="34"/>
                    <a:pt x="4" y="34"/>
                  </a:cubicBezTo>
                  <a:cubicBezTo>
                    <a:pt x="17" y="29"/>
                    <a:pt x="33" y="21"/>
                    <a:pt x="39" y="14"/>
                  </a:cubicBezTo>
                  <a:cubicBezTo>
                    <a:pt x="47" y="17"/>
                    <a:pt x="52" y="27"/>
                    <a:pt x="61" y="29"/>
                  </a:cubicBezTo>
                  <a:cubicBezTo>
                    <a:pt x="64" y="23"/>
                    <a:pt x="52" y="2"/>
                    <a:pt x="42" y="6"/>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1" name="Freeform 81">
              <a:extLst>
                <a:ext uri="{FF2B5EF4-FFF2-40B4-BE49-F238E27FC236}">
                  <a16:creationId xmlns:a16="http://schemas.microsoft.com/office/drawing/2014/main" id="{F7ED152B-63FA-4572-887F-E48391BC40EA}"/>
                </a:ext>
              </a:extLst>
            </p:cNvPr>
            <p:cNvSpPr>
              <a:spLocks/>
            </p:cNvSpPr>
            <p:nvPr/>
          </p:nvSpPr>
          <p:spPr bwMode="auto">
            <a:xfrm>
              <a:off x="2820988" y="3346450"/>
              <a:ext cx="71438" cy="115888"/>
            </a:xfrm>
            <a:custGeom>
              <a:avLst/>
              <a:gdLst>
                <a:gd name="T0" fmla="*/ 2 w 13"/>
                <a:gd name="T1" fmla="*/ 0 h 21"/>
                <a:gd name="T2" fmla="*/ 0 w 13"/>
                <a:gd name="T3" fmla="*/ 16 h 21"/>
                <a:gd name="T4" fmla="*/ 13 w 13"/>
                <a:gd name="T5" fmla="*/ 16 h 21"/>
                <a:gd name="T6" fmla="*/ 2 w 13"/>
                <a:gd name="T7" fmla="*/ 0 h 21"/>
              </a:gdLst>
              <a:ahLst/>
              <a:cxnLst>
                <a:cxn ang="0">
                  <a:pos x="T0" y="T1"/>
                </a:cxn>
                <a:cxn ang="0">
                  <a:pos x="T2" y="T3"/>
                </a:cxn>
                <a:cxn ang="0">
                  <a:pos x="T4" y="T5"/>
                </a:cxn>
                <a:cxn ang="0">
                  <a:pos x="T6" y="T7"/>
                </a:cxn>
              </a:cxnLst>
              <a:rect l="0" t="0" r="r" b="b"/>
              <a:pathLst>
                <a:path w="13" h="21">
                  <a:moveTo>
                    <a:pt x="2" y="0"/>
                  </a:moveTo>
                  <a:cubicBezTo>
                    <a:pt x="2" y="0"/>
                    <a:pt x="4" y="9"/>
                    <a:pt x="0" y="16"/>
                  </a:cubicBezTo>
                  <a:cubicBezTo>
                    <a:pt x="5" y="21"/>
                    <a:pt x="13" y="16"/>
                    <a:pt x="13" y="16"/>
                  </a:cubicBezTo>
                  <a:cubicBezTo>
                    <a:pt x="13" y="16"/>
                    <a:pt x="4" y="6"/>
                    <a:pt x="2" y="0"/>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2" name="Freeform 82">
              <a:extLst>
                <a:ext uri="{FF2B5EF4-FFF2-40B4-BE49-F238E27FC236}">
                  <a16:creationId xmlns:a16="http://schemas.microsoft.com/office/drawing/2014/main" id="{3DA008F8-4F1C-40C1-BBC9-7C031EC47AC6}"/>
                </a:ext>
              </a:extLst>
            </p:cNvPr>
            <p:cNvSpPr>
              <a:spLocks/>
            </p:cNvSpPr>
            <p:nvPr/>
          </p:nvSpPr>
          <p:spPr bwMode="auto">
            <a:xfrm>
              <a:off x="3090863" y="3346450"/>
              <a:ext cx="71438" cy="115888"/>
            </a:xfrm>
            <a:custGeom>
              <a:avLst/>
              <a:gdLst>
                <a:gd name="T0" fmla="*/ 11 w 13"/>
                <a:gd name="T1" fmla="*/ 0 h 21"/>
                <a:gd name="T2" fmla="*/ 13 w 13"/>
                <a:gd name="T3" fmla="*/ 16 h 21"/>
                <a:gd name="T4" fmla="*/ 0 w 13"/>
                <a:gd name="T5" fmla="*/ 16 h 21"/>
                <a:gd name="T6" fmla="*/ 11 w 13"/>
                <a:gd name="T7" fmla="*/ 0 h 21"/>
              </a:gdLst>
              <a:ahLst/>
              <a:cxnLst>
                <a:cxn ang="0">
                  <a:pos x="T0" y="T1"/>
                </a:cxn>
                <a:cxn ang="0">
                  <a:pos x="T2" y="T3"/>
                </a:cxn>
                <a:cxn ang="0">
                  <a:pos x="T4" y="T5"/>
                </a:cxn>
                <a:cxn ang="0">
                  <a:pos x="T6" y="T7"/>
                </a:cxn>
              </a:cxnLst>
              <a:rect l="0" t="0" r="r" b="b"/>
              <a:pathLst>
                <a:path w="13" h="21">
                  <a:moveTo>
                    <a:pt x="11" y="0"/>
                  </a:moveTo>
                  <a:cubicBezTo>
                    <a:pt x="11" y="0"/>
                    <a:pt x="9" y="9"/>
                    <a:pt x="13" y="16"/>
                  </a:cubicBezTo>
                  <a:cubicBezTo>
                    <a:pt x="8" y="21"/>
                    <a:pt x="0" y="16"/>
                    <a:pt x="0" y="16"/>
                  </a:cubicBezTo>
                  <a:cubicBezTo>
                    <a:pt x="0" y="16"/>
                    <a:pt x="9" y="6"/>
                    <a:pt x="11" y="0"/>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3" name="Freeform 83">
              <a:extLst>
                <a:ext uri="{FF2B5EF4-FFF2-40B4-BE49-F238E27FC236}">
                  <a16:creationId xmlns:a16="http://schemas.microsoft.com/office/drawing/2014/main" id="{2262C074-4269-4C3C-9574-39AEF61EEA59}"/>
                </a:ext>
              </a:extLst>
            </p:cNvPr>
            <p:cNvSpPr>
              <a:spLocks/>
            </p:cNvSpPr>
            <p:nvPr/>
          </p:nvSpPr>
          <p:spPr bwMode="auto">
            <a:xfrm>
              <a:off x="2936876" y="3484563"/>
              <a:ext cx="109538" cy="49213"/>
            </a:xfrm>
            <a:custGeom>
              <a:avLst/>
              <a:gdLst>
                <a:gd name="T0" fmla="*/ 10 w 20"/>
                <a:gd name="T1" fmla="*/ 9 h 9"/>
                <a:gd name="T2" fmla="*/ 20 w 20"/>
                <a:gd name="T3" fmla="*/ 0 h 9"/>
                <a:gd name="T4" fmla="*/ 10 w 20"/>
                <a:gd name="T5" fmla="*/ 1 h 9"/>
                <a:gd name="T6" fmla="*/ 0 w 20"/>
                <a:gd name="T7" fmla="*/ 0 h 9"/>
                <a:gd name="T8" fmla="*/ 10 w 20"/>
                <a:gd name="T9" fmla="*/ 9 h 9"/>
              </a:gdLst>
              <a:ahLst/>
              <a:cxnLst>
                <a:cxn ang="0">
                  <a:pos x="T0" y="T1"/>
                </a:cxn>
                <a:cxn ang="0">
                  <a:pos x="T2" y="T3"/>
                </a:cxn>
                <a:cxn ang="0">
                  <a:pos x="T4" y="T5"/>
                </a:cxn>
                <a:cxn ang="0">
                  <a:pos x="T6" y="T7"/>
                </a:cxn>
                <a:cxn ang="0">
                  <a:pos x="T8" y="T9"/>
                </a:cxn>
              </a:cxnLst>
              <a:rect l="0" t="0" r="r" b="b"/>
              <a:pathLst>
                <a:path w="20" h="9">
                  <a:moveTo>
                    <a:pt x="10" y="9"/>
                  </a:moveTo>
                  <a:cubicBezTo>
                    <a:pt x="15" y="9"/>
                    <a:pt x="19" y="5"/>
                    <a:pt x="20" y="0"/>
                  </a:cubicBezTo>
                  <a:cubicBezTo>
                    <a:pt x="17" y="1"/>
                    <a:pt x="13" y="1"/>
                    <a:pt x="10" y="1"/>
                  </a:cubicBezTo>
                  <a:cubicBezTo>
                    <a:pt x="6" y="1"/>
                    <a:pt x="3" y="1"/>
                    <a:pt x="0" y="0"/>
                  </a:cubicBezTo>
                  <a:cubicBezTo>
                    <a:pt x="0" y="5"/>
                    <a:pt x="5" y="9"/>
                    <a:pt x="10" y="9"/>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4" name="Freeform 84">
              <a:extLst>
                <a:ext uri="{FF2B5EF4-FFF2-40B4-BE49-F238E27FC236}">
                  <a16:creationId xmlns:a16="http://schemas.microsoft.com/office/drawing/2014/main" id="{6A0C7025-AAED-46B0-971B-AC822EC6AABB}"/>
                </a:ext>
              </a:extLst>
            </p:cNvPr>
            <p:cNvSpPr>
              <a:spLocks noEditPoints="1"/>
            </p:cNvSpPr>
            <p:nvPr/>
          </p:nvSpPr>
          <p:spPr bwMode="auto">
            <a:xfrm>
              <a:off x="2843213" y="3467100"/>
              <a:ext cx="296863" cy="269875"/>
            </a:xfrm>
            <a:custGeom>
              <a:avLst/>
              <a:gdLst>
                <a:gd name="T0" fmla="*/ 54 w 54"/>
                <a:gd name="T1" fmla="*/ 22 h 49"/>
                <a:gd name="T2" fmla="*/ 43 w 54"/>
                <a:gd name="T3" fmla="*/ 0 h 49"/>
                <a:gd name="T4" fmla="*/ 40 w 54"/>
                <a:gd name="T5" fmla="*/ 2 h 49"/>
                <a:gd name="T6" fmla="*/ 40 w 54"/>
                <a:gd name="T7" fmla="*/ 2 h 49"/>
                <a:gd name="T8" fmla="*/ 29 w 54"/>
                <a:gd name="T9" fmla="*/ 15 h 49"/>
                <a:gd name="T10" fmla="*/ 29 w 54"/>
                <a:gd name="T11" fmla="*/ 25 h 49"/>
                <a:gd name="T12" fmla="*/ 34 w 54"/>
                <a:gd name="T13" fmla="*/ 32 h 49"/>
                <a:gd name="T14" fmla="*/ 27 w 54"/>
                <a:gd name="T15" fmla="*/ 39 h 49"/>
                <a:gd name="T16" fmla="*/ 20 w 54"/>
                <a:gd name="T17" fmla="*/ 32 h 49"/>
                <a:gd name="T18" fmla="*/ 25 w 54"/>
                <a:gd name="T19" fmla="*/ 25 h 49"/>
                <a:gd name="T20" fmla="*/ 25 w 54"/>
                <a:gd name="T21" fmla="*/ 15 h 49"/>
                <a:gd name="T22" fmla="*/ 14 w 54"/>
                <a:gd name="T23" fmla="*/ 2 h 49"/>
                <a:gd name="T24" fmla="*/ 14 w 54"/>
                <a:gd name="T25" fmla="*/ 2 h 49"/>
                <a:gd name="T26" fmla="*/ 11 w 54"/>
                <a:gd name="T27" fmla="*/ 0 h 49"/>
                <a:gd name="T28" fmla="*/ 0 w 54"/>
                <a:gd name="T29" fmla="*/ 22 h 49"/>
                <a:gd name="T30" fmla="*/ 0 w 54"/>
                <a:gd name="T31" fmla="*/ 49 h 49"/>
                <a:gd name="T32" fmla="*/ 54 w 54"/>
                <a:gd name="T33" fmla="*/ 49 h 49"/>
                <a:gd name="T34" fmla="*/ 54 w 54"/>
                <a:gd name="T35" fmla="*/ 22 h 49"/>
                <a:gd name="T36" fmla="*/ 48 w 54"/>
                <a:gd name="T37" fmla="*/ 23 h 49"/>
                <a:gd name="T38" fmla="*/ 35 w 54"/>
                <a:gd name="T39" fmla="*/ 23 h 49"/>
                <a:gd name="T40" fmla="*/ 33 w 54"/>
                <a:gd name="T41" fmla="*/ 22 h 49"/>
                <a:gd name="T42" fmla="*/ 35 w 54"/>
                <a:gd name="T43" fmla="*/ 20 h 49"/>
                <a:gd name="T44" fmla="*/ 48 w 54"/>
                <a:gd name="T45" fmla="*/ 20 h 49"/>
                <a:gd name="T46" fmla="*/ 50 w 54"/>
                <a:gd name="T47" fmla="*/ 22 h 49"/>
                <a:gd name="T48" fmla="*/ 48 w 54"/>
                <a:gd name="T4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49">
                  <a:moveTo>
                    <a:pt x="54" y="22"/>
                  </a:moveTo>
                  <a:cubicBezTo>
                    <a:pt x="54" y="13"/>
                    <a:pt x="49" y="5"/>
                    <a:pt x="43" y="0"/>
                  </a:cubicBezTo>
                  <a:cubicBezTo>
                    <a:pt x="42" y="1"/>
                    <a:pt x="41" y="1"/>
                    <a:pt x="40" y="2"/>
                  </a:cubicBezTo>
                  <a:cubicBezTo>
                    <a:pt x="40" y="2"/>
                    <a:pt x="40" y="2"/>
                    <a:pt x="40" y="2"/>
                  </a:cubicBezTo>
                  <a:cubicBezTo>
                    <a:pt x="40" y="9"/>
                    <a:pt x="35" y="14"/>
                    <a:pt x="29" y="15"/>
                  </a:cubicBezTo>
                  <a:cubicBezTo>
                    <a:pt x="29" y="25"/>
                    <a:pt x="29" y="25"/>
                    <a:pt x="29" y="25"/>
                  </a:cubicBezTo>
                  <a:cubicBezTo>
                    <a:pt x="31" y="26"/>
                    <a:pt x="34" y="29"/>
                    <a:pt x="34" y="32"/>
                  </a:cubicBezTo>
                  <a:cubicBezTo>
                    <a:pt x="34" y="36"/>
                    <a:pt x="31" y="39"/>
                    <a:pt x="27" y="39"/>
                  </a:cubicBezTo>
                  <a:cubicBezTo>
                    <a:pt x="23" y="39"/>
                    <a:pt x="20" y="36"/>
                    <a:pt x="20" y="32"/>
                  </a:cubicBezTo>
                  <a:cubicBezTo>
                    <a:pt x="20" y="29"/>
                    <a:pt x="22" y="26"/>
                    <a:pt x="25" y="25"/>
                  </a:cubicBezTo>
                  <a:cubicBezTo>
                    <a:pt x="25" y="15"/>
                    <a:pt x="25" y="15"/>
                    <a:pt x="25" y="15"/>
                  </a:cubicBezTo>
                  <a:cubicBezTo>
                    <a:pt x="19" y="14"/>
                    <a:pt x="14" y="9"/>
                    <a:pt x="14" y="2"/>
                  </a:cubicBezTo>
                  <a:cubicBezTo>
                    <a:pt x="14" y="2"/>
                    <a:pt x="14" y="2"/>
                    <a:pt x="14" y="2"/>
                  </a:cubicBezTo>
                  <a:cubicBezTo>
                    <a:pt x="13" y="1"/>
                    <a:pt x="12" y="1"/>
                    <a:pt x="11" y="0"/>
                  </a:cubicBezTo>
                  <a:cubicBezTo>
                    <a:pt x="5" y="5"/>
                    <a:pt x="0" y="14"/>
                    <a:pt x="0" y="22"/>
                  </a:cubicBezTo>
                  <a:cubicBezTo>
                    <a:pt x="0" y="49"/>
                    <a:pt x="0" y="49"/>
                    <a:pt x="0" y="49"/>
                  </a:cubicBezTo>
                  <a:cubicBezTo>
                    <a:pt x="54" y="49"/>
                    <a:pt x="54" y="49"/>
                    <a:pt x="54" y="49"/>
                  </a:cubicBezTo>
                  <a:lnTo>
                    <a:pt x="54" y="22"/>
                  </a:lnTo>
                  <a:close/>
                  <a:moveTo>
                    <a:pt x="48" y="23"/>
                  </a:moveTo>
                  <a:cubicBezTo>
                    <a:pt x="35" y="23"/>
                    <a:pt x="35" y="23"/>
                    <a:pt x="35" y="23"/>
                  </a:cubicBezTo>
                  <a:cubicBezTo>
                    <a:pt x="34" y="23"/>
                    <a:pt x="33" y="23"/>
                    <a:pt x="33" y="22"/>
                  </a:cubicBezTo>
                  <a:cubicBezTo>
                    <a:pt x="33" y="21"/>
                    <a:pt x="34" y="20"/>
                    <a:pt x="35" y="20"/>
                  </a:cubicBezTo>
                  <a:cubicBezTo>
                    <a:pt x="48" y="20"/>
                    <a:pt x="48" y="20"/>
                    <a:pt x="48" y="20"/>
                  </a:cubicBezTo>
                  <a:cubicBezTo>
                    <a:pt x="49" y="20"/>
                    <a:pt x="50" y="21"/>
                    <a:pt x="50" y="22"/>
                  </a:cubicBezTo>
                  <a:cubicBezTo>
                    <a:pt x="50" y="23"/>
                    <a:pt x="49" y="23"/>
                    <a:pt x="48" y="23"/>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grpSp>
      <p:grpSp>
        <p:nvGrpSpPr>
          <p:cNvPr id="25" name="Group 24">
            <a:extLst>
              <a:ext uri="{FF2B5EF4-FFF2-40B4-BE49-F238E27FC236}">
                <a16:creationId xmlns:a16="http://schemas.microsoft.com/office/drawing/2014/main" id="{778DCB8B-F32B-468F-BE4D-60C08D5454FB}"/>
              </a:ext>
            </a:extLst>
          </p:cNvPr>
          <p:cNvGrpSpPr/>
          <p:nvPr/>
        </p:nvGrpSpPr>
        <p:grpSpPr>
          <a:xfrm>
            <a:off x="1065774" y="4297727"/>
            <a:ext cx="443689" cy="496168"/>
            <a:chOff x="3565526" y="1506538"/>
            <a:chExt cx="590550" cy="660400"/>
          </a:xfrm>
          <a:solidFill>
            <a:schemeClr val="accent2"/>
          </a:solidFill>
        </p:grpSpPr>
        <p:sp>
          <p:nvSpPr>
            <p:cNvPr id="26" name="Freeform 5">
              <a:extLst>
                <a:ext uri="{FF2B5EF4-FFF2-40B4-BE49-F238E27FC236}">
                  <a16:creationId xmlns:a16="http://schemas.microsoft.com/office/drawing/2014/main" id="{0DCC3782-4747-47A1-9765-A62B51C51678}"/>
                </a:ext>
              </a:extLst>
            </p:cNvPr>
            <p:cNvSpPr>
              <a:spLocks/>
            </p:cNvSpPr>
            <p:nvPr/>
          </p:nvSpPr>
          <p:spPr bwMode="auto">
            <a:xfrm>
              <a:off x="3565526" y="1506538"/>
              <a:ext cx="225425" cy="209550"/>
            </a:xfrm>
            <a:custGeom>
              <a:avLst/>
              <a:gdLst>
                <a:gd name="T0" fmla="*/ 25 w 41"/>
                <a:gd name="T1" fmla="*/ 5 h 38"/>
                <a:gd name="T2" fmla="*/ 17 w 41"/>
                <a:gd name="T3" fmla="*/ 7 h 38"/>
                <a:gd name="T4" fmla="*/ 9 w 41"/>
                <a:gd name="T5" fmla="*/ 0 h 38"/>
                <a:gd name="T6" fmla="*/ 0 w 41"/>
                <a:gd name="T7" fmla="*/ 8 h 38"/>
                <a:gd name="T8" fmla="*/ 9 w 41"/>
                <a:gd name="T9" fmla="*/ 16 h 38"/>
                <a:gd name="T10" fmla="*/ 9 w 41"/>
                <a:gd name="T11" fmla="*/ 16 h 38"/>
                <a:gd name="T12" fmla="*/ 9 w 41"/>
                <a:gd name="T13" fmla="*/ 22 h 38"/>
                <a:gd name="T14" fmla="*/ 25 w 41"/>
                <a:gd name="T15" fmla="*/ 38 h 38"/>
                <a:gd name="T16" fmla="*/ 41 w 41"/>
                <a:gd name="T17" fmla="*/ 22 h 38"/>
                <a:gd name="T18" fmla="*/ 25 w 41"/>
                <a:gd name="T1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25" y="5"/>
                  </a:moveTo>
                  <a:cubicBezTo>
                    <a:pt x="22" y="5"/>
                    <a:pt x="19" y="6"/>
                    <a:pt x="17" y="7"/>
                  </a:cubicBezTo>
                  <a:cubicBezTo>
                    <a:pt x="16" y="3"/>
                    <a:pt x="13" y="0"/>
                    <a:pt x="9" y="0"/>
                  </a:cubicBezTo>
                  <a:cubicBezTo>
                    <a:pt x="4" y="0"/>
                    <a:pt x="0" y="3"/>
                    <a:pt x="0" y="8"/>
                  </a:cubicBezTo>
                  <a:cubicBezTo>
                    <a:pt x="0" y="13"/>
                    <a:pt x="4" y="16"/>
                    <a:pt x="9" y="16"/>
                  </a:cubicBezTo>
                  <a:cubicBezTo>
                    <a:pt x="9" y="16"/>
                    <a:pt x="9" y="16"/>
                    <a:pt x="9" y="16"/>
                  </a:cubicBezTo>
                  <a:cubicBezTo>
                    <a:pt x="9" y="18"/>
                    <a:pt x="9" y="20"/>
                    <a:pt x="9" y="22"/>
                  </a:cubicBezTo>
                  <a:cubicBezTo>
                    <a:pt x="9" y="31"/>
                    <a:pt x="16" y="38"/>
                    <a:pt x="25" y="38"/>
                  </a:cubicBezTo>
                  <a:cubicBezTo>
                    <a:pt x="34" y="38"/>
                    <a:pt x="41" y="31"/>
                    <a:pt x="41" y="22"/>
                  </a:cubicBezTo>
                  <a:cubicBezTo>
                    <a:pt x="41" y="13"/>
                    <a:pt x="34" y="5"/>
                    <a:pt x="25" y="5"/>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7" name="Freeform 6">
              <a:extLst>
                <a:ext uri="{FF2B5EF4-FFF2-40B4-BE49-F238E27FC236}">
                  <a16:creationId xmlns:a16="http://schemas.microsoft.com/office/drawing/2014/main" id="{030C90CC-2E2E-4D04-BE2F-03D084F938B7}"/>
                </a:ext>
              </a:extLst>
            </p:cNvPr>
            <p:cNvSpPr>
              <a:spLocks/>
            </p:cNvSpPr>
            <p:nvPr/>
          </p:nvSpPr>
          <p:spPr bwMode="auto">
            <a:xfrm>
              <a:off x="3614738" y="1731963"/>
              <a:ext cx="176213" cy="434975"/>
            </a:xfrm>
            <a:custGeom>
              <a:avLst/>
              <a:gdLst>
                <a:gd name="T0" fmla="*/ 32 w 32"/>
                <a:gd name="T1" fmla="*/ 13 h 79"/>
                <a:gd name="T2" fmla="*/ 26 w 32"/>
                <a:gd name="T3" fmla="*/ 0 h 79"/>
                <a:gd name="T4" fmla="*/ 16 w 32"/>
                <a:gd name="T5" fmla="*/ 2 h 79"/>
                <a:gd name="T6" fmla="*/ 6 w 32"/>
                <a:gd name="T7" fmla="*/ 0 h 79"/>
                <a:gd name="T8" fmla="*/ 0 w 32"/>
                <a:gd name="T9" fmla="*/ 13 h 79"/>
                <a:gd name="T10" fmla="*/ 0 w 32"/>
                <a:gd name="T11" fmla="*/ 13 h 79"/>
                <a:gd name="T12" fmla="*/ 0 w 32"/>
                <a:gd name="T13" fmla="*/ 57 h 79"/>
                <a:gd name="T14" fmla="*/ 8 w 32"/>
                <a:gd name="T15" fmla="*/ 57 h 79"/>
                <a:gd name="T16" fmla="*/ 8 w 32"/>
                <a:gd name="T17" fmla="*/ 71 h 79"/>
                <a:gd name="T18" fmla="*/ 8 w 32"/>
                <a:gd name="T19" fmla="*/ 71 h 79"/>
                <a:gd name="T20" fmla="*/ 16 w 32"/>
                <a:gd name="T21" fmla="*/ 79 h 79"/>
                <a:gd name="T22" fmla="*/ 24 w 32"/>
                <a:gd name="T23" fmla="*/ 71 h 79"/>
                <a:gd name="T24" fmla="*/ 24 w 32"/>
                <a:gd name="T25" fmla="*/ 71 h 79"/>
                <a:gd name="T26" fmla="*/ 24 w 32"/>
                <a:gd name="T27" fmla="*/ 57 h 79"/>
                <a:gd name="T28" fmla="*/ 32 w 32"/>
                <a:gd name="T29" fmla="*/ 57 h 79"/>
                <a:gd name="T30" fmla="*/ 32 w 32"/>
                <a:gd name="T31"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9">
                  <a:moveTo>
                    <a:pt x="32" y="13"/>
                  </a:moveTo>
                  <a:cubicBezTo>
                    <a:pt x="32" y="8"/>
                    <a:pt x="30" y="3"/>
                    <a:pt x="26" y="0"/>
                  </a:cubicBezTo>
                  <a:cubicBezTo>
                    <a:pt x="23" y="2"/>
                    <a:pt x="19" y="2"/>
                    <a:pt x="16" y="2"/>
                  </a:cubicBezTo>
                  <a:cubicBezTo>
                    <a:pt x="12" y="2"/>
                    <a:pt x="9" y="2"/>
                    <a:pt x="6" y="0"/>
                  </a:cubicBezTo>
                  <a:cubicBezTo>
                    <a:pt x="2" y="3"/>
                    <a:pt x="0" y="8"/>
                    <a:pt x="0" y="13"/>
                  </a:cubicBezTo>
                  <a:cubicBezTo>
                    <a:pt x="0" y="13"/>
                    <a:pt x="0" y="13"/>
                    <a:pt x="0" y="13"/>
                  </a:cubicBezTo>
                  <a:cubicBezTo>
                    <a:pt x="0" y="57"/>
                    <a:pt x="0" y="57"/>
                    <a:pt x="0" y="57"/>
                  </a:cubicBezTo>
                  <a:cubicBezTo>
                    <a:pt x="8" y="57"/>
                    <a:pt x="8" y="57"/>
                    <a:pt x="8" y="57"/>
                  </a:cubicBezTo>
                  <a:cubicBezTo>
                    <a:pt x="8" y="71"/>
                    <a:pt x="8" y="71"/>
                    <a:pt x="8" y="71"/>
                  </a:cubicBezTo>
                  <a:cubicBezTo>
                    <a:pt x="8" y="71"/>
                    <a:pt x="8" y="71"/>
                    <a:pt x="8" y="71"/>
                  </a:cubicBezTo>
                  <a:cubicBezTo>
                    <a:pt x="8" y="75"/>
                    <a:pt x="11" y="79"/>
                    <a:pt x="16" y="79"/>
                  </a:cubicBezTo>
                  <a:cubicBezTo>
                    <a:pt x="20" y="79"/>
                    <a:pt x="24" y="75"/>
                    <a:pt x="24" y="71"/>
                  </a:cubicBezTo>
                  <a:cubicBezTo>
                    <a:pt x="24" y="71"/>
                    <a:pt x="24" y="71"/>
                    <a:pt x="24" y="71"/>
                  </a:cubicBezTo>
                  <a:cubicBezTo>
                    <a:pt x="24" y="57"/>
                    <a:pt x="24" y="57"/>
                    <a:pt x="24" y="57"/>
                  </a:cubicBezTo>
                  <a:cubicBezTo>
                    <a:pt x="32" y="57"/>
                    <a:pt x="32" y="57"/>
                    <a:pt x="32" y="57"/>
                  </a:cubicBezTo>
                  <a:cubicBezTo>
                    <a:pt x="32" y="13"/>
                    <a:pt x="32" y="13"/>
                    <a:pt x="32" y="13"/>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8" name="Oval 7">
              <a:extLst>
                <a:ext uri="{FF2B5EF4-FFF2-40B4-BE49-F238E27FC236}">
                  <a16:creationId xmlns:a16="http://schemas.microsoft.com/office/drawing/2014/main" id="{87137273-DFB2-412B-858E-89FC3F091F47}"/>
                </a:ext>
              </a:extLst>
            </p:cNvPr>
            <p:cNvSpPr>
              <a:spLocks noChangeArrowheads="1"/>
            </p:cNvSpPr>
            <p:nvPr/>
          </p:nvSpPr>
          <p:spPr bwMode="auto">
            <a:xfrm>
              <a:off x="3973513" y="1533525"/>
              <a:ext cx="182563" cy="182563"/>
            </a:xfrm>
            <a:prstGeom prst="ellipse">
              <a:avLst/>
            </a:pr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9" name="Freeform 8">
              <a:extLst>
                <a:ext uri="{FF2B5EF4-FFF2-40B4-BE49-F238E27FC236}">
                  <a16:creationId xmlns:a16="http://schemas.microsoft.com/office/drawing/2014/main" id="{B19C79F0-0DB8-4F31-92A1-36247B0145B8}"/>
                </a:ext>
              </a:extLst>
            </p:cNvPr>
            <p:cNvSpPr>
              <a:spLocks/>
            </p:cNvSpPr>
            <p:nvPr/>
          </p:nvSpPr>
          <p:spPr bwMode="auto">
            <a:xfrm>
              <a:off x="3973513" y="1731963"/>
              <a:ext cx="182563" cy="434975"/>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30" name="Oval 9">
              <a:extLst>
                <a:ext uri="{FF2B5EF4-FFF2-40B4-BE49-F238E27FC236}">
                  <a16:creationId xmlns:a16="http://schemas.microsoft.com/office/drawing/2014/main" id="{4CC56B38-8425-4170-A206-CEC66FCBB71A}"/>
                </a:ext>
              </a:extLst>
            </p:cNvPr>
            <p:cNvSpPr>
              <a:spLocks noChangeArrowheads="1"/>
            </p:cNvSpPr>
            <p:nvPr/>
          </p:nvSpPr>
          <p:spPr bwMode="auto">
            <a:xfrm>
              <a:off x="3824288" y="1803400"/>
              <a:ext cx="122238" cy="122238"/>
            </a:xfrm>
            <a:prstGeom prst="ellipse">
              <a:avLst/>
            </a:pr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31" name="Freeform 10">
              <a:extLst>
                <a:ext uri="{FF2B5EF4-FFF2-40B4-BE49-F238E27FC236}">
                  <a16:creationId xmlns:a16="http://schemas.microsoft.com/office/drawing/2014/main" id="{C84A43B9-A586-4D74-8BE6-FBB70C04D7B6}"/>
                </a:ext>
              </a:extLst>
            </p:cNvPr>
            <p:cNvSpPr>
              <a:spLocks/>
            </p:cNvSpPr>
            <p:nvPr/>
          </p:nvSpPr>
          <p:spPr bwMode="auto">
            <a:xfrm>
              <a:off x="3824288" y="1947863"/>
              <a:ext cx="122238" cy="219075"/>
            </a:xfrm>
            <a:custGeom>
              <a:avLst/>
              <a:gdLst>
                <a:gd name="T0" fmla="*/ 22 w 22"/>
                <a:gd name="T1" fmla="*/ 7 h 40"/>
                <a:gd name="T2" fmla="*/ 22 w 22"/>
                <a:gd name="T3" fmla="*/ 7 h 40"/>
                <a:gd name="T4" fmla="*/ 19 w 22"/>
                <a:gd name="T5" fmla="*/ 0 h 40"/>
                <a:gd name="T6" fmla="*/ 11 w 22"/>
                <a:gd name="T7" fmla="*/ 2 h 40"/>
                <a:gd name="T8" fmla="*/ 3 w 22"/>
                <a:gd name="T9" fmla="*/ 0 h 40"/>
                <a:gd name="T10" fmla="*/ 0 w 22"/>
                <a:gd name="T11" fmla="*/ 7 h 40"/>
                <a:gd name="T12" fmla="*/ 0 w 22"/>
                <a:gd name="T13" fmla="*/ 7 h 40"/>
                <a:gd name="T14" fmla="*/ 0 w 22"/>
                <a:gd name="T15" fmla="*/ 7 h 40"/>
                <a:gd name="T16" fmla="*/ 0 w 22"/>
                <a:gd name="T17" fmla="*/ 29 h 40"/>
                <a:gd name="T18" fmla="*/ 5 w 22"/>
                <a:gd name="T19" fmla="*/ 29 h 40"/>
                <a:gd name="T20" fmla="*/ 5 w 22"/>
                <a:gd name="T21" fmla="*/ 35 h 40"/>
                <a:gd name="T22" fmla="*/ 5 w 22"/>
                <a:gd name="T23" fmla="*/ 35 h 40"/>
                <a:gd name="T24" fmla="*/ 11 w 22"/>
                <a:gd name="T25" fmla="*/ 40 h 40"/>
                <a:gd name="T26" fmla="*/ 16 w 22"/>
                <a:gd name="T27" fmla="*/ 35 h 40"/>
                <a:gd name="T28" fmla="*/ 16 w 22"/>
                <a:gd name="T29" fmla="*/ 35 h 40"/>
                <a:gd name="T30" fmla="*/ 16 w 22"/>
                <a:gd name="T31" fmla="*/ 29 h 40"/>
                <a:gd name="T32" fmla="*/ 22 w 22"/>
                <a:gd name="T33" fmla="*/ 29 h 40"/>
                <a:gd name="T34" fmla="*/ 22 w 22"/>
                <a:gd name="T35"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40">
                  <a:moveTo>
                    <a:pt x="22" y="7"/>
                  </a:moveTo>
                  <a:cubicBezTo>
                    <a:pt x="22" y="7"/>
                    <a:pt x="22" y="7"/>
                    <a:pt x="22" y="7"/>
                  </a:cubicBezTo>
                  <a:cubicBezTo>
                    <a:pt x="22" y="4"/>
                    <a:pt x="21" y="2"/>
                    <a:pt x="19" y="0"/>
                  </a:cubicBezTo>
                  <a:cubicBezTo>
                    <a:pt x="16" y="1"/>
                    <a:pt x="14" y="2"/>
                    <a:pt x="11" y="2"/>
                  </a:cubicBezTo>
                  <a:cubicBezTo>
                    <a:pt x="8" y="2"/>
                    <a:pt x="5" y="1"/>
                    <a:pt x="3" y="0"/>
                  </a:cubicBezTo>
                  <a:cubicBezTo>
                    <a:pt x="1" y="2"/>
                    <a:pt x="0" y="4"/>
                    <a:pt x="0" y="7"/>
                  </a:cubicBezTo>
                  <a:cubicBezTo>
                    <a:pt x="0" y="7"/>
                    <a:pt x="0" y="7"/>
                    <a:pt x="0" y="7"/>
                  </a:cubicBezTo>
                  <a:cubicBezTo>
                    <a:pt x="0" y="7"/>
                    <a:pt x="0" y="7"/>
                    <a:pt x="0" y="7"/>
                  </a:cubicBezTo>
                  <a:cubicBezTo>
                    <a:pt x="0" y="29"/>
                    <a:pt x="0" y="29"/>
                    <a:pt x="0" y="29"/>
                  </a:cubicBezTo>
                  <a:cubicBezTo>
                    <a:pt x="5" y="29"/>
                    <a:pt x="5" y="29"/>
                    <a:pt x="5" y="29"/>
                  </a:cubicBezTo>
                  <a:cubicBezTo>
                    <a:pt x="5" y="35"/>
                    <a:pt x="5" y="35"/>
                    <a:pt x="5" y="35"/>
                  </a:cubicBezTo>
                  <a:cubicBezTo>
                    <a:pt x="5" y="35"/>
                    <a:pt x="5" y="35"/>
                    <a:pt x="5" y="35"/>
                  </a:cubicBezTo>
                  <a:cubicBezTo>
                    <a:pt x="5" y="38"/>
                    <a:pt x="8" y="40"/>
                    <a:pt x="11" y="40"/>
                  </a:cubicBezTo>
                  <a:cubicBezTo>
                    <a:pt x="14" y="40"/>
                    <a:pt x="16" y="38"/>
                    <a:pt x="16" y="35"/>
                  </a:cubicBezTo>
                  <a:cubicBezTo>
                    <a:pt x="16" y="35"/>
                    <a:pt x="16" y="35"/>
                    <a:pt x="16" y="35"/>
                  </a:cubicBezTo>
                  <a:cubicBezTo>
                    <a:pt x="16" y="29"/>
                    <a:pt x="16" y="29"/>
                    <a:pt x="16" y="29"/>
                  </a:cubicBezTo>
                  <a:cubicBezTo>
                    <a:pt x="22" y="29"/>
                    <a:pt x="22" y="29"/>
                    <a:pt x="22" y="29"/>
                  </a:cubicBezTo>
                  <a:lnTo>
                    <a:pt x="22" y="7"/>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32" name="Freeform 11">
              <a:extLst>
                <a:ext uri="{FF2B5EF4-FFF2-40B4-BE49-F238E27FC236}">
                  <a16:creationId xmlns:a16="http://schemas.microsoft.com/office/drawing/2014/main" id="{ED9C28EE-7B3E-4C47-AE11-EE5AA3FA47B6}"/>
                </a:ext>
              </a:extLst>
            </p:cNvPr>
            <p:cNvSpPr>
              <a:spLocks/>
            </p:cNvSpPr>
            <p:nvPr/>
          </p:nvSpPr>
          <p:spPr bwMode="auto">
            <a:xfrm>
              <a:off x="3851276" y="1716088"/>
              <a:ext cx="61913" cy="55563"/>
            </a:xfrm>
            <a:custGeom>
              <a:avLst/>
              <a:gdLst>
                <a:gd name="T0" fmla="*/ 11 w 11"/>
                <a:gd name="T1" fmla="*/ 3 h 10"/>
                <a:gd name="T2" fmla="*/ 8 w 11"/>
                <a:gd name="T3" fmla="*/ 0 h 10"/>
                <a:gd name="T4" fmla="*/ 8 w 11"/>
                <a:gd name="T5" fmla="*/ 0 h 10"/>
                <a:gd name="T6" fmla="*/ 7 w 11"/>
                <a:gd name="T7" fmla="*/ 0 h 10"/>
                <a:gd name="T8" fmla="*/ 7 w 11"/>
                <a:gd name="T9" fmla="*/ 0 h 10"/>
                <a:gd name="T10" fmla="*/ 6 w 11"/>
                <a:gd name="T11" fmla="*/ 1 h 10"/>
                <a:gd name="T12" fmla="*/ 6 w 11"/>
                <a:gd name="T13" fmla="*/ 2 h 10"/>
                <a:gd name="T14" fmla="*/ 5 w 11"/>
                <a:gd name="T15" fmla="*/ 1 h 10"/>
                <a:gd name="T16" fmla="*/ 4 w 11"/>
                <a:gd name="T17" fmla="*/ 0 h 10"/>
                <a:gd name="T18" fmla="*/ 4 w 11"/>
                <a:gd name="T19" fmla="*/ 0 h 10"/>
                <a:gd name="T20" fmla="*/ 3 w 11"/>
                <a:gd name="T21" fmla="*/ 0 h 10"/>
                <a:gd name="T22" fmla="*/ 3 w 11"/>
                <a:gd name="T23" fmla="*/ 0 h 10"/>
                <a:gd name="T24" fmla="*/ 0 w 11"/>
                <a:gd name="T25" fmla="*/ 3 h 10"/>
                <a:gd name="T26" fmla="*/ 0 w 11"/>
                <a:gd name="T27" fmla="*/ 3 h 10"/>
                <a:gd name="T28" fmla="*/ 5 w 11"/>
                <a:gd name="T29" fmla="*/ 9 h 10"/>
                <a:gd name="T30" fmla="*/ 6 w 11"/>
                <a:gd name="T31" fmla="*/ 10 h 10"/>
                <a:gd name="T32" fmla="*/ 6 w 11"/>
                <a:gd name="T33" fmla="*/ 10 h 10"/>
                <a:gd name="T34" fmla="*/ 7 w 11"/>
                <a:gd name="T35" fmla="*/ 9 h 10"/>
                <a:gd name="T36" fmla="*/ 11 w 11"/>
                <a:gd name="T37" fmla="*/ 3 h 10"/>
                <a:gd name="T38" fmla="*/ 11 w 11"/>
                <a:gd name="T3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11" y="3"/>
                  </a:moveTo>
                  <a:cubicBezTo>
                    <a:pt x="11" y="1"/>
                    <a:pt x="10" y="0"/>
                    <a:pt x="8" y="0"/>
                  </a:cubicBezTo>
                  <a:cubicBezTo>
                    <a:pt x="8" y="0"/>
                    <a:pt x="8" y="0"/>
                    <a:pt x="8" y="0"/>
                  </a:cubicBezTo>
                  <a:cubicBezTo>
                    <a:pt x="8" y="0"/>
                    <a:pt x="8" y="0"/>
                    <a:pt x="7" y="0"/>
                  </a:cubicBezTo>
                  <a:cubicBezTo>
                    <a:pt x="7" y="0"/>
                    <a:pt x="7" y="0"/>
                    <a:pt x="7" y="0"/>
                  </a:cubicBezTo>
                  <a:cubicBezTo>
                    <a:pt x="7" y="0"/>
                    <a:pt x="7" y="1"/>
                    <a:pt x="6" y="1"/>
                  </a:cubicBezTo>
                  <a:cubicBezTo>
                    <a:pt x="6" y="1"/>
                    <a:pt x="6" y="2"/>
                    <a:pt x="6" y="2"/>
                  </a:cubicBezTo>
                  <a:cubicBezTo>
                    <a:pt x="6" y="2"/>
                    <a:pt x="5" y="1"/>
                    <a:pt x="5" y="1"/>
                  </a:cubicBezTo>
                  <a:cubicBezTo>
                    <a:pt x="5" y="1"/>
                    <a:pt x="5" y="0"/>
                    <a:pt x="4" y="0"/>
                  </a:cubicBezTo>
                  <a:cubicBezTo>
                    <a:pt x="4" y="0"/>
                    <a:pt x="4" y="0"/>
                    <a:pt x="4" y="0"/>
                  </a:cubicBezTo>
                  <a:cubicBezTo>
                    <a:pt x="4" y="0"/>
                    <a:pt x="4" y="0"/>
                    <a:pt x="3" y="0"/>
                  </a:cubicBezTo>
                  <a:cubicBezTo>
                    <a:pt x="3" y="0"/>
                    <a:pt x="3" y="0"/>
                    <a:pt x="3" y="0"/>
                  </a:cubicBezTo>
                  <a:cubicBezTo>
                    <a:pt x="2" y="0"/>
                    <a:pt x="0" y="1"/>
                    <a:pt x="0" y="3"/>
                  </a:cubicBezTo>
                  <a:cubicBezTo>
                    <a:pt x="0" y="3"/>
                    <a:pt x="0" y="3"/>
                    <a:pt x="0" y="3"/>
                  </a:cubicBezTo>
                  <a:cubicBezTo>
                    <a:pt x="0" y="6"/>
                    <a:pt x="3" y="8"/>
                    <a:pt x="5" y="9"/>
                  </a:cubicBezTo>
                  <a:cubicBezTo>
                    <a:pt x="5" y="10"/>
                    <a:pt x="5" y="10"/>
                    <a:pt x="6" y="10"/>
                  </a:cubicBezTo>
                  <a:cubicBezTo>
                    <a:pt x="6" y="10"/>
                    <a:pt x="6" y="10"/>
                    <a:pt x="6" y="10"/>
                  </a:cubicBezTo>
                  <a:cubicBezTo>
                    <a:pt x="6" y="10"/>
                    <a:pt x="7" y="10"/>
                    <a:pt x="7" y="9"/>
                  </a:cubicBezTo>
                  <a:cubicBezTo>
                    <a:pt x="9" y="8"/>
                    <a:pt x="11" y="6"/>
                    <a:pt x="11" y="3"/>
                  </a:cubicBezTo>
                  <a:cubicBezTo>
                    <a:pt x="11" y="3"/>
                    <a:pt x="11" y="3"/>
                    <a:pt x="11" y="3"/>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grpSp>
      <p:grpSp>
        <p:nvGrpSpPr>
          <p:cNvPr id="40" name="Group 39">
            <a:extLst>
              <a:ext uri="{FF2B5EF4-FFF2-40B4-BE49-F238E27FC236}">
                <a16:creationId xmlns:a16="http://schemas.microsoft.com/office/drawing/2014/main" id="{047D094A-C940-443D-B895-BFC5BE346B13}"/>
              </a:ext>
            </a:extLst>
          </p:cNvPr>
          <p:cNvGrpSpPr/>
          <p:nvPr/>
        </p:nvGrpSpPr>
        <p:grpSpPr>
          <a:xfrm>
            <a:off x="1139309" y="2923681"/>
            <a:ext cx="352550" cy="501796"/>
            <a:chOff x="4972051" y="1330325"/>
            <a:chExt cx="998537" cy="1293813"/>
          </a:xfrm>
          <a:solidFill>
            <a:schemeClr val="accent2"/>
          </a:solidFill>
        </p:grpSpPr>
        <p:sp>
          <p:nvSpPr>
            <p:cNvPr id="41" name="Freeform 28">
              <a:extLst>
                <a:ext uri="{FF2B5EF4-FFF2-40B4-BE49-F238E27FC236}">
                  <a16:creationId xmlns:a16="http://schemas.microsoft.com/office/drawing/2014/main" id="{48EEA563-CCAE-48AC-9205-3D1458F97F84}"/>
                </a:ext>
              </a:extLst>
            </p:cNvPr>
            <p:cNvSpPr>
              <a:spLocks/>
            </p:cNvSpPr>
            <p:nvPr/>
          </p:nvSpPr>
          <p:spPr bwMode="auto">
            <a:xfrm>
              <a:off x="4972051" y="1716088"/>
              <a:ext cx="325438" cy="847725"/>
            </a:xfrm>
            <a:custGeom>
              <a:avLst/>
              <a:gdLst>
                <a:gd name="T0" fmla="*/ 48 w 59"/>
                <a:gd name="T1" fmla="*/ 37 h 154"/>
                <a:gd name="T2" fmla="*/ 59 w 59"/>
                <a:gd name="T3" fmla="*/ 8 h 154"/>
                <a:gd name="T4" fmla="*/ 51 w 59"/>
                <a:gd name="T5" fmla="*/ 0 h 154"/>
                <a:gd name="T6" fmla="*/ 32 w 59"/>
                <a:gd name="T7" fmla="*/ 5 h 154"/>
                <a:gd name="T8" fmla="*/ 13 w 59"/>
                <a:gd name="T9" fmla="*/ 0 h 154"/>
                <a:gd name="T10" fmla="*/ 0 w 59"/>
                <a:gd name="T11" fmla="*/ 26 h 154"/>
                <a:gd name="T12" fmla="*/ 0 w 59"/>
                <a:gd name="T13" fmla="*/ 85 h 154"/>
                <a:gd name="T14" fmla="*/ 16 w 59"/>
                <a:gd name="T15" fmla="*/ 85 h 154"/>
                <a:gd name="T16" fmla="*/ 16 w 59"/>
                <a:gd name="T17" fmla="*/ 138 h 154"/>
                <a:gd name="T18" fmla="*/ 32 w 59"/>
                <a:gd name="T19" fmla="*/ 154 h 154"/>
                <a:gd name="T20" fmla="*/ 48 w 59"/>
                <a:gd name="T21" fmla="*/ 138 h 154"/>
                <a:gd name="T22" fmla="*/ 48 w 59"/>
                <a:gd name="T23" fmla="*/ 3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154">
                  <a:moveTo>
                    <a:pt x="48" y="37"/>
                  </a:moveTo>
                  <a:cubicBezTo>
                    <a:pt x="48" y="26"/>
                    <a:pt x="52" y="16"/>
                    <a:pt x="59" y="8"/>
                  </a:cubicBezTo>
                  <a:cubicBezTo>
                    <a:pt x="57" y="5"/>
                    <a:pt x="54" y="2"/>
                    <a:pt x="51" y="0"/>
                  </a:cubicBezTo>
                  <a:cubicBezTo>
                    <a:pt x="45" y="3"/>
                    <a:pt x="39" y="5"/>
                    <a:pt x="32" y="5"/>
                  </a:cubicBezTo>
                  <a:cubicBezTo>
                    <a:pt x="25" y="5"/>
                    <a:pt x="19" y="3"/>
                    <a:pt x="13" y="0"/>
                  </a:cubicBezTo>
                  <a:cubicBezTo>
                    <a:pt x="5" y="6"/>
                    <a:pt x="0" y="16"/>
                    <a:pt x="0" y="26"/>
                  </a:cubicBezTo>
                  <a:cubicBezTo>
                    <a:pt x="0" y="85"/>
                    <a:pt x="0" y="85"/>
                    <a:pt x="0" y="85"/>
                  </a:cubicBezTo>
                  <a:cubicBezTo>
                    <a:pt x="16" y="85"/>
                    <a:pt x="16" y="85"/>
                    <a:pt x="16" y="85"/>
                  </a:cubicBezTo>
                  <a:cubicBezTo>
                    <a:pt x="16" y="138"/>
                    <a:pt x="16" y="138"/>
                    <a:pt x="16" y="138"/>
                  </a:cubicBezTo>
                  <a:cubicBezTo>
                    <a:pt x="16" y="147"/>
                    <a:pt x="23" y="154"/>
                    <a:pt x="32" y="154"/>
                  </a:cubicBezTo>
                  <a:cubicBezTo>
                    <a:pt x="41" y="154"/>
                    <a:pt x="48" y="147"/>
                    <a:pt x="48" y="138"/>
                  </a:cubicBezTo>
                  <a:lnTo>
                    <a:pt x="48" y="3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CVS Health Sans" panose="020B0504020202020204" pitchFamily="34" charset="0"/>
                <a:cs typeface="Arial" panose="020B0604020202020204" pitchFamily="34" charset="0"/>
                <a:sym typeface="Arial" panose="020B0604020202020204" pitchFamily="34" charset="0"/>
              </a:endParaRPr>
            </a:p>
          </p:txBody>
        </p:sp>
        <p:sp>
          <p:nvSpPr>
            <p:cNvPr id="42" name="Freeform 29">
              <a:extLst>
                <a:ext uri="{FF2B5EF4-FFF2-40B4-BE49-F238E27FC236}">
                  <a16:creationId xmlns:a16="http://schemas.microsoft.com/office/drawing/2014/main" id="{42BC5218-9A93-4AF3-8583-B7CAF18806E6}"/>
                </a:ext>
              </a:extLst>
            </p:cNvPr>
            <p:cNvSpPr>
              <a:spLocks/>
            </p:cNvSpPr>
            <p:nvPr/>
          </p:nvSpPr>
          <p:spPr bwMode="auto">
            <a:xfrm>
              <a:off x="5649913" y="1716088"/>
              <a:ext cx="320675" cy="847725"/>
            </a:xfrm>
            <a:custGeom>
              <a:avLst/>
              <a:gdLst>
                <a:gd name="T0" fmla="*/ 58 w 58"/>
                <a:gd name="T1" fmla="*/ 26 h 154"/>
                <a:gd name="T2" fmla="*/ 45 w 58"/>
                <a:gd name="T3" fmla="*/ 0 h 154"/>
                <a:gd name="T4" fmla="*/ 26 w 58"/>
                <a:gd name="T5" fmla="*/ 5 h 154"/>
                <a:gd name="T6" fmla="*/ 7 w 58"/>
                <a:gd name="T7" fmla="*/ 0 h 154"/>
                <a:gd name="T8" fmla="*/ 0 w 58"/>
                <a:gd name="T9" fmla="*/ 8 h 154"/>
                <a:gd name="T10" fmla="*/ 10 w 58"/>
                <a:gd name="T11" fmla="*/ 37 h 154"/>
                <a:gd name="T12" fmla="*/ 10 w 58"/>
                <a:gd name="T13" fmla="*/ 138 h 154"/>
                <a:gd name="T14" fmla="*/ 26 w 58"/>
                <a:gd name="T15" fmla="*/ 154 h 154"/>
                <a:gd name="T16" fmla="*/ 42 w 58"/>
                <a:gd name="T17" fmla="*/ 138 h 154"/>
                <a:gd name="T18" fmla="*/ 42 w 58"/>
                <a:gd name="T19" fmla="*/ 85 h 154"/>
                <a:gd name="T20" fmla="*/ 58 w 58"/>
                <a:gd name="T21" fmla="*/ 85 h 154"/>
                <a:gd name="T22" fmla="*/ 58 w 58"/>
                <a:gd name="T23" fmla="*/ 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154">
                  <a:moveTo>
                    <a:pt x="58" y="26"/>
                  </a:moveTo>
                  <a:cubicBezTo>
                    <a:pt x="58" y="15"/>
                    <a:pt x="53" y="6"/>
                    <a:pt x="45" y="0"/>
                  </a:cubicBezTo>
                  <a:cubicBezTo>
                    <a:pt x="40" y="3"/>
                    <a:pt x="33" y="5"/>
                    <a:pt x="26" y="5"/>
                  </a:cubicBezTo>
                  <a:cubicBezTo>
                    <a:pt x="20" y="5"/>
                    <a:pt x="13" y="3"/>
                    <a:pt x="7" y="0"/>
                  </a:cubicBezTo>
                  <a:cubicBezTo>
                    <a:pt x="4" y="2"/>
                    <a:pt x="2" y="5"/>
                    <a:pt x="0" y="8"/>
                  </a:cubicBezTo>
                  <a:cubicBezTo>
                    <a:pt x="6" y="16"/>
                    <a:pt x="10" y="26"/>
                    <a:pt x="10" y="37"/>
                  </a:cubicBezTo>
                  <a:cubicBezTo>
                    <a:pt x="10" y="138"/>
                    <a:pt x="10" y="138"/>
                    <a:pt x="10" y="138"/>
                  </a:cubicBezTo>
                  <a:cubicBezTo>
                    <a:pt x="10" y="147"/>
                    <a:pt x="18" y="154"/>
                    <a:pt x="26" y="154"/>
                  </a:cubicBezTo>
                  <a:cubicBezTo>
                    <a:pt x="35" y="154"/>
                    <a:pt x="42" y="147"/>
                    <a:pt x="42" y="138"/>
                  </a:cubicBezTo>
                  <a:cubicBezTo>
                    <a:pt x="42" y="85"/>
                    <a:pt x="42" y="85"/>
                    <a:pt x="42" y="85"/>
                  </a:cubicBezTo>
                  <a:cubicBezTo>
                    <a:pt x="58" y="85"/>
                    <a:pt x="58" y="85"/>
                    <a:pt x="58" y="85"/>
                  </a:cubicBezTo>
                  <a:lnTo>
                    <a:pt x="58" y="26"/>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43" name="Freeform 30">
              <a:extLst>
                <a:ext uri="{FF2B5EF4-FFF2-40B4-BE49-F238E27FC236}">
                  <a16:creationId xmlns:a16="http://schemas.microsoft.com/office/drawing/2014/main" id="{A116F172-ACDB-4FDC-851E-11C14B9B7211}"/>
                </a:ext>
              </a:extLst>
            </p:cNvPr>
            <p:cNvSpPr>
              <a:spLocks/>
            </p:cNvSpPr>
            <p:nvPr/>
          </p:nvSpPr>
          <p:spPr bwMode="auto">
            <a:xfrm>
              <a:off x="5649913" y="1330325"/>
              <a:ext cx="320675" cy="352425"/>
            </a:xfrm>
            <a:custGeom>
              <a:avLst/>
              <a:gdLst>
                <a:gd name="T0" fmla="*/ 26 w 58"/>
                <a:gd name="T1" fmla="*/ 0 h 64"/>
                <a:gd name="T2" fmla="*/ 0 w 58"/>
                <a:gd name="T3" fmla="*/ 14 h 64"/>
                <a:gd name="T4" fmla="*/ 10 w 58"/>
                <a:gd name="T5" fmla="*/ 43 h 64"/>
                <a:gd name="T6" fmla="*/ 8 w 58"/>
                <a:gd name="T7" fmla="*/ 58 h 64"/>
                <a:gd name="T8" fmla="*/ 26 w 58"/>
                <a:gd name="T9" fmla="*/ 64 h 64"/>
                <a:gd name="T10" fmla="*/ 58 w 58"/>
                <a:gd name="T11" fmla="*/ 32 h 64"/>
                <a:gd name="T12" fmla="*/ 26 w 5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8" h="64">
                  <a:moveTo>
                    <a:pt x="26" y="0"/>
                  </a:moveTo>
                  <a:cubicBezTo>
                    <a:pt x="15" y="0"/>
                    <a:pt x="5" y="6"/>
                    <a:pt x="0" y="14"/>
                  </a:cubicBezTo>
                  <a:cubicBezTo>
                    <a:pt x="6" y="22"/>
                    <a:pt x="10" y="32"/>
                    <a:pt x="10" y="43"/>
                  </a:cubicBezTo>
                  <a:cubicBezTo>
                    <a:pt x="10" y="48"/>
                    <a:pt x="9" y="53"/>
                    <a:pt x="8" y="58"/>
                  </a:cubicBezTo>
                  <a:cubicBezTo>
                    <a:pt x="13" y="62"/>
                    <a:pt x="19" y="64"/>
                    <a:pt x="26" y="64"/>
                  </a:cubicBezTo>
                  <a:cubicBezTo>
                    <a:pt x="44" y="64"/>
                    <a:pt x="58" y="50"/>
                    <a:pt x="58" y="32"/>
                  </a:cubicBezTo>
                  <a:cubicBezTo>
                    <a:pt x="58" y="14"/>
                    <a:pt x="44" y="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44" name="Freeform 31">
              <a:extLst>
                <a:ext uri="{FF2B5EF4-FFF2-40B4-BE49-F238E27FC236}">
                  <a16:creationId xmlns:a16="http://schemas.microsoft.com/office/drawing/2014/main" id="{C73CFD21-9640-48B9-A978-9BB8408E5FF1}"/>
                </a:ext>
              </a:extLst>
            </p:cNvPr>
            <p:cNvSpPr>
              <a:spLocks/>
            </p:cNvSpPr>
            <p:nvPr/>
          </p:nvSpPr>
          <p:spPr bwMode="auto">
            <a:xfrm>
              <a:off x="4972051" y="1330325"/>
              <a:ext cx="280988" cy="352425"/>
            </a:xfrm>
            <a:custGeom>
              <a:avLst/>
              <a:gdLst>
                <a:gd name="T0" fmla="*/ 48 w 51"/>
                <a:gd name="T1" fmla="*/ 43 h 64"/>
                <a:gd name="T2" fmla="*/ 48 w 51"/>
                <a:gd name="T3" fmla="*/ 40 h 64"/>
                <a:gd name="T4" fmla="*/ 32 w 51"/>
                <a:gd name="T5" fmla="*/ 16 h 64"/>
                <a:gd name="T6" fmla="*/ 37 w 51"/>
                <a:gd name="T7" fmla="*/ 0 h 64"/>
                <a:gd name="T8" fmla="*/ 32 w 51"/>
                <a:gd name="T9" fmla="*/ 0 h 64"/>
                <a:gd name="T10" fmla="*/ 0 w 51"/>
                <a:gd name="T11" fmla="*/ 32 h 64"/>
                <a:gd name="T12" fmla="*/ 32 w 51"/>
                <a:gd name="T13" fmla="*/ 64 h 64"/>
                <a:gd name="T14" fmla="*/ 51 w 51"/>
                <a:gd name="T15" fmla="*/ 58 h 64"/>
                <a:gd name="T16" fmla="*/ 48 w 51"/>
                <a:gd name="T17"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64">
                  <a:moveTo>
                    <a:pt x="48" y="43"/>
                  </a:moveTo>
                  <a:cubicBezTo>
                    <a:pt x="48" y="42"/>
                    <a:pt x="48" y="41"/>
                    <a:pt x="48" y="40"/>
                  </a:cubicBezTo>
                  <a:cubicBezTo>
                    <a:pt x="39" y="36"/>
                    <a:pt x="32" y="27"/>
                    <a:pt x="32" y="16"/>
                  </a:cubicBezTo>
                  <a:cubicBezTo>
                    <a:pt x="32" y="10"/>
                    <a:pt x="34" y="5"/>
                    <a:pt x="37" y="0"/>
                  </a:cubicBezTo>
                  <a:cubicBezTo>
                    <a:pt x="35" y="0"/>
                    <a:pt x="34" y="0"/>
                    <a:pt x="32" y="0"/>
                  </a:cubicBezTo>
                  <a:cubicBezTo>
                    <a:pt x="14" y="0"/>
                    <a:pt x="0" y="14"/>
                    <a:pt x="0" y="32"/>
                  </a:cubicBezTo>
                  <a:cubicBezTo>
                    <a:pt x="0" y="50"/>
                    <a:pt x="14" y="64"/>
                    <a:pt x="32" y="64"/>
                  </a:cubicBezTo>
                  <a:cubicBezTo>
                    <a:pt x="39" y="64"/>
                    <a:pt x="46" y="62"/>
                    <a:pt x="51" y="58"/>
                  </a:cubicBezTo>
                  <a:cubicBezTo>
                    <a:pt x="49" y="53"/>
                    <a:pt x="48" y="48"/>
                    <a:pt x="48"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45" name="Freeform 32">
              <a:extLst>
                <a:ext uri="{FF2B5EF4-FFF2-40B4-BE49-F238E27FC236}">
                  <a16:creationId xmlns:a16="http://schemas.microsoft.com/office/drawing/2014/main" id="{3E640B84-1D79-41C9-9317-E6BA034EDD33}"/>
                </a:ext>
              </a:extLst>
            </p:cNvPr>
            <p:cNvSpPr>
              <a:spLocks/>
            </p:cNvSpPr>
            <p:nvPr/>
          </p:nvSpPr>
          <p:spPr bwMode="auto">
            <a:xfrm>
              <a:off x="5297488" y="1776413"/>
              <a:ext cx="352425" cy="847725"/>
            </a:xfrm>
            <a:custGeom>
              <a:avLst/>
              <a:gdLst>
                <a:gd name="T0" fmla="*/ 64 w 64"/>
                <a:gd name="T1" fmla="*/ 26 h 154"/>
                <a:gd name="T2" fmla="*/ 51 w 64"/>
                <a:gd name="T3" fmla="*/ 0 h 154"/>
                <a:gd name="T4" fmla="*/ 32 w 64"/>
                <a:gd name="T5" fmla="*/ 4 h 154"/>
                <a:gd name="T6" fmla="*/ 13 w 64"/>
                <a:gd name="T7" fmla="*/ 0 h 154"/>
                <a:gd name="T8" fmla="*/ 0 w 64"/>
                <a:gd name="T9" fmla="*/ 26 h 154"/>
                <a:gd name="T10" fmla="*/ 0 w 64"/>
                <a:gd name="T11" fmla="*/ 84 h 154"/>
                <a:gd name="T12" fmla="*/ 16 w 64"/>
                <a:gd name="T13" fmla="*/ 84 h 154"/>
                <a:gd name="T14" fmla="*/ 16 w 64"/>
                <a:gd name="T15" fmla="*/ 138 h 154"/>
                <a:gd name="T16" fmla="*/ 32 w 64"/>
                <a:gd name="T17" fmla="*/ 154 h 154"/>
                <a:gd name="T18" fmla="*/ 48 w 64"/>
                <a:gd name="T19" fmla="*/ 138 h 154"/>
                <a:gd name="T20" fmla="*/ 48 w 64"/>
                <a:gd name="T21" fmla="*/ 84 h 154"/>
                <a:gd name="T22" fmla="*/ 64 w 64"/>
                <a:gd name="T23" fmla="*/ 84 h 154"/>
                <a:gd name="T24" fmla="*/ 64 w 64"/>
                <a:gd name="T25" fmla="*/ 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154">
                  <a:moveTo>
                    <a:pt x="64" y="26"/>
                  </a:moveTo>
                  <a:cubicBezTo>
                    <a:pt x="64" y="15"/>
                    <a:pt x="59" y="6"/>
                    <a:pt x="51" y="0"/>
                  </a:cubicBezTo>
                  <a:cubicBezTo>
                    <a:pt x="45" y="3"/>
                    <a:pt x="38" y="4"/>
                    <a:pt x="32" y="4"/>
                  </a:cubicBezTo>
                  <a:cubicBezTo>
                    <a:pt x="25" y="4"/>
                    <a:pt x="18" y="3"/>
                    <a:pt x="13" y="0"/>
                  </a:cubicBezTo>
                  <a:cubicBezTo>
                    <a:pt x="5" y="6"/>
                    <a:pt x="0" y="15"/>
                    <a:pt x="0" y="26"/>
                  </a:cubicBezTo>
                  <a:cubicBezTo>
                    <a:pt x="0" y="84"/>
                    <a:pt x="0" y="84"/>
                    <a:pt x="0" y="84"/>
                  </a:cubicBezTo>
                  <a:cubicBezTo>
                    <a:pt x="16" y="84"/>
                    <a:pt x="16" y="84"/>
                    <a:pt x="16" y="84"/>
                  </a:cubicBezTo>
                  <a:cubicBezTo>
                    <a:pt x="16" y="138"/>
                    <a:pt x="16" y="138"/>
                    <a:pt x="16" y="138"/>
                  </a:cubicBezTo>
                  <a:cubicBezTo>
                    <a:pt x="16" y="147"/>
                    <a:pt x="23" y="154"/>
                    <a:pt x="32" y="154"/>
                  </a:cubicBezTo>
                  <a:cubicBezTo>
                    <a:pt x="40" y="154"/>
                    <a:pt x="48" y="147"/>
                    <a:pt x="48" y="138"/>
                  </a:cubicBezTo>
                  <a:cubicBezTo>
                    <a:pt x="48" y="84"/>
                    <a:pt x="48" y="84"/>
                    <a:pt x="48" y="84"/>
                  </a:cubicBezTo>
                  <a:cubicBezTo>
                    <a:pt x="64" y="84"/>
                    <a:pt x="64" y="84"/>
                    <a:pt x="64" y="84"/>
                  </a:cubicBezTo>
                  <a:lnTo>
                    <a:pt x="64" y="26"/>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46" name="Freeform 33">
              <a:extLst>
                <a:ext uri="{FF2B5EF4-FFF2-40B4-BE49-F238E27FC236}">
                  <a16:creationId xmlns:a16="http://schemas.microsoft.com/office/drawing/2014/main" id="{6B6E4F24-BA89-4084-85C0-D7D5C8CCCCB9}"/>
                </a:ext>
              </a:extLst>
            </p:cNvPr>
            <p:cNvSpPr>
              <a:spLocks/>
            </p:cNvSpPr>
            <p:nvPr/>
          </p:nvSpPr>
          <p:spPr bwMode="auto">
            <a:xfrm>
              <a:off x="5208588" y="1330325"/>
              <a:ext cx="441325" cy="412750"/>
            </a:xfrm>
            <a:custGeom>
              <a:avLst/>
              <a:gdLst>
                <a:gd name="T0" fmla="*/ 48 w 80"/>
                <a:gd name="T1" fmla="*/ 11 h 75"/>
                <a:gd name="T2" fmla="*/ 32 w 80"/>
                <a:gd name="T3" fmla="*/ 15 h 75"/>
                <a:gd name="T4" fmla="*/ 16 w 80"/>
                <a:gd name="T5" fmla="*/ 0 h 75"/>
                <a:gd name="T6" fmla="*/ 0 w 80"/>
                <a:gd name="T7" fmla="*/ 16 h 75"/>
                <a:gd name="T8" fmla="*/ 16 w 80"/>
                <a:gd name="T9" fmla="*/ 32 h 75"/>
                <a:gd name="T10" fmla="*/ 17 w 80"/>
                <a:gd name="T11" fmla="*/ 32 h 75"/>
                <a:gd name="T12" fmla="*/ 16 w 80"/>
                <a:gd name="T13" fmla="*/ 43 h 75"/>
                <a:gd name="T14" fmla="*/ 48 w 80"/>
                <a:gd name="T15" fmla="*/ 75 h 75"/>
                <a:gd name="T16" fmla="*/ 80 w 80"/>
                <a:gd name="T17" fmla="*/ 43 h 75"/>
                <a:gd name="T18" fmla="*/ 48 w 80"/>
                <a:gd name="T19"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5">
                  <a:moveTo>
                    <a:pt x="48" y="11"/>
                  </a:moveTo>
                  <a:cubicBezTo>
                    <a:pt x="42" y="11"/>
                    <a:pt x="36" y="12"/>
                    <a:pt x="32" y="15"/>
                  </a:cubicBezTo>
                  <a:cubicBezTo>
                    <a:pt x="31" y="7"/>
                    <a:pt x="24" y="0"/>
                    <a:pt x="16" y="0"/>
                  </a:cubicBezTo>
                  <a:cubicBezTo>
                    <a:pt x="7" y="0"/>
                    <a:pt x="0" y="7"/>
                    <a:pt x="0" y="16"/>
                  </a:cubicBezTo>
                  <a:cubicBezTo>
                    <a:pt x="0" y="25"/>
                    <a:pt x="7" y="32"/>
                    <a:pt x="16" y="32"/>
                  </a:cubicBezTo>
                  <a:cubicBezTo>
                    <a:pt x="16" y="32"/>
                    <a:pt x="17" y="32"/>
                    <a:pt x="17" y="32"/>
                  </a:cubicBezTo>
                  <a:cubicBezTo>
                    <a:pt x="16" y="35"/>
                    <a:pt x="16" y="39"/>
                    <a:pt x="16" y="43"/>
                  </a:cubicBezTo>
                  <a:cubicBezTo>
                    <a:pt x="16" y="60"/>
                    <a:pt x="30" y="75"/>
                    <a:pt x="48" y="75"/>
                  </a:cubicBezTo>
                  <a:cubicBezTo>
                    <a:pt x="65" y="75"/>
                    <a:pt x="80" y="60"/>
                    <a:pt x="80" y="43"/>
                  </a:cubicBezTo>
                  <a:cubicBezTo>
                    <a:pt x="80" y="25"/>
                    <a:pt x="65" y="11"/>
                    <a:pt x="48"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47" name="Shape 176">
            <a:extLst>
              <a:ext uri="{FF2B5EF4-FFF2-40B4-BE49-F238E27FC236}">
                <a16:creationId xmlns:a16="http://schemas.microsoft.com/office/drawing/2014/main" id="{E6FB2AC8-8E75-47E0-B778-080807404999}"/>
              </a:ext>
            </a:extLst>
          </p:cNvPr>
          <p:cNvSpPr txBox="1"/>
          <p:nvPr/>
        </p:nvSpPr>
        <p:spPr>
          <a:xfrm>
            <a:off x="628631" y="4793975"/>
            <a:ext cx="1317976" cy="591004"/>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EAP Eligible Employees and Family</a:t>
            </a:r>
          </a:p>
        </p:txBody>
      </p:sp>
      <p:cxnSp>
        <p:nvCxnSpPr>
          <p:cNvPr id="49" name="Straight Connector 48">
            <a:extLst>
              <a:ext uri="{FF2B5EF4-FFF2-40B4-BE49-F238E27FC236}">
                <a16:creationId xmlns:a16="http://schemas.microsoft.com/office/drawing/2014/main" id="{4ABB0B73-2EED-46F5-8C3C-4F030F957456}"/>
              </a:ext>
            </a:extLst>
          </p:cNvPr>
          <p:cNvCxnSpPr>
            <a:cxnSpLocks/>
          </p:cNvCxnSpPr>
          <p:nvPr/>
        </p:nvCxnSpPr>
        <p:spPr>
          <a:xfrm>
            <a:off x="4363421" y="2417984"/>
            <a:ext cx="0" cy="3106849"/>
          </a:xfrm>
          <a:prstGeom prst="line">
            <a:avLst/>
          </a:prstGeom>
          <a:ln w="28575" cmpd="sng">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F15614-A354-4EB8-980B-98D56DE4324D}"/>
              </a:ext>
            </a:extLst>
          </p:cNvPr>
          <p:cNvCxnSpPr>
            <a:cxnSpLocks/>
          </p:cNvCxnSpPr>
          <p:nvPr/>
        </p:nvCxnSpPr>
        <p:spPr>
          <a:xfrm>
            <a:off x="8404644" y="2417983"/>
            <a:ext cx="0" cy="3106850"/>
          </a:xfrm>
          <a:prstGeom prst="line">
            <a:avLst/>
          </a:prstGeom>
          <a:ln w="28575" cmpd="sng">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nvGrpSpPr>
          <p:cNvPr id="51" name="Group 248">
            <a:extLst>
              <a:ext uri="{FF2B5EF4-FFF2-40B4-BE49-F238E27FC236}">
                <a16:creationId xmlns:a16="http://schemas.microsoft.com/office/drawing/2014/main" id="{242FDCA9-E571-4C60-B4FD-C2389F68B18E}"/>
              </a:ext>
            </a:extLst>
          </p:cNvPr>
          <p:cNvGrpSpPr>
            <a:grpSpLocks noChangeAspect="1"/>
          </p:cNvGrpSpPr>
          <p:nvPr/>
        </p:nvGrpSpPr>
        <p:grpSpPr bwMode="auto">
          <a:xfrm>
            <a:off x="10102432" y="3311527"/>
            <a:ext cx="759197" cy="463239"/>
            <a:chOff x="6783" y="2749"/>
            <a:chExt cx="472" cy="288"/>
          </a:xfrm>
          <a:solidFill>
            <a:schemeClr val="accent2"/>
          </a:solidFill>
        </p:grpSpPr>
        <p:sp>
          <p:nvSpPr>
            <p:cNvPr id="52" name="Freeform 249">
              <a:extLst>
                <a:ext uri="{FF2B5EF4-FFF2-40B4-BE49-F238E27FC236}">
                  <a16:creationId xmlns:a16="http://schemas.microsoft.com/office/drawing/2014/main" id="{344C4088-AE12-4E74-8E57-EB44544981ED}"/>
                </a:ext>
              </a:extLst>
            </p:cNvPr>
            <p:cNvSpPr>
              <a:spLocks noEditPoints="1"/>
            </p:cNvSpPr>
            <p:nvPr/>
          </p:nvSpPr>
          <p:spPr bwMode="auto">
            <a:xfrm>
              <a:off x="6783" y="2823"/>
              <a:ext cx="472" cy="214"/>
            </a:xfrm>
            <a:custGeom>
              <a:avLst/>
              <a:gdLst>
                <a:gd name="T0" fmla="*/ 160 w 235"/>
                <a:gd name="T1" fmla="*/ 0 h 107"/>
                <a:gd name="T2" fmla="*/ 160 w 235"/>
                <a:gd name="T3" fmla="*/ 11 h 107"/>
                <a:gd name="T4" fmla="*/ 133 w 235"/>
                <a:gd name="T5" fmla="*/ 37 h 107"/>
                <a:gd name="T6" fmla="*/ 101 w 235"/>
                <a:gd name="T7" fmla="*/ 37 h 107"/>
                <a:gd name="T8" fmla="*/ 75 w 235"/>
                <a:gd name="T9" fmla="*/ 11 h 107"/>
                <a:gd name="T10" fmla="*/ 75 w 235"/>
                <a:gd name="T11" fmla="*/ 0 h 107"/>
                <a:gd name="T12" fmla="*/ 0 w 235"/>
                <a:gd name="T13" fmla="*/ 0 h 107"/>
                <a:gd name="T14" fmla="*/ 0 w 235"/>
                <a:gd name="T15" fmla="*/ 107 h 107"/>
                <a:gd name="T16" fmla="*/ 96 w 235"/>
                <a:gd name="T17" fmla="*/ 107 h 107"/>
                <a:gd name="T18" fmla="*/ 96 w 235"/>
                <a:gd name="T19" fmla="*/ 53 h 107"/>
                <a:gd name="T20" fmla="*/ 139 w 235"/>
                <a:gd name="T21" fmla="*/ 53 h 107"/>
                <a:gd name="T22" fmla="*/ 139 w 235"/>
                <a:gd name="T23" fmla="*/ 107 h 107"/>
                <a:gd name="T24" fmla="*/ 235 w 235"/>
                <a:gd name="T25" fmla="*/ 107 h 107"/>
                <a:gd name="T26" fmla="*/ 235 w 235"/>
                <a:gd name="T27" fmla="*/ 0 h 107"/>
                <a:gd name="T28" fmla="*/ 160 w 235"/>
                <a:gd name="T29" fmla="*/ 0 h 107"/>
                <a:gd name="T30" fmla="*/ 43 w 235"/>
                <a:gd name="T31" fmla="*/ 85 h 107"/>
                <a:gd name="T32" fmla="*/ 11 w 235"/>
                <a:gd name="T33" fmla="*/ 85 h 107"/>
                <a:gd name="T34" fmla="*/ 11 w 235"/>
                <a:gd name="T35" fmla="*/ 53 h 107"/>
                <a:gd name="T36" fmla="*/ 43 w 235"/>
                <a:gd name="T37" fmla="*/ 53 h 107"/>
                <a:gd name="T38" fmla="*/ 43 w 235"/>
                <a:gd name="T39" fmla="*/ 85 h 107"/>
                <a:gd name="T40" fmla="*/ 85 w 235"/>
                <a:gd name="T41" fmla="*/ 85 h 107"/>
                <a:gd name="T42" fmla="*/ 53 w 235"/>
                <a:gd name="T43" fmla="*/ 85 h 107"/>
                <a:gd name="T44" fmla="*/ 53 w 235"/>
                <a:gd name="T45" fmla="*/ 53 h 107"/>
                <a:gd name="T46" fmla="*/ 85 w 235"/>
                <a:gd name="T47" fmla="*/ 53 h 107"/>
                <a:gd name="T48" fmla="*/ 85 w 235"/>
                <a:gd name="T49" fmla="*/ 85 h 107"/>
                <a:gd name="T50" fmla="*/ 181 w 235"/>
                <a:gd name="T51" fmla="*/ 85 h 107"/>
                <a:gd name="T52" fmla="*/ 149 w 235"/>
                <a:gd name="T53" fmla="*/ 85 h 107"/>
                <a:gd name="T54" fmla="*/ 149 w 235"/>
                <a:gd name="T55" fmla="*/ 53 h 107"/>
                <a:gd name="T56" fmla="*/ 181 w 235"/>
                <a:gd name="T57" fmla="*/ 53 h 107"/>
                <a:gd name="T58" fmla="*/ 181 w 235"/>
                <a:gd name="T59" fmla="*/ 85 h 107"/>
                <a:gd name="T60" fmla="*/ 224 w 235"/>
                <a:gd name="T61" fmla="*/ 85 h 107"/>
                <a:gd name="T62" fmla="*/ 192 w 235"/>
                <a:gd name="T63" fmla="*/ 85 h 107"/>
                <a:gd name="T64" fmla="*/ 192 w 235"/>
                <a:gd name="T65" fmla="*/ 53 h 107"/>
                <a:gd name="T66" fmla="*/ 224 w 235"/>
                <a:gd name="T67" fmla="*/ 53 h 107"/>
                <a:gd name="T68" fmla="*/ 224 w 235"/>
                <a:gd name="T69" fmla="*/ 8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5" h="107">
                  <a:moveTo>
                    <a:pt x="160" y="0"/>
                  </a:moveTo>
                  <a:cubicBezTo>
                    <a:pt x="160" y="11"/>
                    <a:pt x="160" y="11"/>
                    <a:pt x="160" y="11"/>
                  </a:cubicBezTo>
                  <a:cubicBezTo>
                    <a:pt x="160" y="25"/>
                    <a:pt x="148" y="37"/>
                    <a:pt x="133" y="37"/>
                  </a:cubicBezTo>
                  <a:cubicBezTo>
                    <a:pt x="101" y="37"/>
                    <a:pt x="101" y="37"/>
                    <a:pt x="101" y="37"/>
                  </a:cubicBezTo>
                  <a:cubicBezTo>
                    <a:pt x="87" y="37"/>
                    <a:pt x="75" y="25"/>
                    <a:pt x="75" y="11"/>
                  </a:cubicBezTo>
                  <a:cubicBezTo>
                    <a:pt x="75" y="0"/>
                    <a:pt x="75" y="0"/>
                    <a:pt x="75" y="0"/>
                  </a:cubicBezTo>
                  <a:cubicBezTo>
                    <a:pt x="0" y="0"/>
                    <a:pt x="0" y="0"/>
                    <a:pt x="0" y="0"/>
                  </a:cubicBezTo>
                  <a:cubicBezTo>
                    <a:pt x="0" y="107"/>
                    <a:pt x="0" y="107"/>
                    <a:pt x="0" y="107"/>
                  </a:cubicBezTo>
                  <a:cubicBezTo>
                    <a:pt x="96" y="107"/>
                    <a:pt x="96" y="107"/>
                    <a:pt x="96" y="107"/>
                  </a:cubicBezTo>
                  <a:cubicBezTo>
                    <a:pt x="96" y="53"/>
                    <a:pt x="96" y="53"/>
                    <a:pt x="96" y="53"/>
                  </a:cubicBezTo>
                  <a:cubicBezTo>
                    <a:pt x="139" y="53"/>
                    <a:pt x="139" y="53"/>
                    <a:pt x="139" y="53"/>
                  </a:cubicBezTo>
                  <a:cubicBezTo>
                    <a:pt x="139" y="107"/>
                    <a:pt x="139" y="107"/>
                    <a:pt x="139" y="107"/>
                  </a:cubicBezTo>
                  <a:cubicBezTo>
                    <a:pt x="235" y="107"/>
                    <a:pt x="235" y="107"/>
                    <a:pt x="235" y="107"/>
                  </a:cubicBezTo>
                  <a:cubicBezTo>
                    <a:pt x="235" y="0"/>
                    <a:pt x="235" y="0"/>
                    <a:pt x="235" y="0"/>
                  </a:cubicBezTo>
                  <a:lnTo>
                    <a:pt x="160" y="0"/>
                  </a:lnTo>
                  <a:close/>
                  <a:moveTo>
                    <a:pt x="43" y="85"/>
                  </a:moveTo>
                  <a:cubicBezTo>
                    <a:pt x="11" y="85"/>
                    <a:pt x="11" y="85"/>
                    <a:pt x="11" y="85"/>
                  </a:cubicBezTo>
                  <a:cubicBezTo>
                    <a:pt x="11" y="53"/>
                    <a:pt x="11" y="53"/>
                    <a:pt x="11" y="53"/>
                  </a:cubicBezTo>
                  <a:cubicBezTo>
                    <a:pt x="43" y="53"/>
                    <a:pt x="43" y="53"/>
                    <a:pt x="43" y="53"/>
                  </a:cubicBezTo>
                  <a:lnTo>
                    <a:pt x="43" y="85"/>
                  </a:lnTo>
                  <a:close/>
                  <a:moveTo>
                    <a:pt x="85" y="85"/>
                  </a:moveTo>
                  <a:cubicBezTo>
                    <a:pt x="53" y="85"/>
                    <a:pt x="53" y="85"/>
                    <a:pt x="53" y="85"/>
                  </a:cubicBezTo>
                  <a:cubicBezTo>
                    <a:pt x="53" y="53"/>
                    <a:pt x="53" y="53"/>
                    <a:pt x="53" y="53"/>
                  </a:cubicBezTo>
                  <a:cubicBezTo>
                    <a:pt x="85" y="53"/>
                    <a:pt x="85" y="53"/>
                    <a:pt x="85" y="53"/>
                  </a:cubicBezTo>
                  <a:lnTo>
                    <a:pt x="85" y="85"/>
                  </a:lnTo>
                  <a:close/>
                  <a:moveTo>
                    <a:pt x="181" y="85"/>
                  </a:moveTo>
                  <a:cubicBezTo>
                    <a:pt x="149" y="85"/>
                    <a:pt x="149" y="85"/>
                    <a:pt x="149" y="85"/>
                  </a:cubicBezTo>
                  <a:cubicBezTo>
                    <a:pt x="149" y="53"/>
                    <a:pt x="149" y="53"/>
                    <a:pt x="149" y="53"/>
                  </a:cubicBezTo>
                  <a:cubicBezTo>
                    <a:pt x="181" y="53"/>
                    <a:pt x="181" y="53"/>
                    <a:pt x="181" y="53"/>
                  </a:cubicBezTo>
                  <a:lnTo>
                    <a:pt x="181" y="85"/>
                  </a:lnTo>
                  <a:close/>
                  <a:moveTo>
                    <a:pt x="224" y="85"/>
                  </a:moveTo>
                  <a:cubicBezTo>
                    <a:pt x="192" y="85"/>
                    <a:pt x="192" y="85"/>
                    <a:pt x="192" y="85"/>
                  </a:cubicBezTo>
                  <a:cubicBezTo>
                    <a:pt x="192" y="53"/>
                    <a:pt x="192" y="53"/>
                    <a:pt x="192" y="53"/>
                  </a:cubicBezTo>
                  <a:cubicBezTo>
                    <a:pt x="224" y="53"/>
                    <a:pt x="224" y="53"/>
                    <a:pt x="224" y="53"/>
                  </a:cubicBezTo>
                  <a:lnTo>
                    <a:pt x="224"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sym typeface="Arial" panose="020B0604020202020204" pitchFamily="34" charset="0"/>
              </a:endParaRPr>
            </a:p>
          </p:txBody>
        </p:sp>
        <p:sp>
          <p:nvSpPr>
            <p:cNvPr id="53" name="Freeform 250">
              <a:extLst>
                <a:ext uri="{FF2B5EF4-FFF2-40B4-BE49-F238E27FC236}">
                  <a16:creationId xmlns:a16="http://schemas.microsoft.com/office/drawing/2014/main" id="{70511A77-6E35-4E1E-9509-5D09461F9318}"/>
                </a:ext>
              </a:extLst>
            </p:cNvPr>
            <p:cNvSpPr>
              <a:spLocks noEditPoints="1"/>
            </p:cNvSpPr>
            <p:nvPr/>
          </p:nvSpPr>
          <p:spPr bwMode="auto">
            <a:xfrm>
              <a:off x="6954" y="2749"/>
              <a:ext cx="128" cy="128"/>
            </a:xfrm>
            <a:custGeom>
              <a:avLst/>
              <a:gdLst>
                <a:gd name="T0" fmla="*/ 48 w 64"/>
                <a:gd name="T1" fmla="*/ 0 h 64"/>
                <a:gd name="T2" fmla="*/ 16 w 64"/>
                <a:gd name="T3" fmla="*/ 0 h 64"/>
                <a:gd name="T4" fmla="*/ 0 w 64"/>
                <a:gd name="T5" fmla="*/ 16 h 64"/>
                <a:gd name="T6" fmla="*/ 0 w 64"/>
                <a:gd name="T7" fmla="*/ 48 h 64"/>
                <a:gd name="T8" fmla="*/ 16 w 64"/>
                <a:gd name="T9" fmla="*/ 64 h 64"/>
                <a:gd name="T10" fmla="*/ 48 w 64"/>
                <a:gd name="T11" fmla="*/ 64 h 64"/>
                <a:gd name="T12" fmla="*/ 64 w 64"/>
                <a:gd name="T13" fmla="*/ 48 h 64"/>
                <a:gd name="T14" fmla="*/ 64 w 64"/>
                <a:gd name="T15" fmla="*/ 16 h 64"/>
                <a:gd name="T16" fmla="*/ 48 w 64"/>
                <a:gd name="T17" fmla="*/ 0 h 64"/>
                <a:gd name="T18" fmla="*/ 32 w 64"/>
                <a:gd name="T19" fmla="*/ 50 h 64"/>
                <a:gd name="T20" fmla="*/ 20 w 64"/>
                <a:gd name="T21" fmla="*/ 37 h 64"/>
                <a:gd name="T22" fmla="*/ 15 w 64"/>
                <a:gd name="T23" fmla="*/ 30 h 64"/>
                <a:gd name="T24" fmla="*/ 15 w 64"/>
                <a:gd name="T25" fmla="*/ 30 h 64"/>
                <a:gd name="T26" fmla="*/ 13 w 64"/>
                <a:gd name="T27" fmla="*/ 25 h 64"/>
                <a:gd name="T28" fmla="*/ 23 w 64"/>
                <a:gd name="T29" fmla="*/ 16 h 64"/>
                <a:gd name="T30" fmla="*/ 32 w 64"/>
                <a:gd name="T31" fmla="*/ 25 h 64"/>
                <a:gd name="T32" fmla="*/ 42 w 64"/>
                <a:gd name="T33" fmla="*/ 16 h 64"/>
                <a:gd name="T34" fmla="*/ 51 w 64"/>
                <a:gd name="T35" fmla="*/ 25 h 64"/>
                <a:gd name="T36" fmla="*/ 50 w 64"/>
                <a:gd name="T37" fmla="*/ 30 h 64"/>
                <a:gd name="T38" fmla="*/ 50 w 64"/>
                <a:gd name="T39" fmla="*/ 30 h 64"/>
                <a:gd name="T40" fmla="*/ 45 w 64"/>
                <a:gd name="T41" fmla="*/ 37 h 64"/>
                <a:gd name="T42" fmla="*/ 32 w 64"/>
                <a:gd name="T43"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4">
                  <a:moveTo>
                    <a:pt x="48" y="0"/>
                  </a:moveTo>
                  <a:cubicBezTo>
                    <a:pt x="16" y="0"/>
                    <a:pt x="16" y="0"/>
                    <a:pt x="16" y="0"/>
                  </a:cubicBezTo>
                  <a:cubicBezTo>
                    <a:pt x="7" y="0"/>
                    <a:pt x="0" y="7"/>
                    <a:pt x="0" y="16"/>
                  </a:cubicBezTo>
                  <a:cubicBezTo>
                    <a:pt x="0" y="48"/>
                    <a:pt x="0" y="48"/>
                    <a:pt x="0" y="48"/>
                  </a:cubicBezTo>
                  <a:cubicBezTo>
                    <a:pt x="0" y="56"/>
                    <a:pt x="7" y="64"/>
                    <a:pt x="16" y="64"/>
                  </a:cubicBezTo>
                  <a:cubicBezTo>
                    <a:pt x="48" y="64"/>
                    <a:pt x="48" y="64"/>
                    <a:pt x="48" y="64"/>
                  </a:cubicBezTo>
                  <a:cubicBezTo>
                    <a:pt x="57" y="64"/>
                    <a:pt x="64" y="56"/>
                    <a:pt x="64" y="48"/>
                  </a:cubicBezTo>
                  <a:cubicBezTo>
                    <a:pt x="64" y="16"/>
                    <a:pt x="64" y="16"/>
                    <a:pt x="64" y="16"/>
                  </a:cubicBezTo>
                  <a:cubicBezTo>
                    <a:pt x="64" y="7"/>
                    <a:pt x="57" y="0"/>
                    <a:pt x="48" y="0"/>
                  </a:cubicBezTo>
                  <a:close/>
                  <a:moveTo>
                    <a:pt x="32" y="50"/>
                  </a:moveTo>
                  <a:cubicBezTo>
                    <a:pt x="32" y="50"/>
                    <a:pt x="25" y="43"/>
                    <a:pt x="20" y="37"/>
                  </a:cubicBezTo>
                  <a:cubicBezTo>
                    <a:pt x="18" y="35"/>
                    <a:pt x="16" y="32"/>
                    <a:pt x="15" y="30"/>
                  </a:cubicBezTo>
                  <a:cubicBezTo>
                    <a:pt x="15" y="30"/>
                    <a:pt x="15" y="30"/>
                    <a:pt x="15" y="30"/>
                  </a:cubicBezTo>
                  <a:cubicBezTo>
                    <a:pt x="14" y="29"/>
                    <a:pt x="13" y="27"/>
                    <a:pt x="13" y="25"/>
                  </a:cubicBezTo>
                  <a:cubicBezTo>
                    <a:pt x="13" y="20"/>
                    <a:pt x="18" y="16"/>
                    <a:pt x="23" y="16"/>
                  </a:cubicBezTo>
                  <a:cubicBezTo>
                    <a:pt x="28" y="16"/>
                    <a:pt x="32" y="20"/>
                    <a:pt x="32" y="25"/>
                  </a:cubicBezTo>
                  <a:cubicBezTo>
                    <a:pt x="32" y="20"/>
                    <a:pt x="37" y="16"/>
                    <a:pt x="42" y="16"/>
                  </a:cubicBezTo>
                  <a:cubicBezTo>
                    <a:pt x="47" y="16"/>
                    <a:pt x="51" y="20"/>
                    <a:pt x="51" y="25"/>
                  </a:cubicBezTo>
                  <a:cubicBezTo>
                    <a:pt x="51" y="27"/>
                    <a:pt x="51" y="29"/>
                    <a:pt x="50" y="30"/>
                  </a:cubicBezTo>
                  <a:cubicBezTo>
                    <a:pt x="50" y="30"/>
                    <a:pt x="50" y="30"/>
                    <a:pt x="50" y="30"/>
                  </a:cubicBezTo>
                  <a:cubicBezTo>
                    <a:pt x="50" y="30"/>
                    <a:pt x="48" y="33"/>
                    <a:pt x="45" y="37"/>
                  </a:cubicBezTo>
                  <a:cubicBezTo>
                    <a:pt x="42" y="41"/>
                    <a:pt x="37" y="45"/>
                    <a:pt x="32"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sym typeface="Arial" panose="020B0604020202020204" pitchFamily="34" charset="0"/>
              </a:endParaRPr>
            </a:p>
          </p:txBody>
        </p:sp>
      </p:grpSp>
      <p:sp>
        <p:nvSpPr>
          <p:cNvPr id="54" name="Freeform 4920">
            <a:extLst>
              <a:ext uri="{FF2B5EF4-FFF2-40B4-BE49-F238E27FC236}">
                <a16:creationId xmlns:a16="http://schemas.microsoft.com/office/drawing/2014/main" id="{87FB98C7-D44D-4448-B75B-C53BFE58F51B}"/>
              </a:ext>
            </a:extLst>
          </p:cNvPr>
          <p:cNvSpPr>
            <a:spLocks noEditPoints="1"/>
          </p:cNvSpPr>
          <p:nvPr/>
        </p:nvSpPr>
        <p:spPr bwMode="auto">
          <a:xfrm>
            <a:off x="10180702" y="5050349"/>
            <a:ext cx="616517" cy="441825"/>
          </a:xfrm>
          <a:custGeom>
            <a:avLst/>
            <a:gdLst>
              <a:gd name="T0" fmla="*/ 196 w 380"/>
              <a:gd name="T1" fmla="*/ 2 h 310"/>
              <a:gd name="T2" fmla="*/ 118 w 380"/>
              <a:gd name="T3" fmla="*/ 46 h 310"/>
              <a:gd name="T4" fmla="*/ 116 w 380"/>
              <a:gd name="T5" fmla="*/ 6 h 310"/>
              <a:gd name="T6" fmla="*/ 108 w 380"/>
              <a:gd name="T7" fmla="*/ 0 h 310"/>
              <a:gd name="T8" fmla="*/ 64 w 380"/>
              <a:gd name="T9" fmla="*/ 0 h 310"/>
              <a:gd name="T10" fmla="*/ 58 w 380"/>
              <a:gd name="T11" fmla="*/ 10 h 310"/>
              <a:gd name="T12" fmla="*/ 4 w 380"/>
              <a:gd name="T13" fmla="*/ 120 h 310"/>
              <a:gd name="T14" fmla="*/ 0 w 380"/>
              <a:gd name="T15" fmla="*/ 132 h 310"/>
              <a:gd name="T16" fmla="*/ 56 w 380"/>
              <a:gd name="T17" fmla="*/ 138 h 310"/>
              <a:gd name="T18" fmla="*/ 58 w 380"/>
              <a:gd name="T19" fmla="*/ 300 h 310"/>
              <a:gd name="T20" fmla="*/ 72 w 380"/>
              <a:gd name="T21" fmla="*/ 310 h 310"/>
              <a:gd name="T22" fmla="*/ 120 w 380"/>
              <a:gd name="T23" fmla="*/ 306 h 310"/>
              <a:gd name="T24" fmla="*/ 102 w 380"/>
              <a:gd name="T25" fmla="*/ 252 h 310"/>
              <a:gd name="T26" fmla="*/ 96 w 380"/>
              <a:gd name="T27" fmla="*/ 250 h 310"/>
              <a:gd name="T28" fmla="*/ 92 w 380"/>
              <a:gd name="T29" fmla="*/ 182 h 310"/>
              <a:gd name="T30" fmla="*/ 96 w 380"/>
              <a:gd name="T31" fmla="*/ 176 h 310"/>
              <a:gd name="T32" fmla="*/ 162 w 380"/>
              <a:gd name="T33" fmla="*/ 172 h 310"/>
              <a:gd name="T34" fmla="*/ 170 w 380"/>
              <a:gd name="T35" fmla="*/ 176 h 310"/>
              <a:gd name="T36" fmla="*/ 172 w 380"/>
              <a:gd name="T37" fmla="*/ 242 h 310"/>
              <a:gd name="T38" fmla="*/ 170 w 380"/>
              <a:gd name="T39" fmla="*/ 250 h 310"/>
              <a:gd name="T40" fmla="*/ 146 w 380"/>
              <a:gd name="T41" fmla="*/ 252 h 310"/>
              <a:gd name="T42" fmla="*/ 144 w 380"/>
              <a:gd name="T43" fmla="*/ 306 h 310"/>
              <a:gd name="T44" fmla="*/ 232 w 380"/>
              <a:gd name="T45" fmla="*/ 310 h 310"/>
              <a:gd name="T46" fmla="*/ 226 w 380"/>
              <a:gd name="T47" fmla="*/ 252 h 310"/>
              <a:gd name="T48" fmla="*/ 198 w 380"/>
              <a:gd name="T49" fmla="*/ 250 h 310"/>
              <a:gd name="T50" fmla="*/ 192 w 380"/>
              <a:gd name="T51" fmla="*/ 244 h 310"/>
              <a:gd name="T52" fmla="*/ 212 w 380"/>
              <a:gd name="T53" fmla="*/ 180 h 310"/>
              <a:gd name="T54" fmla="*/ 256 w 380"/>
              <a:gd name="T55" fmla="*/ 172 h 310"/>
              <a:gd name="T56" fmla="*/ 266 w 380"/>
              <a:gd name="T57" fmla="*/ 180 h 310"/>
              <a:gd name="T58" fmla="*/ 288 w 380"/>
              <a:gd name="T59" fmla="*/ 242 h 310"/>
              <a:gd name="T60" fmla="*/ 284 w 380"/>
              <a:gd name="T61" fmla="*/ 250 h 310"/>
              <a:gd name="T62" fmla="*/ 278 w 380"/>
              <a:gd name="T63" fmla="*/ 252 h 310"/>
              <a:gd name="T64" fmla="*/ 254 w 380"/>
              <a:gd name="T65" fmla="*/ 298 h 310"/>
              <a:gd name="T66" fmla="*/ 246 w 380"/>
              <a:gd name="T67" fmla="*/ 310 h 310"/>
              <a:gd name="T68" fmla="*/ 314 w 380"/>
              <a:gd name="T69" fmla="*/ 310 h 310"/>
              <a:gd name="T70" fmla="*/ 324 w 380"/>
              <a:gd name="T71" fmla="*/ 294 h 310"/>
              <a:gd name="T72" fmla="*/ 370 w 380"/>
              <a:gd name="T73" fmla="*/ 138 h 310"/>
              <a:gd name="T74" fmla="*/ 374 w 380"/>
              <a:gd name="T75" fmla="*/ 138 h 310"/>
              <a:gd name="T76" fmla="*/ 380 w 380"/>
              <a:gd name="T77" fmla="*/ 128 h 310"/>
              <a:gd name="T78" fmla="*/ 376 w 380"/>
              <a:gd name="T79" fmla="*/ 120 h 310"/>
              <a:gd name="T80" fmla="*/ 132 w 380"/>
              <a:gd name="T81" fmla="*/ 162 h 310"/>
              <a:gd name="T82" fmla="*/ 110 w 380"/>
              <a:gd name="T83" fmla="*/ 146 h 310"/>
              <a:gd name="T84" fmla="*/ 110 w 380"/>
              <a:gd name="T85" fmla="*/ 128 h 310"/>
              <a:gd name="T86" fmla="*/ 132 w 380"/>
              <a:gd name="T87" fmla="*/ 114 h 310"/>
              <a:gd name="T88" fmla="*/ 150 w 380"/>
              <a:gd name="T89" fmla="*/ 120 h 310"/>
              <a:gd name="T90" fmla="*/ 156 w 380"/>
              <a:gd name="T91" fmla="*/ 138 h 310"/>
              <a:gd name="T92" fmla="*/ 142 w 380"/>
              <a:gd name="T93" fmla="*/ 160 h 310"/>
              <a:gd name="T94" fmla="*/ 240 w 380"/>
              <a:gd name="T95" fmla="*/ 162 h 310"/>
              <a:gd name="T96" fmla="*/ 222 w 380"/>
              <a:gd name="T97" fmla="*/ 154 h 310"/>
              <a:gd name="T98" fmla="*/ 216 w 380"/>
              <a:gd name="T99" fmla="*/ 138 h 310"/>
              <a:gd name="T100" fmla="*/ 230 w 380"/>
              <a:gd name="T101" fmla="*/ 116 h 310"/>
              <a:gd name="T102" fmla="*/ 248 w 380"/>
              <a:gd name="T103" fmla="*/ 116 h 310"/>
              <a:gd name="T104" fmla="*/ 264 w 380"/>
              <a:gd name="T105" fmla="*/ 138 h 310"/>
              <a:gd name="T106" fmla="*/ 256 w 380"/>
              <a:gd name="T107" fmla="*/ 154 h 310"/>
              <a:gd name="T108" fmla="*/ 240 w 380"/>
              <a:gd name="T109" fmla="*/ 16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0" h="310">
                <a:moveTo>
                  <a:pt x="376" y="120"/>
                </a:moveTo>
                <a:lnTo>
                  <a:pt x="196" y="2"/>
                </a:lnTo>
                <a:lnTo>
                  <a:pt x="196" y="2"/>
                </a:lnTo>
                <a:lnTo>
                  <a:pt x="190" y="0"/>
                </a:lnTo>
                <a:lnTo>
                  <a:pt x="184" y="2"/>
                </a:lnTo>
                <a:lnTo>
                  <a:pt x="118" y="46"/>
                </a:lnTo>
                <a:lnTo>
                  <a:pt x="118" y="10"/>
                </a:lnTo>
                <a:lnTo>
                  <a:pt x="118" y="10"/>
                </a:lnTo>
                <a:lnTo>
                  <a:pt x="116" y="6"/>
                </a:lnTo>
                <a:lnTo>
                  <a:pt x="114" y="4"/>
                </a:lnTo>
                <a:lnTo>
                  <a:pt x="112" y="0"/>
                </a:lnTo>
                <a:lnTo>
                  <a:pt x="108" y="0"/>
                </a:lnTo>
                <a:lnTo>
                  <a:pt x="68" y="0"/>
                </a:lnTo>
                <a:lnTo>
                  <a:pt x="68" y="0"/>
                </a:lnTo>
                <a:lnTo>
                  <a:pt x="64" y="0"/>
                </a:lnTo>
                <a:lnTo>
                  <a:pt x="60" y="4"/>
                </a:lnTo>
                <a:lnTo>
                  <a:pt x="58" y="6"/>
                </a:lnTo>
                <a:lnTo>
                  <a:pt x="58" y="10"/>
                </a:lnTo>
                <a:lnTo>
                  <a:pt x="58" y="86"/>
                </a:lnTo>
                <a:lnTo>
                  <a:pt x="4" y="120"/>
                </a:lnTo>
                <a:lnTo>
                  <a:pt x="4" y="120"/>
                </a:lnTo>
                <a:lnTo>
                  <a:pt x="0" y="124"/>
                </a:lnTo>
                <a:lnTo>
                  <a:pt x="0" y="132"/>
                </a:lnTo>
                <a:lnTo>
                  <a:pt x="0" y="132"/>
                </a:lnTo>
                <a:lnTo>
                  <a:pt x="4" y="136"/>
                </a:lnTo>
                <a:lnTo>
                  <a:pt x="10" y="138"/>
                </a:lnTo>
                <a:lnTo>
                  <a:pt x="56" y="138"/>
                </a:lnTo>
                <a:lnTo>
                  <a:pt x="56" y="294"/>
                </a:lnTo>
                <a:lnTo>
                  <a:pt x="56" y="294"/>
                </a:lnTo>
                <a:lnTo>
                  <a:pt x="58" y="300"/>
                </a:lnTo>
                <a:lnTo>
                  <a:pt x="62" y="306"/>
                </a:lnTo>
                <a:lnTo>
                  <a:pt x="66" y="310"/>
                </a:lnTo>
                <a:lnTo>
                  <a:pt x="72" y="310"/>
                </a:lnTo>
                <a:lnTo>
                  <a:pt x="126" y="310"/>
                </a:lnTo>
                <a:lnTo>
                  <a:pt x="126" y="310"/>
                </a:lnTo>
                <a:lnTo>
                  <a:pt x="120" y="306"/>
                </a:lnTo>
                <a:lnTo>
                  <a:pt x="118" y="298"/>
                </a:lnTo>
                <a:lnTo>
                  <a:pt x="118" y="252"/>
                </a:lnTo>
                <a:lnTo>
                  <a:pt x="102" y="252"/>
                </a:lnTo>
                <a:lnTo>
                  <a:pt x="102" y="252"/>
                </a:lnTo>
                <a:lnTo>
                  <a:pt x="98" y="252"/>
                </a:lnTo>
                <a:lnTo>
                  <a:pt x="96" y="250"/>
                </a:lnTo>
                <a:lnTo>
                  <a:pt x="94" y="246"/>
                </a:lnTo>
                <a:lnTo>
                  <a:pt x="92" y="242"/>
                </a:lnTo>
                <a:lnTo>
                  <a:pt x="92" y="182"/>
                </a:lnTo>
                <a:lnTo>
                  <a:pt x="92" y="182"/>
                </a:lnTo>
                <a:lnTo>
                  <a:pt x="94" y="178"/>
                </a:lnTo>
                <a:lnTo>
                  <a:pt x="96" y="176"/>
                </a:lnTo>
                <a:lnTo>
                  <a:pt x="98" y="174"/>
                </a:lnTo>
                <a:lnTo>
                  <a:pt x="102" y="172"/>
                </a:lnTo>
                <a:lnTo>
                  <a:pt x="162" y="172"/>
                </a:lnTo>
                <a:lnTo>
                  <a:pt x="162" y="172"/>
                </a:lnTo>
                <a:lnTo>
                  <a:pt x="166" y="174"/>
                </a:lnTo>
                <a:lnTo>
                  <a:pt x="170" y="176"/>
                </a:lnTo>
                <a:lnTo>
                  <a:pt x="172" y="178"/>
                </a:lnTo>
                <a:lnTo>
                  <a:pt x="172" y="182"/>
                </a:lnTo>
                <a:lnTo>
                  <a:pt x="172" y="242"/>
                </a:lnTo>
                <a:lnTo>
                  <a:pt x="172" y="242"/>
                </a:lnTo>
                <a:lnTo>
                  <a:pt x="172" y="246"/>
                </a:lnTo>
                <a:lnTo>
                  <a:pt x="170" y="250"/>
                </a:lnTo>
                <a:lnTo>
                  <a:pt x="166" y="252"/>
                </a:lnTo>
                <a:lnTo>
                  <a:pt x="162" y="252"/>
                </a:lnTo>
                <a:lnTo>
                  <a:pt x="146" y="252"/>
                </a:lnTo>
                <a:lnTo>
                  <a:pt x="146" y="298"/>
                </a:lnTo>
                <a:lnTo>
                  <a:pt x="146" y="298"/>
                </a:lnTo>
                <a:lnTo>
                  <a:pt x="144" y="306"/>
                </a:lnTo>
                <a:lnTo>
                  <a:pt x="140" y="310"/>
                </a:lnTo>
                <a:lnTo>
                  <a:pt x="232" y="310"/>
                </a:lnTo>
                <a:lnTo>
                  <a:pt x="232" y="310"/>
                </a:lnTo>
                <a:lnTo>
                  <a:pt x="228" y="306"/>
                </a:lnTo>
                <a:lnTo>
                  <a:pt x="226" y="298"/>
                </a:lnTo>
                <a:lnTo>
                  <a:pt x="226" y="252"/>
                </a:lnTo>
                <a:lnTo>
                  <a:pt x="202" y="252"/>
                </a:lnTo>
                <a:lnTo>
                  <a:pt x="202" y="252"/>
                </a:lnTo>
                <a:lnTo>
                  <a:pt x="198" y="250"/>
                </a:lnTo>
                <a:lnTo>
                  <a:pt x="194" y="248"/>
                </a:lnTo>
                <a:lnTo>
                  <a:pt x="194" y="248"/>
                </a:lnTo>
                <a:lnTo>
                  <a:pt x="192" y="244"/>
                </a:lnTo>
                <a:lnTo>
                  <a:pt x="192" y="238"/>
                </a:lnTo>
                <a:lnTo>
                  <a:pt x="212" y="180"/>
                </a:lnTo>
                <a:lnTo>
                  <a:pt x="212" y="180"/>
                </a:lnTo>
                <a:lnTo>
                  <a:pt x="216" y="174"/>
                </a:lnTo>
                <a:lnTo>
                  <a:pt x="222" y="172"/>
                </a:lnTo>
                <a:lnTo>
                  <a:pt x="256" y="172"/>
                </a:lnTo>
                <a:lnTo>
                  <a:pt x="256" y="172"/>
                </a:lnTo>
                <a:lnTo>
                  <a:pt x="262" y="174"/>
                </a:lnTo>
                <a:lnTo>
                  <a:pt x="266" y="180"/>
                </a:lnTo>
                <a:lnTo>
                  <a:pt x="286" y="238"/>
                </a:lnTo>
                <a:lnTo>
                  <a:pt x="286" y="238"/>
                </a:lnTo>
                <a:lnTo>
                  <a:pt x="288" y="242"/>
                </a:lnTo>
                <a:lnTo>
                  <a:pt x="288" y="242"/>
                </a:lnTo>
                <a:lnTo>
                  <a:pt x="286" y="246"/>
                </a:lnTo>
                <a:lnTo>
                  <a:pt x="284" y="250"/>
                </a:lnTo>
                <a:lnTo>
                  <a:pt x="282" y="252"/>
                </a:lnTo>
                <a:lnTo>
                  <a:pt x="278" y="252"/>
                </a:lnTo>
                <a:lnTo>
                  <a:pt x="278" y="252"/>
                </a:lnTo>
                <a:lnTo>
                  <a:pt x="278" y="252"/>
                </a:lnTo>
                <a:lnTo>
                  <a:pt x="254" y="252"/>
                </a:lnTo>
                <a:lnTo>
                  <a:pt x="254" y="298"/>
                </a:lnTo>
                <a:lnTo>
                  <a:pt x="254" y="298"/>
                </a:lnTo>
                <a:lnTo>
                  <a:pt x="252" y="306"/>
                </a:lnTo>
                <a:lnTo>
                  <a:pt x="246" y="310"/>
                </a:lnTo>
                <a:lnTo>
                  <a:pt x="308" y="310"/>
                </a:lnTo>
                <a:lnTo>
                  <a:pt x="308" y="310"/>
                </a:lnTo>
                <a:lnTo>
                  <a:pt x="314" y="310"/>
                </a:lnTo>
                <a:lnTo>
                  <a:pt x="318" y="306"/>
                </a:lnTo>
                <a:lnTo>
                  <a:pt x="322" y="300"/>
                </a:lnTo>
                <a:lnTo>
                  <a:pt x="324" y="294"/>
                </a:lnTo>
                <a:lnTo>
                  <a:pt x="324" y="138"/>
                </a:lnTo>
                <a:lnTo>
                  <a:pt x="370" y="138"/>
                </a:lnTo>
                <a:lnTo>
                  <a:pt x="370" y="138"/>
                </a:lnTo>
                <a:lnTo>
                  <a:pt x="370" y="138"/>
                </a:lnTo>
                <a:lnTo>
                  <a:pt x="370" y="138"/>
                </a:lnTo>
                <a:lnTo>
                  <a:pt x="374" y="138"/>
                </a:lnTo>
                <a:lnTo>
                  <a:pt x="378" y="136"/>
                </a:lnTo>
                <a:lnTo>
                  <a:pt x="380" y="132"/>
                </a:lnTo>
                <a:lnTo>
                  <a:pt x="380" y="128"/>
                </a:lnTo>
                <a:lnTo>
                  <a:pt x="380" y="128"/>
                </a:lnTo>
                <a:lnTo>
                  <a:pt x="380" y="122"/>
                </a:lnTo>
                <a:lnTo>
                  <a:pt x="376" y="120"/>
                </a:lnTo>
                <a:lnTo>
                  <a:pt x="376" y="120"/>
                </a:lnTo>
                <a:close/>
                <a:moveTo>
                  <a:pt x="132" y="162"/>
                </a:moveTo>
                <a:lnTo>
                  <a:pt x="132" y="162"/>
                </a:lnTo>
                <a:lnTo>
                  <a:pt x="124" y="160"/>
                </a:lnTo>
                <a:lnTo>
                  <a:pt x="116" y="154"/>
                </a:lnTo>
                <a:lnTo>
                  <a:pt x="110" y="146"/>
                </a:lnTo>
                <a:lnTo>
                  <a:pt x="108" y="138"/>
                </a:lnTo>
                <a:lnTo>
                  <a:pt x="108" y="138"/>
                </a:lnTo>
                <a:lnTo>
                  <a:pt x="110" y="128"/>
                </a:lnTo>
                <a:lnTo>
                  <a:pt x="116" y="120"/>
                </a:lnTo>
                <a:lnTo>
                  <a:pt x="124" y="116"/>
                </a:lnTo>
                <a:lnTo>
                  <a:pt x="132" y="114"/>
                </a:lnTo>
                <a:lnTo>
                  <a:pt x="132" y="114"/>
                </a:lnTo>
                <a:lnTo>
                  <a:pt x="142" y="116"/>
                </a:lnTo>
                <a:lnTo>
                  <a:pt x="150" y="120"/>
                </a:lnTo>
                <a:lnTo>
                  <a:pt x="154" y="128"/>
                </a:lnTo>
                <a:lnTo>
                  <a:pt x="156" y="138"/>
                </a:lnTo>
                <a:lnTo>
                  <a:pt x="156" y="138"/>
                </a:lnTo>
                <a:lnTo>
                  <a:pt x="154" y="146"/>
                </a:lnTo>
                <a:lnTo>
                  <a:pt x="150" y="154"/>
                </a:lnTo>
                <a:lnTo>
                  <a:pt x="142" y="160"/>
                </a:lnTo>
                <a:lnTo>
                  <a:pt x="132" y="162"/>
                </a:lnTo>
                <a:lnTo>
                  <a:pt x="132" y="162"/>
                </a:lnTo>
                <a:close/>
                <a:moveTo>
                  <a:pt x="240" y="162"/>
                </a:moveTo>
                <a:lnTo>
                  <a:pt x="240" y="162"/>
                </a:lnTo>
                <a:lnTo>
                  <a:pt x="230" y="160"/>
                </a:lnTo>
                <a:lnTo>
                  <a:pt x="222" y="154"/>
                </a:lnTo>
                <a:lnTo>
                  <a:pt x="218" y="146"/>
                </a:lnTo>
                <a:lnTo>
                  <a:pt x="216" y="138"/>
                </a:lnTo>
                <a:lnTo>
                  <a:pt x="216" y="138"/>
                </a:lnTo>
                <a:lnTo>
                  <a:pt x="218" y="128"/>
                </a:lnTo>
                <a:lnTo>
                  <a:pt x="222" y="120"/>
                </a:lnTo>
                <a:lnTo>
                  <a:pt x="230" y="116"/>
                </a:lnTo>
                <a:lnTo>
                  <a:pt x="240" y="114"/>
                </a:lnTo>
                <a:lnTo>
                  <a:pt x="240" y="114"/>
                </a:lnTo>
                <a:lnTo>
                  <a:pt x="248" y="116"/>
                </a:lnTo>
                <a:lnTo>
                  <a:pt x="256" y="120"/>
                </a:lnTo>
                <a:lnTo>
                  <a:pt x="262" y="128"/>
                </a:lnTo>
                <a:lnTo>
                  <a:pt x="264" y="138"/>
                </a:lnTo>
                <a:lnTo>
                  <a:pt x="264" y="138"/>
                </a:lnTo>
                <a:lnTo>
                  <a:pt x="262" y="146"/>
                </a:lnTo>
                <a:lnTo>
                  <a:pt x="256" y="154"/>
                </a:lnTo>
                <a:lnTo>
                  <a:pt x="248" y="160"/>
                </a:lnTo>
                <a:lnTo>
                  <a:pt x="240" y="162"/>
                </a:lnTo>
                <a:lnTo>
                  <a:pt x="240" y="162"/>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endParaRPr lang="en-GB">
              <a:cs typeface="Arial" panose="020B0604020202020204" pitchFamily="34" charset="0"/>
              <a:sym typeface="Arial" panose="020B0604020202020204" pitchFamily="34" charset="0"/>
            </a:endParaRPr>
          </a:p>
        </p:txBody>
      </p:sp>
      <p:grpSp>
        <p:nvGrpSpPr>
          <p:cNvPr id="55" name="Group 21">
            <a:extLst>
              <a:ext uri="{FF2B5EF4-FFF2-40B4-BE49-F238E27FC236}">
                <a16:creationId xmlns:a16="http://schemas.microsoft.com/office/drawing/2014/main" id="{24168257-96F3-4293-B083-D2BF195819EF}"/>
              </a:ext>
            </a:extLst>
          </p:cNvPr>
          <p:cNvGrpSpPr>
            <a:grpSpLocks noChangeAspect="1"/>
          </p:cNvGrpSpPr>
          <p:nvPr/>
        </p:nvGrpSpPr>
        <p:grpSpPr bwMode="auto">
          <a:xfrm>
            <a:off x="10408800" y="4513020"/>
            <a:ext cx="440031" cy="477108"/>
            <a:chOff x="1638" y="169"/>
            <a:chExt cx="629" cy="682"/>
          </a:xfrm>
          <a:solidFill>
            <a:schemeClr val="accent2"/>
          </a:solidFill>
        </p:grpSpPr>
        <p:sp>
          <p:nvSpPr>
            <p:cNvPr id="56" name="Freeform 22">
              <a:extLst>
                <a:ext uri="{FF2B5EF4-FFF2-40B4-BE49-F238E27FC236}">
                  <a16:creationId xmlns:a16="http://schemas.microsoft.com/office/drawing/2014/main" id="{C89E7976-1537-4053-9194-F5F6B39E7B98}"/>
                </a:ext>
              </a:extLst>
            </p:cNvPr>
            <p:cNvSpPr>
              <a:spLocks noEditPoints="1"/>
            </p:cNvSpPr>
            <p:nvPr/>
          </p:nvSpPr>
          <p:spPr bwMode="auto">
            <a:xfrm>
              <a:off x="1638" y="169"/>
              <a:ext cx="629" cy="572"/>
            </a:xfrm>
            <a:custGeom>
              <a:avLst/>
              <a:gdLst>
                <a:gd name="T0" fmla="*/ 115 w 211"/>
                <a:gd name="T1" fmla="*/ 0 h 192"/>
                <a:gd name="T2" fmla="*/ 115 w 211"/>
                <a:gd name="T3" fmla="*/ 0 h 192"/>
                <a:gd name="T4" fmla="*/ 115 w 211"/>
                <a:gd name="T5" fmla="*/ 11 h 192"/>
                <a:gd name="T6" fmla="*/ 115 w 211"/>
                <a:gd name="T7" fmla="*/ 11 h 192"/>
                <a:gd name="T8" fmla="*/ 55 w 211"/>
                <a:gd name="T9" fmla="*/ 36 h 192"/>
                <a:gd name="T10" fmla="*/ 51 w 211"/>
                <a:gd name="T11" fmla="*/ 39 h 192"/>
                <a:gd name="T12" fmla="*/ 108 w 211"/>
                <a:gd name="T13" fmla="*/ 96 h 192"/>
                <a:gd name="T14" fmla="*/ 27 w 211"/>
                <a:gd name="T15" fmla="*/ 96 h 192"/>
                <a:gd name="T16" fmla="*/ 7 w 211"/>
                <a:gd name="T17" fmla="*/ 76 h 192"/>
                <a:gd name="T18" fmla="*/ 0 w 211"/>
                <a:gd name="T19" fmla="*/ 84 h 192"/>
                <a:gd name="T20" fmla="*/ 20 w 211"/>
                <a:gd name="T21" fmla="*/ 104 h 192"/>
                <a:gd name="T22" fmla="*/ 115 w 211"/>
                <a:gd name="T23" fmla="*/ 192 h 192"/>
                <a:gd name="T24" fmla="*/ 211 w 211"/>
                <a:gd name="T25" fmla="*/ 96 h 192"/>
                <a:gd name="T26" fmla="*/ 115 w 211"/>
                <a:gd name="T27" fmla="*/ 0 h 192"/>
                <a:gd name="T28" fmla="*/ 115 w 211"/>
                <a:gd name="T29" fmla="*/ 21 h 192"/>
                <a:gd name="T30" fmla="*/ 115 w 211"/>
                <a:gd name="T31" fmla="*/ 21 h 192"/>
                <a:gd name="T32" fmla="*/ 115 w 211"/>
                <a:gd name="T33" fmla="*/ 89 h 192"/>
                <a:gd name="T34" fmla="*/ 66 w 211"/>
                <a:gd name="T35" fmla="*/ 40 h 192"/>
                <a:gd name="T36" fmla="*/ 115 w 211"/>
                <a:gd name="T37" fmla="*/ 2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92">
                  <a:moveTo>
                    <a:pt x="115" y="0"/>
                  </a:moveTo>
                  <a:cubicBezTo>
                    <a:pt x="115" y="0"/>
                    <a:pt x="115" y="0"/>
                    <a:pt x="115" y="0"/>
                  </a:cubicBezTo>
                  <a:cubicBezTo>
                    <a:pt x="115" y="11"/>
                    <a:pt x="115" y="11"/>
                    <a:pt x="115" y="11"/>
                  </a:cubicBezTo>
                  <a:cubicBezTo>
                    <a:pt x="115" y="11"/>
                    <a:pt x="115" y="11"/>
                    <a:pt x="115" y="11"/>
                  </a:cubicBezTo>
                  <a:cubicBezTo>
                    <a:pt x="92" y="11"/>
                    <a:pt x="71" y="20"/>
                    <a:pt x="55" y="36"/>
                  </a:cubicBezTo>
                  <a:cubicBezTo>
                    <a:pt x="51" y="39"/>
                    <a:pt x="51" y="39"/>
                    <a:pt x="51" y="39"/>
                  </a:cubicBezTo>
                  <a:cubicBezTo>
                    <a:pt x="108" y="96"/>
                    <a:pt x="108" y="96"/>
                    <a:pt x="108" y="96"/>
                  </a:cubicBezTo>
                  <a:cubicBezTo>
                    <a:pt x="27" y="96"/>
                    <a:pt x="27" y="96"/>
                    <a:pt x="27" y="96"/>
                  </a:cubicBezTo>
                  <a:cubicBezTo>
                    <a:pt x="7" y="76"/>
                    <a:pt x="7" y="76"/>
                    <a:pt x="7" y="76"/>
                  </a:cubicBezTo>
                  <a:cubicBezTo>
                    <a:pt x="0" y="84"/>
                    <a:pt x="0" y="84"/>
                    <a:pt x="0" y="84"/>
                  </a:cubicBezTo>
                  <a:cubicBezTo>
                    <a:pt x="20" y="104"/>
                    <a:pt x="20" y="104"/>
                    <a:pt x="20" y="104"/>
                  </a:cubicBezTo>
                  <a:cubicBezTo>
                    <a:pt x="24" y="153"/>
                    <a:pt x="65" y="192"/>
                    <a:pt x="115" y="192"/>
                  </a:cubicBezTo>
                  <a:cubicBezTo>
                    <a:pt x="168" y="192"/>
                    <a:pt x="211" y="149"/>
                    <a:pt x="211" y="96"/>
                  </a:cubicBezTo>
                  <a:cubicBezTo>
                    <a:pt x="211" y="43"/>
                    <a:pt x="168" y="0"/>
                    <a:pt x="115" y="0"/>
                  </a:cubicBezTo>
                  <a:close/>
                  <a:moveTo>
                    <a:pt x="115" y="21"/>
                  </a:moveTo>
                  <a:cubicBezTo>
                    <a:pt x="115" y="21"/>
                    <a:pt x="115" y="21"/>
                    <a:pt x="115" y="21"/>
                  </a:cubicBezTo>
                  <a:cubicBezTo>
                    <a:pt x="115" y="89"/>
                    <a:pt x="115" y="89"/>
                    <a:pt x="115" y="89"/>
                  </a:cubicBezTo>
                  <a:cubicBezTo>
                    <a:pt x="66" y="40"/>
                    <a:pt x="66" y="40"/>
                    <a:pt x="66" y="40"/>
                  </a:cubicBezTo>
                  <a:cubicBezTo>
                    <a:pt x="80" y="28"/>
                    <a:pt x="97"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sym typeface="Arial" panose="020B0604020202020204" pitchFamily="34" charset="0"/>
              </a:endParaRPr>
            </a:p>
          </p:txBody>
        </p:sp>
        <p:sp>
          <p:nvSpPr>
            <p:cNvPr id="57" name="Freeform 23">
              <a:extLst>
                <a:ext uri="{FF2B5EF4-FFF2-40B4-BE49-F238E27FC236}">
                  <a16:creationId xmlns:a16="http://schemas.microsoft.com/office/drawing/2014/main" id="{2AA35FE4-4E75-4F1D-8295-4EA41F00C05B}"/>
                </a:ext>
              </a:extLst>
            </p:cNvPr>
            <p:cNvSpPr>
              <a:spLocks noEditPoints="1"/>
            </p:cNvSpPr>
            <p:nvPr/>
          </p:nvSpPr>
          <p:spPr bwMode="auto">
            <a:xfrm>
              <a:off x="1742" y="726"/>
              <a:ext cx="129" cy="125"/>
            </a:xfrm>
            <a:custGeom>
              <a:avLst/>
              <a:gdLst>
                <a:gd name="T0" fmla="*/ 22 w 43"/>
                <a:gd name="T1" fmla="*/ 0 h 42"/>
                <a:gd name="T2" fmla="*/ 0 w 43"/>
                <a:gd name="T3" fmla="*/ 21 h 42"/>
                <a:gd name="T4" fmla="*/ 22 w 43"/>
                <a:gd name="T5" fmla="*/ 42 h 42"/>
                <a:gd name="T6" fmla="*/ 43 w 43"/>
                <a:gd name="T7" fmla="*/ 21 h 42"/>
                <a:gd name="T8" fmla="*/ 22 w 43"/>
                <a:gd name="T9" fmla="*/ 0 h 42"/>
                <a:gd name="T10" fmla="*/ 22 w 43"/>
                <a:gd name="T11" fmla="*/ 32 h 42"/>
                <a:gd name="T12" fmla="*/ 11 w 43"/>
                <a:gd name="T13" fmla="*/ 21 h 42"/>
                <a:gd name="T14" fmla="*/ 22 w 43"/>
                <a:gd name="T15" fmla="*/ 10 h 42"/>
                <a:gd name="T16" fmla="*/ 32 w 43"/>
                <a:gd name="T17" fmla="*/ 21 h 42"/>
                <a:gd name="T18" fmla="*/ 22 w 43"/>
                <a:gd name="T1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2">
                  <a:moveTo>
                    <a:pt x="22" y="0"/>
                  </a:moveTo>
                  <a:cubicBezTo>
                    <a:pt x="10" y="0"/>
                    <a:pt x="0" y="9"/>
                    <a:pt x="0" y="21"/>
                  </a:cubicBezTo>
                  <a:cubicBezTo>
                    <a:pt x="0" y="33"/>
                    <a:pt x="10" y="42"/>
                    <a:pt x="22" y="42"/>
                  </a:cubicBezTo>
                  <a:cubicBezTo>
                    <a:pt x="33" y="42"/>
                    <a:pt x="43" y="33"/>
                    <a:pt x="43" y="21"/>
                  </a:cubicBezTo>
                  <a:cubicBezTo>
                    <a:pt x="43" y="9"/>
                    <a:pt x="33" y="0"/>
                    <a:pt x="22" y="0"/>
                  </a:cubicBezTo>
                  <a:close/>
                  <a:moveTo>
                    <a:pt x="22" y="32"/>
                  </a:moveTo>
                  <a:cubicBezTo>
                    <a:pt x="16" y="32"/>
                    <a:pt x="11" y="27"/>
                    <a:pt x="11" y="21"/>
                  </a:cubicBezTo>
                  <a:cubicBezTo>
                    <a:pt x="11" y="15"/>
                    <a:pt x="16" y="10"/>
                    <a:pt x="22" y="10"/>
                  </a:cubicBezTo>
                  <a:cubicBezTo>
                    <a:pt x="28" y="10"/>
                    <a:pt x="32" y="15"/>
                    <a:pt x="32" y="21"/>
                  </a:cubicBezTo>
                  <a:cubicBezTo>
                    <a:pt x="32" y="27"/>
                    <a:pt x="28" y="32"/>
                    <a:pt x="2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sym typeface="Arial" panose="020B0604020202020204" pitchFamily="34" charset="0"/>
              </a:endParaRPr>
            </a:p>
          </p:txBody>
        </p:sp>
        <p:sp>
          <p:nvSpPr>
            <p:cNvPr id="58" name="Freeform 24">
              <a:extLst>
                <a:ext uri="{FF2B5EF4-FFF2-40B4-BE49-F238E27FC236}">
                  <a16:creationId xmlns:a16="http://schemas.microsoft.com/office/drawing/2014/main" id="{8B48A376-C6BE-4004-ACB0-E169A1DF29F6}"/>
                </a:ext>
              </a:extLst>
            </p:cNvPr>
            <p:cNvSpPr>
              <a:spLocks noEditPoints="1"/>
            </p:cNvSpPr>
            <p:nvPr/>
          </p:nvSpPr>
          <p:spPr bwMode="auto">
            <a:xfrm>
              <a:off x="2094" y="726"/>
              <a:ext cx="125" cy="125"/>
            </a:xfrm>
            <a:custGeom>
              <a:avLst/>
              <a:gdLst>
                <a:gd name="T0" fmla="*/ 21 w 42"/>
                <a:gd name="T1" fmla="*/ 0 h 42"/>
                <a:gd name="T2" fmla="*/ 0 w 42"/>
                <a:gd name="T3" fmla="*/ 21 h 42"/>
                <a:gd name="T4" fmla="*/ 21 w 42"/>
                <a:gd name="T5" fmla="*/ 42 h 42"/>
                <a:gd name="T6" fmla="*/ 42 w 42"/>
                <a:gd name="T7" fmla="*/ 21 h 42"/>
                <a:gd name="T8" fmla="*/ 21 w 42"/>
                <a:gd name="T9" fmla="*/ 0 h 42"/>
                <a:gd name="T10" fmla="*/ 21 w 42"/>
                <a:gd name="T11" fmla="*/ 32 h 42"/>
                <a:gd name="T12" fmla="*/ 10 w 42"/>
                <a:gd name="T13" fmla="*/ 21 h 42"/>
                <a:gd name="T14" fmla="*/ 21 w 42"/>
                <a:gd name="T15" fmla="*/ 10 h 42"/>
                <a:gd name="T16" fmla="*/ 32 w 42"/>
                <a:gd name="T17" fmla="*/ 21 h 42"/>
                <a:gd name="T18" fmla="*/ 21 w 42"/>
                <a:gd name="T1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2">
                  <a:moveTo>
                    <a:pt x="21" y="0"/>
                  </a:moveTo>
                  <a:cubicBezTo>
                    <a:pt x="9" y="0"/>
                    <a:pt x="0" y="9"/>
                    <a:pt x="0" y="21"/>
                  </a:cubicBezTo>
                  <a:cubicBezTo>
                    <a:pt x="0" y="33"/>
                    <a:pt x="9" y="42"/>
                    <a:pt x="21" y="42"/>
                  </a:cubicBezTo>
                  <a:cubicBezTo>
                    <a:pt x="33" y="42"/>
                    <a:pt x="42" y="33"/>
                    <a:pt x="42" y="21"/>
                  </a:cubicBezTo>
                  <a:cubicBezTo>
                    <a:pt x="42" y="9"/>
                    <a:pt x="33" y="0"/>
                    <a:pt x="21" y="0"/>
                  </a:cubicBezTo>
                  <a:close/>
                  <a:moveTo>
                    <a:pt x="21" y="32"/>
                  </a:moveTo>
                  <a:cubicBezTo>
                    <a:pt x="15" y="32"/>
                    <a:pt x="10" y="27"/>
                    <a:pt x="10" y="21"/>
                  </a:cubicBezTo>
                  <a:cubicBezTo>
                    <a:pt x="10" y="15"/>
                    <a:pt x="15" y="10"/>
                    <a:pt x="21" y="10"/>
                  </a:cubicBezTo>
                  <a:cubicBezTo>
                    <a:pt x="27" y="10"/>
                    <a:pt x="32" y="15"/>
                    <a:pt x="32" y="21"/>
                  </a:cubicBezTo>
                  <a:cubicBezTo>
                    <a:pt x="32" y="27"/>
                    <a:pt x="27" y="32"/>
                    <a:pt x="2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sym typeface="Arial" panose="020B0604020202020204" pitchFamily="34" charset="0"/>
              </a:endParaRPr>
            </a:p>
          </p:txBody>
        </p:sp>
      </p:grpSp>
      <p:sp>
        <p:nvSpPr>
          <p:cNvPr id="62" name="Shape 160">
            <a:extLst>
              <a:ext uri="{FF2B5EF4-FFF2-40B4-BE49-F238E27FC236}">
                <a16:creationId xmlns:a16="http://schemas.microsoft.com/office/drawing/2014/main" id="{9174F788-8828-4BE7-A3DE-257A77E49A7E}"/>
              </a:ext>
            </a:extLst>
          </p:cNvPr>
          <p:cNvSpPr txBox="1"/>
          <p:nvPr/>
        </p:nvSpPr>
        <p:spPr>
          <a:xfrm>
            <a:off x="8668796" y="3399845"/>
            <a:ext cx="1273173" cy="374921"/>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Health Hubs</a:t>
            </a:r>
          </a:p>
        </p:txBody>
      </p:sp>
      <p:sp>
        <p:nvSpPr>
          <p:cNvPr id="63" name="Shape 160">
            <a:extLst>
              <a:ext uri="{FF2B5EF4-FFF2-40B4-BE49-F238E27FC236}">
                <a16:creationId xmlns:a16="http://schemas.microsoft.com/office/drawing/2014/main" id="{58084FE9-2380-4132-B394-24377C418CA4}"/>
              </a:ext>
            </a:extLst>
          </p:cNvPr>
          <p:cNvSpPr txBox="1"/>
          <p:nvPr/>
        </p:nvSpPr>
        <p:spPr>
          <a:xfrm>
            <a:off x="8660852" y="4498906"/>
            <a:ext cx="1273173" cy="471011"/>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Family and Childcare</a:t>
            </a:r>
          </a:p>
        </p:txBody>
      </p:sp>
      <p:sp>
        <p:nvSpPr>
          <p:cNvPr id="64" name="Shape 160">
            <a:extLst>
              <a:ext uri="{FF2B5EF4-FFF2-40B4-BE49-F238E27FC236}">
                <a16:creationId xmlns:a16="http://schemas.microsoft.com/office/drawing/2014/main" id="{56DBA082-929C-46F0-8B15-E977434D5DF1}"/>
              </a:ext>
            </a:extLst>
          </p:cNvPr>
          <p:cNvSpPr txBox="1"/>
          <p:nvPr/>
        </p:nvSpPr>
        <p:spPr>
          <a:xfrm>
            <a:off x="8675438" y="3892733"/>
            <a:ext cx="1273173" cy="471011"/>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Tele-video and Chat Services</a:t>
            </a:r>
          </a:p>
        </p:txBody>
      </p:sp>
      <p:grpSp>
        <p:nvGrpSpPr>
          <p:cNvPr id="65" name="Group 64">
            <a:extLst>
              <a:ext uri="{FF2B5EF4-FFF2-40B4-BE49-F238E27FC236}">
                <a16:creationId xmlns:a16="http://schemas.microsoft.com/office/drawing/2014/main" id="{CF53A302-3DC8-4A7E-99C5-E35405C2CC19}"/>
              </a:ext>
            </a:extLst>
          </p:cNvPr>
          <p:cNvGrpSpPr/>
          <p:nvPr/>
        </p:nvGrpSpPr>
        <p:grpSpPr>
          <a:xfrm>
            <a:off x="10557879" y="2691396"/>
            <a:ext cx="258080" cy="512020"/>
            <a:chOff x="5049838" y="3148013"/>
            <a:chExt cx="296863" cy="588963"/>
          </a:xfrm>
          <a:solidFill>
            <a:schemeClr val="accent2"/>
          </a:solidFill>
        </p:grpSpPr>
        <p:sp>
          <p:nvSpPr>
            <p:cNvPr id="66" name="Oval 53">
              <a:extLst>
                <a:ext uri="{FF2B5EF4-FFF2-40B4-BE49-F238E27FC236}">
                  <a16:creationId xmlns:a16="http://schemas.microsoft.com/office/drawing/2014/main" id="{368CD2CA-804F-49DE-801C-CD165122A234}"/>
                </a:ext>
              </a:extLst>
            </p:cNvPr>
            <p:cNvSpPr>
              <a:spLocks noChangeArrowheads="1"/>
            </p:cNvSpPr>
            <p:nvPr/>
          </p:nvSpPr>
          <p:spPr bwMode="auto">
            <a:xfrm>
              <a:off x="5049838" y="3148013"/>
              <a:ext cx="296863" cy="2921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67" name="Freeform 54">
              <a:extLst>
                <a:ext uri="{FF2B5EF4-FFF2-40B4-BE49-F238E27FC236}">
                  <a16:creationId xmlns:a16="http://schemas.microsoft.com/office/drawing/2014/main" id="{2C981C58-7383-4250-BE9F-91FE742F688C}"/>
                </a:ext>
              </a:extLst>
            </p:cNvPr>
            <p:cNvSpPr>
              <a:spLocks noEditPoints="1"/>
            </p:cNvSpPr>
            <p:nvPr/>
          </p:nvSpPr>
          <p:spPr bwMode="auto">
            <a:xfrm>
              <a:off x="5049838" y="3455988"/>
              <a:ext cx="296863" cy="280988"/>
            </a:xfrm>
            <a:custGeom>
              <a:avLst/>
              <a:gdLst>
                <a:gd name="T0" fmla="*/ 54 w 54"/>
                <a:gd name="T1" fmla="*/ 22 h 51"/>
                <a:gd name="T2" fmla="*/ 43 w 54"/>
                <a:gd name="T3" fmla="*/ 0 h 51"/>
                <a:gd name="T4" fmla="*/ 27 w 54"/>
                <a:gd name="T5" fmla="*/ 13 h 51"/>
                <a:gd name="T6" fmla="*/ 11 w 54"/>
                <a:gd name="T7" fmla="*/ 0 h 51"/>
                <a:gd name="T8" fmla="*/ 0 w 54"/>
                <a:gd name="T9" fmla="*/ 22 h 51"/>
                <a:gd name="T10" fmla="*/ 0 w 54"/>
                <a:gd name="T11" fmla="*/ 51 h 51"/>
                <a:gd name="T12" fmla="*/ 54 w 54"/>
                <a:gd name="T13" fmla="*/ 51 h 51"/>
                <a:gd name="T14" fmla="*/ 54 w 54"/>
                <a:gd name="T15" fmla="*/ 22 h 51"/>
                <a:gd name="T16" fmla="*/ 42 w 54"/>
                <a:gd name="T17" fmla="*/ 24 h 51"/>
                <a:gd name="T18" fmla="*/ 36 w 54"/>
                <a:gd name="T19" fmla="*/ 24 h 51"/>
                <a:gd name="T20" fmla="*/ 34 w 54"/>
                <a:gd name="T21" fmla="*/ 21 h 51"/>
                <a:gd name="T22" fmla="*/ 36 w 54"/>
                <a:gd name="T23" fmla="*/ 19 h 51"/>
                <a:gd name="T24" fmla="*/ 42 w 54"/>
                <a:gd name="T25" fmla="*/ 19 h 51"/>
                <a:gd name="T26" fmla="*/ 44 w 54"/>
                <a:gd name="T27" fmla="*/ 21 h 51"/>
                <a:gd name="T28" fmla="*/ 42 w 54"/>
                <a:gd name="T29"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1">
                  <a:moveTo>
                    <a:pt x="54" y="22"/>
                  </a:moveTo>
                  <a:cubicBezTo>
                    <a:pt x="54" y="13"/>
                    <a:pt x="50" y="5"/>
                    <a:pt x="43" y="0"/>
                  </a:cubicBezTo>
                  <a:cubicBezTo>
                    <a:pt x="27" y="13"/>
                    <a:pt x="27" y="13"/>
                    <a:pt x="27" y="13"/>
                  </a:cubicBezTo>
                  <a:cubicBezTo>
                    <a:pt x="11" y="0"/>
                    <a:pt x="11" y="0"/>
                    <a:pt x="11" y="0"/>
                  </a:cubicBezTo>
                  <a:cubicBezTo>
                    <a:pt x="5" y="5"/>
                    <a:pt x="0" y="13"/>
                    <a:pt x="0" y="22"/>
                  </a:cubicBezTo>
                  <a:cubicBezTo>
                    <a:pt x="0" y="51"/>
                    <a:pt x="0" y="51"/>
                    <a:pt x="0" y="51"/>
                  </a:cubicBezTo>
                  <a:cubicBezTo>
                    <a:pt x="54" y="51"/>
                    <a:pt x="54" y="51"/>
                    <a:pt x="54" y="51"/>
                  </a:cubicBezTo>
                  <a:lnTo>
                    <a:pt x="54" y="22"/>
                  </a:lnTo>
                  <a:close/>
                  <a:moveTo>
                    <a:pt x="42" y="24"/>
                  </a:moveTo>
                  <a:cubicBezTo>
                    <a:pt x="36" y="24"/>
                    <a:pt x="36" y="24"/>
                    <a:pt x="36" y="24"/>
                  </a:cubicBezTo>
                  <a:cubicBezTo>
                    <a:pt x="35" y="24"/>
                    <a:pt x="34" y="23"/>
                    <a:pt x="34" y="21"/>
                  </a:cubicBezTo>
                  <a:cubicBezTo>
                    <a:pt x="34" y="20"/>
                    <a:pt x="35" y="19"/>
                    <a:pt x="36" y="19"/>
                  </a:cubicBezTo>
                  <a:cubicBezTo>
                    <a:pt x="42" y="19"/>
                    <a:pt x="42" y="19"/>
                    <a:pt x="42" y="19"/>
                  </a:cubicBezTo>
                  <a:cubicBezTo>
                    <a:pt x="43" y="19"/>
                    <a:pt x="44" y="20"/>
                    <a:pt x="44" y="21"/>
                  </a:cubicBezTo>
                  <a:cubicBezTo>
                    <a:pt x="44" y="23"/>
                    <a:pt x="43" y="24"/>
                    <a:pt x="42"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68" name="Shape 160">
            <a:extLst>
              <a:ext uri="{FF2B5EF4-FFF2-40B4-BE49-F238E27FC236}">
                <a16:creationId xmlns:a16="http://schemas.microsoft.com/office/drawing/2014/main" id="{6A7D6362-F2F1-418A-BA62-B9027A117487}"/>
              </a:ext>
            </a:extLst>
          </p:cNvPr>
          <p:cNvSpPr txBox="1"/>
          <p:nvPr/>
        </p:nvSpPr>
        <p:spPr>
          <a:xfrm>
            <a:off x="8668796" y="5016246"/>
            <a:ext cx="1273173" cy="471011"/>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Community Resources</a:t>
            </a:r>
          </a:p>
        </p:txBody>
      </p:sp>
      <p:sp>
        <p:nvSpPr>
          <p:cNvPr id="69" name="Rectangle: Rounded Corners 68">
            <a:extLst>
              <a:ext uri="{FF2B5EF4-FFF2-40B4-BE49-F238E27FC236}">
                <a16:creationId xmlns:a16="http://schemas.microsoft.com/office/drawing/2014/main" id="{10765CA7-53A7-48AA-8299-51296D89DBAC}"/>
              </a:ext>
            </a:extLst>
          </p:cNvPr>
          <p:cNvSpPr/>
          <p:nvPr/>
        </p:nvSpPr>
        <p:spPr bwMode="gray">
          <a:xfrm>
            <a:off x="7234664" y="3374524"/>
            <a:ext cx="925158" cy="360743"/>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ATV</a:t>
            </a:r>
          </a:p>
        </p:txBody>
      </p:sp>
      <p:sp>
        <p:nvSpPr>
          <p:cNvPr id="70" name="Rectangle: Rounded Corners 69">
            <a:extLst>
              <a:ext uri="{FF2B5EF4-FFF2-40B4-BE49-F238E27FC236}">
                <a16:creationId xmlns:a16="http://schemas.microsoft.com/office/drawing/2014/main" id="{7720900D-4A0D-4FAA-AF72-6EC93F5786C7}"/>
              </a:ext>
            </a:extLst>
          </p:cNvPr>
          <p:cNvSpPr/>
          <p:nvPr/>
        </p:nvSpPr>
        <p:spPr bwMode="gray">
          <a:xfrm>
            <a:off x="7258650" y="2807355"/>
            <a:ext cx="925158" cy="360743"/>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ASD</a:t>
            </a:r>
          </a:p>
        </p:txBody>
      </p:sp>
      <p:sp>
        <p:nvSpPr>
          <p:cNvPr id="71" name="Rectangle: Rounded Corners 70">
            <a:extLst>
              <a:ext uri="{FF2B5EF4-FFF2-40B4-BE49-F238E27FC236}">
                <a16:creationId xmlns:a16="http://schemas.microsoft.com/office/drawing/2014/main" id="{3563EE7C-7E15-4905-8C1A-6738BFFCF873}"/>
              </a:ext>
            </a:extLst>
          </p:cNvPr>
          <p:cNvSpPr/>
          <p:nvPr/>
        </p:nvSpPr>
        <p:spPr bwMode="gray">
          <a:xfrm>
            <a:off x="7259886" y="4432376"/>
            <a:ext cx="925158" cy="360743"/>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err="1">
                <a:solidFill>
                  <a:schemeClr val="bg1"/>
                </a:solidFill>
              </a:rPr>
              <a:t>Incedo</a:t>
            </a:r>
            <a:endParaRPr lang="en-US" sz="1050" b="1" dirty="0">
              <a:solidFill>
                <a:schemeClr val="bg1"/>
              </a:solidFill>
            </a:endParaRPr>
          </a:p>
        </p:txBody>
      </p:sp>
      <p:sp>
        <p:nvSpPr>
          <p:cNvPr id="76" name="TextBox 75">
            <a:extLst>
              <a:ext uri="{FF2B5EF4-FFF2-40B4-BE49-F238E27FC236}">
                <a16:creationId xmlns:a16="http://schemas.microsoft.com/office/drawing/2014/main" id="{46576564-8918-42C9-8FCB-583921F3DC36}"/>
              </a:ext>
            </a:extLst>
          </p:cNvPr>
          <p:cNvSpPr txBox="1"/>
          <p:nvPr/>
        </p:nvSpPr>
        <p:spPr>
          <a:xfrm>
            <a:off x="1914613" y="2452545"/>
            <a:ext cx="1104470" cy="215444"/>
          </a:xfrm>
          <a:prstGeom prst="rect">
            <a:avLst/>
          </a:prstGeom>
          <a:noFill/>
        </p:spPr>
        <p:txBody>
          <a:bodyPr wrap="none" lIns="0" tIns="0" rIns="0" bIns="0" rtlCol="0">
            <a:spAutoFit/>
          </a:bodyPr>
          <a:lstStyle/>
          <a:p>
            <a:r>
              <a:rPr lang="en-US" sz="1400" b="1">
                <a:solidFill>
                  <a:schemeClr val="tx2"/>
                </a:solidFill>
              </a:rPr>
              <a:t>Engagement</a:t>
            </a:r>
            <a:endParaRPr lang="en-US" sz="1400" b="1" dirty="0">
              <a:solidFill>
                <a:schemeClr val="tx2"/>
              </a:solidFill>
            </a:endParaRPr>
          </a:p>
        </p:txBody>
      </p:sp>
      <p:sp>
        <p:nvSpPr>
          <p:cNvPr id="77" name="TextBox 76">
            <a:extLst>
              <a:ext uri="{FF2B5EF4-FFF2-40B4-BE49-F238E27FC236}">
                <a16:creationId xmlns:a16="http://schemas.microsoft.com/office/drawing/2014/main" id="{17883074-D089-4E5C-ABD6-E07115C52394}"/>
              </a:ext>
            </a:extLst>
          </p:cNvPr>
          <p:cNvSpPr txBox="1"/>
          <p:nvPr/>
        </p:nvSpPr>
        <p:spPr>
          <a:xfrm>
            <a:off x="5705258" y="2454152"/>
            <a:ext cx="966611" cy="215444"/>
          </a:xfrm>
          <a:prstGeom prst="rect">
            <a:avLst/>
          </a:prstGeom>
          <a:noFill/>
        </p:spPr>
        <p:txBody>
          <a:bodyPr wrap="none" lIns="0" tIns="0" rIns="0" bIns="0" rtlCol="0">
            <a:spAutoFit/>
          </a:bodyPr>
          <a:lstStyle/>
          <a:p>
            <a:r>
              <a:rPr lang="en-US" sz="1400" b="1" dirty="0">
                <a:solidFill>
                  <a:schemeClr val="tx2"/>
                </a:solidFill>
              </a:rPr>
              <a:t>Operations</a:t>
            </a:r>
          </a:p>
        </p:txBody>
      </p:sp>
      <p:sp>
        <p:nvSpPr>
          <p:cNvPr id="78" name="TextBox 77">
            <a:extLst>
              <a:ext uri="{FF2B5EF4-FFF2-40B4-BE49-F238E27FC236}">
                <a16:creationId xmlns:a16="http://schemas.microsoft.com/office/drawing/2014/main" id="{D189C6F6-86B5-46F0-8884-557577220019}"/>
              </a:ext>
            </a:extLst>
          </p:cNvPr>
          <p:cNvSpPr txBox="1"/>
          <p:nvPr/>
        </p:nvSpPr>
        <p:spPr>
          <a:xfrm>
            <a:off x="8675103" y="2454152"/>
            <a:ext cx="2176878" cy="215444"/>
          </a:xfrm>
          <a:prstGeom prst="rect">
            <a:avLst/>
          </a:prstGeom>
          <a:noFill/>
        </p:spPr>
        <p:txBody>
          <a:bodyPr wrap="none" lIns="0" tIns="0" rIns="0" bIns="0" rtlCol="0">
            <a:spAutoFit/>
          </a:bodyPr>
          <a:lstStyle/>
          <a:p>
            <a:r>
              <a:rPr lang="en-US" sz="1400" b="1" dirty="0">
                <a:solidFill>
                  <a:schemeClr val="tx2"/>
                </a:solidFill>
              </a:rPr>
              <a:t>Services and Treatments</a:t>
            </a:r>
          </a:p>
        </p:txBody>
      </p:sp>
      <p:grpSp>
        <p:nvGrpSpPr>
          <p:cNvPr id="88" name="Group 87">
            <a:extLst>
              <a:ext uri="{FF2B5EF4-FFF2-40B4-BE49-F238E27FC236}">
                <a16:creationId xmlns:a16="http://schemas.microsoft.com/office/drawing/2014/main" id="{65301802-C33F-49B3-932A-68C6A737FF9A}"/>
              </a:ext>
            </a:extLst>
          </p:cNvPr>
          <p:cNvGrpSpPr/>
          <p:nvPr/>
        </p:nvGrpSpPr>
        <p:grpSpPr>
          <a:xfrm>
            <a:off x="10096159" y="4417202"/>
            <a:ext cx="285195" cy="591691"/>
            <a:chOff x="9286875" y="3363913"/>
            <a:chExt cx="382588" cy="793751"/>
          </a:xfrm>
        </p:grpSpPr>
        <p:sp>
          <p:nvSpPr>
            <p:cNvPr id="89" name="Freeform 232">
              <a:extLst>
                <a:ext uri="{FF2B5EF4-FFF2-40B4-BE49-F238E27FC236}">
                  <a16:creationId xmlns:a16="http://schemas.microsoft.com/office/drawing/2014/main" id="{9EFB1476-AAA7-4CA3-89C9-9421F246B35D}"/>
                </a:ext>
              </a:extLst>
            </p:cNvPr>
            <p:cNvSpPr>
              <a:spLocks/>
            </p:cNvSpPr>
            <p:nvPr/>
          </p:nvSpPr>
          <p:spPr bwMode="auto">
            <a:xfrm>
              <a:off x="9286875" y="3363913"/>
              <a:ext cx="273050" cy="254000"/>
            </a:xfrm>
            <a:custGeom>
              <a:avLst/>
              <a:gdLst>
                <a:gd name="T0" fmla="*/ 48 w 80"/>
                <a:gd name="T1" fmla="*/ 11 h 75"/>
                <a:gd name="T2" fmla="*/ 32 w 80"/>
                <a:gd name="T3" fmla="*/ 15 h 75"/>
                <a:gd name="T4" fmla="*/ 16 w 80"/>
                <a:gd name="T5" fmla="*/ 0 h 75"/>
                <a:gd name="T6" fmla="*/ 0 w 80"/>
                <a:gd name="T7" fmla="*/ 16 h 75"/>
                <a:gd name="T8" fmla="*/ 16 w 80"/>
                <a:gd name="T9" fmla="*/ 32 h 75"/>
                <a:gd name="T10" fmla="*/ 18 w 80"/>
                <a:gd name="T11" fmla="*/ 32 h 75"/>
                <a:gd name="T12" fmla="*/ 16 w 80"/>
                <a:gd name="T13" fmla="*/ 43 h 75"/>
                <a:gd name="T14" fmla="*/ 48 w 80"/>
                <a:gd name="T15" fmla="*/ 75 h 75"/>
                <a:gd name="T16" fmla="*/ 80 w 80"/>
                <a:gd name="T17" fmla="*/ 43 h 75"/>
                <a:gd name="T18" fmla="*/ 48 w 80"/>
                <a:gd name="T19"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5">
                  <a:moveTo>
                    <a:pt x="48" y="11"/>
                  </a:moveTo>
                  <a:cubicBezTo>
                    <a:pt x="42" y="11"/>
                    <a:pt x="37" y="12"/>
                    <a:pt x="32" y="15"/>
                  </a:cubicBezTo>
                  <a:cubicBezTo>
                    <a:pt x="32" y="7"/>
                    <a:pt x="25" y="0"/>
                    <a:pt x="16" y="0"/>
                  </a:cubicBezTo>
                  <a:cubicBezTo>
                    <a:pt x="7" y="0"/>
                    <a:pt x="0" y="7"/>
                    <a:pt x="0" y="16"/>
                  </a:cubicBezTo>
                  <a:cubicBezTo>
                    <a:pt x="0" y="25"/>
                    <a:pt x="7" y="32"/>
                    <a:pt x="16" y="32"/>
                  </a:cubicBezTo>
                  <a:cubicBezTo>
                    <a:pt x="17" y="32"/>
                    <a:pt x="18" y="32"/>
                    <a:pt x="18" y="32"/>
                  </a:cubicBezTo>
                  <a:cubicBezTo>
                    <a:pt x="17" y="35"/>
                    <a:pt x="16" y="39"/>
                    <a:pt x="16" y="43"/>
                  </a:cubicBezTo>
                  <a:cubicBezTo>
                    <a:pt x="16" y="60"/>
                    <a:pt x="31" y="75"/>
                    <a:pt x="48" y="75"/>
                  </a:cubicBezTo>
                  <a:cubicBezTo>
                    <a:pt x="66" y="75"/>
                    <a:pt x="80" y="60"/>
                    <a:pt x="80" y="43"/>
                  </a:cubicBezTo>
                  <a:cubicBezTo>
                    <a:pt x="80" y="25"/>
                    <a:pt x="66" y="11"/>
                    <a:pt x="48"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90" name="Freeform 233">
              <a:extLst>
                <a:ext uri="{FF2B5EF4-FFF2-40B4-BE49-F238E27FC236}">
                  <a16:creationId xmlns:a16="http://schemas.microsoft.com/office/drawing/2014/main" id="{944F6555-2804-4002-BE0E-86BD95CD7712}"/>
                </a:ext>
              </a:extLst>
            </p:cNvPr>
            <p:cNvSpPr>
              <a:spLocks noEditPoints="1"/>
            </p:cNvSpPr>
            <p:nvPr/>
          </p:nvSpPr>
          <p:spPr bwMode="auto">
            <a:xfrm>
              <a:off x="9340850" y="3638551"/>
              <a:ext cx="328613" cy="519113"/>
            </a:xfrm>
            <a:custGeom>
              <a:avLst/>
              <a:gdLst>
                <a:gd name="T0" fmla="*/ 96 w 96"/>
                <a:gd name="T1" fmla="*/ 68 h 153"/>
                <a:gd name="T2" fmla="*/ 64 w 96"/>
                <a:gd name="T3" fmla="*/ 36 h 153"/>
                <a:gd name="T4" fmla="*/ 64 w 96"/>
                <a:gd name="T5" fmla="*/ 26 h 153"/>
                <a:gd name="T6" fmla="*/ 64 w 96"/>
                <a:gd name="T7" fmla="*/ 26 h 153"/>
                <a:gd name="T8" fmla="*/ 51 w 96"/>
                <a:gd name="T9" fmla="*/ 0 h 153"/>
                <a:gd name="T10" fmla="*/ 32 w 96"/>
                <a:gd name="T11" fmla="*/ 4 h 153"/>
                <a:gd name="T12" fmla="*/ 13 w 96"/>
                <a:gd name="T13" fmla="*/ 0 h 153"/>
                <a:gd name="T14" fmla="*/ 0 w 96"/>
                <a:gd name="T15" fmla="*/ 26 h 153"/>
                <a:gd name="T16" fmla="*/ 0 w 96"/>
                <a:gd name="T17" fmla="*/ 26 h 153"/>
                <a:gd name="T18" fmla="*/ 0 w 96"/>
                <a:gd name="T19" fmla="*/ 111 h 153"/>
                <a:gd name="T20" fmla="*/ 16 w 96"/>
                <a:gd name="T21" fmla="*/ 111 h 153"/>
                <a:gd name="T22" fmla="*/ 16 w 96"/>
                <a:gd name="T23" fmla="*/ 137 h 153"/>
                <a:gd name="T24" fmla="*/ 16 w 96"/>
                <a:gd name="T25" fmla="*/ 137 h 153"/>
                <a:gd name="T26" fmla="*/ 32 w 96"/>
                <a:gd name="T27" fmla="*/ 153 h 153"/>
                <a:gd name="T28" fmla="*/ 48 w 96"/>
                <a:gd name="T29" fmla="*/ 137 h 153"/>
                <a:gd name="T30" fmla="*/ 48 w 96"/>
                <a:gd name="T31" fmla="*/ 137 h 153"/>
                <a:gd name="T32" fmla="*/ 48 w 96"/>
                <a:gd name="T33" fmla="*/ 111 h 153"/>
                <a:gd name="T34" fmla="*/ 96 w 96"/>
                <a:gd name="T35" fmla="*/ 111 h 153"/>
                <a:gd name="T36" fmla="*/ 96 w 96"/>
                <a:gd name="T37" fmla="*/ 68 h 153"/>
                <a:gd name="T38" fmla="*/ 38 w 96"/>
                <a:gd name="T39" fmla="*/ 71 h 153"/>
                <a:gd name="T40" fmla="*/ 13 w 96"/>
                <a:gd name="T41" fmla="*/ 45 h 153"/>
                <a:gd name="T42" fmla="*/ 13 w 96"/>
                <a:gd name="T43" fmla="*/ 26 h 153"/>
                <a:gd name="T44" fmla="*/ 18 w 96"/>
                <a:gd name="T45" fmla="*/ 26 h 153"/>
                <a:gd name="T46" fmla="*/ 18 w 96"/>
                <a:gd name="T47" fmla="*/ 45 h 153"/>
                <a:gd name="T48" fmla="*/ 38 w 96"/>
                <a:gd name="T49" fmla="*/ 66 h 153"/>
                <a:gd name="T50" fmla="*/ 38 w 96"/>
                <a:gd name="T51" fmla="*/ 71 h 153"/>
                <a:gd name="T52" fmla="*/ 86 w 96"/>
                <a:gd name="T53" fmla="*/ 65 h 153"/>
                <a:gd name="T54" fmla="*/ 77 w 96"/>
                <a:gd name="T55" fmla="*/ 76 h 153"/>
                <a:gd name="T56" fmla="*/ 75 w 96"/>
                <a:gd name="T57" fmla="*/ 78 h 153"/>
                <a:gd name="T58" fmla="*/ 75 w 96"/>
                <a:gd name="T59" fmla="*/ 78 h 153"/>
                <a:gd name="T60" fmla="*/ 73 w 96"/>
                <a:gd name="T61" fmla="*/ 76 h 153"/>
                <a:gd name="T62" fmla="*/ 64 w 96"/>
                <a:gd name="T63" fmla="*/ 65 h 153"/>
                <a:gd name="T64" fmla="*/ 64 w 96"/>
                <a:gd name="T65" fmla="*/ 64 h 153"/>
                <a:gd name="T66" fmla="*/ 70 w 96"/>
                <a:gd name="T67" fmla="*/ 58 h 153"/>
                <a:gd name="T68" fmla="*/ 70 w 96"/>
                <a:gd name="T69" fmla="*/ 58 h 153"/>
                <a:gd name="T70" fmla="*/ 72 w 96"/>
                <a:gd name="T71" fmla="*/ 59 h 153"/>
                <a:gd name="T72" fmla="*/ 72 w 96"/>
                <a:gd name="T73" fmla="*/ 59 h 153"/>
                <a:gd name="T74" fmla="*/ 74 w 96"/>
                <a:gd name="T75" fmla="*/ 60 h 153"/>
                <a:gd name="T76" fmla="*/ 75 w 96"/>
                <a:gd name="T77" fmla="*/ 62 h 153"/>
                <a:gd name="T78" fmla="*/ 76 w 96"/>
                <a:gd name="T79" fmla="*/ 60 h 153"/>
                <a:gd name="T80" fmla="*/ 78 w 96"/>
                <a:gd name="T81" fmla="*/ 59 h 153"/>
                <a:gd name="T82" fmla="*/ 78 w 96"/>
                <a:gd name="T83" fmla="*/ 59 h 153"/>
                <a:gd name="T84" fmla="*/ 80 w 96"/>
                <a:gd name="T85" fmla="*/ 58 h 153"/>
                <a:gd name="T86" fmla="*/ 80 w 96"/>
                <a:gd name="T87" fmla="*/ 58 h 153"/>
                <a:gd name="T88" fmla="*/ 86 w 96"/>
                <a:gd name="T89" fmla="*/ 64 h 153"/>
                <a:gd name="T90" fmla="*/ 86 w 96"/>
                <a:gd name="T91" fmla="*/ 6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53">
                  <a:moveTo>
                    <a:pt x="96" y="68"/>
                  </a:moveTo>
                  <a:cubicBezTo>
                    <a:pt x="96" y="50"/>
                    <a:pt x="82" y="36"/>
                    <a:pt x="64" y="36"/>
                  </a:cubicBezTo>
                  <a:cubicBezTo>
                    <a:pt x="64" y="26"/>
                    <a:pt x="64" y="26"/>
                    <a:pt x="64" y="26"/>
                  </a:cubicBezTo>
                  <a:cubicBezTo>
                    <a:pt x="64" y="26"/>
                    <a:pt x="64" y="26"/>
                    <a:pt x="64" y="26"/>
                  </a:cubicBezTo>
                  <a:cubicBezTo>
                    <a:pt x="64" y="15"/>
                    <a:pt x="59" y="6"/>
                    <a:pt x="51" y="0"/>
                  </a:cubicBezTo>
                  <a:cubicBezTo>
                    <a:pt x="46" y="3"/>
                    <a:pt x="39" y="4"/>
                    <a:pt x="32" y="4"/>
                  </a:cubicBezTo>
                  <a:cubicBezTo>
                    <a:pt x="26" y="4"/>
                    <a:pt x="19" y="3"/>
                    <a:pt x="13" y="0"/>
                  </a:cubicBezTo>
                  <a:cubicBezTo>
                    <a:pt x="5" y="6"/>
                    <a:pt x="0" y="15"/>
                    <a:pt x="0" y="26"/>
                  </a:cubicBezTo>
                  <a:cubicBezTo>
                    <a:pt x="0" y="26"/>
                    <a:pt x="0" y="26"/>
                    <a:pt x="0" y="26"/>
                  </a:cubicBezTo>
                  <a:cubicBezTo>
                    <a:pt x="0" y="111"/>
                    <a:pt x="0" y="111"/>
                    <a:pt x="0" y="111"/>
                  </a:cubicBezTo>
                  <a:cubicBezTo>
                    <a:pt x="16" y="111"/>
                    <a:pt x="16" y="111"/>
                    <a:pt x="16" y="111"/>
                  </a:cubicBezTo>
                  <a:cubicBezTo>
                    <a:pt x="16" y="137"/>
                    <a:pt x="16" y="137"/>
                    <a:pt x="16" y="137"/>
                  </a:cubicBezTo>
                  <a:cubicBezTo>
                    <a:pt x="16" y="137"/>
                    <a:pt x="16" y="137"/>
                    <a:pt x="16" y="137"/>
                  </a:cubicBezTo>
                  <a:cubicBezTo>
                    <a:pt x="16" y="146"/>
                    <a:pt x="23" y="153"/>
                    <a:pt x="32" y="153"/>
                  </a:cubicBezTo>
                  <a:cubicBezTo>
                    <a:pt x="41" y="153"/>
                    <a:pt x="48" y="146"/>
                    <a:pt x="48" y="137"/>
                  </a:cubicBezTo>
                  <a:cubicBezTo>
                    <a:pt x="48" y="137"/>
                    <a:pt x="48" y="137"/>
                    <a:pt x="48" y="137"/>
                  </a:cubicBezTo>
                  <a:cubicBezTo>
                    <a:pt x="48" y="111"/>
                    <a:pt x="48" y="111"/>
                    <a:pt x="48" y="111"/>
                  </a:cubicBezTo>
                  <a:cubicBezTo>
                    <a:pt x="96" y="111"/>
                    <a:pt x="96" y="111"/>
                    <a:pt x="96" y="111"/>
                  </a:cubicBezTo>
                  <a:cubicBezTo>
                    <a:pt x="96" y="68"/>
                    <a:pt x="96" y="68"/>
                    <a:pt x="96" y="68"/>
                  </a:cubicBezTo>
                  <a:close/>
                  <a:moveTo>
                    <a:pt x="38" y="71"/>
                  </a:moveTo>
                  <a:cubicBezTo>
                    <a:pt x="24" y="71"/>
                    <a:pt x="13" y="59"/>
                    <a:pt x="13" y="45"/>
                  </a:cubicBezTo>
                  <a:cubicBezTo>
                    <a:pt x="13" y="26"/>
                    <a:pt x="13" y="26"/>
                    <a:pt x="13" y="26"/>
                  </a:cubicBezTo>
                  <a:cubicBezTo>
                    <a:pt x="18" y="26"/>
                    <a:pt x="18" y="26"/>
                    <a:pt x="18" y="26"/>
                  </a:cubicBezTo>
                  <a:cubicBezTo>
                    <a:pt x="18" y="45"/>
                    <a:pt x="18" y="45"/>
                    <a:pt x="18" y="45"/>
                  </a:cubicBezTo>
                  <a:cubicBezTo>
                    <a:pt x="18" y="57"/>
                    <a:pt x="27" y="66"/>
                    <a:pt x="38" y="66"/>
                  </a:cubicBezTo>
                  <a:lnTo>
                    <a:pt x="38" y="71"/>
                  </a:lnTo>
                  <a:close/>
                  <a:moveTo>
                    <a:pt x="86" y="65"/>
                  </a:moveTo>
                  <a:cubicBezTo>
                    <a:pt x="86" y="69"/>
                    <a:pt x="81" y="74"/>
                    <a:pt x="77" y="76"/>
                  </a:cubicBezTo>
                  <a:cubicBezTo>
                    <a:pt x="77" y="77"/>
                    <a:pt x="76" y="78"/>
                    <a:pt x="75" y="78"/>
                  </a:cubicBezTo>
                  <a:cubicBezTo>
                    <a:pt x="75" y="78"/>
                    <a:pt x="75" y="78"/>
                    <a:pt x="75" y="78"/>
                  </a:cubicBezTo>
                  <a:cubicBezTo>
                    <a:pt x="74" y="78"/>
                    <a:pt x="73" y="77"/>
                    <a:pt x="73" y="76"/>
                  </a:cubicBezTo>
                  <a:cubicBezTo>
                    <a:pt x="69" y="74"/>
                    <a:pt x="64" y="69"/>
                    <a:pt x="64" y="65"/>
                  </a:cubicBezTo>
                  <a:cubicBezTo>
                    <a:pt x="64" y="64"/>
                    <a:pt x="64" y="64"/>
                    <a:pt x="64" y="64"/>
                  </a:cubicBezTo>
                  <a:cubicBezTo>
                    <a:pt x="64" y="61"/>
                    <a:pt x="67" y="58"/>
                    <a:pt x="70" y="58"/>
                  </a:cubicBezTo>
                  <a:cubicBezTo>
                    <a:pt x="70" y="58"/>
                    <a:pt x="70" y="58"/>
                    <a:pt x="70" y="58"/>
                  </a:cubicBezTo>
                  <a:cubicBezTo>
                    <a:pt x="71" y="58"/>
                    <a:pt x="71" y="59"/>
                    <a:pt x="72" y="59"/>
                  </a:cubicBezTo>
                  <a:cubicBezTo>
                    <a:pt x="72" y="59"/>
                    <a:pt x="72" y="59"/>
                    <a:pt x="72" y="59"/>
                  </a:cubicBezTo>
                  <a:cubicBezTo>
                    <a:pt x="73" y="59"/>
                    <a:pt x="74" y="60"/>
                    <a:pt x="74" y="60"/>
                  </a:cubicBezTo>
                  <a:cubicBezTo>
                    <a:pt x="74" y="61"/>
                    <a:pt x="75" y="61"/>
                    <a:pt x="75" y="62"/>
                  </a:cubicBezTo>
                  <a:cubicBezTo>
                    <a:pt x="75" y="61"/>
                    <a:pt x="76" y="61"/>
                    <a:pt x="76" y="60"/>
                  </a:cubicBezTo>
                  <a:cubicBezTo>
                    <a:pt x="76" y="60"/>
                    <a:pt x="77" y="59"/>
                    <a:pt x="78" y="59"/>
                  </a:cubicBezTo>
                  <a:cubicBezTo>
                    <a:pt x="78" y="59"/>
                    <a:pt x="78" y="59"/>
                    <a:pt x="78" y="59"/>
                  </a:cubicBezTo>
                  <a:cubicBezTo>
                    <a:pt x="79" y="59"/>
                    <a:pt x="79" y="58"/>
                    <a:pt x="80" y="58"/>
                  </a:cubicBezTo>
                  <a:cubicBezTo>
                    <a:pt x="80" y="58"/>
                    <a:pt x="80" y="58"/>
                    <a:pt x="80" y="58"/>
                  </a:cubicBezTo>
                  <a:cubicBezTo>
                    <a:pt x="83" y="58"/>
                    <a:pt x="86" y="61"/>
                    <a:pt x="86" y="64"/>
                  </a:cubicBezTo>
                  <a:cubicBezTo>
                    <a:pt x="86" y="64"/>
                    <a:pt x="86" y="64"/>
                    <a:pt x="86"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grpSp>
        <p:nvGrpSpPr>
          <p:cNvPr id="91" name="Group 90">
            <a:extLst>
              <a:ext uri="{FF2B5EF4-FFF2-40B4-BE49-F238E27FC236}">
                <a16:creationId xmlns:a16="http://schemas.microsoft.com/office/drawing/2014/main" id="{45D5A93D-55F1-4177-8BCD-B13BDEC836E5}"/>
              </a:ext>
            </a:extLst>
          </p:cNvPr>
          <p:cNvGrpSpPr/>
          <p:nvPr/>
        </p:nvGrpSpPr>
        <p:grpSpPr>
          <a:xfrm>
            <a:off x="2048240" y="2996587"/>
            <a:ext cx="595312" cy="466730"/>
            <a:chOff x="5535613" y="4953053"/>
            <a:chExt cx="595312" cy="466730"/>
          </a:xfrm>
        </p:grpSpPr>
        <p:sp>
          <p:nvSpPr>
            <p:cNvPr id="92" name="Freeform 216">
              <a:extLst>
                <a:ext uri="{FF2B5EF4-FFF2-40B4-BE49-F238E27FC236}">
                  <a16:creationId xmlns:a16="http://schemas.microsoft.com/office/drawing/2014/main" id="{8ADC5458-1452-4D48-930D-9257B89805F8}"/>
                </a:ext>
              </a:extLst>
            </p:cNvPr>
            <p:cNvSpPr>
              <a:spLocks noEditPoints="1"/>
            </p:cNvSpPr>
            <p:nvPr/>
          </p:nvSpPr>
          <p:spPr bwMode="auto">
            <a:xfrm>
              <a:off x="5972175" y="5127680"/>
              <a:ext cx="158750" cy="30163"/>
            </a:xfrm>
            <a:custGeom>
              <a:avLst/>
              <a:gdLst>
                <a:gd name="T0" fmla="*/ 55 w 62"/>
                <a:gd name="T1" fmla="*/ 0 h 12"/>
                <a:gd name="T2" fmla="*/ 8 w 62"/>
                <a:gd name="T3" fmla="*/ 0 h 12"/>
                <a:gd name="T4" fmla="*/ 0 w 62"/>
                <a:gd name="T5" fmla="*/ 7 h 12"/>
                <a:gd name="T6" fmla="*/ 0 w 62"/>
                <a:gd name="T7" fmla="*/ 7 h 12"/>
                <a:gd name="T8" fmla="*/ 0 w 62"/>
                <a:gd name="T9" fmla="*/ 12 h 12"/>
                <a:gd name="T10" fmla="*/ 62 w 62"/>
                <a:gd name="T11" fmla="*/ 12 h 12"/>
                <a:gd name="T12" fmla="*/ 62 w 62"/>
                <a:gd name="T13" fmla="*/ 7 h 12"/>
                <a:gd name="T14" fmla="*/ 55 w 62"/>
                <a:gd name="T15" fmla="*/ 0 h 12"/>
                <a:gd name="T16" fmla="*/ 42 w 62"/>
                <a:gd name="T17" fmla="*/ 7 h 12"/>
                <a:gd name="T18" fmla="*/ 21 w 62"/>
                <a:gd name="T19" fmla="*/ 7 h 12"/>
                <a:gd name="T20" fmla="*/ 21 w 62"/>
                <a:gd name="T21" fmla="*/ 5 h 12"/>
                <a:gd name="T22" fmla="*/ 42 w 62"/>
                <a:gd name="T23" fmla="*/ 5 h 12"/>
                <a:gd name="T24" fmla="*/ 42 w 62"/>
                <a:gd name="T25" fmla="*/ 7 h 12"/>
                <a:gd name="T26" fmla="*/ 48 w 62"/>
                <a:gd name="T27" fmla="*/ 7 h 12"/>
                <a:gd name="T28" fmla="*/ 47 w 62"/>
                <a:gd name="T29" fmla="*/ 6 h 12"/>
                <a:gd name="T30" fmla="*/ 48 w 62"/>
                <a:gd name="T31" fmla="*/ 5 h 12"/>
                <a:gd name="T32" fmla="*/ 49 w 62"/>
                <a:gd name="T33" fmla="*/ 6 h 12"/>
                <a:gd name="T34" fmla="*/ 48 w 62"/>
                <a:gd name="T3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12">
                  <a:moveTo>
                    <a:pt x="55" y="0"/>
                  </a:moveTo>
                  <a:cubicBezTo>
                    <a:pt x="8" y="0"/>
                    <a:pt x="8" y="0"/>
                    <a:pt x="8" y="0"/>
                  </a:cubicBezTo>
                  <a:cubicBezTo>
                    <a:pt x="4" y="0"/>
                    <a:pt x="0" y="3"/>
                    <a:pt x="0" y="7"/>
                  </a:cubicBezTo>
                  <a:cubicBezTo>
                    <a:pt x="0" y="7"/>
                    <a:pt x="0" y="7"/>
                    <a:pt x="0" y="7"/>
                  </a:cubicBezTo>
                  <a:cubicBezTo>
                    <a:pt x="0" y="12"/>
                    <a:pt x="0" y="12"/>
                    <a:pt x="0" y="12"/>
                  </a:cubicBezTo>
                  <a:cubicBezTo>
                    <a:pt x="62" y="12"/>
                    <a:pt x="62" y="12"/>
                    <a:pt x="62" y="12"/>
                  </a:cubicBezTo>
                  <a:cubicBezTo>
                    <a:pt x="62" y="7"/>
                    <a:pt x="62" y="7"/>
                    <a:pt x="62" y="7"/>
                  </a:cubicBezTo>
                  <a:cubicBezTo>
                    <a:pt x="62" y="3"/>
                    <a:pt x="59" y="0"/>
                    <a:pt x="55" y="0"/>
                  </a:cubicBezTo>
                  <a:close/>
                  <a:moveTo>
                    <a:pt x="42" y="7"/>
                  </a:moveTo>
                  <a:cubicBezTo>
                    <a:pt x="21" y="7"/>
                    <a:pt x="21" y="7"/>
                    <a:pt x="21" y="7"/>
                  </a:cubicBezTo>
                  <a:cubicBezTo>
                    <a:pt x="21" y="5"/>
                    <a:pt x="21" y="5"/>
                    <a:pt x="21" y="5"/>
                  </a:cubicBezTo>
                  <a:cubicBezTo>
                    <a:pt x="42" y="5"/>
                    <a:pt x="42" y="5"/>
                    <a:pt x="42" y="5"/>
                  </a:cubicBezTo>
                  <a:lnTo>
                    <a:pt x="42" y="7"/>
                  </a:lnTo>
                  <a:close/>
                  <a:moveTo>
                    <a:pt x="48" y="7"/>
                  </a:moveTo>
                  <a:cubicBezTo>
                    <a:pt x="47" y="7"/>
                    <a:pt x="47" y="7"/>
                    <a:pt x="47" y="6"/>
                  </a:cubicBezTo>
                  <a:cubicBezTo>
                    <a:pt x="47" y="5"/>
                    <a:pt x="47" y="5"/>
                    <a:pt x="48" y="5"/>
                  </a:cubicBezTo>
                  <a:cubicBezTo>
                    <a:pt x="49" y="5"/>
                    <a:pt x="49" y="5"/>
                    <a:pt x="49" y="6"/>
                  </a:cubicBezTo>
                  <a:cubicBezTo>
                    <a:pt x="49" y="7"/>
                    <a:pt x="49" y="7"/>
                    <a:pt x="48"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93" name="Freeform 217">
              <a:extLst>
                <a:ext uri="{FF2B5EF4-FFF2-40B4-BE49-F238E27FC236}">
                  <a16:creationId xmlns:a16="http://schemas.microsoft.com/office/drawing/2014/main" id="{05C06EEF-BAD2-4F5E-A3E8-5C0A31389BCD}"/>
                </a:ext>
              </a:extLst>
            </p:cNvPr>
            <p:cNvSpPr>
              <a:spLocks/>
            </p:cNvSpPr>
            <p:nvPr/>
          </p:nvSpPr>
          <p:spPr bwMode="auto">
            <a:xfrm>
              <a:off x="5581650" y="4953053"/>
              <a:ext cx="485775" cy="304803"/>
            </a:xfrm>
            <a:custGeom>
              <a:avLst/>
              <a:gdLst>
                <a:gd name="T0" fmla="*/ 17 w 190"/>
                <a:gd name="T1" fmla="*/ 103 h 119"/>
                <a:gd name="T2" fmla="*/ 17 w 190"/>
                <a:gd name="T3" fmla="*/ 14 h 119"/>
                <a:gd name="T4" fmla="*/ 174 w 190"/>
                <a:gd name="T5" fmla="*/ 14 h 119"/>
                <a:gd name="T6" fmla="*/ 174 w 190"/>
                <a:gd name="T7" fmla="*/ 62 h 119"/>
                <a:gd name="T8" fmla="*/ 190 w 190"/>
                <a:gd name="T9" fmla="*/ 62 h 119"/>
                <a:gd name="T10" fmla="*/ 190 w 190"/>
                <a:gd name="T11" fmla="*/ 8 h 119"/>
                <a:gd name="T12" fmla="*/ 182 w 190"/>
                <a:gd name="T13" fmla="*/ 0 h 119"/>
                <a:gd name="T14" fmla="*/ 9 w 190"/>
                <a:gd name="T15" fmla="*/ 0 h 119"/>
                <a:gd name="T16" fmla="*/ 0 w 190"/>
                <a:gd name="T17" fmla="*/ 8 h 119"/>
                <a:gd name="T18" fmla="*/ 0 w 190"/>
                <a:gd name="T19" fmla="*/ 8 h 119"/>
                <a:gd name="T20" fmla="*/ 0 w 190"/>
                <a:gd name="T21" fmla="*/ 119 h 119"/>
                <a:gd name="T22" fmla="*/ 148 w 190"/>
                <a:gd name="T23" fmla="*/ 119 h 119"/>
                <a:gd name="T24" fmla="*/ 148 w 190"/>
                <a:gd name="T25" fmla="*/ 103 h 119"/>
                <a:gd name="T26" fmla="*/ 17 w 190"/>
                <a:gd name="T27" fmla="*/ 10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119">
                  <a:moveTo>
                    <a:pt x="17" y="103"/>
                  </a:moveTo>
                  <a:cubicBezTo>
                    <a:pt x="17" y="14"/>
                    <a:pt x="17" y="14"/>
                    <a:pt x="17" y="14"/>
                  </a:cubicBezTo>
                  <a:cubicBezTo>
                    <a:pt x="174" y="14"/>
                    <a:pt x="174" y="14"/>
                    <a:pt x="174" y="14"/>
                  </a:cubicBezTo>
                  <a:cubicBezTo>
                    <a:pt x="174" y="62"/>
                    <a:pt x="174" y="62"/>
                    <a:pt x="174" y="62"/>
                  </a:cubicBezTo>
                  <a:cubicBezTo>
                    <a:pt x="190" y="62"/>
                    <a:pt x="190" y="62"/>
                    <a:pt x="190" y="62"/>
                  </a:cubicBezTo>
                  <a:cubicBezTo>
                    <a:pt x="190" y="8"/>
                    <a:pt x="190" y="8"/>
                    <a:pt x="190" y="8"/>
                  </a:cubicBezTo>
                  <a:cubicBezTo>
                    <a:pt x="190" y="4"/>
                    <a:pt x="186" y="0"/>
                    <a:pt x="182" y="0"/>
                  </a:cubicBezTo>
                  <a:cubicBezTo>
                    <a:pt x="9" y="0"/>
                    <a:pt x="9" y="0"/>
                    <a:pt x="9" y="0"/>
                  </a:cubicBezTo>
                  <a:cubicBezTo>
                    <a:pt x="4" y="0"/>
                    <a:pt x="0" y="4"/>
                    <a:pt x="0" y="8"/>
                  </a:cubicBezTo>
                  <a:cubicBezTo>
                    <a:pt x="0" y="8"/>
                    <a:pt x="0" y="8"/>
                    <a:pt x="0" y="8"/>
                  </a:cubicBezTo>
                  <a:cubicBezTo>
                    <a:pt x="0" y="119"/>
                    <a:pt x="0" y="119"/>
                    <a:pt x="0" y="119"/>
                  </a:cubicBezTo>
                  <a:cubicBezTo>
                    <a:pt x="148" y="119"/>
                    <a:pt x="148" y="119"/>
                    <a:pt x="148" y="119"/>
                  </a:cubicBezTo>
                  <a:cubicBezTo>
                    <a:pt x="148" y="103"/>
                    <a:pt x="148" y="103"/>
                    <a:pt x="148" y="103"/>
                  </a:cubicBezTo>
                  <a:lnTo>
                    <a:pt x="17" y="10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94" name="Freeform 218">
              <a:extLst>
                <a:ext uri="{FF2B5EF4-FFF2-40B4-BE49-F238E27FC236}">
                  <a16:creationId xmlns:a16="http://schemas.microsoft.com/office/drawing/2014/main" id="{AA1CB89C-6424-42E0-9924-002B70D7EEE7}"/>
                </a:ext>
              </a:extLst>
            </p:cNvPr>
            <p:cNvSpPr>
              <a:spLocks noEditPoints="1"/>
            </p:cNvSpPr>
            <p:nvPr/>
          </p:nvSpPr>
          <p:spPr bwMode="auto">
            <a:xfrm>
              <a:off x="5972175" y="5373745"/>
              <a:ext cx="158750" cy="46038"/>
            </a:xfrm>
            <a:custGeom>
              <a:avLst/>
              <a:gdLst>
                <a:gd name="T0" fmla="*/ 8 w 62"/>
                <a:gd name="T1" fmla="*/ 18 h 18"/>
                <a:gd name="T2" fmla="*/ 55 w 62"/>
                <a:gd name="T3" fmla="*/ 18 h 18"/>
                <a:gd name="T4" fmla="*/ 62 w 62"/>
                <a:gd name="T5" fmla="*/ 10 h 18"/>
                <a:gd name="T6" fmla="*/ 62 w 62"/>
                <a:gd name="T7" fmla="*/ 10 h 18"/>
                <a:gd name="T8" fmla="*/ 62 w 62"/>
                <a:gd name="T9" fmla="*/ 0 h 18"/>
                <a:gd name="T10" fmla="*/ 0 w 62"/>
                <a:gd name="T11" fmla="*/ 0 h 18"/>
                <a:gd name="T12" fmla="*/ 0 w 62"/>
                <a:gd name="T13" fmla="*/ 10 h 18"/>
                <a:gd name="T14" fmla="*/ 8 w 62"/>
                <a:gd name="T15" fmla="*/ 18 h 18"/>
                <a:gd name="T16" fmla="*/ 27 w 62"/>
                <a:gd name="T17" fmla="*/ 5 h 18"/>
                <a:gd name="T18" fmla="*/ 35 w 62"/>
                <a:gd name="T19" fmla="*/ 5 h 18"/>
                <a:gd name="T20" fmla="*/ 35 w 62"/>
                <a:gd name="T21" fmla="*/ 12 h 18"/>
                <a:gd name="T22" fmla="*/ 27 w 62"/>
                <a:gd name="T23" fmla="*/ 12 h 18"/>
                <a:gd name="T24" fmla="*/ 27 w 62"/>
                <a:gd name="T2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18">
                  <a:moveTo>
                    <a:pt x="8" y="18"/>
                  </a:moveTo>
                  <a:cubicBezTo>
                    <a:pt x="55" y="18"/>
                    <a:pt x="55" y="18"/>
                    <a:pt x="55" y="18"/>
                  </a:cubicBezTo>
                  <a:cubicBezTo>
                    <a:pt x="59" y="18"/>
                    <a:pt x="62" y="14"/>
                    <a:pt x="62" y="10"/>
                  </a:cubicBezTo>
                  <a:cubicBezTo>
                    <a:pt x="62" y="10"/>
                    <a:pt x="62" y="10"/>
                    <a:pt x="62" y="10"/>
                  </a:cubicBezTo>
                  <a:cubicBezTo>
                    <a:pt x="62" y="0"/>
                    <a:pt x="62" y="0"/>
                    <a:pt x="62" y="0"/>
                  </a:cubicBezTo>
                  <a:cubicBezTo>
                    <a:pt x="0" y="0"/>
                    <a:pt x="0" y="0"/>
                    <a:pt x="0" y="0"/>
                  </a:cubicBezTo>
                  <a:cubicBezTo>
                    <a:pt x="0" y="10"/>
                    <a:pt x="0" y="10"/>
                    <a:pt x="0" y="10"/>
                  </a:cubicBezTo>
                  <a:cubicBezTo>
                    <a:pt x="0" y="14"/>
                    <a:pt x="4" y="18"/>
                    <a:pt x="8" y="18"/>
                  </a:cubicBezTo>
                  <a:close/>
                  <a:moveTo>
                    <a:pt x="27" y="5"/>
                  </a:moveTo>
                  <a:cubicBezTo>
                    <a:pt x="35" y="5"/>
                    <a:pt x="35" y="5"/>
                    <a:pt x="35" y="5"/>
                  </a:cubicBezTo>
                  <a:cubicBezTo>
                    <a:pt x="35" y="12"/>
                    <a:pt x="35" y="12"/>
                    <a:pt x="35" y="12"/>
                  </a:cubicBezTo>
                  <a:cubicBezTo>
                    <a:pt x="27" y="12"/>
                    <a:pt x="27" y="12"/>
                    <a:pt x="27" y="12"/>
                  </a:cubicBezTo>
                  <a:lnTo>
                    <a:pt x="27" y="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95" name="Freeform 219">
              <a:extLst>
                <a:ext uri="{FF2B5EF4-FFF2-40B4-BE49-F238E27FC236}">
                  <a16:creationId xmlns:a16="http://schemas.microsoft.com/office/drawing/2014/main" id="{962D48E9-C648-4395-9011-3A93EB82A570}"/>
                </a:ext>
              </a:extLst>
            </p:cNvPr>
            <p:cNvSpPr>
              <a:spLocks/>
            </p:cNvSpPr>
            <p:nvPr/>
          </p:nvSpPr>
          <p:spPr bwMode="auto">
            <a:xfrm>
              <a:off x="5972175" y="5173718"/>
              <a:ext cx="158750" cy="184152"/>
            </a:xfrm>
            <a:custGeom>
              <a:avLst/>
              <a:gdLst>
                <a:gd name="T0" fmla="*/ 100 w 100"/>
                <a:gd name="T1" fmla="*/ 0 h 116"/>
                <a:gd name="T2" fmla="*/ 0 w 100"/>
                <a:gd name="T3" fmla="*/ 0 h 116"/>
                <a:gd name="T4" fmla="*/ 0 w 100"/>
                <a:gd name="T5" fmla="*/ 0 h 116"/>
                <a:gd name="T6" fmla="*/ 0 w 100"/>
                <a:gd name="T7" fmla="*/ 116 h 116"/>
                <a:gd name="T8" fmla="*/ 0 w 100"/>
                <a:gd name="T9" fmla="*/ 116 h 116"/>
                <a:gd name="T10" fmla="*/ 100 w 100"/>
                <a:gd name="T11" fmla="*/ 116 h 116"/>
                <a:gd name="T12" fmla="*/ 100 w 100"/>
                <a:gd name="T13" fmla="*/ 116 h 116"/>
                <a:gd name="T14" fmla="*/ 100 w 100"/>
                <a:gd name="T15" fmla="*/ 0 h 116"/>
                <a:gd name="T16" fmla="*/ 100 w 1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16">
                  <a:moveTo>
                    <a:pt x="100" y="0"/>
                  </a:moveTo>
                  <a:lnTo>
                    <a:pt x="0" y="0"/>
                  </a:lnTo>
                  <a:lnTo>
                    <a:pt x="0" y="0"/>
                  </a:lnTo>
                  <a:lnTo>
                    <a:pt x="0" y="116"/>
                  </a:lnTo>
                  <a:lnTo>
                    <a:pt x="0" y="116"/>
                  </a:lnTo>
                  <a:lnTo>
                    <a:pt x="100" y="116"/>
                  </a:lnTo>
                  <a:lnTo>
                    <a:pt x="100" y="116"/>
                  </a:lnTo>
                  <a:lnTo>
                    <a:pt x="100" y="0"/>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96" name="Freeform 220">
              <a:extLst>
                <a:ext uri="{FF2B5EF4-FFF2-40B4-BE49-F238E27FC236}">
                  <a16:creationId xmlns:a16="http://schemas.microsoft.com/office/drawing/2014/main" id="{9075070A-39AB-4FFA-A623-31D0A38A27D9}"/>
                </a:ext>
              </a:extLst>
            </p:cNvPr>
            <p:cNvSpPr>
              <a:spLocks/>
            </p:cNvSpPr>
            <p:nvPr/>
          </p:nvSpPr>
          <p:spPr bwMode="auto">
            <a:xfrm>
              <a:off x="5535613" y="5273731"/>
              <a:ext cx="423862" cy="42863"/>
            </a:xfrm>
            <a:custGeom>
              <a:avLst/>
              <a:gdLst>
                <a:gd name="T0" fmla="*/ 133 w 166"/>
                <a:gd name="T1" fmla="*/ 1 h 17"/>
                <a:gd name="T2" fmla="*/ 133 w 166"/>
                <a:gd name="T3" fmla="*/ 6 h 17"/>
                <a:gd name="T4" fmla="*/ 91 w 166"/>
                <a:gd name="T5" fmla="*/ 6 h 17"/>
                <a:gd name="T6" fmla="*/ 91 w 166"/>
                <a:gd name="T7" fmla="*/ 1 h 17"/>
                <a:gd name="T8" fmla="*/ 9 w 166"/>
                <a:gd name="T9" fmla="*/ 1 h 17"/>
                <a:gd name="T10" fmla="*/ 0 w 166"/>
                <a:gd name="T11" fmla="*/ 8 h 17"/>
                <a:gd name="T12" fmla="*/ 7 w 166"/>
                <a:gd name="T13" fmla="*/ 17 h 17"/>
                <a:gd name="T14" fmla="*/ 9 w 166"/>
                <a:gd name="T15" fmla="*/ 17 h 17"/>
                <a:gd name="T16" fmla="*/ 166 w 166"/>
                <a:gd name="T17" fmla="*/ 17 h 17"/>
                <a:gd name="T18" fmla="*/ 166 w 166"/>
                <a:gd name="T19" fmla="*/ 1 h 17"/>
                <a:gd name="T20" fmla="*/ 133 w 166"/>
                <a:gd name="T2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7">
                  <a:moveTo>
                    <a:pt x="133" y="1"/>
                  </a:moveTo>
                  <a:cubicBezTo>
                    <a:pt x="133" y="6"/>
                    <a:pt x="133" y="6"/>
                    <a:pt x="133" y="6"/>
                  </a:cubicBezTo>
                  <a:cubicBezTo>
                    <a:pt x="91" y="6"/>
                    <a:pt x="91" y="6"/>
                    <a:pt x="91" y="6"/>
                  </a:cubicBezTo>
                  <a:cubicBezTo>
                    <a:pt x="91" y="1"/>
                    <a:pt x="91" y="1"/>
                    <a:pt x="91" y="1"/>
                  </a:cubicBezTo>
                  <a:cubicBezTo>
                    <a:pt x="9" y="1"/>
                    <a:pt x="9" y="1"/>
                    <a:pt x="9" y="1"/>
                  </a:cubicBezTo>
                  <a:cubicBezTo>
                    <a:pt x="5" y="0"/>
                    <a:pt x="1" y="3"/>
                    <a:pt x="0" y="8"/>
                  </a:cubicBezTo>
                  <a:cubicBezTo>
                    <a:pt x="0" y="12"/>
                    <a:pt x="3" y="16"/>
                    <a:pt x="7" y="17"/>
                  </a:cubicBezTo>
                  <a:cubicBezTo>
                    <a:pt x="8" y="17"/>
                    <a:pt x="9" y="17"/>
                    <a:pt x="9" y="17"/>
                  </a:cubicBezTo>
                  <a:cubicBezTo>
                    <a:pt x="166" y="17"/>
                    <a:pt x="166" y="17"/>
                    <a:pt x="166" y="17"/>
                  </a:cubicBezTo>
                  <a:cubicBezTo>
                    <a:pt x="166" y="1"/>
                    <a:pt x="166" y="1"/>
                    <a:pt x="166" y="1"/>
                  </a:cubicBezTo>
                  <a:lnTo>
                    <a:pt x="133"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grpSp>
        <p:nvGrpSpPr>
          <p:cNvPr id="97" name="Group 96">
            <a:extLst>
              <a:ext uri="{FF2B5EF4-FFF2-40B4-BE49-F238E27FC236}">
                <a16:creationId xmlns:a16="http://schemas.microsoft.com/office/drawing/2014/main" id="{976F6B3C-C55E-47D4-AB27-49D20BC2F966}"/>
              </a:ext>
            </a:extLst>
          </p:cNvPr>
          <p:cNvGrpSpPr/>
          <p:nvPr/>
        </p:nvGrpSpPr>
        <p:grpSpPr>
          <a:xfrm>
            <a:off x="2045825" y="4411486"/>
            <a:ext cx="650115" cy="455781"/>
            <a:chOff x="4248150" y="4953014"/>
            <a:chExt cx="623888" cy="395289"/>
          </a:xfrm>
        </p:grpSpPr>
        <p:sp>
          <p:nvSpPr>
            <p:cNvPr id="98" name="Freeform 166">
              <a:extLst>
                <a:ext uri="{FF2B5EF4-FFF2-40B4-BE49-F238E27FC236}">
                  <a16:creationId xmlns:a16="http://schemas.microsoft.com/office/drawing/2014/main" id="{84441ADA-25D3-4980-9C5A-F9A04D559801}"/>
                </a:ext>
              </a:extLst>
            </p:cNvPr>
            <p:cNvSpPr>
              <a:spLocks/>
            </p:cNvSpPr>
            <p:nvPr/>
          </p:nvSpPr>
          <p:spPr bwMode="auto">
            <a:xfrm>
              <a:off x="4248150" y="5305440"/>
              <a:ext cx="623888" cy="42863"/>
            </a:xfrm>
            <a:custGeom>
              <a:avLst/>
              <a:gdLst>
                <a:gd name="T0" fmla="*/ 234 w 243"/>
                <a:gd name="T1" fmla="*/ 0 h 17"/>
                <a:gd name="T2" fmla="*/ 141 w 243"/>
                <a:gd name="T3" fmla="*/ 0 h 17"/>
                <a:gd name="T4" fmla="*/ 141 w 243"/>
                <a:gd name="T5" fmla="*/ 8 h 17"/>
                <a:gd name="T6" fmla="*/ 101 w 243"/>
                <a:gd name="T7" fmla="*/ 8 h 17"/>
                <a:gd name="T8" fmla="*/ 101 w 243"/>
                <a:gd name="T9" fmla="*/ 0 h 17"/>
                <a:gd name="T10" fmla="*/ 8 w 243"/>
                <a:gd name="T11" fmla="*/ 0 h 17"/>
                <a:gd name="T12" fmla="*/ 0 w 243"/>
                <a:gd name="T13" fmla="*/ 9 h 17"/>
                <a:gd name="T14" fmla="*/ 8 w 243"/>
                <a:gd name="T15" fmla="*/ 17 h 17"/>
                <a:gd name="T16" fmla="*/ 234 w 243"/>
                <a:gd name="T17" fmla="*/ 17 h 17"/>
                <a:gd name="T18" fmla="*/ 243 w 243"/>
                <a:gd name="T19" fmla="*/ 9 h 17"/>
                <a:gd name="T20" fmla="*/ 234 w 243"/>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7">
                  <a:moveTo>
                    <a:pt x="234" y="0"/>
                  </a:moveTo>
                  <a:cubicBezTo>
                    <a:pt x="141" y="0"/>
                    <a:pt x="141" y="0"/>
                    <a:pt x="141" y="0"/>
                  </a:cubicBezTo>
                  <a:cubicBezTo>
                    <a:pt x="141" y="8"/>
                    <a:pt x="141" y="8"/>
                    <a:pt x="141" y="8"/>
                  </a:cubicBezTo>
                  <a:cubicBezTo>
                    <a:pt x="101" y="8"/>
                    <a:pt x="101" y="8"/>
                    <a:pt x="101" y="8"/>
                  </a:cubicBezTo>
                  <a:cubicBezTo>
                    <a:pt x="101" y="0"/>
                    <a:pt x="101" y="0"/>
                    <a:pt x="101" y="0"/>
                  </a:cubicBezTo>
                  <a:cubicBezTo>
                    <a:pt x="8" y="0"/>
                    <a:pt x="8" y="0"/>
                    <a:pt x="8" y="0"/>
                  </a:cubicBezTo>
                  <a:cubicBezTo>
                    <a:pt x="3" y="0"/>
                    <a:pt x="0" y="4"/>
                    <a:pt x="0" y="9"/>
                  </a:cubicBezTo>
                  <a:cubicBezTo>
                    <a:pt x="0" y="14"/>
                    <a:pt x="3" y="17"/>
                    <a:pt x="8" y="17"/>
                  </a:cubicBezTo>
                  <a:cubicBezTo>
                    <a:pt x="234" y="17"/>
                    <a:pt x="234" y="17"/>
                    <a:pt x="234" y="17"/>
                  </a:cubicBezTo>
                  <a:cubicBezTo>
                    <a:pt x="239" y="17"/>
                    <a:pt x="243" y="14"/>
                    <a:pt x="243" y="9"/>
                  </a:cubicBezTo>
                  <a:cubicBezTo>
                    <a:pt x="243" y="4"/>
                    <a:pt x="239" y="0"/>
                    <a:pt x="234"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99" name="Freeform 167">
              <a:extLst>
                <a:ext uri="{FF2B5EF4-FFF2-40B4-BE49-F238E27FC236}">
                  <a16:creationId xmlns:a16="http://schemas.microsoft.com/office/drawing/2014/main" id="{867A852C-2D7E-49CB-94DB-13945F3A66AD}"/>
                </a:ext>
              </a:extLst>
            </p:cNvPr>
            <p:cNvSpPr>
              <a:spLocks noEditPoints="1"/>
            </p:cNvSpPr>
            <p:nvPr/>
          </p:nvSpPr>
          <p:spPr bwMode="auto">
            <a:xfrm>
              <a:off x="4294188" y="4953014"/>
              <a:ext cx="531813" cy="333376"/>
            </a:xfrm>
            <a:custGeom>
              <a:avLst/>
              <a:gdLst>
                <a:gd name="T0" fmla="*/ 198 w 207"/>
                <a:gd name="T1" fmla="*/ 0 h 130"/>
                <a:gd name="T2" fmla="*/ 9 w 207"/>
                <a:gd name="T3" fmla="*/ 0 h 130"/>
                <a:gd name="T4" fmla="*/ 0 w 207"/>
                <a:gd name="T5" fmla="*/ 9 h 130"/>
                <a:gd name="T6" fmla="*/ 0 w 207"/>
                <a:gd name="T7" fmla="*/ 130 h 130"/>
                <a:gd name="T8" fmla="*/ 207 w 207"/>
                <a:gd name="T9" fmla="*/ 130 h 130"/>
                <a:gd name="T10" fmla="*/ 207 w 207"/>
                <a:gd name="T11" fmla="*/ 9 h 130"/>
                <a:gd name="T12" fmla="*/ 198 w 207"/>
                <a:gd name="T13" fmla="*/ 0 h 130"/>
                <a:gd name="T14" fmla="*/ 198 w 207"/>
                <a:gd name="T15" fmla="*/ 0 h 130"/>
                <a:gd name="T16" fmla="*/ 189 w 207"/>
                <a:gd name="T17" fmla="*/ 112 h 130"/>
                <a:gd name="T18" fmla="*/ 18 w 207"/>
                <a:gd name="T19" fmla="*/ 112 h 130"/>
                <a:gd name="T20" fmla="*/ 18 w 207"/>
                <a:gd name="T21" fmla="*/ 16 h 130"/>
                <a:gd name="T22" fmla="*/ 189 w 207"/>
                <a:gd name="T23" fmla="*/ 16 h 130"/>
                <a:gd name="T24" fmla="*/ 189 w 207"/>
                <a:gd name="T25"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130">
                  <a:moveTo>
                    <a:pt x="198" y="0"/>
                  </a:moveTo>
                  <a:cubicBezTo>
                    <a:pt x="9" y="0"/>
                    <a:pt x="9" y="0"/>
                    <a:pt x="9" y="0"/>
                  </a:cubicBezTo>
                  <a:cubicBezTo>
                    <a:pt x="4" y="0"/>
                    <a:pt x="0" y="4"/>
                    <a:pt x="0" y="9"/>
                  </a:cubicBezTo>
                  <a:cubicBezTo>
                    <a:pt x="0" y="130"/>
                    <a:pt x="0" y="130"/>
                    <a:pt x="0" y="130"/>
                  </a:cubicBezTo>
                  <a:cubicBezTo>
                    <a:pt x="207" y="130"/>
                    <a:pt x="207" y="130"/>
                    <a:pt x="207" y="130"/>
                  </a:cubicBezTo>
                  <a:cubicBezTo>
                    <a:pt x="207" y="9"/>
                    <a:pt x="207" y="9"/>
                    <a:pt x="207" y="9"/>
                  </a:cubicBezTo>
                  <a:cubicBezTo>
                    <a:pt x="207" y="4"/>
                    <a:pt x="203" y="0"/>
                    <a:pt x="198" y="0"/>
                  </a:cubicBezTo>
                  <a:cubicBezTo>
                    <a:pt x="198" y="0"/>
                    <a:pt x="198" y="0"/>
                    <a:pt x="198" y="0"/>
                  </a:cubicBezTo>
                  <a:close/>
                  <a:moveTo>
                    <a:pt x="189" y="112"/>
                  </a:moveTo>
                  <a:cubicBezTo>
                    <a:pt x="18" y="112"/>
                    <a:pt x="18" y="112"/>
                    <a:pt x="18" y="112"/>
                  </a:cubicBezTo>
                  <a:cubicBezTo>
                    <a:pt x="18" y="16"/>
                    <a:pt x="18" y="16"/>
                    <a:pt x="18" y="16"/>
                  </a:cubicBezTo>
                  <a:cubicBezTo>
                    <a:pt x="189" y="16"/>
                    <a:pt x="189" y="16"/>
                    <a:pt x="189" y="16"/>
                  </a:cubicBezTo>
                  <a:lnTo>
                    <a:pt x="189"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00" name="Rectangle 168">
              <a:extLst>
                <a:ext uri="{FF2B5EF4-FFF2-40B4-BE49-F238E27FC236}">
                  <a16:creationId xmlns:a16="http://schemas.microsoft.com/office/drawing/2014/main" id="{08276097-33D3-4963-8120-3B4FAD57E871}"/>
                </a:ext>
              </a:extLst>
            </p:cNvPr>
            <p:cNvSpPr>
              <a:spLocks noChangeArrowheads="1"/>
            </p:cNvSpPr>
            <p:nvPr/>
          </p:nvSpPr>
          <p:spPr bwMode="auto">
            <a:xfrm>
              <a:off x="4368800" y="5022864"/>
              <a:ext cx="136525" cy="1349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01" name="Rectangle 169">
              <a:extLst>
                <a:ext uri="{FF2B5EF4-FFF2-40B4-BE49-F238E27FC236}">
                  <a16:creationId xmlns:a16="http://schemas.microsoft.com/office/drawing/2014/main" id="{1718F98C-B74E-458A-98FB-76CCBD7582C5}"/>
                </a:ext>
              </a:extLst>
            </p:cNvPr>
            <p:cNvSpPr>
              <a:spLocks noChangeArrowheads="1"/>
            </p:cNvSpPr>
            <p:nvPr/>
          </p:nvSpPr>
          <p:spPr bwMode="auto">
            <a:xfrm>
              <a:off x="4368800" y="5186377"/>
              <a:ext cx="382588" cy="199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02" name="Rectangle 170">
              <a:extLst>
                <a:ext uri="{FF2B5EF4-FFF2-40B4-BE49-F238E27FC236}">
                  <a16:creationId xmlns:a16="http://schemas.microsoft.com/office/drawing/2014/main" id="{3B6291ED-AF71-41D2-A4C9-457E7CD8DA2D}"/>
                </a:ext>
              </a:extLst>
            </p:cNvPr>
            <p:cNvSpPr>
              <a:spLocks noChangeArrowheads="1"/>
            </p:cNvSpPr>
            <p:nvPr/>
          </p:nvSpPr>
          <p:spPr bwMode="auto">
            <a:xfrm>
              <a:off x="4532313" y="5145102"/>
              <a:ext cx="219075" cy="199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03" name="Rectangle 171">
              <a:extLst>
                <a:ext uri="{FF2B5EF4-FFF2-40B4-BE49-F238E27FC236}">
                  <a16:creationId xmlns:a16="http://schemas.microsoft.com/office/drawing/2014/main" id="{F9602F0E-F03B-476C-9665-80DFA70870BC}"/>
                </a:ext>
              </a:extLst>
            </p:cNvPr>
            <p:cNvSpPr>
              <a:spLocks noChangeArrowheads="1"/>
            </p:cNvSpPr>
            <p:nvPr/>
          </p:nvSpPr>
          <p:spPr bwMode="auto">
            <a:xfrm>
              <a:off x="4532313" y="5103827"/>
              <a:ext cx="219075" cy="199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04" name="Rectangle 172">
              <a:extLst>
                <a:ext uri="{FF2B5EF4-FFF2-40B4-BE49-F238E27FC236}">
                  <a16:creationId xmlns:a16="http://schemas.microsoft.com/office/drawing/2014/main" id="{997B112E-C6E7-4B73-BCAE-EF5F89CD86D6}"/>
                </a:ext>
              </a:extLst>
            </p:cNvPr>
            <p:cNvSpPr>
              <a:spLocks noChangeArrowheads="1"/>
            </p:cNvSpPr>
            <p:nvPr/>
          </p:nvSpPr>
          <p:spPr bwMode="auto">
            <a:xfrm>
              <a:off x="4532313" y="5064139"/>
              <a:ext cx="219075" cy="199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05" name="Rectangle 173">
              <a:extLst>
                <a:ext uri="{FF2B5EF4-FFF2-40B4-BE49-F238E27FC236}">
                  <a16:creationId xmlns:a16="http://schemas.microsoft.com/office/drawing/2014/main" id="{713FA380-592A-4635-8441-24B99EAE1995}"/>
                </a:ext>
              </a:extLst>
            </p:cNvPr>
            <p:cNvSpPr>
              <a:spLocks noChangeArrowheads="1"/>
            </p:cNvSpPr>
            <p:nvPr/>
          </p:nvSpPr>
          <p:spPr bwMode="auto">
            <a:xfrm>
              <a:off x="4532313" y="5022864"/>
              <a:ext cx="219075" cy="199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cxnSp>
        <p:nvCxnSpPr>
          <p:cNvPr id="106" name="Straight Connector 105">
            <a:extLst>
              <a:ext uri="{FF2B5EF4-FFF2-40B4-BE49-F238E27FC236}">
                <a16:creationId xmlns:a16="http://schemas.microsoft.com/office/drawing/2014/main" id="{EFCA3A50-83D1-449F-A089-DD6CDBB18A15}"/>
              </a:ext>
            </a:extLst>
          </p:cNvPr>
          <p:cNvCxnSpPr>
            <a:cxnSpLocks/>
          </p:cNvCxnSpPr>
          <p:nvPr/>
        </p:nvCxnSpPr>
        <p:spPr>
          <a:xfrm>
            <a:off x="673642" y="5558895"/>
            <a:ext cx="10771858" cy="0"/>
          </a:xfrm>
          <a:prstGeom prst="line">
            <a:avLst/>
          </a:prstGeom>
          <a:ln w="28575" cmpd="sng">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9" name="Shape 160">
            <a:extLst>
              <a:ext uri="{FF2B5EF4-FFF2-40B4-BE49-F238E27FC236}">
                <a16:creationId xmlns:a16="http://schemas.microsoft.com/office/drawing/2014/main" id="{10074F0E-23AD-4E84-91E4-DAA54DAB490D}"/>
              </a:ext>
            </a:extLst>
          </p:cNvPr>
          <p:cNvSpPr txBox="1"/>
          <p:nvPr/>
        </p:nvSpPr>
        <p:spPr>
          <a:xfrm>
            <a:off x="1738534" y="3401259"/>
            <a:ext cx="1273173" cy="312857"/>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Aetna Health</a:t>
            </a:r>
          </a:p>
        </p:txBody>
      </p:sp>
      <p:sp>
        <p:nvSpPr>
          <p:cNvPr id="110" name="Shape 160">
            <a:extLst>
              <a:ext uri="{FF2B5EF4-FFF2-40B4-BE49-F238E27FC236}">
                <a16:creationId xmlns:a16="http://schemas.microsoft.com/office/drawing/2014/main" id="{0A6A6F5E-B00B-4E08-80B9-5FDAC621F740}"/>
              </a:ext>
            </a:extLst>
          </p:cNvPr>
          <p:cNvSpPr txBox="1"/>
          <p:nvPr/>
        </p:nvSpPr>
        <p:spPr>
          <a:xfrm>
            <a:off x="1734295" y="4829095"/>
            <a:ext cx="1273173" cy="312857"/>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RFL.com</a:t>
            </a:r>
          </a:p>
          <a:p>
            <a:pPr algn="ctr">
              <a:buClr>
                <a:srgbClr val="000000"/>
              </a:buClr>
              <a:buSzPct val="25000"/>
              <a:defRPr/>
            </a:pPr>
            <a:r>
              <a:rPr lang="en-US" sz="1000" dirty="0">
                <a:solidFill>
                  <a:srgbClr val="000000">
                    <a:lumMod val="75000"/>
                    <a:lumOff val="25000"/>
                  </a:srgbClr>
                </a:solidFill>
                <a:ea typeface="Calibri"/>
                <a:cs typeface="Arial" panose="020B0604020202020204" pitchFamily="34" charset="0"/>
                <a:sym typeface="Arial" panose="020B0604020202020204" pitchFamily="34" charset="0"/>
              </a:rPr>
              <a:t>(content only)</a:t>
            </a:r>
            <a:endParaRPr lang="en-US" sz="1200" dirty="0">
              <a:solidFill>
                <a:srgbClr val="000000">
                  <a:lumMod val="75000"/>
                  <a:lumOff val="25000"/>
                </a:srgbClr>
              </a:solidFill>
              <a:ea typeface="Calibri"/>
              <a:cs typeface="Arial" panose="020B0604020202020204" pitchFamily="34" charset="0"/>
              <a:sym typeface="Arial" panose="020B0604020202020204" pitchFamily="34" charset="0"/>
            </a:endParaRPr>
          </a:p>
        </p:txBody>
      </p:sp>
      <p:sp>
        <p:nvSpPr>
          <p:cNvPr id="111" name="Freeform 6">
            <a:extLst>
              <a:ext uri="{FF2B5EF4-FFF2-40B4-BE49-F238E27FC236}">
                <a16:creationId xmlns:a16="http://schemas.microsoft.com/office/drawing/2014/main" id="{0D345B80-96F2-439B-BF2D-CEABF6C40371}"/>
              </a:ext>
            </a:extLst>
          </p:cNvPr>
          <p:cNvSpPr>
            <a:spLocks noEditPoints="1"/>
          </p:cNvSpPr>
          <p:nvPr/>
        </p:nvSpPr>
        <p:spPr bwMode="auto">
          <a:xfrm>
            <a:off x="3475119" y="4366518"/>
            <a:ext cx="476345" cy="675288"/>
          </a:xfrm>
          <a:custGeom>
            <a:avLst/>
            <a:gdLst>
              <a:gd name="T0" fmla="*/ 98 w 149"/>
              <a:gd name="T1" fmla="*/ 211 h 211"/>
              <a:gd name="T2" fmla="*/ 93 w 149"/>
              <a:gd name="T3" fmla="*/ 206 h 211"/>
              <a:gd name="T4" fmla="*/ 70 w 149"/>
              <a:gd name="T5" fmla="*/ 189 h 211"/>
              <a:gd name="T6" fmla="*/ 91 w 149"/>
              <a:gd name="T7" fmla="*/ 196 h 211"/>
              <a:gd name="T8" fmla="*/ 101 w 149"/>
              <a:gd name="T9" fmla="*/ 205 h 211"/>
              <a:gd name="T10" fmla="*/ 77 w 149"/>
              <a:gd name="T11" fmla="*/ 51 h 211"/>
              <a:gd name="T12" fmla="*/ 83 w 149"/>
              <a:gd name="T13" fmla="*/ 46 h 211"/>
              <a:gd name="T14" fmla="*/ 44 w 149"/>
              <a:gd name="T15" fmla="*/ 51 h 211"/>
              <a:gd name="T16" fmla="*/ 29 w 149"/>
              <a:gd name="T17" fmla="*/ 34 h 211"/>
              <a:gd name="T18" fmla="*/ 35 w 149"/>
              <a:gd name="T19" fmla="*/ 39 h 211"/>
              <a:gd name="T20" fmla="*/ 99 w 149"/>
              <a:gd name="T21" fmla="*/ 34 h 211"/>
              <a:gd name="T22" fmla="*/ 21 w 149"/>
              <a:gd name="T23" fmla="*/ 27 h 211"/>
              <a:gd name="T24" fmla="*/ 113 w 149"/>
              <a:gd name="T25" fmla="*/ 22 h 211"/>
              <a:gd name="T26" fmla="*/ 45 w 149"/>
              <a:gd name="T27" fmla="*/ 157 h 211"/>
              <a:gd name="T28" fmla="*/ 26 w 149"/>
              <a:gd name="T29" fmla="*/ 167 h 211"/>
              <a:gd name="T30" fmla="*/ 6 w 149"/>
              <a:gd name="T31" fmla="*/ 145 h 211"/>
              <a:gd name="T32" fmla="*/ 2 w 149"/>
              <a:gd name="T33" fmla="*/ 124 h 211"/>
              <a:gd name="T34" fmla="*/ 8 w 149"/>
              <a:gd name="T35" fmla="*/ 97 h 211"/>
              <a:gd name="T36" fmla="*/ 22 w 149"/>
              <a:gd name="T37" fmla="*/ 71 h 211"/>
              <a:gd name="T38" fmla="*/ 33 w 149"/>
              <a:gd name="T39" fmla="*/ 80 h 211"/>
              <a:gd name="T40" fmla="*/ 28 w 149"/>
              <a:gd name="T41" fmla="*/ 96 h 211"/>
              <a:gd name="T42" fmla="*/ 36 w 149"/>
              <a:gd name="T43" fmla="*/ 124 h 211"/>
              <a:gd name="T44" fmla="*/ 36 w 149"/>
              <a:gd name="T45" fmla="*/ 143 h 211"/>
              <a:gd name="T46" fmla="*/ 18 w 149"/>
              <a:gd name="T47" fmla="*/ 88 h 211"/>
              <a:gd name="T48" fmla="*/ 23 w 149"/>
              <a:gd name="T49" fmla="*/ 79 h 211"/>
              <a:gd name="T50" fmla="*/ 18 w 149"/>
              <a:gd name="T51" fmla="*/ 88 h 211"/>
              <a:gd name="T52" fmla="*/ 26 w 149"/>
              <a:gd name="T53" fmla="*/ 120 h 211"/>
              <a:gd name="T54" fmla="*/ 31 w 149"/>
              <a:gd name="T55" fmla="*/ 119 h 211"/>
              <a:gd name="T56" fmla="*/ 18 w 149"/>
              <a:gd name="T57" fmla="*/ 99 h 211"/>
              <a:gd name="T58" fmla="*/ 11 w 149"/>
              <a:gd name="T59" fmla="*/ 132 h 211"/>
              <a:gd name="T60" fmla="*/ 27 w 149"/>
              <a:gd name="T61" fmla="*/ 138 h 211"/>
              <a:gd name="T62" fmla="*/ 32 w 149"/>
              <a:gd name="T63" fmla="*/ 131 h 211"/>
              <a:gd name="T64" fmla="*/ 21 w 149"/>
              <a:gd name="T65" fmla="*/ 127 h 211"/>
              <a:gd name="T66" fmla="*/ 11 w 149"/>
              <a:gd name="T67" fmla="*/ 132 h 211"/>
              <a:gd name="T68" fmla="*/ 31 w 149"/>
              <a:gd name="T69" fmla="*/ 149 h 211"/>
              <a:gd name="T70" fmla="*/ 19 w 149"/>
              <a:gd name="T71" fmla="*/ 144 h 211"/>
              <a:gd name="T72" fmla="*/ 27 w 149"/>
              <a:gd name="T73" fmla="*/ 160 h 211"/>
              <a:gd name="T74" fmla="*/ 33 w 149"/>
              <a:gd name="T75" fmla="*/ 160 h 211"/>
              <a:gd name="T76" fmla="*/ 147 w 149"/>
              <a:gd name="T77" fmla="*/ 171 h 211"/>
              <a:gd name="T78" fmla="*/ 140 w 149"/>
              <a:gd name="T79" fmla="*/ 142 h 211"/>
              <a:gd name="T80" fmla="*/ 129 w 149"/>
              <a:gd name="T81" fmla="*/ 88 h 211"/>
              <a:gd name="T82" fmla="*/ 119 w 149"/>
              <a:gd name="T83" fmla="*/ 60 h 211"/>
              <a:gd name="T84" fmla="*/ 101 w 149"/>
              <a:gd name="T85" fmla="*/ 72 h 211"/>
              <a:gd name="T86" fmla="*/ 108 w 149"/>
              <a:gd name="T87" fmla="*/ 122 h 211"/>
              <a:gd name="T88" fmla="*/ 109 w 149"/>
              <a:gd name="T89" fmla="*/ 72 h 211"/>
              <a:gd name="T90" fmla="*/ 112 w 149"/>
              <a:gd name="T91" fmla="*/ 63 h 211"/>
              <a:gd name="T92" fmla="*/ 122 w 149"/>
              <a:gd name="T93" fmla="*/ 89 h 211"/>
              <a:gd name="T94" fmla="*/ 133 w 149"/>
              <a:gd name="T95" fmla="*/ 143 h 211"/>
              <a:gd name="T96" fmla="*/ 142 w 149"/>
              <a:gd name="T97" fmla="*/ 177 h 211"/>
              <a:gd name="T98" fmla="*/ 147 w 149"/>
              <a:gd name="T99" fmla="*/ 171 h 211"/>
              <a:gd name="T100" fmla="*/ 89 w 149"/>
              <a:gd name="T101" fmla="*/ 186 h 211"/>
              <a:gd name="T102" fmla="*/ 26 w 149"/>
              <a:gd name="T103" fmla="*/ 171 h 211"/>
              <a:gd name="T104" fmla="*/ 91 w 149"/>
              <a:gd name="T105" fmla="*/ 80 h 211"/>
              <a:gd name="T106" fmla="*/ 26 w 149"/>
              <a:gd name="T107" fmla="*/ 68 h 211"/>
              <a:gd name="T108" fmla="*/ 98 w 149"/>
              <a:gd name="T109" fmla="*/ 69 h 211"/>
              <a:gd name="T110" fmla="*/ 56 w 149"/>
              <a:gd name="T111" fmla="*/ 69 h 211"/>
              <a:gd name="T112" fmla="*/ 68 w 149"/>
              <a:gd name="T113" fmla="*/ 74 h 211"/>
              <a:gd name="T114" fmla="*/ 62 w 149"/>
              <a:gd name="T115" fmla="*/ 169 h 211"/>
              <a:gd name="T116" fmla="*/ 67 w 149"/>
              <a:gd name="T117" fmla="*/ 17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 h="211">
                <a:moveTo>
                  <a:pt x="101" y="205"/>
                </a:moveTo>
                <a:cubicBezTo>
                  <a:pt x="102" y="207"/>
                  <a:pt x="101" y="210"/>
                  <a:pt x="99" y="210"/>
                </a:cubicBezTo>
                <a:cubicBezTo>
                  <a:pt x="99" y="211"/>
                  <a:pt x="98" y="211"/>
                  <a:pt x="98" y="211"/>
                </a:cubicBezTo>
                <a:cubicBezTo>
                  <a:pt x="96" y="211"/>
                  <a:pt x="95" y="210"/>
                  <a:pt x="94" y="209"/>
                </a:cubicBezTo>
                <a:cubicBezTo>
                  <a:pt x="93" y="207"/>
                  <a:pt x="93" y="207"/>
                  <a:pt x="93" y="207"/>
                </a:cubicBezTo>
                <a:cubicBezTo>
                  <a:pt x="93" y="206"/>
                  <a:pt x="93" y="206"/>
                  <a:pt x="93" y="206"/>
                </a:cubicBezTo>
                <a:cubicBezTo>
                  <a:pt x="92" y="205"/>
                  <a:pt x="90" y="204"/>
                  <a:pt x="88" y="203"/>
                </a:cubicBezTo>
                <a:cubicBezTo>
                  <a:pt x="84" y="201"/>
                  <a:pt x="84" y="201"/>
                  <a:pt x="84" y="201"/>
                </a:cubicBezTo>
                <a:cubicBezTo>
                  <a:pt x="79" y="198"/>
                  <a:pt x="74" y="194"/>
                  <a:pt x="70" y="189"/>
                </a:cubicBezTo>
                <a:cubicBezTo>
                  <a:pt x="80" y="189"/>
                  <a:pt x="80" y="189"/>
                  <a:pt x="80" y="189"/>
                </a:cubicBezTo>
                <a:cubicBezTo>
                  <a:pt x="83" y="191"/>
                  <a:pt x="85" y="193"/>
                  <a:pt x="87" y="194"/>
                </a:cubicBezTo>
                <a:cubicBezTo>
                  <a:pt x="91" y="196"/>
                  <a:pt x="91" y="196"/>
                  <a:pt x="91" y="196"/>
                </a:cubicBezTo>
                <a:cubicBezTo>
                  <a:pt x="98" y="200"/>
                  <a:pt x="99" y="200"/>
                  <a:pt x="100" y="203"/>
                </a:cubicBezTo>
                <a:cubicBezTo>
                  <a:pt x="100" y="203"/>
                  <a:pt x="100" y="203"/>
                  <a:pt x="100" y="203"/>
                </a:cubicBezTo>
                <a:lnTo>
                  <a:pt x="101" y="205"/>
                </a:lnTo>
                <a:close/>
                <a:moveTo>
                  <a:pt x="50" y="51"/>
                </a:moveTo>
                <a:cubicBezTo>
                  <a:pt x="54" y="48"/>
                  <a:pt x="59" y="46"/>
                  <a:pt x="64" y="46"/>
                </a:cubicBezTo>
                <a:cubicBezTo>
                  <a:pt x="69" y="46"/>
                  <a:pt x="74" y="48"/>
                  <a:pt x="77" y="51"/>
                </a:cubicBezTo>
                <a:cubicBezTo>
                  <a:pt x="78" y="52"/>
                  <a:pt x="79" y="52"/>
                  <a:pt x="80" y="52"/>
                </a:cubicBezTo>
                <a:cubicBezTo>
                  <a:pt x="81" y="52"/>
                  <a:pt x="83" y="52"/>
                  <a:pt x="83" y="51"/>
                </a:cubicBezTo>
                <a:cubicBezTo>
                  <a:pt x="85" y="50"/>
                  <a:pt x="85" y="47"/>
                  <a:pt x="83" y="46"/>
                </a:cubicBezTo>
                <a:cubicBezTo>
                  <a:pt x="78" y="42"/>
                  <a:pt x="71" y="39"/>
                  <a:pt x="64" y="39"/>
                </a:cubicBezTo>
                <a:cubicBezTo>
                  <a:pt x="56" y="39"/>
                  <a:pt x="49" y="42"/>
                  <a:pt x="44" y="46"/>
                </a:cubicBezTo>
                <a:cubicBezTo>
                  <a:pt x="42" y="47"/>
                  <a:pt x="42" y="50"/>
                  <a:pt x="44" y="51"/>
                </a:cubicBezTo>
                <a:cubicBezTo>
                  <a:pt x="46" y="52"/>
                  <a:pt x="48" y="52"/>
                  <a:pt x="50" y="51"/>
                </a:cubicBezTo>
                <a:moveTo>
                  <a:pt x="99" y="34"/>
                </a:moveTo>
                <a:cubicBezTo>
                  <a:pt x="79" y="18"/>
                  <a:pt x="48" y="18"/>
                  <a:pt x="29" y="34"/>
                </a:cubicBezTo>
                <a:cubicBezTo>
                  <a:pt x="27" y="35"/>
                  <a:pt x="27" y="37"/>
                  <a:pt x="29" y="39"/>
                </a:cubicBezTo>
                <a:cubicBezTo>
                  <a:pt x="30" y="39"/>
                  <a:pt x="31" y="40"/>
                  <a:pt x="32" y="40"/>
                </a:cubicBezTo>
                <a:cubicBezTo>
                  <a:pt x="33" y="40"/>
                  <a:pt x="34" y="39"/>
                  <a:pt x="35" y="39"/>
                </a:cubicBezTo>
                <a:cubicBezTo>
                  <a:pt x="51" y="26"/>
                  <a:pt x="77" y="26"/>
                  <a:pt x="92" y="39"/>
                </a:cubicBezTo>
                <a:cubicBezTo>
                  <a:pt x="94" y="40"/>
                  <a:pt x="97" y="40"/>
                  <a:pt x="99" y="39"/>
                </a:cubicBezTo>
                <a:cubicBezTo>
                  <a:pt x="100" y="37"/>
                  <a:pt x="100" y="35"/>
                  <a:pt x="99" y="34"/>
                </a:cubicBezTo>
                <a:moveTo>
                  <a:pt x="14" y="27"/>
                </a:moveTo>
                <a:cubicBezTo>
                  <a:pt x="15" y="28"/>
                  <a:pt x="16" y="28"/>
                  <a:pt x="18" y="28"/>
                </a:cubicBezTo>
                <a:cubicBezTo>
                  <a:pt x="19" y="28"/>
                  <a:pt x="20" y="28"/>
                  <a:pt x="21" y="27"/>
                </a:cubicBezTo>
                <a:cubicBezTo>
                  <a:pt x="44" y="8"/>
                  <a:pt x="83" y="8"/>
                  <a:pt x="107" y="27"/>
                </a:cubicBezTo>
                <a:cubicBezTo>
                  <a:pt x="108" y="28"/>
                  <a:pt x="111" y="28"/>
                  <a:pt x="113" y="27"/>
                </a:cubicBezTo>
                <a:cubicBezTo>
                  <a:pt x="115" y="26"/>
                  <a:pt x="115" y="23"/>
                  <a:pt x="113" y="22"/>
                </a:cubicBezTo>
                <a:cubicBezTo>
                  <a:pt x="86" y="0"/>
                  <a:pt x="42" y="0"/>
                  <a:pt x="14" y="22"/>
                </a:cubicBezTo>
                <a:cubicBezTo>
                  <a:pt x="13" y="23"/>
                  <a:pt x="13" y="26"/>
                  <a:pt x="14" y="27"/>
                </a:cubicBezTo>
                <a:moveTo>
                  <a:pt x="45" y="157"/>
                </a:moveTo>
                <a:cubicBezTo>
                  <a:pt x="44" y="162"/>
                  <a:pt x="41" y="165"/>
                  <a:pt x="37" y="167"/>
                </a:cubicBezTo>
                <a:cubicBezTo>
                  <a:pt x="35" y="167"/>
                  <a:pt x="33" y="168"/>
                  <a:pt x="31" y="168"/>
                </a:cubicBezTo>
                <a:cubicBezTo>
                  <a:pt x="30" y="168"/>
                  <a:pt x="28" y="168"/>
                  <a:pt x="26" y="167"/>
                </a:cubicBezTo>
                <a:cubicBezTo>
                  <a:pt x="26" y="167"/>
                  <a:pt x="26" y="167"/>
                  <a:pt x="26" y="167"/>
                </a:cubicBezTo>
                <a:cubicBezTo>
                  <a:pt x="18" y="166"/>
                  <a:pt x="13" y="165"/>
                  <a:pt x="9" y="160"/>
                </a:cubicBezTo>
                <a:cubicBezTo>
                  <a:pt x="5" y="155"/>
                  <a:pt x="3" y="152"/>
                  <a:pt x="6" y="145"/>
                </a:cubicBezTo>
                <a:cubicBezTo>
                  <a:pt x="7" y="143"/>
                  <a:pt x="8" y="141"/>
                  <a:pt x="9" y="140"/>
                </a:cubicBezTo>
                <a:cubicBezTo>
                  <a:pt x="8" y="140"/>
                  <a:pt x="7" y="139"/>
                  <a:pt x="7" y="139"/>
                </a:cubicBezTo>
                <a:cubicBezTo>
                  <a:pt x="0" y="135"/>
                  <a:pt x="1" y="130"/>
                  <a:pt x="2" y="124"/>
                </a:cubicBezTo>
                <a:cubicBezTo>
                  <a:pt x="2" y="120"/>
                  <a:pt x="5" y="117"/>
                  <a:pt x="9" y="116"/>
                </a:cubicBezTo>
                <a:cubicBezTo>
                  <a:pt x="7" y="114"/>
                  <a:pt x="6" y="113"/>
                  <a:pt x="5" y="112"/>
                </a:cubicBezTo>
                <a:cubicBezTo>
                  <a:pt x="3" y="108"/>
                  <a:pt x="5" y="100"/>
                  <a:pt x="8" y="97"/>
                </a:cubicBezTo>
                <a:cubicBezTo>
                  <a:pt x="9" y="95"/>
                  <a:pt x="10" y="94"/>
                  <a:pt x="12" y="93"/>
                </a:cubicBezTo>
                <a:cubicBezTo>
                  <a:pt x="10" y="91"/>
                  <a:pt x="8" y="86"/>
                  <a:pt x="12" y="79"/>
                </a:cubicBezTo>
                <a:cubicBezTo>
                  <a:pt x="13" y="76"/>
                  <a:pt x="16" y="71"/>
                  <a:pt x="22" y="71"/>
                </a:cubicBezTo>
                <a:cubicBezTo>
                  <a:pt x="23" y="71"/>
                  <a:pt x="24" y="71"/>
                  <a:pt x="25" y="72"/>
                </a:cubicBezTo>
                <a:cubicBezTo>
                  <a:pt x="28" y="72"/>
                  <a:pt x="31" y="75"/>
                  <a:pt x="33" y="78"/>
                </a:cubicBezTo>
                <a:cubicBezTo>
                  <a:pt x="33" y="79"/>
                  <a:pt x="33" y="79"/>
                  <a:pt x="33" y="80"/>
                </a:cubicBezTo>
                <a:cubicBezTo>
                  <a:pt x="35" y="84"/>
                  <a:pt x="35" y="87"/>
                  <a:pt x="33" y="90"/>
                </a:cubicBezTo>
                <a:cubicBezTo>
                  <a:pt x="33" y="90"/>
                  <a:pt x="33" y="90"/>
                  <a:pt x="33" y="90"/>
                </a:cubicBezTo>
                <a:cubicBezTo>
                  <a:pt x="32" y="93"/>
                  <a:pt x="30" y="94"/>
                  <a:pt x="28" y="96"/>
                </a:cubicBezTo>
                <a:cubicBezTo>
                  <a:pt x="30" y="97"/>
                  <a:pt x="32" y="99"/>
                  <a:pt x="33" y="102"/>
                </a:cubicBezTo>
                <a:cubicBezTo>
                  <a:pt x="35" y="105"/>
                  <a:pt x="38" y="108"/>
                  <a:pt x="38" y="109"/>
                </a:cubicBezTo>
                <a:cubicBezTo>
                  <a:pt x="41" y="114"/>
                  <a:pt x="40" y="121"/>
                  <a:pt x="36" y="124"/>
                </a:cubicBezTo>
                <a:cubicBezTo>
                  <a:pt x="37" y="125"/>
                  <a:pt x="38" y="126"/>
                  <a:pt x="39" y="126"/>
                </a:cubicBezTo>
                <a:cubicBezTo>
                  <a:pt x="41" y="130"/>
                  <a:pt x="41" y="136"/>
                  <a:pt x="39" y="140"/>
                </a:cubicBezTo>
                <a:cubicBezTo>
                  <a:pt x="38" y="141"/>
                  <a:pt x="37" y="142"/>
                  <a:pt x="36" y="143"/>
                </a:cubicBezTo>
                <a:cubicBezTo>
                  <a:pt x="37" y="143"/>
                  <a:pt x="37" y="143"/>
                  <a:pt x="37" y="143"/>
                </a:cubicBezTo>
                <a:cubicBezTo>
                  <a:pt x="41" y="145"/>
                  <a:pt x="47" y="149"/>
                  <a:pt x="45" y="157"/>
                </a:cubicBezTo>
                <a:moveTo>
                  <a:pt x="18" y="88"/>
                </a:moveTo>
                <a:cubicBezTo>
                  <a:pt x="21" y="91"/>
                  <a:pt x="25" y="90"/>
                  <a:pt x="26" y="87"/>
                </a:cubicBezTo>
                <a:cubicBezTo>
                  <a:pt x="27" y="85"/>
                  <a:pt x="27" y="83"/>
                  <a:pt x="26" y="82"/>
                </a:cubicBezTo>
                <a:cubicBezTo>
                  <a:pt x="25" y="80"/>
                  <a:pt x="24" y="79"/>
                  <a:pt x="23" y="79"/>
                </a:cubicBezTo>
                <a:cubicBezTo>
                  <a:pt x="23" y="79"/>
                  <a:pt x="22" y="79"/>
                  <a:pt x="22" y="79"/>
                </a:cubicBezTo>
                <a:cubicBezTo>
                  <a:pt x="21" y="79"/>
                  <a:pt x="20" y="79"/>
                  <a:pt x="19" y="82"/>
                </a:cubicBezTo>
                <a:cubicBezTo>
                  <a:pt x="17" y="86"/>
                  <a:pt x="18" y="88"/>
                  <a:pt x="18" y="88"/>
                </a:cubicBezTo>
                <a:moveTo>
                  <a:pt x="12" y="108"/>
                </a:moveTo>
                <a:cubicBezTo>
                  <a:pt x="13" y="109"/>
                  <a:pt x="16" y="112"/>
                  <a:pt x="19" y="114"/>
                </a:cubicBezTo>
                <a:cubicBezTo>
                  <a:pt x="21" y="117"/>
                  <a:pt x="24" y="119"/>
                  <a:pt x="26" y="120"/>
                </a:cubicBezTo>
                <a:cubicBezTo>
                  <a:pt x="26" y="121"/>
                  <a:pt x="26" y="121"/>
                  <a:pt x="27" y="121"/>
                </a:cubicBezTo>
                <a:cubicBezTo>
                  <a:pt x="28" y="121"/>
                  <a:pt x="29" y="120"/>
                  <a:pt x="30" y="120"/>
                </a:cubicBezTo>
                <a:cubicBezTo>
                  <a:pt x="30" y="120"/>
                  <a:pt x="31" y="119"/>
                  <a:pt x="31" y="119"/>
                </a:cubicBezTo>
                <a:cubicBezTo>
                  <a:pt x="32" y="118"/>
                  <a:pt x="33" y="115"/>
                  <a:pt x="32" y="113"/>
                </a:cubicBezTo>
                <a:cubicBezTo>
                  <a:pt x="29" y="108"/>
                  <a:pt x="23" y="100"/>
                  <a:pt x="21" y="99"/>
                </a:cubicBezTo>
                <a:cubicBezTo>
                  <a:pt x="20" y="99"/>
                  <a:pt x="19" y="99"/>
                  <a:pt x="18" y="99"/>
                </a:cubicBezTo>
                <a:cubicBezTo>
                  <a:pt x="17" y="99"/>
                  <a:pt x="15" y="100"/>
                  <a:pt x="14" y="101"/>
                </a:cubicBezTo>
                <a:cubicBezTo>
                  <a:pt x="12" y="103"/>
                  <a:pt x="12" y="106"/>
                  <a:pt x="12" y="108"/>
                </a:cubicBezTo>
                <a:moveTo>
                  <a:pt x="11" y="132"/>
                </a:moveTo>
                <a:cubicBezTo>
                  <a:pt x="13" y="133"/>
                  <a:pt x="16" y="135"/>
                  <a:pt x="20" y="137"/>
                </a:cubicBezTo>
                <a:cubicBezTo>
                  <a:pt x="22" y="137"/>
                  <a:pt x="23" y="138"/>
                  <a:pt x="25" y="138"/>
                </a:cubicBezTo>
                <a:cubicBezTo>
                  <a:pt x="25" y="138"/>
                  <a:pt x="26" y="138"/>
                  <a:pt x="27" y="138"/>
                </a:cubicBezTo>
                <a:cubicBezTo>
                  <a:pt x="27" y="138"/>
                  <a:pt x="27" y="138"/>
                  <a:pt x="28" y="138"/>
                </a:cubicBezTo>
                <a:cubicBezTo>
                  <a:pt x="30" y="138"/>
                  <a:pt x="32" y="137"/>
                  <a:pt x="32" y="136"/>
                </a:cubicBezTo>
                <a:cubicBezTo>
                  <a:pt x="33" y="135"/>
                  <a:pt x="33" y="132"/>
                  <a:pt x="32" y="131"/>
                </a:cubicBezTo>
                <a:cubicBezTo>
                  <a:pt x="32" y="130"/>
                  <a:pt x="31" y="129"/>
                  <a:pt x="29" y="128"/>
                </a:cubicBezTo>
                <a:cubicBezTo>
                  <a:pt x="28" y="128"/>
                  <a:pt x="28" y="128"/>
                  <a:pt x="27" y="128"/>
                </a:cubicBezTo>
                <a:cubicBezTo>
                  <a:pt x="25" y="128"/>
                  <a:pt x="23" y="128"/>
                  <a:pt x="21" y="127"/>
                </a:cubicBezTo>
                <a:cubicBezTo>
                  <a:pt x="20" y="126"/>
                  <a:pt x="18" y="124"/>
                  <a:pt x="15" y="121"/>
                </a:cubicBezTo>
                <a:cubicBezTo>
                  <a:pt x="12" y="122"/>
                  <a:pt x="9" y="123"/>
                  <a:pt x="9" y="125"/>
                </a:cubicBezTo>
                <a:cubicBezTo>
                  <a:pt x="8" y="131"/>
                  <a:pt x="9" y="131"/>
                  <a:pt x="11" y="132"/>
                </a:cubicBezTo>
                <a:moveTo>
                  <a:pt x="34" y="150"/>
                </a:moveTo>
                <a:cubicBezTo>
                  <a:pt x="34" y="150"/>
                  <a:pt x="33" y="150"/>
                  <a:pt x="33" y="150"/>
                </a:cubicBezTo>
                <a:cubicBezTo>
                  <a:pt x="32" y="149"/>
                  <a:pt x="32" y="149"/>
                  <a:pt x="31" y="149"/>
                </a:cubicBezTo>
                <a:cubicBezTo>
                  <a:pt x="29" y="148"/>
                  <a:pt x="28" y="147"/>
                  <a:pt x="26" y="146"/>
                </a:cubicBezTo>
                <a:cubicBezTo>
                  <a:pt x="25" y="146"/>
                  <a:pt x="23" y="146"/>
                  <a:pt x="22" y="145"/>
                </a:cubicBezTo>
                <a:cubicBezTo>
                  <a:pt x="21" y="145"/>
                  <a:pt x="20" y="145"/>
                  <a:pt x="19" y="144"/>
                </a:cubicBezTo>
                <a:cubicBezTo>
                  <a:pt x="16" y="144"/>
                  <a:pt x="14" y="146"/>
                  <a:pt x="13" y="148"/>
                </a:cubicBezTo>
                <a:cubicBezTo>
                  <a:pt x="11" y="151"/>
                  <a:pt x="11" y="151"/>
                  <a:pt x="14" y="155"/>
                </a:cubicBezTo>
                <a:cubicBezTo>
                  <a:pt x="17" y="158"/>
                  <a:pt x="19" y="158"/>
                  <a:pt x="27" y="160"/>
                </a:cubicBezTo>
                <a:cubicBezTo>
                  <a:pt x="28" y="160"/>
                  <a:pt x="28" y="160"/>
                  <a:pt x="28" y="160"/>
                </a:cubicBezTo>
                <a:cubicBezTo>
                  <a:pt x="29" y="160"/>
                  <a:pt x="30" y="160"/>
                  <a:pt x="31" y="160"/>
                </a:cubicBezTo>
                <a:cubicBezTo>
                  <a:pt x="32" y="160"/>
                  <a:pt x="32" y="160"/>
                  <a:pt x="33" y="160"/>
                </a:cubicBezTo>
                <a:cubicBezTo>
                  <a:pt x="36" y="159"/>
                  <a:pt x="37" y="158"/>
                  <a:pt x="38" y="155"/>
                </a:cubicBezTo>
                <a:cubicBezTo>
                  <a:pt x="38" y="154"/>
                  <a:pt x="39" y="153"/>
                  <a:pt x="34" y="150"/>
                </a:cubicBezTo>
                <a:moveTo>
                  <a:pt x="147" y="171"/>
                </a:moveTo>
                <a:cubicBezTo>
                  <a:pt x="147" y="171"/>
                  <a:pt x="145" y="170"/>
                  <a:pt x="143" y="167"/>
                </a:cubicBezTo>
                <a:cubicBezTo>
                  <a:pt x="143" y="166"/>
                  <a:pt x="143" y="162"/>
                  <a:pt x="142" y="159"/>
                </a:cubicBezTo>
                <a:cubicBezTo>
                  <a:pt x="142" y="154"/>
                  <a:pt x="141" y="147"/>
                  <a:pt x="140" y="142"/>
                </a:cubicBezTo>
                <a:cubicBezTo>
                  <a:pt x="140" y="140"/>
                  <a:pt x="139" y="137"/>
                  <a:pt x="139" y="133"/>
                </a:cubicBezTo>
                <a:cubicBezTo>
                  <a:pt x="137" y="124"/>
                  <a:pt x="136" y="117"/>
                  <a:pt x="134" y="113"/>
                </a:cubicBezTo>
                <a:cubicBezTo>
                  <a:pt x="133" y="110"/>
                  <a:pt x="130" y="94"/>
                  <a:pt x="129" y="88"/>
                </a:cubicBezTo>
                <a:cubicBezTo>
                  <a:pt x="129" y="85"/>
                  <a:pt x="129" y="84"/>
                  <a:pt x="129" y="83"/>
                </a:cubicBezTo>
                <a:cubicBezTo>
                  <a:pt x="128" y="82"/>
                  <a:pt x="128" y="80"/>
                  <a:pt x="126" y="76"/>
                </a:cubicBezTo>
                <a:cubicBezTo>
                  <a:pt x="123" y="71"/>
                  <a:pt x="120" y="64"/>
                  <a:pt x="119" y="60"/>
                </a:cubicBezTo>
                <a:cubicBezTo>
                  <a:pt x="118" y="57"/>
                  <a:pt x="115" y="55"/>
                  <a:pt x="112" y="56"/>
                </a:cubicBezTo>
                <a:cubicBezTo>
                  <a:pt x="107" y="56"/>
                  <a:pt x="101" y="62"/>
                  <a:pt x="101" y="70"/>
                </a:cubicBezTo>
                <a:cubicBezTo>
                  <a:pt x="101" y="72"/>
                  <a:pt x="101" y="72"/>
                  <a:pt x="101" y="72"/>
                </a:cubicBezTo>
                <a:cubicBezTo>
                  <a:pt x="101" y="79"/>
                  <a:pt x="102" y="86"/>
                  <a:pt x="104" y="89"/>
                </a:cubicBezTo>
                <a:cubicBezTo>
                  <a:pt x="105" y="92"/>
                  <a:pt x="105" y="106"/>
                  <a:pt x="104" y="117"/>
                </a:cubicBezTo>
                <a:cubicBezTo>
                  <a:pt x="104" y="120"/>
                  <a:pt x="105" y="121"/>
                  <a:pt x="108" y="122"/>
                </a:cubicBezTo>
                <a:cubicBezTo>
                  <a:pt x="110" y="122"/>
                  <a:pt x="111" y="120"/>
                  <a:pt x="112" y="118"/>
                </a:cubicBezTo>
                <a:cubicBezTo>
                  <a:pt x="113" y="99"/>
                  <a:pt x="113" y="88"/>
                  <a:pt x="110" y="85"/>
                </a:cubicBezTo>
                <a:cubicBezTo>
                  <a:pt x="109" y="83"/>
                  <a:pt x="109" y="75"/>
                  <a:pt x="109" y="72"/>
                </a:cubicBezTo>
                <a:cubicBezTo>
                  <a:pt x="109" y="70"/>
                  <a:pt x="109" y="70"/>
                  <a:pt x="109" y="70"/>
                </a:cubicBezTo>
                <a:cubicBezTo>
                  <a:pt x="109" y="67"/>
                  <a:pt x="110" y="65"/>
                  <a:pt x="111" y="64"/>
                </a:cubicBezTo>
                <a:cubicBezTo>
                  <a:pt x="111" y="64"/>
                  <a:pt x="112" y="63"/>
                  <a:pt x="112" y="63"/>
                </a:cubicBezTo>
                <a:cubicBezTo>
                  <a:pt x="114" y="68"/>
                  <a:pt x="116" y="74"/>
                  <a:pt x="119" y="79"/>
                </a:cubicBezTo>
                <a:cubicBezTo>
                  <a:pt x="120" y="81"/>
                  <a:pt x="121" y="84"/>
                  <a:pt x="121" y="85"/>
                </a:cubicBezTo>
                <a:cubicBezTo>
                  <a:pt x="121" y="85"/>
                  <a:pt x="122" y="87"/>
                  <a:pt x="122" y="89"/>
                </a:cubicBezTo>
                <a:cubicBezTo>
                  <a:pt x="124" y="103"/>
                  <a:pt x="126" y="113"/>
                  <a:pt x="127" y="117"/>
                </a:cubicBezTo>
                <a:cubicBezTo>
                  <a:pt x="129" y="119"/>
                  <a:pt x="130" y="128"/>
                  <a:pt x="131" y="134"/>
                </a:cubicBezTo>
                <a:cubicBezTo>
                  <a:pt x="132" y="138"/>
                  <a:pt x="132" y="141"/>
                  <a:pt x="133" y="143"/>
                </a:cubicBezTo>
                <a:cubicBezTo>
                  <a:pt x="134" y="148"/>
                  <a:pt x="134" y="155"/>
                  <a:pt x="135" y="160"/>
                </a:cubicBezTo>
                <a:cubicBezTo>
                  <a:pt x="136" y="166"/>
                  <a:pt x="136" y="168"/>
                  <a:pt x="136" y="170"/>
                </a:cubicBezTo>
                <a:cubicBezTo>
                  <a:pt x="139" y="175"/>
                  <a:pt x="142" y="177"/>
                  <a:pt x="142" y="177"/>
                </a:cubicBezTo>
                <a:cubicBezTo>
                  <a:pt x="143" y="178"/>
                  <a:pt x="144" y="178"/>
                  <a:pt x="145" y="178"/>
                </a:cubicBezTo>
                <a:cubicBezTo>
                  <a:pt x="146" y="178"/>
                  <a:pt x="147" y="178"/>
                  <a:pt x="148" y="177"/>
                </a:cubicBezTo>
                <a:cubicBezTo>
                  <a:pt x="149" y="175"/>
                  <a:pt x="148" y="173"/>
                  <a:pt x="147" y="171"/>
                </a:cubicBezTo>
                <a:moveTo>
                  <a:pt x="98" y="69"/>
                </a:moveTo>
                <a:cubicBezTo>
                  <a:pt x="98" y="177"/>
                  <a:pt x="98" y="177"/>
                  <a:pt x="98" y="177"/>
                </a:cubicBezTo>
                <a:cubicBezTo>
                  <a:pt x="98" y="182"/>
                  <a:pt x="94" y="186"/>
                  <a:pt x="89" y="186"/>
                </a:cubicBezTo>
                <a:cubicBezTo>
                  <a:pt x="35" y="186"/>
                  <a:pt x="35" y="186"/>
                  <a:pt x="35" y="186"/>
                </a:cubicBezTo>
                <a:cubicBezTo>
                  <a:pt x="30" y="186"/>
                  <a:pt x="26" y="182"/>
                  <a:pt x="26" y="177"/>
                </a:cubicBezTo>
                <a:cubicBezTo>
                  <a:pt x="26" y="171"/>
                  <a:pt x="26" y="171"/>
                  <a:pt x="26" y="171"/>
                </a:cubicBezTo>
                <a:cubicBezTo>
                  <a:pt x="37" y="173"/>
                  <a:pt x="41" y="170"/>
                  <a:pt x="44" y="167"/>
                </a:cubicBezTo>
                <a:cubicBezTo>
                  <a:pt x="91" y="167"/>
                  <a:pt x="91" y="167"/>
                  <a:pt x="91" y="167"/>
                </a:cubicBezTo>
                <a:cubicBezTo>
                  <a:pt x="91" y="80"/>
                  <a:pt x="91" y="80"/>
                  <a:pt x="91" y="80"/>
                </a:cubicBezTo>
                <a:cubicBezTo>
                  <a:pt x="37" y="80"/>
                  <a:pt x="37" y="80"/>
                  <a:pt x="37" y="80"/>
                </a:cubicBezTo>
                <a:cubicBezTo>
                  <a:pt x="37" y="78"/>
                  <a:pt x="35" y="75"/>
                  <a:pt x="34" y="73"/>
                </a:cubicBezTo>
                <a:cubicBezTo>
                  <a:pt x="32" y="71"/>
                  <a:pt x="29" y="69"/>
                  <a:pt x="26" y="68"/>
                </a:cubicBezTo>
                <a:cubicBezTo>
                  <a:pt x="27" y="63"/>
                  <a:pt x="31" y="60"/>
                  <a:pt x="35" y="60"/>
                </a:cubicBezTo>
                <a:cubicBezTo>
                  <a:pt x="89" y="60"/>
                  <a:pt x="89" y="60"/>
                  <a:pt x="89" y="60"/>
                </a:cubicBezTo>
                <a:cubicBezTo>
                  <a:pt x="94" y="60"/>
                  <a:pt x="98" y="64"/>
                  <a:pt x="98" y="69"/>
                </a:cubicBezTo>
                <a:moveTo>
                  <a:pt x="71" y="71"/>
                </a:moveTo>
                <a:cubicBezTo>
                  <a:pt x="71" y="70"/>
                  <a:pt x="70" y="69"/>
                  <a:pt x="68" y="69"/>
                </a:cubicBezTo>
                <a:cubicBezTo>
                  <a:pt x="56" y="69"/>
                  <a:pt x="56" y="69"/>
                  <a:pt x="56" y="69"/>
                </a:cubicBezTo>
                <a:cubicBezTo>
                  <a:pt x="55" y="69"/>
                  <a:pt x="54" y="70"/>
                  <a:pt x="54" y="71"/>
                </a:cubicBezTo>
                <a:cubicBezTo>
                  <a:pt x="54" y="73"/>
                  <a:pt x="55" y="74"/>
                  <a:pt x="56" y="74"/>
                </a:cubicBezTo>
                <a:cubicBezTo>
                  <a:pt x="68" y="74"/>
                  <a:pt x="68" y="74"/>
                  <a:pt x="68" y="74"/>
                </a:cubicBezTo>
                <a:cubicBezTo>
                  <a:pt x="70" y="74"/>
                  <a:pt x="71" y="73"/>
                  <a:pt x="71" y="71"/>
                </a:cubicBezTo>
                <a:moveTo>
                  <a:pt x="67" y="174"/>
                </a:moveTo>
                <a:cubicBezTo>
                  <a:pt x="67" y="171"/>
                  <a:pt x="65" y="169"/>
                  <a:pt x="62" y="169"/>
                </a:cubicBezTo>
                <a:cubicBezTo>
                  <a:pt x="60" y="169"/>
                  <a:pt x="57" y="171"/>
                  <a:pt x="57" y="174"/>
                </a:cubicBezTo>
                <a:cubicBezTo>
                  <a:pt x="57" y="177"/>
                  <a:pt x="60" y="179"/>
                  <a:pt x="62" y="179"/>
                </a:cubicBezTo>
                <a:cubicBezTo>
                  <a:pt x="65" y="179"/>
                  <a:pt x="67" y="177"/>
                  <a:pt x="67" y="174"/>
                </a:cubicBezTo>
              </a:path>
            </a:pathLst>
          </a:custGeom>
          <a:solidFill>
            <a:schemeClr val="accent2"/>
          </a:solidFill>
          <a:ln>
            <a:noFill/>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
        <p:nvSpPr>
          <p:cNvPr id="113" name="TextBox 112">
            <a:extLst>
              <a:ext uri="{FF2B5EF4-FFF2-40B4-BE49-F238E27FC236}">
                <a16:creationId xmlns:a16="http://schemas.microsoft.com/office/drawing/2014/main" id="{93FCDCF3-8C83-44C7-B1BA-DFD6521D056F}"/>
              </a:ext>
            </a:extLst>
          </p:cNvPr>
          <p:cNvSpPr txBox="1"/>
          <p:nvPr/>
        </p:nvSpPr>
        <p:spPr>
          <a:xfrm>
            <a:off x="1834425" y="3676100"/>
            <a:ext cx="1168590" cy="646331"/>
          </a:xfrm>
          <a:prstGeom prst="rect">
            <a:avLst/>
          </a:prstGeom>
          <a:noFill/>
        </p:spPr>
        <p:txBody>
          <a:bodyPr wrap="none" lIns="0" tIns="0" rIns="0" bIns="0" rtlCol="0">
            <a:spAutoFit/>
          </a:bodyPr>
          <a:lstStyle/>
          <a:p>
            <a:r>
              <a:rPr lang="en-US" sz="1050" u="sng" dirty="0">
                <a:solidFill>
                  <a:schemeClr val="tx2"/>
                </a:solidFill>
              </a:rPr>
              <a:t>Program Overview</a:t>
            </a:r>
          </a:p>
          <a:p>
            <a:pPr marL="285750" indent="-285750">
              <a:buFont typeface="Arial" panose="020B0604020202020204" pitchFamily="34" charset="0"/>
              <a:buChar char="•"/>
            </a:pPr>
            <a:r>
              <a:rPr lang="en-US" sz="1050" dirty="0">
                <a:solidFill>
                  <a:schemeClr val="tx2"/>
                </a:solidFill>
              </a:rPr>
              <a:t>Features</a:t>
            </a:r>
          </a:p>
          <a:p>
            <a:pPr marL="285750" indent="-285750">
              <a:buFont typeface="Arial" panose="020B0604020202020204" pitchFamily="34" charset="0"/>
              <a:buChar char="•"/>
            </a:pPr>
            <a:r>
              <a:rPr lang="en-US" sz="1050" dirty="0">
                <a:solidFill>
                  <a:schemeClr val="tx2"/>
                </a:solidFill>
              </a:rPr>
              <a:t>Benefits</a:t>
            </a:r>
          </a:p>
          <a:p>
            <a:pPr marL="285750" indent="-285750">
              <a:buFont typeface="Arial" panose="020B0604020202020204" pitchFamily="34" charset="0"/>
              <a:buChar char="•"/>
            </a:pPr>
            <a:r>
              <a:rPr lang="en-US" sz="1050" dirty="0">
                <a:solidFill>
                  <a:schemeClr val="tx2"/>
                </a:solidFill>
              </a:rPr>
              <a:t>Contact Info</a:t>
            </a:r>
          </a:p>
        </p:txBody>
      </p:sp>
      <p:sp>
        <p:nvSpPr>
          <p:cNvPr id="114" name="TextBox 113">
            <a:extLst>
              <a:ext uri="{FF2B5EF4-FFF2-40B4-BE49-F238E27FC236}">
                <a16:creationId xmlns:a16="http://schemas.microsoft.com/office/drawing/2014/main" id="{14C61C2E-E767-4392-9B50-548BFA26ED86}"/>
              </a:ext>
            </a:extLst>
          </p:cNvPr>
          <p:cNvSpPr txBox="1"/>
          <p:nvPr/>
        </p:nvSpPr>
        <p:spPr>
          <a:xfrm>
            <a:off x="3162781" y="3679275"/>
            <a:ext cx="1207209" cy="646331"/>
          </a:xfrm>
          <a:prstGeom prst="rect">
            <a:avLst/>
          </a:prstGeom>
          <a:noFill/>
        </p:spPr>
        <p:txBody>
          <a:bodyPr wrap="square" lIns="0" tIns="0" rIns="0" bIns="0" rtlCol="0">
            <a:spAutoFit/>
          </a:bodyPr>
          <a:lstStyle/>
          <a:p>
            <a:r>
              <a:rPr lang="en-US" sz="1050" u="sng" dirty="0">
                <a:solidFill>
                  <a:schemeClr val="tx2"/>
                </a:solidFill>
              </a:rPr>
              <a:t>Access to Services</a:t>
            </a:r>
          </a:p>
          <a:p>
            <a:pPr marL="285750" indent="-285750">
              <a:buFont typeface="Arial" panose="020B0604020202020204" pitchFamily="34" charset="0"/>
              <a:buChar char="•"/>
            </a:pPr>
            <a:r>
              <a:rPr lang="en-US" sz="1050" dirty="0">
                <a:solidFill>
                  <a:schemeClr val="tx2"/>
                </a:solidFill>
              </a:rPr>
              <a:t>Telephone</a:t>
            </a:r>
          </a:p>
          <a:p>
            <a:pPr marL="285750" indent="-285750">
              <a:buFont typeface="Arial" panose="020B0604020202020204" pitchFamily="34" charset="0"/>
              <a:buChar char="•"/>
            </a:pPr>
            <a:r>
              <a:rPr lang="en-US" sz="1050" dirty="0">
                <a:solidFill>
                  <a:schemeClr val="tx2"/>
                </a:solidFill>
              </a:rPr>
              <a:t>Limited online access</a:t>
            </a:r>
          </a:p>
        </p:txBody>
      </p:sp>
      <p:sp>
        <p:nvSpPr>
          <p:cNvPr id="115" name="TextBox 114">
            <a:extLst>
              <a:ext uri="{FF2B5EF4-FFF2-40B4-BE49-F238E27FC236}">
                <a16:creationId xmlns:a16="http://schemas.microsoft.com/office/drawing/2014/main" id="{6173ADC9-3524-4BB1-B585-8027652A7B1D}"/>
              </a:ext>
            </a:extLst>
          </p:cNvPr>
          <p:cNvSpPr txBox="1"/>
          <p:nvPr/>
        </p:nvSpPr>
        <p:spPr>
          <a:xfrm>
            <a:off x="5384714" y="3470752"/>
            <a:ext cx="1668214" cy="1292662"/>
          </a:xfrm>
          <a:prstGeom prst="rect">
            <a:avLst/>
          </a:prstGeom>
          <a:noFill/>
        </p:spPr>
        <p:txBody>
          <a:bodyPr wrap="square" lIns="0" tIns="0" rIns="0" bIns="0" rtlCol="0">
            <a:spAutoFit/>
          </a:bodyPr>
          <a:lstStyle/>
          <a:p>
            <a:r>
              <a:rPr lang="en-US" sz="1050" u="sng" dirty="0">
                <a:solidFill>
                  <a:schemeClr val="tx2"/>
                </a:solidFill>
              </a:rPr>
              <a:t>Benefit Lookup &amp; Access</a:t>
            </a:r>
          </a:p>
          <a:p>
            <a:pPr marL="171450" indent="-171450">
              <a:buFont typeface="Arial" panose="020B0604020202020204" pitchFamily="34" charset="0"/>
              <a:buChar char="•"/>
            </a:pPr>
            <a:r>
              <a:rPr lang="en-US" sz="1050" dirty="0">
                <a:solidFill>
                  <a:schemeClr val="tx2"/>
                </a:solidFill>
              </a:rPr>
              <a:t>Triage questions - scripts</a:t>
            </a:r>
          </a:p>
          <a:p>
            <a:pPr marL="171450" indent="-171450">
              <a:buFont typeface="Arial" panose="020B0604020202020204" pitchFamily="34" charset="0"/>
              <a:buChar char="•"/>
            </a:pPr>
            <a:r>
              <a:rPr lang="en-US" sz="1050" dirty="0">
                <a:solidFill>
                  <a:schemeClr val="tx2"/>
                </a:solidFill>
              </a:rPr>
              <a:t>Eligibility determination</a:t>
            </a:r>
          </a:p>
          <a:p>
            <a:pPr marL="171450" indent="-171450">
              <a:buFont typeface="Arial" panose="020B0604020202020204" pitchFamily="34" charset="0"/>
              <a:buChar char="•"/>
            </a:pPr>
            <a:r>
              <a:rPr lang="en-US" sz="1050" dirty="0">
                <a:solidFill>
                  <a:schemeClr val="tx2"/>
                </a:solidFill>
              </a:rPr>
              <a:t>Verbal care plan</a:t>
            </a:r>
          </a:p>
          <a:p>
            <a:pPr marL="171450" indent="-171450">
              <a:buFont typeface="Arial" panose="020B0604020202020204" pitchFamily="34" charset="0"/>
              <a:buChar char="•"/>
            </a:pPr>
            <a:r>
              <a:rPr lang="en-US" sz="1050" dirty="0">
                <a:solidFill>
                  <a:schemeClr val="tx2"/>
                </a:solidFill>
              </a:rPr>
              <a:t>Manual assist provider selection</a:t>
            </a:r>
          </a:p>
          <a:p>
            <a:pPr marL="285750" indent="-285750">
              <a:buFont typeface="Arial" panose="020B0604020202020204" pitchFamily="34" charset="0"/>
              <a:buChar char="•"/>
            </a:pPr>
            <a:endParaRPr lang="en-US" sz="1050" dirty="0">
              <a:solidFill>
                <a:schemeClr val="tx2"/>
              </a:solidFill>
            </a:endParaRPr>
          </a:p>
        </p:txBody>
      </p:sp>
      <p:grpSp>
        <p:nvGrpSpPr>
          <p:cNvPr id="116" name="Group 115">
            <a:extLst>
              <a:ext uri="{FF2B5EF4-FFF2-40B4-BE49-F238E27FC236}">
                <a16:creationId xmlns:a16="http://schemas.microsoft.com/office/drawing/2014/main" id="{515DA601-EF00-4E04-8964-94BE94AB98BA}"/>
              </a:ext>
            </a:extLst>
          </p:cNvPr>
          <p:cNvGrpSpPr/>
          <p:nvPr/>
        </p:nvGrpSpPr>
        <p:grpSpPr>
          <a:xfrm>
            <a:off x="4754111" y="2954263"/>
            <a:ext cx="365018" cy="571334"/>
            <a:chOff x="4889501" y="3924300"/>
            <a:chExt cx="401637" cy="628650"/>
          </a:xfrm>
          <a:solidFill>
            <a:schemeClr val="accent2"/>
          </a:solidFill>
        </p:grpSpPr>
        <p:sp>
          <p:nvSpPr>
            <p:cNvPr id="117" name="Freeform 12">
              <a:extLst>
                <a:ext uri="{FF2B5EF4-FFF2-40B4-BE49-F238E27FC236}">
                  <a16:creationId xmlns:a16="http://schemas.microsoft.com/office/drawing/2014/main" id="{A6E2F955-4DF0-4835-9B2F-1AB1849FDC96}"/>
                </a:ext>
              </a:extLst>
            </p:cNvPr>
            <p:cNvSpPr>
              <a:spLocks/>
            </p:cNvSpPr>
            <p:nvPr/>
          </p:nvSpPr>
          <p:spPr bwMode="auto">
            <a:xfrm>
              <a:off x="4933951" y="4283075"/>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3"/>
                    <a:pt x="0" y="22"/>
                  </a:cubicBezTo>
                  <a:cubicBezTo>
                    <a:pt x="0" y="49"/>
                    <a:pt x="0" y="49"/>
                    <a:pt x="0" y="49"/>
                  </a:cubicBezTo>
                  <a:lnTo>
                    <a:pt x="54" y="4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18" name="Freeform 13">
              <a:extLst>
                <a:ext uri="{FF2B5EF4-FFF2-40B4-BE49-F238E27FC236}">
                  <a16:creationId xmlns:a16="http://schemas.microsoft.com/office/drawing/2014/main" id="{74ADE98A-C516-4979-AFE2-F7028BAFF51F}"/>
                </a:ext>
              </a:extLst>
            </p:cNvPr>
            <p:cNvSpPr>
              <a:spLocks/>
            </p:cNvSpPr>
            <p:nvPr/>
          </p:nvSpPr>
          <p:spPr bwMode="auto">
            <a:xfrm>
              <a:off x="4933951" y="3957638"/>
              <a:ext cx="292100" cy="296863"/>
            </a:xfrm>
            <a:custGeom>
              <a:avLst/>
              <a:gdLst>
                <a:gd name="T0" fmla="*/ 35 w 53"/>
                <a:gd name="T1" fmla="*/ 49 h 54"/>
                <a:gd name="T2" fmla="*/ 30 w 53"/>
                <a:gd name="T3" fmla="*/ 51 h 54"/>
                <a:gd name="T4" fmla="*/ 24 w 53"/>
                <a:gd name="T5" fmla="*/ 44 h 54"/>
                <a:gd name="T6" fmla="*/ 30 w 53"/>
                <a:gd name="T7" fmla="*/ 37 h 54"/>
                <a:gd name="T8" fmla="*/ 35 w 53"/>
                <a:gd name="T9" fmla="*/ 39 h 54"/>
                <a:gd name="T10" fmla="*/ 50 w 53"/>
                <a:gd name="T11" fmla="*/ 34 h 54"/>
                <a:gd name="T12" fmla="*/ 50 w 53"/>
                <a:gd name="T13" fmla="*/ 32 h 54"/>
                <a:gd name="T14" fmla="*/ 50 w 53"/>
                <a:gd name="T15" fmla="*/ 29 h 54"/>
                <a:gd name="T16" fmla="*/ 53 w 53"/>
                <a:gd name="T17" fmla="*/ 22 h 54"/>
                <a:gd name="T18" fmla="*/ 27 w 53"/>
                <a:gd name="T19" fmla="*/ 0 h 54"/>
                <a:gd name="T20" fmla="*/ 0 w 53"/>
                <a:gd name="T21" fmla="*/ 27 h 54"/>
                <a:gd name="T22" fmla="*/ 27 w 53"/>
                <a:gd name="T23" fmla="*/ 54 h 54"/>
                <a:gd name="T24" fmla="*/ 44 w 53"/>
                <a:gd name="T25" fmla="*/ 48 h 54"/>
                <a:gd name="T26" fmla="*/ 41 w 53"/>
                <a:gd name="T27" fmla="*/ 49 h 54"/>
                <a:gd name="T28" fmla="*/ 35 w 53"/>
                <a:gd name="T29"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4">
                  <a:moveTo>
                    <a:pt x="35" y="49"/>
                  </a:moveTo>
                  <a:cubicBezTo>
                    <a:pt x="33" y="50"/>
                    <a:pt x="32" y="51"/>
                    <a:pt x="30" y="51"/>
                  </a:cubicBezTo>
                  <a:cubicBezTo>
                    <a:pt x="27" y="51"/>
                    <a:pt x="24" y="48"/>
                    <a:pt x="24" y="44"/>
                  </a:cubicBezTo>
                  <a:cubicBezTo>
                    <a:pt x="24" y="40"/>
                    <a:pt x="27" y="37"/>
                    <a:pt x="30" y="37"/>
                  </a:cubicBezTo>
                  <a:cubicBezTo>
                    <a:pt x="32" y="37"/>
                    <a:pt x="34" y="38"/>
                    <a:pt x="35" y="39"/>
                  </a:cubicBezTo>
                  <a:cubicBezTo>
                    <a:pt x="43" y="39"/>
                    <a:pt x="48" y="36"/>
                    <a:pt x="50" y="34"/>
                  </a:cubicBezTo>
                  <a:cubicBezTo>
                    <a:pt x="50" y="33"/>
                    <a:pt x="50" y="32"/>
                    <a:pt x="50" y="32"/>
                  </a:cubicBezTo>
                  <a:cubicBezTo>
                    <a:pt x="50" y="29"/>
                    <a:pt x="50" y="29"/>
                    <a:pt x="50" y="29"/>
                  </a:cubicBezTo>
                  <a:cubicBezTo>
                    <a:pt x="50" y="26"/>
                    <a:pt x="51" y="24"/>
                    <a:pt x="53" y="22"/>
                  </a:cubicBezTo>
                  <a:cubicBezTo>
                    <a:pt x="51" y="10"/>
                    <a:pt x="40" y="0"/>
                    <a:pt x="27" y="0"/>
                  </a:cubicBezTo>
                  <a:cubicBezTo>
                    <a:pt x="12" y="0"/>
                    <a:pt x="0" y="12"/>
                    <a:pt x="0" y="27"/>
                  </a:cubicBezTo>
                  <a:cubicBezTo>
                    <a:pt x="0" y="42"/>
                    <a:pt x="12" y="54"/>
                    <a:pt x="27" y="54"/>
                  </a:cubicBezTo>
                  <a:cubicBezTo>
                    <a:pt x="33" y="54"/>
                    <a:pt x="39" y="52"/>
                    <a:pt x="44" y="48"/>
                  </a:cubicBezTo>
                  <a:cubicBezTo>
                    <a:pt x="43" y="48"/>
                    <a:pt x="42" y="48"/>
                    <a:pt x="41" y="49"/>
                  </a:cubicBezTo>
                  <a:cubicBezTo>
                    <a:pt x="39" y="49"/>
                    <a:pt x="37" y="49"/>
                    <a:pt x="35"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19" name="Freeform 14">
              <a:extLst>
                <a:ext uri="{FF2B5EF4-FFF2-40B4-BE49-F238E27FC236}">
                  <a16:creationId xmlns:a16="http://schemas.microsoft.com/office/drawing/2014/main" id="{723BECD9-20F6-46E7-9430-481CCC475836}"/>
                </a:ext>
              </a:extLst>
            </p:cNvPr>
            <p:cNvSpPr>
              <a:spLocks/>
            </p:cNvSpPr>
            <p:nvPr/>
          </p:nvSpPr>
          <p:spPr bwMode="auto">
            <a:xfrm>
              <a:off x="4889501" y="3924300"/>
              <a:ext cx="369888" cy="220663"/>
            </a:xfrm>
            <a:custGeom>
              <a:avLst/>
              <a:gdLst>
                <a:gd name="T0" fmla="*/ 35 w 67"/>
                <a:gd name="T1" fmla="*/ 0 h 40"/>
                <a:gd name="T2" fmla="*/ 2 w 67"/>
                <a:gd name="T3" fmla="*/ 33 h 40"/>
                <a:gd name="T4" fmla="*/ 0 w 67"/>
                <a:gd name="T5" fmla="*/ 35 h 40"/>
                <a:gd name="T6" fmla="*/ 0 w 67"/>
                <a:gd name="T7" fmla="*/ 37 h 40"/>
                <a:gd name="T8" fmla="*/ 3 w 67"/>
                <a:gd name="T9" fmla="*/ 40 h 40"/>
                <a:gd name="T10" fmla="*/ 7 w 67"/>
                <a:gd name="T11" fmla="*/ 37 h 40"/>
                <a:gd name="T12" fmla="*/ 7 w 67"/>
                <a:gd name="T13" fmla="*/ 35 h 40"/>
                <a:gd name="T14" fmla="*/ 5 w 67"/>
                <a:gd name="T15" fmla="*/ 33 h 40"/>
                <a:gd name="T16" fmla="*/ 35 w 67"/>
                <a:gd name="T17" fmla="*/ 3 h 40"/>
                <a:gd name="T18" fmla="*/ 64 w 67"/>
                <a:gd name="T19" fmla="*/ 27 h 40"/>
                <a:gd name="T20" fmla="*/ 67 w 67"/>
                <a:gd name="T21" fmla="*/ 26 h 40"/>
                <a:gd name="T22" fmla="*/ 67 w 67"/>
                <a:gd name="T23" fmla="*/ 26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3"/>
                    <a:pt x="0" y="34"/>
                    <a:pt x="0" y="35"/>
                  </a:cubicBezTo>
                  <a:cubicBezTo>
                    <a:pt x="0" y="37"/>
                    <a:pt x="0" y="37"/>
                    <a:pt x="0" y="37"/>
                  </a:cubicBezTo>
                  <a:cubicBezTo>
                    <a:pt x="0" y="38"/>
                    <a:pt x="2" y="40"/>
                    <a:pt x="3" y="40"/>
                  </a:cubicBezTo>
                  <a:cubicBezTo>
                    <a:pt x="5" y="40"/>
                    <a:pt x="7" y="38"/>
                    <a:pt x="7" y="37"/>
                  </a:cubicBezTo>
                  <a:cubicBezTo>
                    <a:pt x="7" y="35"/>
                    <a:pt x="7" y="35"/>
                    <a:pt x="7" y="35"/>
                  </a:cubicBezTo>
                  <a:cubicBezTo>
                    <a:pt x="7" y="34"/>
                    <a:pt x="6" y="33"/>
                    <a:pt x="5" y="33"/>
                  </a:cubicBezTo>
                  <a:cubicBezTo>
                    <a:pt x="5" y="16"/>
                    <a:pt x="19" y="3"/>
                    <a:pt x="35" y="3"/>
                  </a:cubicBezTo>
                  <a:cubicBezTo>
                    <a:pt x="49" y="3"/>
                    <a:pt x="61" y="13"/>
                    <a:pt x="64" y="27"/>
                  </a:cubicBezTo>
                  <a:cubicBezTo>
                    <a:pt x="65" y="26"/>
                    <a:pt x="66" y="26"/>
                    <a:pt x="67" y="26"/>
                  </a:cubicBezTo>
                  <a:cubicBezTo>
                    <a:pt x="67" y="26"/>
                    <a:pt x="67" y="26"/>
                    <a:pt x="67" y="26"/>
                  </a:cubicBezTo>
                  <a:cubicBezTo>
                    <a:pt x="64" y="11"/>
                    <a:pt x="51"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20" name="Freeform 15">
              <a:extLst>
                <a:ext uri="{FF2B5EF4-FFF2-40B4-BE49-F238E27FC236}">
                  <a16:creationId xmlns:a16="http://schemas.microsoft.com/office/drawing/2014/main" id="{ED5C92A6-5E3D-4B73-A240-2DB0B466EFE8}"/>
                </a:ext>
              </a:extLst>
            </p:cNvPr>
            <p:cNvSpPr>
              <a:spLocks/>
            </p:cNvSpPr>
            <p:nvPr/>
          </p:nvSpPr>
          <p:spPr bwMode="auto">
            <a:xfrm>
              <a:off x="5081588" y="4084638"/>
              <a:ext cx="209550" cy="131763"/>
            </a:xfrm>
            <a:custGeom>
              <a:avLst/>
              <a:gdLst>
                <a:gd name="T0" fmla="*/ 32 w 38"/>
                <a:gd name="T1" fmla="*/ 0 h 24"/>
                <a:gd name="T2" fmla="*/ 26 w 38"/>
                <a:gd name="T3" fmla="*/ 6 h 24"/>
                <a:gd name="T4" fmla="*/ 26 w 38"/>
                <a:gd name="T5" fmla="*/ 9 h 24"/>
                <a:gd name="T6" fmla="*/ 27 w 38"/>
                <a:gd name="T7" fmla="*/ 12 h 24"/>
                <a:gd name="T8" fmla="*/ 6 w 38"/>
                <a:gd name="T9" fmla="*/ 19 h 24"/>
                <a:gd name="T10" fmla="*/ 3 w 38"/>
                <a:gd name="T11" fmla="*/ 18 h 24"/>
                <a:gd name="T12" fmla="*/ 0 w 38"/>
                <a:gd name="T13" fmla="*/ 21 h 24"/>
                <a:gd name="T14" fmla="*/ 3 w 38"/>
                <a:gd name="T15" fmla="*/ 24 h 24"/>
                <a:gd name="T16" fmla="*/ 6 w 38"/>
                <a:gd name="T17" fmla="*/ 23 h 24"/>
                <a:gd name="T18" fmla="*/ 13 w 38"/>
                <a:gd name="T19" fmla="*/ 22 h 24"/>
                <a:gd name="T20" fmla="*/ 29 w 38"/>
                <a:gd name="T21" fmla="*/ 15 h 24"/>
                <a:gd name="T22" fmla="*/ 29 w 38"/>
                <a:gd name="T23" fmla="*/ 15 h 24"/>
                <a:gd name="T24" fmla="*/ 32 w 38"/>
                <a:gd name="T25" fmla="*/ 15 h 24"/>
                <a:gd name="T26" fmla="*/ 38 w 38"/>
                <a:gd name="T27" fmla="*/ 9 h 24"/>
                <a:gd name="T28" fmla="*/ 38 w 38"/>
                <a:gd name="T29" fmla="*/ 6 h 24"/>
                <a:gd name="T30" fmla="*/ 32 w 38"/>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4">
                  <a:moveTo>
                    <a:pt x="32" y="0"/>
                  </a:moveTo>
                  <a:cubicBezTo>
                    <a:pt x="28" y="0"/>
                    <a:pt x="26" y="3"/>
                    <a:pt x="26" y="6"/>
                  </a:cubicBezTo>
                  <a:cubicBezTo>
                    <a:pt x="26" y="9"/>
                    <a:pt x="26" y="9"/>
                    <a:pt x="26" y="9"/>
                  </a:cubicBezTo>
                  <a:cubicBezTo>
                    <a:pt x="26" y="10"/>
                    <a:pt x="26" y="11"/>
                    <a:pt x="27" y="12"/>
                  </a:cubicBezTo>
                  <a:cubicBezTo>
                    <a:pt x="24" y="15"/>
                    <a:pt x="18" y="20"/>
                    <a:pt x="6" y="19"/>
                  </a:cubicBezTo>
                  <a:cubicBezTo>
                    <a:pt x="6" y="18"/>
                    <a:pt x="5" y="18"/>
                    <a:pt x="3" y="18"/>
                  </a:cubicBezTo>
                  <a:cubicBezTo>
                    <a:pt x="1" y="18"/>
                    <a:pt x="0" y="19"/>
                    <a:pt x="0" y="21"/>
                  </a:cubicBezTo>
                  <a:cubicBezTo>
                    <a:pt x="0" y="23"/>
                    <a:pt x="1" y="24"/>
                    <a:pt x="3" y="24"/>
                  </a:cubicBezTo>
                  <a:cubicBezTo>
                    <a:pt x="4" y="24"/>
                    <a:pt x="5" y="24"/>
                    <a:pt x="6" y="23"/>
                  </a:cubicBezTo>
                  <a:cubicBezTo>
                    <a:pt x="9" y="23"/>
                    <a:pt x="11" y="23"/>
                    <a:pt x="13" y="22"/>
                  </a:cubicBezTo>
                  <a:cubicBezTo>
                    <a:pt x="22" y="21"/>
                    <a:pt x="27" y="17"/>
                    <a:pt x="29" y="15"/>
                  </a:cubicBezTo>
                  <a:cubicBezTo>
                    <a:pt x="29" y="15"/>
                    <a:pt x="29" y="15"/>
                    <a:pt x="29" y="15"/>
                  </a:cubicBezTo>
                  <a:cubicBezTo>
                    <a:pt x="30" y="15"/>
                    <a:pt x="31" y="15"/>
                    <a:pt x="32" y="15"/>
                  </a:cubicBezTo>
                  <a:cubicBezTo>
                    <a:pt x="35" y="15"/>
                    <a:pt x="38" y="12"/>
                    <a:pt x="38" y="9"/>
                  </a:cubicBezTo>
                  <a:cubicBezTo>
                    <a:pt x="38" y="6"/>
                    <a:pt x="38" y="6"/>
                    <a:pt x="38" y="6"/>
                  </a:cubicBezTo>
                  <a:cubicBezTo>
                    <a:pt x="38" y="3"/>
                    <a:pt x="35" y="0"/>
                    <a:pt x="3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21" name="Freeform 16">
              <a:extLst>
                <a:ext uri="{FF2B5EF4-FFF2-40B4-BE49-F238E27FC236}">
                  <a16:creationId xmlns:a16="http://schemas.microsoft.com/office/drawing/2014/main" id="{D5D176E4-97C5-4A49-B87F-2A876F8BDE21}"/>
                </a:ext>
              </a:extLst>
            </p:cNvPr>
            <p:cNvSpPr>
              <a:spLocks/>
            </p:cNvSpPr>
            <p:nvPr/>
          </p:nvSpPr>
          <p:spPr bwMode="auto">
            <a:xfrm>
              <a:off x="4911726" y="4156075"/>
              <a:ext cx="76200" cy="120650"/>
            </a:xfrm>
            <a:custGeom>
              <a:avLst/>
              <a:gdLst>
                <a:gd name="T0" fmla="*/ 3 w 14"/>
                <a:gd name="T1" fmla="*/ 0 h 22"/>
                <a:gd name="T2" fmla="*/ 0 w 14"/>
                <a:gd name="T3" fmla="*/ 16 h 22"/>
                <a:gd name="T4" fmla="*/ 14 w 14"/>
                <a:gd name="T5" fmla="*/ 16 h 22"/>
                <a:gd name="T6" fmla="*/ 3 w 14"/>
                <a:gd name="T7" fmla="*/ 0 h 22"/>
              </a:gdLst>
              <a:ahLst/>
              <a:cxnLst>
                <a:cxn ang="0">
                  <a:pos x="T0" y="T1"/>
                </a:cxn>
                <a:cxn ang="0">
                  <a:pos x="T2" y="T3"/>
                </a:cxn>
                <a:cxn ang="0">
                  <a:pos x="T4" y="T5"/>
                </a:cxn>
                <a:cxn ang="0">
                  <a:pos x="T6" y="T7"/>
                </a:cxn>
              </a:cxnLst>
              <a:rect l="0" t="0" r="r" b="b"/>
              <a:pathLst>
                <a:path w="14" h="22">
                  <a:moveTo>
                    <a:pt x="3" y="0"/>
                  </a:moveTo>
                  <a:cubicBezTo>
                    <a:pt x="3" y="0"/>
                    <a:pt x="4" y="10"/>
                    <a:pt x="0" y="16"/>
                  </a:cubicBezTo>
                  <a:cubicBezTo>
                    <a:pt x="6" y="22"/>
                    <a:pt x="14" y="16"/>
                    <a:pt x="14" y="16"/>
                  </a:cubicBezTo>
                  <a:cubicBezTo>
                    <a:pt x="14" y="16"/>
                    <a:pt x="4" y="7"/>
                    <a:pt x="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22" name="Freeform 17">
              <a:extLst>
                <a:ext uri="{FF2B5EF4-FFF2-40B4-BE49-F238E27FC236}">
                  <a16:creationId xmlns:a16="http://schemas.microsoft.com/office/drawing/2014/main" id="{872A1D29-BB0E-404C-A892-FF1C7DE16450}"/>
                </a:ext>
              </a:extLst>
            </p:cNvPr>
            <p:cNvSpPr>
              <a:spLocks/>
            </p:cNvSpPr>
            <p:nvPr/>
          </p:nvSpPr>
          <p:spPr bwMode="auto">
            <a:xfrm>
              <a:off x="5186363" y="4189413"/>
              <a:ext cx="73025" cy="87313"/>
            </a:xfrm>
            <a:custGeom>
              <a:avLst/>
              <a:gdLst>
                <a:gd name="T0" fmla="*/ 10 w 13"/>
                <a:gd name="T1" fmla="*/ 2 h 16"/>
                <a:gd name="T2" fmla="*/ 13 w 13"/>
                <a:gd name="T3" fmla="*/ 10 h 16"/>
                <a:gd name="T4" fmla="*/ 0 w 13"/>
                <a:gd name="T5" fmla="*/ 10 h 16"/>
                <a:gd name="T6" fmla="*/ 7 w 13"/>
                <a:gd name="T7" fmla="*/ 2 h 16"/>
                <a:gd name="T8" fmla="*/ 10 w 13"/>
                <a:gd name="T9" fmla="*/ 2 h 16"/>
              </a:gdLst>
              <a:ahLst/>
              <a:cxnLst>
                <a:cxn ang="0">
                  <a:pos x="T0" y="T1"/>
                </a:cxn>
                <a:cxn ang="0">
                  <a:pos x="T2" y="T3"/>
                </a:cxn>
                <a:cxn ang="0">
                  <a:pos x="T4" y="T5"/>
                </a:cxn>
                <a:cxn ang="0">
                  <a:pos x="T6" y="T7"/>
                </a:cxn>
                <a:cxn ang="0">
                  <a:pos x="T8" y="T9"/>
                </a:cxn>
              </a:cxnLst>
              <a:rect l="0" t="0" r="r" b="b"/>
              <a:pathLst>
                <a:path w="13" h="16">
                  <a:moveTo>
                    <a:pt x="10" y="2"/>
                  </a:moveTo>
                  <a:cubicBezTo>
                    <a:pt x="11" y="5"/>
                    <a:pt x="11" y="8"/>
                    <a:pt x="13" y="10"/>
                  </a:cubicBezTo>
                  <a:cubicBezTo>
                    <a:pt x="8" y="16"/>
                    <a:pt x="0" y="10"/>
                    <a:pt x="0" y="10"/>
                  </a:cubicBezTo>
                  <a:cubicBezTo>
                    <a:pt x="0" y="10"/>
                    <a:pt x="4" y="6"/>
                    <a:pt x="7" y="2"/>
                  </a:cubicBezTo>
                  <a:cubicBezTo>
                    <a:pt x="8" y="0"/>
                    <a:pt x="10" y="1"/>
                    <a:pt x="1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grpSp>
        <p:nvGrpSpPr>
          <p:cNvPr id="123" name="Group 122">
            <a:extLst>
              <a:ext uri="{FF2B5EF4-FFF2-40B4-BE49-F238E27FC236}">
                <a16:creationId xmlns:a16="http://schemas.microsoft.com/office/drawing/2014/main" id="{53F2E331-19AC-49B3-8AB1-5EAA76E9083B}"/>
              </a:ext>
            </a:extLst>
          </p:cNvPr>
          <p:cNvGrpSpPr/>
          <p:nvPr/>
        </p:nvGrpSpPr>
        <p:grpSpPr>
          <a:xfrm>
            <a:off x="4746175" y="4375221"/>
            <a:ext cx="365019" cy="571334"/>
            <a:chOff x="5087938" y="4899025"/>
            <a:chExt cx="401638" cy="628650"/>
          </a:xfrm>
          <a:solidFill>
            <a:schemeClr val="accent2"/>
          </a:solidFill>
        </p:grpSpPr>
        <p:sp>
          <p:nvSpPr>
            <p:cNvPr id="124" name="Freeform 18">
              <a:extLst>
                <a:ext uri="{FF2B5EF4-FFF2-40B4-BE49-F238E27FC236}">
                  <a16:creationId xmlns:a16="http://schemas.microsoft.com/office/drawing/2014/main" id="{08B8B4C9-B839-4C93-BC11-E58A44EB3CF4}"/>
                </a:ext>
              </a:extLst>
            </p:cNvPr>
            <p:cNvSpPr>
              <a:spLocks/>
            </p:cNvSpPr>
            <p:nvPr/>
          </p:nvSpPr>
          <p:spPr bwMode="auto">
            <a:xfrm>
              <a:off x="5132388" y="5257800"/>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4"/>
                    <a:pt x="0" y="22"/>
                  </a:cubicBezTo>
                  <a:cubicBezTo>
                    <a:pt x="0" y="49"/>
                    <a:pt x="0" y="49"/>
                    <a:pt x="0" y="49"/>
                  </a:cubicBezTo>
                  <a:lnTo>
                    <a:pt x="54" y="4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25" name="Freeform 19">
              <a:extLst>
                <a:ext uri="{FF2B5EF4-FFF2-40B4-BE49-F238E27FC236}">
                  <a16:creationId xmlns:a16="http://schemas.microsoft.com/office/drawing/2014/main" id="{8C9BA833-F8C3-405F-83A4-90C7842F26BB}"/>
                </a:ext>
              </a:extLst>
            </p:cNvPr>
            <p:cNvSpPr>
              <a:spLocks/>
            </p:cNvSpPr>
            <p:nvPr/>
          </p:nvSpPr>
          <p:spPr bwMode="auto">
            <a:xfrm>
              <a:off x="5132388" y="4938713"/>
              <a:ext cx="292100" cy="292100"/>
            </a:xfrm>
            <a:custGeom>
              <a:avLst/>
              <a:gdLst>
                <a:gd name="T0" fmla="*/ 35 w 53"/>
                <a:gd name="T1" fmla="*/ 48 h 53"/>
                <a:gd name="T2" fmla="*/ 30 w 53"/>
                <a:gd name="T3" fmla="*/ 50 h 53"/>
                <a:gd name="T4" fmla="*/ 24 w 53"/>
                <a:gd name="T5" fmla="*/ 43 h 53"/>
                <a:gd name="T6" fmla="*/ 30 w 53"/>
                <a:gd name="T7" fmla="*/ 37 h 53"/>
                <a:gd name="T8" fmla="*/ 35 w 53"/>
                <a:gd name="T9" fmla="*/ 38 h 53"/>
                <a:gd name="T10" fmla="*/ 50 w 53"/>
                <a:gd name="T11" fmla="*/ 33 h 53"/>
                <a:gd name="T12" fmla="*/ 50 w 53"/>
                <a:gd name="T13" fmla="*/ 31 h 53"/>
                <a:gd name="T14" fmla="*/ 50 w 53"/>
                <a:gd name="T15" fmla="*/ 29 h 53"/>
                <a:gd name="T16" fmla="*/ 53 w 53"/>
                <a:gd name="T17" fmla="*/ 22 h 53"/>
                <a:gd name="T18" fmla="*/ 27 w 53"/>
                <a:gd name="T19" fmla="*/ 0 h 53"/>
                <a:gd name="T20" fmla="*/ 0 w 53"/>
                <a:gd name="T21" fmla="*/ 26 h 53"/>
                <a:gd name="T22" fmla="*/ 27 w 53"/>
                <a:gd name="T23" fmla="*/ 53 h 53"/>
                <a:gd name="T24" fmla="*/ 44 w 53"/>
                <a:gd name="T25" fmla="*/ 47 h 53"/>
                <a:gd name="T26" fmla="*/ 41 w 53"/>
                <a:gd name="T27" fmla="*/ 48 h 53"/>
                <a:gd name="T28" fmla="*/ 35 w 53"/>
                <a:gd name="T29"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3">
                  <a:moveTo>
                    <a:pt x="35" y="48"/>
                  </a:moveTo>
                  <a:cubicBezTo>
                    <a:pt x="33" y="49"/>
                    <a:pt x="32" y="50"/>
                    <a:pt x="30" y="50"/>
                  </a:cubicBezTo>
                  <a:cubicBezTo>
                    <a:pt x="27" y="50"/>
                    <a:pt x="24" y="47"/>
                    <a:pt x="24" y="43"/>
                  </a:cubicBezTo>
                  <a:cubicBezTo>
                    <a:pt x="24" y="40"/>
                    <a:pt x="27" y="37"/>
                    <a:pt x="30" y="37"/>
                  </a:cubicBezTo>
                  <a:cubicBezTo>
                    <a:pt x="32" y="37"/>
                    <a:pt x="34" y="37"/>
                    <a:pt x="35" y="38"/>
                  </a:cubicBezTo>
                  <a:cubicBezTo>
                    <a:pt x="43" y="38"/>
                    <a:pt x="48" y="36"/>
                    <a:pt x="50" y="33"/>
                  </a:cubicBezTo>
                  <a:cubicBezTo>
                    <a:pt x="50" y="33"/>
                    <a:pt x="50" y="32"/>
                    <a:pt x="50" y="31"/>
                  </a:cubicBezTo>
                  <a:cubicBezTo>
                    <a:pt x="50" y="29"/>
                    <a:pt x="50" y="29"/>
                    <a:pt x="50" y="29"/>
                  </a:cubicBezTo>
                  <a:cubicBezTo>
                    <a:pt x="50" y="26"/>
                    <a:pt x="51" y="23"/>
                    <a:pt x="53" y="22"/>
                  </a:cubicBezTo>
                  <a:cubicBezTo>
                    <a:pt x="51" y="9"/>
                    <a:pt x="40" y="0"/>
                    <a:pt x="27" y="0"/>
                  </a:cubicBezTo>
                  <a:cubicBezTo>
                    <a:pt x="12" y="0"/>
                    <a:pt x="0" y="12"/>
                    <a:pt x="0" y="26"/>
                  </a:cubicBezTo>
                  <a:cubicBezTo>
                    <a:pt x="0" y="41"/>
                    <a:pt x="12" y="53"/>
                    <a:pt x="27" y="53"/>
                  </a:cubicBezTo>
                  <a:cubicBezTo>
                    <a:pt x="33" y="53"/>
                    <a:pt x="39" y="51"/>
                    <a:pt x="44" y="47"/>
                  </a:cubicBezTo>
                  <a:cubicBezTo>
                    <a:pt x="43" y="48"/>
                    <a:pt x="42" y="48"/>
                    <a:pt x="41" y="48"/>
                  </a:cubicBezTo>
                  <a:cubicBezTo>
                    <a:pt x="39" y="48"/>
                    <a:pt x="37" y="48"/>
                    <a:pt x="35"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26" name="Freeform 20">
              <a:extLst>
                <a:ext uri="{FF2B5EF4-FFF2-40B4-BE49-F238E27FC236}">
                  <a16:creationId xmlns:a16="http://schemas.microsoft.com/office/drawing/2014/main" id="{B61E630A-88F3-45AE-BF79-F5AD4A5F3529}"/>
                </a:ext>
              </a:extLst>
            </p:cNvPr>
            <p:cNvSpPr>
              <a:spLocks/>
            </p:cNvSpPr>
            <p:nvPr/>
          </p:nvSpPr>
          <p:spPr bwMode="auto">
            <a:xfrm>
              <a:off x="5087938" y="4899025"/>
              <a:ext cx="369888" cy="220663"/>
            </a:xfrm>
            <a:custGeom>
              <a:avLst/>
              <a:gdLst>
                <a:gd name="T0" fmla="*/ 35 w 67"/>
                <a:gd name="T1" fmla="*/ 0 h 40"/>
                <a:gd name="T2" fmla="*/ 2 w 67"/>
                <a:gd name="T3" fmla="*/ 33 h 40"/>
                <a:gd name="T4" fmla="*/ 0 w 67"/>
                <a:gd name="T5" fmla="*/ 36 h 40"/>
                <a:gd name="T6" fmla="*/ 0 w 67"/>
                <a:gd name="T7" fmla="*/ 37 h 40"/>
                <a:gd name="T8" fmla="*/ 3 w 67"/>
                <a:gd name="T9" fmla="*/ 40 h 40"/>
                <a:gd name="T10" fmla="*/ 7 w 67"/>
                <a:gd name="T11" fmla="*/ 37 h 40"/>
                <a:gd name="T12" fmla="*/ 7 w 67"/>
                <a:gd name="T13" fmla="*/ 36 h 40"/>
                <a:gd name="T14" fmla="*/ 5 w 67"/>
                <a:gd name="T15" fmla="*/ 33 h 40"/>
                <a:gd name="T16" fmla="*/ 35 w 67"/>
                <a:gd name="T17" fmla="*/ 4 h 40"/>
                <a:gd name="T18" fmla="*/ 64 w 67"/>
                <a:gd name="T19" fmla="*/ 27 h 40"/>
                <a:gd name="T20" fmla="*/ 67 w 67"/>
                <a:gd name="T21" fmla="*/ 27 h 40"/>
                <a:gd name="T22" fmla="*/ 67 w 67"/>
                <a:gd name="T23" fmla="*/ 27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4"/>
                    <a:pt x="0" y="35"/>
                    <a:pt x="0" y="36"/>
                  </a:cubicBezTo>
                  <a:cubicBezTo>
                    <a:pt x="0" y="37"/>
                    <a:pt x="0" y="37"/>
                    <a:pt x="0" y="37"/>
                  </a:cubicBezTo>
                  <a:cubicBezTo>
                    <a:pt x="0" y="39"/>
                    <a:pt x="2" y="40"/>
                    <a:pt x="3" y="40"/>
                  </a:cubicBezTo>
                  <a:cubicBezTo>
                    <a:pt x="5" y="40"/>
                    <a:pt x="7" y="39"/>
                    <a:pt x="7" y="37"/>
                  </a:cubicBezTo>
                  <a:cubicBezTo>
                    <a:pt x="7" y="36"/>
                    <a:pt x="7" y="36"/>
                    <a:pt x="7" y="36"/>
                  </a:cubicBezTo>
                  <a:cubicBezTo>
                    <a:pt x="7" y="35"/>
                    <a:pt x="6" y="34"/>
                    <a:pt x="5" y="33"/>
                  </a:cubicBezTo>
                  <a:cubicBezTo>
                    <a:pt x="5" y="17"/>
                    <a:pt x="19" y="4"/>
                    <a:pt x="35" y="4"/>
                  </a:cubicBezTo>
                  <a:cubicBezTo>
                    <a:pt x="49" y="4"/>
                    <a:pt x="61" y="14"/>
                    <a:pt x="64" y="27"/>
                  </a:cubicBezTo>
                  <a:cubicBezTo>
                    <a:pt x="65" y="27"/>
                    <a:pt x="66" y="27"/>
                    <a:pt x="67" y="27"/>
                  </a:cubicBezTo>
                  <a:cubicBezTo>
                    <a:pt x="67" y="27"/>
                    <a:pt x="67" y="27"/>
                    <a:pt x="67" y="27"/>
                  </a:cubicBezTo>
                  <a:cubicBezTo>
                    <a:pt x="64" y="12"/>
                    <a:pt x="51"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27" name="Freeform 21">
              <a:extLst>
                <a:ext uri="{FF2B5EF4-FFF2-40B4-BE49-F238E27FC236}">
                  <a16:creationId xmlns:a16="http://schemas.microsoft.com/office/drawing/2014/main" id="{B7DEC3AD-DFC5-4129-B429-17404B6D3CCC}"/>
                </a:ext>
              </a:extLst>
            </p:cNvPr>
            <p:cNvSpPr>
              <a:spLocks/>
            </p:cNvSpPr>
            <p:nvPr/>
          </p:nvSpPr>
          <p:spPr bwMode="auto">
            <a:xfrm>
              <a:off x="5280026" y="5059363"/>
              <a:ext cx="209550" cy="138113"/>
            </a:xfrm>
            <a:custGeom>
              <a:avLst/>
              <a:gdLst>
                <a:gd name="T0" fmla="*/ 32 w 38"/>
                <a:gd name="T1" fmla="*/ 0 h 25"/>
                <a:gd name="T2" fmla="*/ 26 w 38"/>
                <a:gd name="T3" fmla="*/ 7 h 25"/>
                <a:gd name="T4" fmla="*/ 26 w 38"/>
                <a:gd name="T5" fmla="*/ 9 h 25"/>
                <a:gd name="T6" fmla="*/ 27 w 38"/>
                <a:gd name="T7" fmla="*/ 13 h 25"/>
                <a:gd name="T8" fmla="*/ 6 w 38"/>
                <a:gd name="T9" fmla="*/ 20 h 25"/>
                <a:gd name="T10" fmla="*/ 3 w 38"/>
                <a:gd name="T11" fmla="*/ 18 h 25"/>
                <a:gd name="T12" fmla="*/ 0 w 38"/>
                <a:gd name="T13" fmla="*/ 21 h 25"/>
                <a:gd name="T14" fmla="*/ 3 w 38"/>
                <a:gd name="T15" fmla="*/ 25 h 25"/>
                <a:gd name="T16" fmla="*/ 6 w 38"/>
                <a:gd name="T17" fmla="*/ 23 h 25"/>
                <a:gd name="T18" fmla="*/ 13 w 38"/>
                <a:gd name="T19" fmla="*/ 23 h 25"/>
                <a:gd name="T20" fmla="*/ 29 w 38"/>
                <a:gd name="T21" fmla="*/ 15 h 25"/>
                <a:gd name="T22" fmla="*/ 29 w 38"/>
                <a:gd name="T23" fmla="*/ 15 h 25"/>
                <a:gd name="T24" fmla="*/ 32 w 38"/>
                <a:gd name="T25" fmla="*/ 15 h 25"/>
                <a:gd name="T26" fmla="*/ 38 w 38"/>
                <a:gd name="T27" fmla="*/ 9 h 25"/>
                <a:gd name="T28" fmla="*/ 38 w 38"/>
                <a:gd name="T29" fmla="*/ 7 h 25"/>
                <a:gd name="T30" fmla="*/ 32 w 38"/>
                <a:gd name="T3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5">
                  <a:moveTo>
                    <a:pt x="32" y="0"/>
                  </a:moveTo>
                  <a:cubicBezTo>
                    <a:pt x="28" y="0"/>
                    <a:pt x="26" y="3"/>
                    <a:pt x="26" y="7"/>
                  </a:cubicBezTo>
                  <a:cubicBezTo>
                    <a:pt x="26" y="9"/>
                    <a:pt x="26" y="9"/>
                    <a:pt x="26" y="9"/>
                  </a:cubicBezTo>
                  <a:cubicBezTo>
                    <a:pt x="26" y="10"/>
                    <a:pt x="26" y="12"/>
                    <a:pt x="27" y="13"/>
                  </a:cubicBezTo>
                  <a:cubicBezTo>
                    <a:pt x="24" y="16"/>
                    <a:pt x="18" y="20"/>
                    <a:pt x="6" y="20"/>
                  </a:cubicBezTo>
                  <a:cubicBezTo>
                    <a:pt x="6" y="19"/>
                    <a:pt x="5" y="18"/>
                    <a:pt x="3" y="18"/>
                  </a:cubicBezTo>
                  <a:cubicBezTo>
                    <a:pt x="1" y="18"/>
                    <a:pt x="0" y="19"/>
                    <a:pt x="0" y="21"/>
                  </a:cubicBezTo>
                  <a:cubicBezTo>
                    <a:pt x="0" y="23"/>
                    <a:pt x="1" y="25"/>
                    <a:pt x="3" y="25"/>
                  </a:cubicBezTo>
                  <a:cubicBezTo>
                    <a:pt x="4" y="25"/>
                    <a:pt x="5" y="24"/>
                    <a:pt x="6" y="23"/>
                  </a:cubicBezTo>
                  <a:cubicBezTo>
                    <a:pt x="9" y="23"/>
                    <a:pt x="11" y="23"/>
                    <a:pt x="13" y="23"/>
                  </a:cubicBezTo>
                  <a:cubicBezTo>
                    <a:pt x="22" y="21"/>
                    <a:pt x="27" y="18"/>
                    <a:pt x="29" y="15"/>
                  </a:cubicBezTo>
                  <a:cubicBezTo>
                    <a:pt x="29" y="15"/>
                    <a:pt x="29" y="15"/>
                    <a:pt x="29" y="15"/>
                  </a:cubicBezTo>
                  <a:cubicBezTo>
                    <a:pt x="30" y="15"/>
                    <a:pt x="31" y="15"/>
                    <a:pt x="32" y="15"/>
                  </a:cubicBezTo>
                  <a:cubicBezTo>
                    <a:pt x="35" y="15"/>
                    <a:pt x="38" y="12"/>
                    <a:pt x="38" y="9"/>
                  </a:cubicBezTo>
                  <a:cubicBezTo>
                    <a:pt x="38" y="7"/>
                    <a:pt x="38" y="7"/>
                    <a:pt x="38" y="7"/>
                  </a:cubicBezTo>
                  <a:cubicBezTo>
                    <a:pt x="38" y="3"/>
                    <a:pt x="35" y="0"/>
                    <a:pt x="3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128" name="TextBox 127">
            <a:extLst>
              <a:ext uri="{FF2B5EF4-FFF2-40B4-BE49-F238E27FC236}">
                <a16:creationId xmlns:a16="http://schemas.microsoft.com/office/drawing/2014/main" id="{49E324A1-880B-4ABE-8F53-523E5A6EB97F}"/>
              </a:ext>
            </a:extLst>
          </p:cNvPr>
          <p:cNvSpPr txBox="1"/>
          <p:nvPr/>
        </p:nvSpPr>
        <p:spPr>
          <a:xfrm>
            <a:off x="832278" y="5723647"/>
            <a:ext cx="1965282" cy="215444"/>
          </a:xfrm>
          <a:prstGeom prst="rect">
            <a:avLst/>
          </a:prstGeom>
          <a:noFill/>
        </p:spPr>
        <p:txBody>
          <a:bodyPr wrap="none" lIns="0" tIns="0" rIns="0" bIns="0" rtlCol="0">
            <a:spAutoFit/>
          </a:bodyPr>
          <a:lstStyle/>
          <a:p>
            <a:r>
              <a:rPr lang="en-US" sz="1400" b="1" dirty="0">
                <a:solidFill>
                  <a:schemeClr val="tx2"/>
                </a:solidFill>
              </a:rPr>
              <a:t>Insights and Reporting</a:t>
            </a:r>
          </a:p>
        </p:txBody>
      </p:sp>
      <p:cxnSp>
        <p:nvCxnSpPr>
          <p:cNvPr id="133" name="Straight Arrow Connector 132">
            <a:extLst>
              <a:ext uri="{FF2B5EF4-FFF2-40B4-BE49-F238E27FC236}">
                <a16:creationId xmlns:a16="http://schemas.microsoft.com/office/drawing/2014/main" id="{2D48988D-9770-4FCB-B46C-E8AD131387E6}"/>
              </a:ext>
            </a:extLst>
          </p:cNvPr>
          <p:cNvCxnSpPr>
            <a:cxnSpLocks/>
          </p:cNvCxnSpPr>
          <p:nvPr/>
        </p:nvCxnSpPr>
        <p:spPr>
          <a:xfrm>
            <a:off x="1580829" y="4634857"/>
            <a:ext cx="43020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62D52BC-561B-4815-B0F4-4119DB9AC9C2}"/>
              </a:ext>
            </a:extLst>
          </p:cNvPr>
          <p:cNvSpPr txBox="1"/>
          <p:nvPr/>
        </p:nvSpPr>
        <p:spPr>
          <a:xfrm>
            <a:off x="7225369" y="3729034"/>
            <a:ext cx="1020442" cy="484748"/>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solidFill>
                  <a:schemeClr val="tx2"/>
                </a:solidFill>
              </a:rPr>
              <a:t>Case Management</a:t>
            </a:r>
          </a:p>
          <a:p>
            <a:pPr marL="171450" indent="-171450">
              <a:buFont typeface="Arial" panose="020B0604020202020204" pitchFamily="34" charset="0"/>
              <a:buChar char="•"/>
            </a:pPr>
            <a:r>
              <a:rPr lang="en-US" sz="1050" dirty="0">
                <a:solidFill>
                  <a:schemeClr val="tx2"/>
                </a:solidFill>
              </a:rPr>
              <a:t>Utilization</a:t>
            </a:r>
          </a:p>
        </p:txBody>
      </p:sp>
      <p:sp>
        <p:nvSpPr>
          <p:cNvPr id="151" name="TextBox 150">
            <a:extLst>
              <a:ext uri="{FF2B5EF4-FFF2-40B4-BE49-F238E27FC236}">
                <a16:creationId xmlns:a16="http://schemas.microsoft.com/office/drawing/2014/main" id="{47BF567B-DCE6-4134-B98A-7151AEA6EE4C}"/>
              </a:ext>
            </a:extLst>
          </p:cNvPr>
          <p:cNvSpPr txBox="1"/>
          <p:nvPr/>
        </p:nvSpPr>
        <p:spPr>
          <a:xfrm>
            <a:off x="7230009" y="4823097"/>
            <a:ext cx="1153636" cy="484748"/>
          </a:xfrm>
          <a:prstGeom prst="rect">
            <a:avLst/>
          </a:prstGeom>
          <a:noFill/>
        </p:spPr>
        <p:txBody>
          <a:bodyPr wrap="square" lIns="0" tIns="0" rIns="0" bIns="0" rtlCol="0">
            <a:spAutoFit/>
          </a:bodyPr>
          <a:lstStyle/>
          <a:p>
            <a:pPr marL="174625" indent="-174625">
              <a:buFont typeface="Arial" panose="020B0604020202020204" pitchFamily="34" charset="0"/>
              <a:buChar char="•"/>
            </a:pPr>
            <a:r>
              <a:rPr lang="en-US" sz="1050" dirty="0">
                <a:solidFill>
                  <a:schemeClr val="tx2"/>
                </a:solidFill>
              </a:rPr>
              <a:t>Programs</a:t>
            </a:r>
          </a:p>
          <a:p>
            <a:pPr marL="174625" indent="-174625">
              <a:buFont typeface="Arial" panose="020B0604020202020204" pitchFamily="34" charset="0"/>
              <a:buChar char="•"/>
            </a:pPr>
            <a:r>
              <a:rPr lang="en-US" sz="1050" dirty="0">
                <a:solidFill>
                  <a:schemeClr val="tx2"/>
                </a:solidFill>
              </a:rPr>
              <a:t>Community Resources</a:t>
            </a:r>
          </a:p>
        </p:txBody>
      </p:sp>
      <p:sp>
        <p:nvSpPr>
          <p:cNvPr id="152" name="TextBox 151">
            <a:extLst>
              <a:ext uri="{FF2B5EF4-FFF2-40B4-BE49-F238E27FC236}">
                <a16:creationId xmlns:a16="http://schemas.microsoft.com/office/drawing/2014/main" id="{F84A990F-E84B-45C6-9C02-DFE2E982BA5C}"/>
              </a:ext>
            </a:extLst>
          </p:cNvPr>
          <p:cNvSpPr txBox="1"/>
          <p:nvPr/>
        </p:nvSpPr>
        <p:spPr>
          <a:xfrm>
            <a:off x="3239991" y="5682680"/>
            <a:ext cx="3709449" cy="32316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050" dirty="0">
                <a:solidFill>
                  <a:schemeClr val="tx2"/>
                </a:solidFill>
              </a:rPr>
              <a:t>Limited Member level clinical analytics</a:t>
            </a:r>
          </a:p>
          <a:p>
            <a:pPr marL="285750" indent="-285750">
              <a:buFont typeface="Arial" panose="020B0604020202020204" pitchFamily="34" charset="0"/>
              <a:buChar char="•"/>
            </a:pPr>
            <a:r>
              <a:rPr lang="en-US" sz="1050" dirty="0">
                <a:solidFill>
                  <a:schemeClr val="tx2"/>
                </a:solidFill>
              </a:rPr>
              <a:t>Limited treatment effectiveness analytics</a:t>
            </a:r>
          </a:p>
        </p:txBody>
      </p:sp>
      <p:sp>
        <p:nvSpPr>
          <p:cNvPr id="153" name="TextBox 152">
            <a:extLst>
              <a:ext uri="{FF2B5EF4-FFF2-40B4-BE49-F238E27FC236}">
                <a16:creationId xmlns:a16="http://schemas.microsoft.com/office/drawing/2014/main" id="{8EFCFD45-26D4-4C52-A7AF-078AE62355DB}"/>
              </a:ext>
            </a:extLst>
          </p:cNvPr>
          <p:cNvSpPr txBox="1"/>
          <p:nvPr/>
        </p:nvSpPr>
        <p:spPr>
          <a:xfrm>
            <a:off x="7311953" y="5608911"/>
            <a:ext cx="3257627" cy="48474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050" dirty="0">
                <a:solidFill>
                  <a:schemeClr val="tx2"/>
                </a:solidFill>
              </a:rPr>
              <a:t>Limited product performance analytics</a:t>
            </a:r>
          </a:p>
          <a:p>
            <a:pPr marL="285750" indent="-285750">
              <a:buFont typeface="Arial" panose="020B0604020202020204" pitchFamily="34" charset="0"/>
              <a:buChar char="•"/>
            </a:pPr>
            <a:r>
              <a:rPr lang="en-US" sz="1050" dirty="0">
                <a:solidFill>
                  <a:schemeClr val="tx2"/>
                </a:solidFill>
              </a:rPr>
              <a:t>Limited provider effectiveness analytics</a:t>
            </a:r>
          </a:p>
          <a:p>
            <a:pPr marL="285750" indent="-285750">
              <a:buFont typeface="Arial" panose="020B0604020202020204" pitchFamily="34" charset="0"/>
              <a:buChar char="•"/>
            </a:pPr>
            <a:r>
              <a:rPr lang="en-US" sz="1050" dirty="0">
                <a:solidFill>
                  <a:schemeClr val="tx2"/>
                </a:solidFill>
              </a:rPr>
              <a:t>Limited member engagement analytics</a:t>
            </a:r>
          </a:p>
        </p:txBody>
      </p:sp>
      <p:cxnSp>
        <p:nvCxnSpPr>
          <p:cNvPr id="154" name="Straight Arrow Connector 153">
            <a:extLst>
              <a:ext uri="{FF2B5EF4-FFF2-40B4-BE49-F238E27FC236}">
                <a16:creationId xmlns:a16="http://schemas.microsoft.com/office/drawing/2014/main" id="{DBD55C65-75BA-45ED-8744-623874170266}"/>
              </a:ext>
            </a:extLst>
          </p:cNvPr>
          <p:cNvCxnSpPr>
            <a:cxnSpLocks/>
          </p:cNvCxnSpPr>
          <p:nvPr/>
        </p:nvCxnSpPr>
        <p:spPr>
          <a:xfrm>
            <a:off x="6112959" y="5487257"/>
            <a:ext cx="4709" cy="205048"/>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22D7F71-B242-4F09-B804-2192F4B67D3E}"/>
              </a:ext>
            </a:extLst>
          </p:cNvPr>
          <p:cNvCxnSpPr>
            <a:cxnSpLocks/>
          </p:cNvCxnSpPr>
          <p:nvPr/>
        </p:nvCxnSpPr>
        <p:spPr>
          <a:xfrm>
            <a:off x="3146358" y="5476250"/>
            <a:ext cx="4709" cy="205048"/>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80A3B19-B671-4B70-B44E-11BEA26FB986}"/>
              </a:ext>
            </a:extLst>
          </p:cNvPr>
          <p:cNvSpPr/>
          <p:nvPr/>
        </p:nvSpPr>
        <p:spPr bwMode="gray">
          <a:xfrm>
            <a:off x="7146183" y="2510809"/>
            <a:ext cx="1097360" cy="2874169"/>
          </a:xfrm>
          <a:prstGeom prst="roundRect">
            <a:avLst/>
          </a:prstGeom>
          <a:noFill/>
          <a:ln w="31750">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tIns="0" rtlCol="0" anchor="t" anchorCtr="0"/>
          <a:lstStyle/>
          <a:p>
            <a:pPr algn="ctr"/>
            <a:r>
              <a:rPr lang="en-US" sz="1200" b="1" dirty="0">
                <a:solidFill>
                  <a:schemeClr val="tx2">
                    <a:lumMod val="75000"/>
                  </a:schemeClr>
                </a:solidFill>
              </a:rPr>
              <a:t>SPOG</a:t>
            </a:r>
          </a:p>
        </p:txBody>
      </p:sp>
      <p:cxnSp>
        <p:nvCxnSpPr>
          <p:cNvPr id="136" name="Straight Arrow Connector 135">
            <a:extLst>
              <a:ext uri="{FF2B5EF4-FFF2-40B4-BE49-F238E27FC236}">
                <a16:creationId xmlns:a16="http://schemas.microsoft.com/office/drawing/2014/main" id="{1EF57DCC-5C96-4511-AE5C-EC332F759575}"/>
              </a:ext>
            </a:extLst>
          </p:cNvPr>
          <p:cNvCxnSpPr>
            <a:cxnSpLocks/>
          </p:cNvCxnSpPr>
          <p:nvPr/>
        </p:nvCxnSpPr>
        <p:spPr>
          <a:xfrm>
            <a:off x="1580828" y="3229396"/>
            <a:ext cx="43020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7" name="Freeform 6">
            <a:extLst>
              <a:ext uri="{FF2B5EF4-FFF2-40B4-BE49-F238E27FC236}">
                <a16:creationId xmlns:a16="http://schemas.microsoft.com/office/drawing/2014/main" id="{DBFA5934-5CE9-4375-9C67-8303D9ED783E}"/>
              </a:ext>
            </a:extLst>
          </p:cNvPr>
          <p:cNvSpPr>
            <a:spLocks noEditPoints="1"/>
          </p:cNvSpPr>
          <p:nvPr/>
        </p:nvSpPr>
        <p:spPr bwMode="auto">
          <a:xfrm>
            <a:off x="3462645" y="2879608"/>
            <a:ext cx="476345" cy="675288"/>
          </a:xfrm>
          <a:custGeom>
            <a:avLst/>
            <a:gdLst>
              <a:gd name="T0" fmla="*/ 98 w 149"/>
              <a:gd name="T1" fmla="*/ 211 h 211"/>
              <a:gd name="T2" fmla="*/ 93 w 149"/>
              <a:gd name="T3" fmla="*/ 206 h 211"/>
              <a:gd name="T4" fmla="*/ 70 w 149"/>
              <a:gd name="T5" fmla="*/ 189 h 211"/>
              <a:gd name="T6" fmla="*/ 91 w 149"/>
              <a:gd name="T7" fmla="*/ 196 h 211"/>
              <a:gd name="T8" fmla="*/ 101 w 149"/>
              <a:gd name="T9" fmla="*/ 205 h 211"/>
              <a:gd name="T10" fmla="*/ 77 w 149"/>
              <a:gd name="T11" fmla="*/ 51 h 211"/>
              <a:gd name="T12" fmla="*/ 83 w 149"/>
              <a:gd name="T13" fmla="*/ 46 h 211"/>
              <a:gd name="T14" fmla="*/ 44 w 149"/>
              <a:gd name="T15" fmla="*/ 51 h 211"/>
              <a:gd name="T16" fmla="*/ 29 w 149"/>
              <a:gd name="T17" fmla="*/ 34 h 211"/>
              <a:gd name="T18" fmla="*/ 35 w 149"/>
              <a:gd name="T19" fmla="*/ 39 h 211"/>
              <a:gd name="T20" fmla="*/ 99 w 149"/>
              <a:gd name="T21" fmla="*/ 34 h 211"/>
              <a:gd name="T22" fmla="*/ 21 w 149"/>
              <a:gd name="T23" fmla="*/ 27 h 211"/>
              <a:gd name="T24" fmla="*/ 113 w 149"/>
              <a:gd name="T25" fmla="*/ 22 h 211"/>
              <a:gd name="T26" fmla="*/ 45 w 149"/>
              <a:gd name="T27" fmla="*/ 157 h 211"/>
              <a:gd name="T28" fmla="*/ 26 w 149"/>
              <a:gd name="T29" fmla="*/ 167 h 211"/>
              <a:gd name="T30" fmla="*/ 6 w 149"/>
              <a:gd name="T31" fmla="*/ 145 h 211"/>
              <a:gd name="T32" fmla="*/ 2 w 149"/>
              <a:gd name="T33" fmla="*/ 124 h 211"/>
              <a:gd name="T34" fmla="*/ 8 w 149"/>
              <a:gd name="T35" fmla="*/ 97 h 211"/>
              <a:gd name="T36" fmla="*/ 22 w 149"/>
              <a:gd name="T37" fmla="*/ 71 h 211"/>
              <a:gd name="T38" fmla="*/ 33 w 149"/>
              <a:gd name="T39" fmla="*/ 80 h 211"/>
              <a:gd name="T40" fmla="*/ 28 w 149"/>
              <a:gd name="T41" fmla="*/ 96 h 211"/>
              <a:gd name="T42" fmla="*/ 36 w 149"/>
              <a:gd name="T43" fmla="*/ 124 h 211"/>
              <a:gd name="T44" fmla="*/ 36 w 149"/>
              <a:gd name="T45" fmla="*/ 143 h 211"/>
              <a:gd name="T46" fmla="*/ 18 w 149"/>
              <a:gd name="T47" fmla="*/ 88 h 211"/>
              <a:gd name="T48" fmla="*/ 23 w 149"/>
              <a:gd name="T49" fmla="*/ 79 h 211"/>
              <a:gd name="T50" fmla="*/ 18 w 149"/>
              <a:gd name="T51" fmla="*/ 88 h 211"/>
              <a:gd name="T52" fmla="*/ 26 w 149"/>
              <a:gd name="T53" fmla="*/ 120 h 211"/>
              <a:gd name="T54" fmla="*/ 31 w 149"/>
              <a:gd name="T55" fmla="*/ 119 h 211"/>
              <a:gd name="T56" fmla="*/ 18 w 149"/>
              <a:gd name="T57" fmla="*/ 99 h 211"/>
              <a:gd name="T58" fmla="*/ 11 w 149"/>
              <a:gd name="T59" fmla="*/ 132 h 211"/>
              <a:gd name="T60" fmla="*/ 27 w 149"/>
              <a:gd name="T61" fmla="*/ 138 h 211"/>
              <a:gd name="T62" fmla="*/ 32 w 149"/>
              <a:gd name="T63" fmla="*/ 131 h 211"/>
              <a:gd name="T64" fmla="*/ 21 w 149"/>
              <a:gd name="T65" fmla="*/ 127 h 211"/>
              <a:gd name="T66" fmla="*/ 11 w 149"/>
              <a:gd name="T67" fmla="*/ 132 h 211"/>
              <a:gd name="T68" fmla="*/ 31 w 149"/>
              <a:gd name="T69" fmla="*/ 149 h 211"/>
              <a:gd name="T70" fmla="*/ 19 w 149"/>
              <a:gd name="T71" fmla="*/ 144 h 211"/>
              <a:gd name="T72" fmla="*/ 27 w 149"/>
              <a:gd name="T73" fmla="*/ 160 h 211"/>
              <a:gd name="T74" fmla="*/ 33 w 149"/>
              <a:gd name="T75" fmla="*/ 160 h 211"/>
              <a:gd name="T76" fmla="*/ 147 w 149"/>
              <a:gd name="T77" fmla="*/ 171 h 211"/>
              <a:gd name="T78" fmla="*/ 140 w 149"/>
              <a:gd name="T79" fmla="*/ 142 h 211"/>
              <a:gd name="T80" fmla="*/ 129 w 149"/>
              <a:gd name="T81" fmla="*/ 88 h 211"/>
              <a:gd name="T82" fmla="*/ 119 w 149"/>
              <a:gd name="T83" fmla="*/ 60 h 211"/>
              <a:gd name="T84" fmla="*/ 101 w 149"/>
              <a:gd name="T85" fmla="*/ 72 h 211"/>
              <a:gd name="T86" fmla="*/ 108 w 149"/>
              <a:gd name="T87" fmla="*/ 122 h 211"/>
              <a:gd name="T88" fmla="*/ 109 w 149"/>
              <a:gd name="T89" fmla="*/ 72 h 211"/>
              <a:gd name="T90" fmla="*/ 112 w 149"/>
              <a:gd name="T91" fmla="*/ 63 h 211"/>
              <a:gd name="T92" fmla="*/ 122 w 149"/>
              <a:gd name="T93" fmla="*/ 89 h 211"/>
              <a:gd name="T94" fmla="*/ 133 w 149"/>
              <a:gd name="T95" fmla="*/ 143 h 211"/>
              <a:gd name="T96" fmla="*/ 142 w 149"/>
              <a:gd name="T97" fmla="*/ 177 h 211"/>
              <a:gd name="T98" fmla="*/ 147 w 149"/>
              <a:gd name="T99" fmla="*/ 171 h 211"/>
              <a:gd name="T100" fmla="*/ 89 w 149"/>
              <a:gd name="T101" fmla="*/ 186 h 211"/>
              <a:gd name="T102" fmla="*/ 26 w 149"/>
              <a:gd name="T103" fmla="*/ 171 h 211"/>
              <a:gd name="T104" fmla="*/ 91 w 149"/>
              <a:gd name="T105" fmla="*/ 80 h 211"/>
              <a:gd name="T106" fmla="*/ 26 w 149"/>
              <a:gd name="T107" fmla="*/ 68 h 211"/>
              <a:gd name="T108" fmla="*/ 98 w 149"/>
              <a:gd name="T109" fmla="*/ 69 h 211"/>
              <a:gd name="T110" fmla="*/ 56 w 149"/>
              <a:gd name="T111" fmla="*/ 69 h 211"/>
              <a:gd name="T112" fmla="*/ 68 w 149"/>
              <a:gd name="T113" fmla="*/ 74 h 211"/>
              <a:gd name="T114" fmla="*/ 62 w 149"/>
              <a:gd name="T115" fmla="*/ 169 h 211"/>
              <a:gd name="T116" fmla="*/ 67 w 149"/>
              <a:gd name="T117" fmla="*/ 17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 h="211">
                <a:moveTo>
                  <a:pt x="101" y="205"/>
                </a:moveTo>
                <a:cubicBezTo>
                  <a:pt x="102" y="207"/>
                  <a:pt x="101" y="210"/>
                  <a:pt x="99" y="210"/>
                </a:cubicBezTo>
                <a:cubicBezTo>
                  <a:pt x="99" y="211"/>
                  <a:pt x="98" y="211"/>
                  <a:pt x="98" y="211"/>
                </a:cubicBezTo>
                <a:cubicBezTo>
                  <a:pt x="96" y="211"/>
                  <a:pt x="95" y="210"/>
                  <a:pt x="94" y="209"/>
                </a:cubicBezTo>
                <a:cubicBezTo>
                  <a:pt x="93" y="207"/>
                  <a:pt x="93" y="207"/>
                  <a:pt x="93" y="207"/>
                </a:cubicBezTo>
                <a:cubicBezTo>
                  <a:pt x="93" y="206"/>
                  <a:pt x="93" y="206"/>
                  <a:pt x="93" y="206"/>
                </a:cubicBezTo>
                <a:cubicBezTo>
                  <a:pt x="92" y="205"/>
                  <a:pt x="90" y="204"/>
                  <a:pt x="88" y="203"/>
                </a:cubicBezTo>
                <a:cubicBezTo>
                  <a:pt x="84" y="201"/>
                  <a:pt x="84" y="201"/>
                  <a:pt x="84" y="201"/>
                </a:cubicBezTo>
                <a:cubicBezTo>
                  <a:pt x="79" y="198"/>
                  <a:pt x="74" y="194"/>
                  <a:pt x="70" y="189"/>
                </a:cubicBezTo>
                <a:cubicBezTo>
                  <a:pt x="80" y="189"/>
                  <a:pt x="80" y="189"/>
                  <a:pt x="80" y="189"/>
                </a:cubicBezTo>
                <a:cubicBezTo>
                  <a:pt x="83" y="191"/>
                  <a:pt x="85" y="193"/>
                  <a:pt x="87" y="194"/>
                </a:cubicBezTo>
                <a:cubicBezTo>
                  <a:pt x="91" y="196"/>
                  <a:pt x="91" y="196"/>
                  <a:pt x="91" y="196"/>
                </a:cubicBezTo>
                <a:cubicBezTo>
                  <a:pt x="98" y="200"/>
                  <a:pt x="99" y="200"/>
                  <a:pt x="100" y="203"/>
                </a:cubicBezTo>
                <a:cubicBezTo>
                  <a:pt x="100" y="203"/>
                  <a:pt x="100" y="203"/>
                  <a:pt x="100" y="203"/>
                </a:cubicBezTo>
                <a:lnTo>
                  <a:pt x="101" y="205"/>
                </a:lnTo>
                <a:close/>
                <a:moveTo>
                  <a:pt x="50" y="51"/>
                </a:moveTo>
                <a:cubicBezTo>
                  <a:pt x="54" y="48"/>
                  <a:pt x="59" y="46"/>
                  <a:pt x="64" y="46"/>
                </a:cubicBezTo>
                <a:cubicBezTo>
                  <a:pt x="69" y="46"/>
                  <a:pt x="74" y="48"/>
                  <a:pt x="77" y="51"/>
                </a:cubicBezTo>
                <a:cubicBezTo>
                  <a:pt x="78" y="52"/>
                  <a:pt x="79" y="52"/>
                  <a:pt x="80" y="52"/>
                </a:cubicBezTo>
                <a:cubicBezTo>
                  <a:pt x="81" y="52"/>
                  <a:pt x="83" y="52"/>
                  <a:pt x="83" y="51"/>
                </a:cubicBezTo>
                <a:cubicBezTo>
                  <a:pt x="85" y="50"/>
                  <a:pt x="85" y="47"/>
                  <a:pt x="83" y="46"/>
                </a:cubicBezTo>
                <a:cubicBezTo>
                  <a:pt x="78" y="42"/>
                  <a:pt x="71" y="39"/>
                  <a:pt x="64" y="39"/>
                </a:cubicBezTo>
                <a:cubicBezTo>
                  <a:pt x="56" y="39"/>
                  <a:pt x="49" y="42"/>
                  <a:pt x="44" y="46"/>
                </a:cubicBezTo>
                <a:cubicBezTo>
                  <a:pt x="42" y="47"/>
                  <a:pt x="42" y="50"/>
                  <a:pt x="44" y="51"/>
                </a:cubicBezTo>
                <a:cubicBezTo>
                  <a:pt x="46" y="52"/>
                  <a:pt x="48" y="52"/>
                  <a:pt x="50" y="51"/>
                </a:cubicBezTo>
                <a:moveTo>
                  <a:pt x="99" y="34"/>
                </a:moveTo>
                <a:cubicBezTo>
                  <a:pt x="79" y="18"/>
                  <a:pt x="48" y="18"/>
                  <a:pt x="29" y="34"/>
                </a:cubicBezTo>
                <a:cubicBezTo>
                  <a:pt x="27" y="35"/>
                  <a:pt x="27" y="37"/>
                  <a:pt x="29" y="39"/>
                </a:cubicBezTo>
                <a:cubicBezTo>
                  <a:pt x="30" y="39"/>
                  <a:pt x="31" y="40"/>
                  <a:pt x="32" y="40"/>
                </a:cubicBezTo>
                <a:cubicBezTo>
                  <a:pt x="33" y="40"/>
                  <a:pt x="34" y="39"/>
                  <a:pt x="35" y="39"/>
                </a:cubicBezTo>
                <a:cubicBezTo>
                  <a:pt x="51" y="26"/>
                  <a:pt x="77" y="26"/>
                  <a:pt x="92" y="39"/>
                </a:cubicBezTo>
                <a:cubicBezTo>
                  <a:pt x="94" y="40"/>
                  <a:pt x="97" y="40"/>
                  <a:pt x="99" y="39"/>
                </a:cubicBezTo>
                <a:cubicBezTo>
                  <a:pt x="100" y="37"/>
                  <a:pt x="100" y="35"/>
                  <a:pt x="99" y="34"/>
                </a:cubicBezTo>
                <a:moveTo>
                  <a:pt x="14" y="27"/>
                </a:moveTo>
                <a:cubicBezTo>
                  <a:pt x="15" y="28"/>
                  <a:pt x="16" y="28"/>
                  <a:pt x="18" y="28"/>
                </a:cubicBezTo>
                <a:cubicBezTo>
                  <a:pt x="19" y="28"/>
                  <a:pt x="20" y="28"/>
                  <a:pt x="21" y="27"/>
                </a:cubicBezTo>
                <a:cubicBezTo>
                  <a:pt x="44" y="8"/>
                  <a:pt x="83" y="8"/>
                  <a:pt x="107" y="27"/>
                </a:cubicBezTo>
                <a:cubicBezTo>
                  <a:pt x="108" y="28"/>
                  <a:pt x="111" y="28"/>
                  <a:pt x="113" y="27"/>
                </a:cubicBezTo>
                <a:cubicBezTo>
                  <a:pt x="115" y="26"/>
                  <a:pt x="115" y="23"/>
                  <a:pt x="113" y="22"/>
                </a:cubicBezTo>
                <a:cubicBezTo>
                  <a:pt x="86" y="0"/>
                  <a:pt x="42" y="0"/>
                  <a:pt x="14" y="22"/>
                </a:cubicBezTo>
                <a:cubicBezTo>
                  <a:pt x="13" y="23"/>
                  <a:pt x="13" y="26"/>
                  <a:pt x="14" y="27"/>
                </a:cubicBezTo>
                <a:moveTo>
                  <a:pt x="45" y="157"/>
                </a:moveTo>
                <a:cubicBezTo>
                  <a:pt x="44" y="162"/>
                  <a:pt x="41" y="165"/>
                  <a:pt x="37" y="167"/>
                </a:cubicBezTo>
                <a:cubicBezTo>
                  <a:pt x="35" y="167"/>
                  <a:pt x="33" y="168"/>
                  <a:pt x="31" y="168"/>
                </a:cubicBezTo>
                <a:cubicBezTo>
                  <a:pt x="30" y="168"/>
                  <a:pt x="28" y="168"/>
                  <a:pt x="26" y="167"/>
                </a:cubicBezTo>
                <a:cubicBezTo>
                  <a:pt x="26" y="167"/>
                  <a:pt x="26" y="167"/>
                  <a:pt x="26" y="167"/>
                </a:cubicBezTo>
                <a:cubicBezTo>
                  <a:pt x="18" y="166"/>
                  <a:pt x="13" y="165"/>
                  <a:pt x="9" y="160"/>
                </a:cubicBezTo>
                <a:cubicBezTo>
                  <a:pt x="5" y="155"/>
                  <a:pt x="3" y="152"/>
                  <a:pt x="6" y="145"/>
                </a:cubicBezTo>
                <a:cubicBezTo>
                  <a:pt x="7" y="143"/>
                  <a:pt x="8" y="141"/>
                  <a:pt x="9" y="140"/>
                </a:cubicBezTo>
                <a:cubicBezTo>
                  <a:pt x="8" y="140"/>
                  <a:pt x="7" y="139"/>
                  <a:pt x="7" y="139"/>
                </a:cubicBezTo>
                <a:cubicBezTo>
                  <a:pt x="0" y="135"/>
                  <a:pt x="1" y="130"/>
                  <a:pt x="2" y="124"/>
                </a:cubicBezTo>
                <a:cubicBezTo>
                  <a:pt x="2" y="120"/>
                  <a:pt x="5" y="117"/>
                  <a:pt x="9" y="116"/>
                </a:cubicBezTo>
                <a:cubicBezTo>
                  <a:pt x="7" y="114"/>
                  <a:pt x="6" y="113"/>
                  <a:pt x="5" y="112"/>
                </a:cubicBezTo>
                <a:cubicBezTo>
                  <a:pt x="3" y="108"/>
                  <a:pt x="5" y="100"/>
                  <a:pt x="8" y="97"/>
                </a:cubicBezTo>
                <a:cubicBezTo>
                  <a:pt x="9" y="95"/>
                  <a:pt x="10" y="94"/>
                  <a:pt x="12" y="93"/>
                </a:cubicBezTo>
                <a:cubicBezTo>
                  <a:pt x="10" y="91"/>
                  <a:pt x="8" y="86"/>
                  <a:pt x="12" y="79"/>
                </a:cubicBezTo>
                <a:cubicBezTo>
                  <a:pt x="13" y="76"/>
                  <a:pt x="16" y="71"/>
                  <a:pt x="22" y="71"/>
                </a:cubicBezTo>
                <a:cubicBezTo>
                  <a:pt x="23" y="71"/>
                  <a:pt x="24" y="71"/>
                  <a:pt x="25" y="72"/>
                </a:cubicBezTo>
                <a:cubicBezTo>
                  <a:pt x="28" y="72"/>
                  <a:pt x="31" y="75"/>
                  <a:pt x="33" y="78"/>
                </a:cubicBezTo>
                <a:cubicBezTo>
                  <a:pt x="33" y="79"/>
                  <a:pt x="33" y="79"/>
                  <a:pt x="33" y="80"/>
                </a:cubicBezTo>
                <a:cubicBezTo>
                  <a:pt x="35" y="84"/>
                  <a:pt x="35" y="87"/>
                  <a:pt x="33" y="90"/>
                </a:cubicBezTo>
                <a:cubicBezTo>
                  <a:pt x="33" y="90"/>
                  <a:pt x="33" y="90"/>
                  <a:pt x="33" y="90"/>
                </a:cubicBezTo>
                <a:cubicBezTo>
                  <a:pt x="32" y="93"/>
                  <a:pt x="30" y="94"/>
                  <a:pt x="28" y="96"/>
                </a:cubicBezTo>
                <a:cubicBezTo>
                  <a:pt x="30" y="97"/>
                  <a:pt x="32" y="99"/>
                  <a:pt x="33" y="102"/>
                </a:cubicBezTo>
                <a:cubicBezTo>
                  <a:pt x="35" y="105"/>
                  <a:pt x="38" y="108"/>
                  <a:pt x="38" y="109"/>
                </a:cubicBezTo>
                <a:cubicBezTo>
                  <a:pt x="41" y="114"/>
                  <a:pt x="40" y="121"/>
                  <a:pt x="36" y="124"/>
                </a:cubicBezTo>
                <a:cubicBezTo>
                  <a:pt x="37" y="125"/>
                  <a:pt x="38" y="126"/>
                  <a:pt x="39" y="126"/>
                </a:cubicBezTo>
                <a:cubicBezTo>
                  <a:pt x="41" y="130"/>
                  <a:pt x="41" y="136"/>
                  <a:pt x="39" y="140"/>
                </a:cubicBezTo>
                <a:cubicBezTo>
                  <a:pt x="38" y="141"/>
                  <a:pt x="37" y="142"/>
                  <a:pt x="36" y="143"/>
                </a:cubicBezTo>
                <a:cubicBezTo>
                  <a:pt x="37" y="143"/>
                  <a:pt x="37" y="143"/>
                  <a:pt x="37" y="143"/>
                </a:cubicBezTo>
                <a:cubicBezTo>
                  <a:pt x="41" y="145"/>
                  <a:pt x="47" y="149"/>
                  <a:pt x="45" y="157"/>
                </a:cubicBezTo>
                <a:moveTo>
                  <a:pt x="18" y="88"/>
                </a:moveTo>
                <a:cubicBezTo>
                  <a:pt x="21" y="91"/>
                  <a:pt x="25" y="90"/>
                  <a:pt x="26" y="87"/>
                </a:cubicBezTo>
                <a:cubicBezTo>
                  <a:pt x="27" y="85"/>
                  <a:pt x="27" y="83"/>
                  <a:pt x="26" y="82"/>
                </a:cubicBezTo>
                <a:cubicBezTo>
                  <a:pt x="25" y="80"/>
                  <a:pt x="24" y="79"/>
                  <a:pt x="23" y="79"/>
                </a:cubicBezTo>
                <a:cubicBezTo>
                  <a:pt x="23" y="79"/>
                  <a:pt x="22" y="79"/>
                  <a:pt x="22" y="79"/>
                </a:cubicBezTo>
                <a:cubicBezTo>
                  <a:pt x="21" y="79"/>
                  <a:pt x="20" y="79"/>
                  <a:pt x="19" y="82"/>
                </a:cubicBezTo>
                <a:cubicBezTo>
                  <a:pt x="17" y="86"/>
                  <a:pt x="18" y="88"/>
                  <a:pt x="18" y="88"/>
                </a:cubicBezTo>
                <a:moveTo>
                  <a:pt x="12" y="108"/>
                </a:moveTo>
                <a:cubicBezTo>
                  <a:pt x="13" y="109"/>
                  <a:pt x="16" y="112"/>
                  <a:pt x="19" y="114"/>
                </a:cubicBezTo>
                <a:cubicBezTo>
                  <a:pt x="21" y="117"/>
                  <a:pt x="24" y="119"/>
                  <a:pt x="26" y="120"/>
                </a:cubicBezTo>
                <a:cubicBezTo>
                  <a:pt x="26" y="121"/>
                  <a:pt x="26" y="121"/>
                  <a:pt x="27" y="121"/>
                </a:cubicBezTo>
                <a:cubicBezTo>
                  <a:pt x="28" y="121"/>
                  <a:pt x="29" y="120"/>
                  <a:pt x="30" y="120"/>
                </a:cubicBezTo>
                <a:cubicBezTo>
                  <a:pt x="30" y="120"/>
                  <a:pt x="31" y="119"/>
                  <a:pt x="31" y="119"/>
                </a:cubicBezTo>
                <a:cubicBezTo>
                  <a:pt x="32" y="118"/>
                  <a:pt x="33" y="115"/>
                  <a:pt x="32" y="113"/>
                </a:cubicBezTo>
                <a:cubicBezTo>
                  <a:pt x="29" y="108"/>
                  <a:pt x="23" y="100"/>
                  <a:pt x="21" y="99"/>
                </a:cubicBezTo>
                <a:cubicBezTo>
                  <a:pt x="20" y="99"/>
                  <a:pt x="19" y="99"/>
                  <a:pt x="18" y="99"/>
                </a:cubicBezTo>
                <a:cubicBezTo>
                  <a:pt x="17" y="99"/>
                  <a:pt x="15" y="100"/>
                  <a:pt x="14" y="101"/>
                </a:cubicBezTo>
                <a:cubicBezTo>
                  <a:pt x="12" y="103"/>
                  <a:pt x="12" y="106"/>
                  <a:pt x="12" y="108"/>
                </a:cubicBezTo>
                <a:moveTo>
                  <a:pt x="11" y="132"/>
                </a:moveTo>
                <a:cubicBezTo>
                  <a:pt x="13" y="133"/>
                  <a:pt x="16" y="135"/>
                  <a:pt x="20" y="137"/>
                </a:cubicBezTo>
                <a:cubicBezTo>
                  <a:pt x="22" y="137"/>
                  <a:pt x="23" y="138"/>
                  <a:pt x="25" y="138"/>
                </a:cubicBezTo>
                <a:cubicBezTo>
                  <a:pt x="25" y="138"/>
                  <a:pt x="26" y="138"/>
                  <a:pt x="27" y="138"/>
                </a:cubicBezTo>
                <a:cubicBezTo>
                  <a:pt x="27" y="138"/>
                  <a:pt x="27" y="138"/>
                  <a:pt x="28" y="138"/>
                </a:cubicBezTo>
                <a:cubicBezTo>
                  <a:pt x="30" y="138"/>
                  <a:pt x="32" y="137"/>
                  <a:pt x="32" y="136"/>
                </a:cubicBezTo>
                <a:cubicBezTo>
                  <a:pt x="33" y="135"/>
                  <a:pt x="33" y="132"/>
                  <a:pt x="32" y="131"/>
                </a:cubicBezTo>
                <a:cubicBezTo>
                  <a:pt x="32" y="130"/>
                  <a:pt x="31" y="129"/>
                  <a:pt x="29" y="128"/>
                </a:cubicBezTo>
                <a:cubicBezTo>
                  <a:pt x="28" y="128"/>
                  <a:pt x="28" y="128"/>
                  <a:pt x="27" y="128"/>
                </a:cubicBezTo>
                <a:cubicBezTo>
                  <a:pt x="25" y="128"/>
                  <a:pt x="23" y="128"/>
                  <a:pt x="21" y="127"/>
                </a:cubicBezTo>
                <a:cubicBezTo>
                  <a:pt x="20" y="126"/>
                  <a:pt x="18" y="124"/>
                  <a:pt x="15" y="121"/>
                </a:cubicBezTo>
                <a:cubicBezTo>
                  <a:pt x="12" y="122"/>
                  <a:pt x="9" y="123"/>
                  <a:pt x="9" y="125"/>
                </a:cubicBezTo>
                <a:cubicBezTo>
                  <a:pt x="8" y="131"/>
                  <a:pt x="9" y="131"/>
                  <a:pt x="11" y="132"/>
                </a:cubicBezTo>
                <a:moveTo>
                  <a:pt x="34" y="150"/>
                </a:moveTo>
                <a:cubicBezTo>
                  <a:pt x="34" y="150"/>
                  <a:pt x="33" y="150"/>
                  <a:pt x="33" y="150"/>
                </a:cubicBezTo>
                <a:cubicBezTo>
                  <a:pt x="32" y="149"/>
                  <a:pt x="32" y="149"/>
                  <a:pt x="31" y="149"/>
                </a:cubicBezTo>
                <a:cubicBezTo>
                  <a:pt x="29" y="148"/>
                  <a:pt x="28" y="147"/>
                  <a:pt x="26" y="146"/>
                </a:cubicBezTo>
                <a:cubicBezTo>
                  <a:pt x="25" y="146"/>
                  <a:pt x="23" y="146"/>
                  <a:pt x="22" y="145"/>
                </a:cubicBezTo>
                <a:cubicBezTo>
                  <a:pt x="21" y="145"/>
                  <a:pt x="20" y="145"/>
                  <a:pt x="19" y="144"/>
                </a:cubicBezTo>
                <a:cubicBezTo>
                  <a:pt x="16" y="144"/>
                  <a:pt x="14" y="146"/>
                  <a:pt x="13" y="148"/>
                </a:cubicBezTo>
                <a:cubicBezTo>
                  <a:pt x="11" y="151"/>
                  <a:pt x="11" y="151"/>
                  <a:pt x="14" y="155"/>
                </a:cubicBezTo>
                <a:cubicBezTo>
                  <a:pt x="17" y="158"/>
                  <a:pt x="19" y="158"/>
                  <a:pt x="27" y="160"/>
                </a:cubicBezTo>
                <a:cubicBezTo>
                  <a:pt x="28" y="160"/>
                  <a:pt x="28" y="160"/>
                  <a:pt x="28" y="160"/>
                </a:cubicBezTo>
                <a:cubicBezTo>
                  <a:pt x="29" y="160"/>
                  <a:pt x="30" y="160"/>
                  <a:pt x="31" y="160"/>
                </a:cubicBezTo>
                <a:cubicBezTo>
                  <a:pt x="32" y="160"/>
                  <a:pt x="32" y="160"/>
                  <a:pt x="33" y="160"/>
                </a:cubicBezTo>
                <a:cubicBezTo>
                  <a:pt x="36" y="159"/>
                  <a:pt x="37" y="158"/>
                  <a:pt x="38" y="155"/>
                </a:cubicBezTo>
                <a:cubicBezTo>
                  <a:pt x="38" y="154"/>
                  <a:pt x="39" y="153"/>
                  <a:pt x="34" y="150"/>
                </a:cubicBezTo>
                <a:moveTo>
                  <a:pt x="147" y="171"/>
                </a:moveTo>
                <a:cubicBezTo>
                  <a:pt x="147" y="171"/>
                  <a:pt x="145" y="170"/>
                  <a:pt x="143" y="167"/>
                </a:cubicBezTo>
                <a:cubicBezTo>
                  <a:pt x="143" y="166"/>
                  <a:pt x="143" y="162"/>
                  <a:pt x="142" y="159"/>
                </a:cubicBezTo>
                <a:cubicBezTo>
                  <a:pt x="142" y="154"/>
                  <a:pt x="141" y="147"/>
                  <a:pt x="140" y="142"/>
                </a:cubicBezTo>
                <a:cubicBezTo>
                  <a:pt x="140" y="140"/>
                  <a:pt x="139" y="137"/>
                  <a:pt x="139" y="133"/>
                </a:cubicBezTo>
                <a:cubicBezTo>
                  <a:pt x="137" y="124"/>
                  <a:pt x="136" y="117"/>
                  <a:pt x="134" y="113"/>
                </a:cubicBezTo>
                <a:cubicBezTo>
                  <a:pt x="133" y="110"/>
                  <a:pt x="130" y="94"/>
                  <a:pt x="129" y="88"/>
                </a:cubicBezTo>
                <a:cubicBezTo>
                  <a:pt x="129" y="85"/>
                  <a:pt x="129" y="84"/>
                  <a:pt x="129" y="83"/>
                </a:cubicBezTo>
                <a:cubicBezTo>
                  <a:pt x="128" y="82"/>
                  <a:pt x="128" y="80"/>
                  <a:pt x="126" y="76"/>
                </a:cubicBezTo>
                <a:cubicBezTo>
                  <a:pt x="123" y="71"/>
                  <a:pt x="120" y="64"/>
                  <a:pt x="119" y="60"/>
                </a:cubicBezTo>
                <a:cubicBezTo>
                  <a:pt x="118" y="57"/>
                  <a:pt x="115" y="55"/>
                  <a:pt x="112" y="56"/>
                </a:cubicBezTo>
                <a:cubicBezTo>
                  <a:pt x="107" y="56"/>
                  <a:pt x="101" y="62"/>
                  <a:pt x="101" y="70"/>
                </a:cubicBezTo>
                <a:cubicBezTo>
                  <a:pt x="101" y="72"/>
                  <a:pt x="101" y="72"/>
                  <a:pt x="101" y="72"/>
                </a:cubicBezTo>
                <a:cubicBezTo>
                  <a:pt x="101" y="79"/>
                  <a:pt x="102" y="86"/>
                  <a:pt x="104" y="89"/>
                </a:cubicBezTo>
                <a:cubicBezTo>
                  <a:pt x="105" y="92"/>
                  <a:pt x="105" y="106"/>
                  <a:pt x="104" y="117"/>
                </a:cubicBezTo>
                <a:cubicBezTo>
                  <a:pt x="104" y="120"/>
                  <a:pt x="105" y="121"/>
                  <a:pt x="108" y="122"/>
                </a:cubicBezTo>
                <a:cubicBezTo>
                  <a:pt x="110" y="122"/>
                  <a:pt x="111" y="120"/>
                  <a:pt x="112" y="118"/>
                </a:cubicBezTo>
                <a:cubicBezTo>
                  <a:pt x="113" y="99"/>
                  <a:pt x="113" y="88"/>
                  <a:pt x="110" y="85"/>
                </a:cubicBezTo>
                <a:cubicBezTo>
                  <a:pt x="109" y="83"/>
                  <a:pt x="109" y="75"/>
                  <a:pt x="109" y="72"/>
                </a:cubicBezTo>
                <a:cubicBezTo>
                  <a:pt x="109" y="70"/>
                  <a:pt x="109" y="70"/>
                  <a:pt x="109" y="70"/>
                </a:cubicBezTo>
                <a:cubicBezTo>
                  <a:pt x="109" y="67"/>
                  <a:pt x="110" y="65"/>
                  <a:pt x="111" y="64"/>
                </a:cubicBezTo>
                <a:cubicBezTo>
                  <a:pt x="111" y="64"/>
                  <a:pt x="112" y="63"/>
                  <a:pt x="112" y="63"/>
                </a:cubicBezTo>
                <a:cubicBezTo>
                  <a:pt x="114" y="68"/>
                  <a:pt x="116" y="74"/>
                  <a:pt x="119" y="79"/>
                </a:cubicBezTo>
                <a:cubicBezTo>
                  <a:pt x="120" y="81"/>
                  <a:pt x="121" y="84"/>
                  <a:pt x="121" y="85"/>
                </a:cubicBezTo>
                <a:cubicBezTo>
                  <a:pt x="121" y="85"/>
                  <a:pt x="122" y="87"/>
                  <a:pt x="122" y="89"/>
                </a:cubicBezTo>
                <a:cubicBezTo>
                  <a:pt x="124" y="103"/>
                  <a:pt x="126" y="113"/>
                  <a:pt x="127" y="117"/>
                </a:cubicBezTo>
                <a:cubicBezTo>
                  <a:pt x="129" y="119"/>
                  <a:pt x="130" y="128"/>
                  <a:pt x="131" y="134"/>
                </a:cubicBezTo>
                <a:cubicBezTo>
                  <a:pt x="132" y="138"/>
                  <a:pt x="132" y="141"/>
                  <a:pt x="133" y="143"/>
                </a:cubicBezTo>
                <a:cubicBezTo>
                  <a:pt x="134" y="148"/>
                  <a:pt x="134" y="155"/>
                  <a:pt x="135" y="160"/>
                </a:cubicBezTo>
                <a:cubicBezTo>
                  <a:pt x="136" y="166"/>
                  <a:pt x="136" y="168"/>
                  <a:pt x="136" y="170"/>
                </a:cubicBezTo>
                <a:cubicBezTo>
                  <a:pt x="139" y="175"/>
                  <a:pt x="142" y="177"/>
                  <a:pt x="142" y="177"/>
                </a:cubicBezTo>
                <a:cubicBezTo>
                  <a:pt x="143" y="178"/>
                  <a:pt x="144" y="178"/>
                  <a:pt x="145" y="178"/>
                </a:cubicBezTo>
                <a:cubicBezTo>
                  <a:pt x="146" y="178"/>
                  <a:pt x="147" y="178"/>
                  <a:pt x="148" y="177"/>
                </a:cubicBezTo>
                <a:cubicBezTo>
                  <a:pt x="149" y="175"/>
                  <a:pt x="148" y="173"/>
                  <a:pt x="147" y="171"/>
                </a:cubicBezTo>
                <a:moveTo>
                  <a:pt x="98" y="69"/>
                </a:moveTo>
                <a:cubicBezTo>
                  <a:pt x="98" y="177"/>
                  <a:pt x="98" y="177"/>
                  <a:pt x="98" y="177"/>
                </a:cubicBezTo>
                <a:cubicBezTo>
                  <a:pt x="98" y="182"/>
                  <a:pt x="94" y="186"/>
                  <a:pt x="89" y="186"/>
                </a:cubicBezTo>
                <a:cubicBezTo>
                  <a:pt x="35" y="186"/>
                  <a:pt x="35" y="186"/>
                  <a:pt x="35" y="186"/>
                </a:cubicBezTo>
                <a:cubicBezTo>
                  <a:pt x="30" y="186"/>
                  <a:pt x="26" y="182"/>
                  <a:pt x="26" y="177"/>
                </a:cubicBezTo>
                <a:cubicBezTo>
                  <a:pt x="26" y="171"/>
                  <a:pt x="26" y="171"/>
                  <a:pt x="26" y="171"/>
                </a:cubicBezTo>
                <a:cubicBezTo>
                  <a:pt x="37" y="173"/>
                  <a:pt x="41" y="170"/>
                  <a:pt x="44" y="167"/>
                </a:cubicBezTo>
                <a:cubicBezTo>
                  <a:pt x="91" y="167"/>
                  <a:pt x="91" y="167"/>
                  <a:pt x="91" y="167"/>
                </a:cubicBezTo>
                <a:cubicBezTo>
                  <a:pt x="91" y="80"/>
                  <a:pt x="91" y="80"/>
                  <a:pt x="91" y="80"/>
                </a:cubicBezTo>
                <a:cubicBezTo>
                  <a:pt x="37" y="80"/>
                  <a:pt x="37" y="80"/>
                  <a:pt x="37" y="80"/>
                </a:cubicBezTo>
                <a:cubicBezTo>
                  <a:pt x="37" y="78"/>
                  <a:pt x="35" y="75"/>
                  <a:pt x="34" y="73"/>
                </a:cubicBezTo>
                <a:cubicBezTo>
                  <a:pt x="32" y="71"/>
                  <a:pt x="29" y="69"/>
                  <a:pt x="26" y="68"/>
                </a:cubicBezTo>
                <a:cubicBezTo>
                  <a:pt x="27" y="63"/>
                  <a:pt x="31" y="60"/>
                  <a:pt x="35" y="60"/>
                </a:cubicBezTo>
                <a:cubicBezTo>
                  <a:pt x="89" y="60"/>
                  <a:pt x="89" y="60"/>
                  <a:pt x="89" y="60"/>
                </a:cubicBezTo>
                <a:cubicBezTo>
                  <a:pt x="94" y="60"/>
                  <a:pt x="98" y="64"/>
                  <a:pt x="98" y="69"/>
                </a:cubicBezTo>
                <a:moveTo>
                  <a:pt x="71" y="71"/>
                </a:moveTo>
                <a:cubicBezTo>
                  <a:pt x="71" y="70"/>
                  <a:pt x="70" y="69"/>
                  <a:pt x="68" y="69"/>
                </a:cubicBezTo>
                <a:cubicBezTo>
                  <a:pt x="56" y="69"/>
                  <a:pt x="56" y="69"/>
                  <a:pt x="56" y="69"/>
                </a:cubicBezTo>
                <a:cubicBezTo>
                  <a:pt x="55" y="69"/>
                  <a:pt x="54" y="70"/>
                  <a:pt x="54" y="71"/>
                </a:cubicBezTo>
                <a:cubicBezTo>
                  <a:pt x="54" y="73"/>
                  <a:pt x="55" y="74"/>
                  <a:pt x="56" y="74"/>
                </a:cubicBezTo>
                <a:cubicBezTo>
                  <a:pt x="68" y="74"/>
                  <a:pt x="68" y="74"/>
                  <a:pt x="68" y="74"/>
                </a:cubicBezTo>
                <a:cubicBezTo>
                  <a:pt x="70" y="74"/>
                  <a:pt x="71" y="73"/>
                  <a:pt x="71" y="71"/>
                </a:cubicBezTo>
                <a:moveTo>
                  <a:pt x="67" y="174"/>
                </a:moveTo>
                <a:cubicBezTo>
                  <a:pt x="67" y="171"/>
                  <a:pt x="65" y="169"/>
                  <a:pt x="62" y="169"/>
                </a:cubicBezTo>
                <a:cubicBezTo>
                  <a:pt x="60" y="169"/>
                  <a:pt x="57" y="171"/>
                  <a:pt x="57" y="174"/>
                </a:cubicBezTo>
                <a:cubicBezTo>
                  <a:pt x="57" y="177"/>
                  <a:pt x="60" y="179"/>
                  <a:pt x="62" y="179"/>
                </a:cubicBezTo>
                <a:cubicBezTo>
                  <a:pt x="65" y="179"/>
                  <a:pt x="67" y="177"/>
                  <a:pt x="67" y="174"/>
                </a:cubicBezTo>
              </a:path>
            </a:pathLst>
          </a:custGeom>
          <a:solidFill>
            <a:schemeClr val="accent2"/>
          </a:solidFill>
          <a:ln>
            <a:noFill/>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cxnSp>
        <p:nvCxnSpPr>
          <p:cNvPr id="139" name="Straight Arrow Connector 138">
            <a:extLst>
              <a:ext uri="{FF2B5EF4-FFF2-40B4-BE49-F238E27FC236}">
                <a16:creationId xmlns:a16="http://schemas.microsoft.com/office/drawing/2014/main" id="{CAD76460-90AD-48BF-B65C-F9772F26CA50}"/>
              </a:ext>
            </a:extLst>
          </p:cNvPr>
          <p:cNvCxnSpPr>
            <a:cxnSpLocks/>
          </p:cNvCxnSpPr>
          <p:nvPr/>
        </p:nvCxnSpPr>
        <p:spPr>
          <a:xfrm>
            <a:off x="2873270" y="4617972"/>
            <a:ext cx="43020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93098892-0C56-47F1-9C9C-C960654D0D87}"/>
              </a:ext>
            </a:extLst>
          </p:cNvPr>
          <p:cNvCxnSpPr>
            <a:cxnSpLocks/>
          </p:cNvCxnSpPr>
          <p:nvPr/>
        </p:nvCxnSpPr>
        <p:spPr>
          <a:xfrm>
            <a:off x="2873269" y="3212511"/>
            <a:ext cx="43020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Shape 161">
            <a:extLst>
              <a:ext uri="{FF2B5EF4-FFF2-40B4-BE49-F238E27FC236}">
                <a16:creationId xmlns:a16="http://schemas.microsoft.com/office/drawing/2014/main" id="{C4067E60-3405-4676-9CA4-CBE56EAF8D2B}"/>
              </a:ext>
            </a:extLst>
          </p:cNvPr>
          <p:cNvSpPr txBox="1"/>
          <p:nvPr/>
        </p:nvSpPr>
        <p:spPr>
          <a:xfrm>
            <a:off x="4281104" y="3684953"/>
            <a:ext cx="1279291" cy="295717"/>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BH Service Team</a:t>
            </a:r>
          </a:p>
        </p:txBody>
      </p:sp>
      <p:cxnSp>
        <p:nvCxnSpPr>
          <p:cNvPr id="142" name="Straight Arrow Connector 141">
            <a:extLst>
              <a:ext uri="{FF2B5EF4-FFF2-40B4-BE49-F238E27FC236}">
                <a16:creationId xmlns:a16="http://schemas.microsoft.com/office/drawing/2014/main" id="{8B092D35-D22E-4C5C-9951-D4A259E17A08}"/>
              </a:ext>
            </a:extLst>
          </p:cNvPr>
          <p:cNvCxnSpPr>
            <a:cxnSpLocks/>
          </p:cNvCxnSpPr>
          <p:nvPr/>
        </p:nvCxnSpPr>
        <p:spPr>
          <a:xfrm>
            <a:off x="4154886" y="4659819"/>
            <a:ext cx="43020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7969F080-A45A-4B02-A785-74E32F028A5E}"/>
              </a:ext>
            </a:extLst>
          </p:cNvPr>
          <p:cNvCxnSpPr>
            <a:cxnSpLocks/>
          </p:cNvCxnSpPr>
          <p:nvPr/>
        </p:nvCxnSpPr>
        <p:spPr>
          <a:xfrm>
            <a:off x="4154885" y="3254358"/>
            <a:ext cx="43020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7FF7EEF-EFC4-44BA-BCDB-AB3DE1CE843A}"/>
              </a:ext>
            </a:extLst>
          </p:cNvPr>
          <p:cNvCxnSpPr>
            <a:cxnSpLocks/>
          </p:cNvCxnSpPr>
          <p:nvPr/>
        </p:nvCxnSpPr>
        <p:spPr>
          <a:xfrm>
            <a:off x="5275050" y="4666926"/>
            <a:ext cx="1778893"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7A542A44-AF4D-470D-834E-E23DE94F8AEF}"/>
              </a:ext>
            </a:extLst>
          </p:cNvPr>
          <p:cNvCxnSpPr>
            <a:cxnSpLocks/>
          </p:cNvCxnSpPr>
          <p:nvPr/>
        </p:nvCxnSpPr>
        <p:spPr>
          <a:xfrm>
            <a:off x="5275049" y="3221273"/>
            <a:ext cx="1778894" cy="8123"/>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CED91E88-1A30-45A1-A571-86A61F636F30}"/>
              </a:ext>
            </a:extLst>
          </p:cNvPr>
          <p:cNvCxnSpPr>
            <a:cxnSpLocks/>
          </p:cNvCxnSpPr>
          <p:nvPr/>
        </p:nvCxnSpPr>
        <p:spPr>
          <a:xfrm>
            <a:off x="8255380" y="4629301"/>
            <a:ext cx="43020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57FFC88B-6E5B-4B88-9777-29C095F08340}"/>
              </a:ext>
            </a:extLst>
          </p:cNvPr>
          <p:cNvCxnSpPr>
            <a:cxnSpLocks/>
          </p:cNvCxnSpPr>
          <p:nvPr/>
        </p:nvCxnSpPr>
        <p:spPr>
          <a:xfrm>
            <a:off x="8255379" y="3223840"/>
            <a:ext cx="43020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5" name="Shape 161">
            <a:extLst>
              <a:ext uri="{FF2B5EF4-FFF2-40B4-BE49-F238E27FC236}">
                <a16:creationId xmlns:a16="http://schemas.microsoft.com/office/drawing/2014/main" id="{A4246267-3D9F-446F-84B3-48B18CA3FF71}"/>
              </a:ext>
            </a:extLst>
          </p:cNvPr>
          <p:cNvSpPr txBox="1"/>
          <p:nvPr/>
        </p:nvSpPr>
        <p:spPr>
          <a:xfrm>
            <a:off x="5429279" y="4782195"/>
            <a:ext cx="1588356" cy="295717"/>
          </a:xfrm>
          <a:prstGeom prst="rect">
            <a:avLst/>
          </a:prstGeom>
          <a:noFill/>
          <a:ln>
            <a:noFill/>
          </a:ln>
        </p:spPr>
        <p:txBody>
          <a:bodyPr lIns="91425" tIns="45700" rIns="91425" bIns="45700" anchor="t" anchorCtr="0">
            <a:noAutofit/>
          </a:bodyPr>
          <a:lstStyle/>
          <a:p>
            <a:pPr algn="ctr">
              <a:buClr>
                <a:srgbClr val="000000"/>
              </a:buClr>
              <a:buSzPct val="25000"/>
              <a:defRPr/>
            </a:pPr>
            <a:r>
              <a:rPr lang="en-US" sz="1000" i="1" dirty="0">
                <a:solidFill>
                  <a:srgbClr val="000000">
                    <a:lumMod val="75000"/>
                    <a:lumOff val="25000"/>
                  </a:srgbClr>
                </a:solidFill>
                <a:ea typeface="Calibri"/>
                <a:cs typeface="Arial" panose="020B0604020202020204" pitchFamily="34" charset="0"/>
                <a:sym typeface="Arial" panose="020B0604020202020204" pitchFamily="34" charset="0"/>
              </a:rPr>
              <a:t>(Service teams may redirect calls between BH and RFL when appropriate)</a:t>
            </a:r>
          </a:p>
        </p:txBody>
      </p:sp>
      <p:sp>
        <p:nvSpPr>
          <p:cNvPr id="156" name="TextBox 155">
            <a:extLst>
              <a:ext uri="{FF2B5EF4-FFF2-40B4-BE49-F238E27FC236}">
                <a16:creationId xmlns:a16="http://schemas.microsoft.com/office/drawing/2014/main" id="{2E79068D-26DE-4BB9-9AD2-7578250198EF}"/>
              </a:ext>
            </a:extLst>
          </p:cNvPr>
          <p:cNvSpPr txBox="1"/>
          <p:nvPr/>
        </p:nvSpPr>
        <p:spPr>
          <a:xfrm>
            <a:off x="7233592" y="3184204"/>
            <a:ext cx="1020442" cy="161583"/>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solidFill>
                  <a:schemeClr val="tx2"/>
                </a:solidFill>
              </a:rPr>
              <a:t>Benefits</a:t>
            </a:r>
          </a:p>
        </p:txBody>
      </p:sp>
      <p:sp>
        <p:nvSpPr>
          <p:cNvPr id="157" name="Freeform 11">
            <a:extLst>
              <a:ext uri="{FF2B5EF4-FFF2-40B4-BE49-F238E27FC236}">
                <a16:creationId xmlns:a16="http://schemas.microsoft.com/office/drawing/2014/main" id="{5DFFD8FD-B391-4DBB-B821-AF4AB6DE489B}"/>
              </a:ext>
            </a:extLst>
          </p:cNvPr>
          <p:cNvSpPr>
            <a:spLocks noEditPoints="1"/>
          </p:cNvSpPr>
          <p:nvPr/>
        </p:nvSpPr>
        <p:spPr bwMode="auto">
          <a:xfrm>
            <a:off x="10198497" y="3869623"/>
            <a:ext cx="580925" cy="453716"/>
          </a:xfrm>
          <a:custGeom>
            <a:avLst/>
            <a:gdLst/>
            <a:ahLst/>
            <a:cxnLst>
              <a:cxn ang="0">
                <a:pos x="212" y="174"/>
              </a:cxn>
              <a:cxn ang="0">
                <a:pos x="207" y="169"/>
              </a:cxn>
              <a:cxn ang="0">
                <a:pos x="216" y="165"/>
              </a:cxn>
              <a:cxn ang="0">
                <a:pos x="216" y="173"/>
              </a:cxn>
              <a:cxn ang="0">
                <a:pos x="94" y="152"/>
              </a:cxn>
              <a:cxn ang="0">
                <a:pos x="145" y="163"/>
              </a:cxn>
              <a:cxn ang="0">
                <a:pos x="230" y="165"/>
              </a:cxn>
              <a:cxn ang="0">
                <a:pos x="229" y="162"/>
              </a:cxn>
              <a:cxn ang="0">
                <a:pos x="203" y="129"/>
              </a:cxn>
              <a:cxn ang="0">
                <a:pos x="31" y="127"/>
              </a:cxn>
              <a:cxn ang="0">
                <a:pos x="1" y="161"/>
              </a:cxn>
              <a:cxn ang="0">
                <a:pos x="0" y="163"/>
              </a:cxn>
              <a:cxn ang="0">
                <a:pos x="0" y="165"/>
              </a:cxn>
              <a:cxn ang="0">
                <a:pos x="6" y="180"/>
              </a:cxn>
              <a:cxn ang="0">
                <a:pos x="230" y="173"/>
              </a:cxn>
              <a:cxn ang="0">
                <a:pos x="151" y="76"/>
              </a:cxn>
              <a:cxn ang="0">
                <a:pos x="140" y="97"/>
              </a:cxn>
              <a:cxn ang="0">
                <a:pos x="97" y="97"/>
              </a:cxn>
              <a:cxn ang="0">
                <a:pos x="75" y="97"/>
              </a:cxn>
              <a:cxn ang="0">
                <a:pos x="80" y="75"/>
              </a:cxn>
              <a:cxn ang="0">
                <a:pos x="106" y="65"/>
              </a:cxn>
              <a:cxn ang="0">
                <a:pos x="124" y="65"/>
              </a:cxn>
              <a:cxn ang="0">
                <a:pos x="151" y="75"/>
              </a:cxn>
              <a:cxn ang="0">
                <a:pos x="98" y="43"/>
              </a:cxn>
              <a:cxn ang="0">
                <a:pos x="132" y="43"/>
              </a:cxn>
              <a:cxn ang="0">
                <a:pos x="98" y="43"/>
              </a:cxn>
              <a:cxn ang="0">
                <a:pos x="188" y="16"/>
              </a:cxn>
              <a:cxn ang="0">
                <a:pos x="41" y="104"/>
              </a:cxn>
              <a:cxn ang="0">
                <a:pos x="34" y="119"/>
              </a:cxn>
              <a:cxn ang="0">
                <a:pos x="203" y="112"/>
              </a:cxn>
              <a:cxn ang="0">
                <a:pos x="196" y="0"/>
              </a:cxn>
              <a:cxn ang="0">
                <a:pos x="26" y="9"/>
              </a:cxn>
              <a:cxn ang="0">
                <a:pos x="34" y="119"/>
              </a:cxn>
            </a:cxnLst>
            <a:rect l="0" t="0" r="r" b="b"/>
            <a:pathLst>
              <a:path w="230" h="180">
                <a:moveTo>
                  <a:pt x="216" y="173"/>
                </a:moveTo>
                <a:cubicBezTo>
                  <a:pt x="215" y="174"/>
                  <a:pt x="213" y="174"/>
                  <a:pt x="212" y="174"/>
                </a:cubicBezTo>
                <a:cubicBezTo>
                  <a:pt x="211" y="174"/>
                  <a:pt x="209" y="174"/>
                  <a:pt x="208" y="173"/>
                </a:cubicBezTo>
                <a:cubicBezTo>
                  <a:pt x="208" y="172"/>
                  <a:pt x="207" y="170"/>
                  <a:pt x="207" y="169"/>
                </a:cubicBezTo>
                <a:cubicBezTo>
                  <a:pt x="207" y="168"/>
                  <a:pt x="208" y="166"/>
                  <a:pt x="208" y="165"/>
                </a:cubicBezTo>
                <a:cubicBezTo>
                  <a:pt x="210" y="164"/>
                  <a:pt x="214" y="164"/>
                  <a:pt x="216" y="165"/>
                </a:cubicBezTo>
                <a:cubicBezTo>
                  <a:pt x="217" y="166"/>
                  <a:pt x="217" y="168"/>
                  <a:pt x="217" y="169"/>
                </a:cubicBezTo>
                <a:cubicBezTo>
                  <a:pt x="217" y="170"/>
                  <a:pt x="217" y="172"/>
                  <a:pt x="216" y="173"/>
                </a:cubicBezTo>
                <a:close/>
                <a:moveTo>
                  <a:pt x="86" y="163"/>
                </a:moveTo>
                <a:cubicBezTo>
                  <a:pt x="94" y="152"/>
                  <a:pt x="94" y="152"/>
                  <a:pt x="94" y="152"/>
                </a:cubicBezTo>
                <a:cubicBezTo>
                  <a:pt x="137" y="152"/>
                  <a:pt x="137" y="152"/>
                  <a:pt x="137" y="152"/>
                </a:cubicBezTo>
                <a:cubicBezTo>
                  <a:pt x="145" y="163"/>
                  <a:pt x="145" y="163"/>
                  <a:pt x="145" y="163"/>
                </a:cubicBezTo>
                <a:lnTo>
                  <a:pt x="86" y="163"/>
                </a:lnTo>
                <a:close/>
                <a:moveTo>
                  <a:pt x="230" y="165"/>
                </a:moveTo>
                <a:cubicBezTo>
                  <a:pt x="230" y="164"/>
                  <a:pt x="230" y="163"/>
                  <a:pt x="230" y="163"/>
                </a:cubicBezTo>
                <a:cubicBezTo>
                  <a:pt x="230" y="163"/>
                  <a:pt x="229" y="163"/>
                  <a:pt x="229" y="162"/>
                </a:cubicBezTo>
                <a:cubicBezTo>
                  <a:pt x="229" y="162"/>
                  <a:pt x="229" y="162"/>
                  <a:pt x="229" y="161"/>
                </a:cubicBezTo>
                <a:cubicBezTo>
                  <a:pt x="203" y="129"/>
                  <a:pt x="203" y="129"/>
                  <a:pt x="203" y="129"/>
                </a:cubicBezTo>
                <a:cubicBezTo>
                  <a:pt x="202" y="128"/>
                  <a:pt x="200" y="127"/>
                  <a:pt x="198" y="127"/>
                </a:cubicBezTo>
                <a:cubicBezTo>
                  <a:pt x="31" y="127"/>
                  <a:pt x="31" y="127"/>
                  <a:pt x="31" y="127"/>
                </a:cubicBezTo>
                <a:cubicBezTo>
                  <a:pt x="29" y="127"/>
                  <a:pt x="28" y="128"/>
                  <a:pt x="26" y="129"/>
                </a:cubicBezTo>
                <a:cubicBezTo>
                  <a:pt x="1" y="161"/>
                  <a:pt x="1" y="161"/>
                  <a:pt x="1" y="161"/>
                </a:cubicBezTo>
                <a:cubicBezTo>
                  <a:pt x="1" y="162"/>
                  <a:pt x="0" y="162"/>
                  <a:pt x="0" y="162"/>
                </a:cubicBezTo>
                <a:cubicBezTo>
                  <a:pt x="0" y="163"/>
                  <a:pt x="0" y="163"/>
                  <a:pt x="0" y="163"/>
                </a:cubicBezTo>
                <a:cubicBezTo>
                  <a:pt x="0" y="163"/>
                  <a:pt x="0" y="164"/>
                  <a:pt x="0" y="165"/>
                </a:cubicBezTo>
                <a:cubicBezTo>
                  <a:pt x="0" y="165"/>
                  <a:pt x="0" y="165"/>
                  <a:pt x="0" y="165"/>
                </a:cubicBezTo>
                <a:cubicBezTo>
                  <a:pt x="0" y="173"/>
                  <a:pt x="0" y="173"/>
                  <a:pt x="0" y="173"/>
                </a:cubicBezTo>
                <a:cubicBezTo>
                  <a:pt x="0" y="177"/>
                  <a:pt x="2" y="180"/>
                  <a:pt x="6" y="180"/>
                </a:cubicBezTo>
                <a:cubicBezTo>
                  <a:pt x="224" y="180"/>
                  <a:pt x="224" y="180"/>
                  <a:pt x="224" y="180"/>
                </a:cubicBezTo>
                <a:cubicBezTo>
                  <a:pt x="227" y="180"/>
                  <a:pt x="230" y="177"/>
                  <a:pt x="230" y="173"/>
                </a:cubicBezTo>
                <a:cubicBezTo>
                  <a:pt x="230" y="165"/>
                  <a:pt x="230" y="165"/>
                  <a:pt x="230" y="165"/>
                </a:cubicBezTo>
                <a:close/>
                <a:moveTo>
                  <a:pt x="151" y="76"/>
                </a:moveTo>
                <a:cubicBezTo>
                  <a:pt x="154" y="97"/>
                  <a:pt x="154" y="97"/>
                  <a:pt x="154" y="97"/>
                </a:cubicBezTo>
                <a:cubicBezTo>
                  <a:pt x="140" y="97"/>
                  <a:pt x="140" y="97"/>
                  <a:pt x="140" y="97"/>
                </a:cubicBezTo>
                <a:cubicBezTo>
                  <a:pt x="135" y="97"/>
                  <a:pt x="135" y="97"/>
                  <a:pt x="135" y="97"/>
                </a:cubicBezTo>
                <a:cubicBezTo>
                  <a:pt x="97" y="97"/>
                  <a:pt x="97" y="97"/>
                  <a:pt x="97" y="97"/>
                </a:cubicBezTo>
                <a:cubicBezTo>
                  <a:pt x="91" y="97"/>
                  <a:pt x="91" y="97"/>
                  <a:pt x="91" y="97"/>
                </a:cubicBezTo>
                <a:cubicBezTo>
                  <a:pt x="75" y="97"/>
                  <a:pt x="75" y="97"/>
                  <a:pt x="75" y="97"/>
                </a:cubicBezTo>
                <a:cubicBezTo>
                  <a:pt x="80" y="76"/>
                  <a:pt x="80" y="76"/>
                  <a:pt x="80" y="76"/>
                </a:cubicBezTo>
                <a:cubicBezTo>
                  <a:pt x="80" y="75"/>
                  <a:pt x="80" y="75"/>
                  <a:pt x="80" y="75"/>
                </a:cubicBezTo>
                <a:cubicBezTo>
                  <a:pt x="82" y="69"/>
                  <a:pt x="87" y="65"/>
                  <a:pt x="93" y="65"/>
                </a:cubicBezTo>
                <a:cubicBezTo>
                  <a:pt x="106" y="65"/>
                  <a:pt x="106" y="65"/>
                  <a:pt x="106" y="65"/>
                </a:cubicBezTo>
                <a:cubicBezTo>
                  <a:pt x="115" y="81"/>
                  <a:pt x="115" y="81"/>
                  <a:pt x="115" y="81"/>
                </a:cubicBezTo>
                <a:cubicBezTo>
                  <a:pt x="124" y="65"/>
                  <a:pt x="124" y="65"/>
                  <a:pt x="124" y="65"/>
                </a:cubicBezTo>
                <a:cubicBezTo>
                  <a:pt x="137" y="65"/>
                  <a:pt x="137" y="65"/>
                  <a:pt x="137" y="65"/>
                </a:cubicBezTo>
                <a:cubicBezTo>
                  <a:pt x="143" y="65"/>
                  <a:pt x="149" y="69"/>
                  <a:pt x="151" y="75"/>
                </a:cubicBezTo>
                <a:cubicBezTo>
                  <a:pt x="151" y="75"/>
                  <a:pt x="151" y="75"/>
                  <a:pt x="151" y="76"/>
                </a:cubicBezTo>
                <a:close/>
                <a:moveTo>
                  <a:pt x="98" y="43"/>
                </a:moveTo>
                <a:cubicBezTo>
                  <a:pt x="98" y="34"/>
                  <a:pt x="106" y="27"/>
                  <a:pt x="115" y="27"/>
                </a:cubicBezTo>
                <a:cubicBezTo>
                  <a:pt x="125" y="27"/>
                  <a:pt x="132" y="34"/>
                  <a:pt x="132" y="43"/>
                </a:cubicBezTo>
                <a:cubicBezTo>
                  <a:pt x="132" y="53"/>
                  <a:pt x="125" y="60"/>
                  <a:pt x="115" y="60"/>
                </a:cubicBezTo>
                <a:cubicBezTo>
                  <a:pt x="106" y="60"/>
                  <a:pt x="98" y="53"/>
                  <a:pt x="98" y="43"/>
                </a:cubicBezTo>
                <a:close/>
                <a:moveTo>
                  <a:pt x="41" y="16"/>
                </a:moveTo>
                <a:cubicBezTo>
                  <a:pt x="188" y="16"/>
                  <a:pt x="188" y="16"/>
                  <a:pt x="188" y="16"/>
                </a:cubicBezTo>
                <a:cubicBezTo>
                  <a:pt x="188" y="104"/>
                  <a:pt x="188" y="104"/>
                  <a:pt x="188" y="104"/>
                </a:cubicBezTo>
                <a:cubicBezTo>
                  <a:pt x="41" y="104"/>
                  <a:pt x="41" y="104"/>
                  <a:pt x="41" y="104"/>
                </a:cubicBezTo>
                <a:lnTo>
                  <a:pt x="41" y="16"/>
                </a:lnTo>
                <a:close/>
                <a:moveTo>
                  <a:pt x="34" y="119"/>
                </a:moveTo>
                <a:cubicBezTo>
                  <a:pt x="196" y="119"/>
                  <a:pt x="196" y="119"/>
                  <a:pt x="196" y="119"/>
                </a:cubicBezTo>
                <a:cubicBezTo>
                  <a:pt x="200" y="119"/>
                  <a:pt x="203" y="116"/>
                  <a:pt x="203" y="112"/>
                </a:cubicBezTo>
                <a:cubicBezTo>
                  <a:pt x="203" y="9"/>
                  <a:pt x="203" y="9"/>
                  <a:pt x="203" y="9"/>
                </a:cubicBezTo>
                <a:cubicBezTo>
                  <a:pt x="203" y="5"/>
                  <a:pt x="200" y="0"/>
                  <a:pt x="196" y="0"/>
                </a:cubicBezTo>
                <a:cubicBezTo>
                  <a:pt x="34" y="0"/>
                  <a:pt x="34" y="0"/>
                  <a:pt x="34" y="0"/>
                </a:cubicBezTo>
                <a:cubicBezTo>
                  <a:pt x="29" y="0"/>
                  <a:pt x="26" y="5"/>
                  <a:pt x="26" y="9"/>
                </a:cubicBezTo>
                <a:cubicBezTo>
                  <a:pt x="26" y="112"/>
                  <a:pt x="26" y="112"/>
                  <a:pt x="26" y="112"/>
                </a:cubicBezTo>
                <a:cubicBezTo>
                  <a:pt x="26" y="116"/>
                  <a:pt x="29" y="119"/>
                  <a:pt x="34" y="119"/>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00226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D714-1B5E-49D5-998B-726FB84A21D9}"/>
              </a:ext>
            </a:extLst>
          </p:cNvPr>
          <p:cNvSpPr>
            <a:spLocks noGrp="1"/>
          </p:cNvSpPr>
          <p:nvPr>
            <p:ph type="title"/>
          </p:nvPr>
        </p:nvSpPr>
        <p:spPr/>
        <p:txBody>
          <a:bodyPr/>
          <a:lstStyle/>
          <a:p>
            <a:r>
              <a:rPr lang="en-US" dirty="0">
                <a:cs typeface="Arial" panose="020B0604020202020204" pitchFamily="34" charset="0"/>
              </a:rPr>
              <a:t>CVS Health Landscape</a:t>
            </a:r>
          </a:p>
        </p:txBody>
      </p:sp>
      <p:sp>
        <p:nvSpPr>
          <p:cNvPr id="3" name="Text Placeholder 2">
            <a:extLst>
              <a:ext uri="{FF2B5EF4-FFF2-40B4-BE49-F238E27FC236}">
                <a16:creationId xmlns:a16="http://schemas.microsoft.com/office/drawing/2014/main" id="{25FB8D63-5B95-4ED2-BFBF-EF17D96100F7}"/>
              </a:ext>
            </a:extLst>
          </p:cNvPr>
          <p:cNvSpPr>
            <a:spLocks noGrp="1"/>
          </p:cNvSpPr>
          <p:nvPr>
            <p:ph type="body" sz="quarter" idx="4294967295"/>
          </p:nvPr>
        </p:nvSpPr>
        <p:spPr>
          <a:xfrm>
            <a:off x="559372" y="679475"/>
            <a:ext cx="9685338" cy="422275"/>
          </a:xfrm>
        </p:spPr>
        <p:txBody>
          <a:bodyPr/>
          <a:lstStyle/>
          <a:p>
            <a:r>
              <a:rPr lang="en-US" dirty="0"/>
              <a:t>Ecosystem platform ties our SOEs, SORs and SOIs together by providing foundational capabilities.</a:t>
            </a:r>
          </a:p>
        </p:txBody>
      </p:sp>
      <p:sp>
        <p:nvSpPr>
          <p:cNvPr id="51" name="TextBox 50">
            <a:extLst>
              <a:ext uri="{FF2B5EF4-FFF2-40B4-BE49-F238E27FC236}">
                <a16:creationId xmlns:a16="http://schemas.microsoft.com/office/drawing/2014/main" id="{DB333CE6-DF6D-4BEC-BE0A-E4AF48792F22}"/>
              </a:ext>
            </a:extLst>
          </p:cNvPr>
          <p:cNvSpPr txBox="1"/>
          <p:nvPr/>
        </p:nvSpPr>
        <p:spPr>
          <a:xfrm>
            <a:off x="570225" y="2123260"/>
            <a:ext cx="1537853" cy="327645"/>
          </a:xfrm>
          <a:prstGeom prst="rect">
            <a:avLst/>
          </a:prstGeom>
          <a:noFill/>
        </p:spPr>
        <p:txBody>
          <a:bodyPr wrap="none" lIns="0" tIns="0" rIns="0" bIns="0" rtlCol="0" anchor="ctr">
            <a:noAutofit/>
          </a:bodyPr>
          <a:lstStyle/>
          <a:p>
            <a:pPr algn="ctr" defTabSz="456621" fontAlgn="base">
              <a:spcBef>
                <a:spcPts val="1200"/>
              </a:spcBef>
            </a:pPr>
            <a:r>
              <a:rPr lang="en-US" sz="1999" b="1" dirty="0">
                <a:solidFill>
                  <a:schemeClr val="accent1"/>
                </a:solidFill>
                <a:cs typeface="Arial" panose="020B0604020202020204" pitchFamily="34" charset="0"/>
                <a:sym typeface="Arial" panose="020B0604020202020204" pitchFamily="34" charset="0"/>
              </a:rPr>
              <a:t> Related Current</a:t>
            </a:r>
            <a:br>
              <a:rPr lang="en-US" sz="1999" b="1" dirty="0">
                <a:solidFill>
                  <a:schemeClr val="accent1"/>
                </a:solidFill>
                <a:cs typeface="Arial" panose="020B0604020202020204" pitchFamily="34" charset="0"/>
                <a:sym typeface="Arial" panose="020B0604020202020204" pitchFamily="34" charset="0"/>
              </a:rPr>
            </a:br>
            <a:r>
              <a:rPr lang="en-US" sz="1999" b="1" dirty="0">
                <a:solidFill>
                  <a:schemeClr val="accent1"/>
                </a:solidFill>
                <a:cs typeface="Arial" panose="020B0604020202020204" pitchFamily="34" charset="0"/>
                <a:sym typeface="Arial" panose="020B0604020202020204" pitchFamily="34" charset="0"/>
              </a:rPr>
              <a:t>Initiatives</a:t>
            </a:r>
          </a:p>
        </p:txBody>
      </p:sp>
      <p:graphicFrame>
        <p:nvGraphicFramePr>
          <p:cNvPr id="52" name="Table 51">
            <a:extLst>
              <a:ext uri="{FF2B5EF4-FFF2-40B4-BE49-F238E27FC236}">
                <a16:creationId xmlns:a16="http://schemas.microsoft.com/office/drawing/2014/main" id="{EAE76864-EF0C-498E-91D2-2DF9656081D7}"/>
              </a:ext>
            </a:extLst>
          </p:cNvPr>
          <p:cNvGraphicFramePr>
            <a:graphicFrameLocks noGrp="1"/>
          </p:cNvGraphicFramePr>
          <p:nvPr>
            <p:extLst>
              <p:ext uri="{D42A27DB-BD31-4B8C-83A1-F6EECF244321}">
                <p14:modId xmlns:p14="http://schemas.microsoft.com/office/powerpoint/2010/main" val="2146640292"/>
              </p:ext>
            </p:extLst>
          </p:nvPr>
        </p:nvGraphicFramePr>
        <p:xfrm>
          <a:off x="291493" y="2869153"/>
          <a:ext cx="2115632" cy="3195466"/>
        </p:xfrm>
        <a:graphic>
          <a:graphicData uri="http://schemas.openxmlformats.org/drawingml/2006/table">
            <a:tbl>
              <a:tblPr firstRow="1" bandRow="1">
                <a:tableStyleId>{5C22544A-7EE6-4342-B048-85BDC9FD1C3A}</a:tableStyleId>
              </a:tblPr>
              <a:tblGrid>
                <a:gridCol w="2115632">
                  <a:extLst>
                    <a:ext uri="{9D8B030D-6E8A-4147-A177-3AD203B41FA5}">
                      <a16:colId xmlns:a16="http://schemas.microsoft.com/office/drawing/2014/main" val="2181855017"/>
                    </a:ext>
                  </a:extLst>
                </a:gridCol>
              </a:tblGrid>
              <a:tr h="45241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lumMod val="75000"/>
                              <a:lumOff val="25000"/>
                            </a:schemeClr>
                          </a:solidFill>
                          <a:latin typeface="+mn-lt"/>
                          <a:ea typeface="+mn-ea"/>
                          <a:cs typeface="Arial" panose="020B0604020202020204" pitchFamily="34" charset="0"/>
                          <a:sym typeface="Arial" panose="020B0604020202020204" pitchFamily="34" charset="0"/>
                        </a:rPr>
                        <a:t>Digital – HCB Member Experience</a:t>
                      </a:r>
                    </a:p>
                  </a:txBody>
                  <a:tcPr marL="45708" marR="45708" marT="45708" marB="45708"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4380676"/>
                  </a:ext>
                </a:extLst>
              </a:tr>
              <a:tr h="45241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lumMod val="75000"/>
                              <a:lumOff val="25000"/>
                            </a:schemeClr>
                          </a:solidFill>
                          <a:latin typeface="+mn-lt"/>
                          <a:ea typeface="+mn-ea"/>
                          <a:cs typeface="Arial" panose="020B0604020202020204" pitchFamily="34" charset="0"/>
                          <a:sym typeface="Arial" panose="020B0604020202020204" pitchFamily="34" charset="0"/>
                        </a:rPr>
                        <a:t>Clinical Platform - CBOs</a:t>
                      </a:r>
                    </a:p>
                  </a:txBody>
                  <a:tcPr marL="45708" marR="45708" marT="45708" marB="45708"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6552663"/>
                  </a:ext>
                </a:extLst>
              </a:tr>
              <a:tr h="45241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lumMod val="75000"/>
                              <a:lumOff val="25000"/>
                            </a:schemeClr>
                          </a:solidFill>
                          <a:latin typeface="+mn-lt"/>
                          <a:ea typeface="+mn-ea"/>
                          <a:cs typeface="Arial" panose="020B0604020202020204" pitchFamily="34" charset="0"/>
                          <a:sym typeface="Arial" panose="020B0604020202020204" pitchFamily="34" charset="0"/>
                        </a:rPr>
                        <a:t>CPL – Next Best Action</a:t>
                      </a:r>
                    </a:p>
                  </a:txBody>
                  <a:tcPr marL="45708" marR="45708" marT="45708" marB="45708"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423356"/>
                  </a:ext>
                </a:extLst>
              </a:tr>
              <a:tr h="45241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lumMod val="75000"/>
                              <a:lumOff val="25000"/>
                            </a:schemeClr>
                          </a:solidFill>
                          <a:latin typeface="+mn-lt"/>
                          <a:ea typeface="+mn-ea"/>
                          <a:cs typeface="Arial" panose="020B0604020202020204" pitchFamily="34" charset="0"/>
                          <a:sym typeface="Arial" panose="020B0604020202020204" pitchFamily="34" charset="0"/>
                        </a:rPr>
                        <a:t>Health for Life</a:t>
                      </a:r>
                    </a:p>
                  </a:txBody>
                  <a:tcPr marL="45708" marR="45708" marT="45708" marB="45708"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6465068"/>
                  </a:ext>
                </a:extLst>
              </a:tr>
              <a:tr h="45241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lumMod val="75000"/>
                              <a:lumOff val="25000"/>
                            </a:schemeClr>
                          </a:solidFill>
                          <a:latin typeface="+mn-lt"/>
                          <a:ea typeface="+mn-ea"/>
                          <a:cs typeface="Arial" panose="020B0604020202020204" pitchFamily="34" charset="0"/>
                          <a:sym typeface="Arial" panose="020B0604020202020204" pitchFamily="34" charset="0"/>
                        </a:rPr>
                        <a:t>Intelligent Platform – Cognitive Voice</a:t>
                      </a:r>
                    </a:p>
                  </a:txBody>
                  <a:tcPr marL="45708" marR="45708" marT="45708" marB="45708"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7090084"/>
                  </a:ext>
                </a:extLst>
              </a:tr>
              <a:tr h="45241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lumMod val="75000"/>
                              <a:lumOff val="25000"/>
                            </a:schemeClr>
                          </a:solidFill>
                          <a:latin typeface="+mn-lt"/>
                          <a:ea typeface="+mn-ea"/>
                          <a:cs typeface="Arial" panose="020B0604020202020204" pitchFamily="34" charset="0"/>
                          <a:sym typeface="Arial" panose="020B0604020202020204" pitchFamily="34" charset="0"/>
                        </a:rPr>
                        <a:t>Intelligent Platform – Knowledge Search</a:t>
                      </a:r>
                    </a:p>
                  </a:txBody>
                  <a:tcPr marL="45708" marR="45708" marT="45708" marB="45708"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084579"/>
                  </a:ext>
                </a:extLst>
              </a:tr>
              <a:tr h="452410">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lumMod val="75000"/>
                              <a:lumOff val="25000"/>
                            </a:schemeClr>
                          </a:solidFill>
                          <a:latin typeface="+mn-lt"/>
                          <a:ea typeface="+mn-ea"/>
                          <a:cs typeface="Arial" panose="020B0604020202020204" pitchFamily="34" charset="0"/>
                          <a:sym typeface="Arial" panose="020B0604020202020204" pitchFamily="34" charset="0"/>
                        </a:rPr>
                        <a:t>Financial Data Repository</a:t>
                      </a:r>
                    </a:p>
                  </a:txBody>
                  <a:tcPr marL="45708" marR="45708" marT="45708" marB="45708"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3997518"/>
                  </a:ext>
                </a:extLst>
              </a:tr>
            </a:tbl>
          </a:graphicData>
        </a:graphic>
      </p:graphicFrame>
      <p:cxnSp>
        <p:nvCxnSpPr>
          <p:cNvPr id="53" name="Straight Connector 52">
            <a:extLst>
              <a:ext uri="{FF2B5EF4-FFF2-40B4-BE49-F238E27FC236}">
                <a16:creationId xmlns:a16="http://schemas.microsoft.com/office/drawing/2014/main" id="{FA043C7D-EE89-4CF3-958C-191F9099F5C1}"/>
              </a:ext>
            </a:extLst>
          </p:cNvPr>
          <p:cNvCxnSpPr/>
          <p:nvPr/>
        </p:nvCxnSpPr>
        <p:spPr>
          <a:xfrm>
            <a:off x="213365" y="2776103"/>
            <a:ext cx="2251572" cy="0"/>
          </a:xfrm>
          <a:prstGeom prst="line">
            <a:avLst/>
          </a:prstGeom>
          <a:ln w="1905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F8E6E30-D327-4544-A124-76C813A1A745}"/>
              </a:ext>
            </a:extLst>
          </p:cNvPr>
          <p:cNvSpPr/>
          <p:nvPr/>
        </p:nvSpPr>
        <p:spPr>
          <a:xfrm>
            <a:off x="1149269" y="1583951"/>
            <a:ext cx="379764" cy="3797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endParaRPr lang="en-US" sz="1400" b="1">
              <a:solidFill>
                <a:schemeClr val="accent1"/>
              </a:solidFill>
              <a:cs typeface="Arial" panose="020B0604020202020204" pitchFamily="34" charset="0"/>
              <a:sym typeface="Arial" panose="020B0604020202020204" pitchFamily="34" charset="0"/>
            </a:endParaRPr>
          </a:p>
        </p:txBody>
      </p:sp>
      <p:sp>
        <p:nvSpPr>
          <p:cNvPr id="65" name="Freeform 4934">
            <a:extLst>
              <a:ext uri="{FF2B5EF4-FFF2-40B4-BE49-F238E27FC236}">
                <a16:creationId xmlns:a16="http://schemas.microsoft.com/office/drawing/2014/main" id="{9AA31BD9-E37E-4AFC-86A9-D9368DBDA84A}"/>
              </a:ext>
            </a:extLst>
          </p:cNvPr>
          <p:cNvSpPr>
            <a:spLocks noEditPoints="1"/>
          </p:cNvSpPr>
          <p:nvPr/>
        </p:nvSpPr>
        <p:spPr bwMode="auto">
          <a:xfrm>
            <a:off x="1232970" y="1635521"/>
            <a:ext cx="212359" cy="266467"/>
          </a:xfrm>
          <a:custGeom>
            <a:avLst/>
            <a:gdLst>
              <a:gd name="T0" fmla="*/ 278 w 284"/>
              <a:gd name="T1" fmla="*/ 252 h 392"/>
              <a:gd name="T2" fmla="*/ 282 w 284"/>
              <a:gd name="T3" fmla="*/ 234 h 392"/>
              <a:gd name="T4" fmla="*/ 278 w 284"/>
              <a:gd name="T5" fmla="*/ 220 h 392"/>
              <a:gd name="T6" fmla="*/ 220 w 284"/>
              <a:gd name="T7" fmla="*/ 236 h 392"/>
              <a:gd name="T8" fmla="*/ 120 w 284"/>
              <a:gd name="T9" fmla="*/ 244 h 392"/>
              <a:gd name="T10" fmla="*/ 122 w 284"/>
              <a:gd name="T11" fmla="*/ 198 h 392"/>
              <a:gd name="T12" fmla="*/ 6 w 284"/>
              <a:gd name="T13" fmla="*/ 216 h 392"/>
              <a:gd name="T14" fmla="*/ 0 w 284"/>
              <a:gd name="T15" fmla="*/ 222 h 392"/>
              <a:gd name="T16" fmla="*/ 6 w 284"/>
              <a:gd name="T17" fmla="*/ 246 h 392"/>
              <a:gd name="T18" fmla="*/ 0 w 284"/>
              <a:gd name="T19" fmla="*/ 254 h 392"/>
              <a:gd name="T20" fmla="*/ 6 w 284"/>
              <a:gd name="T21" fmla="*/ 276 h 392"/>
              <a:gd name="T22" fmla="*/ 0 w 284"/>
              <a:gd name="T23" fmla="*/ 284 h 392"/>
              <a:gd name="T24" fmla="*/ 6 w 284"/>
              <a:gd name="T25" fmla="*/ 306 h 392"/>
              <a:gd name="T26" fmla="*/ 0 w 284"/>
              <a:gd name="T27" fmla="*/ 314 h 392"/>
              <a:gd name="T28" fmla="*/ 6 w 284"/>
              <a:gd name="T29" fmla="*/ 336 h 392"/>
              <a:gd name="T30" fmla="*/ 0 w 284"/>
              <a:gd name="T31" fmla="*/ 344 h 392"/>
              <a:gd name="T32" fmla="*/ 158 w 284"/>
              <a:gd name="T33" fmla="*/ 392 h 392"/>
              <a:gd name="T34" fmla="*/ 278 w 284"/>
              <a:gd name="T35" fmla="*/ 358 h 392"/>
              <a:gd name="T36" fmla="*/ 284 w 284"/>
              <a:gd name="T37" fmla="*/ 350 h 392"/>
              <a:gd name="T38" fmla="*/ 278 w 284"/>
              <a:gd name="T39" fmla="*/ 328 h 392"/>
              <a:gd name="T40" fmla="*/ 284 w 284"/>
              <a:gd name="T41" fmla="*/ 320 h 392"/>
              <a:gd name="T42" fmla="*/ 278 w 284"/>
              <a:gd name="T43" fmla="*/ 298 h 392"/>
              <a:gd name="T44" fmla="*/ 284 w 284"/>
              <a:gd name="T45" fmla="*/ 290 h 392"/>
              <a:gd name="T46" fmla="*/ 278 w 284"/>
              <a:gd name="T47" fmla="*/ 266 h 392"/>
              <a:gd name="T48" fmla="*/ 284 w 284"/>
              <a:gd name="T49" fmla="*/ 260 h 392"/>
              <a:gd name="T50" fmla="*/ 64 w 284"/>
              <a:gd name="T51" fmla="*/ 336 h 392"/>
              <a:gd name="T52" fmla="*/ 160 w 284"/>
              <a:gd name="T53" fmla="*/ 362 h 392"/>
              <a:gd name="T54" fmla="*/ 246 w 284"/>
              <a:gd name="T55" fmla="*/ 320 h 392"/>
              <a:gd name="T56" fmla="*/ 94 w 284"/>
              <a:gd name="T57" fmla="*/ 328 h 392"/>
              <a:gd name="T58" fmla="*/ 90 w 284"/>
              <a:gd name="T59" fmla="*/ 312 h 392"/>
              <a:gd name="T60" fmla="*/ 160 w 284"/>
              <a:gd name="T61" fmla="*/ 330 h 392"/>
              <a:gd name="T62" fmla="*/ 194 w 284"/>
              <a:gd name="T63" fmla="*/ 322 h 392"/>
              <a:gd name="T64" fmla="*/ 220 w 284"/>
              <a:gd name="T65" fmla="*/ 298 h 392"/>
              <a:gd name="T66" fmla="*/ 120 w 284"/>
              <a:gd name="T67" fmla="*/ 304 h 392"/>
              <a:gd name="T68" fmla="*/ 64 w 284"/>
              <a:gd name="T69" fmla="*/ 276 h 392"/>
              <a:gd name="T70" fmla="*/ 158 w 284"/>
              <a:gd name="T71" fmla="*/ 300 h 392"/>
              <a:gd name="T72" fmla="*/ 164 w 284"/>
              <a:gd name="T73" fmla="*/ 300 h 392"/>
              <a:gd name="T74" fmla="*/ 190 w 284"/>
              <a:gd name="T75" fmla="*/ 276 h 392"/>
              <a:gd name="T76" fmla="*/ 94 w 284"/>
              <a:gd name="T77" fmla="*/ 268 h 392"/>
              <a:gd name="T78" fmla="*/ 90 w 284"/>
              <a:gd name="T79" fmla="*/ 252 h 392"/>
              <a:gd name="T80" fmla="*/ 160 w 284"/>
              <a:gd name="T81" fmla="*/ 270 h 392"/>
              <a:gd name="T82" fmla="*/ 194 w 284"/>
              <a:gd name="T83" fmla="*/ 260 h 392"/>
              <a:gd name="T84" fmla="*/ 190 w 284"/>
              <a:gd name="T85" fmla="*/ 276 h 392"/>
              <a:gd name="T86" fmla="*/ 130 w 284"/>
              <a:gd name="T87" fmla="*/ 46 h 392"/>
              <a:gd name="T88" fmla="*/ 154 w 284"/>
              <a:gd name="T89" fmla="*/ 46 h 392"/>
              <a:gd name="T90" fmla="*/ 150 w 284"/>
              <a:gd name="T91" fmla="*/ 170 h 392"/>
              <a:gd name="T92" fmla="*/ 148 w 284"/>
              <a:gd name="T93" fmla="*/ 232 h 392"/>
              <a:gd name="T94" fmla="*/ 140 w 284"/>
              <a:gd name="T95" fmla="*/ 234 h 392"/>
              <a:gd name="T96" fmla="*/ 134 w 284"/>
              <a:gd name="T97" fmla="*/ 17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4" h="392">
                <a:moveTo>
                  <a:pt x="284" y="260"/>
                </a:moveTo>
                <a:lnTo>
                  <a:pt x="284" y="260"/>
                </a:lnTo>
                <a:lnTo>
                  <a:pt x="282" y="254"/>
                </a:lnTo>
                <a:lnTo>
                  <a:pt x="278" y="252"/>
                </a:lnTo>
                <a:lnTo>
                  <a:pt x="250" y="244"/>
                </a:lnTo>
                <a:lnTo>
                  <a:pt x="278" y="236"/>
                </a:lnTo>
                <a:lnTo>
                  <a:pt x="278" y="236"/>
                </a:lnTo>
                <a:lnTo>
                  <a:pt x="282" y="234"/>
                </a:lnTo>
                <a:lnTo>
                  <a:pt x="284" y="228"/>
                </a:lnTo>
                <a:lnTo>
                  <a:pt x="284" y="228"/>
                </a:lnTo>
                <a:lnTo>
                  <a:pt x="282" y="224"/>
                </a:lnTo>
                <a:lnTo>
                  <a:pt x="278" y="220"/>
                </a:lnTo>
                <a:lnTo>
                  <a:pt x="162" y="192"/>
                </a:lnTo>
                <a:lnTo>
                  <a:pt x="162" y="208"/>
                </a:lnTo>
                <a:lnTo>
                  <a:pt x="246" y="230"/>
                </a:lnTo>
                <a:lnTo>
                  <a:pt x="220" y="236"/>
                </a:lnTo>
                <a:lnTo>
                  <a:pt x="190" y="246"/>
                </a:lnTo>
                <a:lnTo>
                  <a:pt x="164" y="252"/>
                </a:lnTo>
                <a:lnTo>
                  <a:pt x="160" y="254"/>
                </a:lnTo>
                <a:lnTo>
                  <a:pt x="120" y="244"/>
                </a:lnTo>
                <a:lnTo>
                  <a:pt x="94" y="236"/>
                </a:lnTo>
                <a:lnTo>
                  <a:pt x="64" y="228"/>
                </a:lnTo>
                <a:lnTo>
                  <a:pt x="38" y="222"/>
                </a:lnTo>
                <a:lnTo>
                  <a:pt x="122" y="198"/>
                </a:lnTo>
                <a:lnTo>
                  <a:pt x="122" y="182"/>
                </a:lnTo>
                <a:lnTo>
                  <a:pt x="122" y="182"/>
                </a:lnTo>
                <a:lnTo>
                  <a:pt x="122" y="182"/>
                </a:lnTo>
                <a:lnTo>
                  <a:pt x="6" y="216"/>
                </a:lnTo>
                <a:lnTo>
                  <a:pt x="6" y="216"/>
                </a:lnTo>
                <a:lnTo>
                  <a:pt x="2" y="218"/>
                </a:lnTo>
                <a:lnTo>
                  <a:pt x="0" y="222"/>
                </a:lnTo>
                <a:lnTo>
                  <a:pt x="0" y="222"/>
                </a:lnTo>
                <a:lnTo>
                  <a:pt x="2" y="228"/>
                </a:lnTo>
                <a:lnTo>
                  <a:pt x="6" y="230"/>
                </a:lnTo>
                <a:lnTo>
                  <a:pt x="34" y="238"/>
                </a:lnTo>
                <a:lnTo>
                  <a:pt x="6" y="246"/>
                </a:lnTo>
                <a:lnTo>
                  <a:pt x="6" y="246"/>
                </a:lnTo>
                <a:lnTo>
                  <a:pt x="2" y="248"/>
                </a:lnTo>
                <a:lnTo>
                  <a:pt x="0" y="254"/>
                </a:lnTo>
                <a:lnTo>
                  <a:pt x="0" y="254"/>
                </a:lnTo>
                <a:lnTo>
                  <a:pt x="2" y="258"/>
                </a:lnTo>
                <a:lnTo>
                  <a:pt x="6" y="260"/>
                </a:lnTo>
                <a:lnTo>
                  <a:pt x="34" y="268"/>
                </a:lnTo>
                <a:lnTo>
                  <a:pt x="6" y="276"/>
                </a:lnTo>
                <a:lnTo>
                  <a:pt x="6" y="276"/>
                </a:lnTo>
                <a:lnTo>
                  <a:pt x="2" y="278"/>
                </a:lnTo>
                <a:lnTo>
                  <a:pt x="0" y="284"/>
                </a:lnTo>
                <a:lnTo>
                  <a:pt x="0" y="284"/>
                </a:lnTo>
                <a:lnTo>
                  <a:pt x="2" y="288"/>
                </a:lnTo>
                <a:lnTo>
                  <a:pt x="6" y="292"/>
                </a:lnTo>
                <a:lnTo>
                  <a:pt x="34" y="298"/>
                </a:lnTo>
                <a:lnTo>
                  <a:pt x="6" y="306"/>
                </a:lnTo>
                <a:lnTo>
                  <a:pt x="6" y="306"/>
                </a:lnTo>
                <a:lnTo>
                  <a:pt x="2" y="310"/>
                </a:lnTo>
                <a:lnTo>
                  <a:pt x="0" y="314"/>
                </a:lnTo>
                <a:lnTo>
                  <a:pt x="0" y="314"/>
                </a:lnTo>
                <a:lnTo>
                  <a:pt x="2" y="318"/>
                </a:lnTo>
                <a:lnTo>
                  <a:pt x="6" y="322"/>
                </a:lnTo>
                <a:lnTo>
                  <a:pt x="34" y="328"/>
                </a:lnTo>
                <a:lnTo>
                  <a:pt x="6" y="336"/>
                </a:lnTo>
                <a:lnTo>
                  <a:pt x="6" y="336"/>
                </a:lnTo>
                <a:lnTo>
                  <a:pt x="2" y="340"/>
                </a:lnTo>
                <a:lnTo>
                  <a:pt x="0" y="344"/>
                </a:lnTo>
                <a:lnTo>
                  <a:pt x="0" y="344"/>
                </a:lnTo>
                <a:lnTo>
                  <a:pt x="2" y="350"/>
                </a:lnTo>
                <a:lnTo>
                  <a:pt x="6" y="352"/>
                </a:lnTo>
                <a:lnTo>
                  <a:pt x="158" y="392"/>
                </a:lnTo>
                <a:lnTo>
                  <a:pt x="158" y="392"/>
                </a:lnTo>
                <a:lnTo>
                  <a:pt x="160" y="392"/>
                </a:lnTo>
                <a:lnTo>
                  <a:pt x="160" y="392"/>
                </a:lnTo>
                <a:lnTo>
                  <a:pt x="162" y="392"/>
                </a:lnTo>
                <a:lnTo>
                  <a:pt x="278" y="358"/>
                </a:lnTo>
                <a:lnTo>
                  <a:pt x="278" y="358"/>
                </a:lnTo>
                <a:lnTo>
                  <a:pt x="282" y="356"/>
                </a:lnTo>
                <a:lnTo>
                  <a:pt x="284" y="350"/>
                </a:lnTo>
                <a:lnTo>
                  <a:pt x="284" y="350"/>
                </a:lnTo>
                <a:lnTo>
                  <a:pt x="282" y="346"/>
                </a:lnTo>
                <a:lnTo>
                  <a:pt x="278" y="342"/>
                </a:lnTo>
                <a:lnTo>
                  <a:pt x="250" y="336"/>
                </a:lnTo>
                <a:lnTo>
                  <a:pt x="278" y="328"/>
                </a:lnTo>
                <a:lnTo>
                  <a:pt x="278" y="328"/>
                </a:lnTo>
                <a:lnTo>
                  <a:pt x="282" y="324"/>
                </a:lnTo>
                <a:lnTo>
                  <a:pt x="284" y="320"/>
                </a:lnTo>
                <a:lnTo>
                  <a:pt x="284" y="320"/>
                </a:lnTo>
                <a:lnTo>
                  <a:pt x="282" y="316"/>
                </a:lnTo>
                <a:lnTo>
                  <a:pt x="278" y="312"/>
                </a:lnTo>
                <a:lnTo>
                  <a:pt x="250" y="306"/>
                </a:lnTo>
                <a:lnTo>
                  <a:pt x="278" y="298"/>
                </a:lnTo>
                <a:lnTo>
                  <a:pt x="278" y="298"/>
                </a:lnTo>
                <a:lnTo>
                  <a:pt x="282" y="294"/>
                </a:lnTo>
                <a:lnTo>
                  <a:pt x="284" y="290"/>
                </a:lnTo>
                <a:lnTo>
                  <a:pt x="284" y="290"/>
                </a:lnTo>
                <a:lnTo>
                  <a:pt x="282" y="284"/>
                </a:lnTo>
                <a:lnTo>
                  <a:pt x="278" y="282"/>
                </a:lnTo>
                <a:lnTo>
                  <a:pt x="250" y="274"/>
                </a:lnTo>
                <a:lnTo>
                  <a:pt x="278" y="266"/>
                </a:lnTo>
                <a:lnTo>
                  <a:pt x="278" y="266"/>
                </a:lnTo>
                <a:lnTo>
                  <a:pt x="282" y="264"/>
                </a:lnTo>
                <a:lnTo>
                  <a:pt x="284" y="260"/>
                </a:lnTo>
                <a:lnTo>
                  <a:pt x="284" y="260"/>
                </a:lnTo>
                <a:close/>
                <a:moveTo>
                  <a:pt x="246" y="350"/>
                </a:moveTo>
                <a:lnTo>
                  <a:pt x="160" y="376"/>
                </a:lnTo>
                <a:lnTo>
                  <a:pt x="38" y="344"/>
                </a:lnTo>
                <a:lnTo>
                  <a:pt x="64" y="336"/>
                </a:lnTo>
                <a:lnTo>
                  <a:pt x="158" y="360"/>
                </a:lnTo>
                <a:lnTo>
                  <a:pt x="158" y="360"/>
                </a:lnTo>
                <a:lnTo>
                  <a:pt x="160" y="362"/>
                </a:lnTo>
                <a:lnTo>
                  <a:pt x="160" y="362"/>
                </a:lnTo>
                <a:lnTo>
                  <a:pt x="162" y="360"/>
                </a:lnTo>
                <a:lnTo>
                  <a:pt x="220" y="344"/>
                </a:lnTo>
                <a:lnTo>
                  <a:pt x="246" y="350"/>
                </a:lnTo>
                <a:close/>
                <a:moveTo>
                  <a:pt x="246" y="320"/>
                </a:moveTo>
                <a:lnTo>
                  <a:pt x="220" y="328"/>
                </a:lnTo>
                <a:lnTo>
                  <a:pt x="190" y="336"/>
                </a:lnTo>
                <a:lnTo>
                  <a:pt x="160" y="344"/>
                </a:lnTo>
                <a:lnTo>
                  <a:pt x="94" y="328"/>
                </a:lnTo>
                <a:lnTo>
                  <a:pt x="64" y="320"/>
                </a:lnTo>
                <a:lnTo>
                  <a:pt x="38" y="314"/>
                </a:lnTo>
                <a:lnTo>
                  <a:pt x="64" y="306"/>
                </a:lnTo>
                <a:lnTo>
                  <a:pt x="90" y="312"/>
                </a:lnTo>
                <a:lnTo>
                  <a:pt x="120" y="320"/>
                </a:lnTo>
                <a:lnTo>
                  <a:pt x="158" y="330"/>
                </a:lnTo>
                <a:lnTo>
                  <a:pt x="158" y="330"/>
                </a:lnTo>
                <a:lnTo>
                  <a:pt x="160" y="330"/>
                </a:lnTo>
                <a:lnTo>
                  <a:pt x="160" y="330"/>
                </a:lnTo>
                <a:lnTo>
                  <a:pt x="162" y="330"/>
                </a:lnTo>
                <a:lnTo>
                  <a:pt x="164" y="330"/>
                </a:lnTo>
                <a:lnTo>
                  <a:pt x="194" y="322"/>
                </a:lnTo>
                <a:lnTo>
                  <a:pt x="220" y="314"/>
                </a:lnTo>
                <a:lnTo>
                  <a:pt x="246" y="320"/>
                </a:lnTo>
                <a:close/>
                <a:moveTo>
                  <a:pt x="246" y="290"/>
                </a:moveTo>
                <a:lnTo>
                  <a:pt x="220" y="298"/>
                </a:lnTo>
                <a:lnTo>
                  <a:pt x="190" y="306"/>
                </a:lnTo>
                <a:lnTo>
                  <a:pt x="164" y="314"/>
                </a:lnTo>
                <a:lnTo>
                  <a:pt x="160" y="314"/>
                </a:lnTo>
                <a:lnTo>
                  <a:pt x="120" y="304"/>
                </a:lnTo>
                <a:lnTo>
                  <a:pt x="94" y="298"/>
                </a:lnTo>
                <a:lnTo>
                  <a:pt x="64" y="290"/>
                </a:lnTo>
                <a:lnTo>
                  <a:pt x="38" y="284"/>
                </a:lnTo>
                <a:lnTo>
                  <a:pt x="64" y="276"/>
                </a:lnTo>
                <a:lnTo>
                  <a:pt x="90" y="282"/>
                </a:lnTo>
                <a:lnTo>
                  <a:pt x="120" y="290"/>
                </a:lnTo>
                <a:lnTo>
                  <a:pt x="158" y="300"/>
                </a:lnTo>
                <a:lnTo>
                  <a:pt x="158" y="300"/>
                </a:lnTo>
                <a:lnTo>
                  <a:pt x="160" y="300"/>
                </a:lnTo>
                <a:lnTo>
                  <a:pt x="160" y="300"/>
                </a:lnTo>
                <a:lnTo>
                  <a:pt x="162" y="300"/>
                </a:lnTo>
                <a:lnTo>
                  <a:pt x="164" y="300"/>
                </a:lnTo>
                <a:lnTo>
                  <a:pt x="194" y="290"/>
                </a:lnTo>
                <a:lnTo>
                  <a:pt x="220" y="284"/>
                </a:lnTo>
                <a:lnTo>
                  <a:pt x="246" y="290"/>
                </a:lnTo>
                <a:close/>
                <a:moveTo>
                  <a:pt x="190" y="276"/>
                </a:moveTo>
                <a:lnTo>
                  <a:pt x="164" y="282"/>
                </a:lnTo>
                <a:lnTo>
                  <a:pt x="160" y="284"/>
                </a:lnTo>
                <a:lnTo>
                  <a:pt x="120" y="274"/>
                </a:lnTo>
                <a:lnTo>
                  <a:pt x="94" y="268"/>
                </a:lnTo>
                <a:lnTo>
                  <a:pt x="64" y="260"/>
                </a:lnTo>
                <a:lnTo>
                  <a:pt x="38" y="252"/>
                </a:lnTo>
                <a:lnTo>
                  <a:pt x="64" y="246"/>
                </a:lnTo>
                <a:lnTo>
                  <a:pt x="90" y="252"/>
                </a:lnTo>
                <a:lnTo>
                  <a:pt x="120" y="260"/>
                </a:lnTo>
                <a:lnTo>
                  <a:pt x="158" y="270"/>
                </a:lnTo>
                <a:lnTo>
                  <a:pt x="158" y="270"/>
                </a:lnTo>
                <a:lnTo>
                  <a:pt x="160" y="270"/>
                </a:lnTo>
                <a:lnTo>
                  <a:pt x="160" y="270"/>
                </a:lnTo>
                <a:lnTo>
                  <a:pt x="162" y="270"/>
                </a:lnTo>
                <a:lnTo>
                  <a:pt x="164" y="270"/>
                </a:lnTo>
                <a:lnTo>
                  <a:pt x="194" y="260"/>
                </a:lnTo>
                <a:lnTo>
                  <a:pt x="220" y="254"/>
                </a:lnTo>
                <a:lnTo>
                  <a:pt x="246" y="260"/>
                </a:lnTo>
                <a:lnTo>
                  <a:pt x="220" y="266"/>
                </a:lnTo>
                <a:lnTo>
                  <a:pt x="190" y="276"/>
                </a:lnTo>
                <a:close/>
                <a:moveTo>
                  <a:pt x="52" y="170"/>
                </a:moveTo>
                <a:lnTo>
                  <a:pt x="120" y="102"/>
                </a:lnTo>
                <a:lnTo>
                  <a:pt x="74" y="102"/>
                </a:lnTo>
                <a:lnTo>
                  <a:pt x="130" y="46"/>
                </a:lnTo>
                <a:lnTo>
                  <a:pt x="96" y="46"/>
                </a:lnTo>
                <a:lnTo>
                  <a:pt x="142" y="0"/>
                </a:lnTo>
                <a:lnTo>
                  <a:pt x="188" y="46"/>
                </a:lnTo>
                <a:lnTo>
                  <a:pt x="154" y="46"/>
                </a:lnTo>
                <a:lnTo>
                  <a:pt x="210" y="102"/>
                </a:lnTo>
                <a:lnTo>
                  <a:pt x="164" y="102"/>
                </a:lnTo>
                <a:lnTo>
                  <a:pt x="232" y="170"/>
                </a:lnTo>
                <a:lnTo>
                  <a:pt x="150" y="170"/>
                </a:lnTo>
                <a:lnTo>
                  <a:pt x="150" y="226"/>
                </a:lnTo>
                <a:lnTo>
                  <a:pt x="150" y="226"/>
                </a:lnTo>
                <a:lnTo>
                  <a:pt x="150" y="228"/>
                </a:lnTo>
                <a:lnTo>
                  <a:pt x="148" y="232"/>
                </a:lnTo>
                <a:lnTo>
                  <a:pt x="146" y="234"/>
                </a:lnTo>
                <a:lnTo>
                  <a:pt x="142" y="234"/>
                </a:lnTo>
                <a:lnTo>
                  <a:pt x="142" y="234"/>
                </a:lnTo>
                <a:lnTo>
                  <a:pt x="140" y="234"/>
                </a:lnTo>
                <a:lnTo>
                  <a:pt x="136" y="232"/>
                </a:lnTo>
                <a:lnTo>
                  <a:pt x="134" y="228"/>
                </a:lnTo>
                <a:lnTo>
                  <a:pt x="134" y="226"/>
                </a:lnTo>
                <a:lnTo>
                  <a:pt x="134" y="170"/>
                </a:lnTo>
                <a:lnTo>
                  <a:pt x="52" y="170"/>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solidFill>
                <a:schemeClr val="accent1"/>
              </a:solidFill>
              <a:cs typeface="Arial" panose="020B0604020202020204" pitchFamily="34" charset="0"/>
              <a:sym typeface="Arial" panose="020B0604020202020204" pitchFamily="34" charset="0"/>
            </a:endParaRPr>
          </a:p>
        </p:txBody>
      </p:sp>
      <p:sp>
        <p:nvSpPr>
          <p:cNvPr id="69" name="Oval 68">
            <a:extLst>
              <a:ext uri="{FF2B5EF4-FFF2-40B4-BE49-F238E27FC236}">
                <a16:creationId xmlns:a16="http://schemas.microsoft.com/office/drawing/2014/main" id="{6DE6D985-ED2B-460C-83DE-09051EF8872D}"/>
              </a:ext>
            </a:extLst>
          </p:cNvPr>
          <p:cNvSpPr/>
          <p:nvPr/>
        </p:nvSpPr>
        <p:spPr>
          <a:xfrm>
            <a:off x="348795" y="2931281"/>
            <a:ext cx="313855" cy="3138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1</a:t>
            </a:r>
          </a:p>
        </p:txBody>
      </p:sp>
      <p:sp>
        <p:nvSpPr>
          <p:cNvPr id="70" name="Oval 69">
            <a:extLst>
              <a:ext uri="{FF2B5EF4-FFF2-40B4-BE49-F238E27FC236}">
                <a16:creationId xmlns:a16="http://schemas.microsoft.com/office/drawing/2014/main" id="{85F13C57-A294-46D7-B5F1-F2B738F7104E}"/>
              </a:ext>
            </a:extLst>
          </p:cNvPr>
          <p:cNvSpPr/>
          <p:nvPr/>
        </p:nvSpPr>
        <p:spPr>
          <a:xfrm>
            <a:off x="348795" y="3384130"/>
            <a:ext cx="313855" cy="3138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2</a:t>
            </a:r>
          </a:p>
        </p:txBody>
      </p:sp>
      <p:sp>
        <p:nvSpPr>
          <p:cNvPr id="73" name="Oval 72">
            <a:extLst>
              <a:ext uri="{FF2B5EF4-FFF2-40B4-BE49-F238E27FC236}">
                <a16:creationId xmlns:a16="http://schemas.microsoft.com/office/drawing/2014/main" id="{1F8BEA1B-D41F-47B6-A2E4-1DB5EAE082FF}"/>
              </a:ext>
            </a:extLst>
          </p:cNvPr>
          <p:cNvSpPr/>
          <p:nvPr/>
        </p:nvSpPr>
        <p:spPr>
          <a:xfrm>
            <a:off x="348795" y="3836979"/>
            <a:ext cx="313855" cy="3138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3</a:t>
            </a:r>
          </a:p>
        </p:txBody>
      </p:sp>
      <p:sp>
        <p:nvSpPr>
          <p:cNvPr id="74" name="Oval 73">
            <a:extLst>
              <a:ext uri="{FF2B5EF4-FFF2-40B4-BE49-F238E27FC236}">
                <a16:creationId xmlns:a16="http://schemas.microsoft.com/office/drawing/2014/main" id="{68049FA4-7C65-425A-B99E-7F8F0D5A09DF}"/>
              </a:ext>
            </a:extLst>
          </p:cNvPr>
          <p:cNvSpPr/>
          <p:nvPr/>
        </p:nvSpPr>
        <p:spPr>
          <a:xfrm>
            <a:off x="348795" y="4289828"/>
            <a:ext cx="313855" cy="3138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4</a:t>
            </a:r>
          </a:p>
        </p:txBody>
      </p:sp>
      <p:sp>
        <p:nvSpPr>
          <p:cNvPr id="75" name="Oval 74">
            <a:extLst>
              <a:ext uri="{FF2B5EF4-FFF2-40B4-BE49-F238E27FC236}">
                <a16:creationId xmlns:a16="http://schemas.microsoft.com/office/drawing/2014/main" id="{4611E955-29A3-4640-8FE8-AAD0BA84AC43}"/>
              </a:ext>
            </a:extLst>
          </p:cNvPr>
          <p:cNvSpPr/>
          <p:nvPr/>
        </p:nvSpPr>
        <p:spPr>
          <a:xfrm>
            <a:off x="348795" y="4742677"/>
            <a:ext cx="313855" cy="3138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5</a:t>
            </a:r>
          </a:p>
        </p:txBody>
      </p:sp>
      <p:sp>
        <p:nvSpPr>
          <p:cNvPr id="94" name="Oval 93">
            <a:extLst>
              <a:ext uri="{FF2B5EF4-FFF2-40B4-BE49-F238E27FC236}">
                <a16:creationId xmlns:a16="http://schemas.microsoft.com/office/drawing/2014/main" id="{3BDEFF89-D300-465A-9A99-FE5FF3D2E527}"/>
              </a:ext>
            </a:extLst>
          </p:cNvPr>
          <p:cNvSpPr/>
          <p:nvPr/>
        </p:nvSpPr>
        <p:spPr>
          <a:xfrm>
            <a:off x="348795" y="5195526"/>
            <a:ext cx="313855" cy="3138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6</a:t>
            </a:r>
          </a:p>
        </p:txBody>
      </p:sp>
      <p:sp>
        <p:nvSpPr>
          <p:cNvPr id="95" name="Oval 94">
            <a:extLst>
              <a:ext uri="{FF2B5EF4-FFF2-40B4-BE49-F238E27FC236}">
                <a16:creationId xmlns:a16="http://schemas.microsoft.com/office/drawing/2014/main" id="{A23DAB58-7CB3-4CF6-9009-4D640EEFA69A}"/>
              </a:ext>
            </a:extLst>
          </p:cNvPr>
          <p:cNvSpPr/>
          <p:nvPr/>
        </p:nvSpPr>
        <p:spPr>
          <a:xfrm>
            <a:off x="348795" y="5648373"/>
            <a:ext cx="313855" cy="3138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7</a:t>
            </a:r>
          </a:p>
        </p:txBody>
      </p:sp>
      <p:sp>
        <p:nvSpPr>
          <p:cNvPr id="156" name="Rectangle: Rounded Corners 94">
            <a:extLst>
              <a:ext uri="{FF2B5EF4-FFF2-40B4-BE49-F238E27FC236}">
                <a16:creationId xmlns:a16="http://schemas.microsoft.com/office/drawing/2014/main" id="{2FA0301D-6DC2-4ABC-AD82-0441E50F0CB1}"/>
              </a:ext>
            </a:extLst>
          </p:cNvPr>
          <p:cNvSpPr/>
          <p:nvPr/>
        </p:nvSpPr>
        <p:spPr>
          <a:xfrm>
            <a:off x="5287528" y="6363517"/>
            <a:ext cx="1541854" cy="178352"/>
          </a:xfrm>
          <a:prstGeom prst="roundRect">
            <a:avLst/>
          </a:prstGeom>
          <a:solidFill>
            <a:schemeClr val="bg1">
              <a:lumMod val="5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a:solidFill>
                  <a:schemeClr val="bg1"/>
                </a:solidFill>
                <a:ea typeface="Open Sans" panose="020B0606030504020204" pitchFamily="34" charset="0"/>
                <a:cs typeface="Arial" panose="020B0604020202020204" pitchFamily="34" charset="0"/>
                <a:sym typeface="Arial" panose="020B0604020202020204" pitchFamily="34" charset="0"/>
              </a:rPr>
              <a:t>Leading Capability</a:t>
            </a:r>
          </a:p>
        </p:txBody>
      </p:sp>
      <p:sp>
        <p:nvSpPr>
          <p:cNvPr id="157" name="Rectangle: Rounded Corners 95">
            <a:extLst>
              <a:ext uri="{FF2B5EF4-FFF2-40B4-BE49-F238E27FC236}">
                <a16:creationId xmlns:a16="http://schemas.microsoft.com/office/drawing/2014/main" id="{4F2CB34F-BEC1-4187-952D-BB09492430ED}"/>
              </a:ext>
            </a:extLst>
          </p:cNvPr>
          <p:cNvSpPr/>
          <p:nvPr/>
        </p:nvSpPr>
        <p:spPr>
          <a:xfrm>
            <a:off x="8607727" y="6363517"/>
            <a:ext cx="1541854" cy="178352"/>
          </a:xfrm>
          <a:prstGeom prst="round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a:solidFill>
                  <a:schemeClr val="tx2"/>
                </a:solidFill>
                <a:ea typeface="Open Sans" panose="020B0606030504020204" pitchFamily="34" charset="0"/>
                <a:cs typeface="Arial" panose="020B0604020202020204" pitchFamily="34" charset="0"/>
                <a:sym typeface="Arial" panose="020B0604020202020204" pitchFamily="34" charset="0"/>
              </a:rPr>
              <a:t>Uncompetitive Capability</a:t>
            </a:r>
          </a:p>
        </p:txBody>
      </p:sp>
      <p:sp>
        <p:nvSpPr>
          <p:cNvPr id="158" name="Rectangle: Rounded Corners 96">
            <a:extLst>
              <a:ext uri="{FF2B5EF4-FFF2-40B4-BE49-F238E27FC236}">
                <a16:creationId xmlns:a16="http://schemas.microsoft.com/office/drawing/2014/main" id="{00CC7E66-EC2F-4C30-AAE3-1CBF40C2BE08}"/>
              </a:ext>
            </a:extLst>
          </p:cNvPr>
          <p:cNvSpPr/>
          <p:nvPr/>
        </p:nvSpPr>
        <p:spPr>
          <a:xfrm>
            <a:off x="6947627" y="6363517"/>
            <a:ext cx="1541856" cy="178352"/>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a:solidFill>
                  <a:schemeClr val="tx2"/>
                </a:solidFill>
                <a:ea typeface="Open Sans" panose="020B0606030504020204" pitchFamily="34" charset="0"/>
                <a:cs typeface="Arial" panose="020B0604020202020204" pitchFamily="34" charset="0"/>
                <a:sym typeface="Arial" panose="020B0604020202020204" pitchFamily="34" charset="0"/>
              </a:rPr>
              <a:t>Competitive Capability</a:t>
            </a:r>
          </a:p>
        </p:txBody>
      </p:sp>
      <p:sp>
        <p:nvSpPr>
          <p:cNvPr id="192" name="Rectangle 191">
            <a:extLst>
              <a:ext uri="{FF2B5EF4-FFF2-40B4-BE49-F238E27FC236}">
                <a16:creationId xmlns:a16="http://schemas.microsoft.com/office/drawing/2014/main" id="{D7BBBA6E-EEA5-5349-822E-E3FEF7B59D2B}"/>
              </a:ext>
            </a:extLst>
          </p:cNvPr>
          <p:cNvSpPr/>
          <p:nvPr/>
        </p:nvSpPr>
        <p:spPr bwMode="gray">
          <a:xfrm flipV="1">
            <a:off x="2984387" y="4869557"/>
            <a:ext cx="8595360" cy="1195906"/>
          </a:xfrm>
          <a:prstGeom prst="rect">
            <a:avLst/>
          </a:prstGeom>
          <a:noFill/>
          <a:ln w="15875">
            <a:solidFill>
              <a:srgbClr val="868686"/>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193" name="Rectangle 192">
            <a:extLst>
              <a:ext uri="{FF2B5EF4-FFF2-40B4-BE49-F238E27FC236}">
                <a16:creationId xmlns:a16="http://schemas.microsoft.com/office/drawing/2014/main" id="{542FFB6D-F618-A84C-AABD-DFD0C317BD63}"/>
              </a:ext>
            </a:extLst>
          </p:cNvPr>
          <p:cNvSpPr/>
          <p:nvPr/>
        </p:nvSpPr>
        <p:spPr bwMode="gray">
          <a:xfrm>
            <a:off x="2983198" y="2830932"/>
            <a:ext cx="8595360" cy="2038623"/>
          </a:xfrm>
          <a:prstGeom prst="rect">
            <a:avLst/>
          </a:prstGeom>
          <a:no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194" name="Rectangle 193">
            <a:extLst>
              <a:ext uri="{FF2B5EF4-FFF2-40B4-BE49-F238E27FC236}">
                <a16:creationId xmlns:a16="http://schemas.microsoft.com/office/drawing/2014/main" id="{F1C4E61A-AF9E-714D-89C6-745E804C1A00}"/>
              </a:ext>
            </a:extLst>
          </p:cNvPr>
          <p:cNvSpPr/>
          <p:nvPr/>
        </p:nvSpPr>
        <p:spPr bwMode="gray">
          <a:xfrm>
            <a:off x="2438315" y="1332275"/>
            <a:ext cx="9695587" cy="949397"/>
          </a:xfrm>
          <a:prstGeom prst="rect">
            <a:avLst/>
          </a:prstGeom>
          <a:noFill/>
          <a:ln w="25400">
            <a:solidFill>
              <a:srgbClr val="CC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grpSp>
        <p:nvGrpSpPr>
          <p:cNvPr id="195" name="Group 194">
            <a:extLst>
              <a:ext uri="{FF2B5EF4-FFF2-40B4-BE49-F238E27FC236}">
                <a16:creationId xmlns:a16="http://schemas.microsoft.com/office/drawing/2014/main" id="{B5A4F19C-FF3F-B948-9293-EBF95665C1AC}"/>
              </a:ext>
            </a:extLst>
          </p:cNvPr>
          <p:cNvGrpSpPr/>
          <p:nvPr/>
        </p:nvGrpSpPr>
        <p:grpSpPr>
          <a:xfrm>
            <a:off x="3036938" y="5133352"/>
            <a:ext cx="8480921" cy="794529"/>
            <a:chOff x="6064582" y="5452514"/>
            <a:chExt cx="4141973" cy="794529"/>
          </a:xfrm>
        </p:grpSpPr>
        <p:sp>
          <p:nvSpPr>
            <p:cNvPr id="196" name="Rectangle 195">
              <a:extLst>
                <a:ext uri="{FF2B5EF4-FFF2-40B4-BE49-F238E27FC236}">
                  <a16:creationId xmlns:a16="http://schemas.microsoft.com/office/drawing/2014/main" id="{5866A04D-C65D-594F-9510-25AF0CB530A1}"/>
                </a:ext>
              </a:extLst>
            </p:cNvPr>
            <p:cNvSpPr/>
            <p:nvPr/>
          </p:nvSpPr>
          <p:spPr bwMode="gray">
            <a:xfrm>
              <a:off x="6064582" y="5452514"/>
              <a:ext cx="4141971" cy="282917"/>
            </a:xfrm>
            <a:prstGeom prst="rect">
              <a:avLst/>
            </a:prstGeom>
            <a:solidFill>
              <a:srgbClr val="267AC0"/>
            </a:solidFill>
            <a:ln w="15875">
              <a:solidFill>
                <a:srgbClr val="09A7E3"/>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a:solidFill>
                    <a:srgbClr val="FFFFFF"/>
                  </a:solidFill>
                  <a:latin typeface="CVS Health Sans Medium" panose="020B0504020202020204" pitchFamily="34" charset="0"/>
                  <a:cs typeface="Arial" panose="020B0604020202020204" pitchFamily="34" charset="0"/>
                  <a:sym typeface="Arial" panose="020B0604020202020204" pitchFamily="34" charset="0"/>
                </a:rPr>
                <a:t>Data Platform</a:t>
              </a:r>
            </a:p>
          </p:txBody>
        </p:sp>
        <p:sp>
          <p:nvSpPr>
            <p:cNvPr id="197" name="Rectangle 196">
              <a:extLst>
                <a:ext uri="{FF2B5EF4-FFF2-40B4-BE49-F238E27FC236}">
                  <a16:creationId xmlns:a16="http://schemas.microsoft.com/office/drawing/2014/main" id="{F26053D2-3063-1045-A8E9-7C28736FB0E5}"/>
                </a:ext>
              </a:extLst>
            </p:cNvPr>
            <p:cNvSpPr/>
            <p:nvPr/>
          </p:nvSpPr>
          <p:spPr bwMode="gray">
            <a:xfrm>
              <a:off x="6064583" y="5452515"/>
              <a:ext cx="4141972" cy="794528"/>
            </a:xfrm>
            <a:prstGeom prst="rect">
              <a:avLst/>
            </a:prstGeom>
            <a:noFill/>
            <a:ln w="15875">
              <a:solidFill>
                <a:srgbClr val="267AC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schemeClr val="bg1"/>
                </a:solidFill>
                <a:latin typeface="CVS Health Sans Medium" panose="020B0504020202020204" pitchFamily="34" charset="0"/>
              </a:endParaRPr>
            </a:p>
          </p:txBody>
        </p:sp>
      </p:grpSp>
      <p:sp>
        <p:nvSpPr>
          <p:cNvPr id="198" name="Rectangle 197">
            <a:extLst>
              <a:ext uri="{FF2B5EF4-FFF2-40B4-BE49-F238E27FC236}">
                <a16:creationId xmlns:a16="http://schemas.microsoft.com/office/drawing/2014/main" id="{61B7DDBF-7C28-0446-87CC-B7A91E715BE9}"/>
              </a:ext>
            </a:extLst>
          </p:cNvPr>
          <p:cNvSpPr/>
          <p:nvPr/>
        </p:nvSpPr>
        <p:spPr bwMode="gray">
          <a:xfrm>
            <a:off x="3012500" y="3204629"/>
            <a:ext cx="1645920" cy="282917"/>
          </a:xfrm>
          <a:prstGeom prst="rect">
            <a:avLst/>
          </a:prstGeom>
          <a:solidFill>
            <a:srgbClr val="00A78E"/>
          </a:solid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a:solidFill>
                  <a:srgbClr val="FFFFFF"/>
                </a:solidFill>
                <a:latin typeface="CVS Health Sans Medium" panose="020B0504020202020204" pitchFamily="34" charset="0"/>
                <a:cs typeface="Arial" panose="020B0604020202020204" pitchFamily="34" charset="0"/>
                <a:sym typeface="Arial" panose="020B0604020202020204" pitchFamily="34" charset="0"/>
              </a:rPr>
              <a:t>Benefit Admin Systems</a:t>
            </a:r>
          </a:p>
        </p:txBody>
      </p:sp>
      <p:sp>
        <p:nvSpPr>
          <p:cNvPr id="199" name="Rectangle 198">
            <a:extLst>
              <a:ext uri="{FF2B5EF4-FFF2-40B4-BE49-F238E27FC236}">
                <a16:creationId xmlns:a16="http://schemas.microsoft.com/office/drawing/2014/main" id="{D854F793-B9C6-9A45-B767-7B74B847C29A}"/>
              </a:ext>
            </a:extLst>
          </p:cNvPr>
          <p:cNvSpPr/>
          <p:nvPr/>
        </p:nvSpPr>
        <p:spPr bwMode="gray">
          <a:xfrm>
            <a:off x="3019397" y="3204629"/>
            <a:ext cx="1645920" cy="1584767"/>
          </a:xfrm>
          <a:prstGeom prst="rect">
            <a:avLst/>
          </a:prstGeom>
          <a:no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00" name="Rectangle 199">
            <a:extLst>
              <a:ext uri="{FF2B5EF4-FFF2-40B4-BE49-F238E27FC236}">
                <a16:creationId xmlns:a16="http://schemas.microsoft.com/office/drawing/2014/main" id="{63767247-D82E-624A-819E-6D2F7CB7286C}"/>
              </a:ext>
            </a:extLst>
          </p:cNvPr>
          <p:cNvSpPr/>
          <p:nvPr/>
        </p:nvSpPr>
        <p:spPr bwMode="gray">
          <a:xfrm>
            <a:off x="2982008" y="2447534"/>
            <a:ext cx="8595361" cy="337417"/>
          </a:xfrm>
          <a:prstGeom prst="rect">
            <a:avLst/>
          </a:prstGeom>
          <a:solidFill>
            <a:srgbClr val="09A7E3"/>
          </a:solidFill>
          <a:ln w="15875">
            <a:solidFill>
              <a:srgbClr val="B8E3EB"/>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03" name="TextBox 202">
            <a:extLst>
              <a:ext uri="{FF2B5EF4-FFF2-40B4-BE49-F238E27FC236}">
                <a16:creationId xmlns:a16="http://schemas.microsoft.com/office/drawing/2014/main" id="{4A984D91-B8BA-6D40-957D-5A98C0D131E9}"/>
              </a:ext>
            </a:extLst>
          </p:cNvPr>
          <p:cNvSpPr txBox="1"/>
          <p:nvPr/>
        </p:nvSpPr>
        <p:spPr>
          <a:xfrm>
            <a:off x="2438314" y="1331537"/>
            <a:ext cx="9695587" cy="30398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0" dirty="0">
                <a:solidFill>
                  <a:schemeClr val="bg1"/>
                </a:solidFill>
                <a:latin typeface="CVS Health Sans Medium" panose="020B0504020202020204" pitchFamily="34" charset="0"/>
                <a:cs typeface="Arial" panose="020B0604020202020204" pitchFamily="34" charset="0"/>
                <a:sym typeface="Arial" panose="020B0604020202020204" pitchFamily="34" charset="0"/>
              </a:rPr>
              <a:t>Engagement Platform</a:t>
            </a:r>
          </a:p>
        </p:txBody>
      </p:sp>
      <p:sp>
        <p:nvSpPr>
          <p:cNvPr id="204" name="TextBox 203">
            <a:extLst>
              <a:ext uri="{FF2B5EF4-FFF2-40B4-BE49-F238E27FC236}">
                <a16:creationId xmlns:a16="http://schemas.microsoft.com/office/drawing/2014/main" id="{8094B6F3-357E-354A-BBA6-AAF88149BF76}"/>
              </a:ext>
            </a:extLst>
          </p:cNvPr>
          <p:cNvSpPr txBox="1"/>
          <p:nvPr/>
        </p:nvSpPr>
        <p:spPr>
          <a:xfrm>
            <a:off x="2982009" y="2840193"/>
            <a:ext cx="8595360" cy="301752"/>
          </a:xfrm>
          <a:prstGeom prst="rect">
            <a:avLst/>
          </a:prstGeom>
          <a:solidFill>
            <a:srgbClr val="00A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0">
                <a:solidFill>
                  <a:schemeClr val="bg1"/>
                </a:solidFill>
                <a:latin typeface="CVS Health Sans Medium" panose="020B0504020202020204" pitchFamily="34" charset="0"/>
                <a:cs typeface="Arial" panose="020B0604020202020204" pitchFamily="34" charset="0"/>
                <a:sym typeface="Arial" panose="020B0604020202020204" pitchFamily="34" charset="0"/>
              </a:rPr>
              <a:t>Core Business Operations</a:t>
            </a:r>
          </a:p>
        </p:txBody>
      </p:sp>
      <p:sp>
        <p:nvSpPr>
          <p:cNvPr id="206" name="TextBox 205">
            <a:extLst>
              <a:ext uri="{FF2B5EF4-FFF2-40B4-BE49-F238E27FC236}">
                <a16:creationId xmlns:a16="http://schemas.microsoft.com/office/drawing/2014/main" id="{BDEA8296-8530-F54B-9377-410CCE9649E1}"/>
              </a:ext>
            </a:extLst>
          </p:cNvPr>
          <p:cNvSpPr txBox="1"/>
          <p:nvPr/>
        </p:nvSpPr>
        <p:spPr>
          <a:xfrm>
            <a:off x="6409506" y="2470176"/>
            <a:ext cx="1911194" cy="303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200" b="0">
                <a:solidFill>
                  <a:schemeClr val="bg1"/>
                </a:solidFill>
                <a:latin typeface="CVS Health Sans Medium" panose="020B0504020202020204" pitchFamily="34" charset="0"/>
                <a:cs typeface="Arial" panose="020B0604020202020204" pitchFamily="34" charset="0"/>
                <a:sym typeface="Arial" panose="020B0604020202020204" pitchFamily="34" charset="0"/>
              </a:rPr>
              <a:t>Ecosystem Platform</a:t>
            </a:r>
          </a:p>
        </p:txBody>
      </p:sp>
      <p:sp>
        <p:nvSpPr>
          <p:cNvPr id="207" name="TextBox 206">
            <a:extLst>
              <a:ext uri="{FF2B5EF4-FFF2-40B4-BE49-F238E27FC236}">
                <a16:creationId xmlns:a16="http://schemas.microsoft.com/office/drawing/2014/main" id="{82E51045-9A98-AC48-B6E9-374E8BB129D0}"/>
              </a:ext>
            </a:extLst>
          </p:cNvPr>
          <p:cNvSpPr txBox="1"/>
          <p:nvPr/>
        </p:nvSpPr>
        <p:spPr>
          <a:xfrm>
            <a:off x="3122311" y="2481898"/>
            <a:ext cx="786384" cy="303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800" b="0">
                <a:solidFill>
                  <a:schemeClr val="bg1"/>
                </a:solidFill>
                <a:latin typeface="CVS Health Sans Medium" panose="020B0504020202020204" pitchFamily="34" charset="0"/>
                <a:cs typeface="Arial" panose="020B0604020202020204" pitchFamily="34" charset="0"/>
                <a:sym typeface="Arial" panose="020B0604020202020204" pitchFamily="34" charset="0"/>
              </a:rPr>
              <a:t>Account for Life</a:t>
            </a:r>
          </a:p>
        </p:txBody>
      </p:sp>
      <p:sp>
        <p:nvSpPr>
          <p:cNvPr id="208" name="TextBox 207">
            <a:extLst>
              <a:ext uri="{FF2B5EF4-FFF2-40B4-BE49-F238E27FC236}">
                <a16:creationId xmlns:a16="http://schemas.microsoft.com/office/drawing/2014/main" id="{CA3CDF6E-B4AE-E347-B791-6832D7511F65}"/>
              </a:ext>
            </a:extLst>
          </p:cNvPr>
          <p:cNvSpPr txBox="1"/>
          <p:nvPr/>
        </p:nvSpPr>
        <p:spPr>
          <a:xfrm>
            <a:off x="4163744" y="2479012"/>
            <a:ext cx="909547" cy="303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800" b="0">
                <a:solidFill>
                  <a:schemeClr val="bg1"/>
                </a:solidFill>
                <a:latin typeface="CVS Health Sans Medium" panose="020B0504020202020204" pitchFamily="34" charset="0"/>
                <a:cs typeface="Arial" panose="020B0604020202020204" pitchFamily="34" charset="0"/>
                <a:sym typeface="Arial" panose="020B0604020202020204" pitchFamily="34" charset="0"/>
              </a:rPr>
              <a:t>Global ID</a:t>
            </a:r>
          </a:p>
        </p:txBody>
      </p:sp>
      <p:sp>
        <p:nvSpPr>
          <p:cNvPr id="209" name="TextBox 208">
            <a:extLst>
              <a:ext uri="{FF2B5EF4-FFF2-40B4-BE49-F238E27FC236}">
                <a16:creationId xmlns:a16="http://schemas.microsoft.com/office/drawing/2014/main" id="{DA30854F-16DA-5544-9A20-91A8015F2E4E}"/>
              </a:ext>
            </a:extLst>
          </p:cNvPr>
          <p:cNvSpPr txBox="1"/>
          <p:nvPr/>
        </p:nvSpPr>
        <p:spPr>
          <a:xfrm>
            <a:off x="5263724" y="2470176"/>
            <a:ext cx="1199667" cy="303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800" b="0">
                <a:solidFill>
                  <a:schemeClr val="bg1"/>
                </a:solidFill>
                <a:latin typeface="CVS Health Sans Medium" panose="020B0504020202020204" pitchFamily="34" charset="0"/>
                <a:cs typeface="Arial" panose="020B0604020202020204" pitchFamily="34" charset="0"/>
                <a:sym typeface="Arial" panose="020B0604020202020204" pitchFamily="34" charset="0"/>
              </a:rPr>
              <a:t>Next Gen</a:t>
            </a:r>
          </a:p>
          <a:p>
            <a:r>
              <a:rPr lang="en-US" sz="800" b="0">
                <a:solidFill>
                  <a:schemeClr val="bg1"/>
                </a:solidFill>
                <a:latin typeface="CVS Health Sans Medium" panose="020B0504020202020204" pitchFamily="34" charset="0"/>
                <a:cs typeface="Arial" panose="020B0604020202020204" pitchFamily="34" charset="0"/>
                <a:sym typeface="Arial" panose="020B0604020202020204" pitchFamily="34" charset="0"/>
              </a:rPr>
              <a:t>Authentication</a:t>
            </a:r>
          </a:p>
        </p:txBody>
      </p:sp>
      <p:sp>
        <p:nvSpPr>
          <p:cNvPr id="210" name="TextBox 209">
            <a:extLst>
              <a:ext uri="{FF2B5EF4-FFF2-40B4-BE49-F238E27FC236}">
                <a16:creationId xmlns:a16="http://schemas.microsoft.com/office/drawing/2014/main" id="{38CD5953-67CD-FE4B-A300-3C183093086F}"/>
              </a:ext>
            </a:extLst>
          </p:cNvPr>
          <p:cNvSpPr txBox="1"/>
          <p:nvPr/>
        </p:nvSpPr>
        <p:spPr>
          <a:xfrm>
            <a:off x="8205920" y="2470176"/>
            <a:ext cx="1199667" cy="303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800" b="0">
                <a:solidFill>
                  <a:schemeClr val="bg1"/>
                </a:solidFill>
                <a:latin typeface="CVS Health Sans Medium" panose="020B0504020202020204" pitchFamily="34" charset="0"/>
                <a:cs typeface="Arial" panose="020B0604020202020204" pitchFamily="34" charset="0"/>
                <a:sym typeface="Arial" panose="020B0604020202020204" pitchFamily="34" charset="0"/>
              </a:rPr>
              <a:t>Preferences &amp; Consent</a:t>
            </a:r>
          </a:p>
        </p:txBody>
      </p:sp>
      <p:sp>
        <p:nvSpPr>
          <p:cNvPr id="211" name="TextBox 210">
            <a:extLst>
              <a:ext uri="{FF2B5EF4-FFF2-40B4-BE49-F238E27FC236}">
                <a16:creationId xmlns:a16="http://schemas.microsoft.com/office/drawing/2014/main" id="{37F88DB3-172C-834E-8743-A4F1B80240B0}"/>
              </a:ext>
            </a:extLst>
          </p:cNvPr>
          <p:cNvSpPr txBox="1"/>
          <p:nvPr/>
        </p:nvSpPr>
        <p:spPr>
          <a:xfrm>
            <a:off x="9351702" y="2470176"/>
            <a:ext cx="1199667" cy="303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800" b="0">
                <a:solidFill>
                  <a:schemeClr val="bg1"/>
                </a:solidFill>
                <a:latin typeface="CVS Health Sans Medium" panose="020B0504020202020204" pitchFamily="34" charset="0"/>
                <a:cs typeface="Arial" panose="020B0604020202020204" pitchFamily="34" charset="0"/>
                <a:sym typeface="Arial" panose="020B0604020202020204" pitchFamily="34" charset="0"/>
              </a:rPr>
              <a:t>360 Profile</a:t>
            </a:r>
          </a:p>
        </p:txBody>
      </p:sp>
      <p:sp>
        <p:nvSpPr>
          <p:cNvPr id="212" name="TextBox 211">
            <a:extLst>
              <a:ext uri="{FF2B5EF4-FFF2-40B4-BE49-F238E27FC236}">
                <a16:creationId xmlns:a16="http://schemas.microsoft.com/office/drawing/2014/main" id="{176636E1-F49A-7040-9B2B-D172E6396353}"/>
              </a:ext>
            </a:extLst>
          </p:cNvPr>
          <p:cNvSpPr txBox="1"/>
          <p:nvPr/>
        </p:nvSpPr>
        <p:spPr>
          <a:xfrm>
            <a:off x="10497483" y="2470176"/>
            <a:ext cx="1199667" cy="303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800" b="0">
                <a:solidFill>
                  <a:schemeClr val="bg1"/>
                </a:solidFill>
                <a:latin typeface="CVS Health Sans Medium" panose="020B0504020202020204" pitchFamily="34" charset="0"/>
                <a:cs typeface="Arial" panose="020B0604020202020204" pitchFamily="34" charset="0"/>
                <a:sym typeface="Arial" panose="020B0604020202020204" pitchFamily="34" charset="0"/>
              </a:rPr>
              <a:t>Omni-Channel Interaction</a:t>
            </a:r>
          </a:p>
        </p:txBody>
      </p:sp>
      <p:sp>
        <p:nvSpPr>
          <p:cNvPr id="213" name="TextBox 212">
            <a:extLst>
              <a:ext uri="{FF2B5EF4-FFF2-40B4-BE49-F238E27FC236}">
                <a16:creationId xmlns:a16="http://schemas.microsoft.com/office/drawing/2014/main" id="{618B5437-86D7-BA43-B45E-00A54F64857C}"/>
              </a:ext>
            </a:extLst>
          </p:cNvPr>
          <p:cNvSpPr txBox="1"/>
          <p:nvPr/>
        </p:nvSpPr>
        <p:spPr>
          <a:xfrm>
            <a:off x="6278907" y="4863195"/>
            <a:ext cx="1911194" cy="303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0">
                <a:solidFill>
                  <a:srgbClr val="868686"/>
                </a:solidFill>
                <a:latin typeface="CVS Health Sans Medium" panose="020B0504020202020204" pitchFamily="34" charset="0"/>
                <a:cs typeface="Arial" panose="020B0604020202020204" pitchFamily="34" charset="0"/>
                <a:sym typeface="Arial" panose="020B0604020202020204" pitchFamily="34" charset="0"/>
              </a:rPr>
              <a:t>Insights</a:t>
            </a:r>
          </a:p>
        </p:txBody>
      </p:sp>
      <p:sp>
        <p:nvSpPr>
          <p:cNvPr id="218" name="Rectangle 217">
            <a:extLst>
              <a:ext uri="{FF2B5EF4-FFF2-40B4-BE49-F238E27FC236}">
                <a16:creationId xmlns:a16="http://schemas.microsoft.com/office/drawing/2014/main" id="{68EF644A-8817-F842-9CEB-FEBA9EEABF11}"/>
              </a:ext>
            </a:extLst>
          </p:cNvPr>
          <p:cNvSpPr/>
          <p:nvPr/>
        </p:nvSpPr>
        <p:spPr bwMode="gray">
          <a:xfrm>
            <a:off x="6440650" y="3204629"/>
            <a:ext cx="1645920" cy="282917"/>
          </a:xfrm>
          <a:prstGeom prst="rect">
            <a:avLst/>
          </a:prstGeom>
          <a:solidFill>
            <a:srgbClr val="00A78E"/>
          </a:solid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a:solidFill>
                  <a:srgbClr val="FFFFFF"/>
                </a:solidFill>
                <a:latin typeface="CVS Health Sans Medium" panose="020B0504020202020204" pitchFamily="34" charset="0"/>
                <a:cs typeface="Arial" panose="020B0604020202020204" pitchFamily="34" charset="0"/>
                <a:sym typeface="Arial" panose="020B0604020202020204" pitchFamily="34" charset="0"/>
              </a:rPr>
              <a:t>Clinical Platform</a:t>
            </a:r>
          </a:p>
        </p:txBody>
      </p:sp>
      <p:sp>
        <p:nvSpPr>
          <p:cNvPr id="219" name="Rectangle 218">
            <a:extLst>
              <a:ext uri="{FF2B5EF4-FFF2-40B4-BE49-F238E27FC236}">
                <a16:creationId xmlns:a16="http://schemas.microsoft.com/office/drawing/2014/main" id="{0D96C3E0-7C47-494B-9A38-1720D1177339}"/>
              </a:ext>
            </a:extLst>
          </p:cNvPr>
          <p:cNvSpPr/>
          <p:nvPr/>
        </p:nvSpPr>
        <p:spPr bwMode="gray">
          <a:xfrm>
            <a:off x="6440650" y="3204629"/>
            <a:ext cx="1645920" cy="1584767"/>
          </a:xfrm>
          <a:prstGeom prst="rect">
            <a:avLst/>
          </a:prstGeom>
          <a:no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21" name="Rectangle 220">
            <a:extLst>
              <a:ext uri="{FF2B5EF4-FFF2-40B4-BE49-F238E27FC236}">
                <a16:creationId xmlns:a16="http://schemas.microsoft.com/office/drawing/2014/main" id="{07366E65-E8F7-FD41-92FF-5B5E697988B2}"/>
              </a:ext>
            </a:extLst>
          </p:cNvPr>
          <p:cNvSpPr/>
          <p:nvPr/>
        </p:nvSpPr>
        <p:spPr bwMode="gray">
          <a:xfrm>
            <a:off x="9872947" y="3204629"/>
            <a:ext cx="1645920" cy="282917"/>
          </a:xfrm>
          <a:prstGeom prst="rect">
            <a:avLst/>
          </a:prstGeom>
          <a:solidFill>
            <a:srgbClr val="00A78E"/>
          </a:solid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a:solidFill>
                  <a:srgbClr val="FFFFFF"/>
                </a:solidFill>
                <a:latin typeface="CVS Health Sans Medium" panose="020B0504020202020204" pitchFamily="34" charset="0"/>
                <a:cs typeface="Arial" panose="020B0604020202020204" pitchFamily="34" charset="0"/>
                <a:sym typeface="Arial" panose="020B0604020202020204" pitchFamily="34" charset="0"/>
              </a:rPr>
              <a:t>Retail Systems</a:t>
            </a:r>
          </a:p>
        </p:txBody>
      </p:sp>
      <p:sp>
        <p:nvSpPr>
          <p:cNvPr id="222" name="Rectangle 221">
            <a:extLst>
              <a:ext uri="{FF2B5EF4-FFF2-40B4-BE49-F238E27FC236}">
                <a16:creationId xmlns:a16="http://schemas.microsoft.com/office/drawing/2014/main" id="{82004D27-403E-3348-9FC9-7A03E16E1114}"/>
              </a:ext>
            </a:extLst>
          </p:cNvPr>
          <p:cNvSpPr/>
          <p:nvPr/>
        </p:nvSpPr>
        <p:spPr bwMode="gray">
          <a:xfrm>
            <a:off x="9872947" y="3204629"/>
            <a:ext cx="1645920" cy="1584767"/>
          </a:xfrm>
          <a:prstGeom prst="rect">
            <a:avLst/>
          </a:prstGeom>
          <a:no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25" name="Rectangle 224">
            <a:extLst>
              <a:ext uri="{FF2B5EF4-FFF2-40B4-BE49-F238E27FC236}">
                <a16:creationId xmlns:a16="http://schemas.microsoft.com/office/drawing/2014/main" id="{EFD512C8-3F45-BD4A-949B-28B64FE86291}"/>
              </a:ext>
            </a:extLst>
          </p:cNvPr>
          <p:cNvSpPr/>
          <p:nvPr/>
        </p:nvSpPr>
        <p:spPr bwMode="gray">
          <a:xfrm>
            <a:off x="4732663" y="3204629"/>
            <a:ext cx="1645920" cy="282917"/>
          </a:xfrm>
          <a:prstGeom prst="rect">
            <a:avLst/>
          </a:prstGeom>
          <a:solidFill>
            <a:srgbClr val="00A78E"/>
          </a:solid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a:solidFill>
                  <a:srgbClr val="FFFFFF"/>
                </a:solidFill>
                <a:latin typeface="CVS Health Sans Medium" panose="020B0504020202020204" pitchFamily="34" charset="0"/>
                <a:cs typeface="Arial" panose="020B0604020202020204" pitchFamily="34" charset="0"/>
                <a:sym typeface="Arial" panose="020B0604020202020204" pitchFamily="34" charset="0"/>
              </a:rPr>
              <a:t>Service Platform</a:t>
            </a:r>
          </a:p>
        </p:txBody>
      </p:sp>
      <p:sp>
        <p:nvSpPr>
          <p:cNvPr id="226" name="Rectangle 225">
            <a:extLst>
              <a:ext uri="{FF2B5EF4-FFF2-40B4-BE49-F238E27FC236}">
                <a16:creationId xmlns:a16="http://schemas.microsoft.com/office/drawing/2014/main" id="{4308B9A0-96ED-CD40-A911-FA6C9FDF58B4}"/>
              </a:ext>
            </a:extLst>
          </p:cNvPr>
          <p:cNvSpPr/>
          <p:nvPr/>
        </p:nvSpPr>
        <p:spPr bwMode="gray">
          <a:xfrm>
            <a:off x="4732663" y="3204629"/>
            <a:ext cx="1645920" cy="1584767"/>
          </a:xfrm>
          <a:prstGeom prst="rect">
            <a:avLst/>
          </a:prstGeom>
          <a:no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28" name="Rectangle 227">
            <a:extLst>
              <a:ext uri="{FF2B5EF4-FFF2-40B4-BE49-F238E27FC236}">
                <a16:creationId xmlns:a16="http://schemas.microsoft.com/office/drawing/2014/main" id="{F2F367C9-4501-884B-B77B-2907C9420A6E}"/>
              </a:ext>
            </a:extLst>
          </p:cNvPr>
          <p:cNvSpPr/>
          <p:nvPr/>
        </p:nvSpPr>
        <p:spPr bwMode="gray">
          <a:xfrm>
            <a:off x="8160246" y="3204629"/>
            <a:ext cx="1645920" cy="282917"/>
          </a:xfrm>
          <a:prstGeom prst="rect">
            <a:avLst/>
          </a:prstGeom>
          <a:solidFill>
            <a:srgbClr val="00A78E"/>
          </a:solid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a:solidFill>
                  <a:srgbClr val="FFFFFF"/>
                </a:solidFill>
                <a:latin typeface="CVS Health Sans Medium" panose="020B0504020202020204" pitchFamily="34" charset="0"/>
                <a:cs typeface="Arial" panose="020B0604020202020204" pitchFamily="34" charset="0"/>
                <a:sym typeface="Arial" panose="020B0604020202020204" pitchFamily="34" charset="0"/>
              </a:rPr>
              <a:t>Pharmacy Systems</a:t>
            </a:r>
          </a:p>
        </p:txBody>
      </p:sp>
      <p:sp>
        <p:nvSpPr>
          <p:cNvPr id="229" name="Rectangle 228">
            <a:extLst>
              <a:ext uri="{FF2B5EF4-FFF2-40B4-BE49-F238E27FC236}">
                <a16:creationId xmlns:a16="http://schemas.microsoft.com/office/drawing/2014/main" id="{B8B3E8E4-A486-6442-821F-9A61D111A436}"/>
              </a:ext>
            </a:extLst>
          </p:cNvPr>
          <p:cNvSpPr/>
          <p:nvPr/>
        </p:nvSpPr>
        <p:spPr bwMode="gray">
          <a:xfrm>
            <a:off x="8160246" y="3204629"/>
            <a:ext cx="1645920" cy="1584767"/>
          </a:xfrm>
          <a:prstGeom prst="rect">
            <a:avLst/>
          </a:prstGeom>
          <a:noFill/>
          <a:ln w="15875">
            <a:solidFill>
              <a:srgbClr val="00A78E"/>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244" name="Rectangle 243">
            <a:extLst>
              <a:ext uri="{FF2B5EF4-FFF2-40B4-BE49-F238E27FC236}">
                <a16:creationId xmlns:a16="http://schemas.microsoft.com/office/drawing/2014/main" id="{B3110B5E-E831-9941-A95B-00EB28C13352}"/>
              </a:ext>
            </a:extLst>
          </p:cNvPr>
          <p:cNvSpPr/>
          <p:nvPr/>
        </p:nvSpPr>
        <p:spPr>
          <a:xfrm>
            <a:off x="11673471" y="2354663"/>
            <a:ext cx="460431" cy="3840480"/>
          </a:xfrm>
          <a:prstGeom prst="rect">
            <a:avLst/>
          </a:prstGeom>
          <a:solidFill>
            <a:srgbClr val="77D8E8"/>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Open Sans Bold"/>
            </a:endParaRPr>
          </a:p>
        </p:txBody>
      </p:sp>
      <p:sp>
        <p:nvSpPr>
          <p:cNvPr id="245" name="TextBox 244">
            <a:extLst>
              <a:ext uri="{FF2B5EF4-FFF2-40B4-BE49-F238E27FC236}">
                <a16:creationId xmlns:a16="http://schemas.microsoft.com/office/drawing/2014/main" id="{EBF77A3E-7F97-F640-9F61-86094E074BAD}"/>
              </a:ext>
            </a:extLst>
          </p:cNvPr>
          <p:cNvSpPr txBox="1"/>
          <p:nvPr/>
        </p:nvSpPr>
        <p:spPr>
          <a:xfrm rot="5400000">
            <a:off x="11356101" y="3933286"/>
            <a:ext cx="1049142" cy="348573"/>
          </a:xfrm>
          <a:prstGeom prst="rect">
            <a:avLst/>
          </a:prstGeom>
          <a:noFill/>
        </p:spPr>
        <p:txBody>
          <a:bodyPr wrap="square" lIns="0" tIns="0" rIns="0" bIns="0" rtlCol="0" anchor="ctr">
            <a:noAutofit/>
          </a:bodyPr>
          <a:lstStyle/>
          <a:p>
            <a:pPr algn="ctr" fontAlgn="base">
              <a:spcBef>
                <a:spcPts val="1200"/>
              </a:spcBef>
            </a:pPr>
            <a:r>
              <a:rPr lang="en-US" sz="800">
                <a:latin typeface="CVS Health Sans Medium" panose="020B0504020202020204" pitchFamily="34" charset="0"/>
                <a:cs typeface="Arial" panose="020B0604020202020204" pitchFamily="34" charset="0"/>
              </a:rPr>
              <a:t>Integration Platform</a:t>
            </a:r>
          </a:p>
        </p:txBody>
      </p:sp>
      <p:sp>
        <p:nvSpPr>
          <p:cNvPr id="246" name="Rectangle 245">
            <a:extLst>
              <a:ext uri="{FF2B5EF4-FFF2-40B4-BE49-F238E27FC236}">
                <a16:creationId xmlns:a16="http://schemas.microsoft.com/office/drawing/2014/main" id="{2EF22FE5-C773-FB46-8E70-9E4F24022DEA}"/>
              </a:ext>
            </a:extLst>
          </p:cNvPr>
          <p:cNvSpPr/>
          <p:nvPr/>
        </p:nvSpPr>
        <p:spPr>
          <a:xfrm>
            <a:off x="2442645" y="2346848"/>
            <a:ext cx="460431" cy="3840480"/>
          </a:xfrm>
          <a:prstGeom prst="rect">
            <a:avLst/>
          </a:prstGeom>
          <a:solidFill>
            <a:srgbClr val="77D8E8"/>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Open Sans Bold"/>
            </a:endParaRPr>
          </a:p>
        </p:txBody>
      </p:sp>
      <p:sp>
        <p:nvSpPr>
          <p:cNvPr id="247" name="TextBox 246">
            <a:extLst>
              <a:ext uri="{FF2B5EF4-FFF2-40B4-BE49-F238E27FC236}">
                <a16:creationId xmlns:a16="http://schemas.microsoft.com/office/drawing/2014/main" id="{AD5187E0-0FBD-CE40-8925-C76F4C7FA493}"/>
              </a:ext>
            </a:extLst>
          </p:cNvPr>
          <p:cNvSpPr txBox="1"/>
          <p:nvPr/>
        </p:nvSpPr>
        <p:spPr>
          <a:xfrm rot="16200000">
            <a:off x="2138614" y="3950460"/>
            <a:ext cx="1049142" cy="348573"/>
          </a:xfrm>
          <a:prstGeom prst="rect">
            <a:avLst/>
          </a:prstGeom>
          <a:noFill/>
        </p:spPr>
        <p:txBody>
          <a:bodyPr wrap="square" lIns="0" tIns="0" rIns="0" bIns="0" rtlCol="0" anchor="ctr">
            <a:noAutofit/>
          </a:bodyPr>
          <a:lstStyle/>
          <a:p>
            <a:pPr algn="ctr" fontAlgn="base">
              <a:spcBef>
                <a:spcPts val="1200"/>
              </a:spcBef>
            </a:pPr>
            <a:r>
              <a:rPr lang="en-US" sz="800">
                <a:latin typeface="CVS Health Sans Medium" panose="020B0504020202020204" pitchFamily="34" charset="0"/>
                <a:cs typeface="Arial" panose="020B0604020202020204" pitchFamily="34" charset="0"/>
              </a:rPr>
              <a:t>Intelligent  Platform</a:t>
            </a:r>
          </a:p>
        </p:txBody>
      </p:sp>
      <p:sp>
        <p:nvSpPr>
          <p:cNvPr id="248" name="Rectangle 247">
            <a:extLst>
              <a:ext uri="{FF2B5EF4-FFF2-40B4-BE49-F238E27FC236}">
                <a16:creationId xmlns:a16="http://schemas.microsoft.com/office/drawing/2014/main" id="{33F69E2E-9E1F-2A4E-A897-B37ED77BBA4B}"/>
              </a:ext>
            </a:extLst>
          </p:cNvPr>
          <p:cNvSpPr/>
          <p:nvPr/>
        </p:nvSpPr>
        <p:spPr>
          <a:xfrm>
            <a:off x="2438313" y="2349146"/>
            <a:ext cx="9679821" cy="3840480"/>
          </a:xfrm>
          <a:prstGeom prst="rect">
            <a:avLst/>
          </a:prstGeom>
          <a:noFill/>
          <a:ln w="25400">
            <a:solidFill>
              <a:srgbClr val="77D8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Open Sans Bold"/>
            </a:endParaRPr>
          </a:p>
        </p:txBody>
      </p:sp>
      <p:sp>
        <p:nvSpPr>
          <p:cNvPr id="249" name="Rounded Rectangle 45">
            <a:extLst>
              <a:ext uri="{FF2B5EF4-FFF2-40B4-BE49-F238E27FC236}">
                <a16:creationId xmlns:a16="http://schemas.microsoft.com/office/drawing/2014/main" id="{B9409B7B-142C-FC4C-8163-3DEAC2B61E23}"/>
              </a:ext>
            </a:extLst>
          </p:cNvPr>
          <p:cNvSpPr/>
          <p:nvPr/>
        </p:nvSpPr>
        <p:spPr>
          <a:xfrm>
            <a:off x="5517955" y="1863161"/>
            <a:ext cx="1081000" cy="303180"/>
          </a:xfrm>
          <a:prstGeom prst="round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Benefits Lookup</a:t>
            </a:r>
          </a:p>
        </p:txBody>
      </p:sp>
      <p:sp>
        <p:nvSpPr>
          <p:cNvPr id="250" name="Rounded Rectangle 46">
            <a:extLst>
              <a:ext uri="{FF2B5EF4-FFF2-40B4-BE49-F238E27FC236}">
                <a16:creationId xmlns:a16="http://schemas.microsoft.com/office/drawing/2014/main" id="{5CDAF5EE-844B-3447-A58F-8BC63284A480}"/>
              </a:ext>
            </a:extLst>
          </p:cNvPr>
          <p:cNvSpPr/>
          <p:nvPr/>
        </p:nvSpPr>
        <p:spPr>
          <a:xfrm>
            <a:off x="7365510" y="1863161"/>
            <a:ext cx="1081000" cy="303180"/>
          </a:xfrm>
          <a:prstGeom prst="round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Provider Search</a:t>
            </a:r>
          </a:p>
        </p:txBody>
      </p:sp>
      <p:sp>
        <p:nvSpPr>
          <p:cNvPr id="251" name="Oval 250">
            <a:extLst>
              <a:ext uri="{FF2B5EF4-FFF2-40B4-BE49-F238E27FC236}">
                <a16:creationId xmlns:a16="http://schemas.microsoft.com/office/drawing/2014/main" id="{A3ABB14C-5FB0-9D43-B1CE-42B8D798F645}"/>
              </a:ext>
            </a:extLst>
          </p:cNvPr>
          <p:cNvSpPr/>
          <p:nvPr/>
        </p:nvSpPr>
        <p:spPr>
          <a:xfrm>
            <a:off x="6590017" y="1909953"/>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1</a:t>
            </a:r>
          </a:p>
        </p:txBody>
      </p:sp>
      <p:sp>
        <p:nvSpPr>
          <p:cNvPr id="253" name="Rectangle: Rounded Corners 80">
            <a:extLst>
              <a:ext uri="{FF2B5EF4-FFF2-40B4-BE49-F238E27FC236}">
                <a16:creationId xmlns:a16="http://schemas.microsoft.com/office/drawing/2014/main" id="{9826D292-212A-0449-BC3B-6B41F21A702E}"/>
              </a:ext>
            </a:extLst>
          </p:cNvPr>
          <p:cNvSpPr/>
          <p:nvPr/>
        </p:nvSpPr>
        <p:spPr>
          <a:xfrm>
            <a:off x="6712258" y="3567923"/>
            <a:ext cx="1152784" cy="463436"/>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Community Resource Directory</a:t>
            </a:r>
          </a:p>
        </p:txBody>
      </p:sp>
      <p:sp>
        <p:nvSpPr>
          <p:cNvPr id="254" name="Rectangle: Rounded Corners 83">
            <a:extLst>
              <a:ext uri="{FF2B5EF4-FFF2-40B4-BE49-F238E27FC236}">
                <a16:creationId xmlns:a16="http://schemas.microsoft.com/office/drawing/2014/main" id="{7EEE26BF-9ECD-A647-BF31-E9B877D75D9A}"/>
              </a:ext>
            </a:extLst>
          </p:cNvPr>
          <p:cNvSpPr/>
          <p:nvPr/>
        </p:nvSpPr>
        <p:spPr>
          <a:xfrm>
            <a:off x="3345017" y="3791712"/>
            <a:ext cx="947893" cy="266468"/>
          </a:xfrm>
          <a:prstGeom prst="round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Product Benefits </a:t>
            </a:r>
            <a:r>
              <a:rPr lang="en-US" sz="900" b="1" dirty="0" err="1">
                <a:solidFill>
                  <a:schemeClr val="tx1"/>
                </a:solidFill>
                <a:cs typeface="Arial" panose="020B0604020202020204" pitchFamily="34" charset="0"/>
                <a:sym typeface="Arial" panose="020B0604020202020204" pitchFamily="34" charset="0"/>
              </a:rPr>
              <a:t>BoR</a:t>
            </a:r>
            <a:endParaRPr lang="en-US" sz="900" b="1" dirty="0">
              <a:solidFill>
                <a:schemeClr val="tx1"/>
              </a:solidFill>
              <a:cs typeface="Arial" panose="020B0604020202020204" pitchFamily="34" charset="0"/>
              <a:sym typeface="Arial" panose="020B0604020202020204" pitchFamily="34" charset="0"/>
            </a:endParaRPr>
          </a:p>
        </p:txBody>
      </p:sp>
      <p:sp>
        <p:nvSpPr>
          <p:cNvPr id="256" name="Rectangle: Rounded Corners 85">
            <a:extLst>
              <a:ext uri="{FF2B5EF4-FFF2-40B4-BE49-F238E27FC236}">
                <a16:creationId xmlns:a16="http://schemas.microsoft.com/office/drawing/2014/main" id="{00EB8C24-DA26-6642-A674-95584FB2AAFC}"/>
              </a:ext>
            </a:extLst>
          </p:cNvPr>
          <p:cNvSpPr/>
          <p:nvPr/>
        </p:nvSpPr>
        <p:spPr>
          <a:xfrm>
            <a:off x="6714310" y="4079534"/>
            <a:ext cx="1152784" cy="422238"/>
          </a:xfrm>
          <a:prstGeom prst="roundRect">
            <a:avLst/>
          </a:prstGeom>
          <a:solidFill>
            <a:schemeClr val="bg1">
              <a:lumMod val="5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cs typeface="Arial" panose="020B0604020202020204" pitchFamily="34" charset="0"/>
                <a:sym typeface="Arial" panose="020B0604020202020204" pitchFamily="34" charset="0"/>
              </a:rPr>
              <a:t>Case Management</a:t>
            </a:r>
          </a:p>
        </p:txBody>
      </p:sp>
      <p:sp>
        <p:nvSpPr>
          <p:cNvPr id="257" name="Rectangle: Rounded Corners 87">
            <a:extLst>
              <a:ext uri="{FF2B5EF4-FFF2-40B4-BE49-F238E27FC236}">
                <a16:creationId xmlns:a16="http://schemas.microsoft.com/office/drawing/2014/main" id="{3FB35B18-0E2F-1F48-9550-118234582888}"/>
              </a:ext>
            </a:extLst>
          </p:cNvPr>
          <p:cNvSpPr/>
          <p:nvPr/>
        </p:nvSpPr>
        <p:spPr>
          <a:xfrm>
            <a:off x="3345017" y="4134927"/>
            <a:ext cx="947893" cy="284514"/>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Claim Processing</a:t>
            </a:r>
          </a:p>
        </p:txBody>
      </p:sp>
      <p:sp>
        <p:nvSpPr>
          <p:cNvPr id="266" name="Rounded Rectangle 50">
            <a:extLst>
              <a:ext uri="{FF2B5EF4-FFF2-40B4-BE49-F238E27FC236}">
                <a16:creationId xmlns:a16="http://schemas.microsoft.com/office/drawing/2014/main" id="{AC8D98B8-AFAC-664C-83E9-4F7B9E6C5681}"/>
              </a:ext>
            </a:extLst>
          </p:cNvPr>
          <p:cNvSpPr/>
          <p:nvPr/>
        </p:nvSpPr>
        <p:spPr>
          <a:xfrm>
            <a:off x="3811050" y="5560903"/>
            <a:ext cx="1081000" cy="303180"/>
          </a:xfrm>
          <a:prstGeom prst="round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Care Plan Effectiveness</a:t>
            </a:r>
          </a:p>
        </p:txBody>
      </p:sp>
      <p:sp>
        <p:nvSpPr>
          <p:cNvPr id="267" name="Rounded Rectangle 57">
            <a:extLst>
              <a:ext uri="{FF2B5EF4-FFF2-40B4-BE49-F238E27FC236}">
                <a16:creationId xmlns:a16="http://schemas.microsoft.com/office/drawing/2014/main" id="{3D9D3942-57B1-E44B-98BC-77301B39436A}"/>
              </a:ext>
            </a:extLst>
          </p:cNvPr>
          <p:cNvSpPr/>
          <p:nvPr/>
        </p:nvSpPr>
        <p:spPr>
          <a:xfrm>
            <a:off x="5421041" y="5560903"/>
            <a:ext cx="1081000" cy="303180"/>
          </a:xfrm>
          <a:prstGeom prst="round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Provider Effectiveness</a:t>
            </a:r>
          </a:p>
        </p:txBody>
      </p:sp>
      <p:sp>
        <p:nvSpPr>
          <p:cNvPr id="268" name="Rounded Rectangle 58">
            <a:extLst>
              <a:ext uri="{FF2B5EF4-FFF2-40B4-BE49-F238E27FC236}">
                <a16:creationId xmlns:a16="http://schemas.microsoft.com/office/drawing/2014/main" id="{A65BB1FD-0439-674D-922D-D86A5BFFC8A1}"/>
              </a:ext>
            </a:extLst>
          </p:cNvPr>
          <p:cNvSpPr/>
          <p:nvPr/>
        </p:nvSpPr>
        <p:spPr>
          <a:xfrm>
            <a:off x="8260483" y="5560903"/>
            <a:ext cx="1134190" cy="303180"/>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Cost of Care </a:t>
            </a:r>
          </a:p>
        </p:txBody>
      </p:sp>
      <p:sp>
        <p:nvSpPr>
          <p:cNvPr id="269" name="Rounded Rectangle 59">
            <a:extLst>
              <a:ext uri="{FF2B5EF4-FFF2-40B4-BE49-F238E27FC236}">
                <a16:creationId xmlns:a16="http://schemas.microsoft.com/office/drawing/2014/main" id="{96435FBA-BB10-BD4A-97E7-8A66FFE13D71}"/>
              </a:ext>
            </a:extLst>
          </p:cNvPr>
          <p:cNvSpPr/>
          <p:nvPr/>
        </p:nvSpPr>
        <p:spPr>
          <a:xfrm>
            <a:off x="9943245" y="5560903"/>
            <a:ext cx="1134190" cy="303180"/>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Opportunity Identification</a:t>
            </a:r>
          </a:p>
        </p:txBody>
      </p:sp>
      <p:sp>
        <p:nvSpPr>
          <p:cNvPr id="270" name="Oval 269">
            <a:extLst>
              <a:ext uri="{FF2B5EF4-FFF2-40B4-BE49-F238E27FC236}">
                <a16:creationId xmlns:a16="http://schemas.microsoft.com/office/drawing/2014/main" id="{0096FFDC-CDA5-5143-94A5-78FA8B13DFD5}"/>
              </a:ext>
            </a:extLst>
          </p:cNvPr>
          <p:cNvSpPr/>
          <p:nvPr/>
        </p:nvSpPr>
        <p:spPr>
          <a:xfrm>
            <a:off x="8030554" y="5509381"/>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7</a:t>
            </a:r>
          </a:p>
        </p:txBody>
      </p:sp>
      <p:sp>
        <p:nvSpPr>
          <p:cNvPr id="252" name="Oval 251">
            <a:extLst>
              <a:ext uri="{FF2B5EF4-FFF2-40B4-BE49-F238E27FC236}">
                <a16:creationId xmlns:a16="http://schemas.microsoft.com/office/drawing/2014/main" id="{925FA4DC-E31E-7348-ADB5-FADD29A274E4}"/>
              </a:ext>
            </a:extLst>
          </p:cNvPr>
          <p:cNvSpPr/>
          <p:nvPr/>
        </p:nvSpPr>
        <p:spPr>
          <a:xfrm>
            <a:off x="6547306" y="3600175"/>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2</a:t>
            </a:r>
          </a:p>
        </p:txBody>
      </p:sp>
      <p:sp>
        <p:nvSpPr>
          <p:cNvPr id="259" name="Oval 258">
            <a:extLst>
              <a:ext uri="{FF2B5EF4-FFF2-40B4-BE49-F238E27FC236}">
                <a16:creationId xmlns:a16="http://schemas.microsoft.com/office/drawing/2014/main" id="{26276036-38E9-3747-9E0B-71DAB4C4698A}"/>
              </a:ext>
            </a:extLst>
          </p:cNvPr>
          <p:cNvSpPr/>
          <p:nvPr/>
        </p:nvSpPr>
        <p:spPr>
          <a:xfrm>
            <a:off x="9751665" y="5497105"/>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3</a:t>
            </a:r>
          </a:p>
        </p:txBody>
      </p:sp>
      <p:sp>
        <p:nvSpPr>
          <p:cNvPr id="68" name="Rectangle: Rounded Corners 80">
            <a:extLst>
              <a:ext uri="{FF2B5EF4-FFF2-40B4-BE49-F238E27FC236}">
                <a16:creationId xmlns:a16="http://schemas.microsoft.com/office/drawing/2014/main" id="{43B151A7-7CE7-4E3C-8DC7-0D7FC19E02F8}"/>
              </a:ext>
            </a:extLst>
          </p:cNvPr>
          <p:cNvSpPr/>
          <p:nvPr/>
        </p:nvSpPr>
        <p:spPr>
          <a:xfrm>
            <a:off x="4955341" y="3906330"/>
            <a:ext cx="1152784" cy="463436"/>
          </a:xfrm>
          <a:prstGeom prst="roundRect">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cs typeface="Arial" panose="020B0604020202020204" pitchFamily="34" charset="0"/>
                <a:sym typeface="Arial" panose="020B0604020202020204" pitchFamily="34" charset="0"/>
              </a:rPr>
              <a:t>Agent Assist</a:t>
            </a:r>
          </a:p>
        </p:txBody>
      </p:sp>
      <p:sp>
        <p:nvSpPr>
          <p:cNvPr id="260" name="Oval 259">
            <a:extLst>
              <a:ext uri="{FF2B5EF4-FFF2-40B4-BE49-F238E27FC236}">
                <a16:creationId xmlns:a16="http://schemas.microsoft.com/office/drawing/2014/main" id="{C3E15D95-71D6-F24D-BDBE-B612248E3BCF}"/>
              </a:ext>
            </a:extLst>
          </p:cNvPr>
          <p:cNvSpPr/>
          <p:nvPr/>
        </p:nvSpPr>
        <p:spPr>
          <a:xfrm>
            <a:off x="6860447" y="1898726"/>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2"/>
                </a:solidFill>
                <a:cs typeface="Arial" panose="020B0604020202020204" pitchFamily="34" charset="0"/>
                <a:sym typeface="Arial" panose="020B0604020202020204" pitchFamily="34" charset="0"/>
              </a:rPr>
              <a:t>4</a:t>
            </a:r>
          </a:p>
        </p:txBody>
      </p:sp>
      <p:sp>
        <p:nvSpPr>
          <p:cNvPr id="261" name="Oval 260">
            <a:extLst>
              <a:ext uri="{FF2B5EF4-FFF2-40B4-BE49-F238E27FC236}">
                <a16:creationId xmlns:a16="http://schemas.microsoft.com/office/drawing/2014/main" id="{A89899A4-B7B5-3942-A24B-8049A52A3B9B}"/>
              </a:ext>
            </a:extLst>
          </p:cNvPr>
          <p:cNvSpPr/>
          <p:nvPr/>
        </p:nvSpPr>
        <p:spPr>
          <a:xfrm>
            <a:off x="7133918" y="1899316"/>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5</a:t>
            </a:r>
          </a:p>
        </p:txBody>
      </p:sp>
      <p:sp>
        <p:nvSpPr>
          <p:cNvPr id="265" name="Oval 264">
            <a:extLst>
              <a:ext uri="{FF2B5EF4-FFF2-40B4-BE49-F238E27FC236}">
                <a16:creationId xmlns:a16="http://schemas.microsoft.com/office/drawing/2014/main" id="{4233DA54-5214-B341-9C75-731F44084894}"/>
              </a:ext>
            </a:extLst>
          </p:cNvPr>
          <p:cNvSpPr/>
          <p:nvPr/>
        </p:nvSpPr>
        <p:spPr>
          <a:xfrm>
            <a:off x="4760468" y="3891450"/>
            <a:ext cx="259384" cy="25938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accent2"/>
                </a:solidFill>
                <a:cs typeface="Arial" panose="020B0604020202020204" pitchFamily="34" charset="0"/>
                <a:sym typeface="Arial" panose="020B0604020202020204" pitchFamily="34" charset="0"/>
              </a:rPr>
              <a:t>6</a:t>
            </a:r>
          </a:p>
        </p:txBody>
      </p:sp>
    </p:spTree>
    <p:extLst>
      <p:ext uri="{BB962C8B-B14F-4D97-AF65-F5344CB8AC3E}">
        <p14:creationId xmlns:p14="http://schemas.microsoft.com/office/powerpoint/2010/main" val="399335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What does Success look like?</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cs typeface="Arial" panose="020B0604020202020204" pitchFamily="34" charset="0"/>
                <a:sym typeface="Arial" panose="020B0604020202020204" pitchFamily="34" charset="0"/>
              </a:rPr>
              <a:t>Transforming BH and RFL into an Integrated Mental Wellbeing Experience – Target State</a:t>
            </a:r>
          </a:p>
        </p:txBody>
      </p:sp>
      <p:cxnSp>
        <p:nvCxnSpPr>
          <p:cNvPr id="5" name="Straight Connector 4"/>
          <p:cNvCxnSpPr/>
          <p:nvPr/>
        </p:nvCxnSpPr>
        <p:spPr>
          <a:xfrm flipH="1">
            <a:off x="695159" y="1306592"/>
            <a:ext cx="10812481"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99704" y="1129371"/>
            <a:ext cx="2122144" cy="346159"/>
          </a:xfrm>
          <a:prstGeom prst="rect">
            <a:avLst/>
          </a:prstGeom>
          <a:solidFill>
            <a:schemeClr val="bg1"/>
          </a:solidFill>
        </p:spPr>
        <p:txBody>
          <a:bodyPr wrap="none" lIns="91416" tIns="0" rIns="91416" bIns="0" rtlCol="0">
            <a:spAutoFit/>
          </a:bodyPr>
          <a:lstStyle/>
          <a:p>
            <a:pPr algn="ctr">
              <a:lnSpc>
                <a:spcPct val="90000"/>
              </a:lnSpc>
            </a:pPr>
            <a:r>
              <a:rPr lang="en-US" sz="2499" b="1" dirty="0">
                <a:solidFill>
                  <a:schemeClr val="tx2"/>
                </a:solidFill>
                <a:ea typeface="Domaine Display" charset="0"/>
                <a:cs typeface="Arial" panose="020B0604020202020204" pitchFamily="34" charset="0"/>
                <a:sym typeface="Arial" panose="020B0604020202020204" pitchFamily="34" charset="0"/>
              </a:rPr>
              <a:t>Future State</a:t>
            </a:r>
          </a:p>
        </p:txBody>
      </p:sp>
      <p:grpSp>
        <p:nvGrpSpPr>
          <p:cNvPr id="24" name="Group 23">
            <a:extLst>
              <a:ext uri="{FF2B5EF4-FFF2-40B4-BE49-F238E27FC236}">
                <a16:creationId xmlns:a16="http://schemas.microsoft.com/office/drawing/2014/main" id="{AB980863-4946-4BDF-9ECC-BC9022D4220D}"/>
              </a:ext>
            </a:extLst>
          </p:cNvPr>
          <p:cNvGrpSpPr/>
          <p:nvPr/>
        </p:nvGrpSpPr>
        <p:grpSpPr>
          <a:xfrm>
            <a:off x="650113" y="1501811"/>
            <a:ext cx="10812481" cy="4661740"/>
            <a:chOff x="695159" y="1517609"/>
            <a:chExt cx="10812481" cy="4661740"/>
          </a:xfrm>
        </p:grpSpPr>
        <p:sp>
          <p:nvSpPr>
            <p:cNvPr id="8" name="Rectangle 7"/>
            <p:cNvSpPr/>
            <p:nvPr/>
          </p:nvSpPr>
          <p:spPr>
            <a:xfrm>
              <a:off x="695159" y="1517609"/>
              <a:ext cx="10812481" cy="4595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solidFill>
                  <a:schemeClr val="tx1"/>
                </a:solidFill>
                <a:cs typeface="Arial" panose="020B0604020202020204" pitchFamily="34" charset="0"/>
                <a:sym typeface="Arial" panose="020B0604020202020204" pitchFamily="34" charset="0"/>
              </a:endParaRPr>
            </a:p>
          </p:txBody>
        </p:sp>
        <p:sp>
          <p:nvSpPr>
            <p:cNvPr id="9" name="Rectangle 8"/>
            <p:cNvSpPr/>
            <p:nvPr/>
          </p:nvSpPr>
          <p:spPr>
            <a:xfrm>
              <a:off x="695159" y="6099206"/>
              <a:ext cx="10812481" cy="8014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solidFill>
                  <a:schemeClr val="tx1"/>
                </a:solidFill>
                <a:latin typeface="Arial" panose="020B0604020202020204" pitchFamily="34" charset="0"/>
                <a:cs typeface="Arial" panose="020B0604020202020204" pitchFamily="34" charset="0"/>
                <a:sym typeface="Arial" panose="020B0604020202020204" pitchFamily="34" charset="0"/>
              </a:endParaRPr>
            </a:p>
          </p:txBody>
        </p:sp>
      </p:grpSp>
      <p:sp>
        <p:nvSpPr>
          <p:cNvPr id="10" name="Rectangle 9"/>
          <p:cNvSpPr/>
          <p:nvPr/>
        </p:nvSpPr>
        <p:spPr>
          <a:xfrm>
            <a:off x="695158" y="1523436"/>
            <a:ext cx="10812481" cy="254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solidFill>
                <a:schemeClr val="tx1"/>
              </a:solidFill>
              <a:cs typeface="Arial" panose="020B0604020202020204" pitchFamily="34" charset="0"/>
              <a:sym typeface="Arial" panose="020B0604020202020204" pitchFamily="34" charset="0"/>
            </a:endParaRPr>
          </a:p>
        </p:txBody>
      </p:sp>
      <p:grpSp>
        <p:nvGrpSpPr>
          <p:cNvPr id="13" name="Group 12">
            <a:extLst>
              <a:ext uri="{FF2B5EF4-FFF2-40B4-BE49-F238E27FC236}">
                <a16:creationId xmlns:a16="http://schemas.microsoft.com/office/drawing/2014/main" id="{F6C36279-A1BA-43F3-ADB6-6A062B78EE74}"/>
              </a:ext>
            </a:extLst>
          </p:cNvPr>
          <p:cNvGrpSpPr/>
          <p:nvPr/>
        </p:nvGrpSpPr>
        <p:grpSpPr>
          <a:xfrm>
            <a:off x="1065774" y="2759838"/>
            <a:ext cx="443689" cy="496168"/>
            <a:chOff x="3565526" y="1506538"/>
            <a:chExt cx="590550" cy="660400"/>
          </a:xfrm>
          <a:solidFill>
            <a:schemeClr val="accent2"/>
          </a:solidFill>
        </p:grpSpPr>
        <p:sp>
          <p:nvSpPr>
            <p:cNvPr id="14" name="Freeform 5">
              <a:extLst>
                <a:ext uri="{FF2B5EF4-FFF2-40B4-BE49-F238E27FC236}">
                  <a16:creationId xmlns:a16="http://schemas.microsoft.com/office/drawing/2014/main" id="{161712BB-7923-4D93-AFAD-0F0328241BDC}"/>
                </a:ext>
              </a:extLst>
            </p:cNvPr>
            <p:cNvSpPr>
              <a:spLocks/>
            </p:cNvSpPr>
            <p:nvPr/>
          </p:nvSpPr>
          <p:spPr bwMode="auto">
            <a:xfrm>
              <a:off x="3565526" y="1506538"/>
              <a:ext cx="225425" cy="209550"/>
            </a:xfrm>
            <a:custGeom>
              <a:avLst/>
              <a:gdLst>
                <a:gd name="T0" fmla="*/ 25 w 41"/>
                <a:gd name="T1" fmla="*/ 5 h 38"/>
                <a:gd name="T2" fmla="*/ 17 w 41"/>
                <a:gd name="T3" fmla="*/ 7 h 38"/>
                <a:gd name="T4" fmla="*/ 9 w 41"/>
                <a:gd name="T5" fmla="*/ 0 h 38"/>
                <a:gd name="T6" fmla="*/ 0 w 41"/>
                <a:gd name="T7" fmla="*/ 8 h 38"/>
                <a:gd name="T8" fmla="*/ 9 w 41"/>
                <a:gd name="T9" fmla="*/ 16 h 38"/>
                <a:gd name="T10" fmla="*/ 9 w 41"/>
                <a:gd name="T11" fmla="*/ 16 h 38"/>
                <a:gd name="T12" fmla="*/ 9 w 41"/>
                <a:gd name="T13" fmla="*/ 22 h 38"/>
                <a:gd name="T14" fmla="*/ 25 w 41"/>
                <a:gd name="T15" fmla="*/ 38 h 38"/>
                <a:gd name="T16" fmla="*/ 41 w 41"/>
                <a:gd name="T17" fmla="*/ 22 h 38"/>
                <a:gd name="T18" fmla="*/ 25 w 41"/>
                <a:gd name="T1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25" y="5"/>
                  </a:moveTo>
                  <a:cubicBezTo>
                    <a:pt x="22" y="5"/>
                    <a:pt x="19" y="6"/>
                    <a:pt x="17" y="7"/>
                  </a:cubicBezTo>
                  <a:cubicBezTo>
                    <a:pt x="16" y="3"/>
                    <a:pt x="13" y="0"/>
                    <a:pt x="9" y="0"/>
                  </a:cubicBezTo>
                  <a:cubicBezTo>
                    <a:pt x="4" y="0"/>
                    <a:pt x="0" y="3"/>
                    <a:pt x="0" y="8"/>
                  </a:cubicBezTo>
                  <a:cubicBezTo>
                    <a:pt x="0" y="13"/>
                    <a:pt x="4" y="16"/>
                    <a:pt x="9" y="16"/>
                  </a:cubicBezTo>
                  <a:cubicBezTo>
                    <a:pt x="9" y="16"/>
                    <a:pt x="9" y="16"/>
                    <a:pt x="9" y="16"/>
                  </a:cubicBezTo>
                  <a:cubicBezTo>
                    <a:pt x="9" y="18"/>
                    <a:pt x="9" y="20"/>
                    <a:pt x="9" y="22"/>
                  </a:cubicBezTo>
                  <a:cubicBezTo>
                    <a:pt x="9" y="31"/>
                    <a:pt x="16" y="38"/>
                    <a:pt x="25" y="38"/>
                  </a:cubicBezTo>
                  <a:cubicBezTo>
                    <a:pt x="34" y="38"/>
                    <a:pt x="41" y="31"/>
                    <a:pt x="41" y="22"/>
                  </a:cubicBezTo>
                  <a:cubicBezTo>
                    <a:pt x="41" y="13"/>
                    <a:pt x="34" y="5"/>
                    <a:pt x="25" y="5"/>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15" name="Freeform 6">
              <a:extLst>
                <a:ext uri="{FF2B5EF4-FFF2-40B4-BE49-F238E27FC236}">
                  <a16:creationId xmlns:a16="http://schemas.microsoft.com/office/drawing/2014/main" id="{92898033-4D63-4AB6-9FDE-35F7E2A2508A}"/>
                </a:ext>
              </a:extLst>
            </p:cNvPr>
            <p:cNvSpPr>
              <a:spLocks/>
            </p:cNvSpPr>
            <p:nvPr/>
          </p:nvSpPr>
          <p:spPr bwMode="auto">
            <a:xfrm>
              <a:off x="3614738" y="1731963"/>
              <a:ext cx="176213" cy="434975"/>
            </a:xfrm>
            <a:custGeom>
              <a:avLst/>
              <a:gdLst>
                <a:gd name="T0" fmla="*/ 32 w 32"/>
                <a:gd name="T1" fmla="*/ 13 h 79"/>
                <a:gd name="T2" fmla="*/ 26 w 32"/>
                <a:gd name="T3" fmla="*/ 0 h 79"/>
                <a:gd name="T4" fmla="*/ 16 w 32"/>
                <a:gd name="T5" fmla="*/ 2 h 79"/>
                <a:gd name="T6" fmla="*/ 6 w 32"/>
                <a:gd name="T7" fmla="*/ 0 h 79"/>
                <a:gd name="T8" fmla="*/ 0 w 32"/>
                <a:gd name="T9" fmla="*/ 13 h 79"/>
                <a:gd name="T10" fmla="*/ 0 w 32"/>
                <a:gd name="T11" fmla="*/ 13 h 79"/>
                <a:gd name="T12" fmla="*/ 0 w 32"/>
                <a:gd name="T13" fmla="*/ 57 h 79"/>
                <a:gd name="T14" fmla="*/ 8 w 32"/>
                <a:gd name="T15" fmla="*/ 57 h 79"/>
                <a:gd name="T16" fmla="*/ 8 w 32"/>
                <a:gd name="T17" fmla="*/ 71 h 79"/>
                <a:gd name="T18" fmla="*/ 8 w 32"/>
                <a:gd name="T19" fmla="*/ 71 h 79"/>
                <a:gd name="T20" fmla="*/ 16 w 32"/>
                <a:gd name="T21" fmla="*/ 79 h 79"/>
                <a:gd name="T22" fmla="*/ 24 w 32"/>
                <a:gd name="T23" fmla="*/ 71 h 79"/>
                <a:gd name="T24" fmla="*/ 24 w 32"/>
                <a:gd name="T25" fmla="*/ 71 h 79"/>
                <a:gd name="T26" fmla="*/ 24 w 32"/>
                <a:gd name="T27" fmla="*/ 57 h 79"/>
                <a:gd name="T28" fmla="*/ 32 w 32"/>
                <a:gd name="T29" fmla="*/ 57 h 79"/>
                <a:gd name="T30" fmla="*/ 32 w 32"/>
                <a:gd name="T31"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9">
                  <a:moveTo>
                    <a:pt x="32" y="13"/>
                  </a:moveTo>
                  <a:cubicBezTo>
                    <a:pt x="32" y="8"/>
                    <a:pt x="30" y="3"/>
                    <a:pt x="26" y="0"/>
                  </a:cubicBezTo>
                  <a:cubicBezTo>
                    <a:pt x="23" y="2"/>
                    <a:pt x="19" y="2"/>
                    <a:pt x="16" y="2"/>
                  </a:cubicBezTo>
                  <a:cubicBezTo>
                    <a:pt x="12" y="2"/>
                    <a:pt x="9" y="2"/>
                    <a:pt x="6" y="0"/>
                  </a:cubicBezTo>
                  <a:cubicBezTo>
                    <a:pt x="2" y="3"/>
                    <a:pt x="0" y="8"/>
                    <a:pt x="0" y="13"/>
                  </a:cubicBezTo>
                  <a:cubicBezTo>
                    <a:pt x="0" y="13"/>
                    <a:pt x="0" y="13"/>
                    <a:pt x="0" y="13"/>
                  </a:cubicBezTo>
                  <a:cubicBezTo>
                    <a:pt x="0" y="57"/>
                    <a:pt x="0" y="57"/>
                    <a:pt x="0" y="57"/>
                  </a:cubicBezTo>
                  <a:cubicBezTo>
                    <a:pt x="8" y="57"/>
                    <a:pt x="8" y="57"/>
                    <a:pt x="8" y="57"/>
                  </a:cubicBezTo>
                  <a:cubicBezTo>
                    <a:pt x="8" y="71"/>
                    <a:pt x="8" y="71"/>
                    <a:pt x="8" y="71"/>
                  </a:cubicBezTo>
                  <a:cubicBezTo>
                    <a:pt x="8" y="71"/>
                    <a:pt x="8" y="71"/>
                    <a:pt x="8" y="71"/>
                  </a:cubicBezTo>
                  <a:cubicBezTo>
                    <a:pt x="8" y="75"/>
                    <a:pt x="11" y="79"/>
                    <a:pt x="16" y="79"/>
                  </a:cubicBezTo>
                  <a:cubicBezTo>
                    <a:pt x="20" y="79"/>
                    <a:pt x="24" y="75"/>
                    <a:pt x="24" y="71"/>
                  </a:cubicBezTo>
                  <a:cubicBezTo>
                    <a:pt x="24" y="71"/>
                    <a:pt x="24" y="71"/>
                    <a:pt x="24" y="71"/>
                  </a:cubicBezTo>
                  <a:cubicBezTo>
                    <a:pt x="24" y="57"/>
                    <a:pt x="24" y="57"/>
                    <a:pt x="24" y="57"/>
                  </a:cubicBezTo>
                  <a:cubicBezTo>
                    <a:pt x="32" y="57"/>
                    <a:pt x="32" y="57"/>
                    <a:pt x="32" y="57"/>
                  </a:cubicBezTo>
                  <a:cubicBezTo>
                    <a:pt x="32" y="13"/>
                    <a:pt x="32" y="13"/>
                    <a:pt x="32" y="13"/>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16" name="Oval 7">
              <a:extLst>
                <a:ext uri="{FF2B5EF4-FFF2-40B4-BE49-F238E27FC236}">
                  <a16:creationId xmlns:a16="http://schemas.microsoft.com/office/drawing/2014/main" id="{C78DB882-F08E-4281-93DC-E904D77C7CEE}"/>
                </a:ext>
              </a:extLst>
            </p:cNvPr>
            <p:cNvSpPr>
              <a:spLocks noChangeArrowheads="1"/>
            </p:cNvSpPr>
            <p:nvPr/>
          </p:nvSpPr>
          <p:spPr bwMode="auto">
            <a:xfrm>
              <a:off x="3973513" y="1533525"/>
              <a:ext cx="182563" cy="182563"/>
            </a:xfrm>
            <a:prstGeom prst="ellipse">
              <a:avLst/>
            </a:pr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17" name="Freeform 8">
              <a:extLst>
                <a:ext uri="{FF2B5EF4-FFF2-40B4-BE49-F238E27FC236}">
                  <a16:creationId xmlns:a16="http://schemas.microsoft.com/office/drawing/2014/main" id="{AB083F15-B273-4916-AE88-653004267743}"/>
                </a:ext>
              </a:extLst>
            </p:cNvPr>
            <p:cNvSpPr>
              <a:spLocks/>
            </p:cNvSpPr>
            <p:nvPr/>
          </p:nvSpPr>
          <p:spPr bwMode="auto">
            <a:xfrm>
              <a:off x="3973513" y="1731963"/>
              <a:ext cx="182563" cy="434975"/>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18" name="Oval 9">
              <a:extLst>
                <a:ext uri="{FF2B5EF4-FFF2-40B4-BE49-F238E27FC236}">
                  <a16:creationId xmlns:a16="http://schemas.microsoft.com/office/drawing/2014/main" id="{E386ABF5-8B0B-4F33-AE4A-29B5CEAA2145}"/>
                </a:ext>
              </a:extLst>
            </p:cNvPr>
            <p:cNvSpPr>
              <a:spLocks noChangeArrowheads="1"/>
            </p:cNvSpPr>
            <p:nvPr/>
          </p:nvSpPr>
          <p:spPr bwMode="auto">
            <a:xfrm>
              <a:off x="3824288" y="1803400"/>
              <a:ext cx="122238" cy="122238"/>
            </a:xfrm>
            <a:prstGeom prst="ellipse">
              <a:avLst/>
            </a:pr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19" name="Freeform 10">
              <a:extLst>
                <a:ext uri="{FF2B5EF4-FFF2-40B4-BE49-F238E27FC236}">
                  <a16:creationId xmlns:a16="http://schemas.microsoft.com/office/drawing/2014/main" id="{633142FE-956A-48C2-BDD4-8F7EB3D4A383}"/>
                </a:ext>
              </a:extLst>
            </p:cNvPr>
            <p:cNvSpPr>
              <a:spLocks/>
            </p:cNvSpPr>
            <p:nvPr/>
          </p:nvSpPr>
          <p:spPr bwMode="auto">
            <a:xfrm>
              <a:off x="3824288" y="1947863"/>
              <a:ext cx="122238" cy="219075"/>
            </a:xfrm>
            <a:custGeom>
              <a:avLst/>
              <a:gdLst>
                <a:gd name="T0" fmla="*/ 22 w 22"/>
                <a:gd name="T1" fmla="*/ 7 h 40"/>
                <a:gd name="T2" fmla="*/ 22 w 22"/>
                <a:gd name="T3" fmla="*/ 7 h 40"/>
                <a:gd name="T4" fmla="*/ 19 w 22"/>
                <a:gd name="T5" fmla="*/ 0 h 40"/>
                <a:gd name="T6" fmla="*/ 11 w 22"/>
                <a:gd name="T7" fmla="*/ 2 h 40"/>
                <a:gd name="T8" fmla="*/ 3 w 22"/>
                <a:gd name="T9" fmla="*/ 0 h 40"/>
                <a:gd name="T10" fmla="*/ 0 w 22"/>
                <a:gd name="T11" fmla="*/ 7 h 40"/>
                <a:gd name="T12" fmla="*/ 0 w 22"/>
                <a:gd name="T13" fmla="*/ 7 h 40"/>
                <a:gd name="T14" fmla="*/ 0 w 22"/>
                <a:gd name="T15" fmla="*/ 7 h 40"/>
                <a:gd name="T16" fmla="*/ 0 w 22"/>
                <a:gd name="T17" fmla="*/ 29 h 40"/>
                <a:gd name="T18" fmla="*/ 5 w 22"/>
                <a:gd name="T19" fmla="*/ 29 h 40"/>
                <a:gd name="T20" fmla="*/ 5 w 22"/>
                <a:gd name="T21" fmla="*/ 35 h 40"/>
                <a:gd name="T22" fmla="*/ 5 w 22"/>
                <a:gd name="T23" fmla="*/ 35 h 40"/>
                <a:gd name="T24" fmla="*/ 11 w 22"/>
                <a:gd name="T25" fmla="*/ 40 h 40"/>
                <a:gd name="T26" fmla="*/ 16 w 22"/>
                <a:gd name="T27" fmla="*/ 35 h 40"/>
                <a:gd name="T28" fmla="*/ 16 w 22"/>
                <a:gd name="T29" fmla="*/ 35 h 40"/>
                <a:gd name="T30" fmla="*/ 16 w 22"/>
                <a:gd name="T31" fmla="*/ 29 h 40"/>
                <a:gd name="T32" fmla="*/ 22 w 22"/>
                <a:gd name="T33" fmla="*/ 29 h 40"/>
                <a:gd name="T34" fmla="*/ 22 w 22"/>
                <a:gd name="T35"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40">
                  <a:moveTo>
                    <a:pt x="22" y="7"/>
                  </a:moveTo>
                  <a:cubicBezTo>
                    <a:pt x="22" y="7"/>
                    <a:pt x="22" y="7"/>
                    <a:pt x="22" y="7"/>
                  </a:cubicBezTo>
                  <a:cubicBezTo>
                    <a:pt x="22" y="4"/>
                    <a:pt x="21" y="2"/>
                    <a:pt x="19" y="0"/>
                  </a:cubicBezTo>
                  <a:cubicBezTo>
                    <a:pt x="16" y="1"/>
                    <a:pt x="14" y="2"/>
                    <a:pt x="11" y="2"/>
                  </a:cubicBezTo>
                  <a:cubicBezTo>
                    <a:pt x="8" y="2"/>
                    <a:pt x="5" y="1"/>
                    <a:pt x="3" y="0"/>
                  </a:cubicBezTo>
                  <a:cubicBezTo>
                    <a:pt x="1" y="2"/>
                    <a:pt x="0" y="4"/>
                    <a:pt x="0" y="7"/>
                  </a:cubicBezTo>
                  <a:cubicBezTo>
                    <a:pt x="0" y="7"/>
                    <a:pt x="0" y="7"/>
                    <a:pt x="0" y="7"/>
                  </a:cubicBezTo>
                  <a:cubicBezTo>
                    <a:pt x="0" y="7"/>
                    <a:pt x="0" y="7"/>
                    <a:pt x="0" y="7"/>
                  </a:cubicBezTo>
                  <a:cubicBezTo>
                    <a:pt x="0" y="29"/>
                    <a:pt x="0" y="29"/>
                    <a:pt x="0" y="29"/>
                  </a:cubicBezTo>
                  <a:cubicBezTo>
                    <a:pt x="5" y="29"/>
                    <a:pt x="5" y="29"/>
                    <a:pt x="5" y="29"/>
                  </a:cubicBezTo>
                  <a:cubicBezTo>
                    <a:pt x="5" y="35"/>
                    <a:pt x="5" y="35"/>
                    <a:pt x="5" y="35"/>
                  </a:cubicBezTo>
                  <a:cubicBezTo>
                    <a:pt x="5" y="35"/>
                    <a:pt x="5" y="35"/>
                    <a:pt x="5" y="35"/>
                  </a:cubicBezTo>
                  <a:cubicBezTo>
                    <a:pt x="5" y="38"/>
                    <a:pt x="8" y="40"/>
                    <a:pt x="11" y="40"/>
                  </a:cubicBezTo>
                  <a:cubicBezTo>
                    <a:pt x="14" y="40"/>
                    <a:pt x="16" y="38"/>
                    <a:pt x="16" y="35"/>
                  </a:cubicBezTo>
                  <a:cubicBezTo>
                    <a:pt x="16" y="35"/>
                    <a:pt x="16" y="35"/>
                    <a:pt x="16" y="35"/>
                  </a:cubicBezTo>
                  <a:cubicBezTo>
                    <a:pt x="16" y="29"/>
                    <a:pt x="16" y="29"/>
                    <a:pt x="16" y="29"/>
                  </a:cubicBezTo>
                  <a:cubicBezTo>
                    <a:pt x="22" y="29"/>
                    <a:pt x="22" y="29"/>
                    <a:pt x="22" y="29"/>
                  </a:cubicBezTo>
                  <a:lnTo>
                    <a:pt x="22" y="7"/>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sp>
          <p:nvSpPr>
            <p:cNvPr id="20" name="Freeform 11">
              <a:extLst>
                <a:ext uri="{FF2B5EF4-FFF2-40B4-BE49-F238E27FC236}">
                  <a16:creationId xmlns:a16="http://schemas.microsoft.com/office/drawing/2014/main" id="{FBB60B14-CD41-450F-912A-A74382BB4EE9}"/>
                </a:ext>
              </a:extLst>
            </p:cNvPr>
            <p:cNvSpPr>
              <a:spLocks/>
            </p:cNvSpPr>
            <p:nvPr/>
          </p:nvSpPr>
          <p:spPr bwMode="auto">
            <a:xfrm>
              <a:off x="3851276" y="1716088"/>
              <a:ext cx="61913" cy="55563"/>
            </a:xfrm>
            <a:custGeom>
              <a:avLst/>
              <a:gdLst>
                <a:gd name="T0" fmla="*/ 11 w 11"/>
                <a:gd name="T1" fmla="*/ 3 h 10"/>
                <a:gd name="T2" fmla="*/ 8 w 11"/>
                <a:gd name="T3" fmla="*/ 0 h 10"/>
                <a:gd name="T4" fmla="*/ 8 w 11"/>
                <a:gd name="T5" fmla="*/ 0 h 10"/>
                <a:gd name="T6" fmla="*/ 7 w 11"/>
                <a:gd name="T7" fmla="*/ 0 h 10"/>
                <a:gd name="T8" fmla="*/ 7 w 11"/>
                <a:gd name="T9" fmla="*/ 0 h 10"/>
                <a:gd name="T10" fmla="*/ 6 w 11"/>
                <a:gd name="T11" fmla="*/ 1 h 10"/>
                <a:gd name="T12" fmla="*/ 6 w 11"/>
                <a:gd name="T13" fmla="*/ 2 h 10"/>
                <a:gd name="T14" fmla="*/ 5 w 11"/>
                <a:gd name="T15" fmla="*/ 1 h 10"/>
                <a:gd name="T16" fmla="*/ 4 w 11"/>
                <a:gd name="T17" fmla="*/ 0 h 10"/>
                <a:gd name="T18" fmla="*/ 4 w 11"/>
                <a:gd name="T19" fmla="*/ 0 h 10"/>
                <a:gd name="T20" fmla="*/ 3 w 11"/>
                <a:gd name="T21" fmla="*/ 0 h 10"/>
                <a:gd name="T22" fmla="*/ 3 w 11"/>
                <a:gd name="T23" fmla="*/ 0 h 10"/>
                <a:gd name="T24" fmla="*/ 0 w 11"/>
                <a:gd name="T25" fmla="*/ 3 h 10"/>
                <a:gd name="T26" fmla="*/ 0 w 11"/>
                <a:gd name="T27" fmla="*/ 3 h 10"/>
                <a:gd name="T28" fmla="*/ 5 w 11"/>
                <a:gd name="T29" fmla="*/ 9 h 10"/>
                <a:gd name="T30" fmla="*/ 6 w 11"/>
                <a:gd name="T31" fmla="*/ 10 h 10"/>
                <a:gd name="T32" fmla="*/ 6 w 11"/>
                <a:gd name="T33" fmla="*/ 10 h 10"/>
                <a:gd name="T34" fmla="*/ 7 w 11"/>
                <a:gd name="T35" fmla="*/ 9 h 10"/>
                <a:gd name="T36" fmla="*/ 11 w 11"/>
                <a:gd name="T37" fmla="*/ 3 h 10"/>
                <a:gd name="T38" fmla="*/ 11 w 11"/>
                <a:gd name="T3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11" y="3"/>
                  </a:moveTo>
                  <a:cubicBezTo>
                    <a:pt x="11" y="1"/>
                    <a:pt x="10" y="0"/>
                    <a:pt x="8" y="0"/>
                  </a:cubicBezTo>
                  <a:cubicBezTo>
                    <a:pt x="8" y="0"/>
                    <a:pt x="8" y="0"/>
                    <a:pt x="8" y="0"/>
                  </a:cubicBezTo>
                  <a:cubicBezTo>
                    <a:pt x="8" y="0"/>
                    <a:pt x="8" y="0"/>
                    <a:pt x="7" y="0"/>
                  </a:cubicBezTo>
                  <a:cubicBezTo>
                    <a:pt x="7" y="0"/>
                    <a:pt x="7" y="0"/>
                    <a:pt x="7" y="0"/>
                  </a:cubicBezTo>
                  <a:cubicBezTo>
                    <a:pt x="7" y="0"/>
                    <a:pt x="7" y="1"/>
                    <a:pt x="6" y="1"/>
                  </a:cubicBezTo>
                  <a:cubicBezTo>
                    <a:pt x="6" y="1"/>
                    <a:pt x="6" y="2"/>
                    <a:pt x="6" y="2"/>
                  </a:cubicBezTo>
                  <a:cubicBezTo>
                    <a:pt x="6" y="2"/>
                    <a:pt x="5" y="1"/>
                    <a:pt x="5" y="1"/>
                  </a:cubicBezTo>
                  <a:cubicBezTo>
                    <a:pt x="5" y="1"/>
                    <a:pt x="5" y="0"/>
                    <a:pt x="4" y="0"/>
                  </a:cubicBezTo>
                  <a:cubicBezTo>
                    <a:pt x="4" y="0"/>
                    <a:pt x="4" y="0"/>
                    <a:pt x="4" y="0"/>
                  </a:cubicBezTo>
                  <a:cubicBezTo>
                    <a:pt x="4" y="0"/>
                    <a:pt x="4" y="0"/>
                    <a:pt x="3" y="0"/>
                  </a:cubicBezTo>
                  <a:cubicBezTo>
                    <a:pt x="3" y="0"/>
                    <a:pt x="3" y="0"/>
                    <a:pt x="3" y="0"/>
                  </a:cubicBezTo>
                  <a:cubicBezTo>
                    <a:pt x="2" y="0"/>
                    <a:pt x="0" y="1"/>
                    <a:pt x="0" y="3"/>
                  </a:cubicBezTo>
                  <a:cubicBezTo>
                    <a:pt x="0" y="3"/>
                    <a:pt x="0" y="3"/>
                    <a:pt x="0" y="3"/>
                  </a:cubicBezTo>
                  <a:cubicBezTo>
                    <a:pt x="0" y="6"/>
                    <a:pt x="3" y="8"/>
                    <a:pt x="5" y="9"/>
                  </a:cubicBezTo>
                  <a:cubicBezTo>
                    <a:pt x="5" y="10"/>
                    <a:pt x="5" y="10"/>
                    <a:pt x="6" y="10"/>
                  </a:cubicBezTo>
                  <a:cubicBezTo>
                    <a:pt x="6" y="10"/>
                    <a:pt x="6" y="10"/>
                    <a:pt x="6" y="10"/>
                  </a:cubicBezTo>
                  <a:cubicBezTo>
                    <a:pt x="6" y="10"/>
                    <a:pt x="7" y="10"/>
                    <a:pt x="7" y="9"/>
                  </a:cubicBezTo>
                  <a:cubicBezTo>
                    <a:pt x="9" y="8"/>
                    <a:pt x="11" y="6"/>
                    <a:pt x="11" y="3"/>
                  </a:cubicBezTo>
                  <a:cubicBezTo>
                    <a:pt x="11" y="3"/>
                    <a:pt x="11" y="3"/>
                    <a:pt x="11" y="3"/>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sz="1200">
                <a:solidFill>
                  <a:srgbClr val="000000"/>
                </a:solidFill>
                <a:cs typeface="Arial" panose="020B0604020202020204" pitchFamily="34" charset="0"/>
                <a:sym typeface="Arial" panose="020B0604020202020204" pitchFamily="34" charset="0"/>
              </a:endParaRPr>
            </a:p>
          </p:txBody>
        </p:sp>
      </p:grpSp>
      <p:sp>
        <p:nvSpPr>
          <p:cNvPr id="21" name="Shape 176">
            <a:extLst>
              <a:ext uri="{FF2B5EF4-FFF2-40B4-BE49-F238E27FC236}">
                <a16:creationId xmlns:a16="http://schemas.microsoft.com/office/drawing/2014/main" id="{8B710E2B-4323-44EE-AAD7-7FF1CE72BC3A}"/>
              </a:ext>
            </a:extLst>
          </p:cNvPr>
          <p:cNvSpPr txBox="1"/>
          <p:nvPr/>
        </p:nvSpPr>
        <p:spPr>
          <a:xfrm>
            <a:off x="759107" y="3226901"/>
            <a:ext cx="1102593" cy="834661"/>
          </a:xfrm>
          <a:prstGeom prst="rect">
            <a:avLst/>
          </a:prstGeom>
          <a:noFill/>
          <a:ln>
            <a:noFill/>
          </a:ln>
        </p:spPr>
        <p:txBody>
          <a:bodyPr lIns="91425" tIns="45700" rIns="91425" bIns="45700" anchor="t" anchorCtr="0">
            <a:noAutofit/>
          </a:bodyPr>
          <a:lstStyle/>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All Aetna Mental Wellbeing participants</a:t>
            </a:r>
          </a:p>
          <a:p>
            <a:pPr algn="ctr">
              <a:buClr>
                <a:srgbClr val="000000"/>
              </a:buClr>
              <a:buSzPct val="25000"/>
              <a:defRPr/>
            </a:pPr>
            <a:r>
              <a:rPr lang="en-US" sz="1200" dirty="0">
                <a:solidFill>
                  <a:srgbClr val="000000">
                    <a:lumMod val="75000"/>
                    <a:lumOff val="25000"/>
                  </a:srgbClr>
                </a:solidFill>
                <a:ea typeface="Calibri"/>
                <a:cs typeface="Arial" panose="020B0604020202020204" pitchFamily="34" charset="0"/>
                <a:sym typeface="Arial" panose="020B0604020202020204" pitchFamily="34" charset="0"/>
              </a:rPr>
              <a:t>from any connected device</a:t>
            </a:r>
          </a:p>
        </p:txBody>
      </p:sp>
      <p:grpSp>
        <p:nvGrpSpPr>
          <p:cNvPr id="25" name="Group 24">
            <a:extLst>
              <a:ext uri="{FF2B5EF4-FFF2-40B4-BE49-F238E27FC236}">
                <a16:creationId xmlns:a16="http://schemas.microsoft.com/office/drawing/2014/main" id="{3968C7F2-FE65-4089-BC9A-3CC2E59A535B}"/>
              </a:ext>
            </a:extLst>
          </p:cNvPr>
          <p:cNvGrpSpPr/>
          <p:nvPr/>
        </p:nvGrpSpPr>
        <p:grpSpPr>
          <a:xfrm>
            <a:off x="2635969" y="2226676"/>
            <a:ext cx="595312" cy="466730"/>
            <a:chOff x="5535613" y="4953053"/>
            <a:chExt cx="595312" cy="466730"/>
          </a:xfrm>
        </p:grpSpPr>
        <p:sp>
          <p:nvSpPr>
            <p:cNvPr id="26" name="Freeform 216">
              <a:extLst>
                <a:ext uri="{FF2B5EF4-FFF2-40B4-BE49-F238E27FC236}">
                  <a16:creationId xmlns:a16="http://schemas.microsoft.com/office/drawing/2014/main" id="{A7D3C714-C7AF-493D-91A5-FD7BD75B1109}"/>
                </a:ext>
              </a:extLst>
            </p:cNvPr>
            <p:cNvSpPr>
              <a:spLocks noEditPoints="1"/>
            </p:cNvSpPr>
            <p:nvPr/>
          </p:nvSpPr>
          <p:spPr bwMode="auto">
            <a:xfrm>
              <a:off x="5972175" y="5127680"/>
              <a:ext cx="158750" cy="30163"/>
            </a:xfrm>
            <a:custGeom>
              <a:avLst/>
              <a:gdLst>
                <a:gd name="T0" fmla="*/ 55 w 62"/>
                <a:gd name="T1" fmla="*/ 0 h 12"/>
                <a:gd name="T2" fmla="*/ 8 w 62"/>
                <a:gd name="T3" fmla="*/ 0 h 12"/>
                <a:gd name="T4" fmla="*/ 0 w 62"/>
                <a:gd name="T5" fmla="*/ 7 h 12"/>
                <a:gd name="T6" fmla="*/ 0 w 62"/>
                <a:gd name="T7" fmla="*/ 7 h 12"/>
                <a:gd name="T8" fmla="*/ 0 w 62"/>
                <a:gd name="T9" fmla="*/ 12 h 12"/>
                <a:gd name="T10" fmla="*/ 62 w 62"/>
                <a:gd name="T11" fmla="*/ 12 h 12"/>
                <a:gd name="T12" fmla="*/ 62 w 62"/>
                <a:gd name="T13" fmla="*/ 7 h 12"/>
                <a:gd name="T14" fmla="*/ 55 w 62"/>
                <a:gd name="T15" fmla="*/ 0 h 12"/>
                <a:gd name="T16" fmla="*/ 42 w 62"/>
                <a:gd name="T17" fmla="*/ 7 h 12"/>
                <a:gd name="T18" fmla="*/ 21 w 62"/>
                <a:gd name="T19" fmla="*/ 7 h 12"/>
                <a:gd name="T20" fmla="*/ 21 w 62"/>
                <a:gd name="T21" fmla="*/ 5 h 12"/>
                <a:gd name="T22" fmla="*/ 42 w 62"/>
                <a:gd name="T23" fmla="*/ 5 h 12"/>
                <a:gd name="T24" fmla="*/ 42 w 62"/>
                <a:gd name="T25" fmla="*/ 7 h 12"/>
                <a:gd name="T26" fmla="*/ 48 w 62"/>
                <a:gd name="T27" fmla="*/ 7 h 12"/>
                <a:gd name="T28" fmla="*/ 47 w 62"/>
                <a:gd name="T29" fmla="*/ 6 h 12"/>
                <a:gd name="T30" fmla="*/ 48 w 62"/>
                <a:gd name="T31" fmla="*/ 5 h 12"/>
                <a:gd name="T32" fmla="*/ 49 w 62"/>
                <a:gd name="T33" fmla="*/ 6 h 12"/>
                <a:gd name="T34" fmla="*/ 48 w 62"/>
                <a:gd name="T3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12">
                  <a:moveTo>
                    <a:pt x="55" y="0"/>
                  </a:moveTo>
                  <a:cubicBezTo>
                    <a:pt x="8" y="0"/>
                    <a:pt x="8" y="0"/>
                    <a:pt x="8" y="0"/>
                  </a:cubicBezTo>
                  <a:cubicBezTo>
                    <a:pt x="4" y="0"/>
                    <a:pt x="0" y="3"/>
                    <a:pt x="0" y="7"/>
                  </a:cubicBezTo>
                  <a:cubicBezTo>
                    <a:pt x="0" y="7"/>
                    <a:pt x="0" y="7"/>
                    <a:pt x="0" y="7"/>
                  </a:cubicBezTo>
                  <a:cubicBezTo>
                    <a:pt x="0" y="12"/>
                    <a:pt x="0" y="12"/>
                    <a:pt x="0" y="12"/>
                  </a:cubicBezTo>
                  <a:cubicBezTo>
                    <a:pt x="62" y="12"/>
                    <a:pt x="62" y="12"/>
                    <a:pt x="62" y="12"/>
                  </a:cubicBezTo>
                  <a:cubicBezTo>
                    <a:pt x="62" y="7"/>
                    <a:pt x="62" y="7"/>
                    <a:pt x="62" y="7"/>
                  </a:cubicBezTo>
                  <a:cubicBezTo>
                    <a:pt x="62" y="3"/>
                    <a:pt x="59" y="0"/>
                    <a:pt x="55" y="0"/>
                  </a:cubicBezTo>
                  <a:close/>
                  <a:moveTo>
                    <a:pt x="42" y="7"/>
                  </a:moveTo>
                  <a:cubicBezTo>
                    <a:pt x="21" y="7"/>
                    <a:pt x="21" y="7"/>
                    <a:pt x="21" y="7"/>
                  </a:cubicBezTo>
                  <a:cubicBezTo>
                    <a:pt x="21" y="5"/>
                    <a:pt x="21" y="5"/>
                    <a:pt x="21" y="5"/>
                  </a:cubicBezTo>
                  <a:cubicBezTo>
                    <a:pt x="42" y="5"/>
                    <a:pt x="42" y="5"/>
                    <a:pt x="42" y="5"/>
                  </a:cubicBezTo>
                  <a:lnTo>
                    <a:pt x="42" y="7"/>
                  </a:lnTo>
                  <a:close/>
                  <a:moveTo>
                    <a:pt x="48" y="7"/>
                  </a:moveTo>
                  <a:cubicBezTo>
                    <a:pt x="47" y="7"/>
                    <a:pt x="47" y="7"/>
                    <a:pt x="47" y="6"/>
                  </a:cubicBezTo>
                  <a:cubicBezTo>
                    <a:pt x="47" y="5"/>
                    <a:pt x="47" y="5"/>
                    <a:pt x="48" y="5"/>
                  </a:cubicBezTo>
                  <a:cubicBezTo>
                    <a:pt x="49" y="5"/>
                    <a:pt x="49" y="5"/>
                    <a:pt x="49" y="6"/>
                  </a:cubicBezTo>
                  <a:cubicBezTo>
                    <a:pt x="49" y="7"/>
                    <a:pt x="49" y="7"/>
                    <a:pt x="48"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7" name="Freeform 217">
              <a:extLst>
                <a:ext uri="{FF2B5EF4-FFF2-40B4-BE49-F238E27FC236}">
                  <a16:creationId xmlns:a16="http://schemas.microsoft.com/office/drawing/2014/main" id="{CEAA7845-B764-41F4-8FF9-27DCCFAB2C45}"/>
                </a:ext>
              </a:extLst>
            </p:cNvPr>
            <p:cNvSpPr>
              <a:spLocks/>
            </p:cNvSpPr>
            <p:nvPr/>
          </p:nvSpPr>
          <p:spPr bwMode="auto">
            <a:xfrm>
              <a:off x="5581650" y="4953053"/>
              <a:ext cx="485775" cy="304803"/>
            </a:xfrm>
            <a:custGeom>
              <a:avLst/>
              <a:gdLst>
                <a:gd name="T0" fmla="*/ 17 w 190"/>
                <a:gd name="T1" fmla="*/ 103 h 119"/>
                <a:gd name="T2" fmla="*/ 17 w 190"/>
                <a:gd name="T3" fmla="*/ 14 h 119"/>
                <a:gd name="T4" fmla="*/ 174 w 190"/>
                <a:gd name="T5" fmla="*/ 14 h 119"/>
                <a:gd name="T6" fmla="*/ 174 w 190"/>
                <a:gd name="T7" fmla="*/ 62 h 119"/>
                <a:gd name="T8" fmla="*/ 190 w 190"/>
                <a:gd name="T9" fmla="*/ 62 h 119"/>
                <a:gd name="T10" fmla="*/ 190 w 190"/>
                <a:gd name="T11" fmla="*/ 8 h 119"/>
                <a:gd name="T12" fmla="*/ 182 w 190"/>
                <a:gd name="T13" fmla="*/ 0 h 119"/>
                <a:gd name="T14" fmla="*/ 9 w 190"/>
                <a:gd name="T15" fmla="*/ 0 h 119"/>
                <a:gd name="T16" fmla="*/ 0 w 190"/>
                <a:gd name="T17" fmla="*/ 8 h 119"/>
                <a:gd name="T18" fmla="*/ 0 w 190"/>
                <a:gd name="T19" fmla="*/ 8 h 119"/>
                <a:gd name="T20" fmla="*/ 0 w 190"/>
                <a:gd name="T21" fmla="*/ 119 h 119"/>
                <a:gd name="T22" fmla="*/ 148 w 190"/>
                <a:gd name="T23" fmla="*/ 119 h 119"/>
                <a:gd name="T24" fmla="*/ 148 w 190"/>
                <a:gd name="T25" fmla="*/ 103 h 119"/>
                <a:gd name="T26" fmla="*/ 17 w 190"/>
                <a:gd name="T27" fmla="*/ 10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119">
                  <a:moveTo>
                    <a:pt x="17" y="103"/>
                  </a:moveTo>
                  <a:cubicBezTo>
                    <a:pt x="17" y="14"/>
                    <a:pt x="17" y="14"/>
                    <a:pt x="17" y="14"/>
                  </a:cubicBezTo>
                  <a:cubicBezTo>
                    <a:pt x="174" y="14"/>
                    <a:pt x="174" y="14"/>
                    <a:pt x="174" y="14"/>
                  </a:cubicBezTo>
                  <a:cubicBezTo>
                    <a:pt x="174" y="62"/>
                    <a:pt x="174" y="62"/>
                    <a:pt x="174" y="62"/>
                  </a:cubicBezTo>
                  <a:cubicBezTo>
                    <a:pt x="190" y="62"/>
                    <a:pt x="190" y="62"/>
                    <a:pt x="190" y="62"/>
                  </a:cubicBezTo>
                  <a:cubicBezTo>
                    <a:pt x="190" y="8"/>
                    <a:pt x="190" y="8"/>
                    <a:pt x="190" y="8"/>
                  </a:cubicBezTo>
                  <a:cubicBezTo>
                    <a:pt x="190" y="4"/>
                    <a:pt x="186" y="0"/>
                    <a:pt x="182" y="0"/>
                  </a:cubicBezTo>
                  <a:cubicBezTo>
                    <a:pt x="9" y="0"/>
                    <a:pt x="9" y="0"/>
                    <a:pt x="9" y="0"/>
                  </a:cubicBezTo>
                  <a:cubicBezTo>
                    <a:pt x="4" y="0"/>
                    <a:pt x="0" y="4"/>
                    <a:pt x="0" y="8"/>
                  </a:cubicBezTo>
                  <a:cubicBezTo>
                    <a:pt x="0" y="8"/>
                    <a:pt x="0" y="8"/>
                    <a:pt x="0" y="8"/>
                  </a:cubicBezTo>
                  <a:cubicBezTo>
                    <a:pt x="0" y="119"/>
                    <a:pt x="0" y="119"/>
                    <a:pt x="0" y="119"/>
                  </a:cubicBezTo>
                  <a:cubicBezTo>
                    <a:pt x="148" y="119"/>
                    <a:pt x="148" y="119"/>
                    <a:pt x="148" y="119"/>
                  </a:cubicBezTo>
                  <a:cubicBezTo>
                    <a:pt x="148" y="103"/>
                    <a:pt x="148" y="103"/>
                    <a:pt x="148" y="103"/>
                  </a:cubicBezTo>
                  <a:lnTo>
                    <a:pt x="17" y="10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8" name="Freeform 218">
              <a:extLst>
                <a:ext uri="{FF2B5EF4-FFF2-40B4-BE49-F238E27FC236}">
                  <a16:creationId xmlns:a16="http://schemas.microsoft.com/office/drawing/2014/main" id="{24779C53-C437-4E68-AB5D-6633D2CB5AA5}"/>
                </a:ext>
              </a:extLst>
            </p:cNvPr>
            <p:cNvSpPr>
              <a:spLocks noEditPoints="1"/>
            </p:cNvSpPr>
            <p:nvPr/>
          </p:nvSpPr>
          <p:spPr bwMode="auto">
            <a:xfrm>
              <a:off x="5972175" y="5373745"/>
              <a:ext cx="158750" cy="46038"/>
            </a:xfrm>
            <a:custGeom>
              <a:avLst/>
              <a:gdLst>
                <a:gd name="T0" fmla="*/ 8 w 62"/>
                <a:gd name="T1" fmla="*/ 18 h 18"/>
                <a:gd name="T2" fmla="*/ 55 w 62"/>
                <a:gd name="T3" fmla="*/ 18 h 18"/>
                <a:gd name="T4" fmla="*/ 62 w 62"/>
                <a:gd name="T5" fmla="*/ 10 h 18"/>
                <a:gd name="T6" fmla="*/ 62 w 62"/>
                <a:gd name="T7" fmla="*/ 10 h 18"/>
                <a:gd name="T8" fmla="*/ 62 w 62"/>
                <a:gd name="T9" fmla="*/ 0 h 18"/>
                <a:gd name="T10" fmla="*/ 0 w 62"/>
                <a:gd name="T11" fmla="*/ 0 h 18"/>
                <a:gd name="T12" fmla="*/ 0 w 62"/>
                <a:gd name="T13" fmla="*/ 10 h 18"/>
                <a:gd name="T14" fmla="*/ 8 w 62"/>
                <a:gd name="T15" fmla="*/ 18 h 18"/>
                <a:gd name="T16" fmla="*/ 27 w 62"/>
                <a:gd name="T17" fmla="*/ 5 h 18"/>
                <a:gd name="T18" fmla="*/ 35 w 62"/>
                <a:gd name="T19" fmla="*/ 5 h 18"/>
                <a:gd name="T20" fmla="*/ 35 w 62"/>
                <a:gd name="T21" fmla="*/ 12 h 18"/>
                <a:gd name="T22" fmla="*/ 27 w 62"/>
                <a:gd name="T23" fmla="*/ 12 h 18"/>
                <a:gd name="T24" fmla="*/ 27 w 62"/>
                <a:gd name="T2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18">
                  <a:moveTo>
                    <a:pt x="8" y="18"/>
                  </a:moveTo>
                  <a:cubicBezTo>
                    <a:pt x="55" y="18"/>
                    <a:pt x="55" y="18"/>
                    <a:pt x="55" y="18"/>
                  </a:cubicBezTo>
                  <a:cubicBezTo>
                    <a:pt x="59" y="18"/>
                    <a:pt x="62" y="14"/>
                    <a:pt x="62" y="10"/>
                  </a:cubicBezTo>
                  <a:cubicBezTo>
                    <a:pt x="62" y="10"/>
                    <a:pt x="62" y="10"/>
                    <a:pt x="62" y="10"/>
                  </a:cubicBezTo>
                  <a:cubicBezTo>
                    <a:pt x="62" y="0"/>
                    <a:pt x="62" y="0"/>
                    <a:pt x="62" y="0"/>
                  </a:cubicBezTo>
                  <a:cubicBezTo>
                    <a:pt x="0" y="0"/>
                    <a:pt x="0" y="0"/>
                    <a:pt x="0" y="0"/>
                  </a:cubicBezTo>
                  <a:cubicBezTo>
                    <a:pt x="0" y="10"/>
                    <a:pt x="0" y="10"/>
                    <a:pt x="0" y="10"/>
                  </a:cubicBezTo>
                  <a:cubicBezTo>
                    <a:pt x="0" y="14"/>
                    <a:pt x="4" y="18"/>
                    <a:pt x="8" y="18"/>
                  </a:cubicBezTo>
                  <a:close/>
                  <a:moveTo>
                    <a:pt x="27" y="5"/>
                  </a:moveTo>
                  <a:cubicBezTo>
                    <a:pt x="35" y="5"/>
                    <a:pt x="35" y="5"/>
                    <a:pt x="35" y="5"/>
                  </a:cubicBezTo>
                  <a:cubicBezTo>
                    <a:pt x="35" y="12"/>
                    <a:pt x="35" y="12"/>
                    <a:pt x="35" y="12"/>
                  </a:cubicBezTo>
                  <a:cubicBezTo>
                    <a:pt x="27" y="12"/>
                    <a:pt x="27" y="12"/>
                    <a:pt x="27" y="12"/>
                  </a:cubicBezTo>
                  <a:lnTo>
                    <a:pt x="27" y="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9" name="Freeform 219">
              <a:extLst>
                <a:ext uri="{FF2B5EF4-FFF2-40B4-BE49-F238E27FC236}">
                  <a16:creationId xmlns:a16="http://schemas.microsoft.com/office/drawing/2014/main" id="{0A0C5E40-CCE8-4EEB-B202-E743D6D27BF4}"/>
                </a:ext>
              </a:extLst>
            </p:cNvPr>
            <p:cNvSpPr>
              <a:spLocks/>
            </p:cNvSpPr>
            <p:nvPr/>
          </p:nvSpPr>
          <p:spPr bwMode="auto">
            <a:xfrm>
              <a:off x="5972175" y="5173718"/>
              <a:ext cx="158750" cy="184152"/>
            </a:xfrm>
            <a:custGeom>
              <a:avLst/>
              <a:gdLst>
                <a:gd name="T0" fmla="*/ 100 w 100"/>
                <a:gd name="T1" fmla="*/ 0 h 116"/>
                <a:gd name="T2" fmla="*/ 0 w 100"/>
                <a:gd name="T3" fmla="*/ 0 h 116"/>
                <a:gd name="T4" fmla="*/ 0 w 100"/>
                <a:gd name="T5" fmla="*/ 0 h 116"/>
                <a:gd name="T6" fmla="*/ 0 w 100"/>
                <a:gd name="T7" fmla="*/ 116 h 116"/>
                <a:gd name="T8" fmla="*/ 0 w 100"/>
                <a:gd name="T9" fmla="*/ 116 h 116"/>
                <a:gd name="T10" fmla="*/ 100 w 100"/>
                <a:gd name="T11" fmla="*/ 116 h 116"/>
                <a:gd name="T12" fmla="*/ 100 w 100"/>
                <a:gd name="T13" fmla="*/ 116 h 116"/>
                <a:gd name="T14" fmla="*/ 100 w 100"/>
                <a:gd name="T15" fmla="*/ 0 h 116"/>
                <a:gd name="T16" fmla="*/ 100 w 1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16">
                  <a:moveTo>
                    <a:pt x="100" y="0"/>
                  </a:moveTo>
                  <a:lnTo>
                    <a:pt x="0" y="0"/>
                  </a:lnTo>
                  <a:lnTo>
                    <a:pt x="0" y="0"/>
                  </a:lnTo>
                  <a:lnTo>
                    <a:pt x="0" y="116"/>
                  </a:lnTo>
                  <a:lnTo>
                    <a:pt x="0" y="116"/>
                  </a:lnTo>
                  <a:lnTo>
                    <a:pt x="100" y="116"/>
                  </a:lnTo>
                  <a:lnTo>
                    <a:pt x="100" y="116"/>
                  </a:lnTo>
                  <a:lnTo>
                    <a:pt x="100" y="0"/>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30" name="Freeform 220">
              <a:extLst>
                <a:ext uri="{FF2B5EF4-FFF2-40B4-BE49-F238E27FC236}">
                  <a16:creationId xmlns:a16="http://schemas.microsoft.com/office/drawing/2014/main" id="{D23EDEC7-4AAB-49B9-B083-86B2B4556237}"/>
                </a:ext>
              </a:extLst>
            </p:cNvPr>
            <p:cNvSpPr>
              <a:spLocks/>
            </p:cNvSpPr>
            <p:nvPr/>
          </p:nvSpPr>
          <p:spPr bwMode="auto">
            <a:xfrm>
              <a:off x="5535613" y="5273731"/>
              <a:ext cx="423862" cy="42863"/>
            </a:xfrm>
            <a:custGeom>
              <a:avLst/>
              <a:gdLst>
                <a:gd name="T0" fmla="*/ 133 w 166"/>
                <a:gd name="T1" fmla="*/ 1 h 17"/>
                <a:gd name="T2" fmla="*/ 133 w 166"/>
                <a:gd name="T3" fmla="*/ 6 h 17"/>
                <a:gd name="T4" fmla="*/ 91 w 166"/>
                <a:gd name="T5" fmla="*/ 6 h 17"/>
                <a:gd name="T6" fmla="*/ 91 w 166"/>
                <a:gd name="T7" fmla="*/ 1 h 17"/>
                <a:gd name="T8" fmla="*/ 9 w 166"/>
                <a:gd name="T9" fmla="*/ 1 h 17"/>
                <a:gd name="T10" fmla="*/ 0 w 166"/>
                <a:gd name="T11" fmla="*/ 8 h 17"/>
                <a:gd name="T12" fmla="*/ 7 w 166"/>
                <a:gd name="T13" fmla="*/ 17 h 17"/>
                <a:gd name="T14" fmla="*/ 9 w 166"/>
                <a:gd name="T15" fmla="*/ 17 h 17"/>
                <a:gd name="T16" fmla="*/ 166 w 166"/>
                <a:gd name="T17" fmla="*/ 17 h 17"/>
                <a:gd name="T18" fmla="*/ 166 w 166"/>
                <a:gd name="T19" fmla="*/ 1 h 17"/>
                <a:gd name="T20" fmla="*/ 133 w 166"/>
                <a:gd name="T2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7">
                  <a:moveTo>
                    <a:pt x="133" y="1"/>
                  </a:moveTo>
                  <a:cubicBezTo>
                    <a:pt x="133" y="6"/>
                    <a:pt x="133" y="6"/>
                    <a:pt x="133" y="6"/>
                  </a:cubicBezTo>
                  <a:cubicBezTo>
                    <a:pt x="91" y="6"/>
                    <a:pt x="91" y="6"/>
                    <a:pt x="91" y="6"/>
                  </a:cubicBezTo>
                  <a:cubicBezTo>
                    <a:pt x="91" y="1"/>
                    <a:pt x="91" y="1"/>
                    <a:pt x="91" y="1"/>
                  </a:cubicBezTo>
                  <a:cubicBezTo>
                    <a:pt x="9" y="1"/>
                    <a:pt x="9" y="1"/>
                    <a:pt x="9" y="1"/>
                  </a:cubicBezTo>
                  <a:cubicBezTo>
                    <a:pt x="5" y="0"/>
                    <a:pt x="1" y="3"/>
                    <a:pt x="0" y="8"/>
                  </a:cubicBezTo>
                  <a:cubicBezTo>
                    <a:pt x="0" y="12"/>
                    <a:pt x="3" y="16"/>
                    <a:pt x="7" y="17"/>
                  </a:cubicBezTo>
                  <a:cubicBezTo>
                    <a:pt x="8" y="17"/>
                    <a:pt x="9" y="17"/>
                    <a:pt x="9" y="17"/>
                  </a:cubicBezTo>
                  <a:cubicBezTo>
                    <a:pt x="166" y="17"/>
                    <a:pt x="166" y="17"/>
                    <a:pt x="166" y="17"/>
                  </a:cubicBezTo>
                  <a:cubicBezTo>
                    <a:pt x="166" y="1"/>
                    <a:pt x="166" y="1"/>
                    <a:pt x="166" y="1"/>
                  </a:cubicBezTo>
                  <a:lnTo>
                    <a:pt x="133"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cxnSp>
        <p:nvCxnSpPr>
          <p:cNvPr id="32" name="Straight Arrow Connector 31">
            <a:extLst>
              <a:ext uri="{FF2B5EF4-FFF2-40B4-BE49-F238E27FC236}">
                <a16:creationId xmlns:a16="http://schemas.microsoft.com/office/drawing/2014/main" id="{CFC8B64A-77D2-4B50-9B40-C05387A0EEA1}"/>
              </a:ext>
            </a:extLst>
          </p:cNvPr>
          <p:cNvCxnSpPr>
            <a:cxnSpLocks/>
          </p:cNvCxnSpPr>
          <p:nvPr/>
        </p:nvCxnSpPr>
        <p:spPr>
          <a:xfrm>
            <a:off x="1598257" y="3094096"/>
            <a:ext cx="219899" cy="0"/>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CCB9420-62AB-4A57-8C57-A2DC48741CA3}"/>
              </a:ext>
            </a:extLst>
          </p:cNvPr>
          <p:cNvCxnSpPr>
            <a:cxnSpLocks/>
          </p:cNvCxnSpPr>
          <p:nvPr/>
        </p:nvCxnSpPr>
        <p:spPr>
          <a:xfrm>
            <a:off x="4383741" y="1565734"/>
            <a:ext cx="0" cy="3408854"/>
          </a:xfrm>
          <a:prstGeom prst="line">
            <a:avLst/>
          </a:prstGeom>
          <a:ln w="28575" cmpd="sng">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51E81E-8B18-4BA6-ADF0-A68E3F33DE97}"/>
              </a:ext>
            </a:extLst>
          </p:cNvPr>
          <p:cNvCxnSpPr>
            <a:cxnSpLocks/>
          </p:cNvCxnSpPr>
          <p:nvPr/>
        </p:nvCxnSpPr>
        <p:spPr>
          <a:xfrm>
            <a:off x="8582140" y="1565734"/>
            <a:ext cx="0" cy="3408854"/>
          </a:xfrm>
          <a:prstGeom prst="line">
            <a:avLst/>
          </a:prstGeom>
          <a:ln w="28575" cmpd="sng">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EE19616-8F97-4ADA-983D-B97A2E322725}"/>
              </a:ext>
            </a:extLst>
          </p:cNvPr>
          <p:cNvSpPr txBox="1"/>
          <p:nvPr/>
        </p:nvSpPr>
        <p:spPr>
          <a:xfrm>
            <a:off x="1934933" y="1632267"/>
            <a:ext cx="1104470" cy="215444"/>
          </a:xfrm>
          <a:prstGeom prst="rect">
            <a:avLst/>
          </a:prstGeom>
          <a:noFill/>
        </p:spPr>
        <p:txBody>
          <a:bodyPr wrap="none" lIns="0" tIns="0" rIns="0" bIns="0" rtlCol="0">
            <a:spAutoFit/>
          </a:bodyPr>
          <a:lstStyle/>
          <a:p>
            <a:r>
              <a:rPr lang="en-US" sz="1400" b="1">
                <a:solidFill>
                  <a:schemeClr val="tx2"/>
                </a:solidFill>
              </a:rPr>
              <a:t>Engagement</a:t>
            </a:r>
            <a:endParaRPr lang="en-US" sz="1400" b="1" dirty="0">
              <a:solidFill>
                <a:schemeClr val="tx2"/>
              </a:solidFill>
            </a:endParaRPr>
          </a:p>
        </p:txBody>
      </p:sp>
      <p:sp>
        <p:nvSpPr>
          <p:cNvPr id="37" name="TextBox 36">
            <a:extLst>
              <a:ext uri="{FF2B5EF4-FFF2-40B4-BE49-F238E27FC236}">
                <a16:creationId xmlns:a16="http://schemas.microsoft.com/office/drawing/2014/main" id="{9BC1E54C-5819-41A6-8FFD-465A7614B67F}"/>
              </a:ext>
            </a:extLst>
          </p:cNvPr>
          <p:cNvSpPr txBox="1"/>
          <p:nvPr/>
        </p:nvSpPr>
        <p:spPr>
          <a:xfrm>
            <a:off x="5725578" y="1633874"/>
            <a:ext cx="966611" cy="215444"/>
          </a:xfrm>
          <a:prstGeom prst="rect">
            <a:avLst/>
          </a:prstGeom>
          <a:noFill/>
        </p:spPr>
        <p:txBody>
          <a:bodyPr wrap="none" lIns="0" tIns="0" rIns="0" bIns="0" rtlCol="0">
            <a:spAutoFit/>
          </a:bodyPr>
          <a:lstStyle/>
          <a:p>
            <a:r>
              <a:rPr lang="en-US" sz="1400" b="1" dirty="0">
                <a:solidFill>
                  <a:schemeClr val="tx2"/>
                </a:solidFill>
              </a:rPr>
              <a:t>Operations</a:t>
            </a:r>
          </a:p>
        </p:txBody>
      </p:sp>
      <p:sp>
        <p:nvSpPr>
          <p:cNvPr id="38" name="TextBox 37">
            <a:extLst>
              <a:ext uri="{FF2B5EF4-FFF2-40B4-BE49-F238E27FC236}">
                <a16:creationId xmlns:a16="http://schemas.microsoft.com/office/drawing/2014/main" id="{FE625253-D313-4F6F-939E-0ACD03FDD309}"/>
              </a:ext>
            </a:extLst>
          </p:cNvPr>
          <p:cNvSpPr txBox="1"/>
          <p:nvPr/>
        </p:nvSpPr>
        <p:spPr>
          <a:xfrm>
            <a:off x="9003423" y="1633874"/>
            <a:ext cx="2176878" cy="215444"/>
          </a:xfrm>
          <a:prstGeom prst="rect">
            <a:avLst/>
          </a:prstGeom>
          <a:noFill/>
        </p:spPr>
        <p:txBody>
          <a:bodyPr wrap="none" lIns="0" tIns="0" rIns="0" bIns="0" rtlCol="0">
            <a:spAutoFit/>
          </a:bodyPr>
          <a:lstStyle/>
          <a:p>
            <a:r>
              <a:rPr lang="en-US" sz="1400" b="1" dirty="0">
                <a:solidFill>
                  <a:schemeClr val="tx2"/>
                </a:solidFill>
              </a:rPr>
              <a:t>Services and Treatments</a:t>
            </a:r>
          </a:p>
        </p:txBody>
      </p:sp>
      <p:cxnSp>
        <p:nvCxnSpPr>
          <p:cNvPr id="39" name="Straight Connector 38">
            <a:extLst>
              <a:ext uri="{FF2B5EF4-FFF2-40B4-BE49-F238E27FC236}">
                <a16:creationId xmlns:a16="http://schemas.microsoft.com/office/drawing/2014/main" id="{AB55D3DF-D0EA-46AB-98D7-18E33B726C27}"/>
              </a:ext>
            </a:extLst>
          </p:cNvPr>
          <p:cNvCxnSpPr>
            <a:cxnSpLocks/>
          </p:cNvCxnSpPr>
          <p:nvPr/>
        </p:nvCxnSpPr>
        <p:spPr>
          <a:xfrm>
            <a:off x="693962" y="5012433"/>
            <a:ext cx="10771858" cy="0"/>
          </a:xfrm>
          <a:prstGeom prst="line">
            <a:avLst/>
          </a:prstGeom>
          <a:ln w="28575" cmpd="sng">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3673919-095F-41F7-B914-EB2BDAC56C29}"/>
              </a:ext>
            </a:extLst>
          </p:cNvPr>
          <p:cNvSpPr txBox="1"/>
          <p:nvPr/>
        </p:nvSpPr>
        <p:spPr>
          <a:xfrm>
            <a:off x="852598" y="5144527"/>
            <a:ext cx="1101264" cy="430887"/>
          </a:xfrm>
          <a:prstGeom prst="rect">
            <a:avLst/>
          </a:prstGeom>
          <a:noFill/>
        </p:spPr>
        <p:txBody>
          <a:bodyPr wrap="none" lIns="0" tIns="0" rIns="0" bIns="0" rtlCol="0">
            <a:spAutoFit/>
          </a:bodyPr>
          <a:lstStyle/>
          <a:p>
            <a:r>
              <a:rPr lang="en-US" sz="1400" b="1" dirty="0">
                <a:solidFill>
                  <a:schemeClr val="tx2"/>
                </a:solidFill>
              </a:rPr>
              <a:t>Insights and </a:t>
            </a:r>
          </a:p>
          <a:p>
            <a:r>
              <a:rPr lang="en-US" sz="1400" b="1" dirty="0">
                <a:solidFill>
                  <a:schemeClr val="tx2"/>
                </a:solidFill>
              </a:rPr>
              <a:t>Reporting</a:t>
            </a:r>
          </a:p>
        </p:txBody>
      </p:sp>
      <p:sp>
        <p:nvSpPr>
          <p:cNvPr id="42" name="TextBox 41">
            <a:extLst>
              <a:ext uri="{FF2B5EF4-FFF2-40B4-BE49-F238E27FC236}">
                <a16:creationId xmlns:a16="http://schemas.microsoft.com/office/drawing/2014/main" id="{A85D4435-DCB1-4C5E-A85C-0246E1262CFE}"/>
              </a:ext>
            </a:extLst>
          </p:cNvPr>
          <p:cNvSpPr txBox="1"/>
          <p:nvPr/>
        </p:nvSpPr>
        <p:spPr>
          <a:xfrm>
            <a:off x="5560409" y="1937433"/>
            <a:ext cx="1502014" cy="1292662"/>
          </a:xfrm>
          <a:prstGeom prst="rect">
            <a:avLst/>
          </a:prstGeom>
          <a:noFill/>
        </p:spPr>
        <p:txBody>
          <a:bodyPr wrap="none" lIns="0" tIns="0" rIns="0" bIns="0" rtlCol="0">
            <a:spAutoFit/>
          </a:bodyPr>
          <a:lstStyle/>
          <a:p>
            <a:r>
              <a:rPr lang="en-US" sz="1050" u="sng" dirty="0">
                <a:solidFill>
                  <a:schemeClr val="tx2"/>
                </a:solidFill>
              </a:rPr>
              <a:t>Assisted Self-Service</a:t>
            </a:r>
          </a:p>
          <a:p>
            <a:pPr marL="174625" indent="-174625">
              <a:buFont typeface="Arial" panose="020B0604020202020204" pitchFamily="34" charset="0"/>
              <a:buChar char="•"/>
            </a:pPr>
            <a:r>
              <a:rPr lang="en-US" sz="1050" dirty="0">
                <a:solidFill>
                  <a:schemeClr val="tx2"/>
                </a:solidFill>
              </a:rPr>
              <a:t>Self Assessments</a:t>
            </a:r>
          </a:p>
          <a:p>
            <a:pPr marL="174625" indent="-174625">
              <a:buFont typeface="Arial" panose="020B0604020202020204" pitchFamily="34" charset="0"/>
              <a:buChar char="•"/>
            </a:pPr>
            <a:r>
              <a:rPr lang="en-US" sz="1050" dirty="0">
                <a:solidFill>
                  <a:schemeClr val="tx2"/>
                </a:solidFill>
              </a:rPr>
              <a:t>Guided Navigation</a:t>
            </a:r>
          </a:p>
          <a:p>
            <a:pPr marL="174625" indent="-174625">
              <a:buFont typeface="Arial" panose="020B0604020202020204" pitchFamily="34" charset="0"/>
              <a:buChar char="•"/>
            </a:pPr>
            <a:r>
              <a:rPr lang="en-US" sz="1050" dirty="0">
                <a:solidFill>
                  <a:schemeClr val="tx2"/>
                </a:solidFill>
              </a:rPr>
              <a:t>Benefits Lookup</a:t>
            </a:r>
          </a:p>
          <a:p>
            <a:pPr marL="174625" indent="-174625">
              <a:buFont typeface="Arial" panose="020B0604020202020204" pitchFamily="34" charset="0"/>
              <a:buChar char="•"/>
            </a:pPr>
            <a:r>
              <a:rPr lang="en-US" sz="1050" dirty="0">
                <a:solidFill>
                  <a:schemeClr val="tx2"/>
                </a:solidFill>
              </a:rPr>
              <a:t>Provider Search</a:t>
            </a:r>
          </a:p>
          <a:p>
            <a:pPr marL="174625" indent="-174625">
              <a:buFont typeface="Arial" panose="020B0604020202020204" pitchFamily="34" charset="0"/>
              <a:buChar char="•"/>
            </a:pPr>
            <a:r>
              <a:rPr lang="en-US" sz="1050" dirty="0">
                <a:solidFill>
                  <a:schemeClr val="tx2"/>
                </a:solidFill>
              </a:rPr>
              <a:t>Appt Scheduling</a:t>
            </a:r>
          </a:p>
          <a:p>
            <a:pPr marL="174625" indent="-174625">
              <a:buFont typeface="Arial" panose="020B0604020202020204" pitchFamily="34" charset="0"/>
              <a:buChar char="•"/>
            </a:pPr>
            <a:r>
              <a:rPr lang="en-US" sz="1050" dirty="0">
                <a:solidFill>
                  <a:schemeClr val="tx2"/>
                </a:solidFill>
              </a:rPr>
              <a:t>Care Plan Dashboard</a:t>
            </a:r>
          </a:p>
          <a:p>
            <a:pPr marL="174625" indent="-174625">
              <a:buFont typeface="Arial" panose="020B0604020202020204" pitchFamily="34" charset="0"/>
              <a:buChar char="•"/>
            </a:pPr>
            <a:r>
              <a:rPr lang="en-US" sz="1050" dirty="0">
                <a:solidFill>
                  <a:schemeClr val="tx2"/>
                </a:solidFill>
              </a:rPr>
              <a:t>Resource Library</a:t>
            </a:r>
          </a:p>
        </p:txBody>
      </p:sp>
      <p:sp>
        <p:nvSpPr>
          <p:cNvPr id="43" name="TextBox 42">
            <a:extLst>
              <a:ext uri="{FF2B5EF4-FFF2-40B4-BE49-F238E27FC236}">
                <a16:creationId xmlns:a16="http://schemas.microsoft.com/office/drawing/2014/main" id="{F62A8C7C-6AA9-42FF-B6E6-2C78FFF5E649}"/>
              </a:ext>
            </a:extLst>
          </p:cNvPr>
          <p:cNvSpPr txBox="1"/>
          <p:nvPr/>
        </p:nvSpPr>
        <p:spPr>
          <a:xfrm>
            <a:off x="2100891" y="2718059"/>
            <a:ext cx="1790174" cy="807913"/>
          </a:xfrm>
          <a:prstGeom prst="rect">
            <a:avLst/>
          </a:prstGeom>
          <a:noFill/>
        </p:spPr>
        <p:txBody>
          <a:bodyPr wrap="square" lIns="0" tIns="0" rIns="0" bIns="0" rtlCol="0">
            <a:spAutoFit/>
          </a:bodyPr>
          <a:lstStyle/>
          <a:p>
            <a:r>
              <a:rPr lang="en-US" sz="1050" u="sng" dirty="0">
                <a:solidFill>
                  <a:schemeClr val="tx2"/>
                </a:solidFill>
              </a:rPr>
              <a:t>Mental Wellbeing App for Mobile or Web</a:t>
            </a:r>
          </a:p>
          <a:p>
            <a:pPr marL="174625" indent="-174625">
              <a:buFont typeface="Arial" panose="020B0604020202020204" pitchFamily="34" charset="0"/>
              <a:buChar char="•"/>
            </a:pPr>
            <a:r>
              <a:rPr lang="en-US" sz="1050" dirty="0">
                <a:solidFill>
                  <a:schemeClr val="tx2"/>
                </a:solidFill>
              </a:rPr>
              <a:t>Link from Aetna Health or any communication</a:t>
            </a:r>
          </a:p>
          <a:p>
            <a:pPr marL="174625" indent="-174625">
              <a:buFont typeface="Arial" panose="020B0604020202020204" pitchFamily="34" charset="0"/>
              <a:buChar char="•"/>
            </a:pPr>
            <a:r>
              <a:rPr lang="en-US" sz="1050" dirty="0">
                <a:solidFill>
                  <a:schemeClr val="tx2"/>
                </a:solidFill>
              </a:rPr>
              <a:t>Includes:</a:t>
            </a:r>
          </a:p>
        </p:txBody>
      </p:sp>
      <p:sp>
        <p:nvSpPr>
          <p:cNvPr id="44" name="TextBox 43">
            <a:extLst>
              <a:ext uri="{FF2B5EF4-FFF2-40B4-BE49-F238E27FC236}">
                <a16:creationId xmlns:a16="http://schemas.microsoft.com/office/drawing/2014/main" id="{08A023EC-30F3-431B-9A55-8701A420BB20}"/>
              </a:ext>
            </a:extLst>
          </p:cNvPr>
          <p:cNvSpPr txBox="1"/>
          <p:nvPr/>
        </p:nvSpPr>
        <p:spPr>
          <a:xfrm>
            <a:off x="2084233" y="4064311"/>
            <a:ext cx="1790174" cy="646331"/>
          </a:xfrm>
          <a:prstGeom prst="rect">
            <a:avLst/>
          </a:prstGeom>
          <a:noFill/>
        </p:spPr>
        <p:txBody>
          <a:bodyPr wrap="square" lIns="0" tIns="0" rIns="0" bIns="0" rtlCol="0">
            <a:spAutoFit/>
          </a:bodyPr>
          <a:lstStyle/>
          <a:p>
            <a:r>
              <a:rPr lang="en-US" sz="1050" u="sng" dirty="0">
                <a:solidFill>
                  <a:schemeClr val="tx2"/>
                </a:solidFill>
              </a:rPr>
              <a:t>Intelligent Navigation to find:</a:t>
            </a:r>
          </a:p>
          <a:p>
            <a:pPr marL="174625" indent="-174625">
              <a:buFont typeface="Arial" panose="020B0604020202020204" pitchFamily="34" charset="0"/>
              <a:buChar char="•"/>
            </a:pPr>
            <a:r>
              <a:rPr lang="en-US" sz="1050" dirty="0">
                <a:solidFill>
                  <a:schemeClr val="tx2"/>
                </a:solidFill>
              </a:rPr>
              <a:t>Benefits and services</a:t>
            </a:r>
          </a:p>
          <a:p>
            <a:pPr marL="174625" indent="-174625">
              <a:buFont typeface="Arial" panose="020B0604020202020204" pitchFamily="34" charset="0"/>
              <a:buChar char="•"/>
            </a:pPr>
            <a:r>
              <a:rPr lang="en-US" sz="1050" dirty="0">
                <a:solidFill>
                  <a:schemeClr val="tx2"/>
                </a:solidFill>
              </a:rPr>
              <a:t>Self-service tools</a:t>
            </a:r>
          </a:p>
          <a:p>
            <a:pPr marL="174625" indent="-174625">
              <a:buFont typeface="Arial" panose="020B0604020202020204" pitchFamily="34" charset="0"/>
              <a:buChar char="•"/>
            </a:pPr>
            <a:r>
              <a:rPr lang="en-US" sz="1050" dirty="0">
                <a:solidFill>
                  <a:schemeClr val="tx2"/>
                </a:solidFill>
              </a:rPr>
              <a:t>Mental Wellness info</a:t>
            </a:r>
          </a:p>
        </p:txBody>
      </p:sp>
      <p:sp>
        <p:nvSpPr>
          <p:cNvPr id="45" name="Freeform 10">
            <a:extLst>
              <a:ext uri="{FF2B5EF4-FFF2-40B4-BE49-F238E27FC236}">
                <a16:creationId xmlns:a16="http://schemas.microsoft.com/office/drawing/2014/main" id="{47ED847B-B9DE-4E9B-8BB1-0C22EBF27775}"/>
              </a:ext>
            </a:extLst>
          </p:cNvPr>
          <p:cNvSpPr>
            <a:spLocks/>
          </p:cNvSpPr>
          <p:nvPr/>
        </p:nvSpPr>
        <p:spPr bwMode="auto">
          <a:xfrm>
            <a:off x="2722447" y="3621156"/>
            <a:ext cx="391585" cy="403556"/>
          </a:xfrm>
          <a:custGeom>
            <a:avLst/>
            <a:gdLst/>
            <a:ahLst/>
            <a:cxnLst>
              <a:cxn ang="0">
                <a:pos x="227" y="144"/>
              </a:cxn>
              <a:cxn ang="0">
                <a:pos x="195" y="197"/>
              </a:cxn>
              <a:cxn ang="0">
                <a:pos x="187" y="242"/>
              </a:cxn>
              <a:cxn ang="0">
                <a:pos x="179" y="192"/>
              </a:cxn>
              <a:cxn ang="0">
                <a:pos x="179" y="191"/>
              </a:cxn>
              <a:cxn ang="0">
                <a:pos x="211" y="159"/>
              </a:cxn>
              <a:cxn ang="0">
                <a:pos x="195" y="154"/>
              </a:cxn>
              <a:cxn ang="0">
                <a:pos x="204" y="127"/>
              </a:cxn>
              <a:cxn ang="0">
                <a:pos x="236" y="95"/>
              </a:cxn>
              <a:cxn ang="0">
                <a:pos x="224" y="95"/>
              </a:cxn>
              <a:cxn ang="0">
                <a:pos x="195" y="114"/>
              </a:cxn>
              <a:cxn ang="0">
                <a:pos x="230" y="73"/>
              </a:cxn>
              <a:cxn ang="0">
                <a:pos x="230" y="60"/>
              </a:cxn>
              <a:cxn ang="0">
                <a:pos x="191" y="42"/>
              </a:cxn>
              <a:cxn ang="0">
                <a:pos x="191" y="56"/>
              </a:cxn>
              <a:cxn ang="0">
                <a:pos x="190" y="82"/>
              </a:cxn>
              <a:cxn ang="0">
                <a:pos x="124" y="43"/>
              </a:cxn>
              <a:cxn ang="0">
                <a:pos x="136" y="27"/>
              </a:cxn>
              <a:cxn ang="0">
                <a:pos x="136" y="14"/>
              </a:cxn>
              <a:cxn ang="0">
                <a:pos x="111" y="43"/>
              </a:cxn>
              <a:cxn ang="0">
                <a:pos x="96" y="43"/>
              </a:cxn>
              <a:cxn ang="0">
                <a:pos x="46" y="51"/>
              </a:cxn>
              <a:cxn ang="0">
                <a:pos x="34" y="51"/>
              </a:cxn>
              <a:cxn ang="0">
                <a:pos x="50" y="89"/>
              </a:cxn>
              <a:cxn ang="0">
                <a:pos x="63" y="89"/>
              </a:cxn>
              <a:cxn ang="0">
                <a:pos x="101" y="87"/>
              </a:cxn>
              <a:cxn ang="0">
                <a:pos x="101" y="74"/>
              </a:cxn>
              <a:cxn ang="0">
                <a:pos x="96" y="56"/>
              </a:cxn>
              <a:cxn ang="0">
                <a:pos x="158" y="65"/>
              </a:cxn>
              <a:cxn ang="0">
                <a:pos x="77" y="109"/>
              </a:cxn>
              <a:cxn ang="0">
                <a:pos x="76" y="109"/>
              </a:cxn>
              <a:cxn ang="0">
                <a:pos x="50" y="109"/>
              </a:cxn>
              <a:cxn ang="0">
                <a:pos x="20" y="79"/>
              </a:cxn>
              <a:cxn ang="0">
                <a:pos x="50" y="122"/>
              </a:cxn>
              <a:cxn ang="0">
                <a:pos x="46" y="140"/>
              </a:cxn>
              <a:cxn ang="0">
                <a:pos x="59" y="140"/>
              </a:cxn>
              <a:cxn ang="0">
                <a:pos x="77" y="122"/>
              </a:cxn>
              <a:cxn ang="0">
                <a:pos x="93" y="143"/>
              </a:cxn>
              <a:cxn ang="0">
                <a:pos x="106" y="143"/>
              </a:cxn>
              <a:cxn ang="0">
                <a:pos x="153" y="126"/>
              </a:cxn>
              <a:cxn ang="0">
                <a:pos x="166" y="126"/>
              </a:cxn>
              <a:cxn ang="0">
                <a:pos x="171" y="76"/>
              </a:cxn>
              <a:cxn ang="0">
                <a:pos x="182" y="160"/>
              </a:cxn>
              <a:cxn ang="0">
                <a:pos x="142" y="134"/>
              </a:cxn>
              <a:cxn ang="0">
                <a:pos x="129" y="134"/>
              </a:cxn>
              <a:cxn ang="0">
                <a:pos x="165" y="191"/>
              </a:cxn>
              <a:cxn ang="0">
                <a:pos x="165" y="192"/>
              </a:cxn>
              <a:cxn ang="0">
                <a:pos x="156" y="242"/>
              </a:cxn>
              <a:cxn ang="0">
                <a:pos x="148" y="196"/>
              </a:cxn>
              <a:cxn ang="0">
                <a:pos x="112" y="172"/>
              </a:cxn>
              <a:cxn ang="0">
                <a:pos x="69" y="162"/>
              </a:cxn>
              <a:cxn ang="0">
                <a:pos x="69" y="24"/>
              </a:cxn>
              <a:cxn ang="0">
                <a:pos x="128" y="0"/>
              </a:cxn>
              <a:cxn ang="0">
                <a:pos x="190" y="26"/>
              </a:cxn>
            </a:cxnLst>
            <a:rect l="0" t="0" r="r" b="b"/>
            <a:pathLst>
              <a:path w="255" h="242">
                <a:moveTo>
                  <a:pt x="255" y="91"/>
                </a:moveTo>
                <a:cubicBezTo>
                  <a:pt x="255" y="113"/>
                  <a:pt x="244" y="133"/>
                  <a:pt x="227" y="144"/>
                </a:cubicBezTo>
                <a:cubicBezTo>
                  <a:pt x="227" y="146"/>
                  <a:pt x="227" y="147"/>
                  <a:pt x="227" y="148"/>
                </a:cubicBezTo>
                <a:cubicBezTo>
                  <a:pt x="227" y="170"/>
                  <a:pt x="214" y="189"/>
                  <a:pt x="195" y="197"/>
                </a:cubicBezTo>
                <a:cubicBezTo>
                  <a:pt x="195" y="235"/>
                  <a:pt x="195" y="235"/>
                  <a:pt x="195" y="235"/>
                </a:cubicBezTo>
                <a:cubicBezTo>
                  <a:pt x="195" y="239"/>
                  <a:pt x="191" y="242"/>
                  <a:pt x="187" y="242"/>
                </a:cubicBezTo>
                <a:cubicBezTo>
                  <a:pt x="179" y="242"/>
                  <a:pt x="179" y="242"/>
                  <a:pt x="179" y="242"/>
                </a:cubicBezTo>
                <a:cubicBezTo>
                  <a:pt x="179" y="192"/>
                  <a:pt x="179" y="192"/>
                  <a:pt x="179" y="192"/>
                </a:cubicBezTo>
                <a:cubicBezTo>
                  <a:pt x="179" y="192"/>
                  <a:pt x="178" y="192"/>
                  <a:pt x="178" y="191"/>
                </a:cubicBezTo>
                <a:cubicBezTo>
                  <a:pt x="179" y="191"/>
                  <a:pt x="179" y="191"/>
                  <a:pt x="179" y="191"/>
                </a:cubicBezTo>
                <a:cubicBezTo>
                  <a:pt x="179" y="177"/>
                  <a:pt x="190" y="165"/>
                  <a:pt x="204" y="165"/>
                </a:cubicBezTo>
                <a:cubicBezTo>
                  <a:pt x="208" y="165"/>
                  <a:pt x="211" y="162"/>
                  <a:pt x="211" y="159"/>
                </a:cubicBezTo>
                <a:cubicBezTo>
                  <a:pt x="211" y="155"/>
                  <a:pt x="208" y="152"/>
                  <a:pt x="204" y="152"/>
                </a:cubicBezTo>
                <a:cubicBezTo>
                  <a:pt x="201" y="152"/>
                  <a:pt x="198" y="153"/>
                  <a:pt x="195" y="154"/>
                </a:cubicBezTo>
                <a:cubicBezTo>
                  <a:pt x="195" y="127"/>
                  <a:pt x="195" y="127"/>
                  <a:pt x="195" y="127"/>
                </a:cubicBezTo>
                <a:cubicBezTo>
                  <a:pt x="204" y="127"/>
                  <a:pt x="204" y="127"/>
                  <a:pt x="204" y="127"/>
                </a:cubicBezTo>
                <a:cubicBezTo>
                  <a:pt x="204" y="127"/>
                  <a:pt x="204" y="127"/>
                  <a:pt x="204" y="127"/>
                </a:cubicBezTo>
                <a:cubicBezTo>
                  <a:pt x="222" y="127"/>
                  <a:pt x="236" y="113"/>
                  <a:pt x="236" y="95"/>
                </a:cubicBezTo>
                <a:cubicBezTo>
                  <a:pt x="236" y="91"/>
                  <a:pt x="234" y="88"/>
                  <a:pt x="230" y="88"/>
                </a:cubicBezTo>
                <a:cubicBezTo>
                  <a:pt x="227" y="88"/>
                  <a:pt x="224" y="91"/>
                  <a:pt x="224" y="95"/>
                </a:cubicBezTo>
                <a:cubicBezTo>
                  <a:pt x="224" y="105"/>
                  <a:pt x="215" y="114"/>
                  <a:pt x="204" y="114"/>
                </a:cubicBezTo>
                <a:cubicBezTo>
                  <a:pt x="195" y="114"/>
                  <a:pt x="195" y="114"/>
                  <a:pt x="195" y="114"/>
                </a:cubicBezTo>
                <a:cubicBezTo>
                  <a:pt x="195" y="108"/>
                  <a:pt x="195" y="108"/>
                  <a:pt x="195" y="108"/>
                </a:cubicBezTo>
                <a:cubicBezTo>
                  <a:pt x="195" y="89"/>
                  <a:pt x="211" y="73"/>
                  <a:pt x="230" y="73"/>
                </a:cubicBezTo>
                <a:cubicBezTo>
                  <a:pt x="234" y="73"/>
                  <a:pt x="236" y="70"/>
                  <a:pt x="236" y="66"/>
                </a:cubicBezTo>
                <a:cubicBezTo>
                  <a:pt x="236" y="63"/>
                  <a:pt x="234" y="60"/>
                  <a:pt x="230" y="60"/>
                </a:cubicBezTo>
                <a:cubicBezTo>
                  <a:pt x="225" y="60"/>
                  <a:pt x="221" y="61"/>
                  <a:pt x="216" y="62"/>
                </a:cubicBezTo>
                <a:cubicBezTo>
                  <a:pt x="213" y="51"/>
                  <a:pt x="203" y="42"/>
                  <a:pt x="191" y="42"/>
                </a:cubicBezTo>
                <a:cubicBezTo>
                  <a:pt x="187" y="42"/>
                  <a:pt x="184" y="45"/>
                  <a:pt x="184" y="49"/>
                </a:cubicBezTo>
                <a:cubicBezTo>
                  <a:pt x="184" y="53"/>
                  <a:pt x="187" y="56"/>
                  <a:pt x="191" y="56"/>
                </a:cubicBezTo>
                <a:cubicBezTo>
                  <a:pt x="198" y="56"/>
                  <a:pt x="203" y="61"/>
                  <a:pt x="204" y="68"/>
                </a:cubicBezTo>
                <a:cubicBezTo>
                  <a:pt x="198" y="72"/>
                  <a:pt x="193" y="77"/>
                  <a:pt x="190" y="82"/>
                </a:cubicBezTo>
                <a:cubicBezTo>
                  <a:pt x="180" y="59"/>
                  <a:pt x="156" y="43"/>
                  <a:pt x="130" y="43"/>
                </a:cubicBezTo>
                <a:cubicBezTo>
                  <a:pt x="124" y="43"/>
                  <a:pt x="124" y="43"/>
                  <a:pt x="124" y="43"/>
                </a:cubicBezTo>
                <a:cubicBezTo>
                  <a:pt x="124" y="39"/>
                  <a:pt x="124" y="39"/>
                  <a:pt x="124" y="39"/>
                </a:cubicBezTo>
                <a:cubicBezTo>
                  <a:pt x="124" y="33"/>
                  <a:pt x="129" y="27"/>
                  <a:pt x="136" y="27"/>
                </a:cubicBezTo>
                <a:cubicBezTo>
                  <a:pt x="139" y="27"/>
                  <a:pt x="142" y="25"/>
                  <a:pt x="142" y="21"/>
                </a:cubicBezTo>
                <a:cubicBezTo>
                  <a:pt x="142" y="16"/>
                  <a:pt x="139" y="14"/>
                  <a:pt x="136" y="14"/>
                </a:cubicBezTo>
                <a:cubicBezTo>
                  <a:pt x="122" y="14"/>
                  <a:pt x="111" y="26"/>
                  <a:pt x="111" y="39"/>
                </a:cubicBezTo>
                <a:cubicBezTo>
                  <a:pt x="111" y="43"/>
                  <a:pt x="111" y="43"/>
                  <a:pt x="111" y="43"/>
                </a:cubicBezTo>
                <a:cubicBezTo>
                  <a:pt x="96" y="43"/>
                  <a:pt x="96" y="43"/>
                  <a:pt x="96" y="43"/>
                </a:cubicBezTo>
                <a:cubicBezTo>
                  <a:pt x="96" y="43"/>
                  <a:pt x="96" y="43"/>
                  <a:pt x="96" y="43"/>
                </a:cubicBezTo>
                <a:cubicBezTo>
                  <a:pt x="80" y="43"/>
                  <a:pt x="66" y="51"/>
                  <a:pt x="58" y="64"/>
                </a:cubicBezTo>
                <a:cubicBezTo>
                  <a:pt x="51" y="63"/>
                  <a:pt x="46" y="57"/>
                  <a:pt x="46" y="51"/>
                </a:cubicBezTo>
                <a:cubicBezTo>
                  <a:pt x="46" y="47"/>
                  <a:pt x="44" y="44"/>
                  <a:pt x="40" y="44"/>
                </a:cubicBezTo>
                <a:cubicBezTo>
                  <a:pt x="36" y="44"/>
                  <a:pt x="34" y="47"/>
                  <a:pt x="34" y="51"/>
                </a:cubicBezTo>
                <a:cubicBezTo>
                  <a:pt x="34" y="62"/>
                  <a:pt x="41" y="72"/>
                  <a:pt x="52" y="76"/>
                </a:cubicBezTo>
                <a:cubicBezTo>
                  <a:pt x="51" y="80"/>
                  <a:pt x="50" y="85"/>
                  <a:pt x="50" y="89"/>
                </a:cubicBezTo>
                <a:cubicBezTo>
                  <a:pt x="50" y="93"/>
                  <a:pt x="53" y="96"/>
                  <a:pt x="56" y="96"/>
                </a:cubicBezTo>
                <a:cubicBezTo>
                  <a:pt x="60" y="96"/>
                  <a:pt x="63" y="93"/>
                  <a:pt x="63" y="89"/>
                </a:cubicBezTo>
                <a:cubicBezTo>
                  <a:pt x="63" y="80"/>
                  <a:pt x="67" y="72"/>
                  <a:pt x="73" y="66"/>
                </a:cubicBezTo>
                <a:cubicBezTo>
                  <a:pt x="77" y="78"/>
                  <a:pt x="88" y="87"/>
                  <a:pt x="101" y="87"/>
                </a:cubicBezTo>
                <a:cubicBezTo>
                  <a:pt x="105" y="87"/>
                  <a:pt x="108" y="84"/>
                  <a:pt x="108" y="80"/>
                </a:cubicBezTo>
                <a:cubicBezTo>
                  <a:pt x="108" y="77"/>
                  <a:pt x="105" y="74"/>
                  <a:pt x="101" y="74"/>
                </a:cubicBezTo>
                <a:cubicBezTo>
                  <a:pt x="92" y="74"/>
                  <a:pt x="85" y="67"/>
                  <a:pt x="84" y="58"/>
                </a:cubicBezTo>
                <a:cubicBezTo>
                  <a:pt x="88" y="57"/>
                  <a:pt x="92" y="56"/>
                  <a:pt x="96" y="56"/>
                </a:cubicBezTo>
                <a:cubicBezTo>
                  <a:pt x="130" y="56"/>
                  <a:pt x="130" y="56"/>
                  <a:pt x="130" y="56"/>
                </a:cubicBezTo>
                <a:cubicBezTo>
                  <a:pt x="140" y="56"/>
                  <a:pt x="150" y="59"/>
                  <a:pt x="158" y="65"/>
                </a:cubicBezTo>
                <a:cubicBezTo>
                  <a:pt x="132" y="69"/>
                  <a:pt x="111" y="86"/>
                  <a:pt x="100" y="109"/>
                </a:cubicBezTo>
                <a:cubicBezTo>
                  <a:pt x="77" y="109"/>
                  <a:pt x="77" y="109"/>
                  <a:pt x="77" y="109"/>
                </a:cubicBezTo>
                <a:cubicBezTo>
                  <a:pt x="77" y="109"/>
                  <a:pt x="77" y="109"/>
                  <a:pt x="77" y="109"/>
                </a:cubicBezTo>
                <a:cubicBezTo>
                  <a:pt x="76" y="109"/>
                  <a:pt x="76" y="109"/>
                  <a:pt x="76" y="109"/>
                </a:cubicBezTo>
                <a:cubicBezTo>
                  <a:pt x="76" y="109"/>
                  <a:pt x="76" y="109"/>
                  <a:pt x="76" y="109"/>
                </a:cubicBezTo>
                <a:cubicBezTo>
                  <a:pt x="50" y="109"/>
                  <a:pt x="50" y="109"/>
                  <a:pt x="50" y="109"/>
                </a:cubicBezTo>
                <a:cubicBezTo>
                  <a:pt x="37" y="109"/>
                  <a:pt x="26" y="99"/>
                  <a:pt x="26" y="85"/>
                </a:cubicBezTo>
                <a:cubicBezTo>
                  <a:pt x="26" y="82"/>
                  <a:pt x="23" y="79"/>
                  <a:pt x="20" y="79"/>
                </a:cubicBezTo>
                <a:cubicBezTo>
                  <a:pt x="16" y="79"/>
                  <a:pt x="13" y="82"/>
                  <a:pt x="13" y="85"/>
                </a:cubicBezTo>
                <a:cubicBezTo>
                  <a:pt x="13" y="106"/>
                  <a:pt x="30" y="122"/>
                  <a:pt x="50" y="122"/>
                </a:cubicBezTo>
                <a:cubicBezTo>
                  <a:pt x="52" y="122"/>
                  <a:pt x="52" y="122"/>
                  <a:pt x="52" y="122"/>
                </a:cubicBezTo>
                <a:cubicBezTo>
                  <a:pt x="48" y="127"/>
                  <a:pt x="46" y="133"/>
                  <a:pt x="46" y="140"/>
                </a:cubicBezTo>
                <a:cubicBezTo>
                  <a:pt x="46" y="143"/>
                  <a:pt x="49" y="146"/>
                  <a:pt x="53" y="146"/>
                </a:cubicBezTo>
                <a:cubicBezTo>
                  <a:pt x="56" y="146"/>
                  <a:pt x="59" y="143"/>
                  <a:pt x="59" y="140"/>
                </a:cubicBezTo>
                <a:cubicBezTo>
                  <a:pt x="59" y="130"/>
                  <a:pt x="67" y="122"/>
                  <a:pt x="77" y="122"/>
                </a:cubicBezTo>
                <a:cubicBezTo>
                  <a:pt x="77" y="122"/>
                  <a:pt x="77" y="122"/>
                  <a:pt x="77" y="122"/>
                </a:cubicBezTo>
                <a:cubicBezTo>
                  <a:pt x="96" y="122"/>
                  <a:pt x="96" y="122"/>
                  <a:pt x="96" y="122"/>
                </a:cubicBezTo>
                <a:cubicBezTo>
                  <a:pt x="94" y="129"/>
                  <a:pt x="93" y="136"/>
                  <a:pt x="93" y="143"/>
                </a:cubicBezTo>
                <a:cubicBezTo>
                  <a:pt x="93" y="147"/>
                  <a:pt x="96" y="149"/>
                  <a:pt x="99" y="149"/>
                </a:cubicBezTo>
                <a:cubicBezTo>
                  <a:pt x="103" y="149"/>
                  <a:pt x="106" y="147"/>
                  <a:pt x="106" y="143"/>
                </a:cubicBezTo>
                <a:cubicBezTo>
                  <a:pt x="106" y="125"/>
                  <a:pt x="113" y="108"/>
                  <a:pt x="125" y="96"/>
                </a:cubicBezTo>
                <a:cubicBezTo>
                  <a:pt x="141" y="97"/>
                  <a:pt x="153" y="110"/>
                  <a:pt x="153" y="126"/>
                </a:cubicBezTo>
                <a:cubicBezTo>
                  <a:pt x="153" y="130"/>
                  <a:pt x="156" y="133"/>
                  <a:pt x="160" y="133"/>
                </a:cubicBezTo>
                <a:cubicBezTo>
                  <a:pt x="163" y="133"/>
                  <a:pt x="166" y="130"/>
                  <a:pt x="166" y="126"/>
                </a:cubicBezTo>
                <a:cubicBezTo>
                  <a:pt x="166" y="108"/>
                  <a:pt x="154" y="92"/>
                  <a:pt x="138" y="86"/>
                </a:cubicBezTo>
                <a:cubicBezTo>
                  <a:pt x="147" y="80"/>
                  <a:pt x="158" y="76"/>
                  <a:pt x="171" y="76"/>
                </a:cubicBezTo>
                <a:cubicBezTo>
                  <a:pt x="178" y="85"/>
                  <a:pt x="182" y="95"/>
                  <a:pt x="182" y="107"/>
                </a:cubicBezTo>
                <a:cubicBezTo>
                  <a:pt x="182" y="160"/>
                  <a:pt x="182" y="160"/>
                  <a:pt x="182" y="160"/>
                </a:cubicBezTo>
                <a:cubicBezTo>
                  <a:pt x="179" y="162"/>
                  <a:pt x="176" y="165"/>
                  <a:pt x="174" y="168"/>
                </a:cubicBezTo>
                <a:cubicBezTo>
                  <a:pt x="155" y="166"/>
                  <a:pt x="142" y="151"/>
                  <a:pt x="142" y="134"/>
                </a:cubicBezTo>
                <a:cubicBezTo>
                  <a:pt x="142" y="130"/>
                  <a:pt x="139" y="127"/>
                  <a:pt x="135" y="127"/>
                </a:cubicBezTo>
                <a:cubicBezTo>
                  <a:pt x="132" y="127"/>
                  <a:pt x="129" y="130"/>
                  <a:pt x="129" y="134"/>
                </a:cubicBezTo>
                <a:cubicBezTo>
                  <a:pt x="129" y="156"/>
                  <a:pt x="145" y="175"/>
                  <a:pt x="166" y="180"/>
                </a:cubicBezTo>
                <a:cubicBezTo>
                  <a:pt x="165" y="183"/>
                  <a:pt x="165" y="187"/>
                  <a:pt x="165" y="191"/>
                </a:cubicBezTo>
                <a:cubicBezTo>
                  <a:pt x="165" y="191"/>
                  <a:pt x="165" y="191"/>
                  <a:pt x="165" y="191"/>
                </a:cubicBezTo>
                <a:cubicBezTo>
                  <a:pt x="165" y="192"/>
                  <a:pt x="165" y="192"/>
                  <a:pt x="165" y="192"/>
                </a:cubicBezTo>
                <a:cubicBezTo>
                  <a:pt x="165" y="242"/>
                  <a:pt x="165" y="242"/>
                  <a:pt x="165" y="242"/>
                </a:cubicBezTo>
                <a:cubicBezTo>
                  <a:pt x="156" y="242"/>
                  <a:pt x="156" y="242"/>
                  <a:pt x="156" y="242"/>
                </a:cubicBezTo>
                <a:cubicBezTo>
                  <a:pt x="151" y="242"/>
                  <a:pt x="148" y="239"/>
                  <a:pt x="148" y="235"/>
                </a:cubicBezTo>
                <a:cubicBezTo>
                  <a:pt x="148" y="196"/>
                  <a:pt x="148" y="196"/>
                  <a:pt x="148" y="196"/>
                </a:cubicBezTo>
                <a:cubicBezTo>
                  <a:pt x="137" y="190"/>
                  <a:pt x="129" y="181"/>
                  <a:pt x="124" y="170"/>
                </a:cubicBezTo>
                <a:cubicBezTo>
                  <a:pt x="120" y="171"/>
                  <a:pt x="116" y="172"/>
                  <a:pt x="112" y="172"/>
                </a:cubicBezTo>
                <a:cubicBezTo>
                  <a:pt x="101" y="172"/>
                  <a:pt x="91" y="167"/>
                  <a:pt x="85" y="160"/>
                </a:cubicBezTo>
                <a:cubicBezTo>
                  <a:pt x="80" y="161"/>
                  <a:pt x="74" y="162"/>
                  <a:pt x="69" y="162"/>
                </a:cubicBezTo>
                <a:cubicBezTo>
                  <a:pt x="31" y="162"/>
                  <a:pt x="0" y="131"/>
                  <a:pt x="0" y="93"/>
                </a:cubicBezTo>
                <a:cubicBezTo>
                  <a:pt x="0" y="55"/>
                  <a:pt x="31" y="24"/>
                  <a:pt x="69" y="24"/>
                </a:cubicBezTo>
                <a:cubicBezTo>
                  <a:pt x="75" y="24"/>
                  <a:pt x="81" y="25"/>
                  <a:pt x="87" y="27"/>
                </a:cubicBezTo>
                <a:cubicBezTo>
                  <a:pt x="95" y="11"/>
                  <a:pt x="110" y="0"/>
                  <a:pt x="128" y="0"/>
                </a:cubicBezTo>
                <a:cubicBezTo>
                  <a:pt x="147" y="0"/>
                  <a:pt x="163" y="11"/>
                  <a:pt x="171" y="29"/>
                </a:cubicBezTo>
                <a:cubicBezTo>
                  <a:pt x="177" y="27"/>
                  <a:pt x="183" y="26"/>
                  <a:pt x="190" y="26"/>
                </a:cubicBezTo>
                <a:cubicBezTo>
                  <a:pt x="226" y="26"/>
                  <a:pt x="255" y="55"/>
                  <a:pt x="255" y="91"/>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
        <p:nvSpPr>
          <p:cNvPr id="11" name="Rectangle: Rounded Corners 10">
            <a:extLst>
              <a:ext uri="{FF2B5EF4-FFF2-40B4-BE49-F238E27FC236}">
                <a16:creationId xmlns:a16="http://schemas.microsoft.com/office/drawing/2014/main" id="{EDA0D942-BD84-41F5-8F9E-32B38C3C920F}"/>
              </a:ext>
            </a:extLst>
          </p:cNvPr>
          <p:cNvSpPr/>
          <p:nvPr/>
        </p:nvSpPr>
        <p:spPr bwMode="gray">
          <a:xfrm>
            <a:off x="1861700" y="2141471"/>
            <a:ext cx="2189146" cy="2651798"/>
          </a:xfrm>
          <a:prstGeom prst="roundRect">
            <a:avLst/>
          </a:prstGeom>
          <a:noFill/>
          <a:ln w="38100">
            <a:solidFill>
              <a:srgbClr val="CC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46" name="Freeform 19">
            <a:extLst>
              <a:ext uri="{FF2B5EF4-FFF2-40B4-BE49-F238E27FC236}">
                <a16:creationId xmlns:a16="http://schemas.microsoft.com/office/drawing/2014/main" id="{807EE93D-CA99-46DF-9818-ECC657384C27}"/>
              </a:ext>
            </a:extLst>
          </p:cNvPr>
          <p:cNvSpPr>
            <a:spLocks noEditPoints="1"/>
          </p:cNvSpPr>
          <p:nvPr/>
        </p:nvSpPr>
        <p:spPr bwMode="auto">
          <a:xfrm>
            <a:off x="5973794" y="5076273"/>
            <a:ext cx="414122" cy="393119"/>
          </a:xfrm>
          <a:custGeom>
            <a:avLst/>
            <a:gdLst/>
            <a:ahLst/>
            <a:cxnLst>
              <a:cxn ang="0">
                <a:pos x="217" y="96"/>
              </a:cxn>
              <a:cxn ang="0">
                <a:pos x="207" y="106"/>
              </a:cxn>
              <a:cxn ang="0">
                <a:pos x="207" y="137"/>
              </a:cxn>
              <a:cxn ang="0">
                <a:pos x="217" y="147"/>
              </a:cxn>
              <a:cxn ang="0">
                <a:pos x="227" y="137"/>
              </a:cxn>
              <a:cxn ang="0">
                <a:pos x="227" y="106"/>
              </a:cxn>
              <a:cxn ang="0">
                <a:pos x="217" y="96"/>
              </a:cxn>
              <a:cxn ang="0">
                <a:pos x="156" y="110"/>
              </a:cxn>
              <a:cxn ang="0">
                <a:pos x="145" y="121"/>
              </a:cxn>
              <a:cxn ang="0">
                <a:pos x="156" y="133"/>
              </a:cxn>
              <a:cxn ang="0">
                <a:pos x="168" y="121"/>
              </a:cxn>
              <a:cxn ang="0">
                <a:pos x="156" y="110"/>
              </a:cxn>
              <a:cxn ang="0">
                <a:pos x="183" y="75"/>
              </a:cxn>
              <a:cxn ang="0">
                <a:pos x="121" y="14"/>
              </a:cxn>
              <a:cxn ang="0">
                <a:pos x="115" y="21"/>
              </a:cxn>
              <a:cxn ang="0">
                <a:pos x="121" y="27"/>
              </a:cxn>
              <a:cxn ang="0">
                <a:pos x="170" y="75"/>
              </a:cxn>
              <a:cxn ang="0">
                <a:pos x="176" y="81"/>
              </a:cxn>
              <a:cxn ang="0">
                <a:pos x="183" y="75"/>
              </a:cxn>
              <a:cxn ang="0">
                <a:pos x="180" y="121"/>
              </a:cxn>
              <a:cxn ang="0">
                <a:pos x="156" y="97"/>
              </a:cxn>
              <a:cxn ang="0">
                <a:pos x="132" y="121"/>
              </a:cxn>
              <a:cxn ang="0">
                <a:pos x="156" y="145"/>
              </a:cxn>
              <a:cxn ang="0">
                <a:pos x="180" y="121"/>
              </a:cxn>
              <a:cxn ang="0">
                <a:pos x="102" y="121"/>
              </a:cxn>
              <a:cxn ang="0">
                <a:pos x="87" y="106"/>
              </a:cxn>
              <a:cxn ang="0">
                <a:pos x="72" y="121"/>
              </a:cxn>
              <a:cxn ang="0">
                <a:pos x="87" y="136"/>
              </a:cxn>
              <a:cxn ang="0">
                <a:pos x="102" y="121"/>
              </a:cxn>
              <a:cxn ang="0">
                <a:pos x="198" y="75"/>
              </a:cxn>
              <a:cxn ang="0">
                <a:pos x="198" y="180"/>
              </a:cxn>
              <a:cxn ang="0">
                <a:pos x="191" y="186"/>
              </a:cxn>
              <a:cxn ang="0">
                <a:pos x="52" y="186"/>
              </a:cxn>
              <a:cxn ang="0">
                <a:pos x="46" y="180"/>
              </a:cxn>
              <a:cxn ang="0">
                <a:pos x="46" y="151"/>
              </a:cxn>
              <a:cxn ang="0">
                <a:pos x="33" y="128"/>
              </a:cxn>
              <a:cxn ang="0">
                <a:pos x="21" y="128"/>
              </a:cxn>
              <a:cxn ang="0">
                <a:pos x="11" y="133"/>
              </a:cxn>
              <a:cxn ang="0">
                <a:pos x="0" y="121"/>
              </a:cxn>
              <a:cxn ang="0">
                <a:pos x="11" y="110"/>
              </a:cxn>
              <a:cxn ang="0">
                <a:pos x="21" y="115"/>
              </a:cxn>
              <a:cxn ang="0">
                <a:pos x="33" y="115"/>
              </a:cxn>
              <a:cxn ang="0">
                <a:pos x="46" y="92"/>
              </a:cxn>
              <a:cxn ang="0">
                <a:pos x="46" y="75"/>
              </a:cxn>
              <a:cxn ang="0">
                <a:pos x="121" y="0"/>
              </a:cxn>
              <a:cxn ang="0">
                <a:pos x="198" y="75"/>
              </a:cxn>
              <a:cxn ang="0">
                <a:pos x="73" y="197"/>
              </a:cxn>
              <a:cxn ang="0">
                <a:pos x="170" y="197"/>
              </a:cxn>
              <a:cxn ang="0">
                <a:pos x="121" y="226"/>
              </a:cxn>
              <a:cxn ang="0">
                <a:pos x="73" y="197"/>
              </a:cxn>
            </a:cxnLst>
            <a:rect l="0" t="0" r="r" b="b"/>
            <a:pathLst>
              <a:path w="227" h="226">
                <a:moveTo>
                  <a:pt x="217" y="96"/>
                </a:moveTo>
                <a:cubicBezTo>
                  <a:pt x="211" y="96"/>
                  <a:pt x="207" y="100"/>
                  <a:pt x="207" y="106"/>
                </a:cubicBezTo>
                <a:cubicBezTo>
                  <a:pt x="207" y="137"/>
                  <a:pt x="207" y="137"/>
                  <a:pt x="207" y="137"/>
                </a:cubicBezTo>
                <a:cubicBezTo>
                  <a:pt x="207" y="143"/>
                  <a:pt x="211" y="147"/>
                  <a:pt x="217" y="147"/>
                </a:cubicBezTo>
                <a:cubicBezTo>
                  <a:pt x="222" y="147"/>
                  <a:pt x="227" y="143"/>
                  <a:pt x="227" y="137"/>
                </a:cubicBezTo>
                <a:cubicBezTo>
                  <a:pt x="227" y="106"/>
                  <a:pt x="227" y="106"/>
                  <a:pt x="227" y="106"/>
                </a:cubicBezTo>
                <a:cubicBezTo>
                  <a:pt x="227" y="100"/>
                  <a:pt x="222" y="96"/>
                  <a:pt x="217" y="96"/>
                </a:cubicBezTo>
                <a:close/>
                <a:moveTo>
                  <a:pt x="156" y="110"/>
                </a:moveTo>
                <a:cubicBezTo>
                  <a:pt x="150" y="110"/>
                  <a:pt x="145" y="115"/>
                  <a:pt x="145" y="121"/>
                </a:cubicBezTo>
                <a:cubicBezTo>
                  <a:pt x="145" y="128"/>
                  <a:pt x="150" y="133"/>
                  <a:pt x="156" y="133"/>
                </a:cubicBezTo>
                <a:cubicBezTo>
                  <a:pt x="163" y="133"/>
                  <a:pt x="168" y="128"/>
                  <a:pt x="168" y="121"/>
                </a:cubicBezTo>
                <a:cubicBezTo>
                  <a:pt x="168" y="115"/>
                  <a:pt x="163" y="110"/>
                  <a:pt x="156" y="110"/>
                </a:cubicBezTo>
                <a:close/>
                <a:moveTo>
                  <a:pt x="183" y="75"/>
                </a:moveTo>
                <a:cubicBezTo>
                  <a:pt x="183" y="42"/>
                  <a:pt x="156" y="14"/>
                  <a:pt x="121" y="14"/>
                </a:cubicBezTo>
                <a:cubicBezTo>
                  <a:pt x="118" y="14"/>
                  <a:pt x="115" y="17"/>
                  <a:pt x="115" y="21"/>
                </a:cubicBezTo>
                <a:cubicBezTo>
                  <a:pt x="115" y="24"/>
                  <a:pt x="118" y="27"/>
                  <a:pt x="121" y="27"/>
                </a:cubicBezTo>
                <a:cubicBezTo>
                  <a:pt x="149" y="27"/>
                  <a:pt x="170" y="49"/>
                  <a:pt x="170" y="75"/>
                </a:cubicBezTo>
                <a:cubicBezTo>
                  <a:pt x="170" y="78"/>
                  <a:pt x="173" y="81"/>
                  <a:pt x="176" y="81"/>
                </a:cubicBezTo>
                <a:cubicBezTo>
                  <a:pt x="180" y="81"/>
                  <a:pt x="183" y="78"/>
                  <a:pt x="183" y="75"/>
                </a:cubicBezTo>
                <a:close/>
                <a:moveTo>
                  <a:pt x="180" y="121"/>
                </a:moveTo>
                <a:cubicBezTo>
                  <a:pt x="180" y="108"/>
                  <a:pt x="170" y="97"/>
                  <a:pt x="156" y="97"/>
                </a:cubicBezTo>
                <a:cubicBezTo>
                  <a:pt x="143" y="97"/>
                  <a:pt x="132" y="108"/>
                  <a:pt x="132" y="121"/>
                </a:cubicBezTo>
                <a:cubicBezTo>
                  <a:pt x="132" y="135"/>
                  <a:pt x="143" y="145"/>
                  <a:pt x="156" y="145"/>
                </a:cubicBezTo>
                <a:cubicBezTo>
                  <a:pt x="170" y="145"/>
                  <a:pt x="180" y="135"/>
                  <a:pt x="180" y="121"/>
                </a:cubicBezTo>
                <a:close/>
                <a:moveTo>
                  <a:pt x="102" y="121"/>
                </a:moveTo>
                <a:cubicBezTo>
                  <a:pt x="102" y="113"/>
                  <a:pt x="95" y="106"/>
                  <a:pt x="87" y="106"/>
                </a:cubicBezTo>
                <a:cubicBezTo>
                  <a:pt x="79" y="106"/>
                  <a:pt x="72" y="113"/>
                  <a:pt x="72" y="121"/>
                </a:cubicBezTo>
                <a:cubicBezTo>
                  <a:pt x="72" y="130"/>
                  <a:pt x="79" y="136"/>
                  <a:pt x="87" y="136"/>
                </a:cubicBezTo>
                <a:cubicBezTo>
                  <a:pt x="95" y="136"/>
                  <a:pt x="102" y="130"/>
                  <a:pt x="102" y="121"/>
                </a:cubicBezTo>
                <a:close/>
                <a:moveTo>
                  <a:pt x="198" y="75"/>
                </a:moveTo>
                <a:cubicBezTo>
                  <a:pt x="198" y="180"/>
                  <a:pt x="198" y="180"/>
                  <a:pt x="198" y="180"/>
                </a:cubicBezTo>
                <a:cubicBezTo>
                  <a:pt x="198" y="184"/>
                  <a:pt x="195" y="186"/>
                  <a:pt x="191" y="186"/>
                </a:cubicBezTo>
                <a:cubicBezTo>
                  <a:pt x="52" y="186"/>
                  <a:pt x="52" y="186"/>
                  <a:pt x="52" y="186"/>
                </a:cubicBezTo>
                <a:cubicBezTo>
                  <a:pt x="49" y="186"/>
                  <a:pt x="46" y="184"/>
                  <a:pt x="46" y="180"/>
                </a:cubicBezTo>
                <a:cubicBezTo>
                  <a:pt x="46" y="151"/>
                  <a:pt x="46" y="151"/>
                  <a:pt x="46" y="151"/>
                </a:cubicBezTo>
                <a:cubicBezTo>
                  <a:pt x="39" y="145"/>
                  <a:pt x="35" y="137"/>
                  <a:pt x="33" y="128"/>
                </a:cubicBezTo>
                <a:cubicBezTo>
                  <a:pt x="21" y="128"/>
                  <a:pt x="21" y="128"/>
                  <a:pt x="21" y="128"/>
                </a:cubicBezTo>
                <a:cubicBezTo>
                  <a:pt x="19" y="131"/>
                  <a:pt x="15" y="133"/>
                  <a:pt x="11" y="133"/>
                </a:cubicBezTo>
                <a:cubicBezTo>
                  <a:pt x="5" y="133"/>
                  <a:pt x="0" y="128"/>
                  <a:pt x="0" y="121"/>
                </a:cubicBezTo>
                <a:cubicBezTo>
                  <a:pt x="0" y="115"/>
                  <a:pt x="5" y="110"/>
                  <a:pt x="11" y="110"/>
                </a:cubicBezTo>
                <a:cubicBezTo>
                  <a:pt x="15" y="110"/>
                  <a:pt x="19" y="112"/>
                  <a:pt x="21" y="115"/>
                </a:cubicBezTo>
                <a:cubicBezTo>
                  <a:pt x="33" y="115"/>
                  <a:pt x="33" y="115"/>
                  <a:pt x="33" y="115"/>
                </a:cubicBezTo>
                <a:cubicBezTo>
                  <a:pt x="35" y="106"/>
                  <a:pt x="39" y="98"/>
                  <a:pt x="46" y="92"/>
                </a:cubicBezTo>
                <a:cubicBezTo>
                  <a:pt x="46" y="75"/>
                  <a:pt x="46" y="75"/>
                  <a:pt x="46" y="75"/>
                </a:cubicBezTo>
                <a:cubicBezTo>
                  <a:pt x="46" y="33"/>
                  <a:pt x="80" y="0"/>
                  <a:pt x="121" y="0"/>
                </a:cubicBezTo>
                <a:cubicBezTo>
                  <a:pt x="164" y="0"/>
                  <a:pt x="198" y="33"/>
                  <a:pt x="198" y="75"/>
                </a:cubicBezTo>
                <a:close/>
                <a:moveTo>
                  <a:pt x="73" y="197"/>
                </a:moveTo>
                <a:cubicBezTo>
                  <a:pt x="170" y="197"/>
                  <a:pt x="170" y="197"/>
                  <a:pt x="170" y="197"/>
                </a:cubicBezTo>
                <a:cubicBezTo>
                  <a:pt x="161" y="213"/>
                  <a:pt x="143" y="226"/>
                  <a:pt x="121" y="226"/>
                </a:cubicBezTo>
                <a:cubicBezTo>
                  <a:pt x="101" y="226"/>
                  <a:pt x="83" y="213"/>
                  <a:pt x="73" y="197"/>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
        <p:nvSpPr>
          <p:cNvPr id="47" name="Freeform 24">
            <a:extLst>
              <a:ext uri="{FF2B5EF4-FFF2-40B4-BE49-F238E27FC236}">
                <a16:creationId xmlns:a16="http://schemas.microsoft.com/office/drawing/2014/main" id="{05C66038-EC32-4D9E-A5B2-F254502551CA}"/>
              </a:ext>
            </a:extLst>
          </p:cNvPr>
          <p:cNvSpPr>
            <a:spLocks noEditPoints="1"/>
          </p:cNvSpPr>
          <p:nvPr/>
        </p:nvSpPr>
        <p:spPr bwMode="auto">
          <a:xfrm>
            <a:off x="5004136" y="3642626"/>
            <a:ext cx="426502" cy="446534"/>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
        <p:nvSpPr>
          <p:cNvPr id="48" name="TextBox 47">
            <a:extLst>
              <a:ext uri="{FF2B5EF4-FFF2-40B4-BE49-F238E27FC236}">
                <a16:creationId xmlns:a16="http://schemas.microsoft.com/office/drawing/2014/main" id="{57F87131-96AA-486C-9F96-553B8B86E7B3}"/>
              </a:ext>
            </a:extLst>
          </p:cNvPr>
          <p:cNvSpPr txBox="1"/>
          <p:nvPr/>
        </p:nvSpPr>
        <p:spPr>
          <a:xfrm>
            <a:off x="5560409" y="3283104"/>
            <a:ext cx="1963679" cy="969496"/>
          </a:xfrm>
          <a:prstGeom prst="rect">
            <a:avLst/>
          </a:prstGeom>
          <a:noFill/>
        </p:spPr>
        <p:txBody>
          <a:bodyPr wrap="none" lIns="0" tIns="0" rIns="0" bIns="0" rtlCol="0">
            <a:spAutoFit/>
          </a:bodyPr>
          <a:lstStyle/>
          <a:p>
            <a:r>
              <a:rPr lang="en-US" sz="1050" u="sng" dirty="0">
                <a:solidFill>
                  <a:schemeClr val="tx2"/>
                </a:solidFill>
              </a:rPr>
              <a:t>AMW Care Team</a:t>
            </a:r>
          </a:p>
          <a:p>
            <a:pPr marL="174625" indent="-174625">
              <a:buFont typeface="Arial" panose="020B0604020202020204" pitchFamily="34" charset="0"/>
              <a:buChar char="•"/>
            </a:pPr>
            <a:r>
              <a:rPr lang="en-US" sz="1050" dirty="0">
                <a:solidFill>
                  <a:schemeClr val="tx2"/>
                </a:solidFill>
              </a:rPr>
              <a:t>Call and Chat Support</a:t>
            </a:r>
          </a:p>
          <a:p>
            <a:pPr marL="174625" indent="-174625">
              <a:buFont typeface="Arial" panose="020B0604020202020204" pitchFamily="34" charset="0"/>
              <a:buChar char="•"/>
            </a:pPr>
            <a:r>
              <a:rPr lang="en-US" sz="1050" dirty="0">
                <a:solidFill>
                  <a:schemeClr val="tx2"/>
                </a:solidFill>
              </a:rPr>
              <a:t>Care Plan Creation/Tracking</a:t>
            </a:r>
          </a:p>
          <a:p>
            <a:pPr marL="174625" indent="-174625">
              <a:buFont typeface="Arial" panose="020B0604020202020204" pitchFamily="34" charset="0"/>
              <a:buChar char="•"/>
            </a:pPr>
            <a:r>
              <a:rPr lang="en-US" sz="1050" dirty="0">
                <a:solidFill>
                  <a:schemeClr val="tx2"/>
                </a:solidFill>
              </a:rPr>
              <a:t>At Risk Member Outreach</a:t>
            </a:r>
          </a:p>
          <a:p>
            <a:pPr marL="174625" indent="-174625">
              <a:buFont typeface="Arial" panose="020B0604020202020204" pitchFamily="34" charset="0"/>
              <a:buChar char="•"/>
            </a:pPr>
            <a:r>
              <a:rPr lang="en-US" sz="1050" dirty="0">
                <a:solidFill>
                  <a:schemeClr val="tx2"/>
                </a:solidFill>
              </a:rPr>
              <a:t>Intelligent Agent Assist</a:t>
            </a:r>
          </a:p>
          <a:p>
            <a:pPr marL="174625" indent="-174625">
              <a:buFont typeface="Arial" panose="020B0604020202020204" pitchFamily="34" charset="0"/>
              <a:buChar char="•"/>
            </a:pPr>
            <a:r>
              <a:rPr lang="en-US" sz="1050" dirty="0">
                <a:solidFill>
                  <a:schemeClr val="tx2"/>
                </a:solidFill>
              </a:rPr>
              <a:t>Navigation</a:t>
            </a:r>
          </a:p>
        </p:txBody>
      </p:sp>
      <p:cxnSp>
        <p:nvCxnSpPr>
          <p:cNvPr id="49" name="Straight Arrow Connector 48">
            <a:extLst>
              <a:ext uri="{FF2B5EF4-FFF2-40B4-BE49-F238E27FC236}">
                <a16:creationId xmlns:a16="http://schemas.microsoft.com/office/drawing/2014/main" id="{F8CCBBC8-B8B6-41E7-B6F7-FCF8358C9601}"/>
              </a:ext>
            </a:extLst>
          </p:cNvPr>
          <p:cNvCxnSpPr>
            <a:cxnSpLocks/>
          </p:cNvCxnSpPr>
          <p:nvPr/>
        </p:nvCxnSpPr>
        <p:spPr>
          <a:xfrm flipV="1">
            <a:off x="4163842" y="2794589"/>
            <a:ext cx="658529" cy="474221"/>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8928290-A2C0-418C-9681-D00AE09A7239}"/>
              </a:ext>
            </a:extLst>
          </p:cNvPr>
          <p:cNvCxnSpPr>
            <a:cxnSpLocks/>
          </p:cNvCxnSpPr>
          <p:nvPr/>
        </p:nvCxnSpPr>
        <p:spPr>
          <a:xfrm>
            <a:off x="5212399" y="2907431"/>
            <a:ext cx="1" cy="609327"/>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E2885F6-3AFA-49C2-B281-9FCDEA39D041}"/>
              </a:ext>
            </a:extLst>
          </p:cNvPr>
          <p:cNvCxnSpPr>
            <a:cxnSpLocks/>
          </p:cNvCxnSpPr>
          <p:nvPr/>
        </p:nvCxnSpPr>
        <p:spPr>
          <a:xfrm>
            <a:off x="4188267" y="3463118"/>
            <a:ext cx="634104" cy="338044"/>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FB68E044-ADB5-4E75-9075-3F8CBB297209}"/>
              </a:ext>
            </a:extLst>
          </p:cNvPr>
          <p:cNvSpPr/>
          <p:nvPr/>
        </p:nvSpPr>
        <p:spPr bwMode="gray">
          <a:xfrm>
            <a:off x="4715027" y="4501426"/>
            <a:ext cx="925158" cy="360743"/>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Clinical Platform</a:t>
            </a:r>
          </a:p>
        </p:txBody>
      </p:sp>
      <p:sp>
        <p:nvSpPr>
          <p:cNvPr id="57" name="Rectangle: Rounded Corners 56">
            <a:extLst>
              <a:ext uri="{FF2B5EF4-FFF2-40B4-BE49-F238E27FC236}">
                <a16:creationId xmlns:a16="http://schemas.microsoft.com/office/drawing/2014/main" id="{BC2BCF59-C41A-47BC-87F2-8205E9CF7C28}"/>
              </a:ext>
            </a:extLst>
          </p:cNvPr>
          <p:cNvSpPr/>
          <p:nvPr/>
        </p:nvSpPr>
        <p:spPr bwMode="gray">
          <a:xfrm>
            <a:off x="5773429" y="4498874"/>
            <a:ext cx="925158" cy="360743"/>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Next Best Action</a:t>
            </a:r>
          </a:p>
        </p:txBody>
      </p:sp>
      <p:sp>
        <p:nvSpPr>
          <p:cNvPr id="58" name="Rectangle: Rounded Corners 57">
            <a:extLst>
              <a:ext uri="{FF2B5EF4-FFF2-40B4-BE49-F238E27FC236}">
                <a16:creationId xmlns:a16="http://schemas.microsoft.com/office/drawing/2014/main" id="{34F9BBEA-715B-4735-8934-920F1351020C}"/>
              </a:ext>
            </a:extLst>
          </p:cNvPr>
          <p:cNvSpPr/>
          <p:nvPr/>
        </p:nvSpPr>
        <p:spPr bwMode="gray">
          <a:xfrm>
            <a:off x="6831831" y="4495127"/>
            <a:ext cx="925158" cy="360743"/>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err="1">
                <a:solidFill>
                  <a:schemeClr val="bg1"/>
                </a:solidFill>
              </a:rPr>
              <a:t>Incedo</a:t>
            </a:r>
            <a:endParaRPr lang="en-US" sz="1050" b="1" dirty="0">
              <a:solidFill>
                <a:schemeClr val="bg1"/>
              </a:solidFill>
            </a:endParaRPr>
          </a:p>
        </p:txBody>
      </p:sp>
      <p:sp>
        <p:nvSpPr>
          <p:cNvPr id="59" name="Rectangle: Rounded Corners 58">
            <a:extLst>
              <a:ext uri="{FF2B5EF4-FFF2-40B4-BE49-F238E27FC236}">
                <a16:creationId xmlns:a16="http://schemas.microsoft.com/office/drawing/2014/main" id="{3453A479-8588-453B-81CF-0DB75C5C2755}"/>
              </a:ext>
            </a:extLst>
          </p:cNvPr>
          <p:cNvSpPr/>
          <p:nvPr/>
        </p:nvSpPr>
        <p:spPr bwMode="gray">
          <a:xfrm>
            <a:off x="4649712" y="4264211"/>
            <a:ext cx="3154161" cy="614023"/>
          </a:xfrm>
          <a:prstGeom prst="roundRect">
            <a:avLst/>
          </a:prstGeom>
          <a:noFill/>
          <a:ln w="31750">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tIns="0" rtlCol="0" anchor="t" anchorCtr="0"/>
          <a:lstStyle/>
          <a:p>
            <a:pPr algn="ctr"/>
            <a:r>
              <a:rPr lang="en-US" sz="1200" b="1" dirty="0">
                <a:solidFill>
                  <a:schemeClr val="tx2">
                    <a:lumMod val="75000"/>
                  </a:schemeClr>
                </a:solidFill>
              </a:rPr>
              <a:t>SPOG (single pane of glass)</a:t>
            </a:r>
          </a:p>
        </p:txBody>
      </p:sp>
      <p:sp>
        <p:nvSpPr>
          <p:cNvPr id="60" name="TextBox 59">
            <a:extLst>
              <a:ext uri="{FF2B5EF4-FFF2-40B4-BE49-F238E27FC236}">
                <a16:creationId xmlns:a16="http://schemas.microsoft.com/office/drawing/2014/main" id="{B013B53D-0218-4D30-8076-7FD8C5F5C9FC}"/>
              </a:ext>
            </a:extLst>
          </p:cNvPr>
          <p:cNvSpPr txBox="1"/>
          <p:nvPr/>
        </p:nvSpPr>
        <p:spPr>
          <a:xfrm>
            <a:off x="4455340" y="2587279"/>
            <a:ext cx="419987" cy="138499"/>
          </a:xfrm>
          <a:prstGeom prst="rect">
            <a:avLst/>
          </a:prstGeom>
          <a:noFill/>
        </p:spPr>
        <p:txBody>
          <a:bodyPr wrap="none" lIns="0" tIns="0" rIns="0" bIns="0" rtlCol="0">
            <a:spAutoFit/>
          </a:bodyPr>
          <a:lstStyle/>
          <a:p>
            <a:r>
              <a:rPr lang="en-US" sz="900" dirty="0">
                <a:solidFill>
                  <a:schemeClr val="tx2"/>
                </a:solidFill>
              </a:rPr>
              <a:t>Primary</a:t>
            </a:r>
          </a:p>
        </p:txBody>
      </p:sp>
      <p:sp>
        <p:nvSpPr>
          <p:cNvPr id="61" name="TextBox 60">
            <a:extLst>
              <a:ext uri="{FF2B5EF4-FFF2-40B4-BE49-F238E27FC236}">
                <a16:creationId xmlns:a16="http://schemas.microsoft.com/office/drawing/2014/main" id="{ADBA33DD-6F88-4EA7-8DF8-C1185B0514AF}"/>
              </a:ext>
            </a:extLst>
          </p:cNvPr>
          <p:cNvSpPr txBox="1"/>
          <p:nvPr/>
        </p:nvSpPr>
        <p:spPr>
          <a:xfrm>
            <a:off x="4414100" y="3819139"/>
            <a:ext cx="507318" cy="276999"/>
          </a:xfrm>
          <a:prstGeom prst="rect">
            <a:avLst/>
          </a:prstGeom>
          <a:noFill/>
        </p:spPr>
        <p:txBody>
          <a:bodyPr wrap="square" lIns="0" tIns="0" rIns="0" bIns="0" rtlCol="0">
            <a:spAutoFit/>
          </a:bodyPr>
          <a:lstStyle/>
          <a:p>
            <a:pPr algn="ctr"/>
            <a:r>
              <a:rPr lang="en-US" sz="900" dirty="0">
                <a:solidFill>
                  <a:schemeClr val="tx2"/>
                </a:solidFill>
              </a:rPr>
              <a:t>On Request</a:t>
            </a:r>
          </a:p>
        </p:txBody>
      </p:sp>
      <p:sp>
        <p:nvSpPr>
          <p:cNvPr id="62" name="TextBox 61">
            <a:extLst>
              <a:ext uri="{FF2B5EF4-FFF2-40B4-BE49-F238E27FC236}">
                <a16:creationId xmlns:a16="http://schemas.microsoft.com/office/drawing/2014/main" id="{2BDBE4E9-5524-41E0-A687-C05365E3E587}"/>
              </a:ext>
            </a:extLst>
          </p:cNvPr>
          <p:cNvSpPr txBox="1"/>
          <p:nvPr/>
        </p:nvSpPr>
        <p:spPr>
          <a:xfrm>
            <a:off x="4687725" y="3061405"/>
            <a:ext cx="565820" cy="276999"/>
          </a:xfrm>
          <a:prstGeom prst="rect">
            <a:avLst/>
          </a:prstGeom>
          <a:noFill/>
        </p:spPr>
        <p:txBody>
          <a:bodyPr wrap="square" lIns="0" tIns="0" rIns="0" bIns="0" rtlCol="0">
            <a:spAutoFit/>
          </a:bodyPr>
          <a:lstStyle/>
          <a:p>
            <a:pPr algn="ctr"/>
            <a:r>
              <a:rPr lang="en-US" sz="900" dirty="0">
                <a:solidFill>
                  <a:schemeClr val="tx2"/>
                </a:solidFill>
              </a:rPr>
              <a:t>As Needed</a:t>
            </a:r>
          </a:p>
        </p:txBody>
      </p:sp>
      <p:sp>
        <p:nvSpPr>
          <p:cNvPr id="63" name="Freeform 32">
            <a:extLst>
              <a:ext uri="{FF2B5EF4-FFF2-40B4-BE49-F238E27FC236}">
                <a16:creationId xmlns:a16="http://schemas.microsoft.com/office/drawing/2014/main" id="{9815ADFC-48AE-4685-A911-6318C61D1134}"/>
              </a:ext>
            </a:extLst>
          </p:cNvPr>
          <p:cNvSpPr>
            <a:spLocks noEditPoints="1"/>
          </p:cNvSpPr>
          <p:nvPr/>
        </p:nvSpPr>
        <p:spPr bwMode="auto">
          <a:xfrm>
            <a:off x="2569363" y="5107841"/>
            <a:ext cx="490783" cy="367159"/>
          </a:xfrm>
          <a:custGeom>
            <a:avLst/>
            <a:gdLst/>
            <a:ahLst/>
            <a:cxnLst>
              <a:cxn ang="0">
                <a:pos x="151" y="50"/>
              </a:cxn>
              <a:cxn ang="0">
                <a:pos x="151" y="91"/>
              </a:cxn>
              <a:cxn ang="0">
                <a:pos x="107" y="51"/>
              </a:cxn>
              <a:cxn ang="0">
                <a:pos x="107" y="36"/>
              </a:cxn>
              <a:cxn ang="0">
                <a:pos x="130" y="43"/>
              </a:cxn>
              <a:cxn ang="0">
                <a:pos x="121" y="126"/>
              </a:cxn>
              <a:cxn ang="0">
                <a:pos x="108" y="60"/>
              </a:cxn>
              <a:cxn ang="0">
                <a:pos x="121" y="126"/>
              </a:cxn>
              <a:cxn ang="0">
                <a:pos x="67" y="104"/>
              </a:cxn>
              <a:cxn ang="0">
                <a:pos x="67" y="89"/>
              </a:cxn>
              <a:cxn ang="0">
                <a:pos x="90" y="97"/>
              </a:cxn>
              <a:cxn ang="0">
                <a:pos x="81" y="126"/>
              </a:cxn>
              <a:cxn ang="0">
                <a:pos x="68" y="113"/>
              </a:cxn>
              <a:cxn ang="0">
                <a:pos x="81" y="126"/>
              </a:cxn>
              <a:cxn ang="0">
                <a:pos x="26" y="78"/>
              </a:cxn>
              <a:cxn ang="0">
                <a:pos x="26" y="63"/>
              </a:cxn>
              <a:cxn ang="0">
                <a:pos x="50" y="70"/>
              </a:cxn>
              <a:cxn ang="0">
                <a:pos x="41" y="126"/>
              </a:cxn>
              <a:cxn ang="0">
                <a:pos x="28" y="87"/>
              </a:cxn>
              <a:cxn ang="0">
                <a:pos x="41" y="126"/>
              </a:cxn>
              <a:cxn ang="0">
                <a:pos x="41" y="15"/>
              </a:cxn>
              <a:cxn ang="0">
                <a:pos x="28" y="54"/>
              </a:cxn>
              <a:cxn ang="0">
                <a:pos x="68" y="15"/>
              </a:cxn>
              <a:cxn ang="0">
                <a:pos x="81" y="80"/>
              </a:cxn>
              <a:cxn ang="0">
                <a:pos x="68" y="15"/>
              </a:cxn>
              <a:cxn ang="0">
                <a:pos x="121" y="15"/>
              </a:cxn>
              <a:cxn ang="0">
                <a:pos x="108" y="27"/>
              </a:cxn>
              <a:cxn ang="0">
                <a:pos x="192" y="0"/>
              </a:cxn>
              <a:cxn ang="0">
                <a:pos x="0" y="10"/>
              </a:cxn>
              <a:cxn ang="0">
                <a:pos x="10" y="141"/>
              </a:cxn>
              <a:cxn ang="0">
                <a:pos x="202" y="131"/>
              </a:cxn>
              <a:cxn ang="0">
                <a:pos x="192" y="0"/>
              </a:cxn>
            </a:cxnLst>
            <a:rect l="0" t="0" r="r" b="b"/>
            <a:pathLst>
              <a:path w="202" h="141">
                <a:moveTo>
                  <a:pt x="151" y="91"/>
                </a:moveTo>
                <a:cubicBezTo>
                  <a:pt x="151" y="50"/>
                  <a:pt x="151" y="50"/>
                  <a:pt x="151" y="50"/>
                </a:cubicBezTo>
                <a:cubicBezTo>
                  <a:pt x="182" y="70"/>
                  <a:pt x="182" y="70"/>
                  <a:pt x="182" y="70"/>
                </a:cubicBezTo>
                <a:lnTo>
                  <a:pt x="151" y="91"/>
                </a:lnTo>
                <a:close/>
                <a:moveTo>
                  <a:pt x="122" y="51"/>
                </a:moveTo>
                <a:cubicBezTo>
                  <a:pt x="107" y="51"/>
                  <a:pt x="107" y="51"/>
                  <a:pt x="107" y="51"/>
                </a:cubicBezTo>
                <a:cubicBezTo>
                  <a:pt x="102" y="51"/>
                  <a:pt x="99" y="48"/>
                  <a:pt x="99" y="43"/>
                </a:cubicBezTo>
                <a:cubicBezTo>
                  <a:pt x="99" y="39"/>
                  <a:pt x="102" y="36"/>
                  <a:pt x="107" y="36"/>
                </a:cubicBezTo>
                <a:cubicBezTo>
                  <a:pt x="122" y="36"/>
                  <a:pt x="122" y="36"/>
                  <a:pt x="122" y="36"/>
                </a:cubicBezTo>
                <a:cubicBezTo>
                  <a:pt x="127" y="36"/>
                  <a:pt x="130" y="39"/>
                  <a:pt x="130" y="43"/>
                </a:cubicBezTo>
                <a:cubicBezTo>
                  <a:pt x="130" y="48"/>
                  <a:pt x="127" y="51"/>
                  <a:pt x="122" y="51"/>
                </a:cubicBezTo>
                <a:close/>
                <a:moveTo>
                  <a:pt x="121" y="126"/>
                </a:moveTo>
                <a:cubicBezTo>
                  <a:pt x="108" y="126"/>
                  <a:pt x="108" y="126"/>
                  <a:pt x="108" y="126"/>
                </a:cubicBezTo>
                <a:cubicBezTo>
                  <a:pt x="108" y="60"/>
                  <a:pt x="108" y="60"/>
                  <a:pt x="108" y="60"/>
                </a:cubicBezTo>
                <a:cubicBezTo>
                  <a:pt x="121" y="60"/>
                  <a:pt x="121" y="60"/>
                  <a:pt x="121" y="60"/>
                </a:cubicBezTo>
                <a:lnTo>
                  <a:pt x="121" y="126"/>
                </a:lnTo>
                <a:close/>
                <a:moveTo>
                  <a:pt x="82" y="104"/>
                </a:moveTo>
                <a:cubicBezTo>
                  <a:pt x="67" y="104"/>
                  <a:pt x="67" y="104"/>
                  <a:pt x="67" y="104"/>
                </a:cubicBezTo>
                <a:cubicBezTo>
                  <a:pt x="62" y="104"/>
                  <a:pt x="59" y="101"/>
                  <a:pt x="59" y="97"/>
                </a:cubicBezTo>
                <a:cubicBezTo>
                  <a:pt x="59" y="93"/>
                  <a:pt x="62" y="89"/>
                  <a:pt x="67" y="89"/>
                </a:cubicBezTo>
                <a:cubicBezTo>
                  <a:pt x="82" y="89"/>
                  <a:pt x="82" y="89"/>
                  <a:pt x="82" y="89"/>
                </a:cubicBezTo>
                <a:cubicBezTo>
                  <a:pt x="87" y="89"/>
                  <a:pt x="90" y="93"/>
                  <a:pt x="90" y="97"/>
                </a:cubicBezTo>
                <a:cubicBezTo>
                  <a:pt x="90" y="101"/>
                  <a:pt x="87" y="104"/>
                  <a:pt x="82" y="104"/>
                </a:cubicBezTo>
                <a:close/>
                <a:moveTo>
                  <a:pt x="81" y="126"/>
                </a:moveTo>
                <a:cubicBezTo>
                  <a:pt x="68" y="126"/>
                  <a:pt x="68" y="126"/>
                  <a:pt x="68" y="126"/>
                </a:cubicBezTo>
                <a:cubicBezTo>
                  <a:pt x="68" y="113"/>
                  <a:pt x="68" y="113"/>
                  <a:pt x="68" y="113"/>
                </a:cubicBezTo>
                <a:cubicBezTo>
                  <a:pt x="81" y="113"/>
                  <a:pt x="81" y="113"/>
                  <a:pt x="81" y="113"/>
                </a:cubicBezTo>
                <a:lnTo>
                  <a:pt x="81" y="126"/>
                </a:lnTo>
                <a:close/>
                <a:moveTo>
                  <a:pt x="42" y="78"/>
                </a:moveTo>
                <a:cubicBezTo>
                  <a:pt x="26" y="78"/>
                  <a:pt x="26" y="78"/>
                  <a:pt x="26" y="78"/>
                </a:cubicBezTo>
                <a:cubicBezTo>
                  <a:pt x="22" y="78"/>
                  <a:pt x="19" y="75"/>
                  <a:pt x="19" y="70"/>
                </a:cubicBezTo>
                <a:cubicBezTo>
                  <a:pt x="19" y="66"/>
                  <a:pt x="22" y="63"/>
                  <a:pt x="26" y="63"/>
                </a:cubicBezTo>
                <a:cubicBezTo>
                  <a:pt x="42" y="63"/>
                  <a:pt x="42" y="63"/>
                  <a:pt x="42" y="63"/>
                </a:cubicBezTo>
                <a:cubicBezTo>
                  <a:pt x="46" y="63"/>
                  <a:pt x="50" y="66"/>
                  <a:pt x="50" y="70"/>
                </a:cubicBezTo>
                <a:cubicBezTo>
                  <a:pt x="50" y="75"/>
                  <a:pt x="46" y="78"/>
                  <a:pt x="42" y="78"/>
                </a:cubicBezTo>
                <a:close/>
                <a:moveTo>
                  <a:pt x="41" y="126"/>
                </a:moveTo>
                <a:cubicBezTo>
                  <a:pt x="28" y="126"/>
                  <a:pt x="28" y="126"/>
                  <a:pt x="28" y="126"/>
                </a:cubicBezTo>
                <a:cubicBezTo>
                  <a:pt x="28" y="87"/>
                  <a:pt x="28" y="87"/>
                  <a:pt x="28" y="87"/>
                </a:cubicBezTo>
                <a:cubicBezTo>
                  <a:pt x="41" y="87"/>
                  <a:pt x="41" y="87"/>
                  <a:pt x="41" y="87"/>
                </a:cubicBezTo>
                <a:lnTo>
                  <a:pt x="41" y="126"/>
                </a:lnTo>
                <a:close/>
                <a:moveTo>
                  <a:pt x="28" y="15"/>
                </a:moveTo>
                <a:cubicBezTo>
                  <a:pt x="41" y="15"/>
                  <a:pt x="41" y="15"/>
                  <a:pt x="41" y="15"/>
                </a:cubicBezTo>
                <a:cubicBezTo>
                  <a:pt x="41" y="54"/>
                  <a:pt x="41" y="54"/>
                  <a:pt x="41" y="54"/>
                </a:cubicBezTo>
                <a:cubicBezTo>
                  <a:pt x="28" y="54"/>
                  <a:pt x="28" y="54"/>
                  <a:pt x="28" y="54"/>
                </a:cubicBezTo>
                <a:lnTo>
                  <a:pt x="28" y="15"/>
                </a:lnTo>
                <a:close/>
                <a:moveTo>
                  <a:pt x="68" y="15"/>
                </a:moveTo>
                <a:cubicBezTo>
                  <a:pt x="81" y="15"/>
                  <a:pt x="81" y="15"/>
                  <a:pt x="81" y="15"/>
                </a:cubicBezTo>
                <a:cubicBezTo>
                  <a:pt x="81" y="80"/>
                  <a:pt x="81" y="80"/>
                  <a:pt x="81" y="80"/>
                </a:cubicBezTo>
                <a:cubicBezTo>
                  <a:pt x="68" y="80"/>
                  <a:pt x="68" y="80"/>
                  <a:pt x="68" y="80"/>
                </a:cubicBezTo>
                <a:lnTo>
                  <a:pt x="68" y="15"/>
                </a:lnTo>
                <a:close/>
                <a:moveTo>
                  <a:pt x="108" y="15"/>
                </a:moveTo>
                <a:cubicBezTo>
                  <a:pt x="121" y="15"/>
                  <a:pt x="121" y="15"/>
                  <a:pt x="121" y="15"/>
                </a:cubicBezTo>
                <a:cubicBezTo>
                  <a:pt x="121" y="27"/>
                  <a:pt x="121" y="27"/>
                  <a:pt x="121" y="27"/>
                </a:cubicBezTo>
                <a:cubicBezTo>
                  <a:pt x="108" y="27"/>
                  <a:pt x="108" y="27"/>
                  <a:pt x="108" y="27"/>
                </a:cubicBezTo>
                <a:lnTo>
                  <a:pt x="108" y="15"/>
                </a:lnTo>
                <a:close/>
                <a:moveTo>
                  <a:pt x="192" y="0"/>
                </a:moveTo>
                <a:cubicBezTo>
                  <a:pt x="10" y="0"/>
                  <a:pt x="10" y="0"/>
                  <a:pt x="10" y="0"/>
                </a:cubicBezTo>
                <a:cubicBezTo>
                  <a:pt x="5" y="0"/>
                  <a:pt x="0" y="4"/>
                  <a:pt x="0" y="10"/>
                </a:cubicBezTo>
                <a:cubicBezTo>
                  <a:pt x="0" y="131"/>
                  <a:pt x="0" y="131"/>
                  <a:pt x="0" y="131"/>
                </a:cubicBezTo>
                <a:cubicBezTo>
                  <a:pt x="0" y="137"/>
                  <a:pt x="5" y="141"/>
                  <a:pt x="10" y="141"/>
                </a:cubicBezTo>
                <a:cubicBezTo>
                  <a:pt x="192" y="141"/>
                  <a:pt x="192" y="141"/>
                  <a:pt x="192" y="141"/>
                </a:cubicBezTo>
                <a:cubicBezTo>
                  <a:pt x="198" y="141"/>
                  <a:pt x="202" y="137"/>
                  <a:pt x="202" y="131"/>
                </a:cubicBezTo>
                <a:cubicBezTo>
                  <a:pt x="202" y="10"/>
                  <a:pt x="202" y="10"/>
                  <a:pt x="202" y="10"/>
                </a:cubicBezTo>
                <a:cubicBezTo>
                  <a:pt x="202" y="4"/>
                  <a:pt x="198" y="0"/>
                  <a:pt x="19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grpSp>
        <p:nvGrpSpPr>
          <p:cNvPr id="64" name="Group 63">
            <a:extLst>
              <a:ext uri="{FF2B5EF4-FFF2-40B4-BE49-F238E27FC236}">
                <a16:creationId xmlns:a16="http://schemas.microsoft.com/office/drawing/2014/main" id="{9DA54273-1FAF-44AE-B19E-FCA7370C0889}"/>
              </a:ext>
            </a:extLst>
          </p:cNvPr>
          <p:cNvGrpSpPr/>
          <p:nvPr/>
        </p:nvGrpSpPr>
        <p:grpSpPr>
          <a:xfrm>
            <a:off x="4957303" y="2336063"/>
            <a:ext cx="522479" cy="512632"/>
            <a:chOff x="4096155" y="5955201"/>
            <a:chExt cx="583801" cy="583801"/>
          </a:xfrm>
        </p:grpSpPr>
        <p:sp>
          <p:nvSpPr>
            <p:cNvPr id="65" name="Oval 64">
              <a:extLst>
                <a:ext uri="{FF2B5EF4-FFF2-40B4-BE49-F238E27FC236}">
                  <a16:creationId xmlns:a16="http://schemas.microsoft.com/office/drawing/2014/main" id="{2D28912C-71EF-4F49-AE8F-29B3A1E405F6}"/>
                </a:ext>
              </a:extLst>
            </p:cNvPr>
            <p:cNvSpPr/>
            <p:nvPr/>
          </p:nvSpPr>
          <p:spPr>
            <a:xfrm>
              <a:off x="4096155" y="5955201"/>
              <a:ext cx="583801" cy="5838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VS Health Sans" panose="020B0504020202020204" pitchFamily="34" charset="0"/>
                <a:cs typeface="Arial" panose="020B0604020202020204" pitchFamily="34" charset="0"/>
                <a:sym typeface="Arial" panose="020B0604020202020204" pitchFamily="34" charset="0"/>
              </a:endParaRPr>
            </a:p>
          </p:txBody>
        </p:sp>
        <p:grpSp>
          <p:nvGrpSpPr>
            <p:cNvPr id="66" name="Group 65">
              <a:extLst>
                <a:ext uri="{FF2B5EF4-FFF2-40B4-BE49-F238E27FC236}">
                  <a16:creationId xmlns:a16="http://schemas.microsoft.com/office/drawing/2014/main" id="{A8D9AED3-D2EB-46BE-8F38-238788C0DD4F}"/>
                </a:ext>
              </a:extLst>
            </p:cNvPr>
            <p:cNvGrpSpPr>
              <a:grpSpLocks noChangeAspect="1"/>
            </p:cNvGrpSpPr>
            <p:nvPr/>
          </p:nvGrpSpPr>
          <p:grpSpPr>
            <a:xfrm>
              <a:off x="4259619" y="6065056"/>
              <a:ext cx="262455" cy="361717"/>
              <a:chOff x="8723314" y="500063"/>
              <a:chExt cx="495300" cy="682625"/>
            </a:xfrm>
            <a:solidFill>
              <a:schemeClr val="bg1"/>
            </a:solidFill>
          </p:grpSpPr>
          <p:sp>
            <p:nvSpPr>
              <p:cNvPr id="67" name="Freeform 316">
                <a:extLst>
                  <a:ext uri="{FF2B5EF4-FFF2-40B4-BE49-F238E27FC236}">
                    <a16:creationId xmlns:a16="http://schemas.microsoft.com/office/drawing/2014/main" id="{3446DC35-60FF-4E1B-B623-6542FE93E46F}"/>
                  </a:ext>
                </a:extLst>
              </p:cNvPr>
              <p:cNvSpPr>
                <a:spLocks noEditPoints="1"/>
              </p:cNvSpPr>
              <p:nvPr/>
            </p:nvSpPr>
            <p:spPr bwMode="auto">
              <a:xfrm>
                <a:off x="8801101" y="579438"/>
                <a:ext cx="339725" cy="525463"/>
              </a:xfrm>
              <a:custGeom>
                <a:avLst/>
                <a:gdLst>
                  <a:gd name="T0" fmla="*/ 16 w 117"/>
                  <a:gd name="T1" fmla="*/ 5 h 181"/>
                  <a:gd name="T2" fmla="*/ 0 w 117"/>
                  <a:gd name="T3" fmla="*/ 0 h 181"/>
                  <a:gd name="T4" fmla="*/ 117 w 117"/>
                  <a:gd name="T5" fmla="*/ 181 h 181"/>
                  <a:gd name="T6" fmla="*/ 101 w 117"/>
                  <a:gd name="T7" fmla="*/ 0 h 181"/>
                  <a:gd name="T8" fmla="*/ 58 w 117"/>
                  <a:gd name="T9" fmla="*/ 153 h 181"/>
                  <a:gd name="T10" fmla="*/ 37 w 117"/>
                  <a:gd name="T11" fmla="*/ 140 h 181"/>
                  <a:gd name="T12" fmla="*/ 16 w 117"/>
                  <a:gd name="T13" fmla="*/ 153 h 181"/>
                  <a:gd name="T14" fmla="*/ 16 w 117"/>
                  <a:gd name="T15" fmla="*/ 120 h 181"/>
                  <a:gd name="T16" fmla="*/ 37 w 117"/>
                  <a:gd name="T17" fmla="*/ 133 h 181"/>
                  <a:gd name="T18" fmla="*/ 58 w 117"/>
                  <a:gd name="T19" fmla="*/ 120 h 181"/>
                  <a:gd name="T20" fmla="*/ 58 w 117"/>
                  <a:gd name="T21" fmla="*/ 153 h 181"/>
                  <a:gd name="T22" fmla="*/ 88 w 117"/>
                  <a:gd name="T23" fmla="*/ 157 h 181"/>
                  <a:gd name="T24" fmla="*/ 83 w 117"/>
                  <a:gd name="T25" fmla="*/ 157 h 181"/>
                  <a:gd name="T26" fmla="*/ 67 w 117"/>
                  <a:gd name="T27" fmla="*/ 132 h 181"/>
                  <a:gd name="T28" fmla="*/ 83 w 117"/>
                  <a:gd name="T29" fmla="*/ 148 h 181"/>
                  <a:gd name="T30" fmla="*/ 80 w 117"/>
                  <a:gd name="T31" fmla="*/ 101 h 181"/>
                  <a:gd name="T32" fmla="*/ 51 w 117"/>
                  <a:gd name="T33" fmla="*/ 98 h 181"/>
                  <a:gd name="T34" fmla="*/ 34 w 117"/>
                  <a:gd name="T35" fmla="*/ 81 h 181"/>
                  <a:gd name="T36" fmla="*/ 15 w 117"/>
                  <a:gd name="T37" fmla="*/ 48 h 181"/>
                  <a:gd name="T38" fmla="*/ 58 w 117"/>
                  <a:gd name="T39" fmla="*/ 48 h 181"/>
                  <a:gd name="T40" fmla="*/ 39 w 117"/>
                  <a:gd name="T41" fmla="*/ 81 h 181"/>
                  <a:gd name="T42" fmla="*/ 51 w 117"/>
                  <a:gd name="T43" fmla="*/ 92 h 181"/>
                  <a:gd name="T44" fmla="*/ 84 w 117"/>
                  <a:gd name="T45" fmla="*/ 97 h 181"/>
                  <a:gd name="T46" fmla="*/ 88 w 117"/>
                  <a:gd name="T47" fmla="*/ 148 h 181"/>
                  <a:gd name="T48" fmla="*/ 104 w 117"/>
                  <a:gd name="T49" fmla="*/ 132 h 181"/>
                  <a:gd name="T50" fmla="*/ 106 w 117"/>
                  <a:gd name="T51" fmla="*/ 31 h 181"/>
                  <a:gd name="T52" fmla="*/ 106 w 117"/>
                  <a:gd name="T53" fmla="*/ 65 h 181"/>
                  <a:gd name="T54" fmla="*/ 86 w 117"/>
                  <a:gd name="T55" fmla="*/ 52 h 181"/>
                  <a:gd name="T56" fmla="*/ 65 w 117"/>
                  <a:gd name="T57" fmla="*/ 65 h 181"/>
                  <a:gd name="T58" fmla="*/ 65 w 117"/>
                  <a:gd name="T59" fmla="*/ 31 h 181"/>
                  <a:gd name="T60" fmla="*/ 86 w 117"/>
                  <a:gd name="T61" fmla="*/ 44 h 181"/>
                  <a:gd name="T62" fmla="*/ 106 w 117"/>
                  <a:gd name="T63"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81">
                    <a:moveTo>
                      <a:pt x="101" y="5"/>
                    </a:moveTo>
                    <a:cubicBezTo>
                      <a:pt x="16" y="5"/>
                      <a:pt x="16" y="5"/>
                      <a:pt x="16" y="5"/>
                    </a:cubicBezTo>
                    <a:cubicBezTo>
                      <a:pt x="16" y="0"/>
                      <a:pt x="16" y="0"/>
                      <a:pt x="16" y="0"/>
                    </a:cubicBezTo>
                    <a:cubicBezTo>
                      <a:pt x="0" y="0"/>
                      <a:pt x="0" y="0"/>
                      <a:pt x="0" y="0"/>
                    </a:cubicBezTo>
                    <a:cubicBezTo>
                      <a:pt x="0" y="181"/>
                      <a:pt x="0" y="181"/>
                      <a:pt x="0" y="181"/>
                    </a:cubicBezTo>
                    <a:cubicBezTo>
                      <a:pt x="117" y="181"/>
                      <a:pt x="117" y="181"/>
                      <a:pt x="117" y="181"/>
                    </a:cubicBezTo>
                    <a:cubicBezTo>
                      <a:pt x="117" y="0"/>
                      <a:pt x="117" y="0"/>
                      <a:pt x="117" y="0"/>
                    </a:cubicBezTo>
                    <a:cubicBezTo>
                      <a:pt x="101" y="0"/>
                      <a:pt x="101" y="0"/>
                      <a:pt x="101" y="0"/>
                    </a:cubicBezTo>
                    <a:lnTo>
                      <a:pt x="101" y="5"/>
                    </a:lnTo>
                    <a:close/>
                    <a:moveTo>
                      <a:pt x="58" y="153"/>
                    </a:moveTo>
                    <a:cubicBezTo>
                      <a:pt x="54" y="157"/>
                      <a:pt x="54" y="157"/>
                      <a:pt x="54" y="157"/>
                    </a:cubicBezTo>
                    <a:cubicBezTo>
                      <a:pt x="37" y="140"/>
                      <a:pt x="37" y="140"/>
                      <a:pt x="37" y="140"/>
                    </a:cubicBezTo>
                    <a:cubicBezTo>
                      <a:pt x="20" y="157"/>
                      <a:pt x="20" y="157"/>
                      <a:pt x="20" y="157"/>
                    </a:cubicBezTo>
                    <a:cubicBezTo>
                      <a:pt x="16" y="153"/>
                      <a:pt x="16" y="153"/>
                      <a:pt x="16" y="153"/>
                    </a:cubicBezTo>
                    <a:cubicBezTo>
                      <a:pt x="33" y="137"/>
                      <a:pt x="33" y="137"/>
                      <a:pt x="33" y="137"/>
                    </a:cubicBezTo>
                    <a:cubicBezTo>
                      <a:pt x="16" y="120"/>
                      <a:pt x="16" y="120"/>
                      <a:pt x="16" y="120"/>
                    </a:cubicBezTo>
                    <a:cubicBezTo>
                      <a:pt x="20" y="116"/>
                      <a:pt x="20" y="116"/>
                      <a:pt x="20" y="116"/>
                    </a:cubicBezTo>
                    <a:cubicBezTo>
                      <a:pt x="37" y="133"/>
                      <a:pt x="37" y="133"/>
                      <a:pt x="37" y="133"/>
                    </a:cubicBezTo>
                    <a:cubicBezTo>
                      <a:pt x="54" y="116"/>
                      <a:pt x="54" y="116"/>
                      <a:pt x="54" y="116"/>
                    </a:cubicBezTo>
                    <a:cubicBezTo>
                      <a:pt x="58" y="120"/>
                      <a:pt x="58" y="120"/>
                      <a:pt x="58" y="120"/>
                    </a:cubicBezTo>
                    <a:cubicBezTo>
                      <a:pt x="41" y="137"/>
                      <a:pt x="41" y="137"/>
                      <a:pt x="41" y="137"/>
                    </a:cubicBezTo>
                    <a:lnTo>
                      <a:pt x="58" y="153"/>
                    </a:lnTo>
                    <a:close/>
                    <a:moveTo>
                      <a:pt x="104" y="136"/>
                    </a:moveTo>
                    <a:cubicBezTo>
                      <a:pt x="88" y="157"/>
                      <a:pt x="88" y="157"/>
                      <a:pt x="88" y="157"/>
                    </a:cubicBezTo>
                    <a:cubicBezTo>
                      <a:pt x="87" y="158"/>
                      <a:pt x="86" y="158"/>
                      <a:pt x="85" y="158"/>
                    </a:cubicBezTo>
                    <a:cubicBezTo>
                      <a:pt x="85" y="158"/>
                      <a:pt x="84" y="158"/>
                      <a:pt x="83" y="157"/>
                    </a:cubicBezTo>
                    <a:cubicBezTo>
                      <a:pt x="67" y="136"/>
                      <a:pt x="67" y="136"/>
                      <a:pt x="67" y="136"/>
                    </a:cubicBezTo>
                    <a:cubicBezTo>
                      <a:pt x="66" y="135"/>
                      <a:pt x="66" y="133"/>
                      <a:pt x="67" y="132"/>
                    </a:cubicBezTo>
                    <a:cubicBezTo>
                      <a:pt x="68" y="131"/>
                      <a:pt x="70" y="131"/>
                      <a:pt x="71" y="133"/>
                    </a:cubicBezTo>
                    <a:cubicBezTo>
                      <a:pt x="83" y="148"/>
                      <a:pt x="83" y="148"/>
                      <a:pt x="83" y="148"/>
                    </a:cubicBezTo>
                    <a:cubicBezTo>
                      <a:pt x="83" y="109"/>
                      <a:pt x="83" y="109"/>
                      <a:pt x="83" y="109"/>
                    </a:cubicBezTo>
                    <a:cubicBezTo>
                      <a:pt x="83" y="109"/>
                      <a:pt x="83" y="104"/>
                      <a:pt x="80" y="101"/>
                    </a:cubicBezTo>
                    <a:cubicBezTo>
                      <a:pt x="78" y="99"/>
                      <a:pt x="75" y="98"/>
                      <a:pt x="71" y="98"/>
                    </a:cubicBezTo>
                    <a:cubicBezTo>
                      <a:pt x="51" y="98"/>
                      <a:pt x="51" y="98"/>
                      <a:pt x="51" y="98"/>
                    </a:cubicBezTo>
                    <a:cubicBezTo>
                      <a:pt x="46" y="98"/>
                      <a:pt x="41" y="96"/>
                      <a:pt x="38" y="93"/>
                    </a:cubicBezTo>
                    <a:cubicBezTo>
                      <a:pt x="34" y="88"/>
                      <a:pt x="34" y="81"/>
                      <a:pt x="34" y="81"/>
                    </a:cubicBezTo>
                    <a:cubicBezTo>
                      <a:pt x="34" y="69"/>
                      <a:pt x="34" y="69"/>
                      <a:pt x="34" y="69"/>
                    </a:cubicBezTo>
                    <a:cubicBezTo>
                      <a:pt x="24" y="68"/>
                      <a:pt x="15" y="59"/>
                      <a:pt x="15" y="48"/>
                    </a:cubicBezTo>
                    <a:cubicBezTo>
                      <a:pt x="15" y="36"/>
                      <a:pt x="25" y="27"/>
                      <a:pt x="37" y="27"/>
                    </a:cubicBezTo>
                    <a:cubicBezTo>
                      <a:pt x="48" y="27"/>
                      <a:pt x="58" y="36"/>
                      <a:pt x="58" y="48"/>
                    </a:cubicBezTo>
                    <a:cubicBezTo>
                      <a:pt x="58" y="59"/>
                      <a:pt x="50" y="68"/>
                      <a:pt x="39" y="69"/>
                    </a:cubicBezTo>
                    <a:cubicBezTo>
                      <a:pt x="39" y="81"/>
                      <a:pt x="39" y="81"/>
                      <a:pt x="39" y="81"/>
                    </a:cubicBezTo>
                    <a:cubicBezTo>
                      <a:pt x="39" y="81"/>
                      <a:pt x="39" y="86"/>
                      <a:pt x="42" y="89"/>
                    </a:cubicBezTo>
                    <a:cubicBezTo>
                      <a:pt x="44" y="91"/>
                      <a:pt x="47" y="92"/>
                      <a:pt x="51" y="92"/>
                    </a:cubicBezTo>
                    <a:cubicBezTo>
                      <a:pt x="71" y="92"/>
                      <a:pt x="71" y="92"/>
                      <a:pt x="71" y="92"/>
                    </a:cubicBezTo>
                    <a:cubicBezTo>
                      <a:pt x="76" y="92"/>
                      <a:pt x="81" y="94"/>
                      <a:pt x="84" y="97"/>
                    </a:cubicBezTo>
                    <a:cubicBezTo>
                      <a:pt x="88" y="102"/>
                      <a:pt x="88" y="108"/>
                      <a:pt x="88" y="109"/>
                    </a:cubicBezTo>
                    <a:cubicBezTo>
                      <a:pt x="88" y="148"/>
                      <a:pt x="88" y="148"/>
                      <a:pt x="88" y="148"/>
                    </a:cubicBezTo>
                    <a:cubicBezTo>
                      <a:pt x="100" y="133"/>
                      <a:pt x="100" y="133"/>
                      <a:pt x="100" y="133"/>
                    </a:cubicBezTo>
                    <a:cubicBezTo>
                      <a:pt x="101" y="131"/>
                      <a:pt x="102" y="131"/>
                      <a:pt x="104" y="132"/>
                    </a:cubicBezTo>
                    <a:cubicBezTo>
                      <a:pt x="105" y="133"/>
                      <a:pt x="105" y="135"/>
                      <a:pt x="104" y="136"/>
                    </a:cubicBezTo>
                    <a:close/>
                    <a:moveTo>
                      <a:pt x="106" y="31"/>
                    </a:moveTo>
                    <a:cubicBezTo>
                      <a:pt x="89" y="48"/>
                      <a:pt x="89" y="48"/>
                      <a:pt x="89" y="48"/>
                    </a:cubicBezTo>
                    <a:cubicBezTo>
                      <a:pt x="106" y="65"/>
                      <a:pt x="106" y="65"/>
                      <a:pt x="106" y="65"/>
                    </a:cubicBezTo>
                    <a:cubicBezTo>
                      <a:pt x="102" y="69"/>
                      <a:pt x="102" y="69"/>
                      <a:pt x="102" y="69"/>
                    </a:cubicBezTo>
                    <a:cubicBezTo>
                      <a:pt x="86" y="52"/>
                      <a:pt x="86" y="52"/>
                      <a:pt x="86" y="52"/>
                    </a:cubicBezTo>
                    <a:cubicBezTo>
                      <a:pt x="69" y="69"/>
                      <a:pt x="69" y="69"/>
                      <a:pt x="69" y="69"/>
                    </a:cubicBezTo>
                    <a:cubicBezTo>
                      <a:pt x="65" y="65"/>
                      <a:pt x="65" y="65"/>
                      <a:pt x="65" y="65"/>
                    </a:cubicBezTo>
                    <a:cubicBezTo>
                      <a:pt x="82" y="48"/>
                      <a:pt x="82" y="48"/>
                      <a:pt x="82" y="48"/>
                    </a:cubicBezTo>
                    <a:cubicBezTo>
                      <a:pt x="65" y="31"/>
                      <a:pt x="65" y="31"/>
                      <a:pt x="65" y="31"/>
                    </a:cubicBezTo>
                    <a:cubicBezTo>
                      <a:pt x="69" y="27"/>
                      <a:pt x="69" y="27"/>
                      <a:pt x="69" y="27"/>
                    </a:cubicBezTo>
                    <a:cubicBezTo>
                      <a:pt x="86" y="44"/>
                      <a:pt x="86" y="44"/>
                      <a:pt x="86" y="44"/>
                    </a:cubicBezTo>
                    <a:cubicBezTo>
                      <a:pt x="102" y="27"/>
                      <a:pt x="102" y="27"/>
                      <a:pt x="102" y="27"/>
                    </a:cubicBezTo>
                    <a:lnTo>
                      <a:pt x="10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68" name="Oval 317">
                <a:extLst>
                  <a:ext uri="{FF2B5EF4-FFF2-40B4-BE49-F238E27FC236}">
                    <a16:creationId xmlns:a16="http://schemas.microsoft.com/office/drawing/2014/main" id="{C73EAF39-8416-4EF7-BE37-7FF00B25AC89}"/>
                  </a:ext>
                </a:extLst>
              </p:cNvPr>
              <p:cNvSpPr>
                <a:spLocks noChangeArrowheads="1"/>
              </p:cNvSpPr>
              <p:nvPr/>
            </p:nvSpPr>
            <p:spPr bwMode="auto">
              <a:xfrm>
                <a:off x="8861426" y="671513"/>
                <a:ext cx="93663" cy="936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69" name="Freeform 318">
                <a:extLst>
                  <a:ext uri="{FF2B5EF4-FFF2-40B4-BE49-F238E27FC236}">
                    <a16:creationId xmlns:a16="http://schemas.microsoft.com/office/drawing/2014/main" id="{75B5A580-4DA9-4322-AEF1-60792A95314B}"/>
                  </a:ext>
                </a:extLst>
              </p:cNvPr>
              <p:cNvSpPr>
                <a:spLocks noEditPoints="1"/>
              </p:cNvSpPr>
              <p:nvPr/>
            </p:nvSpPr>
            <p:spPr bwMode="auto">
              <a:xfrm>
                <a:off x="8723314" y="500063"/>
                <a:ext cx="495300" cy="682625"/>
              </a:xfrm>
              <a:custGeom>
                <a:avLst/>
                <a:gdLst>
                  <a:gd name="T0" fmla="*/ 155 w 171"/>
                  <a:gd name="T1" fmla="*/ 0 h 235"/>
                  <a:gd name="T2" fmla="*/ 16 w 171"/>
                  <a:gd name="T3" fmla="*/ 0 h 235"/>
                  <a:gd name="T4" fmla="*/ 0 w 171"/>
                  <a:gd name="T5" fmla="*/ 16 h 235"/>
                  <a:gd name="T6" fmla="*/ 0 w 171"/>
                  <a:gd name="T7" fmla="*/ 219 h 235"/>
                  <a:gd name="T8" fmla="*/ 16 w 171"/>
                  <a:gd name="T9" fmla="*/ 235 h 235"/>
                  <a:gd name="T10" fmla="*/ 155 w 171"/>
                  <a:gd name="T11" fmla="*/ 235 h 235"/>
                  <a:gd name="T12" fmla="*/ 171 w 171"/>
                  <a:gd name="T13" fmla="*/ 219 h 235"/>
                  <a:gd name="T14" fmla="*/ 171 w 171"/>
                  <a:gd name="T15" fmla="*/ 16 h 235"/>
                  <a:gd name="T16" fmla="*/ 155 w 171"/>
                  <a:gd name="T17" fmla="*/ 0 h 235"/>
                  <a:gd name="T18" fmla="*/ 149 w 171"/>
                  <a:gd name="T19" fmla="*/ 214 h 235"/>
                  <a:gd name="T20" fmla="*/ 21 w 171"/>
                  <a:gd name="T21" fmla="*/ 214 h 235"/>
                  <a:gd name="T22" fmla="*/ 21 w 171"/>
                  <a:gd name="T23" fmla="*/ 22 h 235"/>
                  <a:gd name="T24" fmla="*/ 43 w 171"/>
                  <a:gd name="T25" fmla="*/ 22 h 235"/>
                  <a:gd name="T26" fmla="*/ 43 w 171"/>
                  <a:gd name="T27" fmla="*/ 16 h 235"/>
                  <a:gd name="T28" fmla="*/ 128 w 171"/>
                  <a:gd name="T29" fmla="*/ 16 h 235"/>
                  <a:gd name="T30" fmla="*/ 128 w 171"/>
                  <a:gd name="T31" fmla="*/ 22 h 235"/>
                  <a:gd name="T32" fmla="*/ 149 w 171"/>
                  <a:gd name="T33" fmla="*/ 22 h 235"/>
                  <a:gd name="T34" fmla="*/ 149 w 171"/>
                  <a:gd name="T35" fmla="*/ 21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5">
                    <a:moveTo>
                      <a:pt x="155" y="0"/>
                    </a:moveTo>
                    <a:cubicBezTo>
                      <a:pt x="16" y="0"/>
                      <a:pt x="16" y="0"/>
                      <a:pt x="16" y="0"/>
                    </a:cubicBezTo>
                    <a:cubicBezTo>
                      <a:pt x="7" y="0"/>
                      <a:pt x="0" y="8"/>
                      <a:pt x="0" y="16"/>
                    </a:cubicBezTo>
                    <a:cubicBezTo>
                      <a:pt x="0" y="219"/>
                      <a:pt x="0" y="219"/>
                      <a:pt x="0" y="219"/>
                    </a:cubicBezTo>
                    <a:cubicBezTo>
                      <a:pt x="0" y="228"/>
                      <a:pt x="7" y="235"/>
                      <a:pt x="16" y="235"/>
                    </a:cubicBezTo>
                    <a:cubicBezTo>
                      <a:pt x="155" y="235"/>
                      <a:pt x="155" y="235"/>
                      <a:pt x="155" y="235"/>
                    </a:cubicBezTo>
                    <a:cubicBezTo>
                      <a:pt x="163" y="235"/>
                      <a:pt x="171" y="228"/>
                      <a:pt x="171" y="219"/>
                    </a:cubicBezTo>
                    <a:cubicBezTo>
                      <a:pt x="171" y="16"/>
                      <a:pt x="171" y="16"/>
                      <a:pt x="171" y="16"/>
                    </a:cubicBezTo>
                    <a:cubicBezTo>
                      <a:pt x="171" y="8"/>
                      <a:pt x="163" y="0"/>
                      <a:pt x="155" y="0"/>
                    </a:cubicBezTo>
                    <a:close/>
                    <a:moveTo>
                      <a:pt x="149" y="214"/>
                    </a:moveTo>
                    <a:cubicBezTo>
                      <a:pt x="21" y="214"/>
                      <a:pt x="21" y="214"/>
                      <a:pt x="21" y="214"/>
                    </a:cubicBezTo>
                    <a:cubicBezTo>
                      <a:pt x="21" y="22"/>
                      <a:pt x="21" y="22"/>
                      <a:pt x="21" y="22"/>
                    </a:cubicBezTo>
                    <a:cubicBezTo>
                      <a:pt x="43" y="22"/>
                      <a:pt x="43" y="22"/>
                      <a:pt x="43" y="22"/>
                    </a:cubicBezTo>
                    <a:cubicBezTo>
                      <a:pt x="43" y="16"/>
                      <a:pt x="43" y="16"/>
                      <a:pt x="43" y="16"/>
                    </a:cubicBezTo>
                    <a:cubicBezTo>
                      <a:pt x="128" y="16"/>
                      <a:pt x="128" y="16"/>
                      <a:pt x="128" y="16"/>
                    </a:cubicBezTo>
                    <a:cubicBezTo>
                      <a:pt x="128" y="22"/>
                      <a:pt x="128" y="22"/>
                      <a:pt x="128" y="22"/>
                    </a:cubicBezTo>
                    <a:cubicBezTo>
                      <a:pt x="149" y="22"/>
                      <a:pt x="149" y="22"/>
                      <a:pt x="149" y="22"/>
                    </a:cubicBezTo>
                    <a:lnTo>
                      <a:pt x="149"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grpSp>
      <p:sp>
        <p:nvSpPr>
          <p:cNvPr id="71" name="Freeform 11">
            <a:extLst>
              <a:ext uri="{FF2B5EF4-FFF2-40B4-BE49-F238E27FC236}">
                <a16:creationId xmlns:a16="http://schemas.microsoft.com/office/drawing/2014/main" id="{44991D3C-649B-4141-B17C-D19A1A0DFEC5}"/>
              </a:ext>
            </a:extLst>
          </p:cNvPr>
          <p:cNvSpPr>
            <a:spLocks noEditPoints="1"/>
          </p:cNvSpPr>
          <p:nvPr/>
        </p:nvSpPr>
        <p:spPr bwMode="auto">
          <a:xfrm>
            <a:off x="8938969" y="2291996"/>
            <a:ext cx="580925" cy="453716"/>
          </a:xfrm>
          <a:custGeom>
            <a:avLst/>
            <a:gdLst/>
            <a:ahLst/>
            <a:cxnLst>
              <a:cxn ang="0">
                <a:pos x="212" y="174"/>
              </a:cxn>
              <a:cxn ang="0">
                <a:pos x="207" y="169"/>
              </a:cxn>
              <a:cxn ang="0">
                <a:pos x="216" y="165"/>
              </a:cxn>
              <a:cxn ang="0">
                <a:pos x="216" y="173"/>
              </a:cxn>
              <a:cxn ang="0">
                <a:pos x="94" y="152"/>
              </a:cxn>
              <a:cxn ang="0">
                <a:pos x="145" y="163"/>
              </a:cxn>
              <a:cxn ang="0">
                <a:pos x="230" y="165"/>
              </a:cxn>
              <a:cxn ang="0">
                <a:pos x="229" y="162"/>
              </a:cxn>
              <a:cxn ang="0">
                <a:pos x="203" y="129"/>
              </a:cxn>
              <a:cxn ang="0">
                <a:pos x="31" y="127"/>
              </a:cxn>
              <a:cxn ang="0">
                <a:pos x="1" y="161"/>
              </a:cxn>
              <a:cxn ang="0">
                <a:pos x="0" y="163"/>
              </a:cxn>
              <a:cxn ang="0">
                <a:pos x="0" y="165"/>
              </a:cxn>
              <a:cxn ang="0">
                <a:pos x="6" y="180"/>
              </a:cxn>
              <a:cxn ang="0">
                <a:pos x="230" y="173"/>
              </a:cxn>
              <a:cxn ang="0">
                <a:pos x="151" y="76"/>
              </a:cxn>
              <a:cxn ang="0">
                <a:pos x="140" y="97"/>
              </a:cxn>
              <a:cxn ang="0">
                <a:pos x="97" y="97"/>
              </a:cxn>
              <a:cxn ang="0">
                <a:pos x="75" y="97"/>
              </a:cxn>
              <a:cxn ang="0">
                <a:pos x="80" y="75"/>
              </a:cxn>
              <a:cxn ang="0">
                <a:pos x="106" y="65"/>
              </a:cxn>
              <a:cxn ang="0">
                <a:pos x="124" y="65"/>
              </a:cxn>
              <a:cxn ang="0">
                <a:pos x="151" y="75"/>
              </a:cxn>
              <a:cxn ang="0">
                <a:pos x="98" y="43"/>
              </a:cxn>
              <a:cxn ang="0">
                <a:pos x="132" y="43"/>
              </a:cxn>
              <a:cxn ang="0">
                <a:pos x="98" y="43"/>
              </a:cxn>
              <a:cxn ang="0">
                <a:pos x="188" y="16"/>
              </a:cxn>
              <a:cxn ang="0">
                <a:pos x="41" y="104"/>
              </a:cxn>
              <a:cxn ang="0">
                <a:pos x="34" y="119"/>
              </a:cxn>
              <a:cxn ang="0">
                <a:pos x="203" y="112"/>
              </a:cxn>
              <a:cxn ang="0">
                <a:pos x="196" y="0"/>
              </a:cxn>
              <a:cxn ang="0">
                <a:pos x="26" y="9"/>
              </a:cxn>
              <a:cxn ang="0">
                <a:pos x="34" y="119"/>
              </a:cxn>
            </a:cxnLst>
            <a:rect l="0" t="0" r="r" b="b"/>
            <a:pathLst>
              <a:path w="230" h="180">
                <a:moveTo>
                  <a:pt x="216" y="173"/>
                </a:moveTo>
                <a:cubicBezTo>
                  <a:pt x="215" y="174"/>
                  <a:pt x="213" y="174"/>
                  <a:pt x="212" y="174"/>
                </a:cubicBezTo>
                <a:cubicBezTo>
                  <a:pt x="211" y="174"/>
                  <a:pt x="209" y="174"/>
                  <a:pt x="208" y="173"/>
                </a:cubicBezTo>
                <a:cubicBezTo>
                  <a:pt x="208" y="172"/>
                  <a:pt x="207" y="170"/>
                  <a:pt x="207" y="169"/>
                </a:cubicBezTo>
                <a:cubicBezTo>
                  <a:pt x="207" y="168"/>
                  <a:pt x="208" y="166"/>
                  <a:pt x="208" y="165"/>
                </a:cubicBezTo>
                <a:cubicBezTo>
                  <a:pt x="210" y="164"/>
                  <a:pt x="214" y="164"/>
                  <a:pt x="216" y="165"/>
                </a:cubicBezTo>
                <a:cubicBezTo>
                  <a:pt x="217" y="166"/>
                  <a:pt x="217" y="168"/>
                  <a:pt x="217" y="169"/>
                </a:cubicBezTo>
                <a:cubicBezTo>
                  <a:pt x="217" y="170"/>
                  <a:pt x="217" y="172"/>
                  <a:pt x="216" y="173"/>
                </a:cubicBezTo>
                <a:close/>
                <a:moveTo>
                  <a:pt x="86" y="163"/>
                </a:moveTo>
                <a:cubicBezTo>
                  <a:pt x="94" y="152"/>
                  <a:pt x="94" y="152"/>
                  <a:pt x="94" y="152"/>
                </a:cubicBezTo>
                <a:cubicBezTo>
                  <a:pt x="137" y="152"/>
                  <a:pt x="137" y="152"/>
                  <a:pt x="137" y="152"/>
                </a:cubicBezTo>
                <a:cubicBezTo>
                  <a:pt x="145" y="163"/>
                  <a:pt x="145" y="163"/>
                  <a:pt x="145" y="163"/>
                </a:cubicBezTo>
                <a:lnTo>
                  <a:pt x="86" y="163"/>
                </a:lnTo>
                <a:close/>
                <a:moveTo>
                  <a:pt x="230" y="165"/>
                </a:moveTo>
                <a:cubicBezTo>
                  <a:pt x="230" y="164"/>
                  <a:pt x="230" y="163"/>
                  <a:pt x="230" y="163"/>
                </a:cubicBezTo>
                <a:cubicBezTo>
                  <a:pt x="230" y="163"/>
                  <a:pt x="229" y="163"/>
                  <a:pt x="229" y="162"/>
                </a:cubicBezTo>
                <a:cubicBezTo>
                  <a:pt x="229" y="162"/>
                  <a:pt x="229" y="162"/>
                  <a:pt x="229" y="161"/>
                </a:cubicBezTo>
                <a:cubicBezTo>
                  <a:pt x="203" y="129"/>
                  <a:pt x="203" y="129"/>
                  <a:pt x="203" y="129"/>
                </a:cubicBezTo>
                <a:cubicBezTo>
                  <a:pt x="202" y="128"/>
                  <a:pt x="200" y="127"/>
                  <a:pt x="198" y="127"/>
                </a:cubicBezTo>
                <a:cubicBezTo>
                  <a:pt x="31" y="127"/>
                  <a:pt x="31" y="127"/>
                  <a:pt x="31" y="127"/>
                </a:cubicBezTo>
                <a:cubicBezTo>
                  <a:pt x="29" y="127"/>
                  <a:pt x="28" y="128"/>
                  <a:pt x="26" y="129"/>
                </a:cubicBezTo>
                <a:cubicBezTo>
                  <a:pt x="1" y="161"/>
                  <a:pt x="1" y="161"/>
                  <a:pt x="1" y="161"/>
                </a:cubicBezTo>
                <a:cubicBezTo>
                  <a:pt x="1" y="162"/>
                  <a:pt x="0" y="162"/>
                  <a:pt x="0" y="162"/>
                </a:cubicBezTo>
                <a:cubicBezTo>
                  <a:pt x="0" y="163"/>
                  <a:pt x="0" y="163"/>
                  <a:pt x="0" y="163"/>
                </a:cubicBezTo>
                <a:cubicBezTo>
                  <a:pt x="0" y="163"/>
                  <a:pt x="0" y="164"/>
                  <a:pt x="0" y="165"/>
                </a:cubicBezTo>
                <a:cubicBezTo>
                  <a:pt x="0" y="165"/>
                  <a:pt x="0" y="165"/>
                  <a:pt x="0" y="165"/>
                </a:cubicBezTo>
                <a:cubicBezTo>
                  <a:pt x="0" y="173"/>
                  <a:pt x="0" y="173"/>
                  <a:pt x="0" y="173"/>
                </a:cubicBezTo>
                <a:cubicBezTo>
                  <a:pt x="0" y="177"/>
                  <a:pt x="2" y="180"/>
                  <a:pt x="6" y="180"/>
                </a:cubicBezTo>
                <a:cubicBezTo>
                  <a:pt x="224" y="180"/>
                  <a:pt x="224" y="180"/>
                  <a:pt x="224" y="180"/>
                </a:cubicBezTo>
                <a:cubicBezTo>
                  <a:pt x="227" y="180"/>
                  <a:pt x="230" y="177"/>
                  <a:pt x="230" y="173"/>
                </a:cubicBezTo>
                <a:cubicBezTo>
                  <a:pt x="230" y="165"/>
                  <a:pt x="230" y="165"/>
                  <a:pt x="230" y="165"/>
                </a:cubicBezTo>
                <a:close/>
                <a:moveTo>
                  <a:pt x="151" y="76"/>
                </a:moveTo>
                <a:cubicBezTo>
                  <a:pt x="154" y="97"/>
                  <a:pt x="154" y="97"/>
                  <a:pt x="154" y="97"/>
                </a:cubicBezTo>
                <a:cubicBezTo>
                  <a:pt x="140" y="97"/>
                  <a:pt x="140" y="97"/>
                  <a:pt x="140" y="97"/>
                </a:cubicBezTo>
                <a:cubicBezTo>
                  <a:pt x="135" y="97"/>
                  <a:pt x="135" y="97"/>
                  <a:pt x="135" y="97"/>
                </a:cubicBezTo>
                <a:cubicBezTo>
                  <a:pt x="97" y="97"/>
                  <a:pt x="97" y="97"/>
                  <a:pt x="97" y="97"/>
                </a:cubicBezTo>
                <a:cubicBezTo>
                  <a:pt x="91" y="97"/>
                  <a:pt x="91" y="97"/>
                  <a:pt x="91" y="97"/>
                </a:cubicBezTo>
                <a:cubicBezTo>
                  <a:pt x="75" y="97"/>
                  <a:pt x="75" y="97"/>
                  <a:pt x="75" y="97"/>
                </a:cubicBezTo>
                <a:cubicBezTo>
                  <a:pt x="80" y="76"/>
                  <a:pt x="80" y="76"/>
                  <a:pt x="80" y="76"/>
                </a:cubicBezTo>
                <a:cubicBezTo>
                  <a:pt x="80" y="75"/>
                  <a:pt x="80" y="75"/>
                  <a:pt x="80" y="75"/>
                </a:cubicBezTo>
                <a:cubicBezTo>
                  <a:pt x="82" y="69"/>
                  <a:pt x="87" y="65"/>
                  <a:pt x="93" y="65"/>
                </a:cubicBezTo>
                <a:cubicBezTo>
                  <a:pt x="106" y="65"/>
                  <a:pt x="106" y="65"/>
                  <a:pt x="106" y="65"/>
                </a:cubicBezTo>
                <a:cubicBezTo>
                  <a:pt x="115" y="81"/>
                  <a:pt x="115" y="81"/>
                  <a:pt x="115" y="81"/>
                </a:cubicBezTo>
                <a:cubicBezTo>
                  <a:pt x="124" y="65"/>
                  <a:pt x="124" y="65"/>
                  <a:pt x="124" y="65"/>
                </a:cubicBezTo>
                <a:cubicBezTo>
                  <a:pt x="137" y="65"/>
                  <a:pt x="137" y="65"/>
                  <a:pt x="137" y="65"/>
                </a:cubicBezTo>
                <a:cubicBezTo>
                  <a:pt x="143" y="65"/>
                  <a:pt x="149" y="69"/>
                  <a:pt x="151" y="75"/>
                </a:cubicBezTo>
                <a:cubicBezTo>
                  <a:pt x="151" y="75"/>
                  <a:pt x="151" y="75"/>
                  <a:pt x="151" y="76"/>
                </a:cubicBezTo>
                <a:close/>
                <a:moveTo>
                  <a:pt x="98" y="43"/>
                </a:moveTo>
                <a:cubicBezTo>
                  <a:pt x="98" y="34"/>
                  <a:pt x="106" y="27"/>
                  <a:pt x="115" y="27"/>
                </a:cubicBezTo>
                <a:cubicBezTo>
                  <a:pt x="125" y="27"/>
                  <a:pt x="132" y="34"/>
                  <a:pt x="132" y="43"/>
                </a:cubicBezTo>
                <a:cubicBezTo>
                  <a:pt x="132" y="53"/>
                  <a:pt x="125" y="60"/>
                  <a:pt x="115" y="60"/>
                </a:cubicBezTo>
                <a:cubicBezTo>
                  <a:pt x="106" y="60"/>
                  <a:pt x="98" y="53"/>
                  <a:pt x="98" y="43"/>
                </a:cubicBezTo>
                <a:close/>
                <a:moveTo>
                  <a:pt x="41" y="16"/>
                </a:moveTo>
                <a:cubicBezTo>
                  <a:pt x="188" y="16"/>
                  <a:pt x="188" y="16"/>
                  <a:pt x="188" y="16"/>
                </a:cubicBezTo>
                <a:cubicBezTo>
                  <a:pt x="188" y="104"/>
                  <a:pt x="188" y="104"/>
                  <a:pt x="188" y="104"/>
                </a:cubicBezTo>
                <a:cubicBezTo>
                  <a:pt x="41" y="104"/>
                  <a:pt x="41" y="104"/>
                  <a:pt x="41" y="104"/>
                </a:cubicBezTo>
                <a:lnTo>
                  <a:pt x="41" y="16"/>
                </a:lnTo>
                <a:close/>
                <a:moveTo>
                  <a:pt x="34" y="119"/>
                </a:moveTo>
                <a:cubicBezTo>
                  <a:pt x="196" y="119"/>
                  <a:pt x="196" y="119"/>
                  <a:pt x="196" y="119"/>
                </a:cubicBezTo>
                <a:cubicBezTo>
                  <a:pt x="200" y="119"/>
                  <a:pt x="203" y="116"/>
                  <a:pt x="203" y="112"/>
                </a:cubicBezTo>
                <a:cubicBezTo>
                  <a:pt x="203" y="9"/>
                  <a:pt x="203" y="9"/>
                  <a:pt x="203" y="9"/>
                </a:cubicBezTo>
                <a:cubicBezTo>
                  <a:pt x="203" y="5"/>
                  <a:pt x="200" y="0"/>
                  <a:pt x="196" y="0"/>
                </a:cubicBezTo>
                <a:cubicBezTo>
                  <a:pt x="34" y="0"/>
                  <a:pt x="34" y="0"/>
                  <a:pt x="34" y="0"/>
                </a:cubicBezTo>
                <a:cubicBezTo>
                  <a:pt x="29" y="0"/>
                  <a:pt x="26" y="5"/>
                  <a:pt x="26" y="9"/>
                </a:cubicBezTo>
                <a:cubicBezTo>
                  <a:pt x="26" y="112"/>
                  <a:pt x="26" y="112"/>
                  <a:pt x="26" y="112"/>
                </a:cubicBezTo>
                <a:cubicBezTo>
                  <a:pt x="26" y="116"/>
                  <a:pt x="29" y="119"/>
                  <a:pt x="34" y="119"/>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grpSp>
        <p:nvGrpSpPr>
          <p:cNvPr id="73" name="Group 248">
            <a:extLst>
              <a:ext uri="{FF2B5EF4-FFF2-40B4-BE49-F238E27FC236}">
                <a16:creationId xmlns:a16="http://schemas.microsoft.com/office/drawing/2014/main" id="{0F27E443-32C5-4C0F-81C8-844628FC8A31}"/>
              </a:ext>
            </a:extLst>
          </p:cNvPr>
          <p:cNvGrpSpPr>
            <a:grpSpLocks noChangeAspect="1"/>
          </p:cNvGrpSpPr>
          <p:nvPr/>
        </p:nvGrpSpPr>
        <p:grpSpPr bwMode="auto">
          <a:xfrm>
            <a:off x="8896658" y="2808621"/>
            <a:ext cx="717267" cy="497625"/>
            <a:chOff x="6783" y="2749"/>
            <a:chExt cx="472" cy="288"/>
          </a:xfrm>
          <a:solidFill>
            <a:schemeClr val="accent2"/>
          </a:solidFill>
        </p:grpSpPr>
        <p:sp>
          <p:nvSpPr>
            <p:cNvPr id="74" name="Freeform 249">
              <a:extLst>
                <a:ext uri="{FF2B5EF4-FFF2-40B4-BE49-F238E27FC236}">
                  <a16:creationId xmlns:a16="http://schemas.microsoft.com/office/drawing/2014/main" id="{0566FD74-C0BB-471C-88F4-54223402E81B}"/>
                </a:ext>
              </a:extLst>
            </p:cNvPr>
            <p:cNvSpPr>
              <a:spLocks noEditPoints="1"/>
            </p:cNvSpPr>
            <p:nvPr/>
          </p:nvSpPr>
          <p:spPr bwMode="auto">
            <a:xfrm>
              <a:off x="6783" y="2823"/>
              <a:ext cx="472" cy="214"/>
            </a:xfrm>
            <a:custGeom>
              <a:avLst/>
              <a:gdLst>
                <a:gd name="T0" fmla="*/ 160 w 235"/>
                <a:gd name="T1" fmla="*/ 0 h 107"/>
                <a:gd name="T2" fmla="*/ 160 w 235"/>
                <a:gd name="T3" fmla="*/ 11 h 107"/>
                <a:gd name="T4" fmla="*/ 133 w 235"/>
                <a:gd name="T5" fmla="*/ 37 h 107"/>
                <a:gd name="T6" fmla="*/ 101 w 235"/>
                <a:gd name="T7" fmla="*/ 37 h 107"/>
                <a:gd name="T8" fmla="*/ 75 w 235"/>
                <a:gd name="T9" fmla="*/ 11 h 107"/>
                <a:gd name="T10" fmla="*/ 75 w 235"/>
                <a:gd name="T11" fmla="*/ 0 h 107"/>
                <a:gd name="T12" fmla="*/ 0 w 235"/>
                <a:gd name="T13" fmla="*/ 0 h 107"/>
                <a:gd name="T14" fmla="*/ 0 w 235"/>
                <a:gd name="T15" fmla="*/ 107 h 107"/>
                <a:gd name="T16" fmla="*/ 96 w 235"/>
                <a:gd name="T17" fmla="*/ 107 h 107"/>
                <a:gd name="T18" fmla="*/ 96 w 235"/>
                <a:gd name="T19" fmla="*/ 53 h 107"/>
                <a:gd name="T20" fmla="*/ 139 w 235"/>
                <a:gd name="T21" fmla="*/ 53 h 107"/>
                <a:gd name="T22" fmla="*/ 139 w 235"/>
                <a:gd name="T23" fmla="*/ 107 h 107"/>
                <a:gd name="T24" fmla="*/ 235 w 235"/>
                <a:gd name="T25" fmla="*/ 107 h 107"/>
                <a:gd name="T26" fmla="*/ 235 w 235"/>
                <a:gd name="T27" fmla="*/ 0 h 107"/>
                <a:gd name="T28" fmla="*/ 160 w 235"/>
                <a:gd name="T29" fmla="*/ 0 h 107"/>
                <a:gd name="T30" fmla="*/ 43 w 235"/>
                <a:gd name="T31" fmla="*/ 85 h 107"/>
                <a:gd name="T32" fmla="*/ 11 w 235"/>
                <a:gd name="T33" fmla="*/ 85 h 107"/>
                <a:gd name="T34" fmla="*/ 11 w 235"/>
                <a:gd name="T35" fmla="*/ 53 h 107"/>
                <a:gd name="T36" fmla="*/ 43 w 235"/>
                <a:gd name="T37" fmla="*/ 53 h 107"/>
                <a:gd name="T38" fmla="*/ 43 w 235"/>
                <a:gd name="T39" fmla="*/ 85 h 107"/>
                <a:gd name="T40" fmla="*/ 85 w 235"/>
                <a:gd name="T41" fmla="*/ 85 h 107"/>
                <a:gd name="T42" fmla="*/ 53 w 235"/>
                <a:gd name="T43" fmla="*/ 85 h 107"/>
                <a:gd name="T44" fmla="*/ 53 w 235"/>
                <a:gd name="T45" fmla="*/ 53 h 107"/>
                <a:gd name="T46" fmla="*/ 85 w 235"/>
                <a:gd name="T47" fmla="*/ 53 h 107"/>
                <a:gd name="T48" fmla="*/ 85 w 235"/>
                <a:gd name="T49" fmla="*/ 85 h 107"/>
                <a:gd name="T50" fmla="*/ 181 w 235"/>
                <a:gd name="T51" fmla="*/ 85 h 107"/>
                <a:gd name="T52" fmla="*/ 149 w 235"/>
                <a:gd name="T53" fmla="*/ 85 h 107"/>
                <a:gd name="T54" fmla="*/ 149 w 235"/>
                <a:gd name="T55" fmla="*/ 53 h 107"/>
                <a:gd name="T56" fmla="*/ 181 w 235"/>
                <a:gd name="T57" fmla="*/ 53 h 107"/>
                <a:gd name="T58" fmla="*/ 181 w 235"/>
                <a:gd name="T59" fmla="*/ 85 h 107"/>
                <a:gd name="T60" fmla="*/ 224 w 235"/>
                <a:gd name="T61" fmla="*/ 85 h 107"/>
                <a:gd name="T62" fmla="*/ 192 w 235"/>
                <a:gd name="T63" fmla="*/ 85 h 107"/>
                <a:gd name="T64" fmla="*/ 192 w 235"/>
                <a:gd name="T65" fmla="*/ 53 h 107"/>
                <a:gd name="T66" fmla="*/ 224 w 235"/>
                <a:gd name="T67" fmla="*/ 53 h 107"/>
                <a:gd name="T68" fmla="*/ 224 w 235"/>
                <a:gd name="T69" fmla="*/ 8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5" h="107">
                  <a:moveTo>
                    <a:pt x="160" y="0"/>
                  </a:moveTo>
                  <a:cubicBezTo>
                    <a:pt x="160" y="11"/>
                    <a:pt x="160" y="11"/>
                    <a:pt x="160" y="11"/>
                  </a:cubicBezTo>
                  <a:cubicBezTo>
                    <a:pt x="160" y="25"/>
                    <a:pt x="148" y="37"/>
                    <a:pt x="133" y="37"/>
                  </a:cubicBezTo>
                  <a:cubicBezTo>
                    <a:pt x="101" y="37"/>
                    <a:pt x="101" y="37"/>
                    <a:pt x="101" y="37"/>
                  </a:cubicBezTo>
                  <a:cubicBezTo>
                    <a:pt x="87" y="37"/>
                    <a:pt x="75" y="25"/>
                    <a:pt x="75" y="11"/>
                  </a:cubicBezTo>
                  <a:cubicBezTo>
                    <a:pt x="75" y="0"/>
                    <a:pt x="75" y="0"/>
                    <a:pt x="75" y="0"/>
                  </a:cubicBezTo>
                  <a:cubicBezTo>
                    <a:pt x="0" y="0"/>
                    <a:pt x="0" y="0"/>
                    <a:pt x="0" y="0"/>
                  </a:cubicBezTo>
                  <a:cubicBezTo>
                    <a:pt x="0" y="107"/>
                    <a:pt x="0" y="107"/>
                    <a:pt x="0" y="107"/>
                  </a:cubicBezTo>
                  <a:cubicBezTo>
                    <a:pt x="96" y="107"/>
                    <a:pt x="96" y="107"/>
                    <a:pt x="96" y="107"/>
                  </a:cubicBezTo>
                  <a:cubicBezTo>
                    <a:pt x="96" y="53"/>
                    <a:pt x="96" y="53"/>
                    <a:pt x="96" y="53"/>
                  </a:cubicBezTo>
                  <a:cubicBezTo>
                    <a:pt x="139" y="53"/>
                    <a:pt x="139" y="53"/>
                    <a:pt x="139" y="53"/>
                  </a:cubicBezTo>
                  <a:cubicBezTo>
                    <a:pt x="139" y="107"/>
                    <a:pt x="139" y="107"/>
                    <a:pt x="139" y="107"/>
                  </a:cubicBezTo>
                  <a:cubicBezTo>
                    <a:pt x="235" y="107"/>
                    <a:pt x="235" y="107"/>
                    <a:pt x="235" y="107"/>
                  </a:cubicBezTo>
                  <a:cubicBezTo>
                    <a:pt x="235" y="0"/>
                    <a:pt x="235" y="0"/>
                    <a:pt x="235" y="0"/>
                  </a:cubicBezTo>
                  <a:lnTo>
                    <a:pt x="160" y="0"/>
                  </a:lnTo>
                  <a:close/>
                  <a:moveTo>
                    <a:pt x="43" y="85"/>
                  </a:moveTo>
                  <a:cubicBezTo>
                    <a:pt x="11" y="85"/>
                    <a:pt x="11" y="85"/>
                    <a:pt x="11" y="85"/>
                  </a:cubicBezTo>
                  <a:cubicBezTo>
                    <a:pt x="11" y="53"/>
                    <a:pt x="11" y="53"/>
                    <a:pt x="11" y="53"/>
                  </a:cubicBezTo>
                  <a:cubicBezTo>
                    <a:pt x="43" y="53"/>
                    <a:pt x="43" y="53"/>
                    <a:pt x="43" y="53"/>
                  </a:cubicBezTo>
                  <a:lnTo>
                    <a:pt x="43" y="85"/>
                  </a:lnTo>
                  <a:close/>
                  <a:moveTo>
                    <a:pt x="85" y="85"/>
                  </a:moveTo>
                  <a:cubicBezTo>
                    <a:pt x="53" y="85"/>
                    <a:pt x="53" y="85"/>
                    <a:pt x="53" y="85"/>
                  </a:cubicBezTo>
                  <a:cubicBezTo>
                    <a:pt x="53" y="53"/>
                    <a:pt x="53" y="53"/>
                    <a:pt x="53" y="53"/>
                  </a:cubicBezTo>
                  <a:cubicBezTo>
                    <a:pt x="85" y="53"/>
                    <a:pt x="85" y="53"/>
                    <a:pt x="85" y="53"/>
                  </a:cubicBezTo>
                  <a:lnTo>
                    <a:pt x="85" y="85"/>
                  </a:lnTo>
                  <a:close/>
                  <a:moveTo>
                    <a:pt x="181" y="85"/>
                  </a:moveTo>
                  <a:cubicBezTo>
                    <a:pt x="149" y="85"/>
                    <a:pt x="149" y="85"/>
                    <a:pt x="149" y="85"/>
                  </a:cubicBezTo>
                  <a:cubicBezTo>
                    <a:pt x="149" y="53"/>
                    <a:pt x="149" y="53"/>
                    <a:pt x="149" y="53"/>
                  </a:cubicBezTo>
                  <a:cubicBezTo>
                    <a:pt x="181" y="53"/>
                    <a:pt x="181" y="53"/>
                    <a:pt x="181" y="53"/>
                  </a:cubicBezTo>
                  <a:lnTo>
                    <a:pt x="181" y="85"/>
                  </a:lnTo>
                  <a:close/>
                  <a:moveTo>
                    <a:pt x="224" y="85"/>
                  </a:moveTo>
                  <a:cubicBezTo>
                    <a:pt x="192" y="85"/>
                    <a:pt x="192" y="85"/>
                    <a:pt x="192" y="85"/>
                  </a:cubicBezTo>
                  <a:cubicBezTo>
                    <a:pt x="192" y="53"/>
                    <a:pt x="192" y="53"/>
                    <a:pt x="192" y="53"/>
                  </a:cubicBezTo>
                  <a:cubicBezTo>
                    <a:pt x="224" y="53"/>
                    <a:pt x="224" y="53"/>
                    <a:pt x="224" y="53"/>
                  </a:cubicBezTo>
                  <a:lnTo>
                    <a:pt x="224"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sym typeface="Arial" panose="020B0604020202020204" pitchFamily="34" charset="0"/>
              </a:endParaRPr>
            </a:p>
          </p:txBody>
        </p:sp>
        <p:sp>
          <p:nvSpPr>
            <p:cNvPr id="75" name="Freeform 250">
              <a:extLst>
                <a:ext uri="{FF2B5EF4-FFF2-40B4-BE49-F238E27FC236}">
                  <a16:creationId xmlns:a16="http://schemas.microsoft.com/office/drawing/2014/main" id="{833A9663-41C0-4382-9BD8-3DC1840BC53E}"/>
                </a:ext>
              </a:extLst>
            </p:cNvPr>
            <p:cNvSpPr>
              <a:spLocks noEditPoints="1"/>
            </p:cNvSpPr>
            <p:nvPr/>
          </p:nvSpPr>
          <p:spPr bwMode="auto">
            <a:xfrm>
              <a:off x="6954" y="2749"/>
              <a:ext cx="128" cy="128"/>
            </a:xfrm>
            <a:custGeom>
              <a:avLst/>
              <a:gdLst>
                <a:gd name="T0" fmla="*/ 48 w 64"/>
                <a:gd name="T1" fmla="*/ 0 h 64"/>
                <a:gd name="T2" fmla="*/ 16 w 64"/>
                <a:gd name="T3" fmla="*/ 0 h 64"/>
                <a:gd name="T4" fmla="*/ 0 w 64"/>
                <a:gd name="T5" fmla="*/ 16 h 64"/>
                <a:gd name="T6" fmla="*/ 0 w 64"/>
                <a:gd name="T7" fmla="*/ 48 h 64"/>
                <a:gd name="T8" fmla="*/ 16 w 64"/>
                <a:gd name="T9" fmla="*/ 64 h 64"/>
                <a:gd name="T10" fmla="*/ 48 w 64"/>
                <a:gd name="T11" fmla="*/ 64 h 64"/>
                <a:gd name="T12" fmla="*/ 64 w 64"/>
                <a:gd name="T13" fmla="*/ 48 h 64"/>
                <a:gd name="T14" fmla="*/ 64 w 64"/>
                <a:gd name="T15" fmla="*/ 16 h 64"/>
                <a:gd name="T16" fmla="*/ 48 w 64"/>
                <a:gd name="T17" fmla="*/ 0 h 64"/>
                <a:gd name="T18" fmla="*/ 32 w 64"/>
                <a:gd name="T19" fmla="*/ 50 h 64"/>
                <a:gd name="T20" fmla="*/ 20 w 64"/>
                <a:gd name="T21" fmla="*/ 37 h 64"/>
                <a:gd name="T22" fmla="*/ 15 w 64"/>
                <a:gd name="T23" fmla="*/ 30 h 64"/>
                <a:gd name="T24" fmla="*/ 15 w 64"/>
                <a:gd name="T25" fmla="*/ 30 h 64"/>
                <a:gd name="T26" fmla="*/ 13 w 64"/>
                <a:gd name="T27" fmla="*/ 25 h 64"/>
                <a:gd name="T28" fmla="*/ 23 w 64"/>
                <a:gd name="T29" fmla="*/ 16 h 64"/>
                <a:gd name="T30" fmla="*/ 32 w 64"/>
                <a:gd name="T31" fmla="*/ 25 h 64"/>
                <a:gd name="T32" fmla="*/ 42 w 64"/>
                <a:gd name="T33" fmla="*/ 16 h 64"/>
                <a:gd name="T34" fmla="*/ 51 w 64"/>
                <a:gd name="T35" fmla="*/ 25 h 64"/>
                <a:gd name="T36" fmla="*/ 50 w 64"/>
                <a:gd name="T37" fmla="*/ 30 h 64"/>
                <a:gd name="T38" fmla="*/ 50 w 64"/>
                <a:gd name="T39" fmla="*/ 30 h 64"/>
                <a:gd name="T40" fmla="*/ 45 w 64"/>
                <a:gd name="T41" fmla="*/ 37 h 64"/>
                <a:gd name="T42" fmla="*/ 32 w 64"/>
                <a:gd name="T43"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4">
                  <a:moveTo>
                    <a:pt x="48" y="0"/>
                  </a:moveTo>
                  <a:cubicBezTo>
                    <a:pt x="16" y="0"/>
                    <a:pt x="16" y="0"/>
                    <a:pt x="16" y="0"/>
                  </a:cubicBezTo>
                  <a:cubicBezTo>
                    <a:pt x="7" y="0"/>
                    <a:pt x="0" y="7"/>
                    <a:pt x="0" y="16"/>
                  </a:cubicBezTo>
                  <a:cubicBezTo>
                    <a:pt x="0" y="48"/>
                    <a:pt x="0" y="48"/>
                    <a:pt x="0" y="48"/>
                  </a:cubicBezTo>
                  <a:cubicBezTo>
                    <a:pt x="0" y="56"/>
                    <a:pt x="7" y="64"/>
                    <a:pt x="16" y="64"/>
                  </a:cubicBezTo>
                  <a:cubicBezTo>
                    <a:pt x="48" y="64"/>
                    <a:pt x="48" y="64"/>
                    <a:pt x="48" y="64"/>
                  </a:cubicBezTo>
                  <a:cubicBezTo>
                    <a:pt x="57" y="64"/>
                    <a:pt x="64" y="56"/>
                    <a:pt x="64" y="48"/>
                  </a:cubicBezTo>
                  <a:cubicBezTo>
                    <a:pt x="64" y="16"/>
                    <a:pt x="64" y="16"/>
                    <a:pt x="64" y="16"/>
                  </a:cubicBezTo>
                  <a:cubicBezTo>
                    <a:pt x="64" y="7"/>
                    <a:pt x="57" y="0"/>
                    <a:pt x="48" y="0"/>
                  </a:cubicBezTo>
                  <a:close/>
                  <a:moveTo>
                    <a:pt x="32" y="50"/>
                  </a:moveTo>
                  <a:cubicBezTo>
                    <a:pt x="32" y="50"/>
                    <a:pt x="25" y="43"/>
                    <a:pt x="20" y="37"/>
                  </a:cubicBezTo>
                  <a:cubicBezTo>
                    <a:pt x="18" y="35"/>
                    <a:pt x="16" y="32"/>
                    <a:pt x="15" y="30"/>
                  </a:cubicBezTo>
                  <a:cubicBezTo>
                    <a:pt x="15" y="30"/>
                    <a:pt x="15" y="30"/>
                    <a:pt x="15" y="30"/>
                  </a:cubicBezTo>
                  <a:cubicBezTo>
                    <a:pt x="14" y="29"/>
                    <a:pt x="13" y="27"/>
                    <a:pt x="13" y="25"/>
                  </a:cubicBezTo>
                  <a:cubicBezTo>
                    <a:pt x="13" y="20"/>
                    <a:pt x="18" y="16"/>
                    <a:pt x="23" y="16"/>
                  </a:cubicBezTo>
                  <a:cubicBezTo>
                    <a:pt x="28" y="16"/>
                    <a:pt x="32" y="20"/>
                    <a:pt x="32" y="25"/>
                  </a:cubicBezTo>
                  <a:cubicBezTo>
                    <a:pt x="32" y="20"/>
                    <a:pt x="37" y="16"/>
                    <a:pt x="42" y="16"/>
                  </a:cubicBezTo>
                  <a:cubicBezTo>
                    <a:pt x="47" y="16"/>
                    <a:pt x="51" y="20"/>
                    <a:pt x="51" y="25"/>
                  </a:cubicBezTo>
                  <a:cubicBezTo>
                    <a:pt x="51" y="27"/>
                    <a:pt x="51" y="29"/>
                    <a:pt x="50" y="30"/>
                  </a:cubicBezTo>
                  <a:cubicBezTo>
                    <a:pt x="50" y="30"/>
                    <a:pt x="50" y="30"/>
                    <a:pt x="50" y="30"/>
                  </a:cubicBezTo>
                  <a:cubicBezTo>
                    <a:pt x="50" y="30"/>
                    <a:pt x="48" y="33"/>
                    <a:pt x="45" y="37"/>
                  </a:cubicBezTo>
                  <a:cubicBezTo>
                    <a:pt x="42" y="41"/>
                    <a:pt x="37" y="45"/>
                    <a:pt x="32"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sym typeface="Arial" panose="020B0604020202020204" pitchFamily="34" charset="0"/>
              </a:endParaRPr>
            </a:p>
          </p:txBody>
        </p:sp>
      </p:grpSp>
      <p:sp>
        <p:nvSpPr>
          <p:cNvPr id="76" name="Freeform 4920">
            <a:extLst>
              <a:ext uri="{FF2B5EF4-FFF2-40B4-BE49-F238E27FC236}">
                <a16:creationId xmlns:a16="http://schemas.microsoft.com/office/drawing/2014/main" id="{7149E23A-E0B6-4516-8674-C7F7256D93AC}"/>
              </a:ext>
            </a:extLst>
          </p:cNvPr>
          <p:cNvSpPr>
            <a:spLocks noEditPoints="1"/>
          </p:cNvSpPr>
          <p:nvPr/>
        </p:nvSpPr>
        <p:spPr bwMode="auto">
          <a:xfrm>
            <a:off x="9022037" y="3426961"/>
            <a:ext cx="512267" cy="474621"/>
          </a:xfrm>
          <a:custGeom>
            <a:avLst/>
            <a:gdLst>
              <a:gd name="T0" fmla="*/ 196 w 380"/>
              <a:gd name="T1" fmla="*/ 2 h 310"/>
              <a:gd name="T2" fmla="*/ 118 w 380"/>
              <a:gd name="T3" fmla="*/ 46 h 310"/>
              <a:gd name="T4" fmla="*/ 116 w 380"/>
              <a:gd name="T5" fmla="*/ 6 h 310"/>
              <a:gd name="T6" fmla="*/ 108 w 380"/>
              <a:gd name="T7" fmla="*/ 0 h 310"/>
              <a:gd name="T8" fmla="*/ 64 w 380"/>
              <a:gd name="T9" fmla="*/ 0 h 310"/>
              <a:gd name="T10" fmla="*/ 58 w 380"/>
              <a:gd name="T11" fmla="*/ 10 h 310"/>
              <a:gd name="T12" fmla="*/ 4 w 380"/>
              <a:gd name="T13" fmla="*/ 120 h 310"/>
              <a:gd name="T14" fmla="*/ 0 w 380"/>
              <a:gd name="T15" fmla="*/ 132 h 310"/>
              <a:gd name="T16" fmla="*/ 56 w 380"/>
              <a:gd name="T17" fmla="*/ 138 h 310"/>
              <a:gd name="T18" fmla="*/ 58 w 380"/>
              <a:gd name="T19" fmla="*/ 300 h 310"/>
              <a:gd name="T20" fmla="*/ 72 w 380"/>
              <a:gd name="T21" fmla="*/ 310 h 310"/>
              <a:gd name="T22" fmla="*/ 120 w 380"/>
              <a:gd name="T23" fmla="*/ 306 h 310"/>
              <a:gd name="T24" fmla="*/ 102 w 380"/>
              <a:gd name="T25" fmla="*/ 252 h 310"/>
              <a:gd name="T26" fmla="*/ 96 w 380"/>
              <a:gd name="T27" fmla="*/ 250 h 310"/>
              <a:gd name="T28" fmla="*/ 92 w 380"/>
              <a:gd name="T29" fmla="*/ 182 h 310"/>
              <a:gd name="T30" fmla="*/ 96 w 380"/>
              <a:gd name="T31" fmla="*/ 176 h 310"/>
              <a:gd name="T32" fmla="*/ 162 w 380"/>
              <a:gd name="T33" fmla="*/ 172 h 310"/>
              <a:gd name="T34" fmla="*/ 170 w 380"/>
              <a:gd name="T35" fmla="*/ 176 h 310"/>
              <a:gd name="T36" fmla="*/ 172 w 380"/>
              <a:gd name="T37" fmla="*/ 242 h 310"/>
              <a:gd name="T38" fmla="*/ 170 w 380"/>
              <a:gd name="T39" fmla="*/ 250 h 310"/>
              <a:gd name="T40" fmla="*/ 146 w 380"/>
              <a:gd name="T41" fmla="*/ 252 h 310"/>
              <a:gd name="T42" fmla="*/ 144 w 380"/>
              <a:gd name="T43" fmla="*/ 306 h 310"/>
              <a:gd name="T44" fmla="*/ 232 w 380"/>
              <a:gd name="T45" fmla="*/ 310 h 310"/>
              <a:gd name="T46" fmla="*/ 226 w 380"/>
              <a:gd name="T47" fmla="*/ 252 h 310"/>
              <a:gd name="T48" fmla="*/ 198 w 380"/>
              <a:gd name="T49" fmla="*/ 250 h 310"/>
              <a:gd name="T50" fmla="*/ 192 w 380"/>
              <a:gd name="T51" fmla="*/ 244 h 310"/>
              <a:gd name="T52" fmla="*/ 212 w 380"/>
              <a:gd name="T53" fmla="*/ 180 h 310"/>
              <a:gd name="T54" fmla="*/ 256 w 380"/>
              <a:gd name="T55" fmla="*/ 172 h 310"/>
              <a:gd name="T56" fmla="*/ 266 w 380"/>
              <a:gd name="T57" fmla="*/ 180 h 310"/>
              <a:gd name="T58" fmla="*/ 288 w 380"/>
              <a:gd name="T59" fmla="*/ 242 h 310"/>
              <a:gd name="T60" fmla="*/ 284 w 380"/>
              <a:gd name="T61" fmla="*/ 250 h 310"/>
              <a:gd name="T62" fmla="*/ 278 w 380"/>
              <a:gd name="T63" fmla="*/ 252 h 310"/>
              <a:gd name="T64" fmla="*/ 254 w 380"/>
              <a:gd name="T65" fmla="*/ 298 h 310"/>
              <a:gd name="T66" fmla="*/ 246 w 380"/>
              <a:gd name="T67" fmla="*/ 310 h 310"/>
              <a:gd name="T68" fmla="*/ 314 w 380"/>
              <a:gd name="T69" fmla="*/ 310 h 310"/>
              <a:gd name="T70" fmla="*/ 324 w 380"/>
              <a:gd name="T71" fmla="*/ 294 h 310"/>
              <a:gd name="T72" fmla="*/ 370 w 380"/>
              <a:gd name="T73" fmla="*/ 138 h 310"/>
              <a:gd name="T74" fmla="*/ 374 w 380"/>
              <a:gd name="T75" fmla="*/ 138 h 310"/>
              <a:gd name="T76" fmla="*/ 380 w 380"/>
              <a:gd name="T77" fmla="*/ 128 h 310"/>
              <a:gd name="T78" fmla="*/ 376 w 380"/>
              <a:gd name="T79" fmla="*/ 120 h 310"/>
              <a:gd name="T80" fmla="*/ 132 w 380"/>
              <a:gd name="T81" fmla="*/ 162 h 310"/>
              <a:gd name="T82" fmla="*/ 110 w 380"/>
              <a:gd name="T83" fmla="*/ 146 h 310"/>
              <a:gd name="T84" fmla="*/ 110 w 380"/>
              <a:gd name="T85" fmla="*/ 128 h 310"/>
              <a:gd name="T86" fmla="*/ 132 w 380"/>
              <a:gd name="T87" fmla="*/ 114 h 310"/>
              <a:gd name="T88" fmla="*/ 150 w 380"/>
              <a:gd name="T89" fmla="*/ 120 h 310"/>
              <a:gd name="T90" fmla="*/ 156 w 380"/>
              <a:gd name="T91" fmla="*/ 138 h 310"/>
              <a:gd name="T92" fmla="*/ 142 w 380"/>
              <a:gd name="T93" fmla="*/ 160 h 310"/>
              <a:gd name="T94" fmla="*/ 240 w 380"/>
              <a:gd name="T95" fmla="*/ 162 h 310"/>
              <a:gd name="T96" fmla="*/ 222 w 380"/>
              <a:gd name="T97" fmla="*/ 154 h 310"/>
              <a:gd name="T98" fmla="*/ 216 w 380"/>
              <a:gd name="T99" fmla="*/ 138 h 310"/>
              <a:gd name="T100" fmla="*/ 230 w 380"/>
              <a:gd name="T101" fmla="*/ 116 h 310"/>
              <a:gd name="T102" fmla="*/ 248 w 380"/>
              <a:gd name="T103" fmla="*/ 116 h 310"/>
              <a:gd name="T104" fmla="*/ 264 w 380"/>
              <a:gd name="T105" fmla="*/ 138 h 310"/>
              <a:gd name="T106" fmla="*/ 256 w 380"/>
              <a:gd name="T107" fmla="*/ 154 h 310"/>
              <a:gd name="T108" fmla="*/ 240 w 380"/>
              <a:gd name="T109" fmla="*/ 16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0" h="310">
                <a:moveTo>
                  <a:pt x="376" y="120"/>
                </a:moveTo>
                <a:lnTo>
                  <a:pt x="196" y="2"/>
                </a:lnTo>
                <a:lnTo>
                  <a:pt x="196" y="2"/>
                </a:lnTo>
                <a:lnTo>
                  <a:pt x="190" y="0"/>
                </a:lnTo>
                <a:lnTo>
                  <a:pt x="184" y="2"/>
                </a:lnTo>
                <a:lnTo>
                  <a:pt x="118" y="46"/>
                </a:lnTo>
                <a:lnTo>
                  <a:pt x="118" y="10"/>
                </a:lnTo>
                <a:lnTo>
                  <a:pt x="118" y="10"/>
                </a:lnTo>
                <a:lnTo>
                  <a:pt x="116" y="6"/>
                </a:lnTo>
                <a:lnTo>
                  <a:pt x="114" y="4"/>
                </a:lnTo>
                <a:lnTo>
                  <a:pt x="112" y="0"/>
                </a:lnTo>
                <a:lnTo>
                  <a:pt x="108" y="0"/>
                </a:lnTo>
                <a:lnTo>
                  <a:pt x="68" y="0"/>
                </a:lnTo>
                <a:lnTo>
                  <a:pt x="68" y="0"/>
                </a:lnTo>
                <a:lnTo>
                  <a:pt x="64" y="0"/>
                </a:lnTo>
                <a:lnTo>
                  <a:pt x="60" y="4"/>
                </a:lnTo>
                <a:lnTo>
                  <a:pt x="58" y="6"/>
                </a:lnTo>
                <a:lnTo>
                  <a:pt x="58" y="10"/>
                </a:lnTo>
                <a:lnTo>
                  <a:pt x="58" y="86"/>
                </a:lnTo>
                <a:lnTo>
                  <a:pt x="4" y="120"/>
                </a:lnTo>
                <a:lnTo>
                  <a:pt x="4" y="120"/>
                </a:lnTo>
                <a:lnTo>
                  <a:pt x="0" y="124"/>
                </a:lnTo>
                <a:lnTo>
                  <a:pt x="0" y="132"/>
                </a:lnTo>
                <a:lnTo>
                  <a:pt x="0" y="132"/>
                </a:lnTo>
                <a:lnTo>
                  <a:pt x="4" y="136"/>
                </a:lnTo>
                <a:lnTo>
                  <a:pt x="10" y="138"/>
                </a:lnTo>
                <a:lnTo>
                  <a:pt x="56" y="138"/>
                </a:lnTo>
                <a:lnTo>
                  <a:pt x="56" y="294"/>
                </a:lnTo>
                <a:lnTo>
                  <a:pt x="56" y="294"/>
                </a:lnTo>
                <a:lnTo>
                  <a:pt x="58" y="300"/>
                </a:lnTo>
                <a:lnTo>
                  <a:pt x="62" y="306"/>
                </a:lnTo>
                <a:lnTo>
                  <a:pt x="66" y="310"/>
                </a:lnTo>
                <a:lnTo>
                  <a:pt x="72" y="310"/>
                </a:lnTo>
                <a:lnTo>
                  <a:pt x="126" y="310"/>
                </a:lnTo>
                <a:lnTo>
                  <a:pt x="126" y="310"/>
                </a:lnTo>
                <a:lnTo>
                  <a:pt x="120" y="306"/>
                </a:lnTo>
                <a:lnTo>
                  <a:pt x="118" y="298"/>
                </a:lnTo>
                <a:lnTo>
                  <a:pt x="118" y="252"/>
                </a:lnTo>
                <a:lnTo>
                  <a:pt x="102" y="252"/>
                </a:lnTo>
                <a:lnTo>
                  <a:pt x="102" y="252"/>
                </a:lnTo>
                <a:lnTo>
                  <a:pt x="98" y="252"/>
                </a:lnTo>
                <a:lnTo>
                  <a:pt x="96" y="250"/>
                </a:lnTo>
                <a:lnTo>
                  <a:pt x="94" y="246"/>
                </a:lnTo>
                <a:lnTo>
                  <a:pt x="92" y="242"/>
                </a:lnTo>
                <a:lnTo>
                  <a:pt x="92" y="182"/>
                </a:lnTo>
                <a:lnTo>
                  <a:pt x="92" y="182"/>
                </a:lnTo>
                <a:lnTo>
                  <a:pt x="94" y="178"/>
                </a:lnTo>
                <a:lnTo>
                  <a:pt x="96" y="176"/>
                </a:lnTo>
                <a:lnTo>
                  <a:pt x="98" y="174"/>
                </a:lnTo>
                <a:lnTo>
                  <a:pt x="102" y="172"/>
                </a:lnTo>
                <a:lnTo>
                  <a:pt x="162" y="172"/>
                </a:lnTo>
                <a:lnTo>
                  <a:pt x="162" y="172"/>
                </a:lnTo>
                <a:lnTo>
                  <a:pt x="166" y="174"/>
                </a:lnTo>
                <a:lnTo>
                  <a:pt x="170" y="176"/>
                </a:lnTo>
                <a:lnTo>
                  <a:pt x="172" y="178"/>
                </a:lnTo>
                <a:lnTo>
                  <a:pt x="172" y="182"/>
                </a:lnTo>
                <a:lnTo>
                  <a:pt x="172" y="242"/>
                </a:lnTo>
                <a:lnTo>
                  <a:pt x="172" y="242"/>
                </a:lnTo>
                <a:lnTo>
                  <a:pt x="172" y="246"/>
                </a:lnTo>
                <a:lnTo>
                  <a:pt x="170" y="250"/>
                </a:lnTo>
                <a:lnTo>
                  <a:pt x="166" y="252"/>
                </a:lnTo>
                <a:lnTo>
                  <a:pt x="162" y="252"/>
                </a:lnTo>
                <a:lnTo>
                  <a:pt x="146" y="252"/>
                </a:lnTo>
                <a:lnTo>
                  <a:pt x="146" y="298"/>
                </a:lnTo>
                <a:lnTo>
                  <a:pt x="146" y="298"/>
                </a:lnTo>
                <a:lnTo>
                  <a:pt x="144" y="306"/>
                </a:lnTo>
                <a:lnTo>
                  <a:pt x="140" y="310"/>
                </a:lnTo>
                <a:lnTo>
                  <a:pt x="232" y="310"/>
                </a:lnTo>
                <a:lnTo>
                  <a:pt x="232" y="310"/>
                </a:lnTo>
                <a:lnTo>
                  <a:pt x="228" y="306"/>
                </a:lnTo>
                <a:lnTo>
                  <a:pt x="226" y="298"/>
                </a:lnTo>
                <a:lnTo>
                  <a:pt x="226" y="252"/>
                </a:lnTo>
                <a:lnTo>
                  <a:pt x="202" y="252"/>
                </a:lnTo>
                <a:lnTo>
                  <a:pt x="202" y="252"/>
                </a:lnTo>
                <a:lnTo>
                  <a:pt x="198" y="250"/>
                </a:lnTo>
                <a:lnTo>
                  <a:pt x="194" y="248"/>
                </a:lnTo>
                <a:lnTo>
                  <a:pt x="194" y="248"/>
                </a:lnTo>
                <a:lnTo>
                  <a:pt x="192" y="244"/>
                </a:lnTo>
                <a:lnTo>
                  <a:pt x="192" y="238"/>
                </a:lnTo>
                <a:lnTo>
                  <a:pt x="212" y="180"/>
                </a:lnTo>
                <a:lnTo>
                  <a:pt x="212" y="180"/>
                </a:lnTo>
                <a:lnTo>
                  <a:pt x="216" y="174"/>
                </a:lnTo>
                <a:lnTo>
                  <a:pt x="222" y="172"/>
                </a:lnTo>
                <a:lnTo>
                  <a:pt x="256" y="172"/>
                </a:lnTo>
                <a:lnTo>
                  <a:pt x="256" y="172"/>
                </a:lnTo>
                <a:lnTo>
                  <a:pt x="262" y="174"/>
                </a:lnTo>
                <a:lnTo>
                  <a:pt x="266" y="180"/>
                </a:lnTo>
                <a:lnTo>
                  <a:pt x="286" y="238"/>
                </a:lnTo>
                <a:lnTo>
                  <a:pt x="286" y="238"/>
                </a:lnTo>
                <a:lnTo>
                  <a:pt x="288" y="242"/>
                </a:lnTo>
                <a:lnTo>
                  <a:pt x="288" y="242"/>
                </a:lnTo>
                <a:lnTo>
                  <a:pt x="286" y="246"/>
                </a:lnTo>
                <a:lnTo>
                  <a:pt x="284" y="250"/>
                </a:lnTo>
                <a:lnTo>
                  <a:pt x="282" y="252"/>
                </a:lnTo>
                <a:lnTo>
                  <a:pt x="278" y="252"/>
                </a:lnTo>
                <a:lnTo>
                  <a:pt x="278" y="252"/>
                </a:lnTo>
                <a:lnTo>
                  <a:pt x="278" y="252"/>
                </a:lnTo>
                <a:lnTo>
                  <a:pt x="254" y="252"/>
                </a:lnTo>
                <a:lnTo>
                  <a:pt x="254" y="298"/>
                </a:lnTo>
                <a:lnTo>
                  <a:pt x="254" y="298"/>
                </a:lnTo>
                <a:lnTo>
                  <a:pt x="252" y="306"/>
                </a:lnTo>
                <a:lnTo>
                  <a:pt x="246" y="310"/>
                </a:lnTo>
                <a:lnTo>
                  <a:pt x="308" y="310"/>
                </a:lnTo>
                <a:lnTo>
                  <a:pt x="308" y="310"/>
                </a:lnTo>
                <a:lnTo>
                  <a:pt x="314" y="310"/>
                </a:lnTo>
                <a:lnTo>
                  <a:pt x="318" y="306"/>
                </a:lnTo>
                <a:lnTo>
                  <a:pt x="322" y="300"/>
                </a:lnTo>
                <a:lnTo>
                  <a:pt x="324" y="294"/>
                </a:lnTo>
                <a:lnTo>
                  <a:pt x="324" y="138"/>
                </a:lnTo>
                <a:lnTo>
                  <a:pt x="370" y="138"/>
                </a:lnTo>
                <a:lnTo>
                  <a:pt x="370" y="138"/>
                </a:lnTo>
                <a:lnTo>
                  <a:pt x="370" y="138"/>
                </a:lnTo>
                <a:lnTo>
                  <a:pt x="370" y="138"/>
                </a:lnTo>
                <a:lnTo>
                  <a:pt x="374" y="138"/>
                </a:lnTo>
                <a:lnTo>
                  <a:pt x="378" y="136"/>
                </a:lnTo>
                <a:lnTo>
                  <a:pt x="380" y="132"/>
                </a:lnTo>
                <a:lnTo>
                  <a:pt x="380" y="128"/>
                </a:lnTo>
                <a:lnTo>
                  <a:pt x="380" y="128"/>
                </a:lnTo>
                <a:lnTo>
                  <a:pt x="380" y="122"/>
                </a:lnTo>
                <a:lnTo>
                  <a:pt x="376" y="120"/>
                </a:lnTo>
                <a:lnTo>
                  <a:pt x="376" y="120"/>
                </a:lnTo>
                <a:close/>
                <a:moveTo>
                  <a:pt x="132" y="162"/>
                </a:moveTo>
                <a:lnTo>
                  <a:pt x="132" y="162"/>
                </a:lnTo>
                <a:lnTo>
                  <a:pt x="124" y="160"/>
                </a:lnTo>
                <a:lnTo>
                  <a:pt x="116" y="154"/>
                </a:lnTo>
                <a:lnTo>
                  <a:pt x="110" y="146"/>
                </a:lnTo>
                <a:lnTo>
                  <a:pt x="108" y="138"/>
                </a:lnTo>
                <a:lnTo>
                  <a:pt x="108" y="138"/>
                </a:lnTo>
                <a:lnTo>
                  <a:pt x="110" y="128"/>
                </a:lnTo>
                <a:lnTo>
                  <a:pt x="116" y="120"/>
                </a:lnTo>
                <a:lnTo>
                  <a:pt x="124" y="116"/>
                </a:lnTo>
                <a:lnTo>
                  <a:pt x="132" y="114"/>
                </a:lnTo>
                <a:lnTo>
                  <a:pt x="132" y="114"/>
                </a:lnTo>
                <a:lnTo>
                  <a:pt x="142" y="116"/>
                </a:lnTo>
                <a:lnTo>
                  <a:pt x="150" y="120"/>
                </a:lnTo>
                <a:lnTo>
                  <a:pt x="154" y="128"/>
                </a:lnTo>
                <a:lnTo>
                  <a:pt x="156" y="138"/>
                </a:lnTo>
                <a:lnTo>
                  <a:pt x="156" y="138"/>
                </a:lnTo>
                <a:lnTo>
                  <a:pt x="154" y="146"/>
                </a:lnTo>
                <a:lnTo>
                  <a:pt x="150" y="154"/>
                </a:lnTo>
                <a:lnTo>
                  <a:pt x="142" y="160"/>
                </a:lnTo>
                <a:lnTo>
                  <a:pt x="132" y="162"/>
                </a:lnTo>
                <a:lnTo>
                  <a:pt x="132" y="162"/>
                </a:lnTo>
                <a:close/>
                <a:moveTo>
                  <a:pt x="240" y="162"/>
                </a:moveTo>
                <a:lnTo>
                  <a:pt x="240" y="162"/>
                </a:lnTo>
                <a:lnTo>
                  <a:pt x="230" y="160"/>
                </a:lnTo>
                <a:lnTo>
                  <a:pt x="222" y="154"/>
                </a:lnTo>
                <a:lnTo>
                  <a:pt x="218" y="146"/>
                </a:lnTo>
                <a:lnTo>
                  <a:pt x="216" y="138"/>
                </a:lnTo>
                <a:lnTo>
                  <a:pt x="216" y="138"/>
                </a:lnTo>
                <a:lnTo>
                  <a:pt x="218" y="128"/>
                </a:lnTo>
                <a:lnTo>
                  <a:pt x="222" y="120"/>
                </a:lnTo>
                <a:lnTo>
                  <a:pt x="230" y="116"/>
                </a:lnTo>
                <a:lnTo>
                  <a:pt x="240" y="114"/>
                </a:lnTo>
                <a:lnTo>
                  <a:pt x="240" y="114"/>
                </a:lnTo>
                <a:lnTo>
                  <a:pt x="248" y="116"/>
                </a:lnTo>
                <a:lnTo>
                  <a:pt x="256" y="120"/>
                </a:lnTo>
                <a:lnTo>
                  <a:pt x="262" y="128"/>
                </a:lnTo>
                <a:lnTo>
                  <a:pt x="264" y="138"/>
                </a:lnTo>
                <a:lnTo>
                  <a:pt x="264" y="138"/>
                </a:lnTo>
                <a:lnTo>
                  <a:pt x="262" y="146"/>
                </a:lnTo>
                <a:lnTo>
                  <a:pt x="256" y="154"/>
                </a:lnTo>
                <a:lnTo>
                  <a:pt x="248" y="160"/>
                </a:lnTo>
                <a:lnTo>
                  <a:pt x="240" y="162"/>
                </a:lnTo>
                <a:lnTo>
                  <a:pt x="240" y="162"/>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endParaRPr lang="en-GB">
              <a:cs typeface="Arial" panose="020B0604020202020204" pitchFamily="34" charset="0"/>
              <a:sym typeface="Arial" panose="020B0604020202020204" pitchFamily="34" charset="0"/>
            </a:endParaRPr>
          </a:p>
        </p:txBody>
      </p:sp>
      <p:sp>
        <p:nvSpPr>
          <p:cNvPr id="77" name="Shape 176">
            <a:extLst>
              <a:ext uri="{FF2B5EF4-FFF2-40B4-BE49-F238E27FC236}">
                <a16:creationId xmlns:a16="http://schemas.microsoft.com/office/drawing/2014/main" id="{3C362772-572A-480B-8B23-43B62E25499D}"/>
              </a:ext>
            </a:extLst>
          </p:cNvPr>
          <p:cNvSpPr txBox="1"/>
          <p:nvPr/>
        </p:nvSpPr>
        <p:spPr>
          <a:xfrm>
            <a:off x="9565800" y="2262942"/>
            <a:ext cx="1896794" cy="425710"/>
          </a:xfrm>
          <a:prstGeom prst="rect">
            <a:avLst/>
          </a:prstGeom>
          <a:noFill/>
          <a:ln>
            <a:noFill/>
          </a:ln>
        </p:spPr>
        <p:txBody>
          <a:bodyPr lIns="91425" tIns="45700" rIns="91425" bIns="45700" anchor="t" anchorCtr="0">
            <a:noAutofit/>
          </a:bodyPr>
          <a:lstStyle/>
          <a:p>
            <a:pPr algn="ctr">
              <a:buClr>
                <a:srgbClr val="000000"/>
              </a:buClr>
              <a:buSzPct val="25000"/>
              <a:defRPr/>
            </a:pPr>
            <a:r>
              <a:rPr lang="en-US" sz="1100" dirty="0">
                <a:solidFill>
                  <a:srgbClr val="000000">
                    <a:lumMod val="75000"/>
                    <a:lumOff val="25000"/>
                  </a:srgbClr>
                </a:solidFill>
                <a:ea typeface="Calibri"/>
                <a:cs typeface="Arial" panose="020B0604020202020204" pitchFamily="34" charset="0"/>
                <a:sym typeface="Arial" panose="020B0604020202020204" pitchFamily="34" charset="0"/>
              </a:rPr>
              <a:t>Virtual Mental Health Provider Networks</a:t>
            </a:r>
          </a:p>
        </p:txBody>
      </p:sp>
      <p:sp>
        <p:nvSpPr>
          <p:cNvPr id="78" name="Shape 176">
            <a:extLst>
              <a:ext uri="{FF2B5EF4-FFF2-40B4-BE49-F238E27FC236}">
                <a16:creationId xmlns:a16="http://schemas.microsoft.com/office/drawing/2014/main" id="{B122BCAA-B1A4-4338-9CB2-38F176E0240C}"/>
              </a:ext>
            </a:extLst>
          </p:cNvPr>
          <p:cNvSpPr txBox="1"/>
          <p:nvPr/>
        </p:nvSpPr>
        <p:spPr>
          <a:xfrm>
            <a:off x="9565800" y="2851063"/>
            <a:ext cx="1896794" cy="425710"/>
          </a:xfrm>
          <a:prstGeom prst="rect">
            <a:avLst/>
          </a:prstGeom>
          <a:noFill/>
          <a:ln>
            <a:noFill/>
          </a:ln>
        </p:spPr>
        <p:txBody>
          <a:bodyPr lIns="91425" tIns="45700" rIns="91425" bIns="45700" anchor="t" anchorCtr="0">
            <a:noAutofit/>
          </a:bodyPr>
          <a:lstStyle/>
          <a:p>
            <a:pPr algn="ctr">
              <a:buClr>
                <a:srgbClr val="000000"/>
              </a:buClr>
              <a:buSzPct val="25000"/>
              <a:defRPr/>
            </a:pPr>
            <a:r>
              <a:rPr lang="en-US" sz="1100" dirty="0">
                <a:solidFill>
                  <a:srgbClr val="000000">
                    <a:lumMod val="75000"/>
                    <a:lumOff val="25000"/>
                  </a:srgbClr>
                </a:solidFill>
                <a:ea typeface="Calibri"/>
                <a:cs typeface="Arial" panose="020B0604020202020204" pitchFamily="34" charset="0"/>
                <a:sym typeface="Arial" panose="020B0604020202020204" pitchFamily="34" charset="0"/>
              </a:rPr>
              <a:t>Health Hub or In-Office Provider Networks</a:t>
            </a:r>
          </a:p>
        </p:txBody>
      </p:sp>
      <p:sp>
        <p:nvSpPr>
          <p:cNvPr id="79" name="Shape 176">
            <a:extLst>
              <a:ext uri="{FF2B5EF4-FFF2-40B4-BE49-F238E27FC236}">
                <a16:creationId xmlns:a16="http://schemas.microsoft.com/office/drawing/2014/main" id="{170ABA48-50BC-4D7F-AF31-CAA45A5FA4C2}"/>
              </a:ext>
            </a:extLst>
          </p:cNvPr>
          <p:cNvSpPr txBox="1"/>
          <p:nvPr/>
        </p:nvSpPr>
        <p:spPr>
          <a:xfrm>
            <a:off x="9601844" y="3439184"/>
            <a:ext cx="1896794" cy="425710"/>
          </a:xfrm>
          <a:prstGeom prst="rect">
            <a:avLst/>
          </a:prstGeom>
          <a:noFill/>
          <a:ln>
            <a:noFill/>
          </a:ln>
        </p:spPr>
        <p:txBody>
          <a:bodyPr lIns="91425" tIns="45700" rIns="91425" bIns="45700" anchor="t" anchorCtr="0">
            <a:noAutofit/>
          </a:bodyPr>
          <a:lstStyle/>
          <a:p>
            <a:pPr algn="ctr">
              <a:buClr>
                <a:srgbClr val="000000"/>
              </a:buClr>
              <a:buSzPct val="25000"/>
              <a:defRPr/>
            </a:pPr>
            <a:r>
              <a:rPr lang="en-US" sz="1100" dirty="0">
                <a:solidFill>
                  <a:srgbClr val="000000">
                    <a:lumMod val="75000"/>
                    <a:lumOff val="25000"/>
                  </a:srgbClr>
                </a:solidFill>
                <a:ea typeface="Calibri"/>
                <a:cs typeface="Arial" panose="020B0604020202020204" pitchFamily="34" charset="0"/>
                <a:sym typeface="Arial" panose="020B0604020202020204" pitchFamily="34" charset="0"/>
              </a:rPr>
              <a:t>Other Care Options and Community Resources</a:t>
            </a:r>
          </a:p>
        </p:txBody>
      </p:sp>
      <p:grpSp>
        <p:nvGrpSpPr>
          <p:cNvPr id="80" name="Group 79">
            <a:extLst>
              <a:ext uri="{FF2B5EF4-FFF2-40B4-BE49-F238E27FC236}">
                <a16:creationId xmlns:a16="http://schemas.microsoft.com/office/drawing/2014/main" id="{783C44F9-6401-4AA8-953B-4B4B310D6796}"/>
              </a:ext>
            </a:extLst>
          </p:cNvPr>
          <p:cNvGrpSpPr/>
          <p:nvPr/>
        </p:nvGrpSpPr>
        <p:grpSpPr>
          <a:xfrm>
            <a:off x="8878166" y="4106257"/>
            <a:ext cx="751209" cy="602405"/>
            <a:chOff x="8036643" y="1702277"/>
            <a:chExt cx="958405" cy="776766"/>
          </a:xfrm>
        </p:grpSpPr>
        <p:sp>
          <p:nvSpPr>
            <p:cNvPr id="81" name="Freeform 36">
              <a:extLst>
                <a:ext uri="{FF2B5EF4-FFF2-40B4-BE49-F238E27FC236}">
                  <a16:creationId xmlns:a16="http://schemas.microsoft.com/office/drawing/2014/main" id="{AD0B6EBF-960D-4A8E-A15C-388BCC152877}"/>
                </a:ext>
              </a:extLst>
            </p:cNvPr>
            <p:cNvSpPr>
              <a:spLocks noEditPoints="1"/>
            </p:cNvSpPr>
            <p:nvPr/>
          </p:nvSpPr>
          <p:spPr bwMode="auto">
            <a:xfrm>
              <a:off x="8475230" y="1904467"/>
              <a:ext cx="69373" cy="52178"/>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82" name="Freeform 37">
              <a:extLst>
                <a:ext uri="{FF2B5EF4-FFF2-40B4-BE49-F238E27FC236}">
                  <a16:creationId xmlns:a16="http://schemas.microsoft.com/office/drawing/2014/main" id="{2F0E095E-8B3D-45CD-A023-F855CFC9F1B9}"/>
                </a:ext>
              </a:extLst>
            </p:cNvPr>
            <p:cNvSpPr>
              <a:spLocks noEditPoints="1"/>
            </p:cNvSpPr>
            <p:nvPr/>
          </p:nvSpPr>
          <p:spPr bwMode="auto">
            <a:xfrm>
              <a:off x="8475230" y="1904467"/>
              <a:ext cx="69373" cy="52178"/>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83" name="Freeform 38">
              <a:extLst>
                <a:ext uri="{FF2B5EF4-FFF2-40B4-BE49-F238E27FC236}">
                  <a16:creationId xmlns:a16="http://schemas.microsoft.com/office/drawing/2014/main" id="{779F1B67-A9DE-48DA-A395-6088BB1790FA}"/>
                </a:ext>
              </a:extLst>
            </p:cNvPr>
            <p:cNvSpPr>
              <a:spLocks noEditPoints="1"/>
            </p:cNvSpPr>
            <p:nvPr/>
          </p:nvSpPr>
          <p:spPr bwMode="auto">
            <a:xfrm>
              <a:off x="8429574" y="1702277"/>
              <a:ext cx="172544" cy="190331"/>
            </a:xfrm>
            <a:custGeom>
              <a:avLst/>
              <a:gdLst>
                <a:gd name="T0" fmla="*/ 74 w 159"/>
                <a:gd name="T1" fmla="*/ 0 h 176"/>
                <a:gd name="T2" fmla="*/ 0 w 159"/>
                <a:gd name="T3" fmla="*/ 75 h 176"/>
                <a:gd name="T4" fmla="*/ 13 w 159"/>
                <a:gd name="T5" fmla="*/ 118 h 176"/>
                <a:gd name="T6" fmla="*/ 22 w 159"/>
                <a:gd name="T7" fmla="*/ 128 h 176"/>
                <a:gd name="T8" fmla="*/ 42 w 159"/>
                <a:gd name="T9" fmla="*/ 176 h 176"/>
                <a:gd name="T10" fmla="*/ 106 w 159"/>
                <a:gd name="T11" fmla="*/ 176 h 176"/>
                <a:gd name="T12" fmla="*/ 127 w 159"/>
                <a:gd name="T13" fmla="*/ 128 h 176"/>
                <a:gd name="T14" fmla="*/ 136 w 159"/>
                <a:gd name="T15" fmla="*/ 118 h 176"/>
                <a:gd name="T16" fmla="*/ 117 w 159"/>
                <a:gd name="T17" fmla="*/ 14 h 176"/>
                <a:gd name="T18" fmla="*/ 74 w 159"/>
                <a:gd name="T19" fmla="*/ 0 h 176"/>
                <a:gd name="T20" fmla="*/ 133 w 159"/>
                <a:gd name="T21" fmla="*/ 75 h 176"/>
                <a:gd name="T22" fmla="*/ 74 w 159"/>
                <a:gd name="T23" fmla="*/ 16 h 176"/>
                <a:gd name="T24" fmla="*/ 74 w 159"/>
                <a:gd name="T25" fmla="*/ 11 h 176"/>
                <a:gd name="T26" fmla="*/ 138 w 159"/>
                <a:gd name="T27" fmla="*/ 75 h 176"/>
                <a:gd name="T28" fmla="*/ 133 w 159"/>
                <a:gd name="T29"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 h="176">
                  <a:moveTo>
                    <a:pt x="74" y="0"/>
                  </a:moveTo>
                  <a:cubicBezTo>
                    <a:pt x="33" y="0"/>
                    <a:pt x="0" y="34"/>
                    <a:pt x="0" y="75"/>
                  </a:cubicBezTo>
                  <a:cubicBezTo>
                    <a:pt x="0" y="90"/>
                    <a:pt x="4" y="105"/>
                    <a:pt x="13" y="118"/>
                  </a:cubicBezTo>
                  <a:cubicBezTo>
                    <a:pt x="16" y="121"/>
                    <a:pt x="19" y="125"/>
                    <a:pt x="22" y="128"/>
                  </a:cubicBezTo>
                  <a:cubicBezTo>
                    <a:pt x="39" y="145"/>
                    <a:pt x="42" y="149"/>
                    <a:pt x="42" y="176"/>
                  </a:cubicBezTo>
                  <a:cubicBezTo>
                    <a:pt x="106" y="176"/>
                    <a:pt x="106" y="176"/>
                    <a:pt x="106" y="176"/>
                  </a:cubicBezTo>
                  <a:cubicBezTo>
                    <a:pt x="106" y="149"/>
                    <a:pt x="110" y="145"/>
                    <a:pt x="127" y="128"/>
                  </a:cubicBezTo>
                  <a:cubicBezTo>
                    <a:pt x="130" y="125"/>
                    <a:pt x="133" y="121"/>
                    <a:pt x="136" y="118"/>
                  </a:cubicBezTo>
                  <a:cubicBezTo>
                    <a:pt x="159" y="84"/>
                    <a:pt x="151" y="37"/>
                    <a:pt x="117" y="14"/>
                  </a:cubicBezTo>
                  <a:cubicBezTo>
                    <a:pt x="105" y="5"/>
                    <a:pt x="90" y="0"/>
                    <a:pt x="74" y="0"/>
                  </a:cubicBezTo>
                  <a:close/>
                  <a:moveTo>
                    <a:pt x="133" y="75"/>
                  </a:moveTo>
                  <a:cubicBezTo>
                    <a:pt x="133" y="43"/>
                    <a:pt x="107" y="16"/>
                    <a:pt x="74" y="16"/>
                  </a:cubicBezTo>
                  <a:cubicBezTo>
                    <a:pt x="74" y="11"/>
                    <a:pt x="74" y="11"/>
                    <a:pt x="74" y="11"/>
                  </a:cubicBezTo>
                  <a:cubicBezTo>
                    <a:pt x="110" y="11"/>
                    <a:pt x="138" y="40"/>
                    <a:pt x="138" y="75"/>
                  </a:cubicBezTo>
                  <a:lnTo>
                    <a:pt x="133" y="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84" name="Freeform 37">
              <a:extLst>
                <a:ext uri="{FF2B5EF4-FFF2-40B4-BE49-F238E27FC236}">
                  <a16:creationId xmlns:a16="http://schemas.microsoft.com/office/drawing/2014/main" id="{ADA50A62-0847-4CAE-813B-9907A4A90163}"/>
                </a:ext>
              </a:extLst>
            </p:cNvPr>
            <p:cNvSpPr>
              <a:spLocks/>
            </p:cNvSpPr>
            <p:nvPr/>
          </p:nvSpPr>
          <p:spPr bwMode="auto">
            <a:xfrm>
              <a:off x="8036643" y="1829938"/>
              <a:ext cx="304814" cy="317757"/>
            </a:xfrm>
            <a:custGeom>
              <a:avLst/>
              <a:gdLst>
                <a:gd name="T0" fmla="*/ 82 w 271"/>
                <a:gd name="T1" fmla="*/ 18 h 283"/>
                <a:gd name="T2" fmla="*/ 2 w 271"/>
                <a:gd name="T3" fmla="*/ 271 h 283"/>
                <a:gd name="T4" fmla="*/ 12 w 271"/>
                <a:gd name="T5" fmla="*/ 283 h 283"/>
                <a:gd name="T6" fmla="*/ 19 w 271"/>
                <a:gd name="T7" fmla="*/ 283 h 283"/>
                <a:gd name="T8" fmla="*/ 38 w 271"/>
                <a:gd name="T9" fmla="*/ 272 h 283"/>
                <a:gd name="T10" fmla="*/ 87 w 271"/>
                <a:gd name="T11" fmla="*/ 178 h 283"/>
                <a:gd name="T12" fmla="*/ 137 w 271"/>
                <a:gd name="T13" fmla="*/ 272 h 283"/>
                <a:gd name="T14" fmla="*/ 156 w 271"/>
                <a:gd name="T15" fmla="*/ 283 h 283"/>
                <a:gd name="T16" fmla="*/ 164 w 271"/>
                <a:gd name="T17" fmla="*/ 283 h 283"/>
                <a:gd name="T18" fmla="*/ 176 w 271"/>
                <a:gd name="T19" fmla="*/ 266 h 283"/>
                <a:gd name="T20" fmla="*/ 126 w 271"/>
                <a:gd name="T21" fmla="*/ 117 h 283"/>
                <a:gd name="T22" fmla="*/ 153 w 271"/>
                <a:gd name="T23" fmla="*/ 46 h 283"/>
                <a:gd name="T24" fmla="*/ 179 w 271"/>
                <a:gd name="T25" fmla="*/ 26 h 283"/>
                <a:gd name="T26" fmla="*/ 271 w 271"/>
                <a:gd name="T27" fmla="*/ 17 h 283"/>
                <a:gd name="T28" fmla="*/ 271 w 271"/>
                <a:gd name="T29" fmla="*/ 0 h 283"/>
                <a:gd name="T30" fmla="*/ 106 w 271"/>
                <a:gd name="T31" fmla="*/ 0 h 283"/>
                <a:gd name="T32" fmla="*/ 82 w 271"/>
                <a:gd name="T33" fmla="*/ 1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83">
                  <a:moveTo>
                    <a:pt x="82" y="18"/>
                  </a:moveTo>
                  <a:cubicBezTo>
                    <a:pt x="2" y="271"/>
                    <a:pt x="2" y="271"/>
                    <a:pt x="2" y="271"/>
                  </a:cubicBezTo>
                  <a:cubicBezTo>
                    <a:pt x="0" y="277"/>
                    <a:pt x="5" y="283"/>
                    <a:pt x="12" y="283"/>
                  </a:cubicBezTo>
                  <a:cubicBezTo>
                    <a:pt x="19" y="283"/>
                    <a:pt x="19" y="283"/>
                    <a:pt x="19" y="283"/>
                  </a:cubicBezTo>
                  <a:cubicBezTo>
                    <a:pt x="27" y="283"/>
                    <a:pt x="34" y="279"/>
                    <a:pt x="38" y="272"/>
                  </a:cubicBezTo>
                  <a:cubicBezTo>
                    <a:pt x="87" y="178"/>
                    <a:pt x="87" y="178"/>
                    <a:pt x="87" y="178"/>
                  </a:cubicBezTo>
                  <a:cubicBezTo>
                    <a:pt x="137" y="272"/>
                    <a:pt x="137" y="272"/>
                    <a:pt x="137" y="272"/>
                  </a:cubicBezTo>
                  <a:cubicBezTo>
                    <a:pt x="141" y="279"/>
                    <a:pt x="148" y="283"/>
                    <a:pt x="156" y="283"/>
                  </a:cubicBezTo>
                  <a:cubicBezTo>
                    <a:pt x="164" y="283"/>
                    <a:pt x="164" y="283"/>
                    <a:pt x="164" y="283"/>
                  </a:cubicBezTo>
                  <a:cubicBezTo>
                    <a:pt x="173" y="283"/>
                    <a:pt x="179" y="275"/>
                    <a:pt x="176" y="266"/>
                  </a:cubicBezTo>
                  <a:cubicBezTo>
                    <a:pt x="126" y="117"/>
                    <a:pt x="126" y="117"/>
                    <a:pt x="126" y="117"/>
                  </a:cubicBezTo>
                  <a:cubicBezTo>
                    <a:pt x="153" y="46"/>
                    <a:pt x="153" y="46"/>
                    <a:pt x="153" y="46"/>
                  </a:cubicBezTo>
                  <a:cubicBezTo>
                    <a:pt x="157" y="35"/>
                    <a:pt x="167" y="27"/>
                    <a:pt x="179" y="26"/>
                  </a:cubicBezTo>
                  <a:cubicBezTo>
                    <a:pt x="271" y="17"/>
                    <a:pt x="271" y="17"/>
                    <a:pt x="271" y="17"/>
                  </a:cubicBezTo>
                  <a:cubicBezTo>
                    <a:pt x="271" y="0"/>
                    <a:pt x="271" y="0"/>
                    <a:pt x="271" y="0"/>
                  </a:cubicBezTo>
                  <a:cubicBezTo>
                    <a:pt x="106" y="0"/>
                    <a:pt x="106" y="0"/>
                    <a:pt x="106" y="0"/>
                  </a:cubicBezTo>
                  <a:cubicBezTo>
                    <a:pt x="95" y="0"/>
                    <a:pt x="85" y="7"/>
                    <a:pt x="82" y="1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85" name="Oval 38">
              <a:extLst>
                <a:ext uri="{FF2B5EF4-FFF2-40B4-BE49-F238E27FC236}">
                  <a16:creationId xmlns:a16="http://schemas.microsoft.com/office/drawing/2014/main" id="{90B5BE6A-60B3-4350-856D-F888DB00CF45}"/>
                </a:ext>
              </a:extLst>
            </p:cNvPr>
            <p:cNvSpPr>
              <a:spLocks noChangeArrowheads="1"/>
            </p:cNvSpPr>
            <p:nvPr/>
          </p:nvSpPr>
          <p:spPr bwMode="auto">
            <a:xfrm>
              <a:off x="8160575" y="1736747"/>
              <a:ext cx="74100" cy="741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86" name="Freeform 39">
              <a:extLst>
                <a:ext uri="{FF2B5EF4-FFF2-40B4-BE49-F238E27FC236}">
                  <a16:creationId xmlns:a16="http://schemas.microsoft.com/office/drawing/2014/main" id="{12A95ADB-E08E-4C4F-B684-5B156E2494A1}"/>
                </a:ext>
              </a:extLst>
            </p:cNvPr>
            <p:cNvSpPr>
              <a:spLocks/>
            </p:cNvSpPr>
            <p:nvPr/>
          </p:nvSpPr>
          <p:spPr bwMode="auto">
            <a:xfrm>
              <a:off x="8690234" y="1829938"/>
              <a:ext cx="304814" cy="317757"/>
            </a:xfrm>
            <a:custGeom>
              <a:avLst/>
              <a:gdLst>
                <a:gd name="T0" fmla="*/ 189 w 271"/>
                <a:gd name="T1" fmla="*/ 18 h 283"/>
                <a:gd name="T2" fmla="*/ 269 w 271"/>
                <a:gd name="T3" fmla="*/ 271 h 283"/>
                <a:gd name="T4" fmla="*/ 259 w 271"/>
                <a:gd name="T5" fmla="*/ 283 h 283"/>
                <a:gd name="T6" fmla="*/ 252 w 271"/>
                <a:gd name="T7" fmla="*/ 283 h 283"/>
                <a:gd name="T8" fmla="*/ 233 w 271"/>
                <a:gd name="T9" fmla="*/ 272 h 283"/>
                <a:gd name="T10" fmla="*/ 184 w 271"/>
                <a:gd name="T11" fmla="*/ 178 h 283"/>
                <a:gd name="T12" fmla="*/ 134 w 271"/>
                <a:gd name="T13" fmla="*/ 272 h 283"/>
                <a:gd name="T14" fmla="*/ 115 w 271"/>
                <a:gd name="T15" fmla="*/ 283 h 283"/>
                <a:gd name="T16" fmla="*/ 107 w 271"/>
                <a:gd name="T17" fmla="*/ 283 h 283"/>
                <a:gd name="T18" fmla="*/ 95 w 271"/>
                <a:gd name="T19" fmla="*/ 266 h 283"/>
                <a:gd name="T20" fmla="*/ 145 w 271"/>
                <a:gd name="T21" fmla="*/ 117 h 283"/>
                <a:gd name="T22" fmla="*/ 118 w 271"/>
                <a:gd name="T23" fmla="*/ 46 h 283"/>
                <a:gd name="T24" fmla="*/ 92 w 271"/>
                <a:gd name="T25" fmla="*/ 26 h 283"/>
                <a:gd name="T26" fmla="*/ 0 w 271"/>
                <a:gd name="T27" fmla="*/ 17 h 283"/>
                <a:gd name="T28" fmla="*/ 0 w 271"/>
                <a:gd name="T29" fmla="*/ 0 h 283"/>
                <a:gd name="T30" fmla="*/ 165 w 271"/>
                <a:gd name="T31" fmla="*/ 0 h 283"/>
                <a:gd name="T32" fmla="*/ 189 w 271"/>
                <a:gd name="T33" fmla="*/ 1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83">
                  <a:moveTo>
                    <a:pt x="189" y="18"/>
                  </a:moveTo>
                  <a:cubicBezTo>
                    <a:pt x="269" y="271"/>
                    <a:pt x="269" y="271"/>
                    <a:pt x="269" y="271"/>
                  </a:cubicBezTo>
                  <a:cubicBezTo>
                    <a:pt x="271" y="277"/>
                    <a:pt x="266" y="283"/>
                    <a:pt x="259" y="283"/>
                  </a:cubicBezTo>
                  <a:cubicBezTo>
                    <a:pt x="252" y="283"/>
                    <a:pt x="252" y="283"/>
                    <a:pt x="252" y="283"/>
                  </a:cubicBezTo>
                  <a:cubicBezTo>
                    <a:pt x="244" y="283"/>
                    <a:pt x="237" y="279"/>
                    <a:pt x="233" y="272"/>
                  </a:cubicBezTo>
                  <a:cubicBezTo>
                    <a:pt x="184" y="178"/>
                    <a:pt x="184" y="178"/>
                    <a:pt x="184" y="178"/>
                  </a:cubicBezTo>
                  <a:cubicBezTo>
                    <a:pt x="134" y="272"/>
                    <a:pt x="134" y="272"/>
                    <a:pt x="134" y="272"/>
                  </a:cubicBezTo>
                  <a:cubicBezTo>
                    <a:pt x="130" y="279"/>
                    <a:pt x="123" y="283"/>
                    <a:pt x="115" y="283"/>
                  </a:cubicBezTo>
                  <a:cubicBezTo>
                    <a:pt x="107" y="283"/>
                    <a:pt x="107" y="283"/>
                    <a:pt x="107" y="283"/>
                  </a:cubicBezTo>
                  <a:cubicBezTo>
                    <a:pt x="98" y="283"/>
                    <a:pt x="92" y="275"/>
                    <a:pt x="95" y="266"/>
                  </a:cubicBezTo>
                  <a:cubicBezTo>
                    <a:pt x="145" y="117"/>
                    <a:pt x="145" y="117"/>
                    <a:pt x="145" y="117"/>
                  </a:cubicBezTo>
                  <a:cubicBezTo>
                    <a:pt x="118" y="46"/>
                    <a:pt x="118" y="46"/>
                    <a:pt x="118" y="46"/>
                  </a:cubicBezTo>
                  <a:cubicBezTo>
                    <a:pt x="114" y="35"/>
                    <a:pt x="104" y="27"/>
                    <a:pt x="92" y="26"/>
                  </a:cubicBezTo>
                  <a:cubicBezTo>
                    <a:pt x="0" y="17"/>
                    <a:pt x="0" y="17"/>
                    <a:pt x="0" y="17"/>
                  </a:cubicBezTo>
                  <a:cubicBezTo>
                    <a:pt x="0" y="0"/>
                    <a:pt x="0" y="0"/>
                    <a:pt x="0" y="0"/>
                  </a:cubicBezTo>
                  <a:cubicBezTo>
                    <a:pt x="165" y="0"/>
                    <a:pt x="165" y="0"/>
                    <a:pt x="165" y="0"/>
                  </a:cubicBezTo>
                  <a:cubicBezTo>
                    <a:pt x="176" y="0"/>
                    <a:pt x="186" y="7"/>
                    <a:pt x="189" y="1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87" name="Oval 40">
              <a:extLst>
                <a:ext uri="{FF2B5EF4-FFF2-40B4-BE49-F238E27FC236}">
                  <a16:creationId xmlns:a16="http://schemas.microsoft.com/office/drawing/2014/main" id="{8B5DD1EE-C37E-4026-B086-847DAA0165C0}"/>
                </a:ext>
              </a:extLst>
            </p:cNvPr>
            <p:cNvSpPr>
              <a:spLocks noChangeArrowheads="1"/>
            </p:cNvSpPr>
            <p:nvPr/>
          </p:nvSpPr>
          <p:spPr bwMode="auto">
            <a:xfrm>
              <a:off x="8797016" y="1736747"/>
              <a:ext cx="74424" cy="741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88" name="Oval 41">
              <a:extLst>
                <a:ext uri="{FF2B5EF4-FFF2-40B4-BE49-F238E27FC236}">
                  <a16:creationId xmlns:a16="http://schemas.microsoft.com/office/drawing/2014/main" id="{C57E474F-D36C-4C49-973D-778B618A998D}"/>
                </a:ext>
              </a:extLst>
            </p:cNvPr>
            <p:cNvSpPr>
              <a:spLocks noChangeArrowheads="1"/>
            </p:cNvSpPr>
            <p:nvPr/>
          </p:nvSpPr>
          <p:spPr bwMode="auto">
            <a:xfrm>
              <a:off x="8480899" y="2058064"/>
              <a:ext cx="75395" cy="7507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89" name="Freeform 42">
              <a:extLst>
                <a:ext uri="{FF2B5EF4-FFF2-40B4-BE49-F238E27FC236}">
                  <a16:creationId xmlns:a16="http://schemas.microsoft.com/office/drawing/2014/main" id="{23734C45-6C7A-4338-85C4-588AA002179C}"/>
                </a:ext>
              </a:extLst>
            </p:cNvPr>
            <p:cNvSpPr>
              <a:spLocks/>
            </p:cNvSpPr>
            <p:nvPr/>
          </p:nvSpPr>
          <p:spPr bwMode="auto">
            <a:xfrm>
              <a:off x="8347259" y="2066800"/>
              <a:ext cx="343967" cy="412243"/>
            </a:xfrm>
            <a:custGeom>
              <a:avLst/>
              <a:gdLst>
                <a:gd name="T0" fmla="*/ 294 w 306"/>
                <a:gd name="T1" fmla="*/ 0 h 367"/>
                <a:gd name="T2" fmla="*/ 189 w 306"/>
                <a:gd name="T3" fmla="*/ 63 h 367"/>
                <a:gd name="T4" fmla="*/ 153 w 306"/>
                <a:gd name="T5" fmla="*/ 72 h 367"/>
                <a:gd name="T6" fmla="*/ 153 w 306"/>
                <a:gd name="T7" fmla="*/ 72 h 367"/>
                <a:gd name="T8" fmla="*/ 117 w 306"/>
                <a:gd name="T9" fmla="*/ 63 h 367"/>
                <a:gd name="T10" fmla="*/ 11 w 306"/>
                <a:gd name="T11" fmla="*/ 0 h 367"/>
                <a:gd name="T12" fmla="*/ 0 w 306"/>
                <a:gd name="T13" fmla="*/ 17 h 367"/>
                <a:gd name="T14" fmla="*/ 64 w 306"/>
                <a:gd name="T15" fmla="*/ 69 h 367"/>
                <a:gd name="T16" fmla="*/ 112 w 306"/>
                <a:gd name="T17" fmla="*/ 179 h 367"/>
                <a:gd name="T18" fmla="*/ 111 w 306"/>
                <a:gd name="T19" fmla="*/ 200 h 367"/>
                <a:gd name="T20" fmla="*/ 67 w 306"/>
                <a:gd name="T21" fmla="*/ 367 h 367"/>
                <a:gd name="T22" fmla="*/ 92 w 306"/>
                <a:gd name="T23" fmla="*/ 367 h 367"/>
                <a:gd name="T24" fmla="*/ 110 w 306"/>
                <a:gd name="T25" fmla="*/ 354 h 367"/>
                <a:gd name="T26" fmla="*/ 153 w 306"/>
                <a:gd name="T27" fmla="*/ 231 h 367"/>
                <a:gd name="T28" fmla="*/ 196 w 306"/>
                <a:gd name="T29" fmla="*/ 354 h 367"/>
                <a:gd name="T30" fmla="*/ 214 w 306"/>
                <a:gd name="T31" fmla="*/ 367 h 367"/>
                <a:gd name="T32" fmla="*/ 239 w 306"/>
                <a:gd name="T33" fmla="*/ 367 h 367"/>
                <a:gd name="T34" fmla="*/ 194 w 306"/>
                <a:gd name="T35" fmla="*/ 200 h 367"/>
                <a:gd name="T36" fmla="*/ 193 w 306"/>
                <a:gd name="T37" fmla="*/ 179 h 367"/>
                <a:gd name="T38" fmla="*/ 241 w 306"/>
                <a:gd name="T39" fmla="*/ 69 h 367"/>
                <a:gd name="T40" fmla="*/ 306 w 306"/>
                <a:gd name="T41" fmla="*/ 17 h 367"/>
                <a:gd name="T42" fmla="*/ 294 w 306"/>
                <a:gd name="T4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6" h="367">
                  <a:moveTo>
                    <a:pt x="294" y="0"/>
                  </a:moveTo>
                  <a:cubicBezTo>
                    <a:pt x="189" y="63"/>
                    <a:pt x="189" y="63"/>
                    <a:pt x="189" y="63"/>
                  </a:cubicBezTo>
                  <a:cubicBezTo>
                    <a:pt x="178" y="69"/>
                    <a:pt x="166" y="72"/>
                    <a:pt x="153" y="72"/>
                  </a:cubicBezTo>
                  <a:cubicBezTo>
                    <a:pt x="153" y="72"/>
                    <a:pt x="153" y="72"/>
                    <a:pt x="153" y="72"/>
                  </a:cubicBezTo>
                  <a:cubicBezTo>
                    <a:pt x="140" y="72"/>
                    <a:pt x="128" y="69"/>
                    <a:pt x="117" y="63"/>
                  </a:cubicBezTo>
                  <a:cubicBezTo>
                    <a:pt x="11" y="0"/>
                    <a:pt x="11" y="0"/>
                    <a:pt x="11" y="0"/>
                  </a:cubicBezTo>
                  <a:cubicBezTo>
                    <a:pt x="0" y="17"/>
                    <a:pt x="0" y="17"/>
                    <a:pt x="0" y="17"/>
                  </a:cubicBezTo>
                  <a:cubicBezTo>
                    <a:pt x="64" y="69"/>
                    <a:pt x="64" y="69"/>
                    <a:pt x="64" y="69"/>
                  </a:cubicBezTo>
                  <a:cubicBezTo>
                    <a:pt x="97" y="96"/>
                    <a:pt x="115" y="136"/>
                    <a:pt x="112" y="179"/>
                  </a:cubicBezTo>
                  <a:cubicBezTo>
                    <a:pt x="111" y="200"/>
                    <a:pt x="111" y="200"/>
                    <a:pt x="111" y="200"/>
                  </a:cubicBezTo>
                  <a:cubicBezTo>
                    <a:pt x="67" y="367"/>
                    <a:pt x="67" y="367"/>
                    <a:pt x="67" y="367"/>
                  </a:cubicBezTo>
                  <a:cubicBezTo>
                    <a:pt x="92" y="367"/>
                    <a:pt x="92" y="367"/>
                    <a:pt x="92" y="367"/>
                  </a:cubicBezTo>
                  <a:cubicBezTo>
                    <a:pt x="100" y="367"/>
                    <a:pt x="107" y="362"/>
                    <a:pt x="110" y="354"/>
                  </a:cubicBezTo>
                  <a:cubicBezTo>
                    <a:pt x="153" y="231"/>
                    <a:pt x="153" y="231"/>
                    <a:pt x="153" y="231"/>
                  </a:cubicBezTo>
                  <a:cubicBezTo>
                    <a:pt x="196" y="354"/>
                    <a:pt x="196" y="354"/>
                    <a:pt x="196" y="354"/>
                  </a:cubicBezTo>
                  <a:cubicBezTo>
                    <a:pt x="198" y="362"/>
                    <a:pt x="205" y="367"/>
                    <a:pt x="214" y="367"/>
                  </a:cubicBezTo>
                  <a:cubicBezTo>
                    <a:pt x="239" y="367"/>
                    <a:pt x="239" y="367"/>
                    <a:pt x="239" y="367"/>
                  </a:cubicBezTo>
                  <a:cubicBezTo>
                    <a:pt x="194" y="200"/>
                    <a:pt x="194" y="200"/>
                    <a:pt x="194" y="200"/>
                  </a:cubicBezTo>
                  <a:cubicBezTo>
                    <a:pt x="193" y="179"/>
                    <a:pt x="193" y="179"/>
                    <a:pt x="193" y="179"/>
                  </a:cubicBezTo>
                  <a:cubicBezTo>
                    <a:pt x="190" y="136"/>
                    <a:pt x="208" y="96"/>
                    <a:pt x="241" y="69"/>
                  </a:cubicBezTo>
                  <a:cubicBezTo>
                    <a:pt x="306" y="17"/>
                    <a:pt x="306" y="17"/>
                    <a:pt x="306" y="17"/>
                  </a:cubicBezTo>
                  <a:lnTo>
                    <a:pt x="29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90" name="Shape 176">
            <a:extLst>
              <a:ext uri="{FF2B5EF4-FFF2-40B4-BE49-F238E27FC236}">
                <a16:creationId xmlns:a16="http://schemas.microsoft.com/office/drawing/2014/main" id="{5E824D52-102B-47DD-8212-2E493AD3F0C1}"/>
              </a:ext>
            </a:extLst>
          </p:cNvPr>
          <p:cNvSpPr txBox="1"/>
          <p:nvPr/>
        </p:nvSpPr>
        <p:spPr>
          <a:xfrm>
            <a:off x="9567302" y="4136522"/>
            <a:ext cx="1896794" cy="425710"/>
          </a:xfrm>
          <a:prstGeom prst="rect">
            <a:avLst/>
          </a:prstGeom>
          <a:noFill/>
          <a:ln>
            <a:noFill/>
          </a:ln>
        </p:spPr>
        <p:txBody>
          <a:bodyPr lIns="91425" tIns="45700" rIns="91425" bIns="45700" anchor="t" anchorCtr="0">
            <a:noAutofit/>
          </a:bodyPr>
          <a:lstStyle/>
          <a:p>
            <a:pPr algn="ctr">
              <a:buClr>
                <a:srgbClr val="000000"/>
              </a:buClr>
              <a:buSzPct val="25000"/>
              <a:defRPr/>
            </a:pPr>
            <a:r>
              <a:rPr lang="en-US" sz="1100" dirty="0">
                <a:solidFill>
                  <a:srgbClr val="000000">
                    <a:lumMod val="75000"/>
                    <a:lumOff val="25000"/>
                  </a:srgbClr>
                </a:solidFill>
                <a:ea typeface="Calibri"/>
                <a:cs typeface="Arial" panose="020B0604020202020204" pitchFamily="34" charset="0"/>
                <a:sym typeface="Arial" panose="020B0604020202020204" pitchFamily="34" charset="0"/>
              </a:rPr>
              <a:t>Coaching</a:t>
            </a:r>
          </a:p>
          <a:p>
            <a:pPr algn="ctr">
              <a:buClr>
                <a:srgbClr val="000000"/>
              </a:buClr>
              <a:buSzPct val="25000"/>
              <a:defRPr/>
            </a:pPr>
            <a:endParaRPr lang="en-US" sz="1100" dirty="0">
              <a:solidFill>
                <a:srgbClr val="000000">
                  <a:lumMod val="75000"/>
                  <a:lumOff val="25000"/>
                </a:srgbClr>
              </a:solidFill>
              <a:ea typeface="Calibri"/>
              <a:cs typeface="Arial" panose="020B0604020202020204" pitchFamily="34" charset="0"/>
              <a:sym typeface="Arial" panose="020B0604020202020204" pitchFamily="34" charset="0"/>
            </a:endParaRPr>
          </a:p>
          <a:p>
            <a:pPr algn="ctr">
              <a:buClr>
                <a:srgbClr val="000000"/>
              </a:buClr>
              <a:buSzPct val="25000"/>
              <a:defRPr/>
            </a:pPr>
            <a:r>
              <a:rPr lang="en-US" sz="1100" dirty="0">
                <a:solidFill>
                  <a:srgbClr val="000000">
                    <a:lumMod val="75000"/>
                    <a:lumOff val="25000"/>
                  </a:srgbClr>
                </a:solidFill>
                <a:ea typeface="Calibri"/>
                <a:cs typeface="Arial" panose="020B0604020202020204" pitchFamily="34" charset="0"/>
                <a:sym typeface="Arial" panose="020B0604020202020204" pitchFamily="34" charset="0"/>
              </a:rPr>
              <a:t>Digital Care Service</a:t>
            </a:r>
          </a:p>
        </p:txBody>
      </p:sp>
      <p:sp>
        <p:nvSpPr>
          <p:cNvPr id="92" name="TextBox 91">
            <a:extLst>
              <a:ext uri="{FF2B5EF4-FFF2-40B4-BE49-F238E27FC236}">
                <a16:creationId xmlns:a16="http://schemas.microsoft.com/office/drawing/2014/main" id="{F5AA21FA-31B4-45D6-AFB9-43FC7BE599D6}"/>
              </a:ext>
            </a:extLst>
          </p:cNvPr>
          <p:cNvSpPr txBox="1"/>
          <p:nvPr/>
        </p:nvSpPr>
        <p:spPr>
          <a:xfrm>
            <a:off x="8649066" y="5464704"/>
            <a:ext cx="2524726" cy="646331"/>
          </a:xfrm>
          <a:prstGeom prst="rect">
            <a:avLst/>
          </a:prstGeom>
          <a:noFill/>
        </p:spPr>
        <p:txBody>
          <a:bodyPr wrap="square" lIns="0" tIns="0" rIns="0" bIns="0" rtlCol="0">
            <a:spAutoFit/>
          </a:bodyPr>
          <a:lstStyle/>
          <a:p>
            <a:r>
              <a:rPr lang="en-US" sz="1050" u="sng" dirty="0">
                <a:solidFill>
                  <a:schemeClr val="tx2"/>
                </a:solidFill>
              </a:rPr>
              <a:t>Robust Performance Analytics</a:t>
            </a:r>
          </a:p>
          <a:p>
            <a:pPr marL="174625" indent="-174625">
              <a:buFont typeface="Arial" panose="020B0604020202020204" pitchFamily="34" charset="0"/>
              <a:buChar char="•"/>
            </a:pPr>
            <a:r>
              <a:rPr lang="en-US" sz="1050" dirty="0">
                <a:solidFill>
                  <a:schemeClr val="tx2"/>
                </a:solidFill>
              </a:rPr>
              <a:t>Program and Benefit Effectiveness</a:t>
            </a:r>
          </a:p>
          <a:p>
            <a:pPr marL="174625" indent="-174625">
              <a:buFont typeface="Arial" panose="020B0604020202020204" pitchFamily="34" charset="0"/>
              <a:buChar char="•"/>
            </a:pPr>
            <a:r>
              <a:rPr lang="en-US" sz="1050" dirty="0">
                <a:solidFill>
                  <a:schemeClr val="tx2"/>
                </a:solidFill>
              </a:rPr>
              <a:t>Provider Effectiveness</a:t>
            </a:r>
          </a:p>
          <a:p>
            <a:pPr marL="174625" indent="-174625">
              <a:buFont typeface="Arial" panose="020B0604020202020204" pitchFamily="34" charset="0"/>
              <a:buChar char="•"/>
            </a:pPr>
            <a:r>
              <a:rPr lang="en-US" sz="1050" dirty="0">
                <a:solidFill>
                  <a:schemeClr val="tx2"/>
                </a:solidFill>
              </a:rPr>
              <a:t>Total Cost of Care </a:t>
            </a:r>
          </a:p>
        </p:txBody>
      </p:sp>
      <p:cxnSp>
        <p:nvCxnSpPr>
          <p:cNvPr id="93" name="Straight Arrow Connector 92">
            <a:extLst>
              <a:ext uri="{FF2B5EF4-FFF2-40B4-BE49-F238E27FC236}">
                <a16:creationId xmlns:a16="http://schemas.microsoft.com/office/drawing/2014/main" id="{C57AC2AB-0129-450F-A3A8-8F1320ABC42C}"/>
              </a:ext>
            </a:extLst>
          </p:cNvPr>
          <p:cNvCxnSpPr>
            <a:cxnSpLocks/>
          </p:cNvCxnSpPr>
          <p:nvPr/>
        </p:nvCxnSpPr>
        <p:spPr>
          <a:xfrm>
            <a:off x="9137555" y="4913055"/>
            <a:ext cx="0" cy="248586"/>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FD2BEC8-D277-4605-8867-748FFE59B29F}"/>
              </a:ext>
            </a:extLst>
          </p:cNvPr>
          <p:cNvCxnSpPr>
            <a:cxnSpLocks/>
          </p:cNvCxnSpPr>
          <p:nvPr/>
        </p:nvCxnSpPr>
        <p:spPr>
          <a:xfrm flipV="1">
            <a:off x="9812475" y="4862567"/>
            <a:ext cx="0" cy="235478"/>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31D5A400-AD9E-4EBD-A064-494A976158C2}"/>
              </a:ext>
            </a:extLst>
          </p:cNvPr>
          <p:cNvSpPr txBox="1"/>
          <p:nvPr/>
        </p:nvSpPr>
        <p:spPr>
          <a:xfrm>
            <a:off x="1934933" y="5466488"/>
            <a:ext cx="2751989" cy="646331"/>
          </a:xfrm>
          <a:prstGeom prst="rect">
            <a:avLst/>
          </a:prstGeom>
          <a:noFill/>
        </p:spPr>
        <p:txBody>
          <a:bodyPr wrap="square" lIns="0" tIns="0" rIns="0" bIns="0" rtlCol="0">
            <a:spAutoFit/>
          </a:bodyPr>
          <a:lstStyle/>
          <a:p>
            <a:r>
              <a:rPr lang="en-US" sz="1050" u="sng" dirty="0">
                <a:solidFill>
                  <a:schemeClr val="tx2"/>
                </a:solidFill>
              </a:rPr>
              <a:t>Responsive Engagement Analytics</a:t>
            </a:r>
          </a:p>
          <a:p>
            <a:pPr marL="174625" indent="-174625">
              <a:buFont typeface="Arial" panose="020B0604020202020204" pitchFamily="34" charset="0"/>
              <a:buChar char="•"/>
            </a:pPr>
            <a:r>
              <a:rPr lang="en-US" sz="1050" dirty="0">
                <a:solidFill>
                  <a:schemeClr val="tx2"/>
                </a:solidFill>
              </a:rPr>
              <a:t>Click Stream Analysis</a:t>
            </a:r>
          </a:p>
          <a:p>
            <a:pPr marL="174625" indent="-174625">
              <a:buFont typeface="Arial" panose="020B0604020202020204" pitchFamily="34" charset="0"/>
              <a:buChar char="•"/>
            </a:pPr>
            <a:r>
              <a:rPr lang="en-US" sz="1050" dirty="0">
                <a:solidFill>
                  <a:schemeClr val="tx2"/>
                </a:solidFill>
              </a:rPr>
              <a:t>Tool Adoption and Usage Trends</a:t>
            </a:r>
          </a:p>
          <a:p>
            <a:pPr marL="174625" indent="-174625">
              <a:buFont typeface="Arial" panose="020B0604020202020204" pitchFamily="34" charset="0"/>
              <a:buChar char="•"/>
            </a:pPr>
            <a:r>
              <a:rPr lang="en-US" sz="1050" dirty="0">
                <a:solidFill>
                  <a:schemeClr val="tx2"/>
                </a:solidFill>
              </a:rPr>
              <a:t>Member Aware Guidance</a:t>
            </a:r>
          </a:p>
        </p:txBody>
      </p:sp>
      <p:sp>
        <p:nvSpPr>
          <p:cNvPr id="99" name="Freeform 4957">
            <a:extLst>
              <a:ext uri="{FF2B5EF4-FFF2-40B4-BE49-F238E27FC236}">
                <a16:creationId xmlns:a16="http://schemas.microsoft.com/office/drawing/2014/main" id="{3F4C4E53-2094-422F-BD28-1C3A28E29CFF}"/>
              </a:ext>
            </a:extLst>
          </p:cNvPr>
          <p:cNvSpPr>
            <a:spLocks noEditPoints="1"/>
          </p:cNvSpPr>
          <p:nvPr/>
        </p:nvSpPr>
        <p:spPr bwMode="auto">
          <a:xfrm>
            <a:off x="9210228" y="5065706"/>
            <a:ext cx="494634" cy="340526"/>
          </a:xfrm>
          <a:custGeom>
            <a:avLst/>
            <a:gdLst>
              <a:gd name="T0" fmla="*/ 46 w 340"/>
              <a:gd name="T1" fmla="*/ 232 h 282"/>
              <a:gd name="T2" fmla="*/ 52 w 340"/>
              <a:gd name="T3" fmla="*/ 210 h 282"/>
              <a:gd name="T4" fmla="*/ 122 w 340"/>
              <a:gd name="T5" fmla="*/ 190 h 282"/>
              <a:gd name="T6" fmla="*/ 140 w 340"/>
              <a:gd name="T7" fmla="*/ 184 h 282"/>
              <a:gd name="T8" fmla="*/ 194 w 340"/>
              <a:gd name="T9" fmla="*/ 198 h 282"/>
              <a:gd name="T10" fmla="*/ 218 w 340"/>
              <a:gd name="T11" fmla="*/ 212 h 282"/>
              <a:gd name="T12" fmla="*/ 244 w 340"/>
              <a:gd name="T13" fmla="*/ 188 h 282"/>
              <a:gd name="T14" fmla="*/ 302 w 340"/>
              <a:gd name="T15" fmla="*/ 186 h 282"/>
              <a:gd name="T16" fmla="*/ 324 w 340"/>
              <a:gd name="T17" fmla="*/ 188 h 282"/>
              <a:gd name="T18" fmla="*/ 340 w 340"/>
              <a:gd name="T19" fmla="*/ 164 h 282"/>
              <a:gd name="T20" fmla="*/ 314 w 340"/>
              <a:gd name="T21" fmla="*/ 136 h 282"/>
              <a:gd name="T22" fmla="*/ 290 w 340"/>
              <a:gd name="T23" fmla="*/ 150 h 282"/>
              <a:gd name="T24" fmla="*/ 236 w 340"/>
              <a:gd name="T25" fmla="*/ 164 h 282"/>
              <a:gd name="T26" fmla="*/ 218 w 340"/>
              <a:gd name="T27" fmla="*/ 158 h 282"/>
              <a:gd name="T28" fmla="*/ 196 w 340"/>
              <a:gd name="T29" fmla="*/ 170 h 282"/>
              <a:gd name="T30" fmla="*/ 140 w 340"/>
              <a:gd name="T31" fmla="*/ 144 h 282"/>
              <a:gd name="T32" fmla="*/ 112 w 340"/>
              <a:gd name="T33" fmla="*/ 138 h 282"/>
              <a:gd name="T34" fmla="*/ 96 w 340"/>
              <a:gd name="T35" fmla="*/ 164 h 282"/>
              <a:gd name="T36" fmla="*/ 216 w 340"/>
              <a:gd name="T37" fmla="*/ 104 h 282"/>
              <a:gd name="T38" fmla="*/ 306 w 340"/>
              <a:gd name="T39" fmla="*/ 42 h 282"/>
              <a:gd name="T40" fmla="*/ 292 w 340"/>
              <a:gd name="T41" fmla="*/ 28 h 282"/>
              <a:gd name="T42" fmla="*/ 118 w 340"/>
              <a:gd name="T43" fmla="*/ 58 h 282"/>
              <a:gd name="T44" fmla="*/ 26 w 340"/>
              <a:gd name="T45" fmla="*/ 186 h 282"/>
              <a:gd name="T46" fmla="*/ 2 w 340"/>
              <a:gd name="T47" fmla="*/ 202 h 282"/>
              <a:gd name="T48" fmla="*/ 8 w 340"/>
              <a:gd name="T49" fmla="*/ 232 h 282"/>
              <a:gd name="T50" fmla="*/ 314 w 340"/>
              <a:gd name="T51" fmla="*/ 152 h 282"/>
              <a:gd name="T52" fmla="*/ 324 w 340"/>
              <a:gd name="T53" fmla="*/ 160 h 282"/>
              <a:gd name="T54" fmla="*/ 322 w 340"/>
              <a:gd name="T55" fmla="*/ 172 h 282"/>
              <a:gd name="T56" fmla="*/ 310 w 340"/>
              <a:gd name="T57" fmla="*/ 174 h 282"/>
              <a:gd name="T58" fmla="*/ 304 w 340"/>
              <a:gd name="T59" fmla="*/ 164 h 282"/>
              <a:gd name="T60" fmla="*/ 314 w 340"/>
              <a:gd name="T61" fmla="*/ 152 h 282"/>
              <a:gd name="T62" fmla="*/ 222 w 340"/>
              <a:gd name="T63" fmla="*/ 174 h 282"/>
              <a:gd name="T64" fmla="*/ 228 w 340"/>
              <a:gd name="T65" fmla="*/ 184 h 282"/>
              <a:gd name="T66" fmla="*/ 218 w 340"/>
              <a:gd name="T67" fmla="*/ 196 h 282"/>
              <a:gd name="T68" fmla="*/ 208 w 340"/>
              <a:gd name="T69" fmla="*/ 188 h 282"/>
              <a:gd name="T70" fmla="*/ 210 w 340"/>
              <a:gd name="T71" fmla="*/ 176 h 282"/>
              <a:gd name="T72" fmla="*/ 122 w 340"/>
              <a:gd name="T73" fmla="*/ 152 h 282"/>
              <a:gd name="T74" fmla="*/ 132 w 340"/>
              <a:gd name="T75" fmla="*/ 160 h 282"/>
              <a:gd name="T76" fmla="*/ 130 w 340"/>
              <a:gd name="T77" fmla="*/ 172 h 282"/>
              <a:gd name="T78" fmla="*/ 118 w 340"/>
              <a:gd name="T79" fmla="*/ 174 h 282"/>
              <a:gd name="T80" fmla="*/ 112 w 340"/>
              <a:gd name="T81" fmla="*/ 164 h 282"/>
              <a:gd name="T82" fmla="*/ 122 w 340"/>
              <a:gd name="T83" fmla="*/ 152 h 282"/>
              <a:gd name="T84" fmla="*/ 334 w 340"/>
              <a:gd name="T85" fmla="*/ 276 h 282"/>
              <a:gd name="T86" fmla="*/ 16 w 340"/>
              <a:gd name="T87" fmla="*/ 282 h 282"/>
              <a:gd name="T88" fmla="*/ 6 w 340"/>
              <a:gd name="T89" fmla="*/ 276 h 282"/>
              <a:gd name="T90" fmla="*/ 8 w 340"/>
              <a:gd name="T91" fmla="*/ 264 h 282"/>
              <a:gd name="T92" fmla="*/ 324 w 340"/>
              <a:gd name="T93" fmla="*/ 262 h 282"/>
              <a:gd name="T94" fmla="*/ 334 w 340"/>
              <a:gd name="T95" fmla="*/ 27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282">
                <a:moveTo>
                  <a:pt x="26" y="240"/>
                </a:moveTo>
                <a:lnTo>
                  <a:pt x="26" y="240"/>
                </a:lnTo>
                <a:lnTo>
                  <a:pt x="36" y="238"/>
                </a:lnTo>
                <a:lnTo>
                  <a:pt x="46" y="232"/>
                </a:lnTo>
                <a:lnTo>
                  <a:pt x="50" y="222"/>
                </a:lnTo>
                <a:lnTo>
                  <a:pt x="52" y="212"/>
                </a:lnTo>
                <a:lnTo>
                  <a:pt x="52" y="212"/>
                </a:lnTo>
                <a:lnTo>
                  <a:pt x="52" y="210"/>
                </a:lnTo>
                <a:lnTo>
                  <a:pt x="104" y="184"/>
                </a:lnTo>
                <a:lnTo>
                  <a:pt x="104" y="184"/>
                </a:lnTo>
                <a:lnTo>
                  <a:pt x="112" y="188"/>
                </a:lnTo>
                <a:lnTo>
                  <a:pt x="122" y="190"/>
                </a:lnTo>
                <a:lnTo>
                  <a:pt x="122" y="190"/>
                </a:lnTo>
                <a:lnTo>
                  <a:pt x="128" y="190"/>
                </a:lnTo>
                <a:lnTo>
                  <a:pt x="134" y="186"/>
                </a:lnTo>
                <a:lnTo>
                  <a:pt x="140" y="184"/>
                </a:lnTo>
                <a:lnTo>
                  <a:pt x="144" y="178"/>
                </a:lnTo>
                <a:lnTo>
                  <a:pt x="192" y="188"/>
                </a:lnTo>
                <a:lnTo>
                  <a:pt x="192" y="188"/>
                </a:lnTo>
                <a:lnTo>
                  <a:pt x="194" y="198"/>
                </a:lnTo>
                <a:lnTo>
                  <a:pt x="200" y="204"/>
                </a:lnTo>
                <a:lnTo>
                  <a:pt x="208" y="210"/>
                </a:lnTo>
                <a:lnTo>
                  <a:pt x="218" y="212"/>
                </a:lnTo>
                <a:lnTo>
                  <a:pt x="218" y="212"/>
                </a:lnTo>
                <a:lnTo>
                  <a:pt x="228" y="210"/>
                </a:lnTo>
                <a:lnTo>
                  <a:pt x="236" y="204"/>
                </a:lnTo>
                <a:lnTo>
                  <a:pt x="242" y="198"/>
                </a:lnTo>
                <a:lnTo>
                  <a:pt x="244" y="188"/>
                </a:lnTo>
                <a:lnTo>
                  <a:pt x="292" y="178"/>
                </a:lnTo>
                <a:lnTo>
                  <a:pt x="292" y="178"/>
                </a:lnTo>
                <a:lnTo>
                  <a:pt x="296" y="184"/>
                </a:lnTo>
                <a:lnTo>
                  <a:pt x="302" y="186"/>
                </a:lnTo>
                <a:lnTo>
                  <a:pt x="308" y="190"/>
                </a:lnTo>
                <a:lnTo>
                  <a:pt x="314" y="190"/>
                </a:lnTo>
                <a:lnTo>
                  <a:pt x="314" y="190"/>
                </a:lnTo>
                <a:lnTo>
                  <a:pt x="324" y="188"/>
                </a:lnTo>
                <a:lnTo>
                  <a:pt x="332" y="182"/>
                </a:lnTo>
                <a:lnTo>
                  <a:pt x="338" y="174"/>
                </a:lnTo>
                <a:lnTo>
                  <a:pt x="340" y="164"/>
                </a:lnTo>
                <a:lnTo>
                  <a:pt x="340" y="164"/>
                </a:lnTo>
                <a:lnTo>
                  <a:pt x="338" y="152"/>
                </a:lnTo>
                <a:lnTo>
                  <a:pt x="332" y="144"/>
                </a:lnTo>
                <a:lnTo>
                  <a:pt x="324" y="138"/>
                </a:lnTo>
                <a:lnTo>
                  <a:pt x="314" y="136"/>
                </a:lnTo>
                <a:lnTo>
                  <a:pt x="314" y="136"/>
                </a:lnTo>
                <a:lnTo>
                  <a:pt x="304" y="138"/>
                </a:lnTo>
                <a:lnTo>
                  <a:pt x="296" y="144"/>
                </a:lnTo>
                <a:lnTo>
                  <a:pt x="290" y="150"/>
                </a:lnTo>
                <a:lnTo>
                  <a:pt x="288" y="158"/>
                </a:lnTo>
                <a:lnTo>
                  <a:pt x="240" y="170"/>
                </a:lnTo>
                <a:lnTo>
                  <a:pt x="240" y="170"/>
                </a:lnTo>
                <a:lnTo>
                  <a:pt x="236" y="164"/>
                </a:lnTo>
                <a:lnTo>
                  <a:pt x="230" y="160"/>
                </a:lnTo>
                <a:lnTo>
                  <a:pt x="224" y="158"/>
                </a:lnTo>
                <a:lnTo>
                  <a:pt x="218" y="158"/>
                </a:lnTo>
                <a:lnTo>
                  <a:pt x="218" y="158"/>
                </a:lnTo>
                <a:lnTo>
                  <a:pt x="212" y="158"/>
                </a:lnTo>
                <a:lnTo>
                  <a:pt x="206" y="160"/>
                </a:lnTo>
                <a:lnTo>
                  <a:pt x="200" y="164"/>
                </a:lnTo>
                <a:lnTo>
                  <a:pt x="196" y="170"/>
                </a:lnTo>
                <a:lnTo>
                  <a:pt x="148" y="158"/>
                </a:lnTo>
                <a:lnTo>
                  <a:pt x="148" y="158"/>
                </a:lnTo>
                <a:lnTo>
                  <a:pt x="146" y="150"/>
                </a:lnTo>
                <a:lnTo>
                  <a:pt x="140" y="144"/>
                </a:lnTo>
                <a:lnTo>
                  <a:pt x="132" y="138"/>
                </a:lnTo>
                <a:lnTo>
                  <a:pt x="122" y="136"/>
                </a:lnTo>
                <a:lnTo>
                  <a:pt x="122" y="136"/>
                </a:lnTo>
                <a:lnTo>
                  <a:pt x="112" y="138"/>
                </a:lnTo>
                <a:lnTo>
                  <a:pt x="104" y="144"/>
                </a:lnTo>
                <a:lnTo>
                  <a:pt x="98" y="152"/>
                </a:lnTo>
                <a:lnTo>
                  <a:pt x="96" y="164"/>
                </a:lnTo>
                <a:lnTo>
                  <a:pt x="96" y="164"/>
                </a:lnTo>
                <a:lnTo>
                  <a:pt x="96" y="166"/>
                </a:lnTo>
                <a:lnTo>
                  <a:pt x="56" y="186"/>
                </a:lnTo>
                <a:lnTo>
                  <a:pt x="126" y="80"/>
                </a:lnTo>
                <a:lnTo>
                  <a:pt x="216" y="104"/>
                </a:lnTo>
                <a:lnTo>
                  <a:pt x="216" y="104"/>
                </a:lnTo>
                <a:lnTo>
                  <a:pt x="220" y="104"/>
                </a:lnTo>
                <a:lnTo>
                  <a:pt x="224" y="102"/>
                </a:lnTo>
                <a:lnTo>
                  <a:pt x="306" y="42"/>
                </a:lnTo>
                <a:lnTo>
                  <a:pt x="336" y="72"/>
                </a:lnTo>
                <a:lnTo>
                  <a:pt x="336" y="0"/>
                </a:lnTo>
                <a:lnTo>
                  <a:pt x="264" y="0"/>
                </a:lnTo>
                <a:lnTo>
                  <a:pt x="292" y="28"/>
                </a:lnTo>
                <a:lnTo>
                  <a:pt x="216" y="84"/>
                </a:lnTo>
                <a:lnTo>
                  <a:pt x="124" y="58"/>
                </a:lnTo>
                <a:lnTo>
                  <a:pt x="124" y="58"/>
                </a:lnTo>
                <a:lnTo>
                  <a:pt x="118" y="58"/>
                </a:lnTo>
                <a:lnTo>
                  <a:pt x="114" y="62"/>
                </a:lnTo>
                <a:lnTo>
                  <a:pt x="32" y="186"/>
                </a:lnTo>
                <a:lnTo>
                  <a:pt x="32" y="186"/>
                </a:lnTo>
                <a:lnTo>
                  <a:pt x="26" y="186"/>
                </a:lnTo>
                <a:lnTo>
                  <a:pt x="26" y="186"/>
                </a:lnTo>
                <a:lnTo>
                  <a:pt x="16" y="188"/>
                </a:lnTo>
                <a:lnTo>
                  <a:pt x="8" y="194"/>
                </a:lnTo>
                <a:lnTo>
                  <a:pt x="2" y="202"/>
                </a:lnTo>
                <a:lnTo>
                  <a:pt x="0" y="212"/>
                </a:lnTo>
                <a:lnTo>
                  <a:pt x="0" y="212"/>
                </a:lnTo>
                <a:lnTo>
                  <a:pt x="2" y="222"/>
                </a:lnTo>
                <a:lnTo>
                  <a:pt x="8" y="232"/>
                </a:lnTo>
                <a:lnTo>
                  <a:pt x="16" y="238"/>
                </a:lnTo>
                <a:lnTo>
                  <a:pt x="26" y="240"/>
                </a:lnTo>
                <a:lnTo>
                  <a:pt x="26" y="240"/>
                </a:lnTo>
                <a:close/>
                <a:moveTo>
                  <a:pt x="314" y="152"/>
                </a:moveTo>
                <a:lnTo>
                  <a:pt x="314" y="152"/>
                </a:lnTo>
                <a:lnTo>
                  <a:pt x="318" y="154"/>
                </a:lnTo>
                <a:lnTo>
                  <a:pt x="322" y="156"/>
                </a:lnTo>
                <a:lnTo>
                  <a:pt x="324" y="160"/>
                </a:lnTo>
                <a:lnTo>
                  <a:pt x="324" y="164"/>
                </a:lnTo>
                <a:lnTo>
                  <a:pt x="324" y="164"/>
                </a:lnTo>
                <a:lnTo>
                  <a:pt x="324" y="168"/>
                </a:lnTo>
                <a:lnTo>
                  <a:pt x="322" y="172"/>
                </a:lnTo>
                <a:lnTo>
                  <a:pt x="318" y="174"/>
                </a:lnTo>
                <a:lnTo>
                  <a:pt x="314" y="174"/>
                </a:lnTo>
                <a:lnTo>
                  <a:pt x="314" y="174"/>
                </a:lnTo>
                <a:lnTo>
                  <a:pt x="310" y="174"/>
                </a:lnTo>
                <a:lnTo>
                  <a:pt x="306" y="172"/>
                </a:lnTo>
                <a:lnTo>
                  <a:pt x="304" y="168"/>
                </a:lnTo>
                <a:lnTo>
                  <a:pt x="304" y="164"/>
                </a:lnTo>
                <a:lnTo>
                  <a:pt x="304" y="164"/>
                </a:lnTo>
                <a:lnTo>
                  <a:pt x="304" y="160"/>
                </a:lnTo>
                <a:lnTo>
                  <a:pt x="306" y="156"/>
                </a:lnTo>
                <a:lnTo>
                  <a:pt x="310" y="154"/>
                </a:lnTo>
                <a:lnTo>
                  <a:pt x="314" y="152"/>
                </a:lnTo>
                <a:lnTo>
                  <a:pt x="314" y="152"/>
                </a:lnTo>
                <a:close/>
                <a:moveTo>
                  <a:pt x="218" y="174"/>
                </a:moveTo>
                <a:lnTo>
                  <a:pt x="218" y="174"/>
                </a:lnTo>
                <a:lnTo>
                  <a:pt x="222" y="174"/>
                </a:lnTo>
                <a:lnTo>
                  <a:pt x="226" y="176"/>
                </a:lnTo>
                <a:lnTo>
                  <a:pt x="228" y="180"/>
                </a:lnTo>
                <a:lnTo>
                  <a:pt x="228" y="184"/>
                </a:lnTo>
                <a:lnTo>
                  <a:pt x="228" y="184"/>
                </a:lnTo>
                <a:lnTo>
                  <a:pt x="228" y="188"/>
                </a:lnTo>
                <a:lnTo>
                  <a:pt x="226" y="192"/>
                </a:lnTo>
                <a:lnTo>
                  <a:pt x="222" y="194"/>
                </a:lnTo>
                <a:lnTo>
                  <a:pt x="218" y="196"/>
                </a:lnTo>
                <a:lnTo>
                  <a:pt x="218" y="196"/>
                </a:lnTo>
                <a:lnTo>
                  <a:pt x="214" y="194"/>
                </a:lnTo>
                <a:lnTo>
                  <a:pt x="210" y="192"/>
                </a:lnTo>
                <a:lnTo>
                  <a:pt x="208" y="188"/>
                </a:lnTo>
                <a:lnTo>
                  <a:pt x="208" y="184"/>
                </a:lnTo>
                <a:lnTo>
                  <a:pt x="208" y="184"/>
                </a:lnTo>
                <a:lnTo>
                  <a:pt x="208" y="180"/>
                </a:lnTo>
                <a:lnTo>
                  <a:pt x="210" y="176"/>
                </a:lnTo>
                <a:lnTo>
                  <a:pt x="214" y="174"/>
                </a:lnTo>
                <a:lnTo>
                  <a:pt x="218" y="174"/>
                </a:lnTo>
                <a:lnTo>
                  <a:pt x="218" y="174"/>
                </a:lnTo>
                <a:close/>
                <a:moveTo>
                  <a:pt x="122" y="152"/>
                </a:moveTo>
                <a:lnTo>
                  <a:pt x="122" y="152"/>
                </a:lnTo>
                <a:lnTo>
                  <a:pt x="126" y="154"/>
                </a:lnTo>
                <a:lnTo>
                  <a:pt x="130" y="156"/>
                </a:lnTo>
                <a:lnTo>
                  <a:pt x="132" y="160"/>
                </a:lnTo>
                <a:lnTo>
                  <a:pt x="132" y="164"/>
                </a:lnTo>
                <a:lnTo>
                  <a:pt x="132" y="164"/>
                </a:lnTo>
                <a:lnTo>
                  <a:pt x="132" y="168"/>
                </a:lnTo>
                <a:lnTo>
                  <a:pt x="130" y="172"/>
                </a:lnTo>
                <a:lnTo>
                  <a:pt x="126" y="174"/>
                </a:lnTo>
                <a:lnTo>
                  <a:pt x="122" y="174"/>
                </a:lnTo>
                <a:lnTo>
                  <a:pt x="122" y="174"/>
                </a:lnTo>
                <a:lnTo>
                  <a:pt x="118" y="174"/>
                </a:lnTo>
                <a:lnTo>
                  <a:pt x="114" y="172"/>
                </a:lnTo>
                <a:lnTo>
                  <a:pt x="112" y="168"/>
                </a:lnTo>
                <a:lnTo>
                  <a:pt x="112" y="164"/>
                </a:lnTo>
                <a:lnTo>
                  <a:pt x="112" y="164"/>
                </a:lnTo>
                <a:lnTo>
                  <a:pt x="112" y="160"/>
                </a:lnTo>
                <a:lnTo>
                  <a:pt x="114" y="156"/>
                </a:lnTo>
                <a:lnTo>
                  <a:pt x="118" y="154"/>
                </a:lnTo>
                <a:lnTo>
                  <a:pt x="122" y="152"/>
                </a:lnTo>
                <a:lnTo>
                  <a:pt x="122" y="152"/>
                </a:lnTo>
                <a:close/>
                <a:moveTo>
                  <a:pt x="334" y="272"/>
                </a:moveTo>
                <a:lnTo>
                  <a:pt x="334" y="272"/>
                </a:lnTo>
                <a:lnTo>
                  <a:pt x="334" y="276"/>
                </a:lnTo>
                <a:lnTo>
                  <a:pt x="332" y="278"/>
                </a:lnTo>
                <a:lnTo>
                  <a:pt x="328" y="280"/>
                </a:lnTo>
                <a:lnTo>
                  <a:pt x="324" y="282"/>
                </a:lnTo>
                <a:lnTo>
                  <a:pt x="16" y="282"/>
                </a:lnTo>
                <a:lnTo>
                  <a:pt x="16" y="282"/>
                </a:lnTo>
                <a:lnTo>
                  <a:pt x="12" y="280"/>
                </a:lnTo>
                <a:lnTo>
                  <a:pt x="8" y="278"/>
                </a:lnTo>
                <a:lnTo>
                  <a:pt x="6" y="276"/>
                </a:lnTo>
                <a:lnTo>
                  <a:pt x="6" y="272"/>
                </a:lnTo>
                <a:lnTo>
                  <a:pt x="6" y="272"/>
                </a:lnTo>
                <a:lnTo>
                  <a:pt x="6" y="268"/>
                </a:lnTo>
                <a:lnTo>
                  <a:pt x="8" y="264"/>
                </a:lnTo>
                <a:lnTo>
                  <a:pt x="12" y="262"/>
                </a:lnTo>
                <a:lnTo>
                  <a:pt x="16" y="262"/>
                </a:lnTo>
                <a:lnTo>
                  <a:pt x="324" y="262"/>
                </a:lnTo>
                <a:lnTo>
                  <a:pt x="324" y="262"/>
                </a:lnTo>
                <a:lnTo>
                  <a:pt x="328" y="262"/>
                </a:lnTo>
                <a:lnTo>
                  <a:pt x="332" y="264"/>
                </a:lnTo>
                <a:lnTo>
                  <a:pt x="334" y="268"/>
                </a:lnTo>
                <a:lnTo>
                  <a:pt x="334" y="272"/>
                </a:lnTo>
                <a:lnTo>
                  <a:pt x="334" y="272"/>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endParaRPr lang="en-GB" sz="1400">
              <a:latin typeface="CVS Health Sans" panose="020B0504020202020204" pitchFamily="34" charset="0"/>
              <a:cs typeface="Arial" panose="020B0604020202020204" pitchFamily="34" charset="0"/>
              <a:sym typeface="Arial" panose="020B0604020202020204" pitchFamily="34" charset="0"/>
            </a:endParaRPr>
          </a:p>
        </p:txBody>
      </p:sp>
      <p:sp>
        <p:nvSpPr>
          <p:cNvPr id="100" name="TextBox 99">
            <a:extLst>
              <a:ext uri="{FF2B5EF4-FFF2-40B4-BE49-F238E27FC236}">
                <a16:creationId xmlns:a16="http://schemas.microsoft.com/office/drawing/2014/main" id="{4638C6BF-7715-4B74-A56F-C31779CA5FC9}"/>
              </a:ext>
            </a:extLst>
          </p:cNvPr>
          <p:cNvSpPr txBox="1"/>
          <p:nvPr/>
        </p:nvSpPr>
        <p:spPr>
          <a:xfrm>
            <a:off x="5148054" y="5467138"/>
            <a:ext cx="2878199" cy="646331"/>
          </a:xfrm>
          <a:prstGeom prst="rect">
            <a:avLst/>
          </a:prstGeom>
          <a:noFill/>
        </p:spPr>
        <p:txBody>
          <a:bodyPr wrap="square" lIns="0" tIns="0" rIns="0" bIns="0" rtlCol="0">
            <a:spAutoFit/>
          </a:bodyPr>
          <a:lstStyle/>
          <a:p>
            <a:r>
              <a:rPr lang="en-US" sz="1050" u="sng" dirty="0">
                <a:solidFill>
                  <a:schemeClr val="tx2"/>
                </a:solidFill>
              </a:rPr>
              <a:t>Intelligent Service Insights</a:t>
            </a:r>
          </a:p>
          <a:p>
            <a:pPr marL="174625" indent="-174625">
              <a:buFont typeface="Arial" panose="020B0604020202020204" pitchFamily="34" charset="0"/>
              <a:buChar char="•"/>
            </a:pPr>
            <a:r>
              <a:rPr lang="en-US" sz="1050" dirty="0">
                <a:solidFill>
                  <a:schemeClr val="tx2"/>
                </a:solidFill>
              </a:rPr>
              <a:t>Member 360 Clinical View</a:t>
            </a:r>
          </a:p>
          <a:p>
            <a:pPr marL="174625" indent="-174625">
              <a:buFont typeface="Arial" panose="020B0604020202020204" pitchFamily="34" charset="0"/>
              <a:buChar char="•"/>
            </a:pPr>
            <a:r>
              <a:rPr lang="en-US" sz="1050" dirty="0">
                <a:solidFill>
                  <a:schemeClr val="tx2"/>
                </a:solidFill>
              </a:rPr>
              <a:t>Multi-dimensional Provider Matching</a:t>
            </a:r>
          </a:p>
          <a:p>
            <a:pPr marL="174625" indent="-174625">
              <a:buFont typeface="Arial" panose="020B0604020202020204" pitchFamily="34" charset="0"/>
              <a:buChar char="•"/>
            </a:pPr>
            <a:r>
              <a:rPr lang="en-US" sz="1050" dirty="0">
                <a:solidFill>
                  <a:schemeClr val="tx2"/>
                </a:solidFill>
              </a:rPr>
              <a:t>Member Engagement and Progress Trends</a:t>
            </a:r>
          </a:p>
        </p:txBody>
      </p:sp>
      <p:cxnSp>
        <p:nvCxnSpPr>
          <p:cNvPr id="106" name="Straight Arrow Connector 105">
            <a:extLst>
              <a:ext uri="{FF2B5EF4-FFF2-40B4-BE49-F238E27FC236}">
                <a16:creationId xmlns:a16="http://schemas.microsoft.com/office/drawing/2014/main" id="{EEE26D3C-627F-4F1D-AC03-0A1EABA51750}"/>
              </a:ext>
            </a:extLst>
          </p:cNvPr>
          <p:cNvCxnSpPr>
            <a:cxnSpLocks/>
          </p:cNvCxnSpPr>
          <p:nvPr/>
        </p:nvCxnSpPr>
        <p:spPr>
          <a:xfrm>
            <a:off x="5895478" y="4928488"/>
            <a:ext cx="0" cy="248586"/>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E3CB78DC-37AA-4882-9053-B45F40FA8F80}"/>
              </a:ext>
            </a:extLst>
          </p:cNvPr>
          <p:cNvCxnSpPr>
            <a:cxnSpLocks/>
          </p:cNvCxnSpPr>
          <p:nvPr/>
        </p:nvCxnSpPr>
        <p:spPr>
          <a:xfrm flipV="1">
            <a:off x="6570398" y="4893076"/>
            <a:ext cx="0" cy="235478"/>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C9FE632E-DABA-4051-B5F8-1591483C503C}"/>
              </a:ext>
            </a:extLst>
          </p:cNvPr>
          <p:cNvCxnSpPr>
            <a:cxnSpLocks/>
          </p:cNvCxnSpPr>
          <p:nvPr/>
        </p:nvCxnSpPr>
        <p:spPr>
          <a:xfrm>
            <a:off x="2471925" y="4902168"/>
            <a:ext cx="0" cy="248586"/>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F486A79-3F7D-46AC-AE58-948CBEC9508E}"/>
              </a:ext>
            </a:extLst>
          </p:cNvPr>
          <p:cNvCxnSpPr>
            <a:cxnSpLocks/>
          </p:cNvCxnSpPr>
          <p:nvPr/>
        </p:nvCxnSpPr>
        <p:spPr>
          <a:xfrm flipV="1">
            <a:off x="3157731" y="4862566"/>
            <a:ext cx="0" cy="235478"/>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117823A-DF81-4901-AA7A-7D8E206CA012}"/>
              </a:ext>
            </a:extLst>
          </p:cNvPr>
          <p:cNvCxnSpPr>
            <a:cxnSpLocks/>
          </p:cNvCxnSpPr>
          <p:nvPr/>
        </p:nvCxnSpPr>
        <p:spPr>
          <a:xfrm>
            <a:off x="8491088" y="2526497"/>
            <a:ext cx="328438" cy="7594"/>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E7367F2-A493-471A-A1A5-9690810B0232}"/>
              </a:ext>
            </a:extLst>
          </p:cNvPr>
          <p:cNvCxnSpPr>
            <a:cxnSpLocks/>
          </p:cNvCxnSpPr>
          <p:nvPr/>
        </p:nvCxnSpPr>
        <p:spPr>
          <a:xfrm flipV="1">
            <a:off x="8433100" y="3816155"/>
            <a:ext cx="376801" cy="1"/>
          </a:xfrm>
          <a:prstGeom prst="straightConnector1">
            <a:avLst/>
          </a:prstGeom>
          <a:ln w="31750" cmpd="sng">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C493DCE-435A-485E-A720-5E686363EEF0}"/>
              </a:ext>
            </a:extLst>
          </p:cNvPr>
          <p:cNvGrpSpPr/>
          <p:nvPr/>
        </p:nvGrpSpPr>
        <p:grpSpPr>
          <a:xfrm>
            <a:off x="6968661" y="1958674"/>
            <a:ext cx="1464439" cy="954624"/>
            <a:chOff x="6939818" y="1890746"/>
            <a:chExt cx="1464439" cy="954624"/>
          </a:xfrm>
        </p:grpSpPr>
        <p:sp>
          <p:nvSpPr>
            <p:cNvPr id="12" name="TextBox 11">
              <a:extLst>
                <a:ext uri="{FF2B5EF4-FFF2-40B4-BE49-F238E27FC236}">
                  <a16:creationId xmlns:a16="http://schemas.microsoft.com/office/drawing/2014/main" id="{A5E67BC4-0E56-4486-9EC0-675690307C6C}"/>
                </a:ext>
              </a:extLst>
            </p:cNvPr>
            <p:cNvSpPr txBox="1"/>
            <p:nvPr/>
          </p:nvSpPr>
          <p:spPr>
            <a:xfrm>
              <a:off x="7007138" y="1950965"/>
              <a:ext cx="1365758" cy="807913"/>
            </a:xfrm>
            <a:prstGeom prst="rect">
              <a:avLst/>
            </a:prstGeom>
            <a:noFill/>
          </p:spPr>
          <p:txBody>
            <a:bodyPr wrap="none" lIns="0" tIns="0" rIns="0" bIns="0" rtlCol="0">
              <a:spAutoFit/>
            </a:bodyPr>
            <a:lstStyle/>
            <a:p>
              <a:r>
                <a:rPr lang="en-US" sz="1050" u="sng" dirty="0">
                  <a:solidFill>
                    <a:schemeClr val="tx2"/>
                  </a:solidFill>
                </a:rPr>
                <a:t>AMW Enabling Assets</a:t>
              </a:r>
            </a:p>
            <a:p>
              <a:pPr marL="171450" indent="-171450">
                <a:buFont typeface="Arial" panose="020B0604020202020204" pitchFamily="34" charset="0"/>
                <a:buChar char="•"/>
              </a:pPr>
              <a:r>
                <a:rPr lang="en-US" sz="1050" dirty="0">
                  <a:solidFill>
                    <a:schemeClr val="tx2"/>
                  </a:solidFill>
                </a:rPr>
                <a:t>Member 360</a:t>
              </a:r>
            </a:p>
            <a:p>
              <a:pPr marL="171450" indent="-171450">
                <a:buFont typeface="Arial" panose="020B0604020202020204" pitchFamily="34" charset="0"/>
                <a:buChar char="•"/>
              </a:pPr>
              <a:r>
                <a:rPr lang="en-US" sz="1050" dirty="0">
                  <a:solidFill>
                    <a:schemeClr val="tx2"/>
                  </a:solidFill>
                </a:rPr>
                <a:t>Benefit matrix</a:t>
              </a:r>
            </a:p>
            <a:p>
              <a:pPr marL="171450" indent="-171450">
                <a:buFont typeface="Arial" panose="020B0604020202020204" pitchFamily="34" charset="0"/>
                <a:buChar char="•"/>
              </a:pPr>
              <a:r>
                <a:rPr lang="en-US" sz="1050" dirty="0">
                  <a:solidFill>
                    <a:schemeClr val="tx2"/>
                  </a:solidFill>
                </a:rPr>
                <a:t>Benefit algorithm</a:t>
              </a:r>
            </a:p>
            <a:p>
              <a:pPr marL="171450" indent="-171450">
                <a:buFont typeface="Arial" panose="020B0604020202020204" pitchFamily="34" charset="0"/>
                <a:buChar char="•"/>
              </a:pPr>
              <a:r>
                <a:rPr lang="en-US" sz="1050" dirty="0">
                  <a:solidFill>
                    <a:schemeClr val="tx2"/>
                  </a:solidFill>
                </a:rPr>
                <a:t>Care Plan Tracker</a:t>
              </a:r>
            </a:p>
          </p:txBody>
        </p:sp>
        <p:sp>
          <p:nvSpPr>
            <p:cNvPr id="91" name="Rectangle: Rounded Corners 90">
              <a:extLst>
                <a:ext uri="{FF2B5EF4-FFF2-40B4-BE49-F238E27FC236}">
                  <a16:creationId xmlns:a16="http://schemas.microsoft.com/office/drawing/2014/main" id="{A0532D87-8C09-445D-9DCF-1E0847804F9B}"/>
                </a:ext>
              </a:extLst>
            </p:cNvPr>
            <p:cNvSpPr/>
            <p:nvPr/>
          </p:nvSpPr>
          <p:spPr bwMode="gray">
            <a:xfrm>
              <a:off x="6939818" y="1890746"/>
              <a:ext cx="1464439" cy="954624"/>
            </a:xfrm>
            <a:prstGeom prst="roundRect">
              <a:avLst/>
            </a:prstGeom>
            <a:noFill/>
            <a:ln w="31750">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tIns="0" rtlCol="0" anchor="t" anchorCtr="0"/>
            <a:lstStyle/>
            <a:p>
              <a:pPr algn="ctr"/>
              <a:endParaRPr lang="en-US" sz="1200" b="1" dirty="0">
                <a:solidFill>
                  <a:schemeClr val="tx2">
                    <a:lumMod val="75000"/>
                  </a:schemeClr>
                </a:solidFill>
              </a:endParaRPr>
            </a:p>
          </p:txBody>
        </p:sp>
      </p:grpSp>
    </p:spTree>
    <p:extLst>
      <p:ext uri="{BB962C8B-B14F-4D97-AF65-F5344CB8AC3E}">
        <p14:creationId xmlns:p14="http://schemas.microsoft.com/office/powerpoint/2010/main" val="31059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Necessary Action (1 of  2)</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cs typeface="Arial" panose="020B0604020202020204" pitchFamily="34" charset="0"/>
                <a:sym typeface="Arial" panose="020B0604020202020204" pitchFamily="34" charset="0"/>
              </a:rPr>
              <a:t>To modernize the Aetna Mental Wellbeing experience we are recommending redesigning around a unified BH and RFL web and mobile app that simplifies the member experience and enables them to help themselves and their family</a:t>
            </a:r>
          </a:p>
        </p:txBody>
      </p:sp>
      <p:cxnSp>
        <p:nvCxnSpPr>
          <p:cNvPr id="5" name="Straight Connector 4"/>
          <p:cNvCxnSpPr/>
          <p:nvPr/>
        </p:nvCxnSpPr>
        <p:spPr>
          <a:xfrm>
            <a:off x="706381" y="4217786"/>
            <a:ext cx="10651934"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87079" y="2423993"/>
            <a:ext cx="1913417" cy="1285531"/>
            <a:chOff x="220267" y="1812011"/>
            <a:chExt cx="1394605" cy="696064"/>
          </a:xfrm>
        </p:grpSpPr>
        <p:sp>
          <p:nvSpPr>
            <p:cNvPr id="7" name="Rectangle 6"/>
            <p:cNvSpPr/>
            <p:nvPr/>
          </p:nvSpPr>
          <p:spPr>
            <a:xfrm>
              <a:off x="220267" y="1812011"/>
              <a:ext cx="1252341" cy="620306"/>
            </a:xfrm>
            <a:prstGeom prst="rect">
              <a:avLst/>
            </a:prstGeom>
            <a:solidFill>
              <a:schemeClr val="accent3"/>
            </a:solidFill>
            <a:ln w="25400" cap="flat" cmpd="sng" algn="ctr">
              <a:noFill/>
              <a:prstDash val="solid"/>
            </a:ln>
            <a:effectLst/>
          </p:spPr>
          <p:txBody>
            <a:bodyPr rtlCol="0" anchor="ctr"/>
            <a:lstStyle/>
            <a:p>
              <a:pPr algn="ctr" defTabSz="914126">
                <a:defRPr/>
              </a:pPr>
              <a:endParaRPr lang="en-US" sz="1000" b="1" kern="0">
                <a:solidFill>
                  <a:prstClr val="white"/>
                </a:solidFill>
                <a:ea typeface="Georgia" charset="0"/>
                <a:cs typeface="Arial" panose="020B0604020202020204" pitchFamily="34" charset="0"/>
                <a:sym typeface="Arial" panose="020B0604020202020204" pitchFamily="34" charset="0"/>
              </a:endParaRPr>
            </a:p>
          </p:txBody>
        </p:sp>
        <p:sp>
          <p:nvSpPr>
            <p:cNvPr id="8" name="Rectangle 7"/>
            <p:cNvSpPr/>
            <p:nvPr/>
          </p:nvSpPr>
          <p:spPr>
            <a:xfrm>
              <a:off x="282415" y="1887769"/>
              <a:ext cx="1332457" cy="620306"/>
            </a:xfrm>
            <a:prstGeom prst="rect">
              <a:avLst/>
            </a:prstGeom>
            <a:solidFill>
              <a:schemeClr val="accent1"/>
            </a:solidFill>
            <a:ln w="25400" cap="flat" cmpd="sng" algn="ctr">
              <a:noFill/>
              <a:prstDash val="solid"/>
            </a:ln>
            <a:effectLst/>
          </p:spPr>
          <p:txBody>
            <a:bodyPr lIns="45708" rIns="45708" rtlCol="0" anchor="ctr"/>
            <a:lstStyle/>
            <a:p>
              <a:pPr algn="ctr" defTabSz="914126">
                <a:defRPr/>
              </a:pPr>
              <a:r>
                <a:rPr lang="en-US" sz="1400" b="1" kern="0" dirty="0">
                  <a:solidFill>
                    <a:prstClr val="white"/>
                  </a:solidFill>
                  <a:ea typeface="Georgia" charset="0"/>
                  <a:cs typeface="Arial" panose="020B0604020202020204" pitchFamily="34" charset="0"/>
                  <a:sym typeface="Arial" panose="020B0604020202020204" pitchFamily="34" charset="0"/>
                </a:rPr>
                <a:t>Engagement</a:t>
              </a:r>
            </a:p>
          </p:txBody>
        </p:sp>
      </p:grpSp>
      <p:sp>
        <p:nvSpPr>
          <p:cNvPr id="9" name="Rectangle 8"/>
          <p:cNvSpPr/>
          <p:nvPr/>
        </p:nvSpPr>
        <p:spPr>
          <a:xfrm>
            <a:off x="5070661" y="2563908"/>
            <a:ext cx="6902741" cy="1046167"/>
          </a:xfrm>
          <a:prstGeom prst="rect">
            <a:avLst/>
          </a:prstGeom>
        </p:spPr>
        <p:txBody>
          <a:bodyPr wrap="square">
            <a:spAutoFit/>
          </a:bodyPr>
          <a:lstStyle/>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Use Global ID for RFL and BH members / participants</a:t>
            </a:r>
          </a:p>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Automate member matching and benefit determination</a:t>
            </a:r>
          </a:p>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Create guides to help the member find their best path to wellness</a:t>
            </a:r>
          </a:p>
        </p:txBody>
      </p:sp>
      <p:grpSp>
        <p:nvGrpSpPr>
          <p:cNvPr id="10" name="Group 9">
            <a:extLst>
              <a:ext uri="{FF2B5EF4-FFF2-40B4-BE49-F238E27FC236}">
                <a16:creationId xmlns:a16="http://schemas.microsoft.com/office/drawing/2014/main" id="{CD4008C0-B385-46CF-AC0A-8DA6EDDFE2BF}"/>
              </a:ext>
            </a:extLst>
          </p:cNvPr>
          <p:cNvGrpSpPr/>
          <p:nvPr/>
        </p:nvGrpSpPr>
        <p:grpSpPr>
          <a:xfrm>
            <a:off x="287079" y="4571102"/>
            <a:ext cx="1913417" cy="1285531"/>
            <a:chOff x="220267" y="1812011"/>
            <a:chExt cx="1394605" cy="696064"/>
          </a:xfrm>
        </p:grpSpPr>
        <p:sp>
          <p:nvSpPr>
            <p:cNvPr id="11" name="Rectangle 10">
              <a:extLst>
                <a:ext uri="{FF2B5EF4-FFF2-40B4-BE49-F238E27FC236}">
                  <a16:creationId xmlns:a16="http://schemas.microsoft.com/office/drawing/2014/main" id="{30907CA7-786A-4A76-8EC1-52F34A6C3175}"/>
                </a:ext>
              </a:extLst>
            </p:cNvPr>
            <p:cNvSpPr/>
            <p:nvPr/>
          </p:nvSpPr>
          <p:spPr>
            <a:xfrm>
              <a:off x="220267" y="1812011"/>
              <a:ext cx="1252341" cy="620306"/>
            </a:xfrm>
            <a:prstGeom prst="rect">
              <a:avLst/>
            </a:prstGeom>
            <a:solidFill>
              <a:schemeClr val="accent3"/>
            </a:solidFill>
            <a:ln w="25400" cap="flat" cmpd="sng" algn="ctr">
              <a:noFill/>
              <a:prstDash val="solid"/>
            </a:ln>
            <a:effectLst/>
          </p:spPr>
          <p:txBody>
            <a:bodyPr rtlCol="0" anchor="ctr"/>
            <a:lstStyle/>
            <a:p>
              <a:pPr algn="ctr" defTabSz="914126">
                <a:defRPr/>
              </a:pPr>
              <a:endParaRPr lang="en-US" sz="1000" b="1" kern="0">
                <a:solidFill>
                  <a:prstClr val="white"/>
                </a:solidFill>
                <a:ea typeface="Georgia" charset="0"/>
                <a:cs typeface="Arial" panose="020B0604020202020204" pitchFamily="34" charset="0"/>
                <a:sym typeface="Arial" panose="020B0604020202020204" pitchFamily="34" charset="0"/>
              </a:endParaRPr>
            </a:p>
          </p:txBody>
        </p:sp>
        <p:sp>
          <p:nvSpPr>
            <p:cNvPr id="12" name="Rectangle 11">
              <a:extLst>
                <a:ext uri="{FF2B5EF4-FFF2-40B4-BE49-F238E27FC236}">
                  <a16:creationId xmlns:a16="http://schemas.microsoft.com/office/drawing/2014/main" id="{D7E5BA69-9455-4100-BDD3-5326EB8CEAD7}"/>
                </a:ext>
              </a:extLst>
            </p:cNvPr>
            <p:cNvSpPr/>
            <p:nvPr/>
          </p:nvSpPr>
          <p:spPr>
            <a:xfrm>
              <a:off x="282415" y="1887769"/>
              <a:ext cx="1332457" cy="620306"/>
            </a:xfrm>
            <a:prstGeom prst="rect">
              <a:avLst/>
            </a:prstGeom>
            <a:solidFill>
              <a:schemeClr val="accent1"/>
            </a:solidFill>
            <a:ln w="25400" cap="flat" cmpd="sng" algn="ctr">
              <a:noFill/>
              <a:prstDash val="solid"/>
            </a:ln>
            <a:effectLst/>
          </p:spPr>
          <p:txBody>
            <a:bodyPr lIns="45708" rIns="45708" rtlCol="0" anchor="ctr"/>
            <a:lstStyle/>
            <a:p>
              <a:pPr algn="ctr" defTabSz="914126">
                <a:defRPr/>
              </a:pPr>
              <a:r>
                <a:rPr lang="en-US" sz="1400" b="1" kern="0" dirty="0">
                  <a:solidFill>
                    <a:prstClr val="white"/>
                  </a:solidFill>
                  <a:ea typeface="Georgia" charset="0"/>
                  <a:cs typeface="Arial" panose="020B0604020202020204" pitchFamily="34" charset="0"/>
                  <a:sym typeface="Arial" panose="020B0604020202020204" pitchFamily="34" charset="0"/>
                </a:rPr>
                <a:t>Self-Service</a:t>
              </a:r>
            </a:p>
          </p:txBody>
        </p:sp>
      </p:grpSp>
      <p:sp>
        <p:nvSpPr>
          <p:cNvPr id="13" name="TextBox 12"/>
          <p:cNvSpPr txBox="1"/>
          <p:nvPr/>
        </p:nvSpPr>
        <p:spPr>
          <a:xfrm>
            <a:off x="57672" y="1745165"/>
            <a:ext cx="2457497"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latin typeface="Arial" panose="020B0604020202020204" pitchFamily="34" charset="0"/>
                <a:cs typeface="Arial" panose="020B0604020202020204" pitchFamily="34" charset="0"/>
                <a:sym typeface="Arial" panose="020B0604020202020204" pitchFamily="34" charset="0"/>
              </a:rPr>
              <a:t>Capability Area</a:t>
            </a:r>
          </a:p>
        </p:txBody>
      </p:sp>
      <p:sp>
        <p:nvSpPr>
          <p:cNvPr id="14" name="TextBox 13"/>
          <p:cNvSpPr txBox="1"/>
          <p:nvPr/>
        </p:nvSpPr>
        <p:spPr>
          <a:xfrm>
            <a:off x="2501585" y="1745165"/>
            <a:ext cx="2457497"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cs typeface="Arial" panose="020B0604020202020204" pitchFamily="34" charset="0"/>
                <a:sym typeface="Arial" panose="020B0604020202020204" pitchFamily="34" charset="0"/>
              </a:rPr>
              <a:t>In Scope</a:t>
            </a:r>
            <a:endParaRPr lang="en-US" sz="1600" b="1" baseline="30000">
              <a:solidFill>
                <a:schemeClr val="accent1"/>
              </a:solidFill>
              <a:cs typeface="Arial" panose="020B0604020202020204" pitchFamily="34" charset="0"/>
              <a:sym typeface="Arial" panose="020B0604020202020204" pitchFamily="34" charset="0"/>
            </a:endParaRPr>
          </a:p>
        </p:txBody>
      </p:sp>
      <p:sp>
        <p:nvSpPr>
          <p:cNvPr id="16" name="Rectangle: Rounded Corners 88">
            <a:extLst>
              <a:ext uri="{FF2B5EF4-FFF2-40B4-BE49-F238E27FC236}">
                <a16:creationId xmlns:a16="http://schemas.microsoft.com/office/drawing/2014/main" id="{4929B503-D3D0-49C4-8FD3-0ECC3FF850F9}"/>
              </a:ext>
            </a:extLst>
          </p:cNvPr>
          <p:cNvSpPr/>
          <p:nvPr/>
        </p:nvSpPr>
        <p:spPr>
          <a:xfrm>
            <a:off x="3169755" y="4353233"/>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Self Assessment</a:t>
            </a:r>
          </a:p>
        </p:txBody>
      </p:sp>
      <p:sp>
        <p:nvSpPr>
          <p:cNvPr id="17" name="Oval 16"/>
          <p:cNvSpPr/>
          <p:nvPr/>
        </p:nvSpPr>
        <p:spPr>
          <a:xfrm rot="5400000">
            <a:off x="6537750" y="6405291"/>
            <a:ext cx="182832" cy="1821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8" name="Oval 17"/>
          <p:cNvSpPr/>
          <p:nvPr/>
        </p:nvSpPr>
        <p:spPr>
          <a:xfrm rot="5400000">
            <a:off x="6537750" y="6129635"/>
            <a:ext cx="182832" cy="182113"/>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9" name="Rectangle 18"/>
          <p:cNvSpPr/>
          <p:nvPr/>
        </p:nvSpPr>
        <p:spPr>
          <a:xfrm>
            <a:off x="6739370" y="6373267"/>
            <a:ext cx="5162377" cy="261542"/>
          </a:xfrm>
          <a:prstGeom prst="rect">
            <a:avLst/>
          </a:prstGeom>
        </p:spPr>
        <p:txBody>
          <a:bodyPr wrap="square">
            <a:spAutoFit/>
          </a:bodyPr>
          <a:lstStyle/>
          <a:p>
            <a:r>
              <a:rPr lang="en-US" sz="1100">
                <a:solidFill>
                  <a:schemeClr val="tx2"/>
                </a:solidFill>
                <a:ea typeface="Georgia" charset="0"/>
                <a:cs typeface="Arial" panose="020B0604020202020204" pitchFamily="34" charset="0"/>
                <a:sym typeface="Arial" panose="020B0604020202020204" pitchFamily="34" charset="0"/>
              </a:rPr>
              <a:t>= Recommendation for brand new initiative / investment</a:t>
            </a:r>
            <a:endParaRPr lang="en-US" sz="1100">
              <a:cs typeface="Arial" panose="020B0604020202020204" pitchFamily="34" charset="0"/>
              <a:sym typeface="Arial" panose="020B0604020202020204" pitchFamily="34" charset="0"/>
            </a:endParaRPr>
          </a:p>
        </p:txBody>
      </p:sp>
      <p:sp>
        <p:nvSpPr>
          <p:cNvPr id="20" name="Rectangle 19"/>
          <p:cNvSpPr/>
          <p:nvPr/>
        </p:nvSpPr>
        <p:spPr>
          <a:xfrm>
            <a:off x="6739370" y="6097612"/>
            <a:ext cx="5058367" cy="261542"/>
          </a:xfrm>
          <a:prstGeom prst="rect">
            <a:avLst/>
          </a:prstGeom>
        </p:spPr>
        <p:txBody>
          <a:bodyPr wrap="square">
            <a:spAutoFit/>
          </a:bodyPr>
          <a:lstStyle/>
          <a:p>
            <a:r>
              <a:rPr lang="en-US" sz="1100" dirty="0">
                <a:solidFill>
                  <a:schemeClr val="tx2"/>
                </a:solidFill>
                <a:cs typeface="Arial" panose="020B0604020202020204" pitchFamily="34" charset="0"/>
                <a:sym typeface="Arial" panose="020B0604020202020204" pitchFamily="34" charset="0"/>
              </a:rPr>
              <a:t>= Guidance on previously determined investment decision</a:t>
            </a:r>
            <a:endParaRPr lang="en-US" sz="1100" dirty="0">
              <a:cs typeface="Arial" panose="020B0604020202020204" pitchFamily="34" charset="0"/>
              <a:sym typeface="Arial" panose="020B0604020202020204" pitchFamily="34" charset="0"/>
            </a:endParaRPr>
          </a:p>
        </p:txBody>
      </p:sp>
      <p:sp>
        <p:nvSpPr>
          <p:cNvPr id="21" name="Oval 20"/>
          <p:cNvSpPr/>
          <p:nvPr/>
        </p:nvSpPr>
        <p:spPr>
          <a:xfrm rot="5400000">
            <a:off x="5132492" y="2636203"/>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2" name="Oval 21"/>
          <p:cNvSpPr/>
          <p:nvPr/>
        </p:nvSpPr>
        <p:spPr>
          <a:xfrm rot="5400000">
            <a:off x="5132492" y="3003054"/>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3" name="Oval 22"/>
          <p:cNvSpPr/>
          <p:nvPr/>
        </p:nvSpPr>
        <p:spPr>
          <a:xfrm rot="5400000">
            <a:off x="5132492" y="3380231"/>
            <a:ext cx="151102" cy="150506"/>
          </a:xfrm>
          <a:prstGeom prst="ellipse">
            <a:avLst/>
          </a:pr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4" name="Rectangle: Rounded Corners 88">
            <a:extLst>
              <a:ext uri="{FF2B5EF4-FFF2-40B4-BE49-F238E27FC236}">
                <a16:creationId xmlns:a16="http://schemas.microsoft.com/office/drawing/2014/main" id="{4929B503-D3D0-49C4-8FD3-0ECC3FF850F9}"/>
              </a:ext>
            </a:extLst>
          </p:cNvPr>
          <p:cNvSpPr/>
          <p:nvPr/>
        </p:nvSpPr>
        <p:spPr>
          <a:xfrm>
            <a:off x="3169755" y="2461047"/>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Identity and Access </a:t>
            </a:r>
          </a:p>
        </p:txBody>
      </p:sp>
      <p:sp>
        <p:nvSpPr>
          <p:cNvPr id="25" name="Rectangle 24"/>
          <p:cNvSpPr/>
          <p:nvPr/>
        </p:nvSpPr>
        <p:spPr>
          <a:xfrm>
            <a:off x="5061138" y="4617539"/>
            <a:ext cx="6902741" cy="1046167"/>
          </a:xfrm>
          <a:prstGeom prst="rect">
            <a:avLst/>
          </a:prstGeom>
        </p:spPr>
        <p:txBody>
          <a:bodyPr wrap="square">
            <a:spAutoFit/>
          </a:bodyPr>
          <a:lstStyle/>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Provide tools for evaluating mental wellbeing and tracking progress</a:t>
            </a:r>
          </a:p>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Use evaluation results to guide members to their best available options</a:t>
            </a:r>
          </a:p>
          <a:p>
            <a:pPr marL="171399" indent="-171399">
              <a:spcBef>
                <a:spcPts val="1200"/>
              </a:spcBef>
              <a:buFont typeface="Arial" panose="020B0604020202020204" pitchFamily="34" charset="0"/>
              <a:buChar char="•"/>
              <a:defRPr/>
            </a:pPr>
            <a:r>
              <a:rPr lang="en-US" sz="1400" dirty="0">
                <a:solidFill>
                  <a:schemeClr val="tx2"/>
                </a:solidFill>
                <a:latin typeface="Arial" panose="020B0604020202020204" pitchFamily="34" charset="0"/>
                <a:ea typeface="Georgia" charset="0"/>
                <a:cs typeface="Arial" panose="020B0604020202020204" pitchFamily="34" charset="0"/>
                <a:sym typeface="Arial" panose="020B0604020202020204" pitchFamily="34" charset="0"/>
              </a:rPr>
              <a:t>Intelligent matching of members to providers / therapists / resources</a:t>
            </a:r>
          </a:p>
        </p:txBody>
      </p:sp>
      <p:sp>
        <p:nvSpPr>
          <p:cNvPr id="26" name="Oval 25"/>
          <p:cNvSpPr/>
          <p:nvPr/>
        </p:nvSpPr>
        <p:spPr>
          <a:xfrm rot="5400000">
            <a:off x="5122970" y="4689834"/>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8" name="Oval 27"/>
          <p:cNvSpPr/>
          <p:nvPr/>
        </p:nvSpPr>
        <p:spPr>
          <a:xfrm rot="5400000">
            <a:off x="5122970" y="5433862"/>
            <a:ext cx="151102" cy="150506"/>
          </a:xfrm>
          <a:prstGeom prst="ellipse">
            <a:avLst/>
          </a:pr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34" name="TextBox 33"/>
          <p:cNvSpPr txBox="1"/>
          <p:nvPr/>
        </p:nvSpPr>
        <p:spPr>
          <a:xfrm>
            <a:off x="7224754" y="1745165"/>
            <a:ext cx="2457497"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cs typeface="Arial" panose="020B0604020202020204" pitchFamily="34" charset="0"/>
                <a:sym typeface="Arial" panose="020B0604020202020204" pitchFamily="34" charset="0"/>
              </a:rPr>
              <a:t>Necessary Actions</a:t>
            </a:r>
          </a:p>
        </p:txBody>
      </p:sp>
      <p:sp>
        <p:nvSpPr>
          <p:cNvPr id="32" name="Rectangle: Rounded Corners 88">
            <a:extLst>
              <a:ext uri="{FF2B5EF4-FFF2-40B4-BE49-F238E27FC236}">
                <a16:creationId xmlns:a16="http://schemas.microsoft.com/office/drawing/2014/main" id="{30428776-D410-425D-9701-C19322B92F98}"/>
              </a:ext>
            </a:extLst>
          </p:cNvPr>
          <p:cNvSpPr/>
          <p:nvPr/>
        </p:nvSpPr>
        <p:spPr>
          <a:xfrm>
            <a:off x="3170840" y="4960944"/>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Benefit Navigation</a:t>
            </a:r>
          </a:p>
        </p:txBody>
      </p:sp>
      <p:sp>
        <p:nvSpPr>
          <p:cNvPr id="33" name="Rectangle: Rounded Corners 88">
            <a:extLst>
              <a:ext uri="{FF2B5EF4-FFF2-40B4-BE49-F238E27FC236}">
                <a16:creationId xmlns:a16="http://schemas.microsoft.com/office/drawing/2014/main" id="{66C90F36-5534-4F3E-90FA-82CB7AA5D99F}"/>
              </a:ext>
            </a:extLst>
          </p:cNvPr>
          <p:cNvSpPr/>
          <p:nvPr/>
        </p:nvSpPr>
        <p:spPr>
          <a:xfrm>
            <a:off x="3169755" y="5584666"/>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Provider Search</a:t>
            </a:r>
          </a:p>
        </p:txBody>
      </p:sp>
      <p:sp>
        <p:nvSpPr>
          <p:cNvPr id="35" name="Oval 34">
            <a:extLst>
              <a:ext uri="{FF2B5EF4-FFF2-40B4-BE49-F238E27FC236}">
                <a16:creationId xmlns:a16="http://schemas.microsoft.com/office/drawing/2014/main" id="{C9EC0731-4C14-4769-8E7B-1F5B70CD36C7}"/>
              </a:ext>
            </a:extLst>
          </p:cNvPr>
          <p:cNvSpPr/>
          <p:nvPr/>
        </p:nvSpPr>
        <p:spPr>
          <a:xfrm rot="5400000">
            <a:off x="5122970" y="5060446"/>
            <a:ext cx="151102" cy="150506"/>
          </a:xfrm>
          <a:prstGeom prst="ellipse">
            <a:avLst/>
          </a:pr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36" name="Rectangle: Rounded Corners 88">
            <a:extLst>
              <a:ext uri="{FF2B5EF4-FFF2-40B4-BE49-F238E27FC236}">
                <a16:creationId xmlns:a16="http://schemas.microsoft.com/office/drawing/2014/main" id="{9A7A2E4E-9AF3-4CDB-B783-F57371AC05EB}"/>
              </a:ext>
            </a:extLst>
          </p:cNvPr>
          <p:cNvSpPr/>
          <p:nvPr/>
        </p:nvSpPr>
        <p:spPr>
          <a:xfrm>
            <a:off x="3169755" y="3076763"/>
            <a:ext cx="1000520"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Guided Experience</a:t>
            </a:r>
          </a:p>
        </p:txBody>
      </p:sp>
    </p:spTree>
    <p:extLst>
      <p:ext uri="{BB962C8B-B14F-4D97-AF65-F5344CB8AC3E}">
        <p14:creationId xmlns:p14="http://schemas.microsoft.com/office/powerpoint/2010/main" val="3980028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TAI Architecture North Star Template with Insructions v2" id="{6A1DA68F-3A77-CB41-B179-AEC04A938B6D}" vid="{0C8790E0-6D20-0849-93CB-BFDAA7E36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13FDCF74-EC14-4C18-AAA7-519AFB134986}"/>
</file>

<file path=customXml/itemProps2.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3.xml><?xml version="1.0" encoding="utf-8"?>
<ds:datastoreItem xmlns:ds="http://schemas.openxmlformats.org/officeDocument/2006/customXml" ds:itemID="{B24F0FD7-590D-477C-84D8-04F64A55F94D}">
  <ds:schemaRefs>
    <ds:schemaRef ds:uri="http://purl.org/dc/terms/"/>
    <ds:schemaRef ds:uri="http://schemas.openxmlformats.org/package/2006/metadata/core-properties"/>
    <ds:schemaRef ds:uri="http://purl.org/dc/dcmitype/"/>
    <ds:schemaRef ds:uri="http://schemas.microsoft.com/office/infopath/2007/PartnerControls"/>
    <ds:schemaRef ds:uri="b1cf5257-8992-498b-aff9-2ccb2706890d"/>
    <ds:schemaRef ds:uri="http://purl.org/dc/elements/1.1/"/>
    <ds:schemaRef ds:uri="http://schemas.microsoft.com/office/2006/documentManagement/types"/>
    <ds:schemaRef ds:uri="f8f3ac21-d33a-4f17-9d4e-9f9f14b93e8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15240</TotalTime>
  <Words>1724</Words>
  <Application>Microsoft Office PowerPoint</Application>
  <PresentationFormat>Widescreen</PresentationFormat>
  <Paragraphs>346</Paragraphs>
  <Slides>13</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CVS Health Sans</vt:lpstr>
      <vt:lpstr>CVS Health Sans Medium</vt:lpstr>
      <vt:lpstr>Lucida Grande</vt:lpstr>
      <vt:lpstr>Open Sans Light</vt:lpstr>
      <vt:lpstr>CVS_Health_PPT_Everyday_Widescreen_Template</vt:lpstr>
      <vt:lpstr>think-cell Slide</vt:lpstr>
      <vt:lpstr>Behavioral Health Digital Architecture North Star</vt:lpstr>
      <vt:lpstr>Executive Summary </vt:lpstr>
      <vt:lpstr>Business Opportunity</vt:lpstr>
      <vt:lpstr>Why is it important to CVS Health? (1/2)</vt:lpstr>
      <vt:lpstr>Why is it important to CVS Health? (2/2)</vt:lpstr>
      <vt:lpstr>Where are we today? (1/2)</vt:lpstr>
      <vt:lpstr>CVS Health Landscape</vt:lpstr>
      <vt:lpstr>What does Success look like?</vt:lpstr>
      <vt:lpstr>Necessary Action (1 of  2)</vt:lpstr>
      <vt:lpstr>Necessary Action (2 of  2)</vt:lpstr>
      <vt:lpstr>Recommendations</vt:lpstr>
      <vt:lpstr>Next Steps</vt:lpstr>
      <vt:lpstr>Into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North Star</dc:title>
  <dc:creator>Hillocks, George M.</dc:creator>
  <cp:lastModifiedBy>Pierce, John A</cp:lastModifiedBy>
  <cp:revision>5</cp:revision>
  <cp:lastPrinted>2019-07-30T11:49:09Z</cp:lastPrinted>
  <dcterms:created xsi:type="dcterms:W3CDTF">2020-08-13T22:06:42Z</dcterms:created>
  <dcterms:modified xsi:type="dcterms:W3CDTF">2021-08-24T16:05:02Z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SetDate">
    <vt:lpwstr>2018-12-11T13:43:06.3238854Z</vt:lpwstr>
  </property>
  <property fmtid="{D5CDD505-2E9C-101B-9397-08002B2CF9AE}" pid="6" name="MSIP_Label_67599526-06ca-49cc-9fa9-5307800a949a_Name">
    <vt:lpwstr>Proprietary</vt:lpwstr>
  </property>
  <property fmtid="{D5CDD505-2E9C-101B-9397-08002B2CF9AE}" pid="7" name="MSIP_Label_67599526-06ca-49cc-9fa9-5307800a949a_Extended_MSFT_Method">
    <vt:lpwstr>Automatic</vt:lpwstr>
  </property>
  <property fmtid="{D5CDD505-2E9C-101B-9397-08002B2CF9AE}" pid="8" name="Sensitivity">
    <vt:lpwstr>Proprietary</vt:lpwstr>
  </property>
  <property fmtid="{D5CDD505-2E9C-101B-9397-08002B2CF9AE}" pid="9" name="UnilyDocumentCategory">
    <vt:lpwstr/>
  </property>
  <property fmtid="{D5CDD505-2E9C-101B-9397-08002B2CF9AE}" pid="10" name="ClassificationContentMarkingFooterLocations">
    <vt:lpwstr>CVS_Health_PPT_Everyday_Widescreen_Template:5</vt:lpwstr>
  </property>
  <property fmtid="{D5CDD505-2E9C-101B-9397-08002B2CF9AE}" pid="11" name="ClassificationContentMarkingFooterText">
    <vt:lpwstr>Proprietary</vt:lpwstr>
  </property>
  <property fmtid="{D5CDD505-2E9C-101B-9397-08002B2CF9AE}" pid="12" name="ItemStatus">
    <vt:lpwstr/>
  </property>
</Properties>
</file>