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4"/>
  </p:sldMasterIdLst>
  <p:notesMasterIdLst>
    <p:notesMasterId r:id="rId18"/>
  </p:notesMasterIdLst>
  <p:handoutMasterIdLst>
    <p:handoutMasterId r:id="rId19"/>
  </p:handoutMasterIdLst>
  <p:sldIdLst>
    <p:sldId id="493" r:id="rId5"/>
    <p:sldId id="466" r:id="rId6"/>
    <p:sldId id="494" r:id="rId7"/>
    <p:sldId id="495" r:id="rId8"/>
    <p:sldId id="468" r:id="rId9"/>
    <p:sldId id="500" r:id="rId10"/>
    <p:sldId id="272" r:id="rId11"/>
    <p:sldId id="440" r:id="rId12"/>
    <p:sldId id="519" r:id="rId13"/>
    <p:sldId id="520" r:id="rId14"/>
    <p:sldId id="476" r:id="rId15"/>
    <p:sldId id="411" r:id="rId16"/>
    <p:sldId id="413" r:id="rId17"/>
  </p:sldIdLst>
  <p:sldSz cx="12188825" cy="6858000"/>
  <p:notesSz cx="9144000" cy="6858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3F2ED1-2B26-42AE-8052-8695005F5D15}">
          <p14:sldIdLst>
            <p14:sldId id="493"/>
            <p14:sldId id="466"/>
            <p14:sldId id="494"/>
            <p14:sldId id="495"/>
            <p14:sldId id="468"/>
            <p14:sldId id="500"/>
            <p14:sldId id="272"/>
            <p14:sldId id="440"/>
            <p14:sldId id="519"/>
            <p14:sldId id="520"/>
            <p14:sldId id="476"/>
          </p14:sldIdLst>
        </p14:section>
        <p14:section name="Additional Detail" id="{87C5B1D6-77F8-440C-BC59-269C59F81B42}">
          <p14:sldIdLst>
            <p14:sldId id="411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0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>
          <p15:clr>
            <a:srgbClr val="A4A3A4"/>
          </p15:clr>
        </p15:guide>
        <p15:guide id="6" orient="horz" pos="4175">
          <p15:clr>
            <a:srgbClr val="A4A3A4"/>
          </p15:clr>
        </p15:guide>
        <p15:guide id="7" pos="293">
          <p15:clr>
            <a:srgbClr val="A4A3A4"/>
          </p15:clr>
        </p15:guide>
        <p15:guide id="8" pos="7397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1" userDrawn="1">
          <p15:clr>
            <a:srgbClr val="A4A3A4"/>
          </p15:clr>
        </p15:guide>
        <p15:guide id="11" pos="3840">
          <p15:clr>
            <a:srgbClr val="A4A3A4"/>
          </p15:clr>
        </p15:guide>
        <p15:guide id="12" pos="2639" userDrawn="1">
          <p15:clr>
            <a:srgbClr val="A4A3A4"/>
          </p15:clr>
        </p15:guide>
        <p15:guide id="13" pos="5015" userDrawn="1">
          <p15:clr>
            <a:srgbClr val="A4A3A4"/>
          </p15:clr>
        </p15:guide>
        <p15:guide id="14" orient="horz" pos="279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>
          <p15:clr>
            <a:srgbClr val="A4A3A4"/>
          </p15:clr>
        </p15:guide>
        <p15:guide id="19" pos="3791" userDrawn="1">
          <p15:clr>
            <a:srgbClr val="A4A3A4"/>
          </p15:clr>
        </p15:guide>
        <p15:guide id="20" pos="3887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>
          <p15:clr>
            <a:srgbClr val="A4A3A4"/>
          </p15:clr>
        </p15:guide>
        <p15:guide id="24" orient="horz" pos="285">
          <p15:clr>
            <a:srgbClr val="A4A3A4"/>
          </p15:clr>
        </p15:guide>
        <p15:guide id="25" orient="horz" pos="401">
          <p15:clr>
            <a:srgbClr val="A4A3A4"/>
          </p15:clr>
        </p15:guide>
        <p15:guide id="26" orient="horz" pos="1039">
          <p15:clr>
            <a:srgbClr val="A4A3A4"/>
          </p15:clr>
        </p15:guide>
        <p15:guide id="27" pos="73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J Rogers" initials="MJR" lastIdx="1" clrIdx="0">
    <p:extLst>
      <p:ext uri="{19B8F6BF-5375-455C-9EA6-DF929625EA0E}">
        <p15:presenceInfo xmlns:p15="http://schemas.microsoft.com/office/powerpoint/2012/main" userId="Matthew J Roge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00"/>
    <a:srgbClr val="A50021"/>
    <a:srgbClr val="CC3300"/>
    <a:srgbClr val="F2F2F2"/>
    <a:srgbClr val="F7F7F7"/>
    <a:srgbClr val="ECECEC"/>
    <a:srgbClr val="E2E2E2"/>
    <a:srgbClr val="D1E9ED"/>
    <a:srgbClr val="B18CC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07F6D-F802-282A-4B06-E7B1FCF5D68B}" v="3" dt="2020-06-30T16:46:10.769"/>
    <p1510:client id="{51F35355-ADD0-4D41-8E6D-30DE464A43F6}" v="184" dt="2018-11-01T16:48:22.402"/>
    <p1510:client id="{AACEE3D1-4C6E-4517-B903-46D8A0EED05B}" v="1" dt="2018-11-02T15:39:42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93957" autoAdjust="0"/>
  </p:normalViewPr>
  <p:slideViewPr>
    <p:cSldViewPr snapToGrid="0">
      <p:cViewPr varScale="1">
        <p:scale>
          <a:sx n="60" d="100"/>
          <a:sy n="60" d="100"/>
        </p:scale>
        <p:origin x="468" y="66"/>
      </p:cViewPr>
      <p:guideLst>
        <p:guide orient="horz" pos="280"/>
        <p:guide orient="horz" pos="2352"/>
        <p:guide orient="horz" pos="3795"/>
        <p:guide orient="horz" pos="4175"/>
        <p:guide pos="293"/>
        <p:guide pos="7397"/>
        <p:guide pos="1463"/>
        <p:guide pos="6191"/>
        <p:guide pos="3840"/>
        <p:guide pos="2639"/>
        <p:guide pos="5015"/>
        <p:guide orient="horz" pos="279"/>
        <p:guide orient="horz" pos="768"/>
        <p:guide orient="horz" pos="4152"/>
        <p:guide orient="horz" pos="912"/>
        <p:guide orient="horz" pos="3931"/>
        <p:guide pos="3791"/>
        <p:guide pos="3887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73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310"/>
    </p:cViewPr>
  </p:sorterViewPr>
  <p:notesViewPr>
    <p:cSldViewPr snapToGrid="0" snapToObjects="1">
      <p:cViewPr varScale="1">
        <p:scale>
          <a:sx n="65" d="100"/>
          <a:sy n="65" d="100"/>
        </p:scale>
        <p:origin x="1928" y="4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3/11/2022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Open Sans Light"/>
                <a:cs typeface="Open Sans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Open Sans Light"/>
                <a:cs typeface="Open Sans Light"/>
              </a:defRPr>
            </a:lvl1pPr>
          </a:lstStyle>
          <a:p>
            <a:fld id="{EC2C7003-A6A9-A249-88AD-8CFDA7DED64B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Open Sans Light"/>
                <a:cs typeface="Open Sans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Open Sans Light"/>
                <a:cs typeface="Open Sans Light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Open Sans Light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Open Sans Light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Open Sans Light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Open Sans Light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Open Sans Light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6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88" indent="-174688">
              <a:buFont typeface="Arial" panose="020B0604020202020204" pitchFamily="34" charset="0"/>
              <a:buChar char="•"/>
            </a:pPr>
            <a:r>
              <a:rPr lang="en-US" dirty="0"/>
              <a:t>Explicitly decide what data will be shared</a:t>
            </a:r>
          </a:p>
          <a:p>
            <a:pPr marL="174688" indent="-174688">
              <a:buFont typeface="Arial" panose="020B0604020202020204" pitchFamily="34" charset="0"/>
              <a:buChar char="•"/>
            </a:pPr>
            <a:r>
              <a:rPr lang="en-US" dirty="0"/>
              <a:t>Business analytics includes operational reporting</a:t>
            </a:r>
          </a:p>
          <a:p>
            <a:pPr marL="174688" indent="-174688">
              <a:buFont typeface="Arial" panose="020B0604020202020204" pitchFamily="34" charset="0"/>
              <a:buChar char="•"/>
            </a:pPr>
            <a:r>
              <a:rPr lang="en-US" dirty="0"/>
              <a:t>Business intelligence is typically delivered through BI tools</a:t>
            </a:r>
          </a:p>
          <a:p>
            <a:pPr marL="174688" indent="-174688">
              <a:buFont typeface="Arial" panose="020B0604020202020204" pitchFamily="34" charset="0"/>
              <a:buChar char="•"/>
            </a:pPr>
            <a:r>
              <a:rPr lang="en-US" dirty="0"/>
              <a:t>Data science is exploratory in nature and people heavy, aimed at finding opportunities for insight</a:t>
            </a:r>
          </a:p>
          <a:p>
            <a:pPr marL="174688" indent="-174688">
              <a:buFont typeface="Arial" panose="020B0604020202020204" pitchFamily="34" charset="0"/>
              <a:buChar char="•"/>
            </a:pPr>
            <a:r>
              <a:rPr lang="en-US" dirty="0"/>
              <a:t>Advanced analytical codifies derived insight and delivers in actionable form (Next Best Action is an example)</a:t>
            </a:r>
          </a:p>
          <a:p>
            <a:pPr marL="174688" indent="-174688">
              <a:buFont typeface="Arial" panose="020B0604020202020204" pitchFamily="34" charset="0"/>
              <a:buChar char="•"/>
            </a:pPr>
            <a:r>
              <a:rPr lang="en-US" dirty="0"/>
              <a:t>Unified Data Fabric also used for non-analytical use cases such as historical information for business platform integration (example is the Aetna Clinical Platform program)</a:t>
            </a:r>
          </a:p>
          <a:p>
            <a:pPr marL="174688" indent="-174688">
              <a:buFont typeface="Arial" panose="020B0604020202020204" pitchFamily="34" charset="0"/>
              <a:buChar char="•"/>
            </a:pPr>
            <a:r>
              <a:rPr lang="en-US" dirty="0"/>
              <a:t>Data monetization is a separate concern on top of analytical capabilities, can happen through the delivery of packaged analytical solutions or insight development platforms</a:t>
            </a:r>
          </a:p>
          <a:p>
            <a:pPr marL="174688" indent="-174688">
              <a:buFont typeface="Arial" panose="020B0604020202020204" pitchFamily="34" charset="0"/>
              <a:buChar char="•"/>
            </a:pPr>
            <a:r>
              <a:rPr lang="en-US" dirty="0"/>
              <a:t>Business critical is to optimization the way the business operates, mission critical is to optimize the Health Consumer experience – both are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3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18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0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49347" y="0"/>
            <a:ext cx="443947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7903" y="0"/>
            <a:ext cx="12144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3970" y="5051933"/>
            <a:ext cx="2121408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7365" y="5460984"/>
            <a:ext cx="2844202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745" y="640080"/>
            <a:ext cx="5583564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198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746" y="3383280"/>
            <a:ext cx="5577404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399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7365" y="5892928"/>
            <a:ext cx="2844202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799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49347" y="1"/>
            <a:ext cx="4439479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199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7328" y="3375049"/>
            <a:ext cx="4441497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0434" y="5931511"/>
            <a:ext cx="2191958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7631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5" name="Object 2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 userDrawn="1"/>
        </p:nvSpPr>
        <p:spPr>
          <a:xfrm flipH="1">
            <a:off x="-2" y="1549667"/>
            <a:ext cx="4380187" cy="530833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Open Sans Bold"/>
              <a:cs typeface="Open Sans Bold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12188821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1448245"/>
            <a:ext cx="12188952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46876" y="371026"/>
            <a:ext cx="9686100" cy="476805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6877" y="860151"/>
            <a:ext cx="9686099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361175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10577133" y="371026"/>
            <a:ext cx="1417320" cy="783522"/>
            <a:chOff x="7526204" y="2289887"/>
            <a:chExt cx="3108960" cy="1718692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11" name="TextBox 10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2" name="TextBox 11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3" name="TextBox 12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4" name="TextBox 13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5" name="TextBox 14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6" name="TextBox 15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7" name="TextBox 16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8" name="TextBox 17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9" name="TextBox 18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547779" y="6418626"/>
            <a:ext cx="2383124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©2018 Aetna Inc.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82034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 userDrawn="1"/>
        </p:nvSpPr>
        <p:spPr>
          <a:xfrm>
            <a:off x="0" y="1"/>
            <a:ext cx="12188821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-1" y="1448245"/>
            <a:ext cx="12188952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46876" y="371026"/>
            <a:ext cx="9686100" cy="476805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6877" y="860151"/>
            <a:ext cx="9686099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 userDrawn="1"/>
        </p:nvCxnSpPr>
        <p:spPr>
          <a:xfrm>
            <a:off x="10361175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>
            <a:grpSpLocks noChangeAspect="1"/>
          </p:cNvGrpSpPr>
          <p:nvPr userDrawn="1"/>
        </p:nvGrpSpPr>
        <p:grpSpPr>
          <a:xfrm>
            <a:off x="10577133" y="371026"/>
            <a:ext cx="1417320" cy="783522"/>
            <a:chOff x="7526204" y="2289887"/>
            <a:chExt cx="3108960" cy="1718692"/>
          </a:xfrm>
        </p:grpSpPr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63" name="TextBox 62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4" name="TextBox 63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5" name="TextBox 64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6" name="TextBox 65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7" name="TextBox 66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8" name="TextBox 67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9" name="TextBox 68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0" name="TextBox 69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1" name="TextBox 70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2" name="TextBox 71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3" name="TextBox 72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4" name="TextBox 73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5" name="TextBox 74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62" name="Freeform 9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88347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 userDrawn="1"/>
        </p:nvSpPr>
        <p:spPr>
          <a:xfrm>
            <a:off x="0" y="1554480"/>
            <a:ext cx="2743200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12188821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1448245"/>
            <a:ext cx="12188952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46876" y="371026"/>
            <a:ext cx="9686100" cy="476805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6877" y="860151"/>
            <a:ext cx="9686099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361175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10577133" y="371026"/>
            <a:ext cx="1417320" cy="783522"/>
            <a:chOff x="7526204" y="2289887"/>
            <a:chExt cx="3108960" cy="1718692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11" name="TextBox 10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2" name="TextBox 11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3" name="TextBox 12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4" name="TextBox 13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5" name="TextBox 14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6" name="TextBox 15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7" name="TextBox 16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8" name="TextBox 17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9" name="TextBox 18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Content Placeholder 8"/>
          <p:cNvSpPr txBox="1">
            <a:spLocks/>
          </p:cNvSpPr>
          <p:nvPr userDrawn="1"/>
        </p:nvSpPr>
        <p:spPr>
          <a:xfrm>
            <a:off x="547779" y="6418626"/>
            <a:ext cx="2011680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©2018 Aetna Inc.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55613"/>
            <a:ext cx="11274425" cy="5932487"/>
          </a:xfrm>
        </p:spPr>
        <p:txBody>
          <a:bodyPr anchor="ctr" anchorCtr="1"/>
          <a:lstStyle>
            <a:lvl1pPr marL="0" indent="0" algn="ctr">
              <a:buFontTx/>
              <a:buNone/>
              <a:tabLst>
                <a:tab pos="1201738" algn="l"/>
              </a:tabLst>
              <a:defRPr sz="7200" b="0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spcBef>
                <a:spcPts val="1800"/>
              </a:spcBef>
              <a:buFontTx/>
              <a:buNone/>
              <a:tabLst>
                <a:tab pos="1201738" algn="l"/>
              </a:tabLst>
              <a:defRPr sz="1400">
                <a:solidFill>
                  <a:schemeClr val="bg1"/>
                </a:solidFill>
              </a:defRPr>
            </a:lvl2pPr>
            <a:lvl3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Divider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3395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-1" y="1554480"/>
            <a:ext cx="2743200" cy="53035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12188821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1448245"/>
            <a:ext cx="12188952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46876" y="371026"/>
            <a:ext cx="9686100" cy="476805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6877" y="860151"/>
            <a:ext cx="9686099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361175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10577133" y="371026"/>
            <a:ext cx="1417320" cy="783522"/>
            <a:chOff x="7526204" y="2289887"/>
            <a:chExt cx="3108960" cy="1718692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11" name="TextBox 10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2" name="TextBox 11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3" name="TextBox 12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4" name="TextBox 13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5" name="TextBox 14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6" name="TextBox 15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7" name="TextBox 16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8" name="TextBox 17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9" name="TextBox 18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Content Placeholder 8"/>
          <p:cNvSpPr txBox="1">
            <a:spLocks/>
          </p:cNvSpPr>
          <p:nvPr userDrawn="1"/>
        </p:nvSpPr>
        <p:spPr>
          <a:xfrm>
            <a:off x="547779" y="6418626"/>
            <a:ext cx="1828800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accent1"/>
                </a:solidFill>
              </a:rPr>
              <a:t>©2018 Aetna Inc.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88821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497" tIns="0" rIns="91416" bIns="0" anchor="ctr">
            <a:noAutofit/>
          </a:bodyPr>
          <a:lstStyle/>
          <a:p>
            <a:endParaRPr lang="en-US" sz="3999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7"/>
            <a:ext cx="12188952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296380"/>
            <a:ext cx="9686100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2999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081" y="860151"/>
            <a:ext cx="9686099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19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1175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6005" y="633221"/>
            <a:ext cx="224154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5458" y="644151"/>
            <a:ext cx="167188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49402" y="691818"/>
            <a:ext cx="113009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2247" y="691818"/>
            <a:ext cx="11603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3887" y="694143"/>
            <a:ext cx="64875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5677" y="842828"/>
            <a:ext cx="149051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37888" y="842828"/>
            <a:ext cx="167188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4752" y="843061"/>
            <a:ext cx="172072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999014" y="849616"/>
            <a:ext cx="276809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7133" y="371026"/>
            <a:ext cx="1417320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081" y="2011682"/>
            <a:ext cx="11269902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id Teal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1" y="1554482"/>
            <a:ext cx="2743200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665" tIns="91416" rIns="365665" bIns="182832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88821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497" tIns="0" rIns="91416" bIns="0" anchor="ctr">
            <a:noAutofit/>
          </a:bodyPr>
          <a:lstStyle/>
          <a:p>
            <a:endParaRPr lang="en-US" sz="3999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7"/>
            <a:ext cx="12188952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1175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7133" y="371026"/>
            <a:ext cx="1417320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296380"/>
            <a:ext cx="9686100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2999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081" y="860151"/>
            <a:ext cx="9686099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19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7802" y="2011681"/>
            <a:ext cx="8549182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780" y="6418626"/>
            <a:ext cx="2383124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  <p:extLst>
      <p:ext uri="{BB962C8B-B14F-4D97-AF65-F5344CB8AC3E}">
        <p14:creationId xmlns:p14="http://schemas.microsoft.com/office/powerpoint/2010/main" val="149626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1517" y="6418626"/>
            <a:ext cx="734302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3" imgW="471" imgH="470" progId="TCLayout.ActiveDocument.1">
                  <p:embed/>
                </p:oleObj>
              </mc:Choice>
              <mc:Fallback>
                <p:oleObj name="think-cell Slide" r:id="rId13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4669" y="6413373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621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780" y="6418626"/>
            <a:ext cx="2383124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7033" y="6443197"/>
            <a:ext cx="954760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27" r:id="rId2"/>
    <p:sldLayoutId id="2147483823" r:id="rId3"/>
    <p:sldLayoutId id="2147483829" r:id="rId4"/>
    <p:sldLayoutId id="2147483830" r:id="rId5"/>
    <p:sldLayoutId id="2147483828" r:id="rId6"/>
    <p:sldLayoutId id="2147483775" r:id="rId7"/>
    <p:sldLayoutId id="2147483814" r:id="rId8"/>
    <p:sldLayoutId id="2147483831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 anchor="b"/>
          <a:lstStyle/>
          <a:p>
            <a:pPr>
              <a:lnSpc>
                <a:spcPct val="85000"/>
              </a:lnSpc>
            </a:pPr>
            <a:br>
              <a:rPr lang="en-US" sz="4800" dirty="0">
                <a:solidFill>
                  <a:schemeClr val="bg1"/>
                </a:solidFill>
                <a:latin typeface="Domaine Display Bold" panose="020A0803080505060203" pitchFamily="18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Domaine Display Bold" panose="020A0803080505060203" pitchFamily="18" charset="0"/>
                <a:cs typeface="Arial" panose="020B0604020202020204" pitchFamily="34" charset="0"/>
              </a:rPr>
              <a:t>Business Intelligence</a:t>
            </a:r>
            <a:br>
              <a:rPr lang="en-US" sz="4800" dirty="0">
                <a:solidFill>
                  <a:schemeClr val="bg1"/>
                </a:solidFill>
                <a:latin typeface="Domaine Display Bold" panose="020A0803080505060203" pitchFamily="18" charset="0"/>
                <a:cs typeface="Arial" panose="020B0604020202020204" pitchFamily="34" charset="0"/>
              </a:rPr>
            </a:br>
            <a:endParaRPr lang="en-US" sz="4800" dirty="0">
              <a:solidFill>
                <a:schemeClr val="bg1"/>
              </a:solidFill>
              <a:latin typeface="Domaine Display Bold" panose="020A0803080505060203" pitchFamily="18" charset="0"/>
              <a:cs typeface="Arial" panose="020B0604020202020204" pitchFamily="34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5E0145D-087D-45A3-B867-C3EF43FC5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750" dirty="0">
                <a:solidFill>
                  <a:schemeClr val="bg1"/>
                </a:solidFill>
                <a:latin typeface="Arial"/>
                <a:cs typeface="Arial"/>
              </a:rPr>
              <a:t>June 2019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4971B66-EBEB-4EF6-ACF9-E6C686C809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4733406" y="5814135"/>
            <a:ext cx="2362200" cy="431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27903" y="0"/>
            <a:ext cx="12144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8E44FBF-7386-43FD-A6D9-84304F305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12" y="3270436"/>
            <a:ext cx="5543401" cy="438656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5310FC7-4EA8-485D-8D44-25F1D369D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77" y="150012"/>
            <a:ext cx="9686100" cy="476805"/>
          </a:xfrm>
        </p:spPr>
        <p:txBody>
          <a:bodyPr/>
          <a:lstStyle/>
          <a:p>
            <a:r>
              <a:rPr lang="en-US" dirty="0"/>
              <a:t>Necessary Actions</a:t>
            </a:r>
            <a:endParaRPr lang="en-US" dirty="0">
              <a:latin typeface="Domaine Display Bold" panose="020A08030805050602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6877" y="860151"/>
            <a:ext cx="10194754" cy="423094"/>
          </a:xfrm>
        </p:spPr>
        <p:txBody>
          <a:bodyPr/>
          <a:lstStyle/>
          <a:p>
            <a:r>
              <a:rPr lang="en-US" dirty="0"/>
              <a:t>Based on the results of this analysis we are recommending the creation of a unified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charset="0"/>
                <a:cs typeface="Open Sans" charset="0"/>
              </a:rPr>
              <a:t> </a:t>
            </a:r>
            <a:r>
              <a:rPr lang="en-US" dirty="0">
                <a:ea typeface="Open Sans" charset="0"/>
                <a:cs typeface="Open Sans" charset="0"/>
              </a:rPr>
              <a:t>Business Intelligence framework that supports traditional reporting,  on-demand decision support, and agile self service analytics for business and power users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704976" y="4200573"/>
            <a:ext cx="10654709" cy="0"/>
          </a:xfrm>
          <a:prstGeom prst="line">
            <a:avLst/>
          </a:prstGeom>
          <a:ln w="12700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4008C0-B385-46CF-AC0A-8DA6EDDFE2BF}"/>
              </a:ext>
            </a:extLst>
          </p:cNvPr>
          <p:cNvGrpSpPr/>
          <p:nvPr/>
        </p:nvGrpSpPr>
        <p:grpSpPr>
          <a:xfrm>
            <a:off x="285565" y="4460842"/>
            <a:ext cx="1913915" cy="1285866"/>
            <a:chOff x="220267" y="1812011"/>
            <a:chExt cx="1394605" cy="6960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0907CA7-786A-4A76-8EC1-52F34A6C3175}"/>
                </a:ext>
              </a:extLst>
            </p:cNvPr>
            <p:cNvSpPr/>
            <p:nvPr/>
          </p:nvSpPr>
          <p:spPr>
            <a:xfrm>
              <a:off x="220267" y="1812011"/>
              <a:ext cx="1252341" cy="620306"/>
            </a:xfrm>
            <a:prstGeom prst="rect">
              <a:avLst/>
            </a:prstGeom>
            <a:solidFill>
              <a:srgbClr val="00859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E5BA69-9455-4100-BDD3-5326EB8CEAD7}"/>
                </a:ext>
              </a:extLst>
            </p:cNvPr>
            <p:cNvSpPr/>
            <p:nvPr/>
          </p:nvSpPr>
          <p:spPr>
            <a:xfrm>
              <a:off x="282415" y="1887769"/>
              <a:ext cx="1332457" cy="620306"/>
            </a:xfrm>
            <a:prstGeom prst="rect">
              <a:avLst/>
            </a:prstGeom>
            <a:solidFill>
              <a:srgbClr val="064E69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Georgia" charset="0"/>
                  <a:cs typeface="Georgia" charset="0"/>
                </a:rPr>
                <a:t>Unified Data Fabric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5565" y="2423730"/>
            <a:ext cx="1913915" cy="1285866"/>
            <a:chOff x="220267" y="1812011"/>
            <a:chExt cx="1394605" cy="696064"/>
          </a:xfrm>
        </p:grpSpPr>
        <p:sp>
          <p:nvSpPr>
            <p:cNvPr id="17" name="Rectangle 16"/>
            <p:cNvSpPr/>
            <p:nvPr/>
          </p:nvSpPr>
          <p:spPr>
            <a:xfrm>
              <a:off x="220267" y="1812011"/>
              <a:ext cx="1252341" cy="620306"/>
            </a:xfrm>
            <a:prstGeom prst="rect">
              <a:avLst/>
            </a:prstGeom>
            <a:solidFill>
              <a:srgbClr val="00859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2415" y="1887769"/>
              <a:ext cx="1332457" cy="620306"/>
            </a:xfrm>
            <a:prstGeom prst="rect">
              <a:avLst/>
            </a:prstGeom>
            <a:solidFill>
              <a:srgbClr val="064E69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+mj-lt"/>
                  <a:ea typeface="Georgia" charset="0"/>
                  <a:cs typeface="Georgia" charset="0"/>
                </a:rPr>
                <a:t>Insights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Georgia" charset="0"/>
                <a:cs typeface="Georgia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6098" y="1744726"/>
            <a:ext cx="2458137" cy="281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600" b="1" dirty="0">
                <a:solidFill>
                  <a:schemeClr val="accent2"/>
                </a:solidFill>
                <a:cs typeface="Open Sans Light"/>
              </a:rPr>
              <a:t>Capability Area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0647" y="1744726"/>
            <a:ext cx="2458137" cy="281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600" b="1" dirty="0">
                <a:solidFill>
                  <a:schemeClr val="accent2"/>
                </a:solidFill>
                <a:cs typeface="Open Sans Light"/>
              </a:rPr>
              <a:t>In Scope Capabilities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25047" y="1744726"/>
            <a:ext cx="2458137" cy="281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600" b="1" dirty="0">
                <a:solidFill>
                  <a:schemeClr val="accent2"/>
                </a:solidFill>
                <a:cs typeface="Open Sans Light"/>
              </a:rPr>
              <a:t>Necessary Actions</a:t>
            </a:r>
          </a:p>
        </p:txBody>
      </p:sp>
      <p:sp>
        <p:nvSpPr>
          <p:cNvPr id="22" name="Rectangle: Rounded Corners 80">
            <a:extLst>
              <a:ext uri="{FF2B5EF4-FFF2-40B4-BE49-F238E27FC236}">
                <a16:creationId xmlns:a16="http://schemas.microsoft.com/office/drawing/2014/main" id="{DEABFADE-1FB5-4D90-96F5-E7BF86D23EAD}"/>
              </a:ext>
            </a:extLst>
          </p:cNvPr>
          <p:cNvSpPr/>
          <p:nvPr/>
        </p:nvSpPr>
        <p:spPr>
          <a:xfrm>
            <a:off x="2564274" y="3143203"/>
            <a:ext cx="1000781" cy="5541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Monitoring &amp; </a:t>
            </a:r>
            <a:r>
              <a:rPr lang="en-US" sz="1000" b="1" dirty="0" err="1">
                <a:solidFill>
                  <a:schemeClr val="tx1"/>
                </a:solidFill>
                <a:latin typeface="+mj-lt"/>
                <a:cs typeface="Open Sans Bold"/>
              </a:rPr>
              <a:t>Mgmt</a:t>
            </a:r>
            <a:endParaRPr lang="en-US" sz="1000" b="1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23" name="Rectangle: Rounded Corners 88">
            <a:extLst>
              <a:ext uri="{FF2B5EF4-FFF2-40B4-BE49-F238E27FC236}">
                <a16:creationId xmlns:a16="http://schemas.microsoft.com/office/drawing/2014/main" id="{4929B503-D3D0-49C4-8FD3-0ECC3FF850F9}"/>
              </a:ext>
            </a:extLst>
          </p:cNvPr>
          <p:cNvSpPr/>
          <p:nvPr/>
        </p:nvSpPr>
        <p:spPr>
          <a:xfrm>
            <a:off x="3471221" y="3879726"/>
            <a:ext cx="1000781" cy="5541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BI Semantic layer </a:t>
            </a:r>
          </a:p>
        </p:txBody>
      </p:sp>
      <p:sp>
        <p:nvSpPr>
          <p:cNvPr id="26" name="Rectangle: Rounded Corners 86">
            <a:extLst>
              <a:ext uri="{FF2B5EF4-FFF2-40B4-BE49-F238E27FC236}">
                <a16:creationId xmlns:a16="http://schemas.microsoft.com/office/drawing/2014/main" id="{F491920A-0562-420D-981D-E0F8B99A1CEB}"/>
              </a:ext>
            </a:extLst>
          </p:cNvPr>
          <p:cNvSpPr/>
          <p:nvPr/>
        </p:nvSpPr>
        <p:spPr>
          <a:xfrm>
            <a:off x="3775843" y="2405930"/>
            <a:ext cx="1000781" cy="5541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cs typeface="Open Sans Bold"/>
              </a:rPr>
              <a:t>Analytic Data Mgmt.</a:t>
            </a:r>
            <a:endParaRPr lang="en-US" sz="1000" b="1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27" name="Rectangle: Rounded Corners 78">
            <a:extLst>
              <a:ext uri="{FF2B5EF4-FFF2-40B4-BE49-F238E27FC236}">
                <a16:creationId xmlns:a16="http://schemas.microsoft.com/office/drawing/2014/main" id="{24C2FFE8-8BA0-437E-9D84-5031D87BDF8D}"/>
              </a:ext>
            </a:extLst>
          </p:cNvPr>
          <p:cNvSpPr/>
          <p:nvPr/>
        </p:nvSpPr>
        <p:spPr>
          <a:xfrm>
            <a:off x="2563684" y="2416514"/>
            <a:ext cx="1000781" cy="5541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cs typeface="Open Sans Bold"/>
              </a:rPr>
              <a:t>BI tools</a:t>
            </a:r>
            <a:endParaRPr lang="en-US" sz="1000" b="1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42" name="Rectangle: Rounded Corners 88">
            <a:extLst>
              <a:ext uri="{FF2B5EF4-FFF2-40B4-BE49-F238E27FC236}">
                <a16:creationId xmlns:a16="http://schemas.microsoft.com/office/drawing/2014/main" id="{4929B503-D3D0-49C4-8FD3-0ECC3FF850F9}"/>
              </a:ext>
            </a:extLst>
          </p:cNvPr>
          <p:cNvSpPr/>
          <p:nvPr/>
        </p:nvSpPr>
        <p:spPr>
          <a:xfrm>
            <a:off x="2564549" y="4852383"/>
            <a:ext cx="1000781" cy="5541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cs typeface="Open Sans Bold"/>
              </a:rPr>
              <a:t>Data Catalog</a:t>
            </a:r>
            <a:endParaRPr lang="en-US" sz="1000" b="1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49" name="Oval 48"/>
          <p:cNvSpPr/>
          <p:nvPr/>
        </p:nvSpPr>
        <p:spPr>
          <a:xfrm rot="5400000">
            <a:off x="5089971" y="4641923"/>
            <a:ext cx="182880" cy="182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75240" y="2458326"/>
            <a:ext cx="6904539" cy="184665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ea typeface="Georgia" charset="0"/>
                <a:cs typeface="Georgia" charset="0"/>
              </a:rPr>
              <a:t>Select tooling to support semantic interface that supports Aetna’s BI tools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</a:rPr>
              <a:t>Determine approach for selecting and  positioning enterprise data wrangling tools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ea typeface="Georgia" charset="0"/>
                <a:cs typeface="Georgia" charset="0"/>
              </a:rPr>
              <a:t>Enable all features on Aetna’s BI tools that add high value analytic capabilities</a:t>
            </a:r>
            <a:endParaRPr lang="en-US" dirty="0">
              <a:solidFill>
                <a:schemeClr val="tx2"/>
              </a:solidFill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ea typeface="Georgia" charset="0"/>
                <a:cs typeface="Georgia" charset="0"/>
              </a:rPr>
              <a:t>Establish a single Center of Excellence that owns the success of BI, keeping tools current, and monitoring progress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075240" y="4632224"/>
            <a:ext cx="67464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ea typeface="Georgia" charset="0"/>
                <a:cs typeface="Georgia" charset="0"/>
              </a:rPr>
              <a:t>Define data delivery patterns for BI Framework to access analytical data in UDF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ea typeface="Georgia" charset="0"/>
                <a:cs typeface="Georgia" charset="0"/>
              </a:rPr>
              <a:t>Establish a data catalog to publish details on data that allows business to easily find data.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ea typeface="Georgia" charset="0"/>
                <a:cs typeface="Georgia" charset="0"/>
              </a:rPr>
              <a:t>Define common enterprise data models that enable coherent rendering of insights across common subject areas</a:t>
            </a:r>
          </a:p>
        </p:txBody>
      </p:sp>
      <p:sp>
        <p:nvSpPr>
          <p:cNvPr id="30" name="Rectangle: Rounded Corners 88">
            <a:extLst>
              <a:ext uri="{FF2B5EF4-FFF2-40B4-BE49-F238E27FC236}">
                <a16:creationId xmlns:a16="http://schemas.microsoft.com/office/drawing/2014/main" id="{85421057-A935-40AB-83B0-8808314618D3}"/>
              </a:ext>
            </a:extLst>
          </p:cNvPr>
          <p:cNvSpPr/>
          <p:nvPr/>
        </p:nvSpPr>
        <p:spPr>
          <a:xfrm>
            <a:off x="3823680" y="4835422"/>
            <a:ext cx="1000781" cy="5541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Data Delivery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0D3EE3-81A2-46D0-B3DC-C0985E446DFC}"/>
              </a:ext>
            </a:extLst>
          </p:cNvPr>
          <p:cNvSpPr/>
          <p:nvPr/>
        </p:nvSpPr>
        <p:spPr>
          <a:xfrm rot="5400000">
            <a:off x="5103006" y="2521304"/>
            <a:ext cx="182880" cy="182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2234E44-9CAB-445C-A97F-BF5B8963F2E4}"/>
              </a:ext>
            </a:extLst>
          </p:cNvPr>
          <p:cNvSpPr/>
          <p:nvPr/>
        </p:nvSpPr>
        <p:spPr>
          <a:xfrm rot="5400000">
            <a:off x="5093766" y="5256590"/>
            <a:ext cx="182880" cy="182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C960B6-530E-4457-AC7A-8C950CCC13B8}"/>
              </a:ext>
            </a:extLst>
          </p:cNvPr>
          <p:cNvSpPr/>
          <p:nvPr/>
        </p:nvSpPr>
        <p:spPr>
          <a:xfrm rot="5400000">
            <a:off x="5099428" y="5824765"/>
            <a:ext cx="182880" cy="182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9921C0-8919-4E55-A66D-CC93BC64BE50}"/>
              </a:ext>
            </a:extLst>
          </p:cNvPr>
          <p:cNvSpPr/>
          <p:nvPr/>
        </p:nvSpPr>
        <p:spPr>
          <a:xfrm rot="5400000">
            <a:off x="5103006" y="2903760"/>
            <a:ext cx="182880" cy="182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30F9E8-E83E-4462-9331-5D5C6D6CF9CD}"/>
              </a:ext>
            </a:extLst>
          </p:cNvPr>
          <p:cNvSpPr/>
          <p:nvPr/>
        </p:nvSpPr>
        <p:spPr>
          <a:xfrm rot="5400000">
            <a:off x="5103006" y="3413387"/>
            <a:ext cx="182880" cy="182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09EFD64-FC68-4ADD-AED2-22A8ACA60982}"/>
              </a:ext>
            </a:extLst>
          </p:cNvPr>
          <p:cNvSpPr/>
          <p:nvPr/>
        </p:nvSpPr>
        <p:spPr>
          <a:xfrm rot="5400000">
            <a:off x="5103006" y="3815283"/>
            <a:ext cx="182880" cy="182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95306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08863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omaine Display Bold" panose="020A0803080505060203" pitchFamily="18" charset="0"/>
              </a:rPr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 continue proving a best in class BI framework,  additional time and investment to enhance our current environment is needed 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9289" y="1553086"/>
            <a:ext cx="3739536" cy="53070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H="1">
            <a:off x="8358623" y="1553086"/>
            <a:ext cx="144770" cy="5313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Open Sans Bold"/>
              <a:cs typeface="Open Sans Bold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25130" y="1935273"/>
            <a:ext cx="7354707" cy="755960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064E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06007"/>
              </p:ext>
            </p:extLst>
          </p:nvPr>
        </p:nvGraphicFramePr>
        <p:xfrm>
          <a:off x="525130" y="2070650"/>
          <a:ext cx="7297141" cy="373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741">
                  <a:extLst>
                    <a:ext uri="{9D8B030D-6E8A-4147-A177-3AD203B41FA5}">
                      <a16:colId xmlns:a16="http://schemas.microsoft.com/office/drawing/2014/main" val="2181855017"/>
                    </a:ext>
                  </a:extLst>
                </a:gridCol>
                <a:gridCol w="3833400">
                  <a:extLst>
                    <a:ext uri="{9D8B030D-6E8A-4147-A177-3AD203B41FA5}">
                      <a16:colId xmlns:a16="http://schemas.microsoft.com/office/drawing/2014/main" val="3909387702"/>
                    </a:ext>
                  </a:extLst>
                </a:gridCol>
              </a:tblGrid>
              <a:tr h="477278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Near-Term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Action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chemeClr val="accent2"/>
                          </a:solidFill>
                        </a:rPr>
                        <a:t>Long-Term Action</a:t>
                      </a:r>
                      <a:endParaRPr lang="en-US" sz="15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06928"/>
                  </a:ext>
                </a:extLst>
              </a:tr>
              <a:tr h="1232969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Identify and apply BI semantic layer tools  (CHS and  O-CTO)</a:t>
                      </a:r>
                      <a:endParaRPr lang="en-US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lvl="0" indent="-285750"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Fully implement our current BI Tools (TBD)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Determine approach for selecting and  positioning enterprise data wrangling tools (O-CTO)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Implement a Centralized BI and Analytics </a:t>
                      </a:r>
                      <a:r>
                        <a:rPr lang="en-US" sz="16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CoE</a:t>
                      </a:r>
                      <a:r>
                        <a:rPr lang="en-US" sz="1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(TBD) 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80" marR="182880" marT="137160" marB="13716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Build semantic models of business analytic subject areas (Business)</a:t>
                      </a:r>
                    </a:p>
                    <a:p>
                      <a:pPr marL="742950" lvl="1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Finance</a:t>
                      </a:r>
                    </a:p>
                    <a:p>
                      <a:pPr marL="742950" lvl="1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Member 360</a:t>
                      </a:r>
                    </a:p>
                    <a:p>
                      <a:pPr marL="742950" lvl="1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Clinical</a:t>
                      </a:r>
                    </a:p>
                    <a:p>
                      <a:pPr marL="285750" lvl="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Determine </a:t>
                      </a:r>
                      <a:r>
                        <a:rPr lang="en-US" sz="1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Catalog strategy and tooling (O-CTO and CHS)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Put in place a Monitoring &amp; management process (TBD)</a:t>
                      </a:r>
                    </a:p>
                  </a:txBody>
                  <a:tcPr marL="182880" marR="182880" marT="137160" marB="13716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171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5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2722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6126479" cy="473202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0005953" y="5926238"/>
            <a:ext cx="1694204" cy="429644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 flipH="1">
            <a:off x="6013517" y="0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Open Sans Bold"/>
              <a:cs typeface="Open Sans Bold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7785134" y="3658242"/>
            <a:ext cx="3804526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dirty="0">
                <a:solidFill>
                  <a:schemeClr val="tx2"/>
                </a:solidFill>
                <a:latin typeface="Domaine Display Bold" panose="020A0803080505060203" pitchFamily="18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66177" y="2489623"/>
            <a:ext cx="5393559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dirty="0">
                <a:solidFill>
                  <a:srgbClr val="00859B"/>
                </a:solidFill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360014" y="5393167"/>
            <a:ext cx="1928553" cy="1066141"/>
            <a:chOff x="7526204" y="2289887"/>
            <a:chExt cx="3108960" cy="1718692"/>
          </a:xfrm>
        </p:grpSpPr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5" name="TextBox 24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6" name="TextBox 25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7" name="TextBox 26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8" name="TextBox 27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9" name="TextBox 28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0" name="TextBox 29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1" name="TextBox 30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2" name="TextBox 31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3" name="TextBox 32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572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9589" y="872117"/>
            <a:ext cx="9686099" cy="423094"/>
          </a:xfrm>
        </p:spPr>
        <p:txBody>
          <a:bodyPr/>
          <a:lstStyle/>
          <a:p>
            <a:r>
              <a:rPr lang="en-US" dirty="0"/>
              <a:t>BI is modernizing and Aetna needs an overall strategy to support the business’ ability to foster better decision making and improved business outcomes.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0269" y="3108436"/>
            <a:ext cx="2978700" cy="332399"/>
          </a:xfrm>
          <a:prstGeom prst="rect">
            <a:avLst/>
          </a:prstGeom>
          <a:noFill/>
        </p:spPr>
        <p:txBody>
          <a:bodyPr wrap="none" lIns="91440" tIns="0" rIns="9144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  <a:latin typeface="Domaine Display Bold" panose="020A0803080505060203" pitchFamily="18" charset="0"/>
                <a:ea typeface="Domaine Display" charset="0"/>
                <a:cs typeface="Domaine Display" charset="0"/>
              </a:rPr>
              <a:t>Recommendations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4398" y="3108436"/>
            <a:ext cx="1300036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  <a:latin typeface="Domaine Display Bold" panose="020A0803080505060203" pitchFamily="18" charset="0"/>
                <a:ea typeface="Domaine Display" charset="0"/>
                <a:cs typeface="Domaine Display" charset="0"/>
              </a:rPr>
              <a:t>Findings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065" y="3108436"/>
            <a:ext cx="1478290" cy="332399"/>
          </a:xfrm>
          <a:prstGeom prst="rect">
            <a:avLst/>
          </a:prstGeom>
          <a:noFill/>
        </p:spPr>
        <p:txBody>
          <a:bodyPr wrap="none" lIns="91440" tIns="0" rIns="9144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  <a:latin typeface="Domaine Display Bold" panose="020A0803080505060203" pitchFamily="18" charset="0"/>
                <a:ea typeface="Domaine Display" charset="0"/>
                <a:cs typeface="Domaine Display" charset="0"/>
              </a:rPr>
              <a:t>Problem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453373" y="2271481"/>
            <a:ext cx="698547" cy="697143"/>
            <a:chOff x="9453373" y="2636377"/>
            <a:chExt cx="698547" cy="697143"/>
          </a:xfrm>
        </p:grpSpPr>
        <p:sp>
          <p:nvSpPr>
            <p:cNvPr id="9" name="Oval 8"/>
            <p:cNvSpPr/>
            <p:nvPr/>
          </p:nvSpPr>
          <p:spPr>
            <a:xfrm>
              <a:off x="9453373" y="2636377"/>
              <a:ext cx="698547" cy="697143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Open Sans Bold"/>
                <a:cs typeface="Open Sans Bold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3479" y="2735781"/>
              <a:ext cx="498334" cy="498334"/>
            </a:xfrm>
            <a:prstGeom prst="rect">
              <a:avLst/>
            </a:prstGeom>
          </p:spPr>
        </p:pic>
      </p:grpSp>
      <p:sp>
        <p:nvSpPr>
          <p:cNvPr id="12" name="Oval 11"/>
          <p:cNvSpPr/>
          <p:nvPr/>
        </p:nvSpPr>
        <p:spPr>
          <a:xfrm>
            <a:off x="2039934" y="2271481"/>
            <a:ext cx="698547" cy="697143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accent1"/>
              </a:solidFill>
              <a:latin typeface="Open Sans Bold"/>
              <a:cs typeface="Open Sans Bold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45140" y="2271481"/>
            <a:ext cx="698547" cy="697143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155812" y="2258221"/>
            <a:ext cx="0" cy="3566160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9006" y="3632908"/>
            <a:ext cx="3366769" cy="2681628"/>
          </a:xfrm>
          <a:prstGeom prst="rect">
            <a:avLst/>
          </a:prstGeom>
          <a:noFill/>
        </p:spPr>
        <p:txBody>
          <a:bodyPr wrap="square" lIns="91440" tIns="0" rIns="91440" bIns="91440" rtlCol="0" anchor="t">
            <a:noAutofit/>
          </a:bodyPr>
          <a:lstStyle/>
          <a:p>
            <a:pPr marL="285750" indent="-28575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charset="0"/>
                <a:cs typeface="Open Sans" charset="0"/>
              </a:rPr>
              <a:t>Need a Business Intelligence framework that supports traditional reporting,  on-demand decision support, and agile, flexible self-service analytics for business and power users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charset="0"/>
                <a:cs typeface="Open Sans" charset="0"/>
              </a:rPr>
              <a:t>Enable easy access to analytical data stores, data preparation and  prototyping capabilities.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charset="0"/>
                <a:cs typeface="Open Sans" charset="0"/>
              </a:rPr>
              <a:t>Ensure we keep information protected and governed.</a:t>
            </a: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Open Sans" charset="0"/>
              <a:cs typeface="Open Sans" charset="0"/>
            </a:endParaRP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  <a:cs typeface="Open Sans Light"/>
            </a:endParaRP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Open Sans" charset="0"/>
              <a:cs typeface="Open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22215" y="3632908"/>
            <a:ext cx="3710775" cy="3167743"/>
          </a:xfrm>
          <a:prstGeom prst="rect">
            <a:avLst/>
          </a:prstGeom>
          <a:noFill/>
        </p:spPr>
        <p:txBody>
          <a:bodyPr wrap="square" lIns="91440" tIns="0" rIns="91440" bIns="91440" rtlCol="0">
            <a:noAutofit/>
          </a:bodyPr>
          <a:lstStyle/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Business teams are creating their own BI applications resulting in line of business silos of data and insight.</a:t>
            </a:r>
          </a:p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Multiple data models exist across the lines of business resulting in inconsistent rendering of common information</a:t>
            </a:r>
          </a:p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Limited analytics governance exists. </a:t>
            </a:r>
          </a:p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Two BI/Analytics Centers of Excellence exist with limited resources </a:t>
            </a:r>
          </a:p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  <a:cs typeface="Open Sans Light"/>
            </a:endParaRPr>
          </a:p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99417" y="3632908"/>
            <a:ext cx="3639164" cy="2992179"/>
          </a:xfrm>
          <a:prstGeom prst="rect">
            <a:avLst/>
          </a:prstGeom>
          <a:noFill/>
        </p:spPr>
        <p:txBody>
          <a:bodyPr wrap="square" lIns="91440" tIns="0" rIns="91440" bIns="91440" rtlCol="0">
            <a:noAutofit/>
          </a:bodyPr>
          <a:lstStyle/>
          <a:p>
            <a:pPr marL="171450" indent="-17145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charset="0"/>
                <a:cs typeface="Open Sans" charset="0"/>
              </a:rPr>
              <a:t>Implement a business intelligence framework that helps business select the right tools based on their needs.</a:t>
            </a:r>
          </a:p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charset="0"/>
                <a:cs typeface="Open Sans" charset="0"/>
              </a:rPr>
              <a:t>Establish centralized BI Center of Excellence to guide business,  provide best practices and promote best-in-class technologies.</a:t>
            </a:r>
          </a:p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Invest in a BI semantic layer and data catalog to support business in locating, accessing and rendering data</a:t>
            </a:r>
            <a:r>
              <a:rPr lang="en-US" sz="1400" dirty="0"/>
              <a:t>.</a:t>
            </a:r>
          </a:p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endParaRPr lang="en-US" sz="1400" dirty="0"/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charset="0"/>
                <a:cs typeface="Open Sans" charset="0"/>
              </a:rPr>
              <a:t>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033014" y="2258221"/>
            <a:ext cx="0" cy="3566160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4899"/>
          <p:cNvSpPr>
            <a:spLocks noEditPoints="1"/>
          </p:cNvSpPr>
          <p:nvPr/>
        </p:nvSpPr>
        <p:spPr bwMode="auto">
          <a:xfrm>
            <a:off x="5912114" y="2401365"/>
            <a:ext cx="392831" cy="392831"/>
          </a:xfrm>
          <a:custGeom>
            <a:avLst/>
            <a:gdLst>
              <a:gd name="T0" fmla="*/ 190 w 324"/>
              <a:gd name="T1" fmla="*/ 0 h 324"/>
              <a:gd name="T2" fmla="*/ 134 w 324"/>
              <a:gd name="T3" fmla="*/ 20 h 324"/>
              <a:gd name="T4" fmla="*/ 90 w 324"/>
              <a:gd name="T5" fmla="*/ 74 h 324"/>
              <a:gd name="T6" fmla="*/ 82 w 324"/>
              <a:gd name="T7" fmla="*/ 120 h 324"/>
              <a:gd name="T8" fmla="*/ 84 w 324"/>
              <a:gd name="T9" fmla="*/ 146 h 324"/>
              <a:gd name="T10" fmla="*/ 118 w 324"/>
              <a:gd name="T11" fmla="*/ 206 h 324"/>
              <a:gd name="T12" fmla="*/ 178 w 324"/>
              <a:gd name="T13" fmla="*/ 240 h 324"/>
              <a:gd name="T14" fmla="*/ 202 w 324"/>
              <a:gd name="T15" fmla="*/ 242 h 324"/>
              <a:gd name="T16" fmla="*/ 250 w 324"/>
              <a:gd name="T17" fmla="*/ 232 h 324"/>
              <a:gd name="T18" fmla="*/ 304 w 324"/>
              <a:gd name="T19" fmla="*/ 188 h 324"/>
              <a:gd name="T20" fmla="*/ 324 w 324"/>
              <a:gd name="T21" fmla="*/ 132 h 324"/>
              <a:gd name="T22" fmla="*/ 324 w 324"/>
              <a:gd name="T23" fmla="*/ 108 h 324"/>
              <a:gd name="T24" fmla="*/ 304 w 324"/>
              <a:gd name="T25" fmla="*/ 52 h 324"/>
              <a:gd name="T26" fmla="*/ 250 w 324"/>
              <a:gd name="T27" fmla="*/ 8 h 324"/>
              <a:gd name="T28" fmla="*/ 202 w 324"/>
              <a:gd name="T29" fmla="*/ 0 h 324"/>
              <a:gd name="T30" fmla="*/ 202 w 324"/>
              <a:gd name="T31" fmla="*/ 212 h 324"/>
              <a:gd name="T32" fmla="*/ 152 w 324"/>
              <a:gd name="T33" fmla="*/ 196 h 324"/>
              <a:gd name="T34" fmla="*/ 118 w 324"/>
              <a:gd name="T35" fmla="*/ 156 h 324"/>
              <a:gd name="T36" fmla="*/ 112 w 324"/>
              <a:gd name="T37" fmla="*/ 120 h 324"/>
              <a:gd name="T38" fmla="*/ 128 w 324"/>
              <a:gd name="T39" fmla="*/ 70 h 324"/>
              <a:gd name="T40" fmla="*/ 168 w 324"/>
              <a:gd name="T41" fmla="*/ 36 h 324"/>
              <a:gd name="T42" fmla="*/ 202 w 324"/>
              <a:gd name="T43" fmla="*/ 30 h 324"/>
              <a:gd name="T44" fmla="*/ 254 w 324"/>
              <a:gd name="T45" fmla="*/ 46 h 324"/>
              <a:gd name="T46" fmla="*/ 286 w 324"/>
              <a:gd name="T47" fmla="*/ 86 h 324"/>
              <a:gd name="T48" fmla="*/ 294 w 324"/>
              <a:gd name="T49" fmla="*/ 120 h 324"/>
              <a:gd name="T50" fmla="*/ 278 w 324"/>
              <a:gd name="T51" fmla="*/ 172 h 324"/>
              <a:gd name="T52" fmla="*/ 238 w 324"/>
              <a:gd name="T53" fmla="*/ 204 h 324"/>
              <a:gd name="T54" fmla="*/ 202 w 324"/>
              <a:gd name="T55" fmla="*/ 212 h 324"/>
              <a:gd name="T56" fmla="*/ 138 w 324"/>
              <a:gd name="T57" fmla="*/ 130 h 324"/>
              <a:gd name="T58" fmla="*/ 132 w 324"/>
              <a:gd name="T59" fmla="*/ 120 h 324"/>
              <a:gd name="T60" fmla="*/ 138 w 324"/>
              <a:gd name="T61" fmla="*/ 94 h 324"/>
              <a:gd name="T62" fmla="*/ 164 w 324"/>
              <a:gd name="T63" fmla="*/ 62 h 324"/>
              <a:gd name="T64" fmla="*/ 202 w 324"/>
              <a:gd name="T65" fmla="*/ 50 h 324"/>
              <a:gd name="T66" fmla="*/ 210 w 324"/>
              <a:gd name="T67" fmla="*/ 54 h 324"/>
              <a:gd name="T68" fmla="*/ 212 w 324"/>
              <a:gd name="T69" fmla="*/ 60 h 324"/>
              <a:gd name="T70" fmla="*/ 206 w 324"/>
              <a:gd name="T71" fmla="*/ 70 h 324"/>
              <a:gd name="T72" fmla="*/ 192 w 324"/>
              <a:gd name="T73" fmla="*/ 72 h 324"/>
              <a:gd name="T74" fmla="*/ 168 w 324"/>
              <a:gd name="T75" fmla="*/ 86 h 324"/>
              <a:gd name="T76" fmla="*/ 154 w 324"/>
              <a:gd name="T77" fmla="*/ 110 h 324"/>
              <a:gd name="T78" fmla="*/ 152 w 324"/>
              <a:gd name="T79" fmla="*/ 124 h 324"/>
              <a:gd name="T80" fmla="*/ 142 w 324"/>
              <a:gd name="T81" fmla="*/ 130 h 324"/>
              <a:gd name="T82" fmla="*/ 48 w 324"/>
              <a:gd name="T83" fmla="*/ 316 h 324"/>
              <a:gd name="T84" fmla="*/ 28 w 324"/>
              <a:gd name="T85" fmla="*/ 324 h 324"/>
              <a:gd name="T86" fmla="*/ 8 w 324"/>
              <a:gd name="T87" fmla="*/ 316 h 324"/>
              <a:gd name="T88" fmla="*/ 0 w 324"/>
              <a:gd name="T89" fmla="*/ 296 h 324"/>
              <a:gd name="T90" fmla="*/ 86 w 324"/>
              <a:gd name="T91" fmla="*/ 198 h 324"/>
              <a:gd name="T92" fmla="*/ 102 w 324"/>
              <a:gd name="T93" fmla="*/ 220 h 324"/>
              <a:gd name="T94" fmla="*/ 124 w 324"/>
              <a:gd name="T95" fmla="*/ 238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4" h="324">
                <a:moveTo>
                  <a:pt x="202" y="0"/>
                </a:moveTo>
                <a:lnTo>
                  <a:pt x="202" y="0"/>
                </a:lnTo>
                <a:lnTo>
                  <a:pt x="190" y="0"/>
                </a:lnTo>
                <a:lnTo>
                  <a:pt x="178" y="2"/>
                </a:lnTo>
                <a:lnTo>
                  <a:pt x="156" y="8"/>
                </a:lnTo>
                <a:lnTo>
                  <a:pt x="134" y="20"/>
                </a:lnTo>
                <a:lnTo>
                  <a:pt x="118" y="34"/>
                </a:lnTo>
                <a:lnTo>
                  <a:pt x="102" y="52"/>
                </a:lnTo>
                <a:lnTo>
                  <a:pt x="90" y="74"/>
                </a:lnTo>
                <a:lnTo>
                  <a:pt x="84" y="96"/>
                </a:lnTo>
                <a:lnTo>
                  <a:pt x="82" y="108"/>
                </a:lnTo>
                <a:lnTo>
                  <a:pt x="82" y="120"/>
                </a:lnTo>
                <a:lnTo>
                  <a:pt x="82" y="120"/>
                </a:lnTo>
                <a:lnTo>
                  <a:pt x="82" y="132"/>
                </a:lnTo>
                <a:lnTo>
                  <a:pt x="84" y="146"/>
                </a:lnTo>
                <a:lnTo>
                  <a:pt x="90" y="168"/>
                </a:lnTo>
                <a:lnTo>
                  <a:pt x="102" y="188"/>
                </a:lnTo>
                <a:lnTo>
                  <a:pt x="118" y="206"/>
                </a:lnTo>
                <a:lnTo>
                  <a:pt x="134" y="222"/>
                </a:lnTo>
                <a:lnTo>
                  <a:pt x="156" y="232"/>
                </a:lnTo>
                <a:lnTo>
                  <a:pt x="178" y="240"/>
                </a:lnTo>
                <a:lnTo>
                  <a:pt x="190" y="242"/>
                </a:lnTo>
                <a:lnTo>
                  <a:pt x="202" y="242"/>
                </a:lnTo>
                <a:lnTo>
                  <a:pt x="202" y="242"/>
                </a:lnTo>
                <a:lnTo>
                  <a:pt x="216" y="242"/>
                </a:lnTo>
                <a:lnTo>
                  <a:pt x="228" y="240"/>
                </a:lnTo>
                <a:lnTo>
                  <a:pt x="250" y="232"/>
                </a:lnTo>
                <a:lnTo>
                  <a:pt x="270" y="222"/>
                </a:lnTo>
                <a:lnTo>
                  <a:pt x="288" y="206"/>
                </a:lnTo>
                <a:lnTo>
                  <a:pt x="304" y="188"/>
                </a:lnTo>
                <a:lnTo>
                  <a:pt x="314" y="168"/>
                </a:lnTo>
                <a:lnTo>
                  <a:pt x="322" y="146"/>
                </a:lnTo>
                <a:lnTo>
                  <a:pt x="324" y="132"/>
                </a:lnTo>
                <a:lnTo>
                  <a:pt x="324" y="120"/>
                </a:lnTo>
                <a:lnTo>
                  <a:pt x="324" y="120"/>
                </a:lnTo>
                <a:lnTo>
                  <a:pt x="324" y="108"/>
                </a:lnTo>
                <a:lnTo>
                  <a:pt x="322" y="96"/>
                </a:lnTo>
                <a:lnTo>
                  <a:pt x="314" y="74"/>
                </a:lnTo>
                <a:lnTo>
                  <a:pt x="304" y="52"/>
                </a:lnTo>
                <a:lnTo>
                  <a:pt x="288" y="34"/>
                </a:lnTo>
                <a:lnTo>
                  <a:pt x="270" y="20"/>
                </a:lnTo>
                <a:lnTo>
                  <a:pt x="250" y="8"/>
                </a:lnTo>
                <a:lnTo>
                  <a:pt x="228" y="2"/>
                </a:lnTo>
                <a:lnTo>
                  <a:pt x="216" y="0"/>
                </a:lnTo>
                <a:lnTo>
                  <a:pt x="202" y="0"/>
                </a:lnTo>
                <a:lnTo>
                  <a:pt x="202" y="0"/>
                </a:lnTo>
                <a:close/>
                <a:moveTo>
                  <a:pt x="202" y="212"/>
                </a:moveTo>
                <a:lnTo>
                  <a:pt x="202" y="212"/>
                </a:lnTo>
                <a:lnTo>
                  <a:pt x="184" y="210"/>
                </a:lnTo>
                <a:lnTo>
                  <a:pt x="168" y="204"/>
                </a:lnTo>
                <a:lnTo>
                  <a:pt x="152" y="196"/>
                </a:lnTo>
                <a:lnTo>
                  <a:pt x="138" y="184"/>
                </a:lnTo>
                <a:lnTo>
                  <a:pt x="128" y="172"/>
                </a:lnTo>
                <a:lnTo>
                  <a:pt x="118" y="156"/>
                </a:lnTo>
                <a:lnTo>
                  <a:pt x="114" y="138"/>
                </a:lnTo>
                <a:lnTo>
                  <a:pt x="112" y="120"/>
                </a:lnTo>
                <a:lnTo>
                  <a:pt x="112" y="120"/>
                </a:lnTo>
                <a:lnTo>
                  <a:pt x="114" y="102"/>
                </a:lnTo>
                <a:lnTo>
                  <a:pt x="118" y="86"/>
                </a:lnTo>
                <a:lnTo>
                  <a:pt x="128" y="70"/>
                </a:lnTo>
                <a:lnTo>
                  <a:pt x="138" y="56"/>
                </a:lnTo>
                <a:lnTo>
                  <a:pt x="152" y="46"/>
                </a:lnTo>
                <a:lnTo>
                  <a:pt x="168" y="36"/>
                </a:lnTo>
                <a:lnTo>
                  <a:pt x="184" y="32"/>
                </a:lnTo>
                <a:lnTo>
                  <a:pt x="202" y="30"/>
                </a:lnTo>
                <a:lnTo>
                  <a:pt x="202" y="30"/>
                </a:lnTo>
                <a:lnTo>
                  <a:pt x="222" y="32"/>
                </a:lnTo>
                <a:lnTo>
                  <a:pt x="238" y="36"/>
                </a:lnTo>
                <a:lnTo>
                  <a:pt x="254" y="46"/>
                </a:lnTo>
                <a:lnTo>
                  <a:pt x="268" y="56"/>
                </a:lnTo>
                <a:lnTo>
                  <a:pt x="278" y="70"/>
                </a:lnTo>
                <a:lnTo>
                  <a:pt x="286" y="86"/>
                </a:lnTo>
                <a:lnTo>
                  <a:pt x="292" y="102"/>
                </a:lnTo>
                <a:lnTo>
                  <a:pt x="294" y="120"/>
                </a:lnTo>
                <a:lnTo>
                  <a:pt x="294" y="120"/>
                </a:lnTo>
                <a:lnTo>
                  <a:pt x="292" y="138"/>
                </a:lnTo>
                <a:lnTo>
                  <a:pt x="286" y="156"/>
                </a:lnTo>
                <a:lnTo>
                  <a:pt x="278" y="172"/>
                </a:lnTo>
                <a:lnTo>
                  <a:pt x="268" y="184"/>
                </a:lnTo>
                <a:lnTo>
                  <a:pt x="254" y="196"/>
                </a:lnTo>
                <a:lnTo>
                  <a:pt x="238" y="204"/>
                </a:lnTo>
                <a:lnTo>
                  <a:pt x="222" y="210"/>
                </a:lnTo>
                <a:lnTo>
                  <a:pt x="202" y="212"/>
                </a:lnTo>
                <a:lnTo>
                  <a:pt x="202" y="212"/>
                </a:lnTo>
                <a:close/>
                <a:moveTo>
                  <a:pt x="142" y="130"/>
                </a:moveTo>
                <a:lnTo>
                  <a:pt x="142" y="130"/>
                </a:lnTo>
                <a:lnTo>
                  <a:pt x="138" y="130"/>
                </a:lnTo>
                <a:lnTo>
                  <a:pt x="136" y="128"/>
                </a:lnTo>
                <a:lnTo>
                  <a:pt x="134" y="124"/>
                </a:lnTo>
                <a:lnTo>
                  <a:pt x="132" y="120"/>
                </a:lnTo>
                <a:lnTo>
                  <a:pt x="132" y="120"/>
                </a:lnTo>
                <a:lnTo>
                  <a:pt x="134" y="106"/>
                </a:lnTo>
                <a:lnTo>
                  <a:pt x="138" y="94"/>
                </a:lnTo>
                <a:lnTo>
                  <a:pt x="144" y="82"/>
                </a:lnTo>
                <a:lnTo>
                  <a:pt x="154" y="72"/>
                </a:lnTo>
                <a:lnTo>
                  <a:pt x="164" y="62"/>
                </a:lnTo>
                <a:lnTo>
                  <a:pt x="176" y="56"/>
                </a:lnTo>
                <a:lnTo>
                  <a:pt x="188" y="52"/>
                </a:lnTo>
                <a:lnTo>
                  <a:pt x="202" y="50"/>
                </a:lnTo>
                <a:lnTo>
                  <a:pt x="202" y="50"/>
                </a:lnTo>
                <a:lnTo>
                  <a:pt x="206" y="52"/>
                </a:lnTo>
                <a:lnTo>
                  <a:pt x="210" y="54"/>
                </a:lnTo>
                <a:lnTo>
                  <a:pt x="212" y="56"/>
                </a:lnTo>
                <a:lnTo>
                  <a:pt x="212" y="60"/>
                </a:lnTo>
                <a:lnTo>
                  <a:pt x="212" y="60"/>
                </a:lnTo>
                <a:lnTo>
                  <a:pt x="212" y="64"/>
                </a:lnTo>
                <a:lnTo>
                  <a:pt x="210" y="68"/>
                </a:lnTo>
                <a:lnTo>
                  <a:pt x="206" y="70"/>
                </a:lnTo>
                <a:lnTo>
                  <a:pt x="202" y="70"/>
                </a:lnTo>
                <a:lnTo>
                  <a:pt x="202" y="70"/>
                </a:lnTo>
                <a:lnTo>
                  <a:pt x="192" y="72"/>
                </a:lnTo>
                <a:lnTo>
                  <a:pt x="184" y="74"/>
                </a:lnTo>
                <a:lnTo>
                  <a:pt x="174" y="80"/>
                </a:lnTo>
                <a:lnTo>
                  <a:pt x="168" y="86"/>
                </a:lnTo>
                <a:lnTo>
                  <a:pt x="162" y="92"/>
                </a:lnTo>
                <a:lnTo>
                  <a:pt x="156" y="102"/>
                </a:lnTo>
                <a:lnTo>
                  <a:pt x="154" y="110"/>
                </a:lnTo>
                <a:lnTo>
                  <a:pt x="152" y="120"/>
                </a:lnTo>
                <a:lnTo>
                  <a:pt x="152" y="120"/>
                </a:lnTo>
                <a:lnTo>
                  <a:pt x="152" y="124"/>
                </a:lnTo>
                <a:lnTo>
                  <a:pt x="150" y="128"/>
                </a:lnTo>
                <a:lnTo>
                  <a:pt x="146" y="130"/>
                </a:lnTo>
                <a:lnTo>
                  <a:pt x="142" y="130"/>
                </a:lnTo>
                <a:lnTo>
                  <a:pt x="142" y="130"/>
                </a:lnTo>
                <a:close/>
                <a:moveTo>
                  <a:pt x="124" y="238"/>
                </a:moveTo>
                <a:lnTo>
                  <a:pt x="48" y="316"/>
                </a:lnTo>
                <a:lnTo>
                  <a:pt x="48" y="316"/>
                </a:lnTo>
                <a:lnTo>
                  <a:pt x="38" y="322"/>
                </a:lnTo>
                <a:lnTo>
                  <a:pt x="28" y="324"/>
                </a:lnTo>
                <a:lnTo>
                  <a:pt x="28" y="324"/>
                </a:lnTo>
                <a:lnTo>
                  <a:pt x="18" y="322"/>
                </a:lnTo>
                <a:lnTo>
                  <a:pt x="8" y="316"/>
                </a:lnTo>
                <a:lnTo>
                  <a:pt x="8" y="316"/>
                </a:lnTo>
                <a:lnTo>
                  <a:pt x="2" y="306"/>
                </a:lnTo>
                <a:lnTo>
                  <a:pt x="0" y="296"/>
                </a:lnTo>
                <a:lnTo>
                  <a:pt x="2" y="286"/>
                </a:lnTo>
                <a:lnTo>
                  <a:pt x="8" y="276"/>
                </a:lnTo>
                <a:lnTo>
                  <a:pt x="86" y="198"/>
                </a:lnTo>
                <a:lnTo>
                  <a:pt x="86" y="198"/>
                </a:lnTo>
                <a:lnTo>
                  <a:pt x="94" y="210"/>
                </a:lnTo>
                <a:lnTo>
                  <a:pt x="102" y="220"/>
                </a:lnTo>
                <a:lnTo>
                  <a:pt x="114" y="230"/>
                </a:lnTo>
                <a:lnTo>
                  <a:pt x="124" y="238"/>
                </a:lnTo>
                <a:lnTo>
                  <a:pt x="124" y="2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8558" y="2382285"/>
            <a:ext cx="430344" cy="4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9" name="Objec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Opportunity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business is looking to use a data-driven, evidence-based approach for decisions making, innovation and transformation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574" y="2715404"/>
            <a:ext cx="5971855" cy="2815838"/>
          </a:xfrm>
          <a:prstGeom prst="rect">
            <a:avLst/>
          </a:prstGeom>
          <a:solidFill>
            <a:schemeClr val="bg1"/>
          </a:solidFill>
        </p:spPr>
        <p:txBody>
          <a:bodyPr wrap="square" lIns="182880" tIns="0" rIns="182880" bIns="0" rtlCol="0" anchor="ctr">
            <a:noAutofit/>
          </a:bodyPr>
          <a:lstStyle/>
          <a:p>
            <a:r>
              <a:rPr lang="en-US" dirty="0"/>
              <a:t>By modernizing our Business Intelligence framework, we have an opportunity to give business access to a diverse set of analytic capabilities and data in a governed and secure way that helps them quickly uncover new insights, recommend actions and help make business decisions.</a:t>
            </a:r>
            <a:endParaRPr lang="en-US" sz="2000" i="1" dirty="0">
              <a:solidFill>
                <a:schemeClr val="tx2"/>
              </a:solidFill>
              <a:latin typeface="+mj-lt"/>
              <a:cs typeface="Open Sans Ligh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59574" y="2052736"/>
            <a:ext cx="11107057" cy="0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24582" y="1912777"/>
            <a:ext cx="2730137" cy="2799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  <a:latin typeface="Domaine Display Bold" panose="020A0803080505060203" pitchFamily="18" charset="0"/>
                <a:cs typeface="Open Sans Light"/>
              </a:rPr>
              <a:t>Opportunity Statement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19840" y="1912777"/>
            <a:ext cx="1400993" cy="2799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  <a:latin typeface="Domaine Display Bold" panose="020A0803080505060203" pitchFamily="18" charset="0"/>
                <a:cs typeface="Open Sans Light"/>
              </a:rPr>
              <a:t>Overview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99074" y="2643309"/>
            <a:ext cx="3881931" cy="3613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cs typeface="Open Sans Light"/>
              </a:rPr>
              <a:t>Engagement:</a:t>
            </a:r>
          </a:p>
          <a:p>
            <a:pPr marL="742950" lvl="1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cs typeface="Open Sans Light"/>
              </a:rPr>
              <a:t>Self-service analytics empowers users to extract value from data</a:t>
            </a:r>
          </a:p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cs typeface="Open Sans Light"/>
              </a:rPr>
              <a:t>Business Operations:</a:t>
            </a:r>
          </a:p>
          <a:p>
            <a:pPr marL="742950" lvl="1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cs typeface="Open Sans Light"/>
              </a:rPr>
              <a:t>Agile and fast analytical reporting leads to better, more timely business decisions</a:t>
            </a:r>
          </a:p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cs typeface="Open Sans Light"/>
              </a:rPr>
              <a:t>Insights:</a:t>
            </a:r>
          </a:p>
          <a:p>
            <a:pPr marL="742950" lvl="1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cs typeface="Open Sans Light"/>
              </a:rPr>
              <a:t>Actionable insight cannot be created without easy access to integrated data</a:t>
            </a:r>
          </a:p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cs typeface="Open Sans Ligh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50534" y="4848316"/>
            <a:ext cx="459805" cy="459805"/>
            <a:chOff x="357728" y="3202576"/>
            <a:chExt cx="469232" cy="469232"/>
          </a:xfrm>
          <a:effectLst>
            <a:outerShdw blurRad="63500" sx="105000" sy="105000" algn="ctr" rotWithShape="0">
              <a:prstClr val="black">
                <a:alpha val="20000"/>
              </a:prstClr>
            </a:outerShdw>
          </a:effectLst>
        </p:grpSpPr>
        <p:sp>
          <p:nvSpPr>
            <p:cNvPr id="23" name="Oval 22"/>
            <p:cNvSpPr/>
            <p:nvPr/>
          </p:nvSpPr>
          <p:spPr>
            <a:xfrm>
              <a:off x="357728" y="3202576"/>
              <a:ext cx="469232" cy="469232"/>
            </a:xfrm>
            <a:prstGeom prst="ellipse">
              <a:avLst/>
            </a:prstGeom>
            <a:solidFill>
              <a:srgbClr val="064E6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24" name="Freeform 4958"/>
            <p:cNvSpPr>
              <a:spLocks noEditPoints="1"/>
            </p:cNvSpPr>
            <p:nvPr/>
          </p:nvSpPr>
          <p:spPr bwMode="auto">
            <a:xfrm>
              <a:off x="427360" y="3263526"/>
              <a:ext cx="342148" cy="333884"/>
            </a:xfrm>
            <a:custGeom>
              <a:avLst/>
              <a:gdLst>
                <a:gd name="T0" fmla="*/ 294 w 414"/>
                <a:gd name="T1" fmla="*/ 176 h 404"/>
                <a:gd name="T2" fmla="*/ 272 w 414"/>
                <a:gd name="T3" fmla="*/ 200 h 404"/>
                <a:gd name="T4" fmla="*/ 272 w 414"/>
                <a:gd name="T5" fmla="*/ 220 h 404"/>
                <a:gd name="T6" fmla="*/ 294 w 414"/>
                <a:gd name="T7" fmla="*/ 244 h 404"/>
                <a:gd name="T8" fmla="*/ 286 w 414"/>
                <a:gd name="T9" fmla="*/ 316 h 404"/>
                <a:gd name="T10" fmla="*/ 244 w 414"/>
                <a:gd name="T11" fmla="*/ 338 h 404"/>
                <a:gd name="T12" fmla="*/ 212 w 414"/>
                <a:gd name="T13" fmla="*/ 316 h 404"/>
                <a:gd name="T14" fmla="*/ 170 w 414"/>
                <a:gd name="T15" fmla="*/ 332 h 404"/>
                <a:gd name="T16" fmla="*/ 112 w 414"/>
                <a:gd name="T17" fmla="*/ 378 h 404"/>
                <a:gd name="T18" fmla="*/ 128 w 414"/>
                <a:gd name="T19" fmla="*/ 390 h 404"/>
                <a:gd name="T20" fmla="*/ 174 w 414"/>
                <a:gd name="T21" fmla="*/ 372 h 404"/>
                <a:gd name="T22" fmla="*/ 212 w 414"/>
                <a:gd name="T23" fmla="*/ 382 h 404"/>
                <a:gd name="T24" fmla="*/ 244 w 414"/>
                <a:gd name="T25" fmla="*/ 358 h 404"/>
                <a:gd name="T26" fmla="*/ 302 w 414"/>
                <a:gd name="T27" fmla="*/ 328 h 404"/>
                <a:gd name="T28" fmla="*/ 314 w 414"/>
                <a:gd name="T29" fmla="*/ 288 h 404"/>
                <a:gd name="T30" fmla="*/ 336 w 414"/>
                <a:gd name="T31" fmla="*/ 228 h 404"/>
                <a:gd name="T32" fmla="*/ 414 w 414"/>
                <a:gd name="T33" fmla="*/ 210 h 404"/>
                <a:gd name="T34" fmla="*/ 330 w 414"/>
                <a:gd name="T35" fmla="*/ 184 h 404"/>
                <a:gd name="T36" fmla="*/ 200 w 414"/>
                <a:gd name="T37" fmla="*/ 364 h 404"/>
                <a:gd name="T38" fmla="*/ 186 w 414"/>
                <a:gd name="T39" fmla="*/ 348 h 404"/>
                <a:gd name="T40" fmla="*/ 200 w 414"/>
                <a:gd name="T41" fmla="*/ 334 h 404"/>
                <a:gd name="T42" fmla="*/ 216 w 414"/>
                <a:gd name="T43" fmla="*/ 348 h 404"/>
                <a:gd name="T44" fmla="*/ 200 w 414"/>
                <a:gd name="T45" fmla="*/ 364 h 404"/>
                <a:gd name="T46" fmla="*/ 334 w 414"/>
                <a:gd name="T47" fmla="*/ 138 h 404"/>
                <a:gd name="T48" fmla="*/ 16 w 414"/>
                <a:gd name="T49" fmla="*/ 292 h 404"/>
                <a:gd name="T50" fmla="*/ 46 w 414"/>
                <a:gd name="T51" fmla="*/ 240 h 404"/>
                <a:gd name="T52" fmla="*/ 80 w 414"/>
                <a:gd name="T53" fmla="*/ 240 h 404"/>
                <a:gd name="T54" fmla="*/ 120 w 414"/>
                <a:gd name="T55" fmla="*/ 238 h 404"/>
                <a:gd name="T56" fmla="*/ 168 w 414"/>
                <a:gd name="T57" fmla="*/ 220 h 404"/>
                <a:gd name="T58" fmla="*/ 136 w 414"/>
                <a:gd name="T59" fmla="*/ 200 h 404"/>
                <a:gd name="T60" fmla="*/ 120 w 414"/>
                <a:gd name="T61" fmla="*/ 182 h 404"/>
                <a:gd name="T62" fmla="*/ 86 w 414"/>
                <a:gd name="T63" fmla="*/ 176 h 404"/>
                <a:gd name="T64" fmla="*/ 62 w 414"/>
                <a:gd name="T65" fmla="*/ 206 h 404"/>
                <a:gd name="T66" fmla="*/ 16 w 414"/>
                <a:gd name="T67" fmla="*/ 242 h 404"/>
                <a:gd name="T68" fmla="*/ 6 w 414"/>
                <a:gd name="T69" fmla="*/ 292 h 404"/>
                <a:gd name="T70" fmla="*/ 104 w 414"/>
                <a:gd name="T71" fmla="*/ 196 h 404"/>
                <a:gd name="T72" fmla="*/ 112 w 414"/>
                <a:gd name="T73" fmla="*/ 216 h 404"/>
                <a:gd name="T74" fmla="*/ 92 w 414"/>
                <a:gd name="T75" fmla="*/ 224 h 404"/>
                <a:gd name="T76" fmla="*/ 84 w 414"/>
                <a:gd name="T77" fmla="*/ 204 h 404"/>
                <a:gd name="T78" fmla="*/ 108 w 414"/>
                <a:gd name="T79" fmla="*/ 306 h 404"/>
                <a:gd name="T80" fmla="*/ 124 w 414"/>
                <a:gd name="T81" fmla="*/ 284 h 404"/>
                <a:gd name="T82" fmla="*/ 184 w 414"/>
                <a:gd name="T83" fmla="*/ 234 h 404"/>
                <a:gd name="T84" fmla="*/ 212 w 414"/>
                <a:gd name="T85" fmla="*/ 202 h 404"/>
                <a:gd name="T86" fmla="*/ 180 w 414"/>
                <a:gd name="T87" fmla="*/ 276 h 404"/>
                <a:gd name="T88" fmla="*/ 108 w 414"/>
                <a:gd name="T89" fmla="*/ 306 h 404"/>
                <a:gd name="T90" fmla="*/ 212 w 414"/>
                <a:gd name="T91" fmla="*/ 68 h 404"/>
                <a:gd name="T92" fmla="*/ 236 w 414"/>
                <a:gd name="T93" fmla="*/ 34 h 404"/>
                <a:gd name="T94" fmla="*/ 222 w 414"/>
                <a:gd name="T95" fmla="*/ 6 h 404"/>
                <a:gd name="T96" fmla="*/ 194 w 414"/>
                <a:gd name="T97" fmla="*/ 0 h 404"/>
                <a:gd name="T98" fmla="*/ 168 w 414"/>
                <a:gd name="T99" fmla="*/ 22 h 404"/>
                <a:gd name="T100" fmla="*/ 174 w 414"/>
                <a:gd name="T101" fmla="*/ 56 h 404"/>
                <a:gd name="T102" fmla="*/ 202 w 414"/>
                <a:gd name="T103" fmla="*/ 20 h 404"/>
                <a:gd name="T104" fmla="*/ 216 w 414"/>
                <a:gd name="T105" fmla="*/ 34 h 404"/>
                <a:gd name="T106" fmla="*/ 202 w 414"/>
                <a:gd name="T107" fmla="*/ 50 h 404"/>
                <a:gd name="T108" fmla="*/ 186 w 414"/>
                <a:gd name="T109" fmla="*/ 34 h 404"/>
                <a:gd name="T110" fmla="*/ 202 w 414"/>
                <a:gd name="T111" fmla="*/ 20 h 404"/>
                <a:gd name="T112" fmla="*/ 2 w 414"/>
                <a:gd name="T113" fmla="*/ 13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04">
                  <a:moveTo>
                    <a:pt x="314" y="176"/>
                  </a:moveTo>
                  <a:lnTo>
                    <a:pt x="314" y="30"/>
                  </a:lnTo>
                  <a:lnTo>
                    <a:pt x="314" y="30"/>
                  </a:lnTo>
                  <a:lnTo>
                    <a:pt x="294" y="20"/>
                  </a:lnTo>
                  <a:lnTo>
                    <a:pt x="294" y="176"/>
                  </a:lnTo>
                  <a:lnTo>
                    <a:pt x="294" y="176"/>
                  </a:lnTo>
                  <a:lnTo>
                    <a:pt x="286" y="180"/>
                  </a:lnTo>
                  <a:lnTo>
                    <a:pt x="280" y="184"/>
                  </a:lnTo>
                  <a:lnTo>
                    <a:pt x="274" y="192"/>
                  </a:lnTo>
                  <a:lnTo>
                    <a:pt x="272" y="200"/>
                  </a:lnTo>
                  <a:lnTo>
                    <a:pt x="232" y="200"/>
                  </a:lnTo>
                  <a:lnTo>
                    <a:pt x="232" y="202"/>
                  </a:lnTo>
                  <a:lnTo>
                    <a:pt x="232" y="202"/>
                  </a:lnTo>
                  <a:lnTo>
                    <a:pt x="230" y="220"/>
                  </a:lnTo>
                  <a:lnTo>
                    <a:pt x="272" y="220"/>
                  </a:lnTo>
                  <a:lnTo>
                    <a:pt x="272" y="220"/>
                  </a:lnTo>
                  <a:lnTo>
                    <a:pt x="274" y="228"/>
                  </a:lnTo>
                  <a:lnTo>
                    <a:pt x="280" y="234"/>
                  </a:lnTo>
                  <a:lnTo>
                    <a:pt x="286" y="240"/>
                  </a:lnTo>
                  <a:lnTo>
                    <a:pt x="294" y="244"/>
                  </a:lnTo>
                  <a:lnTo>
                    <a:pt x="294" y="288"/>
                  </a:lnTo>
                  <a:lnTo>
                    <a:pt x="294" y="288"/>
                  </a:lnTo>
                  <a:lnTo>
                    <a:pt x="294" y="298"/>
                  </a:lnTo>
                  <a:lnTo>
                    <a:pt x="290" y="308"/>
                  </a:lnTo>
                  <a:lnTo>
                    <a:pt x="286" y="316"/>
                  </a:lnTo>
                  <a:lnTo>
                    <a:pt x="280" y="324"/>
                  </a:lnTo>
                  <a:lnTo>
                    <a:pt x="272" y="330"/>
                  </a:lnTo>
                  <a:lnTo>
                    <a:pt x="264" y="334"/>
                  </a:lnTo>
                  <a:lnTo>
                    <a:pt x="254" y="338"/>
                  </a:lnTo>
                  <a:lnTo>
                    <a:pt x="244" y="338"/>
                  </a:lnTo>
                  <a:lnTo>
                    <a:pt x="234" y="338"/>
                  </a:lnTo>
                  <a:lnTo>
                    <a:pt x="234" y="338"/>
                  </a:lnTo>
                  <a:lnTo>
                    <a:pt x="230" y="328"/>
                  </a:lnTo>
                  <a:lnTo>
                    <a:pt x="222" y="320"/>
                  </a:lnTo>
                  <a:lnTo>
                    <a:pt x="212" y="316"/>
                  </a:lnTo>
                  <a:lnTo>
                    <a:pt x="200" y="314"/>
                  </a:lnTo>
                  <a:lnTo>
                    <a:pt x="200" y="314"/>
                  </a:lnTo>
                  <a:lnTo>
                    <a:pt x="188" y="316"/>
                  </a:lnTo>
                  <a:lnTo>
                    <a:pt x="178" y="322"/>
                  </a:lnTo>
                  <a:lnTo>
                    <a:pt x="170" y="332"/>
                  </a:lnTo>
                  <a:lnTo>
                    <a:pt x="166" y="342"/>
                  </a:lnTo>
                  <a:lnTo>
                    <a:pt x="166" y="342"/>
                  </a:lnTo>
                  <a:lnTo>
                    <a:pt x="146" y="350"/>
                  </a:lnTo>
                  <a:lnTo>
                    <a:pt x="128" y="362"/>
                  </a:lnTo>
                  <a:lnTo>
                    <a:pt x="112" y="378"/>
                  </a:lnTo>
                  <a:lnTo>
                    <a:pt x="100" y="396"/>
                  </a:lnTo>
                  <a:lnTo>
                    <a:pt x="100" y="396"/>
                  </a:lnTo>
                  <a:lnTo>
                    <a:pt x="118" y="404"/>
                  </a:lnTo>
                  <a:lnTo>
                    <a:pt x="118" y="404"/>
                  </a:lnTo>
                  <a:lnTo>
                    <a:pt x="128" y="390"/>
                  </a:lnTo>
                  <a:lnTo>
                    <a:pt x="140" y="378"/>
                  </a:lnTo>
                  <a:lnTo>
                    <a:pt x="152" y="370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74" y="372"/>
                  </a:lnTo>
                  <a:lnTo>
                    <a:pt x="182" y="378"/>
                  </a:lnTo>
                  <a:lnTo>
                    <a:pt x="190" y="382"/>
                  </a:lnTo>
                  <a:lnTo>
                    <a:pt x="200" y="384"/>
                  </a:lnTo>
                  <a:lnTo>
                    <a:pt x="200" y="384"/>
                  </a:lnTo>
                  <a:lnTo>
                    <a:pt x="212" y="382"/>
                  </a:lnTo>
                  <a:lnTo>
                    <a:pt x="222" y="378"/>
                  </a:lnTo>
                  <a:lnTo>
                    <a:pt x="230" y="370"/>
                  </a:lnTo>
                  <a:lnTo>
                    <a:pt x="234" y="358"/>
                  </a:lnTo>
                  <a:lnTo>
                    <a:pt x="244" y="358"/>
                  </a:lnTo>
                  <a:lnTo>
                    <a:pt x="244" y="358"/>
                  </a:lnTo>
                  <a:lnTo>
                    <a:pt x="258" y="358"/>
                  </a:lnTo>
                  <a:lnTo>
                    <a:pt x="272" y="354"/>
                  </a:lnTo>
                  <a:lnTo>
                    <a:pt x="284" y="346"/>
                  </a:lnTo>
                  <a:lnTo>
                    <a:pt x="294" y="338"/>
                  </a:lnTo>
                  <a:lnTo>
                    <a:pt x="302" y="328"/>
                  </a:lnTo>
                  <a:lnTo>
                    <a:pt x="310" y="316"/>
                  </a:lnTo>
                  <a:lnTo>
                    <a:pt x="314" y="302"/>
                  </a:lnTo>
                  <a:lnTo>
                    <a:pt x="314" y="288"/>
                  </a:lnTo>
                  <a:lnTo>
                    <a:pt x="314" y="288"/>
                  </a:lnTo>
                  <a:lnTo>
                    <a:pt x="314" y="288"/>
                  </a:lnTo>
                  <a:lnTo>
                    <a:pt x="314" y="244"/>
                  </a:lnTo>
                  <a:lnTo>
                    <a:pt x="314" y="244"/>
                  </a:lnTo>
                  <a:lnTo>
                    <a:pt x="324" y="240"/>
                  </a:lnTo>
                  <a:lnTo>
                    <a:pt x="330" y="234"/>
                  </a:lnTo>
                  <a:lnTo>
                    <a:pt x="336" y="228"/>
                  </a:lnTo>
                  <a:lnTo>
                    <a:pt x="338" y="220"/>
                  </a:lnTo>
                  <a:lnTo>
                    <a:pt x="414" y="220"/>
                  </a:lnTo>
                  <a:lnTo>
                    <a:pt x="414" y="220"/>
                  </a:lnTo>
                  <a:lnTo>
                    <a:pt x="414" y="210"/>
                  </a:lnTo>
                  <a:lnTo>
                    <a:pt x="414" y="210"/>
                  </a:lnTo>
                  <a:lnTo>
                    <a:pt x="414" y="200"/>
                  </a:lnTo>
                  <a:lnTo>
                    <a:pt x="338" y="200"/>
                  </a:lnTo>
                  <a:lnTo>
                    <a:pt x="338" y="200"/>
                  </a:lnTo>
                  <a:lnTo>
                    <a:pt x="336" y="192"/>
                  </a:lnTo>
                  <a:lnTo>
                    <a:pt x="330" y="184"/>
                  </a:lnTo>
                  <a:lnTo>
                    <a:pt x="324" y="180"/>
                  </a:lnTo>
                  <a:lnTo>
                    <a:pt x="314" y="176"/>
                  </a:lnTo>
                  <a:lnTo>
                    <a:pt x="314" y="176"/>
                  </a:lnTo>
                  <a:close/>
                  <a:moveTo>
                    <a:pt x="200" y="364"/>
                  </a:moveTo>
                  <a:lnTo>
                    <a:pt x="200" y="364"/>
                  </a:lnTo>
                  <a:lnTo>
                    <a:pt x="194" y="364"/>
                  </a:lnTo>
                  <a:lnTo>
                    <a:pt x="190" y="360"/>
                  </a:lnTo>
                  <a:lnTo>
                    <a:pt x="186" y="354"/>
                  </a:lnTo>
                  <a:lnTo>
                    <a:pt x="186" y="348"/>
                  </a:lnTo>
                  <a:lnTo>
                    <a:pt x="186" y="348"/>
                  </a:lnTo>
                  <a:lnTo>
                    <a:pt x="186" y="342"/>
                  </a:lnTo>
                  <a:lnTo>
                    <a:pt x="190" y="338"/>
                  </a:lnTo>
                  <a:lnTo>
                    <a:pt x="194" y="334"/>
                  </a:lnTo>
                  <a:lnTo>
                    <a:pt x="200" y="334"/>
                  </a:lnTo>
                  <a:lnTo>
                    <a:pt x="200" y="334"/>
                  </a:lnTo>
                  <a:lnTo>
                    <a:pt x="206" y="334"/>
                  </a:lnTo>
                  <a:lnTo>
                    <a:pt x="212" y="338"/>
                  </a:lnTo>
                  <a:lnTo>
                    <a:pt x="216" y="342"/>
                  </a:lnTo>
                  <a:lnTo>
                    <a:pt x="216" y="348"/>
                  </a:lnTo>
                  <a:lnTo>
                    <a:pt x="216" y="348"/>
                  </a:lnTo>
                  <a:lnTo>
                    <a:pt x="216" y="354"/>
                  </a:lnTo>
                  <a:lnTo>
                    <a:pt x="212" y="360"/>
                  </a:lnTo>
                  <a:lnTo>
                    <a:pt x="206" y="364"/>
                  </a:lnTo>
                  <a:lnTo>
                    <a:pt x="200" y="364"/>
                  </a:lnTo>
                  <a:lnTo>
                    <a:pt x="200" y="364"/>
                  </a:lnTo>
                  <a:close/>
                  <a:moveTo>
                    <a:pt x="334" y="118"/>
                  </a:moveTo>
                  <a:lnTo>
                    <a:pt x="394" y="118"/>
                  </a:lnTo>
                  <a:lnTo>
                    <a:pt x="394" y="118"/>
                  </a:lnTo>
                  <a:lnTo>
                    <a:pt x="402" y="138"/>
                  </a:lnTo>
                  <a:lnTo>
                    <a:pt x="334" y="138"/>
                  </a:lnTo>
                  <a:lnTo>
                    <a:pt x="334" y="118"/>
                  </a:lnTo>
                  <a:close/>
                  <a:moveTo>
                    <a:pt x="16" y="310"/>
                  </a:moveTo>
                  <a:lnTo>
                    <a:pt x="16" y="304"/>
                  </a:lnTo>
                  <a:lnTo>
                    <a:pt x="16" y="304"/>
                  </a:lnTo>
                  <a:lnTo>
                    <a:pt x="16" y="292"/>
                  </a:lnTo>
                  <a:lnTo>
                    <a:pt x="20" y="278"/>
                  </a:lnTo>
                  <a:lnTo>
                    <a:pt x="24" y="268"/>
                  </a:lnTo>
                  <a:lnTo>
                    <a:pt x="30" y="256"/>
                  </a:lnTo>
                  <a:lnTo>
                    <a:pt x="38" y="248"/>
                  </a:lnTo>
                  <a:lnTo>
                    <a:pt x="46" y="240"/>
                  </a:lnTo>
                  <a:lnTo>
                    <a:pt x="56" y="232"/>
                  </a:lnTo>
                  <a:lnTo>
                    <a:pt x="66" y="226"/>
                  </a:lnTo>
                  <a:lnTo>
                    <a:pt x="66" y="226"/>
                  </a:lnTo>
                  <a:lnTo>
                    <a:pt x="72" y="234"/>
                  </a:lnTo>
                  <a:lnTo>
                    <a:pt x="80" y="240"/>
                  </a:lnTo>
                  <a:lnTo>
                    <a:pt x="88" y="244"/>
                  </a:lnTo>
                  <a:lnTo>
                    <a:pt x="98" y="246"/>
                  </a:lnTo>
                  <a:lnTo>
                    <a:pt x="98" y="246"/>
                  </a:lnTo>
                  <a:lnTo>
                    <a:pt x="110" y="244"/>
                  </a:lnTo>
                  <a:lnTo>
                    <a:pt x="120" y="238"/>
                  </a:lnTo>
                  <a:lnTo>
                    <a:pt x="128" y="230"/>
                  </a:lnTo>
                  <a:lnTo>
                    <a:pt x="132" y="220"/>
                  </a:lnTo>
                  <a:lnTo>
                    <a:pt x="132" y="220"/>
                  </a:lnTo>
                  <a:lnTo>
                    <a:pt x="136" y="220"/>
                  </a:lnTo>
                  <a:lnTo>
                    <a:pt x="168" y="220"/>
                  </a:lnTo>
                  <a:lnTo>
                    <a:pt x="168" y="220"/>
                  </a:lnTo>
                  <a:lnTo>
                    <a:pt x="170" y="212"/>
                  </a:lnTo>
                  <a:lnTo>
                    <a:pt x="172" y="202"/>
                  </a:lnTo>
                  <a:lnTo>
                    <a:pt x="172" y="200"/>
                  </a:lnTo>
                  <a:lnTo>
                    <a:pt x="136" y="200"/>
                  </a:lnTo>
                  <a:lnTo>
                    <a:pt x="136" y="200"/>
                  </a:lnTo>
                  <a:lnTo>
                    <a:pt x="132" y="200"/>
                  </a:lnTo>
                  <a:lnTo>
                    <a:pt x="132" y="200"/>
                  </a:lnTo>
                  <a:lnTo>
                    <a:pt x="128" y="190"/>
                  </a:lnTo>
                  <a:lnTo>
                    <a:pt x="120" y="182"/>
                  </a:lnTo>
                  <a:lnTo>
                    <a:pt x="110" y="176"/>
                  </a:lnTo>
                  <a:lnTo>
                    <a:pt x="98" y="174"/>
                  </a:lnTo>
                  <a:lnTo>
                    <a:pt x="98" y="174"/>
                  </a:lnTo>
                  <a:lnTo>
                    <a:pt x="92" y="176"/>
                  </a:lnTo>
                  <a:lnTo>
                    <a:pt x="86" y="176"/>
                  </a:lnTo>
                  <a:lnTo>
                    <a:pt x="74" y="184"/>
                  </a:lnTo>
                  <a:lnTo>
                    <a:pt x="66" y="194"/>
                  </a:lnTo>
                  <a:lnTo>
                    <a:pt x="64" y="200"/>
                  </a:lnTo>
                  <a:lnTo>
                    <a:pt x="62" y="206"/>
                  </a:lnTo>
                  <a:lnTo>
                    <a:pt x="62" y="206"/>
                  </a:lnTo>
                  <a:lnTo>
                    <a:pt x="52" y="212"/>
                  </a:lnTo>
                  <a:lnTo>
                    <a:pt x="42" y="218"/>
                  </a:lnTo>
                  <a:lnTo>
                    <a:pt x="32" y="224"/>
                  </a:lnTo>
                  <a:lnTo>
                    <a:pt x="24" y="232"/>
                  </a:lnTo>
                  <a:lnTo>
                    <a:pt x="16" y="242"/>
                  </a:lnTo>
                  <a:lnTo>
                    <a:pt x="10" y="252"/>
                  </a:lnTo>
                  <a:lnTo>
                    <a:pt x="4" y="26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6" y="292"/>
                  </a:lnTo>
                  <a:lnTo>
                    <a:pt x="16" y="310"/>
                  </a:lnTo>
                  <a:lnTo>
                    <a:pt x="16" y="310"/>
                  </a:lnTo>
                  <a:close/>
                  <a:moveTo>
                    <a:pt x="98" y="194"/>
                  </a:moveTo>
                  <a:lnTo>
                    <a:pt x="98" y="194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2" y="204"/>
                  </a:lnTo>
                  <a:lnTo>
                    <a:pt x="114" y="210"/>
                  </a:lnTo>
                  <a:lnTo>
                    <a:pt x="114" y="210"/>
                  </a:lnTo>
                  <a:lnTo>
                    <a:pt x="112" y="216"/>
                  </a:lnTo>
                  <a:lnTo>
                    <a:pt x="110" y="220"/>
                  </a:lnTo>
                  <a:lnTo>
                    <a:pt x="104" y="224"/>
                  </a:lnTo>
                  <a:lnTo>
                    <a:pt x="98" y="226"/>
                  </a:lnTo>
                  <a:lnTo>
                    <a:pt x="98" y="226"/>
                  </a:lnTo>
                  <a:lnTo>
                    <a:pt x="92" y="224"/>
                  </a:lnTo>
                  <a:lnTo>
                    <a:pt x="88" y="220"/>
                  </a:lnTo>
                  <a:lnTo>
                    <a:pt x="84" y="216"/>
                  </a:lnTo>
                  <a:lnTo>
                    <a:pt x="82" y="210"/>
                  </a:lnTo>
                  <a:lnTo>
                    <a:pt x="82" y="210"/>
                  </a:lnTo>
                  <a:lnTo>
                    <a:pt x="84" y="204"/>
                  </a:lnTo>
                  <a:lnTo>
                    <a:pt x="88" y="198"/>
                  </a:lnTo>
                  <a:lnTo>
                    <a:pt x="92" y="196"/>
                  </a:lnTo>
                  <a:lnTo>
                    <a:pt x="98" y="194"/>
                  </a:lnTo>
                  <a:lnTo>
                    <a:pt x="98" y="194"/>
                  </a:lnTo>
                  <a:close/>
                  <a:moveTo>
                    <a:pt x="108" y="306"/>
                  </a:moveTo>
                  <a:lnTo>
                    <a:pt x="36" y="306"/>
                  </a:lnTo>
                  <a:lnTo>
                    <a:pt x="36" y="286"/>
                  </a:lnTo>
                  <a:lnTo>
                    <a:pt x="108" y="286"/>
                  </a:lnTo>
                  <a:lnTo>
                    <a:pt x="108" y="286"/>
                  </a:lnTo>
                  <a:lnTo>
                    <a:pt x="124" y="284"/>
                  </a:lnTo>
                  <a:lnTo>
                    <a:pt x="140" y="280"/>
                  </a:lnTo>
                  <a:lnTo>
                    <a:pt x="154" y="272"/>
                  </a:lnTo>
                  <a:lnTo>
                    <a:pt x="166" y="262"/>
                  </a:lnTo>
                  <a:lnTo>
                    <a:pt x="178" y="250"/>
                  </a:lnTo>
                  <a:lnTo>
                    <a:pt x="184" y="234"/>
                  </a:lnTo>
                  <a:lnTo>
                    <a:pt x="190" y="220"/>
                  </a:lnTo>
                  <a:lnTo>
                    <a:pt x="192" y="202"/>
                  </a:lnTo>
                  <a:lnTo>
                    <a:pt x="192" y="158"/>
                  </a:lnTo>
                  <a:lnTo>
                    <a:pt x="212" y="158"/>
                  </a:lnTo>
                  <a:lnTo>
                    <a:pt x="212" y="202"/>
                  </a:lnTo>
                  <a:lnTo>
                    <a:pt x="212" y="202"/>
                  </a:lnTo>
                  <a:lnTo>
                    <a:pt x="210" y="224"/>
                  </a:lnTo>
                  <a:lnTo>
                    <a:pt x="204" y="242"/>
                  </a:lnTo>
                  <a:lnTo>
                    <a:pt x="194" y="260"/>
                  </a:lnTo>
                  <a:lnTo>
                    <a:pt x="180" y="276"/>
                  </a:lnTo>
                  <a:lnTo>
                    <a:pt x="166" y="288"/>
                  </a:lnTo>
                  <a:lnTo>
                    <a:pt x="148" y="298"/>
                  </a:lnTo>
                  <a:lnTo>
                    <a:pt x="128" y="304"/>
                  </a:lnTo>
                  <a:lnTo>
                    <a:pt x="108" y="306"/>
                  </a:lnTo>
                  <a:lnTo>
                    <a:pt x="108" y="306"/>
                  </a:lnTo>
                  <a:close/>
                  <a:moveTo>
                    <a:pt x="192" y="68"/>
                  </a:moveTo>
                  <a:lnTo>
                    <a:pt x="192" y="98"/>
                  </a:lnTo>
                  <a:lnTo>
                    <a:pt x="212" y="98"/>
                  </a:lnTo>
                  <a:lnTo>
                    <a:pt x="212" y="68"/>
                  </a:lnTo>
                  <a:lnTo>
                    <a:pt x="212" y="68"/>
                  </a:lnTo>
                  <a:lnTo>
                    <a:pt x="222" y="64"/>
                  </a:lnTo>
                  <a:lnTo>
                    <a:pt x="230" y="56"/>
                  </a:lnTo>
                  <a:lnTo>
                    <a:pt x="236" y="46"/>
                  </a:lnTo>
                  <a:lnTo>
                    <a:pt x="236" y="34"/>
                  </a:lnTo>
                  <a:lnTo>
                    <a:pt x="236" y="34"/>
                  </a:lnTo>
                  <a:lnTo>
                    <a:pt x="236" y="28"/>
                  </a:lnTo>
                  <a:lnTo>
                    <a:pt x="234" y="22"/>
                  </a:lnTo>
                  <a:lnTo>
                    <a:pt x="230" y="16"/>
                  </a:lnTo>
                  <a:lnTo>
                    <a:pt x="226" y="10"/>
                  </a:lnTo>
                  <a:lnTo>
                    <a:pt x="222" y="6"/>
                  </a:lnTo>
                  <a:lnTo>
                    <a:pt x="216" y="2"/>
                  </a:lnTo>
                  <a:lnTo>
                    <a:pt x="208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194" y="0"/>
                  </a:lnTo>
                  <a:lnTo>
                    <a:pt x="188" y="2"/>
                  </a:lnTo>
                  <a:lnTo>
                    <a:pt x="182" y="6"/>
                  </a:lnTo>
                  <a:lnTo>
                    <a:pt x="176" y="10"/>
                  </a:lnTo>
                  <a:lnTo>
                    <a:pt x="172" y="16"/>
                  </a:lnTo>
                  <a:lnTo>
                    <a:pt x="168" y="22"/>
                  </a:lnTo>
                  <a:lnTo>
                    <a:pt x="166" y="28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8" y="46"/>
                  </a:lnTo>
                  <a:lnTo>
                    <a:pt x="174" y="56"/>
                  </a:lnTo>
                  <a:lnTo>
                    <a:pt x="182" y="64"/>
                  </a:lnTo>
                  <a:lnTo>
                    <a:pt x="192" y="68"/>
                  </a:lnTo>
                  <a:lnTo>
                    <a:pt x="192" y="68"/>
                  </a:lnTo>
                  <a:close/>
                  <a:moveTo>
                    <a:pt x="202" y="20"/>
                  </a:moveTo>
                  <a:lnTo>
                    <a:pt x="202" y="20"/>
                  </a:lnTo>
                  <a:lnTo>
                    <a:pt x="208" y="20"/>
                  </a:lnTo>
                  <a:lnTo>
                    <a:pt x="212" y="24"/>
                  </a:lnTo>
                  <a:lnTo>
                    <a:pt x="216" y="28"/>
                  </a:lnTo>
                  <a:lnTo>
                    <a:pt x="216" y="34"/>
                  </a:lnTo>
                  <a:lnTo>
                    <a:pt x="216" y="34"/>
                  </a:lnTo>
                  <a:lnTo>
                    <a:pt x="216" y="40"/>
                  </a:lnTo>
                  <a:lnTo>
                    <a:pt x="212" y="46"/>
                  </a:lnTo>
                  <a:lnTo>
                    <a:pt x="208" y="50"/>
                  </a:lnTo>
                  <a:lnTo>
                    <a:pt x="202" y="50"/>
                  </a:lnTo>
                  <a:lnTo>
                    <a:pt x="202" y="50"/>
                  </a:lnTo>
                  <a:lnTo>
                    <a:pt x="196" y="50"/>
                  </a:lnTo>
                  <a:lnTo>
                    <a:pt x="190" y="46"/>
                  </a:lnTo>
                  <a:lnTo>
                    <a:pt x="188" y="40"/>
                  </a:lnTo>
                  <a:lnTo>
                    <a:pt x="186" y="34"/>
                  </a:lnTo>
                  <a:lnTo>
                    <a:pt x="186" y="34"/>
                  </a:lnTo>
                  <a:lnTo>
                    <a:pt x="188" y="28"/>
                  </a:lnTo>
                  <a:lnTo>
                    <a:pt x="190" y="24"/>
                  </a:lnTo>
                  <a:lnTo>
                    <a:pt x="196" y="20"/>
                  </a:lnTo>
                  <a:lnTo>
                    <a:pt x="202" y="20"/>
                  </a:lnTo>
                  <a:lnTo>
                    <a:pt x="202" y="20"/>
                  </a:lnTo>
                  <a:close/>
                  <a:moveTo>
                    <a:pt x="10" y="118"/>
                  </a:moveTo>
                  <a:lnTo>
                    <a:pt x="274" y="118"/>
                  </a:lnTo>
                  <a:lnTo>
                    <a:pt x="274" y="138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10" y="118"/>
                  </a:lnTo>
                  <a:lnTo>
                    <a:pt x="10" y="118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Georgia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450534" y="3570046"/>
            <a:ext cx="459805" cy="459805"/>
            <a:chOff x="7573215" y="2258092"/>
            <a:chExt cx="612000" cy="612000"/>
          </a:xfrm>
        </p:grpSpPr>
        <p:sp>
          <p:nvSpPr>
            <p:cNvPr id="26" name="Oval 25"/>
            <p:cNvSpPr/>
            <p:nvPr/>
          </p:nvSpPr>
          <p:spPr bwMode="ltGray">
            <a:xfrm>
              <a:off x="7573215" y="2258092"/>
              <a:ext cx="612000" cy="612000"/>
            </a:xfrm>
            <a:prstGeom prst="ellipse">
              <a:avLst/>
            </a:prstGeom>
            <a:solidFill>
              <a:srgbClr val="064E69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642971" y="2426134"/>
              <a:ext cx="472489" cy="281071"/>
              <a:chOff x="7646776" y="2426134"/>
              <a:chExt cx="472489" cy="281071"/>
            </a:xfrm>
          </p:grpSpPr>
          <p:sp>
            <p:nvSpPr>
              <p:cNvPr id="28" name="Freeform 4862"/>
              <p:cNvSpPr>
                <a:spLocks noEditPoints="1"/>
              </p:cNvSpPr>
              <p:nvPr/>
            </p:nvSpPr>
            <p:spPr bwMode="auto">
              <a:xfrm>
                <a:off x="7646776" y="2426134"/>
                <a:ext cx="472489" cy="281071"/>
              </a:xfrm>
              <a:custGeom>
                <a:avLst/>
                <a:gdLst>
                  <a:gd name="T0" fmla="*/ 98 w 390"/>
                  <a:gd name="T1" fmla="*/ 176 h 232"/>
                  <a:gd name="T2" fmla="*/ 114 w 390"/>
                  <a:gd name="T3" fmla="*/ 204 h 232"/>
                  <a:gd name="T4" fmla="*/ 106 w 390"/>
                  <a:gd name="T5" fmla="*/ 224 h 232"/>
                  <a:gd name="T6" fmla="*/ 86 w 390"/>
                  <a:gd name="T7" fmla="*/ 232 h 232"/>
                  <a:gd name="T8" fmla="*/ 60 w 390"/>
                  <a:gd name="T9" fmla="*/ 214 h 232"/>
                  <a:gd name="T10" fmla="*/ 60 w 390"/>
                  <a:gd name="T11" fmla="*/ 192 h 232"/>
                  <a:gd name="T12" fmla="*/ 86 w 390"/>
                  <a:gd name="T13" fmla="*/ 174 h 232"/>
                  <a:gd name="T14" fmla="*/ 318 w 390"/>
                  <a:gd name="T15" fmla="*/ 176 h 232"/>
                  <a:gd name="T16" fmla="*/ 334 w 390"/>
                  <a:gd name="T17" fmla="*/ 204 h 232"/>
                  <a:gd name="T18" fmla="*/ 326 w 390"/>
                  <a:gd name="T19" fmla="*/ 224 h 232"/>
                  <a:gd name="T20" fmla="*/ 306 w 390"/>
                  <a:gd name="T21" fmla="*/ 232 h 232"/>
                  <a:gd name="T22" fmla="*/ 280 w 390"/>
                  <a:gd name="T23" fmla="*/ 214 h 232"/>
                  <a:gd name="T24" fmla="*/ 280 w 390"/>
                  <a:gd name="T25" fmla="*/ 192 h 232"/>
                  <a:gd name="T26" fmla="*/ 306 w 390"/>
                  <a:gd name="T27" fmla="*/ 174 h 232"/>
                  <a:gd name="T28" fmla="*/ 296 w 390"/>
                  <a:gd name="T29" fmla="*/ 70 h 232"/>
                  <a:gd name="T30" fmla="*/ 296 w 390"/>
                  <a:gd name="T31" fmla="*/ 90 h 232"/>
                  <a:gd name="T32" fmla="*/ 316 w 390"/>
                  <a:gd name="T33" fmla="*/ 90 h 232"/>
                  <a:gd name="T34" fmla="*/ 316 w 390"/>
                  <a:gd name="T35" fmla="*/ 70 h 232"/>
                  <a:gd name="T36" fmla="*/ 138 w 390"/>
                  <a:gd name="T37" fmla="*/ 0 h 232"/>
                  <a:gd name="T38" fmla="*/ 130 w 390"/>
                  <a:gd name="T39" fmla="*/ 2 h 232"/>
                  <a:gd name="T40" fmla="*/ 14 w 390"/>
                  <a:gd name="T41" fmla="*/ 90 h 232"/>
                  <a:gd name="T42" fmla="*/ 8 w 390"/>
                  <a:gd name="T43" fmla="*/ 94 h 232"/>
                  <a:gd name="T44" fmla="*/ 0 w 390"/>
                  <a:gd name="T45" fmla="*/ 108 h 232"/>
                  <a:gd name="T46" fmla="*/ 2 w 390"/>
                  <a:gd name="T47" fmla="*/ 192 h 232"/>
                  <a:gd name="T48" fmla="*/ 20 w 390"/>
                  <a:gd name="T49" fmla="*/ 204 h 232"/>
                  <a:gd name="T50" fmla="*/ 38 w 390"/>
                  <a:gd name="T51" fmla="*/ 204 h 232"/>
                  <a:gd name="T52" fmla="*/ 40 w 390"/>
                  <a:gd name="T53" fmla="*/ 184 h 232"/>
                  <a:gd name="T54" fmla="*/ 58 w 390"/>
                  <a:gd name="T55" fmla="*/ 162 h 232"/>
                  <a:gd name="T56" fmla="*/ 86 w 390"/>
                  <a:gd name="T57" fmla="*/ 154 h 232"/>
                  <a:gd name="T58" fmla="*/ 104 w 390"/>
                  <a:gd name="T59" fmla="*/ 158 h 232"/>
                  <a:gd name="T60" fmla="*/ 126 w 390"/>
                  <a:gd name="T61" fmla="*/ 176 h 232"/>
                  <a:gd name="T62" fmla="*/ 134 w 390"/>
                  <a:gd name="T63" fmla="*/ 204 h 232"/>
                  <a:gd name="T64" fmla="*/ 262 w 390"/>
                  <a:gd name="T65" fmla="*/ 204 h 232"/>
                  <a:gd name="T66" fmla="*/ 262 w 390"/>
                  <a:gd name="T67" fmla="*/ 204 h 232"/>
                  <a:gd name="T68" fmla="*/ 268 w 390"/>
                  <a:gd name="T69" fmla="*/ 178 h 232"/>
                  <a:gd name="T70" fmla="*/ 288 w 390"/>
                  <a:gd name="T71" fmla="*/ 162 h 232"/>
                  <a:gd name="T72" fmla="*/ 306 w 390"/>
                  <a:gd name="T73" fmla="*/ 158 h 232"/>
                  <a:gd name="T74" fmla="*/ 332 w 390"/>
                  <a:gd name="T75" fmla="*/ 166 h 232"/>
                  <a:gd name="T76" fmla="*/ 348 w 390"/>
                  <a:gd name="T77" fmla="*/ 186 h 232"/>
                  <a:gd name="T78" fmla="*/ 350 w 390"/>
                  <a:gd name="T79" fmla="*/ 204 h 232"/>
                  <a:gd name="T80" fmla="*/ 370 w 390"/>
                  <a:gd name="T81" fmla="*/ 204 h 232"/>
                  <a:gd name="T82" fmla="*/ 388 w 390"/>
                  <a:gd name="T83" fmla="*/ 192 h 232"/>
                  <a:gd name="T84" fmla="*/ 390 w 390"/>
                  <a:gd name="T85" fmla="*/ 20 h 232"/>
                  <a:gd name="T86" fmla="*/ 378 w 390"/>
                  <a:gd name="T87" fmla="*/ 0 h 232"/>
                  <a:gd name="T88" fmla="*/ 140 w 390"/>
                  <a:gd name="T89" fmla="*/ 74 h 232"/>
                  <a:gd name="T90" fmla="*/ 140 w 390"/>
                  <a:gd name="T91" fmla="*/ 74 h 232"/>
                  <a:gd name="T92" fmla="*/ 294 w 390"/>
                  <a:gd name="T93" fmla="*/ 136 h 232"/>
                  <a:gd name="T94" fmla="*/ 266 w 390"/>
                  <a:gd name="T95" fmla="*/ 122 h 232"/>
                  <a:gd name="T96" fmla="*/ 250 w 390"/>
                  <a:gd name="T97" fmla="*/ 92 h 232"/>
                  <a:gd name="T98" fmla="*/ 250 w 390"/>
                  <a:gd name="T99" fmla="*/ 68 h 232"/>
                  <a:gd name="T100" fmla="*/ 266 w 390"/>
                  <a:gd name="T101" fmla="*/ 40 h 232"/>
                  <a:gd name="T102" fmla="*/ 294 w 390"/>
                  <a:gd name="T103" fmla="*/ 24 h 232"/>
                  <a:gd name="T104" fmla="*/ 318 w 390"/>
                  <a:gd name="T105" fmla="*/ 24 h 232"/>
                  <a:gd name="T106" fmla="*/ 346 w 390"/>
                  <a:gd name="T107" fmla="*/ 40 h 232"/>
                  <a:gd name="T108" fmla="*/ 362 w 390"/>
                  <a:gd name="T109" fmla="*/ 68 h 232"/>
                  <a:gd name="T110" fmla="*/ 362 w 390"/>
                  <a:gd name="T111" fmla="*/ 92 h 232"/>
                  <a:gd name="T112" fmla="*/ 346 w 390"/>
                  <a:gd name="T113" fmla="*/ 122 h 232"/>
                  <a:gd name="T114" fmla="*/ 318 w 390"/>
                  <a:gd name="T115" fmla="*/ 13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0" h="232">
                    <a:moveTo>
                      <a:pt x="86" y="174"/>
                    </a:moveTo>
                    <a:lnTo>
                      <a:pt x="86" y="174"/>
                    </a:lnTo>
                    <a:lnTo>
                      <a:pt x="98" y="176"/>
                    </a:lnTo>
                    <a:lnTo>
                      <a:pt x="106" y="182"/>
                    </a:lnTo>
                    <a:lnTo>
                      <a:pt x="112" y="192"/>
                    </a:lnTo>
                    <a:lnTo>
                      <a:pt x="114" y="204"/>
                    </a:lnTo>
                    <a:lnTo>
                      <a:pt x="114" y="204"/>
                    </a:lnTo>
                    <a:lnTo>
                      <a:pt x="112" y="214"/>
                    </a:lnTo>
                    <a:lnTo>
                      <a:pt x="106" y="224"/>
                    </a:lnTo>
                    <a:lnTo>
                      <a:pt x="98" y="230"/>
                    </a:lnTo>
                    <a:lnTo>
                      <a:pt x="86" y="232"/>
                    </a:lnTo>
                    <a:lnTo>
                      <a:pt x="86" y="232"/>
                    </a:lnTo>
                    <a:lnTo>
                      <a:pt x="74" y="230"/>
                    </a:lnTo>
                    <a:lnTo>
                      <a:pt x="66" y="224"/>
                    </a:lnTo>
                    <a:lnTo>
                      <a:pt x="60" y="214"/>
                    </a:lnTo>
                    <a:lnTo>
                      <a:pt x="58" y="204"/>
                    </a:lnTo>
                    <a:lnTo>
                      <a:pt x="58" y="204"/>
                    </a:lnTo>
                    <a:lnTo>
                      <a:pt x="60" y="192"/>
                    </a:lnTo>
                    <a:lnTo>
                      <a:pt x="66" y="182"/>
                    </a:lnTo>
                    <a:lnTo>
                      <a:pt x="74" y="176"/>
                    </a:lnTo>
                    <a:lnTo>
                      <a:pt x="86" y="174"/>
                    </a:lnTo>
                    <a:close/>
                    <a:moveTo>
                      <a:pt x="306" y="174"/>
                    </a:moveTo>
                    <a:lnTo>
                      <a:pt x="306" y="174"/>
                    </a:lnTo>
                    <a:lnTo>
                      <a:pt x="318" y="176"/>
                    </a:lnTo>
                    <a:lnTo>
                      <a:pt x="326" y="182"/>
                    </a:lnTo>
                    <a:lnTo>
                      <a:pt x="332" y="19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32" y="214"/>
                    </a:lnTo>
                    <a:lnTo>
                      <a:pt x="326" y="224"/>
                    </a:lnTo>
                    <a:lnTo>
                      <a:pt x="318" y="230"/>
                    </a:lnTo>
                    <a:lnTo>
                      <a:pt x="306" y="232"/>
                    </a:lnTo>
                    <a:lnTo>
                      <a:pt x="306" y="232"/>
                    </a:lnTo>
                    <a:lnTo>
                      <a:pt x="294" y="230"/>
                    </a:lnTo>
                    <a:lnTo>
                      <a:pt x="286" y="224"/>
                    </a:lnTo>
                    <a:lnTo>
                      <a:pt x="280" y="214"/>
                    </a:lnTo>
                    <a:lnTo>
                      <a:pt x="278" y="204"/>
                    </a:lnTo>
                    <a:lnTo>
                      <a:pt x="278" y="204"/>
                    </a:lnTo>
                    <a:lnTo>
                      <a:pt x="280" y="192"/>
                    </a:lnTo>
                    <a:lnTo>
                      <a:pt x="286" y="182"/>
                    </a:lnTo>
                    <a:lnTo>
                      <a:pt x="294" y="176"/>
                    </a:lnTo>
                    <a:lnTo>
                      <a:pt x="306" y="174"/>
                    </a:lnTo>
                    <a:close/>
                    <a:moveTo>
                      <a:pt x="316" y="40"/>
                    </a:moveTo>
                    <a:lnTo>
                      <a:pt x="296" y="40"/>
                    </a:lnTo>
                    <a:lnTo>
                      <a:pt x="296" y="70"/>
                    </a:lnTo>
                    <a:lnTo>
                      <a:pt x="266" y="70"/>
                    </a:lnTo>
                    <a:lnTo>
                      <a:pt x="266" y="90"/>
                    </a:lnTo>
                    <a:lnTo>
                      <a:pt x="296" y="90"/>
                    </a:lnTo>
                    <a:lnTo>
                      <a:pt x="296" y="120"/>
                    </a:lnTo>
                    <a:lnTo>
                      <a:pt x="316" y="120"/>
                    </a:lnTo>
                    <a:lnTo>
                      <a:pt x="316" y="90"/>
                    </a:lnTo>
                    <a:lnTo>
                      <a:pt x="346" y="90"/>
                    </a:lnTo>
                    <a:lnTo>
                      <a:pt x="346" y="70"/>
                    </a:lnTo>
                    <a:lnTo>
                      <a:pt x="316" y="70"/>
                    </a:lnTo>
                    <a:lnTo>
                      <a:pt x="316" y="40"/>
                    </a:lnTo>
                    <a:close/>
                    <a:moveTo>
                      <a:pt x="370" y="0"/>
                    </a:moveTo>
                    <a:lnTo>
                      <a:pt x="138" y="0"/>
                    </a:lnTo>
                    <a:lnTo>
                      <a:pt x="138" y="0"/>
                    </a:lnTo>
                    <a:lnTo>
                      <a:pt x="134" y="0"/>
                    </a:lnTo>
                    <a:lnTo>
                      <a:pt x="130" y="2"/>
                    </a:lnTo>
                    <a:lnTo>
                      <a:pt x="56" y="76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8" y="94"/>
                    </a:lnTo>
                    <a:lnTo>
                      <a:pt x="4" y="98"/>
                    </a:lnTo>
                    <a:lnTo>
                      <a:pt x="2" y="102"/>
                    </a:lnTo>
                    <a:lnTo>
                      <a:pt x="0" y="108"/>
                    </a:lnTo>
                    <a:lnTo>
                      <a:pt x="0" y="186"/>
                    </a:lnTo>
                    <a:lnTo>
                      <a:pt x="0" y="186"/>
                    </a:lnTo>
                    <a:lnTo>
                      <a:pt x="2" y="192"/>
                    </a:lnTo>
                    <a:lnTo>
                      <a:pt x="6" y="200"/>
                    </a:lnTo>
                    <a:lnTo>
                      <a:pt x="12" y="204"/>
                    </a:lnTo>
                    <a:lnTo>
                      <a:pt x="20" y="204"/>
                    </a:lnTo>
                    <a:lnTo>
                      <a:pt x="38" y="204"/>
                    </a:lnTo>
                    <a:lnTo>
                      <a:pt x="38" y="204"/>
                    </a:lnTo>
                    <a:lnTo>
                      <a:pt x="38" y="204"/>
                    </a:lnTo>
                    <a:lnTo>
                      <a:pt x="38" y="204"/>
                    </a:lnTo>
                    <a:lnTo>
                      <a:pt x="38" y="194"/>
                    </a:lnTo>
                    <a:lnTo>
                      <a:pt x="40" y="184"/>
                    </a:lnTo>
                    <a:lnTo>
                      <a:pt x="46" y="176"/>
                    </a:lnTo>
                    <a:lnTo>
                      <a:pt x="52" y="168"/>
                    </a:lnTo>
                    <a:lnTo>
                      <a:pt x="58" y="162"/>
                    </a:lnTo>
                    <a:lnTo>
                      <a:pt x="66" y="158"/>
                    </a:lnTo>
                    <a:lnTo>
                      <a:pt x="76" y="156"/>
                    </a:lnTo>
                    <a:lnTo>
                      <a:pt x="86" y="154"/>
                    </a:lnTo>
                    <a:lnTo>
                      <a:pt x="86" y="154"/>
                    </a:lnTo>
                    <a:lnTo>
                      <a:pt x="96" y="156"/>
                    </a:lnTo>
                    <a:lnTo>
                      <a:pt x="104" y="158"/>
                    </a:lnTo>
                    <a:lnTo>
                      <a:pt x="114" y="162"/>
                    </a:lnTo>
                    <a:lnTo>
                      <a:pt x="120" y="168"/>
                    </a:lnTo>
                    <a:lnTo>
                      <a:pt x="126" y="176"/>
                    </a:lnTo>
                    <a:lnTo>
                      <a:pt x="130" y="184"/>
                    </a:lnTo>
                    <a:lnTo>
                      <a:pt x="134" y="194"/>
                    </a:lnTo>
                    <a:lnTo>
                      <a:pt x="134" y="204"/>
                    </a:lnTo>
                    <a:lnTo>
                      <a:pt x="134" y="204"/>
                    </a:lnTo>
                    <a:lnTo>
                      <a:pt x="134" y="204"/>
                    </a:lnTo>
                    <a:lnTo>
                      <a:pt x="262" y="204"/>
                    </a:lnTo>
                    <a:lnTo>
                      <a:pt x="262" y="204"/>
                    </a:lnTo>
                    <a:lnTo>
                      <a:pt x="262" y="204"/>
                    </a:lnTo>
                    <a:lnTo>
                      <a:pt x="262" y="204"/>
                    </a:lnTo>
                    <a:lnTo>
                      <a:pt x="262" y="194"/>
                    </a:lnTo>
                    <a:lnTo>
                      <a:pt x="264" y="186"/>
                    </a:lnTo>
                    <a:lnTo>
                      <a:pt x="268" y="178"/>
                    </a:lnTo>
                    <a:lnTo>
                      <a:pt x="274" y="172"/>
                    </a:lnTo>
                    <a:lnTo>
                      <a:pt x="282" y="166"/>
                    </a:lnTo>
                    <a:lnTo>
                      <a:pt x="288" y="162"/>
                    </a:lnTo>
                    <a:lnTo>
                      <a:pt x="298" y="160"/>
                    </a:lnTo>
                    <a:lnTo>
                      <a:pt x="306" y="158"/>
                    </a:lnTo>
                    <a:lnTo>
                      <a:pt x="306" y="158"/>
                    </a:lnTo>
                    <a:lnTo>
                      <a:pt x="316" y="160"/>
                    </a:lnTo>
                    <a:lnTo>
                      <a:pt x="324" y="162"/>
                    </a:lnTo>
                    <a:lnTo>
                      <a:pt x="332" y="166"/>
                    </a:lnTo>
                    <a:lnTo>
                      <a:pt x="338" y="172"/>
                    </a:lnTo>
                    <a:lnTo>
                      <a:pt x="344" y="178"/>
                    </a:lnTo>
                    <a:lnTo>
                      <a:pt x="348" y="186"/>
                    </a:lnTo>
                    <a:lnTo>
                      <a:pt x="350" y="194"/>
                    </a:lnTo>
                    <a:lnTo>
                      <a:pt x="350" y="204"/>
                    </a:lnTo>
                    <a:lnTo>
                      <a:pt x="350" y="204"/>
                    </a:lnTo>
                    <a:lnTo>
                      <a:pt x="350" y="204"/>
                    </a:lnTo>
                    <a:lnTo>
                      <a:pt x="370" y="204"/>
                    </a:lnTo>
                    <a:lnTo>
                      <a:pt x="370" y="204"/>
                    </a:lnTo>
                    <a:lnTo>
                      <a:pt x="378" y="204"/>
                    </a:lnTo>
                    <a:lnTo>
                      <a:pt x="384" y="198"/>
                    </a:lnTo>
                    <a:lnTo>
                      <a:pt x="388" y="192"/>
                    </a:lnTo>
                    <a:lnTo>
                      <a:pt x="390" y="184"/>
                    </a:lnTo>
                    <a:lnTo>
                      <a:pt x="390" y="20"/>
                    </a:lnTo>
                    <a:lnTo>
                      <a:pt x="390" y="20"/>
                    </a:lnTo>
                    <a:lnTo>
                      <a:pt x="388" y="12"/>
                    </a:lnTo>
                    <a:lnTo>
                      <a:pt x="384" y="6"/>
                    </a:lnTo>
                    <a:lnTo>
                      <a:pt x="378" y="0"/>
                    </a:lnTo>
                    <a:lnTo>
                      <a:pt x="370" y="0"/>
                    </a:lnTo>
                    <a:lnTo>
                      <a:pt x="370" y="0"/>
                    </a:lnTo>
                    <a:close/>
                    <a:moveTo>
                      <a:pt x="140" y="74"/>
                    </a:moveTo>
                    <a:lnTo>
                      <a:pt x="86" y="74"/>
                    </a:lnTo>
                    <a:lnTo>
                      <a:pt x="140" y="18"/>
                    </a:lnTo>
                    <a:lnTo>
                      <a:pt x="140" y="74"/>
                    </a:lnTo>
                    <a:close/>
                    <a:moveTo>
                      <a:pt x="306" y="138"/>
                    </a:moveTo>
                    <a:lnTo>
                      <a:pt x="306" y="138"/>
                    </a:lnTo>
                    <a:lnTo>
                      <a:pt x="294" y="136"/>
                    </a:lnTo>
                    <a:lnTo>
                      <a:pt x="284" y="134"/>
                    </a:lnTo>
                    <a:lnTo>
                      <a:pt x="274" y="128"/>
                    </a:lnTo>
                    <a:lnTo>
                      <a:pt x="266" y="122"/>
                    </a:lnTo>
                    <a:lnTo>
                      <a:pt x="258" y="112"/>
                    </a:lnTo>
                    <a:lnTo>
                      <a:pt x="252" y="102"/>
                    </a:lnTo>
                    <a:lnTo>
                      <a:pt x="250" y="92"/>
                    </a:lnTo>
                    <a:lnTo>
                      <a:pt x="248" y="80"/>
                    </a:lnTo>
                    <a:lnTo>
                      <a:pt x="248" y="80"/>
                    </a:lnTo>
                    <a:lnTo>
                      <a:pt x="250" y="68"/>
                    </a:lnTo>
                    <a:lnTo>
                      <a:pt x="252" y="58"/>
                    </a:lnTo>
                    <a:lnTo>
                      <a:pt x="258" y="48"/>
                    </a:lnTo>
                    <a:lnTo>
                      <a:pt x="266" y="40"/>
                    </a:lnTo>
                    <a:lnTo>
                      <a:pt x="274" y="32"/>
                    </a:lnTo>
                    <a:lnTo>
                      <a:pt x="284" y="28"/>
                    </a:lnTo>
                    <a:lnTo>
                      <a:pt x="294" y="24"/>
                    </a:lnTo>
                    <a:lnTo>
                      <a:pt x="306" y="22"/>
                    </a:lnTo>
                    <a:lnTo>
                      <a:pt x="306" y="22"/>
                    </a:lnTo>
                    <a:lnTo>
                      <a:pt x="318" y="24"/>
                    </a:lnTo>
                    <a:lnTo>
                      <a:pt x="328" y="28"/>
                    </a:lnTo>
                    <a:lnTo>
                      <a:pt x="338" y="32"/>
                    </a:lnTo>
                    <a:lnTo>
                      <a:pt x="346" y="40"/>
                    </a:lnTo>
                    <a:lnTo>
                      <a:pt x="354" y="48"/>
                    </a:lnTo>
                    <a:lnTo>
                      <a:pt x="360" y="58"/>
                    </a:lnTo>
                    <a:lnTo>
                      <a:pt x="362" y="68"/>
                    </a:lnTo>
                    <a:lnTo>
                      <a:pt x="364" y="80"/>
                    </a:lnTo>
                    <a:lnTo>
                      <a:pt x="364" y="80"/>
                    </a:lnTo>
                    <a:lnTo>
                      <a:pt x="362" y="92"/>
                    </a:lnTo>
                    <a:lnTo>
                      <a:pt x="360" y="102"/>
                    </a:lnTo>
                    <a:lnTo>
                      <a:pt x="354" y="112"/>
                    </a:lnTo>
                    <a:lnTo>
                      <a:pt x="346" y="122"/>
                    </a:lnTo>
                    <a:lnTo>
                      <a:pt x="338" y="128"/>
                    </a:lnTo>
                    <a:lnTo>
                      <a:pt x="328" y="134"/>
                    </a:lnTo>
                    <a:lnTo>
                      <a:pt x="318" y="136"/>
                    </a:lnTo>
                    <a:lnTo>
                      <a:pt x="306" y="138"/>
                    </a:lnTo>
                    <a:lnTo>
                      <a:pt x="306" y="13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4863"/>
              <p:cNvSpPr>
                <a:spLocks/>
              </p:cNvSpPr>
              <p:nvPr/>
            </p:nvSpPr>
            <p:spPr bwMode="auto">
              <a:xfrm>
                <a:off x="7717043" y="2636937"/>
                <a:ext cx="67845" cy="70268"/>
              </a:xfrm>
              <a:custGeom>
                <a:avLst/>
                <a:gdLst>
                  <a:gd name="T0" fmla="*/ 28 w 56"/>
                  <a:gd name="T1" fmla="*/ 0 h 58"/>
                  <a:gd name="T2" fmla="*/ 28 w 56"/>
                  <a:gd name="T3" fmla="*/ 0 h 58"/>
                  <a:gd name="T4" fmla="*/ 40 w 56"/>
                  <a:gd name="T5" fmla="*/ 2 h 58"/>
                  <a:gd name="T6" fmla="*/ 48 w 56"/>
                  <a:gd name="T7" fmla="*/ 8 h 58"/>
                  <a:gd name="T8" fmla="*/ 54 w 56"/>
                  <a:gd name="T9" fmla="*/ 18 h 58"/>
                  <a:gd name="T10" fmla="*/ 56 w 56"/>
                  <a:gd name="T11" fmla="*/ 30 h 58"/>
                  <a:gd name="T12" fmla="*/ 56 w 56"/>
                  <a:gd name="T13" fmla="*/ 30 h 58"/>
                  <a:gd name="T14" fmla="*/ 54 w 56"/>
                  <a:gd name="T15" fmla="*/ 40 h 58"/>
                  <a:gd name="T16" fmla="*/ 48 w 56"/>
                  <a:gd name="T17" fmla="*/ 50 h 58"/>
                  <a:gd name="T18" fmla="*/ 40 w 56"/>
                  <a:gd name="T19" fmla="*/ 56 h 58"/>
                  <a:gd name="T20" fmla="*/ 28 w 56"/>
                  <a:gd name="T21" fmla="*/ 58 h 58"/>
                  <a:gd name="T22" fmla="*/ 28 w 56"/>
                  <a:gd name="T23" fmla="*/ 58 h 58"/>
                  <a:gd name="T24" fmla="*/ 16 w 56"/>
                  <a:gd name="T25" fmla="*/ 56 h 58"/>
                  <a:gd name="T26" fmla="*/ 8 w 56"/>
                  <a:gd name="T27" fmla="*/ 50 h 58"/>
                  <a:gd name="T28" fmla="*/ 2 w 56"/>
                  <a:gd name="T29" fmla="*/ 40 h 58"/>
                  <a:gd name="T30" fmla="*/ 0 w 56"/>
                  <a:gd name="T31" fmla="*/ 30 h 58"/>
                  <a:gd name="T32" fmla="*/ 0 w 56"/>
                  <a:gd name="T33" fmla="*/ 30 h 58"/>
                  <a:gd name="T34" fmla="*/ 2 w 56"/>
                  <a:gd name="T35" fmla="*/ 18 h 58"/>
                  <a:gd name="T36" fmla="*/ 8 w 56"/>
                  <a:gd name="T37" fmla="*/ 8 h 58"/>
                  <a:gd name="T38" fmla="*/ 16 w 56"/>
                  <a:gd name="T39" fmla="*/ 2 h 58"/>
                  <a:gd name="T40" fmla="*/ 28 w 56"/>
                  <a:gd name="T4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6" h="58">
                    <a:moveTo>
                      <a:pt x="28" y="0"/>
                    </a:moveTo>
                    <a:lnTo>
                      <a:pt x="28" y="0"/>
                    </a:lnTo>
                    <a:lnTo>
                      <a:pt x="40" y="2"/>
                    </a:lnTo>
                    <a:lnTo>
                      <a:pt x="48" y="8"/>
                    </a:lnTo>
                    <a:lnTo>
                      <a:pt x="54" y="18"/>
                    </a:lnTo>
                    <a:lnTo>
                      <a:pt x="56" y="30"/>
                    </a:lnTo>
                    <a:lnTo>
                      <a:pt x="56" y="30"/>
                    </a:lnTo>
                    <a:lnTo>
                      <a:pt x="54" y="40"/>
                    </a:lnTo>
                    <a:lnTo>
                      <a:pt x="48" y="50"/>
                    </a:lnTo>
                    <a:lnTo>
                      <a:pt x="40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16" y="56"/>
                    </a:lnTo>
                    <a:lnTo>
                      <a:pt x="8" y="50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8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4864"/>
              <p:cNvSpPr>
                <a:spLocks/>
              </p:cNvSpPr>
              <p:nvPr/>
            </p:nvSpPr>
            <p:spPr bwMode="auto">
              <a:xfrm>
                <a:off x="7983576" y="2636937"/>
                <a:ext cx="67845" cy="70268"/>
              </a:xfrm>
              <a:custGeom>
                <a:avLst/>
                <a:gdLst>
                  <a:gd name="T0" fmla="*/ 28 w 56"/>
                  <a:gd name="T1" fmla="*/ 0 h 58"/>
                  <a:gd name="T2" fmla="*/ 28 w 56"/>
                  <a:gd name="T3" fmla="*/ 0 h 58"/>
                  <a:gd name="T4" fmla="*/ 40 w 56"/>
                  <a:gd name="T5" fmla="*/ 2 h 58"/>
                  <a:gd name="T6" fmla="*/ 48 w 56"/>
                  <a:gd name="T7" fmla="*/ 8 h 58"/>
                  <a:gd name="T8" fmla="*/ 54 w 56"/>
                  <a:gd name="T9" fmla="*/ 18 h 58"/>
                  <a:gd name="T10" fmla="*/ 56 w 56"/>
                  <a:gd name="T11" fmla="*/ 30 h 58"/>
                  <a:gd name="T12" fmla="*/ 56 w 56"/>
                  <a:gd name="T13" fmla="*/ 30 h 58"/>
                  <a:gd name="T14" fmla="*/ 54 w 56"/>
                  <a:gd name="T15" fmla="*/ 40 h 58"/>
                  <a:gd name="T16" fmla="*/ 48 w 56"/>
                  <a:gd name="T17" fmla="*/ 50 h 58"/>
                  <a:gd name="T18" fmla="*/ 40 w 56"/>
                  <a:gd name="T19" fmla="*/ 56 h 58"/>
                  <a:gd name="T20" fmla="*/ 28 w 56"/>
                  <a:gd name="T21" fmla="*/ 58 h 58"/>
                  <a:gd name="T22" fmla="*/ 28 w 56"/>
                  <a:gd name="T23" fmla="*/ 58 h 58"/>
                  <a:gd name="T24" fmla="*/ 16 w 56"/>
                  <a:gd name="T25" fmla="*/ 56 h 58"/>
                  <a:gd name="T26" fmla="*/ 8 w 56"/>
                  <a:gd name="T27" fmla="*/ 50 h 58"/>
                  <a:gd name="T28" fmla="*/ 2 w 56"/>
                  <a:gd name="T29" fmla="*/ 40 h 58"/>
                  <a:gd name="T30" fmla="*/ 0 w 56"/>
                  <a:gd name="T31" fmla="*/ 30 h 58"/>
                  <a:gd name="T32" fmla="*/ 0 w 56"/>
                  <a:gd name="T33" fmla="*/ 30 h 58"/>
                  <a:gd name="T34" fmla="*/ 2 w 56"/>
                  <a:gd name="T35" fmla="*/ 18 h 58"/>
                  <a:gd name="T36" fmla="*/ 8 w 56"/>
                  <a:gd name="T37" fmla="*/ 8 h 58"/>
                  <a:gd name="T38" fmla="*/ 16 w 56"/>
                  <a:gd name="T39" fmla="*/ 2 h 58"/>
                  <a:gd name="T40" fmla="*/ 28 w 56"/>
                  <a:gd name="T4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6" h="58">
                    <a:moveTo>
                      <a:pt x="28" y="0"/>
                    </a:moveTo>
                    <a:lnTo>
                      <a:pt x="28" y="0"/>
                    </a:lnTo>
                    <a:lnTo>
                      <a:pt x="40" y="2"/>
                    </a:lnTo>
                    <a:lnTo>
                      <a:pt x="48" y="8"/>
                    </a:lnTo>
                    <a:lnTo>
                      <a:pt x="54" y="18"/>
                    </a:lnTo>
                    <a:lnTo>
                      <a:pt x="56" y="30"/>
                    </a:lnTo>
                    <a:lnTo>
                      <a:pt x="56" y="30"/>
                    </a:lnTo>
                    <a:lnTo>
                      <a:pt x="54" y="40"/>
                    </a:lnTo>
                    <a:lnTo>
                      <a:pt x="48" y="50"/>
                    </a:lnTo>
                    <a:lnTo>
                      <a:pt x="40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16" y="56"/>
                    </a:lnTo>
                    <a:lnTo>
                      <a:pt x="8" y="50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8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4865"/>
              <p:cNvSpPr>
                <a:spLocks/>
              </p:cNvSpPr>
              <p:nvPr/>
            </p:nvSpPr>
            <p:spPr bwMode="auto">
              <a:xfrm>
                <a:off x="7969038" y="2474594"/>
                <a:ext cx="96921" cy="96921"/>
              </a:xfrm>
              <a:custGeom>
                <a:avLst/>
                <a:gdLst>
                  <a:gd name="T0" fmla="*/ 50 w 80"/>
                  <a:gd name="T1" fmla="*/ 0 h 80"/>
                  <a:gd name="T2" fmla="*/ 30 w 80"/>
                  <a:gd name="T3" fmla="*/ 0 h 80"/>
                  <a:gd name="T4" fmla="*/ 30 w 80"/>
                  <a:gd name="T5" fmla="*/ 30 h 80"/>
                  <a:gd name="T6" fmla="*/ 0 w 80"/>
                  <a:gd name="T7" fmla="*/ 30 h 80"/>
                  <a:gd name="T8" fmla="*/ 0 w 80"/>
                  <a:gd name="T9" fmla="*/ 50 h 80"/>
                  <a:gd name="T10" fmla="*/ 30 w 80"/>
                  <a:gd name="T11" fmla="*/ 50 h 80"/>
                  <a:gd name="T12" fmla="*/ 30 w 80"/>
                  <a:gd name="T13" fmla="*/ 80 h 80"/>
                  <a:gd name="T14" fmla="*/ 50 w 80"/>
                  <a:gd name="T15" fmla="*/ 80 h 80"/>
                  <a:gd name="T16" fmla="*/ 50 w 80"/>
                  <a:gd name="T17" fmla="*/ 50 h 80"/>
                  <a:gd name="T18" fmla="*/ 80 w 80"/>
                  <a:gd name="T19" fmla="*/ 50 h 80"/>
                  <a:gd name="T20" fmla="*/ 80 w 80"/>
                  <a:gd name="T21" fmla="*/ 30 h 80"/>
                  <a:gd name="T22" fmla="*/ 50 w 80"/>
                  <a:gd name="T23" fmla="*/ 30 h 80"/>
                  <a:gd name="T24" fmla="*/ 50 w 80"/>
                  <a:gd name="T2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80">
                    <a:moveTo>
                      <a:pt x="50" y="0"/>
                    </a:moveTo>
                    <a:lnTo>
                      <a:pt x="30" y="0"/>
                    </a:lnTo>
                    <a:lnTo>
                      <a:pt x="30" y="30"/>
                    </a:lnTo>
                    <a:lnTo>
                      <a:pt x="0" y="30"/>
                    </a:lnTo>
                    <a:lnTo>
                      <a:pt x="0" y="50"/>
                    </a:lnTo>
                    <a:lnTo>
                      <a:pt x="30" y="50"/>
                    </a:lnTo>
                    <a:lnTo>
                      <a:pt x="30" y="80"/>
                    </a:lnTo>
                    <a:lnTo>
                      <a:pt x="50" y="80"/>
                    </a:lnTo>
                    <a:lnTo>
                      <a:pt x="50" y="50"/>
                    </a:lnTo>
                    <a:lnTo>
                      <a:pt x="80" y="50"/>
                    </a:lnTo>
                    <a:lnTo>
                      <a:pt x="80" y="30"/>
                    </a:lnTo>
                    <a:lnTo>
                      <a:pt x="50" y="30"/>
                    </a:lnTo>
                    <a:lnTo>
                      <a:pt x="5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4866"/>
              <p:cNvSpPr>
                <a:spLocks/>
              </p:cNvSpPr>
              <p:nvPr/>
            </p:nvSpPr>
            <p:spPr bwMode="auto">
              <a:xfrm>
                <a:off x="7646776" y="2426134"/>
                <a:ext cx="472489" cy="247148"/>
              </a:xfrm>
              <a:custGeom>
                <a:avLst/>
                <a:gdLst>
                  <a:gd name="T0" fmla="*/ 138 w 390"/>
                  <a:gd name="T1" fmla="*/ 0 h 204"/>
                  <a:gd name="T2" fmla="*/ 134 w 390"/>
                  <a:gd name="T3" fmla="*/ 0 h 204"/>
                  <a:gd name="T4" fmla="*/ 56 w 390"/>
                  <a:gd name="T5" fmla="*/ 76 h 204"/>
                  <a:gd name="T6" fmla="*/ 14 w 390"/>
                  <a:gd name="T7" fmla="*/ 90 h 204"/>
                  <a:gd name="T8" fmla="*/ 12 w 390"/>
                  <a:gd name="T9" fmla="*/ 90 h 204"/>
                  <a:gd name="T10" fmla="*/ 4 w 390"/>
                  <a:gd name="T11" fmla="*/ 98 h 204"/>
                  <a:gd name="T12" fmla="*/ 0 w 390"/>
                  <a:gd name="T13" fmla="*/ 108 h 204"/>
                  <a:gd name="T14" fmla="*/ 0 w 390"/>
                  <a:gd name="T15" fmla="*/ 186 h 204"/>
                  <a:gd name="T16" fmla="*/ 6 w 390"/>
                  <a:gd name="T17" fmla="*/ 200 h 204"/>
                  <a:gd name="T18" fmla="*/ 20 w 390"/>
                  <a:gd name="T19" fmla="*/ 204 h 204"/>
                  <a:gd name="T20" fmla="*/ 38 w 390"/>
                  <a:gd name="T21" fmla="*/ 204 h 204"/>
                  <a:gd name="T22" fmla="*/ 38 w 390"/>
                  <a:gd name="T23" fmla="*/ 204 h 204"/>
                  <a:gd name="T24" fmla="*/ 40 w 390"/>
                  <a:gd name="T25" fmla="*/ 184 h 204"/>
                  <a:gd name="T26" fmla="*/ 52 w 390"/>
                  <a:gd name="T27" fmla="*/ 168 h 204"/>
                  <a:gd name="T28" fmla="*/ 66 w 390"/>
                  <a:gd name="T29" fmla="*/ 158 h 204"/>
                  <a:gd name="T30" fmla="*/ 86 w 390"/>
                  <a:gd name="T31" fmla="*/ 154 h 204"/>
                  <a:gd name="T32" fmla="*/ 96 w 390"/>
                  <a:gd name="T33" fmla="*/ 156 h 204"/>
                  <a:gd name="T34" fmla="*/ 114 w 390"/>
                  <a:gd name="T35" fmla="*/ 162 h 204"/>
                  <a:gd name="T36" fmla="*/ 126 w 390"/>
                  <a:gd name="T37" fmla="*/ 176 h 204"/>
                  <a:gd name="T38" fmla="*/ 134 w 390"/>
                  <a:gd name="T39" fmla="*/ 194 h 204"/>
                  <a:gd name="T40" fmla="*/ 134 w 390"/>
                  <a:gd name="T41" fmla="*/ 204 h 204"/>
                  <a:gd name="T42" fmla="*/ 262 w 390"/>
                  <a:gd name="T43" fmla="*/ 204 h 204"/>
                  <a:gd name="T44" fmla="*/ 262 w 390"/>
                  <a:gd name="T45" fmla="*/ 204 h 204"/>
                  <a:gd name="T46" fmla="*/ 262 w 390"/>
                  <a:gd name="T47" fmla="*/ 194 h 204"/>
                  <a:gd name="T48" fmla="*/ 268 w 390"/>
                  <a:gd name="T49" fmla="*/ 178 h 204"/>
                  <a:gd name="T50" fmla="*/ 282 w 390"/>
                  <a:gd name="T51" fmla="*/ 166 h 204"/>
                  <a:gd name="T52" fmla="*/ 298 w 390"/>
                  <a:gd name="T53" fmla="*/ 160 h 204"/>
                  <a:gd name="T54" fmla="*/ 306 w 390"/>
                  <a:gd name="T55" fmla="*/ 158 h 204"/>
                  <a:gd name="T56" fmla="*/ 324 w 390"/>
                  <a:gd name="T57" fmla="*/ 162 h 204"/>
                  <a:gd name="T58" fmla="*/ 338 w 390"/>
                  <a:gd name="T59" fmla="*/ 172 h 204"/>
                  <a:gd name="T60" fmla="*/ 348 w 390"/>
                  <a:gd name="T61" fmla="*/ 186 h 204"/>
                  <a:gd name="T62" fmla="*/ 350 w 390"/>
                  <a:gd name="T63" fmla="*/ 204 h 204"/>
                  <a:gd name="T64" fmla="*/ 350 w 390"/>
                  <a:gd name="T65" fmla="*/ 204 h 204"/>
                  <a:gd name="T66" fmla="*/ 370 w 390"/>
                  <a:gd name="T67" fmla="*/ 204 h 204"/>
                  <a:gd name="T68" fmla="*/ 384 w 390"/>
                  <a:gd name="T69" fmla="*/ 198 h 204"/>
                  <a:gd name="T70" fmla="*/ 390 w 390"/>
                  <a:gd name="T71" fmla="*/ 184 h 204"/>
                  <a:gd name="T72" fmla="*/ 390 w 390"/>
                  <a:gd name="T73" fmla="*/ 20 h 204"/>
                  <a:gd name="T74" fmla="*/ 384 w 390"/>
                  <a:gd name="T75" fmla="*/ 6 h 204"/>
                  <a:gd name="T76" fmla="*/ 370 w 390"/>
                  <a:gd name="T77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0" h="204">
                    <a:moveTo>
                      <a:pt x="370" y="0"/>
                    </a:moveTo>
                    <a:lnTo>
                      <a:pt x="138" y="0"/>
                    </a:lnTo>
                    <a:lnTo>
                      <a:pt x="138" y="0"/>
                    </a:lnTo>
                    <a:lnTo>
                      <a:pt x="134" y="0"/>
                    </a:lnTo>
                    <a:lnTo>
                      <a:pt x="130" y="2"/>
                    </a:lnTo>
                    <a:lnTo>
                      <a:pt x="56" y="76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8" y="94"/>
                    </a:lnTo>
                    <a:lnTo>
                      <a:pt x="4" y="98"/>
                    </a:lnTo>
                    <a:lnTo>
                      <a:pt x="2" y="102"/>
                    </a:lnTo>
                    <a:lnTo>
                      <a:pt x="0" y="108"/>
                    </a:lnTo>
                    <a:lnTo>
                      <a:pt x="0" y="186"/>
                    </a:lnTo>
                    <a:lnTo>
                      <a:pt x="0" y="186"/>
                    </a:lnTo>
                    <a:lnTo>
                      <a:pt x="2" y="192"/>
                    </a:lnTo>
                    <a:lnTo>
                      <a:pt x="6" y="200"/>
                    </a:lnTo>
                    <a:lnTo>
                      <a:pt x="12" y="204"/>
                    </a:lnTo>
                    <a:lnTo>
                      <a:pt x="20" y="204"/>
                    </a:lnTo>
                    <a:lnTo>
                      <a:pt x="38" y="204"/>
                    </a:lnTo>
                    <a:lnTo>
                      <a:pt x="38" y="204"/>
                    </a:lnTo>
                    <a:lnTo>
                      <a:pt x="38" y="204"/>
                    </a:lnTo>
                    <a:lnTo>
                      <a:pt x="38" y="204"/>
                    </a:lnTo>
                    <a:lnTo>
                      <a:pt x="38" y="194"/>
                    </a:lnTo>
                    <a:lnTo>
                      <a:pt x="40" y="184"/>
                    </a:lnTo>
                    <a:lnTo>
                      <a:pt x="46" y="176"/>
                    </a:lnTo>
                    <a:lnTo>
                      <a:pt x="52" y="168"/>
                    </a:lnTo>
                    <a:lnTo>
                      <a:pt x="58" y="162"/>
                    </a:lnTo>
                    <a:lnTo>
                      <a:pt x="66" y="158"/>
                    </a:lnTo>
                    <a:lnTo>
                      <a:pt x="76" y="156"/>
                    </a:lnTo>
                    <a:lnTo>
                      <a:pt x="86" y="154"/>
                    </a:lnTo>
                    <a:lnTo>
                      <a:pt x="86" y="154"/>
                    </a:lnTo>
                    <a:lnTo>
                      <a:pt x="96" y="156"/>
                    </a:lnTo>
                    <a:lnTo>
                      <a:pt x="104" y="158"/>
                    </a:lnTo>
                    <a:lnTo>
                      <a:pt x="114" y="162"/>
                    </a:lnTo>
                    <a:lnTo>
                      <a:pt x="120" y="168"/>
                    </a:lnTo>
                    <a:lnTo>
                      <a:pt x="126" y="176"/>
                    </a:lnTo>
                    <a:lnTo>
                      <a:pt x="130" y="184"/>
                    </a:lnTo>
                    <a:lnTo>
                      <a:pt x="134" y="194"/>
                    </a:lnTo>
                    <a:lnTo>
                      <a:pt x="134" y="204"/>
                    </a:lnTo>
                    <a:lnTo>
                      <a:pt x="134" y="204"/>
                    </a:lnTo>
                    <a:lnTo>
                      <a:pt x="134" y="204"/>
                    </a:lnTo>
                    <a:lnTo>
                      <a:pt x="262" y="204"/>
                    </a:lnTo>
                    <a:lnTo>
                      <a:pt x="262" y="204"/>
                    </a:lnTo>
                    <a:lnTo>
                      <a:pt x="262" y="204"/>
                    </a:lnTo>
                    <a:lnTo>
                      <a:pt x="262" y="204"/>
                    </a:lnTo>
                    <a:lnTo>
                      <a:pt x="262" y="194"/>
                    </a:lnTo>
                    <a:lnTo>
                      <a:pt x="264" y="186"/>
                    </a:lnTo>
                    <a:lnTo>
                      <a:pt x="268" y="178"/>
                    </a:lnTo>
                    <a:lnTo>
                      <a:pt x="274" y="172"/>
                    </a:lnTo>
                    <a:lnTo>
                      <a:pt x="282" y="166"/>
                    </a:lnTo>
                    <a:lnTo>
                      <a:pt x="288" y="162"/>
                    </a:lnTo>
                    <a:lnTo>
                      <a:pt x="298" y="160"/>
                    </a:lnTo>
                    <a:lnTo>
                      <a:pt x="306" y="158"/>
                    </a:lnTo>
                    <a:lnTo>
                      <a:pt x="306" y="158"/>
                    </a:lnTo>
                    <a:lnTo>
                      <a:pt x="316" y="160"/>
                    </a:lnTo>
                    <a:lnTo>
                      <a:pt x="324" y="162"/>
                    </a:lnTo>
                    <a:lnTo>
                      <a:pt x="332" y="166"/>
                    </a:lnTo>
                    <a:lnTo>
                      <a:pt x="338" y="172"/>
                    </a:lnTo>
                    <a:lnTo>
                      <a:pt x="344" y="178"/>
                    </a:lnTo>
                    <a:lnTo>
                      <a:pt x="348" y="186"/>
                    </a:lnTo>
                    <a:lnTo>
                      <a:pt x="350" y="194"/>
                    </a:lnTo>
                    <a:lnTo>
                      <a:pt x="350" y="204"/>
                    </a:lnTo>
                    <a:lnTo>
                      <a:pt x="350" y="204"/>
                    </a:lnTo>
                    <a:lnTo>
                      <a:pt x="350" y="204"/>
                    </a:lnTo>
                    <a:lnTo>
                      <a:pt x="370" y="204"/>
                    </a:lnTo>
                    <a:lnTo>
                      <a:pt x="370" y="204"/>
                    </a:lnTo>
                    <a:lnTo>
                      <a:pt x="378" y="204"/>
                    </a:lnTo>
                    <a:lnTo>
                      <a:pt x="384" y="198"/>
                    </a:lnTo>
                    <a:lnTo>
                      <a:pt x="388" y="192"/>
                    </a:lnTo>
                    <a:lnTo>
                      <a:pt x="390" y="184"/>
                    </a:lnTo>
                    <a:lnTo>
                      <a:pt x="390" y="20"/>
                    </a:lnTo>
                    <a:lnTo>
                      <a:pt x="390" y="20"/>
                    </a:lnTo>
                    <a:lnTo>
                      <a:pt x="388" y="12"/>
                    </a:lnTo>
                    <a:lnTo>
                      <a:pt x="384" y="6"/>
                    </a:lnTo>
                    <a:lnTo>
                      <a:pt x="378" y="0"/>
                    </a:lnTo>
                    <a:lnTo>
                      <a:pt x="370" y="0"/>
                    </a:lnTo>
                    <a:lnTo>
                      <a:pt x="37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4867"/>
              <p:cNvSpPr>
                <a:spLocks/>
              </p:cNvSpPr>
              <p:nvPr/>
            </p:nvSpPr>
            <p:spPr bwMode="auto">
              <a:xfrm>
                <a:off x="7750966" y="2447941"/>
                <a:ext cx="65422" cy="67845"/>
              </a:xfrm>
              <a:custGeom>
                <a:avLst/>
                <a:gdLst>
                  <a:gd name="T0" fmla="*/ 54 w 54"/>
                  <a:gd name="T1" fmla="*/ 56 h 56"/>
                  <a:gd name="T2" fmla="*/ 0 w 54"/>
                  <a:gd name="T3" fmla="*/ 56 h 56"/>
                  <a:gd name="T4" fmla="*/ 54 w 54"/>
                  <a:gd name="T5" fmla="*/ 0 h 56"/>
                  <a:gd name="T6" fmla="*/ 54 w 54"/>
                  <a:gd name="T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56">
                    <a:moveTo>
                      <a:pt x="54" y="56"/>
                    </a:moveTo>
                    <a:lnTo>
                      <a:pt x="0" y="56"/>
                    </a:lnTo>
                    <a:lnTo>
                      <a:pt x="54" y="0"/>
                    </a:lnTo>
                    <a:lnTo>
                      <a:pt x="54" y="56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4868"/>
              <p:cNvSpPr>
                <a:spLocks/>
              </p:cNvSpPr>
              <p:nvPr/>
            </p:nvSpPr>
            <p:spPr bwMode="auto">
              <a:xfrm>
                <a:off x="7947231" y="2452787"/>
                <a:ext cx="140535" cy="140535"/>
              </a:xfrm>
              <a:custGeom>
                <a:avLst/>
                <a:gdLst>
                  <a:gd name="T0" fmla="*/ 58 w 116"/>
                  <a:gd name="T1" fmla="*/ 116 h 116"/>
                  <a:gd name="T2" fmla="*/ 58 w 116"/>
                  <a:gd name="T3" fmla="*/ 116 h 116"/>
                  <a:gd name="T4" fmla="*/ 46 w 116"/>
                  <a:gd name="T5" fmla="*/ 114 h 116"/>
                  <a:gd name="T6" fmla="*/ 36 w 116"/>
                  <a:gd name="T7" fmla="*/ 112 h 116"/>
                  <a:gd name="T8" fmla="*/ 26 w 116"/>
                  <a:gd name="T9" fmla="*/ 106 h 116"/>
                  <a:gd name="T10" fmla="*/ 18 w 116"/>
                  <a:gd name="T11" fmla="*/ 100 h 116"/>
                  <a:gd name="T12" fmla="*/ 10 w 116"/>
                  <a:gd name="T13" fmla="*/ 90 h 116"/>
                  <a:gd name="T14" fmla="*/ 4 w 116"/>
                  <a:gd name="T15" fmla="*/ 80 h 116"/>
                  <a:gd name="T16" fmla="*/ 2 w 116"/>
                  <a:gd name="T17" fmla="*/ 70 h 116"/>
                  <a:gd name="T18" fmla="*/ 0 w 116"/>
                  <a:gd name="T19" fmla="*/ 58 h 116"/>
                  <a:gd name="T20" fmla="*/ 0 w 116"/>
                  <a:gd name="T21" fmla="*/ 58 h 116"/>
                  <a:gd name="T22" fmla="*/ 2 w 116"/>
                  <a:gd name="T23" fmla="*/ 46 h 116"/>
                  <a:gd name="T24" fmla="*/ 4 w 116"/>
                  <a:gd name="T25" fmla="*/ 36 h 116"/>
                  <a:gd name="T26" fmla="*/ 10 w 116"/>
                  <a:gd name="T27" fmla="*/ 26 h 116"/>
                  <a:gd name="T28" fmla="*/ 18 w 116"/>
                  <a:gd name="T29" fmla="*/ 18 h 116"/>
                  <a:gd name="T30" fmla="*/ 26 w 116"/>
                  <a:gd name="T31" fmla="*/ 10 h 116"/>
                  <a:gd name="T32" fmla="*/ 36 w 116"/>
                  <a:gd name="T33" fmla="*/ 6 h 116"/>
                  <a:gd name="T34" fmla="*/ 46 w 116"/>
                  <a:gd name="T35" fmla="*/ 2 h 116"/>
                  <a:gd name="T36" fmla="*/ 58 w 116"/>
                  <a:gd name="T37" fmla="*/ 0 h 116"/>
                  <a:gd name="T38" fmla="*/ 58 w 116"/>
                  <a:gd name="T39" fmla="*/ 0 h 116"/>
                  <a:gd name="T40" fmla="*/ 70 w 116"/>
                  <a:gd name="T41" fmla="*/ 2 h 116"/>
                  <a:gd name="T42" fmla="*/ 80 w 116"/>
                  <a:gd name="T43" fmla="*/ 6 h 116"/>
                  <a:gd name="T44" fmla="*/ 90 w 116"/>
                  <a:gd name="T45" fmla="*/ 10 h 116"/>
                  <a:gd name="T46" fmla="*/ 98 w 116"/>
                  <a:gd name="T47" fmla="*/ 18 h 116"/>
                  <a:gd name="T48" fmla="*/ 106 w 116"/>
                  <a:gd name="T49" fmla="*/ 26 h 116"/>
                  <a:gd name="T50" fmla="*/ 112 w 116"/>
                  <a:gd name="T51" fmla="*/ 36 h 116"/>
                  <a:gd name="T52" fmla="*/ 114 w 116"/>
                  <a:gd name="T53" fmla="*/ 46 h 116"/>
                  <a:gd name="T54" fmla="*/ 116 w 116"/>
                  <a:gd name="T55" fmla="*/ 58 h 116"/>
                  <a:gd name="T56" fmla="*/ 116 w 116"/>
                  <a:gd name="T57" fmla="*/ 58 h 116"/>
                  <a:gd name="T58" fmla="*/ 114 w 116"/>
                  <a:gd name="T59" fmla="*/ 70 h 116"/>
                  <a:gd name="T60" fmla="*/ 112 w 116"/>
                  <a:gd name="T61" fmla="*/ 80 h 116"/>
                  <a:gd name="T62" fmla="*/ 106 w 116"/>
                  <a:gd name="T63" fmla="*/ 90 h 116"/>
                  <a:gd name="T64" fmla="*/ 98 w 116"/>
                  <a:gd name="T65" fmla="*/ 100 h 116"/>
                  <a:gd name="T66" fmla="*/ 90 w 116"/>
                  <a:gd name="T67" fmla="*/ 106 h 116"/>
                  <a:gd name="T68" fmla="*/ 80 w 116"/>
                  <a:gd name="T69" fmla="*/ 112 h 116"/>
                  <a:gd name="T70" fmla="*/ 70 w 116"/>
                  <a:gd name="T71" fmla="*/ 114 h 116"/>
                  <a:gd name="T72" fmla="*/ 58 w 116"/>
                  <a:gd name="T73" fmla="*/ 116 h 116"/>
                  <a:gd name="T74" fmla="*/ 58 w 116"/>
                  <a:gd name="T7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6" h="116">
                    <a:moveTo>
                      <a:pt x="58" y="116"/>
                    </a:moveTo>
                    <a:lnTo>
                      <a:pt x="58" y="116"/>
                    </a:lnTo>
                    <a:lnTo>
                      <a:pt x="46" y="114"/>
                    </a:lnTo>
                    <a:lnTo>
                      <a:pt x="36" y="112"/>
                    </a:lnTo>
                    <a:lnTo>
                      <a:pt x="26" y="106"/>
                    </a:lnTo>
                    <a:lnTo>
                      <a:pt x="18" y="100"/>
                    </a:lnTo>
                    <a:lnTo>
                      <a:pt x="10" y="90"/>
                    </a:lnTo>
                    <a:lnTo>
                      <a:pt x="4" y="80"/>
                    </a:lnTo>
                    <a:lnTo>
                      <a:pt x="2" y="7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6"/>
                    </a:lnTo>
                    <a:lnTo>
                      <a:pt x="46" y="2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2"/>
                    </a:lnTo>
                    <a:lnTo>
                      <a:pt x="80" y="6"/>
                    </a:lnTo>
                    <a:lnTo>
                      <a:pt x="90" y="10"/>
                    </a:lnTo>
                    <a:lnTo>
                      <a:pt x="98" y="18"/>
                    </a:lnTo>
                    <a:lnTo>
                      <a:pt x="106" y="26"/>
                    </a:lnTo>
                    <a:lnTo>
                      <a:pt x="112" y="36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70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98" y="100"/>
                    </a:lnTo>
                    <a:lnTo>
                      <a:pt x="90" y="106"/>
                    </a:lnTo>
                    <a:lnTo>
                      <a:pt x="80" y="112"/>
                    </a:lnTo>
                    <a:lnTo>
                      <a:pt x="70" y="114"/>
                    </a:lnTo>
                    <a:lnTo>
                      <a:pt x="58" y="116"/>
                    </a:lnTo>
                    <a:lnTo>
                      <a:pt x="58" y="116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450534" y="2536759"/>
            <a:ext cx="459805" cy="459805"/>
            <a:chOff x="2342233" y="4690710"/>
            <a:chExt cx="612000" cy="612000"/>
          </a:xfrm>
        </p:grpSpPr>
        <p:sp>
          <p:nvSpPr>
            <p:cNvPr id="36" name="Oval 35"/>
            <p:cNvSpPr/>
            <p:nvPr/>
          </p:nvSpPr>
          <p:spPr bwMode="ltGray">
            <a:xfrm>
              <a:off x="2342233" y="4690710"/>
              <a:ext cx="612000" cy="612000"/>
            </a:xfrm>
            <a:prstGeom prst="ellipse">
              <a:avLst/>
            </a:prstGeom>
            <a:solidFill>
              <a:srgbClr val="064E69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37" name="Freeform 4985"/>
            <p:cNvSpPr>
              <a:spLocks noEditPoints="1"/>
            </p:cNvSpPr>
            <p:nvPr/>
          </p:nvSpPr>
          <p:spPr bwMode="auto">
            <a:xfrm>
              <a:off x="2454243" y="4848931"/>
              <a:ext cx="387981" cy="354033"/>
            </a:xfrm>
            <a:custGeom>
              <a:avLst/>
              <a:gdLst>
                <a:gd name="T0" fmla="*/ 282 w 320"/>
                <a:gd name="T1" fmla="*/ 112 h 292"/>
                <a:gd name="T2" fmla="*/ 294 w 320"/>
                <a:gd name="T3" fmla="*/ 114 h 292"/>
                <a:gd name="T4" fmla="*/ 308 w 320"/>
                <a:gd name="T5" fmla="*/ 120 h 292"/>
                <a:gd name="T6" fmla="*/ 320 w 320"/>
                <a:gd name="T7" fmla="*/ 138 h 292"/>
                <a:gd name="T8" fmla="*/ 320 w 320"/>
                <a:gd name="T9" fmla="*/ 196 h 292"/>
                <a:gd name="T10" fmla="*/ 320 w 320"/>
                <a:gd name="T11" fmla="*/ 202 h 292"/>
                <a:gd name="T12" fmla="*/ 316 w 320"/>
                <a:gd name="T13" fmla="*/ 214 h 292"/>
                <a:gd name="T14" fmla="*/ 304 w 320"/>
                <a:gd name="T15" fmla="*/ 228 h 292"/>
                <a:gd name="T16" fmla="*/ 282 w 320"/>
                <a:gd name="T17" fmla="*/ 234 h 292"/>
                <a:gd name="T18" fmla="*/ 252 w 320"/>
                <a:gd name="T19" fmla="*/ 234 h 292"/>
                <a:gd name="T20" fmla="*/ 260 w 320"/>
                <a:gd name="T21" fmla="*/ 264 h 292"/>
                <a:gd name="T22" fmla="*/ 272 w 320"/>
                <a:gd name="T23" fmla="*/ 286 h 292"/>
                <a:gd name="T24" fmla="*/ 278 w 320"/>
                <a:gd name="T25" fmla="*/ 292 h 292"/>
                <a:gd name="T26" fmla="*/ 254 w 320"/>
                <a:gd name="T27" fmla="*/ 278 h 292"/>
                <a:gd name="T28" fmla="*/ 234 w 320"/>
                <a:gd name="T29" fmla="*/ 260 h 292"/>
                <a:gd name="T30" fmla="*/ 218 w 320"/>
                <a:gd name="T31" fmla="*/ 234 h 292"/>
                <a:gd name="T32" fmla="*/ 198 w 320"/>
                <a:gd name="T33" fmla="*/ 234 h 292"/>
                <a:gd name="T34" fmla="*/ 186 w 320"/>
                <a:gd name="T35" fmla="*/ 232 h 292"/>
                <a:gd name="T36" fmla="*/ 172 w 320"/>
                <a:gd name="T37" fmla="*/ 224 h 292"/>
                <a:gd name="T38" fmla="*/ 162 w 320"/>
                <a:gd name="T39" fmla="*/ 208 h 292"/>
                <a:gd name="T40" fmla="*/ 160 w 320"/>
                <a:gd name="T41" fmla="*/ 150 h 292"/>
                <a:gd name="T42" fmla="*/ 160 w 320"/>
                <a:gd name="T43" fmla="*/ 144 h 292"/>
                <a:gd name="T44" fmla="*/ 164 w 320"/>
                <a:gd name="T45" fmla="*/ 130 h 292"/>
                <a:gd name="T46" fmla="*/ 176 w 320"/>
                <a:gd name="T47" fmla="*/ 118 h 292"/>
                <a:gd name="T48" fmla="*/ 198 w 320"/>
                <a:gd name="T49" fmla="*/ 112 h 292"/>
                <a:gd name="T50" fmla="*/ 140 w 320"/>
                <a:gd name="T51" fmla="*/ 150 h 292"/>
                <a:gd name="T52" fmla="*/ 142 w 320"/>
                <a:gd name="T53" fmla="*/ 142 h 292"/>
                <a:gd name="T54" fmla="*/ 148 w 320"/>
                <a:gd name="T55" fmla="*/ 122 h 292"/>
                <a:gd name="T56" fmla="*/ 162 w 320"/>
                <a:gd name="T57" fmla="*/ 104 h 292"/>
                <a:gd name="T58" fmla="*/ 184 w 320"/>
                <a:gd name="T59" fmla="*/ 94 h 292"/>
                <a:gd name="T60" fmla="*/ 282 w 320"/>
                <a:gd name="T61" fmla="*/ 92 h 292"/>
                <a:gd name="T62" fmla="*/ 288 w 320"/>
                <a:gd name="T63" fmla="*/ 94 h 292"/>
                <a:gd name="T64" fmla="*/ 288 w 320"/>
                <a:gd name="T65" fmla="*/ 52 h 292"/>
                <a:gd name="T66" fmla="*/ 286 w 320"/>
                <a:gd name="T67" fmla="*/ 36 h 292"/>
                <a:gd name="T68" fmla="*/ 276 w 320"/>
                <a:gd name="T69" fmla="*/ 16 h 292"/>
                <a:gd name="T70" fmla="*/ 254 w 320"/>
                <a:gd name="T71" fmla="*/ 2 h 292"/>
                <a:gd name="T72" fmla="*/ 236 w 320"/>
                <a:gd name="T73" fmla="*/ 0 h 292"/>
                <a:gd name="T74" fmla="*/ 52 w 320"/>
                <a:gd name="T75" fmla="*/ 0 h 292"/>
                <a:gd name="T76" fmla="*/ 34 w 320"/>
                <a:gd name="T77" fmla="*/ 2 h 292"/>
                <a:gd name="T78" fmla="*/ 16 w 320"/>
                <a:gd name="T79" fmla="*/ 12 h 292"/>
                <a:gd name="T80" fmla="*/ 2 w 320"/>
                <a:gd name="T81" fmla="*/ 34 h 292"/>
                <a:gd name="T82" fmla="*/ 0 w 320"/>
                <a:gd name="T83" fmla="*/ 52 h 292"/>
                <a:gd name="T84" fmla="*/ 0 w 320"/>
                <a:gd name="T85" fmla="*/ 112 h 292"/>
                <a:gd name="T86" fmla="*/ 2 w 320"/>
                <a:gd name="T87" fmla="*/ 130 h 292"/>
                <a:gd name="T88" fmla="*/ 12 w 320"/>
                <a:gd name="T89" fmla="*/ 148 h 292"/>
                <a:gd name="T90" fmla="*/ 34 w 320"/>
                <a:gd name="T91" fmla="*/ 162 h 292"/>
                <a:gd name="T92" fmla="*/ 52 w 320"/>
                <a:gd name="T93" fmla="*/ 164 h 292"/>
                <a:gd name="T94" fmla="*/ 64 w 320"/>
                <a:gd name="T95" fmla="*/ 164 h 292"/>
                <a:gd name="T96" fmla="*/ 54 w 320"/>
                <a:gd name="T97" fmla="*/ 206 h 292"/>
                <a:gd name="T98" fmla="*/ 44 w 320"/>
                <a:gd name="T99" fmla="*/ 226 h 292"/>
                <a:gd name="T100" fmla="*/ 30 w 320"/>
                <a:gd name="T101" fmla="*/ 244 h 292"/>
                <a:gd name="T102" fmla="*/ 40 w 320"/>
                <a:gd name="T103" fmla="*/ 240 h 292"/>
                <a:gd name="T104" fmla="*/ 62 w 320"/>
                <a:gd name="T105" fmla="*/ 226 h 292"/>
                <a:gd name="T106" fmla="*/ 90 w 320"/>
                <a:gd name="T107" fmla="*/ 200 h 292"/>
                <a:gd name="T108" fmla="*/ 110 w 320"/>
                <a:gd name="T109" fmla="*/ 164 h 292"/>
                <a:gd name="T110" fmla="*/ 140 w 320"/>
                <a:gd name="T111" fmla="*/ 15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0" h="292">
                  <a:moveTo>
                    <a:pt x="282" y="112"/>
                  </a:moveTo>
                  <a:lnTo>
                    <a:pt x="282" y="112"/>
                  </a:lnTo>
                  <a:lnTo>
                    <a:pt x="288" y="112"/>
                  </a:lnTo>
                  <a:lnTo>
                    <a:pt x="294" y="114"/>
                  </a:lnTo>
                  <a:lnTo>
                    <a:pt x="302" y="116"/>
                  </a:lnTo>
                  <a:lnTo>
                    <a:pt x="308" y="120"/>
                  </a:lnTo>
                  <a:lnTo>
                    <a:pt x="314" y="128"/>
                  </a:lnTo>
                  <a:lnTo>
                    <a:pt x="320" y="138"/>
                  </a:lnTo>
                  <a:lnTo>
                    <a:pt x="320" y="150"/>
                  </a:lnTo>
                  <a:lnTo>
                    <a:pt x="320" y="196"/>
                  </a:lnTo>
                  <a:lnTo>
                    <a:pt x="320" y="196"/>
                  </a:lnTo>
                  <a:lnTo>
                    <a:pt x="320" y="202"/>
                  </a:lnTo>
                  <a:lnTo>
                    <a:pt x="318" y="208"/>
                  </a:lnTo>
                  <a:lnTo>
                    <a:pt x="316" y="214"/>
                  </a:lnTo>
                  <a:lnTo>
                    <a:pt x="312" y="222"/>
                  </a:lnTo>
                  <a:lnTo>
                    <a:pt x="304" y="228"/>
                  </a:lnTo>
                  <a:lnTo>
                    <a:pt x="294" y="232"/>
                  </a:lnTo>
                  <a:lnTo>
                    <a:pt x="282" y="234"/>
                  </a:lnTo>
                  <a:lnTo>
                    <a:pt x="252" y="234"/>
                  </a:lnTo>
                  <a:lnTo>
                    <a:pt x="252" y="234"/>
                  </a:lnTo>
                  <a:lnTo>
                    <a:pt x="256" y="248"/>
                  </a:lnTo>
                  <a:lnTo>
                    <a:pt x="260" y="264"/>
                  </a:lnTo>
                  <a:lnTo>
                    <a:pt x="268" y="280"/>
                  </a:lnTo>
                  <a:lnTo>
                    <a:pt x="272" y="286"/>
                  </a:lnTo>
                  <a:lnTo>
                    <a:pt x="278" y="292"/>
                  </a:lnTo>
                  <a:lnTo>
                    <a:pt x="278" y="292"/>
                  </a:lnTo>
                  <a:lnTo>
                    <a:pt x="272" y="290"/>
                  </a:lnTo>
                  <a:lnTo>
                    <a:pt x="254" y="278"/>
                  </a:lnTo>
                  <a:lnTo>
                    <a:pt x="244" y="270"/>
                  </a:lnTo>
                  <a:lnTo>
                    <a:pt x="234" y="260"/>
                  </a:lnTo>
                  <a:lnTo>
                    <a:pt x="226" y="248"/>
                  </a:lnTo>
                  <a:lnTo>
                    <a:pt x="218" y="234"/>
                  </a:lnTo>
                  <a:lnTo>
                    <a:pt x="198" y="234"/>
                  </a:lnTo>
                  <a:lnTo>
                    <a:pt x="198" y="234"/>
                  </a:lnTo>
                  <a:lnTo>
                    <a:pt x="192" y="234"/>
                  </a:lnTo>
                  <a:lnTo>
                    <a:pt x="186" y="232"/>
                  </a:lnTo>
                  <a:lnTo>
                    <a:pt x="180" y="230"/>
                  </a:lnTo>
                  <a:lnTo>
                    <a:pt x="172" y="224"/>
                  </a:lnTo>
                  <a:lnTo>
                    <a:pt x="166" y="218"/>
                  </a:lnTo>
                  <a:lnTo>
                    <a:pt x="162" y="208"/>
                  </a:lnTo>
                  <a:lnTo>
                    <a:pt x="160" y="196"/>
                  </a:lnTo>
                  <a:lnTo>
                    <a:pt x="160" y="150"/>
                  </a:lnTo>
                  <a:lnTo>
                    <a:pt x="160" y="150"/>
                  </a:lnTo>
                  <a:lnTo>
                    <a:pt x="160" y="144"/>
                  </a:lnTo>
                  <a:lnTo>
                    <a:pt x="162" y="138"/>
                  </a:lnTo>
                  <a:lnTo>
                    <a:pt x="164" y="130"/>
                  </a:lnTo>
                  <a:lnTo>
                    <a:pt x="170" y="124"/>
                  </a:lnTo>
                  <a:lnTo>
                    <a:pt x="176" y="118"/>
                  </a:lnTo>
                  <a:lnTo>
                    <a:pt x="186" y="114"/>
                  </a:lnTo>
                  <a:lnTo>
                    <a:pt x="198" y="112"/>
                  </a:lnTo>
                  <a:lnTo>
                    <a:pt x="282" y="112"/>
                  </a:lnTo>
                  <a:close/>
                  <a:moveTo>
                    <a:pt x="140" y="150"/>
                  </a:moveTo>
                  <a:lnTo>
                    <a:pt x="140" y="150"/>
                  </a:lnTo>
                  <a:lnTo>
                    <a:pt x="142" y="142"/>
                  </a:lnTo>
                  <a:lnTo>
                    <a:pt x="144" y="132"/>
                  </a:lnTo>
                  <a:lnTo>
                    <a:pt x="148" y="122"/>
                  </a:lnTo>
                  <a:lnTo>
                    <a:pt x="154" y="112"/>
                  </a:lnTo>
                  <a:lnTo>
                    <a:pt x="162" y="104"/>
                  </a:lnTo>
                  <a:lnTo>
                    <a:pt x="172" y="98"/>
                  </a:lnTo>
                  <a:lnTo>
                    <a:pt x="184" y="94"/>
                  </a:lnTo>
                  <a:lnTo>
                    <a:pt x="198" y="92"/>
                  </a:lnTo>
                  <a:lnTo>
                    <a:pt x="282" y="92"/>
                  </a:lnTo>
                  <a:lnTo>
                    <a:pt x="282" y="92"/>
                  </a:lnTo>
                  <a:lnTo>
                    <a:pt x="288" y="94"/>
                  </a:lnTo>
                  <a:lnTo>
                    <a:pt x="288" y="52"/>
                  </a:lnTo>
                  <a:lnTo>
                    <a:pt x="288" y="52"/>
                  </a:lnTo>
                  <a:lnTo>
                    <a:pt x="288" y="44"/>
                  </a:lnTo>
                  <a:lnTo>
                    <a:pt x="286" y="36"/>
                  </a:lnTo>
                  <a:lnTo>
                    <a:pt x="282" y="26"/>
                  </a:lnTo>
                  <a:lnTo>
                    <a:pt x="276" y="16"/>
                  </a:lnTo>
                  <a:lnTo>
                    <a:pt x="266" y="8"/>
                  </a:lnTo>
                  <a:lnTo>
                    <a:pt x="254" y="2"/>
                  </a:lnTo>
                  <a:lnTo>
                    <a:pt x="246" y="0"/>
                  </a:lnTo>
                  <a:lnTo>
                    <a:pt x="236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34" y="2"/>
                  </a:lnTo>
                  <a:lnTo>
                    <a:pt x="26" y="6"/>
                  </a:lnTo>
                  <a:lnTo>
                    <a:pt x="16" y="12"/>
                  </a:lnTo>
                  <a:lnTo>
                    <a:pt x="8" y="22"/>
                  </a:lnTo>
                  <a:lnTo>
                    <a:pt x="2" y="34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2" y="130"/>
                  </a:lnTo>
                  <a:lnTo>
                    <a:pt x="6" y="138"/>
                  </a:lnTo>
                  <a:lnTo>
                    <a:pt x="12" y="148"/>
                  </a:lnTo>
                  <a:lnTo>
                    <a:pt x="22" y="156"/>
                  </a:lnTo>
                  <a:lnTo>
                    <a:pt x="34" y="162"/>
                  </a:lnTo>
                  <a:lnTo>
                    <a:pt x="42" y="164"/>
                  </a:lnTo>
                  <a:lnTo>
                    <a:pt x="52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60" y="186"/>
                  </a:lnTo>
                  <a:lnTo>
                    <a:pt x="54" y="206"/>
                  </a:lnTo>
                  <a:lnTo>
                    <a:pt x="50" y="218"/>
                  </a:lnTo>
                  <a:lnTo>
                    <a:pt x="44" y="226"/>
                  </a:lnTo>
                  <a:lnTo>
                    <a:pt x="38" y="236"/>
                  </a:lnTo>
                  <a:lnTo>
                    <a:pt x="30" y="244"/>
                  </a:lnTo>
                  <a:lnTo>
                    <a:pt x="30" y="244"/>
                  </a:lnTo>
                  <a:lnTo>
                    <a:pt x="40" y="240"/>
                  </a:lnTo>
                  <a:lnTo>
                    <a:pt x="50" y="234"/>
                  </a:lnTo>
                  <a:lnTo>
                    <a:pt x="62" y="226"/>
                  </a:lnTo>
                  <a:lnTo>
                    <a:pt x="76" y="214"/>
                  </a:lnTo>
                  <a:lnTo>
                    <a:pt x="90" y="200"/>
                  </a:lnTo>
                  <a:lnTo>
                    <a:pt x="102" y="184"/>
                  </a:lnTo>
                  <a:lnTo>
                    <a:pt x="110" y="164"/>
                  </a:lnTo>
                  <a:lnTo>
                    <a:pt x="140" y="164"/>
                  </a:lnTo>
                  <a:lnTo>
                    <a:pt x="140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9724" y="2716737"/>
            <a:ext cx="294706" cy="281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5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86062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6"/>
          <p:cNvSpPr/>
          <p:nvPr/>
        </p:nvSpPr>
        <p:spPr>
          <a:xfrm>
            <a:off x="739140" y="4583842"/>
            <a:ext cx="11062463" cy="11969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2"/>
              </a:solidFill>
              <a:latin typeface="Open Sans Bold"/>
              <a:cs typeface="Open Sans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 to Aetna?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A modernized BI environment through a unified approach will provide answers to business questions quickly and reliable.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51663" y="2116258"/>
            <a:ext cx="9569302" cy="584775"/>
          </a:xfrm>
          <a:prstGeom prst="rect">
            <a:avLst/>
          </a:prstGeom>
          <a:solidFill>
            <a:srgbClr val="F2F2F2"/>
          </a:solidFill>
        </p:spPr>
        <p:txBody>
          <a:bodyPr wrap="square" anchor="ctr">
            <a:spAutoFit/>
          </a:bodyPr>
          <a:lstStyle/>
          <a:p>
            <a:r>
              <a:rPr lang="en-US" sz="1600" b="1" dirty="0"/>
              <a:t>Create a modernized BI Platform that helps Aetna uncover the insights to improve how we interact with our partners and people we serve</a:t>
            </a:r>
            <a:endParaRPr lang="en-US" sz="1600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gray">
          <a:xfrm>
            <a:off x="401906" y="1812464"/>
            <a:ext cx="1722166" cy="120032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64E69"/>
                </a:solidFill>
                <a:latin typeface="Domaine Display Bold" panose="020A0803080505060203" pitchFamily="18" charset="0"/>
              </a:rPr>
              <a:t>Mission Statement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/>
          <a:srcRect b="54644"/>
          <a:stretch/>
        </p:blipFill>
        <p:spPr>
          <a:xfrm>
            <a:off x="822153" y="3086174"/>
            <a:ext cx="11053277" cy="135649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251663" y="3025994"/>
            <a:ext cx="9569302" cy="502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401906" y="5931708"/>
            <a:ext cx="1137683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064E69"/>
                </a:solidFill>
                <a:latin typeface="Domaine Display Bold" panose="020A0803080505060203" pitchFamily="18" charset="0"/>
              </a:rPr>
              <a:t>“You Don’t Join Us, We Join You” in this transformational journey to health and wellness </a:t>
            </a:r>
          </a:p>
        </p:txBody>
      </p:sp>
      <p:sp>
        <p:nvSpPr>
          <p:cNvPr id="41" name="Rectangle 40"/>
          <p:cNvSpPr/>
          <p:nvPr/>
        </p:nvSpPr>
        <p:spPr>
          <a:xfrm rot="16200000">
            <a:off x="13557" y="4972193"/>
            <a:ext cx="1196949" cy="4202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Open Sans Bold"/>
                <a:cs typeface="Open Sans Bold"/>
              </a:rPr>
              <a:t>How We Differentiate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75540" y="4583842"/>
            <a:ext cx="2050540" cy="11969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  <a:cs typeface="Open Sans Bold"/>
              </a:rPr>
              <a:t>By understanding the member before they call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094421" y="4583842"/>
            <a:ext cx="2050540" cy="11969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  <a:cs typeface="Open Sans Bold"/>
              </a:rPr>
              <a:t>Anticipating the needs of our providers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13302" y="4583842"/>
            <a:ext cx="2050540" cy="11969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  <a:cs typeface="Open Sans Bold"/>
              </a:rPr>
              <a:t>Uncover new ways to grow business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32183" y="4583842"/>
            <a:ext cx="2050540" cy="11969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  <a:cs typeface="Open Sans Bold"/>
              </a:rPr>
              <a:t>Consistent performance business across lines of business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751063" y="4583842"/>
            <a:ext cx="2050540" cy="11969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  <a:cs typeface="Open Sans Bold"/>
              </a:rPr>
              <a:t>Uncover talent gaps and improvement programs</a:t>
            </a:r>
          </a:p>
        </p:txBody>
      </p:sp>
    </p:spTree>
    <p:extLst>
      <p:ext uri="{BB962C8B-B14F-4D97-AF65-F5344CB8AC3E}">
        <p14:creationId xmlns:p14="http://schemas.microsoft.com/office/powerpoint/2010/main" val="306797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43373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93751" y="2354510"/>
            <a:ext cx="10815297" cy="3823315"/>
            <a:chOff x="846151" y="2316799"/>
            <a:chExt cx="1890733" cy="381672"/>
          </a:xfrm>
        </p:grpSpPr>
        <p:sp>
          <p:nvSpPr>
            <p:cNvPr id="70" name="Rectangle 69"/>
            <p:cNvSpPr/>
            <p:nvPr/>
          </p:nvSpPr>
          <p:spPr>
            <a:xfrm>
              <a:off x="846151" y="2316799"/>
              <a:ext cx="1890733" cy="3770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Open Sans Bold"/>
                <a:cs typeface="Open Sans Bold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46151" y="2691228"/>
              <a:ext cx="1890733" cy="72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Open Sans Bold"/>
                <a:cs typeface="Open Sans Bold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today?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Currently, Aetna’s BI environment is separated by business silos with hidden costs, no BI tooling standards,  and limited program management and metrics.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693751" y="1995419"/>
            <a:ext cx="10815297" cy="0"/>
          </a:xfrm>
          <a:prstGeom prst="line">
            <a:avLst/>
          </a:prstGeom>
          <a:ln w="19050" cmpd="sng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048568" y="1818150"/>
            <a:ext cx="6024406" cy="34624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0" rIns="9144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500" b="1" dirty="0">
                <a:solidFill>
                  <a:schemeClr val="tx2"/>
                </a:solidFill>
                <a:latin typeface="Domaine Display Bold" panose="020A0803080505060203" pitchFamily="18" charset="0"/>
                <a:ea typeface="Domaine Display" charset="0"/>
                <a:cs typeface="Domaine Display" charset="0"/>
              </a:rPr>
              <a:t>Current Business Intelligence Tooling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93750" y="2350924"/>
            <a:ext cx="10815297" cy="25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Open Sans Bold"/>
              <a:cs typeface="Open Sans Bold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E5D442-297F-47C1-AACA-4E01B7712139}"/>
              </a:ext>
            </a:extLst>
          </p:cNvPr>
          <p:cNvSpPr/>
          <p:nvPr/>
        </p:nvSpPr>
        <p:spPr>
          <a:xfrm>
            <a:off x="1544949" y="2893845"/>
            <a:ext cx="2205317" cy="178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Tableau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4B44E20F-1827-49A4-8134-57C20E8191F6}"/>
              </a:ext>
            </a:extLst>
          </p:cNvPr>
          <p:cNvSpPr/>
          <p:nvPr/>
        </p:nvSpPr>
        <p:spPr>
          <a:xfrm>
            <a:off x="6313306" y="5092874"/>
            <a:ext cx="1551092" cy="9546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Warehouse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029CA1-CAEB-47F9-A1DF-173CB3BC0171}"/>
              </a:ext>
            </a:extLst>
          </p:cNvPr>
          <p:cNvCxnSpPr>
            <a:cxnSpLocks/>
          </p:cNvCxnSpPr>
          <p:nvPr/>
        </p:nvCxnSpPr>
        <p:spPr>
          <a:xfrm flipH="1" flipV="1">
            <a:off x="5846251" y="4683146"/>
            <a:ext cx="840926" cy="41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930E39A-622B-4A51-9496-ECB08CB02202}"/>
              </a:ext>
            </a:extLst>
          </p:cNvPr>
          <p:cNvSpPr/>
          <p:nvPr/>
        </p:nvSpPr>
        <p:spPr>
          <a:xfrm>
            <a:off x="1708297" y="4210183"/>
            <a:ext cx="1857108" cy="3333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Data Management</a:t>
            </a:r>
            <a:endParaRPr lang="en-US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6290F6-A022-4357-841E-F0D9EFCDA427}"/>
              </a:ext>
            </a:extLst>
          </p:cNvPr>
          <p:cNvSpPr/>
          <p:nvPr/>
        </p:nvSpPr>
        <p:spPr>
          <a:xfrm>
            <a:off x="1708297" y="3879716"/>
            <a:ext cx="1857108" cy="3333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Dimensional Semantic Layer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5FE532-8FB9-468B-96A1-064AB6B184FC}"/>
              </a:ext>
            </a:extLst>
          </p:cNvPr>
          <p:cNvSpPr/>
          <p:nvPr/>
        </p:nvSpPr>
        <p:spPr>
          <a:xfrm>
            <a:off x="1708297" y="3549249"/>
            <a:ext cx="1857108" cy="3333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Analytics Layer</a:t>
            </a:r>
          </a:p>
          <a:p>
            <a:pPr algn="ctr"/>
            <a:r>
              <a:rPr lang="en-US" sz="1100" dirty="0"/>
              <a:t>Data Prep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588F0E-AAAC-4749-8112-A1A5392F76D7}"/>
              </a:ext>
            </a:extLst>
          </p:cNvPr>
          <p:cNvSpPr/>
          <p:nvPr/>
        </p:nvSpPr>
        <p:spPr>
          <a:xfrm>
            <a:off x="1708297" y="3206032"/>
            <a:ext cx="1857108" cy="3333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Reporting Layer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D832E-8C7B-467D-BF25-4357D0FA57DD}"/>
              </a:ext>
            </a:extLst>
          </p:cNvPr>
          <p:cNvSpPr/>
          <p:nvPr/>
        </p:nvSpPr>
        <p:spPr>
          <a:xfrm>
            <a:off x="3913614" y="2903064"/>
            <a:ext cx="2205317" cy="178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472F70-815D-4EB5-A730-99C2F5D5086D}"/>
              </a:ext>
            </a:extLst>
          </p:cNvPr>
          <p:cNvSpPr/>
          <p:nvPr/>
        </p:nvSpPr>
        <p:spPr>
          <a:xfrm>
            <a:off x="4076962" y="4219402"/>
            <a:ext cx="1857108" cy="3333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Data Management</a:t>
            </a:r>
            <a:endParaRPr lang="en-US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B63CD-3A6D-4E57-B46E-7E5F2EE28B04}"/>
              </a:ext>
            </a:extLst>
          </p:cNvPr>
          <p:cNvSpPr/>
          <p:nvPr/>
        </p:nvSpPr>
        <p:spPr>
          <a:xfrm>
            <a:off x="4076962" y="3888935"/>
            <a:ext cx="1857108" cy="3333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Dimensional Semantic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B9AC22-6A65-44EC-8663-C6ED533B6D8D}"/>
              </a:ext>
            </a:extLst>
          </p:cNvPr>
          <p:cNvSpPr/>
          <p:nvPr/>
        </p:nvSpPr>
        <p:spPr>
          <a:xfrm>
            <a:off x="4076962" y="3558468"/>
            <a:ext cx="1857108" cy="3333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Analytics Layer</a:t>
            </a:r>
          </a:p>
          <a:p>
            <a:pPr algn="ctr"/>
            <a:r>
              <a:rPr lang="en-US" sz="1100" dirty="0"/>
              <a:t>Data Prep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57FE32-0C91-4589-9BF1-88FF9445ABE4}"/>
              </a:ext>
            </a:extLst>
          </p:cNvPr>
          <p:cNvSpPr/>
          <p:nvPr/>
        </p:nvSpPr>
        <p:spPr>
          <a:xfrm>
            <a:off x="4076962" y="3215251"/>
            <a:ext cx="1857108" cy="3333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Reporting Layer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002905-C232-4179-B9E3-DCD7C0D9638A}"/>
              </a:ext>
            </a:extLst>
          </p:cNvPr>
          <p:cNvSpPr/>
          <p:nvPr/>
        </p:nvSpPr>
        <p:spPr>
          <a:xfrm>
            <a:off x="6282279" y="2893845"/>
            <a:ext cx="2205317" cy="178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SAP Business Objects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2963CE-5B7E-43E3-A153-4860F85BD5D1}"/>
              </a:ext>
            </a:extLst>
          </p:cNvPr>
          <p:cNvSpPr/>
          <p:nvPr/>
        </p:nvSpPr>
        <p:spPr>
          <a:xfrm>
            <a:off x="6445627" y="4210183"/>
            <a:ext cx="1857108" cy="3333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Data Management</a:t>
            </a:r>
            <a:endParaRPr lang="en-US" sz="11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5C6C0E-0735-433B-8CD3-66F9E6A72C5D}"/>
              </a:ext>
            </a:extLst>
          </p:cNvPr>
          <p:cNvSpPr/>
          <p:nvPr/>
        </p:nvSpPr>
        <p:spPr>
          <a:xfrm>
            <a:off x="6445627" y="3879716"/>
            <a:ext cx="1857108" cy="3333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Dimensional Semantic 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EED46B-2A1E-47A4-AFF2-0D3332EDF64E}"/>
              </a:ext>
            </a:extLst>
          </p:cNvPr>
          <p:cNvSpPr/>
          <p:nvPr/>
        </p:nvSpPr>
        <p:spPr>
          <a:xfrm>
            <a:off x="6445627" y="3549249"/>
            <a:ext cx="1857108" cy="3333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Analytics Layer</a:t>
            </a:r>
          </a:p>
          <a:p>
            <a:pPr algn="ctr"/>
            <a:r>
              <a:rPr lang="en-US" sz="1100" dirty="0"/>
              <a:t>Data Prep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53545B-9C63-4984-BB6C-4D8B5AA17465}"/>
              </a:ext>
            </a:extLst>
          </p:cNvPr>
          <p:cNvSpPr/>
          <p:nvPr/>
        </p:nvSpPr>
        <p:spPr>
          <a:xfrm>
            <a:off x="6445627" y="3206032"/>
            <a:ext cx="1857108" cy="3333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Reporting Layer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36FF8F-D602-4894-9DF3-B3EE677766E0}"/>
              </a:ext>
            </a:extLst>
          </p:cNvPr>
          <p:cNvCxnSpPr>
            <a:cxnSpLocks/>
          </p:cNvCxnSpPr>
          <p:nvPr/>
        </p:nvCxnSpPr>
        <p:spPr>
          <a:xfrm flipH="1" flipV="1">
            <a:off x="3565406" y="4711375"/>
            <a:ext cx="2756529" cy="44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A354775-38B3-48D2-A1B0-2001FF151C6C}"/>
              </a:ext>
            </a:extLst>
          </p:cNvPr>
          <p:cNvSpPr/>
          <p:nvPr/>
        </p:nvSpPr>
        <p:spPr>
          <a:xfrm>
            <a:off x="8766658" y="2875306"/>
            <a:ext cx="2205317" cy="178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Excel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51F626-1F71-49E8-A3F8-32CCEC46A280}"/>
              </a:ext>
            </a:extLst>
          </p:cNvPr>
          <p:cNvSpPr/>
          <p:nvPr/>
        </p:nvSpPr>
        <p:spPr>
          <a:xfrm>
            <a:off x="8930006" y="3530710"/>
            <a:ext cx="1857108" cy="3333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Analytics Layer</a:t>
            </a:r>
          </a:p>
          <a:p>
            <a:pPr algn="ctr"/>
            <a:r>
              <a:rPr lang="en-US" sz="1100" dirty="0"/>
              <a:t>Data Prep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848739-7990-4448-B7CC-01B8CA04D798}"/>
              </a:ext>
            </a:extLst>
          </p:cNvPr>
          <p:cNvSpPr/>
          <p:nvPr/>
        </p:nvSpPr>
        <p:spPr>
          <a:xfrm>
            <a:off x="8930006" y="3170001"/>
            <a:ext cx="1857108" cy="3333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Reporting Layer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720FD0-EC18-4132-9486-AE8218E91F73}"/>
              </a:ext>
            </a:extLst>
          </p:cNvPr>
          <p:cNvCxnSpPr>
            <a:cxnSpLocks/>
          </p:cNvCxnSpPr>
          <p:nvPr/>
        </p:nvCxnSpPr>
        <p:spPr>
          <a:xfrm flipV="1">
            <a:off x="7864398" y="4686775"/>
            <a:ext cx="1157801" cy="47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Multidocument 54">
            <a:extLst>
              <a:ext uri="{FF2B5EF4-FFF2-40B4-BE49-F238E27FC236}">
                <a16:creationId xmlns:a16="http://schemas.microsoft.com/office/drawing/2014/main" id="{CBB57458-1352-45D7-93AC-3174F49ED388}"/>
              </a:ext>
            </a:extLst>
          </p:cNvPr>
          <p:cNvSpPr/>
          <p:nvPr/>
        </p:nvSpPr>
        <p:spPr>
          <a:xfrm>
            <a:off x="9818948" y="5259360"/>
            <a:ext cx="1060704" cy="758952"/>
          </a:xfrm>
          <a:prstGeom prst="flowChartMultidocumen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Open Sans Bold"/>
                <a:cs typeface="Open Sans Bold"/>
              </a:rPr>
              <a:t>files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1672C5-BC6A-4D16-9508-B72E98435244}"/>
              </a:ext>
            </a:extLst>
          </p:cNvPr>
          <p:cNvCxnSpPr>
            <a:cxnSpLocks/>
          </p:cNvCxnSpPr>
          <p:nvPr/>
        </p:nvCxnSpPr>
        <p:spPr>
          <a:xfrm flipV="1">
            <a:off x="7088852" y="4686775"/>
            <a:ext cx="0" cy="36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2C2E45-9A61-4C8C-B15C-64AF8796FF4F}"/>
              </a:ext>
            </a:extLst>
          </p:cNvPr>
          <p:cNvCxnSpPr>
            <a:cxnSpLocks/>
          </p:cNvCxnSpPr>
          <p:nvPr/>
        </p:nvCxnSpPr>
        <p:spPr>
          <a:xfrm flipH="1" flipV="1">
            <a:off x="9869316" y="4711375"/>
            <a:ext cx="247482" cy="52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ylinder 40">
            <a:extLst>
              <a:ext uri="{FF2B5EF4-FFF2-40B4-BE49-F238E27FC236}">
                <a16:creationId xmlns:a16="http://schemas.microsoft.com/office/drawing/2014/main" id="{748EFF0B-8F81-4CC2-A226-E4B0E7D59ECB}"/>
              </a:ext>
            </a:extLst>
          </p:cNvPr>
          <p:cNvSpPr/>
          <p:nvPr/>
        </p:nvSpPr>
        <p:spPr>
          <a:xfrm>
            <a:off x="4052829" y="5072792"/>
            <a:ext cx="1551092" cy="9546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Lake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368D4FD6-3C8F-44E4-8BFF-CAA8949A2534}"/>
              </a:ext>
            </a:extLst>
          </p:cNvPr>
          <p:cNvSpPr/>
          <p:nvPr/>
        </p:nvSpPr>
        <p:spPr>
          <a:xfrm>
            <a:off x="1913421" y="5064533"/>
            <a:ext cx="1551092" cy="9546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Netezza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646452-6F8E-4730-8BDA-61199441AAA4}"/>
              </a:ext>
            </a:extLst>
          </p:cNvPr>
          <p:cNvCxnSpPr>
            <a:cxnSpLocks/>
            <a:stCxn id="41" idx="2"/>
            <a:endCxn id="42" idx="4"/>
          </p:cNvCxnSpPr>
          <p:nvPr/>
        </p:nvCxnSpPr>
        <p:spPr>
          <a:xfrm flipH="1" flipV="1">
            <a:off x="3464513" y="5541862"/>
            <a:ext cx="588316" cy="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A49B1F-A76A-42CB-AD5C-DD9C17C7F21B}"/>
              </a:ext>
            </a:extLst>
          </p:cNvPr>
          <p:cNvCxnSpPr>
            <a:cxnSpLocks/>
            <a:stCxn id="42" idx="1"/>
            <a:endCxn id="18" idx="2"/>
          </p:cNvCxnSpPr>
          <p:nvPr/>
        </p:nvCxnSpPr>
        <p:spPr>
          <a:xfrm flipH="1" flipV="1">
            <a:off x="2647608" y="4679560"/>
            <a:ext cx="41359" cy="38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42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3672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Flight Investments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There are some initiatives which are helping to drive Aetna’s BI capabilities forward but we believe there is significant room to grow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877" y="2494039"/>
            <a:ext cx="1790296" cy="32773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2000" b="1" dirty="0">
                <a:solidFill>
                  <a:schemeClr val="accent2"/>
                </a:solidFill>
                <a:latin typeface="Domaine Display Bold" panose="020A0803080505060203" pitchFamily="18" charset="0"/>
                <a:cs typeface="Open Sans Light"/>
              </a:rPr>
              <a:t> Current</a:t>
            </a:r>
            <a:br>
              <a:rPr lang="en-US" sz="2000" b="1" dirty="0">
                <a:solidFill>
                  <a:schemeClr val="accent2"/>
                </a:solidFill>
                <a:latin typeface="Domaine Display Bold" panose="020A0803080505060203" pitchFamily="18" charset="0"/>
                <a:cs typeface="Open Sans Light"/>
              </a:rPr>
            </a:br>
            <a:r>
              <a:rPr lang="en-US" sz="2000" b="1" dirty="0">
                <a:solidFill>
                  <a:schemeClr val="accent2"/>
                </a:solidFill>
                <a:latin typeface="Domaine Display Bold" panose="020A0803080505060203" pitchFamily="18" charset="0"/>
                <a:cs typeface="Open Sans Light"/>
              </a:rPr>
              <a:t>Activities and Initiatives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89307"/>
              </p:ext>
            </p:extLst>
          </p:nvPr>
        </p:nvGraphicFramePr>
        <p:xfrm>
          <a:off x="324174" y="3290026"/>
          <a:ext cx="2116183" cy="181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83">
                  <a:extLst>
                    <a:ext uri="{9D8B030D-6E8A-4147-A177-3AD203B41FA5}">
                      <a16:colId xmlns:a16="http://schemas.microsoft.com/office/drawing/2014/main" val="2181855017"/>
                    </a:ext>
                  </a:extLst>
                </a:gridCol>
              </a:tblGrid>
              <a:tr h="45252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 COE</a:t>
                      </a:r>
                    </a:p>
                  </a:txBody>
                  <a:tcPr marL="45720" marR="4572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380676"/>
                  </a:ext>
                </a:extLst>
              </a:tr>
              <a:tr h="45252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Analytics COE </a:t>
                      </a:r>
                    </a:p>
                  </a:txBody>
                  <a:tcPr marL="45720" marR="4572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552663"/>
                  </a:ext>
                </a:extLst>
              </a:tr>
              <a:tr h="45252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Unified Data Fabric </a:t>
                      </a:r>
                    </a:p>
                  </a:txBody>
                  <a:tcPr marL="45720" marR="4572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423356"/>
                  </a:ext>
                </a:extLst>
              </a:tr>
              <a:tr h="45252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Health Cloud</a:t>
                      </a:r>
                    </a:p>
                  </a:txBody>
                  <a:tcPr marL="45720" marR="4572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465068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6026" y="3196951"/>
            <a:ext cx="2252158" cy="0"/>
          </a:xfrm>
          <a:prstGeom prst="line">
            <a:avLst/>
          </a:prstGeom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64417" y="1777033"/>
            <a:ext cx="379863" cy="37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1400" b="1" dirty="0">
              <a:solidFill>
                <a:schemeClr val="bg1"/>
              </a:solidFill>
              <a:latin typeface="Open Sans Bold"/>
              <a:cs typeface="Open Sans Bold"/>
            </a:endParaRPr>
          </a:p>
        </p:txBody>
      </p:sp>
      <p:sp>
        <p:nvSpPr>
          <p:cNvPr id="11" name="Freeform 4934"/>
          <p:cNvSpPr>
            <a:spLocks noEditPoints="1"/>
          </p:cNvSpPr>
          <p:nvPr/>
        </p:nvSpPr>
        <p:spPr bwMode="auto">
          <a:xfrm>
            <a:off x="1248140" y="1828616"/>
            <a:ext cx="212414" cy="266536"/>
          </a:xfrm>
          <a:custGeom>
            <a:avLst/>
            <a:gdLst>
              <a:gd name="T0" fmla="*/ 278 w 284"/>
              <a:gd name="T1" fmla="*/ 252 h 392"/>
              <a:gd name="T2" fmla="*/ 282 w 284"/>
              <a:gd name="T3" fmla="*/ 234 h 392"/>
              <a:gd name="T4" fmla="*/ 278 w 284"/>
              <a:gd name="T5" fmla="*/ 220 h 392"/>
              <a:gd name="T6" fmla="*/ 220 w 284"/>
              <a:gd name="T7" fmla="*/ 236 h 392"/>
              <a:gd name="T8" fmla="*/ 120 w 284"/>
              <a:gd name="T9" fmla="*/ 244 h 392"/>
              <a:gd name="T10" fmla="*/ 122 w 284"/>
              <a:gd name="T11" fmla="*/ 198 h 392"/>
              <a:gd name="T12" fmla="*/ 6 w 284"/>
              <a:gd name="T13" fmla="*/ 216 h 392"/>
              <a:gd name="T14" fmla="*/ 0 w 284"/>
              <a:gd name="T15" fmla="*/ 222 h 392"/>
              <a:gd name="T16" fmla="*/ 6 w 284"/>
              <a:gd name="T17" fmla="*/ 246 h 392"/>
              <a:gd name="T18" fmla="*/ 0 w 284"/>
              <a:gd name="T19" fmla="*/ 254 h 392"/>
              <a:gd name="T20" fmla="*/ 6 w 284"/>
              <a:gd name="T21" fmla="*/ 276 h 392"/>
              <a:gd name="T22" fmla="*/ 0 w 284"/>
              <a:gd name="T23" fmla="*/ 284 h 392"/>
              <a:gd name="T24" fmla="*/ 6 w 284"/>
              <a:gd name="T25" fmla="*/ 306 h 392"/>
              <a:gd name="T26" fmla="*/ 0 w 284"/>
              <a:gd name="T27" fmla="*/ 314 h 392"/>
              <a:gd name="T28" fmla="*/ 6 w 284"/>
              <a:gd name="T29" fmla="*/ 336 h 392"/>
              <a:gd name="T30" fmla="*/ 0 w 284"/>
              <a:gd name="T31" fmla="*/ 344 h 392"/>
              <a:gd name="T32" fmla="*/ 158 w 284"/>
              <a:gd name="T33" fmla="*/ 392 h 392"/>
              <a:gd name="T34" fmla="*/ 278 w 284"/>
              <a:gd name="T35" fmla="*/ 358 h 392"/>
              <a:gd name="T36" fmla="*/ 284 w 284"/>
              <a:gd name="T37" fmla="*/ 350 h 392"/>
              <a:gd name="T38" fmla="*/ 278 w 284"/>
              <a:gd name="T39" fmla="*/ 328 h 392"/>
              <a:gd name="T40" fmla="*/ 284 w 284"/>
              <a:gd name="T41" fmla="*/ 320 h 392"/>
              <a:gd name="T42" fmla="*/ 278 w 284"/>
              <a:gd name="T43" fmla="*/ 298 h 392"/>
              <a:gd name="T44" fmla="*/ 284 w 284"/>
              <a:gd name="T45" fmla="*/ 290 h 392"/>
              <a:gd name="T46" fmla="*/ 278 w 284"/>
              <a:gd name="T47" fmla="*/ 266 h 392"/>
              <a:gd name="T48" fmla="*/ 284 w 284"/>
              <a:gd name="T49" fmla="*/ 260 h 392"/>
              <a:gd name="T50" fmla="*/ 64 w 284"/>
              <a:gd name="T51" fmla="*/ 336 h 392"/>
              <a:gd name="T52" fmla="*/ 160 w 284"/>
              <a:gd name="T53" fmla="*/ 362 h 392"/>
              <a:gd name="T54" fmla="*/ 246 w 284"/>
              <a:gd name="T55" fmla="*/ 320 h 392"/>
              <a:gd name="T56" fmla="*/ 94 w 284"/>
              <a:gd name="T57" fmla="*/ 328 h 392"/>
              <a:gd name="T58" fmla="*/ 90 w 284"/>
              <a:gd name="T59" fmla="*/ 312 h 392"/>
              <a:gd name="T60" fmla="*/ 160 w 284"/>
              <a:gd name="T61" fmla="*/ 330 h 392"/>
              <a:gd name="T62" fmla="*/ 194 w 284"/>
              <a:gd name="T63" fmla="*/ 322 h 392"/>
              <a:gd name="T64" fmla="*/ 220 w 284"/>
              <a:gd name="T65" fmla="*/ 298 h 392"/>
              <a:gd name="T66" fmla="*/ 120 w 284"/>
              <a:gd name="T67" fmla="*/ 304 h 392"/>
              <a:gd name="T68" fmla="*/ 64 w 284"/>
              <a:gd name="T69" fmla="*/ 276 h 392"/>
              <a:gd name="T70" fmla="*/ 158 w 284"/>
              <a:gd name="T71" fmla="*/ 300 h 392"/>
              <a:gd name="T72" fmla="*/ 164 w 284"/>
              <a:gd name="T73" fmla="*/ 300 h 392"/>
              <a:gd name="T74" fmla="*/ 190 w 284"/>
              <a:gd name="T75" fmla="*/ 276 h 392"/>
              <a:gd name="T76" fmla="*/ 94 w 284"/>
              <a:gd name="T77" fmla="*/ 268 h 392"/>
              <a:gd name="T78" fmla="*/ 90 w 284"/>
              <a:gd name="T79" fmla="*/ 252 h 392"/>
              <a:gd name="T80" fmla="*/ 160 w 284"/>
              <a:gd name="T81" fmla="*/ 270 h 392"/>
              <a:gd name="T82" fmla="*/ 194 w 284"/>
              <a:gd name="T83" fmla="*/ 260 h 392"/>
              <a:gd name="T84" fmla="*/ 190 w 284"/>
              <a:gd name="T85" fmla="*/ 276 h 392"/>
              <a:gd name="T86" fmla="*/ 130 w 284"/>
              <a:gd name="T87" fmla="*/ 46 h 392"/>
              <a:gd name="T88" fmla="*/ 154 w 284"/>
              <a:gd name="T89" fmla="*/ 46 h 392"/>
              <a:gd name="T90" fmla="*/ 150 w 284"/>
              <a:gd name="T91" fmla="*/ 170 h 392"/>
              <a:gd name="T92" fmla="*/ 148 w 284"/>
              <a:gd name="T93" fmla="*/ 232 h 392"/>
              <a:gd name="T94" fmla="*/ 140 w 284"/>
              <a:gd name="T95" fmla="*/ 234 h 392"/>
              <a:gd name="T96" fmla="*/ 134 w 284"/>
              <a:gd name="T97" fmla="*/ 17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4" h="392">
                <a:moveTo>
                  <a:pt x="284" y="260"/>
                </a:moveTo>
                <a:lnTo>
                  <a:pt x="284" y="260"/>
                </a:lnTo>
                <a:lnTo>
                  <a:pt x="282" y="254"/>
                </a:lnTo>
                <a:lnTo>
                  <a:pt x="278" y="252"/>
                </a:lnTo>
                <a:lnTo>
                  <a:pt x="250" y="244"/>
                </a:lnTo>
                <a:lnTo>
                  <a:pt x="278" y="236"/>
                </a:lnTo>
                <a:lnTo>
                  <a:pt x="278" y="236"/>
                </a:lnTo>
                <a:lnTo>
                  <a:pt x="282" y="234"/>
                </a:lnTo>
                <a:lnTo>
                  <a:pt x="284" y="228"/>
                </a:lnTo>
                <a:lnTo>
                  <a:pt x="284" y="228"/>
                </a:lnTo>
                <a:lnTo>
                  <a:pt x="282" y="224"/>
                </a:lnTo>
                <a:lnTo>
                  <a:pt x="278" y="220"/>
                </a:lnTo>
                <a:lnTo>
                  <a:pt x="162" y="192"/>
                </a:lnTo>
                <a:lnTo>
                  <a:pt x="162" y="208"/>
                </a:lnTo>
                <a:lnTo>
                  <a:pt x="246" y="230"/>
                </a:lnTo>
                <a:lnTo>
                  <a:pt x="220" y="236"/>
                </a:lnTo>
                <a:lnTo>
                  <a:pt x="190" y="246"/>
                </a:lnTo>
                <a:lnTo>
                  <a:pt x="164" y="252"/>
                </a:lnTo>
                <a:lnTo>
                  <a:pt x="160" y="254"/>
                </a:lnTo>
                <a:lnTo>
                  <a:pt x="120" y="244"/>
                </a:lnTo>
                <a:lnTo>
                  <a:pt x="94" y="236"/>
                </a:lnTo>
                <a:lnTo>
                  <a:pt x="64" y="228"/>
                </a:lnTo>
                <a:lnTo>
                  <a:pt x="38" y="222"/>
                </a:lnTo>
                <a:lnTo>
                  <a:pt x="122" y="198"/>
                </a:lnTo>
                <a:lnTo>
                  <a:pt x="122" y="182"/>
                </a:lnTo>
                <a:lnTo>
                  <a:pt x="122" y="182"/>
                </a:lnTo>
                <a:lnTo>
                  <a:pt x="122" y="182"/>
                </a:lnTo>
                <a:lnTo>
                  <a:pt x="6" y="216"/>
                </a:lnTo>
                <a:lnTo>
                  <a:pt x="6" y="216"/>
                </a:lnTo>
                <a:lnTo>
                  <a:pt x="2" y="218"/>
                </a:lnTo>
                <a:lnTo>
                  <a:pt x="0" y="222"/>
                </a:lnTo>
                <a:lnTo>
                  <a:pt x="0" y="222"/>
                </a:lnTo>
                <a:lnTo>
                  <a:pt x="2" y="228"/>
                </a:lnTo>
                <a:lnTo>
                  <a:pt x="6" y="230"/>
                </a:lnTo>
                <a:lnTo>
                  <a:pt x="34" y="238"/>
                </a:lnTo>
                <a:lnTo>
                  <a:pt x="6" y="246"/>
                </a:lnTo>
                <a:lnTo>
                  <a:pt x="6" y="246"/>
                </a:lnTo>
                <a:lnTo>
                  <a:pt x="2" y="248"/>
                </a:lnTo>
                <a:lnTo>
                  <a:pt x="0" y="254"/>
                </a:lnTo>
                <a:lnTo>
                  <a:pt x="0" y="254"/>
                </a:lnTo>
                <a:lnTo>
                  <a:pt x="2" y="258"/>
                </a:lnTo>
                <a:lnTo>
                  <a:pt x="6" y="260"/>
                </a:lnTo>
                <a:lnTo>
                  <a:pt x="34" y="268"/>
                </a:lnTo>
                <a:lnTo>
                  <a:pt x="6" y="276"/>
                </a:lnTo>
                <a:lnTo>
                  <a:pt x="6" y="276"/>
                </a:lnTo>
                <a:lnTo>
                  <a:pt x="2" y="278"/>
                </a:lnTo>
                <a:lnTo>
                  <a:pt x="0" y="284"/>
                </a:lnTo>
                <a:lnTo>
                  <a:pt x="0" y="284"/>
                </a:lnTo>
                <a:lnTo>
                  <a:pt x="2" y="288"/>
                </a:lnTo>
                <a:lnTo>
                  <a:pt x="6" y="292"/>
                </a:lnTo>
                <a:lnTo>
                  <a:pt x="34" y="298"/>
                </a:lnTo>
                <a:lnTo>
                  <a:pt x="6" y="306"/>
                </a:lnTo>
                <a:lnTo>
                  <a:pt x="6" y="306"/>
                </a:lnTo>
                <a:lnTo>
                  <a:pt x="2" y="310"/>
                </a:lnTo>
                <a:lnTo>
                  <a:pt x="0" y="314"/>
                </a:lnTo>
                <a:lnTo>
                  <a:pt x="0" y="314"/>
                </a:lnTo>
                <a:lnTo>
                  <a:pt x="2" y="318"/>
                </a:lnTo>
                <a:lnTo>
                  <a:pt x="6" y="322"/>
                </a:lnTo>
                <a:lnTo>
                  <a:pt x="34" y="328"/>
                </a:lnTo>
                <a:lnTo>
                  <a:pt x="6" y="336"/>
                </a:lnTo>
                <a:lnTo>
                  <a:pt x="6" y="336"/>
                </a:lnTo>
                <a:lnTo>
                  <a:pt x="2" y="340"/>
                </a:lnTo>
                <a:lnTo>
                  <a:pt x="0" y="344"/>
                </a:lnTo>
                <a:lnTo>
                  <a:pt x="0" y="344"/>
                </a:lnTo>
                <a:lnTo>
                  <a:pt x="2" y="350"/>
                </a:lnTo>
                <a:lnTo>
                  <a:pt x="6" y="352"/>
                </a:lnTo>
                <a:lnTo>
                  <a:pt x="158" y="392"/>
                </a:lnTo>
                <a:lnTo>
                  <a:pt x="158" y="392"/>
                </a:lnTo>
                <a:lnTo>
                  <a:pt x="160" y="392"/>
                </a:lnTo>
                <a:lnTo>
                  <a:pt x="160" y="392"/>
                </a:lnTo>
                <a:lnTo>
                  <a:pt x="162" y="392"/>
                </a:lnTo>
                <a:lnTo>
                  <a:pt x="278" y="358"/>
                </a:lnTo>
                <a:lnTo>
                  <a:pt x="278" y="358"/>
                </a:lnTo>
                <a:lnTo>
                  <a:pt x="282" y="356"/>
                </a:lnTo>
                <a:lnTo>
                  <a:pt x="284" y="350"/>
                </a:lnTo>
                <a:lnTo>
                  <a:pt x="284" y="350"/>
                </a:lnTo>
                <a:lnTo>
                  <a:pt x="282" y="346"/>
                </a:lnTo>
                <a:lnTo>
                  <a:pt x="278" y="342"/>
                </a:lnTo>
                <a:lnTo>
                  <a:pt x="250" y="336"/>
                </a:lnTo>
                <a:lnTo>
                  <a:pt x="278" y="328"/>
                </a:lnTo>
                <a:lnTo>
                  <a:pt x="278" y="328"/>
                </a:lnTo>
                <a:lnTo>
                  <a:pt x="282" y="324"/>
                </a:lnTo>
                <a:lnTo>
                  <a:pt x="284" y="320"/>
                </a:lnTo>
                <a:lnTo>
                  <a:pt x="284" y="320"/>
                </a:lnTo>
                <a:lnTo>
                  <a:pt x="282" y="316"/>
                </a:lnTo>
                <a:lnTo>
                  <a:pt x="278" y="312"/>
                </a:lnTo>
                <a:lnTo>
                  <a:pt x="250" y="306"/>
                </a:lnTo>
                <a:lnTo>
                  <a:pt x="278" y="298"/>
                </a:lnTo>
                <a:lnTo>
                  <a:pt x="278" y="298"/>
                </a:lnTo>
                <a:lnTo>
                  <a:pt x="282" y="294"/>
                </a:lnTo>
                <a:lnTo>
                  <a:pt x="284" y="290"/>
                </a:lnTo>
                <a:lnTo>
                  <a:pt x="284" y="290"/>
                </a:lnTo>
                <a:lnTo>
                  <a:pt x="282" y="284"/>
                </a:lnTo>
                <a:lnTo>
                  <a:pt x="278" y="282"/>
                </a:lnTo>
                <a:lnTo>
                  <a:pt x="250" y="274"/>
                </a:lnTo>
                <a:lnTo>
                  <a:pt x="278" y="266"/>
                </a:lnTo>
                <a:lnTo>
                  <a:pt x="278" y="266"/>
                </a:lnTo>
                <a:lnTo>
                  <a:pt x="282" y="264"/>
                </a:lnTo>
                <a:lnTo>
                  <a:pt x="284" y="260"/>
                </a:lnTo>
                <a:lnTo>
                  <a:pt x="284" y="260"/>
                </a:lnTo>
                <a:close/>
                <a:moveTo>
                  <a:pt x="246" y="350"/>
                </a:moveTo>
                <a:lnTo>
                  <a:pt x="160" y="376"/>
                </a:lnTo>
                <a:lnTo>
                  <a:pt x="38" y="344"/>
                </a:lnTo>
                <a:lnTo>
                  <a:pt x="64" y="336"/>
                </a:lnTo>
                <a:lnTo>
                  <a:pt x="158" y="360"/>
                </a:lnTo>
                <a:lnTo>
                  <a:pt x="158" y="360"/>
                </a:lnTo>
                <a:lnTo>
                  <a:pt x="160" y="362"/>
                </a:lnTo>
                <a:lnTo>
                  <a:pt x="160" y="362"/>
                </a:lnTo>
                <a:lnTo>
                  <a:pt x="162" y="360"/>
                </a:lnTo>
                <a:lnTo>
                  <a:pt x="220" y="344"/>
                </a:lnTo>
                <a:lnTo>
                  <a:pt x="246" y="350"/>
                </a:lnTo>
                <a:close/>
                <a:moveTo>
                  <a:pt x="246" y="320"/>
                </a:moveTo>
                <a:lnTo>
                  <a:pt x="220" y="328"/>
                </a:lnTo>
                <a:lnTo>
                  <a:pt x="190" y="336"/>
                </a:lnTo>
                <a:lnTo>
                  <a:pt x="160" y="344"/>
                </a:lnTo>
                <a:lnTo>
                  <a:pt x="94" y="328"/>
                </a:lnTo>
                <a:lnTo>
                  <a:pt x="64" y="320"/>
                </a:lnTo>
                <a:lnTo>
                  <a:pt x="38" y="314"/>
                </a:lnTo>
                <a:lnTo>
                  <a:pt x="64" y="306"/>
                </a:lnTo>
                <a:lnTo>
                  <a:pt x="90" y="312"/>
                </a:lnTo>
                <a:lnTo>
                  <a:pt x="120" y="320"/>
                </a:lnTo>
                <a:lnTo>
                  <a:pt x="158" y="330"/>
                </a:lnTo>
                <a:lnTo>
                  <a:pt x="158" y="330"/>
                </a:lnTo>
                <a:lnTo>
                  <a:pt x="160" y="330"/>
                </a:lnTo>
                <a:lnTo>
                  <a:pt x="160" y="330"/>
                </a:lnTo>
                <a:lnTo>
                  <a:pt x="162" y="330"/>
                </a:lnTo>
                <a:lnTo>
                  <a:pt x="164" y="330"/>
                </a:lnTo>
                <a:lnTo>
                  <a:pt x="194" y="322"/>
                </a:lnTo>
                <a:lnTo>
                  <a:pt x="220" y="314"/>
                </a:lnTo>
                <a:lnTo>
                  <a:pt x="246" y="320"/>
                </a:lnTo>
                <a:close/>
                <a:moveTo>
                  <a:pt x="246" y="290"/>
                </a:moveTo>
                <a:lnTo>
                  <a:pt x="220" y="298"/>
                </a:lnTo>
                <a:lnTo>
                  <a:pt x="190" y="306"/>
                </a:lnTo>
                <a:lnTo>
                  <a:pt x="164" y="314"/>
                </a:lnTo>
                <a:lnTo>
                  <a:pt x="160" y="314"/>
                </a:lnTo>
                <a:lnTo>
                  <a:pt x="120" y="304"/>
                </a:lnTo>
                <a:lnTo>
                  <a:pt x="94" y="298"/>
                </a:lnTo>
                <a:lnTo>
                  <a:pt x="64" y="290"/>
                </a:lnTo>
                <a:lnTo>
                  <a:pt x="38" y="284"/>
                </a:lnTo>
                <a:lnTo>
                  <a:pt x="64" y="276"/>
                </a:lnTo>
                <a:lnTo>
                  <a:pt x="90" y="282"/>
                </a:lnTo>
                <a:lnTo>
                  <a:pt x="120" y="290"/>
                </a:lnTo>
                <a:lnTo>
                  <a:pt x="158" y="300"/>
                </a:lnTo>
                <a:lnTo>
                  <a:pt x="158" y="300"/>
                </a:lnTo>
                <a:lnTo>
                  <a:pt x="160" y="300"/>
                </a:lnTo>
                <a:lnTo>
                  <a:pt x="160" y="300"/>
                </a:lnTo>
                <a:lnTo>
                  <a:pt x="162" y="300"/>
                </a:lnTo>
                <a:lnTo>
                  <a:pt x="164" y="300"/>
                </a:lnTo>
                <a:lnTo>
                  <a:pt x="194" y="290"/>
                </a:lnTo>
                <a:lnTo>
                  <a:pt x="220" y="284"/>
                </a:lnTo>
                <a:lnTo>
                  <a:pt x="246" y="290"/>
                </a:lnTo>
                <a:close/>
                <a:moveTo>
                  <a:pt x="190" y="276"/>
                </a:moveTo>
                <a:lnTo>
                  <a:pt x="164" y="282"/>
                </a:lnTo>
                <a:lnTo>
                  <a:pt x="160" y="284"/>
                </a:lnTo>
                <a:lnTo>
                  <a:pt x="120" y="274"/>
                </a:lnTo>
                <a:lnTo>
                  <a:pt x="94" y="268"/>
                </a:lnTo>
                <a:lnTo>
                  <a:pt x="64" y="260"/>
                </a:lnTo>
                <a:lnTo>
                  <a:pt x="38" y="252"/>
                </a:lnTo>
                <a:lnTo>
                  <a:pt x="64" y="246"/>
                </a:lnTo>
                <a:lnTo>
                  <a:pt x="90" y="252"/>
                </a:lnTo>
                <a:lnTo>
                  <a:pt x="120" y="260"/>
                </a:lnTo>
                <a:lnTo>
                  <a:pt x="158" y="270"/>
                </a:lnTo>
                <a:lnTo>
                  <a:pt x="158" y="270"/>
                </a:lnTo>
                <a:lnTo>
                  <a:pt x="160" y="270"/>
                </a:lnTo>
                <a:lnTo>
                  <a:pt x="160" y="270"/>
                </a:lnTo>
                <a:lnTo>
                  <a:pt x="162" y="270"/>
                </a:lnTo>
                <a:lnTo>
                  <a:pt x="164" y="270"/>
                </a:lnTo>
                <a:lnTo>
                  <a:pt x="194" y="260"/>
                </a:lnTo>
                <a:lnTo>
                  <a:pt x="220" y="254"/>
                </a:lnTo>
                <a:lnTo>
                  <a:pt x="246" y="260"/>
                </a:lnTo>
                <a:lnTo>
                  <a:pt x="220" y="266"/>
                </a:lnTo>
                <a:lnTo>
                  <a:pt x="190" y="276"/>
                </a:lnTo>
                <a:close/>
                <a:moveTo>
                  <a:pt x="52" y="170"/>
                </a:moveTo>
                <a:lnTo>
                  <a:pt x="120" y="102"/>
                </a:lnTo>
                <a:lnTo>
                  <a:pt x="74" y="102"/>
                </a:lnTo>
                <a:lnTo>
                  <a:pt x="130" y="46"/>
                </a:lnTo>
                <a:lnTo>
                  <a:pt x="96" y="46"/>
                </a:lnTo>
                <a:lnTo>
                  <a:pt x="142" y="0"/>
                </a:lnTo>
                <a:lnTo>
                  <a:pt x="188" y="46"/>
                </a:lnTo>
                <a:lnTo>
                  <a:pt x="154" y="46"/>
                </a:lnTo>
                <a:lnTo>
                  <a:pt x="210" y="102"/>
                </a:lnTo>
                <a:lnTo>
                  <a:pt x="164" y="102"/>
                </a:lnTo>
                <a:lnTo>
                  <a:pt x="232" y="170"/>
                </a:lnTo>
                <a:lnTo>
                  <a:pt x="150" y="170"/>
                </a:lnTo>
                <a:lnTo>
                  <a:pt x="150" y="226"/>
                </a:lnTo>
                <a:lnTo>
                  <a:pt x="150" y="226"/>
                </a:lnTo>
                <a:lnTo>
                  <a:pt x="150" y="228"/>
                </a:lnTo>
                <a:lnTo>
                  <a:pt x="148" y="232"/>
                </a:lnTo>
                <a:lnTo>
                  <a:pt x="146" y="234"/>
                </a:lnTo>
                <a:lnTo>
                  <a:pt x="142" y="234"/>
                </a:lnTo>
                <a:lnTo>
                  <a:pt x="142" y="234"/>
                </a:lnTo>
                <a:lnTo>
                  <a:pt x="140" y="234"/>
                </a:lnTo>
                <a:lnTo>
                  <a:pt x="136" y="232"/>
                </a:lnTo>
                <a:lnTo>
                  <a:pt x="134" y="228"/>
                </a:lnTo>
                <a:lnTo>
                  <a:pt x="134" y="226"/>
                </a:lnTo>
                <a:lnTo>
                  <a:pt x="134" y="170"/>
                </a:lnTo>
                <a:lnTo>
                  <a:pt x="52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20041" y="3352168"/>
            <a:ext cx="313937" cy="3139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Open Sans Bold"/>
                <a:cs typeface="Open Sans Bold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327825" y="3785273"/>
            <a:ext cx="313937" cy="3139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Open Sans Bold"/>
                <a:cs typeface="Open Sans Bold"/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335609" y="4218378"/>
            <a:ext cx="313937" cy="3139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Open Sans Bold"/>
                <a:cs typeface="Open Sans Bold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43393" y="4651483"/>
            <a:ext cx="313937" cy="3139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Open Sans Bold"/>
                <a:cs typeface="Open Sans Bold"/>
              </a:rPr>
              <a:t>4</a:t>
            </a:r>
          </a:p>
        </p:txBody>
      </p:sp>
      <p:grpSp>
        <p:nvGrpSpPr>
          <p:cNvPr id="98" name="Group 21">
            <a:extLst>
              <a:ext uri="{FF2B5EF4-FFF2-40B4-BE49-F238E27FC236}">
                <a16:creationId xmlns:a16="http://schemas.microsoft.com/office/drawing/2014/main" id="{9A9171ED-CF6F-48BD-91BE-6D345047B02E}"/>
              </a:ext>
            </a:extLst>
          </p:cNvPr>
          <p:cNvGrpSpPr/>
          <p:nvPr/>
        </p:nvGrpSpPr>
        <p:grpSpPr>
          <a:xfrm>
            <a:off x="3060008" y="1747864"/>
            <a:ext cx="8290473" cy="2075702"/>
            <a:chOff x="533400" y="1635124"/>
            <a:chExt cx="4072268" cy="2433737"/>
          </a:xfrm>
        </p:grpSpPr>
        <p:sp>
          <p:nvSpPr>
            <p:cNvPr id="99" name="AutoShape 3">
              <a:extLst>
                <a:ext uri="{FF2B5EF4-FFF2-40B4-BE49-F238E27FC236}">
                  <a16:creationId xmlns:a16="http://schemas.microsoft.com/office/drawing/2014/main" id="{8CD4AF3F-C667-4E42-924B-010CBFF4D1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239044" y="932656"/>
              <a:ext cx="587378" cy="1992313"/>
            </a:xfrm>
            <a:prstGeom prst="homePlate">
              <a:avLst>
                <a:gd name="adj" fmla="val 30944"/>
              </a:avLst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vert="eaVert" lIns="0" tIns="0" rIns="0" bIns="182832">
              <a:noAutofit/>
            </a:bodyPr>
            <a:lstStyle/>
            <a:p>
              <a:pPr algn="ctr" defTabSz="1042675" eaLnBrk="0" hangingPunct="0"/>
              <a:r>
                <a:rPr lang="en-GB" sz="1999" b="1" i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BI COE</a:t>
              </a:r>
            </a:p>
          </p:txBody>
        </p:sp>
        <p:sp>
          <p:nvSpPr>
            <p:cNvPr id="100" name="Freeform 4">
              <a:extLst>
                <a:ext uri="{FF2B5EF4-FFF2-40B4-BE49-F238E27FC236}">
                  <a16:creationId xmlns:a16="http://schemas.microsoft.com/office/drawing/2014/main" id="{1E0A92F1-F850-4A5B-9C72-48E89199E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" y="2149261"/>
              <a:ext cx="1995487" cy="1919600"/>
            </a:xfrm>
            <a:custGeom>
              <a:avLst/>
              <a:gdLst>
                <a:gd name="T0" fmla="*/ 2147483647 w 1590"/>
                <a:gd name="T1" fmla="*/ 0 h 1901"/>
                <a:gd name="T2" fmla="*/ 2147483647 w 1590"/>
                <a:gd name="T3" fmla="*/ 2147483647 h 1901"/>
                <a:gd name="T4" fmla="*/ 2147483647 w 1590"/>
                <a:gd name="T5" fmla="*/ 0 h 1901"/>
                <a:gd name="T6" fmla="*/ 2147483647 w 1590"/>
                <a:gd name="T7" fmla="*/ 2147483647 h 1901"/>
                <a:gd name="T8" fmla="*/ 0 w 1590"/>
                <a:gd name="T9" fmla="*/ 2147483647 h 1901"/>
                <a:gd name="T10" fmla="*/ 2147483647 w 1590"/>
                <a:gd name="T11" fmla="*/ 2147483647 h 1901"/>
                <a:gd name="T12" fmla="*/ 2147483647 w 1590"/>
                <a:gd name="T13" fmla="*/ 2147483647 h 1901"/>
                <a:gd name="T14" fmla="*/ 2147483647 w 1590"/>
                <a:gd name="T15" fmla="*/ 2147483647 h 1901"/>
                <a:gd name="T16" fmla="*/ 2147483647 w 1590"/>
                <a:gd name="T17" fmla="*/ 0 h 19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90"/>
                <a:gd name="T28" fmla="*/ 0 h 1901"/>
                <a:gd name="T29" fmla="*/ 1590 w 1590"/>
                <a:gd name="T30" fmla="*/ 1901 h 190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90" h="1901">
                  <a:moveTo>
                    <a:pt x="4" y="0"/>
                  </a:moveTo>
                  <a:lnTo>
                    <a:pt x="797" y="127"/>
                  </a:lnTo>
                  <a:lnTo>
                    <a:pt x="1589" y="0"/>
                  </a:lnTo>
                  <a:lnTo>
                    <a:pt x="1589" y="1900"/>
                  </a:lnTo>
                  <a:lnTo>
                    <a:pt x="0" y="1900"/>
                  </a:lnTo>
                  <a:lnTo>
                    <a:pt x="24" y="1900"/>
                  </a:lnTo>
                  <a:lnTo>
                    <a:pt x="8" y="1900"/>
                  </a:lnTo>
                  <a:lnTo>
                    <a:pt x="4" y="1900"/>
                  </a:lnTo>
                  <a:lnTo>
                    <a:pt x="4" y="0"/>
                  </a:lnTo>
                </a:path>
              </a:pathLst>
            </a:cu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lIns="52139" tIns="52139" rIns="52139" bIns="52139">
              <a:noAutofit/>
            </a:bodyPr>
            <a:lstStyle/>
            <a:p>
              <a:pPr defTabSz="1042675">
                <a:spcAft>
                  <a:spcPct val="0"/>
                </a:spcAft>
              </a:pPr>
              <a:endParaRPr lang="en-GB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1" name="Rectangle 12">
              <a:extLst>
                <a:ext uri="{FF2B5EF4-FFF2-40B4-BE49-F238E27FC236}">
                  <a16:creationId xmlns:a16="http://schemas.microsoft.com/office/drawing/2014/main" id="{A3B3E8D7-005B-4FCD-AF7B-4A6BF819E5C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22300" y="2287637"/>
              <a:ext cx="1814512" cy="76174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noAutofit/>
            </a:bodyPr>
            <a:lstStyle/>
            <a:p>
              <a:pPr defTabSz="914126">
                <a:spcAft>
                  <a:spcPts val="600"/>
                </a:spcAft>
                <a:buClr>
                  <a:schemeClr val="tx1"/>
                </a:buClr>
                <a:defRPr/>
              </a:pP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+mj-lt"/>
                  <a:cs typeface="Arial" pitchFamily="34" charset="0"/>
                </a:rPr>
                <a:t>Microsoft Power BI</a:t>
              </a:r>
            </a:p>
            <a:p>
              <a:pPr marL="0" lvl="1" defTabSz="995064" eaLnBrk="0" hangingPunct="0">
                <a:spcAft>
                  <a:spcPts val="400"/>
                </a:spcAft>
                <a:buClr>
                  <a:schemeClr val="tx1"/>
                </a:buClr>
                <a:buSzPct val="100000"/>
                <a:defRPr/>
              </a:pPr>
              <a:endParaRPr lang="en-US" sz="1600" kern="0" dirty="0">
                <a:solidFill>
                  <a:srgbClr val="000000"/>
                </a:solidFill>
                <a:latin typeface="+mj-lt"/>
                <a:cs typeface="Arial" pitchFamily="34" charset="0"/>
              </a:endParaRPr>
            </a:p>
            <a:p>
              <a:pPr marL="0" lvl="1" defTabSz="995064" eaLnBrk="0" hangingPunct="0">
                <a:spcAft>
                  <a:spcPts val="400"/>
                </a:spcAft>
                <a:buClr>
                  <a:schemeClr val="tx1"/>
                </a:buClr>
                <a:buSzPct val="100000"/>
                <a:defRPr/>
              </a:pPr>
              <a:r>
                <a:rPr lang="en-US" sz="1600" b="1" kern="0" dirty="0">
                  <a:solidFill>
                    <a:schemeClr val="accent6">
                      <a:lumMod val="75000"/>
                    </a:schemeClr>
                  </a:solidFill>
                  <a:latin typeface="+mj-lt"/>
                  <a:cs typeface="Arial" pitchFamily="34" charset="0"/>
                </a:rPr>
                <a:t>SQL Server BI Platform</a:t>
              </a:r>
            </a:p>
            <a:p>
              <a:pPr marL="0" lvl="1" defTabSz="995064" eaLnBrk="0" hangingPunct="0">
                <a:spcAft>
                  <a:spcPts val="400"/>
                </a:spcAft>
                <a:buClr>
                  <a:schemeClr val="tx1"/>
                </a:buClr>
                <a:buSzPct val="100000"/>
                <a:defRPr/>
              </a:pPr>
              <a:endParaRPr lang="en-US" sz="1600" b="1" kern="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endParaRPr>
            </a:p>
            <a:p>
              <a:pPr marL="0" lvl="1" defTabSz="995064" eaLnBrk="0" hangingPunct="0">
                <a:spcAft>
                  <a:spcPts val="400"/>
                </a:spcAft>
                <a:buClr>
                  <a:schemeClr val="tx1"/>
                </a:buClr>
                <a:buSzPct val="100000"/>
                <a:defRPr/>
              </a:pPr>
              <a:r>
                <a:rPr lang="en-US" sz="1600" b="1" kern="0" dirty="0">
                  <a:solidFill>
                    <a:schemeClr val="accent6">
                      <a:lumMod val="75000"/>
                    </a:schemeClr>
                  </a:solidFill>
                  <a:latin typeface="+mj-lt"/>
                  <a:cs typeface="Arial" pitchFamily="34" charset="0"/>
                </a:rPr>
                <a:t>SAP BO &amp; Crystal Reports</a:t>
              </a:r>
            </a:p>
            <a:p>
              <a:pPr marL="0" lvl="1" defTabSz="995064" eaLnBrk="0" hangingPunct="0">
                <a:spcAft>
                  <a:spcPts val="400"/>
                </a:spcAft>
                <a:buClr>
                  <a:schemeClr val="tx1"/>
                </a:buClr>
                <a:buSzPct val="100000"/>
                <a:defRPr/>
              </a:pPr>
              <a:endParaRPr lang="en-US" sz="1600" kern="0" dirty="0">
                <a:solidFill>
                  <a:srgbClr val="00000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2" name="AutoShape 3">
              <a:extLst>
                <a:ext uri="{FF2B5EF4-FFF2-40B4-BE49-F238E27FC236}">
                  <a16:creationId xmlns:a16="http://schemas.microsoft.com/office/drawing/2014/main" id="{50F7ABC4-E583-496C-A627-BEF661113E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 flipV="1">
              <a:off x="3336346" y="2794907"/>
              <a:ext cx="546330" cy="1992314"/>
            </a:xfrm>
            <a:prstGeom prst="homePlate">
              <a:avLst>
                <a:gd name="adj" fmla="val 30944"/>
              </a:avLst>
            </a:prstGeom>
            <a:solidFill>
              <a:schemeClr val="accent5"/>
            </a:solidFill>
            <a:ln w="12700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eaVert" lIns="0" tIns="0" rIns="0" bIns="0" anchor="ctr" anchorCtr="1">
              <a:noAutofit/>
            </a:bodyPr>
            <a:lstStyle/>
            <a:p>
              <a:pPr defTabSz="1042675" eaLnBrk="0" hangingPunct="0"/>
              <a:r>
                <a:rPr lang="en-GB" sz="1999" b="1" i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   Analytics/BI COE</a:t>
              </a:r>
            </a:p>
          </p:txBody>
        </p:sp>
        <p:sp>
          <p:nvSpPr>
            <p:cNvPr id="103" name="Freeform 4">
              <a:extLst>
                <a:ext uri="{FF2B5EF4-FFF2-40B4-BE49-F238E27FC236}">
                  <a16:creationId xmlns:a16="http://schemas.microsoft.com/office/drawing/2014/main" id="{D46BC85E-DB12-4A4B-8C21-72ACB603B99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610180" y="1635125"/>
              <a:ext cx="1995488" cy="1938337"/>
            </a:xfrm>
            <a:custGeom>
              <a:avLst/>
              <a:gdLst>
                <a:gd name="T0" fmla="*/ 2147483647 w 1590"/>
                <a:gd name="T1" fmla="*/ 0 h 1901"/>
                <a:gd name="T2" fmla="*/ 2147483647 w 1590"/>
                <a:gd name="T3" fmla="*/ 2147483647 h 1901"/>
                <a:gd name="T4" fmla="*/ 2147483647 w 1590"/>
                <a:gd name="T5" fmla="*/ 0 h 1901"/>
                <a:gd name="T6" fmla="*/ 2147483647 w 1590"/>
                <a:gd name="T7" fmla="*/ 2147483647 h 1901"/>
                <a:gd name="T8" fmla="*/ 0 w 1590"/>
                <a:gd name="T9" fmla="*/ 2147483647 h 1901"/>
                <a:gd name="T10" fmla="*/ 2147483647 w 1590"/>
                <a:gd name="T11" fmla="*/ 2147483647 h 1901"/>
                <a:gd name="T12" fmla="*/ 2147483647 w 1590"/>
                <a:gd name="T13" fmla="*/ 2147483647 h 1901"/>
                <a:gd name="T14" fmla="*/ 2147483647 w 1590"/>
                <a:gd name="T15" fmla="*/ 2147483647 h 1901"/>
                <a:gd name="T16" fmla="*/ 2147483647 w 1590"/>
                <a:gd name="T17" fmla="*/ 0 h 19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90"/>
                <a:gd name="T28" fmla="*/ 0 h 1901"/>
                <a:gd name="T29" fmla="*/ 1590 w 1590"/>
                <a:gd name="T30" fmla="*/ 1901 h 190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90" h="1901">
                  <a:moveTo>
                    <a:pt x="4" y="0"/>
                  </a:moveTo>
                  <a:lnTo>
                    <a:pt x="797" y="127"/>
                  </a:lnTo>
                  <a:lnTo>
                    <a:pt x="1589" y="0"/>
                  </a:lnTo>
                  <a:lnTo>
                    <a:pt x="1589" y="1900"/>
                  </a:lnTo>
                  <a:lnTo>
                    <a:pt x="0" y="1900"/>
                  </a:lnTo>
                  <a:lnTo>
                    <a:pt x="24" y="1900"/>
                  </a:lnTo>
                  <a:lnTo>
                    <a:pt x="8" y="1900"/>
                  </a:lnTo>
                  <a:lnTo>
                    <a:pt x="4" y="1900"/>
                  </a:lnTo>
                  <a:lnTo>
                    <a:pt x="4" y="0"/>
                  </a:lnTo>
                </a:path>
              </a:pathLst>
            </a:custGeom>
            <a:ln>
              <a:solidFill>
                <a:schemeClr val="accent5"/>
              </a:solidFill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ot="10800000" lIns="52139" tIns="52139" rIns="52139" bIns="52139">
              <a:noAutofit/>
            </a:bodyPr>
            <a:lstStyle/>
            <a:p>
              <a:pPr defTabSz="1042675">
                <a:spcAft>
                  <a:spcPct val="0"/>
                </a:spcAft>
              </a:pPr>
              <a:endParaRPr lang="en-GB" sz="1200" dirty="0">
                <a:solidFill>
                  <a:schemeClr val="tx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A9017FD-6A94-4E74-9571-379715C24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305" y="1743075"/>
              <a:ext cx="1814513" cy="16378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noAutofit/>
            </a:bodyPr>
            <a:lstStyle/>
            <a:p>
              <a:pPr>
                <a:spcAft>
                  <a:spcPts val="600"/>
                </a:spcAft>
                <a:buClr>
                  <a:schemeClr val="tx1"/>
                </a:buClr>
                <a:defRPr/>
              </a:pPr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+mj-lt"/>
                  <a:cs typeface="Arial" pitchFamily="34" charset="0"/>
                </a:rPr>
                <a:t>Tableau</a:t>
              </a:r>
            </a:p>
            <a:p>
              <a:pPr marL="231705" lvl="1" indent="-231705" defTabSz="995064" eaLnBrk="0" hangingPunct="0">
                <a:spcAft>
                  <a:spcPts val="400"/>
                </a:spcAft>
                <a:buSzPct val="100000"/>
                <a:buFont typeface="Arial" pitchFamily="34" charset="0"/>
                <a:buChar char="•"/>
                <a:defRPr/>
              </a:pPr>
              <a:r>
                <a:rPr lang="en-US" sz="1600" dirty="0"/>
                <a:t>78 Server sites, 814 Desktop Licenses, 16,605 Server Users</a:t>
              </a:r>
              <a:endParaRPr lang="en-US" sz="16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endParaRPr>
            </a:p>
            <a:p>
              <a:pPr marL="0" lvl="1" defTabSz="995064" eaLnBrk="0" hangingPunct="0">
                <a:spcAft>
                  <a:spcPts val="400"/>
                </a:spcAft>
                <a:buSzPct val="100000"/>
                <a:defRPr/>
              </a:pPr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cs typeface="Arial" pitchFamily="34" charset="0"/>
                </a:rPr>
                <a:t>Evaluation of new Analytics tools</a:t>
              </a:r>
            </a:p>
            <a:p>
              <a:pPr marL="0" lvl="1" defTabSz="995064" eaLnBrk="0" hangingPunct="0">
                <a:spcAft>
                  <a:spcPts val="400"/>
                </a:spcAft>
                <a:buSzPct val="100000"/>
                <a:defRPr/>
              </a:pPr>
              <a:endParaRPr lang="en-US" sz="1200" kern="0" dirty="0">
                <a:solidFill>
                  <a:srgbClr val="000000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7F14460E-DA78-4D07-8A8C-89E69BB9E13A}"/>
              </a:ext>
            </a:extLst>
          </p:cNvPr>
          <p:cNvSpPr/>
          <p:nvPr/>
        </p:nvSpPr>
        <p:spPr>
          <a:xfrm>
            <a:off x="2818324" y="1500075"/>
            <a:ext cx="313937" cy="3139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Open Sans Bold"/>
                <a:cs typeface="Open Sans Bold"/>
              </a:rPr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84E0010-2512-4999-80E6-AF796D4B7D41}"/>
              </a:ext>
            </a:extLst>
          </p:cNvPr>
          <p:cNvSpPr/>
          <p:nvPr/>
        </p:nvSpPr>
        <p:spPr>
          <a:xfrm>
            <a:off x="7225569" y="1605376"/>
            <a:ext cx="313937" cy="3139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Open Sans Bold"/>
                <a:cs typeface="Open Sans Bold"/>
              </a:rPr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FFDF3-A81B-4D9E-9185-F2883397B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61" y="4421062"/>
            <a:ext cx="4056025" cy="1923936"/>
          </a:xfrm>
          <a:prstGeom prst="rect">
            <a:avLst/>
          </a:prstGeom>
        </p:spPr>
      </p:pic>
      <p:sp>
        <p:nvSpPr>
          <p:cNvPr id="108" name="Oval 107">
            <a:extLst>
              <a:ext uri="{FF2B5EF4-FFF2-40B4-BE49-F238E27FC236}">
                <a16:creationId xmlns:a16="http://schemas.microsoft.com/office/drawing/2014/main" id="{B1FEDD87-C0CC-41AB-A61F-FEA7C7555C88}"/>
              </a:ext>
            </a:extLst>
          </p:cNvPr>
          <p:cNvSpPr/>
          <p:nvPr/>
        </p:nvSpPr>
        <p:spPr>
          <a:xfrm>
            <a:off x="3075428" y="4195082"/>
            <a:ext cx="313937" cy="3139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Open Sans Bold"/>
                <a:cs typeface="Open Sans Bold"/>
              </a:rPr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EDB906-44C0-4223-8950-BCEB3035F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1067" y="4949642"/>
            <a:ext cx="2800350" cy="866775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BFEF3DB6-2BD8-4841-A437-41E0D771A9CB}"/>
              </a:ext>
            </a:extLst>
          </p:cNvPr>
          <p:cNvSpPr/>
          <p:nvPr/>
        </p:nvSpPr>
        <p:spPr>
          <a:xfrm>
            <a:off x="7983013" y="4369392"/>
            <a:ext cx="313937" cy="3139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Open Sans Bold"/>
                <a:cs typeface="Open Sans Bold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1911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AFDBD4C-826B-4DA1-A765-2A966CC58CEA}"/>
              </a:ext>
            </a:extLst>
          </p:cNvPr>
          <p:cNvGrpSpPr/>
          <p:nvPr/>
        </p:nvGrpSpPr>
        <p:grpSpPr>
          <a:xfrm>
            <a:off x="3955573" y="1868649"/>
            <a:ext cx="4313384" cy="4313384"/>
            <a:chOff x="316559" y="1524658"/>
            <a:chExt cx="5220555" cy="522055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6E9699-AF9A-4F2A-B62D-EBB50CEF7C6B}"/>
                </a:ext>
              </a:extLst>
            </p:cNvPr>
            <p:cNvSpPr/>
            <p:nvPr/>
          </p:nvSpPr>
          <p:spPr>
            <a:xfrm>
              <a:off x="316559" y="1524658"/>
              <a:ext cx="5220555" cy="5220555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254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799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TextBox 40" descr="Packaged Analytical Solutions">
              <a:extLst>
                <a:ext uri="{FF2B5EF4-FFF2-40B4-BE49-F238E27FC236}">
                  <a16:creationId xmlns:a16="http://schemas.microsoft.com/office/drawing/2014/main" id="{FA06DB2D-2845-41BB-83E5-2CEDBD1EF980}"/>
                </a:ext>
              </a:extLst>
            </p:cNvPr>
            <p:cNvSpPr txBox="1"/>
            <p:nvPr/>
          </p:nvSpPr>
          <p:spPr>
            <a:xfrm rot="2926819">
              <a:off x="752688" y="1971570"/>
              <a:ext cx="4331818" cy="4334022"/>
            </a:xfrm>
            <a:prstGeom prst="rect">
              <a:avLst/>
            </a:prstGeom>
            <a:noFill/>
          </p:spPr>
          <p:txBody>
            <a:bodyPr spcFirstLastPara="1" wrap="none" lIns="0" tIns="0" rIns="0" bIns="0" numCol="1" rtlCol="0">
              <a:prstTxWarp prst="textArchUp">
                <a:avLst>
                  <a:gd name="adj" fmla="val 11987336"/>
                </a:avLst>
              </a:prstTxWarp>
              <a:spAutoFit/>
            </a:bodyPr>
            <a:lstStyle/>
            <a:p>
              <a:pPr algn="ctr" defTabSz="456621" fontAlgn="base"/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Insights AppDev Platform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6BD7D6-A606-45BF-9E64-A6FD62945C33}"/>
                </a:ext>
              </a:extLst>
            </p:cNvPr>
            <p:cNvSpPr txBox="1"/>
            <p:nvPr/>
          </p:nvSpPr>
          <p:spPr>
            <a:xfrm rot="2935350">
              <a:off x="813377" y="1974892"/>
              <a:ext cx="4267454" cy="4299277"/>
            </a:xfrm>
            <a:prstGeom prst="rect">
              <a:avLst/>
            </a:prstGeom>
            <a:noFill/>
          </p:spPr>
          <p:txBody>
            <a:bodyPr spcFirstLastPara="1" wrap="none" lIns="0" tIns="0" rIns="0" bIns="0" numCol="1" rtlCol="0">
              <a:prstTxWarp prst="textArchDown">
                <a:avLst>
                  <a:gd name="adj" fmla="val 1488455"/>
                </a:avLst>
              </a:prstTxWarp>
              <a:spAutoFit/>
            </a:bodyPr>
            <a:lstStyle/>
            <a:p>
              <a:pPr algn="ctr" defTabSz="456621" fontAlgn="base">
                <a:spcBef>
                  <a:spcPts val="1200"/>
                </a:spcBef>
              </a:pP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Packaged Analytical Solutions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B771D4D-96DB-4A0B-BB0C-A2639977701B}"/>
                </a:ext>
              </a:extLst>
            </p:cNvPr>
            <p:cNvSpPr/>
            <p:nvPr/>
          </p:nvSpPr>
          <p:spPr>
            <a:xfrm>
              <a:off x="1196792" y="2404891"/>
              <a:ext cx="3460090" cy="34600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254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799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7A9CDA4-FB5D-4734-A500-1CDCD6467015}"/>
                </a:ext>
              </a:extLst>
            </p:cNvPr>
            <p:cNvCxnSpPr/>
            <p:nvPr/>
          </p:nvCxnSpPr>
          <p:spPr>
            <a:xfrm>
              <a:off x="1203545" y="4118054"/>
              <a:ext cx="3446584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F28FA67-62A9-4C3C-81AB-003BF68EDE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15569" y="4111301"/>
              <a:ext cx="3446584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215883-D03F-46BB-8196-DAE11C4063C2}"/>
                </a:ext>
              </a:extLst>
            </p:cNvPr>
            <p:cNvSpPr/>
            <p:nvPr/>
          </p:nvSpPr>
          <p:spPr>
            <a:xfrm>
              <a:off x="2106524" y="3314623"/>
              <a:ext cx="1640625" cy="1640625"/>
            </a:xfrm>
            <a:prstGeom prst="ellipse">
              <a:avLst/>
            </a:prstGeom>
            <a:solidFill>
              <a:schemeClr val="accent2"/>
            </a:solidFill>
            <a:effectLst>
              <a:outerShdw blurRad="254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 defTabSz="456621" fontAlgn="base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Unified</a:t>
              </a:r>
            </a:p>
            <a:p>
              <a:pPr algn="ctr" defTabSz="456621" fontAlgn="base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Data</a:t>
              </a:r>
            </a:p>
            <a:p>
              <a:pPr algn="ctr" defTabSz="456621" fontAlgn="base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Fabric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E5AECC6-7994-4CEA-A5C3-436D24250F34}"/>
                </a:ext>
              </a:extLst>
            </p:cNvPr>
            <p:cNvSpPr txBox="1"/>
            <p:nvPr/>
          </p:nvSpPr>
          <p:spPr>
            <a:xfrm rot="3164350">
              <a:off x="3315931" y="3052350"/>
              <a:ext cx="1064859" cy="52137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456621" fontAlgn="base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Advanced</a:t>
              </a:r>
            </a:p>
            <a:p>
              <a:pPr defTabSz="456621" fontAlgn="base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Analytics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10533E9-08B8-4219-BF05-30541C562D79}"/>
                </a:ext>
              </a:extLst>
            </p:cNvPr>
            <p:cNvSpPr txBox="1"/>
            <p:nvPr/>
          </p:nvSpPr>
          <p:spPr>
            <a:xfrm rot="18766883" flipH="1">
              <a:off x="1523831" y="3019440"/>
              <a:ext cx="996972" cy="52137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456621" fontAlgn="base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Business</a:t>
              </a:r>
            </a:p>
            <a:p>
              <a:pPr defTabSz="456621" fontAlgn="base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Analytics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92EEA6-E3B0-4F2D-A5B8-217D46424F4C}"/>
                </a:ext>
              </a:extLst>
            </p:cNvPr>
            <p:cNvSpPr txBox="1"/>
            <p:nvPr/>
          </p:nvSpPr>
          <p:spPr>
            <a:xfrm rot="2734373">
              <a:off x="1473545" y="4694822"/>
              <a:ext cx="1188996" cy="52137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456621" fontAlgn="base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Business</a:t>
              </a:r>
            </a:p>
            <a:p>
              <a:pPr algn="ctr" defTabSz="456621" fontAlgn="base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Intelligence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7279D61-A473-4BB7-B353-E7832F89C8E3}"/>
                </a:ext>
              </a:extLst>
            </p:cNvPr>
            <p:cNvSpPr txBox="1"/>
            <p:nvPr/>
          </p:nvSpPr>
          <p:spPr>
            <a:xfrm rot="18699087" flipH="1">
              <a:off x="3413863" y="4670361"/>
              <a:ext cx="818526" cy="52137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456621" fontAlgn="base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Data</a:t>
              </a:r>
            </a:p>
            <a:p>
              <a:pPr algn="ctr" defTabSz="456621" fontAlgn="base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Science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BB7058-7433-44F3-84A4-D725223C2A16}"/>
                </a:ext>
              </a:extLst>
            </p:cNvPr>
            <p:cNvCxnSpPr>
              <a:stCxn id="40" idx="1"/>
            </p:cNvCxnSpPr>
            <p:nvPr/>
          </p:nvCxnSpPr>
          <p:spPr>
            <a:xfrm>
              <a:off x="1081091" y="2289190"/>
              <a:ext cx="634442" cy="31662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8E4E1E1-2C48-4BB5-868E-997E37434434}"/>
                </a:ext>
              </a:extLst>
            </p:cNvPr>
            <p:cNvCxnSpPr>
              <a:endCxn id="43" idx="1"/>
            </p:cNvCxnSpPr>
            <p:nvPr/>
          </p:nvCxnSpPr>
          <p:spPr>
            <a:xfrm flipH="1">
              <a:off x="1703511" y="2320853"/>
              <a:ext cx="9356" cy="590757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35A313-37C0-4240-A4CE-FBF5CA6B47EB}"/>
                </a:ext>
              </a:extLst>
            </p:cNvPr>
            <p:cNvCxnSpPr>
              <a:stCxn id="43" idx="5"/>
            </p:cNvCxnSpPr>
            <p:nvPr/>
          </p:nvCxnSpPr>
          <p:spPr>
            <a:xfrm>
              <a:off x="4150162" y="5358261"/>
              <a:ext cx="12027" cy="556993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CAC85A8-1CEC-4AAB-BB48-B523D157EB5A}"/>
                </a:ext>
              </a:extLst>
            </p:cNvPr>
            <p:cNvCxnSpPr>
              <a:endCxn id="40" idx="5"/>
            </p:cNvCxnSpPr>
            <p:nvPr/>
          </p:nvCxnSpPr>
          <p:spPr>
            <a:xfrm>
              <a:off x="4159785" y="5902011"/>
              <a:ext cx="612796" cy="78669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248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7" y="248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 – Data and Analytics Landscape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data and analytics landscape is multi-dimensional with very different classes of use cases and with the need to provide cohesive insight across analytics platforms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4145F688-AE7D-40F4-BE8E-0ACC502BB858}"/>
              </a:ext>
            </a:extLst>
          </p:cNvPr>
          <p:cNvSpPr/>
          <p:nvPr/>
        </p:nvSpPr>
        <p:spPr>
          <a:xfrm rot="253504">
            <a:off x="8943353" y="1870038"/>
            <a:ext cx="3106446" cy="2264880"/>
          </a:xfrm>
          <a:prstGeom prst="cloud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37C35-A714-4FF4-B492-0EC1AAD9BC3A}"/>
              </a:ext>
            </a:extLst>
          </p:cNvPr>
          <p:cNvSpPr txBox="1"/>
          <p:nvPr/>
        </p:nvSpPr>
        <p:spPr>
          <a:xfrm>
            <a:off x="585069" y="2316772"/>
            <a:ext cx="1537853" cy="32764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456621" fontAlgn="base">
              <a:spcBef>
                <a:spcPts val="1200"/>
              </a:spcBef>
            </a:pPr>
            <a:r>
              <a:rPr lang="en-US" sz="1999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Wide range of</a:t>
            </a:r>
            <a:br>
              <a:rPr lang="en-US" sz="1999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sz="1999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Analytics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934208-9B86-4F5D-A0A9-9A7AE7B18717}"/>
              </a:ext>
            </a:extLst>
          </p:cNvPr>
          <p:cNvCxnSpPr/>
          <p:nvPr/>
        </p:nvCxnSpPr>
        <p:spPr>
          <a:xfrm>
            <a:off x="261731" y="2969616"/>
            <a:ext cx="2207206" cy="0"/>
          </a:xfrm>
          <a:prstGeom prst="line">
            <a:avLst/>
          </a:prstGeom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5F0CA92-749D-4E3C-8623-C728AE75CCA8}"/>
              </a:ext>
            </a:extLst>
          </p:cNvPr>
          <p:cNvSpPr/>
          <p:nvPr/>
        </p:nvSpPr>
        <p:spPr>
          <a:xfrm>
            <a:off x="1164114" y="1777464"/>
            <a:ext cx="379764" cy="3797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Freeform 4934">
            <a:extLst>
              <a:ext uri="{FF2B5EF4-FFF2-40B4-BE49-F238E27FC236}">
                <a16:creationId xmlns:a16="http://schemas.microsoft.com/office/drawing/2014/main" id="{73B086B1-9A49-4276-8656-4E9254E4941E}"/>
              </a:ext>
            </a:extLst>
          </p:cNvPr>
          <p:cNvSpPr>
            <a:spLocks noEditPoints="1"/>
          </p:cNvSpPr>
          <p:nvPr/>
        </p:nvSpPr>
        <p:spPr bwMode="auto">
          <a:xfrm>
            <a:off x="1247814" y="1829033"/>
            <a:ext cx="212359" cy="266467"/>
          </a:xfrm>
          <a:custGeom>
            <a:avLst/>
            <a:gdLst>
              <a:gd name="T0" fmla="*/ 278 w 284"/>
              <a:gd name="T1" fmla="*/ 252 h 392"/>
              <a:gd name="T2" fmla="*/ 282 w 284"/>
              <a:gd name="T3" fmla="*/ 234 h 392"/>
              <a:gd name="T4" fmla="*/ 278 w 284"/>
              <a:gd name="T5" fmla="*/ 220 h 392"/>
              <a:gd name="T6" fmla="*/ 220 w 284"/>
              <a:gd name="T7" fmla="*/ 236 h 392"/>
              <a:gd name="T8" fmla="*/ 120 w 284"/>
              <a:gd name="T9" fmla="*/ 244 h 392"/>
              <a:gd name="T10" fmla="*/ 122 w 284"/>
              <a:gd name="T11" fmla="*/ 198 h 392"/>
              <a:gd name="T12" fmla="*/ 6 w 284"/>
              <a:gd name="T13" fmla="*/ 216 h 392"/>
              <a:gd name="T14" fmla="*/ 0 w 284"/>
              <a:gd name="T15" fmla="*/ 222 h 392"/>
              <a:gd name="T16" fmla="*/ 6 w 284"/>
              <a:gd name="T17" fmla="*/ 246 h 392"/>
              <a:gd name="T18" fmla="*/ 0 w 284"/>
              <a:gd name="T19" fmla="*/ 254 h 392"/>
              <a:gd name="T20" fmla="*/ 6 w 284"/>
              <a:gd name="T21" fmla="*/ 276 h 392"/>
              <a:gd name="T22" fmla="*/ 0 w 284"/>
              <a:gd name="T23" fmla="*/ 284 h 392"/>
              <a:gd name="T24" fmla="*/ 6 w 284"/>
              <a:gd name="T25" fmla="*/ 306 h 392"/>
              <a:gd name="T26" fmla="*/ 0 w 284"/>
              <a:gd name="T27" fmla="*/ 314 h 392"/>
              <a:gd name="T28" fmla="*/ 6 w 284"/>
              <a:gd name="T29" fmla="*/ 336 h 392"/>
              <a:gd name="T30" fmla="*/ 0 w 284"/>
              <a:gd name="T31" fmla="*/ 344 h 392"/>
              <a:gd name="T32" fmla="*/ 158 w 284"/>
              <a:gd name="T33" fmla="*/ 392 h 392"/>
              <a:gd name="T34" fmla="*/ 278 w 284"/>
              <a:gd name="T35" fmla="*/ 358 h 392"/>
              <a:gd name="T36" fmla="*/ 284 w 284"/>
              <a:gd name="T37" fmla="*/ 350 h 392"/>
              <a:gd name="T38" fmla="*/ 278 w 284"/>
              <a:gd name="T39" fmla="*/ 328 h 392"/>
              <a:gd name="T40" fmla="*/ 284 w 284"/>
              <a:gd name="T41" fmla="*/ 320 h 392"/>
              <a:gd name="T42" fmla="*/ 278 w 284"/>
              <a:gd name="T43" fmla="*/ 298 h 392"/>
              <a:gd name="T44" fmla="*/ 284 w 284"/>
              <a:gd name="T45" fmla="*/ 290 h 392"/>
              <a:gd name="T46" fmla="*/ 278 w 284"/>
              <a:gd name="T47" fmla="*/ 266 h 392"/>
              <a:gd name="T48" fmla="*/ 284 w 284"/>
              <a:gd name="T49" fmla="*/ 260 h 392"/>
              <a:gd name="T50" fmla="*/ 64 w 284"/>
              <a:gd name="T51" fmla="*/ 336 h 392"/>
              <a:gd name="T52" fmla="*/ 160 w 284"/>
              <a:gd name="T53" fmla="*/ 362 h 392"/>
              <a:gd name="T54" fmla="*/ 246 w 284"/>
              <a:gd name="T55" fmla="*/ 320 h 392"/>
              <a:gd name="T56" fmla="*/ 94 w 284"/>
              <a:gd name="T57" fmla="*/ 328 h 392"/>
              <a:gd name="T58" fmla="*/ 90 w 284"/>
              <a:gd name="T59" fmla="*/ 312 h 392"/>
              <a:gd name="T60" fmla="*/ 160 w 284"/>
              <a:gd name="T61" fmla="*/ 330 h 392"/>
              <a:gd name="T62" fmla="*/ 194 w 284"/>
              <a:gd name="T63" fmla="*/ 322 h 392"/>
              <a:gd name="T64" fmla="*/ 220 w 284"/>
              <a:gd name="T65" fmla="*/ 298 h 392"/>
              <a:gd name="T66" fmla="*/ 120 w 284"/>
              <a:gd name="T67" fmla="*/ 304 h 392"/>
              <a:gd name="T68" fmla="*/ 64 w 284"/>
              <a:gd name="T69" fmla="*/ 276 h 392"/>
              <a:gd name="T70" fmla="*/ 158 w 284"/>
              <a:gd name="T71" fmla="*/ 300 h 392"/>
              <a:gd name="T72" fmla="*/ 164 w 284"/>
              <a:gd name="T73" fmla="*/ 300 h 392"/>
              <a:gd name="T74" fmla="*/ 190 w 284"/>
              <a:gd name="T75" fmla="*/ 276 h 392"/>
              <a:gd name="T76" fmla="*/ 94 w 284"/>
              <a:gd name="T77" fmla="*/ 268 h 392"/>
              <a:gd name="T78" fmla="*/ 90 w 284"/>
              <a:gd name="T79" fmla="*/ 252 h 392"/>
              <a:gd name="T80" fmla="*/ 160 w 284"/>
              <a:gd name="T81" fmla="*/ 270 h 392"/>
              <a:gd name="T82" fmla="*/ 194 w 284"/>
              <a:gd name="T83" fmla="*/ 260 h 392"/>
              <a:gd name="T84" fmla="*/ 190 w 284"/>
              <a:gd name="T85" fmla="*/ 276 h 392"/>
              <a:gd name="T86" fmla="*/ 130 w 284"/>
              <a:gd name="T87" fmla="*/ 46 h 392"/>
              <a:gd name="T88" fmla="*/ 154 w 284"/>
              <a:gd name="T89" fmla="*/ 46 h 392"/>
              <a:gd name="T90" fmla="*/ 150 w 284"/>
              <a:gd name="T91" fmla="*/ 170 h 392"/>
              <a:gd name="T92" fmla="*/ 148 w 284"/>
              <a:gd name="T93" fmla="*/ 232 h 392"/>
              <a:gd name="T94" fmla="*/ 140 w 284"/>
              <a:gd name="T95" fmla="*/ 234 h 392"/>
              <a:gd name="T96" fmla="*/ 134 w 284"/>
              <a:gd name="T97" fmla="*/ 17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4" h="392">
                <a:moveTo>
                  <a:pt x="284" y="260"/>
                </a:moveTo>
                <a:lnTo>
                  <a:pt x="284" y="260"/>
                </a:lnTo>
                <a:lnTo>
                  <a:pt x="282" y="254"/>
                </a:lnTo>
                <a:lnTo>
                  <a:pt x="278" y="252"/>
                </a:lnTo>
                <a:lnTo>
                  <a:pt x="250" y="244"/>
                </a:lnTo>
                <a:lnTo>
                  <a:pt x="278" y="236"/>
                </a:lnTo>
                <a:lnTo>
                  <a:pt x="278" y="236"/>
                </a:lnTo>
                <a:lnTo>
                  <a:pt x="282" y="234"/>
                </a:lnTo>
                <a:lnTo>
                  <a:pt x="284" y="228"/>
                </a:lnTo>
                <a:lnTo>
                  <a:pt x="284" y="228"/>
                </a:lnTo>
                <a:lnTo>
                  <a:pt x="282" y="224"/>
                </a:lnTo>
                <a:lnTo>
                  <a:pt x="278" y="220"/>
                </a:lnTo>
                <a:lnTo>
                  <a:pt x="162" y="192"/>
                </a:lnTo>
                <a:lnTo>
                  <a:pt x="162" y="208"/>
                </a:lnTo>
                <a:lnTo>
                  <a:pt x="246" y="230"/>
                </a:lnTo>
                <a:lnTo>
                  <a:pt x="220" y="236"/>
                </a:lnTo>
                <a:lnTo>
                  <a:pt x="190" y="246"/>
                </a:lnTo>
                <a:lnTo>
                  <a:pt x="164" y="252"/>
                </a:lnTo>
                <a:lnTo>
                  <a:pt x="160" y="254"/>
                </a:lnTo>
                <a:lnTo>
                  <a:pt x="120" y="244"/>
                </a:lnTo>
                <a:lnTo>
                  <a:pt x="94" y="236"/>
                </a:lnTo>
                <a:lnTo>
                  <a:pt x="64" y="228"/>
                </a:lnTo>
                <a:lnTo>
                  <a:pt x="38" y="222"/>
                </a:lnTo>
                <a:lnTo>
                  <a:pt x="122" y="198"/>
                </a:lnTo>
                <a:lnTo>
                  <a:pt x="122" y="182"/>
                </a:lnTo>
                <a:lnTo>
                  <a:pt x="122" y="182"/>
                </a:lnTo>
                <a:lnTo>
                  <a:pt x="122" y="182"/>
                </a:lnTo>
                <a:lnTo>
                  <a:pt x="6" y="216"/>
                </a:lnTo>
                <a:lnTo>
                  <a:pt x="6" y="216"/>
                </a:lnTo>
                <a:lnTo>
                  <a:pt x="2" y="218"/>
                </a:lnTo>
                <a:lnTo>
                  <a:pt x="0" y="222"/>
                </a:lnTo>
                <a:lnTo>
                  <a:pt x="0" y="222"/>
                </a:lnTo>
                <a:lnTo>
                  <a:pt x="2" y="228"/>
                </a:lnTo>
                <a:lnTo>
                  <a:pt x="6" y="230"/>
                </a:lnTo>
                <a:lnTo>
                  <a:pt x="34" y="238"/>
                </a:lnTo>
                <a:lnTo>
                  <a:pt x="6" y="246"/>
                </a:lnTo>
                <a:lnTo>
                  <a:pt x="6" y="246"/>
                </a:lnTo>
                <a:lnTo>
                  <a:pt x="2" y="248"/>
                </a:lnTo>
                <a:lnTo>
                  <a:pt x="0" y="254"/>
                </a:lnTo>
                <a:lnTo>
                  <a:pt x="0" y="254"/>
                </a:lnTo>
                <a:lnTo>
                  <a:pt x="2" y="258"/>
                </a:lnTo>
                <a:lnTo>
                  <a:pt x="6" y="260"/>
                </a:lnTo>
                <a:lnTo>
                  <a:pt x="34" y="268"/>
                </a:lnTo>
                <a:lnTo>
                  <a:pt x="6" y="276"/>
                </a:lnTo>
                <a:lnTo>
                  <a:pt x="6" y="276"/>
                </a:lnTo>
                <a:lnTo>
                  <a:pt x="2" y="278"/>
                </a:lnTo>
                <a:lnTo>
                  <a:pt x="0" y="284"/>
                </a:lnTo>
                <a:lnTo>
                  <a:pt x="0" y="284"/>
                </a:lnTo>
                <a:lnTo>
                  <a:pt x="2" y="288"/>
                </a:lnTo>
                <a:lnTo>
                  <a:pt x="6" y="292"/>
                </a:lnTo>
                <a:lnTo>
                  <a:pt x="34" y="298"/>
                </a:lnTo>
                <a:lnTo>
                  <a:pt x="6" y="306"/>
                </a:lnTo>
                <a:lnTo>
                  <a:pt x="6" y="306"/>
                </a:lnTo>
                <a:lnTo>
                  <a:pt x="2" y="310"/>
                </a:lnTo>
                <a:lnTo>
                  <a:pt x="0" y="314"/>
                </a:lnTo>
                <a:lnTo>
                  <a:pt x="0" y="314"/>
                </a:lnTo>
                <a:lnTo>
                  <a:pt x="2" y="318"/>
                </a:lnTo>
                <a:lnTo>
                  <a:pt x="6" y="322"/>
                </a:lnTo>
                <a:lnTo>
                  <a:pt x="34" y="328"/>
                </a:lnTo>
                <a:lnTo>
                  <a:pt x="6" y="336"/>
                </a:lnTo>
                <a:lnTo>
                  <a:pt x="6" y="336"/>
                </a:lnTo>
                <a:lnTo>
                  <a:pt x="2" y="340"/>
                </a:lnTo>
                <a:lnTo>
                  <a:pt x="0" y="344"/>
                </a:lnTo>
                <a:lnTo>
                  <a:pt x="0" y="344"/>
                </a:lnTo>
                <a:lnTo>
                  <a:pt x="2" y="350"/>
                </a:lnTo>
                <a:lnTo>
                  <a:pt x="6" y="352"/>
                </a:lnTo>
                <a:lnTo>
                  <a:pt x="158" y="392"/>
                </a:lnTo>
                <a:lnTo>
                  <a:pt x="158" y="392"/>
                </a:lnTo>
                <a:lnTo>
                  <a:pt x="160" y="392"/>
                </a:lnTo>
                <a:lnTo>
                  <a:pt x="160" y="392"/>
                </a:lnTo>
                <a:lnTo>
                  <a:pt x="162" y="392"/>
                </a:lnTo>
                <a:lnTo>
                  <a:pt x="278" y="358"/>
                </a:lnTo>
                <a:lnTo>
                  <a:pt x="278" y="358"/>
                </a:lnTo>
                <a:lnTo>
                  <a:pt x="282" y="356"/>
                </a:lnTo>
                <a:lnTo>
                  <a:pt x="284" y="350"/>
                </a:lnTo>
                <a:lnTo>
                  <a:pt x="284" y="350"/>
                </a:lnTo>
                <a:lnTo>
                  <a:pt x="282" y="346"/>
                </a:lnTo>
                <a:lnTo>
                  <a:pt x="278" y="342"/>
                </a:lnTo>
                <a:lnTo>
                  <a:pt x="250" y="336"/>
                </a:lnTo>
                <a:lnTo>
                  <a:pt x="278" y="328"/>
                </a:lnTo>
                <a:lnTo>
                  <a:pt x="278" y="328"/>
                </a:lnTo>
                <a:lnTo>
                  <a:pt x="282" y="324"/>
                </a:lnTo>
                <a:lnTo>
                  <a:pt x="284" y="320"/>
                </a:lnTo>
                <a:lnTo>
                  <a:pt x="284" y="320"/>
                </a:lnTo>
                <a:lnTo>
                  <a:pt x="282" y="316"/>
                </a:lnTo>
                <a:lnTo>
                  <a:pt x="278" y="312"/>
                </a:lnTo>
                <a:lnTo>
                  <a:pt x="250" y="306"/>
                </a:lnTo>
                <a:lnTo>
                  <a:pt x="278" y="298"/>
                </a:lnTo>
                <a:lnTo>
                  <a:pt x="278" y="298"/>
                </a:lnTo>
                <a:lnTo>
                  <a:pt x="282" y="294"/>
                </a:lnTo>
                <a:lnTo>
                  <a:pt x="284" y="290"/>
                </a:lnTo>
                <a:lnTo>
                  <a:pt x="284" y="290"/>
                </a:lnTo>
                <a:lnTo>
                  <a:pt x="282" y="284"/>
                </a:lnTo>
                <a:lnTo>
                  <a:pt x="278" y="282"/>
                </a:lnTo>
                <a:lnTo>
                  <a:pt x="250" y="274"/>
                </a:lnTo>
                <a:lnTo>
                  <a:pt x="278" y="266"/>
                </a:lnTo>
                <a:lnTo>
                  <a:pt x="278" y="266"/>
                </a:lnTo>
                <a:lnTo>
                  <a:pt x="282" y="264"/>
                </a:lnTo>
                <a:lnTo>
                  <a:pt x="284" y="260"/>
                </a:lnTo>
                <a:lnTo>
                  <a:pt x="284" y="260"/>
                </a:lnTo>
                <a:close/>
                <a:moveTo>
                  <a:pt x="246" y="350"/>
                </a:moveTo>
                <a:lnTo>
                  <a:pt x="160" y="376"/>
                </a:lnTo>
                <a:lnTo>
                  <a:pt x="38" y="344"/>
                </a:lnTo>
                <a:lnTo>
                  <a:pt x="64" y="336"/>
                </a:lnTo>
                <a:lnTo>
                  <a:pt x="158" y="360"/>
                </a:lnTo>
                <a:lnTo>
                  <a:pt x="158" y="360"/>
                </a:lnTo>
                <a:lnTo>
                  <a:pt x="160" y="362"/>
                </a:lnTo>
                <a:lnTo>
                  <a:pt x="160" y="362"/>
                </a:lnTo>
                <a:lnTo>
                  <a:pt x="162" y="360"/>
                </a:lnTo>
                <a:lnTo>
                  <a:pt x="220" y="344"/>
                </a:lnTo>
                <a:lnTo>
                  <a:pt x="246" y="350"/>
                </a:lnTo>
                <a:close/>
                <a:moveTo>
                  <a:pt x="246" y="320"/>
                </a:moveTo>
                <a:lnTo>
                  <a:pt x="220" y="328"/>
                </a:lnTo>
                <a:lnTo>
                  <a:pt x="190" y="336"/>
                </a:lnTo>
                <a:lnTo>
                  <a:pt x="160" y="344"/>
                </a:lnTo>
                <a:lnTo>
                  <a:pt x="94" y="328"/>
                </a:lnTo>
                <a:lnTo>
                  <a:pt x="64" y="320"/>
                </a:lnTo>
                <a:lnTo>
                  <a:pt x="38" y="314"/>
                </a:lnTo>
                <a:lnTo>
                  <a:pt x="64" y="306"/>
                </a:lnTo>
                <a:lnTo>
                  <a:pt x="90" y="312"/>
                </a:lnTo>
                <a:lnTo>
                  <a:pt x="120" y="320"/>
                </a:lnTo>
                <a:lnTo>
                  <a:pt x="158" y="330"/>
                </a:lnTo>
                <a:lnTo>
                  <a:pt x="158" y="330"/>
                </a:lnTo>
                <a:lnTo>
                  <a:pt x="160" y="330"/>
                </a:lnTo>
                <a:lnTo>
                  <a:pt x="160" y="330"/>
                </a:lnTo>
                <a:lnTo>
                  <a:pt x="162" y="330"/>
                </a:lnTo>
                <a:lnTo>
                  <a:pt x="164" y="330"/>
                </a:lnTo>
                <a:lnTo>
                  <a:pt x="194" y="322"/>
                </a:lnTo>
                <a:lnTo>
                  <a:pt x="220" y="314"/>
                </a:lnTo>
                <a:lnTo>
                  <a:pt x="246" y="320"/>
                </a:lnTo>
                <a:close/>
                <a:moveTo>
                  <a:pt x="246" y="290"/>
                </a:moveTo>
                <a:lnTo>
                  <a:pt x="220" y="298"/>
                </a:lnTo>
                <a:lnTo>
                  <a:pt x="190" y="306"/>
                </a:lnTo>
                <a:lnTo>
                  <a:pt x="164" y="314"/>
                </a:lnTo>
                <a:lnTo>
                  <a:pt x="160" y="314"/>
                </a:lnTo>
                <a:lnTo>
                  <a:pt x="120" y="304"/>
                </a:lnTo>
                <a:lnTo>
                  <a:pt x="94" y="298"/>
                </a:lnTo>
                <a:lnTo>
                  <a:pt x="64" y="290"/>
                </a:lnTo>
                <a:lnTo>
                  <a:pt x="38" y="284"/>
                </a:lnTo>
                <a:lnTo>
                  <a:pt x="64" y="276"/>
                </a:lnTo>
                <a:lnTo>
                  <a:pt x="90" y="282"/>
                </a:lnTo>
                <a:lnTo>
                  <a:pt x="120" y="290"/>
                </a:lnTo>
                <a:lnTo>
                  <a:pt x="158" y="300"/>
                </a:lnTo>
                <a:lnTo>
                  <a:pt x="158" y="300"/>
                </a:lnTo>
                <a:lnTo>
                  <a:pt x="160" y="300"/>
                </a:lnTo>
                <a:lnTo>
                  <a:pt x="160" y="300"/>
                </a:lnTo>
                <a:lnTo>
                  <a:pt x="162" y="300"/>
                </a:lnTo>
                <a:lnTo>
                  <a:pt x="164" y="300"/>
                </a:lnTo>
                <a:lnTo>
                  <a:pt x="194" y="290"/>
                </a:lnTo>
                <a:lnTo>
                  <a:pt x="220" y="284"/>
                </a:lnTo>
                <a:lnTo>
                  <a:pt x="246" y="290"/>
                </a:lnTo>
                <a:close/>
                <a:moveTo>
                  <a:pt x="190" y="276"/>
                </a:moveTo>
                <a:lnTo>
                  <a:pt x="164" y="282"/>
                </a:lnTo>
                <a:lnTo>
                  <a:pt x="160" y="284"/>
                </a:lnTo>
                <a:lnTo>
                  <a:pt x="120" y="274"/>
                </a:lnTo>
                <a:lnTo>
                  <a:pt x="94" y="268"/>
                </a:lnTo>
                <a:lnTo>
                  <a:pt x="64" y="260"/>
                </a:lnTo>
                <a:lnTo>
                  <a:pt x="38" y="252"/>
                </a:lnTo>
                <a:lnTo>
                  <a:pt x="64" y="246"/>
                </a:lnTo>
                <a:lnTo>
                  <a:pt x="90" y="252"/>
                </a:lnTo>
                <a:lnTo>
                  <a:pt x="120" y="260"/>
                </a:lnTo>
                <a:lnTo>
                  <a:pt x="158" y="270"/>
                </a:lnTo>
                <a:lnTo>
                  <a:pt x="158" y="270"/>
                </a:lnTo>
                <a:lnTo>
                  <a:pt x="160" y="270"/>
                </a:lnTo>
                <a:lnTo>
                  <a:pt x="160" y="270"/>
                </a:lnTo>
                <a:lnTo>
                  <a:pt x="162" y="270"/>
                </a:lnTo>
                <a:lnTo>
                  <a:pt x="164" y="270"/>
                </a:lnTo>
                <a:lnTo>
                  <a:pt x="194" y="260"/>
                </a:lnTo>
                <a:lnTo>
                  <a:pt x="220" y="254"/>
                </a:lnTo>
                <a:lnTo>
                  <a:pt x="246" y="260"/>
                </a:lnTo>
                <a:lnTo>
                  <a:pt x="220" y="266"/>
                </a:lnTo>
                <a:lnTo>
                  <a:pt x="190" y="276"/>
                </a:lnTo>
                <a:close/>
                <a:moveTo>
                  <a:pt x="52" y="170"/>
                </a:moveTo>
                <a:lnTo>
                  <a:pt x="120" y="102"/>
                </a:lnTo>
                <a:lnTo>
                  <a:pt x="74" y="102"/>
                </a:lnTo>
                <a:lnTo>
                  <a:pt x="130" y="46"/>
                </a:lnTo>
                <a:lnTo>
                  <a:pt x="96" y="46"/>
                </a:lnTo>
                <a:lnTo>
                  <a:pt x="142" y="0"/>
                </a:lnTo>
                <a:lnTo>
                  <a:pt x="188" y="46"/>
                </a:lnTo>
                <a:lnTo>
                  <a:pt x="154" y="46"/>
                </a:lnTo>
                <a:lnTo>
                  <a:pt x="210" y="102"/>
                </a:lnTo>
                <a:lnTo>
                  <a:pt x="164" y="102"/>
                </a:lnTo>
                <a:lnTo>
                  <a:pt x="232" y="170"/>
                </a:lnTo>
                <a:lnTo>
                  <a:pt x="150" y="170"/>
                </a:lnTo>
                <a:lnTo>
                  <a:pt x="150" y="226"/>
                </a:lnTo>
                <a:lnTo>
                  <a:pt x="150" y="226"/>
                </a:lnTo>
                <a:lnTo>
                  <a:pt x="150" y="228"/>
                </a:lnTo>
                <a:lnTo>
                  <a:pt x="148" y="232"/>
                </a:lnTo>
                <a:lnTo>
                  <a:pt x="146" y="234"/>
                </a:lnTo>
                <a:lnTo>
                  <a:pt x="142" y="234"/>
                </a:lnTo>
                <a:lnTo>
                  <a:pt x="142" y="234"/>
                </a:lnTo>
                <a:lnTo>
                  <a:pt x="140" y="234"/>
                </a:lnTo>
                <a:lnTo>
                  <a:pt x="136" y="232"/>
                </a:lnTo>
                <a:lnTo>
                  <a:pt x="134" y="228"/>
                </a:lnTo>
                <a:lnTo>
                  <a:pt x="134" y="226"/>
                </a:lnTo>
                <a:lnTo>
                  <a:pt x="134" y="170"/>
                </a:lnTo>
                <a:lnTo>
                  <a:pt x="52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GB" sz="1799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4175B7-4B91-4C2E-89D9-763E499EF42D}"/>
              </a:ext>
            </a:extLst>
          </p:cNvPr>
          <p:cNvSpPr/>
          <p:nvPr/>
        </p:nvSpPr>
        <p:spPr>
          <a:xfrm>
            <a:off x="261731" y="3190195"/>
            <a:ext cx="2205788" cy="30858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08" rtlCol="0" anchor="ctr"/>
          <a:lstStyle/>
          <a:p>
            <a:pPr marL="228531" indent="-228531" defTabSz="914126">
              <a:lnSpc>
                <a:spcPts val="1899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Critical and Mission Critical</a:t>
            </a:r>
            <a:endParaRPr lang="en-US" sz="200" b="1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28531" indent="-228531" defTabSz="914126">
              <a:lnSpc>
                <a:spcPts val="1899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Programmatic and Exploratory</a:t>
            </a:r>
          </a:p>
          <a:p>
            <a:pPr marL="228531" indent="-228531">
              <a:lnSpc>
                <a:spcPts val="1899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Integration and Transformation</a:t>
            </a:r>
          </a:p>
          <a:p>
            <a:pPr marL="228531" indent="-228531" defTabSz="914126">
              <a:lnSpc>
                <a:spcPts val="1899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Existing Services and New Services</a:t>
            </a:r>
          </a:p>
          <a:p>
            <a:pPr marL="228531" indent="-228531" defTabSz="914126">
              <a:lnSpc>
                <a:spcPts val="1899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 and Indirect Monetization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24037B-6989-44D4-AFD9-5C8B1B3AB49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b="59933"/>
          <a:stretch/>
        </p:blipFill>
        <p:spPr>
          <a:xfrm>
            <a:off x="8996521" y="4910114"/>
            <a:ext cx="3069678" cy="13658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8E6FE7-4F84-49E8-82D1-5C7C12FDDB72}"/>
              </a:ext>
            </a:extLst>
          </p:cNvPr>
          <p:cNvSpPr/>
          <p:nvPr/>
        </p:nvSpPr>
        <p:spPr>
          <a:xfrm>
            <a:off x="9472011" y="2169335"/>
            <a:ext cx="2542467" cy="1569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Aft>
                <a:spcPts val="800"/>
              </a:spcAft>
            </a:pPr>
            <a:r>
              <a:rPr lang="en-US" sz="2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Should data be shared globally in a unified fashion?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9CE87D-FD35-47F3-8A66-078D8C9EF739}"/>
              </a:ext>
            </a:extLst>
          </p:cNvPr>
          <p:cNvSpPr txBox="1"/>
          <p:nvPr/>
        </p:nvSpPr>
        <p:spPr>
          <a:xfrm>
            <a:off x="10089977" y="4696743"/>
            <a:ext cx="1920651" cy="8754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621" fontAlgn="base">
              <a:spcBef>
                <a:spcPts val="1200"/>
              </a:spcBef>
            </a:pPr>
            <a:r>
              <a:rPr lang="en-US" sz="2799" b="1" dirty="0">
                <a:solidFill>
                  <a:schemeClr val="tx2"/>
                </a:solidFill>
                <a:latin typeface="Arial" panose="020B0604020202020204" pitchFamily="34" charset="0"/>
                <a:ea typeface="Domaine Display Bold" panose="020A0803080505060203" pitchFamily="18" charset="0"/>
                <a:cs typeface="Arial" panose="020B0604020202020204" pitchFamily="34" charset="0"/>
                <a:sym typeface="Arial" panose="020B0604020202020204" pitchFamily="34" charset="0"/>
              </a:rPr>
              <a:t>Key question  to ask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7141E1-6A64-44DF-8D88-8F0562A928A5}"/>
              </a:ext>
            </a:extLst>
          </p:cNvPr>
          <p:cNvGrpSpPr/>
          <p:nvPr/>
        </p:nvGrpSpPr>
        <p:grpSpPr>
          <a:xfrm>
            <a:off x="9468161" y="4036313"/>
            <a:ext cx="305997" cy="799124"/>
            <a:chOff x="1749565" y="4512208"/>
            <a:chExt cx="552680" cy="596025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B9C2DB6-21DD-4185-B57D-F7B3944C2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8241" y="4512208"/>
              <a:ext cx="374004" cy="374266"/>
            </a:xfrm>
            <a:prstGeom prst="ellipse">
              <a:avLst/>
            </a:prstGeom>
            <a:grpFill/>
            <a:ln w="1905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C234B42-302D-4011-9F4F-67C85D401D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9565" y="4886474"/>
              <a:ext cx="221604" cy="221759"/>
            </a:xfrm>
            <a:prstGeom prst="ellipse">
              <a:avLst/>
            </a:prstGeom>
            <a:grpFill/>
            <a:ln w="1905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10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72809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 an ideal future state, Aetna would provide an agile and flexible BI framework that support self-service analytics to support actionable insight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3215217" y="2585301"/>
            <a:ext cx="256705" cy="5326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2318324" y="2387852"/>
            <a:ext cx="932777" cy="9359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Bold"/>
                <a:cs typeface="Open Sans Bold"/>
              </a:rPr>
              <a:t>Waiting on IT</a:t>
            </a:r>
          </a:p>
        </p:txBody>
      </p:sp>
      <p:sp>
        <p:nvSpPr>
          <p:cNvPr id="38" name="Oval 37"/>
          <p:cNvSpPr/>
          <p:nvPr/>
        </p:nvSpPr>
        <p:spPr>
          <a:xfrm>
            <a:off x="3486569" y="2107203"/>
            <a:ext cx="1495308" cy="149727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Open Sans Bold"/>
                <a:cs typeface="Open Sans Bold"/>
              </a:rPr>
              <a:t>Self-service Analytics</a:t>
            </a:r>
          </a:p>
        </p:txBody>
      </p:sp>
      <p:sp>
        <p:nvSpPr>
          <p:cNvPr id="42" name="Oval 41"/>
          <p:cNvSpPr/>
          <p:nvPr/>
        </p:nvSpPr>
        <p:spPr>
          <a:xfrm>
            <a:off x="8985674" y="2387851"/>
            <a:ext cx="932777" cy="9359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Bold"/>
                <a:cs typeface="Open Sans Bold"/>
              </a:rPr>
              <a:t>Difficult to find, , low trust</a:t>
            </a:r>
          </a:p>
        </p:txBody>
      </p:sp>
      <p:sp>
        <p:nvSpPr>
          <p:cNvPr id="43" name="Oval 42"/>
          <p:cNvSpPr/>
          <p:nvPr/>
        </p:nvSpPr>
        <p:spPr>
          <a:xfrm>
            <a:off x="10154760" y="2107203"/>
            <a:ext cx="1495308" cy="149727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Open Sans Bold"/>
                <a:cs typeface="Open Sans Bold"/>
              </a:rPr>
              <a:t>Data available to answer questions</a:t>
            </a:r>
          </a:p>
        </p:txBody>
      </p:sp>
      <p:sp>
        <p:nvSpPr>
          <p:cNvPr id="47" name="Oval 46"/>
          <p:cNvSpPr/>
          <p:nvPr/>
        </p:nvSpPr>
        <p:spPr>
          <a:xfrm>
            <a:off x="5638937" y="2387851"/>
            <a:ext cx="932777" cy="9359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Bold"/>
                <a:cs typeface="Open Sans Bold"/>
              </a:rPr>
              <a:t>Siloed &amp; Complex</a:t>
            </a:r>
          </a:p>
        </p:txBody>
      </p:sp>
      <p:sp>
        <p:nvSpPr>
          <p:cNvPr id="48" name="Oval 47"/>
          <p:cNvSpPr/>
          <p:nvPr/>
        </p:nvSpPr>
        <p:spPr>
          <a:xfrm>
            <a:off x="6806660" y="2107203"/>
            <a:ext cx="1495308" cy="149727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Open Sans Bold"/>
                <a:cs typeface="Open Sans Bold"/>
              </a:rPr>
              <a:t>Agile and flexible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3364" y="2647739"/>
            <a:ext cx="1432822" cy="3603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b="1" dirty="0">
                <a:solidFill>
                  <a:schemeClr val="accent2"/>
                </a:solidFill>
                <a:cs typeface="Open Sans Light"/>
              </a:rPr>
              <a:t>Where we </a:t>
            </a:r>
            <a:br>
              <a:rPr lang="en-US" b="1" dirty="0">
                <a:solidFill>
                  <a:schemeClr val="accent2"/>
                </a:solidFill>
                <a:cs typeface="Open Sans Light"/>
              </a:rPr>
            </a:br>
            <a:r>
              <a:rPr lang="en-US" b="1" dirty="0">
                <a:solidFill>
                  <a:schemeClr val="accent2"/>
                </a:solidFill>
                <a:cs typeface="Open Sans Light"/>
              </a:rPr>
              <a:t>want to go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omaine Display Bold" panose="020A0803080505060203" pitchFamily="18" charset="0"/>
              </a:rPr>
              <a:t>What does Success look </a:t>
            </a:r>
            <a:r>
              <a:rPr lang="en-US" dirty="0"/>
              <a:t>l</a:t>
            </a:r>
            <a:r>
              <a:rPr lang="en-US" dirty="0">
                <a:latin typeface="Domaine Display Bold" panose="020A0803080505060203" pitchFamily="18" charset="0"/>
              </a:rPr>
              <a:t>ike?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6542335" y="2561586"/>
            <a:ext cx="256705" cy="5326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9889536" y="2584790"/>
            <a:ext cx="256705" cy="5326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32" name="Rectangle 31"/>
          <p:cNvSpPr/>
          <p:nvPr/>
        </p:nvSpPr>
        <p:spPr>
          <a:xfrm rot="20010059">
            <a:off x="2237499" y="2345707"/>
            <a:ext cx="1057006" cy="1013158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charset="0"/>
              </a:rPr>
              <a:t>From…</a:t>
            </a:r>
          </a:p>
        </p:txBody>
      </p:sp>
      <p:sp>
        <p:nvSpPr>
          <p:cNvPr id="33" name="Rectangle 32"/>
          <p:cNvSpPr/>
          <p:nvPr/>
        </p:nvSpPr>
        <p:spPr>
          <a:xfrm rot="19270328">
            <a:off x="3694913" y="2040691"/>
            <a:ext cx="960916" cy="1348513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 dirty="0">
                <a:solidFill>
                  <a:schemeClr val="accent2"/>
                </a:solidFill>
                <a:latin typeface="+mj-lt"/>
                <a:cs typeface="Arial" charset="0"/>
              </a:rPr>
              <a:t>To…</a:t>
            </a:r>
          </a:p>
        </p:txBody>
      </p:sp>
      <p:sp>
        <p:nvSpPr>
          <p:cNvPr id="34" name="Rectangle 33"/>
          <p:cNvSpPr/>
          <p:nvPr/>
        </p:nvSpPr>
        <p:spPr>
          <a:xfrm rot="20010059">
            <a:off x="5567055" y="2345706"/>
            <a:ext cx="1057006" cy="1013158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charset="0"/>
              </a:rPr>
              <a:t>From…</a:t>
            </a:r>
          </a:p>
        </p:txBody>
      </p:sp>
      <p:sp>
        <p:nvSpPr>
          <p:cNvPr id="35" name="Rectangle 34"/>
          <p:cNvSpPr/>
          <p:nvPr/>
        </p:nvSpPr>
        <p:spPr>
          <a:xfrm rot="19270328">
            <a:off x="7024469" y="2040690"/>
            <a:ext cx="960916" cy="1348513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 dirty="0">
                <a:solidFill>
                  <a:schemeClr val="accent2"/>
                </a:solidFill>
                <a:latin typeface="+mj-lt"/>
                <a:cs typeface="Arial" charset="0"/>
              </a:rPr>
              <a:t>To…</a:t>
            </a:r>
          </a:p>
        </p:txBody>
      </p:sp>
      <p:sp>
        <p:nvSpPr>
          <p:cNvPr id="39" name="Rectangle 38"/>
          <p:cNvSpPr/>
          <p:nvPr/>
        </p:nvSpPr>
        <p:spPr>
          <a:xfrm rot="20010059">
            <a:off x="8920318" y="2345706"/>
            <a:ext cx="1057006" cy="1013158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charset="0"/>
              </a:rPr>
              <a:t>From…</a:t>
            </a:r>
          </a:p>
        </p:txBody>
      </p:sp>
      <p:sp>
        <p:nvSpPr>
          <p:cNvPr id="40" name="Rectangle 39"/>
          <p:cNvSpPr/>
          <p:nvPr/>
        </p:nvSpPr>
        <p:spPr>
          <a:xfrm rot="19270328">
            <a:off x="10377732" y="2040690"/>
            <a:ext cx="960916" cy="1348513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 dirty="0">
                <a:solidFill>
                  <a:schemeClr val="accent2"/>
                </a:solidFill>
                <a:latin typeface="+mj-lt"/>
                <a:cs typeface="Arial" charset="0"/>
              </a:rPr>
              <a:t>To…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5D12FB-FF24-4F81-84A8-B6855780FA57}"/>
              </a:ext>
            </a:extLst>
          </p:cNvPr>
          <p:cNvSpPr txBox="1"/>
          <p:nvPr/>
        </p:nvSpPr>
        <p:spPr>
          <a:xfrm>
            <a:off x="2227987" y="3736546"/>
            <a:ext cx="2909455" cy="9144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100" b="1" dirty="0">
                <a:solidFill>
                  <a:schemeClr val="accent2"/>
                </a:solidFill>
                <a:latin typeface="+mj-lt"/>
                <a:cs typeface="Open Sans Light"/>
              </a:rPr>
              <a:t>    Self Service Analytics</a:t>
            </a:r>
            <a:endParaRPr lang="en-US" sz="1100" dirty="0">
              <a:solidFill>
                <a:schemeClr val="accent2"/>
              </a:solidFill>
              <a:latin typeface="+mj-lt"/>
              <a:cs typeface="Open Sans Light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Support a full range of analytic workflow capabilities and use cases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Requiring little involvement from IT to predefine data models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745967-7367-4DAD-B714-7E64C7F7BAA4}"/>
              </a:ext>
            </a:extLst>
          </p:cNvPr>
          <p:cNvSpPr txBox="1"/>
          <p:nvPr/>
        </p:nvSpPr>
        <p:spPr>
          <a:xfrm>
            <a:off x="2227987" y="4817881"/>
            <a:ext cx="2909455" cy="9144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100" b="1" dirty="0">
                <a:solidFill>
                  <a:schemeClr val="accent2"/>
                </a:solidFill>
                <a:cs typeface="Open Sans Light"/>
              </a:rPr>
              <a:t>Easy access to data</a:t>
            </a:r>
            <a:endParaRPr lang="en-US" sz="1100" dirty="0">
              <a:solidFill>
                <a:schemeClr val="accent2"/>
              </a:solidFill>
              <a:cs typeface="Open Sans Light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Support the ability to locate data and understand data context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Be able to create and publish reports quickly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5315932" y="1941626"/>
            <a:ext cx="0" cy="4422318"/>
          </a:xfrm>
          <a:prstGeom prst="line">
            <a:avLst/>
          </a:prstGeom>
          <a:ln w="12700" cmpd="sng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618388" y="1941626"/>
            <a:ext cx="0" cy="4422318"/>
          </a:xfrm>
          <a:prstGeom prst="line">
            <a:avLst/>
          </a:prstGeom>
          <a:ln w="12700" cmpd="sng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4969"/>
          <p:cNvSpPr>
            <a:spLocks noEditPoints="1"/>
          </p:cNvSpPr>
          <p:nvPr/>
        </p:nvSpPr>
        <p:spPr bwMode="auto">
          <a:xfrm>
            <a:off x="2824521" y="3717000"/>
            <a:ext cx="199232" cy="179818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rgbClr val="008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" name="Freeform 4969"/>
          <p:cNvSpPr>
            <a:spLocks noEditPoints="1"/>
          </p:cNvSpPr>
          <p:nvPr/>
        </p:nvSpPr>
        <p:spPr bwMode="auto">
          <a:xfrm>
            <a:off x="2821412" y="4796451"/>
            <a:ext cx="199232" cy="179818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rgbClr val="008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3011705" y="1686975"/>
            <a:ext cx="1233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6758" fontAlgn="base">
              <a:spcBef>
                <a:spcPts val="1200"/>
              </a:spcBef>
              <a:defRPr/>
            </a:pPr>
            <a:r>
              <a:rPr lang="en-US" sz="1400" dirty="0">
                <a:solidFill>
                  <a:srgbClr val="414141"/>
                </a:solidFill>
                <a:cs typeface="Open Sans Light"/>
              </a:rPr>
              <a:t>Engagement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875685" y="1686975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6758" fontAlgn="base">
              <a:spcBef>
                <a:spcPts val="1200"/>
              </a:spcBef>
              <a:defRPr/>
            </a:pPr>
            <a:r>
              <a:rPr lang="en-US" sz="1400" dirty="0">
                <a:solidFill>
                  <a:srgbClr val="414141"/>
                </a:solidFill>
                <a:cs typeface="Open Sans Light"/>
              </a:rPr>
              <a:t>Insights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002743" y="1686975"/>
            <a:ext cx="1904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6758" fontAlgn="base">
              <a:spcBef>
                <a:spcPts val="1200"/>
              </a:spcBef>
              <a:defRPr/>
            </a:pPr>
            <a:r>
              <a:rPr lang="en-US" sz="1400" dirty="0">
                <a:solidFill>
                  <a:srgbClr val="414141"/>
                </a:solidFill>
                <a:cs typeface="Open Sans Light"/>
              </a:rPr>
              <a:t>Business Operations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5D12FB-FF24-4F81-84A8-B6855780FA57}"/>
              </a:ext>
            </a:extLst>
          </p:cNvPr>
          <p:cNvSpPr txBox="1"/>
          <p:nvPr/>
        </p:nvSpPr>
        <p:spPr>
          <a:xfrm>
            <a:off x="5532602" y="3746567"/>
            <a:ext cx="2909455" cy="9144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100" b="1" dirty="0">
                <a:solidFill>
                  <a:schemeClr val="accent2"/>
                </a:solidFill>
                <a:latin typeface="+mj-lt"/>
                <a:cs typeface="Open Sans Light"/>
              </a:rPr>
              <a:t>Unified Data Fabric</a:t>
            </a:r>
            <a:endParaRPr lang="en-US" sz="1100" dirty="0">
              <a:solidFill>
                <a:schemeClr val="accent2"/>
              </a:solidFill>
              <a:latin typeface="+mj-lt"/>
              <a:cs typeface="Open Sans Light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Utilize the unified data fabric to consume data for analytics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Trusted source with consistent results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745967-7367-4DAD-B714-7E64C7F7BAA4}"/>
              </a:ext>
            </a:extLst>
          </p:cNvPr>
          <p:cNvSpPr txBox="1"/>
          <p:nvPr/>
        </p:nvSpPr>
        <p:spPr>
          <a:xfrm>
            <a:off x="5532602" y="4827902"/>
            <a:ext cx="2909455" cy="9144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100" b="1" dirty="0">
                <a:solidFill>
                  <a:schemeClr val="accent2"/>
                </a:solidFill>
                <a:cs typeface="Open Sans Light"/>
              </a:rPr>
              <a:t>360 Profile</a:t>
            </a:r>
            <a:endParaRPr lang="en-US" sz="1100" dirty="0">
              <a:solidFill>
                <a:schemeClr val="accent2"/>
              </a:solidFill>
              <a:cs typeface="Open Sans Light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Connected data across the enterprise to obtain a unified view of a constituent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Support next best action to improve member engagement</a:t>
            </a:r>
          </a:p>
        </p:txBody>
      </p:sp>
      <p:sp>
        <p:nvSpPr>
          <p:cNvPr id="56" name="Freeform 4969"/>
          <p:cNvSpPr>
            <a:spLocks noEditPoints="1"/>
          </p:cNvSpPr>
          <p:nvPr/>
        </p:nvSpPr>
        <p:spPr bwMode="auto">
          <a:xfrm>
            <a:off x="6129136" y="3727021"/>
            <a:ext cx="199232" cy="179818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rgbClr val="008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" name="Freeform 4969"/>
          <p:cNvSpPr>
            <a:spLocks noEditPoints="1"/>
          </p:cNvSpPr>
          <p:nvPr/>
        </p:nvSpPr>
        <p:spPr bwMode="auto">
          <a:xfrm>
            <a:off x="6126027" y="4806472"/>
            <a:ext cx="199232" cy="179818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rgbClr val="008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5D12FB-FF24-4F81-84A8-B6855780FA57}"/>
              </a:ext>
            </a:extLst>
          </p:cNvPr>
          <p:cNvSpPr txBox="1"/>
          <p:nvPr/>
        </p:nvSpPr>
        <p:spPr>
          <a:xfrm>
            <a:off x="8836814" y="3746071"/>
            <a:ext cx="2909455" cy="9144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100" b="1" dirty="0">
                <a:solidFill>
                  <a:schemeClr val="accent2"/>
                </a:solidFill>
                <a:latin typeface="+mj-lt"/>
                <a:cs typeface="Open Sans Light"/>
              </a:rPr>
              <a:t>             Shared Semantic Model</a:t>
            </a:r>
            <a:endParaRPr lang="en-US" sz="1100" dirty="0">
              <a:solidFill>
                <a:schemeClr val="accent2"/>
              </a:solidFill>
              <a:latin typeface="+mj-lt"/>
              <a:cs typeface="Open Sans Light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All data is described in business terms,   managed and secured 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UDF sources the analytical data stores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Open Sans Ligh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745967-7367-4DAD-B714-7E64C7F7BAA4}"/>
              </a:ext>
            </a:extLst>
          </p:cNvPr>
          <p:cNvSpPr txBox="1"/>
          <p:nvPr/>
        </p:nvSpPr>
        <p:spPr>
          <a:xfrm>
            <a:off x="8836814" y="4827406"/>
            <a:ext cx="2909455" cy="9144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100" b="1" dirty="0">
                <a:solidFill>
                  <a:schemeClr val="accent2"/>
                </a:solidFill>
                <a:cs typeface="Open Sans Light"/>
              </a:rPr>
              <a:t>Cataloged Data</a:t>
            </a:r>
            <a:endParaRPr lang="en-US" sz="1100" dirty="0">
              <a:solidFill>
                <a:schemeClr val="accent2"/>
              </a:solidFill>
              <a:cs typeface="Open Sans Light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Business user is able to use data catalog to find data needed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Access data almost immediately and use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Open Sans Light"/>
            </a:endParaRPr>
          </a:p>
        </p:txBody>
      </p:sp>
      <p:sp>
        <p:nvSpPr>
          <p:cNvPr id="79" name="Freeform 4969"/>
          <p:cNvSpPr>
            <a:spLocks noEditPoints="1"/>
          </p:cNvSpPr>
          <p:nvPr/>
        </p:nvSpPr>
        <p:spPr bwMode="auto">
          <a:xfrm>
            <a:off x="9433348" y="3726525"/>
            <a:ext cx="199232" cy="179818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rgbClr val="008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Freeform 4969"/>
          <p:cNvSpPr>
            <a:spLocks noEditPoints="1"/>
          </p:cNvSpPr>
          <p:nvPr/>
        </p:nvSpPr>
        <p:spPr bwMode="auto">
          <a:xfrm>
            <a:off x="9430239" y="4805976"/>
            <a:ext cx="199232" cy="179818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rgbClr val="008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39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BD60-FC99-4EFA-B691-D9CCF7B3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76" y="233002"/>
            <a:ext cx="9686100" cy="476805"/>
          </a:xfrm>
        </p:spPr>
        <p:txBody>
          <a:bodyPr/>
          <a:lstStyle/>
          <a:p>
            <a:r>
              <a:rPr lang="en-US" dirty="0"/>
              <a:t>What does Success look like?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88B06-4AA6-4447-8D1C-97051146A5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 an ideal future state, Aetna would support and upgrade the selected best in class BI tools,  provide a data catalog and a common semantic layer to find, access and understand data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77B8C1-B44A-4347-95CE-DDEE855DA713}"/>
              </a:ext>
            </a:extLst>
          </p:cNvPr>
          <p:cNvSpPr/>
          <p:nvPr/>
        </p:nvSpPr>
        <p:spPr>
          <a:xfrm>
            <a:off x="803921" y="5512450"/>
            <a:ext cx="4181482" cy="9954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Unified Data Fabric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CD598-BAD8-48C9-88BE-F60646CC6B64}"/>
              </a:ext>
            </a:extLst>
          </p:cNvPr>
          <p:cNvSpPr/>
          <p:nvPr/>
        </p:nvSpPr>
        <p:spPr>
          <a:xfrm>
            <a:off x="803921" y="3388663"/>
            <a:ext cx="1716123" cy="4733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Catalog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35745E-BC96-492D-B172-3E83AD7CAA1E}"/>
              </a:ext>
            </a:extLst>
          </p:cNvPr>
          <p:cNvCxnSpPr>
            <a:cxnSpLocks/>
          </p:cNvCxnSpPr>
          <p:nvPr/>
        </p:nvCxnSpPr>
        <p:spPr>
          <a:xfrm>
            <a:off x="3795624" y="2935705"/>
            <a:ext cx="0" cy="46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CB024-F93F-4658-BC16-6712A0358032}"/>
              </a:ext>
            </a:extLst>
          </p:cNvPr>
          <p:cNvCxnSpPr>
            <a:cxnSpLocks/>
          </p:cNvCxnSpPr>
          <p:nvPr/>
        </p:nvCxnSpPr>
        <p:spPr>
          <a:xfrm>
            <a:off x="8379360" y="2922276"/>
            <a:ext cx="0" cy="47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D89F70-23E7-48DD-A55E-51B356DA894C}"/>
              </a:ext>
            </a:extLst>
          </p:cNvPr>
          <p:cNvCxnSpPr>
            <a:cxnSpLocks/>
            <a:stCxn id="86" idx="1"/>
          </p:cNvCxnSpPr>
          <p:nvPr/>
        </p:nvCxnSpPr>
        <p:spPr>
          <a:xfrm flipH="1" flipV="1">
            <a:off x="5904343" y="3854646"/>
            <a:ext cx="3055296" cy="1533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32C5F4-4324-4431-A67E-70D1B24F52C6}"/>
              </a:ext>
            </a:extLst>
          </p:cNvPr>
          <p:cNvCxnSpPr>
            <a:cxnSpLocks/>
          </p:cNvCxnSpPr>
          <p:nvPr/>
        </p:nvCxnSpPr>
        <p:spPr>
          <a:xfrm flipV="1">
            <a:off x="4985403" y="6039594"/>
            <a:ext cx="397423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E27074D-51D8-425F-B8F5-E6F3863DF680}"/>
              </a:ext>
            </a:extLst>
          </p:cNvPr>
          <p:cNvSpPr/>
          <p:nvPr/>
        </p:nvSpPr>
        <p:spPr>
          <a:xfrm>
            <a:off x="2520044" y="3388663"/>
            <a:ext cx="7300332" cy="47132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Common BI Semantic Layer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ED9D400-95CE-47F6-B74E-AF643FA3225A}"/>
              </a:ext>
            </a:extLst>
          </p:cNvPr>
          <p:cNvSpPr/>
          <p:nvPr/>
        </p:nvSpPr>
        <p:spPr>
          <a:xfrm>
            <a:off x="8959639" y="4194658"/>
            <a:ext cx="2772470" cy="2387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latin typeface="Open Sans Bold"/>
                <a:cs typeface="Open Sans Bold"/>
              </a:rPr>
              <a:t>Analytical Data Management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E4AB06AD-01BA-415E-AEDF-A6FC1D933593}"/>
              </a:ext>
            </a:extLst>
          </p:cNvPr>
          <p:cNvSpPr/>
          <p:nvPr/>
        </p:nvSpPr>
        <p:spPr>
          <a:xfrm>
            <a:off x="9207608" y="5335887"/>
            <a:ext cx="1385959" cy="9960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Analytical Data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62BC1F4A-E4ED-42AA-93E3-EF73E8D65081}"/>
              </a:ext>
            </a:extLst>
          </p:cNvPr>
          <p:cNvSpPr/>
          <p:nvPr/>
        </p:nvSpPr>
        <p:spPr>
          <a:xfrm>
            <a:off x="9678220" y="4488249"/>
            <a:ext cx="1507294" cy="679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Sandbox</a:t>
            </a:r>
          </a:p>
        </p:txBody>
      </p:sp>
      <p:sp>
        <p:nvSpPr>
          <p:cNvPr id="91" name="Cylinder 90">
            <a:extLst>
              <a:ext uri="{FF2B5EF4-FFF2-40B4-BE49-F238E27FC236}">
                <a16:creationId xmlns:a16="http://schemas.microsoft.com/office/drawing/2014/main" id="{22ADDED5-3434-42C3-A01C-54FB977D4811}"/>
              </a:ext>
            </a:extLst>
          </p:cNvPr>
          <p:cNvSpPr/>
          <p:nvPr/>
        </p:nvSpPr>
        <p:spPr>
          <a:xfrm>
            <a:off x="10222442" y="5461108"/>
            <a:ext cx="1385959" cy="9960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Analytical</a:t>
            </a:r>
          </a:p>
          <a:p>
            <a:pPr algn="ctr"/>
            <a:r>
              <a:rPr lang="en-US" sz="1600" dirty="0"/>
              <a:t>Data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0ED5D15-12D6-46CF-A486-F53FF8AF0C1B}"/>
              </a:ext>
            </a:extLst>
          </p:cNvPr>
          <p:cNvSpPr/>
          <p:nvPr/>
        </p:nvSpPr>
        <p:spPr>
          <a:xfrm>
            <a:off x="2545611" y="1651642"/>
            <a:ext cx="2205317" cy="13008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BI Tool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D62C867-3574-4C3A-A975-F261530D5497}"/>
              </a:ext>
            </a:extLst>
          </p:cNvPr>
          <p:cNvSpPr/>
          <p:nvPr/>
        </p:nvSpPr>
        <p:spPr>
          <a:xfrm>
            <a:off x="2708959" y="2307046"/>
            <a:ext cx="1857108" cy="33337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Analytics Layer</a:t>
            </a:r>
          </a:p>
          <a:p>
            <a:pPr algn="ctr"/>
            <a:r>
              <a:rPr lang="en-US" sz="1100" dirty="0"/>
              <a:t>Data Prep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24EAAFE-6AB7-492C-8968-1EA7617E0CAB}"/>
              </a:ext>
            </a:extLst>
          </p:cNvPr>
          <p:cNvSpPr/>
          <p:nvPr/>
        </p:nvSpPr>
        <p:spPr>
          <a:xfrm>
            <a:off x="2708959" y="1963829"/>
            <a:ext cx="1857108" cy="3333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Reporting Layer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BE95C88-12AB-4E85-8490-5323E7043ADE}"/>
              </a:ext>
            </a:extLst>
          </p:cNvPr>
          <p:cNvSpPr/>
          <p:nvPr/>
        </p:nvSpPr>
        <p:spPr>
          <a:xfrm>
            <a:off x="5044395" y="1651642"/>
            <a:ext cx="2205317" cy="13008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BI Tool 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242876C-C77F-4412-92B0-54DE0F678A36}"/>
              </a:ext>
            </a:extLst>
          </p:cNvPr>
          <p:cNvSpPr/>
          <p:nvPr/>
        </p:nvSpPr>
        <p:spPr>
          <a:xfrm>
            <a:off x="5207743" y="2338675"/>
            <a:ext cx="1857108" cy="33337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Analytics Layer</a:t>
            </a:r>
          </a:p>
          <a:p>
            <a:pPr algn="ctr"/>
            <a:r>
              <a:rPr lang="en-US" sz="1100" dirty="0"/>
              <a:t>Data Prep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EBEEE57-7494-4759-971C-E46D895ED9C6}"/>
              </a:ext>
            </a:extLst>
          </p:cNvPr>
          <p:cNvSpPr/>
          <p:nvPr/>
        </p:nvSpPr>
        <p:spPr>
          <a:xfrm>
            <a:off x="5207743" y="1995458"/>
            <a:ext cx="1857108" cy="3333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Reporting Layer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1F69BFC-4824-453F-B211-AEF28496A3AF}"/>
              </a:ext>
            </a:extLst>
          </p:cNvPr>
          <p:cNvSpPr/>
          <p:nvPr/>
        </p:nvSpPr>
        <p:spPr>
          <a:xfrm>
            <a:off x="7615063" y="1651642"/>
            <a:ext cx="2205317" cy="13008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BI Tool 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B3C0D1B-A92B-462C-B37F-6577DCDA1A48}"/>
              </a:ext>
            </a:extLst>
          </p:cNvPr>
          <p:cNvSpPr/>
          <p:nvPr/>
        </p:nvSpPr>
        <p:spPr>
          <a:xfrm>
            <a:off x="7778411" y="2338675"/>
            <a:ext cx="1857108" cy="33337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Analytics Layer</a:t>
            </a:r>
          </a:p>
          <a:p>
            <a:pPr algn="ctr"/>
            <a:r>
              <a:rPr lang="en-US" sz="1100" dirty="0"/>
              <a:t>Data Prep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198B2B2-9185-4FBF-B625-E05A0F73629D}"/>
              </a:ext>
            </a:extLst>
          </p:cNvPr>
          <p:cNvSpPr/>
          <p:nvPr/>
        </p:nvSpPr>
        <p:spPr>
          <a:xfrm>
            <a:off x="7778411" y="1995458"/>
            <a:ext cx="1857108" cy="3333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Reporting Layer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B6C7CF-A2AF-4B28-ABDE-9E10E5AF3A69}"/>
              </a:ext>
            </a:extLst>
          </p:cNvPr>
          <p:cNvCxnSpPr>
            <a:cxnSpLocks/>
          </p:cNvCxnSpPr>
          <p:nvPr/>
        </p:nvCxnSpPr>
        <p:spPr>
          <a:xfrm>
            <a:off x="6109607" y="2965884"/>
            <a:ext cx="0" cy="43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6CF6FA5-849C-466F-9E40-B5DAD4E26540}"/>
              </a:ext>
            </a:extLst>
          </p:cNvPr>
          <p:cNvSpPr/>
          <p:nvPr/>
        </p:nvSpPr>
        <p:spPr>
          <a:xfrm>
            <a:off x="4123426" y="5507510"/>
            <a:ext cx="851827" cy="9883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Open Sans Bold"/>
                <a:cs typeface="Open Sans Bold"/>
              </a:rPr>
              <a:t>delivery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2C1865-F88B-43BB-A1D4-A6D3F35394D3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1661983" y="3861969"/>
            <a:ext cx="1232679" cy="1650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Props1.xml><?xml version="1.0" encoding="utf-8"?>
<ds:datastoreItem xmlns:ds="http://schemas.openxmlformats.org/officeDocument/2006/customXml" ds:itemID="{D4E21E90-AB38-4213-B6C5-6303F0FBDD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5257-8992-498b-aff9-2ccb2706890d"/>
    <ds:schemaRef ds:uri="f8f3ac21-d33a-4f17-9d4e-9f9f14b93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E44BEB-8AF0-4594-BC35-55FCDF1611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AEFC45-A24C-4A5D-A915-715D4694D72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40900fa-8b29-4318-ac43-6b50d10474da"/>
    <ds:schemaRef ds:uri="http://purl.org/dc/elements/1.1/"/>
    <ds:schemaRef ds:uri="http://schemas.microsoft.com/office/2006/metadata/properties"/>
    <ds:schemaRef ds:uri="9ea8bc4d-1db1-4837-b00f-6e616e24289c"/>
    <ds:schemaRef ds:uri="http://www.w3.org/XML/1998/namespace"/>
    <ds:schemaRef ds:uri="http://purl.org/dc/dcmitype/"/>
    <ds:schemaRef ds:uri="b1cf5257-8992-498b-aff9-2ccb2706890d"/>
    <ds:schemaRef ds:uri="f8f3ac21-d33a-4f17-9d4e-9f9f14b93e8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Aetna Teal PPT template-widescreen</Template>
  <TotalTime>55140</TotalTime>
  <Words>1261</Words>
  <Application>Microsoft Office PowerPoint</Application>
  <PresentationFormat>Custom</PresentationFormat>
  <Paragraphs>230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OfficeoftheCTO_theme_100218</vt:lpstr>
      <vt:lpstr> Business Intelligence </vt:lpstr>
      <vt:lpstr>Executive Summary</vt:lpstr>
      <vt:lpstr>Business Opportunity</vt:lpstr>
      <vt:lpstr>Why is it Important to Aetna?</vt:lpstr>
      <vt:lpstr>Where are we today?</vt:lpstr>
      <vt:lpstr>In Flight Investments</vt:lpstr>
      <vt:lpstr>Conceptual Model – Data and Analytics Landscape</vt:lpstr>
      <vt:lpstr>What does Success look like?</vt:lpstr>
      <vt:lpstr>What does Success look like?</vt:lpstr>
      <vt:lpstr>Necessary Actions</vt:lpstr>
      <vt:lpstr>Next Steps</vt:lpstr>
      <vt:lpstr>PowerPoint Presentation</vt:lpstr>
      <vt:lpstr>PowerPoint Presentation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Hickey, Claudette</cp:lastModifiedBy>
  <cp:revision>1061</cp:revision>
  <cp:lastPrinted>2018-07-20T14:34:16Z</cp:lastPrinted>
  <dcterms:created xsi:type="dcterms:W3CDTF">2017-11-30T21:15:50Z</dcterms:created>
  <dcterms:modified xsi:type="dcterms:W3CDTF">2022-03-11T15:02:30Z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MSIP_Label_67599526-06ca-49cc-9fa9-5307800a949a_Enabled">
    <vt:lpwstr>True</vt:lpwstr>
  </property>
  <property fmtid="{D5CDD505-2E9C-101B-9397-08002B2CF9AE}" pid="4" name="MSIP_Label_67599526-06ca-49cc-9fa9-5307800a949a_SiteId">
    <vt:lpwstr>fabb61b8-3afe-4e75-b934-a47f782b8cd7</vt:lpwstr>
  </property>
  <property fmtid="{D5CDD505-2E9C-101B-9397-08002B2CF9AE}" pid="5" name="MSIP_Label_67599526-06ca-49cc-9fa9-5307800a949a_Owner">
    <vt:lpwstr>A754434@aeth.aetna.com</vt:lpwstr>
  </property>
  <property fmtid="{D5CDD505-2E9C-101B-9397-08002B2CF9AE}" pid="6" name="MSIP_Label_67599526-06ca-49cc-9fa9-5307800a949a_SetDate">
    <vt:lpwstr>2018-07-15T22:03:29.9738523Z</vt:lpwstr>
  </property>
  <property fmtid="{D5CDD505-2E9C-101B-9397-08002B2CF9AE}" pid="7" name="MSIP_Label_67599526-06ca-49cc-9fa9-5307800a949a_Name">
    <vt:lpwstr>Proprietary</vt:lpwstr>
  </property>
  <property fmtid="{D5CDD505-2E9C-101B-9397-08002B2CF9AE}" pid="8" name="MSIP_Label_67599526-06ca-49cc-9fa9-5307800a949a_Application">
    <vt:lpwstr>Microsoft Azure Information Protection</vt:lpwstr>
  </property>
  <property fmtid="{D5CDD505-2E9C-101B-9397-08002B2CF9AE}" pid="9" name="MSIP_Label_67599526-06ca-49cc-9fa9-5307800a949a_Extended_MSFT_Method">
    <vt:lpwstr>Automatic</vt:lpwstr>
  </property>
  <property fmtid="{D5CDD505-2E9C-101B-9397-08002B2CF9AE}" pid="10" name="Sensitivity">
    <vt:lpwstr>Proprietary</vt:lpwstr>
  </property>
  <property fmtid="{D5CDD505-2E9C-101B-9397-08002B2CF9AE}" pid="11" name="Order">
    <vt:r8>1216900</vt:r8>
  </property>
  <property fmtid="{D5CDD505-2E9C-101B-9397-08002B2CF9AE}" pid="12" name="ItemStatus">
    <vt:lpwstr/>
  </property>
</Properties>
</file>