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1"/>
  </p:notesMasterIdLst>
  <p:handoutMasterIdLst>
    <p:handoutMasterId r:id="rId22"/>
  </p:handoutMasterIdLst>
  <p:sldIdLst>
    <p:sldId id="256" r:id="rId5"/>
    <p:sldId id="613" r:id="rId6"/>
    <p:sldId id="257" r:id="rId7"/>
    <p:sldId id="602" r:id="rId8"/>
    <p:sldId id="624" r:id="rId9"/>
    <p:sldId id="612" r:id="rId10"/>
    <p:sldId id="614" r:id="rId11"/>
    <p:sldId id="619" r:id="rId12"/>
    <p:sldId id="615" r:id="rId13"/>
    <p:sldId id="620" r:id="rId14"/>
    <p:sldId id="622" r:id="rId15"/>
    <p:sldId id="617" r:id="rId16"/>
    <p:sldId id="616" r:id="rId17"/>
    <p:sldId id="301" r:id="rId18"/>
    <p:sldId id="302" r:id="rId19"/>
    <p:sldId id="623" r:id="rId20"/>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200"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0F03"/>
    <a:srgbClr val="7F7F7F"/>
    <a:srgbClr val="D9D9D9"/>
    <a:srgbClr val="F9F9F9"/>
    <a:srgbClr val="C0C0C0"/>
    <a:srgbClr val="A5A5A5"/>
    <a:srgbClr val="008B92"/>
    <a:srgbClr val="00A78E"/>
    <a:srgbClr val="66CABB"/>
    <a:srgbClr val="78E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F28A6-FFFE-4C66-B2B7-43B1EE51D83D}" v="290" dt="2020-04-08T14:35:35.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395" autoAdjust="0"/>
    <p:restoredTop sz="94660"/>
  </p:normalViewPr>
  <p:slideViewPr>
    <p:cSldViewPr snapToGrid="0">
      <p:cViewPr varScale="1">
        <p:scale>
          <a:sx n="114" d="100"/>
          <a:sy n="114" d="100"/>
        </p:scale>
        <p:origin x="168" y="102"/>
      </p:cViewPr>
      <p:guideLst>
        <p:guide orient="horz" pos="360"/>
        <p:guide orient="horz" pos="1200"/>
        <p:guide orient="horz" pos="4116"/>
        <p:guide orient="horz" pos="3624"/>
        <p:guide pos="361"/>
        <p:guide pos="731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Arial" panose="020B0604020202020204" pitchFamily="34" charset="0"/>
                <a:cs typeface="Arial" panose="020B0604020202020204" pitchFamily="34" charset="0"/>
              </a:rPr>
              <a:t>2/17/2021</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2/17/2021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128712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13</a:t>
            </a:fld>
            <a:endParaRPr lang="en-US"/>
          </a:p>
        </p:txBody>
      </p:sp>
    </p:spTree>
    <p:extLst>
      <p:ext uri="{BB962C8B-B14F-4D97-AF65-F5344CB8AC3E}">
        <p14:creationId xmlns:p14="http://schemas.microsoft.com/office/powerpoint/2010/main" val="45194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a:p>
        </p:txBody>
      </p:sp>
    </p:spTree>
    <p:extLst>
      <p:ext uri="{BB962C8B-B14F-4D97-AF65-F5344CB8AC3E}">
        <p14:creationId xmlns:p14="http://schemas.microsoft.com/office/powerpoint/2010/main" val="136405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15</a:t>
            </a:fld>
            <a:endParaRPr lang="en-US"/>
          </a:p>
        </p:txBody>
      </p:sp>
    </p:spTree>
    <p:extLst>
      <p:ext uri="{BB962C8B-B14F-4D97-AF65-F5344CB8AC3E}">
        <p14:creationId xmlns:p14="http://schemas.microsoft.com/office/powerpoint/2010/main" val="307578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16</a:t>
            </a:fld>
            <a:endParaRPr lang="en-US"/>
          </a:p>
        </p:txBody>
      </p:sp>
    </p:spTree>
    <p:extLst>
      <p:ext uri="{BB962C8B-B14F-4D97-AF65-F5344CB8AC3E}">
        <p14:creationId xmlns:p14="http://schemas.microsoft.com/office/powerpoint/2010/main" val="164064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4</a:t>
            </a:fld>
            <a:endParaRPr lang="en-US" dirty="0"/>
          </a:p>
        </p:txBody>
      </p:sp>
    </p:spTree>
    <p:extLst>
      <p:ext uri="{BB962C8B-B14F-4D97-AF65-F5344CB8AC3E}">
        <p14:creationId xmlns:p14="http://schemas.microsoft.com/office/powerpoint/2010/main" val="178767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5</a:t>
            </a:fld>
            <a:endParaRPr lang="en-US" dirty="0"/>
          </a:p>
        </p:txBody>
      </p:sp>
    </p:spTree>
    <p:extLst>
      <p:ext uri="{BB962C8B-B14F-4D97-AF65-F5344CB8AC3E}">
        <p14:creationId xmlns:p14="http://schemas.microsoft.com/office/powerpoint/2010/main" val="423145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6</a:t>
            </a:fld>
            <a:endParaRPr lang="en-US" dirty="0"/>
          </a:p>
        </p:txBody>
      </p:sp>
    </p:spTree>
    <p:extLst>
      <p:ext uri="{BB962C8B-B14F-4D97-AF65-F5344CB8AC3E}">
        <p14:creationId xmlns:p14="http://schemas.microsoft.com/office/powerpoint/2010/main" val="293602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234764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302646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4041255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1453033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2835"/>
            <a:ext cx="9665208" cy="459165"/>
          </a:xfrm>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09"/>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4"/>
            <a:ext cx="9685338" cy="422275"/>
          </a:xfrm>
        </p:spPr>
        <p:txBody>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00662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88894995"/>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1328"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201" y="455615"/>
            <a:ext cx="11274425" cy="5932487"/>
          </a:xfrm>
        </p:spPr>
        <p:txBody>
          <a:bodyPr anchor="ctr" anchorCtr="1"/>
          <a:lstStyle>
            <a:lvl1pPr marL="0" indent="0" algn="ctr">
              <a:buFontTx/>
              <a:buNone/>
              <a:tabLst>
                <a:tab pos="1201377" algn="l"/>
              </a:tabLst>
              <a:defRPr sz="7198"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799"/>
              </a:spcBef>
              <a:buFontTx/>
              <a:buNone/>
              <a:tabLst>
                <a:tab pos="1201377"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377" algn="l"/>
              </a:tabLst>
              <a:defRPr sz="1999">
                <a:solidFill>
                  <a:schemeClr val="bg1"/>
                </a:solidFill>
              </a:defRPr>
            </a:lvl3pPr>
            <a:lvl4pPr marL="0" indent="0" algn="ctr">
              <a:buFontTx/>
              <a:buNone/>
              <a:tabLst>
                <a:tab pos="1201377" algn="l"/>
              </a:tabLst>
              <a:defRPr sz="1999">
                <a:solidFill>
                  <a:schemeClr val="bg1"/>
                </a:solidFill>
              </a:defRPr>
            </a:lvl4pPr>
            <a:lvl5pPr marL="0" indent="0" algn="ctr">
              <a:buFontTx/>
              <a:buNone/>
              <a:tabLst>
                <a:tab pos="1201377" algn="l"/>
              </a:tabLst>
              <a:defRPr sz="1999">
                <a:solidFill>
                  <a:schemeClr val="bg1"/>
                </a:solidFill>
              </a:defRPr>
            </a:lvl5pPr>
          </a:lstStyle>
          <a:p>
            <a:pPr lvl="0"/>
            <a:r>
              <a:rPr lang="en-US"/>
              <a:t>Divider</a:t>
            </a:r>
          </a:p>
          <a:p>
            <a:pPr lvl="1"/>
            <a:r>
              <a:rPr lang="en-US"/>
              <a:t>Second level</a:t>
            </a:r>
          </a:p>
        </p:txBody>
      </p:sp>
    </p:spTree>
    <p:extLst>
      <p:ext uri="{BB962C8B-B14F-4D97-AF65-F5344CB8AC3E}">
        <p14:creationId xmlns:p14="http://schemas.microsoft.com/office/powerpoint/2010/main" val="2604077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Title only PURPLE">
    <p:spTree>
      <p:nvGrpSpPr>
        <p:cNvPr id="1" name=""/>
        <p:cNvGrpSpPr/>
        <p:nvPr/>
      </p:nvGrpSpPr>
      <p:grpSpPr>
        <a:xfrm>
          <a:off x="0" y="0"/>
          <a:ext cx="0" cy="0"/>
          <a:chOff x="0" y="0"/>
          <a:chExt cx="0" cy="0"/>
        </a:xfrm>
      </p:grpSpPr>
      <p:sp>
        <p:nvSpPr>
          <p:cNvPr id="9" name="Rectangle 2"/>
          <p:cNvSpPr>
            <a:spLocks noGrp="1" noChangeArrowheads="1"/>
          </p:cNvSpPr>
          <p:nvPr>
            <p:ph type="title" hasCustomPrompt="1"/>
          </p:nvPr>
        </p:nvSpPr>
        <p:spPr bwMode="black">
          <a:xfrm>
            <a:off x="547597" y="152399"/>
            <a:ext cx="11067453" cy="86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a:t>Insert slide title here</a:t>
            </a:r>
          </a:p>
        </p:txBody>
      </p:sp>
    </p:spTree>
    <p:extLst>
      <p:ext uri="{BB962C8B-B14F-4D97-AF65-F5344CB8AC3E}">
        <p14:creationId xmlns:p14="http://schemas.microsoft.com/office/powerpoint/2010/main" val="21177377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 Partnersh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pic>
        <p:nvPicPr>
          <p:cNvPr id="8" name="Picture 4" descr="A picture containing drawing, hat&#10;&#10;Description generated with very high confidence">
            <a:extLst>
              <a:ext uri="{FF2B5EF4-FFF2-40B4-BE49-F238E27FC236}">
                <a16:creationId xmlns:a16="http://schemas.microsoft.com/office/drawing/2014/main" id="{A0E2BD37-49E0-4C30-A644-52FDDB6E0397}"/>
              </a:ext>
            </a:extLst>
          </p:cNvPr>
          <p:cNvPicPr>
            <a:picLocks noChangeAspect="1"/>
          </p:cNvPicPr>
          <p:nvPr userDrawn="1"/>
        </p:nvPicPr>
        <p:blipFill>
          <a:blip r:embed="rId2"/>
          <a:stretch>
            <a:fillRect/>
          </a:stretch>
        </p:blipFill>
        <p:spPr>
          <a:xfrm>
            <a:off x="7996254" y="4446904"/>
            <a:ext cx="2628933" cy="1304925"/>
          </a:xfrm>
          <a:prstGeom prst="rect">
            <a:avLst/>
          </a:prstGeom>
        </p:spPr>
      </p:pic>
      <p:pic>
        <p:nvPicPr>
          <p:cNvPr id="9" name="Picture 6" descr="A picture containing drawing&#10;&#10;Description generated with very high confidence">
            <a:extLst>
              <a:ext uri="{FF2B5EF4-FFF2-40B4-BE49-F238E27FC236}">
                <a16:creationId xmlns:a16="http://schemas.microsoft.com/office/drawing/2014/main" id="{08AA5101-FB22-4929-B737-C7F34BEDFC04}"/>
              </a:ext>
            </a:extLst>
          </p:cNvPr>
          <p:cNvPicPr>
            <a:picLocks noChangeAspect="1"/>
          </p:cNvPicPr>
          <p:nvPr userDrawn="1"/>
        </p:nvPicPr>
        <p:blipFill>
          <a:blip r:embed="rId3"/>
          <a:stretch>
            <a:fillRect/>
          </a:stretch>
        </p:blipFill>
        <p:spPr>
          <a:xfrm>
            <a:off x="1832861" y="1037934"/>
            <a:ext cx="2428687" cy="1209675"/>
          </a:xfrm>
          <a:prstGeom prst="rect">
            <a:avLst/>
          </a:prstGeom>
        </p:spPr>
      </p:pic>
      <p:sp>
        <p:nvSpPr>
          <p:cNvPr id="12" name="TextBox 11">
            <a:extLst>
              <a:ext uri="{FF2B5EF4-FFF2-40B4-BE49-F238E27FC236}">
                <a16:creationId xmlns:a16="http://schemas.microsoft.com/office/drawing/2014/main" id="{630C4841-988F-4B49-9064-5AF208E4A576}"/>
              </a:ext>
            </a:extLst>
          </p:cNvPr>
          <p:cNvSpPr txBox="1"/>
          <p:nvPr userDrawn="1"/>
        </p:nvSpPr>
        <p:spPr>
          <a:xfrm>
            <a:off x="577085" y="3009735"/>
            <a:ext cx="4942008"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bg1"/>
                </a:solidFill>
                <a:cs typeface="Arial"/>
              </a:rPr>
              <a:t>Turning Vision</a:t>
            </a:r>
          </a:p>
        </p:txBody>
      </p:sp>
      <p:sp>
        <p:nvSpPr>
          <p:cNvPr id="13" name="TextBox 12">
            <a:extLst>
              <a:ext uri="{FF2B5EF4-FFF2-40B4-BE49-F238E27FC236}">
                <a16:creationId xmlns:a16="http://schemas.microsoft.com/office/drawing/2014/main" id="{6C313255-8C46-4A6D-8B0D-185644612B69}"/>
              </a:ext>
            </a:extLst>
          </p:cNvPr>
          <p:cNvSpPr txBox="1"/>
          <p:nvPr userDrawn="1"/>
        </p:nvSpPr>
        <p:spPr>
          <a:xfrm>
            <a:off x="7450658" y="3009819"/>
            <a:ext cx="3717102"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accent2"/>
                </a:solidFill>
                <a:cs typeface="Arial"/>
              </a:rPr>
              <a:t>Into Action</a:t>
            </a:r>
            <a:endParaRPr lang="en-US" sz="5400" b="1">
              <a:solidFill>
                <a:schemeClr val="accent2"/>
              </a:solidFill>
            </a:endParaRPr>
          </a:p>
        </p:txBody>
      </p:sp>
    </p:spTree>
    <p:extLst>
      <p:ext uri="{BB962C8B-B14F-4D97-AF65-F5344CB8AC3E}">
        <p14:creationId xmlns:p14="http://schemas.microsoft.com/office/powerpoint/2010/main" val="1371664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losing - Idea Growth">
    <p:bg>
      <p:bgPr>
        <a:solidFill>
          <a:srgbClr val="064E69"/>
        </a:solidFill>
        <a:effectLst/>
      </p:bgPr>
    </p:bg>
    <p:spTree>
      <p:nvGrpSpPr>
        <p:cNvPr id="1" name=""/>
        <p:cNvGrpSpPr/>
        <p:nvPr/>
      </p:nvGrpSpPr>
      <p:grpSpPr>
        <a:xfrm>
          <a:off x="0" y="0"/>
          <a:ext cx="0" cy="0"/>
          <a:chOff x="0" y="0"/>
          <a:chExt cx="0" cy="0"/>
        </a:xfrm>
      </p:grpSpPr>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2DC576B5-C5F0-4AE1-859B-AF397F678251}"/>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682137" y="659178"/>
            <a:ext cx="1280205" cy="2279548"/>
          </a:xfrm>
          <a:prstGeom prst="rect">
            <a:avLst/>
          </a:prstGeom>
        </p:spPr>
      </p:pic>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1549437301"/>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4400" name="think-cell Slide" r:id="rId5" imgW="498" imgH="499" progId="TCLayout.ActiveDocument.1">
                  <p:embed/>
                </p:oleObj>
              </mc:Choice>
              <mc:Fallback>
                <p:oleObj name="think-cell Slide" r:id="rId5" imgW="498" imgH="499" progId="TCLayout.ActiveDocument.1">
                  <p:embed/>
                  <p:pic>
                    <p:nvPicPr>
                      <p:cNvPr id="26" name="Object 25" hidden="1"/>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4171371" y="1957350"/>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2" name="Title 1"/>
          <p:cNvSpPr txBox="1">
            <a:spLocks/>
          </p:cNvSpPr>
          <p:nvPr userDrawn="1"/>
        </p:nvSpPr>
        <p:spPr>
          <a:xfrm>
            <a:off x="2358668" y="883362"/>
            <a:ext cx="5203825" cy="906657"/>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DEF47A6-05C7-438A-BC79-72BA77BAEF2B}"/>
              </a:ext>
            </a:extLst>
          </p:cNvPr>
          <p:cNvPicPr>
            <a:picLocks noChangeAspect="1"/>
          </p:cNvPicPr>
          <p:nvPr userDrawn="1"/>
        </p:nvPicPr>
        <p:blipFill>
          <a:blip r:embed="rId7">
            <a:clrChange>
              <a:clrFrom>
                <a:srgbClr val="FDFDFD"/>
              </a:clrFrom>
              <a:clrTo>
                <a:srgbClr val="FDFDFD">
                  <a:alpha val="0"/>
                </a:srgbClr>
              </a:clrTo>
            </a:clrChange>
          </a:blip>
          <a:stretch>
            <a:fillRect/>
          </a:stretch>
        </p:blipFill>
        <p:spPr>
          <a:xfrm>
            <a:off x="8207375" y="2622493"/>
            <a:ext cx="3981450" cy="962025"/>
          </a:xfrm>
          <a:prstGeom prst="rect">
            <a:avLst/>
          </a:prstGeom>
        </p:spPr>
      </p:pic>
      <p:pic>
        <p:nvPicPr>
          <p:cNvPr id="19" name="Picture 18" descr="A tree with red leaves&#10;&#10;Description automatically generated">
            <a:extLst>
              <a:ext uri="{FF2B5EF4-FFF2-40B4-BE49-F238E27FC236}">
                <a16:creationId xmlns:a16="http://schemas.microsoft.com/office/drawing/2014/main" id="{57E2360A-5BC0-479C-861D-4BA9815BF92F}"/>
              </a:ext>
            </a:extLst>
          </p:cNvPr>
          <p:cNvPicPr>
            <a:picLocks noChangeAspect="1"/>
          </p:cNvPicPr>
          <p:nvPr userDrawn="1"/>
        </p:nvPicPr>
        <p:blipFill>
          <a:blip r:embed="rId8"/>
          <a:stretch>
            <a:fillRect/>
          </a:stretch>
        </p:blipFill>
        <p:spPr>
          <a:xfrm>
            <a:off x="8383224" y="331838"/>
            <a:ext cx="2833660" cy="2838019"/>
          </a:xfrm>
          <a:prstGeom prst="rect">
            <a:avLst/>
          </a:prstGeom>
        </p:spPr>
      </p:pic>
      <p:pic>
        <p:nvPicPr>
          <p:cNvPr id="24" name="Picture 23">
            <a:extLst>
              <a:ext uri="{FF2B5EF4-FFF2-40B4-BE49-F238E27FC236}">
                <a16:creationId xmlns:a16="http://schemas.microsoft.com/office/drawing/2014/main" id="{1019D290-EE0C-4AA6-89EF-0E0C65E2B3AE}"/>
              </a:ext>
            </a:extLst>
          </p:cNvPr>
          <p:cNvPicPr>
            <a:picLocks noChangeAspect="1"/>
          </p:cNvPicPr>
          <p:nvPr userDrawn="1"/>
        </p:nvPicPr>
        <p:blipFill>
          <a:blip r:embed="rId9">
            <a:clrChange>
              <a:clrFrom>
                <a:srgbClr val="FFFFFF"/>
              </a:clrFrom>
              <a:clrTo>
                <a:srgbClr val="FFFFFF">
                  <a:alpha val="0"/>
                </a:srgbClr>
              </a:clrTo>
            </a:clrChange>
          </a:blip>
          <a:stretch>
            <a:fillRect/>
          </a:stretch>
        </p:blipFill>
        <p:spPr>
          <a:xfrm>
            <a:off x="864868" y="1162713"/>
            <a:ext cx="894640" cy="777649"/>
          </a:xfrm>
          <a:prstGeom prst="rect">
            <a:avLst/>
          </a:prstGeom>
        </p:spPr>
      </p:pic>
      <p:pic>
        <p:nvPicPr>
          <p:cNvPr id="3" name="Picture 2" descr="A picture containing lit&#10;&#10;Description automatically generated">
            <a:extLst>
              <a:ext uri="{FF2B5EF4-FFF2-40B4-BE49-F238E27FC236}">
                <a16:creationId xmlns:a16="http://schemas.microsoft.com/office/drawing/2014/main" id="{B700E2FA-0BF6-431F-B80E-49FC521EB867}"/>
              </a:ext>
            </a:extLst>
          </p:cNvPr>
          <p:cNvPicPr>
            <a:picLocks noChangeAspect="1"/>
          </p:cNvPicPr>
          <p:nvPr userDrawn="1"/>
        </p:nvPicPr>
        <p:blipFill>
          <a:blip r:embed="rId10"/>
          <a:stretch>
            <a:fillRect/>
          </a:stretch>
        </p:blipFill>
        <p:spPr>
          <a:xfrm rot="1685200">
            <a:off x="1742225" y="2914961"/>
            <a:ext cx="1546858" cy="907168"/>
          </a:xfrm>
          <a:prstGeom prst="rect">
            <a:avLst/>
          </a:prstGeom>
        </p:spPr>
      </p:pic>
      <p:pic>
        <p:nvPicPr>
          <p:cNvPr id="61" name="Picture 60" descr="A picture containing lit&#10;&#10;Description automatically generated">
            <a:extLst>
              <a:ext uri="{FF2B5EF4-FFF2-40B4-BE49-F238E27FC236}">
                <a16:creationId xmlns:a16="http://schemas.microsoft.com/office/drawing/2014/main" id="{E65E3FC6-2EE9-4326-BF99-6CD38F09D7BC}"/>
              </a:ext>
            </a:extLst>
          </p:cNvPr>
          <p:cNvPicPr>
            <a:picLocks noChangeAspect="1"/>
          </p:cNvPicPr>
          <p:nvPr userDrawn="1"/>
        </p:nvPicPr>
        <p:blipFill>
          <a:blip r:embed="rId10"/>
          <a:stretch>
            <a:fillRect/>
          </a:stretch>
        </p:blipFill>
        <p:spPr>
          <a:xfrm rot="10492355">
            <a:off x="3859965" y="3512648"/>
            <a:ext cx="1546858" cy="907168"/>
          </a:xfrm>
          <a:prstGeom prst="rect">
            <a:avLst/>
          </a:prstGeom>
        </p:spPr>
      </p:pic>
      <p:pic>
        <p:nvPicPr>
          <p:cNvPr id="62" name="Picture 61" descr="A picture containing lit&#10;&#10;Description automatically generated">
            <a:extLst>
              <a:ext uri="{FF2B5EF4-FFF2-40B4-BE49-F238E27FC236}">
                <a16:creationId xmlns:a16="http://schemas.microsoft.com/office/drawing/2014/main" id="{EC06E53F-AE25-400D-A15E-F6BB68E78D74}"/>
              </a:ext>
            </a:extLst>
          </p:cNvPr>
          <p:cNvPicPr>
            <a:picLocks noChangeAspect="1"/>
          </p:cNvPicPr>
          <p:nvPr userDrawn="1"/>
        </p:nvPicPr>
        <p:blipFill>
          <a:blip r:embed="rId10"/>
          <a:stretch>
            <a:fillRect/>
          </a:stretch>
        </p:blipFill>
        <p:spPr>
          <a:xfrm rot="19974934">
            <a:off x="5988622" y="3464042"/>
            <a:ext cx="1546858" cy="907168"/>
          </a:xfrm>
          <a:prstGeom prst="rect">
            <a:avLst/>
          </a:prstGeom>
        </p:spPr>
      </p:pic>
      <p:pic>
        <p:nvPicPr>
          <p:cNvPr id="63" name="Picture 62" descr="A picture containing lit&#10;&#10;Description automatically generated">
            <a:extLst>
              <a:ext uri="{FF2B5EF4-FFF2-40B4-BE49-F238E27FC236}">
                <a16:creationId xmlns:a16="http://schemas.microsoft.com/office/drawing/2014/main" id="{5BEAE8F9-E0FE-49A1-A2D9-69089A9E0833}"/>
              </a:ext>
            </a:extLst>
          </p:cNvPr>
          <p:cNvPicPr>
            <a:picLocks noChangeAspect="1"/>
          </p:cNvPicPr>
          <p:nvPr userDrawn="1"/>
        </p:nvPicPr>
        <p:blipFill>
          <a:blip r:embed="rId10"/>
          <a:stretch>
            <a:fillRect/>
          </a:stretch>
        </p:blipFill>
        <p:spPr>
          <a:xfrm rot="8050913">
            <a:off x="7773527" y="3234560"/>
            <a:ext cx="1546858" cy="907168"/>
          </a:xfrm>
          <a:prstGeom prst="rect">
            <a:avLst/>
          </a:prstGeom>
        </p:spPr>
      </p:pic>
      <p:grpSp>
        <p:nvGrpSpPr>
          <p:cNvPr id="4" name="Group 3">
            <a:extLst>
              <a:ext uri="{FF2B5EF4-FFF2-40B4-BE49-F238E27FC236}">
                <a16:creationId xmlns:a16="http://schemas.microsoft.com/office/drawing/2014/main" id="{8A6FBF99-48CF-4427-B920-45724E3F721E}"/>
              </a:ext>
            </a:extLst>
          </p:cNvPr>
          <p:cNvGrpSpPr/>
          <p:nvPr userDrawn="1"/>
        </p:nvGrpSpPr>
        <p:grpSpPr>
          <a:xfrm>
            <a:off x="504185" y="5402513"/>
            <a:ext cx="1929916" cy="1067172"/>
            <a:chOff x="504185" y="5402513"/>
            <a:chExt cx="1929916" cy="1067172"/>
          </a:xfrm>
        </p:grpSpPr>
        <p:grpSp>
          <p:nvGrpSpPr>
            <p:cNvPr id="2" name="Group 1">
              <a:extLst>
                <a:ext uri="{FF2B5EF4-FFF2-40B4-BE49-F238E27FC236}">
                  <a16:creationId xmlns:a16="http://schemas.microsoft.com/office/drawing/2014/main" id="{C5A08354-7EE1-457D-A76C-B3473DC70114}"/>
                </a:ext>
              </a:extLst>
            </p:cNvPr>
            <p:cNvGrpSpPr/>
            <p:nvPr userDrawn="1"/>
          </p:nvGrpSpPr>
          <p:grpSpPr>
            <a:xfrm>
              <a:off x="842320" y="5759628"/>
              <a:ext cx="1333913" cy="513517"/>
              <a:chOff x="842320" y="5759628"/>
              <a:chExt cx="1333913" cy="513517"/>
            </a:xfrm>
          </p:grpSpPr>
          <p:sp>
            <p:nvSpPr>
              <p:cNvPr id="47" name="TextBox 46"/>
              <p:cNvSpPr txBox="1">
                <a:spLocks/>
              </p:cNvSpPr>
              <p:nvPr/>
            </p:nvSpPr>
            <p:spPr>
              <a:xfrm>
                <a:off x="1088165" y="5759628"/>
                <a:ext cx="305222" cy="23974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842320" y="5774513"/>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419590" y="5839439"/>
                <a:ext cx="153881" cy="16310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586865" y="5839439"/>
                <a:ext cx="157997" cy="16310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316764" y="5842606"/>
                <a:ext cx="88339" cy="15677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482599" y="6045115"/>
                <a:ext cx="202958" cy="228030"/>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948578" y="6045115"/>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699208" y="6045432"/>
                <a:ext cx="234304" cy="224547"/>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078644" y="6054360"/>
                <a:ext cx="81999" cy="83434"/>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172888" y="6055634"/>
                <a:ext cx="49687" cy="81050"/>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245369" y="6055634"/>
                <a:ext cx="66819" cy="81050"/>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322240" y="6055634"/>
                <a:ext cx="67672" cy="81050"/>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405878" y="6055634"/>
                <a:ext cx="49687" cy="81050"/>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504185" y="5402513"/>
              <a:ext cx="1929916" cy="106717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55572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Closing - Businessma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58445695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5424"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4884" cy="4732020"/>
          </a:xfrm>
          <a:prstGeom prst="rect">
            <a:avLst/>
          </a:prstGeom>
        </p:spPr>
      </p:pic>
      <p:sp>
        <p:nvSpPr>
          <p:cNvPr id="30" name="Rectangle 29"/>
          <p:cNvSpPr/>
          <p:nvPr userDrawn="1"/>
        </p:nvSpPr>
        <p:spPr>
          <a:xfrm flipH="1">
            <a:off x="6013540" y="2"/>
            <a:ext cx="665044"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899489" y="3658243"/>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59968" y="2489625"/>
            <a:ext cx="5203825"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A6EC9DE4-6A08-48E3-899E-25CB20CACCC8}"/>
              </a:ext>
            </a:extLst>
          </p:cNvPr>
          <p:cNvGrpSpPr/>
          <p:nvPr userDrawn="1"/>
        </p:nvGrpSpPr>
        <p:grpSpPr>
          <a:xfrm>
            <a:off x="504185" y="5402513"/>
            <a:ext cx="1929916" cy="1067172"/>
            <a:chOff x="504185" y="5402513"/>
            <a:chExt cx="1929916" cy="1067172"/>
          </a:xfrm>
        </p:grpSpPr>
        <p:grpSp>
          <p:nvGrpSpPr>
            <p:cNvPr id="62" name="Group 61">
              <a:extLst>
                <a:ext uri="{FF2B5EF4-FFF2-40B4-BE49-F238E27FC236}">
                  <a16:creationId xmlns:a16="http://schemas.microsoft.com/office/drawing/2014/main" id="{6FE41249-52B2-46B0-AA76-6B4B14F8533A}"/>
                </a:ext>
              </a:extLst>
            </p:cNvPr>
            <p:cNvGrpSpPr/>
            <p:nvPr userDrawn="1"/>
          </p:nvGrpSpPr>
          <p:grpSpPr>
            <a:xfrm>
              <a:off x="842320" y="5759628"/>
              <a:ext cx="1333913" cy="513517"/>
              <a:chOff x="842320" y="5759628"/>
              <a:chExt cx="1333913" cy="513517"/>
            </a:xfrm>
          </p:grpSpPr>
          <p:sp>
            <p:nvSpPr>
              <p:cNvPr id="64" name="TextBox 63">
                <a:extLst>
                  <a:ext uri="{FF2B5EF4-FFF2-40B4-BE49-F238E27FC236}">
                    <a16:creationId xmlns:a16="http://schemas.microsoft.com/office/drawing/2014/main" id="{42E34812-C392-4832-8F9E-E87FB1D21218}"/>
                  </a:ext>
                </a:extLst>
              </p:cNvPr>
              <p:cNvSpPr txBox="1">
                <a:spLocks/>
              </p:cNvSpPr>
              <p:nvPr/>
            </p:nvSpPr>
            <p:spPr>
              <a:xfrm>
                <a:off x="1088165" y="5759628"/>
                <a:ext cx="305222" cy="23974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5" name="TextBox 64">
                <a:extLst>
                  <a:ext uri="{FF2B5EF4-FFF2-40B4-BE49-F238E27FC236}">
                    <a16:creationId xmlns:a16="http://schemas.microsoft.com/office/drawing/2014/main" id="{FC2725B5-B30F-4DF8-943C-EA276DB8FDB9}"/>
                  </a:ext>
                </a:extLst>
              </p:cNvPr>
              <p:cNvSpPr txBox="1">
                <a:spLocks/>
              </p:cNvSpPr>
              <p:nvPr/>
            </p:nvSpPr>
            <p:spPr>
              <a:xfrm>
                <a:off x="842320" y="5774513"/>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6" name="TextBox 65">
                <a:extLst>
                  <a:ext uri="{FF2B5EF4-FFF2-40B4-BE49-F238E27FC236}">
                    <a16:creationId xmlns:a16="http://schemas.microsoft.com/office/drawing/2014/main" id="{64F3ABF0-9755-45A6-AEE9-C828F4FB5E0D}"/>
                  </a:ext>
                </a:extLst>
              </p:cNvPr>
              <p:cNvSpPr txBox="1">
                <a:spLocks/>
              </p:cNvSpPr>
              <p:nvPr/>
            </p:nvSpPr>
            <p:spPr>
              <a:xfrm>
                <a:off x="1419590" y="5839439"/>
                <a:ext cx="153881" cy="16310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7" name="TextBox 66">
                <a:extLst>
                  <a:ext uri="{FF2B5EF4-FFF2-40B4-BE49-F238E27FC236}">
                    <a16:creationId xmlns:a16="http://schemas.microsoft.com/office/drawing/2014/main" id="{901F408A-69CD-4613-BE0C-350BB1CED82E}"/>
                  </a:ext>
                </a:extLst>
              </p:cNvPr>
              <p:cNvSpPr txBox="1">
                <a:spLocks/>
              </p:cNvSpPr>
              <p:nvPr/>
            </p:nvSpPr>
            <p:spPr>
              <a:xfrm>
                <a:off x="1586865" y="5839439"/>
                <a:ext cx="157997" cy="16310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8" name="TextBox 67">
                <a:extLst>
                  <a:ext uri="{FF2B5EF4-FFF2-40B4-BE49-F238E27FC236}">
                    <a16:creationId xmlns:a16="http://schemas.microsoft.com/office/drawing/2014/main" id="{7B7C4C4E-5B47-4AFA-A5F1-6081DCDDB25D}"/>
                  </a:ext>
                </a:extLst>
              </p:cNvPr>
              <p:cNvSpPr txBox="1">
                <a:spLocks/>
              </p:cNvSpPr>
              <p:nvPr/>
            </p:nvSpPr>
            <p:spPr>
              <a:xfrm>
                <a:off x="1316764" y="5842606"/>
                <a:ext cx="88339" cy="15677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9" name="TextBox 68">
                <a:extLst>
                  <a:ext uri="{FF2B5EF4-FFF2-40B4-BE49-F238E27FC236}">
                    <a16:creationId xmlns:a16="http://schemas.microsoft.com/office/drawing/2014/main" id="{70DE0DBE-FDA2-4E03-BA00-5D60F0DD0BD1}"/>
                  </a:ext>
                </a:extLst>
              </p:cNvPr>
              <p:cNvSpPr txBox="1">
                <a:spLocks/>
              </p:cNvSpPr>
              <p:nvPr/>
            </p:nvSpPr>
            <p:spPr>
              <a:xfrm>
                <a:off x="1482599" y="6045115"/>
                <a:ext cx="202958" cy="228030"/>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0" name="TextBox 69">
                <a:extLst>
                  <a:ext uri="{FF2B5EF4-FFF2-40B4-BE49-F238E27FC236}">
                    <a16:creationId xmlns:a16="http://schemas.microsoft.com/office/drawing/2014/main" id="{481EBAFE-B597-4318-A127-6259F7F3E1BC}"/>
                  </a:ext>
                </a:extLst>
              </p:cNvPr>
              <p:cNvSpPr txBox="1">
                <a:spLocks/>
              </p:cNvSpPr>
              <p:nvPr/>
            </p:nvSpPr>
            <p:spPr>
              <a:xfrm>
                <a:off x="1948578" y="6045115"/>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1" name="TextBox 70">
                <a:extLst>
                  <a:ext uri="{FF2B5EF4-FFF2-40B4-BE49-F238E27FC236}">
                    <a16:creationId xmlns:a16="http://schemas.microsoft.com/office/drawing/2014/main" id="{899786EC-C155-4767-98FA-58FBC85589F9}"/>
                  </a:ext>
                </a:extLst>
              </p:cNvPr>
              <p:cNvSpPr txBox="1">
                <a:spLocks/>
              </p:cNvSpPr>
              <p:nvPr/>
            </p:nvSpPr>
            <p:spPr>
              <a:xfrm>
                <a:off x="1699208" y="6045432"/>
                <a:ext cx="234304" cy="224547"/>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2" name="TextBox 71">
                <a:extLst>
                  <a:ext uri="{FF2B5EF4-FFF2-40B4-BE49-F238E27FC236}">
                    <a16:creationId xmlns:a16="http://schemas.microsoft.com/office/drawing/2014/main" id="{9C1B29C5-3748-475E-B24C-477C5AA6CE9C}"/>
                  </a:ext>
                </a:extLst>
              </p:cNvPr>
              <p:cNvSpPr txBox="1">
                <a:spLocks/>
              </p:cNvSpPr>
              <p:nvPr/>
            </p:nvSpPr>
            <p:spPr>
              <a:xfrm>
                <a:off x="1078644" y="6054360"/>
                <a:ext cx="81999" cy="83434"/>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3" name="TextBox 72">
                <a:extLst>
                  <a:ext uri="{FF2B5EF4-FFF2-40B4-BE49-F238E27FC236}">
                    <a16:creationId xmlns:a16="http://schemas.microsoft.com/office/drawing/2014/main" id="{B6E87E88-C0DD-4F3C-9637-16542FCACEC5}"/>
                  </a:ext>
                </a:extLst>
              </p:cNvPr>
              <p:cNvSpPr txBox="1">
                <a:spLocks/>
              </p:cNvSpPr>
              <p:nvPr/>
            </p:nvSpPr>
            <p:spPr>
              <a:xfrm>
                <a:off x="1172888" y="6055634"/>
                <a:ext cx="49687" cy="81050"/>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4" name="TextBox 73">
                <a:extLst>
                  <a:ext uri="{FF2B5EF4-FFF2-40B4-BE49-F238E27FC236}">
                    <a16:creationId xmlns:a16="http://schemas.microsoft.com/office/drawing/2014/main" id="{75E78960-F8E7-482B-80E9-349226D1ACE8}"/>
                  </a:ext>
                </a:extLst>
              </p:cNvPr>
              <p:cNvSpPr txBox="1">
                <a:spLocks/>
              </p:cNvSpPr>
              <p:nvPr/>
            </p:nvSpPr>
            <p:spPr>
              <a:xfrm>
                <a:off x="1245369" y="6055634"/>
                <a:ext cx="66819" cy="81050"/>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5" name="TextBox 74">
                <a:extLst>
                  <a:ext uri="{FF2B5EF4-FFF2-40B4-BE49-F238E27FC236}">
                    <a16:creationId xmlns:a16="http://schemas.microsoft.com/office/drawing/2014/main" id="{7CA0105D-F11C-4B87-9E30-76807B9D41FA}"/>
                  </a:ext>
                </a:extLst>
              </p:cNvPr>
              <p:cNvSpPr txBox="1">
                <a:spLocks/>
              </p:cNvSpPr>
              <p:nvPr/>
            </p:nvSpPr>
            <p:spPr>
              <a:xfrm>
                <a:off x="1322240" y="6055634"/>
                <a:ext cx="67672" cy="81050"/>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6" name="TextBox 75">
                <a:extLst>
                  <a:ext uri="{FF2B5EF4-FFF2-40B4-BE49-F238E27FC236}">
                    <a16:creationId xmlns:a16="http://schemas.microsoft.com/office/drawing/2014/main" id="{EBFBDACD-00CD-4B3C-8AFF-55B2E7B4EE3B}"/>
                  </a:ext>
                </a:extLst>
              </p:cNvPr>
              <p:cNvSpPr txBox="1">
                <a:spLocks/>
              </p:cNvSpPr>
              <p:nvPr/>
            </p:nvSpPr>
            <p:spPr>
              <a:xfrm>
                <a:off x="1405878" y="6055634"/>
                <a:ext cx="49687" cy="81050"/>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63" name="Freeform 45">
              <a:extLst>
                <a:ext uri="{FF2B5EF4-FFF2-40B4-BE49-F238E27FC236}">
                  <a16:creationId xmlns:a16="http://schemas.microsoft.com/office/drawing/2014/main" id="{215BAA87-6F0A-44E6-865D-38D1FE9AAA4D}"/>
                </a:ext>
              </a:extLst>
            </p:cNvPr>
            <p:cNvSpPr>
              <a:spLocks noEditPoints="1"/>
            </p:cNvSpPr>
            <p:nvPr/>
          </p:nvSpPr>
          <p:spPr bwMode="auto">
            <a:xfrm>
              <a:off x="504185" y="5402513"/>
              <a:ext cx="1929916" cy="106717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2759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302835"/>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sp>
        <p:nvSpPr>
          <p:cNvPr id="40" name="TextBox 39">
            <a:extLst>
              <a:ext uri="{FF2B5EF4-FFF2-40B4-BE49-F238E27FC236}">
                <a16:creationId xmlns:a16="http://schemas.microsoft.com/office/drawing/2014/main" id="{A634C96E-44FE-4098-9BF8-F1EF68405EB8}"/>
              </a:ext>
            </a:extLst>
          </p:cNvPr>
          <p:cNvSpPr txBox="1">
            <a:spLocks/>
          </p:cNvSpPr>
          <p:nvPr userDrawn="1"/>
        </p:nvSpPr>
        <p:spPr>
          <a:xfrm>
            <a:off x="11123990" y="478712"/>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tx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1" name="TextBox 40">
            <a:extLst>
              <a:ext uri="{FF2B5EF4-FFF2-40B4-BE49-F238E27FC236}">
                <a16:creationId xmlns:a16="http://schemas.microsoft.com/office/drawing/2014/main" id="{40B7CF74-7EEB-4958-A44E-A0316DD97F91}"/>
              </a:ext>
            </a:extLst>
          </p:cNvPr>
          <p:cNvSpPr txBox="1">
            <a:spLocks/>
          </p:cNvSpPr>
          <p:nvPr userDrawn="1"/>
        </p:nvSpPr>
        <p:spPr>
          <a:xfrm>
            <a:off x="10943396" y="489641"/>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tx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2" name="TextBox 41">
            <a:extLst>
              <a:ext uri="{FF2B5EF4-FFF2-40B4-BE49-F238E27FC236}">
                <a16:creationId xmlns:a16="http://schemas.microsoft.com/office/drawing/2014/main" id="{DA3BAE25-BC4C-48B5-A553-FD7A5F5616D2}"/>
              </a:ext>
            </a:extLst>
          </p:cNvPr>
          <p:cNvSpPr txBox="1">
            <a:spLocks/>
          </p:cNvSpPr>
          <p:nvPr userDrawn="1"/>
        </p:nvSpPr>
        <p:spPr>
          <a:xfrm>
            <a:off x="11367451" y="537309"/>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tx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3" name="TextBox 42">
            <a:extLst>
              <a:ext uri="{FF2B5EF4-FFF2-40B4-BE49-F238E27FC236}">
                <a16:creationId xmlns:a16="http://schemas.microsoft.com/office/drawing/2014/main" id="{BF0131A8-14D5-4423-A1B5-EFF471326C72}"/>
              </a:ext>
            </a:extLst>
          </p:cNvPr>
          <p:cNvSpPr txBox="1">
            <a:spLocks/>
          </p:cNvSpPr>
          <p:nvPr userDrawn="1"/>
        </p:nvSpPr>
        <p:spPr>
          <a:xfrm>
            <a:off x="11490327" y="537309"/>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tx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4" name="TextBox 43">
            <a:extLst>
              <a:ext uri="{FF2B5EF4-FFF2-40B4-BE49-F238E27FC236}">
                <a16:creationId xmlns:a16="http://schemas.microsoft.com/office/drawing/2014/main" id="{5F65F458-1445-492B-8AB4-E8D1B70479AD}"/>
              </a:ext>
            </a:extLst>
          </p:cNvPr>
          <p:cNvSpPr txBox="1">
            <a:spLocks/>
          </p:cNvSpPr>
          <p:nvPr userDrawn="1"/>
        </p:nvSpPr>
        <p:spPr>
          <a:xfrm>
            <a:off x="11291916" y="539634"/>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tx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5" name="TextBox 44">
            <a:extLst>
              <a:ext uri="{FF2B5EF4-FFF2-40B4-BE49-F238E27FC236}">
                <a16:creationId xmlns:a16="http://schemas.microsoft.com/office/drawing/2014/main" id="{198B328D-F4A2-487E-B325-3F26BF3242A3}"/>
              </a:ext>
            </a:extLst>
          </p:cNvPr>
          <p:cNvSpPr txBox="1">
            <a:spLocks/>
          </p:cNvSpPr>
          <p:nvPr userDrawn="1"/>
        </p:nvSpPr>
        <p:spPr>
          <a:xfrm>
            <a:off x="11413737" y="688318"/>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6" name="TextBox 45">
            <a:extLst>
              <a:ext uri="{FF2B5EF4-FFF2-40B4-BE49-F238E27FC236}">
                <a16:creationId xmlns:a16="http://schemas.microsoft.com/office/drawing/2014/main" id="{7B07B73D-C02D-4961-91B2-AF06C701F5BE}"/>
              </a:ext>
            </a:extLst>
          </p:cNvPr>
          <p:cNvSpPr txBox="1">
            <a:spLocks/>
          </p:cNvSpPr>
          <p:nvPr userDrawn="1"/>
        </p:nvSpPr>
        <p:spPr>
          <a:xfrm>
            <a:off x="11756037" y="688318"/>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7" name="TextBox 46">
            <a:extLst>
              <a:ext uri="{FF2B5EF4-FFF2-40B4-BE49-F238E27FC236}">
                <a16:creationId xmlns:a16="http://schemas.microsoft.com/office/drawing/2014/main" id="{0CEF8F7C-DBFA-4EBE-9F6A-0D7EADAC9EC5}"/>
              </a:ext>
            </a:extLst>
          </p:cNvPr>
          <p:cNvSpPr txBox="1">
            <a:spLocks/>
          </p:cNvSpPr>
          <p:nvPr userDrawn="1"/>
        </p:nvSpPr>
        <p:spPr>
          <a:xfrm>
            <a:off x="11572853" y="688551"/>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48" name="Group 47">
            <a:extLst>
              <a:ext uri="{FF2B5EF4-FFF2-40B4-BE49-F238E27FC236}">
                <a16:creationId xmlns:a16="http://schemas.microsoft.com/office/drawing/2014/main" id="{E7042731-0214-4B63-8876-E8873B986FE7}"/>
              </a:ext>
            </a:extLst>
          </p:cNvPr>
          <p:cNvGrpSpPr/>
          <p:nvPr userDrawn="1"/>
        </p:nvGrpSpPr>
        <p:grpSpPr>
          <a:xfrm>
            <a:off x="11116997" y="695106"/>
            <a:ext cx="276881" cy="61257"/>
            <a:chOff x="10999013" y="849614"/>
            <a:chExt cx="276809" cy="61257"/>
          </a:xfrm>
          <a:solidFill>
            <a:schemeClr val="tx1"/>
          </a:solidFill>
        </p:grpSpPr>
        <p:sp>
          <p:nvSpPr>
            <p:cNvPr id="49" name="TextBox 48">
              <a:extLst>
                <a:ext uri="{FF2B5EF4-FFF2-40B4-BE49-F238E27FC236}">
                  <a16:creationId xmlns:a16="http://schemas.microsoft.com/office/drawing/2014/main" id="{A3E6A97B-9258-4A18-8304-5932EC86E436}"/>
                </a:ext>
              </a:extLst>
            </p:cNvPr>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0" name="TextBox 49">
              <a:extLst>
                <a:ext uri="{FF2B5EF4-FFF2-40B4-BE49-F238E27FC236}">
                  <a16:creationId xmlns:a16="http://schemas.microsoft.com/office/drawing/2014/main" id="{AC7C2F47-276F-46E3-A3E4-15FBE4785684}"/>
                </a:ext>
              </a:extLst>
            </p:cNvPr>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1" name="TextBox 50">
              <a:extLst>
                <a:ext uri="{FF2B5EF4-FFF2-40B4-BE49-F238E27FC236}">
                  <a16:creationId xmlns:a16="http://schemas.microsoft.com/office/drawing/2014/main" id="{4E12459D-C661-4CE1-BC75-70ABD1EF3F8E}"/>
                </a:ext>
              </a:extLst>
            </p:cNvPr>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2" name="TextBox 51">
              <a:extLst>
                <a:ext uri="{FF2B5EF4-FFF2-40B4-BE49-F238E27FC236}">
                  <a16:creationId xmlns:a16="http://schemas.microsoft.com/office/drawing/2014/main" id="{B3563D93-FC96-4E1A-8F4E-E1C626E3836C}"/>
                </a:ext>
              </a:extLst>
            </p:cNvPr>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3" name="TextBox 52">
              <a:extLst>
                <a:ext uri="{FF2B5EF4-FFF2-40B4-BE49-F238E27FC236}">
                  <a16:creationId xmlns:a16="http://schemas.microsoft.com/office/drawing/2014/main" id="{38AB898E-531C-48EA-AC1A-6A89ABDA758C}"/>
                </a:ext>
              </a:extLst>
            </p:cNvPr>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54" name="Freeform 9">
            <a:extLst>
              <a:ext uri="{FF2B5EF4-FFF2-40B4-BE49-F238E27FC236}">
                <a16:creationId xmlns:a16="http://schemas.microsoft.com/office/drawing/2014/main" id="{11EFE963-E67A-4EA4-BAC3-5C71960B86E4}"/>
              </a:ext>
            </a:extLst>
          </p:cNvPr>
          <p:cNvSpPr>
            <a:spLocks noEditPoints="1"/>
          </p:cNvSpPr>
          <p:nvPr userDrawn="1"/>
        </p:nvSpPr>
        <p:spPr bwMode="auto">
          <a:xfrm>
            <a:off x="10695006" y="216517"/>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29" r:id="rId32"/>
    <p:sldLayoutId id="2147483919" r:id="rId33"/>
    <p:sldLayoutId id="2147483879" r:id="rId34"/>
    <p:sldLayoutId id="2147483922" r:id="rId35"/>
    <p:sldLayoutId id="2147483920" r:id="rId36"/>
    <p:sldLayoutId id="2147483914" r:id="rId37"/>
    <p:sldLayoutId id="2147483915" r:id="rId38"/>
    <p:sldLayoutId id="2147483926" r:id="rId39"/>
    <p:sldLayoutId id="2147483927" r:id="rId40"/>
    <p:sldLayoutId id="2147483932" r:id="rId41"/>
    <p:sldLayoutId id="2147483931" r:id="rId42"/>
    <p:sldLayoutId id="2147483928" r:id="rId43"/>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1.jpe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8.pn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emf"/><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32.xml"/><Relationship Id="rId7" Type="http://schemas.openxmlformats.org/officeDocument/2006/relationships/image" Target="../media/image12.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8.png"/><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8.png"/><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5054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3" name="Title 2"/>
          <p:cNvSpPr>
            <a:spLocks noGrp="1"/>
          </p:cNvSpPr>
          <p:nvPr>
            <p:ph type="ctrTitle"/>
          </p:nvPr>
        </p:nvSpPr>
        <p:spPr>
          <a:xfrm>
            <a:off x="324130" y="5205464"/>
            <a:ext cx="10989329" cy="795528"/>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CVSHealth Enterprise Opportunity Aggregation and Coordination Framework North Star v0.1</a:t>
            </a:r>
          </a:p>
        </p:txBody>
      </p:sp>
      <p:sp>
        <p:nvSpPr>
          <p:cNvPr id="8" name="Subtitle 7">
            <a:extLst>
              <a:ext uri="{FF2B5EF4-FFF2-40B4-BE49-F238E27FC236}">
                <a16:creationId xmlns:a16="http://schemas.microsoft.com/office/drawing/2014/main" id="{2F572F0F-C452-4B79-B808-91DB7509A11A}"/>
              </a:ext>
            </a:extLst>
          </p:cNvPr>
          <p:cNvSpPr>
            <a:spLocks noGrp="1"/>
          </p:cNvSpPr>
          <p:nvPr>
            <p:ph type="subTitle" idx="1"/>
          </p:nvPr>
        </p:nvSpPr>
        <p:spPr>
          <a:xfrm>
            <a:off x="449636" y="6209073"/>
            <a:ext cx="8586788" cy="348520"/>
          </a:xfrm>
        </p:spPr>
        <p:txBody>
          <a:bodyPr/>
          <a:lstStyle/>
          <a:p>
            <a:r>
              <a:rPr lang="en-US" dirty="0"/>
              <a:t>Kathy Filkins, Ravi Vangala</a:t>
            </a:r>
          </a:p>
        </p:txBody>
      </p:sp>
      <p:sp>
        <p:nvSpPr>
          <p:cNvPr id="9" name="Text Placeholder 8">
            <a:extLst>
              <a:ext uri="{FF2B5EF4-FFF2-40B4-BE49-F238E27FC236}">
                <a16:creationId xmlns:a16="http://schemas.microsoft.com/office/drawing/2014/main" id="{D5FEEA7C-27B8-4ABB-9BBC-FBF6F2498B42}"/>
              </a:ext>
            </a:extLst>
          </p:cNvPr>
          <p:cNvSpPr>
            <a:spLocks noGrp="1"/>
          </p:cNvSpPr>
          <p:nvPr>
            <p:ph type="body" sz="quarter" idx="18"/>
          </p:nvPr>
        </p:nvSpPr>
        <p:spPr/>
        <p:txBody>
          <a:bodyPr/>
          <a:lstStyle/>
          <a:p>
            <a:r>
              <a:rPr lang="en-US" dirty="0"/>
              <a:t>04/15/2020</a:t>
            </a:r>
          </a:p>
        </p:txBody>
      </p:sp>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750061" y="893"/>
            <a:ext cx="4435590" cy="3428107"/>
          </a:xfrm>
          <a:prstGeom prst="rect">
            <a:avLst/>
          </a:prstGeom>
        </p:spPr>
      </p:pic>
      <p:sp>
        <p:nvSpPr>
          <p:cNvPr id="15" name="Rectangle 14">
            <a:extLst>
              <a:ext uri="{FF2B5EF4-FFF2-40B4-BE49-F238E27FC236}">
                <a16:creationId xmlns:a16="http://schemas.microsoft.com/office/drawing/2014/main" id="{18E5268C-C141-4840-9D00-CD333097B788}"/>
              </a:ext>
            </a:extLst>
          </p:cNvPr>
          <p:cNvSpPr/>
          <p:nvPr/>
        </p:nvSpPr>
        <p:spPr>
          <a:xfrm>
            <a:off x="7747328" y="3314361"/>
            <a:ext cx="4441496" cy="52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3991" rIns="0" bIns="45708" numCol="1" spcCol="0" rtlCol="0" fromWordArt="0" anchor="ctr" anchorCtr="0" forceAA="0" compatLnSpc="1">
            <a:prstTxWarp prst="textNoShape">
              <a:avLst/>
            </a:prstTxWarp>
            <a:noAutofit/>
          </a:bodyPr>
          <a:lstStyle/>
          <a:p>
            <a:pPr algn="ctr">
              <a:lnSpc>
                <a:spcPct val="85000"/>
              </a:lnSpc>
            </a:pPr>
            <a:r>
              <a:rPr lang="en-US" sz="1600" b="1" dirty="0">
                <a:solidFill>
                  <a:schemeClr val="accent1"/>
                </a:solidFill>
                <a:latin typeface="Arial" panose="020B0604020202020204" pitchFamily="34" charset="0"/>
                <a:cs typeface="Arial" panose="020B0604020202020204" pitchFamily="34" charset="0"/>
                <a:sym typeface="Arial" panose="020B0604020202020204" pitchFamily="34" charset="0"/>
              </a:rPr>
              <a:t>Architecture Planning</a:t>
            </a:r>
          </a:p>
        </p:txBody>
      </p:sp>
      <p:sp>
        <p:nvSpPr>
          <p:cNvPr id="16" name="Rectangle 15"/>
          <p:cNvSpPr/>
          <p:nvPr/>
        </p:nvSpPr>
        <p:spPr>
          <a:xfrm>
            <a:off x="7747327" y="3283122"/>
            <a:ext cx="4441497" cy="74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7326" y="3799198"/>
            <a:ext cx="4441497" cy="74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3584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53767"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z="2400" dirty="0"/>
              <a:t>Opportunity management structured model</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57784" y="679474"/>
            <a:ext cx="9886098"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Structured Opportunity management model will improve business effectiveness.</a:t>
            </a:r>
          </a:p>
        </p:txBody>
      </p:sp>
      <p:sp>
        <p:nvSpPr>
          <p:cNvPr id="6" name="TextBox 5"/>
          <p:cNvSpPr txBox="1"/>
          <p:nvPr/>
        </p:nvSpPr>
        <p:spPr>
          <a:xfrm>
            <a:off x="421341" y="2790297"/>
            <a:ext cx="4849906" cy="2815105"/>
          </a:xfrm>
          <a:prstGeom prst="rect">
            <a:avLst/>
          </a:prstGeom>
          <a:solidFill>
            <a:schemeClr val="bg1"/>
          </a:solidFill>
        </p:spPr>
        <p:txBody>
          <a:bodyPr wrap="square" lIns="182832" tIns="0" rIns="182832" bIns="0" rtlCol="0" anchor="ctr">
            <a:noAutofit/>
          </a:bodyPr>
          <a:lstStyle/>
          <a:p>
            <a:r>
              <a:rPr lang="en-US" sz="2000" dirty="0"/>
              <a:t>a. </a:t>
            </a:r>
          </a:p>
        </p:txBody>
      </p:sp>
      <p:cxnSp>
        <p:nvCxnSpPr>
          <p:cNvPr id="7" name="Straight Connector 6"/>
          <p:cNvCxnSpPr/>
          <p:nvPr/>
        </p:nvCxnSpPr>
        <p:spPr>
          <a:xfrm>
            <a:off x="559428"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8582" y="1913171"/>
            <a:ext cx="3384429"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Business opportunity Statement</a:t>
            </a:r>
          </a:p>
        </p:txBody>
      </p:sp>
      <p:sp>
        <p:nvSpPr>
          <p:cNvPr id="9" name="TextBox 8"/>
          <p:cNvSpPr txBox="1"/>
          <p:nvPr/>
        </p:nvSpPr>
        <p:spPr>
          <a:xfrm>
            <a:off x="7696266" y="1913171"/>
            <a:ext cx="2164221"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Illustrative Overview</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06204" y="2687097"/>
            <a:ext cx="294629" cy="2817124"/>
          </a:xfrm>
          <a:prstGeom prst="rect">
            <a:avLst/>
          </a:prstGeom>
        </p:spPr>
      </p:pic>
      <p:sp>
        <p:nvSpPr>
          <p:cNvPr id="30" name="Oval 29"/>
          <p:cNvSpPr/>
          <p:nvPr/>
        </p:nvSpPr>
        <p:spPr bwMode="gray">
          <a:xfrm>
            <a:off x="120516" y="309209"/>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rPr>
              <a:t>3</a:t>
            </a:r>
          </a:p>
        </p:txBody>
      </p:sp>
      <p:sp>
        <p:nvSpPr>
          <p:cNvPr id="11" name="TextBox 10"/>
          <p:cNvSpPr txBox="1"/>
          <p:nvPr/>
        </p:nvSpPr>
        <p:spPr>
          <a:xfrm>
            <a:off x="421341" y="2687097"/>
            <a:ext cx="4849906" cy="2815105"/>
          </a:xfrm>
          <a:prstGeom prst="rect">
            <a:avLst/>
          </a:prstGeom>
          <a:solidFill>
            <a:schemeClr val="bg1"/>
          </a:solidFill>
        </p:spPr>
        <p:txBody>
          <a:bodyPr wrap="square" lIns="182832" tIns="0" rIns="182832" bIns="0" rtlCol="0" anchor="ctr">
            <a:noAutofit/>
          </a:bodyPr>
          <a:lstStyle/>
          <a:p>
            <a:r>
              <a:rPr lang="en-US" sz="2000" dirty="0"/>
              <a:t>Opportunity management business process will be structured in to a hierarchical model E.g. Program Type, Program Sub-type, Opportunity Type, Opportunity Sub-type.</a:t>
            </a:r>
          </a:p>
          <a:p>
            <a:endParaRPr lang="en-US" sz="2000" dirty="0"/>
          </a:p>
          <a:p>
            <a:r>
              <a:rPr lang="en-US" sz="2000" dirty="0"/>
              <a:t>Cross-LOB business governance model will be established aligned to the structured Opportunity management model</a:t>
            </a:r>
          </a:p>
        </p:txBody>
      </p:sp>
    </p:spTree>
    <p:extLst>
      <p:ext uri="{BB962C8B-B14F-4D97-AF65-F5344CB8AC3E}">
        <p14:creationId xmlns:p14="http://schemas.microsoft.com/office/powerpoint/2010/main" val="93061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54766"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z="2400" dirty="0"/>
              <a:t>Opportunity Disposition management model</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57784" y="679474"/>
            <a:ext cx="9886098"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Opportunity Disposition management model will improve business effectiveness.</a:t>
            </a:r>
          </a:p>
        </p:txBody>
      </p:sp>
      <p:sp>
        <p:nvSpPr>
          <p:cNvPr id="6" name="TextBox 5"/>
          <p:cNvSpPr txBox="1"/>
          <p:nvPr/>
        </p:nvSpPr>
        <p:spPr>
          <a:xfrm>
            <a:off x="421341" y="2790297"/>
            <a:ext cx="4849906" cy="2815105"/>
          </a:xfrm>
          <a:prstGeom prst="rect">
            <a:avLst/>
          </a:prstGeom>
          <a:solidFill>
            <a:schemeClr val="bg1"/>
          </a:solidFill>
        </p:spPr>
        <p:txBody>
          <a:bodyPr wrap="square" lIns="182832" tIns="0" rIns="182832" bIns="0" rtlCol="0" anchor="ctr">
            <a:noAutofit/>
          </a:bodyPr>
          <a:lstStyle/>
          <a:p>
            <a:r>
              <a:rPr lang="en-US" sz="2000" dirty="0"/>
              <a:t>a. </a:t>
            </a:r>
          </a:p>
        </p:txBody>
      </p:sp>
      <p:cxnSp>
        <p:nvCxnSpPr>
          <p:cNvPr id="7" name="Straight Connector 6"/>
          <p:cNvCxnSpPr/>
          <p:nvPr/>
        </p:nvCxnSpPr>
        <p:spPr>
          <a:xfrm>
            <a:off x="559428"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8582" y="1913171"/>
            <a:ext cx="3384429"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rgbClr val="C00000"/>
                </a:solidFill>
                <a:latin typeface="Arial" panose="020B0604020202020204" pitchFamily="34" charset="0"/>
                <a:cs typeface="Arial" panose="020B0604020202020204" pitchFamily="34" charset="0"/>
                <a:sym typeface="Arial" panose="020B0604020202020204" pitchFamily="34" charset="0"/>
              </a:rPr>
              <a:t>Business opportunity Statement</a:t>
            </a:r>
          </a:p>
        </p:txBody>
      </p:sp>
      <p:sp>
        <p:nvSpPr>
          <p:cNvPr id="9" name="TextBox 8"/>
          <p:cNvSpPr txBox="1"/>
          <p:nvPr/>
        </p:nvSpPr>
        <p:spPr>
          <a:xfrm>
            <a:off x="7696266" y="1913171"/>
            <a:ext cx="2164221"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rgbClr val="C00000"/>
                </a:solidFill>
                <a:latin typeface="Arial" panose="020B0604020202020204" pitchFamily="34" charset="0"/>
                <a:cs typeface="Arial" panose="020B0604020202020204" pitchFamily="34" charset="0"/>
                <a:sym typeface="Arial" panose="020B0604020202020204" pitchFamily="34" charset="0"/>
              </a:rPr>
              <a:t>Overview</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06204" y="2687097"/>
            <a:ext cx="294629" cy="2817124"/>
          </a:xfrm>
          <a:prstGeom prst="rect">
            <a:avLst/>
          </a:prstGeom>
        </p:spPr>
      </p:pic>
      <p:sp>
        <p:nvSpPr>
          <p:cNvPr id="30" name="Oval 29"/>
          <p:cNvSpPr/>
          <p:nvPr/>
        </p:nvSpPr>
        <p:spPr bwMode="gray">
          <a:xfrm>
            <a:off x="120516" y="309209"/>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rPr>
              <a:t>4</a:t>
            </a:r>
          </a:p>
        </p:txBody>
      </p:sp>
      <p:sp>
        <p:nvSpPr>
          <p:cNvPr id="11" name="TextBox 10"/>
          <p:cNvSpPr txBox="1"/>
          <p:nvPr/>
        </p:nvSpPr>
        <p:spPr>
          <a:xfrm>
            <a:off x="421341" y="2687097"/>
            <a:ext cx="4849906" cy="2815105"/>
          </a:xfrm>
          <a:prstGeom prst="rect">
            <a:avLst/>
          </a:prstGeom>
          <a:solidFill>
            <a:schemeClr val="bg1"/>
          </a:solidFill>
        </p:spPr>
        <p:txBody>
          <a:bodyPr wrap="square" lIns="182832" tIns="0" rIns="182832" bIns="0" rtlCol="0" anchor="ctr">
            <a:noAutofit/>
          </a:bodyPr>
          <a:lstStyle/>
          <a:p>
            <a:r>
              <a:rPr lang="en-US" sz="2000" dirty="0"/>
              <a:t>Opportunity Disposition management will enforce consistent disposition tracking across CVSH channels, and will allow better coordination of Opportunity delivery.</a:t>
            </a:r>
          </a:p>
        </p:txBody>
      </p:sp>
      <p:sp>
        <p:nvSpPr>
          <p:cNvPr id="12" name="TextBox 11"/>
          <p:cNvSpPr txBox="1"/>
          <p:nvPr/>
        </p:nvSpPr>
        <p:spPr>
          <a:xfrm>
            <a:off x="6111510" y="2599817"/>
            <a:ext cx="4849906" cy="2823830"/>
          </a:xfrm>
          <a:prstGeom prst="rect">
            <a:avLst/>
          </a:prstGeom>
          <a:solidFill>
            <a:schemeClr val="bg1"/>
          </a:solidFill>
        </p:spPr>
        <p:txBody>
          <a:bodyPr wrap="square" lIns="182832" tIns="0" rIns="182832" bIns="0" rtlCol="0" anchor="ctr">
            <a:noAutofit/>
          </a:bodyPr>
          <a:lstStyle/>
          <a:p>
            <a:pPr marL="342900" indent="-342900">
              <a:buFont typeface="Arial" panose="020B0604020202020204" pitchFamily="34" charset="0"/>
              <a:buChar char="•"/>
            </a:pPr>
            <a:r>
              <a:rPr lang="en-US" sz="2000" dirty="0"/>
              <a:t>Currently Opportunity delivery channels across CVSH have locally established disposition configurations, that are inconsistent across channels. </a:t>
            </a:r>
          </a:p>
          <a:p>
            <a:pPr marL="342900" indent="-342900">
              <a:buFont typeface="Arial" panose="020B0604020202020204" pitchFamily="34" charset="0"/>
              <a:buChar char="•"/>
            </a:pPr>
            <a:r>
              <a:rPr lang="en-US" sz="2000" dirty="0"/>
              <a:t>A consistent configuration of Disposition definitions across all CVSH channels will allow CPL to better coordinate Opportunities across channels.</a:t>
            </a:r>
          </a:p>
        </p:txBody>
      </p:sp>
    </p:spTree>
    <p:extLst>
      <p:ext uri="{BB962C8B-B14F-4D97-AF65-F5344CB8AC3E}">
        <p14:creationId xmlns:p14="http://schemas.microsoft.com/office/powerpoint/2010/main" val="311013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386" y="2897461"/>
            <a:ext cx="7140895" cy="812066"/>
          </a:xfrm>
        </p:spPr>
        <p:txBody>
          <a:bodyPr/>
          <a:lstStyle/>
          <a:p>
            <a:r>
              <a:rPr lang="en-US" dirty="0"/>
              <a:t>Next Steps…</a:t>
            </a:r>
          </a:p>
        </p:txBody>
      </p:sp>
    </p:spTree>
    <p:extLst>
      <p:ext uri="{BB962C8B-B14F-4D97-AF65-F5344CB8AC3E}">
        <p14:creationId xmlns:p14="http://schemas.microsoft.com/office/powerpoint/2010/main" val="289188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50792" name="think-cell Slide" r:id="rId6" imgW="498" imgH="499" progId="TCLayout.ActiveDocument.1">
                  <p:embed/>
                </p:oleObj>
              </mc:Choice>
              <mc:Fallback>
                <p:oleObj name="think-cell Slide" r:id="rId6" imgW="498" imgH="499" progId="TCLayout.ActiveDocument.1">
                  <p:embed/>
                  <p:pic>
                    <p:nvPicPr>
                      <p:cNvPr id="0" name=""/>
                      <p:cNvPicPr/>
                      <p:nvPr/>
                    </p:nvPicPr>
                    <p:blipFill>
                      <a:blip r:embed="rId7"/>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4294967295"/>
          </p:nvPr>
        </p:nvSpPr>
        <p:spPr>
          <a:xfrm>
            <a:off x="557784" y="679474"/>
            <a:ext cx="9685338" cy="422275"/>
          </a:xfrm>
        </p:spPr>
        <p:txBody>
          <a:bodyPr/>
          <a:lstStyle/>
          <a:p>
            <a:r>
              <a:rPr lang="en-US">
                <a:latin typeface="Arial" panose="020B0604020202020204" pitchFamily="34" charset="0"/>
                <a:cs typeface="Arial" panose="020B0604020202020204" pitchFamily="34" charset="0"/>
                <a:sym typeface="Arial" panose="020B0604020202020204" pitchFamily="34" charset="0"/>
              </a:rPr>
              <a:t>Aetna should first focus on &lt;X&gt; and &lt;Y&gt;</a:t>
            </a:r>
          </a:p>
        </p:txBody>
      </p:sp>
      <p:sp>
        <p:nvSpPr>
          <p:cNvPr id="5" name="Rectangle 4"/>
          <p:cNvSpPr/>
          <p:nvPr/>
        </p:nvSpPr>
        <p:spPr>
          <a:xfrm>
            <a:off x="30472" y="27419"/>
            <a:ext cx="989554" cy="230545"/>
          </a:xfrm>
          <a:prstGeom prst="rect">
            <a:avLst/>
          </a:prstGeom>
          <a:solidFill>
            <a:srgbClr val="E8DA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solidFill>
                  <a:schemeClr val="tx1"/>
                </a:solidFill>
                <a:latin typeface="Arial" panose="020B0604020202020204" pitchFamily="34" charset="0"/>
                <a:cs typeface="Arial" panose="020B0604020202020204" pitchFamily="34" charset="0"/>
                <a:sym typeface="Arial" panose="020B0604020202020204" pitchFamily="34" charset="0"/>
              </a:rPr>
              <a:t>OPTION 2</a:t>
            </a:r>
          </a:p>
        </p:txBody>
      </p:sp>
      <p:sp>
        <p:nvSpPr>
          <p:cNvPr id="6" name="TextBox 5"/>
          <p:cNvSpPr txBox="1"/>
          <p:nvPr/>
        </p:nvSpPr>
        <p:spPr>
          <a:xfrm>
            <a:off x="1360361" y="1813617"/>
            <a:ext cx="4451097"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Recommended Program</a:t>
            </a:r>
          </a:p>
        </p:txBody>
      </p:sp>
      <p:sp>
        <p:nvSpPr>
          <p:cNvPr id="7" name="TextBox 6"/>
          <p:cNvSpPr txBox="1"/>
          <p:nvPr/>
        </p:nvSpPr>
        <p:spPr>
          <a:xfrm>
            <a:off x="607924" y="1617001"/>
            <a:ext cx="11112299" cy="408108"/>
          </a:xfrm>
          <a:prstGeom prst="rect">
            <a:avLst/>
          </a:prstGeom>
          <a:noFill/>
        </p:spPr>
        <p:txBody>
          <a:bodyPr wrap="square" lIns="0" tIns="0" rIns="0" bIns="0" rtlCol="0">
            <a:noAutofit/>
          </a:bodyPr>
          <a:lstStyle/>
          <a:p>
            <a:pPr algn="ctr" defTabSz="456621" fontAlgn="base">
              <a:spcBef>
                <a:spcPts val="1200"/>
              </a:spcBef>
            </a:pPr>
            <a:r>
              <a:rPr lang="en-US" sz="2199">
                <a:solidFill>
                  <a:schemeClr val="accent1"/>
                </a:solidFill>
                <a:latin typeface="Arial" panose="020B0604020202020204" pitchFamily="34" charset="0"/>
                <a:cs typeface="Arial" panose="020B0604020202020204" pitchFamily="34" charset="0"/>
                <a:sym typeface="Arial" panose="020B0604020202020204" pitchFamily="34" charset="0"/>
              </a:rPr>
              <a:t>Suggested 3-Year Roadmap</a:t>
            </a:r>
          </a:p>
        </p:txBody>
      </p:sp>
      <p:sp>
        <p:nvSpPr>
          <p:cNvPr id="8" name="TextBox 7"/>
          <p:cNvSpPr txBox="1"/>
          <p:nvPr/>
        </p:nvSpPr>
        <p:spPr>
          <a:xfrm>
            <a:off x="9270224" y="1813617"/>
            <a:ext cx="255560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Additional Considerations</a:t>
            </a:r>
          </a:p>
        </p:txBody>
      </p:sp>
      <p:sp>
        <p:nvSpPr>
          <p:cNvPr id="9" name="TextBox 8"/>
          <p:cNvSpPr txBox="1"/>
          <p:nvPr/>
        </p:nvSpPr>
        <p:spPr>
          <a:xfrm>
            <a:off x="5681496" y="1813617"/>
            <a:ext cx="347525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Supporting Technology</a:t>
            </a:r>
          </a:p>
        </p:txBody>
      </p:sp>
      <p:sp>
        <p:nvSpPr>
          <p:cNvPr id="10" name="Rounded Rectangle 9"/>
          <p:cNvSpPr/>
          <p:nvPr/>
        </p:nvSpPr>
        <p:spPr>
          <a:xfrm>
            <a:off x="5681496" y="5319040"/>
            <a:ext cx="3501302" cy="931422"/>
          </a:xfrm>
          <a:prstGeom prst="roundRect">
            <a:avLst/>
          </a:prstGeom>
          <a:solidFill>
            <a:schemeClr val="accent2">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1" name="Rounded Rectangle 10"/>
          <p:cNvSpPr/>
          <p:nvPr/>
        </p:nvSpPr>
        <p:spPr>
          <a:xfrm>
            <a:off x="9251872" y="5315489"/>
            <a:ext cx="2591591" cy="931422"/>
          </a:xfrm>
          <a:prstGeom prst="roundRect">
            <a:avLst/>
          </a:prstGeom>
          <a:solidFill>
            <a:srgbClr val="E8F6F8"/>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2" name="Rounded Rectangle 11"/>
          <p:cNvSpPr/>
          <p:nvPr/>
        </p:nvSpPr>
        <p:spPr>
          <a:xfrm>
            <a:off x="1453389" y="4326634"/>
            <a:ext cx="4151334" cy="931422"/>
          </a:xfrm>
          <a:prstGeom prst="roundRect">
            <a:avLst/>
          </a:prstGeom>
          <a:solidFill>
            <a:schemeClr val="accent2">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3" name="Rounded Rectangle 12"/>
          <p:cNvSpPr/>
          <p:nvPr/>
        </p:nvSpPr>
        <p:spPr>
          <a:xfrm>
            <a:off x="5681496" y="4326634"/>
            <a:ext cx="3501302" cy="931422"/>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4" name="Rounded Rectangle 13"/>
          <p:cNvSpPr/>
          <p:nvPr/>
        </p:nvSpPr>
        <p:spPr>
          <a:xfrm>
            <a:off x="9251872" y="4323083"/>
            <a:ext cx="2591591" cy="931422"/>
          </a:xfrm>
          <a:prstGeom prst="roundRect">
            <a:avLst/>
          </a:prstGeom>
          <a:solidFill>
            <a:srgbClr val="EDF8F9"/>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5" name="Rounded Rectangle 14"/>
          <p:cNvSpPr/>
          <p:nvPr/>
        </p:nvSpPr>
        <p:spPr>
          <a:xfrm>
            <a:off x="1453389" y="3333760"/>
            <a:ext cx="4151334" cy="931422"/>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6" name="Rounded Rectangle 15"/>
          <p:cNvSpPr/>
          <p:nvPr/>
        </p:nvSpPr>
        <p:spPr>
          <a:xfrm>
            <a:off x="5681496" y="3333760"/>
            <a:ext cx="3501302" cy="931422"/>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7" name="Rounded Rectangle 16"/>
          <p:cNvSpPr/>
          <p:nvPr/>
        </p:nvSpPr>
        <p:spPr>
          <a:xfrm>
            <a:off x="9251872" y="3330209"/>
            <a:ext cx="2591591" cy="931422"/>
          </a:xfrm>
          <a:prstGeom prst="roundRect">
            <a:avLst/>
          </a:prstGeom>
          <a:solidFill>
            <a:srgbClr val="F6FBFC"/>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8" name="Rounded Rectangle 17"/>
          <p:cNvSpPr/>
          <p:nvPr/>
        </p:nvSpPr>
        <p:spPr>
          <a:xfrm>
            <a:off x="1473424" y="2312333"/>
            <a:ext cx="4151334" cy="931422"/>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9" name="Rounded Rectangle 18"/>
          <p:cNvSpPr/>
          <p:nvPr/>
        </p:nvSpPr>
        <p:spPr>
          <a:xfrm>
            <a:off x="5673798" y="2332274"/>
            <a:ext cx="3501302" cy="931422"/>
          </a:xfrm>
          <a:prstGeom prst="roundRect">
            <a:avLst/>
          </a:prstGeom>
          <a:solidFill>
            <a:srgbClr val="F0F9FA"/>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0" name="Rounded Rectangle 19"/>
          <p:cNvSpPr/>
          <p:nvPr/>
        </p:nvSpPr>
        <p:spPr>
          <a:xfrm>
            <a:off x="9251872" y="2328723"/>
            <a:ext cx="2591591" cy="931422"/>
          </a:xfrm>
          <a:prstGeom prst="roundRect">
            <a:avLst/>
          </a:prstGeom>
          <a:solidFill>
            <a:schemeClr val="bg1"/>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1" name="Right Arrow 86"/>
          <p:cNvSpPr/>
          <p:nvPr/>
        </p:nvSpPr>
        <p:spPr>
          <a:xfrm rot="16200000">
            <a:off x="-1279332" y="3710690"/>
            <a:ext cx="4052353" cy="1061757"/>
          </a:xfrm>
          <a:prstGeom prst="rightArrow">
            <a:avLst>
              <a:gd name="adj1" fmla="val 7129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2" name="Oval 21"/>
          <p:cNvSpPr/>
          <p:nvPr/>
        </p:nvSpPr>
        <p:spPr>
          <a:xfrm>
            <a:off x="395071" y="344423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solidFill>
                  <a:schemeClr val="accent1"/>
                </a:solidFill>
                <a:latin typeface="Arial" panose="020B0604020202020204" pitchFamily="34" charset="0"/>
                <a:cs typeface="Arial" panose="020B0604020202020204" pitchFamily="34" charset="0"/>
                <a:sym typeface="Arial" panose="020B0604020202020204" pitchFamily="34" charset="0"/>
              </a:rPr>
              <a:t>2020</a:t>
            </a:r>
          </a:p>
        </p:txBody>
      </p:sp>
      <p:sp>
        <p:nvSpPr>
          <p:cNvPr id="23" name="Oval 22"/>
          <p:cNvSpPr/>
          <p:nvPr/>
        </p:nvSpPr>
        <p:spPr>
          <a:xfrm>
            <a:off x="395071" y="2429262"/>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solidFill>
                  <a:schemeClr val="accent1"/>
                </a:solidFill>
                <a:latin typeface="Arial" panose="020B0604020202020204" pitchFamily="34" charset="0"/>
                <a:cs typeface="Arial" panose="020B0604020202020204" pitchFamily="34" charset="0"/>
                <a:sym typeface="Arial" panose="020B0604020202020204" pitchFamily="34" charset="0"/>
              </a:rPr>
              <a:t>2021+</a:t>
            </a:r>
          </a:p>
        </p:txBody>
      </p:sp>
      <p:sp>
        <p:nvSpPr>
          <p:cNvPr id="24" name="Oval 23"/>
          <p:cNvSpPr/>
          <p:nvPr/>
        </p:nvSpPr>
        <p:spPr>
          <a:xfrm>
            <a:off x="395071" y="445920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solidFill>
                  <a:schemeClr val="accent1"/>
                </a:solidFill>
                <a:latin typeface="Arial" panose="020B0604020202020204" pitchFamily="34" charset="0"/>
                <a:cs typeface="Arial" panose="020B0604020202020204" pitchFamily="34" charset="0"/>
                <a:sym typeface="Arial" panose="020B0604020202020204" pitchFamily="34" charset="0"/>
              </a:rPr>
              <a:t>2019</a:t>
            </a:r>
          </a:p>
        </p:txBody>
      </p:sp>
      <p:sp>
        <p:nvSpPr>
          <p:cNvPr id="25" name="TextBox 24"/>
          <p:cNvSpPr txBox="1"/>
          <p:nvPr/>
        </p:nvSpPr>
        <p:spPr>
          <a:xfrm>
            <a:off x="5808753" y="5389286"/>
            <a:ext cx="3549480"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[Technology]</a:t>
            </a:r>
          </a:p>
        </p:txBody>
      </p:sp>
      <p:sp>
        <p:nvSpPr>
          <p:cNvPr id="26" name="TextBox 25"/>
          <p:cNvSpPr txBox="1"/>
          <p:nvPr/>
        </p:nvSpPr>
        <p:spPr>
          <a:xfrm>
            <a:off x="5808751" y="4382756"/>
            <a:ext cx="3549480"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[Technology]</a:t>
            </a:r>
          </a:p>
        </p:txBody>
      </p:sp>
      <p:sp>
        <p:nvSpPr>
          <p:cNvPr id="27" name="TextBox 26"/>
          <p:cNvSpPr txBox="1"/>
          <p:nvPr/>
        </p:nvSpPr>
        <p:spPr>
          <a:xfrm>
            <a:off x="5808750" y="3382847"/>
            <a:ext cx="3549480"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[Technology]</a:t>
            </a:r>
          </a:p>
        </p:txBody>
      </p:sp>
      <p:grpSp>
        <p:nvGrpSpPr>
          <p:cNvPr id="28" name="Group 27"/>
          <p:cNvGrpSpPr/>
          <p:nvPr/>
        </p:nvGrpSpPr>
        <p:grpSpPr>
          <a:xfrm>
            <a:off x="1445764" y="5319040"/>
            <a:ext cx="4158959" cy="931422"/>
            <a:chOff x="1446141" y="5319532"/>
            <a:chExt cx="4160042" cy="931665"/>
          </a:xfrm>
          <a:solidFill>
            <a:schemeClr val="accent1">
              <a:lumMod val="20000"/>
              <a:lumOff val="80000"/>
            </a:schemeClr>
          </a:solidFill>
        </p:grpSpPr>
        <p:sp>
          <p:nvSpPr>
            <p:cNvPr id="29" name="Rounded Rectangle 28"/>
            <p:cNvSpPr/>
            <p:nvPr/>
          </p:nvSpPr>
          <p:spPr>
            <a:xfrm>
              <a:off x="1453768" y="5319532"/>
              <a:ext cx="4152415" cy="931665"/>
            </a:xfrm>
            <a:prstGeom prst="roundRect">
              <a:avLst/>
            </a:prstGeom>
            <a:grp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30" name="Rounded Rectangle 29"/>
            <p:cNvSpPr/>
            <p:nvPr/>
          </p:nvSpPr>
          <p:spPr>
            <a:xfrm>
              <a:off x="1446141" y="5385009"/>
              <a:ext cx="4141859" cy="796613"/>
            </a:xfrm>
            <a:prstGeom prst="roundRect">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a:solidFill>
                    <a:schemeClr val="tx1"/>
                  </a:solidFill>
                  <a:latin typeface="Arial" panose="020B0604020202020204" pitchFamily="34" charset="0"/>
                  <a:cs typeface="Arial" panose="020B0604020202020204" pitchFamily="34" charset="0"/>
                  <a:sym typeface="Arial" panose="020B0604020202020204" pitchFamily="34" charset="0"/>
                </a:rPr>
                <a:t>[Program]</a:t>
              </a:r>
            </a:p>
          </p:txBody>
        </p:sp>
      </p:grpSp>
      <p:sp>
        <p:nvSpPr>
          <p:cNvPr id="31" name="Rounded Rectangle 30"/>
          <p:cNvSpPr/>
          <p:nvPr/>
        </p:nvSpPr>
        <p:spPr>
          <a:xfrm>
            <a:off x="1445765" y="4408082"/>
            <a:ext cx="4140780" cy="796407"/>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a:solidFill>
                  <a:schemeClr val="tx1"/>
                </a:solidFill>
                <a:latin typeface="Arial" panose="020B0604020202020204" pitchFamily="34" charset="0"/>
                <a:cs typeface="Arial" panose="020B0604020202020204" pitchFamily="34" charset="0"/>
                <a:sym typeface="Arial" panose="020B0604020202020204" pitchFamily="34" charset="0"/>
              </a:rPr>
              <a:t>[Program]</a:t>
            </a:r>
          </a:p>
        </p:txBody>
      </p:sp>
      <p:sp>
        <p:nvSpPr>
          <p:cNvPr id="32" name="Rounded Rectangle 31"/>
          <p:cNvSpPr/>
          <p:nvPr/>
        </p:nvSpPr>
        <p:spPr>
          <a:xfrm>
            <a:off x="1445759" y="3413966"/>
            <a:ext cx="4140780"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a:solidFill>
                  <a:schemeClr val="tx1"/>
                </a:solidFill>
                <a:latin typeface="Arial" panose="020B0604020202020204" pitchFamily="34" charset="0"/>
                <a:cs typeface="Arial" panose="020B0604020202020204" pitchFamily="34" charset="0"/>
                <a:sym typeface="Arial" panose="020B0604020202020204" pitchFamily="34" charset="0"/>
              </a:rPr>
              <a:t>[Program]</a:t>
            </a:r>
          </a:p>
        </p:txBody>
      </p:sp>
      <p:sp>
        <p:nvSpPr>
          <p:cNvPr id="33" name="Oval 32"/>
          <p:cNvSpPr/>
          <p:nvPr/>
        </p:nvSpPr>
        <p:spPr>
          <a:xfrm>
            <a:off x="395070" y="547417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solidFill>
                  <a:schemeClr val="accent1"/>
                </a:solidFill>
                <a:latin typeface="Arial" panose="020B0604020202020204" pitchFamily="34" charset="0"/>
                <a:cs typeface="Arial" panose="020B0604020202020204" pitchFamily="34" charset="0"/>
                <a:sym typeface="Arial" panose="020B0604020202020204" pitchFamily="34" charset="0"/>
              </a:rPr>
              <a:t>2018</a:t>
            </a:r>
          </a:p>
        </p:txBody>
      </p:sp>
      <p:sp>
        <p:nvSpPr>
          <p:cNvPr id="34" name="TextBox 33"/>
          <p:cNvSpPr txBox="1"/>
          <p:nvPr/>
        </p:nvSpPr>
        <p:spPr>
          <a:xfrm>
            <a:off x="5808745" y="2407781"/>
            <a:ext cx="2340763"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[Technology]</a:t>
            </a:r>
          </a:p>
        </p:txBody>
      </p:sp>
      <p:sp>
        <p:nvSpPr>
          <p:cNvPr id="35" name="Rounded Rectangle 34"/>
          <p:cNvSpPr/>
          <p:nvPr/>
        </p:nvSpPr>
        <p:spPr>
          <a:xfrm>
            <a:off x="1445759" y="2381619"/>
            <a:ext cx="4140786"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numCol="2" rtlCol="0" anchor="ctr"/>
          <a:lstStyle/>
          <a:p>
            <a:pPr marL="285664" indent="-285664" defTabSz="456621" fontAlgn="base">
              <a:buFont typeface="Arial" panose="020B0604020202020204" pitchFamily="34" charset="0"/>
              <a:buChar char="•"/>
            </a:pPr>
            <a:r>
              <a:rPr lang="en-US" sz="1200">
                <a:solidFill>
                  <a:schemeClr val="tx1"/>
                </a:solidFill>
                <a:latin typeface="Arial" panose="020B0604020202020204" pitchFamily="34" charset="0"/>
                <a:cs typeface="Arial" panose="020B0604020202020204" pitchFamily="34" charset="0"/>
                <a:sym typeface="Arial" panose="020B0604020202020204" pitchFamily="34" charset="0"/>
              </a:rPr>
              <a:t>[Program]</a:t>
            </a:r>
          </a:p>
        </p:txBody>
      </p:sp>
      <p:sp>
        <p:nvSpPr>
          <p:cNvPr id="36" name="TextBox 35"/>
          <p:cNvSpPr txBox="1"/>
          <p:nvPr/>
        </p:nvSpPr>
        <p:spPr>
          <a:xfrm>
            <a:off x="9399723" y="5379942"/>
            <a:ext cx="2340755"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[TBD]</a:t>
            </a:r>
          </a:p>
        </p:txBody>
      </p:sp>
      <p:sp>
        <p:nvSpPr>
          <p:cNvPr id="37" name="TextBox 36"/>
          <p:cNvSpPr txBox="1"/>
          <p:nvPr/>
        </p:nvSpPr>
        <p:spPr>
          <a:xfrm>
            <a:off x="9399721" y="4373411"/>
            <a:ext cx="2340755"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[TBD]</a:t>
            </a:r>
          </a:p>
        </p:txBody>
      </p:sp>
      <p:sp>
        <p:nvSpPr>
          <p:cNvPr id="38" name="TextBox 37"/>
          <p:cNvSpPr txBox="1"/>
          <p:nvPr/>
        </p:nvSpPr>
        <p:spPr>
          <a:xfrm>
            <a:off x="9399720" y="3373503"/>
            <a:ext cx="2340755"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[TBD]</a:t>
            </a:r>
          </a:p>
        </p:txBody>
      </p:sp>
      <p:sp>
        <p:nvSpPr>
          <p:cNvPr id="39" name="TextBox 38"/>
          <p:cNvSpPr txBox="1"/>
          <p:nvPr/>
        </p:nvSpPr>
        <p:spPr>
          <a:xfrm>
            <a:off x="9399715" y="2398437"/>
            <a:ext cx="2340763"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latin typeface="Arial" panose="020B0604020202020204" pitchFamily="34" charset="0"/>
                <a:cs typeface="Arial" panose="020B0604020202020204" pitchFamily="34" charset="0"/>
                <a:sym typeface="Arial" panose="020B0604020202020204" pitchFamily="34" charset="0"/>
              </a:rPr>
              <a:t>[TBD]</a:t>
            </a:r>
          </a:p>
        </p:txBody>
      </p:sp>
      <p:sp>
        <p:nvSpPr>
          <p:cNvPr id="40" name="Rectangle 2"/>
          <p:cNvSpPr>
            <a:spLocks noChangeArrowheads="1"/>
          </p:cNvSpPr>
          <p:nvPr>
            <p:custDataLst>
              <p:tags r:id="rId3"/>
            </p:custDataLst>
          </p:nvPr>
        </p:nvSpPr>
        <p:spPr bwMode="auto">
          <a:xfrm>
            <a:off x="11815348" y="318340"/>
            <a:ext cx="2275353" cy="6169639"/>
          </a:xfrm>
          <a:prstGeom prst="rect">
            <a:avLst/>
          </a:prstGeom>
          <a:solidFill>
            <a:srgbClr val="FFFF99"/>
          </a:solidFill>
          <a:ln w="57150">
            <a:solidFill>
              <a:schemeClr val="accent1"/>
            </a:solidFill>
            <a:prstDash val="lgDash"/>
          </a:ln>
          <a:effectLst/>
        </p:spPr>
        <p:txBody>
          <a:bodyPr/>
          <a:lstStyle/>
          <a:p>
            <a:pPr eaLnBrk="0" fontAlgn="base" hangingPunct="0">
              <a:spcBef>
                <a:spcPct val="0"/>
              </a:spcBef>
              <a:spcAft>
                <a:spcPct val="0"/>
              </a:spcAft>
              <a:buClr>
                <a:srgbClr val="000000"/>
              </a:buClr>
              <a:buFont typeface="Wingdings" pitchFamily="2" charset="2"/>
              <a:buNone/>
            </a:pPr>
            <a:r>
              <a:rPr lang="en-US" sz="1200" b="1">
                <a:solidFill>
                  <a:srgbClr val="000000"/>
                </a:solidFill>
                <a:latin typeface="Arial" panose="020B0604020202020204" pitchFamily="34" charset="0"/>
                <a:cs typeface="Arial" panose="020B0604020202020204" pitchFamily="34" charset="0"/>
                <a:sym typeface="Arial" panose="020B0604020202020204" pitchFamily="34" charset="0"/>
              </a:rPr>
              <a:t>Slide Description</a:t>
            </a: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eaLnBrk="0" fontAlgn="base" hangingPunct="0">
              <a:spcBef>
                <a:spcPct val="0"/>
              </a:spcBef>
              <a:spcAft>
                <a:spcPct val="0"/>
              </a:spcAft>
              <a:buClr>
                <a:srgbClr val="000000"/>
              </a:buClr>
              <a:buFont typeface="Wingdings" pitchFamily="2" charset="2"/>
              <a:buNone/>
            </a:pP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Recommendations slide allows the O-CTO to provide their unique recommendations on how to solve the identified problem</a:t>
            </a:r>
          </a:p>
          <a:p>
            <a:pPr eaLnBrk="0" fontAlgn="base" hangingPunct="0">
              <a:spcBef>
                <a:spcPct val="0"/>
              </a:spcBef>
              <a:spcAft>
                <a:spcPct val="0"/>
              </a:spcAft>
              <a:buClr>
                <a:srgbClr val="000000"/>
              </a:buClr>
              <a:buFont typeface="Wingdings" pitchFamily="2" charset="2"/>
              <a:buNone/>
            </a:pPr>
            <a:endParaRPr lang="en-US" sz="120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0" fontAlgn="base" hangingPunct="0">
              <a:spcBef>
                <a:spcPct val="0"/>
              </a:spcBef>
              <a:spcAft>
                <a:spcPct val="0"/>
              </a:spcAft>
              <a:buClr>
                <a:srgbClr val="000000"/>
              </a:buClr>
              <a:buFont typeface="Wingdings" pitchFamily="2" charset="2"/>
              <a:buNone/>
            </a:pPr>
            <a:r>
              <a:rPr lang="en-US" sz="1200" b="1">
                <a:solidFill>
                  <a:srgbClr val="000000"/>
                </a:solidFill>
                <a:latin typeface="Arial" panose="020B0604020202020204" pitchFamily="34" charset="0"/>
                <a:cs typeface="Arial" panose="020B0604020202020204" pitchFamily="34" charset="0"/>
                <a:sym typeface="Arial" panose="020B0604020202020204" pitchFamily="34" charset="0"/>
              </a:rPr>
              <a:t>Instructions</a:t>
            </a: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eaLnBrk="0" fontAlgn="base" hangingPunct="0">
              <a:spcBef>
                <a:spcPct val="0"/>
              </a:spcBef>
              <a:spcAft>
                <a:spcPct val="0"/>
              </a:spcAft>
              <a:buClr>
                <a:srgbClr val="000000"/>
              </a:buClr>
              <a:buFont typeface="Wingdings" pitchFamily="2" charset="2"/>
              <a:buNone/>
            </a:pP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Depending on the recommended timeline, years on the left may be adjusted (e.g., could add or remove years, or convert to a quarterly/monthly view)</a:t>
            </a:r>
          </a:p>
          <a:p>
            <a:pPr eaLnBrk="0" fontAlgn="base" hangingPunct="0">
              <a:spcBef>
                <a:spcPct val="0"/>
              </a:spcBef>
              <a:spcAft>
                <a:spcPct val="0"/>
              </a:spcAft>
              <a:buClr>
                <a:srgbClr val="000000"/>
              </a:buClr>
              <a:buFont typeface="Wingdings" pitchFamily="2" charset="2"/>
              <a:buNone/>
            </a:pPr>
            <a:endParaRPr lang="en-US" sz="120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0" fontAlgn="base" hangingPunct="0">
              <a:spcBef>
                <a:spcPct val="0"/>
              </a:spcBef>
              <a:spcAft>
                <a:spcPct val="0"/>
              </a:spcAft>
              <a:buClr>
                <a:srgbClr val="000000"/>
              </a:buClr>
              <a:buFont typeface="Wingdings" pitchFamily="2" charset="2"/>
              <a:buNone/>
            </a:pP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Update recommended programs and supporting technology across the recommended timeline</a:t>
            </a:r>
          </a:p>
          <a:p>
            <a:pPr eaLnBrk="0" fontAlgn="base" hangingPunct="0">
              <a:spcBef>
                <a:spcPct val="0"/>
              </a:spcBef>
              <a:spcAft>
                <a:spcPct val="0"/>
              </a:spcAft>
              <a:buClr>
                <a:srgbClr val="000000"/>
              </a:buClr>
              <a:buFont typeface="Wingdings" pitchFamily="2" charset="2"/>
              <a:buNone/>
            </a:pPr>
            <a:endParaRPr lang="en-US" sz="120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0" fontAlgn="base" hangingPunct="0">
              <a:spcBef>
                <a:spcPct val="0"/>
              </a:spcBef>
              <a:spcAft>
                <a:spcPct val="0"/>
              </a:spcAft>
              <a:buClr>
                <a:srgbClr val="000000"/>
              </a:buClr>
              <a:buFont typeface="Wingdings" pitchFamily="2" charset="2"/>
              <a:buNone/>
            </a:pP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If additional considerations (e.g., risk, high-level strategic thoughts) are needed, they may be added in the last column, otherwise, last column may be deleted</a:t>
            </a:r>
          </a:p>
          <a:p>
            <a:pPr eaLnBrk="0" fontAlgn="base" hangingPunct="0">
              <a:spcBef>
                <a:spcPct val="0"/>
              </a:spcBef>
              <a:spcAft>
                <a:spcPct val="0"/>
              </a:spcAft>
              <a:buClr>
                <a:srgbClr val="000000"/>
              </a:buClr>
              <a:buFont typeface="Wingdings" pitchFamily="2" charset="2"/>
              <a:buNone/>
            </a:pPr>
            <a:endParaRPr lang="en-US" sz="1200">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0" fontAlgn="base" hangingPunct="0">
              <a:spcBef>
                <a:spcPct val="0"/>
              </a:spcBef>
              <a:spcAft>
                <a:spcPct val="0"/>
              </a:spcAft>
              <a:buClr>
                <a:srgbClr val="000000"/>
              </a:buClr>
              <a:buFont typeface="Wingdings" pitchFamily="2" charset="2"/>
              <a:buNone/>
            </a:pPr>
            <a:r>
              <a:rPr lang="en-US" sz="1200" b="1">
                <a:solidFill>
                  <a:srgbClr val="000000"/>
                </a:solidFill>
                <a:latin typeface="Arial" panose="020B0604020202020204" pitchFamily="34" charset="0"/>
                <a:cs typeface="Arial" panose="020B0604020202020204" pitchFamily="34" charset="0"/>
                <a:sym typeface="Arial" panose="020B0604020202020204" pitchFamily="34" charset="0"/>
              </a:rPr>
              <a:t>Best Practice(s)</a:t>
            </a: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eaLnBrk="0" fontAlgn="base" hangingPunct="0">
              <a:spcBef>
                <a:spcPct val="0"/>
              </a:spcBef>
              <a:spcAft>
                <a:spcPct val="0"/>
              </a:spcAft>
              <a:buClr>
                <a:srgbClr val="000000"/>
              </a:buClr>
              <a:buFont typeface="Wingdings" pitchFamily="2" charset="2"/>
              <a:buNone/>
            </a:pPr>
            <a:r>
              <a:rPr lang="en-US" sz="1200">
                <a:solidFill>
                  <a:srgbClr val="000000"/>
                </a:solidFill>
                <a:latin typeface="Arial" panose="020B0604020202020204" pitchFamily="34" charset="0"/>
                <a:cs typeface="Arial" panose="020B0604020202020204" pitchFamily="34" charset="0"/>
                <a:sym typeface="Arial" panose="020B0604020202020204" pitchFamily="34" charset="0"/>
              </a:rPr>
              <a:t>Try to avoid changing font size to fit additional information on this slide. Detail can be saved for appendix</a:t>
            </a:r>
          </a:p>
        </p:txBody>
      </p:sp>
    </p:spTree>
    <p:extLst>
      <p:ext uri="{BB962C8B-B14F-4D97-AF65-F5344CB8AC3E}">
        <p14:creationId xmlns:p14="http://schemas.microsoft.com/office/powerpoint/2010/main" val="361846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46800"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Contributors</a:t>
            </a:r>
          </a:p>
        </p:txBody>
      </p:sp>
    </p:spTree>
    <p:extLst>
      <p:ext uri="{BB962C8B-B14F-4D97-AF65-F5344CB8AC3E}">
        <p14:creationId xmlns:p14="http://schemas.microsoft.com/office/powerpoint/2010/main" val="315564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4884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Contributors</a:t>
            </a:r>
          </a:p>
        </p:txBody>
      </p:sp>
      <p:sp>
        <p:nvSpPr>
          <p:cNvPr id="3" name="Text Placeholder 2"/>
          <p:cNvSpPr>
            <a:spLocks noGrp="1"/>
          </p:cNvSpPr>
          <p:nvPr>
            <p:ph type="body" sz="quarter" idx="4294967295"/>
          </p:nvPr>
        </p:nvSpPr>
        <p:spPr>
          <a:xfrm>
            <a:off x="557784" y="679474"/>
            <a:ext cx="9685338" cy="422275"/>
          </a:xfrm>
        </p:spPr>
        <p:txBody>
          <a:bodyPr/>
          <a:lstStyle/>
          <a:p>
            <a:r>
              <a:rPr lang="en-US">
                <a:latin typeface="Arial" panose="020B0604020202020204" pitchFamily="34" charset="0"/>
                <a:cs typeface="Arial" panose="020B0604020202020204" pitchFamily="34" charset="0"/>
                <a:sym typeface="Arial" panose="020B0604020202020204" pitchFamily="34" charset="0"/>
              </a:rPr>
              <a:t>We collaborated with several key stakeholders in completing this analysis</a:t>
            </a:r>
          </a:p>
        </p:txBody>
      </p:sp>
      <p:graphicFrame>
        <p:nvGraphicFramePr>
          <p:cNvPr id="5" name="Table 4"/>
          <p:cNvGraphicFramePr>
            <a:graphicFrameLocks noGrp="1"/>
          </p:cNvGraphicFramePr>
          <p:nvPr>
            <p:extLst>
              <p:ext uri="{D42A27DB-BD31-4B8C-83A1-F6EECF244321}">
                <p14:modId xmlns:p14="http://schemas.microsoft.com/office/powerpoint/2010/main" val="439317355"/>
              </p:ext>
            </p:extLst>
          </p:nvPr>
        </p:nvGraphicFramePr>
        <p:xfrm>
          <a:off x="446756" y="1840097"/>
          <a:ext cx="11284986" cy="3699883"/>
        </p:xfrm>
        <a:graphic>
          <a:graphicData uri="http://schemas.openxmlformats.org/drawingml/2006/table">
            <a:tbl>
              <a:tblPr firstRow="1" bandRow="1">
                <a:tableStyleId>{C083E6E3-FA7D-4D7B-A595-EF9225AFEA82}</a:tableStyleId>
              </a:tblPr>
              <a:tblGrid>
                <a:gridCol w="3761662">
                  <a:extLst>
                    <a:ext uri="{9D8B030D-6E8A-4147-A177-3AD203B41FA5}">
                      <a16:colId xmlns:a16="http://schemas.microsoft.com/office/drawing/2014/main" val="3207047911"/>
                    </a:ext>
                  </a:extLst>
                </a:gridCol>
                <a:gridCol w="3761662">
                  <a:extLst>
                    <a:ext uri="{9D8B030D-6E8A-4147-A177-3AD203B41FA5}">
                      <a16:colId xmlns:a16="http://schemas.microsoft.com/office/drawing/2014/main" val="625141740"/>
                    </a:ext>
                  </a:extLst>
                </a:gridCol>
                <a:gridCol w="3761662">
                  <a:extLst>
                    <a:ext uri="{9D8B030D-6E8A-4147-A177-3AD203B41FA5}">
                      <a16:colId xmlns:a16="http://schemas.microsoft.com/office/drawing/2014/main" val="3778297621"/>
                    </a:ext>
                  </a:extLst>
                </a:gridCol>
              </a:tblGrid>
              <a:tr h="335193">
                <a:tc>
                  <a:txBody>
                    <a:bodyPr/>
                    <a:lstStyle/>
                    <a:p>
                      <a:pPr algn="ctr"/>
                      <a:r>
                        <a:rPr lang="en-US" sz="1600">
                          <a:solidFill>
                            <a:schemeClr val="bg1"/>
                          </a:solidFill>
                          <a:latin typeface="Arial" panose="020B0604020202020204" pitchFamily="34" charset="0"/>
                          <a:cs typeface="Arial" panose="020B0604020202020204" pitchFamily="34" charset="0"/>
                          <a:sym typeface="Arial" panose="020B0604020202020204" pitchFamily="34" charset="0"/>
                        </a:rPr>
                        <a:t>Name</a:t>
                      </a:r>
                    </a:p>
                  </a:txBody>
                  <a:tcPr marL="91416" marR="91416" marT="45708" marB="45708"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a:solidFill>
                            <a:schemeClr val="bg1"/>
                          </a:solidFill>
                          <a:latin typeface="Arial" panose="020B0604020202020204" pitchFamily="34" charset="0"/>
                          <a:cs typeface="Arial" panose="020B0604020202020204" pitchFamily="34" charset="0"/>
                          <a:sym typeface="Arial" panose="020B0604020202020204" pitchFamily="34" charset="0"/>
                        </a:rPr>
                        <a:t>Role</a:t>
                      </a: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a:solidFill>
                            <a:schemeClr val="bg1"/>
                          </a:solidFill>
                          <a:latin typeface="Arial" panose="020B0604020202020204" pitchFamily="34" charset="0"/>
                          <a:cs typeface="Arial" panose="020B0604020202020204" pitchFamily="34" charset="0"/>
                          <a:sym typeface="Arial" panose="020B0604020202020204" pitchFamily="34" charset="0"/>
                        </a:rPr>
                        <a:t>Email</a:t>
                      </a: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26765201"/>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1141390"/>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5472681"/>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982871"/>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949321"/>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1895298"/>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9312006"/>
                  </a:ext>
                </a:extLst>
              </a:tr>
              <a:tr h="480661">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416" marR="91416" marT="45708" marB="4570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971572"/>
                  </a:ext>
                </a:extLst>
              </a:tr>
            </a:tbl>
          </a:graphicData>
        </a:graphic>
      </p:graphicFrame>
      <p:sp>
        <p:nvSpPr>
          <p:cNvPr id="6" name="TextBox 5">
            <a:extLst>
              <a:ext uri="{FF2B5EF4-FFF2-40B4-BE49-F238E27FC236}">
                <a16:creationId xmlns:a16="http://schemas.microsoft.com/office/drawing/2014/main" id="{1518D3AA-1AD3-415D-9432-87D8A09CE81B}"/>
              </a:ext>
            </a:extLst>
          </p:cNvPr>
          <p:cNvSpPr txBox="1"/>
          <p:nvPr/>
        </p:nvSpPr>
        <p:spPr>
          <a:xfrm>
            <a:off x="440933" y="5982277"/>
            <a:ext cx="10373751" cy="357716"/>
          </a:xfrm>
          <a:prstGeom prst="rect">
            <a:avLst/>
          </a:prstGeom>
          <a:noFill/>
        </p:spPr>
        <p:txBody>
          <a:bodyPr wrap="none" lIns="0" tIns="0" rIns="0" bIns="0" rtlCol="0">
            <a:noAutofit/>
          </a:bodyPr>
          <a:lstStyle/>
          <a:p>
            <a:pPr defTabSz="456621" fontAlgn="base">
              <a:spcBef>
                <a:spcPts val="1200"/>
              </a:spcBef>
            </a:pPr>
            <a:r>
              <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Link to ESA relationship map list entries: [TBD]</a:t>
            </a:r>
            <a:endParaRPr lang="en-US" sz="1400">
              <a:solidFill>
                <a:schemeClr val="tx1">
                  <a:lumMod val="75000"/>
                  <a:lumOff val="25000"/>
                </a:schemeClr>
              </a:solidFill>
              <a:highlight>
                <a:srgbClr val="FFFF00"/>
              </a:highlight>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48149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55779"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Appendix…</a:t>
            </a:r>
          </a:p>
        </p:txBody>
      </p:sp>
    </p:spTree>
    <p:extLst>
      <p:ext uri="{BB962C8B-B14F-4D97-AF65-F5344CB8AC3E}">
        <p14:creationId xmlns:p14="http://schemas.microsoft.com/office/powerpoint/2010/main" val="2438931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CVSHealth </a:t>
            </a:r>
            <a:r>
              <a:rPr lang="en-US"/>
              <a:t>Opportunity management </a:t>
            </a:r>
            <a:r>
              <a:rPr lang="en-US" dirty="0"/>
              <a:t>f</a:t>
            </a:r>
            <a:r>
              <a:rPr lang="en-US"/>
              <a:t>ramework</a:t>
            </a:r>
            <a:endParaRPr lang="en-US" dirty="0"/>
          </a:p>
        </p:txBody>
      </p:sp>
    </p:spTree>
    <p:extLst>
      <p:ext uri="{BB962C8B-B14F-4D97-AF65-F5344CB8AC3E}">
        <p14:creationId xmlns:p14="http://schemas.microsoft.com/office/powerpoint/2010/main" val="106612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5259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lvl="0">
              <a:lnSpc>
                <a:spcPct val="100000"/>
              </a:lnSpc>
              <a:spcBef>
                <a:spcPts val="1800"/>
              </a:spcBef>
              <a:buClr>
                <a:srgbClr val="000000"/>
              </a:buClr>
            </a:pPr>
            <a:r>
              <a:rPr lang="en-US">
                <a:latin typeface="Arial" panose="020B0604020202020204" pitchFamily="34" charset="0"/>
                <a:cs typeface="Arial" panose="020B0604020202020204" pitchFamily="34" charset="0"/>
                <a:sym typeface="Arial" panose="020B0604020202020204" pitchFamily="34" charset="0"/>
              </a:rPr>
              <a:t>Executive Summary</a:t>
            </a:r>
            <a:br>
              <a:rPr lang="en-US">
                <a:latin typeface="Arial" panose="020B0604020202020204" pitchFamily="34" charset="0"/>
                <a:cs typeface="Arial" panose="020B0604020202020204" pitchFamily="34" charset="0"/>
                <a:sym typeface="Arial" panose="020B0604020202020204" pitchFamily="34" charset="0"/>
              </a:rPr>
            </a:b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7784" y="679474"/>
            <a:ext cx="9685338" cy="422275"/>
          </a:xfrm>
        </p:spPr>
        <p:txBody>
          <a:bodyPr/>
          <a:lstStyle/>
          <a:p>
            <a:r>
              <a:rPr lang="en-US" dirty="0">
                <a:solidFill>
                  <a:srgbClr val="3F3F3F"/>
                </a:solidFill>
                <a:latin typeface="Arial" panose="020B0604020202020204" pitchFamily="34" charset="0"/>
                <a:cs typeface="Arial" panose="020B0604020202020204" pitchFamily="34" charset="0"/>
                <a:sym typeface="Arial" panose="020B0604020202020204" pitchFamily="34" charset="0"/>
              </a:rPr>
              <a:t>This Architecture North Star provides directional guidance for addressing Opportunity/NBA aggregation and coordination across the enterprise</a:t>
            </a:r>
            <a:endParaRPr lang="en-US" dirty="0">
              <a:latin typeface="Arial" panose="020B0604020202020204" pitchFamily="34" charset="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308105" y="2400305"/>
            <a:ext cx="2977924" cy="332312"/>
          </a:xfrm>
          <a:prstGeom prst="rect">
            <a:avLst/>
          </a:prstGeom>
          <a:noFill/>
        </p:spPr>
        <p:txBody>
          <a:bodyPr wrap="none" lIns="91416" tIns="0" rIns="91416" bIns="0" rtlCol="0">
            <a:spAutoFit/>
          </a:bodyPr>
          <a:lstStyle/>
          <a:p>
            <a:pPr algn="ctr">
              <a:lnSpc>
                <a:spcPct val="90000"/>
              </a:lnSpc>
            </a:pPr>
            <a:r>
              <a:rPr lang="en-US" sz="2399" b="1">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0543" y="2400305"/>
            <a:ext cx="1844577" cy="332312"/>
          </a:xfrm>
          <a:prstGeom prst="rect">
            <a:avLst/>
          </a:prstGeom>
          <a:noFill/>
        </p:spPr>
        <p:txBody>
          <a:bodyPr wrap="none" lIns="0" tIns="0" rIns="0" bIns="0" rtlCol="0">
            <a:spAutoFit/>
          </a:bodyPr>
          <a:lstStyle/>
          <a:p>
            <a:pPr algn="ctr">
              <a:lnSpc>
                <a:spcPct val="90000"/>
              </a:lnSpc>
            </a:pPr>
            <a:r>
              <a:rPr lang="en-US" sz="2399" b="1">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690075" y="2400305"/>
            <a:ext cx="3397035" cy="332270"/>
          </a:xfrm>
          <a:prstGeom prst="rect">
            <a:avLst/>
          </a:prstGeom>
          <a:noFill/>
        </p:spPr>
        <p:txBody>
          <a:bodyPr wrap="none" lIns="91416" tIns="0" rIns="91416" bIns="0" rtlCol="0">
            <a:spAutoFit/>
          </a:bodyPr>
          <a:lstStyle/>
          <a:p>
            <a:pPr algn="ctr">
              <a:lnSpc>
                <a:spcPct val="90000"/>
              </a:lnSpc>
            </a:pPr>
            <a:r>
              <a:rPr lang="en-US" sz="2399" b="1"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Business Opportunity</a:t>
            </a:r>
          </a:p>
        </p:txBody>
      </p:sp>
      <p:grpSp>
        <p:nvGrpSpPr>
          <p:cNvPr id="8" name="Group 7"/>
          <p:cNvGrpSpPr/>
          <p:nvPr/>
        </p:nvGrpSpPr>
        <p:grpSpPr>
          <a:xfrm>
            <a:off x="9450911" y="1563568"/>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39403" y="1563568"/>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61574" y="1563568"/>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4729" y="155031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9625" y="2924640"/>
            <a:ext cx="3638744" cy="3018960"/>
          </a:xfrm>
          <a:prstGeom prst="rect">
            <a:avLst/>
          </a:prstGeom>
          <a:noFill/>
        </p:spPr>
        <p:txBody>
          <a:bodyPr wrap="square" lIns="91416" tIns="0" rIns="91416" bIns="91416" rtlCol="0">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Siloed customer outreach Opportunities/NBAs are generated within CVSH business domains without enterprise aggregation and coordination, resulting in potentially duplicate and conflicting communications delivered to our customers.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Lack of systemic workflow and colleague team-work across CVSH engagement channels, due to lack of enterprise coordination of Opportunities.</a:t>
            </a:r>
          </a:p>
          <a:p>
            <a:pPr marL="146260" indent="-14626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5" name="TextBox 14"/>
          <p:cNvSpPr txBox="1"/>
          <p:nvPr/>
        </p:nvSpPr>
        <p:spPr>
          <a:xfrm>
            <a:off x="4321090" y="2924640"/>
            <a:ext cx="3543469" cy="2624513"/>
          </a:xfrm>
          <a:prstGeom prst="rect">
            <a:avLst/>
          </a:prstGeom>
          <a:noFill/>
        </p:spPr>
        <p:txBody>
          <a:bodyPr wrap="square" lIns="91416" tIns="0" rIns="91416" bIns="91416" rtlCol="0">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New business models introduced via enterprise care management programs are creating an increased need and opportunity to aggregate, streamline, reconcile and coordinate customer communications across CVSH engagement channels.</a:t>
            </a:r>
          </a:p>
          <a:p>
            <a:pPr marL="146260" indent="-14626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6" name="TextBox 15"/>
          <p:cNvSpPr txBox="1"/>
          <p:nvPr/>
        </p:nvSpPr>
        <p:spPr>
          <a:xfrm>
            <a:off x="8197282" y="2924640"/>
            <a:ext cx="3199567" cy="2400395"/>
          </a:xfrm>
          <a:prstGeom prst="rect">
            <a:avLst/>
          </a:prstGeom>
          <a:noFill/>
        </p:spPr>
        <p:txBody>
          <a:bodyPr wrap="square" lIns="91416" tIns="0" rIns="91416" bIns="91416" rtlCol="0">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Introduce enterprise Opportunity aggregation and coordination framework that will aggregate, dedupe, de-collide and prioritize Opportunities and coordinate delivery across all CVSH channels.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Define and enforce an Opportunity management governance model that would improve customer experience and effectiveness of the Opportunity management process. </a:t>
            </a:r>
          </a:p>
        </p:txBody>
      </p:sp>
      <p:cxnSp>
        <p:nvCxnSpPr>
          <p:cNvPr id="17" name="Straight Connector 16"/>
          <p:cNvCxnSpPr/>
          <p:nvPr/>
        </p:nvCxnSpPr>
        <p:spPr>
          <a:xfrm>
            <a:off x="8030922" y="155031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28504" y="1693418"/>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7988" y="1674342"/>
            <a:ext cx="430232" cy="431098"/>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02084-07FD-2F40-85E8-B85D4EACF1CD}"/>
              </a:ext>
            </a:extLst>
          </p:cNvPr>
          <p:cNvSpPr>
            <a:spLocks noGrp="1"/>
          </p:cNvSpPr>
          <p:nvPr>
            <p:ph sz="half" idx="1"/>
          </p:nvPr>
        </p:nvSpPr>
        <p:spPr>
          <a:xfrm>
            <a:off x="659357" y="1244152"/>
            <a:ext cx="5237114" cy="3972477"/>
          </a:xfrm>
        </p:spPr>
        <p:txBody>
          <a:bodyPr/>
          <a:lstStyle/>
          <a:p>
            <a:r>
              <a:rPr lang="en-US" sz="1999" dirty="0">
                <a:solidFill>
                  <a:srgbClr val="CC0000"/>
                </a:solidFill>
              </a:rPr>
              <a:t>Our objectives:</a:t>
            </a:r>
          </a:p>
          <a:p>
            <a:pPr marL="285664" indent="-285664">
              <a:buClr>
                <a:srgbClr val="CC0000"/>
              </a:buClr>
              <a:buFont typeface="Arial" panose="020B0604020202020204" pitchFamily="34" charset="0"/>
              <a:buChar char="•"/>
            </a:pPr>
            <a:r>
              <a:rPr lang="en-US" sz="1600" b="0" dirty="0"/>
              <a:t>Improve Health Outcomes and lower costs for members by delivering Population Health Opportunities consistently across all experience channels</a:t>
            </a:r>
          </a:p>
          <a:p>
            <a:pPr marL="285664" indent="-285664">
              <a:buClr>
                <a:srgbClr val="CC0000"/>
              </a:buClr>
              <a:buFont typeface="Arial" panose="020B0604020202020204" pitchFamily="34" charset="0"/>
              <a:buChar char="•"/>
            </a:pPr>
            <a:r>
              <a:rPr lang="en-US" sz="1600" b="0" dirty="0"/>
              <a:t>Create member, provider and colleague experiences that facilitate easy transitions between channels to act on the message</a:t>
            </a:r>
          </a:p>
          <a:p>
            <a:pPr marL="285664" indent="-285664">
              <a:buClr>
                <a:srgbClr val="CC0000"/>
              </a:buClr>
              <a:buFont typeface="Arial" panose="020B0604020202020204" pitchFamily="34" charset="0"/>
              <a:buChar char="•"/>
            </a:pPr>
            <a:r>
              <a:rPr lang="en-US" sz="1600" b="0" dirty="0"/>
              <a:t>Learn from data and experiences across the organization, endeavor to test and learn what works and what needs to be improved </a:t>
            </a:r>
          </a:p>
          <a:p>
            <a:pPr marL="285664" indent="-285664">
              <a:buClr>
                <a:srgbClr val="CC0000"/>
              </a:buClr>
              <a:buFont typeface="Arial" panose="020B0604020202020204" pitchFamily="34" charset="0"/>
              <a:buChar char="•"/>
            </a:pPr>
            <a:r>
              <a:rPr lang="en-US" sz="1600" b="0" dirty="0"/>
              <a:t>Provide care messaging that is payer neutral and that may involve multiple payers for an individual journey</a:t>
            </a:r>
          </a:p>
          <a:p>
            <a:pPr marL="285664" indent="-285664">
              <a:buClr>
                <a:srgbClr val="CC0000"/>
              </a:buClr>
              <a:buFont typeface="Arial" panose="020B0604020202020204" pitchFamily="34" charset="0"/>
              <a:buChar char="•"/>
            </a:pPr>
            <a:endParaRPr lang="en-US" sz="1600" b="0" dirty="0"/>
          </a:p>
        </p:txBody>
      </p:sp>
      <p:sp>
        <p:nvSpPr>
          <p:cNvPr id="6" name="Content Placeholder 5">
            <a:extLst>
              <a:ext uri="{FF2B5EF4-FFF2-40B4-BE49-F238E27FC236}">
                <a16:creationId xmlns:a16="http://schemas.microsoft.com/office/drawing/2014/main" id="{58E2D181-3BDC-7848-8D95-7D7C95E62CA2}"/>
              </a:ext>
            </a:extLst>
          </p:cNvPr>
          <p:cNvSpPr>
            <a:spLocks noGrp="1"/>
          </p:cNvSpPr>
          <p:nvPr>
            <p:ph sz="half" idx="10"/>
          </p:nvPr>
        </p:nvSpPr>
        <p:spPr>
          <a:xfrm>
            <a:off x="6457410" y="1268529"/>
            <a:ext cx="5237114" cy="4681864"/>
          </a:xfrm>
        </p:spPr>
        <p:txBody>
          <a:bodyPr/>
          <a:lstStyle/>
          <a:p>
            <a:r>
              <a:rPr lang="en-US" sz="1999" dirty="0">
                <a:solidFill>
                  <a:srgbClr val="CC0000"/>
                </a:solidFill>
              </a:rPr>
              <a:t>Our guiding principles:</a:t>
            </a:r>
          </a:p>
          <a:p>
            <a:pPr marL="285664" indent="-285664">
              <a:buClr>
                <a:srgbClr val="C00000"/>
              </a:buClr>
              <a:buFont typeface="Arial" panose="020B0604020202020204" pitchFamily="34" charset="0"/>
              <a:buChar char="•"/>
              <a:defRPr/>
            </a:pPr>
            <a:r>
              <a:rPr lang="en-US" sz="1600" b="0" dirty="0"/>
              <a:t>Develop holistic member experiences that make it as easy as possible to close gaps in care, especially when there are hand-offs between CVS colleagues</a:t>
            </a:r>
          </a:p>
          <a:p>
            <a:pPr marL="285664" indent="-285664">
              <a:spcBef>
                <a:spcPts val="0"/>
              </a:spcBef>
              <a:buClr>
                <a:srgbClr val="C00000"/>
              </a:buClr>
              <a:buFont typeface="Arial" panose="020B0604020202020204" pitchFamily="34" charset="0"/>
              <a:buChar char="•"/>
              <a:defRPr/>
            </a:pPr>
            <a:endParaRPr lang="en-US" sz="1600" b="0" dirty="0"/>
          </a:p>
          <a:p>
            <a:pPr marL="285664" indent="-285664">
              <a:spcBef>
                <a:spcPts val="0"/>
              </a:spcBef>
              <a:buClr>
                <a:srgbClr val="C00000"/>
              </a:buClr>
              <a:buFont typeface="Arial" panose="020B0604020202020204" pitchFamily="34" charset="0"/>
              <a:buChar char="•"/>
              <a:defRPr/>
            </a:pPr>
            <a:r>
              <a:rPr lang="en-US" sz="1600" b="0" dirty="0"/>
              <a:t>Leverage existing strategic technology assets as appropriate, while aligning the solution to the long-term strategic vision.</a:t>
            </a:r>
          </a:p>
          <a:p>
            <a:pPr marL="285664" indent="-285664">
              <a:buClr>
                <a:srgbClr val="C00000"/>
              </a:buClr>
              <a:buFont typeface="Arial" panose="020B0604020202020204" pitchFamily="34" charset="0"/>
              <a:buChar char="•"/>
            </a:pPr>
            <a:r>
              <a:rPr lang="en-US" sz="1600" b="0" dirty="0"/>
              <a:t>Feedback/disposition will flow back to the source of the message in as near real-time as possible</a:t>
            </a:r>
          </a:p>
          <a:p>
            <a:pPr marL="285664" indent="-285664">
              <a:buClr>
                <a:srgbClr val="CC0000"/>
              </a:buClr>
              <a:buFont typeface="Arial" panose="020B0604020202020204" pitchFamily="34" charset="0"/>
              <a:buChar char="•"/>
            </a:pPr>
            <a:r>
              <a:rPr lang="en-US" sz="1600" b="0" dirty="0"/>
              <a:t>Support for multiple targeting and delivery channels, both internal and external.</a:t>
            </a:r>
          </a:p>
          <a:p>
            <a:pPr marL="285664" indent="-285664">
              <a:buClr>
                <a:srgbClr val="CC0000"/>
              </a:buClr>
              <a:buFont typeface="Arial" panose="020B0604020202020204" pitchFamily="34" charset="0"/>
              <a:buChar char="•"/>
            </a:pPr>
            <a:r>
              <a:rPr lang="en-US" sz="1600" b="0" dirty="0"/>
              <a:t>Enable the enterprise; Build in a way that enables the Enterprise, not just individual Business Unit specific solutions.</a:t>
            </a:r>
          </a:p>
        </p:txBody>
      </p:sp>
      <p:sp>
        <p:nvSpPr>
          <p:cNvPr id="8" name="Title 7">
            <a:extLst>
              <a:ext uri="{FF2B5EF4-FFF2-40B4-BE49-F238E27FC236}">
                <a16:creationId xmlns:a16="http://schemas.microsoft.com/office/drawing/2014/main" id="{B80C13C3-B50F-6B48-9E1E-E2442956EEB9}"/>
              </a:ext>
            </a:extLst>
          </p:cNvPr>
          <p:cNvSpPr>
            <a:spLocks noGrp="1"/>
          </p:cNvSpPr>
          <p:nvPr>
            <p:ph type="title"/>
          </p:nvPr>
        </p:nvSpPr>
        <p:spPr/>
        <p:txBody>
          <a:bodyPr/>
          <a:lstStyle/>
          <a:p>
            <a:r>
              <a:rPr lang="en-US" dirty="0"/>
              <a:t>Our objectives and guiding principles</a:t>
            </a:r>
          </a:p>
        </p:txBody>
      </p:sp>
      <p:pic>
        <p:nvPicPr>
          <p:cNvPr id="5" name="Picture 4">
            <a:extLst>
              <a:ext uri="{FF2B5EF4-FFF2-40B4-BE49-F238E27FC236}">
                <a16:creationId xmlns:a16="http://schemas.microsoft.com/office/drawing/2014/main" id="{2A9327A3-840E-0B4B-96F9-677842324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477" y="2734930"/>
            <a:ext cx="400228" cy="45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0356305E-1F5A-254A-84A1-2330AD11B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499" y="1797921"/>
            <a:ext cx="358314" cy="47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26D10DD8-3018-4F46-BEC3-E92685C39D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977" y="3678408"/>
            <a:ext cx="487836" cy="32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9">
            <a:extLst>
              <a:ext uri="{FF2B5EF4-FFF2-40B4-BE49-F238E27FC236}">
                <a16:creationId xmlns:a16="http://schemas.microsoft.com/office/drawing/2014/main" id="{F4F3662B-16F1-7D42-A212-04E5D072FD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9960" y="4479040"/>
            <a:ext cx="400228" cy="29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13">
            <a:extLst>
              <a:ext uri="{FF2B5EF4-FFF2-40B4-BE49-F238E27FC236}">
                <a16:creationId xmlns:a16="http://schemas.microsoft.com/office/drawing/2014/main" id="{024AB77A-1552-FC49-BB66-3721AF8740F2}"/>
              </a:ext>
            </a:extLst>
          </p:cNvPr>
          <p:cNvSpPr>
            <a:spLocks noChangeAspect="1" noEditPoints="1"/>
          </p:cNvSpPr>
          <p:nvPr/>
        </p:nvSpPr>
        <p:spPr bwMode="auto">
          <a:xfrm>
            <a:off x="6293345" y="5185138"/>
            <a:ext cx="314491" cy="314563"/>
          </a:xfrm>
          <a:custGeom>
            <a:avLst/>
            <a:gdLst>
              <a:gd name="T0" fmla="*/ 2594 w 5187"/>
              <a:gd name="T1" fmla="*/ 5188 h 5188"/>
              <a:gd name="T2" fmla="*/ 760 w 5187"/>
              <a:gd name="T3" fmla="*/ 4428 h 5188"/>
              <a:gd name="T4" fmla="*/ 0 w 5187"/>
              <a:gd name="T5" fmla="*/ 2604 h 5188"/>
              <a:gd name="T6" fmla="*/ 204 w 5187"/>
              <a:gd name="T7" fmla="*/ 1584 h 5188"/>
              <a:gd name="T8" fmla="*/ 1584 w 5187"/>
              <a:gd name="T9" fmla="*/ 204 h 5188"/>
              <a:gd name="T10" fmla="*/ 2594 w 5187"/>
              <a:gd name="T11" fmla="*/ 0 h 5188"/>
              <a:gd name="T12" fmla="*/ 4428 w 5187"/>
              <a:gd name="T13" fmla="*/ 760 h 5188"/>
              <a:gd name="T14" fmla="*/ 5187 w 5187"/>
              <a:gd name="T15" fmla="*/ 2594 h 5188"/>
              <a:gd name="T16" fmla="*/ 4428 w 5187"/>
              <a:gd name="T17" fmla="*/ 4428 h 5188"/>
              <a:gd name="T18" fmla="*/ 2594 w 5187"/>
              <a:gd name="T19" fmla="*/ 5188 h 5188"/>
              <a:gd name="T20" fmla="*/ 1798 w 5187"/>
              <a:gd name="T21" fmla="*/ 4293 h 5188"/>
              <a:gd name="T22" fmla="*/ 2478 w 5187"/>
              <a:gd name="T23" fmla="*/ 4944 h 5188"/>
              <a:gd name="T24" fmla="*/ 1619 w 5187"/>
              <a:gd name="T25" fmla="*/ 3852 h 5188"/>
              <a:gd name="T26" fmla="*/ 2710 w 5187"/>
              <a:gd name="T27" fmla="*/ 4944 h 5188"/>
              <a:gd name="T28" fmla="*/ 3389 w 5187"/>
              <a:gd name="T29" fmla="*/ 4293 h 5188"/>
              <a:gd name="T30" fmla="*/ 2710 w 5187"/>
              <a:gd name="T31" fmla="*/ 3749 h 5188"/>
              <a:gd name="T32" fmla="*/ 924 w 5187"/>
              <a:gd name="T33" fmla="*/ 4264 h 5188"/>
              <a:gd name="T34" fmla="*/ 1905 w 5187"/>
              <a:gd name="T35" fmla="*/ 4854 h 5188"/>
              <a:gd name="T36" fmla="*/ 1395 w 5187"/>
              <a:gd name="T37" fmla="*/ 3910 h 5188"/>
              <a:gd name="T38" fmla="*/ 3793 w 5187"/>
              <a:gd name="T39" fmla="*/ 3910 h 5188"/>
              <a:gd name="T40" fmla="*/ 3282 w 5187"/>
              <a:gd name="T41" fmla="*/ 4854 h 5188"/>
              <a:gd name="T42" fmla="*/ 4264 w 5187"/>
              <a:gd name="T43" fmla="*/ 4264 h 5188"/>
              <a:gd name="T44" fmla="*/ 3793 w 5187"/>
              <a:gd name="T45" fmla="*/ 3910 h 5188"/>
              <a:gd name="T46" fmla="*/ 417 w 5187"/>
              <a:gd name="T47" fmla="*/ 3513 h 5188"/>
              <a:gd name="T48" fmla="*/ 1332 w 5187"/>
              <a:gd name="T49" fmla="*/ 3686 h 5188"/>
              <a:gd name="T50" fmla="*/ 235 w 5187"/>
              <a:gd name="T51" fmla="*/ 2710 h 5188"/>
              <a:gd name="T52" fmla="*/ 4517 w 5187"/>
              <a:gd name="T53" fmla="*/ 3965 h 5188"/>
              <a:gd name="T54" fmla="*/ 4953 w 5187"/>
              <a:gd name="T55" fmla="*/ 2710 h 5188"/>
              <a:gd name="T56" fmla="*/ 3855 w 5187"/>
              <a:gd name="T57" fmla="*/ 3687 h 5188"/>
              <a:gd name="T58" fmla="*/ 3630 w 5187"/>
              <a:gd name="T59" fmla="*/ 3628 h 5188"/>
              <a:gd name="T60" fmla="*/ 3747 w 5187"/>
              <a:gd name="T61" fmla="*/ 2710 h 5188"/>
              <a:gd name="T62" fmla="*/ 2710 w 5187"/>
              <a:gd name="T63" fmla="*/ 3517 h 5188"/>
              <a:gd name="T64" fmla="*/ 1536 w 5187"/>
              <a:gd name="T65" fmla="*/ 3534 h 5188"/>
              <a:gd name="T66" fmla="*/ 2478 w 5187"/>
              <a:gd name="T67" fmla="*/ 3517 h 5188"/>
              <a:gd name="T68" fmla="*/ 1440 w 5187"/>
              <a:gd name="T69" fmla="*/ 2710 h 5188"/>
              <a:gd name="T70" fmla="*/ 4953 w 5187"/>
              <a:gd name="T71" fmla="*/ 2478 h 5188"/>
              <a:gd name="T72" fmla="*/ 4517 w 5187"/>
              <a:gd name="T73" fmla="*/ 1223 h 5188"/>
              <a:gd name="T74" fmla="*/ 3979 w 5187"/>
              <a:gd name="T75" fmla="*/ 2478 h 5188"/>
              <a:gd name="T76" fmla="*/ 3747 w 5187"/>
              <a:gd name="T77" fmla="*/ 2478 h 5188"/>
              <a:gd name="T78" fmla="*/ 3630 w 5187"/>
              <a:gd name="T79" fmla="*/ 1560 h 5188"/>
              <a:gd name="T80" fmla="*/ 2710 w 5187"/>
              <a:gd name="T81" fmla="*/ 2478 h 5188"/>
              <a:gd name="T82" fmla="*/ 2478 w 5187"/>
              <a:gd name="T83" fmla="*/ 2478 h 5188"/>
              <a:gd name="T84" fmla="*/ 1557 w 5187"/>
              <a:gd name="T85" fmla="*/ 1560 h 5188"/>
              <a:gd name="T86" fmla="*/ 1440 w 5187"/>
              <a:gd name="T87" fmla="*/ 2478 h 5188"/>
              <a:gd name="T88" fmla="*/ 1208 w 5187"/>
              <a:gd name="T89" fmla="*/ 2478 h 5188"/>
              <a:gd name="T90" fmla="*/ 670 w 5187"/>
              <a:gd name="T91" fmla="*/ 1223 h 5188"/>
              <a:gd name="T92" fmla="*/ 235 w 5187"/>
              <a:gd name="T93" fmla="*/ 2478 h 5188"/>
              <a:gd name="T94" fmla="*/ 2478 w 5187"/>
              <a:gd name="T95" fmla="*/ 1440 h 5188"/>
              <a:gd name="T96" fmla="*/ 2173 w 5187"/>
              <a:gd name="T97" fmla="*/ 400 h 5188"/>
              <a:gd name="T98" fmla="*/ 1619 w 5187"/>
              <a:gd name="T99" fmla="*/ 1336 h 5188"/>
              <a:gd name="T100" fmla="*/ 2710 w 5187"/>
              <a:gd name="T101" fmla="*/ 1440 h 5188"/>
              <a:gd name="T102" fmla="*/ 3389 w 5187"/>
              <a:gd name="T103" fmla="*/ 895 h 5188"/>
              <a:gd name="T104" fmla="*/ 2710 w 5187"/>
              <a:gd name="T105" fmla="*/ 245 h 5188"/>
              <a:gd name="T106" fmla="*/ 1395 w 5187"/>
              <a:gd name="T107" fmla="*/ 1278 h 5188"/>
              <a:gd name="T108" fmla="*/ 1905 w 5187"/>
              <a:gd name="T109" fmla="*/ 334 h 5188"/>
              <a:gd name="T110" fmla="*/ 924 w 5187"/>
              <a:gd name="T111" fmla="*/ 924 h 5188"/>
              <a:gd name="T112" fmla="*/ 3282 w 5187"/>
              <a:gd name="T113" fmla="*/ 334 h 5188"/>
              <a:gd name="T114" fmla="*/ 3793 w 5187"/>
              <a:gd name="T115" fmla="*/ 1278 h 5188"/>
              <a:gd name="T116" fmla="*/ 4264 w 5187"/>
              <a:gd name="T117" fmla="*/ 924 h 5188"/>
              <a:gd name="T118" fmla="*/ 3282 w 5187"/>
              <a:gd name="T119" fmla="*/ 334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87" h="5188">
                <a:moveTo>
                  <a:pt x="2594" y="5188"/>
                </a:moveTo>
                <a:cubicBezTo>
                  <a:pt x="2594" y="5188"/>
                  <a:pt x="2594" y="5188"/>
                  <a:pt x="2594" y="5188"/>
                </a:cubicBezTo>
                <a:cubicBezTo>
                  <a:pt x="2243" y="5188"/>
                  <a:pt x="1904" y="5119"/>
                  <a:pt x="1584" y="4984"/>
                </a:cubicBezTo>
                <a:cubicBezTo>
                  <a:pt x="1275" y="4853"/>
                  <a:pt x="998" y="4666"/>
                  <a:pt x="760" y="4428"/>
                </a:cubicBezTo>
                <a:cubicBezTo>
                  <a:pt x="521" y="4190"/>
                  <a:pt x="334" y="3913"/>
                  <a:pt x="204" y="3604"/>
                </a:cubicBezTo>
                <a:cubicBezTo>
                  <a:pt x="70" y="3287"/>
                  <a:pt x="1" y="2951"/>
                  <a:pt x="0" y="2604"/>
                </a:cubicBezTo>
                <a:cubicBezTo>
                  <a:pt x="0" y="2601"/>
                  <a:pt x="0" y="2597"/>
                  <a:pt x="0" y="2594"/>
                </a:cubicBezTo>
                <a:cubicBezTo>
                  <a:pt x="0" y="2244"/>
                  <a:pt x="68" y="1904"/>
                  <a:pt x="204" y="1584"/>
                </a:cubicBezTo>
                <a:cubicBezTo>
                  <a:pt x="334" y="1276"/>
                  <a:pt x="521" y="998"/>
                  <a:pt x="760" y="760"/>
                </a:cubicBezTo>
                <a:cubicBezTo>
                  <a:pt x="998" y="522"/>
                  <a:pt x="1275" y="335"/>
                  <a:pt x="1584" y="204"/>
                </a:cubicBezTo>
                <a:cubicBezTo>
                  <a:pt x="1904" y="69"/>
                  <a:pt x="2243" y="0"/>
                  <a:pt x="2594" y="0"/>
                </a:cubicBezTo>
                <a:cubicBezTo>
                  <a:pt x="2594" y="0"/>
                  <a:pt x="2594" y="0"/>
                  <a:pt x="2594" y="0"/>
                </a:cubicBezTo>
                <a:cubicBezTo>
                  <a:pt x="2944" y="0"/>
                  <a:pt x="3283" y="69"/>
                  <a:pt x="3603" y="204"/>
                </a:cubicBezTo>
                <a:cubicBezTo>
                  <a:pt x="3912" y="335"/>
                  <a:pt x="4190" y="522"/>
                  <a:pt x="4428" y="760"/>
                </a:cubicBezTo>
                <a:cubicBezTo>
                  <a:pt x="4666" y="998"/>
                  <a:pt x="4853" y="1276"/>
                  <a:pt x="4984" y="1584"/>
                </a:cubicBezTo>
                <a:cubicBezTo>
                  <a:pt x="5119" y="1904"/>
                  <a:pt x="5187" y="2244"/>
                  <a:pt x="5187" y="2594"/>
                </a:cubicBezTo>
                <a:cubicBezTo>
                  <a:pt x="5187" y="2944"/>
                  <a:pt x="5119" y="3284"/>
                  <a:pt x="4984" y="3604"/>
                </a:cubicBezTo>
                <a:cubicBezTo>
                  <a:pt x="4853" y="3913"/>
                  <a:pt x="4666" y="4190"/>
                  <a:pt x="4428" y="4428"/>
                </a:cubicBezTo>
                <a:cubicBezTo>
                  <a:pt x="4190" y="4666"/>
                  <a:pt x="3912" y="4853"/>
                  <a:pt x="3603" y="4984"/>
                </a:cubicBezTo>
                <a:cubicBezTo>
                  <a:pt x="3283" y="5119"/>
                  <a:pt x="2944" y="5188"/>
                  <a:pt x="2594" y="5188"/>
                </a:cubicBezTo>
                <a:close/>
                <a:moveTo>
                  <a:pt x="1619" y="3852"/>
                </a:moveTo>
                <a:cubicBezTo>
                  <a:pt x="1670" y="4012"/>
                  <a:pt x="1729" y="4159"/>
                  <a:pt x="1798" y="4293"/>
                </a:cubicBezTo>
                <a:cubicBezTo>
                  <a:pt x="1907" y="4507"/>
                  <a:pt x="2033" y="4673"/>
                  <a:pt x="2173" y="4788"/>
                </a:cubicBezTo>
                <a:cubicBezTo>
                  <a:pt x="2271" y="4869"/>
                  <a:pt x="2374" y="4921"/>
                  <a:pt x="2478" y="4944"/>
                </a:cubicBezTo>
                <a:cubicBezTo>
                  <a:pt x="2478" y="3749"/>
                  <a:pt x="2478" y="3749"/>
                  <a:pt x="2478" y="3749"/>
                </a:cubicBezTo>
                <a:cubicBezTo>
                  <a:pt x="2179" y="3756"/>
                  <a:pt x="1891" y="3790"/>
                  <a:pt x="1619" y="3852"/>
                </a:cubicBezTo>
                <a:close/>
                <a:moveTo>
                  <a:pt x="2710" y="3749"/>
                </a:moveTo>
                <a:cubicBezTo>
                  <a:pt x="2710" y="4944"/>
                  <a:pt x="2710" y="4944"/>
                  <a:pt x="2710" y="4944"/>
                </a:cubicBezTo>
                <a:cubicBezTo>
                  <a:pt x="2814" y="4921"/>
                  <a:pt x="2916" y="4869"/>
                  <a:pt x="3015" y="4788"/>
                </a:cubicBezTo>
                <a:cubicBezTo>
                  <a:pt x="3154" y="4673"/>
                  <a:pt x="3280" y="4507"/>
                  <a:pt x="3389" y="4293"/>
                </a:cubicBezTo>
                <a:cubicBezTo>
                  <a:pt x="3458" y="4159"/>
                  <a:pt x="3517" y="4012"/>
                  <a:pt x="3568" y="3852"/>
                </a:cubicBezTo>
                <a:cubicBezTo>
                  <a:pt x="3296" y="3790"/>
                  <a:pt x="3009" y="3756"/>
                  <a:pt x="2710" y="3749"/>
                </a:cubicBezTo>
                <a:close/>
                <a:moveTo>
                  <a:pt x="816" y="4149"/>
                </a:moveTo>
                <a:cubicBezTo>
                  <a:pt x="850" y="4188"/>
                  <a:pt x="886" y="4227"/>
                  <a:pt x="924" y="4264"/>
                </a:cubicBezTo>
                <a:cubicBezTo>
                  <a:pt x="1141" y="4481"/>
                  <a:pt x="1393" y="4651"/>
                  <a:pt x="1674" y="4770"/>
                </a:cubicBezTo>
                <a:cubicBezTo>
                  <a:pt x="1750" y="4802"/>
                  <a:pt x="1827" y="4830"/>
                  <a:pt x="1905" y="4854"/>
                </a:cubicBezTo>
                <a:cubicBezTo>
                  <a:pt x="1789" y="4732"/>
                  <a:pt x="1684" y="4580"/>
                  <a:pt x="1592" y="4399"/>
                </a:cubicBezTo>
                <a:cubicBezTo>
                  <a:pt x="1515" y="4250"/>
                  <a:pt x="1449" y="4086"/>
                  <a:pt x="1395" y="3910"/>
                </a:cubicBezTo>
                <a:cubicBezTo>
                  <a:pt x="1179" y="3974"/>
                  <a:pt x="982" y="4055"/>
                  <a:pt x="816" y="4149"/>
                </a:cubicBezTo>
                <a:close/>
                <a:moveTo>
                  <a:pt x="3793" y="3910"/>
                </a:moveTo>
                <a:cubicBezTo>
                  <a:pt x="3738" y="4086"/>
                  <a:pt x="3672" y="4250"/>
                  <a:pt x="3596" y="4399"/>
                </a:cubicBezTo>
                <a:cubicBezTo>
                  <a:pt x="3503" y="4580"/>
                  <a:pt x="3398" y="4732"/>
                  <a:pt x="3282" y="4854"/>
                </a:cubicBezTo>
                <a:cubicBezTo>
                  <a:pt x="3360" y="4830"/>
                  <a:pt x="3437" y="4802"/>
                  <a:pt x="3513" y="4770"/>
                </a:cubicBezTo>
                <a:cubicBezTo>
                  <a:pt x="3794" y="4651"/>
                  <a:pt x="4047" y="4481"/>
                  <a:pt x="4264" y="4264"/>
                </a:cubicBezTo>
                <a:cubicBezTo>
                  <a:pt x="4301" y="4227"/>
                  <a:pt x="4337" y="4188"/>
                  <a:pt x="4371" y="4149"/>
                </a:cubicBezTo>
                <a:cubicBezTo>
                  <a:pt x="4205" y="4055"/>
                  <a:pt x="4008" y="3974"/>
                  <a:pt x="3793" y="3910"/>
                </a:cubicBezTo>
                <a:close/>
                <a:moveTo>
                  <a:pt x="235" y="2710"/>
                </a:moveTo>
                <a:cubicBezTo>
                  <a:pt x="248" y="2988"/>
                  <a:pt x="309" y="3258"/>
                  <a:pt x="417" y="3513"/>
                </a:cubicBezTo>
                <a:cubicBezTo>
                  <a:pt x="485" y="3674"/>
                  <a:pt x="570" y="3825"/>
                  <a:pt x="670" y="3965"/>
                </a:cubicBezTo>
                <a:cubicBezTo>
                  <a:pt x="862" y="3852"/>
                  <a:pt x="1086" y="3759"/>
                  <a:pt x="1332" y="3686"/>
                </a:cubicBezTo>
                <a:cubicBezTo>
                  <a:pt x="1258" y="3383"/>
                  <a:pt x="1216" y="3052"/>
                  <a:pt x="1208" y="2710"/>
                </a:cubicBezTo>
                <a:lnTo>
                  <a:pt x="235" y="2710"/>
                </a:lnTo>
                <a:close/>
                <a:moveTo>
                  <a:pt x="3855" y="3687"/>
                </a:moveTo>
                <a:cubicBezTo>
                  <a:pt x="4101" y="3759"/>
                  <a:pt x="4325" y="3852"/>
                  <a:pt x="4517" y="3965"/>
                </a:cubicBezTo>
                <a:cubicBezTo>
                  <a:pt x="4617" y="3825"/>
                  <a:pt x="4702" y="3674"/>
                  <a:pt x="4770" y="3513"/>
                </a:cubicBezTo>
                <a:cubicBezTo>
                  <a:pt x="4878" y="3258"/>
                  <a:pt x="4939" y="2988"/>
                  <a:pt x="4953" y="2710"/>
                </a:cubicBezTo>
                <a:cubicBezTo>
                  <a:pt x="3979" y="2710"/>
                  <a:pt x="3979" y="2710"/>
                  <a:pt x="3979" y="2710"/>
                </a:cubicBezTo>
                <a:cubicBezTo>
                  <a:pt x="3972" y="3052"/>
                  <a:pt x="3929" y="3383"/>
                  <a:pt x="3855" y="3687"/>
                </a:cubicBezTo>
                <a:close/>
                <a:moveTo>
                  <a:pt x="2710" y="3517"/>
                </a:moveTo>
                <a:cubicBezTo>
                  <a:pt x="3031" y="3524"/>
                  <a:pt x="3343" y="3562"/>
                  <a:pt x="3630" y="3628"/>
                </a:cubicBezTo>
                <a:cubicBezTo>
                  <a:pt x="3637" y="3597"/>
                  <a:pt x="3645" y="3566"/>
                  <a:pt x="3651" y="3534"/>
                </a:cubicBezTo>
                <a:cubicBezTo>
                  <a:pt x="3708" y="3272"/>
                  <a:pt x="3741" y="2995"/>
                  <a:pt x="3747" y="2710"/>
                </a:cubicBezTo>
                <a:cubicBezTo>
                  <a:pt x="2710" y="2710"/>
                  <a:pt x="2710" y="2710"/>
                  <a:pt x="2710" y="2710"/>
                </a:cubicBezTo>
                <a:lnTo>
                  <a:pt x="2710" y="3517"/>
                </a:lnTo>
                <a:close/>
                <a:moveTo>
                  <a:pt x="1440" y="2710"/>
                </a:moveTo>
                <a:cubicBezTo>
                  <a:pt x="1447" y="2995"/>
                  <a:pt x="1479" y="3272"/>
                  <a:pt x="1536" y="3534"/>
                </a:cubicBezTo>
                <a:cubicBezTo>
                  <a:pt x="1543" y="3566"/>
                  <a:pt x="1550" y="3597"/>
                  <a:pt x="1557" y="3628"/>
                </a:cubicBezTo>
                <a:cubicBezTo>
                  <a:pt x="1845" y="3562"/>
                  <a:pt x="2156" y="3524"/>
                  <a:pt x="2478" y="3517"/>
                </a:cubicBezTo>
                <a:cubicBezTo>
                  <a:pt x="2478" y="2710"/>
                  <a:pt x="2478" y="2710"/>
                  <a:pt x="2478" y="2710"/>
                </a:cubicBezTo>
                <a:lnTo>
                  <a:pt x="1440" y="2710"/>
                </a:lnTo>
                <a:close/>
                <a:moveTo>
                  <a:pt x="3979" y="2478"/>
                </a:moveTo>
                <a:cubicBezTo>
                  <a:pt x="4953" y="2478"/>
                  <a:pt x="4953" y="2478"/>
                  <a:pt x="4953" y="2478"/>
                </a:cubicBezTo>
                <a:cubicBezTo>
                  <a:pt x="4939" y="2200"/>
                  <a:pt x="4878" y="1930"/>
                  <a:pt x="4770" y="1675"/>
                </a:cubicBezTo>
                <a:cubicBezTo>
                  <a:pt x="4702" y="1514"/>
                  <a:pt x="4617" y="1363"/>
                  <a:pt x="4517" y="1223"/>
                </a:cubicBezTo>
                <a:cubicBezTo>
                  <a:pt x="4325" y="1336"/>
                  <a:pt x="4101" y="1430"/>
                  <a:pt x="3855" y="1502"/>
                </a:cubicBezTo>
                <a:cubicBezTo>
                  <a:pt x="3929" y="1805"/>
                  <a:pt x="3972" y="2136"/>
                  <a:pt x="3979" y="2478"/>
                </a:cubicBezTo>
                <a:close/>
                <a:moveTo>
                  <a:pt x="2710" y="2478"/>
                </a:moveTo>
                <a:cubicBezTo>
                  <a:pt x="3747" y="2478"/>
                  <a:pt x="3747" y="2478"/>
                  <a:pt x="3747" y="2478"/>
                </a:cubicBezTo>
                <a:cubicBezTo>
                  <a:pt x="3741" y="2193"/>
                  <a:pt x="3708" y="1916"/>
                  <a:pt x="3651" y="1654"/>
                </a:cubicBezTo>
                <a:cubicBezTo>
                  <a:pt x="3645" y="1622"/>
                  <a:pt x="3637" y="1591"/>
                  <a:pt x="3630" y="1560"/>
                </a:cubicBezTo>
                <a:cubicBezTo>
                  <a:pt x="3343" y="1626"/>
                  <a:pt x="3031" y="1664"/>
                  <a:pt x="2710" y="1672"/>
                </a:cubicBezTo>
                <a:lnTo>
                  <a:pt x="2710" y="2478"/>
                </a:lnTo>
                <a:close/>
                <a:moveTo>
                  <a:pt x="1440" y="2478"/>
                </a:moveTo>
                <a:cubicBezTo>
                  <a:pt x="2478" y="2478"/>
                  <a:pt x="2478" y="2478"/>
                  <a:pt x="2478" y="2478"/>
                </a:cubicBezTo>
                <a:cubicBezTo>
                  <a:pt x="2478" y="1672"/>
                  <a:pt x="2478" y="1672"/>
                  <a:pt x="2478" y="1672"/>
                </a:cubicBezTo>
                <a:cubicBezTo>
                  <a:pt x="2156" y="1664"/>
                  <a:pt x="1845" y="1626"/>
                  <a:pt x="1557" y="1560"/>
                </a:cubicBezTo>
                <a:cubicBezTo>
                  <a:pt x="1550" y="1591"/>
                  <a:pt x="1543" y="1622"/>
                  <a:pt x="1536" y="1654"/>
                </a:cubicBezTo>
                <a:cubicBezTo>
                  <a:pt x="1479" y="1916"/>
                  <a:pt x="1447" y="2193"/>
                  <a:pt x="1440" y="2478"/>
                </a:cubicBezTo>
                <a:close/>
                <a:moveTo>
                  <a:pt x="235" y="2478"/>
                </a:moveTo>
                <a:cubicBezTo>
                  <a:pt x="1208" y="2478"/>
                  <a:pt x="1208" y="2478"/>
                  <a:pt x="1208" y="2478"/>
                </a:cubicBezTo>
                <a:cubicBezTo>
                  <a:pt x="1216" y="2136"/>
                  <a:pt x="1258" y="1805"/>
                  <a:pt x="1332" y="1502"/>
                </a:cubicBezTo>
                <a:cubicBezTo>
                  <a:pt x="1087" y="1430"/>
                  <a:pt x="862" y="1336"/>
                  <a:pt x="670" y="1223"/>
                </a:cubicBezTo>
                <a:cubicBezTo>
                  <a:pt x="570" y="1363"/>
                  <a:pt x="485" y="1514"/>
                  <a:pt x="417" y="1675"/>
                </a:cubicBezTo>
                <a:cubicBezTo>
                  <a:pt x="309" y="1930"/>
                  <a:pt x="248" y="2200"/>
                  <a:pt x="235" y="2478"/>
                </a:cubicBezTo>
                <a:close/>
                <a:moveTo>
                  <a:pt x="1619" y="1336"/>
                </a:moveTo>
                <a:cubicBezTo>
                  <a:pt x="1891" y="1398"/>
                  <a:pt x="2179" y="1432"/>
                  <a:pt x="2478" y="1440"/>
                </a:cubicBezTo>
                <a:cubicBezTo>
                  <a:pt x="2478" y="245"/>
                  <a:pt x="2478" y="245"/>
                  <a:pt x="2478" y="245"/>
                </a:cubicBezTo>
                <a:cubicBezTo>
                  <a:pt x="2374" y="267"/>
                  <a:pt x="2271" y="319"/>
                  <a:pt x="2173" y="400"/>
                </a:cubicBezTo>
                <a:cubicBezTo>
                  <a:pt x="2033" y="515"/>
                  <a:pt x="1907" y="681"/>
                  <a:pt x="1798" y="895"/>
                </a:cubicBezTo>
                <a:cubicBezTo>
                  <a:pt x="1729" y="1029"/>
                  <a:pt x="1670" y="1176"/>
                  <a:pt x="1619" y="1336"/>
                </a:cubicBezTo>
                <a:close/>
                <a:moveTo>
                  <a:pt x="2710" y="245"/>
                </a:moveTo>
                <a:cubicBezTo>
                  <a:pt x="2710" y="1440"/>
                  <a:pt x="2710" y="1440"/>
                  <a:pt x="2710" y="1440"/>
                </a:cubicBezTo>
                <a:cubicBezTo>
                  <a:pt x="3009" y="1432"/>
                  <a:pt x="3296" y="1398"/>
                  <a:pt x="3568" y="1336"/>
                </a:cubicBezTo>
                <a:cubicBezTo>
                  <a:pt x="3517" y="1176"/>
                  <a:pt x="3458" y="1029"/>
                  <a:pt x="3389" y="895"/>
                </a:cubicBezTo>
                <a:cubicBezTo>
                  <a:pt x="3280" y="681"/>
                  <a:pt x="3154" y="515"/>
                  <a:pt x="3015" y="400"/>
                </a:cubicBezTo>
                <a:cubicBezTo>
                  <a:pt x="2916" y="319"/>
                  <a:pt x="2814" y="267"/>
                  <a:pt x="2710" y="245"/>
                </a:cubicBezTo>
                <a:close/>
                <a:moveTo>
                  <a:pt x="816" y="1039"/>
                </a:moveTo>
                <a:cubicBezTo>
                  <a:pt x="982" y="1133"/>
                  <a:pt x="1179" y="1214"/>
                  <a:pt x="1395" y="1278"/>
                </a:cubicBezTo>
                <a:cubicBezTo>
                  <a:pt x="1449" y="1102"/>
                  <a:pt x="1515" y="938"/>
                  <a:pt x="1592" y="789"/>
                </a:cubicBezTo>
                <a:cubicBezTo>
                  <a:pt x="1684" y="608"/>
                  <a:pt x="1789" y="456"/>
                  <a:pt x="1905" y="334"/>
                </a:cubicBezTo>
                <a:cubicBezTo>
                  <a:pt x="1827" y="358"/>
                  <a:pt x="1750" y="386"/>
                  <a:pt x="1674" y="418"/>
                </a:cubicBezTo>
                <a:cubicBezTo>
                  <a:pt x="1393" y="537"/>
                  <a:pt x="1141" y="707"/>
                  <a:pt x="924" y="924"/>
                </a:cubicBezTo>
                <a:cubicBezTo>
                  <a:pt x="886" y="961"/>
                  <a:pt x="850" y="1000"/>
                  <a:pt x="816" y="1039"/>
                </a:cubicBezTo>
                <a:close/>
                <a:moveTo>
                  <a:pt x="3282" y="334"/>
                </a:moveTo>
                <a:cubicBezTo>
                  <a:pt x="3398" y="456"/>
                  <a:pt x="3503" y="608"/>
                  <a:pt x="3596" y="789"/>
                </a:cubicBezTo>
                <a:cubicBezTo>
                  <a:pt x="3672" y="938"/>
                  <a:pt x="3738" y="1102"/>
                  <a:pt x="3793" y="1278"/>
                </a:cubicBezTo>
                <a:cubicBezTo>
                  <a:pt x="4008" y="1214"/>
                  <a:pt x="4205" y="1133"/>
                  <a:pt x="4371" y="1039"/>
                </a:cubicBezTo>
                <a:cubicBezTo>
                  <a:pt x="4337" y="1000"/>
                  <a:pt x="4301" y="961"/>
                  <a:pt x="4264" y="924"/>
                </a:cubicBezTo>
                <a:cubicBezTo>
                  <a:pt x="4047" y="707"/>
                  <a:pt x="3794" y="537"/>
                  <a:pt x="3513" y="418"/>
                </a:cubicBezTo>
                <a:cubicBezTo>
                  <a:pt x="3437" y="386"/>
                  <a:pt x="3360" y="358"/>
                  <a:pt x="3282" y="334"/>
                </a:cubicBezTo>
                <a:close/>
              </a:path>
            </a:pathLst>
          </a:custGeom>
          <a:solidFill>
            <a:srgbClr val="C00000"/>
          </a:solidFill>
          <a:ln>
            <a:noFill/>
          </a:ln>
        </p:spPr>
        <p:txBody>
          <a:bodyPr vert="horz" wrap="square" lIns="68580" tIns="34290" rIns="68580" bIns="34290" numCol="1" anchor="t" anchorCtr="0" compatLnSpc="1">
            <a:prstTxWarp prst="textNoShape">
              <a:avLst/>
            </a:prstTxWarp>
          </a:bodyPr>
          <a:lstStyle/>
          <a:p>
            <a:pPr defTabSz="685777">
              <a:defRPr/>
            </a:pPr>
            <a:endParaRPr lang="en-US" sz="1350">
              <a:solidFill>
                <a:srgbClr val="000000"/>
              </a:solidFill>
              <a:ea typeface="ＭＳ Ｐゴシック"/>
            </a:endParaRPr>
          </a:p>
        </p:txBody>
      </p:sp>
      <p:sp>
        <p:nvSpPr>
          <p:cNvPr id="12" name="Oval 11">
            <a:extLst>
              <a:ext uri="{FF2B5EF4-FFF2-40B4-BE49-F238E27FC236}">
                <a16:creationId xmlns:a16="http://schemas.microsoft.com/office/drawing/2014/main" id="{7647346E-1E7B-44B9-9BDB-2413780DBC3B}"/>
              </a:ext>
            </a:extLst>
          </p:cNvPr>
          <p:cNvSpPr/>
          <p:nvPr/>
        </p:nvSpPr>
        <p:spPr bwMode="gray">
          <a:xfrm>
            <a:off x="537520" y="3883838"/>
            <a:ext cx="376993" cy="376993"/>
          </a:xfrm>
          <a:prstGeom prst="ellipse">
            <a:avLst/>
          </a:prstGeom>
          <a:solidFill>
            <a:srgbClr val="CC0000"/>
          </a:solidFill>
          <a:ln w="571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366">
              <a:defRPr/>
            </a:pPr>
            <a:endParaRPr lang="en-US" sz="1348" b="1">
              <a:solidFill>
                <a:prstClr val="white"/>
              </a:solidFill>
            </a:endParaRPr>
          </a:p>
        </p:txBody>
      </p:sp>
      <p:sp>
        <p:nvSpPr>
          <p:cNvPr id="14" name="Oval 13">
            <a:extLst>
              <a:ext uri="{FF2B5EF4-FFF2-40B4-BE49-F238E27FC236}">
                <a16:creationId xmlns:a16="http://schemas.microsoft.com/office/drawing/2014/main" id="{510C3CAA-DEBD-4509-8236-2DD02C7F42C6}"/>
              </a:ext>
            </a:extLst>
          </p:cNvPr>
          <p:cNvSpPr/>
          <p:nvPr/>
        </p:nvSpPr>
        <p:spPr bwMode="gray">
          <a:xfrm>
            <a:off x="530211" y="1757498"/>
            <a:ext cx="376993" cy="376993"/>
          </a:xfrm>
          <a:prstGeom prst="ellipse">
            <a:avLst/>
          </a:prstGeom>
          <a:solidFill>
            <a:srgbClr val="CC0000"/>
          </a:solidFill>
          <a:ln w="571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366">
              <a:defRPr/>
            </a:pPr>
            <a:endParaRPr lang="en-US" sz="1348" b="1">
              <a:solidFill>
                <a:prstClr val="white"/>
              </a:solidFill>
            </a:endParaRPr>
          </a:p>
        </p:txBody>
      </p:sp>
      <p:sp>
        <p:nvSpPr>
          <p:cNvPr id="15" name="Oval 14">
            <a:extLst>
              <a:ext uri="{FF2B5EF4-FFF2-40B4-BE49-F238E27FC236}">
                <a16:creationId xmlns:a16="http://schemas.microsoft.com/office/drawing/2014/main" id="{9506AB72-CBA8-4744-8412-45F9DF13BE75}"/>
              </a:ext>
            </a:extLst>
          </p:cNvPr>
          <p:cNvSpPr/>
          <p:nvPr/>
        </p:nvSpPr>
        <p:spPr bwMode="gray">
          <a:xfrm>
            <a:off x="529267" y="2903261"/>
            <a:ext cx="376993" cy="376993"/>
          </a:xfrm>
          <a:prstGeom prst="ellipse">
            <a:avLst/>
          </a:prstGeom>
          <a:solidFill>
            <a:srgbClr val="CC0000"/>
          </a:solidFill>
          <a:ln w="571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366">
              <a:defRPr/>
            </a:pPr>
            <a:endParaRPr lang="en-US" sz="1348" b="1">
              <a:solidFill>
                <a:prstClr val="white"/>
              </a:solidFill>
            </a:endParaRPr>
          </a:p>
        </p:txBody>
      </p:sp>
      <p:sp>
        <p:nvSpPr>
          <p:cNvPr id="16" name="Oval 15">
            <a:extLst>
              <a:ext uri="{FF2B5EF4-FFF2-40B4-BE49-F238E27FC236}">
                <a16:creationId xmlns:a16="http://schemas.microsoft.com/office/drawing/2014/main" id="{DF1BD738-0DD9-4775-8B3E-181D2D3A04BB}"/>
              </a:ext>
            </a:extLst>
          </p:cNvPr>
          <p:cNvSpPr/>
          <p:nvPr/>
        </p:nvSpPr>
        <p:spPr bwMode="gray">
          <a:xfrm>
            <a:off x="530211" y="4878147"/>
            <a:ext cx="376993" cy="376993"/>
          </a:xfrm>
          <a:prstGeom prst="ellipse">
            <a:avLst/>
          </a:prstGeom>
          <a:solidFill>
            <a:srgbClr val="CC0000"/>
          </a:solidFill>
          <a:ln w="571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366">
              <a:defRPr/>
            </a:pPr>
            <a:endParaRPr lang="en-US" sz="1348" b="1">
              <a:solidFill>
                <a:prstClr val="white"/>
              </a:solidFill>
            </a:endParaRPr>
          </a:p>
        </p:txBody>
      </p:sp>
      <p:sp>
        <p:nvSpPr>
          <p:cNvPr id="19" name="Freeform 105">
            <a:extLst>
              <a:ext uri="{FF2B5EF4-FFF2-40B4-BE49-F238E27FC236}">
                <a16:creationId xmlns:a16="http://schemas.microsoft.com/office/drawing/2014/main" id="{D400B063-4F14-4F29-A332-CAC3AA581BF6}"/>
              </a:ext>
            </a:extLst>
          </p:cNvPr>
          <p:cNvSpPr>
            <a:spLocks noChangeAspect="1" noEditPoints="1"/>
          </p:cNvSpPr>
          <p:nvPr/>
        </p:nvSpPr>
        <p:spPr bwMode="auto">
          <a:xfrm>
            <a:off x="647447" y="4967080"/>
            <a:ext cx="148700" cy="185789"/>
          </a:xfrm>
          <a:custGeom>
            <a:avLst/>
            <a:gdLst>
              <a:gd name="T0" fmla="*/ 3919 w 4151"/>
              <a:gd name="T1" fmla="*/ 5188 h 5188"/>
              <a:gd name="T2" fmla="*/ 3276 w 4151"/>
              <a:gd name="T3" fmla="*/ 2722 h 5188"/>
              <a:gd name="T4" fmla="*/ 232 w 4151"/>
              <a:gd name="T5" fmla="*/ 3366 h 5188"/>
              <a:gd name="T6" fmla="*/ 0 w 4151"/>
              <a:gd name="T7" fmla="*/ 5188 h 5188"/>
              <a:gd name="T8" fmla="*/ 876 w 4151"/>
              <a:gd name="T9" fmla="*/ 2490 h 5188"/>
              <a:gd name="T10" fmla="*/ 4151 w 4151"/>
              <a:gd name="T11" fmla="*/ 3366 h 5188"/>
              <a:gd name="T12" fmla="*/ 3402 w 4151"/>
              <a:gd name="T13" fmla="*/ 5188 h 5188"/>
              <a:gd name="T14" fmla="*/ 3170 w 4151"/>
              <a:gd name="T15" fmla="*/ 3799 h 5188"/>
              <a:gd name="T16" fmla="*/ 3402 w 4151"/>
              <a:gd name="T17" fmla="*/ 5188 h 5188"/>
              <a:gd name="T18" fmla="*/ 749 w 4151"/>
              <a:gd name="T19" fmla="*/ 5188 h 5188"/>
              <a:gd name="T20" fmla="*/ 981 w 4151"/>
              <a:gd name="T21" fmla="*/ 3800 h 5188"/>
              <a:gd name="T22" fmla="*/ 2076 w 4151"/>
              <a:gd name="T23" fmla="*/ 4458 h 5188"/>
              <a:gd name="T24" fmla="*/ 1389 w 4151"/>
              <a:gd name="T25" fmla="*/ 3667 h 5188"/>
              <a:gd name="T26" fmla="*/ 1647 w 4151"/>
              <a:gd name="T27" fmla="*/ 3304 h 5188"/>
              <a:gd name="T28" fmla="*/ 2003 w 4151"/>
              <a:gd name="T29" fmla="*/ 3304 h 5188"/>
              <a:gd name="T30" fmla="*/ 2148 w 4151"/>
              <a:gd name="T31" fmla="*/ 3304 h 5188"/>
              <a:gd name="T32" fmla="*/ 2504 w 4151"/>
              <a:gd name="T33" fmla="*/ 3304 h 5188"/>
              <a:gd name="T34" fmla="*/ 2762 w 4151"/>
              <a:gd name="T35" fmla="*/ 3667 h 5188"/>
              <a:gd name="T36" fmla="*/ 2076 w 4151"/>
              <a:gd name="T37" fmla="*/ 4458 h 5188"/>
              <a:gd name="T38" fmla="*/ 1811 w 4151"/>
              <a:gd name="T39" fmla="*/ 3468 h 5188"/>
              <a:gd name="T40" fmla="*/ 1621 w 4151"/>
              <a:gd name="T41" fmla="*/ 3667 h 5188"/>
              <a:gd name="T42" fmla="*/ 2076 w 4151"/>
              <a:gd name="T43" fmla="*/ 4130 h 5188"/>
              <a:gd name="T44" fmla="*/ 2530 w 4151"/>
              <a:gd name="T45" fmla="*/ 3667 h 5188"/>
              <a:gd name="T46" fmla="*/ 2340 w 4151"/>
              <a:gd name="T47" fmla="*/ 3468 h 5188"/>
              <a:gd name="T48" fmla="*/ 2312 w 4151"/>
              <a:gd name="T49" fmla="*/ 3468 h 5188"/>
              <a:gd name="T50" fmla="*/ 1839 w 4151"/>
              <a:gd name="T51" fmla="*/ 3468 h 5188"/>
              <a:gd name="T52" fmla="*/ 2076 w 4151"/>
              <a:gd name="T53" fmla="*/ 2341 h 5188"/>
              <a:gd name="T54" fmla="*/ 905 w 4151"/>
              <a:gd name="T55" fmla="*/ 1170 h 5188"/>
              <a:gd name="T56" fmla="*/ 2076 w 4151"/>
              <a:gd name="T57" fmla="*/ 0 h 5188"/>
              <a:gd name="T58" fmla="*/ 3246 w 4151"/>
              <a:gd name="T59" fmla="*/ 1170 h 5188"/>
              <a:gd name="T60" fmla="*/ 2076 w 4151"/>
              <a:gd name="T61" fmla="*/ 2341 h 5188"/>
              <a:gd name="T62" fmla="*/ 1137 w 4151"/>
              <a:gd name="T63" fmla="*/ 1170 h 5188"/>
              <a:gd name="T64" fmla="*/ 3014 w 4151"/>
              <a:gd name="T65" fmla="*/ 1170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1" h="5188">
                <a:moveTo>
                  <a:pt x="4151" y="5188"/>
                </a:moveTo>
                <a:cubicBezTo>
                  <a:pt x="3919" y="5188"/>
                  <a:pt x="3919" y="5188"/>
                  <a:pt x="3919" y="5188"/>
                </a:cubicBezTo>
                <a:cubicBezTo>
                  <a:pt x="3919" y="3366"/>
                  <a:pt x="3919" y="3366"/>
                  <a:pt x="3919" y="3366"/>
                </a:cubicBezTo>
                <a:cubicBezTo>
                  <a:pt x="3919" y="3011"/>
                  <a:pt x="3630" y="2722"/>
                  <a:pt x="3276" y="2722"/>
                </a:cubicBezTo>
                <a:cubicBezTo>
                  <a:pt x="876" y="2722"/>
                  <a:pt x="876" y="2722"/>
                  <a:pt x="876" y="2722"/>
                </a:cubicBezTo>
                <a:cubicBezTo>
                  <a:pt x="521" y="2722"/>
                  <a:pt x="232" y="3011"/>
                  <a:pt x="232" y="3366"/>
                </a:cubicBezTo>
                <a:cubicBezTo>
                  <a:pt x="232" y="5188"/>
                  <a:pt x="232" y="5188"/>
                  <a:pt x="232" y="5188"/>
                </a:cubicBezTo>
                <a:cubicBezTo>
                  <a:pt x="0" y="5188"/>
                  <a:pt x="0" y="5188"/>
                  <a:pt x="0" y="5188"/>
                </a:cubicBezTo>
                <a:cubicBezTo>
                  <a:pt x="0" y="3366"/>
                  <a:pt x="0" y="3366"/>
                  <a:pt x="0" y="3366"/>
                </a:cubicBezTo>
                <a:cubicBezTo>
                  <a:pt x="0" y="2883"/>
                  <a:pt x="393" y="2490"/>
                  <a:pt x="876" y="2490"/>
                </a:cubicBezTo>
                <a:cubicBezTo>
                  <a:pt x="3276" y="2490"/>
                  <a:pt x="3276" y="2490"/>
                  <a:pt x="3276" y="2490"/>
                </a:cubicBezTo>
                <a:cubicBezTo>
                  <a:pt x="3758" y="2490"/>
                  <a:pt x="4151" y="2883"/>
                  <a:pt x="4151" y="3366"/>
                </a:cubicBezTo>
                <a:cubicBezTo>
                  <a:pt x="4151" y="5188"/>
                  <a:pt x="4151" y="5188"/>
                  <a:pt x="4151" y="5188"/>
                </a:cubicBezTo>
                <a:close/>
                <a:moveTo>
                  <a:pt x="3402" y="5188"/>
                </a:moveTo>
                <a:cubicBezTo>
                  <a:pt x="3170" y="5188"/>
                  <a:pt x="3170" y="5188"/>
                  <a:pt x="3170" y="5188"/>
                </a:cubicBezTo>
                <a:cubicBezTo>
                  <a:pt x="3170" y="3799"/>
                  <a:pt x="3170" y="3799"/>
                  <a:pt x="3170" y="3799"/>
                </a:cubicBezTo>
                <a:cubicBezTo>
                  <a:pt x="3402" y="3799"/>
                  <a:pt x="3402" y="3799"/>
                  <a:pt x="3402" y="3799"/>
                </a:cubicBezTo>
                <a:cubicBezTo>
                  <a:pt x="3402" y="5188"/>
                  <a:pt x="3402" y="5188"/>
                  <a:pt x="3402" y="5188"/>
                </a:cubicBezTo>
                <a:close/>
                <a:moveTo>
                  <a:pt x="981" y="5188"/>
                </a:moveTo>
                <a:cubicBezTo>
                  <a:pt x="749" y="5188"/>
                  <a:pt x="749" y="5188"/>
                  <a:pt x="749" y="5188"/>
                </a:cubicBezTo>
                <a:cubicBezTo>
                  <a:pt x="749" y="3800"/>
                  <a:pt x="749" y="3800"/>
                  <a:pt x="749" y="3800"/>
                </a:cubicBezTo>
                <a:cubicBezTo>
                  <a:pt x="981" y="3800"/>
                  <a:pt x="981" y="3800"/>
                  <a:pt x="981" y="3800"/>
                </a:cubicBezTo>
                <a:cubicBezTo>
                  <a:pt x="981" y="5188"/>
                  <a:pt x="981" y="5188"/>
                  <a:pt x="981" y="5188"/>
                </a:cubicBezTo>
                <a:close/>
                <a:moveTo>
                  <a:pt x="2076" y="4458"/>
                </a:moveTo>
                <a:cubicBezTo>
                  <a:pt x="1462" y="3845"/>
                  <a:pt x="1462" y="3845"/>
                  <a:pt x="1462" y="3845"/>
                </a:cubicBezTo>
                <a:cubicBezTo>
                  <a:pt x="1415" y="3799"/>
                  <a:pt x="1389" y="3735"/>
                  <a:pt x="1389" y="3667"/>
                </a:cubicBezTo>
                <a:cubicBezTo>
                  <a:pt x="1389" y="3599"/>
                  <a:pt x="1415" y="3536"/>
                  <a:pt x="1461" y="3489"/>
                </a:cubicBezTo>
                <a:cubicBezTo>
                  <a:pt x="1647" y="3304"/>
                  <a:pt x="1647" y="3304"/>
                  <a:pt x="1647" y="3304"/>
                </a:cubicBezTo>
                <a:cubicBezTo>
                  <a:pt x="1694" y="3257"/>
                  <a:pt x="1757" y="3231"/>
                  <a:pt x="1825" y="3231"/>
                </a:cubicBezTo>
                <a:cubicBezTo>
                  <a:pt x="1893" y="3231"/>
                  <a:pt x="1956" y="3257"/>
                  <a:pt x="2003" y="3304"/>
                </a:cubicBezTo>
                <a:cubicBezTo>
                  <a:pt x="2076" y="3376"/>
                  <a:pt x="2076" y="3376"/>
                  <a:pt x="2076" y="3376"/>
                </a:cubicBezTo>
                <a:cubicBezTo>
                  <a:pt x="2148" y="3304"/>
                  <a:pt x="2148" y="3304"/>
                  <a:pt x="2148" y="3304"/>
                </a:cubicBezTo>
                <a:cubicBezTo>
                  <a:pt x="2195" y="3257"/>
                  <a:pt x="2258" y="3231"/>
                  <a:pt x="2326" y="3231"/>
                </a:cubicBezTo>
                <a:cubicBezTo>
                  <a:pt x="2394" y="3231"/>
                  <a:pt x="2458" y="3257"/>
                  <a:pt x="2504" y="3304"/>
                </a:cubicBezTo>
                <a:cubicBezTo>
                  <a:pt x="2690" y="3489"/>
                  <a:pt x="2690" y="3489"/>
                  <a:pt x="2690" y="3489"/>
                </a:cubicBezTo>
                <a:cubicBezTo>
                  <a:pt x="2737" y="3537"/>
                  <a:pt x="2762" y="3598"/>
                  <a:pt x="2762" y="3667"/>
                </a:cubicBezTo>
                <a:cubicBezTo>
                  <a:pt x="2762" y="3736"/>
                  <a:pt x="2736" y="3799"/>
                  <a:pt x="2690" y="3845"/>
                </a:cubicBezTo>
                <a:cubicBezTo>
                  <a:pt x="2076" y="4458"/>
                  <a:pt x="2076" y="4458"/>
                  <a:pt x="2076" y="4458"/>
                </a:cubicBezTo>
                <a:close/>
                <a:moveTo>
                  <a:pt x="1825" y="3463"/>
                </a:moveTo>
                <a:cubicBezTo>
                  <a:pt x="1815" y="3463"/>
                  <a:pt x="1813" y="3466"/>
                  <a:pt x="1811" y="3468"/>
                </a:cubicBezTo>
                <a:cubicBezTo>
                  <a:pt x="1626" y="3654"/>
                  <a:pt x="1626" y="3654"/>
                  <a:pt x="1626" y="3654"/>
                </a:cubicBezTo>
                <a:cubicBezTo>
                  <a:pt x="1624" y="3655"/>
                  <a:pt x="1621" y="3658"/>
                  <a:pt x="1621" y="3667"/>
                </a:cubicBezTo>
                <a:cubicBezTo>
                  <a:pt x="1621" y="3677"/>
                  <a:pt x="1624" y="3680"/>
                  <a:pt x="1626" y="3681"/>
                </a:cubicBezTo>
                <a:cubicBezTo>
                  <a:pt x="2076" y="4130"/>
                  <a:pt x="2076" y="4130"/>
                  <a:pt x="2076" y="4130"/>
                </a:cubicBezTo>
                <a:cubicBezTo>
                  <a:pt x="2526" y="3681"/>
                  <a:pt x="2526" y="3681"/>
                  <a:pt x="2526" y="3681"/>
                </a:cubicBezTo>
                <a:cubicBezTo>
                  <a:pt x="2527" y="3680"/>
                  <a:pt x="2530" y="3677"/>
                  <a:pt x="2530" y="3667"/>
                </a:cubicBezTo>
                <a:cubicBezTo>
                  <a:pt x="2530" y="3658"/>
                  <a:pt x="2527" y="3655"/>
                  <a:pt x="2526" y="3654"/>
                </a:cubicBezTo>
                <a:cubicBezTo>
                  <a:pt x="2340" y="3468"/>
                  <a:pt x="2340" y="3468"/>
                  <a:pt x="2340" y="3468"/>
                </a:cubicBezTo>
                <a:cubicBezTo>
                  <a:pt x="2338" y="3466"/>
                  <a:pt x="2336" y="3463"/>
                  <a:pt x="2326" y="3463"/>
                </a:cubicBezTo>
                <a:cubicBezTo>
                  <a:pt x="2316" y="3463"/>
                  <a:pt x="2314" y="3466"/>
                  <a:pt x="2312" y="3468"/>
                </a:cubicBezTo>
                <a:cubicBezTo>
                  <a:pt x="2075" y="3704"/>
                  <a:pt x="2075" y="3704"/>
                  <a:pt x="2075" y="3704"/>
                </a:cubicBezTo>
                <a:cubicBezTo>
                  <a:pt x="1839" y="3468"/>
                  <a:pt x="1839" y="3468"/>
                  <a:pt x="1839" y="3468"/>
                </a:cubicBezTo>
                <a:cubicBezTo>
                  <a:pt x="1837" y="3466"/>
                  <a:pt x="1834" y="3463"/>
                  <a:pt x="1825" y="3463"/>
                </a:cubicBezTo>
                <a:close/>
                <a:moveTo>
                  <a:pt x="2076" y="2341"/>
                </a:moveTo>
                <a:cubicBezTo>
                  <a:pt x="1763" y="2341"/>
                  <a:pt x="1469" y="2219"/>
                  <a:pt x="1248" y="1998"/>
                </a:cubicBezTo>
                <a:cubicBezTo>
                  <a:pt x="1027" y="1777"/>
                  <a:pt x="905" y="1483"/>
                  <a:pt x="905" y="1170"/>
                </a:cubicBezTo>
                <a:cubicBezTo>
                  <a:pt x="905" y="858"/>
                  <a:pt x="1027" y="564"/>
                  <a:pt x="1248" y="343"/>
                </a:cubicBezTo>
                <a:cubicBezTo>
                  <a:pt x="1469" y="121"/>
                  <a:pt x="1763" y="0"/>
                  <a:pt x="2076" y="0"/>
                </a:cubicBezTo>
                <a:cubicBezTo>
                  <a:pt x="2388" y="0"/>
                  <a:pt x="2682" y="121"/>
                  <a:pt x="2903" y="343"/>
                </a:cubicBezTo>
                <a:cubicBezTo>
                  <a:pt x="3124" y="564"/>
                  <a:pt x="3246" y="858"/>
                  <a:pt x="3246" y="1170"/>
                </a:cubicBezTo>
                <a:cubicBezTo>
                  <a:pt x="3246" y="1483"/>
                  <a:pt x="3124" y="1777"/>
                  <a:pt x="2903" y="1998"/>
                </a:cubicBezTo>
                <a:cubicBezTo>
                  <a:pt x="2682" y="2219"/>
                  <a:pt x="2388" y="2341"/>
                  <a:pt x="2076" y="2341"/>
                </a:cubicBezTo>
                <a:close/>
                <a:moveTo>
                  <a:pt x="2076" y="232"/>
                </a:moveTo>
                <a:cubicBezTo>
                  <a:pt x="1558" y="232"/>
                  <a:pt x="1137" y="653"/>
                  <a:pt x="1137" y="1170"/>
                </a:cubicBezTo>
                <a:cubicBezTo>
                  <a:pt x="1137" y="1688"/>
                  <a:pt x="1558" y="2109"/>
                  <a:pt x="2076" y="2109"/>
                </a:cubicBezTo>
                <a:cubicBezTo>
                  <a:pt x="2593" y="2109"/>
                  <a:pt x="3014" y="1688"/>
                  <a:pt x="3014" y="1170"/>
                </a:cubicBezTo>
                <a:cubicBezTo>
                  <a:pt x="3014" y="653"/>
                  <a:pt x="2593" y="232"/>
                  <a:pt x="2076" y="232"/>
                </a:cubicBezTo>
                <a:close/>
              </a:path>
            </a:pathLst>
          </a:custGeom>
          <a:solidFill>
            <a:schemeClr val="bg1"/>
          </a:solidFill>
          <a:ln>
            <a:noFill/>
          </a:ln>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grpSp>
        <p:nvGrpSpPr>
          <p:cNvPr id="21" name="Group 20">
            <a:extLst>
              <a:ext uri="{FF2B5EF4-FFF2-40B4-BE49-F238E27FC236}">
                <a16:creationId xmlns:a16="http://schemas.microsoft.com/office/drawing/2014/main" id="{5F373EFC-54F5-4CD5-9E7D-13E705553CF7}"/>
              </a:ext>
            </a:extLst>
          </p:cNvPr>
          <p:cNvGrpSpPr/>
          <p:nvPr/>
        </p:nvGrpSpPr>
        <p:grpSpPr>
          <a:xfrm>
            <a:off x="630729" y="1867711"/>
            <a:ext cx="175956" cy="542795"/>
            <a:chOff x="396875" y="-2816278"/>
            <a:chExt cx="1273176" cy="3927529"/>
          </a:xfrm>
          <a:solidFill>
            <a:schemeClr val="bg1"/>
          </a:solidFill>
        </p:grpSpPr>
        <p:sp>
          <p:nvSpPr>
            <p:cNvPr id="22" name="Line 40">
              <a:extLst>
                <a:ext uri="{FF2B5EF4-FFF2-40B4-BE49-F238E27FC236}">
                  <a16:creationId xmlns:a16="http://schemas.microsoft.com/office/drawing/2014/main" id="{FA88D99D-FB7A-40D2-8CED-989441199B3D}"/>
                </a:ext>
              </a:extLst>
            </p:cNvPr>
            <p:cNvSpPr>
              <a:spLocks noChangeShapeType="1"/>
            </p:cNvSpPr>
            <p:nvPr/>
          </p:nvSpPr>
          <p:spPr bwMode="auto">
            <a:xfrm>
              <a:off x="1585913" y="89217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sp>
          <p:nvSpPr>
            <p:cNvPr id="23" name="Line 41">
              <a:extLst>
                <a:ext uri="{FF2B5EF4-FFF2-40B4-BE49-F238E27FC236}">
                  <a16:creationId xmlns:a16="http://schemas.microsoft.com/office/drawing/2014/main" id="{3FFE58D6-AAA5-4A6F-AFF9-BF1A31CB0E30}"/>
                </a:ext>
              </a:extLst>
            </p:cNvPr>
            <p:cNvSpPr>
              <a:spLocks noChangeShapeType="1"/>
            </p:cNvSpPr>
            <p:nvPr/>
          </p:nvSpPr>
          <p:spPr bwMode="auto">
            <a:xfrm>
              <a:off x="1585913" y="892176"/>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sp>
          <p:nvSpPr>
            <p:cNvPr id="24" name="Line 42">
              <a:extLst>
                <a:ext uri="{FF2B5EF4-FFF2-40B4-BE49-F238E27FC236}">
                  <a16:creationId xmlns:a16="http://schemas.microsoft.com/office/drawing/2014/main" id="{AE271C0E-62B5-4167-A85A-26CCD64DF12D}"/>
                </a:ext>
              </a:extLst>
            </p:cNvPr>
            <p:cNvSpPr>
              <a:spLocks noChangeShapeType="1"/>
            </p:cNvSpPr>
            <p:nvPr/>
          </p:nvSpPr>
          <p:spPr bwMode="auto">
            <a:xfrm>
              <a:off x="1485900" y="1111251"/>
              <a:ext cx="0" cy="0"/>
            </a:xfrm>
            <a:prstGeom prst="line">
              <a:avLst/>
            </a:prstGeom>
            <a:grpFill/>
            <a:ln w="53975" cap="flat">
              <a:solidFill>
                <a:srgbClr val="7D3F98"/>
              </a:solidFill>
              <a:prstDash val="solid"/>
              <a:miter lim="800000"/>
              <a:headEnd/>
              <a:tailEnd/>
            </a:ln>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sp>
          <p:nvSpPr>
            <p:cNvPr id="25" name="Freeform 43">
              <a:extLst>
                <a:ext uri="{FF2B5EF4-FFF2-40B4-BE49-F238E27FC236}">
                  <a16:creationId xmlns:a16="http://schemas.microsoft.com/office/drawing/2014/main" id="{7D6FBF22-28AA-4D8F-9F47-5B78DA9CB4D2}"/>
                </a:ext>
              </a:extLst>
            </p:cNvPr>
            <p:cNvSpPr>
              <a:spLocks noEditPoints="1"/>
            </p:cNvSpPr>
            <p:nvPr/>
          </p:nvSpPr>
          <p:spPr bwMode="auto">
            <a:xfrm>
              <a:off x="396875" y="-2484490"/>
              <a:ext cx="542921" cy="928687"/>
            </a:xfrm>
            <a:custGeom>
              <a:avLst/>
              <a:gdLst>
                <a:gd name="T0" fmla="*/ 715 w 721"/>
                <a:gd name="T1" fmla="*/ 1214 h 1214"/>
                <a:gd name="T2" fmla="*/ 358 w 721"/>
                <a:gd name="T3" fmla="*/ 1214 h 1214"/>
                <a:gd name="T4" fmla="*/ 358 w 721"/>
                <a:gd name="T5" fmla="*/ 1022 h 1214"/>
                <a:gd name="T6" fmla="*/ 347 w 721"/>
                <a:gd name="T7" fmla="*/ 994 h 1214"/>
                <a:gd name="T8" fmla="*/ 57 w 721"/>
                <a:gd name="T9" fmla="*/ 680 h 1214"/>
                <a:gd name="T10" fmla="*/ 0 w 721"/>
                <a:gd name="T11" fmla="*/ 538 h 1214"/>
                <a:gd name="T12" fmla="*/ 0 w 721"/>
                <a:gd name="T13" fmla="*/ 124 h 1214"/>
                <a:gd name="T14" fmla="*/ 36 w 721"/>
                <a:gd name="T15" fmla="*/ 36 h 1214"/>
                <a:gd name="T16" fmla="*/ 124 w 721"/>
                <a:gd name="T17" fmla="*/ 0 h 1214"/>
                <a:gd name="T18" fmla="*/ 246 w 721"/>
                <a:gd name="T19" fmla="*/ 125 h 1214"/>
                <a:gd name="T20" fmla="*/ 246 w 721"/>
                <a:gd name="T21" fmla="*/ 367 h 1214"/>
                <a:gd name="T22" fmla="*/ 301 w 721"/>
                <a:gd name="T23" fmla="*/ 355 h 1214"/>
                <a:gd name="T24" fmla="*/ 392 w 721"/>
                <a:gd name="T25" fmla="*/ 395 h 1214"/>
                <a:gd name="T26" fmla="*/ 458 w 721"/>
                <a:gd name="T27" fmla="*/ 463 h 1214"/>
                <a:gd name="T28" fmla="*/ 532 w 721"/>
                <a:gd name="T29" fmla="*/ 509 h 1214"/>
                <a:gd name="T30" fmla="*/ 567 w 721"/>
                <a:gd name="T31" fmla="*/ 519 h 1214"/>
                <a:gd name="T32" fmla="*/ 680 w 721"/>
                <a:gd name="T33" fmla="*/ 599 h 1214"/>
                <a:gd name="T34" fmla="*/ 719 w 721"/>
                <a:gd name="T35" fmla="*/ 732 h 1214"/>
                <a:gd name="T36" fmla="*/ 715 w 721"/>
                <a:gd name="T37" fmla="*/ 816 h 1214"/>
                <a:gd name="T38" fmla="*/ 715 w 721"/>
                <a:gd name="T39" fmla="*/ 1214 h 1214"/>
                <a:gd name="T40" fmla="*/ 432 w 721"/>
                <a:gd name="T41" fmla="*/ 1141 h 1214"/>
                <a:gd name="T42" fmla="*/ 642 w 721"/>
                <a:gd name="T43" fmla="*/ 1141 h 1214"/>
                <a:gd name="T44" fmla="*/ 642 w 721"/>
                <a:gd name="T45" fmla="*/ 814 h 1214"/>
                <a:gd name="T46" fmla="*/ 646 w 721"/>
                <a:gd name="T47" fmla="*/ 729 h 1214"/>
                <a:gd name="T48" fmla="*/ 546 w 721"/>
                <a:gd name="T49" fmla="*/ 589 h 1214"/>
                <a:gd name="T50" fmla="*/ 512 w 721"/>
                <a:gd name="T51" fmla="*/ 579 h 1214"/>
                <a:gd name="T52" fmla="*/ 405 w 721"/>
                <a:gd name="T53" fmla="*/ 513 h 1214"/>
                <a:gd name="T54" fmla="*/ 339 w 721"/>
                <a:gd name="T55" fmla="*/ 445 h 1214"/>
                <a:gd name="T56" fmla="*/ 301 w 721"/>
                <a:gd name="T57" fmla="*/ 429 h 1214"/>
                <a:gd name="T58" fmla="*/ 261 w 721"/>
                <a:gd name="T59" fmla="*/ 445 h 1214"/>
                <a:gd name="T60" fmla="*/ 246 w 721"/>
                <a:gd name="T61" fmla="*/ 474 h 1214"/>
                <a:gd name="T62" fmla="*/ 246 w 721"/>
                <a:gd name="T63" fmla="*/ 492 h 1214"/>
                <a:gd name="T64" fmla="*/ 261 w 721"/>
                <a:gd name="T65" fmla="*/ 521 h 1214"/>
                <a:gd name="T66" fmla="*/ 424 w 721"/>
                <a:gd name="T67" fmla="*/ 688 h 1214"/>
                <a:gd name="T68" fmla="*/ 371 w 721"/>
                <a:gd name="T69" fmla="*/ 739 h 1214"/>
                <a:gd name="T70" fmla="*/ 209 w 721"/>
                <a:gd name="T71" fmla="*/ 573 h 1214"/>
                <a:gd name="T72" fmla="*/ 174 w 721"/>
                <a:gd name="T73" fmla="*/ 503 h 1214"/>
                <a:gd name="T74" fmla="*/ 173 w 721"/>
                <a:gd name="T75" fmla="*/ 503 h 1214"/>
                <a:gd name="T76" fmla="*/ 173 w 721"/>
                <a:gd name="T77" fmla="*/ 498 h 1214"/>
                <a:gd name="T78" fmla="*/ 172 w 721"/>
                <a:gd name="T79" fmla="*/ 482 h 1214"/>
                <a:gd name="T80" fmla="*/ 173 w 721"/>
                <a:gd name="T81" fmla="*/ 469 h 1214"/>
                <a:gd name="T82" fmla="*/ 173 w 721"/>
                <a:gd name="T83" fmla="*/ 125 h 1214"/>
                <a:gd name="T84" fmla="*/ 123 w 721"/>
                <a:gd name="T85" fmla="*/ 74 h 1214"/>
                <a:gd name="T86" fmla="*/ 88 w 721"/>
                <a:gd name="T87" fmla="*/ 88 h 1214"/>
                <a:gd name="T88" fmla="*/ 73 w 721"/>
                <a:gd name="T89" fmla="*/ 124 h 1214"/>
                <a:gd name="T90" fmla="*/ 74 w 721"/>
                <a:gd name="T91" fmla="*/ 537 h 1214"/>
                <a:gd name="T92" fmla="*/ 110 w 721"/>
                <a:gd name="T93" fmla="*/ 631 h 1214"/>
                <a:gd name="T94" fmla="*/ 401 w 721"/>
                <a:gd name="T95" fmla="*/ 944 h 1214"/>
                <a:gd name="T96" fmla="*/ 432 w 721"/>
                <a:gd name="T97" fmla="*/ 1022 h 1214"/>
                <a:gd name="T98" fmla="*/ 432 w 721"/>
                <a:gd name="T99" fmla="*/ 1141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1214">
                  <a:moveTo>
                    <a:pt x="715" y="1214"/>
                  </a:moveTo>
                  <a:cubicBezTo>
                    <a:pt x="358" y="1214"/>
                    <a:pt x="358" y="1214"/>
                    <a:pt x="358" y="1214"/>
                  </a:cubicBezTo>
                  <a:cubicBezTo>
                    <a:pt x="358" y="1022"/>
                    <a:pt x="358" y="1022"/>
                    <a:pt x="358" y="1022"/>
                  </a:cubicBezTo>
                  <a:cubicBezTo>
                    <a:pt x="358" y="1011"/>
                    <a:pt x="354" y="1002"/>
                    <a:pt x="347" y="994"/>
                  </a:cubicBezTo>
                  <a:cubicBezTo>
                    <a:pt x="57" y="680"/>
                    <a:pt x="57" y="680"/>
                    <a:pt x="57" y="680"/>
                  </a:cubicBezTo>
                  <a:cubicBezTo>
                    <a:pt x="20" y="641"/>
                    <a:pt x="1" y="591"/>
                    <a:pt x="0" y="538"/>
                  </a:cubicBezTo>
                  <a:cubicBezTo>
                    <a:pt x="0" y="124"/>
                    <a:pt x="0" y="124"/>
                    <a:pt x="0" y="124"/>
                  </a:cubicBezTo>
                  <a:cubicBezTo>
                    <a:pt x="0" y="91"/>
                    <a:pt x="13" y="59"/>
                    <a:pt x="36" y="36"/>
                  </a:cubicBezTo>
                  <a:cubicBezTo>
                    <a:pt x="60" y="13"/>
                    <a:pt x="91" y="0"/>
                    <a:pt x="124" y="0"/>
                  </a:cubicBezTo>
                  <a:cubicBezTo>
                    <a:pt x="191" y="1"/>
                    <a:pt x="246" y="57"/>
                    <a:pt x="246" y="125"/>
                  </a:cubicBezTo>
                  <a:cubicBezTo>
                    <a:pt x="246" y="367"/>
                    <a:pt x="246" y="367"/>
                    <a:pt x="246" y="367"/>
                  </a:cubicBezTo>
                  <a:cubicBezTo>
                    <a:pt x="263" y="359"/>
                    <a:pt x="282" y="355"/>
                    <a:pt x="301" y="355"/>
                  </a:cubicBezTo>
                  <a:cubicBezTo>
                    <a:pt x="336" y="356"/>
                    <a:pt x="368" y="370"/>
                    <a:pt x="392" y="395"/>
                  </a:cubicBezTo>
                  <a:cubicBezTo>
                    <a:pt x="458" y="463"/>
                    <a:pt x="458" y="463"/>
                    <a:pt x="458" y="463"/>
                  </a:cubicBezTo>
                  <a:cubicBezTo>
                    <a:pt x="478" y="485"/>
                    <a:pt x="504" y="501"/>
                    <a:pt x="532" y="509"/>
                  </a:cubicBezTo>
                  <a:cubicBezTo>
                    <a:pt x="567" y="519"/>
                    <a:pt x="567" y="519"/>
                    <a:pt x="567" y="519"/>
                  </a:cubicBezTo>
                  <a:cubicBezTo>
                    <a:pt x="612" y="532"/>
                    <a:pt x="652" y="561"/>
                    <a:pt x="680" y="599"/>
                  </a:cubicBezTo>
                  <a:cubicBezTo>
                    <a:pt x="707" y="638"/>
                    <a:pt x="721" y="685"/>
                    <a:pt x="719" y="732"/>
                  </a:cubicBezTo>
                  <a:cubicBezTo>
                    <a:pt x="715" y="816"/>
                    <a:pt x="715" y="816"/>
                    <a:pt x="715" y="816"/>
                  </a:cubicBezTo>
                  <a:lnTo>
                    <a:pt x="715" y="1214"/>
                  </a:lnTo>
                  <a:close/>
                  <a:moveTo>
                    <a:pt x="432" y="1141"/>
                  </a:moveTo>
                  <a:cubicBezTo>
                    <a:pt x="642" y="1141"/>
                    <a:pt x="642" y="1141"/>
                    <a:pt x="642" y="1141"/>
                  </a:cubicBezTo>
                  <a:cubicBezTo>
                    <a:pt x="642" y="814"/>
                    <a:pt x="642" y="814"/>
                    <a:pt x="642" y="814"/>
                  </a:cubicBezTo>
                  <a:cubicBezTo>
                    <a:pt x="646" y="729"/>
                    <a:pt x="646" y="729"/>
                    <a:pt x="646" y="729"/>
                  </a:cubicBezTo>
                  <a:cubicBezTo>
                    <a:pt x="649" y="665"/>
                    <a:pt x="608" y="607"/>
                    <a:pt x="546" y="589"/>
                  </a:cubicBezTo>
                  <a:cubicBezTo>
                    <a:pt x="512" y="579"/>
                    <a:pt x="512" y="579"/>
                    <a:pt x="512" y="579"/>
                  </a:cubicBezTo>
                  <a:cubicBezTo>
                    <a:pt x="471" y="567"/>
                    <a:pt x="434" y="544"/>
                    <a:pt x="405" y="513"/>
                  </a:cubicBezTo>
                  <a:cubicBezTo>
                    <a:pt x="339" y="445"/>
                    <a:pt x="339" y="445"/>
                    <a:pt x="339" y="445"/>
                  </a:cubicBezTo>
                  <a:cubicBezTo>
                    <a:pt x="329" y="435"/>
                    <a:pt x="315" y="429"/>
                    <a:pt x="301" y="429"/>
                  </a:cubicBezTo>
                  <a:cubicBezTo>
                    <a:pt x="286" y="429"/>
                    <a:pt x="272" y="434"/>
                    <a:pt x="261" y="445"/>
                  </a:cubicBezTo>
                  <a:cubicBezTo>
                    <a:pt x="253" y="453"/>
                    <a:pt x="248" y="463"/>
                    <a:pt x="246" y="474"/>
                  </a:cubicBezTo>
                  <a:cubicBezTo>
                    <a:pt x="246" y="492"/>
                    <a:pt x="246" y="492"/>
                    <a:pt x="246" y="492"/>
                  </a:cubicBezTo>
                  <a:cubicBezTo>
                    <a:pt x="248" y="503"/>
                    <a:pt x="253" y="513"/>
                    <a:pt x="261" y="521"/>
                  </a:cubicBezTo>
                  <a:cubicBezTo>
                    <a:pt x="424" y="688"/>
                    <a:pt x="424" y="688"/>
                    <a:pt x="424" y="688"/>
                  </a:cubicBezTo>
                  <a:cubicBezTo>
                    <a:pt x="371" y="739"/>
                    <a:pt x="371" y="739"/>
                    <a:pt x="371" y="739"/>
                  </a:cubicBezTo>
                  <a:cubicBezTo>
                    <a:pt x="209" y="573"/>
                    <a:pt x="209" y="573"/>
                    <a:pt x="209" y="573"/>
                  </a:cubicBezTo>
                  <a:cubicBezTo>
                    <a:pt x="190" y="553"/>
                    <a:pt x="178" y="529"/>
                    <a:pt x="174" y="503"/>
                  </a:cubicBezTo>
                  <a:cubicBezTo>
                    <a:pt x="173" y="503"/>
                    <a:pt x="173" y="503"/>
                    <a:pt x="173" y="503"/>
                  </a:cubicBezTo>
                  <a:cubicBezTo>
                    <a:pt x="173" y="498"/>
                    <a:pt x="173" y="498"/>
                    <a:pt x="173" y="498"/>
                  </a:cubicBezTo>
                  <a:cubicBezTo>
                    <a:pt x="172" y="493"/>
                    <a:pt x="172" y="488"/>
                    <a:pt x="172" y="482"/>
                  </a:cubicBezTo>
                  <a:cubicBezTo>
                    <a:pt x="172" y="478"/>
                    <a:pt x="172" y="473"/>
                    <a:pt x="173" y="469"/>
                  </a:cubicBezTo>
                  <a:cubicBezTo>
                    <a:pt x="173" y="125"/>
                    <a:pt x="173" y="125"/>
                    <a:pt x="173" y="125"/>
                  </a:cubicBezTo>
                  <a:cubicBezTo>
                    <a:pt x="173" y="97"/>
                    <a:pt x="151" y="74"/>
                    <a:pt x="123" y="74"/>
                  </a:cubicBezTo>
                  <a:cubicBezTo>
                    <a:pt x="110" y="74"/>
                    <a:pt x="97" y="79"/>
                    <a:pt x="88" y="88"/>
                  </a:cubicBezTo>
                  <a:cubicBezTo>
                    <a:pt x="78" y="98"/>
                    <a:pt x="73" y="110"/>
                    <a:pt x="73" y="124"/>
                  </a:cubicBezTo>
                  <a:cubicBezTo>
                    <a:pt x="74" y="537"/>
                    <a:pt x="74" y="537"/>
                    <a:pt x="74" y="537"/>
                  </a:cubicBezTo>
                  <a:cubicBezTo>
                    <a:pt x="74" y="572"/>
                    <a:pt x="87" y="605"/>
                    <a:pt x="110" y="631"/>
                  </a:cubicBezTo>
                  <a:cubicBezTo>
                    <a:pt x="401" y="944"/>
                    <a:pt x="401" y="944"/>
                    <a:pt x="401" y="944"/>
                  </a:cubicBezTo>
                  <a:cubicBezTo>
                    <a:pt x="421" y="965"/>
                    <a:pt x="432" y="993"/>
                    <a:pt x="432" y="1022"/>
                  </a:cubicBezTo>
                  <a:lnTo>
                    <a:pt x="432"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sp>
          <p:nvSpPr>
            <p:cNvPr id="26" name="Freeform 44">
              <a:extLst>
                <a:ext uri="{FF2B5EF4-FFF2-40B4-BE49-F238E27FC236}">
                  <a16:creationId xmlns:a16="http://schemas.microsoft.com/office/drawing/2014/main" id="{17C8CB1B-5711-4A9B-9909-06A131D27554}"/>
                </a:ext>
              </a:extLst>
            </p:cNvPr>
            <p:cNvSpPr>
              <a:spLocks noEditPoints="1"/>
            </p:cNvSpPr>
            <p:nvPr/>
          </p:nvSpPr>
          <p:spPr bwMode="auto">
            <a:xfrm>
              <a:off x="1125538" y="-2484490"/>
              <a:ext cx="544513" cy="928687"/>
            </a:xfrm>
            <a:custGeom>
              <a:avLst/>
              <a:gdLst>
                <a:gd name="T0" fmla="*/ 363 w 722"/>
                <a:gd name="T1" fmla="*/ 1214 h 1214"/>
                <a:gd name="T2" fmla="*/ 6 w 722"/>
                <a:gd name="T3" fmla="*/ 1214 h 1214"/>
                <a:gd name="T4" fmla="*/ 6 w 722"/>
                <a:gd name="T5" fmla="*/ 816 h 1214"/>
                <a:gd name="T6" fmla="*/ 2 w 722"/>
                <a:gd name="T7" fmla="*/ 732 h 1214"/>
                <a:gd name="T8" fmla="*/ 42 w 722"/>
                <a:gd name="T9" fmla="*/ 599 h 1214"/>
                <a:gd name="T10" fmla="*/ 155 w 722"/>
                <a:gd name="T11" fmla="*/ 519 h 1214"/>
                <a:gd name="T12" fmla="*/ 189 w 722"/>
                <a:gd name="T13" fmla="*/ 509 h 1214"/>
                <a:gd name="T14" fmla="*/ 263 w 722"/>
                <a:gd name="T15" fmla="*/ 463 h 1214"/>
                <a:gd name="T16" fmla="*/ 264 w 722"/>
                <a:gd name="T17" fmla="*/ 463 h 1214"/>
                <a:gd name="T18" fmla="*/ 329 w 722"/>
                <a:gd name="T19" fmla="*/ 395 h 1214"/>
                <a:gd name="T20" fmla="*/ 420 w 722"/>
                <a:gd name="T21" fmla="*/ 355 h 1214"/>
                <a:gd name="T22" fmla="*/ 475 w 722"/>
                <a:gd name="T23" fmla="*/ 367 h 1214"/>
                <a:gd name="T24" fmla="*/ 475 w 722"/>
                <a:gd name="T25" fmla="*/ 125 h 1214"/>
                <a:gd name="T26" fmla="*/ 597 w 722"/>
                <a:gd name="T27" fmla="*/ 0 h 1214"/>
                <a:gd name="T28" fmla="*/ 685 w 722"/>
                <a:gd name="T29" fmla="*/ 36 h 1214"/>
                <a:gd name="T30" fmla="*/ 722 w 722"/>
                <a:gd name="T31" fmla="*/ 124 h 1214"/>
                <a:gd name="T32" fmla="*/ 721 w 722"/>
                <a:gd name="T33" fmla="*/ 538 h 1214"/>
                <a:gd name="T34" fmla="*/ 665 w 722"/>
                <a:gd name="T35" fmla="*/ 680 h 1214"/>
                <a:gd name="T36" fmla="*/ 374 w 722"/>
                <a:gd name="T37" fmla="*/ 994 h 1214"/>
                <a:gd name="T38" fmla="*/ 363 w 722"/>
                <a:gd name="T39" fmla="*/ 1022 h 1214"/>
                <a:gd name="T40" fmla="*/ 363 w 722"/>
                <a:gd name="T41" fmla="*/ 1214 h 1214"/>
                <a:gd name="T42" fmla="*/ 79 w 722"/>
                <a:gd name="T43" fmla="*/ 1141 h 1214"/>
                <a:gd name="T44" fmla="*/ 290 w 722"/>
                <a:gd name="T45" fmla="*/ 1141 h 1214"/>
                <a:gd name="T46" fmla="*/ 290 w 722"/>
                <a:gd name="T47" fmla="*/ 1022 h 1214"/>
                <a:gd name="T48" fmla="*/ 320 w 722"/>
                <a:gd name="T49" fmla="*/ 944 h 1214"/>
                <a:gd name="T50" fmla="*/ 611 w 722"/>
                <a:gd name="T51" fmla="*/ 631 h 1214"/>
                <a:gd name="T52" fmla="*/ 648 w 722"/>
                <a:gd name="T53" fmla="*/ 537 h 1214"/>
                <a:gd name="T54" fmla="*/ 648 w 722"/>
                <a:gd name="T55" fmla="*/ 124 h 1214"/>
                <a:gd name="T56" fmla="*/ 633 w 722"/>
                <a:gd name="T57" fmla="*/ 88 h 1214"/>
                <a:gd name="T58" fmla="*/ 598 w 722"/>
                <a:gd name="T59" fmla="*/ 74 h 1214"/>
                <a:gd name="T60" fmla="*/ 548 w 722"/>
                <a:gd name="T61" fmla="*/ 125 h 1214"/>
                <a:gd name="T62" fmla="*/ 548 w 722"/>
                <a:gd name="T63" fmla="*/ 469 h 1214"/>
                <a:gd name="T64" fmla="*/ 549 w 722"/>
                <a:gd name="T65" fmla="*/ 482 h 1214"/>
                <a:gd name="T66" fmla="*/ 548 w 722"/>
                <a:gd name="T67" fmla="*/ 498 h 1214"/>
                <a:gd name="T68" fmla="*/ 548 w 722"/>
                <a:gd name="T69" fmla="*/ 503 h 1214"/>
                <a:gd name="T70" fmla="*/ 548 w 722"/>
                <a:gd name="T71" fmla="*/ 503 h 1214"/>
                <a:gd name="T72" fmla="*/ 513 w 722"/>
                <a:gd name="T73" fmla="*/ 573 h 1214"/>
                <a:gd name="T74" fmla="*/ 350 w 722"/>
                <a:gd name="T75" fmla="*/ 739 h 1214"/>
                <a:gd name="T76" fmla="*/ 298 w 722"/>
                <a:gd name="T77" fmla="*/ 688 h 1214"/>
                <a:gd name="T78" fmla="*/ 460 w 722"/>
                <a:gd name="T79" fmla="*/ 521 h 1214"/>
                <a:gd name="T80" fmla="*/ 475 w 722"/>
                <a:gd name="T81" fmla="*/ 492 h 1214"/>
                <a:gd name="T82" fmla="*/ 475 w 722"/>
                <a:gd name="T83" fmla="*/ 474 h 1214"/>
                <a:gd name="T84" fmla="*/ 460 w 722"/>
                <a:gd name="T85" fmla="*/ 445 h 1214"/>
                <a:gd name="T86" fmla="*/ 421 w 722"/>
                <a:gd name="T87" fmla="*/ 429 h 1214"/>
                <a:gd name="T88" fmla="*/ 421 w 722"/>
                <a:gd name="T89" fmla="*/ 429 h 1214"/>
                <a:gd name="T90" fmla="*/ 382 w 722"/>
                <a:gd name="T91" fmla="*/ 445 h 1214"/>
                <a:gd name="T92" fmla="*/ 317 w 722"/>
                <a:gd name="T93" fmla="*/ 513 h 1214"/>
                <a:gd name="T94" fmla="*/ 210 w 722"/>
                <a:gd name="T95" fmla="*/ 579 h 1214"/>
                <a:gd name="T96" fmla="*/ 175 w 722"/>
                <a:gd name="T97" fmla="*/ 589 h 1214"/>
                <a:gd name="T98" fmla="*/ 75 w 722"/>
                <a:gd name="T99" fmla="*/ 729 h 1214"/>
                <a:gd name="T100" fmla="*/ 79 w 722"/>
                <a:gd name="T101" fmla="*/ 814 h 1214"/>
                <a:gd name="T102" fmla="*/ 79 w 722"/>
                <a:gd name="T103" fmla="*/ 1141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2" h="1214">
                  <a:moveTo>
                    <a:pt x="363" y="1214"/>
                  </a:moveTo>
                  <a:cubicBezTo>
                    <a:pt x="6" y="1214"/>
                    <a:pt x="6" y="1214"/>
                    <a:pt x="6" y="1214"/>
                  </a:cubicBezTo>
                  <a:cubicBezTo>
                    <a:pt x="6" y="816"/>
                    <a:pt x="6" y="816"/>
                    <a:pt x="6" y="816"/>
                  </a:cubicBezTo>
                  <a:cubicBezTo>
                    <a:pt x="2" y="732"/>
                    <a:pt x="2" y="732"/>
                    <a:pt x="2" y="732"/>
                  </a:cubicBezTo>
                  <a:cubicBezTo>
                    <a:pt x="0" y="685"/>
                    <a:pt x="14" y="638"/>
                    <a:pt x="42" y="599"/>
                  </a:cubicBezTo>
                  <a:cubicBezTo>
                    <a:pt x="69" y="561"/>
                    <a:pt x="109" y="532"/>
                    <a:pt x="155" y="519"/>
                  </a:cubicBezTo>
                  <a:cubicBezTo>
                    <a:pt x="189" y="509"/>
                    <a:pt x="189" y="509"/>
                    <a:pt x="189" y="509"/>
                  </a:cubicBezTo>
                  <a:cubicBezTo>
                    <a:pt x="217" y="501"/>
                    <a:pt x="243" y="485"/>
                    <a:pt x="263" y="463"/>
                  </a:cubicBezTo>
                  <a:cubicBezTo>
                    <a:pt x="264" y="463"/>
                    <a:pt x="264" y="463"/>
                    <a:pt x="264" y="463"/>
                  </a:cubicBezTo>
                  <a:cubicBezTo>
                    <a:pt x="329" y="395"/>
                    <a:pt x="329" y="395"/>
                    <a:pt x="329" y="395"/>
                  </a:cubicBezTo>
                  <a:cubicBezTo>
                    <a:pt x="353" y="370"/>
                    <a:pt x="385" y="356"/>
                    <a:pt x="420" y="355"/>
                  </a:cubicBezTo>
                  <a:cubicBezTo>
                    <a:pt x="439" y="355"/>
                    <a:pt x="458" y="359"/>
                    <a:pt x="475" y="367"/>
                  </a:cubicBezTo>
                  <a:cubicBezTo>
                    <a:pt x="475" y="125"/>
                    <a:pt x="475" y="125"/>
                    <a:pt x="475" y="125"/>
                  </a:cubicBezTo>
                  <a:cubicBezTo>
                    <a:pt x="475" y="57"/>
                    <a:pt x="530" y="1"/>
                    <a:pt x="597" y="0"/>
                  </a:cubicBezTo>
                  <a:cubicBezTo>
                    <a:pt x="630" y="0"/>
                    <a:pt x="662" y="13"/>
                    <a:pt x="685" y="36"/>
                  </a:cubicBezTo>
                  <a:cubicBezTo>
                    <a:pt x="709" y="59"/>
                    <a:pt x="722" y="91"/>
                    <a:pt x="722" y="124"/>
                  </a:cubicBezTo>
                  <a:cubicBezTo>
                    <a:pt x="721" y="538"/>
                    <a:pt x="721" y="538"/>
                    <a:pt x="721" y="538"/>
                  </a:cubicBezTo>
                  <a:cubicBezTo>
                    <a:pt x="721" y="591"/>
                    <a:pt x="701" y="641"/>
                    <a:pt x="665" y="680"/>
                  </a:cubicBezTo>
                  <a:cubicBezTo>
                    <a:pt x="374" y="994"/>
                    <a:pt x="374" y="994"/>
                    <a:pt x="374" y="994"/>
                  </a:cubicBezTo>
                  <a:cubicBezTo>
                    <a:pt x="367" y="1002"/>
                    <a:pt x="363" y="1011"/>
                    <a:pt x="363" y="1022"/>
                  </a:cubicBezTo>
                  <a:lnTo>
                    <a:pt x="363" y="1214"/>
                  </a:lnTo>
                  <a:close/>
                  <a:moveTo>
                    <a:pt x="79" y="1141"/>
                  </a:moveTo>
                  <a:cubicBezTo>
                    <a:pt x="290" y="1141"/>
                    <a:pt x="290" y="1141"/>
                    <a:pt x="290" y="1141"/>
                  </a:cubicBezTo>
                  <a:cubicBezTo>
                    <a:pt x="290" y="1022"/>
                    <a:pt x="290" y="1022"/>
                    <a:pt x="290" y="1022"/>
                  </a:cubicBezTo>
                  <a:cubicBezTo>
                    <a:pt x="290" y="993"/>
                    <a:pt x="301" y="965"/>
                    <a:pt x="320" y="944"/>
                  </a:cubicBezTo>
                  <a:cubicBezTo>
                    <a:pt x="611" y="631"/>
                    <a:pt x="611" y="631"/>
                    <a:pt x="611" y="631"/>
                  </a:cubicBezTo>
                  <a:cubicBezTo>
                    <a:pt x="635" y="605"/>
                    <a:pt x="648" y="572"/>
                    <a:pt x="648" y="537"/>
                  </a:cubicBezTo>
                  <a:cubicBezTo>
                    <a:pt x="648" y="124"/>
                    <a:pt x="648" y="124"/>
                    <a:pt x="648" y="124"/>
                  </a:cubicBezTo>
                  <a:cubicBezTo>
                    <a:pt x="648" y="110"/>
                    <a:pt x="643" y="98"/>
                    <a:pt x="633" y="88"/>
                  </a:cubicBezTo>
                  <a:cubicBezTo>
                    <a:pt x="624" y="79"/>
                    <a:pt x="611" y="74"/>
                    <a:pt x="598" y="74"/>
                  </a:cubicBezTo>
                  <a:cubicBezTo>
                    <a:pt x="571" y="74"/>
                    <a:pt x="548" y="97"/>
                    <a:pt x="548" y="125"/>
                  </a:cubicBezTo>
                  <a:cubicBezTo>
                    <a:pt x="548" y="469"/>
                    <a:pt x="548" y="469"/>
                    <a:pt x="548" y="469"/>
                  </a:cubicBezTo>
                  <a:cubicBezTo>
                    <a:pt x="549" y="473"/>
                    <a:pt x="549" y="478"/>
                    <a:pt x="549" y="482"/>
                  </a:cubicBezTo>
                  <a:cubicBezTo>
                    <a:pt x="549" y="488"/>
                    <a:pt x="549" y="493"/>
                    <a:pt x="548" y="498"/>
                  </a:cubicBezTo>
                  <a:cubicBezTo>
                    <a:pt x="548" y="503"/>
                    <a:pt x="548" y="503"/>
                    <a:pt x="548" y="503"/>
                  </a:cubicBezTo>
                  <a:cubicBezTo>
                    <a:pt x="548" y="503"/>
                    <a:pt x="548" y="503"/>
                    <a:pt x="548" y="503"/>
                  </a:cubicBezTo>
                  <a:cubicBezTo>
                    <a:pt x="544" y="529"/>
                    <a:pt x="532" y="553"/>
                    <a:pt x="513" y="573"/>
                  </a:cubicBezTo>
                  <a:cubicBezTo>
                    <a:pt x="350" y="739"/>
                    <a:pt x="350" y="739"/>
                    <a:pt x="350" y="739"/>
                  </a:cubicBezTo>
                  <a:cubicBezTo>
                    <a:pt x="298" y="688"/>
                    <a:pt x="298" y="688"/>
                    <a:pt x="298" y="688"/>
                  </a:cubicBezTo>
                  <a:cubicBezTo>
                    <a:pt x="460" y="521"/>
                    <a:pt x="460" y="521"/>
                    <a:pt x="460" y="521"/>
                  </a:cubicBezTo>
                  <a:cubicBezTo>
                    <a:pt x="468" y="513"/>
                    <a:pt x="473" y="503"/>
                    <a:pt x="475" y="492"/>
                  </a:cubicBezTo>
                  <a:cubicBezTo>
                    <a:pt x="475" y="474"/>
                    <a:pt x="475" y="474"/>
                    <a:pt x="475" y="474"/>
                  </a:cubicBezTo>
                  <a:cubicBezTo>
                    <a:pt x="473" y="463"/>
                    <a:pt x="468" y="453"/>
                    <a:pt x="460" y="445"/>
                  </a:cubicBezTo>
                  <a:cubicBezTo>
                    <a:pt x="450" y="434"/>
                    <a:pt x="436" y="429"/>
                    <a:pt x="421" y="429"/>
                  </a:cubicBezTo>
                  <a:cubicBezTo>
                    <a:pt x="421" y="429"/>
                    <a:pt x="421" y="429"/>
                    <a:pt x="421" y="429"/>
                  </a:cubicBezTo>
                  <a:cubicBezTo>
                    <a:pt x="406" y="429"/>
                    <a:pt x="392" y="435"/>
                    <a:pt x="382" y="445"/>
                  </a:cubicBezTo>
                  <a:cubicBezTo>
                    <a:pt x="317" y="513"/>
                    <a:pt x="317" y="513"/>
                    <a:pt x="317" y="513"/>
                  </a:cubicBezTo>
                  <a:cubicBezTo>
                    <a:pt x="288" y="544"/>
                    <a:pt x="251" y="567"/>
                    <a:pt x="210" y="579"/>
                  </a:cubicBezTo>
                  <a:cubicBezTo>
                    <a:pt x="175" y="589"/>
                    <a:pt x="175" y="589"/>
                    <a:pt x="175" y="589"/>
                  </a:cubicBezTo>
                  <a:cubicBezTo>
                    <a:pt x="114" y="607"/>
                    <a:pt x="72" y="665"/>
                    <a:pt x="75" y="729"/>
                  </a:cubicBezTo>
                  <a:cubicBezTo>
                    <a:pt x="79" y="814"/>
                    <a:pt x="79" y="814"/>
                    <a:pt x="79" y="814"/>
                  </a:cubicBezTo>
                  <a:lnTo>
                    <a:pt x="79"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sp>
          <p:nvSpPr>
            <p:cNvPr id="27" name="Freeform 45">
              <a:extLst>
                <a:ext uri="{FF2B5EF4-FFF2-40B4-BE49-F238E27FC236}">
                  <a16:creationId xmlns:a16="http://schemas.microsoft.com/office/drawing/2014/main" id="{8A71F839-DFDD-49D8-82C7-4A2F1B3837D7}"/>
                </a:ext>
              </a:extLst>
            </p:cNvPr>
            <p:cNvSpPr>
              <a:spLocks noEditPoints="1"/>
            </p:cNvSpPr>
            <p:nvPr/>
          </p:nvSpPr>
          <p:spPr bwMode="auto">
            <a:xfrm>
              <a:off x="646183" y="-2816278"/>
              <a:ext cx="760414" cy="661992"/>
            </a:xfrm>
            <a:custGeom>
              <a:avLst/>
              <a:gdLst>
                <a:gd name="T0" fmla="*/ 504 w 1009"/>
                <a:gd name="T1" fmla="*/ 865 h 865"/>
                <a:gd name="T2" fmla="*/ 43 w 1009"/>
                <a:gd name="T3" fmla="*/ 403 h 865"/>
                <a:gd name="T4" fmla="*/ 0 w 1009"/>
                <a:gd name="T5" fmla="*/ 300 h 865"/>
                <a:gd name="T6" fmla="*/ 43 w 1009"/>
                <a:gd name="T7" fmla="*/ 197 h 865"/>
                <a:gd name="T8" fmla="*/ 197 w 1009"/>
                <a:gd name="T9" fmla="*/ 43 h 865"/>
                <a:gd name="T10" fmla="*/ 300 w 1009"/>
                <a:gd name="T11" fmla="*/ 0 h 865"/>
                <a:gd name="T12" fmla="*/ 403 w 1009"/>
                <a:gd name="T13" fmla="*/ 43 h 865"/>
                <a:gd name="T14" fmla="*/ 504 w 1009"/>
                <a:gd name="T15" fmla="*/ 144 h 865"/>
                <a:gd name="T16" fmla="*/ 605 w 1009"/>
                <a:gd name="T17" fmla="*/ 43 h 865"/>
                <a:gd name="T18" fmla="*/ 708 w 1009"/>
                <a:gd name="T19" fmla="*/ 0 h 865"/>
                <a:gd name="T20" fmla="*/ 812 w 1009"/>
                <a:gd name="T21" fmla="*/ 43 h 865"/>
                <a:gd name="T22" fmla="*/ 966 w 1009"/>
                <a:gd name="T23" fmla="*/ 197 h 865"/>
                <a:gd name="T24" fmla="*/ 1009 w 1009"/>
                <a:gd name="T25" fmla="*/ 300 h 865"/>
                <a:gd name="T26" fmla="*/ 966 w 1009"/>
                <a:gd name="T27" fmla="*/ 403 h 865"/>
                <a:gd name="T28" fmla="*/ 504 w 1009"/>
                <a:gd name="T29" fmla="*/ 865 h 865"/>
                <a:gd name="T30" fmla="*/ 300 w 1009"/>
                <a:gd name="T31" fmla="*/ 73 h 865"/>
                <a:gd name="T32" fmla="*/ 249 w 1009"/>
                <a:gd name="T33" fmla="*/ 94 h 865"/>
                <a:gd name="T34" fmla="*/ 95 w 1009"/>
                <a:gd name="T35" fmla="*/ 249 h 865"/>
                <a:gd name="T36" fmla="*/ 73 w 1009"/>
                <a:gd name="T37" fmla="*/ 300 h 865"/>
                <a:gd name="T38" fmla="*/ 94 w 1009"/>
                <a:gd name="T39" fmla="*/ 351 h 865"/>
                <a:gd name="T40" fmla="*/ 504 w 1009"/>
                <a:gd name="T41" fmla="*/ 761 h 865"/>
                <a:gd name="T42" fmla="*/ 914 w 1009"/>
                <a:gd name="T43" fmla="*/ 351 h 865"/>
                <a:gd name="T44" fmla="*/ 935 w 1009"/>
                <a:gd name="T45" fmla="*/ 300 h 865"/>
                <a:gd name="T46" fmla="*/ 914 w 1009"/>
                <a:gd name="T47" fmla="*/ 249 h 865"/>
                <a:gd name="T48" fmla="*/ 760 w 1009"/>
                <a:gd name="T49" fmla="*/ 94 h 865"/>
                <a:gd name="T50" fmla="*/ 708 w 1009"/>
                <a:gd name="T51" fmla="*/ 73 h 865"/>
                <a:gd name="T52" fmla="*/ 657 w 1009"/>
                <a:gd name="T53" fmla="*/ 94 h 865"/>
                <a:gd name="T54" fmla="*/ 504 w 1009"/>
                <a:gd name="T55" fmla="*/ 247 h 865"/>
                <a:gd name="T56" fmla="*/ 351 w 1009"/>
                <a:gd name="T57" fmla="*/ 95 h 865"/>
                <a:gd name="T58" fmla="*/ 300 w 1009"/>
                <a:gd name="T59" fmla="*/ 73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9" h="865">
                  <a:moveTo>
                    <a:pt x="504" y="865"/>
                  </a:moveTo>
                  <a:cubicBezTo>
                    <a:pt x="43" y="403"/>
                    <a:pt x="43" y="403"/>
                    <a:pt x="43" y="403"/>
                  </a:cubicBezTo>
                  <a:cubicBezTo>
                    <a:pt x="15" y="376"/>
                    <a:pt x="0" y="339"/>
                    <a:pt x="0" y="300"/>
                  </a:cubicBezTo>
                  <a:cubicBezTo>
                    <a:pt x="0" y="261"/>
                    <a:pt x="15" y="224"/>
                    <a:pt x="43" y="197"/>
                  </a:cubicBezTo>
                  <a:cubicBezTo>
                    <a:pt x="197" y="43"/>
                    <a:pt x="197" y="43"/>
                    <a:pt x="197" y="43"/>
                  </a:cubicBezTo>
                  <a:cubicBezTo>
                    <a:pt x="224" y="15"/>
                    <a:pt x="261" y="0"/>
                    <a:pt x="300" y="0"/>
                  </a:cubicBezTo>
                  <a:cubicBezTo>
                    <a:pt x="339" y="0"/>
                    <a:pt x="376" y="15"/>
                    <a:pt x="403" y="43"/>
                  </a:cubicBezTo>
                  <a:cubicBezTo>
                    <a:pt x="504" y="144"/>
                    <a:pt x="504" y="144"/>
                    <a:pt x="504" y="144"/>
                  </a:cubicBezTo>
                  <a:cubicBezTo>
                    <a:pt x="605" y="43"/>
                    <a:pt x="605" y="43"/>
                    <a:pt x="605" y="43"/>
                  </a:cubicBezTo>
                  <a:cubicBezTo>
                    <a:pt x="633" y="15"/>
                    <a:pt x="669" y="0"/>
                    <a:pt x="708" y="0"/>
                  </a:cubicBezTo>
                  <a:cubicBezTo>
                    <a:pt x="747" y="0"/>
                    <a:pt x="784" y="15"/>
                    <a:pt x="812" y="43"/>
                  </a:cubicBezTo>
                  <a:cubicBezTo>
                    <a:pt x="966" y="197"/>
                    <a:pt x="966" y="197"/>
                    <a:pt x="966" y="197"/>
                  </a:cubicBezTo>
                  <a:cubicBezTo>
                    <a:pt x="993" y="224"/>
                    <a:pt x="1009" y="261"/>
                    <a:pt x="1009" y="300"/>
                  </a:cubicBezTo>
                  <a:cubicBezTo>
                    <a:pt x="1008" y="339"/>
                    <a:pt x="993" y="376"/>
                    <a:pt x="966" y="403"/>
                  </a:cubicBezTo>
                  <a:lnTo>
                    <a:pt x="504" y="865"/>
                  </a:lnTo>
                  <a:close/>
                  <a:moveTo>
                    <a:pt x="300" y="73"/>
                  </a:moveTo>
                  <a:cubicBezTo>
                    <a:pt x="281" y="73"/>
                    <a:pt x="263" y="81"/>
                    <a:pt x="249" y="94"/>
                  </a:cubicBezTo>
                  <a:cubicBezTo>
                    <a:pt x="95" y="249"/>
                    <a:pt x="95" y="249"/>
                    <a:pt x="95" y="249"/>
                  </a:cubicBezTo>
                  <a:cubicBezTo>
                    <a:pt x="81" y="262"/>
                    <a:pt x="73" y="281"/>
                    <a:pt x="73" y="300"/>
                  </a:cubicBezTo>
                  <a:cubicBezTo>
                    <a:pt x="73" y="319"/>
                    <a:pt x="81" y="338"/>
                    <a:pt x="94" y="351"/>
                  </a:cubicBezTo>
                  <a:cubicBezTo>
                    <a:pt x="504" y="761"/>
                    <a:pt x="504" y="761"/>
                    <a:pt x="504" y="761"/>
                  </a:cubicBezTo>
                  <a:cubicBezTo>
                    <a:pt x="914" y="351"/>
                    <a:pt x="914" y="351"/>
                    <a:pt x="914" y="351"/>
                  </a:cubicBezTo>
                  <a:cubicBezTo>
                    <a:pt x="928" y="338"/>
                    <a:pt x="935" y="319"/>
                    <a:pt x="935" y="300"/>
                  </a:cubicBezTo>
                  <a:cubicBezTo>
                    <a:pt x="935" y="281"/>
                    <a:pt x="928" y="262"/>
                    <a:pt x="914" y="249"/>
                  </a:cubicBezTo>
                  <a:cubicBezTo>
                    <a:pt x="760" y="94"/>
                    <a:pt x="760" y="94"/>
                    <a:pt x="760" y="94"/>
                  </a:cubicBezTo>
                  <a:cubicBezTo>
                    <a:pt x="746" y="81"/>
                    <a:pt x="728" y="73"/>
                    <a:pt x="708" y="73"/>
                  </a:cubicBezTo>
                  <a:cubicBezTo>
                    <a:pt x="689" y="73"/>
                    <a:pt x="671" y="81"/>
                    <a:pt x="657" y="94"/>
                  </a:cubicBezTo>
                  <a:cubicBezTo>
                    <a:pt x="504" y="247"/>
                    <a:pt x="504" y="247"/>
                    <a:pt x="504" y="247"/>
                  </a:cubicBezTo>
                  <a:cubicBezTo>
                    <a:pt x="351" y="95"/>
                    <a:pt x="351" y="95"/>
                    <a:pt x="351" y="95"/>
                  </a:cubicBezTo>
                  <a:cubicBezTo>
                    <a:pt x="338" y="81"/>
                    <a:pt x="319" y="73"/>
                    <a:pt x="300"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grpSp>
      <p:sp>
        <p:nvSpPr>
          <p:cNvPr id="28" name="Freeform 61">
            <a:extLst>
              <a:ext uri="{FF2B5EF4-FFF2-40B4-BE49-F238E27FC236}">
                <a16:creationId xmlns:a16="http://schemas.microsoft.com/office/drawing/2014/main" id="{B78B2A52-0D69-4B6B-BDF0-2E1D7FC73338}"/>
              </a:ext>
            </a:extLst>
          </p:cNvPr>
          <p:cNvSpPr>
            <a:spLocks noChangeAspect="1" noEditPoints="1"/>
          </p:cNvSpPr>
          <p:nvPr/>
        </p:nvSpPr>
        <p:spPr bwMode="auto">
          <a:xfrm>
            <a:off x="616459" y="3994817"/>
            <a:ext cx="207184" cy="148052"/>
          </a:xfrm>
          <a:custGeom>
            <a:avLst/>
            <a:gdLst>
              <a:gd name="T0" fmla="*/ 349 w 5199"/>
              <a:gd name="T1" fmla="*/ 3714 h 3714"/>
              <a:gd name="T2" fmla="*/ 0 w 5199"/>
              <a:gd name="T3" fmla="*/ 3203 h 3714"/>
              <a:gd name="T4" fmla="*/ 376 w 5199"/>
              <a:gd name="T5" fmla="*/ 349 h 3714"/>
              <a:gd name="T6" fmla="*/ 4474 w 5199"/>
              <a:gd name="T7" fmla="*/ 0 h 3714"/>
              <a:gd name="T8" fmla="*/ 4823 w 5199"/>
              <a:gd name="T9" fmla="*/ 3203 h 3714"/>
              <a:gd name="T10" fmla="*/ 5199 w 5199"/>
              <a:gd name="T11" fmla="*/ 3365 h 3714"/>
              <a:gd name="T12" fmla="*/ 166 w 5199"/>
              <a:gd name="T13" fmla="*/ 3369 h 3714"/>
              <a:gd name="T14" fmla="*/ 4850 w 5199"/>
              <a:gd name="T15" fmla="*/ 3548 h 3714"/>
              <a:gd name="T16" fmla="*/ 166 w 5199"/>
              <a:gd name="T17" fmla="*/ 3369 h 3714"/>
              <a:gd name="T18" fmla="*/ 4656 w 5199"/>
              <a:gd name="T19" fmla="*/ 3203 h 3714"/>
              <a:gd name="T20" fmla="*/ 4474 w 5199"/>
              <a:gd name="T21" fmla="*/ 166 h 3714"/>
              <a:gd name="T22" fmla="*/ 542 w 5199"/>
              <a:gd name="T23" fmla="*/ 349 h 3714"/>
              <a:gd name="T24" fmla="*/ 4497 w 5199"/>
              <a:gd name="T25" fmla="*/ 3020 h 3714"/>
              <a:gd name="T26" fmla="*/ 702 w 5199"/>
              <a:gd name="T27" fmla="*/ 326 h 3714"/>
              <a:gd name="T28" fmla="*/ 4497 w 5199"/>
              <a:gd name="T29" fmla="*/ 3020 h 3714"/>
              <a:gd name="T30" fmla="*/ 4330 w 5199"/>
              <a:gd name="T31" fmla="*/ 2853 h 3714"/>
              <a:gd name="T32" fmla="*/ 868 w 5199"/>
              <a:gd name="T33" fmla="*/ 492 h 3714"/>
              <a:gd name="T34" fmla="*/ 2583 w 5199"/>
              <a:gd name="T35" fmla="*/ 2469 h 3714"/>
              <a:gd name="T36" fmla="*/ 1339 w 5199"/>
              <a:gd name="T37" fmla="*/ 1225 h 3714"/>
              <a:gd name="T38" fmla="*/ 2796 w 5199"/>
              <a:gd name="T39" fmla="*/ 735 h 3714"/>
              <a:gd name="T40" fmla="*/ 2583 w 5199"/>
              <a:gd name="T41" fmla="*/ 1303 h 3714"/>
              <a:gd name="T42" fmla="*/ 1505 w 5199"/>
              <a:gd name="T43" fmla="*/ 2303 h 3714"/>
              <a:gd name="T44" fmla="*/ 2417 w 5199"/>
              <a:gd name="T45" fmla="*/ 1528 h 3714"/>
              <a:gd name="T46" fmla="*/ 1583 w 5199"/>
              <a:gd name="T47" fmla="*/ 1601 h 3714"/>
              <a:gd name="T48" fmla="*/ 1945 w 5199"/>
              <a:gd name="T49" fmla="*/ 1887 h 3714"/>
              <a:gd name="T50" fmla="*/ 1505 w 5199"/>
              <a:gd name="T51" fmla="*/ 1391 h 3714"/>
              <a:gd name="T52" fmla="*/ 3363 w 5199"/>
              <a:gd name="T53" fmla="*/ 2071 h 3714"/>
              <a:gd name="T54" fmla="*/ 2815 w 5199"/>
              <a:gd name="T55" fmla="*/ 1905 h 3714"/>
              <a:gd name="T56" fmla="*/ 3363 w 5199"/>
              <a:gd name="T57" fmla="*/ 2071 h 3714"/>
              <a:gd name="T58" fmla="*/ 2815 w 5199"/>
              <a:gd name="T59" fmla="*/ 1731 h 3714"/>
              <a:gd name="T60" fmla="*/ 3870 w 5199"/>
              <a:gd name="T61" fmla="*/ 1565 h 3714"/>
              <a:gd name="T62" fmla="*/ 3870 w 5199"/>
              <a:gd name="T63" fmla="*/ 1391 h 3714"/>
              <a:gd name="T64" fmla="*/ 2815 w 5199"/>
              <a:gd name="T65" fmla="*/ 1225 h 3714"/>
              <a:gd name="T66" fmla="*/ 3870 w 5199"/>
              <a:gd name="T67" fmla="*/ 1391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99" h="3714">
                <a:moveTo>
                  <a:pt x="4850" y="3714"/>
                </a:moveTo>
                <a:cubicBezTo>
                  <a:pt x="349" y="3714"/>
                  <a:pt x="349" y="3714"/>
                  <a:pt x="349" y="3714"/>
                </a:cubicBezTo>
                <a:cubicBezTo>
                  <a:pt x="156" y="3714"/>
                  <a:pt x="0" y="3557"/>
                  <a:pt x="0" y="3365"/>
                </a:cubicBezTo>
                <a:cubicBezTo>
                  <a:pt x="0" y="3203"/>
                  <a:pt x="0" y="3203"/>
                  <a:pt x="0" y="3203"/>
                </a:cubicBezTo>
                <a:cubicBezTo>
                  <a:pt x="376" y="3203"/>
                  <a:pt x="376" y="3203"/>
                  <a:pt x="376" y="3203"/>
                </a:cubicBezTo>
                <a:cubicBezTo>
                  <a:pt x="376" y="349"/>
                  <a:pt x="376" y="349"/>
                  <a:pt x="376" y="349"/>
                </a:cubicBezTo>
                <a:cubicBezTo>
                  <a:pt x="376" y="157"/>
                  <a:pt x="532" y="0"/>
                  <a:pt x="725" y="0"/>
                </a:cubicBezTo>
                <a:cubicBezTo>
                  <a:pt x="4474" y="0"/>
                  <a:pt x="4474" y="0"/>
                  <a:pt x="4474" y="0"/>
                </a:cubicBezTo>
                <a:cubicBezTo>
                  <a:pt x="4666" y="0"/>
                  <a:pt x="4823" y="157"/>
                  <a:pt x="4823" y="349"/>
                </a:cubicBezTo>
                <a:cubicBezTo>
                  <a:pt x="4823" y="3203"/>
                  <a:pt x="4823" y="3203"/>
                  <a:pt x="4823" y="3203"/>
                </a:cubicBezTo>
                <a:cubicBezTo>
                  <a:pt x="5199" y="3203"/>
                  <a:pt x="5199" y="3203"/>
                  <a:pt x="5199" y="3203"/>
                </a:cubicBezTo>
                <a:cubicBezTo>
                  <a:pt x="5199" y="3365"/>
                  <a:pt x="5199" y="3365"/>
                  <a:pt x="5199" y="3365"/>
                </a:cubicBezTo>
                <a:cubicBezTo>
                  <a:pt x="5199" y="3557"/>
                  <a:pt x="5042" y="3714"/>
                  <a:pt x="4850" y="3714"/>
                </a:cubicBezTo>
                <a:close/>
                <a:moveTo>
                  <a:pt x="166" y="3369"/>
                </a:moveTo>
                <a:cubicBezTo>
                  <a:pt x="168" y="3468"/>
                  <a:pt x="249" y="3548"/>
                  <a:pt x="349" y="3548"/>
                </a:cubicBezTo>
                <a:cubicBezTo>
                  <a:pt x="4850" y="3548"/>
                  <a:pt x="4850" y="3548"/>
                  <a:pt x="4850" y="3548"/>
                </a:cubicBezTo>
                <a:cubicBezTo>
                  <a:pt x="4950" y="3548"/>
                  <a:pt x="5031" y="3468"/>
                  <a:pt x="5033" y="3369"/>
                </a:cubicBezTo>
                <a:cubicBezTo>
                  <a:pt x="166" y="3369"/>
                  <a:pt x="166" y="3369"/>
                  <a:pt x="166" y="3369"/>
                </a:cubicBezTo>
                <a:close/>
                <a:moveTo>
                  <a:pt x="542" y="3203"/>
                </a:moveTo>
                <a:cubicBezTo>
                  <a:pt x="4656" y="3203"/>
                  <a:pt x="4656" y="3203"/>
                  <a:pt x="4656" y="3203"/>
                </a:cubicBezTo>
                <a:cubicBezTo>
                  <a:pt x="4656" y="349"/>
                  <a:pt x="4656" y="349"/>
                  <a:pt x="4656" y="349"/>
                </a:cubicBezTo>
                <a:cubicBezTo>
                  <a:pt x="4656" y="248"/>
                  <a:pt x="4575" y="166"/>
                  <a:pt x="4474" y="166"/>
                </a:cubicBezTo>
                <a:cubicBezTo>
                  <a:pt x="725" y="166"/>
                  <a:pt x="725" y="166"/>
                  <a:pt x="725" y="166"/>
                </a:cubicBezTo>
                <a:cubicBezTo>
                  <a:pt x="624" y="166"/>
                  <a:pt x="542" y="248"/>
                  <a:pt x="542" y="349"/>
                </a:cubicBezTo>
                <a:cubicBezTo>
                  <a:pt x="542" y="3203"/>
                  <a:pt x="542" y="3203"/>
                  <a:pt x="542" y="3203"/>
                </a:cubicBezTo>
                <a:close/>
                <a:moveTo>
                  <a:pt x="4497" y="3020"/>
                </a:moveTo>
                <a:cubicBezTo>
                  <a:pt x="702" y="3020"/>
                  <a:pt x="702" y="3020"/>
                  <a:pt x="702" y="3020"/>
                </a:cubicBezTo>
                <a:cubicBezTo>
                  <a:pt x="702" y="326"/>
                  <a:pt x="702" y="326"/>
                  <a:pt x="702" y="326"/>
                </a:cubicBezTo>
                <a:cubicBezTo>
                  <a:pt x="4497" y="326"/>
                  <a:pt x="4497" y="326"/>
                  <a:pt x="4497" y="326"/>
                </a:cubicBezTo>
                <a:cubicBezTo>
                  <a:pt x="4497" y="3020"/>
                  <a:pt x="4497" y="3020"/>
                  <a:pt x="4497" y="3020"/>
                </a:cubicBezTo>
                <a:close/>
                <a:moveTo>
                  <a:pt x="868" y="2853"/>
                </a:moveTo>
                <a:cubicBezTo>
                  <a:pt x="4330" y="2853"/>
                  <a:pt x="4330" y="2853"/>
                  <a:pt x="4330" y="2853"/>
                </a:cubicBezTo>
                <a:cubicBezTo>
                  <a:pt x="4330" y="492"/>
                  <a:pt x="4330" y="492"/>
                  <a:pt x="4330" y="492"/>
                </a:cubicBezTo>
                <a:cubicBezTo>
                  <a:pt x="868" y="492"/>
                  <a:pt x="868" y="492"/>
                  <a:pt x="868" y="492"/>
                </a:cubicBezTo>
                <a:cubicBezTo>
                  <a:pt x="868" y="2853"/>
                  <a:pt x="868" y="2853"/>
                  <a:pt x="868" y="2853"/>
                </a:cubicBezTo>
                <a:close/>
                <a:moveTo>
                  <a:pt x="2583" y="2469"/>
                </a:moveTo>
                <a:cubicBezTo>
                  <a:pt x="1339" y="2469"/>
                  <a:pt x="1339" y="2469"/>
                  <a:pt x="1339" y="2469"/>
                </a:cubicBezTo>
                <a:cubicBezTo>
                  <a:pt x="1339" y="1225"/>
                  <a:pt x="1339" y="1225"/>
                  <a:pt x="1339" y="1225"/>
                </a:cubicBezTo>
                <a:cubicBezTo>
                  <a:pt x="2434" y="1225"/>
                  <a:pt x="2434" y="1225"/>
                  <a:pt x="2434" y="1225"/>
                </a:cubicBezTo>
                <a:cubicBezTo>
                  <a:pt x="2796" y="735"/>
                  <a:pt x="2796" y="735"/>
                  <a:pt x="2796" y="735"/>
                </a:cubicBezTo>
                <a:cubicBezTo>
                  <a:pt x="2930" y="834"/>
                  <a:pt x="2930" y="834"/>
                  <a:pt x="2930" y="834"/>
                </a:cubicBezTo>
                <a:cubicBezTo>
                  <a:pt x="2583" y="1303"/>
                  <a:pt x="2583" y="1303"/>
                  <a:pt x="2583" y="1303"/>
                </a:cubicBezTo>
                <a:cubicBezTo>
                  <a:pt x="2583" y="2469"/>
                  <a:pt x="2583" y="2469"/>
                  <a:pt x="2583" y="2469"/>
                </a:cubicBezTo>
                <a:close/>
                <a:moveTo>
                  <a:pt x="1505" y="2303"/>
                </a:moveTo>
                <a:cubicBezTo>
                  <a:pt x="2417" y="2303"/>
                  <a:pt x="2417" y="2303"/>
                  <a:pt x="2417" y="2303"/>
                </a:cubicBezTo>
                <a:cubicBezTo>
                  <a:pt x="2417" y="1528"/>
                  <a:pt x="2417" y="1528"/>
                  <a:pt x="2417" y="1528"/>
                </a:cubicBezTo>
                <a:cubicBezTo>
                  <a:pt x="1929" y="2187"/>
                  <a:pt x="1929" y="2187"/>
                  <a:pt x="1929" y="2187"/>
                </a:cubicBezTo>
                <a:cubicBezTo>
                  <a:pt x="1583" y="1601"/>
                  <a:pt x="1583" y="1601"/>
                  <a:pt x="1583" y="1601"/>
                </a:cubicBezTo>
                <a:cubicBezTo>
                  <a:pt x="1726" y="1517"/>
                  <a:pt x="1726" y="1517"/>
                  <a:pt x="1726" y="1517"/>
                </a:cubicBezTo>
                <a:cubicBezTo>
                  <a:pt x="1945" y="1887"/>
                  <a:pt x="1945" y="1887"/>
                  <a:pt x="1945" y="1887"/>
                </a:cubicBezTo>
                <a:cubicBezTo>
                  <a:pt x="2311" y="1391"/>
                  <a:pt x="2311" y="1391"/>
                  <a:pt x="2311" y="1391"/>
                </a:cubicBezTo>
                <a:cubicBezTo>
                  <a:pt x="1505" y="1391"/>
                  <a:pt x="1505" y="1391"/>
                  <a:pt x="1505" y="1391"/>
                </a:cubicBezTo>
                <a:cubicBezTo>
                  <a:pt x="1505" y="2303"/>
                  <a:pt x="1505" y="2303"/>
                  <a:pt x="1505" y="2303"/>
                </a:cubicBezTo>
                <a:close/>
                <a:moveTo>
                  <a:pt x="3363" y="2071"/>
                </a:moveTo>
                <a:cubicBezTo>
                  <a:pt x="2815" y="2071"/>
                  <a:pt x="2815" y="2071"/>
                  <a:pt x="2815" y="2071"/>
                </a:cubicBezTo>
                <a:cubicBezTo>
                  <a:pt x="2815" y="1905"/>
                  <a:pt x="2815" y="1905"/>
                  <a:pt x="2815" y="1905"/>
                </a:cubicBezTo>
                <a:cubicBezTo>
                  <a:pt x="3363" y="1905"/>
                  <a:pt x="3363" y="1905"/>
                  <a:pt x="3363" y="1905"/>
                </a:cubicBezTo>
                <a:cubicBezTo>
                  <a:pt x="3363" y="2071"/>
                  <a:pt x="3363" y="2071"/>
                  <a:pt x="3363" y="2071"/>
                </a:cubicBezTo>
                <a:close/>
                <a:moveTo>
                  <a:pt x="3870" y="1731"/>
                </a:moveTo>
                <a:cubicBezTo>
                  <a:pt x="2815" y="1731"/>
                  <a:pt x="2815" y="1731"/>
                  <a:pt x="2815" y="1731"/>
                </a:cubicBezTo>
                <a:cubicBezTo>
                  <a:pt x="2815" y="1565"/>
                  <a:pt x="2815" y="1565"/>
                  <a:pt x="2815" y="1565"/>
                </a:cubicBezTo>
                <a:cubicBezTo>
                  <a:pt x="3870" y="1565"/>
                  <a:pt x="3870" y="1565"/>
                  <a:pt x="3870" y="1565"/>
                </a:cubicBezTo>
                <a:cubicBezTo>
                  <a:pt x="3870" y="1731"/>
                  <a:pt x="3870" y="1731"/>
                  <a:pt x="3870" y="1731"/>
                </a:cubicBezTo>
                <a:close/>
                <a:moveTo>
                  <a:pt x="3870" y="1391"/>
                </a:moveTo>
                <a:cubicBezTo>
                  <a:pt x="2815" y="1391"/>
                  <a:pt x="2815" y="1391"/>
                  <a:pt x="2815" y="1391"/>
                </a:cubicBezTo>
                <a:cubicBezTo>
                  <a:pt x="2815" y="1225"/>
                  <a:pt x="2815" y="1225"/>
                  <a:pt x="2815" y="1225"/>
                </a:cubicBezTo>
                <a:cubicBezTo>
                  <a:pt x="3870" y="1225"/>
                  <a:pt x="3870" y="1225"/>
                  <a:pt x="3870" y="1225"/>
                </a:cubicBezTo>
                <a:cubicBezTo>
                  <a:pt x="3870" y="1391"/>
                  <a:pt x="3870" y="1391"/>
                  <a:pt x="3870" y="1391"/>
                </a:cubicBezTo>
                <a:close/>
              </a:path>
            </a:pathLst>
          </a:custGeom>
          <a:solidFill>
            <a:schemeClr val="bg1"/>
          </a:solidFill>
          <a:ln>
            <a:noFill/>
          </a:ln>
        </p:spPr>
        <p:txBody>
          <a:bodyPr vert="horz" wrap="square" lIns="68544" tIns="34272" rIns="68544" bIns="34272" numCol="1" anchor="t" anchorCtr="0" compatLnSpc="1">
            <a:prstTxWarp prst="textNoShape">
              <a:avLst/>
            </a:prstTxWarp>
          </a:bodyPr>
          <a:lstStyle/>
          <a:p>
            <a:pPr defTabSz="685366">
              <a:defRPr/>
            </a:pPr>
            <a:endParaRPr lang="en-US" sz="1348">
              <a:solidFill>
                <a:srgbClr val="000000"/>
              </a:solidFill>
            </a:endParaRPr>
          </a:p>
        </p:txBody>
      </p:sp>
      <p:grpSp>
        <p:nvGrpSpPr>
          <p:cNvPr id="29" name="Group 28">
            <a:extLst>
              <a:ext uri="{FF2B5EF4-FFF2-40B4-BE49-F238E27FC236}">
                <a16:creationId xmlns:a16="http://schemas.microsoft.com/office/drawing/2014/main" id="{A84B8001-16EF-43CB-807F-8C017CB11483}"/>
              </a:ext>
            </a:extLst>
          </p:cNvPr>
          <p:cNvGrpSpPr/>
          <p:nvPr/>
        </p:nvGrpSpPr>
        <p:grpSpPr>
          <a:xfrm>
            <a:off x="608799" y="2994618"/>
            <a:ext cx="198880" cy="198880"/>
            <a:chOff x="1812658" y="-796063"/>
            <a:chExt cx="464530" cy="464530"/>
          </a:xfrm>
          <a:solidFill>
            <a:schemeClr val="tx2"/>
          </a:solidFill>
        </p:grpSpPr>
        <p:cxnSp>
          <p:nvCxnSpPr>
            <p:cNvPr id="30" name="Straight Arrow Connector 29">
              <a:extLst>
                <a:ext uri="{FF2B5EF4-FFF2-40B4-BE49-F238E27FC236}">
                  <a16:creationId xmlns:a16="http://schemas.microsoft.com/office/drawing/2014/main" id="{6BF47D0F-BDF7-41F2-838F-0902B688EE23}"/>
                </a:ext>
              </a:extLst>
            </p:cNvPr>
            <p:cNvCxnSpPr/>
            <p:nvPr/>
          </p:nvCxnSpPr>
          <p:spPr bwMode="gray">
            <a:xfrm>
              <a:off x="1812658" y="-586048"/>
              <a:ext cx="464530" cy="0"/>
            </a:xfrm>
            <a:prstGeom prst="straightConnector1">
              <a:avLst/>
            </a:prstGeom>
            <a:grpFill/>
            <a:ln w="12700" cmpd="sng">
              <a:solidFill>
                <a:schemeClr val="bg1"/>
              </a:solidFill>
              <a:miter lim="800000"/>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8D2A54D-BE1C-4BEC-A29C-E52FB5A23AFC}"/>
                </a:ext>
              </a:extLst>
            </p:cNvPr>
            <p:cNvCxnSpPr/>
            <p:nvPr/>
          </p:nvCxnSpPr>
          <p:spPr bwMode="gray">
            <a:xfrm rot="16200000">
              <a:off x="1826915" y="-563798"/>
              <a:ext cx="464530" cy="0"/>
            </a:xfrm>
            <a:prstGeom prst="straightConnector1">
              <a:avLst/>
            </a:prstGeom>
            <a:grpFill/>
            <a:ln w="12700" cmpd="sng">
              <a:solidFill>
                <a:schemeClr val="bg1"/>
              </a:solidFill>
              <a:miter lim="800000"/>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796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7" y="184622"/>
            <a:ext cx="9634291" cy="383919"/>
          </a:xfrm>
        </p:spPr>
        <p:txBody>
          <a:bodyPr/>
          <a:lstStyle/>
          <a:p>
            <a:r>
              <a:rPr lang="en-US" sz="2200" dirty="0"/>
              <a:t>CVSHealth Opportunity management framework </a:t>
            </a:r>
            <a:r>
              <a:rPr lang="en-US" sz="2200" u="sng" dirty="0"/>
              <a:t>long-term vision</a:t>
            </a:r>
          </a:p>
        </p:txBody>
      </p:sp>
      <p:sp>
        <p:nvSpPr>
          <p:cNvPr id="108" name="TextBox 107"/>
          <p:cNvSpPr txBox="1"/>
          <p:nvPr/>
        </p:nvSpPr>
        <p:spPr>
          <a:xfrm>
            <a:off x="223581" y="1001737"/>
            <a:ext cx="1613890" cy="177741"/>
          </a:xfrm>
          <a:prstGeom prst="rect">
            <a:avLst/>
          </a:prstGeom>
          <a:noFill/>
        </p:spPr>
        <p:txBody>
          <a:bodyPr wrap="square" lIns="0" tIns="0" rIns="0" bIns="0" rtlCol="0">
            <a:spAutoFit/>
          </a:bodyPr>
          <a:lstStyle/>
          <a:p>
            <a:pPr algn="ctr"/>
            <a:r>
              <a:rPr lang="en-US" sz="1050" b="1" dirty="0">
                <a:solidFill>
                  <a:srgbClr val="C00000"/>
                </a:solidFill>
              </a:rPr>
              <a:t>Opportunity Targeting</a:t>
            </a:r>
          </a:p>
        </p:txBody>
      </p:sp>
      <p:sp>
        <p:nvSpPr>
          <p:cNvPr id="110" name="TextBox 109"/>
          <p:cNvSpPr txBox="1"/>
          <p:nvPr/>
        </p:nvSpPr>
        <p:spPr>
          <a:xfrm>
            <a:off x="2576314" y="1001738"/>
            <a:ext cx="2699021" cy="177741"/>
          </a:xfrm>
          <a:prstGeom prst="rect">
            <a:avLst/>
          </a:prstGeom>
          <a:noFill/>
        </p:spPr>
        <p:txBody>
          <a:bodyPr wrap="square" lIns="0" tIns="0" rIns="0" bIns="0" rtlCol="0">
            <a:spAutoFit/>
          </a:bodyPr>
          <a:lstStyle/>
          <a:p>
            <a:pPr algn="ctr"/>
            <a:r>
              <a:rPr lang="en-US" sz="1050" b="1" dirty="0">
                <a:solidFill>
                  <a:srgbClr val="C00000"/>
                </a:solidFill>
              </a:rPr>
              <a:t>Opportunity aggregation &amp; coordination</a:t>
            </a:r>
          </a:p>
        </p:txBody>
      </p:sp>
      <p:sp>
        <p:nvSpPr>
          <p:cNvPr id="114" name="Oval 113"/>
          <p:cNvSpPr/>
          <p:nvPr/>
        </p:nvSpPr>
        <p:spPr bwMode="gray">
          <a:xfrm>
            <a:off x="911627" y="691312"/>
            <a:ext cx="237799" cy="254685"/>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118" name="Isosceles Triangle 117"/>
          <p:cNvSpPr/>
          <p:nvPr/>
        </p:nvSpPr>
        <p:spPr bwMode="gray">
          <a:xfrm rot="5400000">
            <a:off x="1712140" y="1003267"/>
            <a:ext cx="276188" cy="80581"/>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9" name="Rectangle 228"/>
          <p:cNvSpPr/>
          <p:nvPr/>
        </p:nvSpPr>
        <p:spPr>
          <a:xfrm>
            <a:off x="9535096" y="1786"/>
            <a:ext cx="2652143" cy="505248"/>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230" name="TextBox 229"/>
          <p:cNvSpPr txBox="1"/>
          <p:nvPr/>
        </p:nvSpPr>
        <p:spPr>
          <a:xfrm>
            <a:off x="9635918" y="144298"/>
            <a:ext cx="619117" cy="184570"/>
          </a:xfrm>
          <a:prstGeom prst="rect">
            <a:avLst/>
          </a:prstGeom>
          <a:noFill/>
        </p:spPr>
        <p:txBody>
          <a:bodyPr wrap="square" rtlCol="0">
            <a:spAutoFit/>
          </a:bodyPr>
          <a:lstStyle/>
          <a:p>
            <a:r>
              <a:rPr lang="en-US" sz="600" b="1" dirty="0"/>
              <a:t>Capability:</a:t>
            </a:r>
          </a:p>
        </p:txBody>
      </p:sp>
      <p:sp>
        <p:nvSpPr>
          <p:cNvPr id="231" name="TextBox 230"/>
          <p:cNvSpPr txBox="1"/>
          <p:nvPr/>
        </p:nvSpPr>
        <p:spPr>
          <a:xfrm>
            <a:off x="10238036" y="16280"/>
            <a:ext cx="541187" cy="184570"/>
          </a:xfrm>
          <a:prstGeom prst="rect">
            <a:avLst/>
          </a:prstGeom>
          <a:noFill/>
        </p:spPr>
        <p:txBody>
          <a:bodyPr wrap="square" rtlCol="0">
            <a:spAutoFit/>
          </a:bodyPr>
          <a:lstStyle/>
          <a:p>
            <a:r>
              <a:rPr lang="en-US" sz="600" dirty="0"/>
              <a:t>New:</a:t>
            </a:r>
          </a:p>
        </p:txBody>
      </p:sp>
      <p:sp>
        <p:nvSpPr>
          <p:cNvPr id="232" name="TextBox 231"/>
          <p:cNvSpPr txBox="1"/>
          <p:nvPr/>
        </p:nvSpPr>
        <p:spPr>
          <a:xfrm>
            <a:off x="10674087" y="16279"/>
            <a:ext cx="541187" cy="184570"/>
          </a:xfrm>
          <a:prstGeom prst="rect">
            <a:avLst/>
          </a:prstGeom>
          <a:noFill/>
        </p:spPr>
        <p:txBody>
          <a:bodyPr wrap="square" rtlCol="0">
            <a:spAutoFit/>
          </a:bodyPr>
          <a:lstStyle/>
          <a:p>
            <a:r>
              <a:rPr lang="en-US" sz="600" dirty="0"/>
              <a:t>Modified:</a:t>
            </a:r>
          </a:p>
        </p:txBody>
      </p:sp>
      <p:sp>
        <p:nvSpPr>
          <p:cNvPr id="233" name="TextBox 232"/>
          <p:cNvSpPr txBox="1"/>
          <p:nvPr/>
        </p:nvSpPr>
        <p:spPr>
          <a:xfrm>
            <a:off x="11137394" y="21798"/>
            <a:ext cx="541187" cy="184570"/>
          </a:xfrm>
          <a:prstGeom prst="rect">
            <a:avLst/>
          </a:prstGeom>
          <a:noFill/>
        </p:spPr>
        <p:txBody>
          <a:bodyPr wrap="square" rtlCol="0">
            <a:spAutoFit/>
          </a:bodyPr>
          <a:lstStyle/>
          <a:p>
            <a:r>
              <a:rPr lang="en-US" sz="600" dirty="0"/>
              <a:t>Existing:</a:t>
            </a:r>
          </a:p>
        </p:txBody>
      </p:sp>
      <p:sp>
        <p:nvSpPr>
          <p:cNvPr id="234" name="TextBox 233"/>
          <p:cNvSpPr txBox="1"/>
          <p:nvPr/>
        </p:nvSpPr>
        <p:spPr>
          <a:xfrm>
            <a:off x="11587782" y="27317"/>
            <a:ext cx="541187" cy="184570"/>
          </a:xfrm>
          <a:prstGeom prst="rect">
            <a:avLst/>
          </a:prstGeom>
          <a:noFill/>
        </p:spPr>
        <p:txBody>
          <a:bodyPr wrap="square" rtlCol="0">
            <a:spAutoFit/>
          </a:bodyPr>
          <a:lstStyle/>
          <a:p>
            <a:r>
              <a:rPr lang="en-US" sz="600" dirty="0"/>
              <a:t>Future:</a:t>
            </a:r>
          </a:p>
        </p:txBody>
      </p:sp>
      <p:cxnSp>
        <p:nvCxnSpPr>
          <p:cNvPr id="235" name="Straight Connector 234"/>
          <p:cNvCxnSpPr/>
          <p:nvPr/>
        </p:nvCxnSpPr>
        <p:spPr>
          <a:xfrm>
            <a:off x="10313193" y="390118"/>
            <a:ext cx="24752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791915" y="383770"/>
            <a:ext cx="2475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1241348" y="390118"/>
            <a:ext cx="24752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1704459" y="396464"/>
            <a:ext cx="247522"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9614319" y="289966"/>
            <a:ext cx="631749" cy="184570"/>
          </a:xfrm>
          <a:prstGeom prst="rect">
            <a:avLst/>
          </a:prstGeom>
          <a:noFill/>
        </p:spPr>
        <p:txBody>
          <a:bodyPr wrap="square" rtlCol="0">
            <a:spAutoFit/>
          </a:bodyPr>
          <a:lstStyle/>
          <a:p>
            <a:r>
              <a:rPr lang="en-US" sz="600" b="1" dirty="0"/>
              <a:t>Integration:</a:t>
            </a:r>
          </a:p>
        </p:txBody>
      </p:sp>
      <p:sp>
        <p:nvSpPr>
          <p:cNvPr id="240" name="Rectangle 239"/>
          <p:cNvSpPr/>
          <p:nvPr/>
        </p:nvSpPr>
        <p:spPr bwMode="gray">
          <a:xfrm>
            <a:off x="10778584" y="194529"/>
            <a:ext cx="267233" cy="114714"/>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1" name="Rectangle 240"/>
          <p:cNvSpPr/>
          <p:nvPr/>
        </p:nvSpPr>
        <p:spPr bwMode="gray">
          <a:xfrm>
            <a:off x="11221991" y="194529"/>
            <a:ext cx="267233" cy="11471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2" name="Rectangle 241"/>
          <p:cNvSpPr/>
          <p:nvPr/>
        </p:nvSpPr>
        <p:spPr bwMode="gray">
          <a:xfrm>
            <a:off x="11697931" y="196469"/>
            <a:ext cx="267233" cy="114714"/>
          </a:xfrm>
          <a:prstGeom prst="rect">
            <a:avLst/>
          </a:prstGeom>
          <a:solidFill>
            <a:srgbClr val="EEEEEE"/>
          </a:solidFill>
          <a:ln w="63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3" name="Rectangle 242"/>
          <p:cNvSpPr/>
          <p:nvPr/>
        </p:nvSpPr>
        <p:spPr bwMode="gray">
          <a:xfrm>
            <a:off x="10302502" y="193929"/>
            <a:ext cx="267233" cy="114714"/>
          </a:xfrm>
          <a:prstGeom prst="rect">
            <a:avLst/>
          </a:prstGeom>
          <a:solidFill>
            <a:srgbClr val="EEEEEE"/>
          </a:solidFill>
          <a:ln w="63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05" name="Rectangle 204"/>
          <p:cNvSpPr/>
          <p:nvPr/>
        </p:nvSpPr>
        <p:spPr bwMode="gray">
          <a:xfrm>
            <a:off x="732537" y="2157806"/>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Analytics NBA</a:t>
            </a:r>
          </a:p>
          <a:p>
            <a:pPr algn="ctr"/>
            <a:r>
              <a:rPr lang="en-US" sz="800" b="1" dirty="0">
                <a:solidFill>
                  <a:schemeClr val="tx1"/>
                </a:solidFill>
              </a:rPr>
              <a:t>Targeting</a:t>
            </a:r>
            <a:endParaRPr lang="en-US" sz="700" b="1" dirty="0">
              <a:solidFill>
                <a:schemeClr val="tx1"/>
              </a:solidFill>
            </a:endParaRPr>
          </a:p>
        </p:txBody>
      </p:sp>
      <p:sp>
        <p:nvSpPr>
          <p:cNvPr id="223" name="Isosceles Triangle 222"/>
          <p:cNvSpPr/>
          <p:nvPr/>
        </p:nvSpPr>
        <p:spPr bwMode="gray">
          <a:xfrm rot="5400000">
            <a:off x="6117278" y="997314"/>
            <a:ext cx="276188" cy="97744"/>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05" name="Oval 104"/>
          <p:cNvSpPr/>
          <p:nvPr/>
        </p:nvSpPr>
        <p:spPr bwMode="gray">
          <a:xfrm>
            <a:off x="3814989" y="690648"/>
            <a:ext cx="268814" cy="269293"/>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103" name="Rectangle 102"/>
          <p:cNvSpPr/>
          <p:nvPr/>
        </p:nvSpPr>
        <p:spPr bwMode="gray">
          <a:xfrm>
            <a:off x="2671094" y="1065843"/>
            <a:ext cx="2538058" cy="5440251"/>
          </a:xfrm>
          <a:prstGeom prst="rect">
            <a:avLst/>
          </a:prstGeom>
          <a:no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a:t>
            </a:r>
          </a:p>
        </p:txBody>
      </p:sp>
      <p:sp>
        <p:nvSpPr>
          <p:cNvPr id="101" name="Rectangle 100"/>
          <p:cNvSpPr/>
          <p:nvPr/>
        </p:nvSpPr>
        <p:spPr bwMode="gray">
          <a:xfrm>
            <a:off x="6413726" y="2284515"/>
            <a:ext cx="2798798" cy="960213"/>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Retail channels</a:t>
            </a:r>
          </a:p>
        </p:txBody>
      </p:sp>
      <p:sp>
        <p:nvSpPr>
          <p:cNvPr id="102" name="Rectangle 101"/>
          <p:cNvSpPr/>
          <p:nvPr/>
        </p:nvSpPr>
        <p:spPr bwMode="gray">
          <a:xfrm>
            <a:off x="6473137" y="2530615"/>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RxConnect channels</a:t>
            </a:r>
          </a:p>
        </p:txBody>
      </p:sp>
      <p:sp>
        <p:nvSpPr>
          <p:cNvPr id="109" name="Rectangle 108"/>
          <p:cNvSpPr/>
          <p:nvPr/>
        </p:nvSpPr>
        <p:spPr bwMode="gray">
          <a:xfrm>
            <a:off x="7020654" y="2527652"/>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Minute Clinic Epic</a:t>
            </a:r>
          </a:p>
        </p:txBody>
      </p:sp>
      <p:sp>
        <p:nvSpPr>
          <p:cNvPr id="111" name="Rectangle 110"/>
          <p:cNvSpPr/>
          <p:nvPr/>
        </p:nvSpPr>
        <p:spPr bwMode="gray">
          <a:xfrm>
            <a:off x="7556190" y="252112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HealthHUB</a:t>
            </a:r>
          </a:p>
        </p:txBody>
      </p:sp>
      <p:sp>
        <p:nvSpPr>
          <p:cNvPr id="112" name="Rectangle 111"/>
          <p:cNvSpPr/>
          <p:nvPr/>
        </p:nvSpPr>
        <p:spPr bwMode="gray">
          <a:xfrm>
            <a:off x="8097407" y="252112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POS</a:t>
            </a:r>
          </a:p>
        </p:txBody>
      </p:sp>
      <p:sp>
        <p:nvSpPr>
          <p:cNvPr id="126" name="Rectangle 125"/>
          <p:cNvSpPr/>
          <p:nvPr/>
        </p:nvSpPr>
        <p:spPr bwMode="gray">
          <a:xfrm>
            <a:off x="6473136" y="281900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Panels</a:t>
            </a:r>
          </a:p>
        </p:txBody>
      </p:sp>
      <p:sp>
        <p:nvSpPr>
          <p:cNvPr id="131" name="Rectangle 130"/>
          <p:cNvSpPr/>
          <p:nvPr/>
        </p:nvSpPr>
        <p:spPr bwMode="gray">
          <a:xfrm>
            <a:off x="7020653" y="2819754"/>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PCC</a:t>
            </a:r>
          </a:p>
        </p:txBody>
      </p:sp>
      <p:sp>
        <p:nvSpPr>
          <p:cNvPr id="134" name="Rectangle 133"/>
          <p:cNvSpPr/>
          <p:nvPr/>
        </p:nvSpPr>
        <p:spPr bwMode="gray">
          <a:xfrm>
            <a:off x="8643337" y="252112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RPCC</a:t>
            </a:r>
          </a:p>
        </p:txBody>
      </p:sp>
      <p:sp>
        <p:nvSpPr>
          <p:cNvPr id="138" name="Rectangle 137"/>
          <p:cNvSpPr/>
          <p:nvPr/>
        </p:nvSpPr>
        <p:spPr bwMode="gray">
          <a:xfrm>
            <a:off x="6413726" y="4316084"/>
            <a:ext cx="2798798" cy="960213"/>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PBM channels</a:t>
            </a:r>
          </a:p>
        </p:txBody>
      </p:sp>
      <p:sp>
        <p:nvSpPr>
          <p:cNvPr id="152" name="Rectangle 151"/>
          <p:cNvSpPr/>
          <p:nvPr/>
        </p:nvSpPr>
        <p:spPr bwMode="gray">
          <a:xfrm>
            <a:off x="6455676" y="4536669"/>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eClinical</a:t>
            </a:r>
          </a:p>
        </p:txBody>
      </p:sp>
      <p:sp>
        <p:nvSpPr>
          <p:cNvPr id="153" name="Rectangle 152"/>
          <p:cNvSpPr/>
          <p:nvPr/>
        </p:nvSpPr>
        <p:spPr bwMode="gray">
          <a:xfrm>
            <a:off x="7546323" y="4535921"/>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Outbound call center</a:t>
            </a:r>
          </a:p>
        </p:txBody>
      </p:sp>
      <p:sp>
        <p:nvSpPr>
          <p:cNvPr id="154" name="Rectangle 153"/>
          <p:cNvSpPr/>
          <p:nvPr/>
        </p:nvSpPr>
        <p:spPr bwMode="gray">
          <a:xfrm>
            <a:off x="8093840" y="4536669"/>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RxAd call center</a:t>
            </a:r>
          </a:p>
        </p:txBody>
      </p:sp>
      <p:sp>
        <p:nvSpPr>
          <p:cNvPr id="155" name="Rectangle 154"/>
          <p:cNvSpPr/>
          <p:nvPr/>
        </p:nvSpPr>
        <p:spPr bwMode="gray">
          <a:xfrm>
            <a:off x="8629376" y="453117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Transform care</a:t>
            </a:r>
          </a:p>
        </p:txBody>
      </p:sp>
      <p:sp>
        <p:nvSpPr>
          <p:cNvPr id="156" name="Rectangle 155"/>
          <p:cNvSpPr/>
          <p:nvPr/>
        </p:nvSpPr>
        <p:spPr bwMode="gray">
          <a:xfrm>
            <a:off x="6447119" y="484263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Specialty call center</a:t>
            </a:r>
          </a:p>
        </p:txBody>
      </p:sp>
      <p:sp>
        <p:nvSpPr>
          <p:cNvPr id="157" name="Rectangle 156"/>
          <p:cNvSpPr/>
          <p:nvPr/>
        </p:nvSpPr>
        <p:spPr bwMode="gray">
          <a:xfrm>
            <a:off x="7001606" y="4536669"/>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Coram Epic</a:t>
            </a:r>
          </a:p>
        </p:txBody>
      </p:sp>
      <p:sp>
        <p:nvSpPr>
          <p:cNvPr id="158" name="Rectangle 157"/>
          <p:cNvSpPr/>
          <p:nvPr/>
        </p:nvSpPr>
        <p:spPr bwMode="gray">
          <a:xfrm>
            <a:off x="6993049" y="484263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Non-CVS pharmacies</a:t>
            </a:r>
          </a:p>
        </p:txBody>
      </p:sp>
      <p:sp>
        <p:nvSpPr>
          <p:cNvPr id="161" name="Rectangle 160"/>
          <p:cNvSpPr/>
          <p:nvPr/>
        </p:nvSpPr>
        <p:spPr bwMode="gray">
          <a:xfrm>
            <a:off x="6413726" y="3296599"/>
            <a:ext cx="2798798" cy="960213"/>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channels</a:t>
            </a:r>
          </a:p>
        </p:txBody>
      </p:sp>
      <p:sp>
        <p:nvSpPr>
          <p:cNvPr id="162" name="Rectangle 161"/>
          <p:cNvSpPr/>
          <p:nvPr/>
        </p:nvSpPr>
        <p:spPr bwMode="gray">
          <a:xfrm>
            <a:off x="6473137" y="3632325"/>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Med compass</a:t>
            </a:r>
          </a:p>
        </p:txBody>
      </p:sp>
      <p:sp>
        <p:nvSpPr>
          <p:cNvPr id="169" name="Rectangle 168"/>
          <p:cNvSpPr/>
          <p:nvPr/>
        </p:nvSpPr>
        <p:spPr bwMode="gray">
          <a:xfrm>
            <a:off x="7020654" y="3629362"/>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ATV</a:t>
            </a:r>
          </a:p>
        </p:txBody>
      </p:sp>
      <p:sp>
        <p:nvSpPr>
          <p:cNvPr id="170" name="Rectangle 169"/>
          <p:cNvSpPr/>
          <p:nvPr/>
        </p:nvSpPr>
        <p:spPr bwMode="gray">
          <a:xfrm>
            <a:off x="7556190" y="362283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CEC</a:t>
            </a:r>
          </a:p>
        </p:txBody>
      </p:sp>
      <p:sp>
        <p:nvSpPr>
          <p:cNvPr id="172" name="Rectangle 171"/>
          <p:cNvSpPr/>
          <p:nvPr/>
        </p:nvSpPr>
        <p:spPr bwMode="gray">
          <a:xfrm>
            <a:off x="8097407" y="362283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GPS</a:t>
            </a:r>
          </a:p>
        </p:txBody>
      </p:sp>
      <p:sp>
        <p:nvSpPr>
          <p:cNvPr id="182" name="Rectangle 181"/>
          <p:cNvSpPr/>
          <p:nvPr/>
        </p:nvSpPr>
        <p:spPr bwMode="gray">
          <a:xfrm>
            <a:off x="7556521" y="281900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Instore counsel</a:t>
            </a:r>
          </a:p>
        </p:txBody>
      </p:sp>
      <p:sp>
        <p:nvSpPr>
          <p:cNvPr id="184" name="Rectangle 183"/>
          <p:cNvSpPr/>
          <p:nvPr/>
        </p:nvSpPr>
        <p:spPr bwMode="gray">
          <a:xfrm>
            <a:off x="8093840" y="281900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AI</a:t>
            </a:r>
          </a:p>
        </p:txBody>
      </p:sp>
      <p:sp>
        <p:nvSpPr>
          <p:cNvPr id="189" name="Oval 188"/>
          <p:cNvSpPr/>
          <p:nvPr/>
        </p:nvSpPr>
        <p:spPr bwMode="gray">
          <a:xfrm>
            <a:off x="7577658" y="755065"/>
            <a:ext cx="288450" cy="254685"/>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190" name="TextBox 189"/>
          <p:cNvSpPr txBox="1"/>
          <p:nvPr/>
        </p:nvSpPr>
        <p:spPr>
          <a:xfrm>
            <a:off x="7079805" y="1014740"/>
            <a:ext cx="1609150" cy="177741"/>
          </a:xfrm>
          <a:prstGeom prst="rect">
            <a:avLst/>
          </a:prstGeom>
          <a:noFill/>
        </p:spPr>
        <p:txBody>
          <a:bodyPr wrap="square" lIns="0" tIns="0" rIns="0" bIns="0" rtlCol="0">
            <a:spAutoFit/>
          </a:bodyPr>
          <a:lstStyle/>
          <a:p>
            <a:pPr algn="ctr"/>
            <a:r>
              <a:rPr lang="en-US" sz="1050" b="1" dirty="0">
                <a:solidFill>
                  <a:srgbClr val="C00000"/>
                </a:solidFill>
              </a:rPr>
              <a:t>Omni-channel delivery</a:t>
            </a:r>
          </a:p>
        </p:txBody>
      </p:sp>
      <p:sp>
        <p:nvSpPr>
          <p:cNvPr id="194" name="Rectangle 193"/>
          <p:cNvSpPr/>
          <p:nvPr/>
        </p:nvSpPr>
        <p:spPr bwMode="gray">
          <a:xfrm>
            <a:off x="8638624" y="362283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SFMC</a:t>
            </a:r>
          </a:p>
        </p:txBody>
      </p:sp>
      <p:sp>
        <p:nvSpPr>
          <p:cNvPr id="146" name="Rectangle 145"/>
          <p:cNvSpPr/>
          <p:nvPr/>
        </p:nvSpPr>
        <p:spPr bwMode="gray">
          <a:xfrm>
            <a:off x="732537" y="1343898"/>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Care Engine </a:t>
            </a:r>
            <a:r>
              <a:rPr lang="en-US" sz="800" b="1" dirty="0">
                <a:solidFill>
                  <a:schemeClr val="tx1"/>
                </a:solidFill>
              </a:rPr>
              <a:t>Targeting</a:t>
            </a:r>
            <a:endParaRPr lang="en-US" sz="700" b="1" dirty="0">
              <a:solidFill>
                <a:schemeClr val="tx1"/>
              </a:solidFill>
            </a:endParaRPr>
          </a:p>
        </p:txBody>
      </p:sp>
      <p:sp>
        <p:nvSpPr>
          <p:cNvPr id="147" name="Rectangle 146"/>
          <p:cNvSpPr/>
          <p:nvPr/>
        </p:nvSpPr>
        <p:spPr bwMode="gray">
          <a:xfrm>
            <a:off x="732537" y="2965260"/>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Retail</a:t>
            </a:r>
          </a:p>
          <a:p>
            <a:pPr algn="ctr"/>
            <a:r>
              <a:rPr lang="en-US" sz="800" b="1" dirty="0">
                <a:solidFill>
                  <a:schemeClr val="tx1"/>
                </a:solidFill>
              </a:rPr>
              <a:t>Targeting</a:t>
            </a:r>
            <a:endParaRPr lang="en-US" sz="700" b="1" dirty="0">
              <a:solidFill>
                <a:schemeClr val="tx1"/>
              </a:solidFill>
            </a:endParaRPr>
          </a:p>
        </p:txBody>
      </p:sp>
      <p:sp>
        <p:nvSpPr>
          <p:cNvPr id="176" name="Rectangle 175"/>
          <p:cNvSpPr/>
          <p:nvPr/>
        </p:nvSpPr>
        <p:spPr bwMode="gray">
          <a:xfrm>
            <a:off x="732537" y="3791282"/>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HCB</a:t>
            </a:r>
          </a:p>
          <a:p>
            <a:pPr algn="ctr"/>
            <a:r>
              <a:rPr lang="en-US" sz="800" b="1" dirty="0">
                <a:solidFill>
                  <a:schemeClr val="tx1"/>
                </a:solidFill>
              </a:rPr>
              <a:t>Targeting</a:t>
            </a:r>
            <a:endParaRPr lang="en-US" sz="700" b="1" dirty="0">
              <a:solidFill>
                <a:schemeClr val="tx1"/>
              </a:solidFill>
            </a:endParaRPr>
          </a:p>
        </p:txBody>
      </p:sp>
      <p:sp>
        <p:nvSpPr>
          <p:cNvPr id="177" name="Rectangle 176"/>
          <p:cNvSpPr/>
          <p:nvPr/>
        </p:nvSpPr>
        <p:spPr bwMode="gray">
          <a:xfrm>
            <a:off x="732537" y="4608644"/>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PBM</a:t>
            </a:r>
          </a:p>
          <a:p>
            <a:pPr algn="ctr"/>
            <a:r>
              <a:rPr lang="en-US" sz="800" b="1" dirty="0">
                <a:solidFill>
                  <a:schemeClr val="tx1"/>
                </a:solidFill>
              </a:rPr>
              <a:t>Targeting</a:t>
            </a:r>
            <a:endParaRPr lang="en-US" sz="700" b="1" dirty="0">
              <a:solidFill>
                <a:schemeClr val="tx1"/>
              </a:solidFill>
            </a:endParaRPr>
          </a:p>
        </p:txBody>
      </p:sp>
      <p:sp>
        <p:nvSpPr>
          <p:cNvPr id="178" name="Rectangle 177"/>
          <p:cNvSpPr/>
          <p:nvPr/>
        </p:nvSpPr>
        <p:spPr bwMode="gray">
          <a:xfrm>
            <a:off x="6413726" y="1269481"/>
            <a:ext cx="2798798" cy="960213"/>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Digital channels</a:t>
            </a:r>
          </a:p>
        </p:txBody>
      </p:sp>
      <p:sp>
        <p:nvSpPr>
          <p:cNvPr id="203" name="Rectangle 202"/>
          <p:cNvSpPr/>
          <p:nvPr/>
        </p:nvSpPr>
        <p:spPr bwMode="gray">
          <a:xfrm>
            <a:off x="7014971" y="186906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a:t>
            </a:r>
          </a:p>
        </p:txBody>
      </p:sp>
      <p:sp>
        <p:nvSpPr>
          <p:cNvPr id="204" name="Rectangle 203"/>
          <p:cNvSpPr/>
          <p:nvPr/>
        </p:nvSpPr>
        <p:spPr bwMode="gray">
          <a:xfrm>
            <a:off x="7556189" y="186906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Intrado IVR &amp; SMS</a:t>
            </a:r>
          </a:p>
        </p:txBody>
      </p:sp>
      <p:sp>
        <p:nvSpPr>
          <p:cNvPr id="207" name="Rectangle 206"/>
          <p:cNvSpPr/>
          <p:nvPr/>
        </p:nvSpPr>
        <p:spPr bwMode="gray">
          <a:xfrm>
            <a:off x="6456786" y="156614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digital</a:t>
            </a:r>
          </a:p>
        </p:txBody>
      </p:sp>
      <p:sp>
        <p:nvSpPr>
          <p:cNvPr id="209" name="Rectangle 208"/>
          <p:cNvSpPr/>
          <p:nvPr/>
        </p:nvSpPr>
        <p:spPr bwMode="gray">
          <a:xfrm>
            <a:off x="7582378" y="1567395"/>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Aetna Health</a:t>
            </a:r>
          </a:p>
        </p:txBody>
      </p:sp>
      <p:sp>
        <p:nvSpPr>
          <p:cNvPr id="211" name="Rectangle 210"/>
          <p:cNvSpPr/>
          <p:nvPr/>
        </p:nvSpPr>
        <p:spPr bwMode="gray">
          <a:xfrm>
            <a:off x="7014344" y="1566146"/>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 Cloud</a:t>
            </a:r>
          </a:p>
        </p:txBody>
      </p:sp>
      <p:sp>
        <p:nvSpPr>
          <p:cNvPr id="212" name="Rectangle 211"/>
          <p:cNvSpPr/>
          <p:nvPr/>
        </p:nvSpPr>
        <p:spPr bwMode="gray">
          <a:xfrm>
            <a:off x="8137162" y="1567395"/>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PBM </a:t>
            </a:r>
          </a:p>
          <a:p>
            <a:pPr algn="ctr"/>
            <a:r>
              <a:rPr lang="en-US" sz="700" b="1" dirty="0">
                <a:solidFill>
                  <a:schemeClr val="tx1"/>
                </a:solidFill>
              </a:rPr>
              <a:t>Digital</a:t>
            </a:r>
          </a:p>
        </p:txBody>
      </p:sp>
      <p:sp>
        <p:nvSpPr>
          <p:cNvPr id="213" name="Rectangle 212"/>
          <p:cNvSpPr/>
          <p:nvPr/>
        </p:nvSpPr>
        <p:spPr bwMode="gray">
          <a:xfrm>
            <a:off x="8688955" y="1569355"/>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SMS</a:t>
            </a:r>
          </a:p>
        </p:txBody>
      </p:sp>
      <p:sp>
        <p:nvSpPr>
          <p:cNvPr id="216" name="Rectangle 215"/>
          <p:cNvSpPr/>
          <p:nvPr/>
        </p:nvSpPr>
        <p:spPr bwMode="gray">
          <a:xfrm>
            <a:off x="6455676" y="187374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a:t>
            </a:r>
          </a:p>
        </p:txBody>
      </p:sp>
      <p:sp>
        <p:nvSpPr>
          <p:cNvPr id="244" name="Right Arrow 243"/>
          <p:cNvSpPr/>
          <p:nvPr/>
        </p:nvSpPr>
        <p:spPr bwMode="gray">
          <a:xfrm>
            <a:off x="1886862" y="3656903"/>
            <a:ext cx="632217" cy="216737"/>
          </a:xfrm>
          <a:prstGeom prst="rightArrow">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cxnSp>
        <p:nvCxnSpPr>
          <p:cNvPr id="247" name="Straight Arrow Connector 246"/>
          <p:cNvCxnSpPr>
            <a:cxnSpLocks/>
          </p:cNvCxnSpPr>
          <p:nvPr/>
        </p:nvCxnSpPr>
        <p:spPr>
          <a:xfrm flipV="1">
            <a:off x="5398533" y="2652650"/>
            <a:ext cx="575829" cy="819610"/>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cxnSpLocks/>
          </p:cNvCxnSpPr>
          <p:nvPr/>
        </p:nvCxnSpPr>
        <p:spPr>
          <a:xfrm flipV="1">
            <a:off x="5413065" y="3153658"/>
            <a:ext cx="743718" cy="521363"/>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cxnSpLocks/>
          </p:cNvCxnSpPr>
          <p:nvPr/>
        </p:nvCxnSpPr>
        <p:spPr>
          <a:xfrm>
            <a:off x="5405537" y="3926817"/>
            <a:ext cx="751246" cy="487999"/>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cxnSpLocks/>
          </p:cNvCxnSpPr>
          <p:nvPr/>
        </p:nvCxnSpPr>
        <p:spPr>
          <a:xfrm>
            <a:off x="5413065" y="4215854"/>
            <a:ext cx="545795" cy="671485"/>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cxnSpLocks/>
          </p:cNvCxnSpPr>
          <p:nvPr/>
        </p:nvCxnSpPr>
        <p:spPr>
          <a:xfrm flipH="1" flipV="1">
            <a:off x="1813606" y="4553426"/>
            <a:ext cx="784436" cy="378"/>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1945095" y="4423949"/>
            <a:ext cx="528381" cy="135352"/>
          </a:xfrm>
          <a:prstGeom prst="rect">
            <a:avLst/>
          </a:prstGeom>
          <a:noFill/>
        </p:spPr>
        <p:txBody>
          <a:bodyPr wrap="square" lIns="0" tIns="0" rIns="0" bIns="0" rtlCol="0">
            <a:spAutoFit/>
          </a:bodyPr>
          <a:lstStyle/>
          <a:p>
            <a:r>
              <a:rPr lang="en-US" sz="800" dirty="0">
                <a:solidFill>
                  <a:schemeClr val="tx2"/>
                </a:solidFill>
              </a:rPr>
              <a:t>Feedback</a:t>
            </a:r>
          </a:p>
        </p:txBody>
      </p:sp>
      <p:cxnSp>
        <p:nvCxnSpPr>
          <p:cNvPr id="264" name="Straight Arrow Connector 263"/>
          <p:cNvCxnSpPr>
            <a:cxnSpLocks/>
          </p:cNvCxnSpPr>
          <p:nvPr/>
        </p:nvCxnSpPr>
        <p:spPr>
          <a:xfrm flipH="1" flipV="1">
            <a:off x="1812015" y="2912330"/>
            <a:ext cx="784436" cy="378"/>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1943504" y="2782853"/>
            <a:ext cx="528381" cy="135352"/>
          </a:xfrm>
          <a:prstGeom prst="rect">
            <a:avLst/>
          </a:prstGeom>
          <a:noFill/>
        </p:spPr>
        <p:txBody>
          <a:bodyPr wrap="square" lIns="0" tIns="0" rIns="0" bIns="0" rtlCol="0">
            <a:spAutoFit/>
          </a:bodyPr>
          <a:lstStyle/>
          <a:p>
            <a:r>
              <a:rPr lang="en-US" sz="800" dirty="0">
                <a:solidFill>
                  <a:schemeClr val="tx2"/>
                </a:solidFill>
              </a:rPr>
              <a:t>Feedback</a:t>
            </a:r>
          </a:p>
        </p:txBody>
      </p:sp>
      <p:sp>
        <p:nvSpPr>
          <p:cNvPr id="266" name="Rectangle 265"/>
          <p:cNvSpPr/>
          <p:nvPr/>
        </p:nvSpPr>
        <p:spPr bwMode="gray">
          <a:xfrm>
            <a:off x="3135231" y="1707129"/>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Aggregation</a:t>
            </a:r>
          </a:p>
        </p:txBody>
      </p:sp>
      <p:sp>
        <p:nvSpPr>
          <p:cNvPr id="268" name="Rectangle 267"/>
          <p:cNvSpPr/>
          <p:nvPr/>
        </p:nvSpPr>
        <p:spPr bwMode="gray">
          <a:xfrm>
            <a:off x="3144504" y="1990710"/>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Personalization</a:t>
            </a:r>
          </a:p>
        </p:txBody>
      </p:sp>
      <p:sp>
        <p:nvSpPr>
          <p:cNvPr id="269" name="Rectangle 268"/>
          <p:cNvSpPr/>
          <p:nvPr/>
        </p:nvSpPr>
        <p:spPr bwMode="gray">
          <a:xfrm>
            <a:off x="3144503" y="2272789"/>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De-collision</a:t>
            </a:r>
          </a:p>
        </p:txBody>
      </p:sp>
      <p:sp>
        <p:nvSpPr>
          <p:cNvPr id="270" name="Rectangle 269"/>
          <p:cNvSpPr/>
          <p:nvPr/>
        </p:nvSpPr>
        <p:spPr bwMode="gray">
          <a:xfrm>
            <a:off x="3139441" y="2557873"/>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De-duplication</a:t>
            </a:r>
          </a:p>
        </p:txBody>
      </p:sp>
      <p:sp>
        <p:nvSpPr>
          <p:cNvPr id="271" name="Rectangle 270"/>
          <p:cNvSpPr/>
          <p:nvPr/>
        </p:nvSpPr>
        <p:spPr bwMode="gray">
          <a:xfrm>
            <a:off x="3135231" y="2856995"/>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Prioritization</a:t>
            </a:r>
          </a:p>
        </p:txBody>
      </p:sp>
      <p:sp>
        <p:nvSpPr>
          <p:cNvPr id="272" name="Rectangle 271"/>
          <p:cNvSpPr/>
          <p:nvPr/>
        </p:nvSpPr>
        <p:spPr bwMode="gray">
          <a:xfrm>
            <a:off x="3144504" y="3140576"/>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Bundling</a:t>
            </a:r>
          </a:p>
        </p:txBody>
      </p:sp>
      <p:sp>
        <p:nvSpPr>
          <p:cNvPr id="273" name="Rectangle 272"/>
          <p:cNvSpPr/>
          <p:nvPr/>
        </p:nvSpPr>
        <p:spPr bwMode="gray">
          <a:xfrm>
            <a:off x="3144503" y="3422655"/>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identification</a:t>
            </a:r>
          </a:p>
        </p:txBody>
      </p:sp>
      <p:sp>
        <p:nvSpPr>
          <p:cNvPr id="274" name="Rectangle 273"/>
          <p:cNvSpPr/>
          <p:nvPr/>
        </p:nvSpPr>
        <p:spPr bwMode="gray">
          <a:xfrm>
            <a:off x="3139441" y="3978678"/>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Disposition tracking</a:t>
            </a:r>
          </a:p>
        </p:txBody>
      </p:sp>
      <p:sp>
        <p:nvSpPr>
          <p:cNvPr id="276" name="Freeform 37"/>
          <p:cNvSpPr>
            <a:spLocks noChangeAspect="1" noEditPoints="1"/>
          </p:cNvSpPr>
          <p:nvPr/>
        </p:nvSpPr>
        <p:spPr bwMode="auto">
          <a:xfrm>
            <a:off x="9232978" y="1302003"/>
            <a:ext cx="392701" cy="244712"/>
          </a:xfrm>
          <a:custGeom>
            <a:avLst/>
            <a:gdLst>
              <a:gd name="T0" fmla="*/ 1274 w 2154"/>
              <a:gd name="T1" fmla="*/ 475 h 1536"/>
              <a:gd name="T2" fmla="*/ 1274 w 2154"/>
              <a:gd name="T3" fmla="*/ 82 h 1536"/>
              <a:gd name="T4" fmla="*/ 881 w 2154"/>
              <a:gd name="T5" fmla="*/ 82 h 1536"/>
              <a:gd name="T6" fmla="*/ 881 w 2154"/>
              <a:gd name="T7" fmla="*/ 475 h 1536"/>
              <a:gd name="T8" fmla="*/ 1078 w 2154"/>
              <a:gd name="T9" fmla="*/ 69 h 1536"/>
              <a:gd name="T10" fmla="*/ 1078 w 2154"/>
              <a:gd name="T11" fmla="*/ 488 h 1536"/>
              <a:gd name="T12" fmla="*/ 1078 w 2154"/>
              <a:gd name="T13" fmla="*/ 69 h 1536"/>
              <a:gd name="T14" fmla="*/ 839 w 2154"/>
              <a:gd name="T15" fmla="*/ 892 h 1536"/>
              <a:gd name="T16" fmla="*/ 770 w 2154"/>
              <a:gd name="T17" fmla="*/ 1536 h 1536"/>
              <a:gd name="T18" fmla="*/ 1317 w 2154"/>
              <a:gd name="T19" fmla="*/ 892 h 1536"/>
              <a:gd name="T20" fmla="*/ 1386 w 2154"/>
              <a:gd name="T21" fmla="*/ 1536 h 1536"/>
              <a:gd name="T22" fmla="*/ 1317 w 2154"/>
              <a:gd name="T23" fmla="*/ 892 h 1536"/>
              <a:gd name="T24" fmla="*/ 658 w 2154"/>
              <a:gd name="T25" fmla="*/ 576 h 1536"/>
              <a:gd name="T26" fmla="*/ 658 w 2154"/>
              <a:gd name="T27" fmla="*/ 183 h 1536"/>
              <a:gd name="T28" fmla="*/ 265 w 2154"/>
              <a:gd name="T29" fmla="*/ 183 h 1536"/>
              <a:gd name="T30" fmla="*/ 265 w 2154"/>
              <a:gd name="T31" fmla="*/ 576 h 1536"/>
              <a:gd name="T32" fmla="*/ 462 w 2154"/>
              <a:gd name="T33" fmla="*/ 170 h 1536"/>
              <a:gd name="T34" fmla="*/ 462 w 2154"/>
              <a:gd name="T35" fmla="*/ 589 h 1536"/>
              <a:gd name="T36" fmla="*/ 462 w 2154"/>
              <a:gd name="T37" fmla="*/ 170 h 1536"/>
              <a:gd name="T38" fmla="*/ 248 w 2154"/>
              <a:gd name="T39" fmla="*/ 993 h 1536"/>
              <a:gd name="T40" fmla="*/ 179 w 2154"/>
              <a:gd name="T41" fmla="*/ 1536 h 1536"/>
              <a:gd name="T42" fmla="*/ 1692 w 2154"/>
              <a:gd name="T43" fmla="*/ 658 h 1536"/>
              <a:gd name="T44" fmla="*/ 1971 w 2154"/>
              <a:gd name="T45" fmla="*/ 380 h 1536"/>
              <a:gd name="T46" fmla="*/ 1692 w 2154"/>
              <a:gd name="T47" fmla="*/ 101 h 1536"/>
              <a:gd name="T48" fmla="*/ 1414 w 2154"/>
              <a:gd name="T49" fmla="*/ 380 h 1536"/>
              <a:gd name="T50" fmla="*/ 1692 w 2154"/>
              <a:gd name="T51" fmla="*/ 658 h 1536"/>
              <a:gd name="T52" fmla="*/ 1902 w 2154"/>
              <a:gd name="T53" fmla="*/ 380 h 1536"/>
              <a:gd name="T54" fmla="*/ 1483 w 2154"/>
              <a:gd name="T55" fmla="*/ 380 h 1536"/>
              <a:gd name="T56" fmla="*/ 2154 w 2154"/>
              <a:gd name="T57" fmla="*/ 923 h 1536"/>
              <a:gd name="T58" fmla="*/ 2154 w 2154"/>
              <a:gd name="T59" fmla="*/ 1536 h 1536"/>
              <a:gd name="T60" fmla="*/ 2086 w 2154"/>
              <a:gd name="T61" fmla="*/ 923 h 1536"/>
              <a:gd name="T62" fmla="*/ 1562 w 2154"/>
              <a:gd name="T63" fmla="*/ 798 h 1536"/>
              <a:gd name="T64" fmla="*/ 1564 w 2154"/>
              <a:gd name="T65" fmla="*/ 991 h 1536"/>
              <a:gd name="T66" fmla="*/ 1496 w 2154"/>
              <a:gd name="T67" fmla="*/ 1536 h 1536"/>
              <a:gd name="T68" fmla="*/ 1371 w 2154"/>
              <a:gd name="T69" fmla="*/ 696 h 1536"/>
              <a:gd name="T70" fmla="*/ 659 w 2154"/>
              <a:gd name="T71" fmla="*/ 821 h 1536"/>
              <a:gd name="T72" fmla="*/ 660 w 2154"/>
              <a:gd name="T73" fmla="*/ 1536 h 1536"/>
              <a:gd name="T74" fmla="*/ 591 w 2154"/>
              <a:gd name="T75" fmla="*/ 821 h 1536"/>
              <a:gd name="T76" fmla="*/ 194 w 2154"/>
              <a:gd name="T77" fmla="*/ 798 h 1536"/>
              <a:gd name="T78" fmla="*/ 68 w 2154"/>
              <a:gd name="T79" fmla="*/ 1092 h 1536"/>
              <a:gd name="T80" fmla="*/ 0 w 2154"/>
              <a:gd name="T81" fmla="*/ 1536 h 1536"/>
              <a:gd name="T82" fmla="*/ 57 w 2154"/>
              <a:gd name="T83" fmla="*/ 785 h 1536"/>
              <a:gd name="T84" fmla="*/ 615 w 2154"/>
              <a:gd name="T85" fmla="*/ 729 h 1536"/>
              <a:gd name="T86" fmla="*/ 785 w 2154"/>
              <a:gd name="T87" fmla="*/ 628 h 1536"/>
              <a:gd name="T88" fmla="*/ 1507 w 2154"/>
              <a:gd name="T89" fmla="*/ 684 h 1536"/>
              <a:gd name="T90" fmla="*/ 1960 w 2154"/>
              <a:gd name="T91" fmla="*/ 729 h 1536"/>
              <a:gd name="T92" fmla="*/ 2154 w 2154"/>
              <a:gd name="T93" fmla="*/ 923 h 1536"/>
              <a:gd name="T94" fmla="*/ 1976 w 2154"/>
              <a:gd name="T95" fmla="*/ 993 h 1536"/>
              <a:gd name="T96" fmla="*/ 1907 w 2154"/>
              <a:gd name="T97" fmla="*/ 153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4" h="1536">
                <a:moveTo>
                  <a:pt x="1078" y="557"/>
                </a:moveTo>
                <a:cubicBezTo>
                  <a:pt x="1152" y="557"/>
                  <a:pt x="1222" y="528"/>
                  <a:pt x="1274" y="475"/>
                </a:cubicBezTo>
                <a:cubicBezTo>
                  <a:pt x="1327" y="422"/>
                  <a:pt x="1356" y="353"/>
                  <a:pt x="1356" y="278"/>
                </a:cubicBezTo>
                <a:cubicBezTo>
                  <a:pt x="1356" y="204"/>
                  <a:pt x="1327" y="134"/>
                  <a:pt x="1274" y="82"/>
                </a:cubicBezTo>
                <a:cubicBezTo>
                  <a:pt x="1222" y="29"/>
                  <a:pt x="1152" y="0"/>
                  <a:pt x="1078" y="0"/>
                </a:cubicBezTo>
                <a:cubicBezTo>
                  <a:pt x="1003" y="0"/>
                  <a:pt x="933" y="29"/>
                  <a:pt x="881" y="82"/>
                </a:cubicBezTo>
                <a:cubicBezTo>
                  <a:pt x="828" y="134"/>
                  <a:pt x="799" y="204"/>
                  <a:pt x="799" y="278"/>
                </a:cubicBezTo>
                <a:cubicBezTo>
                  <a:pt x="799" y="353"/>
                  <a:pt x="828" y="422"/>
                  <a:pt x="881" y="475"/>
                </a:cubicBezTo>
                <a:cubicBezTo>
                  <a:pt x="933" y="528"/>
                  <a:pt x="1003" y="557"/>
                  <a:pt x="1078" y="557"/>
                </a:cubicBezTo>
                <a:close/>
                <a:moveTo>
                  <a:pt x="1078" y="69"/>
                </a:moveTo>
                <a:cubicBezTo>
                  <a:pt x="1193" y="69"/>
                  <a:pt x="1287" y="163"/>
                  <a:pt x="1287" y="278"/>
                </a:cubicBezTo>
                <a:cubicBezTo>
                  <a:pt x="1287" y="394"/>
                  <a:pt x="1193" y="488"/>
                  <a:pt x="1078" y="488"/>
                </a:cubicBezTo>
                <a:cubicBezTo>
                  <a:pt x="962" y="488"/>
                  <a:pt x="868" y="394"/>
                  <a:pt x="868" y="278"/>
                </a:cubicBezTo>
                <a:cubicBezTo>
                  <a:pt x="868" y="163"/>
                  <a:pt x="962" y="69"/>
                  <a:pt x="1078" y="69"/>
                </a:cubicBezTo>
                <a:close/>
                <a:moveTo>
                  <a:pt x="770" y="892"/>
                </a:moveTo>
                <a:cubicBezTo>
                  <a:pt x="839" y="892"/>
                  <a:pt x="839" y="892"/>
                  <a:pt x="839" y="892"/>
                </a:cubicBezTo>
                <a:cubicBezTo>
                  <a:pt x="839" y="1536"/>
                  <a:pt x="839" y="1536"/>
                  <a:pt x="839" y="1536"/>
                </a:cubicBezTo>
                <a:cubicBezTo>
                  <a:pt x="770" y="1536"/>
                  <a:pt x="770" y="1536"/>
                  <a:pt x="770" y="1536"/>
                </a:cubicBezTo>
                <a:lnTo>
                  <a:pt x="770" y="892"/>
                </a:lnTo>
                <a:close/>
                <a:moveTo>
                  <a:pt x="1317" y="892"/>
                </a:moveTo>
                <a:cubicBezTo>
                  <a:pt x="1386" y="892"/>
                  <a:pt x="1386" y="892"/>
                  <a:pt x="1386" y="892"/>
                </a:cubicBezTo>
                <a:cubicBezTo>
                  <a:pt x="1386" y="1536"/>
                  <a:pt x="1386" y="1536"/>
                  <a:pt x="1386" y="1536"/>
                </a:cubicBezTo>
                <a:cubicBezTo>
                  <a:pt x="1317" y="1536"/>
                  <a:pt x="1317" y="1536"/>
                  <a:pt x="1317" y="1536"/>
                </a:cubicBezTo>
                <a:lnTo>
                  <a:pt x="1317" y="892"/>
                </a:lnTo>
                <a:close/>
                <a:moveTo>
                  <a:pt x="462" y="658"/>
                </a:moveTo>
                <a:cubicBezTo>
                  <a:pt x="536" y="658"/>
                  <a:pt x="606" y="629"/>
                  <a:pt x="658" y="576"/>
                </a:cubicBezTo>
                <a:cubicBezTo>
                  <a:pt x="711" y="524"/>
                  <a:pt x="740" y="454"/>
                  <a:pt x="740" y="380"/>
                </a:cubicBezTo>
                <a:cubicBezTo>
                  <a:pt x="740" y="305"/>
                  <a:pt x="711" y="235"/>
                  <a:pt x="658" y="183"/>
                </a:cubicBezTo>
                <a:cubicBezTo>
                  <a:pt x="606" y="130"/>
                  <a:pt x="536" y="101"/>
                  <a:pt x="462" y="101"/>
                </a:cubicBezTo>
                <a:cubicBezTo>
                  <a:pt x="387" y="101"/>
                  <a:pt x="317" y="130"/>
                  <a:pt x="265" y="183"/>
                </a:cubicBezTo>
                <a:cubicBezTo>
                  <a:pt x="212" y="235"/>
                  <a:pt x="183" y="305"/>
                  <a:pt x="183" y="380"/>
                </a:cubicBezTo>
                <a:cubicBezTo>
                  <a:pt x="183" y="454"/>
                  <a:pt x="212" y="524"/>
                  <a:pt x="265" y="576"/>
                </a:cubicBezTo>
                <a:cubicBezTo>
                  <a:pt x="317" y="629"/>
                  <a:pt x="387" y="658"/>
                  <a:pt x="462" y="658"/>
                </a:cubicBezTo>
                <a:close/>
                <a:moveTo>
                  <a:pt x="462" y="170"/>
                </a:moveTo>
                <a:cubicBezTo>
                  <a:pt x="577" y="170"/>
                  <a:pt x="671" y="264"/>
                  <a:pt x="671" y="380"/>
                </a:cubicBezTo>
                <a:cubicBezTo>
                  <a:pt x="671" y="495"/>
                  <a:pt x="577" y="589"/>
                  <a:pt x="462" y="589"/>
                </a:cubicBezTo>
                <a:cubicBezTo>
                  <a:pt x="346" y="589"/>
                  <a:pt x="252" y="495"/>
                  <a:pt x="252" y="380"/>
                </a:cubicBezTo>
                <a:cubicBezTo>
                  <a:pt x="252" y="264"/>
                  <a:pt x="346" y="170"/>
                  <a:pt x="462" y="170"/>
                </a:cubicBezTo>
                <a:close/>
                <a:moveTo>
                  <a:pt x="179" y="993"/>
                </a:moveTo>
                <a:cubicBezTo>
                  <a:pt x="248" y="993"/>
                  <a:pt x="248" y="993"/>
                  <a:pt x="248" y="993"/>
                </a:cubicBezTo>
                <a:cubicBezTo>
                  <a:pt x="248" y="1536"/>
                  <a:pt x="248" y="1536"/>
                  <a:pt x="248" y="1536"/>
                </a:cubicBezTo>
                <a:cubicBezTo>
                  <a:pt x="179" y="1536"/>
                  <a:pt x="179" y="1536"/>
                  <a:pt x="179" y="1536"/>
                </a:cubicBezTo>
                <a:lnTo>
                  <a:pt x="179" y="993"/>
                </a:lnTo>
                <a:close/>
                <a:moveTo>
                  <a:pt x="1692" y="658"/>
                </a:moveTo>
                <a:cubicBezTo>
                  <a:pt x="1767" y="658"/>
                  <a:pt x="1837" y="629"/>
                  <a:pt x="1889" y="576"/>
                </a:cubicBezTo>
                <a:cubicBezTo>
                  <a:pt x="1942" y="524"/>
                  <a:pt x="1971" y="454"/>
                  <a:pt x="1971" y="380"/>
                </a:cubicBezTo>
                <a:cubicBezTo>
                  <a:pt x="1971" y="305"/>
                  <a:pt x="1942" y="235"/>
                  <a:pt x="1889" y="183"/>
                </a:cubicBezTo>
                <a:cubicBezTo>
                  <a:pt x="1837" y="130"/>
                  <a:pt x="1767" y="101"/>
                  <a:pt x="1692" y="101"/>
                </a:cubicBezTo>
                <a:cubicBezTo>
                  <a:pt x="1618" y="101"/>
                  <a:pt x="1548" y="130"/>
                  <a:pt x="1496" y="183"/>
                </a:cubicBezTo>
                <a:cubicBezTo>
                  <a:pt x="1443" y="235"/>
                  <a:pt x="1414" y="305"/>
                  <a:pt x="1414" y="380"/>
                </a:cubicBezTo>
                <a:cubicBezTo>
                  <a:pt x="1414" y="454"/>
                  <a:pt x="1443" y="524"/>
                  <a:pt x="1496" y="576"/>
                </a:cubicBezTo>
                <a:cubicBezTo>
                  <a:pt x="1548" y="629"/>
                  <a:pt x="1618" y="658"/>
                  <a:pt x="1692" y="658"/>
                </a:cubicBezTo>
                <a:close/>
                <a:moveTo>
                  <a:pt x="1692" y="170"/>
                </a:moveTo>
                <a:cubicBezTo>
                  <a:pt x="1808" y="170"/>
                  <a:pt x="1902" y="264"/>
                  <a:pt x="1902" y="380"/>
                </a:cubicBezTo>
                <a:cubicBezTo>
                  <a:pt x="1902" y="495"/>
                  <a:pt x="1808" y="589"/>
                  <a:pt x="1692" y="589"/>
                </a:cubicBezTo>
                <a:cubicBezTo>
                  <a:pt x="1577" y="589"/>
                  <a:pt x="1483" y="495"/>
                  <a:pt x="1483" y="380"/>
                </a:cubicBezTo>
                <a:cubicBezTo>
                  <a:pt x="1483" y="264"/>
                  <a:pt x="1577" y="170"/>
                  <a:pt x="1692" y="170"/>
                </a:cubicBezTo>
                <a:close/>
                <a:moveTo>
                  <a:pt x="2154" y="923"/>
                </a:moveTo>
                <a:cubicBezTo>
                  <a:pt x="2154" y="1092"/>
                  <a:pt x="2154" y="1092"/>
                  <a:pt x="2154" y="1092"/>
                </a:cubicBezTo>
                <a:cubicBezTo>
                  <a:pt x="2154" y="1536"/>
                  <a:pt x="2154" y="1536"/>
                  <a:pt x="2154" y="1536"/>
                </a:cubicBezTo>
                <a:cubicBezTo>
                  <a:pt x="2086" y="1536"/>
                  <a:pt x="2086" y="1536"/>
                  <a:pt x="2086" y="1536"/>
                </a:cubicBezTo>
                <a:cubicBezTo>
                  <a:pt x="2086" y="923"/>
                  <a:pt x="2086" y="923"/>
                  <a:pt x="2086" y="923"/>
                </a:cubicBezTo>
                <a:cubicBezTo>
                  <a:pt x="2086" y="853"/>
                  <a:pt x="2031" y="798"/>
                  <a:pt x="1960" y="798"/>
                </a:cubicBezTo>
                <a:cubicBezTo>
                  <a:pt x="1562" y="798"/>
                  <a:pt x="1562" y="798"/>
                  <a:pt x="1562" y="798"/>
                </a:cubicBezTo>
                <a:cubicBezTo>
                  <a:pt x="1563" y="805"/>
                  <a:pt x="1564" y="813"/>
                  <a:pt x="1564" y="821"/>
                </a:cubicBezTo>
                <a:cubicBezTo>
                  <a:pt x="1564" y="991"/>
                  <a:pt x="1564" y="991"/>
                  <a:pt x="1564" y="991"/>
                </a:cubicBezTo>
                <a:cubicBezTo>
                  <a:pt x="1564" y="1536"/>
                  <a:pt x="1564" y="1536"/>
                  <a:pt x="1564" y="1536"/>
                </a:cubicBezTo>
                <a:cubicBezTo>
                  <a:pt x="1496" y="1536"/>
                  <a:pt x="1496" y="1536"/>
                  <a:pt x="1496" y="1536"/>
                </a:cubicBezTo>
                <a:cubicBezTo>
                  <a:pt x="1496" y="821"/>
                  <a:pt x="1496" y="821"/>
                  <a:pt x="1496" y="821"/>
                </a:cubicBezTo>
                <a:cubicBezTo>
                  <a:pt x="1496" y="751"/>
                  <a:pt x="1441" y="696"/>
                  <a:pt x="1371" y="696"/>
                </a:cubicBezTo>
                <a:cubicBezTo>
                  <a:pt x="785" y="696"/>
                  <a:pt x="785" y="696"/>
                  <a:pt x="785" y="696"/>
                </a:cubicBezTo>
                <a:cubicBezTo>
                  <a:pt x="714" y="696"/>
                  <a:pt x="659" y="751"/>
                  <a:pt x="659" y="821"/>
                </a:cubicBezTo>
                <a:cubicBezTo>
                  <a:pt x="660" y="991"/>
                  <a:pt x="660" y="991"/>
                  <a:pt x="660" y="991"/>
                </a:cubicBezTo>
                <a:cubicBezTo>
                  <a:pt x="660" y="1536"/>
                  <a:pt x="660" y="1536"/>
                  <a:pt x="660" y="1536"/>
                </a:cubicBezTo>
                <a:cubicBezTo>
                  <a:pt x="591" y="1536"/>
                  <a:pt x="591" y="1536"/>
                  <a:pt x="591" y="1536"/>
                </a:cubicBezTo>
                <a:cubicBezTo>
                  <a:pt x="591" y="821"/>
                  <a:pt x="591" y="821"/>
                  <a:pt x="591" y="821"/>
                </a:cubicBezTo>
                <a:cubicBezTo>
                  <a:pt x="591" y="813"/>
                  <a:pt x="592" y="805"/>
                  <a:pt x="593" y="798"/>
                </a:cubicBezTo>
                <a:cubicBezTo>
                  <a:pt x="194" y="798"/>
                  <a:pt x="194" y="798"/>
                  <a:pt x="194" y="798"/>
                </a:cubicBezTo>
                <a:cubicBezTo>
                  <a:pt x="123" y="798"/>
                  <a:pt x="68" y="853"/>
                  <a:pt x="68" y="923"/>
                </a:cubicBezTo>
                <a:cubicBezTo>
                  <a:pt x="68" y="1092"/>
                  <a:pt x="68" y="1092"/>
                  <a:pt x="68" y="1092"/>
                </a:cubicBezTo>
                <a:cubicBezTo>
                  <a:pt x="68" y="1536"/>
                  <a:pt x="68" y="1536"/>
                  <a:pt x="68" y="1536"/>
                </a:cubicBezTo>
                <a:cubicBezTo>
                  <a:pt x="0" y="1536"/>
                  <a:pt x="0" y="1536"/>
                  <a:pt x="0" y="1536"/>
                </a:cubicBezTo>
                <a:cubicBezTo>
                  <a:pt x="0" y="923"/>
                  <a:pt x="0" y="923"/>
                  <a:pt x="0" y="923"/>
                </a:cubicBezTo>
                <a:cubicBezTo>
                  <a:pt x="0" y="870"/>
                  <a:pt x="20" y="821"/>
                  <a:pt x="57" y="785"/>
                </a:cubicBezTo>
                <a:cubicBezTo>
                  <a:pt x="93" y="749"/>
                  <a:pt x="142" y="729"/>
                  <a:pt x="194" y="729"/>
                </a:cubicBezTo>
                <a:cubicBezTo>
                  <a:pt x="615" y="729"/>
                  <a:pt x="615" y="729"/>
                  <a:pt x="615" y="729"/>
                </a:cubicBezTo>
                <a:cubicBezTo>
                  <a:pt x="624" y="713"/>
                  <a:pt x="634" y="697"/>
                  <a:pt x="648" y="684"/>
                </a:cubicBezTo>
                <a:cubicBezTo>
                  <a:pt x="684" y="648"/>
                  <a:pt x="733" y="628"/>
                  <a:pt x="785" y="628"/>
                </a:cubicBezTo>
                <a:cubicBezTo>
                  <a:pt x="1371" y="628"/>
                  <a:pt x="1371" y="628"/>
                  <a:pt x="1371" y="628"/>
                </a:cubicBezTo>
                <a:cubicBezTo>
                  <a:pt x="1423" y="628"/>
                  <a:pt x="1471" y="648"/>
                  <a:pt x="1507" y="684"/>
                </a:cubicBezTo>
                <a:cubicBezTo>
                  <a:pt x="1521" y="697"/>
                  <a:pt x="1531" y="713"/>
                  <a:pt x="1540" y="729"/>
                </a:cubicBezTo>
                <a:cubicBezTo>
                  <a:pt x="1960" y="729"/>
                  <a:pt x="1960" y="729"/>
                  <a:pt x="1960" y="729"/>
                </a:cubicBezTo>
                <a:cubicBezTo>
                  <a:pt x="2012" y="729"/>
                  <a:pt x="2061" y="749"/>
                  <a:pt x="2097" y="785"/>
                </a:cubicBezTo>
                <a:cubicBezTo>
                  <a:pt x="2134" y="821"/>
                  <a:pt x="2154" y="870"/>
                  <a:pt x="2154" y="923"/>
                </a:cubicBezTo>
                <a:close/>
                <a:moveTo>
                  <a:pt x="1907" y="993"/>
                </a:moveTo>
                <a:cubicBezTo>
                  <a:pt x="1976" y="993"/>
                  <a:pt x="1976" y="993"/>
                  <a:pt x="1976" y="993"/>
                </a:cubicBezTo>
                <a:cubicBezTo>
                  <a:pt x="1976" y="1536"/>
                  <a:pt x="1976" y="1536"/>
                  <a:pt x="1976" y="1536"/>
                </a:cubicBezTo>
                <a:cubicBezTo>
                  <a:pt x="1907" y="1536"/>
                  <a:pt x="1907" y="1536"/>
                  <a:pt x="1907" y="1536"/>
                </a:cubicBezTo>
                <a:lnTo>
                  <a:pt x="1907" y="993"/>
                </a:lnTo>
                <a:close/>
              </a:path>
            </a:pathLst>
          </a:custGeom>
          <a:solidFill>
            <a:srgbClr val="C00000"/>
          </a:solidFill>
          <a:ln>
            <a:noFill/>
          </a:ln>
        </p:spPr>
        <p:txBody>
          <a:bodyPr vert="horz" wrap="square" lIns="51435" tIns="25718" rIns="51435" bIns="25718" numCol="1" anchor="t" anchorCtr="0" compatLnSpc="1">
            <a:prstTxWarp prst="textNoShape">
              <a:avLst/>
            </a:prstTxWarp>
          </a:bodyPr>
          <a:lstStyle/>
          <a:p>
            <a:endParaRPr lang="en-US" sz="900" dirty="0">
              <a:solidFill>
                <a:prstClr val="black"/>
              </a:solidFill>
            </a:endParaRPr>
          </a:p>
        </p:txBody>
      </p:sp>
      <p:sp>
        <p:nvSpPr>
          <p:cNvPr id="280" name="Freeform 125"/>
          <p:cNvSpPr>
            <a:spLocks noChangeAspect="1" noEditPoints="1"/>
          </p:cNvSpPr>
          <p:nvPr/>
        </p:nvSpPr>
        <p:spPr bwMode="auto">
          <a:xfrm>
            <a:off x="9312982" y="2299859"/>
            <a:ext cx="232692" cy="29084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00"/>
          </a:p>
        </p:txBody>
      </p:sp>
      <p:sp>
        <p:nvSpPr>
          <p:cNvPr id="281" name="Freeform 125"/>
          <p:cNvSpPr>
            <a:spLocks noChangeAspect="1" noEditPoints="1"/>
          </p:cNvSpPr>
          <p:nvPr/>
        </p:nvSpPr>
        <p:spPr bwMode="auto">
          <a:xfrm>
            <a:off x="9312982" y="3308027"/>
            <a:ext cx="232692" cy="29084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00"/>
          </a:p>
        </p:txBody>
      </p:sp>
      <p:sp>
        <p:nvSpPr>
          <p:cNvPr id="282" name="Freeform 125"/>
          <p:cNvSpPr>
            <a:spLocks noChangeAspect="1" noEditPoints="1"/>
          </p:cNvSpPr>
          <p:nvPr/>
        </p:nvSpPr>
        <p:spPr bwMode="auto">
          <a:xfrm>
            <a:off x="9312982" y="4340348"/>
            <a:ext cx="232692" cy="29084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00"/>
          </a:p>
        </p:txBody>
      </p:sp>
      <p:sp>
        <p:nvSpPr>
          <p:cNvPr id="283" name="Rectangle 282"/>
          <p:cNvSpPr/>
          <p:nvPr/>
        </p:nvSpPr>
        <p:spPr bwMode="gray">
          <a:xfrm>
            <a:off x="3135230" y="4267364"/>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Thresholding, throttling</a:t>
            </a:r>
          </a:p>
        </p:txBody>
      </p:sp>
      <p:sp>
        <p:nvSpPr>
          <p:cNvPr id="284" name="Rectangle 283"/>
          <p:cNvSpPr/>
          <p:nvPr/>
        </p:nvSpPr>
        <p:spPr bwMode="gray">
          <a:xfrm>
            <a:off x="3144503" y="4544338"/>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NSA workflow</a:t>
            </a:r>
          </a:p>
        </p:txBody>
      </p:sp>
      <p:sp>
        <p:nvSpPr>
          <p:cNvPr id="285" name="Rectangle 284"/>
          <p:cNvSpPr/>
          <p:nvPr/>
        </p:nvSpPr>
        <p:spPr bwMode="gray">
          <a:xfrm>
            <a:off x="3135230" y="5100361"/>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Identity resolution</a:t>
            </a:r>
          </a:p>
        </p:txBody>
      </p:sp>
      <p:sp>
        <p:nvSpPr>
          <p:cNvPr id="286" name="Rectangle 285"/>
          <p:cNvSpPr/>
          <p:nvPr/>
        </p:nvSpPr>
        <p:spPr bwMode="gray">
          <a:xfrm>
            <a:off x="3135230" y="5386464"/>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Preferences and consent verification</a:t>
            </a:r>
          </a:p>
        </p:txBody>
      </p:sp>
      <p:sp>
        <p:nvSpPr>
          <p:cNvPr id="287" name="TextBox 286"/>
          <p:cNvSpPr txBox="1"/>
          <p:nvPr/>
        </p:nvSpPr>
        <p:spPr>
          <a:xfrm>
            <a:off x="9922933" y="1761144"/>
            <a:ext cx="2155175" cy="3739485"/>
          </a:xfrm>
          <a:prstGeom prst="rect">
            <a:avLst/>
          </a:prstGeom>
          <a:noFill/>
        </p:spPr>
        <p:txBody>
          <a:bodyPr wrap="square" lIns="0" tIns="0" rIns="0" bIns="0" rtlCol="0">
            <a:spAutoFit/>
          </a:bodyPr>
          <a:lstStyle/>
          <a:p>
            <a:r>
              <a:rPr lang="en-US" sz="900" dirty="0">
                <a:solidFill>
                  <a:schemeClr val="tx2"/>
                </a:solidFill>
              </a:rPr>
              <a:t>All targeted customer communication Opportunities will be aggregated, prioritized and coordinated by the enterprise customer communications management capability.</a:t>
            </a:r>
          </a:p>
          <a:p>
            <a:endParaRPr lang="en-US" sz="900" dirty="0">
              <a:solidFill>
                <a:schemeClr val="tx2"/>
              </a:solidFill>
            </a:endParaRPr>
          </a:p>
          <a:p>
            <a:r>
              <a:rPr lang="en-US" sz="900" dirty="0">
                <a:solidFill>
                  <a:schemeClr val="tx2"/>
                </a:solidFill>
              </a:rPr>
              <a:t>All CVSH customer engagement channels will be centrally managed in real-time, resulting in coordinated team-work across channels and improved customer experience.</a:t>
            </a:r>
          </a:p>
          <a:p>
            <a:endParaRPr lang="en-US" sz="900" dirty="0">
              <a:solidFill>
                <a:schemeClr val="tx2"/>
              </a:solidFill>
            </a:endParaRPr>
          </a:p>
          <a:p>
            <a:r>
              <a:rPr lang="en-US" sz="900" dirty="0">
                <a:solidFill>
                  <a:schemeClr val="tx2"/>
                </a:solidFill>
              </a:rPr>
              <a:t>Enterprise business governance model across CVSH targeting systems will streamline targeted communications.</a:t>
            </a:r>
          </a:p>
          <a:p>
            <a:endParaRPr lang="en-US" sz="900" dirty="0">
              <a:solidFill>
                <a:schemeClr val="tx2"/>
              </a:solidFill>
            </a:endParaRPr>
          </a:p>
          <a:p>
            <a:r>
              <a:rPr lang="en-US" sz="900" dirty="0">
                <a:solidFill>
                  <a:schemeClr val="tx2"/>
                </a:solidFill>
              </a:rPr>
              <a:t>Disposition/feedback will be sent to the source systems in near real-time, to enable re-targeting.</a:t>
            </a:r>
          </a:p>
          <a:p>
            <a:endParaRPr lang="en-US" sz="900" dirty="0">
              <a:solidFill>
                <a:schemeClr val="tx2"/>
              </a:solidFill>
            </a:endParaRPr>
          </a:p>
          <a:p>
            <a:r>
              <a:rPr lang="en-US" sz="900" dirty="0">
                <a:solidFill>
                  <a:schemeClr val="tx2"/>
                </a:solidFill>
              </a:rPr>
              <a:t>Targeted Opportunities as well as near real-time delivery information will be published to the data platform, for consumption by Analytics, C360 etc.</a:t>
            </a:r>
          </a:p>
          <a:p>
            <a:endParaRPr lang="en-US" sz="900" dirty="0">
              <a:solidFill>
                <a:schemeClr val="tx2"/>
              </a:solidFill>
            </a:endParaRPr>
          </a:p>
          <a:p>
            <a:endParaRPr lang="en-US" sz="900" dirty="0">
              <a:solidFill>
                <a:schemeClr val="tx2"/>
              </a:solidFill>
            </a:endParaRPr>
          </a:p>
          <a:p>
            <a:pPr marL="342900" indent="-342900">
              <a:buFont typeface="Arial" panose="020B0604020202020204" pitchFamily="34" charset="0"/>
              <a:buChar char="•"/>
            </a:pPr>
            <a:endParaRPr lang="en-US" sz="900" dirty="0">
              <a:solidFill>
                <a:schemeClr val="tx2"/>
              </a:solidFill>
            </a:endParaRPr>
          </a:p>
        </p:txBody>
      </p:sp>
      <p:sp>
        <p:nvSpPr>
          <p:cNvPr id="288" name="Rectangle 287"/>
          <p:cNvSpPr/>
          <p:nvPr/>
        </p:nvSpPr>
        <p:spPr bwMode="gray">
          <a:xfrm>
            <a:off x="3135230" y="5678549"/>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Content &amp; talk tracks</a:t>
            </a:r>
          </a:p>
        </p:txBody>
      </p:sp>
      <p:sp>
        <p:nvSpPr>
          <p:cNvPr id="289" name="Rectangle 288"/>
          <p:cNvSpPr/>
          <p:nvPr/>
        </p:nvSpPr>
        <p:spPr bwMode="gray">
          <a:xfrm>
            <a:off x="3144502" y="5957866"/>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msg. customization</a:t>
            </a:r>
          </a:p>
        </p:txBody>
      </p:sp>
      <p:sp>
        <p:nvSpPr>
          <p:cNvPr id="96" name="Rectangle 95"/>
          <p:cNvSpPr/>
          <p:nvPr/>
        </p:nvSpPr>
        <p:spPr bwMode="gray">
          <a:xfrm>
            <a:off x="3135229" y="4826388"/>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team-work</a:t>
            </a:r>
          </a:p>
        </p:txBody>
      </p:sp>
      <p:sp>
        <p:nvSpPr>
          <p:cNvPr id="97" name="Rectangle 96"/>
          <p:cNvSpPr/>
          <p:nvPr/>
        </p:nvSpPr>
        <p:spPr bwMode="gray">
          <a:xfrm>
            <a:off x="6413726" y="5342243"/>
            <a:ext cx="2798798" cy="960213"/>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Marketing channels</a:t>
            </a:r>
          </a:p>
        </p:txBody>
      </p:sp>
      <p:sp>
        <p:nvSpPr>
          <p:cNvPr id="100" name="Rectangle 99"/>
          <p:cNvSpPr/>
          <p:nvPr/>
        </p:nvSpPr>
        <p:spPr bwMode="gray">
          <a:xfrm>
            <a:off x="6456786" y="563890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marketing</a:t>
            </a:r>
          </a:p>
        </p:txBody>
      </p:sp>
      <p:sp>
        <p:nvSpPr>
          <p:cNvPr id="104" name="Rectangle 103"/>
          <p:cNvSpPr/>
          <p:nvPr/>
        </p:nvSpPr>
        <p:spPr bwMode="gray">
          <a:xfrm>
            <a:off x="7582378" y="564015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PBM marketing</a:t>
            </a:r>
          </a:p>
        </p:txBody>
      </p:sp>
      <p:sp>
        <p:nvSpPr>
          <p:cNvPr id="106" name="Rectangle 105"/>
          <p:cNvSpPr/>
          <p:nvPr/>
        </p:nvSpPr>
        <p:spPr bwMode="gray">
          <a:xfrm>
            <a:off x="7014344" y="563890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HCB marketing</a:t>
            </a:r>
          </a:p>
        </p:txBody>
      </p:sp>
      <p:sp>
        <p:nvSpPr>
          <p:cNvPr id="107" name="Rectangle 106"/>
          <p:cNvSpPr/>
          <p:nvPr/>
        </p:nvSpPr>
        <p:spPr bwMode="gray">
          <a:xfrm>
            <a:off x="8137162" y="564015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113" name="Rectangle 112"/>
          <p:cNvSpPr/>
          <p:nvPr/>
        </p:nvSpPr>
        <p:spPr bwMode="gray">
          <a:xfrm>
            <a:off x="8688955" y="5642117"/>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116" name="Freeform 37"/>
          <p:cNvSpPr>
            <a:spLocks noChangeAspect="1" noEditPoints="1"/>
          </p:cNvSpPr>
          <p:nvPr/>
        </p:nvSpPr>
        <p:spPr bwMode="auto">
          <a:xfrm>
            <a:off x="9232978" y="5374765"/>
            <a:ext cx="392701" cy="244712"/>
          </a:xfrm>
          <a:custGeom>
            <a:avLst/>
            <a:gdLst>
              <a:gd name="T0" fmla="*/ 1274 w 2154"/>
              <a:gd name="T1" fmla="*/ 475 h 1536"/>
              <a:gd name="T2" fmla="*/ 1274 w 2154"/>
              <a:gd name="T3" fmla="*/ 82 h 1536"/>
              <a:gd name="T4" fmla="*/ 881 w 2154"/>
              <a:gd name="T5" fmla="*/ 82 h 1536"/>
              <a:gd name="T6" fmla="*/ 881 w 2154"/>
              <a:gd name="T7" fmla="*/ 475 h 1536"/>
              <a:gd name="T8" fmla="*/ 1078 w 2154"/>
              <a:gd name="T9" fmla="*/ 69 h 1536"/>
              <a:gd name="T10" fmla="*/ 1078 w 2154"/>
              <a:gd name="T11" fmla="*/ 488 h 1536"/>
              <a:gd name="T12" fmla="*/ 1078 w 2154"/>
              <a:gd name="T13" fmla="*/ 69 h 1536"/>
              <a:gd name="T14" fmla="*/ 839 w 2154"/>
              <a:gd name="T15" fmla="*/ 892 h 1536"/>
              <a:gd name="T16" fmla="*/ 770 w 2154"/>
              <a:gd name="T17" fmla="*/ 1536 h 1536"/>
              <a:gd name="T18" fmla="*/ 1317 w 2154"/>
              <a:gd name="T19" fmla="*/ 892 h 1536"/>
              <a:gd name="T20" fmla="*/ 1386 w 2154"/>
              <a:gd name="T21" fmla="*/ 1536 h 1536"/>
              <a:gd name="T22" fmla="*/ 1317 w 2154"/>
              <a:gd name="T23" fmla="*/ 892 h 1536"/>
              <a:gd name="T24" fmla="*/ 658 w 2154"/>
              <a:gd name="T25" fmla="*/ 576 h 1536"/>
              <a:gd name="T26" fmla="*/ 658 w 2154"/>
              <a:gd name="T27" fmla="*/ 183 h 1536"/>
              <a:gd name="T28" fmla="*/ 265 w 2154"/>
              <a:gd name="T29" fmla="*/ 183 h 1536"/>
              <a:gd name="T30" fmla="*/ 265 w 2154"/>
              <a:gd name="T31" fmla="*/ 576 h 1536"/>
              <a:gd name="T32" fmla="*/ 462 w 2154"/>
              <a:gd name="T33" fmla="*/ 170 h 1536"/>
              <a:gd name="T34" fmla="*/ 462 w 2154"/>
              <a:gd name="T35" fmla="*/ 589 h 1536"/>
              <a:gd name="T36" fmla="*/ 462 w 2154"/>
              <a:gd name="T37" fmla="*/ 170 h 1536"/>
              <a:gd name="T38" fmla="*/ 248 w 2154"/>
              <a:gd name="T39" fmla="*/ 993 h 1536"/>
              <a:gd name="T40" fmla="*/ 179 w 2154"/>
              <a:gd name="T41" fmla="*/ 1536 h 1536"/>
              <a:gd name="T42" fmla="*/ 1692 w 2154"/>
              <a:gd name="T43" fmla="*/ 658 h 1536"/>
              <a:gd name="T44" fmla="*/ 1971 w 2154"/>
              <a:gd name="T45" fmla="*/ 380 h 1536"/>
              <a:gd name="T46" fmla="*/ 1692 w 2154"/>
              <a:gd name="T47" fmla="*/ 101 h 1536"/>
              <a:gd name="T48" fmla="*/ 1414 w 2154"/>
              <a:gd name="T49" fmla="*/ 380 h 1536"/>
              <a:gd name="T50" fmla="*/ 1692 w 2154"/>
              <a:gd name="T51" fmla="*/ 658 h 1536"/>
              <a:gd name="T52" fmla="*/ 1902 w 2154"/>
              <a:gd name="T53" fmla="*/ 380 h 1536"/>
              <a:gd name="T54" fmla="*/ 1483 w 2154"/>
              <a:gd name="T55" fmla="*/ 380 h 1536"/>
              <a:gd name="T56" fmla="*/ 2154 w 2154"/>
              <a:gd name="T57" fmla="*/ 923 h 1536"/>
              <a:gd name="T58" fmla="*/ 2154 w 2154"/>
              <a:gd name="T59" fmla="*/ 1536 h 1536"/>
              <a:gd name="T60" fmla="*/ 2086 w 2154"/>
              <a:gd name="T61" fmla="*/ 923 h 1536"/>
              <a:gd name="T62" fmla="*/ 1562 w 2154"/>
              <a:gd name="T63" fmla="*/ 798 h 1536"/>
              <a:gd name="T64" fmla="*/ 1564 w 2154"/>
              <a:gd name="T65" fmla="*/ 991 h 1536"/>
              <a:gd name="T66" fmla="*/ 1496 w 2154"/>
              <a:gd name="T67" fmla="*/ 1536 h 1536"/>
              <a:gd name="T68" fmla="*/ 1371 w 2154"/>
              <a:gd name="T69" fmla="*/ 696 h 1536"/>
              <a:gd name="T70" fmla="*/ 659 w 2154"/>
              <a:gd name="T71" fmla="*/ 821 h 1536"/>
              <a:gd name="T72" fmla="*/ 660 w 2154"/>
              <a:gd name="T73" fmla="*/ 1536 h 1536"/>
              <a:gd name="T74" fmla="*/ 591 w 2154"/>
              <a:gd name="T75" fmla="*/ 821 h 1536"/>
              <a:gd name="T76" fmla="*/ 194 w 2154"/>
              <a:gd name="T77" fmla="*/ 798 h 1536"/>
              <a:gd name="T78" fmla="*/ 68 w 2154"/>
              <a:gd name="T79" fmla="*/ 1092 h 1536"/>
              <a:gd name="T80" fmla="*/ 0 w 2154"/>
              <a:gd name="T81" fmla="*/ 1536 h 1536"/>
              <a:gd name="T82" fmla="*/ 57 w 2154"/>
              <a:gd name="T83" fmla="*/ 785 h 1536"/>
              <a:gd name="T84" fmla="*/ 615 w 2154"/>
              <a:gd name="T85" fmla="*/ 729 h 1536"/>
              <a:gd name="T86" fmla="*/ 785 w 2154"/>
              <a:gd name="T87" fmla="*/ 628 h 1536"/>
              <a:gd name="T88" fmla="*/ 1507 w 2154"/>
              <a:gd name="T89" fmla="*/ 684 h 1536"/>
              <a:gd name="T90" fmla="*/ 1960 w 2154"/>
              <a:gd name="T91" fmla="*/ 729 h 1536"/>
              <a:gd name="T92" fmla="*/ 2154 w 2154"/>
              <a:gd name="T93" fmla="*/ 923 h 1536"/>
              <a:gd name="T94" fmla="*/ 1976 w 2154"/>
              <a:gd name="T95" fmla="*/ 993 h 1536"/>
              <a:gd name="T96" fmla="*/ 1907 w 2154"/>
              <a:gd name="T97" fmla="*/ 153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4" h="1536">
                <a:moveTo>
                  <a:pt x="1078" y="557"/>
                </a:moveTo>
                <a:cubicBezTo>
                  <a:pt x="1152" y="557"/>
                  <a:pt x="1222" y="528"/>
                  <a:pt x="1274" y="475"/>
                </a:cubicBezTo>
                <a:cubicBezTo>
                  <a:pt x="1327" y="422"/>
                  <a:pt x="1356" y="353"/>
                  <a:pt x="1356" y="278"/>
                </a:cubicBezTo>
                <a:cubicBezTo>
                  <a:pt x="1356" y="204"/>
                  <a:pt x="1327" y="134"/>
                  <a:pt x="1274" y="82"/>
                </a:cubicBezTo>
                <a:cubicBezTo>
                  <a:pt x="1222" y="29"/>
                  <a:pt x="1152" y="0"/>
                  <a:pt x="1078" y="0"/>
                </a:cubicBezTo>
                <a:cubicBezTo>
                  <a:pt x="1003" y="0"/>
                  <a:pt x="933" y="29"/>
                  <a:pt x="881" y="82"/>
                </a:cubicBezTo>
                <a:cubicBezTo>
                  <a:pt x="828" y="134"/>
                  <a:pt x="799" y="204"/>
                  <a:pt x="799" y="278"/>
                </a:cubicBezTo>
                <a:cubicBezTo>
                  <a:pt x="799" y="353"/>
                  <a:pt x="828" y="422"/>
                  <a:pt x="881" y="475"/>
                </a:cubicBezTo>
                <a:cubicBezTo>
                  <a:pt x="933" y="528"/>
                  <a:pt x="1003" y="557"/>
                  <a:pt x="1078" y="557"/>
                </a:cubicBezTo>
                <a:close/>
                <a:moveTo>
                  <a:pt x="1078" y="69"/>
                </a:moveTo>
                <a:cubicBezTo>
                  <a:pt x="1193" y="69"/>
                  <a:pt x="1287" y="163"/>
                  <a:pt x="1287" y="278"/>
                </a:cubicBezTo>
                <a:cubicBezTo>
                  <a:pt x="1287" y="394"/>
                  <a:pt x="1193" y="488"/>
                  <a:pt x="1078" y="488"/>
                </a:cubicBezTo>
                <a:cubicBezTo>
                  <a:pt x="962" y="488"/>
                  <a:pt x="868" y="394"/>
                  <a:pt x="868" y="278"/>
                </a:cubicBezTo>
                <a:cubicBezTo>
                  <a:pt x="868" y="163"/>
                  <a:pt x="962" y="69"/>
                  <a:pt x="1078" y="69"/>
                </a:cubicBezTo>
                <a:close/>
                <a:moveTo>
                  <a:pt x="770" y="892"/>
                </a:moveTo>
                <a:cubicBezTo>
                  <a:pt x="839" y="892"/>
                  <a:pt x="839" y="892"/>
                  <a:pt x="839" y="892"/>
                </a:cubicBezTo>
                <a:cubicBezTo>
                  <a:pt x="839" y="1536"/>
                  <a:pt x="839" y="1536"/>
                  <a:pt x="839" y="1536"/>
                </a:cubicBezTo>
                <a:cubicBezTo>
                  <a:pt x="770" y="1536"/>
                  <a:pt x="770" y="1536"/>
                  <a:pt x="770" y="1536"/>
                </a:cubicBezTo>
                <a:lnTo>
                  <a:pt x="770" y="892"/>
                </a:lnTo>
                <a:close/>
                <a:moveTo>
                  <a:pt x="1317" y="892"/>
                </a:moveTo>
                <a:cubicBezTo>
                  <a:pt x="1386" y="892"/>
                  <a:pt x="1386" y="892"/>
                  <a:pt x="1386" y="892"/>
                </a:cubicBezTo>
                <a:cubicBezTo>
                  <a:pt x="1386" y="1536"/>
                  <a:pt x="1386" y="1536"/>
                  <a:pt x="1386" y="1536"/>
                </a:cubicBezTo>
                <a:cubicBezTo>
                  <a:pt x="1317" y="1536"/>
                  <a:pt x="1317" y="1536"/>
                  <a:pt x="1317" y="1536"/>
                </a:cubicBezTo>
                <a:lnTo>
                  <a:pt x="1317" y="892"/>
                </a:lnTo>
                <a:close/>
                <a:moveTo>
                  <a:pt x="462" y="658"/>
                </a:moveTo>
                <a:cubicBezTo>
                  <a:pt x="536" y="658"/>
                  <a:pt x="606" y="629"/>
                  <a:pt x="658" y="576"/>
                </a:cubicBezTo>
                <a:cubicBezTo>
                  <a:pt x="711" y="524"/>
                  <a:pt x="740" y="454"/>
                  <a:pt x="740" y="380"/>
                </a:cubicBezTo>
                <a:cubicBezTo>
                  <a:pt x="740" y="305"/>
                  <a:pt x="711" y="235"/>
                  <a:pt x="658" y="183"/>
                </a:cubicBezTo>
                <a:cubicBezTo>
                  <a:pt x="606" y="130"/>
                  <a:pt x="536" y="101"/>
                  <a:pt x="462" y="101"/>
                </a:cubicBezTo>
                <a:cubicBezTo>
                  <a:pt x="387" y="101"/>
                  <a:pt x="317" y="130"/>
                  <a:pt x="265" y="183"/>
                </a:cubicBezTo>
                <a:cubicBezTo>
                  <a:pt x="212" y="235"/>
                  <a:pt x="183" y="305"/>
                  <a:pt x="183" y="380"/>
                </a:cubicBezTo>
                <a:cubicBezTo>
                  <a:pt x="183" y="454"/>
                  <a:pt x="212" y="524"/>
                  <a:pt x="265" y="576"/>
                </a:cubicBezTo>
                <a:cubicBezTo>
                  <a:pt x="317" y="629"/>
                  <a:pt x="387" y="658"/>
                  <a:pt x="462" y="658"/>
                </a:cubicBezTo>
                <a:close/>
                <a:moveTo>
                  <a:pt x="462" y="170"/>
                </a:moveTo>
                <a:cubicBezTo>
                  <a:pt x="577" y="170"/>
                  <a:pt x="671" y="264"/>
                  <a:pt x="671" y="380"/>
                </a:cubicBezTo>
                <a:cubicBezTo>
                  <a:pt x="671" y="495"/>
                  <a:pt x="577" y="589"/>
                  <a:pt x="462" y="589"/>
                </a:cubicBezTo>
                <a:cubicBezTo>
                  <a:pt x="346" y="589"/>
                  <a:pt x="252" y="495"/>
                  <a:pt x="252" y="380"/>
                </a:cubicBezTo>
                <a:cubicBezTo>
                  <a:pt x="252" y="264"/>
                  <a:pt x="346" y="170"/>
                  <a:pt x="462" y="170"/>
                </a:cubicBezTo>
                <a:close/>
                <a:moveTo>
                  <a:pt x="179" y="993"/>
                </a:moveTo>
                <a:cubicBezTo>
                  <a:pt x="248" y="993"/>
                  <a:pt x="248" y="993"/>
                  <a:pt x="248" y="993"/>
                </a:cubicBezTo>
                <a:cubicBezTo>
                  <a:pt x="248" y="1536"/>
                  <a:pt x="248" y="1536"/>
                  <a:pt x="248" y="1536"/>
                </a:cubicBezTo>
                <a:cubicBezTo>
                  <a:pt x="179" y="1536"/>
                  <a:pt x="179" y="1536"/>
                  <a:pt x="179" y="1536"/>
                </a:cubicBezTo>
                <a:lnTo>
                  <a:pt x="179" y="993"/>
                </a:lnTo>
                <a:close/>
                <a:moveTo>
                  <a:pt x="1692" y="658"/>
                </a:moveTo>
                <a:cubicBezTo>
                  <a:pt x="1767" y="658"/>
                  <a:pt x="1837" y="629"/>
                  <a:pt x="1889" y="576"/>
                </a:cubicBezTo>
                <a:cubicBezTo>
                  <a:pt x="1942" y="524"/>
                  <a:pt x="1971" y="454"/>
                  <a:pt x="1971" y="380"/>
                </a:cubicBezTo>
                <a:cubicBezTo>
                  <a:pt x="1971" y="305"/>
                  <a:pt x="1942" y="235"/>
                  <a:pt x="1889" y="183"/>
                </a:cubicBezTo>
                <a:cubicBezTo>
                  <a:pt x="1837" y="130"/>
                  <a:pt x="1767" y="101"/>
                  <a:pt x="1692" y="101"/>
                </a:cubicBezTo>
                <a:cubicBezTo>
                  <a:pt x="1618" y="101"/>
                  <a:pt x="1548" y="130"/>
                  <a:pt x="1496" y="183"/>
                </a:cubicBezTo>
                <a:cubicBezTo>
                  <a:pt x="1443" y="235"/>
                  <a:pt x="1414" y="305"/>
                  <a:pt x="1414" y="380"/>
                </a:cubicBezTo>
                <a:cubicBezTo>
                  <a:pt x="1414" y="454"/>
                  <a:pt x="1443" y="524"/>
                  <a:pt x="1496" y="576"/>
                </a:cubicBezTo>
                <a:cubicBezTo>
                  <a:pt x="1548" y="629"/>
                  <a:pt x="1618" y="658"/>
                  <a:pt x="1692" y="658"/>
                </a:cubicBezTo>
                <a:close/>
                <a:moveTo>
                  <a:pt x="1692" y="170"/>
                </a:moveTo>
                <a:cubicBezTo>
                  <a:pt x="1808" y="170"/>
                  <a:pt x="1902" y="264"/>
                  <a:pt x="1902" y="380"/>
                </a:cubicBezTo>
                <a:cubicBezTo>
                  <a:pt x="1902" y="495"/>
                  <a:pt x="1808" y="589"/>
                  <a:pt x="1692" y="589"/>
                </a:cubicBezTo>
                <a:cubicBezTo>
                  <a:pt x="1577" y="589"/>
                  <a:pt x="1483" y="495"/>
                  <a:pt x="1483" y="380"/>
                </a:cubicBezTo>
                <a:cubicBezTo>
                  <a:pt x="1483" y="264"/>
                  <a:pt x="1577" y="170"/>
                  <a:pt x="1692" y="170"/>
                </a:cubicBezTo>
                <a:close/>
                <a:moveTo>
                  <a:pt x="2154" y="923"/>
                </a:moveTo>
                <a:cubicBezTo>
                  <a:pt x="2154" y="1092"/>
                  <a:pt x="2154" y="1092"/>
                  <a:pt x="2154" y="1092"/>
                </a:cubicBezTo>
                <a:cubicBezTo>
                  <a:pt x="2154" y="1536"/>
                  <a:pt x="2154" y="1536"/>
                  <a:pt x="2154" y="1536"/>
                </a:cubicBezTo>
                <a:cubicBezTo>
                  <a:pt x="2086" y="1536"/>
                  <a:pt x="2086" y="1536"/>
                  <a:pt x="2086" y="1536"/>
                </a:cubicBezTo>
                <a:cubicBezTo>
                  <a:pt x="2086" y="923"/>
                  <a:pt x="2086" y="923"/>
                  <a:pt x="2086" y="923"/>
                </a:cubicBezTo>
                <a:cubicBezTo>
                  <a:pt x="2086" y="853"/>
                  <a:pt x="2031" y="798"/>
                  <a:pt x="1960" y="798"/>
                </a:cubicBezTo>
                <a:cubicBezTo>
                  <a:pt x="1562" y="798"/>
                  <a:pt x="1562" y="798"/>
                  <a:pt x="1562" y="798"/>
                </a:cubicBezTo>
                <a:cubicBezTo>
                  <a:pt x="1563" y="805"/>
                  <a:pt x="1564" y="813"/>
                  <a:pt x="1564" y="821"/>
                </a:cubicBezTo>
                <a:cubicBezTo>
                  <a:pt x="1564" y="991"/>
                  <a:pt x="1564" y="991"/>
                  <a:pt x="1564" y="991"/>
                </a:cubicBezTo>
                <a:cubicBezTo>
                  <a:pt x="1564" y="1536"/>
                  <a:pt x="1564" y="1536"/>
                  <a:pt x="1564" y="1536"/>
                </a:cubicBezTo>
                <a:cubicBezTo>
                  <a:pt x="1496" y="1536"/>
                  <a:pt x="1496" y="1536"/>
                  <a:pt x="1496" y="1536"/>
                </a:cubicBezTo>
                <a:cubicBezTo>
                  <a:pt x="1496" y="821"/>
                  <a:pt x="1496" y="821"/>
                  <a:pt x="1496" y="821"/>
                </a:cubicBezTo>
                <a:cubicBezTo>
                  <a:pt x="1496" y="751"/>
                  <a:pt x="1441" y="696"/>
                  <a:pt x="1371" y="696"/>
                </a:cubicBezTo>
                <a:cubicBezTo>
                  <a:pt x="785" y="696"/>
                  <a:pt x="785" y="696"/>
                  <a:pt x="785" y="696"/>
                </a:cubicBezTo>
                <a:cubicBezTo>
                  <a:pt x="714" y="696"/>
                  <a:pt x="659" y="751"/>
                  <a:pt x="659" y="821"/>
                </a:cubicBezTo>
                <a:cubicBezTo>
                  <a:pt x="660" y="991"/>
                  <a:pt x="660" y="991"/>
                  <a:pt x="660" y="991"/>
                </a:cubicBezTo>
                <a:cubicBezTo>
                  <a:pt x="660" y="1536"/>
                  <a:pt x="660" y="1536"/>
                  <a:pt x="660" y="1536"/>
                </a:cubicBezTo>
                <a:cubicBezTo>
                  <a:pt x="591" y="1536"/>
                  <a:pt x="591" y="1536"/>
                  <a:pt x="591" y="1536"/>
                </a:cubicBezTo>
                <a:cubicBezTo>
                  <a:pt x="591" y="821"/>
                  <a:pt x="591" y="821"/>
                  <a:pt x="591" y="821"/>
                </a:cubicBezTo>
                <a:cubicBezTo>
                  <a:pt x="591" y="813"/>
                  <a:pt x="592" y="805"/>
                  <a:pt x="593" y="798"/>
                </a:cubicBezTo>
                <a:cubicBezTo>
                  <a:pt x="194" y="798"/>
                  <a:pt x="194" y="798"/>
                  <a:pt x="194" y="798"/>
                </a:cubicBezTo>
                <a:cubicBezTo>
                  <a:pt x="123" y="798"/>
                  <a:pt x="68" y="853"/>
                  <a:pt x="68" y="923"/>
                </a:cubicBezTo>
                <a:cubicBezTo>
                  <a:pt x="68" y="1092"/>
                  <a:pt x="68" y="1092"/>
                  <a:pt x="68" y="1092"/>
                </a:cubicBezTo>
                <a:cubicBezTo>
                  <a:pt x="68" y="1536"/>
                  <a:pt x="68" y="1536"/>
                  <a:pt x="68" y="1536"/>
                </a:cubicBezTo>
                <a:cubicBezTo>
                  <a:pt x="0" y="1536"/>
                  <a:pt x="0" y="1536"/>
                  <a:pt x="0" y="1536"/>
                </a:cubicBezTo>
                <a:cubicBezTo>
                  <a:pt x="0" y="923"/>
                  <a:pt x="0" y="923"/>
                  <a:pt x="0" y="923"/>
                </a:cubicBezTo>
                <a:cubicBezTo>
                  <a:pt x="0" y="870"/>
                  <a:pt x="20" y="821"/>
                  <a:pt x="57" y="785"/>
                </a:cubicBezTo>
                <a:cubicBezTo>
                  <a:pt x="93" y="749"/>
                  <a:pt x="142" y="729"/>
                  <a:pt x="194" y="729"/>
                </a:cubicBezTo>
                <a:cubicBezTo>
                  <a:pt x="615" y="729"/>
                  <a:pt x="615" y="729"/>
                  <a:pt x="615" y="729"/>
                </a:cubicBezTo>
                <a:cubicBezTo>
                  <a:pt x="624" y="713"/>
                  <a:pt x="634" y="697"/>
                  <a:pt x="648" y="684"/>
                </a:cubicBezTo>
                <a:cubicBezTo>
                  <a:pt x="684" y="648"/>
                  <a:pt x="733" y="628"/>
                  <a:pt x="785" y="628"/>
                </a:cubicBezTo>
                <a:cubicBezTo>
                  <a:pt x="1371" y="628"/>
                  <a:pt x="1371" y="628"/>
                  <a:pt x="1371" y="628"/>
                </a:cubicBezTo>
                <a:cubicBezTo>
                  <a:pt x="1423" y="628"/>
                  <a:pt x="1471" y="648"/>
                  <a:pt x="1507" y="684"/>
                </a:cubicBezTo>
                <a:cubicBezTo>
                  <a:pt x="1521" y="697"/>
                  <a:pt x="1531" y="713"/>
                  <a:pt x="1540" y="729"/>
                </a:cubicBezTo>
                <a:cubicBezTo>
                  <a:pt x="1960" y="729"/>
                  <a:pt x="1960" y="729"/>
                  <a:pt x="1960" y="729"/>
                </a:cubicBezTo>
                <a:cubicBezTo>
                  <a:pt x="2012" y="729"/>
                  <a:pt x="2061" y="749"/>
                  <a:pt x="2097" y="785"/>
                </a:cubicBezTo>
                <a:cubicBezTo>
                  <a:pt x="2134" y="821"/>
                  <a:pt x="2154" y="870"/>
                  <a:pt x="2154" y="923"/>
                </a:cubicBezTo>
                <a:close/>
                <a:moveTo>
                  <a:pt x="1907" y="993"/>
                </a:moveTo>
                <a:cubicBezTo>
                  <a:pt x="1976" y="993"/>
                  <a:pt x="1976" y="993"/>
                  <a:pt x="1976" y="993"/>
                </a:cubicBezTo>
                <a:cubicBezTo>
                  <a:pt x="1976" y="1536"/>
                  <a:pt x="1976" y="1536"/>
                  <a:pt x="1976" y="1536"/>
                </a:cubicBezTo>
                <a:cubicBezTo>
                  <a:pt x="1907" y="1536"/>
                  <a:pt x="1907" y="1536"/>
                  <a:pt x="1907" y="1536"/>
                </a:cubicBezTo>
                <a:lnTo>
                  <a:pt x="1907" y="993"/>
                </a:lnTo>
                <a:close/>
              </a:path>
            </a:pathLst>
          </a:custGeom>
          <a:solidFill>
            <a:srgbClr val="C00000"/>
          </a:solidFill>
          <a:ln>
            <a:noFill/>
          </a:ln>
        </p:spPr>
        <p:txBody>
          <a:bodyPr vert="horz" wrap="square" lIns="51435" tIns="25718" rIns="51435" bIns="25718" numCol="1" anchor="t" anchorCtr="0" compatLnSpc="1">
            <a:prstTxWarp prst="textNoShape">
              <a:avLst/>
            </a:prstTxWarp>
          </a:bodyPr>
          <a:lstStyle/>
          <a:p>
            <a:endParaRPr lang="en-US" sz="900" dirty="0">
              <a:solidFill>
                <a:prstClr val="black"/>
              </a:solidFill>
            </a:endParaRPr>
          </a:p>
        </p:txBody>
      </p:sp>
      <p:cxnSp>
        <p:nvCxnSpPr>
          <p:cNvPr id="117" name="Straight Arrow Connector 116"/>
          <p:cNvCxnSpPr>
            <a:cxnSpLocks/>
          </p:cNvCxnSpPr>
          <p:nvPr/>
        </p:nvCxnSpPr>
        <p:spPr>
          <a:xfrm>
            <a:off x="5411935" y="3799900"/>
            <a:ext cx="829551" cy="0"/>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gray">
          <a:xfrm>
            <a:off x="3144502" y="3695263"/>
            <a:ext cx="1609783" cy="230203"/>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coordination</a:t>
            </a:r>
          </a:p>
        </p:txBody>
      </p:sp>
      <p:sp>
        <p:nvSpPr>
          <p:cNvPr id="119" name="Rectangle 118"/>
          <p:cNvSpPr/>
          <p:nvPr/>
        </p:nvSpPr>
        <p:spPr bwMode="gray">
          <a:xfrm rot="16200000">
            <a:off x="-2026142" y="3639192"/>
            <a:ext cx="4945685" cy="29355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Business governance</a:t>
            </a:r>
          </a:p>
          <a:p>
            <a:pPr algn="ctr"/>
            <a:r>
              <a:rPr lang="en-US" sz="800" b="1" dirty="0">
                <a:solidFill>
                  <a:schemeClr val="tx1"/>
                </a:solidFill>
              </a:rPr>
              <a:t> </a:t>
            </a:r>
            <a:r>
              <a:rPr lang="en-US" sz="800" b="1" dirty="0">
                <a:solidFill>
                  <a:schemeClr val="bg1">
                    <a:lumMod val="65000"/>
                  </a:schemeClr>
                </a:solidFill>
              </a:rPr>
              <a:t>(targeting and communications management)</a:t>
            </a:r>
            <a:endParaRPr lang="en-US" sz="700" b="1" dirty="0">
              <a:solidFill>
                <a:schemeClr val="bg1">
                  <a:lumMod val="65000"/>
                </a:schemeClr>
              </a:solidFill>
            </a:endParaRPr>
          </a:p>
        </p:txBody>
      </p:sp>
      <p:sp>
        <p:nvSpPr>
          <p:cNvPr id="121" name="Rectangle 120"/>
          <p:cNvSpPr/>
          <p:nvPr/>
        </p:nvSpPr>
        <p:spPr bwMode="gray">
          <a:xfrm>
            <a:off x="580133" y="6437424"/>
            <a:ext cx="8632391" cy="22585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Data platform</a:t>
            </a:r>
            <a:endParaRPr lang="en-US" sz="700" b="1" dirty="0">
              <a:solidFill>
                <a:schemeClr val="tx1"/>
              </a:solidFill>
            </a:endParaRPr>
          </a:p>
        </p:txBody>
      </p:sp>
      <p:cxnSp>
        <p:nvCxnSpPr>
          <p:cNvPr id="122" name="Straight Arrow Connector 121"/>
          <p:cNvCxnSpPr/>
          <p:nvPr/>
        </p:nvCxnSpPr>
        <p:spPr>
          <a:xfrm>
            <a:off x="2135850" y="5920791"/>
            <a:ext cx="0" cy="475961"/>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794225" y="5974275"/>
            <a:ext cx="528381" cy="270773"/>
          </a:xfrm>
          <a:prstGeom prst="rect">
            <a:avLst/>
          </a:prstGeom>
          <a:noFill/>
        </p:spPr>
        <p:txBody>
          <a:bodyPr wrap="square" lIns="0" tIns="0" rIns="0" bIns="0" rtlCol="0">
            <a:spAutoFit/>
          </a:bodyPr>
          <a:lstStyle/>
          <a:p>
            <a:r>
              <a:rPr lang="en-US" sz="800" dirty="0">
                <a:solidFill>
                  <a:schemeClr val="tx2"/>
                </a:solidFill>
              </a:rPr>
              <a:t>Data publish</a:t>
            </a:r>
          </a:p>
        </p:txBody>
      </p:sp>
      <p:cxnSp>
        <p:nvCxnSpPr>
          <p:cNvPr id="124" name="Straight Arrow Connector 123"/>
          <p:cNvCxnSpPr/>
          <p:nvPr/>
        </p:nvCxnSpPr>
        <p:spPr>
          <a:xfrm>
            <a:off x="5888873" y="5931925"/>
            <a:ext cx="0" cy="475961"/>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547248" y="5985409"/>
            <a:ext cx="528381" cy="270773"/>
          </a:xfrm>
          <a:prstGeom prst="rect">
            <a:avLst/>
          </a:prstGeom>
          <a:noFill/>
        </p:spPr>
        <p:txBody>
          <a:bodyPr wrap="square" lIns="0" tIns="0" rIns="0" bIns="0" rtlCol="0">
            <a:spAutoFit/>
          </a:bodyPr>
          <a:lstStyle/>
          <a:p>
            <a:r>
              <a:rPr lang="en-US" sz="800" dirty="0">
                <a:solidFill>
                  <a:schemeClr val="tx2"/>
                </a:solidFill>
              </a:rPr>
              <a:t>Data publish</a:t>
            </a:r>
          </a:p>
        </p:txBody>
      </p:sp>
      <p:sp>
        <p:nvSpPr>
          <p:cNvPr id="129" name="Rectangle 128"/>
          <p:cNvSpPr/>
          <p:nvPr/>
        </p:nvSpPr>
        <p:spPr bwMode="gray">
          <a:xfrm>
            <a:off x="732537" y="5422011"/>
            <a:ext cx="843021" cy="76652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Marketing</a:t>
            </a:r>
          </a:p>
          <a:p>
            <a:pPr algn="ctr"/>
            <a:r>
              <a:rPr lang="en-US" sz="800" b="1" dirty="0">
                <a:solidFill>
                  <a:schemeClr val="tx1"/>
                </a:solidFill>
              </a:rPr>
              <a:t>Targeting</a:t>
            </a:r>
            <a:endParaRPr lang="en-US" sz="700" b="1" dirty="0">
              <a:solidFill>
                <a:schemeClr val="tx1"/>
              </a:solidFill>
            </a:endParaRPr>
          </a:p>
        </p:txBody>
      </p:sp>
      <p:sp>
        <p:nvSpPr>
          <p:cNvPr id="120" name="Rectangle 119"/>
          <p:cNvSpPr/>
          <p:nvPr/>
        </p:nvSpPr>
        <p:spPr bwMode="gray">
          <a:xfrm>
            <a:off x="7541569" y="4842638"/>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Polaris</a:t>
            </a:r>
          </a:p>
        </p:txBody>
      </p:sp>
      <p:sp>
        <p:nvSpPr>
          <p:cNvPr id="127" name="Rectangle 126"/>
          <p:cNvSpPr/>
          <p:nvPr/>
        </p:nvSpPr>
        <p:spPr bwMode="gray">
          <a:xfrm>
            <a:off x="6471887" y="3910754"/>
            <a:ext cx="501462" cy="27623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Epic CM</a:t>
            </a:r>
          </a:p>
        </p:txBody>
      </p:sp>
    </p:spTree>
    <p:extLst>
      <p:ext uri="{BB962C8B-B14F-4D97-AF65-F5344CB8AC3E}">
        <p14:creationId xmlns:p14="http://schemas.microsoft.com/office/powerpoint/2010/main" val="49915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gray">
          <a:xfrm>
            <a:off x="5403149" y="1694652"/>
            <a:ext cx="2798798" cy="540988"/>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non-CM channels</a:t>
            </a:r>
          </a:p>
        </p:txBody>
      </p:sp>
      <p:sp>
        <p:nvSpPr>
          <p:cNvPr id="2" name="Title 1"/>
          <p:cNvSpPr>
            <a:spLocks noGrp="1"/>
          </p:cNvSpPr>
          <p:nvPr>
            <p:ph type="title"/>
          </p:nvPr>
        </p:nvSpPr>
        <p:spPr>
          <a:xfrm>
            <a:off x="73615" y="166153"/>
            <a:ext cx="9634291" cy="383919"/>
          </a:xfrm>
        </p:spPr>
        <p:txBody>
          <a:bodyPr/>
          <a:lstStyle/>
          <a:p>
            <a:r>
              <a:rPr lang="en-US" sz="2200" dirty="0"/>
              <a:t>CVSHealth Opportunity Management Framework </a:t>
            </a:r>
            <a:r>
              <a:rPr lang="en-US" sz="2200" u="sng" dirty="0"/>
              <a:t>MVP</a:t>
            </a:r>
          </a:p>
        </p:txBody>
      </p:sp>
      <p:sp>
        <p:nvSpPr>
          <p:cNvPr id="108" name="TextBox 107"/>
          <p:cNvSpPr txBox="1"/>
          <p:nvPr/>
        </p:nvSpPr>
        <p:spPr>
          <a:xfrm>
            <a:off x="77621" y="990483"/>
            <a:ext cx="1050448" cy="484622"/>
          </a:xfrm>
          <a:prstGeom prst="rect">
            <a:avLst/>
          </a:prstGeom>
          <a:noFill/>
        </p:spPr>
        <p:txBody>
          <a:bodyPr wrap="square" lIns="0" tIns="0" rIns="0" bIns="0" rtlCol="0">
            <a:spAutoFit/>
          </a:bodyPr>
          <a:lstStyle/>
          <a:p>
            <a:pPr algn="ctr"/>
            <a:r>
              <a:rPr lang="en-US" sz="1050" b="1" dirty="0">
                <a:solidFill>
                  <a:srgbClr val="C00000"/>
                </a:solidFill>
              </a:rPr>
              <a:t>Enterprise Opportunity Targeting</a:t>
            </a:r>
          </a:p>
        </p:txBody>
      </p:sp>
      <p:sp>
        <p:nvSpPr>
          <p:cNvPr id="110" name="TextBox 109"/>
          <p:cNvSpPr txBox="1"/>
          <p:nvPr/>
        </p:nvSpPr>
        <p:spPr>
          <a:xfrm>
            <a:off x="1237643" y="981662"/>
            <a:ext cx="1088279" cy="646163"/>
          </a:xfrm>
          <a:prstGeom prst="rect">
            <a:avLst/>
          </a:prstGeom>
          <a:noFill/>
        </p:spPr>
        <p:txBody>
          <a:bodyPr wrap="square" lIns="0" tIns="0" rIns="0" bIns="0" rtlCol="0">
            <a:spAutoFit/>
          </a:bodyPr>
          <a:lstStyle/>
          <a:p>
            <a:pPr algn="ctr"/>
            <a:r>
              <a:rPr lang="en-US" sz="1050" b="1" dirty="0">
                <a:solidFill>
                  <a:srgbClr val="C00000"/>
                </a:solidFill>
              </a:rPr>
              <a:t>Enterprise opportunity aggregation &amp; coordination</a:t>
            </a:r>
          </a:p>
        </p:txBody>
      </p:sp>
      <p:sp>
        <p:nvSpPr>
          <p:cNvPr id="114" name="Oval 113"/>
          <p:cNvSpPr/>
          <p:nvPr/>
        </p:nvSpPr>
        <p:spPr bwMode="gray">
          <a:xfrm>
            <a:off x="502569" y="761980"/>
            <a:ext cx="237799" cy="23153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118" name="Isosceles Triangle 117"/>
          <p:cNvSpPr/>
          <p:nvPr/>
        </p:nvSpPr>
        <p:spPr bwMode="gray">
          <a:xfrm rot="5400000">
            <a:off x="1066683" y="1006930"/>
            <a:ext cx="276188" cy="73255"/>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19" name="Isosceles Triangle 118"/>
          <p:cNvSpPr/>
          <p:nvPr/>
        </p:nvSpPr>
        <p:spPr bwMode="gray">
          <a:xfrm rot="5400000">
            <a:off x="2214026" y="976762"/>
            <a:ext cx="276188" cy="100564"/>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9" name="Rectangle 228"/>
          <p:cNvSpPr/>
          <p:nvPr/>
        </p:nvSpPr>
        <p:spPr>
          <a:xfrm>
            <a:off x="9371698" y="1786"/>
            <a:ext cx="2815542" cy="505248"/>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230" name="TextBox 229"/>
          <p:cNvSpPr txBox="1"/>
          <p:nvPr/>
        </p:nvSpPr>
        <p:spPr>
          <a:xfrm>
            <a:off x="9364980" y="144298"/>
            <a:ext cx="619117" cy="184570"/>
          </a:xfrm>
          <a:prstGeom prst="rect">
            <a:avLst/>
          </a:prstGeom>
          <a:noFill/>
        </p:spPr>
        <p:txBody>
          <a:bodyPr wrap="square" rtlCol="0">
            <a:spAutoFit/>
          </a:bodyPr>
          <a:lstStyle/>
          <a:p>
            <a:r>
              <a:rPr lang="en-US" sz="600" b="1" dirty="0"/>
              <a:t>Capability:</a:t>
            </a:r>
          </a:p>
        </p:txBody>
      </p:sp>
      <p:sp>
        <p:nvSpPr>
          <p:cNvPr id="231" name="TextBox 230"/>
          <p:cNvSpPr txBox="1"/>
          <p:nvPr/>
        </p:nvSpPr>
        <p:spPr>
          <a:xfrm>
            <a:off x="9857034" y="16280"/>
            <a:ext cx="541187" cy="184570"/>
          </a:xfrm>
          <a:prstGeom prst="rect">
            <a:avLst/>
          </a:prstGeom>
          <a:noFill/>
        </p:spPr>
        <p:txBody>
          <a:bodyPr wrap="square" rtlCol="0">
            <a:spAutoFit/>
          </a:bodyPr>
          <a:lstStyle/>
          <a:p>
            <a:r>
              <a:rPr lang="en-US" sz="600" dirty="0"/>
              <a:t>New:</a:t>
            </a:r>
          </a:p>
        </p:txBody>
      </p:sp>
      <p:sp>
        <p:nvSpPr>
          <p:cNvPr id="232" name="TextBox 231"/>
          <p:cNvSpPr txBox="1"/>
          <p:nvPr/>
        </p:nvSpPr>
        <p:spPr>
          <a:xfrm>
            <a:off x="10293085" y="16279"/>
            <a:ext cx="541187" cy="184570"/>
          </a:xfrm>
          <a:prstGeom prst="rect">
            <a:avLst/>
          </a:prstGeom>
          <a:noFill/>
        </p:spPr>
        <p:txBody>
          <a:bodyPr wrap="square" rtlCol="0">
            <a:spAutoFit/>
          </a:bodyPr>
          <a:lstStyle/>
          <a:p>
            <a:r>
              <a:rPr lang="en-US" sz="600" dirty="0"/>
              <a:t>Modified:</a:t>
            </a:r>
          </a:p>
        </p:txBody>
      </p:sp>
      <p:sp>
        <p:nvSpPr>
          <p:cNvPr id="233" name="TextBox 232"/>
          <p:cNvSpPr txBox="1"/>
          <p:nvPr/>
        </p:nvSpPr>
        <p:spPr>
          <a:xfrm>
            <a:off x="10756392" y="21798"/>
            <a:ext cx="541187" cy="184570"/>
          </a:xfrm>
          <a:prstGeom prst="rect">
            <a:avLst/>
          </a:prstGeom>
          <a:noFill/>
        </p:spPr>
        <p:txBody>
          <a:bodyPr wrap="square" rtlCol="0">
            <a:spAutoFit/>
          </a:bodyPr>
          <a:lstStyle/>
          <a:p>
            <a:r>
              <a:rPr lang="en-US" sz="600" dirty="0"/>
              <a:t>Existing:</a:t>
            </a:r>
          </a:p>
        </p:txBody>
      </p:sp>
      <p:sp>
        <p:nvSpPr>
          <p:cNvPr id="234" name="TextBox 233"/>
          <p:cNvSpPr txBox="1"/>
          <p:nvPr/>
        </p:nvSpPr>
        <p:spPr>
          <a:xfrm>
            <a:off x="11206780" y="27317"/>
            <a:ext cx="541187" cy="184570"/>
          </a:xfrm>
          <a:prstGeom prst="rect">
            <a:avLst/>
          </a:prstGeom>
          <a:noFill/>
        </p:spPr>
        <p:txBody>
          <a:bodyPr wrap="square" rtlCol="0">
            <a:spAutoFit/>
          </a:bodyPr>
          <a:lstStyle/>
          <a:p>
            <a:r>
              <a:rPr lang="en-US" sz="600" dirty="0"/>
              <a:t>Future:</a:t>
            </a:r>
          </a:p>
        </p:txBody>
      </p:sp>
      <p:cxnSp>
        <p:nvCxnSpPr>
          <p:cNvPr id="235" name="Straight Connector 234"/>
          <p:cNvCxnSpPr/>
          <p:nvPr/>
        </p:nvCxnSpPr>
        <p:spPr>
          <a:xfrm>
            <a:off x="9941158" y="390118"/>
            <a:ext cx="24752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410913" y="383770"/>
            <a:ext cx="2475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0860346" y="390118"/>
            <a:ext cx="24752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1323457" y="396464"/>
            <a:ext cx="247522"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9352348" y="289966"/>
            <a:ext cx="631749" cy="184570"/>
          </a:xfrm>
          <a:prstGeom prst="rect">
            <a:avLst/>
          </a:prstGeom>
          <a:noFill/>
        </p:spPr>
        <p:txBody>
          <a:bodyPr wrap="square" rtlCol="0">
            <a:spAutoFit/>
          </a:bodyPr>
          <a:lstStyle/>
          <a:p>
            <a:r>
              <a:rPr lang="en-US" sz="600" b="1" dirty="0"/>
              <a:t>Integration:</a:t>
            </a:r>
          </a:p>
        </p:txBody>
      </p:sp>
      <p:sp>
        <p:nvSpPr>
          <p:cNvPr id="240" name="Rectangle 239"/>
          <p:cNvSpPr/>
          <p:nvPr/>
        </p:nvSpPr>
        <p:spPr bwMode="gray">
          <a:xfrm>
            <a:off x="10397582" y="194529"/>
            <a:ext cx="267233" cy="114714"/>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1" name="Rectangle 240"/>
          <p:cNvSpPr/>
          <p:nvPr/>
        </p:nvSpPr>
        <p:spPr bwMode="gray">
          <a:xfrm>
            <a:off x="10840989" y="194529"/>
            <a:ext cx="267233" cy="11471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2" name="Rectangle 241"/>
          <p:cNvSpPr/>
          <p:nvPr/>
        </p:nvSpPr>
        <p:spPr bwMode="gray">
          <a:xfrm>
            <a:off x="11316929" y="196469"/>
            <a:ext cx="267233" cy="114714"/>
          </a:xfrm>
          <a:prstGeom prst="rect">
            <a:avLst/>
          </a:prstGeom>
          <a:solidFill>
            <a:srgbClr val="EEEEEE"/>
          </a:solidFill>
          <a:ln w="63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3" name="Rectangle 242"/>
          <p:cNvSpPr/>
          <p:nvPr/>
        </p:nvSpPr>
        <p:spPr bwMode="gray">
          <a:xfrm>
            <a:off x="9921500" y="193929"/>
            <a:ext cx="267233" cy="114714"/>
          </a:xfrm>
          <a:prstGeom prst="rect">
            <a:avLst/>
          </a:prstGeom>
          <a:solidFill>
            <a:srgbClr val="EEEEEE"/>
          </a:solidFill>
          <a:ln w="63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15" name="Rectangle 214"/>
          <p:cNvSpPr/>
          <p:nvPr/>
        </p:nvSpPr>
        <p:spPr bwMode="gray">
          <a:xfrm>
            <a:off x="3708880" y="2306618"/>
            <a:ext cx="1181881" cy="327415"/>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CEE</a:t>
            </a:r>
          </a:p>
          <a:p>
            <a:pPr algn="ctr"/>
            <a:r>
              <a:rPr lang="en-US" sz="800" b="1" dirty="0">
                <a:solidFill>
                  <a:schemeClr val="tx1"/>
                </a:solidFill>
              </a:rPr>
              <a:t>HCB CM channel orchestration</a:t>
            </a:r>
            <a:endParaRPr lang="en-US" sz="700" b="1" dirty="0">
              <a:solidFill>
                <a:schemeClr val="tx1"/>
              </a:solidFill>
            </a:endParaRPr>
          </a:p>
        </p:txBody>
      </p:sp>
      <p:sp>
        <p:nvSpPr>
          <p:cNvPr id="168" name="TextBox 167"/>
          <p:cNvSpPr txBox="1"/>
          <p:nvPr/>
        </p:nvSpPr>
        <p:spPr>
          <a:xfrm>
            <a:off x="11612749" y="25029"/>
            <a:ext cx="541187" cy="184570"/>
          </a:xfrm>
          <a:prstGeom prst="rect">
            <a:avLst/>
          </a:prstGeom>
          <a:noFill/>
        </p:spPr>
        <p:txBody>
          <a:bodyPr wrap="square" rtlCol="0">
            <a:spAutoFit/>
          </a:bodyPr>
          <a:lstStyle/>
          <a:p>
            <a:r>
              <a:rPr lang="en-US" sz="600" dirty="0"/>
              <a:t>Transit:</a:t>
            </a:r>
          </a:p>
        </p:txBody>
      </p:sp>
      <p:cxnSp>
        <p:nvCxnSpPr>
          <p:cNvPr id="197" name="Straight Connector 196"/>
          <p:cNvCxnSpPr/>
          <p:nvPr/>
        </p:nvCxnSpPr>
        <p:spPr>
          <a:xfrm>
            <a:off x="11729425" y="394176"/>
            <a:ext cx="2475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bwMode="gray">
          <a:xfrm>
            <a:off x="11722897" y="194181"/>
            <a:ext cx="267233" cy="114714"/>
          </a:xfrm>
          <a:prstGeom prst="rect">
            <a:avLst/>
          </a:prstGeom>
          <a:solidFill>
            <a:srgbClr val="EEEEEE"/>
          </a:solidFill>
          <a:ln w="635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05" name="Rectangle 204"/>
          <p:cNvSpPr/>
          <p:nvPr/>
        </p:nvSpPr>
        <p:spPr bwMode="gray">
          <a:xfrm>
            <a:off x="123636" y="3306087"/>
            <a:ext cx="843021" cy="69684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Enterprise programs, Care Engine &amp; NBA</a:t>
            </a:r>
          </a:p>
          <a:p>
            <a:pPr algn="ctr"/>
            <a:r>
              <a:rPr lang="en-US" sz="800" b="1" dirty="0">
                <a:solidFill>
                  <a:schemeClr val="tx1"/>
                </a:solidFill>
              </a:rPr>
              <a:t>Targeting</a:t>
            </a:r>
            <a:endParaRPr lang="en-US" sz="700" b="1" dirty="0">
              <a:solidFill>
                <a:schemeClr val="tx1"/>
              </a:solidFill>
            </a:endParaRPr>
          </a:p>
        </p:txBody>
      </p:sp>
      <p:sp>
        <p:nvSpPr>
          <p:cNvPr id="219" name="Oval 218"/>
          <p:cNvSpPr/>
          <p:nvPr/>
        </p:nvSpPr>
        <p:spPr bwMode="gray">
          <a:xfrm>
            <a:off x="3640465" y="689095"/>
            <a:ext cx="288450" cy="23153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224" name="TextBox 223"/>
          <p:cNvSpPr txBox="1"/>
          <p:nvPr/>
        </p:nvSpPr>
        <p:spPr>
          <a:xfrm>
            <a:off x="2681041" y="990483"/>
            <a:ext cx="2003605" cy="323165"/>
          </a:xfrm>
          <a:prstGeom prst="rect">
            <a:avLst/>
          </a:prstGeom>
          <a:noFill/>
        </p:spPr>
        <p:txBody>
          <a:bodyPr wrap="square" lIns="0" tIns="0" rIns="0" bIns="0" rtlCol="0">
            <a:spAutoFit/>
          </a:bodyPr>
          <a:lstStyle/>
          <a:p>
            <a:pPr algn="ctr"/>
            <a:r>
              <a:rPr lang="en-US" sz="1050" b="1" dirty="0">
                <a:solidFill>
                  <a:srgbClr val="C00000"/>
                </a:solidFill>
              </a:rPr>
              <a:t>Domain aggregation and channel orchestration</a:t>
            </a:r>
          </a:p>
        </p:txBody>
      </p:sp>
      <p:sp>
        <p:nvSpPr>
          <p:cNvPr id="248" name="Rectangle 247"/>
          <p:cNvSpPr/>
          <p:nvPr/>
        </p:nvSpPr>
        <p:spPr bwMode="gray">
          <a:xfrm>
            <a:off x="2633018" y="4664793"/>
            <a:ext cx="2247794" cy="69684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HEE</a:t>
            </a:r>
          </a:p>
          <a:p>
            <a:pPr algn="ctr"/>
            <a:r>
              <a:rPr lang="en-US" sz="800" b="1" dirty="0">
                <a:solidFill>
                  <a:schemeClr val="tx1"/>
                </a:solidFill>
              </a:rPr>
              <a:t>PBM Opportunity aggregation,</a:t>
            </a:r>
          </a:p>
          <a:p>
            <a:pPr algn="ctr"/>
            <a:r>
              <a:rPr lang="en-US" sz="800" b="1" dirty="0">
                <a:solidFill>
                  <a:schemeClr val="tx1"/>
                </a:solidFill>
              </a:rPr>
              <a:t>PBM channel orchestration</a:t>
            </a:r>
            <a:endParaRPr lang="en-US" sz="700" b="1" dirty="0">
              <a:solidFill>
                <a:schemeClr val="tx1"/>
              </a:solidFill>
            </a:endParaRPr>
          </a:p>
        </p:txBody>
      </p:sp>
      <p:sp>
        <p:nvSpPr>
          <p:cNvPr id="252" name="Rectangle 251"/>
          <p:cNvSpPr/>
          <p:nvPr/>
        </p:nvSpPr>
        <p:spPr bwMode="gray">
          <a:xfrm>
            <a:off x="2633213" y="3309901"/>
            <a:ext cx="2257550" cy="69684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ROCM </a:t>
            </a:r>
          </a:p>
          <a:p>
            <a:pPr algn="ctr"/>
            <a:r>
              <a:rPr lang="en-US" sz="800" b="1" dirty="0">
                <a:solidFill>
                  <a:schemeClr val="tx1"/>
                </a:solidFill>
              </a:rPr>
              <a:t>Retail Opportunity aggregation(PCI, ROCM),</a:t>
            </a:r>
          </a:p>
          <a:p>
            <a:pPr algn="ctr"/>
            <a:r>
              <a:rPr lang="en-US" sz="800" b="1" dirty="0">
                <a:solidFill>
                  <a:schemeClr val="tx1"/>
                </a:solidFill>
              </a:rPr>
              <a:t>Retail channel orchestration(ROCM)</a:t>
            </a:r>
            <a:endParaRPr lang="en-US" sz="700" b="1" dirty="0">
              <a:solidFill>
                <a:schemeClr val="tx1"/>
              </a:solidFill>
            </a:endParaRPr>
          </a:p>
        </p:txBody>
      </p:sp>
      <p:sp>
        <p:nvSpPr>
          <p:cNvPr id="105" name="Oval 104"/>
          <p:cNvSpPr/>
          <p:nvPr/>
        </p:nvSpPr>
        <p:spPr bwMode="gray">
          <a:xfrm>
            <a:off x="1662501" y="689608"/>
            <a:ext cx="288450" cy="23153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106" name="Rectangle 105"/>
          <p:cNvSpPr/>
          <p:nvPr/>
        </p:nvSpPr>
        <p:spPr bwMode="gray">
          <a:xfrm>
            <a:off x="2662727" y="4198886"/>
            <a:ext cx="782404" cy="284628"/>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Retail domain</a:t>
            </a:r>
          </a:p>
          <a:p>
            <a:pPr algn="ctr"/>
            <a:r>
              <a:rPr lang="en-US" sz="800" b="1" dirty="0">
                <a:solidFill>
                  <a:schemeClr val="tx1"/>
                </a:solidFill>
              </a:rPr>
              <a:t>Targeting</a:t>
            </a:r>
            <a:endParaRPr lang="en-US" sz="600" b="1" dirty="0">
              <a:solidFill>
                <a:schemeClr val="tx1"/>
              </a:solidFill>
            </a:endParaRPr>
          </a:p>
        </p:txBody>
      </p:sp>
      <p:sp>
        <p:nvSpPr>
          <p:cNvPr id="103" name="Rectangle 102"/>
          <p:cNvSpPr/>
          <p:nvPr/>
        </p:nvSpPr>
        <p:spPr bwMode="gray">
          <a:xfrm>
            <a:off x="1234863" y="3306087"/>
            <a:ext cx="843021" cy="69684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800" b="1" u="sng" dirty="0">
                <a:solidFill>
                  <a:schemeClr val="tx1"/>
                </a:solidFill>
              </a:rPr>
              <a:t>Enterprise</a:t>
            </a:r>
            <a:r>
              <a:rPr lang="en-US" sz="800" b="1" dirty="0">
                <a:solidFill>
                  <a:schemeClr val="tx1"/>
                </a:solidFill>
              </a:rPr>
              <a:t> Opportunity aggregation &amp; coordination</a:t>
            </a:r>
            <a:endParaRPr lang="en-US" sz="700" b="1" dirty="0">
              <a:solidFill>
                <a:schemeClr val="tx1"/>
              </a:solidFill>
            </a:endParaRPr>
          </a:p>
        </p:txBody>
      </p:sp>
      <p:sp>
        <p:nvSpPr>
          <p:cNvPr id="107" name="Rectangle 106"/>
          <p:cNvSpPr/>
          <p:nvPr/>
        </p:nvSpPr>
        <p:spPr bwMode="gray">
          <a:xfrm>
            <a:off x="2633212" y="1938888"/>
            <a:ext cx="1079529" cy="69684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800" b="1" u="sng" dirty="0">
                <a:solidFill>
                  <a:schemeClr val="tx1"/>
                </a:solidFill>
              </a:rPr>
              <a:t>HCB </a:t>
            </a:r>
          </a:p>
          <a:p>
            <a:pPr algn="ctr"/>
            <a:r>
              <a:rPr lang="en-US" sz="800" b="1" dirty="0">
                <a:solidFill>
                  <a:schemeClr val="tx1"/>
                </a:solidFill>
              </a:rPr>
              <a:t>Opportunity aggregation</a:t>
            </a:r>
            <a:endParaRPr lang="en-US" sz="700" b="1" dirty="0">
              <a:solidFill>
                <a:schemeClr val="tx1"/>
              </a:solidFill>
            </a:endParaRPr>
          </a:p>
        </p:txBody>
      </p:sp>
      <p:cxnSp>
        <p:nvCxnSpPr>
          <p:cNvPr id="113" name="Straight Arrow Connector 112"/>
          <p:cNvCxnSpPr>
            <a:stCxn id="141" idx="0"/>
          </p:cNvCxnSpPr>
          <p:nvPr/>
        </p:nvCxnSpPr>
        <p:spPr>
          <a:xfrm flipH="1" flipV="1">
            <a:off x="3044608" y="5361636"/>
            <a:ext cx="1462" cy="190658"/>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3079181" y="4009675"/>
            <a:ext cx="1" cy="187766"/>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3068754" y="2634033"/>
            <a:ext cx="1" cy="187766"/>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205" idx="3"/>
            <a:endCxn id="103" idx="1"/>
          </p:cNvCxnSpPr>
          <p:nvPr/>
        </p:nvCxnSpPr>
        <p:spPr>
          <a:xfrm>
            <a:off x="966657" y="3654508"/>
            <a:ext cx="268205" cy="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3" idx="3"/>
            <a:endCxn id="107" idx="1"/>
          </p:cNvCxnSpPr>
          <p:nvPr/>
        </p:nvCxnSpPr>
        <p:spPr>
          <a:xfrm flipV="1">
            <a:off x="2077884" y="2287310"/>
            <a:ext cx="555328" cy="1367199"/>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3" idx="3"/>
          </p:cNvCxnSpPr>
          <p:nvPr/>
        </p:nvCxnSpPr>
        <p:spPr>
          <a:xfrm>
            <a:off x="2077883" y="3654508"/>
            <a:ext cx="545214" cy="1358706"/>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bwMode="gray">
          <a:xfrm>
            <a:off x="2657043" y="2824383"/>
            <a:ext cx="782404" cy="284628"/>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HCB domain</a:t>
            </a:r>
          </a:p>
          <a:p>
            <a:pPr algn="ctr"/>
            <a:r>
              <a:rPr lang="en-US" sz="800" b="1" dirty="0">
                <a:solidFill>
                  <a:schemeClr val="tx1"/>
                </a:solidFill>
              </a:rPr>
              <a:t>Targeting</a:t>
            </a:r>
            <a:endParaRPr lang="en-US" sz="600" b="1" dirty="0">
              <a:solidFill>
                <a:schemeClr val="tx1"/>
              </a:solidFill>
            </a:endParaRPr>
          </a:p>
        </p:txBody>
      </p:sp>
      <p:sp>
        <p:nvSpPr>
          <p:cNvPr id="141" name="Rectangle 140"/>
          <p:cNvSpPr/>
          <p:nvPr/>
        </p:nvSpPr>
        <p:spPr bwMode="gray">
          <a:xfrm>
            <a:off x="2654868" y="5552294"/>
            <a:ext cx="782404" cy="284628"/>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PBM domain</a:t>
            </a:r>
          </a:p>
          <a:p>
            <a:pPr algn="ctr"/>
            <a:r>
              <a:rPr lang="en-US" sz="800" b="1" dirty="0">
                <a:solidFill>
                  <a:schemeClr val="tx1"/>
                </a:solidFill>
              </a:rPr>
              <a:t>Targeting</a:t>
            </a:r>
            <a:endParaRPr lang="en-US" sz="600" b="1" dirty="0">
              <a:solidFill>
                <a:schemeClr val="tx1"/>
              </a:solidFill>
            </a:endParaRPr>
          </a:p>
        </p:txBody>
      </p:sp>
      <p:cxnSp>
        <p:nvCxnSpPr>
          <p:cNvPr id="142" name="Straight Arrow Connector 141"/>
          <p:cNvCxnSpPr/>
          <p:nvPr/>
        </p:nvCxnSpPr>
        <p:spPr>
          <a:xfrm flipH="1" flipV="1">
            <a:off x="4558779" y="3012966"/>
            <a:ext cx="784436"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690266" y="2889625"/>
            <a:ext cx="732647" cy="123079"/>
          </a:xfrm>
          <a:prstGeom prst="rect">
            <a:avLst/>
          </a:prstGeom>
          <a:noFill/>
        </p:spPr>
        <p:txBody>
          <a:bodyPr wrap="square" lIns="0" tIns="0" rIns="0" bIns="0" rtlCol="0">
            <a:spAutoFit/>
          </a:bodyPr>
          <a:lstStyle/>
          <a:p>
            <a:r>
              <a:rPr lang="en-US" sz="800" dirty="0">
                <a:solidFill>
                  <a:schemeClr val="tx2"/>
                </a:solidFill>
              </a:rPr>
              <a:t>All Feedback</a:t>
            </a:r>
          </a:p>
        </p:txBody>
      </p:sp>
      <p:cxnSp>
        <p:nvCxnSpPr>
          <p:cNvPr id="144" name="Straight Arrow Connector 143"/>
          <p:cNvCxnSpPr/>
          <p:nvPr/>
        </p:nvCxnSpPr>
        <p:spPr>
          <a:xfrm flipH="1" flipV="1">
            <a:off x="4558779" y="4363472"/>
            <a:ext cx="784436"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690266" y="4240131"/>
            <a:ext cx="664037" cy="123079"/>
          </a:xfrm>
          <a:prstGeom prst="rect">
            <a:avLst/>
          </a:prstGeom>
          <a:noFill/>
        </p:spPr>
        <p:txBody>
          <a:bodyPr wrap="square" lIns="0" tIns="0" rIns="0" bIns="0" rtlCol="0">
            <a:spAutoFit/>
          </a:bodyPr>
          <a:lstStyle/>
          <a:p>
            <a:r>
              <a:rPr lang="en-US" sz="800" dirty="0">
                <a:solidFill>
                  <a:schemeClr val="tx2"/>
                </a:solidFill>
              </a:rPr>
              <a:t>All Feedback</a:t>
            </a:r>
          </a:p>
        </p:txBody>
      </p:sp>
      <p:cxnSp>
        <p:nvCxnSpPr>
          <p:cNvPr id="148" name="Straight Arrow Connector 147"/>
          <p:cNvCxnSpPr/>
          <p:nvPr/>
        </p:nvCxnSpPr>
        <p:spPr>
          <a:xfrm flipH="1" flipV="1">
            <a:off x="680722" y="4245854"/>
            <a:ext cx="784436"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812211" y="4122513"/>
            <a:ext cx="528381" cy="123047"/>
          </a:xfrm>
          <a:prstGeom prst="rect">
            <a:avLst/>
          </a:prstGeom>
          <a:noFill/>
        </p:spPr>
        <p:txBody>
          <a:bodyPr wrap="square" lIns="0" tIns="0" rIns="0" bIns="0" rtlCol="0">
            <a:spAutoFit/>
          </a:bodyPr>
          <a:lstStyle/>
          <a:p>
            <a:r>
              <a:rPr lang="en-US" sz="800" dirty="0">
                <a:solidFill>
                  <a:schemeClr val="tx2"/>
                </a:solidFill>
              </a:rPr>
              <a:t>Feedback</a:t>
            </a:r>
          </a:p>
        </p:txBody>
      </p:sp>
      <p:cxnSp>
        <p:nvCxnSpPr>
          <p:cNvPr id="165" name="Elbow Connector 164"/>
          <p:cNvCxnSpPr>
            <a:stCxn id="103" idx="3"/>
          </p:cNvCxnSpPr>
          <p:nvPr/>
        </p:nvCxnSpPr>
        <p:spPr>
          <a:xfrm>
            <a:off x="2077883" y="3654508"/>
            <a:ext cx="555329" cy="1506"/>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682137" y="3090897"/>
            <a:ext cx="497783" cy="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62306" y="2958122"/>
            <a:ext cx="528381" cy="246157"/>
          </a:xfrm>
          <a:prstGeom prst="rect">
            <a:avLst/>
          </a:prstGeom>
          <a:noFill/>
        </p:spPr>
        <p:txBody>
          <a:bodyPr wrap="square" lIns="0" tIns="0" rIns="0" bIns="0" rtlCol="0">
            <a:spAutoFit/>
          </a:bodyPr>
          <a:lstStyle/>
          <a:p>
            <a:r>
              <a:rPr lang="en-US" sz="800" dirty="0"/>
              <a:t>Enterprise Feedback</a:t>
            </a:r>
          </a:p>
        </p:txBody>
      </p:sp>
      <p:sp>
        <p:nvSpPr>
          <p:cNvPr id="163" name="Rectangle 162"/>
          <p:cNvSpPr/>
          <p:nvPr/>
        </p:nvSpPr>
        <p:spPr bwMode="gray">
          <a:xfrm>
            <a:off x="179196" y="6213921"/>
            <a:ext cx="8022861" cy="265679"/>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Clinical/Data platform</a:t>
            </a:r>
          </a:p>
        </p:txBody>
      </p:sp>
      <p:cxnSp>
        <p:nvCxnSpPr>
          <p:cNvPr id="164" name="Straight Arrow Connector 163"/>
          <p:cNvCxnSpPr/>
          <p:nvPr/>
        </p:nvCxnSpPr>
        <p:spPr>
          <a:xfrm>
            <a:off x="1068629" y="5719029"/>
            <a:ext cx="0" cy="475961"/>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727004" y="5784821"/>
            <a:ext cx="528381" cy="246157"/>
          </a:xfrm>
          <a:prstGeom prst="rect">
            <a:avLst/>
          </a:prstGeom>
          <a:noFill/>
        </p:spPr>
        <p:txBody>
          <a:bodyPr wrap="square" lIns="0" tIns="0" rIns="0" bIns="0" rtlCol="0">
            <a:spAutoFit/>
          </a:bodyPr>
          <a:lstStyle/>
          <a:p>
            <a:r>
              <a:rPr lang="en-US" sz="800" dirty="0">
                <a:solidFill>
                  <a:schemeClr val="tx2"/>
                </a:solidFill>
              </a:rPr>
              <a:t>Data publish</a:t>
            </a:r>
          </a:p>
        </p:txBody>
      </p:sp>
      <p:cxnSp>
        <p:nvCxnSpPr>
          <p:cNvPr id="167" name="Straight Arrow Connector 166"/>
          <p:cNvCxnSpPr/>
          <p:nvPr/>
        </p:nvCxnSpPr>
        <p:spPr>
          <a:xfrm>
            <a:off x="3919729" y="5712131"/>
            <a:ext cx="0" cy="475961"/>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3934409" y="5783184"/>
            <a:ext cx="528381" cy="246157"/>
          </a:xfrm>
          <a:prstGeom prst="rect">
            <a:avLst/>
          </a:prstGeom>
          <a:noFill/>
        </p:spPr>
        <p:txBody>
          <a:bodyPr wrap="square" lIns="0" tIns="0" rIns="0" bIns="0" rtlCol="0">
            <a:spAutoFit/>
          </a:bodyPr>
          <a:lstStyle/>
          <a:p>
            <a:r>
              <a:rPr lang="en-US" sz="800" dirty="0">
                <a:solidFill>
                  <a:schemeClr val="tx2"/>
                </a:solidFill>
              </a:rPr>
              <a:t>Data publish</a:t>
            </a:r>
          </a:p>
        </p:txBody>
      </p:sp>
      <p:sp>
        <p:nvSpPr>
          <p:cNvPr id="173" name="TextBox 172"/>
          <p:cNvSpPr txBox="1"/>
          <p:nvPr/>
        </p:nvSpPr>
        <p:spPr>
          <a:xfrm rot="5400000">
            <a:off x="2078710" y="3262749"/>
            <a:ext cx="726038" cy="123079"/>
          </a:xfrm>
          <a:prstGeom prst="rect">
            <a:avLst/>
          </a:prstGeom>
          <a:noFill/>
        </p:spPr>
        <p:txBody>
          <a:bodyPr wrap="square" lIns="0" tIns="0" rIns="0" bIns="0" rtlCol="0">
            <a:spAutoFit/>
          </a:bodyPr>
          <a:lstStyle/>
          <a:p>
            <a:r>
              <a:rPr lang="en-US" sz="800" dirty="0">
                <a:solidFill>
                  <a:schemeClr val="tx2"/>
                </a:solidFill>
              </a:rPr>
              <a:t>Opportunities</a:t>
            </a:r>
          </a:p>
        </p:txBody>
      </p:sp>
      <p:sp>
        <p:nvSpPr>
          <p:cNvPr id="101" name="Rectangle 100"/>
          <p:cNvSpPr/>
          <p:nvPr/>
        </p:nvSpPr>
        <p:spPr bwMode="gray">
          <a:xfrm>
            <a:off x="5403260" y="3114317"/>
            <a:ext cx="2798798" cy="1089010"/>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Retail channels</a:t>
            </a:r>
          </a:p>
        </p:txBody>
      </p:sp>
      <p:sp>
        <p:nvSpPr>
          <p:cNvPr id="102" name="Rectangle 101"/>
          <p:cNvSpPr/>
          <p:nvPr/>
        </p:nvSpPr>
        <p:spPr bwMode="gray">
          <a:xfrm>
            <a:off x="5462671" y="332932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RxConnect channels</a:t>
            </a:r>
          </a:p>
        </p:txBody>
      </p:sp>
      <p:sp>
        <p:nvSpPr>
          <p:cNvPr id="109" name="Rectangle 108"/>
          <p:cNvSpPr/>
          <p:nvPr/>
        </p:nvSpPr>
        <p:spPr bwMode="gray">
          <a:xfrm>
            <a:off x="6010188" y="3326364"/>
            <a:ext cx="501462" cy="251119"/>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Minute Clinic Epic</a:t>
            </a:r>
          </a:p>
        </p:txBody>
      </p:sp>
      <p:sp>
        <p:nvSpPr>
          <p:cNvPr id="111" name="Rectangle 110"/>
          <p:cNvSpPr/>
          <p:nvPr/>
        </p:nvSpPr>
        <p:spPr bwMode="gray">
          <a:xfrm>
            <a:off x="6545724" y="3319838"/>
            <a:ext cx="501462" cy="251119"/>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HealthHUB</a:t>
            </a:r>
          </a:p>
        </p:txBody>
      </p:sp>
      <p:sp>
        <p:nvSpPr>
          <p:cNvPr id="112" name="Rectangle 111"/>
          <p:cNvSpPr/>
          <p:nvPr/>
        </p:nvSpPr>
        <p:spPr bwMode="gray">
          <a:xfrm>
            <a:off x="7086941" y="3319838"/>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POS</a:t>
            </a:r>
          </a:p>
        </p:txBody>
      </p:sp>
      <p:sp>
        <p:nvSpPr>
          <p:cNvPr id="126" name="Rectangle 125"/>
          <p:cNvSpPr/>
          <p:nvPr/>
        </p:nvSpPr>
        <p:spPr bwMode="gray">
          <a:xfrm>
            <a:off x="5462670" y="3617719"/>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Panels</a:t>
            </a:r>
          </a:p>
        </p:txBody>
      </p:sp>
      <p:sp>
        <p:nvSpPr>
          <p:cNvPr id="131" name="Rectangle 130"/>
          <p:cNvSpPr/>
          <p:nvPr/>
        </p:nvSpPr>
        <p:spPr bwMode="gray">
          <a:xfrm>
            <a:off x="6010187" y="3618466"/>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PCC</a:t>
            </a:r>
          </a:p>
        </p:txBody>
      </p:sp>
      <p:sp>
        <p:nvSpPr>
          <p:cNvPr id="132" name="Rectangle 131"/>
          <p:cNvSpPr/>
          <p:nvPr/>
        </p:nvSpPr>
        <p:spPr bwMode="gray">
          <a:xfrm>
            <a:off x="6545723" y="3612974"/>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a:t>
            </a:r>
          </a:p>
        </p:txBody>
      </p:sp>
      <p:sp>
        <p:nvSpPr>
          <p:cNvPr id="133" name="Rectangle 132"/>
          <p:cNvSpPr/>
          <p:nvPr/>
        </p:nvSpPr>
        <p:spPr bwMode="gray">
          <a:xfrm>
            <a:off x="7086941" y="3612974"/>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Intrado IVR &amp; SMS</a:t>
            </a:r>
          </a:p>
        </p:txBody>
      </p:sp>
      <p:sp>
        <p:nvSpPr>
          <p:cNvPr id="134" name="Rectangle 133"/>
          <p:cNvSpPr/>
          <p:nvPr/>
        </p:nvSpPr>
        <p:spPr bwMode="gray">
          <a:xfrm>
            <a:off x="7632871" y="3319838"/>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RPCC</a:t>
            </a:r>
          </a:p>
        </p:txBody>
      </p:sp>
      <p:sp>
        <p:nvSpPr>
          <p:cNvPr id="135" name="Rectangle 134"/>
          <p:cNvSpPr/>
          <p:nvPr/>
        </p:nvSpPr>
        <p:spPr bwMode="gray">
          <a:xfrm>
            <a:off x="7632871" y="3612974"/>
            <a:ext cx="501462" cy="251119"/>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digital</a:t>
            </a:r>
          </a:p>
        </p:txBody>
      </p:sp>
      <p:cxnSp>
        <p:nvCxnSpPr>
          <p:cNvPr id="136" name="Straight Arrow Connector 135"/>
          <p:cNvCxnSpPr>
            <a:stCxn id="252" idx="3"/>
            <a:endCxn id="101" idx="1"/>
          </p:cNvCxnSpPr>
          <p:nvPr/>
        </p:nvCxnSpPr>
        <p:spPr>
          <a:xfrm>
            <a:off x="4890763" y="3658323"/>
            <a:ext cx="512497" cy="499"/>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071691" y="3528987"/>
            <a:ext cx="332626" cy="123079"/>
          </a:xfrm>
          <a:prstGeom prst="rect">
            <a:avLst/>
          </a:prstGeom>
          <a:noFill/>
        </p:spPr>
        <p:txBody>
          <a:bodyPr wrap="square" lIns="0" tIns="0" rIns="0" bIns="0" rtlCol="0">
            <a:spAutoFit/>
          </a:bodyPr>
          <a:lstStyle/>
          <a:p>
            <a:r>
              <a:rPr lang="en-US" sz="800" dirty="0">
                <a:solidFill>
                  <a:schemeClr val="tx2"/>
                </a:solidFill>
              </a:rPr>
              <a:t>API</a:t>
            </a:r>
          </a:p>
        </p:txBody>
      </p:sp>
      <p:sp>
        <p:nvSpPr>
          <p:cNvPr id="138" name="Rectangle 137"/>
          <p:cNvSpPr/>
          <p:nvPr/>
        </p:nvSpPr>
        <p:spPr bwMode="gray">
          <a:xfrm>
            <a:off x="5403260" y="4470050"/>
            <a:ext cx="2798798" cy="1089010"/>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PBM channels</a:t>
            </a:r>
          </a:p>
        </p:txBody>
      </p:sp>
      <p:sp>
        <p:nvSpPr>
          <p:cNvPr id="139" name="Rectangle 138"/>
          <p:cNvSpPr/>
          <p:nvPr/>
        </p:nvSpPr>
        <p:spPr bwMode="gray">
          <a:xfrm>
            <a:off x="5462671" y="4695516"/>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 CC</a:t>
            </a:r>
          </a:p>
        </p:txBody>
      </p:sp>
      <p:sp>
        <p:nvSpPr>
          <p:cNvPr id="150" name="Rectangle 149"/>
          <p:cNvSpPr/>
          <p:nvPr/>
        </p:nvSpPr>
        <p:spPr bwMode="gray">
          <a:xfrm>
            <a:off x="6010188" y="4692553"/>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Caremark. com</a:t>
            </a:r>
          </a:p>
        </p:txBody>
      </p:sp>
      <p:sp>
        <p:nvSpPr>
          <p:cNvPr id="151" name="Rectangle 150"/>
          <p:cNvSpPr/>
          <p:nvPr/>
        </p:nvSpPr>
        <p:spPr bwMode="gray">
          <a:xfrm>
            <a:off x="6545724" y="468602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Email/SMS/Fax</a:t>
            </a:r>
          </a:p>
        </p:txBody>
      </p:sp>
      <p:sp>
        <p:nvSpPr>
          <p:cNvPr id="152" name="Rectangle 151"/>
          <p:cNvSpPr/>
          <p:nvPr/>
        </p:nvSpPr>
        <p:spPr bwMode="gray">
          <a:xfrm>
            <a:off x="7086941" y="468602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eClinical</a:t>
            </a:r>
          </a:p>
        </p:txBody>
      </p:sp>
      <p:sp>
        <p:nvSpPr>
          <p:cNvPr id="153" name="Rectangle 152"/>
          <p:cNvSpPr/>
          <p:nvPr/>
        </p:nvSpPr>
        <p:spPr bwMode="gray">
          <a:xfrm>
            <a:off x="5462670" y="4975443"/>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Outbound call center</a:t>
            </a:r>
          </a:p>
        </p:txBody>
      </p:sp>
      <p:sp>
        <p:nvSpPr>
          <p:cNvPr id="154" name="Rectangle 153"/>
          <p:cNvSpPr/>
          <p:nvPr/>
        </p:nvSpPr>
        <p:spPr bwMode="gray">
          <a:xfrm>
            <a:off x="6010187" y="4976191"/>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RxAd call center</a:t>
            </a:r>
          </a:p>
        </p:txBody>
      </p:sp>
      <p:sp>
        <p:nvSpPr>
          <p:cNvPr id="155" name="Rectangle 154"/>
          <p:cNvSpPr/>
          <p:nvPr/>
        </p:nvSpPr>
        <p:spPr bwMode="gray">
          <a:xfrm>
            <a:off x="6545723" y="4970698"/>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Transform care</a:t>
            </a:r>
          </a:p>
        </p:txBody>
      </p:sp>
      <p:sp>
        <p:nvSpPr>
          <p:cNvPr id="156" name="Rectangle 155"/>
          <p:cNvSpPr/>
          <p:nvPr/>
        </p:nvSpPr>
        <p:spPr bwMode="gray">
          <a:xfrm>
            <a:off x="7086941" y="4970698"/>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Specialty call center</a:t>
            </a:r>
          </a:p>
        </p:txBody>
      </p:sp>
      <p:sp>
        <p:nvSpPr>
          <p:cNvPr id="157" name="Rectangle 156"/>
          <p:cNvSpPr/>
          <p:nvPr/>
        </p:nvSpPr>
        <p:spPr bwMode="gray">
          <a:xfrm>
            <a:off x="7632871" y="4686027"/>
            <a:ext cx="501462" cy="251119"/>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Coram Epic</a:t>
            </a:r>
          </a:p>
        </p:txBody>
      </p:sp>
      <p:sp>
        <p:nvSpPr>
          <p:cNvPr id="158" name="Rectangle 157"/>
          <p:cNvSpPr/>
          <p:nvPr/>
        </p:nvSpPr>
        <p:spPr bwMode="gray">
          <a:xfrm>
            <a:off x="7632871" y="4970698"/>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Non-CVS pharmacies</a:t>
            </a:r>
          </a:p>
        </p:txBody>
      </p:sp>
      <p:cxnSp>
        <p:nvCxnSpPr>
          <p:cNvPr id="159" name="Straight Arrow Connector 158"/>
          <p:cNvCxnSpPr>
            <a:stCxn id="248" idx="3"/>
            <a:endCxn id="138" idx="1"/>
          </p:cNvCxnSpPr>
          <p:nvPr/>
        </p:nvCxnSpPr>
        <p:spPr>
          <a:xfrm>
            <a:off x="4880812" y="5013215"/>
            <a:ext cx="522448" cy="1340"/>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5071691" y="4876255"/>
            <a:ext cx="332626" cy="123079"/>
          </a:xfrm>
          <a:prstGeom prst="rect">
            <a:avLst/>
          </a:prstGeom>
          <a:noFill/>
        </p:spPr>
        <p:txBody>
          <a:bodyPr wrap="square" lIns="0" tIns="0" rIns="0" bIns="0" rtlCol="0">
            <a:spAutoFit/>
          </a:bodyPr>
          <a:lstStyle/>
          <a:p>
            <a:r>
              <a:rPr lang="en-US" sz="800" dirty="0">
                <a:solidFill>
                  <a:schemeClr val="tx2"/>
                </a:solidFill>
              </a:rPr>
              <a:t>API</a:t>
            </a:r>
          </a:p>
        </p:txBody>
      </p:sp>
      <p:sp>
        <p:nvSpPr>
          <p:cNvPr id="161" name="Rectangle 160"/>
          <p:cNvSpPr/>
          <p:nvPr/>
        </p:nvSpPr>
        <p:spPr bwMode="gray">
          <a:xfrm>
            <a:off x="5403260" y="2261329"/>
            <a:ext cx="2798798" cy="540988"/>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CM channels</a:t>
            </a:r>
          </a:p>
        </p:txBody>
      </p:sp>
      <p:sp>
        <p:nvSpPr>
          <p:cNvPr id="162" name="Rectangle 161"/>
          <p:cNvSpPr/>
          <p:nvPr/>
        </p:nvSpPr>
        <p:spPr bwMode="gray">
          <a:xfrm>
            <a:off x="5462671" y="2502120"/>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Med compass</a:t>
            </a:r>
          </a:p>
        </p:txBody>
      </p:sp>
      <p:sp>
        <p:nvSpPr>
          <p:cNvPr id="169" name="Rectangle 168"/>
          <p:cNvSpPr/>
          <p:nvPr/>
        </p:nvSpPr>
        <p:spPr bwMode="gray">
          <a:xfrm>
            <a:off x="6010188" y="249915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ATV</a:t>
            </a:r>
          </a:p>
        </p:txBody>
      </p:sp>
      <p:sp>
        <p:nvSpPr>
          <p:cNvPr id="170" name="Rectangle 169"/>
          <p:cNvSpPr/>
          <p:nvPr/>
        </p:nvSpPr>
        <p:spPr bwMode="gray">
          <a:xfrm>
            <a:off x="6545724" y="2492632"/>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CEC</a:t>
            </a:r>
          </a:p>
        </p:txBody>
      </p:sp>
      <p:sp>
        <p:nvSpPr>
          <p:cNvPr id="172" name="Rectangle 171"/>
          <p:cNvSpPr/>
          <p:nvPr/>
        </p:nvSpPr>
        <p:spPr bwMode="gray">
          <a:xfrm>
            <a:off x="7086938" y="2492632"/>
            <a:ext cx="501462" cy="251119"/>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Epic CM</a:t>
            </a:r>
          </a:p>
        </p:txBody>
      </p:sp>
      <p:cxnSp>
        <p:nvCxnSpPr>
          <p:cNvPr id="174" name="Straight Arrow Connector 173"/>
          <p:cNvCxnSpPr/>
          <p:nvPr/>
        </p:nvCxnSpPr>
        <p:spPr>
          <a:xfrm flipV="1">
            <a:off x="4890760" y="2446322"/>
            <a:ext cx="512499" cy="1845"/>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5045269" y="2314355"/>
            <a:ext cx="332626" cy="123079"/>
          </a:xfrm>
          <a:prstGeom prst="rect">
            <a:avLst/>
          </a:prstGeom>
          <a:noFill/>
        </p:spPr>
        <p:txBody>
          <a:bodyPr wrap="square" lIns="0" tIns="0" rIns="0" bIns="0" rtlCol="0">
            <a:spAutoFit/>
          </a:bodyPr>
          <a:lstStyle/>
          <a:p>
            <a:r>
              <a:rPr lang="en-US" sz="800" dirty="0">
                <a:solidFill>
                  <a:schemeClr val="tx2"/>
                </a:solidFill>
              </a:rPr>
              <a:t>API</a:t>
            </a:r>
          </a:p>
        </p:txBody>
      </p:sp>
      <p:sp>
        <p:nvSpPr>
          <p:cNvPr id="179" name="Rectangle 178"/>
          <p:cNvSpPr/>
          <p:nvPr/>
        </p:nvSpPr>
        <p:spPr bwMode="gray">
          <a:xfrm>
            <a:off x="5448832" y="1888751"/>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Benz/ </a:t>
            </a:r>
          </a:p>
          <a:p>
            <a:pPr algn="ctr"/>
            <a:r>
              <a:rPr lang="en-US" sz="700" b="1" dirty="0">
                <a:solidFill>
                  <a:schemeClr val="tx1"/>
                </a:solidFill>
              </a:rPr>
              <a:t>Aetna Health</a:t>
            </a:r>
          </a:p>
        </p:txBody>
      </p:sp>
      <p:sp>
        <p:nvSpPr>
          <p:cNvPr id="180" name="Rectangle 179"/>
          <p:cNvSpPr/>
          <p:nvPr/>
        </p:nvSpPr>
        <p:spPr bwMode="gray">
          <a:xfrm>
            <a:off x="5457748" y="5264041"/>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DEP</a:t>
            </a:r>
          </a:p>
        </p:txBody>
      </p:sp>
      <p:sp>
        <p:nvSpPr>
          <p:cNvPr id="181" name="Rectangle 180"/>
          <p:cNvSpPr/>
          <p:nvPr/>
        </p:nvSpPr>
        <p:spPr bwMode="gray">
          <a:xfrm>
            <a:off x="6014921" y="527311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ECCM</a:t>
            </a:r>
          </a:p>
        </p:txBody>
      </p:sp>
      <p:sp>
        <p:nvSpPr>
          <p:cNvPr id="182" name="Rectangle 181"/>
          <p:cNvSpPr/>
          <p:nvPr/>
        </p:nvSpPr>
        <p:spPr bwMode="gray">
          <a:xfrm>
            <a:off x="5462669" y="3904885"/>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Instore counsel</a:t>
            </a:r>
          </a:p>
        </p:txBody>
      </p:sp>
      <p:sp>
        <p:nvSpPr>
          <p:cNvPr id="183" name="Rectangle 182"/>
          <p:cNvSpPr/>
          <p:nvPr/>
        </p:nvSpPr>
        <p:spPr bwMode="gray">
          <a:xfrm>
            <a:off x="6010186" y="3891758"/>
            <a:ext cx="501462" cy="251119"/>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DEP</a:t>
            </a:r>
          </a:p>
        </p:txBody>
      </p:sp>
      <p:sp>
        <p:nvSpPr>
          <p:cNvPr id="184" name="Rectangle 183"/>
          <p:cNvSpPr/>
          <p:nvPr/>
        </p:nvSpPr>
        <p:spPr bwMode="gray">
          <a:xfrm>
            <a:off x="6545723" y="3897237"/>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AI</a:t>
            </a:r>
          </a:p>
        </p:txBody>
      </p:sp>
      <p:cxnSp>
        <p:nvCxnSpPr>
          <p:cNvPr id="185" name="Straight Arrow Connector 184"/>
          <p:cNvCxnSpPr/>
          <p:nvPr/>
        </p:nvCxnSpPr>
        <p:spPr>
          <a:xfrm>
            <a:off x="6807079" y="5729875"/>
            <a:ext cx="0" cy="475961"/>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6465454" y="5795667"/>
            <a:ext cx="528381" cy="246157"/>
          </a:xfrm>
          <a:prstGeom prst="rect">
            <a:avLst/>
          </a:prstGeom>
          <a:noFill/>
        </p:spPr>
        <p:txBody>
          <a:bodyPr wrap="square" lIns="0" tIns="0" rIns="0" bIns="0" rtlCol="0">
            <a:spAutoFit/>
          </a:bodyPr>
          <a:lstStyle/>
          <a:p>
            <a:r>
              <a:rPr lang="en-US" sz="800" dirty="0">
                <a:solidFill>
                  <a:schemeClr val="tx2"/>
                </a:solidFill>
              </a:rPr>
              <a:t>Data publish</a:t>
            </a:r>
          </a:p>
        </p:txBody>
      </p:sp>
      <p:cxnSp>
        <p:nvCxnSpPr>
          <p:cNvPr id="187" name="Straight Arrow Connector 186"/>
          <p:cNvCxnSpPr/>
          <p:nvPr/>
        </p:nvCxnSpPr>
        <p:spPr>
          <a:xfrm flipH="1">
            <a:off x="1667204" y="4249112"/>
            <a:ext cx="497783" cy="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747373" y="4116337"/>
            <a:ext cx="528381" cy="246157"/>
          </a:xfrm>
          <a:prstGeom prst="rect">
            <a:avLst/>
          </a:prstGeom>
          <a:noFill/>
        </p:spPr>
        <p:txBody>
          <a:bodyPr wrap="square" lIns="0" tIns="0" rIns="0" bIns="0" rtlCol="0">
            <a:spAutoFit/>
          </a:bodyPr>
          <a:lstStyle/>
          <a:p>
            <a:r>
              <a:rPr lang="en-US" sz="800" dirty="0"/>
              <a:t>Enterprise Feedback</a:t>
            </a:r>
          </a:p>
        </p:txBody>
      </p:sp>
      <p:sp>
        <p:nvSpPr>
          <p:cNvPr id="189" name="Oval 188"/>
          <p:cNvSpPr/>
          <p:nvPr/>
        </p:nvSpPr>
        <p:spPr bwMode="gray">
          <a:xfrm>
            <a:off x="6226529" y="746462"/>
            <a:ext cx="288450" cy="23153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4</a:t>
            </a:r>
          </a:p>
        </p:txBody>
      </p:sp>
      <p:sp>
        <p:nvSpPr>
          <p:cNvPr id="190" name="TextBox 189"/>
          <p:cNvSpPr txBox="1"/>
          <p:nvPr/>
        </p:nvSpPr>
        <p:spPr>
          <a:xfrm>
            <a:off x="5958980" y="997139"/>
            <a:ext cx="1024857" cy="323081"/>
          </a:xfrm>
          <a:prstGeom prst="rect">
            <a:avLst/>
          </a:prstGeom>
          <a:noFill/>
        </p:spPr>
        <p:txBody>
          <a:bodyPr wrap="square" lIns="0" tIns="0" rIns="0" bIns="0" rtlCol="0">
            <a:spAutoFit/>
          </a:bodyPr>
          <a:lstStyle/>
          <a:p>
            <a:pPr algn="ctr"/>
            <a:r>
              <a:rPr lang="en-US" sz="1050" b="1" dirty="0">
                <a:solidFill>
                  <a:srgbClr val="C00000"/>
                </a:solidFill>
              </a:rPr>
              <a:t>Channel </a:t>
            </a:r>
          </a:p>
          <a:p>
            <a:pPr algn="ctr"/>
            <a:r>
              <a:rPr lang="en-US" sz="1050" b="1" dirty="0">
                <a:solidFill>
                  <a:srgbClr val="C00000"/>
                </a:solidFill>
              </a:rPr>
              <a:t>delivery</a:t>
            </a:r>
          </a:p>
        </p:txBody>
      </p:sp>
      <p:sp>
        <p:nvSpPr>
          <p:cNvPr id="191" name="Isosceles Triangle 190"/>
          <p:cNvSpPr/>
          <p:nvPr/>
        </p:nvSpPr>
        <p:spPr bwMode="gray">
          <a:xfrm rot="5400000">
            <a:off x="5157586" y="982595"/>
            <a:ext cx="276188" cy="8885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92" name="TextBox 191"/>
          <p:cNvSpPr txBox="1"/>
          <p:nvPr/>
        </p:nvSpPr>
        <p:spPr>
          <a:xfrm>
            <a:off x="8547413" y="977994"/>
            <a:ext cx="3529601" cy="5369302"/>
          </a:xfrm>
          <a:prstGeom prst="rect">
            <a:avLst/>
          </a:prstGeom>
          <a:noFill/>
        </p:spPr>
        <p:txBody>
          <a:bodyPr wrap="square" lIns="0" tIns="0" rIns="0" bIns="0" rtlCol="0">
            <a:spAutoFit/>
          </a:bodyPr>
          <a:lstStyle/>
          <a:p>
            <a:r>
              <a:rPr lang="en-US" sz="1000" b="1" dirty="0">
                <a:solidFill>
                  <a:srgbClr val="0070C0"/>
                </a:solidFill>
              </a:rPr>
              <a:t>Enterprise Opportunity aggregation &amp; coordination:</a:t>
            </a:r>
          </a:p>
          <a:p>
            <a:pPr marL="171348" indent="-171348">
              <a:buFont typeface="Arial" panose="020B0604020202020204" pitchFamily="34" charset="0"/>
              <a:buChar char="•"/>
            </a:pPr>
            <a:r>
              <a:rPr lang="en-US" sz="1000" dirty="0">
                <a:solidFill>
                  <a:schemeClr val="tx2"/>
                </a:solidFill>
              </a:rPr>
              <a:t>Enterprise Opportunities are generated via the enterprise programs (e.g. ETDC) for delivery across multiple LOB channels.</a:t>
            </a:r>
          </a:p>
          <a:p>
            <a:pPr marL="171348" indent="-171348">
              <a:buFont typeface="Arial" panose="020B0604020202020204" pitchFamily="34" charset="0"/>
              <a:buChar char="•"/>
            </a:pPr>
            <a:r>
              <a:rPr lang="en-US" sz="1000" dirty="0">
                <a:solidFill>
                  <a:schemeClr val="tx2"/>
                </a:solidFill>
              </a:rPr>
              <a:t>Aggregated, prioritized and coordinated centrally by CPL for delivery across LOBs.</a:t>
            </a:r>
          </a:p>
          <a:p>
            <a:pPr marL="171348" indent="-171348">
              <a:buFont typeface="Arial" panose="020B0604020202020204" pitchFamily="34" charset="0"/>
              <a:buChar char="•"/>
            </a:pPr>
            <a:r>
              <a:rPr lang="en-US" sz="1000" dirty="0">
                <a:solidFill>
                  <a:schemeClr val="tx2"/>
                </a:solidFill>
              </a:rPr>
              <a:t>Dispositions going back to CPL in near real-time will enable CPL to cancel/pull-back from other channels and to generate re-targeted opportunities.</a:t>
            </a:r>
          </a:p>
          <a:p>
            <a:r>
              <a:rPr lang="en-US" sz="1000" b="1" dirty="0">
                <a:solidFill>
                  <a:srgbClr val="0070C0"/>
                </a:solidFill>
              </a:rPr>
              <a:t>Domain opportunity aggregation:</a:t>
            </a:r>
          </a:p>
          <a:p>
            <a:pPr marL="171348" indent="-171348">
              <a:buFont typeface="Arial" panose="020B0604020202020204" pitchFamily="34" charset="0"/>
              <a:buChar char="•"/>
            </a:pPr>
            <a:r>
              <a:rPr lang="en-US" sz="1000" dirty="0">
                <a:solidFill>
                  <a:schemeClr val="tx2"/>
                </a:solidFill>
              </a:rPr>
              <a:t>Domain aggregation enriches enterprise Opportunity data, by augmenting with domain ML.</a:t>
            </a:r>
          </a:p>
          <a:p>
            <a:pPr marL="628410" lvl="1" indent="-171348">
              <a:buFont typeface="Arial" panose="020B0604020202020204" pitchFamily="34" charset="0"/>
              <a:buChar char="•"/>
            </a:pPr>
            <a:r>
              <a:rPr lang="en-US" sz="800" dirty="0">
                <a:solidFill>
                  <a:schemeClr val="tx2"/>
                </a:solidFill>
              </a:rPr>
              <a:t>E.g. Selection of appropriate store based on patient Rx activity, trigger scripts etc.</a:t>
            </a:r>
          </a:p>
          <a:p>
            <a:pPr marL="628410" lvl="1" indent="-171348">
              <a:buFont typeface="Arial" panose="020B0604020202020204" pitchFamily="34" charset="0"/>
              <a:buChar char="•"/>
            </a:pPr>
            <a:r>
              <a:rPr lang="en-US" sz="800" dirty="0">
                <a:solidFill>
                  <a:schemeClr val="tx2"/>
                </a:solidFill>
              </a:rPr>
              <a:t>E.g. Aggregation of opportunity message content from multiple opportunities to fit in to limited real-estate space on the Rx Label.</a:t>
            </a:r>
          </a:p>
          <a:p>
            <a:pPr marL="628410" lvl="1" indent="-171348">
              <a:buFont typeface="Arial" panose="020B0604020202020204" pitchFamily="34" charset="0"/>
              <a:buChar char="•"/>
            </a:pPr>
            <a:r>
              <a:rPr lang="en-US" sz="800" dirty="0">
                <a:solidFill>
                  <a:schemeClr val="tx2"/>
                </a:solidFill>
              </a:rPr>
              <a:t>Disposition sent back to CPL near real-time</a:t>
            </a:r>
          </a:p>
          <a:p>
            <a:pPr marL="171348" indent="-171348">
              <a:buFont typeface="Arial" panose="020B0604020202020204" pitchFamily="34" charset="0"/>
              <a:buChar char="•"/>
            </a:pPr>
            <a:r>
              <a:rPr lang="en-US" sz="1000" dirty="0">
                <a:solidFill>
                  <a:schemeClr val="tx2"/>
                </a:solidFill>
              </a:rPr>
              <a:t>Domain targeted opportunities that are suitable for domain-only delivery will be aggregated along with the enterprise opportunities.</a:t>
            </a:r>
          </a:p>
          <a:p>
            <a:pPr marL="628410" lvl="1" indent="-171348">
              <a:buFont typeface="Arial" panose="020B0604020202020204" pitchFamily="34" charset="0"/>
              <a:buChar char="•"/>
            </a:pPr>
            <a:r>
              <a:rPr lang="en-US" sz="900" dirty="0">
                <a:solidFill>
                  <a:schemeClr val="tx2"/>
                </a:solidFill>
              </a:rPr>
              <a:t>E.g. Rx fill counselling opportunities that need to be delivered by RPh.</a:t>
            </a:r>
          </a:p>
          <a:p>
            <a:pPr marL="628410" lvl="1" indent="-171348">
              <a:buFont typeface="Arial" panose="020B0604020202020204" pitchFamily="34" charset="0"/>
              <a:buChar char="•"/>
            </a:pPr>
            <a:r>
              <a:rPr lang="en-US" sz="900" dirty="0">
                <a:solidFill>
                  <a:schemeClr val="tx2"/>
                </a:solidFill>
              </a:rPr>
              <a:t>Cross-domain supporting opportunities will be sent to CPL for distribution across domains. E.g. “A reminder to talk to RPh about your Rx” that can be delivered across CVSH in support of a domain opportunity at Pharmacy.</a:t>
            </a:r>
          </a:p>
          <a:p>
            <a:r>
              <a:rPr lang="en-US" sz="1000" b="1" dirty="0">
                <a:solidFill>
                  <a:srgbClr val="0070C0"/>
                </a:solidFill>
              </a:rPr>
              <a:t>Channel orchestration:</a:t>
            </a:r>
          </a:p>
          <a:p>
            <a:pPr marL="171348" indent="-171348">
              <a:buFont typeface="Arial" panose="020B0604020202020204" pitchFamily="34" charset="0"/>
              <a:buChar char="•"/>
            </a:pPr>
            <a:r>
              <a:rPr lang="en-US" sz="1000" dirty="0">
                <a:solidFill>
                  <a:schemeClr val="tx2"/>
                </a:solidFill>
              </a:rPr>
              <a:t>Channel orchestration engines maintain awareness of channel colleague capacity, workload etc., to identify optimal channel for delivery at specific time</a:t>
            </a:r>
          </a:p>
          <a:p>
            <a:pPr marL="171348" indent="-171348">
              <a:buFont typeface="Arial" panose="020B0604020202020204" pitchFamily="34" charset="0"/>
              <a:buChar char="•"/>
            </a:pPr>
            <a:r>
              <a:rPr lang="en-US" sz="1000" dirty="0">
                <a:solidFill>
                  <a:schemeClr val="tx2"/>
                </a:solidFill>
              </a:rPr>
              <a:t>Enables team-work among the LOB channels via Next Sequence Actions (NSA) e.g. coordinated workflow as patient moves across stations between Technician, RPh, Care Concierge etc. </a:t>
            </a:r>
          </a:p>
          <a:p>
            <a:pPr marL="171348" indent="-171348">
              <a:buFont typeface="Arial" panose="020B0604020202020204" pitchFamily="34" charset="0"/>
              <a:buChar char="•"/>
            </a:pPr>
            <a:r>
              <a:rPr lang="en-US" sz="1000" dirty="0">
                <a:solidFill>
                  <a:schemeClr val="tx2"/>
                </a:solidFill>
              </a:rPr>
              <a:t>Near real-time opportunity recording  data made available to CEE-C360.</a:t>
            </a:r>
          </a:p>
        </p:txBody>
      </p:sp>
      <p:sp>
        <p:nvSpPr>
          <p:cNvPr id="193" name="Rectangle 192"/>
          <p:cNvSpPr/>
          <p:nvPr/>
        </p:nvSpPr>
        <p:spPr bwMode="gray">
          <a:xfrm>
            <a:off x="5991416" y="1897824"/>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Email/SMS/Fax, IVR</a:t>
            </a:r>
          </a:p>
        </p:txBody>
      </p:sp>
      <p:sp>
        <p:nvSpPr>
          <p:cNvPr id="194" name="Rectangle 193"/>
          <p:cNvSpPr/>
          <p:nvPr/>
        </p:nvSpPr>
        <p:spPr bwMode="gray">
          <a:xfrm>
            <a:off x="6530483" y="1888062"/>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SFMC, GPS</a:t>
            </a:r>
          </a:p>
        </p:txBody>
      </p:sp>
      <p:sp>
        <p:nvSpPr>
          <p:cNvPr id="147" name="Rectangle 146"/>
          <p:cNvSpPr/>
          <p:nvPr/>
        </p:nvSpPr>
        <p:spPr bwMode="gray">
          <a:xfrm>
            <a:off x="3708880" y="1938888"/>
            <a:ext cx="1181881" cy="367730"/>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800" b="1" dirty="0">
                <a:solidFill>
                  <a:schemeClr val="tx1"/>
                </a:solidFill>
              </a:rPr>
              <a:t>HCB non-CM orchestration</a:t>
            </a:r>
            <a:endParaRPr lang="en-US" sz="700" b="1" dirty="0">
              <a:solidFill>
                <a:schemeClr val="tx1"/>
              </a:solidFill>
            </a:endParaRPr>
          </a:p>
        </p:txBody>
      </p:sp>
      <p:cxnSp>
        <p:nvCxnSpPr>
          <p:cNvPr id="176" name="Straight Arrow Connector 175"/>
          <p:cNvCxnSpPr/>
          <p:nvPr/>
        </p:nvCxnSpPr>
        <p:spPr>
          <a:xfrm flipV="1">
            <a:off x="4890760" y="2012698"/>
            <a:ext cx="512499" cy="1845"/>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5049771" y="1899414"/>
            <a:ext cx="332626" cy="123079"/>
          </a:xfrm>
          <a:prstGeom prst="rect">
            <a:avLst/>
          </a:prstGeom>
          <a:noFill/>
        </p:spPr>
        <p:txBody>
          <a:bodyPr wrap="square" lIns="0" tIns="0" rIns="0" bIns="0" rtlCol="0">
            <a:spAutoFit/>
          </a:bodyPr>
          <a:lstStyle/>
          <a:p>
            <a:r>
              <a:rPr lang="en-US" sz="800" dirty="0">
                <a:solidFill>
                  <a:schemeClr val="tx2"/>
                </a:solidFill>
              </a:rPr>
              <a:t>API</a:t>
            </a:r>
          </a:p>
        </p:txBody>
      </p:sp>
      <p:sp>
        <p:nvSpPr>
          <p:cNvPr id="196" name="Rectangle 195"/>
          <p:cNvSpPr/>
          <p:nvPr/>
        </p:nvSpPr>
        <p:spPr bwMode="gray">
          <a:xfrm>
            <a:off x="7089417" y="1888062"/>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Print, SOP</a:t>
            </a:r>
          </a:p>
        </p:txBody>
      </p:sp>
      <p:sp>
        <p:nvSpPr>
          <p:cNvPr id="199" name="Rectangle 198"/>
          <p:cNvSpPr/>
          <p:nvPr/>
        </p:nvSpPr>
        <p:spPr bwMode="gray">
          <a:xfrm>
            <a:off x="7645273" y="1896933"/>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Marketing mail</a:t>
            </a:r>
          </a:p>
        </p:txBody>
      </p:sp>
      <p:sp>
        <p:nvSpPr>
          <p:cNvPr id="200" name="Rectangle 199"/>
          <p:cNvSpPr/>
          <p:nvPr/>
        </p:nvSpPr>
        <p:spPr bwMode="gray">
          <a:xfrm>
            <a:off x="6558754" y="5264041"/>
            <a:ext cx="501462" cy="251119"/>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Polaris</a:t>
            </a:r>
          </a:p>
        </p:txBody>
      </p:sp>
      <p:cxnSp>
        <p:nvCxnSpPr>
          <p:cNvPr id="201" name="Straight Arrow Connector 200"/>
          <p:cNvCxnSpPr/>
          <p:nvPr/>
        </p:nvCxnSpPr>
        <p:spPr>
          <a:xfrm flipH="1" flipV="1">
            <a:off x="698303" y="3143536"/>
            <a:ext cx="784436"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829792" y="3020195"/>
            <a:ext cx="528381" cy="123047"/>
          </a:xfrm>
          <a:prstGeom prst="rect">
            <a:avLst/>
          </a:prstGeom>
          <a:noFill/>
        </p:spPr>
        <p:txBody>
          <a:bodyPr wrap="square" lIns="0" tIns="0" rIns="0" bIns="0" rtlCol="0">
            <a:spAutoFit/>
          </a:bodyPr>
          <a:lstStyle/>
          <a:p>
            <a:r>
              <a:rPr lang="en-US" sz="800" dirty="0">
                <a:solidFill>
                  <a:schemeClr val="tx2"/>
                </a:solidFill>
              </a:rPr>
              <a:t>Feedback</a:t>
            </a:r>
          </a:p>
        </p:txBody>
      </p:sp>
    </p:spTree>
    <p:extLst>
      <p:ext uri="{BB962C8B-B14F-4D97-AF65-F5344CB8AC3E}">
        <p14:creationId xmlns:p14="http://schemas.microsoft.com/office/powerpoint/2010/main" val="15952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32" y="2762992"/>
            <a:ext cx="5114873" cy="812066"/>
          </a:xfrm>
        </p:spPr>
        <p:txBody>
          <a:bodyPr/>
          <a:lstStyle/>
          <a:p>
            <a:r>
              <a:rPr lang="en-US" sz="3600" dirty="0"/>
              <a:t>CVSHealth Opportunity Management Business Governance Model</a:t>
            </a:r>
          </a:p>
        </p:txBody>
      </p:sp>
      <p:sp>
        <p:nvSpPr>
          <p:cNvPr id="3" name="Title 1"/>
          <p:cNvSpPr txBox="1">
            <a:spLocks/>
          </p:cNvSpPr>
          <p:nvPr/>
        </p:nvSpPr>
        <p:spPr>
          <a:xfrm>
            <a:off x="6601997" y="1779494"/>
            <a:ext cx="5321060" cy="1795564"/>
          </a:xfrm>
          <a:prstGeom prst="rect">
            <a:avLst/>
          </a:prstGeom>
        </p:spPr>
        <p:txBody>
          <a:bodyPr vert="horz" lIns="0" tIns="0" rIns="0" bIns="0" rtlCol="0" anchor="ctr" anchorCtr="0">
            <a:noAutofit/>
          </a:bodyPr>
          <a:lstStyle>
            <a:lvl1pPr algn="ctr" defTabSz="457200" rtl="0" eaLnBrk="1" latinLnBrk="0" hangingPunct="1">
              <a:lnSpc>
                <a:spcPct val="90000"/>
              </a:lnSpc>
              <a:spcBef>
                <a:spcPct val="0"/>
              </a:spcBef>
              <a:buNone/>
              <a:defRPr sz="3200" b="1" kern="1200">
                <a:solidFill>
                  <a:schemeClr val="bg1"/>
                </a:solidFill>
                <a:latin typeface="+mn-lt"/>
                <a:ea typeface="+mj-ea"/>
                <a:cs typeface="+mj-cs"/>
              </a:defRPr>
            </a:lvl1pPr>
          </a:lstStyle>
          <a:p>
            <a:pPr marL="514350" indent="-514350" algn="l">
              <a:buFont typeface="Arial" panose="020B0604020202020204" pitchFamily="34" charset="0"/>
              <a:buChar char="•"/>
            </a:pPr>
            <a:r>
              <a:rPr lang="en-US" sz="2000" dirty="0"/>
              <a:t>Enterprise Opportunity prioritization</a:t>
            </a:r>
          </a:p>
          <a:p>
            <a:pPr marL="514350" indent="-514350" algn="l">
              <a:buFont typeface="Arial" panose="020B0604020202020204" pitchFamily="34" charset="0"/>
              <a:buChar char="•"/>
            </a:pPr>
            <a:endParaRPr lang="en-US" sz="2000" dirty="0"/>
          </a:p>
          <a:p>
            <a:pPr marL="514350" indent="-514350" algn="l">
              <a:buFont typeface="Arial" panose="020B0604020202020204" pitchFamily="34" charset="0"/>
              <a:buChar char="•"/>
            </a:pPr>
            <a:endParaRPr lang="en-US" sz="2000" dirty="0"/>
          </a:p>
          <a:p>
            <a:pPr marL="514350" indent="-514350" algn="l">
              <a:buFont typeface="Arial" panose="020B0604020202020204" pitchFamily="34" charset="0"/>
              <a:buChar char="•"/>
            </a:pPr>
            <a:r>
              <a:rPr lang="en-US" sz="2000" dirty="0"/>
              <a:t>Member-centric LOB targeting &amp; governance model</a:t>
            </a:r>
          </a:p>
          <a:p>
            <a:pPr marL="514350" indent="-514350" algn="l">
              <a:buFont typeface="Arial" panose="020B0604020202020204" pitchFamily="34" charset="0"/>
              <a:buChar char="•"/>
            </a:pPr>
            <a:endParaRPr lang="en-US" sz="2000" dirty="0"/>
          </a:p>
          <a:p>
            <a:pPr marL="514350" indent="-514350" algn="l">
              <a:buFont typeface="Arial" panose="020B0604020202020204" pitchFamily="34" charset="0"/>
              <a:buChar char="•"/>
            </a:pPr>
            <a:endParaRPr lang="en-US" sz="2000" dirty="0"/>
          </a:p>
          <a:p>
            <a:pPr marL="514350" indent="-514350" algn="l">
              <a:buFont typeface="Arial" panose="020B0604020202020204" pitchFamily="34" charset="0"/>
              <a:buChar char="•"/>
            </a:pPr>
            <a:r>
              <a:rPr lang="en-US" sz="2000" dirty="0"/>
              <a:t>Opportunity management structured model</a:t>
            </a:r>
          </a:p>
          <a:p>
            <a:pPr marL="514350" indent="-514350" algn="l">
              <a:buFont typeface="Arial" panose="020B0604020202020204" pitchFamily="34" charset="0"/>
              <a:buChar char="•"/>
            </a:pPr>
            <a:endParaRPr lang="en-US" sz="2000" dirty="0"/>
          </a:p>
          <a:p>
            <a:pPr marL="514350" indent="-514350" algn="l">
              <a:buFont typeface="Arial" panose="020B0604020202020204" pitchFamily="34" charset="0"/>
              <a:buChar char="•"/>
            </a:pPr>
            <a:r>
              <a:rPr lang="en-US" sz="2000" dirty="0"/>
              <a:t>Opportunity Disposition management model</a:t>
            </a:r>
          </a:p>
        </p:txBody>
      </p:sp>
      <p:sp>
        <p:nvSpPr>
          <p:cNvPr id="4" name="Oval 3"/>
          <p:cNvSpPr/>
          <p:nvPr/>
        </p:nvSpPr>
        <p:spPr bwMode="gray">
          <a:xfrm>
            <a:off x="6451586" y="1098772"/>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1</a:t>
            </a:r>
          </a:p>
        </p:txBody>
      </p:sp>
      <p:sp>
        <p:nvSpPr>
          <p:cNvPr id="5" name="Oval 4"/>
          <p:cNvSpPr/>
          <p:nvPr/>
        </p:nvSpPr>
        <p:spPr bwMode="gray">
          <a:xfrm>
            <a:off x="6451586" y="1891555"/>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2</a:t>
            </a:r>
          </a:p>
        </p:txBody>
      </p:sp>
      <p:sp>
        <p:nvSpPr>
          <p:cNvPr id="6" name="Oval 5"/>
          <p:cNvSpPr/>
          <p:nvPr/>
        </p:nvSpPr>
        <p:spPr bwMode="gray">
          <a:xfrm>
            <a:off x="6451586" y="2965626"/>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3</a:t>
            </a:r>
          </a:p>
        </p:txBody>
      </p:sp>
      <p:sp>
        <p:nvSpPr>
          <p:cNvPr id="7" name="Oval 6"/>
          <p:cNvSpPr/>
          <p:nvPr/>
        </p:nvSpPr>
        <p:spPr bwMode="gray">
          <a:xfrm>
            <a:off x="6451586" y="3745724"/>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4</a:t>
            </a:r>
          </a:p>
        </p:txBody>
      </p:sp>
    </p:spTree>
    <p:extLst>
      <p:ext uri="{BB962C8B-B14F-4D97-AF65-F5344CB8AC3E}">
        <p14:creationId xmlns:p14="http://schemas.microsoft.com/office/powerpoint/2010/main" val="2563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52743"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z="2400" dirty="0"/>
              <a:t>Enterprise Opportunity prioritization</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421341" y="706382"/>
            <a:ext cx="10397087"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Enterprise Opportunity prioritization model will improve consumer and colleague experience while improving business effectiveness.</a:t>
            </a:r>
          </a:p>
        </p:txBody>
      </p:sp>
      <p:sp>
        <p:nvSpPr>
          <p:cNvPr id="6" name="TextBox 5"/>
          <p:cNvSpPr txBox="1"/>
          <p:nvPr/>
        </p:nvSpPr>
        <p:spPr>
          <a:xfrm>
            <a:off x="421341" y="2790297"/>
            <a:ext cx="4849906" cy="2815105"/>
          </a:xfrm>
          <a:prstGeom prst="rect">
            <a:avLst/>
          </a:prstGeom>
          <a:solidFill>
            <a:schemeClr val="bg1"/>
          </a:solidFill>
        </p:spPr>
        <p:txBody>
          <a:bodyPr wrap="square" lIns="182832" tIns="0" rIns="182832" bIns="0" rtlCol="0" anchor="ctr">
            <a:noAutofit/>
          </a:bodyPr>
          <a:lstStyle/>
          <a:p>
            <a:r>
              <a:rPr lang="en-US" dirty="0"/>
              <a:t>Cross-LOB Opportunity prioritization business governance model will be established.</a:t>
            </a:r>
          </a:p>
          <a:p>
            <a:endParaRPr lang="en-US" dirty="0"/>
          </a:p>
          <a:p>
            <a:r>
              <a:rPr lang="en-US" dirty="0"/>
              <a:t>Opportunity prioritization will be defined at a program-domain level. </a:t>
            </a:r>
            <a:r>
              <a:rPr lang="en-US" sz="1400" dirty="0">
                <a:solidFill>
                  <a:schemeClr val="bg1">
                    <a:lumMod val="50000"/>
                  </a:schemeClr>
                </a:solidFill>
              </a:rPr>
              <a:t>E.g. HCB CM enrollment opportunity could be the top priority for a HCB CM business whereas Rx counsel opportunity could be the top priority for Retail Pharmacy business.</a:t>
            </a:r>
          </a:p>
          <a:p>
            <a:endParaRPr lang="en-US" dirty="0"/>
          </a:p>
          <a:p>
            <a:r>
              <a:rPr lang="en-US" dirty="0"/>
              <a:t>Enterprise opportunities will be centrally L1-prioritized by the enterprise opportunity aggregator and additionally L2-prioritized locally at each domain. </a:t>
            </a:r>
          </a:p>
        </p:txBody>
      </p:sp>
      <p:cxnSp>
        <p:nvCxnSpPr>
          <p:cNvPr id="7" name="Straight Connector 6"/>
          <p:cNvCxnSpPr/>
          <p:nvPr/>
        </p:nvCxnSpPr>
        <p:spPr>
          <a:xfrm>
            <a:off x="559428"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8582" y="1913171"/>
            <a:ext cx="3384429"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Business opportunity Statement</a:t>
            </a:r>
          </a:p>
        </p:txBody>
      </p:sp>
      <p:sp>
        <p:nvSpPr>
          <p:cNvPr id="9" name="TextBox 8"/>
          <p:cNvSpPr txBox="1"/>
          <p:nvPr/>
        </p:nvSpPr>
        <p:spPr>
          <a:xfrm>
            <a:off x="7696266" y="1913171"/>
            <a:ext cx="2164221" cy="211464"/>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Illustrative Overview</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06204" y="2687097"/>
            <a:ext cx="294629" cy="2817124"/>
          </a:xfrm>
          <a:prstGeom prst="rect">
            <a:avLst/>
          </a:prstGeom>
        </p:spPr>
      </p:pic>
      <p:sp>
        <p:nvSpPr>
          <p:cNvPr id="30" name="Oval 29"/>
          <p:cNvSpPr/>
          <p:nvPr/>
        </p:nvSpPr>
        <p:spPr bwMode="gray">
          <a:xfrm>
            <a:off x="120516" y="309209"/>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rPr>
              <a:t>1</a:t>
            </a:r>
          </a:p>
        </p:txBody>
      </p:sp>
      <p:sp>
        <p:nvSpPr>
          <p:cNvPr id="11" name="Rectangle 10"/>
          <p:cNvSpPr/>
          <p:nvPr/>
        </p:nvSpPr>
        <p:spPr bwMode="gray">
          <a:xfrm>
            <a:off x="5896606" y="3666182"/>
            <a:ext cx="1664225" cy="1569208"/>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Enterprise Opportunity Prioritization</a:t>
            </a:r>
          </a:p>
        </p:txBody>
      </p:sp>
      <p:sp>
        <p:nvSpPr>
          <p:cNvPr id="15" name="Rectangle 14"/>
          <p:cNvSpPr/>
          <p:nvPr/>
        </p:nvSpPr>
        <p:spPr bwMode="gray">
          <a:xfrm>
            <a:off x="6024895" y="4605782"/>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TDC/EDS program</a:t>
            </a:r>
          </a:p>
          <a:p>
            <a:pPr marL="228600" indent="-228600">
              <a:buFont typeface="+mj-lt"/>
              <a:buAutoNum type="arabicPeriod"/>
            </a:pPr>
            <a:r>
              <a:rPr lang="en-US" sz="1000" dirty="0">
                <a:solidFill>
                  <a:schemeClr val="tx1"/>
                </a:solidFill>
              </a:rPr>
              <a:t>Opportunity “A”</a:t>
            </a:r>
          </a:p>
          <a:p>
            <a:pPr marL="228600" indent="-228600">
              <a:buFont typeface="+mj-lt"/>
              <a:buAutoNum type="arabicPeriod"/>
            </a:pPr>
            <a:r>
              <a:rPr lang="en-US" sz="1000" dirty="0">
                <a:solidFill>
                  <a:schemeClr val="tx1"/>
                </a:solidFill>
              </a:rPr>
              <a:t>Opportunity “B”</a:t>
            </a:r>
          </a:p>
        </p:txBody>
      </p:sp>
      <p:sp>
        <p:nvSpPr>
          <p:cNvPr id="16" name="Rectangle 15"/>
          <p:cNvSpPr/>
          <p:nvPr/>
        </p:nvSpPr>
        <p:spPr bwMode="gray">
          <a:xfrm>
            <a:off x="6032874" y="4054626"/>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CM enroll program</a:t>
            </a:r>
          </a:p>
          <a:p>
            <a:pPr marL="228600" indent="-228600">
              <a:buFont typeface="+mj-lt"/>
              <a:buAutoNum type="arabicPeriod"/>
            </a:pPr>
            <a:r>
              <a:rPr lang="en-US" sz="1000" dirty="0">
                <a:solidFill>
                  <a:schemeClr val="tx1"/>
                </a:solidFill>
              </a:rPr>
              <a:t>Opportunity “C”</a:t>
            </a:r>
          </a:p>
          <a:p>
            <a:pPr marL="228600" indent="-228600">
              <a:buFont typeface="+mj-lt"/>
              <a:buAutoNum type="arabicPeriod"/>
            </a:pPr>
            <a:r>
              <a:rPr lang="en-US" sz="1000" dirty="0">
                <a:solidFill>
                  <a:schemeClr val="tx1"/>
                </a:solidFill>
              </a:rPr>
              <a:t>Opportunity “D”</a:t>
            </a:r>
          </a:p>
        </p:txBody>
      </p:sp>
      <p:sp>
        <p:nvSpPr>
          <p:cNvPr id="20" name="Rectangle 19"/>
          <p:cNvSpPr/>
          <p:nvPr/>
        </p:nvSpPr>
        <p:spPr bwMode="gray">
          <a:xfrm>
            <a:off x="8558767" y="4760259"/>
            <a:ext cx="1664225" cy="1479175"/>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HCB Opportunity Prioritization</a:t>
            </a:r>
          </a:p>
        </p:txBody>
      </p:sp>
      <p:sp>
        <p:nvSpPr>
          <p:cNvPr id="24" name="Rectangle 23"/>
          <p:cNvSpPr/>
          <p:nvPr/>
        </p:nvSpPr>
        <p:spPr bwMode="gray">
          <a:xfrm>
            <a:off x="8558767" y="2264558"/>
            <a:ext cx="1664225" cy="2257768"/>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Retail Opportunity Prioritization</a:t>
            </a:r>
          </a:p>
        </p:txBody>
      </p:sp>
      <p:cxnSp>
        <p:nvCxnSpPr>
          <p:cNvPr id="29" name="Elbow Connector 28"/>
          <p:cNvCxnSpPr>
            <a:stCxn id="11" idx="3"/>
            <a:endCxn id="24" idx="1"/>
          </p:cNvCxnSpPr>
          <p:nvPr/>
        </p:nvCxnSpPr>
        <p:spPr>
          <a:xfrm flipV="1">
            <a:off x="7560831" y="3393442"/>
            <a:ext cx="997936" cy="1057344"/>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3"/>
            <a:endCxn id="20" idx="1"/>
          </p:cNvCxnSpPr>
          <p:nvPr/>
        </p:nvCxnSpPr>
        <p:spPr>
          <a:xfrm>
            <a:off x="7560831" y="4450786"/>
            <a:ext cx="997936" cy="1049061"/>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ular Callout 33"/>
          <p:cNvSpPr/>
          <p:nvPr/>
        </p:nvSpPr>
        <p:spPr bwMode="gray">
          <a:xfrm>
            <a:off x="10482942" y="5339823"/>
            <a:ext cx="1219200" cy="686833"/>
          </a:xfrm>
          <a:prstGeom prst="wedgeRoundRectCallout">
            <a:avLst>
              <a:gd name="adj1" fmla="val -73054"/>
              <a:gd name="adj2" fmla="val 109850"/>
              <a:gd name="adj3" fmla="val 16667"/>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bg1">
                    <a:lumMod val="50000"/>
                  </a:schemeClr>
                </a:solidFill>
              </a:rPr>
              <a:t>Cross-LOB business governance model will streamline prioritization.</a:t>
            </a:r>
          </a:p>
        </p:txBody>
      </p:sp>
      <p:sp>
        <p:nvSpPr>
          <p:cNvPr id="36" name="Rounded Rectangular Callout 35"/>
          <p:cNvSpPr/>
          <p:nvPr/>
        </p:nvSpPr>
        <p:spPr bwMode="gray">
          <a:xfrm>
            <a:off x="10610021" y="3017533"/>
            <a:ext cx="1221814" cy="465067"/>
          </a:xfrm>
          <a:prstGeom prst="wedgeRoundRectCallout">
            <a:avLst>
              <a:gd name="adj1" fmla="val -90897"/>
              <a:gd name="adj2" fmla="val 140701"/>
              <a:gd name="adj3" fmla="val 16667"/>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bg1">
                    <a:lumMod val="50000"/>
                  </a:schemeClr>
                </a:solidFill>
              </a:rPr>
              <a:t>Honors enterprise program L1 prioritization</a:t>
            </a:r>
          </a:p>
        </p:txBody>
      </p:sp>
      <p:sp>
        <p:nvSpPr>
          <p:cNvPr id="23" name="Rectangle 22"/>
          <p:cNvSpPr/>
          <p:nvPr/>
        </p:nvSpPr>
        <p:spPr bwMode="gray">
          <a:xfrm>
            <a:off x="8695035" y="2631570"/>
            <a:ext cx="1407832" cy="345015"/>
          </a:xfrm>
          <a:prstGeom prst="rect">
            <a:avLst/>
          </a:prstGeom>
          <a:solidFill>
            <a:srgbClr val="FFC000"/>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Rx counsel</a:t>
            </a:r>
          </a:p>
          <a:p>
            <a:pPr marL="228600" indent="-228600">
              <a:buFont typeface="+mj-lt"/>
              <a:buAutoNum type="arabicPeriod"/>
            </a:pPr>
            <a:r>
              <a:rPr lang="en-US" sz="1000" dirty="0">
                <a:solidFill>
                  <a:schemeClr val="tx1"/>
                </a:solidFill>
              </a:rPr>
              <a:t>Opportunity “E”</a:t>
            </a:r>
          </a:p>
        </p:txBody>
      </p:sp>
      <p:sp>
        <p:nvSpPr>
          <p:cNvPr id="37" name="Rectangle 36"/>
          <p:cNvSpPr/>
          <p:nvPr/>
        </p:nvSpPr>
        <p:spPr bwMode="gray">
          <a:xfrm>
            <a:off x="8695035" y="3017533"/>
            <a:ext cx="1407832" cy="358522"/>
          </a:xfrm>
          <a:prstGeom prst="rect">
            <a:avLst/>
          </a:prstGeom>
          <a:solidFill>
            <a:srgbClr val="92D050"/>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Multi-dose program</a:t>
            </a:r>
          </a:p>
          <a:p>
            <a:pPr marL="228600" indent="-228600">
              <a:buFont typeface="+mj-lt"/>
              <a:buAutoNum type="arabicPeriod"/>
            </a:pPr>
            <a:r>
              <a:rPr lang="en-US" sz="1000" dirty="0">
                <a:solidFill>
                  <a:schemeClr val="tx1"/>
                </a:solidFill>
              </a:rPr>
              <a:t>Opportunity “F”</a:t>
            </a:r>
          </a:p>
        </p:txBody>
      </p:sp>
      <p:sp>
        <p:nvSpPr>
          <p:cNvPr id="41" name="Rounded Rectangular Callout 40"/>
          <p:cNvSpPr/>
          <p:nvPr/>
        </p:nvSpPr>
        <p:spPr bwMode="gray">
          <a:xfrm>
            <a:off x="10610021" y="2172729"/>
            <a:ext cx="1221814" cy="571613"/>
          </a:xfrm>
          <a:prstGeom prst="wedgeRoundRectCallout">
            <a:avLst>
              <a:gd name="adj1" fmla="val -88696"/>
              <a:gd name="adj2" fmla="val 95842"/>
              <a:gd name="adj3" fmla="val 16667"/>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bg1">
                    <a:lumMod val="50000"/>
                  </a:schemeClr>
                </a:solidFill>
              </a:rPr>
              <a:t>L2 prioritization of domain programs (regulatory etc.)</a:t>
            </a:r>
          </a:p>
        </p:txBody>
      </p:sp>
      <p:sp>
        <p:nvSpPr>
          <p:cNvPr id="28" name="Rectangle 27"/>
          <p:cNvSpPr/>
          <p:nvPr/>
        </p:nvSpPr>
        <p:spPr bwMode="gray">
          <a:xfrm>
            <a:off x="5890331" y="6416228"/>
            <a:ext cx="4332661" cy="289371"/>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Cross-LOB Opportunity Prioritization business governance model</a:t>
            </a:r>
          </a:p>
        </p:txBody>
      </p:sp>
      <p:sp>
        <p:nvSpPr>
          <p:cNvPr id="32" name="Rounded Rectangular Callout 31"/>
          <p:cNvSpPr/>
          <p:nvPr/>
        </p:nvSpPr>
        <p:spPr bwMode="gray">
          <a:xfrm>
            <a:off x="6662732" y="5447716"/>
            <a:ext cx="1219200" cy="686833"/>
          </a:xfrm>
          <a:prstGeom prst="wedgeRoundRectCallout">
            <a:avLst>
              <a:gd name="adj1" fmla="val -57613"/>
              <a:gd name="adj2" fmla="val -80713"/>
              <a:gd name="adj3" fmla="val 16667"/>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bg1">
                    <a:lumMod val="50000"/>
                  </a:schemeClr>
                </a:solidFill>
              </a:rPr>
              <a:t>Prioritization of enterprise programs &amp; opportunities within each program at a member level.</a:t>
            </a:r>
          </a:p>
        </p:txBody>
      </p:sp>
      <p:sp>
        <p:nvSpPr>
          <p:cNvPr id="33" name="Rectangle 32"/>
          <p:cNvSpPr/>
          <p:nvPr/>
        </p:nvSpPr>
        <p:spPr bwMode="gray">
          <a:xfrm>
            <a:off x="8678892" y="5703164"/>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TDC/EDS program</a:t>
            </a:r>
          </a:p>
          <a:p>
            <a:pPr marL="228600" indent="-228600">
              <a:buFont typeface="+mj-lt"/>
              <a:buAutoNum type="arabicPeriod"/>
            </a:pPr>
            <a:r>
              <a:rPr lang="en-US" sz="1000" dirty="0">
                <a:solidFill>
                  <a:schemeClr val="tx1"/>
                </a:solidFill>
              </a:rPr>
              <a:t>Opportunity “A”</a:t>
            </a:r>
          </a:p>
          <a:p>
            <a:pPr marL="228600" indent="-228600">
              <a:buFont typeface="+mj-lt"/>
              <a:buAutoNum type="arabicPeriod"/>
            </a:pPr>
            <a:r>
              <a:rPr lang="en-US" sz="1000" dirty="0">
                <a:solidFill>
                  <a:schemeClr val="tx1"/>
                </a:solidFill>
              </a:rPr>
              <a:t>Opportunity “B”</a:t>
            </a:r>
          </a:p>
        </p:txBody>
      </p:sp>
      <p:sp>
        <p:nvSpPr>
          <p:cNvPr id="35" name="Rectangle 34"/>
          <p:cNvSpPr/>
          <p:nvPr/>
        </p:nvSpPr>
        <p:spPr bwMode="gray">
          <a:xfrm>
            <a:off x="8686871" y="5152008"/>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CM enroll program</a:t>
            </a:r>
          </a:p>
          <a:p>
            <a:pPr marL="228600" indent="-228600">
              <a:buFont typeface="+mj-lt"/>
              <a:buAutoNum type="arabicPeriod"/>
            </a:pPr>
            <a:r>
              <a:rPr lang="en-US" sz="1000" dirty="0">
                <a:solidFill>
                  <a:schemeClr val="tx1"/>
                </a:solidFill>
              </a:rPr>
              <a:t>Opportunity “C”</a:t>
            </a:r>
          </a:p>
          <a:p>
            <a:pPr marL="228600" indent="-228600">
              <a:buFont typeface="+mj-lt"/>
              <a:buAutoNum type="arabicPeriod"/>
            </a:pPr>
            <a:r>
              <a:rPr lang="en-US" sz="1000" dirty="0">
                <a:solidFill>
                  <a:schemeClr val="tx1"/>
                </a:solidFill>
              </a:rPr>
              <a:t>Opportunity “D”</a:t>
            </a:r>
          </a:p>
        </p:txBody>
      </p:sp>
      <p:sp>
        <p:nvSpPr>
          <p:cNvPr id="38" name="Rectangle 37"/>
          <p:cNvSpPr/>
          <p:nvPr/>
        </p:nvSpPr>
        <p:spPr bwMode="gray">
          <a:xfrm>
            <a:off x="8699605" y="3996846"/>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TDC/EDS program</a:t>
            </a:r>
          </a:p>
          <a:p>
            <a:pPr marL="228600" indent="-228600">
              <a:buFont typeface="+mj-lt"/>
              <a:buAutoNum type="arabicPeriod"/>
            </a:pPr>
            <a:r>
              <a:rPr lang="en-US" sz="1000" dirty="0">
                <a:solidFill>
                  <a:schemeClr val="tx1"/>
                </a:solidFill>
              </a:rPr>
              <a:t>Opportunity “A”</a:t>
            </a:r>
          </a:p>
          <a:p>
            <a:pPr marL="228600" indent="-228600">
              <a:buFont typeface="+mj-lt"/>
              <a:buAutoNum type="arabicPeriod"/>
            </a:pPr>
            <a:r>
              <a:rPr lang="en-US" sz="1000" dirty="0">
                <a:solidFill>
                  <a:schemeClr val="tx1"/>
                </a:solidFill>
              </a:rPr>
              <a:t>Opportunity “B”</a:t>
            </a:r>
          </a:p>
        </p:txBody>
      </p:sp>
      <p:sp>
        <p:nvSpPr>
          <p:cNvPr id="39" name="Rectangle 38"/>
          <p:cNvSpPr/>
          <p:nvPr/>
        </p:nvSpPr>
        <p:spPr bwMode="gray">
          <a:xfrm>
            <a:off x="8707584" y="3445690"/>
            <a:ext cx="1407832" cy="490514"/>
          </a:xfrm>
          <a:prstGeom prst="rect">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chemeClr val="tx1"/>
                </a:solidFill>
              </a:rPr>
              <a:t>CM enroll program</a:t>
            </a:r>
          </a:p>
          <a:p>
            <a:pPr marL="228600" indent="-228600">
              <a:buFont typeface="+mj-lt"/>
              <a:buAutoNum type="arabicPeriod"/>
            </a:pPr>
            <a:r>
              <a:rPr lang="en-US" sz="1000" dirty="0">
                <a:solidFill>
                  <a:schemeClr val="tx1"/>
                </a:solidFill>
              </a:rPr>
              <a:t>Opportunity “C”</a:t>
            </a:r>
          </a:p>
          <a:p>
            <a:pPr marL="228600" indent="-228600">
              <a:buFont typeface="+mj-lt"/>
              <a:buAutoNum type="arabicPeriod"/>
            </a:pPr>
            <a:r>
              <a:rPr lang="en-US" sz="1000" dirty="0">
                <a:solidFill>
                  <a:schemeClr val="tx1"/>
                </a:solidFill>
              </a:rPr>
              <a:t>Opportunity “D”</a:t>
            </a:r>
          </a:p>
        </p:txBody>
      </p:sp>
    </p:spTree>
    <p:extLst>
      <p:ext uri="{BB962C8B-B14F-4D97-AF65-F5344CB8AC3E}">
        <p14:creationId xmlns:p14="http://schemas.microsoft.com/office/powerpoint/2010/main" val="105802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spid="_x0000_s149769"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z="2400" dirty="0"/>
              <a:t>Member-centric LOB targeting and governance model</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57784" y="679474"/>
            <a:ext cx="9685338"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Member-centric LOB targeting model will improve consumer experience and business effectiveness.</a:t>
            </a:r>
          </a:p>
        </p:txBody>
      </p:sp>
      <p:sp>
        <p:nvSpPr>
          <p:cNvPr id="6" name="TextBox 5"/>
          <p:cNvSpPr txBox="1"/>
          <p:nvPr/>
        </p:nvSpPr>
        <p:spPr>
          <a:xfrm>
            <a:off x="421341" y="2687097"/>
            <a:ext cx="4849906" cy="2815105"/>
          </a:xfrm>
          <a:prstGeom prst="rect">
            <a:avLst/>
          </a:prstGeom>
          <a:solidFill>
            <a:schemeClr val="bg1"/>
          </a:solidFill>
        </p:spPr>
        <p:txBody>
          <a:bodyPr wrap="square" lIns="182832" tIns="0" rIns="182832" bIns="0" rtlCol="0" anchor="ctr">
            <a:noAutofit/>
          </a:bodyPr>
          <a:lstStyle/>
          <a:p>
            <a:r>
              <a:rPr lang="en-US" sz="2000" dirty="0"/>
              <a:t>LOB domains will implement business governance by running mutually exclusive targeting campaigns to target </a:t>
            </a:r>
            <a:r>
              <a:rPr lang="en-US" sz="2000" u="sng" dirty="0"/>
              <a:t>joint</a:t>
            </a:r>
            <a:r>
              <a:rPr lang="en-US" sz="2000" dirty="0"/>
              <a:t> populations, to achieve improved customer experience by avoiding duplicate communication and to achieve overall efficiency.</a:t>
            </a:r>
          </a:p>
        </p:txBody>
      </p:sp>
      <p:cxnSp>
        <p:nvCxnSpPr>
          <p:cNvPr id="7" name="Straight Connector 6"/>
          <p:cNvCxnSpPr/>
          <p:nvPr/>
        </p:nvCxnSpPr>
        <p:spPr>
          <a:xfrm>
            <a:off x="559428"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60676" y="1927763"/>
            <a:ext cx="3384429"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Business opportunity Statement</a:t>
            </a:r>
          </a:p>
        </p:txBody>
      </p:sp>
      <p:sp>
        <p:nvSpPr>
          <p:cNvPr id="9" name="TextBox 8"/>
          <p:cNvSpPr txBox="1"/>
          <p:nvPr/>
        </p:nvSpPr>
        <p:spPr>
          <a:xfrm>
            <a:off x="7921072" y="1920183"/>
            <a:ext cx="2088967" cy="185681"/>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dirty="0">
                <a:solidFill>
                  <a:schemeClr val="tx2"/>
                </a:solidFill>
                <a:latin typeface="Arial" panose="020B0604020202020204" pitchFamily="34" charset="0"/>
                <a:cs typeface="Arial" panose="020B0604020202020204" pitchFamily="34" charset="0"/>
                <a:sym typeface="Arial" panose="020B0604020202020204" pitchFamily="34" charset="0"/>
              </a:rPr>
              <a:t>Illustrative Overview</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20485" y="2733193"/>
            <a:ext cx="294629" cy="2817124"/>
          </a:xfrm>
          <a:prstGeom prst="rect">
            <a:avLst/>
          </a:prstGeom>
        </p:spPr>
      </p:pic>
      <p:sp>
        <p:nvSpPr>
          <p:cNvPr id="30" name="Oval 29"/>
          <p:cNvSpPr/>
          <p:nvPr/>
        </p:nvSpPr>
        <p:spPr bwMode="gray">
          <a:xfrm>
            <a:off x="120516" y="309209"/>
            <a:ext cx="300825" cy="293973"/>
          </a:xfrm>
          <a:prstGeom prst="ellipse">
            <a:avLst/>
          </a:prstGeom>
          <a:solidFill>
            <a:srgbClr val="C00000"/>
          </a:solidFill>
          <a:ln>
            <a:solidFill>
              <a:srgbClr val="FFFF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rPr>
              <a:t>2</a:t>
            </a:r>
          </a:p>
        </p:txBody>
      </p:sp>
      <p:sp>
        <p:nvSpPr>
          <p:cNvPr id="68" name="Rectangle 67"/>
          <p:cNvSpPr/>
          <p:nvPr/>
        </p:nvSpPr>
        <p:spPr bwMode="gray">
          <a:xfrm>
            <a:off x="6160000" y="3951873"/>
            <a:ext cx="2320873" cy="1020137"/>
          </a:xfrm>
          <a:prstGeom prst="rect">
            <a:avLst/>
          </a:prstGeom>
          <a:solidFill>
            <a:schemeClr val="bg1">
              <a:lumMod val="95000"/>
            </a:schemeClr>
          </a:solidFill>
          <a:ln w="635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100" b="1" dirty="0">
                <a:solidFill>
                  <a:srgbClr val="0070C0"/>
                </a:solidFill>
              </a:rPr>
              <a:t>Common campaigns</a:t>
            </a:r>
          </a:p>
        </p:txBody>
      </p:sp>
      <p:sp>
        <p:nvSpPr>
          <p:cNvPr id="69" name="Rectangle 68"/>
          <p:cNvSpPr/>
          <p:nvPr/>
        </p:nvSpPr>
        <p:spPr bwMode="gray">
          <a:xfrm>
            <a:off x="6168797" y="5160489"/>
            <a:ext cx="2312076" cy="1020137"/>
          </a:xfrm>
          <a:prstGeom prst="rect">
            <a:avLst/>
          </a:prstGeom>
          <a:solidFill>
            <a:schemeClr val="bg1">
              <a:lumMod val="95000"/>
            </a:schemeClr>
          </a:solidFill>
          <a:ln w="635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100" b="1" dirty="0">
                <a:solidFill>
                  <a:srgbClr val="0070C0"/>
                </a:solidFill>
              </a:rPr>
              <a:t>Insurance-exclusive campaigns</a:t>
            </a:r>
          </a:p>
        </p:txBody>
      </p:sp>
      <p:sp>
        <p:nvSpPr>
          <p:cNvPr id="70" name="Rectangle 69"/>
          <p:cNvSpPr/>
          <p:nvPr/>
        </p:nvSpPr>
        <p:spPr bwMode="gray">
          <a:xfrm>
            <a:off x="6168039" y="2791177"/>
            <a:ext cx="2295456" cy="1020137"/>
          </a:xfrm>
          <a:prstGeom prst="rect">
            <a:avLst/>
          </a:prstGeom>
          <a:solidFill>
            <a:schemeClr val="bg1">
              <a:lumMod val="95000"/>
            </a:schemeClr>
          </a:solidFill>
          <a:ln w="635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100" b="1" dirty="0">
                <a:solidFill>
                  <a:srgbClr val="0070C0"/>
                </a:solidFill>
              </a:rPr>
              <a:t>Retail-exclusive campaigns</a:t>
            </a:r>
          </a:p>
        </p:txBody>
      </p:sp>
      <p:sp>
        <p:nvSpPr>
          <p:cNvPr id="71" name="Rectangle 70"/>
          <p:cNvSpPr/>
          <p:nvPr/>
        </p:nvSpPr>
        <p:spPr bwMode="gray">
          <a:xfrm>
            <a:off x="6247157" y="3080758"/>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30-to-90 day campaign</a:t>
            </a:r>
          </a:p>
        </p:txBody>
      </p:sp>
      <p:sp>
        <p:nvSpPr>
          <p:cNvPr id="72" name="Rectangle 71"/>
          <p:cNvSpPr/>
          <p:nvPr/>
        </p:nvSpPr>
        <p:spPr bwMode="gray">
          <a:xfrm>
            <a:off x="6996115" y="3080758"/>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Script sync campaign</a:t>
            </a:r>
          </a:p>
        </p:txBody>
      </p:sp>
      <p:sp>
        <p:nvSpPr>
          <p:cNvPr id="73" name="Rectangle 72"/>
          <p:cNvSpPr/>
          <p:nvPr/>
        </p:nvSpPr>
        <p:spPr bwMode="gray">
          <a:xfrm>
            <a:off x="7745073" y="3081966"/>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Multi-dose campaign</a:t>
            </a:r>
          </a:p>
        </p:txBody>
      </p:sp>
      <p:sp>
        <p:nvSpPr>
          <p:cNvPr id="74" name="Rectangle 73"/>
          <p:cNvSpPr/>
          <p:nvPr/>
        </p:nvSpPr>
        <p:spPr bwMode="gray">
          <a:xfrm>
            <a:off x="6932708" y="4238492"/>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Brand to generic campaign</a:t>
            </a:r>
          </a:p>
        </p:txBody>
      </p:sp>
      <p:sp>
        <p:nvSpPr>
          <p:cNvPr id="75" name="Rectangle 74"/>
          <p:cNvSpPr/>
          <p:nvPr/>
        </p:nvSpPr>
        <p:spPr bwMode="gray">
          <a:xfrm>
            <a:off x="6940924" y="4614836"/>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Flu campaign</a:t>
            </a:r>
          </a:p>
        </p:txBody>
      </p:sp>
      <p:sp>
        <p:nvSpPr>
          <p:cNvPr id="76" name="Rectangle 75"/>
          <p:cNvSpPr/>
          <p:nvPr/>
        </p:nvSpPr>
        <p:spPr bwMode="gray">
          <a:xfrm>
            <a:off x="7756395" y="4614836"/>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77" name="Rectangle 76"/>
          <p:cNvSpPr/>
          <p:nvPr/>
        </p:nvSpPr>
        <p:spPr bwMode="gray">
          <a:xfrm>
            <a:off x="7756395" y="4235737"/>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78" name="Rectangle 77"/>
          <p:cNvSpPr/>
          <p:nvPr/>
        </p:nvSpPr>
        <p:spPr bwMode="gray">
          <a:xfrm>
            <a:off x="6222538" y="5436290"/>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CM enrollment campaign</a:t>
            </a:r>
          </a:p>
        </p:txBody>
      </p:sp>
      <p:sp>
        <p:nvSpPr>
          <p:cNvPr id="79" name="Rectangle 78"/>
          <p:cNvSpPr/>
          <p:nvPr/>
        </p:nvSpPr>
        <p:spPr bwMode="gray">
          <a:xfrm>
            <a:off x="6962684" y="5440133"/>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MCS campaign</a:t>
            </a:r>
          </a:p>
        </p:txBody>
      </p:sp>
      <p:sp>
        <p:nvSpPr>
          <p:cNvPr id="80" name="Rectangle 79"/>
          <p:cNvSpPr/>
          <p:nvPr/>
        </p:nvSpPr>
        <p:spPr bwMode="gray">
          <a:xfrm>
            <a:off x="7717969" y="5436290"/>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81" name="Rectangle 80"/>
          <p:cNvSpPr/>
          <p:nvPr/>
        </p:nvSpPr>
        <p:spPr bwMode="gray">
          <a:xfrm>
            <a:off x="6247157" y="3444828"/>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Rx counselling</a:t>
            </a:r>
          </a:p>
        </p:txBody>
      </p:sp>
      <p:sp>
        <p:nvSpPr>
          <p:cNvPr id="82" name="Rectangle 81"/>
          <p:cNvSpPr/>
          <p:nvPr/>
        </p:nvSpPr>
        <p:spPr bwMode="gray">
          <a:xfrm>
            <a:off x="6996115" y="3444828"/>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a:t>
            </a:r>
          </a:p>
        </p:txBody>
      </p:sp>
      <p:sp>
        <p:nvSpPr>
          <p:cNvPr id="83" name="Rectangle 82"/>
          <p:cNvSpPr/>
          <p:nvPr/>
        </p:nvSpPr>
        <p:spPr bwMode="gray">
          <a:xfrm>
            <a:off x="7745073" y="3446036"/>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84" name="Rectangle 83"/>
          <p:cNvSpPr/>
          <p:nvPr/>
        </p:nvSpPr>
        <p:spPr bwMode="gray">
          <a:xfrm>
            <a:off x="6227826" y="5804725"/>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a:t>
            </a:r>
          </a:p>
        </p:txBody>
      </p:sp>
      <p:sp>
        <p:nvSpPr>
          <p:cNvPr id="85" name="Rectangle 84"/>
          <p:cNvSpPr/>
          <p:nvPr/>
        </p:nvSpPr>
        <p:spPr bwMode="gray">
          <a:xfrm>
            <a:off x="6976784" y="5804725"/>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a:t>
            </a:r>
          </a:p>
        </p:txBody>
      </p:sp>
      <p:sp>
        <p:nvSpPr>
          <p:cNvPr id="86" name="Rectangle 85"/>
          <p:cNvSpPr/>
          <p:nvPr/>
        </p:nvSpPr>
        <p:spPr bwMode="gray">
          <a:xfrm>
            <a:off x="7725742" y="5805933"/>
            <a:ext cx="664152" cy="308066"/>
          </a:xfrm>
          <a:prstGeom prst="rect">
            <a:avLst/>
          </a:prstGeom>
          <a:solidFill>
            <a:schemeClr val="bg1"/>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87" name="TextBox 86"/>
          <p:cNvSpPr txBox="1"/>
          <p:nvPr/>
        </p:nvSpPr>
        <p:spPr>
          <a:xfrm>
            <a:off x="6255764" y="2361274"/>
            <a:ext cx="2106192" cy="169277"/>
          </a:xfrm>
          <a:prstGeom prst="rect">
            <a:avLst/>
          </a:prstGeom>
          <a:noFill/>
        </p:spPr>
        <p:txBody>
          <a:bodyPr wrap="square" lIns="0" tIns="0" rIns="0" bIns="0" rtlCol="0">
            <a:spAutoFit/>
          </a:bodyPr>
          <a:lstStyle/>
          <a:p>
            <a:pPr algn="ctr"/>
            <a:r>
              <a:rPr lang="en-US" sz="1100" b="1" dirty="0">
                <a:solidFill>
                  <a:srgbClr val="C00000"/>
                </a:solidFill>
              </a:rPr>
              <a:t>LOB campaign management</a:t>
            </a:r>
          </a:p>
        </p:txBody>
      </p:sp>
      <p:sp>
        <p:nvSpPr>
          <p:cNvPr id="88" name="TextBox 87"/>
          <p:cNvSpPr txBox="1"/>
          <p:nvPr/>
        </p:nvSpPr>
        <p:spPr>
          <a:xfrm>
            <a:off x="9268433" y="2370805"/>
            <a:ext cx="1483212" cy="169277"/>
          </a:xfrm>
          <a:prstGeom prst="rect">
            <a:avLst/>
          </a:prstGeom>
          <a:noFill/>
        </p:spPr>
        <p:txBody>
          <a:bodyPr wrap="square" lIns="0" tIns="0" rIns="0" bIns="0" rtlCol="0">
            <a:spAutoFit/>
          </a:bodyPr>
          <a:lstStyle/>
          <a:p>
            <a:pPr algn="ctr"/>
            <a:r>
              <a:rPr lang="en-US" sz="1100" b="1" dirty="0">
                <a:solidFill>
                  <a:srgbClr val="C00000"/>
                </a:solidFill>
              </a:rPr>
              <a:t>LOB targeting</a:t>
            </a:r>
          </a:p>
        </p:txBody>
      </p:sp>
      <p:sp>
        <p:nvSpPr>
          <p:cNvPr id="89" name="Rectangle 88"/>
          <p:cNvSpPr/>
          <p:nvPr/>
        </p:nvSpPr>
        <p:spPr bwMode="gray">
          <a:xfrm>
            <a:off x="9361785" y="2791177"/>
            <a:ext cx="1306215" cy="1440243"/>
          </a:xfrm>
          <a:prstGeom prst="rect">
            <a:avLst/>
          </a:prstGeom>
          <a:solidFill>
            <a:schemeClr val="bg1">
              <a:lumMod val="95000"/>
            </a:schemeClr>
          </a:solidFill>
          <a:ln w="635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100" b="1" dirty="0">
                <a:solidFill>
                  <a:srgbClr val="0070C0"/>
                </a:solidFill>
              </a:rPr>
              <a:t>Retail targeting</a:t>
            </a:r>
          </a:p>
        </p:txBody>
      </p:sp>
      <p:sp>
        <p:nvSpPr>
          <p:cNvPr id="90" name="Rectangle 89"/>
          <p:cNvSpPr/>
          <p:nvPr/>
        </p:nvSpPr>
        <p:spPr bwMode="gray">
          <a:xfrm>
            <a:off x="9361785" y="4724219"/>
            <a:ext cx="1306215" cy="1456407"/>
          </a:xfrm>
          <a:prstGeom prst="rect">
            <a:avLst/>
          </a:prstGeom>
          <a:solidFill>
            <a:schemeClr val="bg1">
              <a:lumMod val="95000"/>
            </a:schemeClr>
          </a:solidFill>
          <a:ln w="635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100" b="1" dirty="0">
                <a:solidFill>
                  <a:srgbClr val="0070C0"/>
                </a:solidFill>
              </a:rPr>
              <a:t>Insurance targeting</a:t>
            </a:r>
          </a:p>
        </p:txBody>
      </p:sp>
      <p:sp>
        <p:nvSpPr>
          <p:cNvPr id="91" name="Oval 90"/>
          <p:cNvSpPr/>
          <p:nvPr/>
        </p:nvSpPr>
        <p:spPr>
          <a:xfrm>
            <a:off x="9685755" y="3052723"/>
            <a:ext cx="785021" cy="52414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b="1" dirty="0">
                <a:solidFill>
                  <a:schemeClr val="tx1"/>
                </a:solidFill>
                <a:cs typeface="Open Sans Bold"/>
              </a:rPr>
              <a:t>Non-Aetna population</a:t>
            </a:r>
          </a:p>
        </p:txBody>
      </p:sp>
      <p:sp>
        <p:nvSpPr>
          <p:cNvPr id="92" name="Oval 91"/>
          <p:cNvSpPr/>
          <p:nvPr/>
        </p:nvSpPr>
        <p:spPr>
          <a:xfrm>
            <a:off x="9685754" y="3617212"/>
            <a:ext cx="785021" cy="524142"/>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b="1" dirty="0">
                <a:solidFill>
                  <a:schemeClr val="tx1"/>
                </a:solidFill>
                <a:cs typeface="Open Sans Bold"/>
              </a:rPr>
              <a:t>Aetna population</a:t>
            </a:r>
          </a:p>
        </p:txBody>
      </p:sp>
      <p:sp>
        <p:nvSpPr>
          <p:cNvPr id="93" name="Oval 92"/>
          <p:cNvSpPr/>
          <p:nvPr/>
        </p:nvSpPr>
        <p:spPr>
          <a:xfrm>
            <a:off x="9598173" y="5016128"/>
            <a:ext cx="785021" cy="524142"/>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b="1" dirty="0">
                <a:solidFill>
                  <a:schemeClr val="tx1"/>
                </a:solidFill>
                <a:cs typeface="Open Sans Bold"/>
              </a:rPr>
              <a:t>CVS Retail </a:t>
            </a:r>
          </a:p>
          <a:p>
            <a:pPr algn="ctr"/>
            <a:r>
              <a:rPr lang="en-US" sz="800" b="1" dirty="0">
                <a:solidFill>
                  <a:schemeClr val="tx1"/>
                </a:solidFill>
                <a:cs typeface="Open Sans Bold"/>
              </a:rPr>
              <a:t>population</a:t>
            </a:r>
          </a:p>
        </p:txBody>
      </p:sp>
      <p:sp>
        <p:nvSpPr>
          <p:cNvPr id="94" name="Oval 93"/>
          <p:cNvSpPr/>
          <p:nvPr/>
        </p:nvSpPr>
        <p:spPr>
          <a:xfrm>
            <a:off x="9597457" y="5623340"/>
            <a:ext cx="785021" cy="52414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b="1" dirty="0">
                <a:solidFill>
                  <a:schemeClr val="tx1"/>
                </a:solidFill>
                <a:cs typeface="Open Sans Bold"/>
              </a:rPr>
              <a:t>Non-CVS Retail</a:t>
            </a:r>
          </a:p>
          <a:p>
            <a:pPr algn="ctr"/>
            <a:r>
              <a:rPr lang="en-US" sz="800" b="1" dirty="0">
                <a:solidFill>
                  <a:schemeClr val="tx1"/>
                </a:solidFill>
                <a:cs typeface="Open Sans Bold"/>
              </a:rPr>
              <a:t>population</a:t>
            </a:r>
          </a:p>
        </p:txBody>
      </p:sp>
      <p:cxnSp>
        <p:nvCxnSpPr>
          <p:cNvPr id="95" name="Straight Arrow Connector 94"/>
          <p:cNvCxnSpPr/>
          <p:nvPr/>
        </p:nvCxnSpPr>
        <p:spPr>
          <a:xfrm flipV="1">
            <a:off x="8463495" y="3301244"/>
            <a:ext cx="898290" cy="1"/>
          </a:xfrm>
          <a:prstGeom prst="straightConnector1">
            <a:avLst/>
          </a:prstGeom>
          <a:ln w="1270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93" idx="2"/>
          </p:cNvCxnSpPr>
          <p:nvPr/>
        </p:nvCxnSpPr>
        <p:spPr>
          <a:xfrm>
            <a:off x="8488343" y="4686348"/>
            <a:ext cx="1109830" cy="591851"/>
          </a:xfrm>
          <a:prstGeom prst="straightConnector1">
            <a:avLst/>
          </a:prstGeom>
          <a:ln w="12700"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648023" y="3160680"/>
            <a:ext cx="722727" cy="123111"/>
          </a:xfrm>
          <a:prstGeom prst="rect">
            <a:avLst/>
          </a:prstGeom>
          <a:noFill/>
        </p:spPr>
        <p:txBody>
          <a:bodyPr wrap="square" lIns="0" tIns="0" rIns="0" bIns="0" rtlCol="0">
            <a:spAutoFit/>
          </a:bodyPr>
          <a:lstStyle/>
          <a:p>
            <a:r>
              <a:rPr lang="en-US" sz="800" dirty="0"/>
              <a:t>All campaigns</a:t>
            </a:r>
          </a:p>
        </p:txBody>
      </p:sp>
      <p:sp>
        <p:nvSpPr>
          <p:cNvPr id="98" name="TextBox 97"/>
          <p:cNvSpPr txBox="1"/>
          <p:nvPr/>
        </p:nvSpPr>
        <p:spPr>
          <a:xfrm rot="20582675">
            <a:off x="8481732" y="3953077"/>
            <a:ext cx="1130068" cy="123111"/>
          </a:xfrm>
          <a:prstGeom prst="rect">
            <a:avLst/>
          </a:prstGeom>
          <a:noFill/>
        </p:spPr>
        <p:txBody>
          <a:bodyPr wrap="square" lIns="0" tIns="0" rIns="0" bIns="0" rtlCol="0">
            <a:spAutoFit/>
          </a:bodyPr>
          <a:lstStyle/>
          <a:p>
            <a:r>
              <a:rPr lang="en-US" sz="800" b="1" dirty="0"/>
              <a:t>Medication campaigns</a:t>
            </a:r>
          </a:p>
        </p:txBody>
      </p:sp>
      <p:sp>
        <p:nvSpPr>
          <p:cNvPr id="99" name="TextBox 98"/>
          <p:cNvSpPr txBox="1"/>
          <p:nvPr/>
        </p:nvSpPr>
        <p:spPr>
          <a:xfrm rot="1684778">
            <a:off x="8468703" y="4810045"/>
            <a:ext cx="1004400" cy="123111"/>
          </a:xfrm>
          <a:prstGeom prst="rect">
            <a:avLst/>
          </a:prstGeom>
          <a:noFill/>
        </p:spPr>
        <p:txBody>
          <a:bodyPr wrap="square" lIns="0" tIns="0" rIns="0" bIns="0" rtlCol="0">
            <a:spAutoFit/>
          </a:bodyPr>
          <a:lstStyle/>
          <a:p>
            <a:r>
              <a:rPr lang="en-US" sz="800" b="1" dirty="0"/>
              <a:t>Medical campaigns</a:t>
            </a:r>
          </a:p>
        </p:txBody>
      </p:sp>
      <p:sp>
        <p:nvSpPr>
          <p:cNvPr id="100" name="TextBox 99"/>
          <p:cNvSpPr txBox="1"/>
          <p:nvPr/>
        </p:nvSpPr>
        <p:spPr>
          <a:xfrm>
            <a:off x="6243544" y="4266659"/>
            <a:ext cx="846362" cy="246221"/>
          </a:xfrm>
          <a:prstGeom prst="rect">
            <a:avLst/>
          </a:prstGeom>
          <a:noFill/>
        </p:spPr>
        <p:txBody>
          <a:bodyPr wrap="square" lIns="0" tIns="0" rIns="0" bIns="0" rtlCol="0">
            <a:spAutoFit/>
          </a:bodyPr>
          <a:lstStyle/>
          <a:p>
            <a:r>
              <a:rPr lang="en-US" sz="800" dirty="0">
                <a:solidFill>
                  <a:srgbClr val="C00000"/>
                </a:solidFill>
              </a:rPr>
              <a:t>Medication campaigns:</a:t>
            </a:r>
          </a:p>
        </p:txBody>
      </p:sp>
      <p:sp>
        <p:nvSpPr>
          <p:cNvPr id="101" name="TextBox 100"/>
          <p:cNvSpPr txBox="1"/>
          <p:nvPr/>
        </p:nvSpPr>
        <p:spPr>
          <a:xfrm>
            <a:off x="6243544" y="4637002"/>
            <a:ext cx="547163" cy="246221"/>
          </a:xfrm>
          <a:prstGeom prst="rect">
            <a:avLst/>
          </a:prstGeom>
          <a:noFill/>
        </p:spPr>
        <p:txBody>
          <a:bodyPr wrap="square" lIns="0" tIns="0" rIns="0" bIns="0" rtlCol="0">
            <a:spAutoFit/>
          </a:bodyPr>
          <a:lstStyle/>
          <a:p>
            <a:r>
              <a:rPr lang="en-US" sz="800" dirty="0">
                <a:solidFill>
                  <a:srgbClr val="C00000"/>
                </a:solidFill>
              </a:rPr>
              <a:t>Medical campaigns:</a:t>
            </a:r>
          </a:p>
        </p:txBody>
      </p:sp>
      <p:cxnSp>
        <p:nvCxnSpPr>
          <p:cNvPr id="102" name="Straight Arrow Connector 101"/>
          <p:cNvCxnSpPr>
            <a:endCxn id="92" idx="2"/>
          </p:cNvCxnSpPr>
          <p:nvPr/>
        </p:nvCxnSpPr>
        <p:spPr>
          <a:xfrm flipV="1">
            <a:off x="8488343" y="3879283"/>
            <a:ext cx="1197411" cy="368708"/>
          </a:xfrm>
          <a:prstGeom prst="straightConnector1">
            <a:avLst/>
          </a:prstGeom>
          <a:ln w="12700"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664678" y="5770225"/>
            <a:ext cx="706072" cy="123111"/>
          </a:xfrm>
          <a:prstGeom prst="rect">
            <a:avLst/>
          </a:prstGeom>
          <a:noFill/>
        </p:spPr>
        <p:txBody>
          <a:bodyPr wrap="square" lIns="0" tIns="0" rIns="0" bIns="0" rtlCol="0">
            <a:spAutoFit/>
          </a:bodyPr>
          <a:lstStyle/>
          <a:p>
            <a:r>
              <a:rPr lang="en-US" sz="800" dirty="0"/>
              <a:t>All campaigns</a:t>
            </a:r>
          </a:p>
        </p:txBody>
      </p:sp>
      <p:cxnSp>
        <p:nvCxnSpPr>
          <p:cNvPr id="104" name="Straight Arrow Connector 103"/>
          <p:cNvCxnSpPr/>
          <p:nvPr/>
        </p:nvCxnSpPr>
        <p:spPr>
          <a:xfrm flipV="1">
            <a:off x="8488343" y="3364319"/>
            <a:ext cx="1197411" cy="738907"/>
          </a:xfrm>
          <a:prstGeom prst="straightConnector1">
            <a:avLst/>
          </a:prstGeom>
          <a:ln w="1270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19892718">
            <a:off x="8697956" y="3601408"/>
            <a:ext cx="816785" cy="123111"/>
          </a:xfrm>
          <a:prstGeom prst="rect">
            <a:avLst/>
          </a:prstGeom>
          <a:noFill/>
        </p:spPr>
        <p:txBody>
          <a:bodyPr wrap="square" lIns="0" tIns="0" rIns="0" bIns="0" rtlCol="0">
            <a:spAutoFit/>
          </a:bodyPr>
          <a:lstStyle/>
          <a:p>
            <a:r>
              <a:rPr lang="en-US" sz="800" dirty="0"/>
              <a:t>All campaigns</a:t>
            </a:r>
          </a:p>
        </p:txBody>
      </p:sp>
      <p:cxnSp>
        <p:nvCxnSpPr>
          <p:cNvPr id="106" name="Straight Arrow Connector 105"/>
          <p:cNvCxnSpPr>
            <a:endCxn id="94" idx="2"/>
          </p:cNvCxnSpPr>
          <p:nvPr/>
        </p:nvCxnSpPr>
        <p:spPr>
          <a:xfrm>
            <a:off x="8488343" y="4911431"/>
            <a:ext cx="1109114" cy="973980"/>
          </a:xfrm>
          <a:prstGeom prst="straightConnector1">
            <a:avLst/>
          </a:prstGeom>
          <a:ln w="1270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rot="2419556">
            <a:off x="8749352" y="5311792"/>
            <a:ext cx="748685" cy="123111"/>
          </a:xfrm>
          <a:prstGeom prst="rect">
            <a:avLst/>
          </a:prstGeom>
          <a:noFill/>
        </p:spPr>
        <p:txBody>
          <a:bodyPr wrap="square" lIns="0" tIns="0" rIns="0" bIns="0" rtlCol="0">
            <a:spAutoFit/>
          </a:bodyPr>
          <a:lstStyle/>
          <a:p>
            <a:r>
              <a:rPr lang="en-US" sz="800" dirty="0"/>
              <a:t>All campaigns</a:t>
            </a:r>
          </a:p>
        </p:txBody>
      </p:sp>
      <p:cxnSp>
        <p:nvCxnSpPr>
          <p:cNvPr id="108" name="Straight Arrow Connector 107"/>
          <p:cNvCxnSpPr/>
          <p:nvPr/>
        </p:nvCxnSpPr>
        <p:spPr>
          <a:xfrm flipV="1">
            <a:off x="8472460" y="5883285"/>
            <a:ext cx="898290" cy="1"/>
          </a:xfrm>
          <a:prstGeom prst="straightConnector1">
            <a:avLst/>
          </a:prstGeom>
          <a:ln w="1270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9064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WCzNDjc9kiTCHGpI4Kor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352DEC1DAC7A49ABBDB265BDD5F4B0" ma:contentTypeVersion="2" ma:contentTypeDescription="Create a new document." ma:contentTypeScope="" ma:versionID="b7e9c89bc68bcfe9836fa881be2f1cf7">
  <xsd:schema xmlns:xsd="http://www.w3.org/2001/XMLSchema" xmlns:xs="http://www.w3.org/2001/XMLSchema" xmlns:p="http://schemas.microsoft.com/office/2006/metadata/properties" xmlns:ns2="c54a6efb-88f0-42d7-8adf-4551fce0d01f" targetNamespace="http://schemas.microsoft.com/office/2006/metadata/properties" ma:root="true" ma:fieldsID="3452a7653bce848cab8d4a1f15fb24e5" ns2:_="">
    <xsd:import namespace="c54a6efb-88f0-42d7-8adf-4551fce0d01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a6efb-88f0-42d7-8adf-4551fce0d01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C3F2CC-3AFF-4CF3-AF2B-B38F3869D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a6efb-88f0-42d7-8adf-4551fce0d0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F0FD7-590D-477C-84D8-04F64A55F94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54a6efb-88f0-42d7-8adf-4551fce0d01f"/>
    <ds:schemaRef ds:uri="http://www.w3.org/XML/1998/namespace"/>
    <ds:schemaRef ds:uri="http://purl.org/dc/dcmitype/"/>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CVS_Health_PPT_Everyday_Widescreen_Nort Star</Template>
  <TotalTime>14250</TotalTime>
  <Words>1867</Words>
  <Application>Microsoft Office PowerPoint</Application>
  <PresentationFormat>Custom</PresentationFormat>
  <Paragraphs>411</Paragraphs>
  <Slides>16</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Lucida Grande</vt:lpstr>
      <vt:lpstr>Wingdings</vt:lpstr>
      <vt:lpstr>CVS_Health_PPT_Everyday_Widescreen_Template</vt:lpstr>
      <vt:lpstr>think-cell Slide</vt:lpstr>
      <vt:lpstr>CVSHealth Enterprise Opportunity Aggregation and Coordination Framework North Star v0.1</vt:lpstr>
      <vt:lpstr>CVSHealth Opportunity management framework</vt:lpstr>
      <vt:lpstr>Executive Summary </vt:lpstr>
      <vt:lpstr>Our objectives and guiding principles</vt:lpstr>
      <vt:lpstr>CVSHealth Opportunity management framework long-term vision</vt:lpstr>
      <vt:lpstr>CVSHealth Opportunity Management Framework MVP</vt:lpstr>
      <vt:lpstr>CVSHealth Opportunity Management Business Governance Model</vt:lpstr>
      <vt:lpstr>Enterprise Opportunity prioritization</vt:lpstr>
      <vt:lpstr>Member-centric LOB targeting and governance model</vt:lpstr>
      <vt:lpstr>Opportunity management structured model</vt:lpstr>
      <vt:lpstr>Opportunity Disposition management model</vt:lpstr>
      <vt:lpstr>Next Steps…</vt:lpstr>
      <vt:lpstr>Recommendations</vt:lpstr>
      <vt:lpstr>PowerPoint Presentation</vt:lpstr>
      <vt:lpstr>Contributors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Whalen, John</dc:creator>
  <cp:lastModifiedBy>Hofmann, John T.</cp:lastModifiedBy>
  <cp:revision>328</cp:revision>
  <cp:lastPrinted>2017-04-13T12:11:49Z</cp:lastPrinted>
  <dcterms:created xsi:type="dcterms:W3CDTF">2020-04-01T19:45:42Z</dcterms:created>
  <dcterms:modified xsi:type="dcterms:W3CDTF">2021-02-17T22:00:50Z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37230a-460a-4aec-98a3-ac101fb30b10_Enabled">
    <vt:lpwstr>True</vt:lpwstr>
  </property>
  <property fmtid="{D5CDD505-2E9C-101B-9397-08002B2CF9AE}" pid="3" name="MSIP_Label_7837230a-460a-4aec-98a3-ac101fb30b10_SiteId">
    <vt:lpwstr>fabb61b8-3afe-4e75-b934-a47f782b8cd7</vt:lpwstr>
  </property>
  <property fmtid="{D5CDD505-2E9C-101B-9397-08002B2CF9AE}" pid="4" name="MSIP_Label_7837230a-460a-4aec-98a3-ac101fb30b10_Owner">
    <vt:lpwstr>RuscollJ@AETNA.com</vt:lpwstr>
  </property>
  <property fmtid="{D5CDD505-2E9C-101B-9397-08002B2CF9AE}" pid="5" name="MSIP_Label_7837230a-460a-4aec-98a3-ac101fb30b10_SetDate">
    <vt:lpwstr>2019-05-12T15:53:10.4458612Z</vt:lpwstr>
  </property>
  <property fmtid="{D5CDD505-2E9C-101B-9397-08002B2CF9AE}" pid="6" name="MSIP_Label_7837230a-460a-4aec-98a3-ac101fb30b10_Name">
    <vt:lpwstr>Public</vt:lpwstr>
  </property>
  <property fmtid="{D5CDD505-2E9C-101B-9397-08002B2CF9AE}" pid="7" name="MSIP_Label_7837230a-460a-4aec-98a3-ac101fb30b10_Application">
    <vt:lpwstr>Microsoft Azure Information Protection</vt:lpwstr>
  </property>
  <property fmtid="{D5CDD505-2E9C-101B-9397-08002B2CF9AE}" pid="8" name="MSIP_Label_7837230a-460a-4aec-98a3-ac101fb30b10_Extended_MSFT_Method">
    <vt:lpwstr>Manual</vt:lpwstr>
  </property>
  <property fmtid="{D5CDD505-2E9C-101B-9397-08002B2CF9AE}" pid="9" name="Sensitivity">
    <vt:lpwstr>Public</vt:lpwstr>
  </property>
  <property fmtid="{D5CDD505-2E9C-101B-9397-08002B2CF9AE}" pid="10" name="ContentTypeId">
    <vt:lpwstr>0x01010003352DEC1DAC7A49ABBDB265BDD5F4B0</vt:lpwstr>
  </property>
</Properties>
</file>