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Lst>
  <p:notesMasterIdLst>
    <p:notesMasterId r:id="rId27"/>
  </p:notesMasterIdLst>
  <p:handoutMasterIdLst>
    <p:handoutMasterId r:id="rId28"/>
  </p:handoutMasterIdLst>
  <p:sldIdLst>
    <p:sldId id="261" r:id="rId5"/>
    <p:sldId id="8871" r:id="rId6"/>
    <p:sldId id="8882" r:id="rId7"/>
    <p:sldId id="8888" r:id="rId8"/>
    <p:sldId id="8889" r:id="rId9"/>
    <p:sldId id="8886" r:id="rId10"/>
    <p:sldId id="8885" r:id="rId11"/>
    <p:sldId id="8884" r:id="rId12"/>
    <p:sldId id="8876" r:id="rId13"/>
    <p:sldId id="8856" r:id="rId14"/>
    <p:sldId id="8863" r:id="rId15"/>
    <p:sldId id="8874" r:id="rId16"/>
    <p:sldId id="8864" r:id="rId17"/>
    <p:sldId id="8865" r:id="rId18"/>
    <p:sldId id="8860" r:id="rId19"/>
    <p:sldId id="8873" r:id="rId20"/>
    <p:sldId id="628" r:id="rId21"/>
    <p:sldId id="638" r:id="rId22"/>
    <p:sldId id="636" r:id="rId23"/>
    <p:sldId id="633" r:id="rId24"/>
    <p:sldId id="624" r:id="rId25"/>
    <p:sldId id="371" r:id="rId26"/>
  </p:sldIdLst>
  <p:sldSz cx="12188825"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0" userDrawn="1">
          <p15:clr>
            <a:srgbClr val="A4A3A4"/>
          </p15:clr>
        </p15:guide>
        <p15:guide id="2" orient="horz" pos="1219" userDrawn="1">
          <p15:clr>
            <a:srgbClr val="A4A3A4"/>
          </p15:clr>
        </p15:guide>
        <p15:guide id="3" orient="horz" pos="4116" userDrawn="1">
          <p15:clr>
            <a:srgbClr val="A4A3A4"/>
          </p15:clr>
        </p15:guide>
        <p15:guide id="4" orient="horz" pos="2741" userDrawn="1">
          <p15:clr>
            <a:srgbClr val="A4A3A4"/>
          </p15:clr>
        </p15:guide>
        <p15:guide id="5" pos="359" userDrawn="1">
          <p15:clr>
            <a:srgbClr val="A4A3A4"/>
          </p15:clr>
        </p15:guide>
        <p15:guide id="6" pos="3839"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tley, Simon" initials="BS" lastIdx="1" clrIdx="0">
    <p:extLst>
      <p:ext uri="{19B8F6BF-5375-455C-9EA6-DF929625EA0E}">
        <p15:presenceInfo xmlns:p15="http://schemas.microsoft.com/office/powerpoint/2012/main" userId="S::simon.bentley@cvshealth.com::31f9ee04-625e-451a-ba8a-fdc0827ec5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AC0"/>
    <a:srgbClr val="09A7E3"/>
    <a:srgbClr val="9E0000"/>
    <a:srgbClr val="00A78E"/>
    <a:srgbClr val="A5A5A5"/>
    <a:srgbClr val="008B92"/>
    <a:srgbClr val="66CABB"/>
    <a:srgbClr val="78E2D7"/>
    <a:srgbClr val="77D8E8"/>
    <a:srgbClr val="B8E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453" autoAdjust="0"/>
    <p:restoredTop sz="92875" autoAdjust="0"/>
  </p:normalViewPr>
  <p:slideViewPr>
    <p:cSldViewPr snapToGrid="0">
      <p:cViewPr varScale="1">
        <p:scale>
          <a:sx n="114" d="100"/>
          <a:sy n="114" d="100"/>
        </p:scale>
        <p:origin x="1116" y="102"/>
      </p:cViewPr>
      <p:guideLst>
        <p:guide orient="horz" pos="2010"/>
        <p:guide orient="horz" pos="1219"/>
        <p:guide orient="horz" pos="4116"/>
        <p:guide orient="horz" pos="2741"/>
        <p:guide pos="359"/>
        <p:guide pos="3839"/>
      </p:guideLst>
    </p:cSldViewPr>
  </p:slideViewPr>
  <p:notesTextViewPr>
    <p:cViewPr>
      <p:scale>
        <a:sx n="3" d="2"/>
        <a:sy n="3" d="2"/>
      </p:scale>
      <p:origin x="0" y="0"/>
    </p:cViewPr>
  </p:notesTextViewPr>
  <p:sorterViewPr>
    <p:cViewPr varScale="1">
      <p:scale>
        <a:sx n="1" d="1"/>
        <a:sy n="1" d="1"/>
      </p:scale>
      <p:origin x="0" y="-1108"/>
    </p:cViewPr>
  </p:sorterViewPr>
  <p:notesViewPr>
    <p:cSldViewPr snapToGrid="0" snapToObjects="1">
      <p:cViewPr varScale="1">
        <p:scale>
          <a:sx n="55" d="100"/>
          <a:sy n="55" d="100"/>
        </p:scale>
        <p:origin x="2140" y="3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dirty="0">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cs typeface="Arial" panose="020B0604020202020204" pitchFamily="34" charset="0"/>
              </a:rPr>
              <a:t>3/10/2022</a:t>
            </a:fld>
            <a:endParaRPr lang="en-US" sz="1000" dirty="0">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dirty="0">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cs typeface="Arial" panose="020B0604020202020204" pitchFamily="34" charset="0"/>
              </a:rPr>
              <a:t>‹#›</a:t>
            </a:fld>
            <a:endParaRPr lang="en-US" sz="1000" dirty="0">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mn-lt"/>
                <a:cs typeface="Arial" panose="020B0604020202020204" pitchFamily="34" charset="0"/>
              </a:defRPr>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mn-lt"/>
                <a:cs typeface="Arial" panose="020B0604020202020204" pitchFamily="34" charset="0"/>
              </a:defRPr>
            </a:lvl1pPr>
          </a:lstStyle>
          <a:p>
            <a:fld id="{EC2C7003-A6A9-A249-88AD-8CFDA7DED64B}" type="datetimeFigureOut">
              <a:rPr lang="en-US" smtClean="0"/>
              <a:pPr/>
              <a:t>3/10/2022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mn-lt"/>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mn-lt"/>
                <a:cs typeface="Arial" panose="020B0604020202020204" pitchFamily="34" charset="0"/>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mn-lt"/>
        <a:ea typeface="+mn-ea"/>
        <a:cs typeface="Arial" panose="020B0604020202020204" pitchFamily="34" charset="0"/>
      </a:defRPr>
    </a:lvl1pPr>
    <a:lvl2pPr marL="457200" algn="l" defTabSz="457200" rtl="0" eaLnBrk="1" latinLnBrk="0" hangingPunct="1">
      <a:defRPr sz="1200" kern="1200">
        <a:solidFill>
          <a:schemeClr val="tx2"/>
        </a:solidFill>
        <a:latin typeface="+mn-lt"/>
        <a:ea typeface="+mn-ea"/>
        <a:cs typeface="Arial" panose="020B0604020202020204" pitchFamily="34" charset="0"/>
      </a:defRPr>
    </a:lvl2pPr>
    <a:lvl3pPr marL="914400" algn="l" defTabSz="457200" rtl="0" eaLnBrk="1" latinLnBrk="0" hangingPunct="1">
      <a:defRPr sz="1200" kern="1200">
        <a:solidFill>
          <a:schemeClr val="tx2"/>
        </a:solidFill>
        <a:latin typeface="+mn-lt"/>
        <a:ea typeface="+mn-ea"/>
        <a:cs typeface="Arial" panose="020B0604020202020204" pitchFamily="34" charset="0"/>
      </a:defRPr>
    </a:lvl3pPr>
    <a:lvl4pPr marL="1371600" algn="l" defTabSz="457200" rtl="0" eaLnBrk="1" latinLnBrk="0" hangingPunct="1">
      <a:defRPr sz="1200" kern="1200">
        <a:solidFill>
          <a:schemeClr val="tx2"/>
        </a:solidFill>
        <a:latin typeface="+mn-lt"/>
        <a:ea typeface="+mn-ea"/>
        <a:cs typeface="Arial" panose="020B0604020202020204" pitchFamily="34" charset="0"/>
      </a:defRPr>
    </a:lvl4pPr>
    <a:lvl5pPr marL="1828800" algn="l" defTabSz="457200" rtl="0" eaLnBrk="1" latinLnBrk="0" hangingPunct="1">
      <a:defRPr sz="1200" kern="1200">
        <a:solidFill>
          <a:schemeClr val="tx2"/>
        </a:solidFill>
        <a:latin typeface="+mn-lt"/>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3</a:t>
            </a:fld>
            <a:endParaRPr lang="en-US" dirty="0"/>
          </a:p>
        </p:txBody>
      </p:sp>
    </p:spTree>
    <p:extLst>
      <p:ext uri="{BB962C8B-B14F-4D97-AF65-F5344CB8AC3E}">
        <p14:creationId xmlns:p14="http://schemas.microsoft.com/office/powerpoint/2010/main" val="306818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17</a:t>
            </a:fld>
            <a:endParaRPr lang="en-US" dirty="0"/>
          </a:p>
        </p:txBody>
      </p:sp>
    </p:spTree>
    <p:extLst>
      <p:ext uri="{BB962C8B-B14F-4D97-AF65-F5344CB8AC3E}">
        <p14:creationId xmlns:p14="http://schemas.microsoft.com/office/powerpoint/2010/main" val="4285351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18</a:t>
            </a:fld>
            <a:endParaRPr lang="en-US" dirty="0"/>
          </a:p>
        </p:txBody>
      </p:sp>
    </p:spTree>
    <p:extLst>
      <p:ext uri="{BB962C8B-B14F-4D97-AF65-F5344CB8AC3E}">
        <p14:creationId xmlns:p14="http://schemas.microsoft.com/office/powerpoint/2010/main" val="188360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21</a:t>
            </a:fld>
            <a:endParaRPr lang="en-US" dirty="0"/>
          </a:p>
        </p:txBody>
      </p:sp>
    </p:spTree>
    <p:extLst>
      <p:ext uri="{BB962C8B-B14F-4D97-AF65-F5344CB8AC3E}">
        <p14:creationId xmlns:p14="http://schemas.microsoft.com/office/powerpoint/2010/main" val="423145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4</a:t>
            </a:fld>
            <a:endParaRPr lang="en-US" dirty="0"/>
          </a:p>
        </p:txBody>
      </p:sp>
    </p:spTree>
    <p:extLst>
      <p:ext uri="{BB962C8B-B14F-4D97-AF65-F5344CB8AC3E}">
        <p14:creationId xmlns:p14="http://schemas.microsoft.com/office/powerpoint/2010/main" val="3914435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5</a:t>
            </a:fld>
            <a:endParaRPr lang="en-US" dirty="0"/>
          </a:p>
        </p:txBody>
      </p:sp>
    </p:spTree>
    <p:extLst>
      <p:ext uri="{BB962C8B-B14F-4D97-AF65-F5344CB8AC3E}">
        <p14:creationId xmlns:p14="http://schemas.microsoft.com/office/powerpoint/2010/main" val="259840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6</a:t>
            </a:fld>
            <a:endParaRPr lang="en-US" dirty="0"/>
          </a:p>
        </p:txBody>
      </p:sp>
    </p:spTree>
    <p:extLst>
      <p:ext uri="{BB962C8B-B14F-4D97-AF65-F5344CB8AC3E}">
        <p14:creationId xmlns:p14="http://schemas.microsoft.com/office/powerpoint/2010/main" val="2786151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7</a:t>
            </a:fld>
            <a:endParaRPr lang="en-US" dirty="0"/>
          </a:p>
        </p:txBody>
      </p:sp>
    </p:spTree>
    <p:extLst>
      <p:ext uri="{BB962C8B-B14F-4D97-AF65-F5344CB8AC3E}">
        <p14:creationId xmlns:p14="http://schemas.microsoft.com/office/powerpoint/2010/main" val="177892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8</a:t>
            </a:fld>
            <a:endParaRPr lang="en-US" dirty="0"/>
          </a:p>
        </p:txBody>
      </p:sp>
    </p:spTree>
    <p:extLst>
      <p:ext uri="{BB962C8B-B14F-4D97-AF65-F5344CB8AC3E}">
        <p14:creationId xmlns:p14="http://schemas.microsoft.com/office/powerpoint/2010/main" val="292277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10</a:t>
            </a:fld>
            <a:endParaRPr lang="en-US" dirty="0"/>
          </a:p>
        </p:txBody>
      </p:sp>
    </p:spTree>
    <p:extLst>
      <p:ext uri="{BB962C8B-B14F-4D97-AF65-F5344CB8AC3E}">
        <p14:creationId xmlns:p14="http://schemas.microsoft.com/office/powerpoint/2010/main" val="1442344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15</a:t>
            </a:fld>
            <a:endParaRPr lang="en-US" dirty="0"/>
          </a:p>
        </p:txBody>
      </p:sp>
    </p:spTree>
    <p:extLst>
      <p:ext uri="{BB962C8B-B14F-4D97-AF65-F5344CB8AC3E}">
        <p14:creationId xmlns:p14="http://schemas.microsoft.com/office/powerpoint/2010/main" val="166105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33EA1-A6AD-46B3-A3A5-CC9CA81980B9}" type="slidenum">
              <a:rPr lang="en-US" smtClean="0"/>
              <a:t>16</a:t>
            </a:fld>
            <a:endParaRPr lang="en-US" dirty="0"/>
          </a:p>
        </p:txBody>
      </p:sp>
    </p:spTree>
    <p:extLst>
      <p:ext uri="{BB962C8B-B14F-4D97-AF65-F5344CB8AC3E}">
        <p14:creationId xmlns:p14="http://schemas.microsoft.com/office/powerpoint/2010/main" val="3879762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4" name="Group 3"/>
          <p:cNvGrpSpPr/>
          <p:nvPr userDrawn="1"/>
        </p:nvGrpSpPr>
        <p:grpSpPr>
          <a:xfrm>
            <a:off x="557784" y="429541"/>
            <a:ext cx="2871788"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3561" y="1016178"/>
            <a:ext cx="5221110" cy="4340047"/>
          </a:xfrm>
          <a:prstGeom prst="rect">
            <a:avLst/>
          </a:prstGeom>
        </p:spPr>
      </p:pic>
      <p:sp>
        <p:nvSpPr>
          <p:cNvPr id="22" name="Text Placeholder 4"/>
          <p:cNvSpPr>
            <a:spLocks noGrp="1"/>
          </p:cNvSpPr>
          <p:nvPr>
            <p:ph type="body" sz="quarter" idx="16" hasCustomPrompt="1"/>
          </p:nvPr>
        </p:nvSpPr>
        <p:spPr>
          <a:xfrm>
            <a:off x="557784" y="4379002"/>
            <a:ext cx="3582017" cy="1262324"/>
          </a:xfrm>
        </p:spPr>
        <p:txBody>
          <a:bodyPr/>
          <a:lstStyle>
            <a:lvl1pPr>
              <a:defRPr sz="1500" b="1">
                <a:solidFill>
                  <a:schemeClr val="tx2"/>
                </a:solidFill>
                <a:latin typeface="CVS Health Sans" panose="020B0504020202020204" pitchFamily="34" charset="0"/>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b="1">
                <a:solidFill>
                  <a:schemeClr val="bg1"/>
                </a:solidFill>
                <a:latin typeface="+mj-lt"/>
              </a:defRPr>
            </a:lvl1pPr>
          </a:lstStyle>
          <a:p>
            <a:r>
              <a:rPr lang="en-US" dirty="0"/>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bg1"/>
                </a:solidFill>
                <a:latin typeface="+mj-lt"/>
                <a:ea typeface="+mj-ea"/>
                <a:cs typeface="+mj-cs"/>
              </a:defRPr>
            </a:lvl1pPr>
          </a:lstStyle>
          <a:p>
            <a:r>
              <a:rPr lang="en-US" dirty="0"/>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88825"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accent2"/>
                </a:solidFill>
                <a:latin typeface="+mj-lt"/>
                <a:ea typeface="+mj-ea"/>
                <a:cs typeface="+mj-cs"/>
              </a:defRPr>
            </a:lvl1pPr>
          </a:lstStyle>
          <a:p>
            <a:r>
              <a:rPr lang="en-US" dirty="0"/>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lnSpc>
                <a:spcPct val="100000"/>
              </a:lnSpc>
              <a:buClr>
                <a:schemeClr val="tx1"/>
              </a:buClr>
              <a:defRPr sz="1800" b="1" cap="none" baseline="0">
                <a:solidFill>
                  <a:schemeClr val="tx2"/>
                </a:solidFill>
                <a:latin typeface="+mn-lt"/>
              </a:defRPr>
            </a:lvl1pPr>
            <a:lvl2pPr marL="0" indent="0">
              <a:buClr>
                <a:schemeClr val="tx1"/>
              </a:buClr>
              <a:buNone/>
              <a:defRPr sz="1300" baseline="0">
                <a:solidFill>
                  <a:schemeClr val="tx2"/>
                </a:solidFill>
              </a:defRPr>
            </a:lvl2pPr>
            <a:lvl3pPr marL="171450" indent="-171450">
              <a:spcBef>
                <a:spcPts val="1200"/>
              </a:spcBef>
              <a:buClr>
                <a:schemeClr val="tx1"/>
              </a:buClr>
              <a:buFont typeface="Arial" panose="020B0604020202020204" pitchFamily="34" charset="0"/>
              <a:buChar char="•"/>
              <a:defRPr sz="1300" baseline="0">
                <a:solidFill>
                  <a:schemeClr val="tx2"/>
                </a:solidFill>
              </a:defRPr>
            </a:lvl3pPr>
            <a:lvl4pPr marL="342900" indent="-171450">
              <a:buClr>
                <a:schemeClr val="tx1"/>
              </a:buClr>
              <a:buFont typeface="Arial" panose="020B0604020202020204" pitchFamily="34" charset="0"/>
              <a:buChar char="–"/>
              <a:defRPr sz="1300" baseline="0">
                <a:solidFill>
                  <a:schemeClr val="tx2"/>
                </a:solidFill>
              </a:defRPr>
            </a:lvl4pPr>
            <a:lvl5pPr marL="515938" indent="-173038">
              <a:buClr>
                <a:schemeClr val="tx1"/>
              </a:buClr>
              <a:buFont typeface="Arial" panose="020B0604020202020204" pitchFamily="34" charset="0"/>
              <a:buChar char="•"/>
              <a:defRPr sz="1300">
                <a:solidFill>
                  <a:schemeClr val="tx2"/>
                </a:solidFill>
              </a:defRPr>
            </a:lvl5pPr>
            <a:lvl6pPr marL="687388"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two-column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three-column layout</a:t>
            </a:r>
          </a:p>
        </p:txBody>
      </p:sp>
      <p:sp>
        <p:nvSpPr>
          <p:cNvPr id="3" name="Content Placeholder 2"/>
          <p:cNvSpPr>
            <a:spLocks noGrp="1"/>
          </p:cNvSpPr>
          <p:nvPr>
            <p:ph sz="half" idx="1" hasCustomPrompt="1"/>
          </p:nvPr>
        </p:nvSpPr>
        <p:spPr bwMode="gray">
          <a:xfrm>
            <a:off x="557784"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6" name="Content Placeholder 2"/>
          <p:cNvSpPr>
            <a:spLocks noGrp="1"/>
          </p:cNvSpPr>
          <p:nvPr>
            <p:ph sz="half" idx="10" hasCustomPrompt="1"/>
          </p:nvPr>
        </p:nvSpPr>
        <p:spPr bwMode="gray">
          <a:xfrm>
            <a:off x="4370832"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1" hasCustomPrompt="1"/>
          </p:nvPr>
        </p:nvSpPr>
        <p:spPr bwMode="gray">
          <a:xfrm>
            <a:off x="8183880"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four-column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9" name="Content Placeholder 2"/>
          <p:cNvSpPr>
            <a:spLocks noGrp="1"/>
          </p:cNvSpPr>
          <p:nvPr>
            <p:ph sz="half" idx="12" hasCustomPrompt="1"/>
          </p:nvPr>
        </p:nvSpPr>
        <p:spPr bwMode="gray">
          <a:xfrm>
            <a:off x="9098280"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dirty="0"/>
              <a:t>Click to add title for five-column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5" y="1752600"/>
            <a:ext cx="9049575"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784" y="4379002"/>
            <a:ext cx="3582017" cy="1262324"/>
          </a:xfrm>
        </p:spPr>
        <p:txBody>
          <a:bodyPr/>
          <a:lstStyle>
            <a:lvl1pPr>
              <a:defRPr lang="en-US" sz="1500" b="1" kern="1200" dirty="0">
                <a:solidFill>
                  <a:schemeClr val="tx2"/>
                </a:solidFill>
                <a:latin typeface="CVS Health Sans" panose="020B0504020202020204" pitchFamily="34" charset="0"/>
                <a:ea typeface="+mn-ea"/>
                <a:cs typeface="+mn-cs"/>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2"/>
            <a:ext cx="7172418"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783" y="1767531"/>
            <a:ext cx="3438144" cy="2971800"/>
          </a:xfrm>
        </p:spPr>
        <p:txBody>
          <a:bodyPr/>
          <a:lstStyle>
            <a:lvl1pPr>
              <a:lnSpc>
                <a:spcPct val="100000"/>
              </a:lnSpc>
              <a:buClrTx/>
              <a:defRPr lang="en-US" sz="1800" b="1" kern="1200" cap="none" baseline="0" dirty="0">
                <a:solidFill>
                  <a:schemeClr val="tx2"/>
                </a:solidFill>
                <a:latin typeface="+mn-lt"/>
                <a:ea typeface="+mn-ea"/>
                <a:cs typeface="+mn-cs"/>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300" baseline="0">
                <a:solidFill>
                  <a:schemeClr val="tx2"/>
                </a:solidFill>
              </a:defRPr>
            </a:lvl3pPr>
            <a:lvl4pPr marL="342900" indent="-165100">
              <a:buClrTx/>
              <a:buFont typeface="Arial" panose="020B0604020202020204" pitchFamily="34" charset="0"/>
              <a:buChar char="–"/>
              <a:defRPr sz="1300">
                <a:solidFill>
                  <a:schemeClr val="tx2"/>
                </a:solidFill>
              </a:defRPr>
            </a:lvl4pPr>
            <a:lvl5pPr marL="515938" indent="-173038">
              <a:buClrTx/>
              <a:buFont typeface="Arial" panose="020B0604020202020204" pitchFamily="34" charset="0"/>
              <a:buChar char="•"/>
              <a:defRPr sz="1300">
                <a:solidFill>
                  <a:schemeClr val="tx2"/>
                </a:solidFill>
              </a:defRPr>
            </a:lvl5pPr>
            <a:lvl6pPr marL="687388" indent="-171450">
              <a:buClrTx/>
              <a:buFont typeface="Arial" panose="020B0604020202020204" pitchFamily="34" charset="0"/>
              <a:buChar char="–"/>
              <a:defRPr sz="1300">
                <a:solidFill>
                  <a:schemeClr val="tx2"/>
                </a:solidFill>
              </a:defRPr>
            </a:lvl6pPr>
            <a:lvl7pPr marL="860425" indent="-173038">
              <a:buClrTx/>
              <a:buFont typeface="Arial" panose="020B0604020202020204" pitchFamily="34" charset="0"/>
              <a:buChar char="•"/>
              <a:defRPr sz="1300"/>
            </a:lvl7pPr>
            <a:lvl8pPr marL="1031875" indent="-171450">
              <a:buClrTx/>
              <a:buFont typeface="Arial" panose="020B0604020202020204" pitchFamily="34" charset="0"/>
              <a:buChar char="–"/>
              <a:defRPr sz="1300"/>
            </a:lvl8pPr>
            <a:lvl9pPr marL="1203325" indent="-171450">
              <a:buClrTx/>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662880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dirty="0"/>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148" y="3718011"/>
            <a:ext cx="3493008" cy="2023033"/>
          </a:xfrm>
          <a:noFill/>
        </p:spPr>
        <p:txBody>
          <a:bodyPr lIns="0" tIns="0" rIns="0" bIns="0"/>
          <a:lstStyle>
            <a:lvl1pPr marL="0" indent="0" algn="ctr">
              <a:lnSpc>
                <a:spcPct val="100000"/>
              </a:lnSpc>
              <a:spcBef>
                <a:spcPts val="1200"/>
              </a:spcBef>
              <a:buClrTx/>
              <a:buFont typeface="Arial"/>
              <a:buNone/>
              <a:defRPr sz="1800" b="1">
                <a:solidFill>
                  <a:schemeClr val="tx2"/>
                </a:solidFill>
                <a:latin typeface="+mn-lt"/>
              </a:defRPr>
            </a:lvl1pPr>
            <a:lvl2pPr marL="0" indent="0" algn="ctr">
              <a:spcBef>
                <a:spcPts val="1200"/>
              </a:spcBef>
              <a:buClrTx/>
              <a:buFontTx/>
              <a:buNone/>
              <a:defRPr sz="15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dirty="0"/>
              <a:t>Header</a:t>
            </a:r>
          </a:p>
          <a:p>
            <a:pPr lvl="1"/>
            <a:r>
              <a:rPr lang="en-US" dirty="0"/>
              <a:t>First-level</a:t>
            </a:r>
          </a:p>
        </p:txBody>
      </p:sp>
      <p:sp>
        <p:nvSpPr>
          <p:cNvPr id="16" name="Content Placeholder 5"/>
          <p:cNvSpPr>
            <a:spLocks noGrp="1"/>
          </p:cNvSpPr>
          <p:nvPr>
            <p:ph sz="quarter" idx="4" hasCustomPrompt="1"/>
          </p:nvPr>
        </p:nvSpPr>
        <p:spPr>
          <a:xfrm>
            <a:off x="7378375" y="3718011"/>
            <a:ext cx="3493008" cy="2023033"/>
          </a:xfrm>
          <a:noFill/>
        </p:spPr>
        <p:txBody>
          <a:bodyPr lIns="0" tIns="0" rIns="0" bIns="0"/>
          <a:lstStyle>
            <a:lvl1pPr marL="0" indent="0" algn="ctr">
              <a:lnSpc>
                <a:spcPct val="100000"/>
              </a:lnSpc>
              <a:spcBef>
                <a:spcPts val="1200"/>
              </a:spcBef>
              <a:buClrTx/>
              <a:buFont typeface="Arial"/>
              <a:buNone/>
              <a:defRPr sz="1800" b="1">
                <a:solidFill>
                  <a:schemeClr val="bg1"/>
                </a:solidFill>
                <a:latin typeface="+mn-lt"/>
              </a:defRPr>
            </a:lvl1pPr>
            <a:lvl2pPr marL="0" indent="0" algn="ctr">
              <a:spcBef>
                <a:spcPts val="1200"/>
              </a:spcBef>
              <a:buClrTx/>
              <a:buFontTx/>
              <a:buNone/>
              <a:defRPr sz="15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dirty="0"/>
              <a:t>Header</a:t>
            </a:r>
          </a:p>
          <a:p>
            <a:pPr lvl="1"/>
            <a:r>
              <a:rPr lang="en-US" dirty="0"/>
              <a:t>First-level</a:t>
            </a:r>
          </a:p>
        </p:txBody>
      </p:sp>
    </p:spTree>
    <p:extLst>
      <p:ext uri="{BB962C8B-B14F-4D97-AF65-F5344CB8AC3E}">
        <p14:creationId xmlns:p14="http://schemas.microsoft.com/office/powerpoint/2010/main" val="567775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661"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7" y="0"/>
            <a:ext cx="4057094"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1" y="0"/>
            <a:ext cx="40698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17" name="Content Placeholder 2"/>
          <p:cNvSpPr>
            <a:spLocks noGrp="1"/>
          </p:cNvSpPr>
          <p:nvPr>
            <p:ph sz="half" idx="1" hasCustomPrompt="1"/>
          </p:nvPr>
        </p:nvSpPr>
        <p:spPr bwMode="gray">
          <a:xfrm>
            <a:off x="846770" y="3148861"/>
            <a:ext cx="2368296" cy="2592183"/>
          </a:xfrm>
        </p:spPr>
        <p:txBody>
          <a:bodyPr vert="horz" lIns="0" tIns="0" rIns="0" bIns="0" rtlCol="0">
            <a:noAutofit/>
          </a:bodyPr>
          <a:lstStyle>
            <a:lvl1pPr algn="ctr">
              <a:lnSpc>
                <a:spcPct val="100000"/>
              </a:lnSpc>
              <a:buClrTx/>
              <a:defRPr lang="en-US" sz="1800" b="1" cap="none" baseline="0" dirty="0" smtClean="0">
                <a:solidFill>
                  <a:schemeClr val="tx2"/>
                </a:solidFill>
                <a:latin typeface="+mn-lt"/>
              </a:defRPr>
            </a:lvl1pPr>
            <a:lvl2pPr marL="0" indent="0" algn="ctr">
              <a:buClrTx/>
              <a:buFontTx/>
              <a:buNone/>
              <a:defRPr lang="en-US" sz="15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dirty="0"/>
              <a:t>Header</a:t>
            </a:r>
          </a:p>
          <a:p>
            <a:pPr lvl="1"/>
            <a:r>
              <a:rPr lang="en-US" dirty="0"/>
              <a:t>First-level</a:t>
            </a:r>
          </a:p>
        </p:txBody>
      </p:sp>
      <p:sp>
        <p:nvSpPr>
          <p:cNvPr id="18" name="Content Placeholder 3"/>
          <p:cNvSpPr>
            <a:spLocks noGrp="1"/>
          </p:cNvSpPr>
          <p:nvPr>
            <p:ph sz="half" idx="2" hasCustomPrompt="1"/>
          </p:nvPr>
        </p:nvSpPr>
        <p:spPr bwMode="gray">
          <a:xfrm>
            <a:off x="4906236" y="3148861"/>
            <a:ext cx="2368296" cy="2592183"/>
          </a:xfrm>
        </p:spPr>
        <p:txBody>
          <a:bodyPr vert="horz" lIns="0" tIns="0" rIns="0" bIns="0" rtlCol="0">
            <a:noAutofit/>
          </a:bodyPr>
          <a:lstStyle>
            <a:lvl1pPr algn="ctr">
              <a:lnSpc>
                <a:spcPct val="100000"/>
              </a:lnSpc>
              <a:buClrTx/>
              <a:defRPr lang="en-US" sz="1800" b="1" kern="1200" cap="none" baseline="0" dirty="0">
                <a:solidFill>
                  <a:schemeClr val="tx2"/>
                </a:solidFill>
                <a:latin typeface="+mn-lt"/>
                <a:ea typeface="+mn-ea"/>
                <a:cs typeface="+mn-cs"/>
              </a:defRPr>
            </a:lvl1pPr>
            <a:lvl2pPr marL="0" indent="0" algn="ctr">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marL="0" lvl="0" indent="0" algn="ctr" defTabSz="457200" rtl="0" eaLnBrk="1" latinLnBrk="0" hangingPunct="1">
              <a:lnSpc>
                <a:spcPct val="100000"/>
              </a:lnSpc>
              <a:spcBef>
                <a:spcPts val="1800"/>
              </a:spcBef>
              <a:buClrTx/>
              <a:buFont typeface="Arial"/>
              <a:buNone/>
            </a:pPr>
            <a:r>
              <a:rPr lang="en-US" dirty="0"/>
              <a:t>Header</a:t>
            </a:r>
          </a:p>
          <a:p>
            <a:pPr lvl="1"/>
            <a:r>
              <a:rPr lang="en-US" dirty="0"/>
              <a:t>First-level</a:t>
            </a:r>
          </a:p>
        </p:txBody>
      </p:sp>
      <p:sp>
        <p:nvSpPr>
          <p:cNvPr id="19" name="Content Placeholder 3"/>
          <p:cNvSpPr>
            <a:spLocks noGrp="1"/>
          </p:cNvSpPr>
          <p:nvPr>
            <p:ph sz="half" idx="18" hasCustomPrompt="1"/>
          </p:nvPr>
        </p:nvSpPr>
        <p:spPr bwMode="gray">
          <a:xfrm>
            <a:off x="8969729" y="3148861"/>
            <a:ext cx="2368296" cy="2592183"/>
          </a:xfrm>
        </p:spPr>
        <p:txBody>
          <a:bodyPr vert="horz" lIns="0" tIns="0" rIns="0" bIns="0" rtlCol="0">
            <a:noAutofit/>
          </a:bodyPr>
          <a:lstStyle>
            <a:lvl1pPr algn="ctr">
              <a:lnSpc>
                <a:spcPct val="100000"/>
              </a:lnSpc>
              <a:buClrTx/>
              <a:defRPr lang="en-US" sz="1800" b="1" cap="none" baseline="0" dirty="0" smtClean="0">
                <a:solidFill>
                  <a:schemeClr val="bg1"/>
                </a:solidFill>
                <a:latin typeface="+mn-lt"/>
              </a:defRPr>
            </a:lvl1pPr>
            <a:lvl2pPr marL="0" indent="0" algn="ctr">
              <a:buClrTx/>
              <a:buFontTx/>
              <a:buNone/>
              <a:defRPr lang="en-US" sz="15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dirty="0"/>
              <a:t>Header</a:t>
            </a:r>
          </a:p>
          <a:p>
            <a:pPr lvl="1"/>
            <a:r>
              <a:rPr lang="en-US" dirty="0"/>
              <a:t>First-level</a:t>
            </a:r>
          </a:p>
        </p:txBody>
      </p:sp>
      <p:sp>
        <p:nvSpPr>
          <p:cNvPr id="20" name="TextBox 19">
            <a:extLst>
              <a:ext uri="{FF2B5EF4-FFF2-40B4-BE49-F238E27FC236}">
                <a16:creationId xmlns:a16="http://schemas.microsoft.com/office/drawing/2014/main" id="{01B46839-35D8-438B-B7A2-2B753DFD7A66}"/>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dirty="0">
                <a:solidFill>
                  <a:schemeClr val="tx2"/>
                </a:solidFill>
                <a:latin typeface="CVS Health Sans" panose="020B0504020202020204" pitchFamily="34" charset="0"/>
              </a:rPr>
              <a:t>©2021 CVS Health and/or one of its affiliates. Confidential and proprietary.</a:t>
            </a:r>
          </a:p>
        </p:txBody>
      </p:sp>
    </p:spTree>
    <p:extLst>
      <p:ext uri="{BB962C8B-B14F-4D97-AF65-F5344CB8AC3E}">
        <p14:creationId xmlns:p14="http://schemas.microsoft.com/office/powerpoint/2010/main" val="77750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270009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11483263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1583824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©2021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557784" y="1764792"/>
            <a:ext cx="4434840" cy="1463040"/>
          </a:xfrm>
        </p:spPr>
        <p:txBody>
          <a:bodyPr rIns="0"/>
          <a:lstStyle>
            <a:lvl1pPr>
              <a:lnSpc>
                <a:spcPct val="95000"/>
              </a:lnSpc>
              <a:defRPr>
                <a:solidFill>
                  <a:schemeClr val="tx2"/>
                </a:solidFill>
              </a:defRPr>
            </a:lvl1pPr>
          </a:lstStyle>
          <a:p>
            <a:r>
              <a:rPr lang="en-US" dirty="0"/>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784" y="3590382"/>
            <a:ext cx="4572000" cy="161925"/>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3879276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3" y="2180108"/>
            <a:ext cx="7168896" cy="1463040"/>
          </a:xfrm>
        </p:spPr>
        <p:txBody>
          <a:bodyPr rIns="0"/>
          <a:lstStyle>
            <a:lvl1pPr>
              <a:defRPr>
                <a:solidFill>
                  <a:schemeClr val="tx2"/>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©2021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 name="Title 1"/>
          <p:cNvSpPr>
            <a:spLocks noGrp="1"/>
          </p:cNvSpPr>
          <p:nvPr>
            <p:ph type="title" hasCustomPrompt="1"/>
          </p:nvPr>
        </p:nvSpPr>
        <p:spPr>
          <a:xfrm>
            <a:off x="2512213" y="2180108"/>
            <a:ext cx="7168896" cy="1463040"/>
          </a:xfrm>
        </p:spPr>
        <p:txBody>
          <a:bodyPr rIns="0"/>
          <a:lstStyle>
            <a:lvl1pPr>
              <a:defRPr>
                <a:solidFill>
                  <a:schemeClr val="bg1"/>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300" cap="all" baseline="0">
                <a:solidFill>
                  <a:schemeClr val="bg1"/>
                </a:solidFill>
              </a:defRPr>
            </a:lvl1pPr>
          </a:lstStyle>
          <a:p>
            <a:pPr lvl="0"/>
            <a:r>
              <a:rPr lang="en-US" dirty="0"/>
              <a:t>click to add AUTHOR</a:t>
            </a:r>
          </a:p>
        </p:txBody>
      </p:sp>
    </p:spTree>
    <p:extLst>
      <p:ext uri="{BB962C8B-B14F-4D97-AF65-F5344CB8AC3E}">
        <p14:creationId xmlns:p14="http://schemas.microsoft.com/office/powerpoint/2010/main" val="262506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784" y="6427484"/>
            <a:ext cx="685800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userDrawn="1"/>
        </p:nvGrpSpPr>
        <p:grpSpPr>
          <a:xfrm>
            <a:off x="557784" y="429541"/>
            <a:ext cx="2871788"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bg1"/>
                </a:solidFill>
              </a:defRPr>
            </a:lvl1pPr>
          </a:lstStyle>
          <a:p>
            <a:r>
              <a:rPr lang="en-US" dirty="0"/>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sz="1500" b="1">
                <a:solidFill>
                  <a:schemeClr val="bg1"/>
                </a:solidFill>
                <a:latin typeface="CVS Health Sans" panose="020B0504020202020204" pitchFamily="34" charset="0"/>
              </a:defRPr>
            </a:lvl1pPr>
            <a:lvl2pPr marL="0" indent="0">
              <a:spcBef>
                <a:spcPts val="0"/>
              </a:spcBef>
              <a:spcAft>
                <a:spcPts val="2400"/>
              </a:spcAft>
              <a:buFontTx/>
              <a:buNone/>
              <a:defRPr sz="13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2895"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kern="1200" dirty="0">
                <a:solidFill>
                  <a:schemeClr val="accent6"/>
                </a:solidFill>
                <a:latin typeface="+mj-lt"/>
                <a:ea typeface="+mn-ea"/>
                <a:cs typeface="Arial" panose="020B0604020202020204" pitchFamily="34" charset="0"/>
              </a:rPr>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lnSpc>
                <a:spcPct val="100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dirty="0"/>
              <a:t>1</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lnSpc>
                <a:spcPct val="100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dirty="0"/>
              <a:t>2</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
        <p:nvSpPr>
          <p:cNvPr id="10" name="Content Placeholder 2"/>
          <p:cNvSpPr>
            <a:spLocks noGrp="1"/>
          </p:cNvSpPr>
          <p:nvPr>
            <p:ph sz="half" idx="11" hasCustomPrompt="1"/>
          </p:nvPr>
        </p:nvSpPr>
        <p:spPr bwMode="gray">
          <a:xfrm>
            <a:off x="7662672" y="2110424"/>
            <a:ext cx="2505456" cy="3630620"/>
          </a:xfrm>
        </p:spPr>
        <p:txBody>
          <a:bodyPr vert="horz" lIns="0" tIns="0" rIns="0" bIns="0" rtlCol="0">
            <a:noAutofit/>
          </a:bodyPr>
          <a:lstStyle>
            <a:lvl1pPr algn="ctr">
              <a:lnSpc>
                <a:spcPct val="105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dirty="0"/>
              <a:t>3</a:t>
            </a:r>
          </a:p>
          <a:p>
            <a:pPr lvl="1"/>
            <a:r>
              <a:rPr lang="en-US" dirty="0"/>
              <a:t>Body text</a:t>
            </a:r>
          </a:p>
          <a:p>
            <a:pPr lvl="2"/>
            <a:r>
              <a:rPr lang="en-US" dirty="0"/>
              <a:t>First-level</a:t>
            </a:r>
          </a:p>
          <a:p>
            <a:pPr lvl="3"/>
            <a:r>
              <a:rPr lang="en-US" dirty="0"/>
              <a:t>Second-level</a:t>
            </a:r>
          </a:p>
          <a:p>
            <a:pPr lvl="4"/>
            <a:r>
              <a:rPr lang="en-US" dirty="0"/>
              <a:t>Third-level</a:t>
            </a:r>
          </a:p>
          <a:p>
            <a:pPr lvl="5"/>
            <a:r>
              <a:rPr lang="en-US" dirty="0"/>
              <a:t>Fourth-level</a:t>
            </a:r>
          </a:p>
          <a:p>
            <a:pPr lvl="6"/>
            <a:r>
              <a:rPr lang="en-US" dirty="0"/>
              <a:t>Fifth-level</a:t>
            </a:r>
          </a:p>
          <a:p>
            <a:pPr lvl="7"/>
            <a:r>
              <a:rPr lang="en-US" dirty="0"/>
              <a:t>Sixth-level</a:t>
            </a:r>
          </a:p>
          <a:p>
            <a:pPr lvl="8"/>
            <a:r>
              <a:rPr lang="en-US" dirty="0"/>
              <a:t>Seventh-level</a:t>
            </a:r>
          </a:p>
        </p:txBody>
      </p:sp>
    </p:spTree>
    <p:extLst>
      <p:ext uri="{BB962C8B-B14F-4D97-AF65-F5344CB8AC3E}">
        <p14:creationId xmlns:p14="http://schemas.microsoft.com/office/powerpoint/2010/main" val="2881652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4800"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kern="1200" dirty="0">
                <a:solidFill>
                  <a:schemeClr val="accent6"/>
                </a:solidFill>
                <a:latin typeface="+mj-lt"/>
                <a:ea typeface="+mn-ea"/>
                <a:cs typeface="Arial" panose="020B0604020202020204" pitchFamily="34" charset="0"/>
              </a:rPr>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lnSpc>
                <a:spcPct val="100000"/>
              </a:lnSpc>
              <a:buClrTx/>
              <a:defRPr lang="en-US" sz="1800" b="1" kern="1200" cap="none" baseline="0" dirty="0">
                <a:solidFill>
                  <a:schemeClr val="tx2"/>
                </a:solidFill>
                <a:latin typeface="+mn-lt"/>
                <a:ea typeface="+mn-ea"/>
                <a:cs typeface="+mn-cs"/>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marL="0" lvl="0" indent="0" algn="l" defTabSz="457200" rtl="0" eaLnBrk="1" latinLnBrk="0" hangingPunct="1">
              <a:lnSpc>
                <a:spcPct val="100000"/>
              </a:lnSpc>
              <a:spcBef>
                <a:spcPts val="1800"/>
              </a:spcBef>
              <a:buClr>
                <a:schemeClr val="tx1"/>
              </a:buClr>
              <a:buFont typeface="Arial"/>
              <a:buNone/>
            </a:pPr>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©2021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Tree>
    <p:extLst>
      <p:ext uri="{BB962C8B-B14F-4D97-AF65-F5344CB8AC3E}">
        <p14:creationId xmlns:p14="http://schemas.microsoft.com/office/powerpoint/2010/main" val="33181460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3812939" y="2941078"/>
            <a:ext cx="4562947" cy="830997"/>
          </a:xfrm>
          <a:prstGeom prst="rect">
            <a:avLst/>
          </a:prstGeom>
          <a:noFill/>
        </p:spPr>
        <p:txBody>
          <a:bodyPr wrap="square" lIns="0" tIns="0" rIns="0" bIns="0" rtlCol="0" anchor="ctr">
            <a:spAutoFit/>
          </a:bodyPr>
          <a:lstStyle/>
          <a:p>
            <a:pPr algn="ctr"/>
            <a:r>
              <a:rPr lang="en-US" sz="5400" b="1" dirty="0">
                <a:solidFill>
                  <a:schemeClr val="accent2"/>
                </a:solidFill>
                <a:latin typeface="+mj-lt"/>
              </a:rPr>
              <a:t>Thank you</a:t>
            </a:r>
          </a:p>
        </p:txBody>
      </p:sp>
    </p:spTree>
    <p:extLst>
      <p:ext uri="{BB962C8B-B14F-4D97-AF65-F5344CB8AC3E}">
        <p14:creationId xmlns:p14="http://schemas.microsoft.com/office/powerpoint/2010/main" val="3548015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CVS Health Sans" panose="020B0504020202020204" pitchFamily="34" charset="0"/>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Text Placeholder 8"/>
          <p:cNvSpPr>
            <a:spLocks noGrp="1"/>
          </p:cNvSpPr>
          <p:nvPr>
            <p:ph type="body" sz="quarter" idx="18" hasCustomPrompt="1"/>
          </p:nvPr>
        </p:nvSpPr>
        <p:spPr>
          <a:xfrm>
            <a:off x="844952" y="1196075"/>
            <a:ext cx="3068680" cy="1444752"/>
          </a:xfrm>
        </p:spPr>
        <p:txBody>
          <a:bodyPr/>
          <a:lstStyle>
            <a:lvl1pPr marL="0" marR="0" indent="0" algn="l" defTabSz="456758" rtl="0" eaLnBrk="1" fontAlgn="base" latinLnBrk="0" hangingPunct="1">
              <a:lnSpc>
                <a:spcPct val="90000"/>
              </a:lnSpc>
              <a:spcBef>
                <a:spcPts val="1200"/>
              </a:spcBef>
              <a:spcAft>
                <a:spcPts val="0"/>
              </a:spcAft>
              <a:buClrTx/>
              <a:buSzTx/>
              <a:buFontTx/>
              <a:buNone/>
              <a:tabLst/>
              <a:defRPr lang="en-US" sz="4800" b="1" kern="1200" dirty="0">
                <a:solidFill>
                  <a:schemeClr val="bg1"/>
                </a:solidFill>
                <a:latin typeface="+mj-lt"/>
                <a:ea typeface="+mn-ea"/>
                <a:cs typeface="Arial" panose="020B0604020202020204" pitchFamily="34" charset="0"/>
              </a:defRPr>
            </a:lvl1pPr>
          </a:lstStyle>
          <a:p>
            <a:pPr lvl="0"/>
            <a:r>
              <a:rPr lang="en-US" dirty="0"/>
              <a:t>Closing slide</a:t>
            </a:r>
          </a:p>
        </p:txBody>
      </p:sp>
    </p:spTree>
    <p:extLst>
      <p:ext uri="{BB962C8B-B14F-4D97-AF65-F5344CB8AC3E}">
        <p14:creationId xmlns:p14="http://schemas.microsoft.com/office/powerpoint/2010/main" val="12586694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2" name="Group 1"/>
          <p:cNvGrpSpPr/>
          <p:nvPr userDrawn="1"/>
        </p:nvGrpSpPr>
        <p:grpSpPr>
          <a:xfrm>
            <a:off x="2825581" y="3027447"/>
            <a:ext cx="6537663" cy="803106"/>
            <a:chOff x="2825581" y="3027447"/>
            <a:chExt cx="6537663" cy="803106"/>
          </a:xfrm>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Tree>
    <p:extLst>
      <p:ext uri="{BB962C8B-B14F-4D97-AF65-F5344CB8AC3E}">
        <p14:creationId xmlns:p14="http://schemas.microsoft.com/office/powerpoint/2010/main" val="38041350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4" name="Group 3">
            <a:extLst>
              <a:ext uri="{FF2B5EF4-FFF2-40B4-BE49-F238E27FC236}">
                <a16:creationId xmlns:a16="http://schemas.microsoft.com/office/drawing/2014/main" id="{40949C91-C34A-48C0-97AF-F55ED1D82DFF}"/>
              </a:ext>
            </a:extLst>
          </p:cNvPr>
          <p:cNvGrpSpPr>
            <a:grpSpLocks noChangeAspect="1"/>
          </p:cNvGrpSpPr>
          <p:nvPr userDrawn="1"/>
        </p:nvGrpSpPr>
        <p:grpSpPr>
          <a:xfrm>
            <a:off x="2825581" y="3027447"/>
            <a:ext cx="6537663" cy="803106"/>
            <a:chOff x="1011652" y="1504398"/>
            <a:chExt cx="10028238" cy="1231900"/>
          </a:xfrm>
          <a:solidFill>
            <a:schemeClr val="bg1"/>
          </a:solidFill>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grpSp>
    </p:spTree>
    <p:extLst>
      <p:ext uri="{BB962C8B-B14F-4D97-AF65-F5344CB8AC3E}">
        <p14:creationId xmlns:p14="http://schemas.microsoft.com/office/powerpoint/2010/main" val="109761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5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dirty="0"/>
              <a:t>Click to add date</a:t>
            </a:r>
          </a:p>
          <a:p>
            <a:pPr lvl="1"/>
            <a:endParaRPr lang="en-US" dirty="0"/>
          </a:p>
        </p:txBody>
      </p:sp>
      <p:grpSp>
        <p:nvGrpSpPr>
          <p:cNvPr id="14" name="Group 13"/>
          <p:cNvGrpSpPr/>
          <p:nvPr userDrawn="1"/>
        </p:nvGrpSpPr>
        <p:grpSpPr>
          <a:xfrm>
            <a:off x="557784" y="429541"/>
            <a:ext cx="2871788"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27799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3"/>
            <a:ext cx="12188825"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mn-lt"/>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5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dirty="0"/>
              <a:t>Click to add date</a:t>
            </a:r>
          </a:p>
          <a:p>
            <a:pPr lvl="1"/>
            <a:endParaRPr lang="en-US" dirty="0"/>
          </a:p>
        </p:txBody>
      </p:sp>
      <p:grpSp>
        <p:nvGrpSpPr>
          <p:cNvPr id="15" name="Group 14"/>
          <p:cNvGrpSpPr/>
          <p:nvPr userDrawn="1"/>
        </p:nvGrpSpPr>
        <p:grpSpPr>
          <a:xfrm>
            <a:off x="557784" y="429541"/>
            <a:ext cx="2871788"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100956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784" y="4379002"/>
            <a:ext cx="3582017" cy="1262324"/>
          </a:xfrm>
        </p:spPr>
        <p:txBody>
          <a:bodyPr/>
          <a:lstStyle>
            <a:lvl1pPr>
              <a:defRPr lang="en-US" sz="1500" b="1" kern="1200" dirty="0">
                <a:solidFill>
                  <a:schemeClr val="tx2"/>
                </a:solidFill>
                <a:latin typeface="CVS Health Sans" panose="020B0504020202020204" pitchFamily="34" charset="0"/>
                <a:ea typeface="+mn-ea"/>
                <a:cs typeface="+mn-cs"/>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150952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7 Parter-brande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A7F6-20C2-4507-801C-E1C205928513}"/>
              </a:ext>
            </a:extLst>
          </p:cNvPr>
          <p:cNvSpPr>
            <a:spLocks noGrp="1"/>
          </p:cNvSpPr>
          <p:nvPr>
            <p:ph type="ctrTitle" hasCustomPrompt="1"/>
          </p:nvPr>
        </p:nvSpPr>
        <p:spPr>
          <a:xfrm>
            <a:off x="557786" y="1637977"/>
            <a:ext cx="4681728" cy="2011680"/>
          </a:xfrm>
        </p:spPr>
        <p:txBody>
          <a:bodyPr rIns="0" anchor="b" anchorCtr="0"/>
          <a:lstStyle>
            <a:lvl1pPr>
              <a:lnSpc>
                <a:spcPct val="90000"/>
              </a:lnSpc>
              <a:defRPr sz="4000">
                <a:solidFill>
                  <a:schemeClr val="tx2"/>
                </a:solidFill>
              </a:defRPr>
            </a:lvl1pPr>
          </a:lstStyle>
          <a:p>
            <a:r>
              <a:rPr lang="en-US" dirty="0"/>
              <a:t>Click to add title</a:t>
            </a:r>
          </a:p>
        </p:txBody>
      </p:sp>
      <p:grpSp>
        <p:nvGrpSpPr>
          <p:cNvPr id="5" name="Group 4">
            <a:extLst>
              <a:ext uri="{FF2B5EF4-FFF2-40B4-BE49-F238E27FC236}">
                <a16:creationId xmlns:a16="http://schemas.microsoft.com/office/drawing/2014/main" id="{4DCBD58C-46E5-4558-A43C-9B624EDDC132}"/>
              </a:ext>
            </a:extLst>
          </p:cNvPr>
          <p:cNvGrpSpPr/>
          <p:nvPr userDrawn="1"/>
        </p:nvGrpSpPr>
        <p:grpSpPr>
          <a:xfrm>
            <a:off x="557784" y="5835586"/>
            <a:ext cx="2871788" cy="352779"/>
            <a:chOff x="557784" y="429541"/>
            <a:chExt cx="2871788" cy="352779"/>
          </a:xfrm>
        </p:grpSpPr>
        <p:sp>
          <p:nvSpPr>
            <p:cNvPr id="6" name="Freeform 7">
              <a:extLst>
                <a:ext uri="{FF2B5EF4-FFF2-40B4-BE49-F238E27FC236}">
                  <a16:creationId xmlns:a16="http://schemas.microsoft.com/office/drawing/2014/main" id="{DA33C252-4717-4352-8A54-FA89468DF2C8}"/>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7" name="Freeform 8">
              <a:extLst>
                <a:ext uri="{FF2B5EF4-FFF2-40B4-BE49-F238E27FC236}">
                  <a16:creationId xmlns:a16="http://schemas.microsoft.com/office/drawing/2014/main" id="{3B4BF5A9-FC5D-4223-860C-4029263F182B}"/>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8" name="Freeform 9">
              <a:extLst>
                <a:ext uri="{FF2B5EF4-FFF2-40B4-BE49-F238E27FC236}">
                  <a16:creationId xmlns:a16="http://schemas.microsoft.com/office/drawing/2014/main" id="{573687AF-83B0-450D-8DC8-60EB9C6A00E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9" name="Freeform 10">
              <a:extLst>
                <a:ext uri="{FF2B5EF4-FFF2-40B4-BE49-F238E27FC236}">
                  <a16:creationId xmlns:a16="http://schemas.microsoft.com/office/drawing/2014/main" id="{7223532E-5DB1-4038-AECB-BE4DCA706221}"/>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0" name="Freeform 11">
              <a:extLst>
                <a:ext uri="{FF2B5EF4-FFF2-40B4-BE49-F238E27FC236}">
                  <a16:creationId xmlns:a16="http://schemas.microsoft.com/office/drawing/2014/main" id="{73C378A2-0EF8-441E-95AB-D981F9117820}"/>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1" name="Freeform 12">
              <a:extLst>
                <a:ext uri="{FF2B5EF4-FFF2-40B4-BE49-F238E27FC236}">
                  <a16:creationId xmlns:a16="http://schemas.microsoft.com/office/drawing/2014/main" id="{63A10B27-C0C7-41AB-B1C5-0D3C1AEAD973}"/>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12" name="Text Placeholder 4">
            <a:extLst>
              <a:ext uri="{FF2B5EF4-FFF2-40B4-BE49-F238E27FC236}">
                <a16:creationId xmlns:a16="http://schemas.microsoft.com/office/drawing/2014/main" id="{CD005736-4228-4541-9830-748A037770AC}"/>
              </a:ext>
            </a:extLst>
          </p:cNvPr>
          <p:cNvSpPr>
            <a:spLocks noGrp="1"/>
          </p:cNvSpPr>
          <p:nvPr>
            <p:ph type="body" sz="quarter" idx="17" hasCustomPrompt="1"/>
          </p:nvPr>
        </p:nvSpPr>
        <p:spPr>
          <a:xfrm>
            <a:off x="557784" y="3886593"/>
            <a:ext cx="3582017" cy="1262324"/>
          </a:xfrm>
        </p:spPr>
        <p:txBody>
          <a:bodyPr/>
          <a:lstStyle>
            <a:lvl1pPr>
              <a:defRPr lang="en-US" sz="1500" b="1" kern="1200" dirty="0">
                <a:solidFill>
                  <a:schemeClr val="tx2"/>
                </a:solidFill>
                <a:latin typeface="CVS Health Sans" panose="020B0504020202020204" pitchFamily="34" charset="0"/>
                <a:ea typeface="+mn-ea"/>
                <a:cs typeface="+mn-cs"/>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dirty="0"/>
              <a:t>Presenter name</a:t>
            </a:r>
          </a:p>
          <a:p>
            <a:pPr lvl="1"/>
            <a:r>
              <a:rPr lang="en-US" dirty="0"/>
              <a:t>Presenter title</a:t>
            </a:r>
          </a:p>
          <a:p>
            <a:pPr lvl="2"/>
            <a:r>
              <a:rPr lang="en-US" dirty="0"/>
              <a:t>Date</a:t>
            </a:r>
          </a:p>
        </p:txBody>
      </p:sp>
      <p:sp>
        <p:nvSpPr>
          <p:cNvPr id="3" name="Picture Placeholder 2">
            <a:extLst>
              <a:ext uri="{FF2B5EF4-FFF2-40B4-BE49-F238E27FC236}">
                <a16:creationId xmlns:a16="http://schemas.microsoft.com/office/drawing/2014/main" id="{356871D9-AE12-49B5-A916-42628F61B8D9}"/>
              </a:ext>
            </a:extLst>
          </p:cNvPr>
          <p:cNvSpPr>
            <a:spLocks noGrp="1"/>
          </p:cNvSpPr>
          <p:nvPr>
            <p:ph type="pic" sz="quarter" idx="21" hasCustomPrompt="1"/>
          </p:nvPr>
        </p:nvSpPr>
        <p:spPr>
          <a:xfrm>
            <a:off x="549204" y="566377"/>
            <a:ext cx="1463040" cy="649224"/>
          </a:xfrm>
          <a:solidFill>
            <a:schemeClr val="bg2"/>
          </a:solidFill>
        </p:spPr>
        <p:txBody>
          <a:bodyPr anchor="ctr"/>
          <a:lstStyle>
            <a:lvl1pPr algn="ctr">
              <a:defRPr sz="1100"/>
            </a:lvl1pPr>
          </a:lstStyle>
          <a:p>
            <a:r>
              <a:rPr lang="en-US" dirty="0"/>
              <a:t>PARTNER LOGO</a:t>
            </a:r>
          </a:p>
        </p:txBody>
      </p:sp>
    </p:spTree>
    <p:extLst>
      <p:ext uri="{BB962C8B-B14F-4D97-AF65-F5344CB8AC3E}">
        <p14:creationId xmlns:p14="http://schemas.microsoft.com/office/powerpoint/2010/main" val="202611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kern="1200" dirty="0">
                <a:solidFill>
                  <a:schemeClr val="accent6"/>
                </a:solidFill>
                <a:latin typeface="+mj-lt"/>
                <a:ea typeface="+mn-ea"/>
                <a:cs typeface="Arial" panose="020B0604020202020204" pitchFamily="34" charset="0"/>
              </a:rPr>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lnSpc>
                <a:spcPct val="100000"/>
              </a:lnSpc>
              <a:spcBef>
                <a:spcPts val="1800"/>
              </a:spcBef>
              <a:spcAft>
                <a:spcPts val="0"/>
              </a:spcAft>
              <a:defRPr sz="1800" b="1">
                <a:solidFill>
                  <a:schemeClr val="tx2"/>
                </a:solidFill>
                <a:latin typeface="CVS Health Sans" panose="020B0504020202020204" pitchFamily="34" charset="0"/>
              </a:defRPr>
            </a:lvl1pPr>
            <a:lvl2pPr marL="0" indent="0">
              <a:spcBef>
                <a:spcPts val="0"/>
              </a:spcBef>
              <a:spcAft>
                <a:spcPts val="0"/>
              </a:spcAft>
              <a:buNone/>
              <a:defRPr sz="1300">
                <a:solidFill>
                  <a:schemeClr val="tx2"/>
                </a:solidFill>
              </a:defRPr>
            </a:lvl2pPr>
            <a:lvl3pPr marL="177800" indent="-177800">
              <a:spcBef>
                <a:spcPts val="600"/>
              </a:spcBef>
              <a:buFont typeface="Arial" panose="020B0604020202020204" pitchFamily="34" charset="0"/>
              <a:buChar char="•"/>
              <a:defRPr sz="1300" baseline="0"/>
            </a:lvl3pPr>
            <a:lvl4pPr marL="342900" indent="-165100">
              <a:spcBef>
                <a:spcPts val="600"/>
              </a:spcBef>
              <a:buFont typeface="Arial" panose="020B0604020202020204" pitchFamily="34" charset="0"/>
              <a:buChar char="–"/>
              <a:defRPr sz="1300" baseline="0"/>
            </a:lvl4pPr>
            <a:lvl5pPr marL="520700" indent="-177800">
              <a:spcBef>
                <a:spcPts val="600"/>
              </a:spcBef>
              <a:buFont typeface="Arial" panose="020B0604020202020204" pitchFamily="34" charset="0"/>
              <a:buChar char="•"/>
              <a:defRPr sz="1300"/>
            </a:lvl5pPr>
            <a:lvl6pPr marL="685800" indent="-165100">
              <a:spcBef>
                <a:spcPts val="600"/>
              </a:spcBef>
              <a:buFont typeface="Arial" panose="020B0604020202020204" pitchFamily="34" charset="0"/>
              <a:buChar char="–"/>
              <a:defRPr sz="1300" baseline="0"/>
            </a:lvl6pPr>
            <a:lvl7pPr marL="863600" indent="-177800">
              <a:spcBef>
                <a:spcPts val="600"/>
              </a:spcBef>
              <a:buFont typeface="Arial" panose="020B0604020202020204" pitchFamily="34" charset="0"/>
              <a:buChar char="•"/>
              <a:defRPr sz="1300"/>
            </a:lvl7pPr>
            <a:lvl8pPr marL="1028700" indent="-165100">
              <a:spcBef>
                <a:spcPts val="600"/>
              </a:spcBef>
              <a:buFont typeface="Arial" panose="020B0604020202020204" pitchFamily="34" charset="0"/>
              <a:buChar char="–"/>
              <a:defRPr sz="1300"/>
            </a:lvl8pPr>
            <a:lvl9pPr marL="1206500" indent="-177800">
              <a:spcBef>
                <a:spcPts val="600"/>
              </a:spcBef>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j-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7" y="1756548"/>
            <a:ext cx="3913633" cy="3614737"/>
          </a:xfrm>
          <a:prstGeom prst="rect">
            <a:avLst/>
          </a:prstGeom>
        </p:spPr>
        <p:txBody>
          <a:bodyPr/>
          <a:lstStyle>
            <a:lvl1pPr>
              <a:lnSpc>
                <a:spcPct val="100000"/>
              </a:lnSpc>
              <a:spcBef>
                <a:spcPts val="1800"/>
              </a:spcBef>
              <a:spcAft>
                <a:spcPts val="1800"/>
              </a:spcAft>
              <a:defRPr sz="2000" b="1">
                <a:solidFill>
                  <a:schemeClr val="tx2"/>
                </a:solidFill>
                <a:latin typeface="CVS Health Sans" panose="020B0504020202020204" pitchFamily="34" charset="0"/>
              </a:defRPr>
            </a:lvl1pPr>
            <a:lvl2pPr marL="0" indent="0">
              <a:spcBef>
                <a:spcPts val="0"/>
              </a:spcBef>
              <a:spcAft>
                <a:spcPts val="300"/>
              </a:spcAft>
              <a:buNone/>
              <a:tabLst>
                <a:tab pos="568325" algn="r"/>
                <a:tab pos="1028700" algn="l"/>
              </a:tabLst>
              <a:defRPr sz="1300" b="1">
                <a:solidFill>
                  <a:schemeClr val="tx2"/>
                </a:solidFill>
                <a:latin typeface="CVS Health Sans" panose="020B0504020202020204" pitchFamily="34" charset="0"/>
              </a:defRPr>
            </a:lvl2pPr>
            <a:lvl3pPr marL="1028700" indent="0">
              <a:spcBef>
                <a:spcPts val="0"/>
              </a:spcBef>
              <a:spcAft>
                <a:spcPts val="1800"/>
              </a:spcAft>
              <a:buNone/>
              <a:defRPr sz="1300">
                <a:solidFill>
                  <a:schemeClr val="tx2"/>
                </a:solidFill>
                <a:latin typeface="CVS Health Sans" panose="020B0504020202020204" pitchFamily="34" charset="0"/>
              </a:defRPr>
            </a:lvl3pPr>
            <a:lvl4pPr marL="0" indent="0">
              <a:spcBef>
                <a:spcPts val="0"/>
              </a:spcBef>
              <a:spcAft>
                <a:spcPts val="900"/>
              </a:spcAft>
              <a:buNone/>
              <a:defRPr sz="1300" i="1">
                <a:solidFill>
                  <a:schemeClr val="tx2"/>
                </a:solidFill>
                <a:latin typeface="CVS Health Sans" panose="020B0504020202020204" pitchFamily="34" charset="0"/>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2" y="1756548"/>
            <a:ext cx="3911512" cy="3614737"/>
          </a:xfrm>
          <a:prstGeom prst="rect">
            <a:avLst/>
          </a:prstGeom>
        </p:spPr>
        <p:txBody>
          <a:bodyPr/>
          <a:lstStyle>
            <a:lvl1pPr>
              <a:lnSpc>
                <a:spcPct val="100000"/>
              </a:lnSpc>
              <a:spcBef>
                <a:spcPts val="1800"/>
              </a:spcBef>
              <a:spcAft>
                <a:spcPts val="1800"/>
              </a:spcAft>
              <a:defRPr sz="2000" b="1">
                <a:solidFill>
                  <a:schemeClr val="tx2"/>
                </a:solidFill>
                <a:latin typeface="CVS Health Sans" panose="020B0504020202020204" pitchFamily="34" charset="0"/>
              </a:defRPr>
            </a:lvl1pPr>
            <a:lvl2pPr marL="0" indent="0">
              <a:spcBef>
                <a:spcPts val="0"/>
              </a:spcBef>
              <a:spcAft>
                <a:spcPts val="300"/>
              </a:spcAft>
              <a:buNone/>
              <a:tabLst>
                <a:tab pos="568325" algn="r"/>
                <a:tab pos="1028700" algn="l"/>
              </a:tabLst>
              <a:defRPr sz="1300" b="1">
                <a:solidFill>
                  <a:schemeClr val="tx2"/>
                </a:solidFill>
                <a:latin typeface="CVS Health Sans" panose="020B0504020202020204" pitchFamily="34" charset="0"/>
              </a:defRPr>
            </a:lvl2pPr>
            <a:lvl3pPr marL="1028700" indent="0">
              <a:spcBef>
                <a:spcPts val="0"/>
              </a:spcBef>
              <a:spcAft>
                <a:spcPts val="1800"/>
              </a:spcAft>
              <a:buNone/>
              <a:defRPr sz="1300">
                <a:solidFill>
                  <a:schemeClr val="tx2"/>
                </a:solidFill>
                <a:latin typeface="CVS Health Sans" panose="020B0504020202020204" pitchFamily="34" charset="0"/>
              </a:defRPr>
            </a:lvl3pPr>
            <a:lvl4pPr marL="0" indent="0">
              <a:spcBef>
                <a:spcPts val="0"/>
              </a:spcBef>
              <a:spcAft>
                <a:spcPts val="900"/>
              </a:spcAft>
              <a:buNone/>
              <a:defRPr sz="1300" i="1">
                <a:solidFill>
                  <a:schemeClr val="tx2"/>
                </a:solidFill>
                <a:latin typeface="CVS Health Sans" panose="020B0504020202020204" pitchFamily="34" charset="0"/>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Tree>
    <p:extLst>
      <p:ext uri="{BB962C8B-B14F-4D97-AF65-F5344CB8AC3E}">
        <p14:creationId xmlns:p14="http://schemas.microsoft.com/office/powerpoint/2010/main" val="235466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784" y="530351"/>
            <a:ext cx="9665208" cy="713232"/>
          </a:xfrm>
          <a:prstGeom prst="rect">
            <a:avLst/>
          </a:prstGeom>
        </p:spPr>
        <p:txBody>
          <a:bodyPr vert="horz" lIns="0" tIns="0" rIns="0" bIns="0" rtlCol="0" anchor="t" anchorCtr="0">
            <a:noAutofit/>
          </a:bodyPr>
          <a:lstStyle/>
          <a:p>
            <a:r>
              <a:rPr lang="en-US" dirty="0"/>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dirty="0"/>
              <a:t>Click to edit Master text styles</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20" name="Content Placeholder 8"/>
          <p:cNvSpPr txBox="1">
            <a:spLocks/>
          </p:cNvSpPr>
          <p:nvPr/>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dirty="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2582" y="6373316"/>
            <a:ext cx="1279180"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dirty="0">
                <a:solidFill>
                  <a:schemeClr val="tx2"/>
                </a:solidFill>
                <a:latin typeface="CVS Health Sans" panose="020B0504020202020204" pitchFamily="34" charset="0"/>
              </a:rPr>
              <a:t>©2021 CVS Health and/or one of its affiliates. Confidential and proprietary.</a:t>
            </a:r>
          </a:p>
        </p:txBody>
      </p:sp>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923" r:id="rId7"/>
    <p:sldLayoutId id="2147483870" r:id="rId8"/>
    <p:sldLayoutId id="2147483888" r:id="rId9"/>
    <p:sldLayoutId id="2147483889" r:id="rId10"/>
    <p:sldLayoutId id="2147483891" r:id="rId11"/>
    <p:sldLayoutId id="2147483892" r:id="rId12"/>
    <p:sldLayoutId id="2147483871" r:id="rId13"/>
    <p:sldLayoutId id="2147483893" r:id="rId14"/>
    <p:sldLayoutId id="2147483894" r:id="rId15"/>
    <p:sldLayoutId id="2147483896" r:id="rId16"/>
    <p:sldLayoutId id="2147483898" r:id="rId17"/>
    <p:sldLayoutId id="2147483900" r:id="rId18"/>
    <p:sldLayoutId id="2147483901" r:id="rId19"/>
    <p:sldLayoutId id="2147483902" r:id="rId20"/>
    <p:sldLayoutId id="2147483904" r:id="rId21"/>
    <p:sldLayoutId id="2147483905" r:id="rId22"/>
    <p:sldLayoutId id="2147483907" r:id="rId23"/>
    <p:sldLayoutId id="2147483909" r:id="rId24"/>
    <p:sldLayoutId id="2147483906" r:id="rId25"/>
    <p:sldLayoutId id="2147483908" r:id="rId26"/>
    <p:sldLayoutId id="2147483910" r:id="rId27"/>
    <p:sldLayoutId id="2147483911" r:id="rId28"/>
    <p:sldLayoutId id="2147483917" r:id="rId29"/>
    <p:sldLayoutId id="2147483912" r:id="rId30"/>
    <p:sldLayoutId id="2147483913" r:id="rId31"/>
    <p:sldLayoutId id="2147483878" r:id="rId32"/>
    <p:sldLayoutId id="2147483919" r:id="rId33"/>
    <p:sldLayoutId id="2147483879" r:id="rId34"/>
    <p:sldLayoutId id="2147483922" r:id="rId35"/>
    <p:sldLayoutId id="2147483920" r:id="rId36"/>
    <p:sldLayoutId id="2147483914" r:id="rId37"/>
    <p:sldLayoutId id="2147483915" r:id="rId38"/>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lnSpc>
          <a:spcPct val="100000"/>
        </a:lnSpc>
        <a:spcBef>
          <a:spcPts val="1800"/>
        </a:spcBef>
        <a:buClrTx/>
        <a:buFont typeface="Arial"/>
        <a:buNone/>
        <a:defRPr sz="1300" b="0" kern="1200">
          <a:solidFill>
            <a:schemeClr val="tx2"/>
          </a:solidFill>
          <a:latin typeface="+mn-lt"/>
          <a:ea typeface="+mn-ea"/>
          <a:cs typeface="+mn-cs"/>
        </a:defRPr>
      </a:lvl1pPr>
      <a:lvl2pPr marL="171450" indent="-171450" algn="l" defTabSz="457200" rtl="0" eaLnBrk="1"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900" indent="-171450" algn="l" defTabSz="457200" rtl="0" eaLnBrk="1" latinLnBrk="0" hangingPunct="1">
        <a:lnSpc>
          <a:spcPct val="100000"/>
        </a:lnSpc>
        <a:spcBef>
          <a:spcPts val="600"/>
        </a:spcBef>
        <a:buClrTx/>
        <a:buFont typeface="Lucida Grande"/>
        <a:buChar char="–"/>
        <a:defRPr sz="1300" kern="1200" baseline="0">
          <a:solidFill>
            <a:schemeClr val="tx2"/>
          </a:solidFill>
          <a:latin typeface="+mn-lt"/>
          <a:ea typeface="+mn-ea"/>
          <a:cs typeface="+mn-cs"/>
        </a:defRPr>
      </a:lvl3pPr>
      <a:lvl4pPr marL="514350" indent="-17145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800" indent="-171450" algn="l" defTabSz="457200" rtl="0" eaLnBrk="1"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7250" indent="-17145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7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500" indent="-17780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6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userDrawn="1">
          <p15:clr>
            <a:srgbClr val="F26B43"/>
          </p15:clr>
        </p15:guide>
        <p15:guide id="2" pos="362" userDrawn="1">
          <p15:clr>
            <a:srgbClr val="F26B43"/>
          </p15:clr>
        </p15:guide>
        <p15:guide id="3" pos="7319" userDrawn="1">
          <p15:clr>
            <a:srgbClr val="F26B43"/>
          </p15:clr>
        </p15:guide>
        <p15:guide id="4" orient="horz" pos="360" userDrawn="1">
          <p15:clr>
            <a:srgbClr val="F26B43"/>
          </p15:clr>
        </p15:guide>
        <p15:guide id="5" orient="horz" pos="3622" userDrawn="1">
          <p15:clr>
            <a:srgbClr val="F26B43"/>
          </p15:clr>
        </p15:guide>
        <p15:guide id="6" orient="horz" pos="41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50.emf"/><Relationship Id="rId7" Type="http://schemas.openxmlformats.org/officeDocument/2006/relationships/image" Target="../media/image53.emf"/><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image" Target="../media/image52.emf"/><Relationship Id="rId5" Type="http://schemas.openxmlformats.org/officeDocument/2006/relationships/image" Target="../media/image2.emf"/><Relationship Id="rId10" Type="http://schemas.openxmlformats.org/officeDocument/2006/relationships/image" Target="../media/image37.emf"/><Relationship Id="rId4" Type="http://schemas.openxmlformats.org/officeDocument/2006/relationships/image" Target="../media/image51.emf"/><Relationship Id="rId9" Type="http://schemas.openxmlformats.org/officeDocument/2006/relationships/image" Target="../media/image40.emf"/></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svg"/><Relationship Id="rId18" Type="http://schemas.openxmlformats.org/officeDocument/2006/relationships/image" Target="../media/image55.png"/><Relationship Id="rId3" Type="http://schemas.openxmlformats.org/officeDocument/2006/relationships/image" Target="../media/image2.emf"/><Relationship Id="rId21" Type="http://schemas.openxmlformats.org/officeDocument/2006/relationships/image" Target="../media/image58.pn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10.svg"/><Relationship Id="rId2" Type="http://schemas.openxmlformats.org/officeDocument/2006/relationships/notesSlide" Target="../notesSlides/notesSlide9.xml"/><Relationship Id="rId16" Type="http://schemas.openxmlformats.org/officeDocument/2006/relationships/image" Target="../media/image9.png"/><Relationship Id="rId20" Type="http://schemas.openxmlformats.org/officeDocument/2006/relationships/image" Target="../media/image57.png"/><Relationship Id="rId1" Type="http://schemas.openxmlformats.org/officeDocument/2006/relationships/slideLayout" Target="../slideLayouts/slideLayout32.xml"/><Relationship Id="rId6" Type="http://schemas.openxmlformats.org/officeDocument/2006/relationships/image" Target="../media/image4.jpeg"/><Relationship Id="rId11" Type="http://schemas.openxmlformats.org/officeDocument/2006/relationships/image" Target="../media/image54.png"/><Relationship Id="rId5" Type="http://schemas.openxmlformats.org/officeDocument/2006/relationships/image" Target="../media/image3.tiff"/><Relationship Id="rId15" Type="http://schemas.openxmlformats.org/officeDocument/2006/relationships/image" Target="../media/image14.svg"/><Relationship Id="rId10" Type="http://schemas.openxmlformats.org/officeDocument/2006/relationships/image" Target="../media/image52.emf"/><Relationship Id="rId19" Type="http://schemas.openxmlformats.org/officeDocument/2006/relationships/image" Target="../media/image56.svg"/><Relationship Id="rId4" Type="http://schemas.openxmlformats.org/officeDocument/2006/relationships/image" Target="../media/image7.emf"/><Relationship Id="rId9" Type="http://schemas.openxmlformats.org/officeDocument/2006/relationships/image" Target="../media/image8.emf"/><Relationship Id="rId14" Type="http://schemas.openxmlformats.org/officeDocument/2006/relationships/image" Target="../media/image13.png"/><Relationship Id="rId22" Type="http://schemas.openxmlformats.org/officeDocument/2006/relationships/image" Target="../media/image5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8.emf"/><Relationship Id="rId12"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59.png"/><Relationship Id="rId11" Type="http://schemas.openxmlformats.org/officeDocument/2006/relationships/image" Target="../media/image5.png"/><Relationship Id="rId5" Type="http://schemas.openxmlformats.org/officeDocument/2006/relationships/image" Target="../media/image58.png"/><Relationship Id="rId10" Type="http://schemas.openxmlformats.org/officeDocument/2006/relationships/image" Target="../media/image4.jpeg"/><Relationship Id="rId4" Type="http://schemas.openxmlformats.org/officeDocument/2006/relationships/image" Target="../media/image57.png"/><Relationship Id="rId9" Type="http://schemas.openxmlformats.org/officeDocument/2006/relationships/image" Target="../media/image3.tiff"/></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2.xml"/><Relationship Id="rId6" Type="http://schemas.openxmlformats.org/officeDocument/2006/relationships/hyperlink" Target="https://assets.teradata.com/resourceCenter/downloads/Brochures/Brochure_EB9892_Teradata_Customer_Interaction_Manager_Designing_Omni_Channel_Customer_Journeys.pdf" TargetMode="External"/><Relationship Id="rId5" Type="http://schemas.openxmlformats.org/officeDocument/2006/relationships/hyperlink" Target="https://assets.teradata.com/resourceCenter/downloads/Datasheets/DataSheet_EB9865_Teradata_Customer_Interaction_Manager_Design_and_Execute_Multichannel_Customer_Communications.pdf" TargetMode="External"/><Relationship Id="rId4" Type="http://schemas.openxmlformats.org/officeDocument/2006/relationships/image" Target="../media/image64.svg"/></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svg"/><Relationship Id="rId3" Type="http://schemas.openxmlformats.org/officeDocument/2006/relationships/image" Target="../media/image2.em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3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jpe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emf"/><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3.emf"/><Relationship Id="rId18" Type="http://schemas.openxmlformats.org/officeDocument/2006/relationships/image" Target="../media/image28.svg"/><Relationship Id="rId26" Type="http://schemas.openxmlformats.org/officeDocument/2006/relationships/image" Target="../media/image36.svg"/><Relationship Id="rId3" Type="http://schemas.openxmlformats.org/officeDocument/2006/relationships/image" Target="../media/image17.emf"/><Relationship Id="rId21" Type="http://schemas.openxmlformats.org/officeDocument/2006/relationships/image" Target="../media/image31.png"/><Relationship Id="rId7" Type="http://schemas.openxmlformats.org/officeDocument/2006/relationships/slide" Target="slide19.xml"/><Relationship Id="rId12" Type="http://schemas.openxmlformats.org/officeDocument/2006/relationships/image" Target="../media/image22.emf"/><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notesSlide" Target="../notesSlides/notesSlide2.xml"/><Relationship Id="rId16" Type="http://schemas.openxmlformats.org/officeDocument/2006/relationships/image" Target="../media/image26.svg"/><Relationship Id="rId20" Type="http://schemas.openxmlformats.org/officeDocument/2006/relationships/image" Target="../media/image30.svg"/><Relationship Id="rId1" Type="http://schemas.openxmlformats.org/officeDocument/2006/relationships/slideLayout" Target="../slideLayouts/slideLayout32.xml"/><Relationship Id="rId6" Type="http://schemas.openxmlformats.org/officeDocument/2006/relationships/image" Target="../media/image8.emf"/><Relationship Id="rId11" Type="http://schemas.openxmlformats.org/officeDocument/2006/relationships/image" Target="../media/image21.emf"/><Relationship Id="rId24" Type="http://schemas.openxmlformats.org/officeDocument/2006/relationships/image" Target="../media/image34.svg"/><Relationship Id="rId5" Type="http://schemas.openxmlformats.org/officeDocument/2006/relationships/image" Target="../media/image7.emf"/><Relationship Id="rId15" Type="http://schemas.openxmlformats.org/officeDocument/2006/relationships/image" Target="../media/image25.svg"/><Relationship Id="rId23" Type="http://schemas.openxmlformats.org/officeDocument/2006/relationships/image" Target="../media/image33.png"/><Relationship Id="rId10" Type="http://schemas.openxmlformats.org/officeDocument/2006/relationships/image" Target="../media/image2.emf"/><Relationship Id="rId19" Type="http://schemas.openxmlformats.org/officeDocument/2006/relationships/image" Target="../media/image29.png"/><Relationship Id="rId4" Type="http://schemas.openxmlformats.org/officeDocument/2006/relationships/image" Target="../media/image18.emf"/><Relationship Id="rId9" Type="http://schemas.openxmlformats.org/officeDocument/2006/relationships/image" Target="../media/image20.emf"/><Relationship Id="rId14" Type="http://schemas.openxmlformats.org/officeDocument/2006/relationships/image" Target="../media/image24.png"/><Relationship Id="rId22" Type="http://schemas.openxmlformats.org/officeDocument/2006/relationships/image" Target="../media/image32.svg"/><Relationship Id="rId27" Type="http://schemas.openxmlformats.org/officeDocument/2006/relationships/image" Target="../media/image37.emf"/></Relationships>
</file>

<file path=ppt/slides/_rels/slide5.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3.emf"/><Relationship Id="rId18" Type="http://schemas.openxmlformats.org/officeDocument/2006/relationships/image" Target="../media/image41.png"/><Relationship Id="rId3" Type="http://schemas.openxmlformats.org/officeDocument/2006/relationships/image" Target="../media/image17.emf"/><Relationship Id="rId7" Type="http://schemas.openxmlformats.org/officeDocument/2006/relationships/image" Target="../media/image2.emf"/><Relationship Id="rId12" Type="http://schemas.openxmlformats.org/officeDocument/2006/relationships/image" Target="../media/image20.emf"/><Relationship Id="rId17" Type="http://schemas.openxmlformats.org/officeDocument/2006/relationships/image" Target="../media/image37.emf"/><Relationship Id="rId2" Type="http://schemas.openxmlformats.org/officeDocument/2006/relationships/notesSlide" Target="../notesSlides/notesSlide3.xml"/><Relationship Id="rId16" Type="http://schemas.openxmlformats.org/officeDocument/2006/relationships/image" Target="../media/image40.emf"/><Relationship Id="rId20" Type="http://schemas.openxmlformats.org/officeDocument/2006/relationships/image" Target="../media/image43.png"/><Relationship Id="rId1" Type="http://schemas.openxmlformats.org/officeDocument/2006/relationships/slideLayout" Target="../slideLayouts/slideLayout32.xml"/><Relationship Id="rId6" Type="http://schemas.openxmlformats.org/officeDocument/2006/relationships/image" Target="../media/image8.emf"/><Relationship Id="rId11" Type="http://schemas.openxmlformats.org/officeDocument/2006/relationships/image" Target="../media/image19.emf"/><Relationship Id="rId5" Type="http://schemas.openxmlformats.org/officeDocument/2006/relationships/image" Target="../media/image7.emf"/><Relationship Id="rId15" Type="http://schemas.openxmlformats.org/officeDocument/2006/relationships/image" Target="../media/image39.emf"/><Relationship Id="rId10" Type="http://schemas.openxmlformats.org/officeDocument/2006/relationships/slide" Target="slide19.xml"/><Relationship Id="rId19" Type="http://schemas.openxmlformats.org/officeDocument/2006/relationships/image" Target="../media/image42.png"/><Relationship Id="rId4" Type="http://schemas.openxmlformats.org/officeDocument/2006/relationships/image" Target="../media/image18.emf"/><Relationship Id="rId9" Type="http://schemas.openxmlformats.org/officeDocument/2006/relationships/image" Target="../media/image22.emf"/><Relationship Id="rId14" Type="http://schemas.openxmlformats.org/officeDocument/2006/relationships/image" Target="../media/image38.emf"/></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32.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32.xml"/><Relationship Id="rId4" Type="http://schemas.openxmlformats.org/officeDocument/2006/relationships/image" Target="../media/image4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6985" y="2947386"/>
            <a:ext cx="6154686" cy="1441008"/>
          </a:xfrm>
        </p:spPr>
        <p:txBody>
          <a:bodyPr/>
          <a:lstStyle/>
          <a:p>
            <a:pPr algn="ctr"/>
            <a:r>
              <a:rPr lang="en-US" sz="2400" dirty="0">
                <a:latin typeface="Arial" panose="020B0604020202020204" pitchFamily="34" charset="0"/>
                <a:cs typeface="Arial" panose="020B0604020202020204" pitchFamily="34" charset="0"/>
              </a:rPr>
              <a:t>CVSH Next Best Action (NBA) Decisioning &amp; Customer Interaction Management Capability Strategy v0.1</a:t>
            </a:r>
            <a:endParaRPr lang="en-US" sz="2400" dirty="0">
              <a:solidFill>
                <a:srgbClr val="FF0000"/>
              </a:solidFill>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6"/>
          </p:nvPr>
        </p:nvSpPr>
        <p:spPr>
          <a:xfrm>
            <a:off x="346985" y="5179102"/>
            <a:ext cx="7802716" cy="495077"/>
          </a:xfrm>
        </p:spPr>
        <p:txBody>
          <a:bodyPr/>
          <a:lstStyle/>
          <a:p>
            <a:r>
              <a:rPr lang="en-US" dirty="0">
                <a:latin typeface="Arial" panose="020B0604020202020204" pitchFamily="34" charset="0"/>
                <a:cs typeface="Arial" panose="020B0604020202020204" pitchFamily="34" charset="0"/>
              </a:rPr>
              <a:t>Ravi Vangala, Senior Director – Caremark Business Architecture, Service Excellence</a:t>
            </a:r>
          </a:p>
          <a:p>
            <a:r>
              <a:rPr lang="en-US" dirty="0">
                <a:latin typeface="Arial" panose="020B0604020202020204" pitchFamily="34" charset="0"/>
                <a:cs typeface="Arial" panose="020B0604020202020204" pitchFamily="34" charset="0"/>
              </a:rPr>
              <a:t>09/01/2021</a:t>
            </a:r>
          </a:p>
        </p:txBody>
      </p:sp>
    </p:spTree>
    <p:extLst>
      <p:ext uri="{BB962C8B-B14F-4D97-AF65-F5344CB8AC3E}">
        <p14:creationId xmlns:p14="http://schemas.microsoft.com/office/powerpoint/2010/main" val="3422135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145"/>
          <p:cNvSpPr/>
          <p:nvPr/>
        </p:nvSpPr>
        <p:spPr bwMode="gray">
          <a:xfrm>
            <a:off x="6398386" y="1816452"/>
            <a:ext cx="2798069" cy="540847"/>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HCB non-CM channels</a:t>
            </a:r>
          </a:p>
        </p:txBody>
      </p:sp>
      <p:sp>
        <p:nvSpPr>
          <p:cNvPr id="2" name="Title 1"/>
          <p:cNvSpPr>
            <a:spLocks noGrp="1"/>
          </p:cNvSpPr>
          <p:nvPr>
            <p:ph type="title"/>
          </p:nvPr>
        </p:nvSpPr>
        <p:spPr>
          <a:xfrm>
            <a:off x="75184" y="167004"/>
            <a:ext cx="9223925" cy="383819"/>
          </a:xfrm>
        </p:spPr>
        <p:txBody>
          <a:bodyPr/>
          <a:lstStyle/>
          <a:p>
            <a:r>
              <a:rPr lang="en-US" sz="2199" dirty="0"/>
              <a:t>CVSHealth Current State Next Best Action(NBA) Framework</a:t>
            </a:r>
            <a:endParaRPr lang="en-US" sz="2199" u="sng" dirty="0"/>
          </a:p>
        </p:txBody>
      </p:sp>
      <p:sp>
        <p:nvSpPr>
          <p:cNvPr id="108" name="TextBox 107"/>
          <p:cNvSpPr txBox="1"/>
          <p:nvPr/>
        </p:nvSpPr>
        <p:spPr>
          <a:xfrm>
            <a:off x="726380" y="991118"/>
            <a:ext cx="1050174" cy="323081"/>
          </a:xfrm>
          <a:prstGeom prst="rect">
            <a:avLst/>
          </a:prstGeom>
          <a:noFill/>
        </p:spPr>
        <p:txBody>
          <a:bodyPr wrap="square" lIns="0" tIns="0" rIns="0" bIns="0" rtlCol="0">
            <a:spAutoFit/>
          </a:bodyPr>
          <a:lstStyle/>
          <a:p>
            <a:pPr algn="ctr"/>
            <a:r>
              <a:rPr lang="en-US" sz="1050" b="1" dirty="0">
                <a:solidFill>
                  <a:srgbClr val="C00000"/>
                </a:solidFill>
              </a:rPr>
              <a:t>Enterprise NBA targeting</a:t>
            </a:r>
          </a:p>
        </p:txBody>
      </p:sp>
      <p:sp>
        <p:nvSpPr>
          <p:cNvPr id="110" name="TextBox 109"/>
          <p:cNvSpPr txBox="1"/>
          <p:nvPr/>
        </p:nvSpPr>
        <p:spPr>
          <a:xfrm>
            <a:off x="1836742" y="982301"/>
            <a:ext cx="927017" cy="323081"/>
          </a:xfrm>
          <a:prstGeom prst="rect">
            <a:avLst/>
          </a:prstGeom>
          <a:noFill/>
        </p:spPr>
        <p:txBody>
          <a:bodyPr wrap="square" lIns="0" tIns="0" rIns="0" bIns="0" rtlCol="0">
            <a:spAutoFit/>
          </a:bodyPr>
          <a:lstStyle/>
          <a:p>
            <a:pPr algn="ctr"/>
            <a:r>
              <a:rPr lang="en-US" sz="1050" b="1" dirty="0">
                <a:solidFill>
                  <a:srgbClr val="C00000"/>
                </a:solidFill>
              </a:rPr>
              <a:t>Enterprise coordination</a:t>
            </a:r>
          </a:p>
        </p:txBody>
      </p:sp>
      <p:sp>
        <p:nvSpPr>
          <p:cNvPr id="114" name="Oval 113"/>
          <p:cNvSpPr/>
          <p:nvPr/>
        </p:nvSpPr>
        <p:spPr bwMode="gray">
          <a:xfrm>
            <a:off x="1139784" y="689808"/>
            <a:ext cx="237737" cy="23147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a:t>
            </a:r>
          </a:p>
        </p:txBody>
      </p:sp>
      <p:sp>
        <p:nvSpPr>
          <p:cNvPr id="118" name="Isosceles Triangle 117"/>
          <p:cNvSpPr/>
          <p:nvPr/>
        </p:nvSpPr>
        <p:spPr bwMode="gray">
          <a:xfrm rot="5400000">
            <a:off x="1715184" y="1007562"/>
            <a:ext cx="276116" cy="73236"/>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sp>
        <p:nvSpPr>
          <p:cNvPr id="119" name="Isosceles Triangle 118"/>
          <p:cNvSpPr/>
          <p:nvPr/>
        </p:nvSpPr>
        <p:spPr bwMode="gray">
          <a:xfrm rot="5400000">
            <a:off x="2651891" y="977401"/>
            <a:ext cx="276116" cy="100538"/>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sp>
        <p:nvSpPr>
          <p:cNvPr id="229" name="Rectangle 228"/>
          <p:cNvSpPr/>
          <p:nvPr/>
        </p:nvSpPr>
        <p:spPr>
          <a:xfrm>
            <a:off x="9370844" y="2679"/>
            <a:ext cx="2814809" cy="5051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a:p>
        </p:txBody>
      </p:sp>
      <p:sp>
        <p:nvSpPr>
          <p:cNvPr id="230" name="TextBox 229"/>
          <p:cNvSpPr txBox="1"/>
          <p:nvPr/>
        </p:nvSpPr>
        <p:spPr>
          <a:xfrm>
            <a:off x="9364130" y="145153"/>
            <a:ext cx="618956" cy="184522"/>
          </a:xfrm>
          <a:prstGeom prst="rect">
            <a:avLst/>
          </a:prstGeom>
          <a:noFill/>
        </p:spPr>
        <p:txBody>
          <a:bodyPr wrap="square" rtlCol="0">
            <a:spAutoFit/>
          </a:bodyPr>
          <a:lstStyle/>
          <a:p>
            <a:r>
              <a:rPr lang="en-US" sz="600" b="1" dirty="0"/>
              <a:t>Capability:</a:t>
            </a:r>
          </a:p>
        </p:txBody>
      </p:sp>
      <p:sp>
        <p:nvSpPr>
          <p:cNvPr id="231" name="TextBox 230"/>
          <p:cNvSpPr txBox="1"/>
          <p:nvPr/>
        </p:nvSpPr>
        <p:spPr>
          <a:xfrm>
            <a:off x="9856056" y="17169"/>
            <a:ext cx="541046" cy="184522"/>
          </a:xfrm>
          <a:prstGeom prst="rect">
            <a:avLst/>
          </a:prstGeom>
          <a:noFill/>
        </p:spPr>
        <p:txBody>
          <a:bodyPr wrap="square" rtlCol="0">
            <a:spAutoFit/>
          </a:bodyPr>
          <a:lstStyle/>
          <a:p>
            <a:r>
              <a:rPr lang="en-US" sz="600" dirty="0"/>
              <a:t>New:</a:t>
            </a:r>
          </a:p>
        </p:txBody>
      </p:sp>
      <p:sp>
        <p:nvSpPr>
          <p:cNvPr id="232" name="TextBox 231"/>
          <p:cNvSpPr txBox="1"/>
          <p:nvPr/>
        </p:nvSpPr>
        <p:spPr>
          <a:xfrm>
            <a:off x="10291993" y="17168"/>
            <a:ext cx="541046" cy="184522"/>
          </a:xfrm>
          <a:prstGeom prst="rect">
            <a:avLst/>
          </a:prstGeom>
          <a:noFill/>
        </p:spPr>
        <p:txBody>
          <a:bodyPr wrap="square" rtlCol="0">
            <a:spAutoFit/>
          </a:bodyPr>
          <a:lstStyle/>
          <a:p>
            <a:r>
              <a:rPr lang="en-US" sz="600" dirty="0"/>
              <a:t>Modified:</a:t>
            </a:r>
          </a:p>
        </p:txBody>
      </p:sp>
      <p:sp>
        <p:nvSpPr>
          <p:cNvPr id="233" name="TextBox 232"/>
          <p:cNvSpPr txBox="1"/>
          <p:nvPr/>
        </p:nvSpPr>
        <p:spPr>
          <a:xfrm>
            <a:off x="10755179" y="22685"/>
            <a:ext cx="541046" cy="184522"/>
          </a:xfrm>
          <a:prstGeom prst="rect">
            <a:avLst/>
          </a:prstGeom>
          <a:noFill/>
        </p:spPr>
        <p:txBody>
          <a:bodyPr wrap="square" rtlCol="0">
            <a:spAutoFit/>
          </a:bodyPr>
          <a:lstStyle/>
          <a:p>
            <a:r>
              <a:rPr lang="en-US" sz="600" dirty="0"/>
              <a:t>Existing:</a:t>
            </a:r>
          </a:p>
        </p:txBody>
      </p:sp>
      <p:sp>
        <p:nvSpPr>
          <p:cNvPr id="234" name="TextBox 233"/>
          <p:cNvSpPr txBox="1"/>
          <p:nvPr/>
        </p:nvSpPr>
        <p:spPr>
          <a:xfrm>
            <a:off x="11205450" y="28203"/>
            <a:ext cx="541046" cy="184522"/>
          </a:xfrm>
          <a:prstGeom prst="rect">
            <a:avLst/>
          </a:prstGeom>
          <a:noFill/>
        </p:spPr>
        <p:txBody>
          <a:bodyPr wrap="square" rtlCol="0">
            <a:spAutoFit/>
          </a:bodyPr>
          <a:lstStyle/>
          <a:p>
            <a:r>
              <a:rPr lang="en-US" sz="600" dirty="0"/>
              <a:t>Future:</a:t>
            </a:r>
          </a:p>
        </p:txBody>
      </p:sp>
      <p:cxnSp>
        <p:nvCxnSpPr>
          <p:cNvPr id="235" name="Straight Connector 234"/>
          <p:cNvCxnSpPr/>
          <p:nvPr/>
        </p:nvCxnSpPr>
        <p:spPr>
          <a:xfrm>
            <a:off x="9940156" y="390909"/>
            <a:ext cx="2474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10409789" y="384563"/>
            <a:ext cx="2474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10859105" y="390909"/>
            <a:ext cx="2474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11322095" y="397254"/>
            <a:ext cx="247458"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9351501" y="290783"/>
            <a:ext cx="631584" cy="184522"/>
          </a:xfrm>
          <a:prstGeom prst="rect">
            <a:avLst/>
          </a:prstGeom>
          <a:noFill/>
        </p:spPr>
        <p:txBody>
          <a:bodyPr wrap="square" rtlCol="0">
            <a:spAutoFit/>
          </a:bodyPr>
          <a:lstStyle/>
          <a:p>
            <a:r>
              <a:rPr lang="en-US" sz="600" b="1" dirty="0"/>
              <a:t>Integration:</a:t>
            </a:r>
          </a:p>
        </p:txBody>
      </p:sp>
      <p:sp>
        <p:nvSpPr>
          <p:cNvPr id="240" name="Rectangle 239"/>
          <p:cNvSpPr/>
          <p:nvPr/>
        </p:nvSpPr>
        <p:spPr bwMode="gray">
          <a:xfrm>
            <a:off x="10396463" y="195371"/>
            <a:ext cx="267163" cy="114684"/>
          </a:xfrm>
          <a:prstGeom prst="rect">
            <a:avLst/>
          </a:prstGeom>
          <a:solidFill>
            <a:srgbClr val="EEEEEE"/>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41" name="Rectangle 240"/>
          <p:cNvSpPr/>
          <p:nvPr/>
        </p:nvSpPr>
        <p:spPr bwMode="gray">
          <a:xfrm>
            <a:off x="10839755" y="195371"/>
            <a:ext cx="267163" cy="114684"/>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42" name="Rectangle 241"/>
          <p:cNvSpPr/>
          <p:nvPr/>
        </p:nvSpPr>
        <p:spPr bwMode="gray">
          <a:xfrm>
            <a:off x="11315571" y="197311"/>
            <a:ext cx="267163" cy="114684"/>
          </a:xfrm>
          <a:prstGeom prst="rect">
            <a:avLst/>
          </a:prstGeom>
          <a:solidFill>
            <a:srgbClr val="EEEEEE"/>
          </a:solidFill>
          <a:ln w="6350">
            <a:solidFill>
              <a:srgbClr val="92D05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43" name="Rectangle 242"/>
          <p:cNvSpPr/>
          <p:nvPr/>
        </p:nvSpPr>
        <p:spPr bwMode="gray">
          <a:xfrm>
            <a:off x="9920505" y="194772"/>
            <a:ext cx="267163" cy="114684"/>
          </a:xfrm>
          <a:prstGeom prst="rect">
            <a:avLst/>
          </a:prstGeom>
          <a:solidFill>
            <a:srgbClr val="EEEEEE"/>
          </a:solidFill>
          <a:ln w="6350">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15" name="Rectangle 214"/>
          <p:cNvSpPr/>
          <p:nvPr/>
        </p:nvSpPr>
        <p:spPr bwMode="gray">
          <a:xfrm>
            <a:off x="4705342" y="2539128"/>
            <a:ext cx="1181573" cy="231692"/>
          </a:xfrm>
          <a:prstGeom prst="rect">
            <a:avLst/>
          </a:prstGeom>
          <a:no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CEE</a:t>
            </a:r>
          </a:p>
          <a:p>
            <a:pPr algn="ctr"/>
            <a:r>
              <a:rPr lang="en-US" sz="700" b="1" dirty="0">
                <a:solidFill>
                  <a:schemeClr val="tx1"/>
                </a:solidFill>
              </a:rPr>
              <a:t>HCB CM orchestration</a:t>
            </a:r>
            <a:endParaRPr lang="en-US" sz="600" b="1" dirty="0">
              <a:solidFill>
                <a:schemeClr val="tx1"/>
              </a:solidFill>
            </a:endParaRPr>
          </a:p>
        </p:txBody>
      </p:sp>
      <p:sp>
        <p:nvSpPr>
          <p:cNvPr id="168" name="TextBox 167"/>
          <p:cNvSpPr txBox="1"/>
          <p:nvPr/>
        </p:nvSpPr>
        <p:spPr>
          <a:xfrm>
            <a:off x="11611313" y="25915"/>
            <a:ext cx="541046" cy="184522"/>
          </a:xfrm>
          <a:prstGeom prst="rect">
            <a:avLst/>
          </a:prstGeom>
          <a:noFill/>
        </p:spPr>
        <p:txBody>
          <a:bodyPr wrap="square" rtlCol="0">
            <a:spAutoFit/>
          </a:bodyPr>
          <a:lstStyle/>
          <a:p>
            <a:r>
              <a:rPr lang="en-US" sz="600" dirty="0"/>
              <a:t>Transit:</a:t>
            </a:r>
          </a:p>
        </p:txBody>
      </p:sp>
      <p:cxnSp>
        <p:nvCxnSpPr>
          <p:cNvPr id="197" name="Straight Connector 196"/>
          <p:cNvCxnSpPr/>
          <p:nvPr/>
        </p:nvCxnSpPr>
        <p:spPr>
          <a:xfrm>
            <a:off x="11727957" y="394966"/>
            <a:ext cx="2474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8" name="Rectangle 197"/>
          <p:cNvSpPr/>
          <p:nvPr/>
        </p:nvSpPr>
        <p:spPr bwMode="gray">
          <a:xfrm>
            <a:off x="11721433" y="195023"/>
            <a:ext cx="267163" cy="114684"/>
          </a:xfrm>
          <a:prstGeom prst="rect">
            <a:avLst/>
          </a:prstGeom>
          <a:solidFill>
            <a:srgbClr val="EEEEEE"/>
          </a:solidFill>
          <a:ln w="6350">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05" name="Rectangle 204"/>
          <p:cNvSpPr/>
          <p:nvPr/>
        </p:nvSpPr>
        <p:spPr bwMode="gray">
          <a:xfrm>
            <a:off x="754396" y="3427469"/>
            <a:ext cx="1007684" cy="696662"/>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Health Engine/ A&amp;BC</a:t>
            </a:r>
          </a:p>
          <a:p>
            <a:pPr algn="ctr"/>
            <a:r>
              <a:rPr lang="en-US" sz="800" b="1" dirty="0">
                <a:solidFill>
                  <a:schemeClr val="tx1"/>
                </a:solidFill>
              </a:rPr>
              <a:t>Gaps-in-Care, NBA </a:t>
            </a:r>
            <a:r>
              <a:rPr lang="en-US" sz="800" dirty="0">
                <a:solidFill>
                  <a:schemeClr val="bg1">
                    <a:lumMod val="50000"/>
                  </a:schemeClr>
                </a:solidFill>
              </a:rPr>
              <a:t>(enterprise programs)</a:t>
            </a:r>
          </a:p>
        </p:txBody>
      </p:sp>
      <p:sp>
        <p:nvSpPr>
          <p:cNvPr id="219" name="Oval 218"/>
          <p:cNvSpPr/>
          <p:nvPr/>
        </p:nvSpPr>
        <p:spPr bwMode="gray">
          <a:xfrm>
            <a:off x="4636161" y="689808"/>
            <a:ext cx="288375" cy="23147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4</a:t>
            </a:r>
          </a:p>
        </p:txBody>
      </p:sp>
      <p:sp>
        <p:nvSpPr>
          <p:cNvPr id="224" name="TextBox 223"/>
          <p:cNvSpPr txBox="1"/>
          <p:nvPr/>
        </p:nvSpPr>
        <p:spPr>
          <a:xfrm>
            <a:off x="3839082" y="990516"/>
            <a:ext cx="2003083" cy="323081"/>
          </a:xfrm>
          <a:prstGeom prst="rect">
            <a:avLst/>
          </a:prstGeom>
          <a:noFill/>
        </p:spPr>
        <p:txBody>
          <a:bodyPr wrap="square" lIns="0" tIns="0" rIns="0" bIns="0" rtlCol="0">
            <a:spAutoFit/>
          </a:bodyPr>
          <a:lstStyle/>
          <a:p>
            <a:pPr algn="ctr"/>
            <a:r>
              <a:rPr lang="en-US" sz="1050" b="1" dirty="0">
                <a:solidFill>
                  <a:srgbClr val="C00000"/>
                </a:solidFill>
              </a:rPr>
              <a:t>Domain aggregation and Channel orchestration</a:t>
            </a:r>
          </a:p>
        </p:txBody>
      </p:sp>
      <p:sp>
        <p:nvSpPr>
          <p:cNvPr id="248" name="Rectangle 247"/>
          <p:cNvSpPr/>
          <p:nvPr/>
        </p:nvSpPr>
        <p:spPr bwMode="gray">
          <a:xfrm>
            <a:off x="3628976" y="4785821"/>
            <a:ext cx="2247209" cy="696662"/>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HEE</a:t>
            </a:r>
          </a:p>
          <a:p>
            <a:pPr algn="ctr"/>
            <a:r>
              <a:rPr lang="en-US" sz="800" b="1" dirty="0">
                <a:solidFill>
                  <a:schemeClr val="tx1"/>
                </a:solidFill>
              </a:rPr>
              <a:t>PBM NBA aggregation,</a:t>
            </a:r>
          </a:p>
          <a:p>
            <a:pPr algn="ctr"/>
            <a:r>
              <a:rPr lang="en-US" sz="800" b="1" dirty="0">
                <a:solidFill>
                  <a:schemeClr val="tx1"/>
                </a:solidFill>
              </a:rPr>
              <a:t>PBM channel orchestration</a:t>
            </a:r>
            <a:endParaRPr lang="en-US" sz="700" b="1" dirty="0">
              <a:solidFill>
                <a:schemeClr val="tx1"/>
              </a:solidFill>
            </a:endParaRPr>
          </a:p>
        </p:txBody>
      </p:sp>
      <p:sp>
        <p:nvSpPr>
          <p:cNvPr id="252" name="Rectangle 251"/>
          <p:cNvSpPr/>
          <p:nvPr/>
        </p:nvSpPr>
        <p:spPr bwMode="gray">
          <a:xfrm>
            <a:off x="3629171" y="3431282"/>
            <a:ext cx="2256962" cy="696662"/>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ROCM </a:t>
            </a:r>
          </a:p>
          <a:p>
            <a:pPr algn="ctr"/>
            <a:r>
              <a:rPr lang="en-US" sz="800" b="1" dirty="0">
                <a:solidFill>
                  <a:schemeClr val="tx1"/>
                </a:solidFill>
              </a:rPr>
              <a:t>Retail NBA aggregation(PCI, ROCM),</a:t>
            </a:r>
          </a:p>
          <a:p>
            <a:pPr algn="ctr"/>
            <a:r>
              <a:rPr lang="en-US" sz="800" b="1" dirty="0">
                <a:solidFill>
                  <a:schemeClr val="tx1"/>
                </a:solidFill>
              </a:rPr>
              <a:t>Retail channel orchestration(ROCM)</a:t>
            </a:r>
            <a:endParaRPr lang="en-US" sz="700" b="1" dirty="0">
              <a:solidFill>
                <a:schemeClr val="tx1"/>
              </a:solidFill>
            </a:endParaRPr>
          </a:p>
        </p:txBody>
      </p:sp>
      <p:sp>
        <p:nvSpPr>
          <p:cNvPr id="105" name="Oval 104"/>
          <p:cNvSpPr/>
          <p:nvPr/>
        </p:nvSpPr>
        <p:spPr bwMode="gray">
          <a:xfrm>
            <a:off x="2100509" y="690321"/>
            <a:ext cx="288375" cy="23147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3</a:t>
            </a:r>
          </a:p>
        </p:txBody>
      </p:sp>
      <p:sp>
        <p:nvSpPr>
          <p:cNvPr id="106" name="Rectangle 105"/>
          <p:cNvSpPr/>
          <p:nvPr/>
        </p:nvSpPr>
        <p:spPr bwMode="gray">
          <a:xfrm>
            <a:off x="2840217" y="4028972"/>
            <a:ext cx="704755" cy="374768"/>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Retail Targeting </a:t>
            </a:r>
            <a:r>
              <a:rPr lang="en-US" sz="500" b="1" dirty="0">
                <a:solidFill>
                  <a:schemeClr val="tx1"/>
                </a:solidFill>
              </a:rPr>
              <a:t>(RxP, RxDW, HEE)</a:t>
            </a:r>
            <a:endParaRPr lang="en-US" sz="700" b="1" dirty="0">
              <a:solidFill>
                <a:schemeClr val="tx1"/>
              </a:solidFill>
            </a:endParaRPr>
          </a:p>
        </p:txBody>
      </p:sp>
      <p:sp>
        <p:nvSpPr>
          <p:cNvPr id="103" name="Rectangle 102"/>
          <p:cNvSpPr/>
          <p:nvPr/>
        </p:nvSpPr>
        <p:spPr bwMode="gray">
          <a:xfrm>
            <a:off x="1895505" y="3427469"/>
            <a:ext cx="667935" cy="696662"/>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CPL</a:t>
            </a:r>
          </a:p>
          <a:p>
            <a:pPr algn="ctr"/>
            <a:r>
              <a:rPr lang="en-US" sz="800" b="1" u="sng" dirty="0">
                <a:solidFill>
                  <a:schemeClr val="tx1"/>
                </a:solidFill>
              </a:rPr>
              <a:t>Enterprise</a:t>
            </a:r>
            <a:r>
              <a:rPr lang="en-US" sz="800" b="1" dirty="0">
                <a:solidFill>
                  <a:schemeClr val="tx1"/>
                </a:solidFill>
              </a:rPr>
              <a:t> NBA coordination</a:t>
            </a:r>
            <a:endParaRPr lang="en-US" sz="700" b="1" dirty="0">
              <a:solidFill>
                <a:schemeClr val="tx1"/>
              </a:solidFill>
            </a:endParaRPr>
          </a:p>
        </p:txBody>
      </p:sp>
      <p:sp>
        <p:nvSpPr>
          <p:cNvPr id="107" name="Rectangle 106"/>
          <p:cNvSpPr/>
          <p:nvPr/>
        </p:nvSpPr>
        <p:spPr bwMode="gray">
          <a:xfrm>
            <a:off x="3629172" y="2060626"/>
            <a:ext cx="1079248" cy="696662"/>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CPL</a:t>
            </a:r>
          </a:p>
          <a:p>
            <a:pPr algn="ctr"/>
            <a:r>
              <a:rPr lang="en-US" sz="800" b="1" u="sng" dirty="0">
                <a:solidFill>
                  <a:schemeClr val="tx1"/>
                </a:solidFill>
              </a:rPr>
              <a:t>HCB </a:t>
            </a:r>
          </a:p>
          <a:p>
            <a:pPr algn="ctr"/>
            <a:r>
              <a:rPr lang="en-US" sz="800" b="1" dirty="0">
                <a:solidFill>
                  <a:schemeClr val="tx1"/>
                </a:solidFill>
              </a:rPr>
              <a:t>NBA aggregation</a:t>
            </a:r>
            <a:endParaRPr lang="en-US" sz="700" b="1" dirty="0">
              <a:solidFill>
                <a:schemeClr val="tx1"/>
              </a:solidFill>
            </a:endParaRPr>
          </a:p>
        </p:txBody>
      </p:sp>
      <p:cxnSp>
        <p:nvCxnSpPr>
          <p:cNvPr id="121" name="Elbow Connector 120"/>
          <p:cNvCxnSpPr>
            <a:cxnSpLocks/>
            <a:stCxn id="103" idx="3"/>
            <a:endCxn id="107" idx="1"/>
          </p:cNvCxnSpPr>
          <p:nvPr/>
        </p:nvCxnSpPr>
        <p:spPr>
          <a:xfrm flipV="1">
            <a:off x="2563440" y="2408957"/>
            <a:ext cx="1065731" cy="1366843"/>
          </a:xfrm>
          <a:prstGeom prst="bentConnector3">
            <a:avLst>
              <a:gd name="adj1" fmla="val 11286"/>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cxnSpLocks/>
            <a:stCxn id="103" idx="3"/>
            <a:endCxn id="248" idx="1"/>
          </p:cNvCxnSpPr>
          <p:nvPr/>
        </p:nvCxnSpPr>
        <p:spPr>
          <a:xfrm>
            <a:off x="2563440" y="3775800"/>
            <a:ext cx="1065536" cy="1358352"/>
          </a:xfrm>
          <a:prstGeom prst="bentConnector3">
            <a:avLst>
              <a:gd name="adj1" fmla="val 11279"/>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Rectangle 139"/>
          <p:cNvSpPr/>
          <p:nvPr/>
        </p:nvSpPr>
        <p:spPr bwMode="gray">
          <a:xfrm>
            <a:off x="2832342" y="2668436"/>
            <a:ext cx="701747" cy="393685"/>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HCB</a:t>
            </a:r>
          </a:p>
          <a:p>
            <a:pPr algn="ctr"/>
            <a:r>
              <a:rPr lang="en-US" sz="800" b="1" dirty="0">
                <a:solidFill>
                  <a:srgbClr val="0070C0"/>
                </a:solidFill>
              </a:rPr>
              <a:t>Targeting </a:t>
            </a:r>
            <a:r>
              <a:rPr lang="en-US" sz="600" b="1" dirty="0">
                <a:solidFill>
                  <a:schemeClr val="tx1"/>
                </a:solidFill>
              </a:rPr>
              <a:t>(ATV, Medcompass)</a:t>
            </a:r>
          </a:p>
        </p:txBody>
      </p:sp>
      <p:cxnSp>
        <p:nvCxnSpPr>
          <p:cNvPr id="142" name="Straight Arrow Connector 141"/>
          <p:cNvCxnSpPr/>
          <p:nvPr/>
        </p:nvCxnSpPr>
        <p:spPr>
          <a:xfrm flipH="1" flipV="1">
            <a:off x="5554236" y="3134423"/>
            <a:ext cx="784232" cy="344"/>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5685690" y="3011115"/>
            <a:ext cx="732456" cy="123047"/>
          </a:xfrm>
          <a:prstGeom prst="rect">
            <a:avLst/>
          </a:prstGeom>
          <a:noFill/>
        </p:spPr>
        <p:txBody>
          <a:bodyPr wrap="square" lIns="0" tIns="0" rIns="0" bIns="0" rtlCol="0">
            <a:spAutoFit/>
          </a:bodyPr>
          <a:lstStyle/>
          <a:p>
            <a:r>
              <a:rPr lang="en-US" sz="800" dirty="0">
                <a:solidFill>
                  <a:schemeClr val="tx2"/>
                </a:solidFill>
              </a:rPr>
              <a:t>All Feedback</a:t>
            </a:r>
          </a:p>
        </p:txBody>
      </p:sp>
      <p:cxnSp>
        <p:nvCxnSpPr>
          <p:cNvPr id="144" name="Straight Arrow Connector 143"/>
          <p:cNvCxnSpPr/>
          <p:nvPr/>
        </p:nvCxnSpPr>
        <p:spPr>
          <a:xfrm flipH="1" flipV="1">
            <a:off x="5554236" y="4484577"/>
            <a:ext cx="784232" cy="344"/>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5685690" y="4361270"/>
            <a:ext cx="663864" cy="123047"/>
          </a:xfrm>
          <a:prstGeom prst="rect">
            <a:avLst/>
          </a:prstGeom>
          <a:noFill/>
        </p:spPr>
        <p:txBody>
          <a:bodyPr wrap="square" lIns="0" tIns="0" rIns="0" bIns="0" rtlCol="0">
            <a:spAutoFit/>
          </a:bodyPr>
          <a:lstStyle/>
          <a:p>
            <a:r>
              <a:rPr lang="en-US" sz="800" dirty="0">
                <a:solidFill>
                  <a:schemeClr val="tx2"/>
                </a:solidFill>
              </a:rPr>
              <a:t>All Feedback</a:t>
            </a:r>
          </a:p>
        </p:txBody>
      </p:sp>
      <p:cxnSp>
        <p:nvCxnSpPr>
          <p:cNvPr id="165" name="Elbow Connector 164"/>
          <p:cNvCxnSpPr>
            <a:cxnSpLocks/>
            <a:stCxn id="103" idx="3"/>
            <a:endCxn id="252" idx="1"/>
          </p:cNvCxnSpPr>
          <p:nvPr/>
        </p:nvCxnSpPr>
        <p:spPr>
          <a:xfrm>
            <a:off x="2563440" y="3775800"/>
            <a:ext cx="1065731" cy="3813"/>
          </a:xfrm>
          <a:prstGeom prst="bentConnector3">
            <a:avLst>
              <a:gd name="adj1" fmla="val 50000"/>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a:off x="1836633" y="3020807"/>
            <a:ext cx="497653" cy="0"/>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16781" y="2888068"/>
            <a:ext cx="528243" cy="246093"/>
          </a:xfrm>
          <a:prstGeom prst="rect">
            <a:avLst/>
          </a:prstGeom>
          <a:noFill/>
        </p:spPr>
        <p:txBody>
          <a:bodyPr wrap="square" lIns="0" tIns="0" rIns="0" bIns="0" rtlCol="0">
            <a:spAutoFit/>
          </a:bodyPr>
          <a:lstStyle/>
          <a:p>
            <a:r>
              <a:rPr lang="en-US" sz="800" dirty="0"/>
              <a:t>Enterprise Feedback</a:t>
            </a:r>
          </a:p>
        </p:txBody>
      </p:sp>
      <p:sp>
        <p:nvSpPr>
          <p:cNvPr id="163" name="Rectangle 162"/>
          <p:cNvSpPr/>
          <p:nvPr/>
        </p:nvSpPr>
        <p:spPr bwMode="gray">
          <a:xfrm>
            <a:off x="496244" y="6334545"/>
            <a:ext cx="8020772" cy="196551"/>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Clinical/Data platform</a:t>
            </a:r>
          </a:p>
        </p:txBody>
      </p:sp>
      <p:cxnSp>
        <p:nvCxnSpPr>
          <p:cNvPr id="164" name="Straight Arrow Connector 163"/>
          <p:cNvCxnSpPr/>
          <p:nvPr/>
        </p:nvCxnSpPr>
        <p:spPr>
          <a:xfrm>
            <a:off x="1385444" y="5839783"/>
            <a:ext cx="0" cy="475837"/>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1043909" y="5905557"/>
            <a:ext cx="528243" cy="246093"/>
          </a:xfrm>
          <a:prstGeom prst="rect">
            <a:avLst/>
          </a:prstGeom>
          <a:noFill/>
        </p:spPr>
        <p:txBody>
          <a:bodyPr wrap="square" lIns="0" tIns="0" rIns="0" bIns="0" rtlCol="0">
            <a:spAutoFit/>
          </a:bodyPr>
          <a:lstStyle/>
          <a:p>
            <a:r>
              <a:rPr lang="en-US" sz="800" dirty="0">
                <a:solidFill>
                  <a:schemeClr val="tx2"/>
                </a:solidFill>
              </a:rPr>
              <a:t>Data publish</a:t>
            </a:r>
          </a:p>
        </p:txBody>
      </p:sp>
      <p:cxnSp>
        <p:nvCxnSpPr>
          <p:cNvPr id="167" name="Straight Arrow Connector 166"/>
          <p:cNvCxnSpPr/>
          <p:nvPr/>
        </p:nvCxnSpPr>
        <p:spPr>
          <a:xfrm>
            <a:off x="4915352" y="5832886"/>
            <a:ext cx="0" cy="475837"/>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4930030" y="5903921"/>
            <a:ext cx="528243" cy="246093"/>
          </a:xfrm>
          <a:prstGeom prst="rect">
            <a:avLst/>
          </a:prstGeom>
          <a:noFill/>
        </p:spPr>
        <p:txBody>
          <a:bodyPr wrap="square" lIns="0" tIns="0" rIns="0" bIns="0" rtlCol="0">
            <a:spAutoFit/>
          </a:bodyPr>
          <a:lstStyle/>
          <a:p>
            <a:r>
              <a:rPr lang="en-US" sz="800" dirty="0">
                <a:solidFill>
                  <a:schemeClr val="tx2"/>
                </a:solidFill>
              </a:rPr>
              <a:t>Data publish</a:t>
            </a:r>
          </a:p>
        </p:txBody>
      </p:sp>
      <p:sp>
        <p:nvSpPr>
          <p:cNvPr id="173" name="TextBox 172"/>
          <p:cNvSpPr txBox="1"/>
          <p:nvPr/>
        </p:nvSpPr>
        <p:spPr>
          <a:xfrm rot="5400000">
            <a:off x="2270445" y="3024007"/>
            <a:ext cx="725849" cy="123047"/>
          </a:xfrm>
          <a:prstGeom prst="rect">
            <a:avLst/>
          </a:prstGeom>
          <a:noFill/>
        </p:spPr>
        <p:txBody>
          <a:bodyPr wrap="square" lIns="0" tIns="0" rIns="0" bIns="0" rtlCol="0">
            <a:spAutoFit/>
          </a:bodyPr>
          <a:lstStyle/>
          <a:p>
            <a:r>
              <a:rPr lang="en-US" sz="800" dirty="0">
                <a:solidFill>
                  <a:schemeClr val="tx2"/>
                </a:solidFill>
              </a:rPr>
              <a:t>Opportunities</a:t>
            </a:r>
          </a:p>
        </p:txBody>
      </p:sp>
      <p:sp>
        <p:nvSpPr>
          <p:cNvPr id="101" name="Rectangle 100"/>
          <p:cNvSpPr/>
          <p:nvPr/>
        </p:nvSpPr>
        <p:spPr bwMode="gray">
          <a:xfrm>
            <a:off x="6398497" y="3235748"/>
            <a:ext cx="2798069" cy="1088726"/>
          </a:xfrm>
          <a:prstGeom prst="rect">
            <a:avLst/>
          </a:prstGeom>
          <a:no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Retail channels</a:t>
            </a:r>
          </a:p>
        </p:txBody>
      </p:sp>
      <p:sp>
        <p:nvSpPr>
          <p:cNvPr id="102" name="Rectangle 101"/>
          <p:cNvSpPr/>
          <p:nvPr/>
        </p:nvSpPr>
        <p:spPr bwMode="gray">
          <a:xfrm>
            <a:off x="6457893" y="3450703"/>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RxConnect channels</a:t>
            </a:r>
          </a:p>
        </p:txBody>
      </p:sp>
      <p:sp>
        <p:nvSpPr>
          <p:cNvPr id="109" name="Rectangle 108"/>
          <p:cNvSpPr/>
          <p:nvPr/>
        </p:nvSpPr>
        <p:spPr bwMode="gray">
          <a:xfrm>
            <a:off x="7005267" y="3447740"/>
            <a:ext cx="501331" cy="251054"/>
          </a:xfrm>
          <a:prstGeom prst="rect">
            <a:avLst/>
          </a:prstGeom>
          <a:solidFill>
            <a:schemeClr val="bg1">
              <a:lumMod val="95000"/>
            </a:schemeClr>
          </a:solidFill>
          <a:ln>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Minute Clinic Epic</a:t>
            </a:r>
          </a:p>
        </p:txBody>
      </p:sp>
      <p:sp>
        <p:nvSpPr>
          <p:cNvPr id="111" name="Rectangle 110"/>
          <p:cNvSpPr/>
          <p:nvPr/>
        </p:nvSpPr>
        <p:spPr bwMode="gray">
          <a:xfrm>
            <a:off x="7540663" y="3441216"/>
            <a:ext cx="501331" cy="251054"/>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HealthHUB CET</a:t>
            </a:r>
          </a:p>
        </p:txBody>
      </p:sp>
      <p:sp>
        <p:nvSpPr>
          <p:cNvPr id="112" name="Rectangle 111"/>
          <p:cNvSpPr/>
          <p:nvPr/>
        </p:nvSpPr>
        <p:spPr bwMode="gray">
          <a:xfrm>
            <a:off x="8081740" y="3441216"/>
            <a:ext cx="501331" cy="251054"/>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POS</a:t>
            </a:r>
          </a:p>
        </p:txBody>
      </p:sp>
      <p:sp>
        <p:nvSpPr>
          <p:cNvPr id="126" name="Rectangle 125"/>
          <p:cNvSpPr/>
          <p:nvPr/>
        </p:nvSpPr>
        <p:spPr bwMode="gray">
          <a:xfrm>
            <a:off x="6457892" y="3739020"/>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PCC, RPh Panels</a:t>
            </a:r>
          </a:p>
        </p:txBody>
      </p:sp>
      <p:sp>
        <p:nvSpPr>
          <p:cNvPr id="131" name="Rectangle 130"/>
          <p:cNvSpPr/>
          <p:nvPr/>
        </p:nvSpPr>
        <p:spPr bwMode="gray">
          <a:xfrm>
            <a:off x="7005266" y="373976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CPCO</a:t>
            </a:r>
          </a:p>
        </p:txBody>
      </p:sp>
      <p:sp>
        <p:nvSpPr>
          <p:cNvPr id="132" name="Rectangle 131"/>
          <p:cNvSpPr/>
          <p:nvPr/>
        </p:nvSpPr>
        <p:spPr bwMode="gray">
          <a:xfrm>
            <a:off x="7540662" y="373427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Inbound IVR</a:t>
            </a:r>
          </a:p>
        </p:txBody>
      </p:sp>
      <p:sp>
        <p:nvSpPr>
          <p:cNvPr id="133" name="Rectangle 132"/>
          <p:cNvSpPr/>
          <p:nvPr/>
        </p:nvSpPr>
        <p:spPr bwMode="gray">
          <a:xfrm>
            <a:off x="8081740" y="373427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Intrado IVR &amp; SMS</a:t>
            </a:r>
          </a:p>
        </p:txBody>
      </p:sp>
      <p:sp>
        <p:nvSpPr>
          <p:cNvPr id="134" name="Rectangle 133"/>
          <p:cNvSpPr/>
          <p:nvPr/>
        </p:nvSpPr>
        <p:spPr bwMode="gray">
          <a:xfrm>
            <a:off x="8627527" y="344121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RPCC</a:t>
            </a:r>
          </a:p>
        </p:txBody>
      </p:sp>
      <p:sp>
        <p:nvSpPr>
          <p:cNvPr id="135" name="Rectangle 134"/>
          <p:cNvSpPr/>
          <p:nvPr/>
        </p:nvSpPr>
        <p:spPr bwMode="gray">
          <a:xfrm>
            <a:off x="8627527" y="3734276"/>
            <a:ext cx="501331" cy="251054"/>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Retail digital</a:t>
            </a:r>
          </a:p>
        </p:txBody>
      </p:sp>
      <p:cxnSp>
        <p:nvCxnSpPr>
          <p:cNvPr id="136" name="Straight Arrow Connector 135"/>
          <p:cNvCxnSpPr>
            <a:stCxn id="252" idx="3"/>
            <a:endCxn id="101" idx="1"/>
          </p:cNvCxnSpPr>
          <p:nvPr/>
        </p:nvCxnSpPr>
        <p:spPr>
          <a:xfrm>
            <a:off x="5886135" y="3779613"/>
            <a:ext cx="512364" cy="499"/>
          </a:xfrm>
          <a:prstGeom prst="straightConnector1">
            <a:avLst/>
          </a:prstGeom>
          <a:ln w="635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6067014" y="3650311"/>
            <a:ext cx="332539" cy="123047"/>
          </a:xfrm>
          <a:prstGeom prst="rect">
            <a:avLst/>
          </a:prstGeom>
          <a:noFill/>
        </p:spPr>
        <p:txBody>
          <a:bodyPr wrap="square" lIns="0" tIns="0" rIns="0" bIns="0" rtlCol="0">
            <a:spAutoFit/>
          </a:bodyPr>
          <a:lstStyle/>
          <a:p>
            <a:r>
              <a:rPr lang="en-US" sz="800" dirty="0">
                <a:solidFill>
                  <a:schemeClr val="tx2"/>
                </a:solidFill>
              </a:rPr>
              <a:t>API</a:t>
            </a:r>
          </a:p>
        </p:txBody>
      </p:sp>
      <p:sp>
        <p:nvSpPr>
          <p:cNvPr id="138" name="Rectangle 137"/>
          <p:cNvSpPr/>
          <p:nvPr/>
        </p:nvSpPr>
        <p:spPr bwMode="gray">
          <a:xfrm>
            <a:off x="6398497" y="4591127"/>
            <a:ext cx="2798069" cy="1088726"/>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PBM channels</a:t>
            </a:r>
          </a:p>
        </p:txBody>
      </p:sp>
      <p:sp>
        <p:nvSpPr>
          <p:cNvPr id="139" name="Rectangle 138"/>
          <p:cNvSpPr/>
          <p:nvPr/>
        </p:nvSpPr>
        <p:spPr bwMode="gray">
          <a:xfrm>
            <a:off x="6457893" y="481653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Inbound IVR CC</a:t>
            </a:r>
          </a:p>
        </p:txBody>
      </p:sp>
      <p:sp>
        <p:nvSpPr>
          <p:cNvPr id="150" name="Rectangle 149"/>
          <p:cNvSpPr/>
          <p:nvPr/>
        </p:nvSpPr>
        <p:spPr bwMode="gray">
          <a:xfrm>
            <a:off x="7005267" y="4813574"/>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Caremark. com</a:t>
            </a:r>
          </a:p>
        </p:txBody>
      </p:sp>
      <p:sp>
        <p:nvSpPr>
          <p:cNvPr id="151" name="Rectangle 150"/>
          <p:cNvSpPr/>
          <p:nvPr/>
        </p:nvSpPr>
        <p:spPr bwMode="gray">
          <a:xfrm>
            <a:off x="7540663" y="4807049"/>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Email/SMS/Fax</a:t>
            </a:r>
          </a:p>
        </p:txBody>
      </p:sp>
      <p:sp>
        <p:nvSpPr>
          <p:cNvPr id="152" name="Rectangle 151"/>
          <p:cNvSpPr/>
          <p:nvPr/>
        </p:nvSpPr>
        <p:spPr bwMode="gray">
          <a:xfrm>
            <a:off x="8081740" y="4807049"/>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eClinical</a:t>
            </a:r>
          </a:p>
        </p:txBody>
      </p:sp>
      <p:sp>
        <p:nvSpPr>
          <p:cNvPr id="153" name="Rectangle 152"/>
          <p:cNvSpPr/>
          <p:nvPr/>
        </p:nvSpPr>
        <p:spPr bwMode="gray">
          <a:xfrm>
            <a:off x="6457892" y="5096390"/>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Outbound call center</a:t>
            </a:r>
          </a:p>
        </p:txBody>
      </p:sp>
      <p:sp>
        <p:nvSpPr>
          <p:cNvPr id="154" name="Rectangle 153"/>
          <p:cNvSpPr/>
          <p:nvPr/>
        </p:nvSpPr>
        <p:spPr bwMode="gray">
          <a:xfrm>
            <a:off x="7005266" y="5097138"/>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RxAd call center</a:t>
            </a:r>
          </a:p>
        </p:txBody>
      </p:sp>
      <p:sp>
        <p:nvSpPr>
          <p:cNvPr id="155" name="Rectangle 154"/>
          <p:cNvSpPr/>
          <p:nvPr/>
        </p:nvSpPr>
        <p:spPr bwMode="gray">
          <a:xfrm>
            <a:off x="7540662" y="509164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Transform care</a:t>
            </a:r>
          </a:p>
        </p:txBody>
      </p:sp>
      <p:sp>
        <p:nvSpPr>
          <p:cNvPr id="156" name="Rectangle 155"/>
          <p:cNvSpPr/>
          <p:nvPr/>
        </p:nvSpPr>
        <p:spPr bwMode="gray">
          <a:xfrm>
            <a:off x="8081740" y="509164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Specialty call center</a:t>
            </a:r>
          </a:p>
        </p:txBody>
      </p:sp>
      <p:sp>
        <p:nvSpPr>
          <p:cNvPr id="157" name="Rectangle 156"/>
          <p:cNvSpPr/>
          <p:nvPr/>
        </p:nvSpPr>
        <p:spPr bwMode="gray">
          <a:xfrm>
            <a:off x="8627527" y="4807049"/>
            <a:ext cx="501331" cy="251054"/>
          </a:xfrm>
          <a:prstGeom prst="rect">
            <a:avLst/>
          </a:prstGeom>
          <a:solidFill>
            <a:schemeClr val="bg1">
              <a:lumMod val="95000"/>
            </a:schemeClr>
          </a:solidFill>
          <a:ln>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Coram Epic</a:t>
            </a:r>
          </a:p>
        </p:txBody>
      </p:sp>
      <p:sp>
        <p:nvSpPr>
          <p:cNvPr id="158" name="Rectangle 157"/>
          <p:cNvSpPr/>
          <p:nvPr/>
        </p:nvSpPr>
        <p:spPr bwMode="gray">
          <a:xfrm>
            <a:off x="8083286" y="539398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Non-CVS pharmacies</a:t>
            </a:r>
          </a:p>
        </p:txBody>
      </p:sp>
      <p:cxnSp>
        <p:nvCxnSpPr>
          <p:cNvPr id="159" name="Straight Arrow Connector 158"/>
          <p:cNvCxnSpPr>
            <a:stCxn id="248" idx="3"/>
            <a:endCxn id="138" idx="1"/>
          </p:cNvCxnSpPr>
          <p:nvPr/>
        </p:nvCxnSpPr>
        <p:spPr>
          <a:xfrm>
            <a:off x="5876185" y="5134151"/>
            <a:ext cx="522312" cy="1340"/>
          </a:xfrm>
          <a:prstGeom prst="straightConnector1">
            <a:avLst/>
          </a:prstGeom>
          <a:ln w="635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6067014" y="4997228"/>
            <a:ext cx="332539" cy="123047"/>
          </a:xfrm>
          <a:prstGeom prst="rect">
            <a:avLst/>
          </a:prstGeom>
          <a:noFill/>
        </p:spPr>
        <p:txBody>
          <a:bodyPr wrap="square" lIns="0" tIns="0" rIns="0" bIns="0" rtlCol="0">
            <a:spAutoFit/>
          </a:bodyPr>
          <a:lstStyle/>
          <a:p>
            <a:r>
              <a:rPr lang="en-US" sz="800" dirty="0">
                <a:solidFill>
                  <a:schemeClr val="tx2"/>
                </a:solidFill>
              </a:rPr>
              <a:t>API</a:t>
            </a:r>
          </a:p>
        </p:txBody>
      </p:sp>
      <p:sp>
        <p:nvSpPr>
          <p:cNvPr id="161" name="Rectangle 160"/>
          <p:cNvSpPr/>
          <p:nvPr/>
        </p:nvSpPr>
        <p:spPr bwMode="gray">
          <a:xfrm>
            <a:off x="6398497" y="2382982"/>
            <a:ext cx="2798069" cy="540847"/>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HCB CM channels</a:t>
            </a:r>
          </a:p>
        </p:txBody>
      </p:sp>
      <p:sp>
        <p:nvSpPr>
          <p:cNvPr id="162" name="Rectangle 161"/>
          <p:cNvSpPr/>
          <p:nvPr/>
        </p:nvSpPr>
        <p:spPr bwMode="gray">
          <a:xfrm>
            <a:off x="6457893" y="2623711"/>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Med compass</a:t>
            </a:r>
          </a:p>
        </p:txBody>
      </p:sp>
      <p:sp>
        <p:nvSpPr>
          <p:cNvPr id="169" name="Rectangle 168"/>
          <p:cNvSpPr/>
          <p:nvPr/>
        </p:nvSpPr>
        <p:spPr bwMode="gray">
          <a:xfrm>
            <a:off x="7005267" y="2620749"/>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ATV</a:t>
            </a:r>
          </a:p>
        </p:txBody>
      </p:sp>
      <p:sp>
        <p:nvSpPr>
          <p:cNvPr id="170" name="Rectangle 169"/>
          <p:cNvSpPr/>
          <p:nvPr/>
        </p:nvSpPr>
        <p:spPr bwMode="gray">
          <a:xfrm>
            <a:off x="7540663" y="261422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CEC</a:t>
            </a:r>
          </a:p>
        </p:txBody>
      </p:sp>
      <p:sp>
        <p:nvSpPr>
          <p:cNvPr id="172" name="Rectangle 171"/>
          <p:cNvSpPr/>
          <p:nvPr/>
        </p:nvSpPr>
        <p:spPr bwMode="gray">
          <a:xfrm>
            <a:off x="8081737" y="2614226"/>
            <a:ext cx="501331" cy="251054"/>
          </a:xfrm>
          <a:prstGeom prst="rect">
            <a:avLst/>
          </a:prstGeom>
          <a:solidFill>
            <a:schemeClr val="bg1">
              <a:lumMod val="95000"/>
            </a:schemeClr>
          </a:solidFill>
          <a:ln>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Epic-AHM</a:t>
            </a:r>
          </a:p>
        </p:txBody>
      </p:sp>
      <p:cxnSp>
        <p:nvCxnSpPr>
          <p:cNvPr id="174" name="Straight Arrow Connector 173"/>
          <p:cNvCxnSpPr/>
          <p:nvPr/>
        </p:nvCxnSpPr>
        <p:spPr>
          <a:xfrm flipV="1">
            <a:off x="5886132" y="2648826"/>
            <a:ext cx="512366" cy="1845"/>
          </a:xfrm>
          <a:prstGeom prst="straightConnector1">
            <a:avLst/>
          </a:prstGeom>
          <a:ln w="635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a:off x="6040599" y="2516894"/>
            <a:ext cx="332539" cy="123047"/>
          </a:xfrm>
          <a:prstGeom prst="rect">
            <a:avLst/>
          </a:prstGeom>
          <a:noFill/>
        </p:spPr>
        <p:txBody>
          <a:bodyPr wrap="square" lIns="0" tIns="0" rIns="0" bIns="0" rtlCol="0">
            <a:spAutoFit/>
          </a:bodyPr>
          <a:lstStyle/>
          <a:p>
            <a:r>
              <a:rPr lang="en-US" sz="800" dirty="0">
                <a:solidFill>
                  <a:schemeClr val="tx2"/>
                </a:solidFill>
              </a:rPr>
              <a:t>API</a:t>
            </a:r>
          </a:p>
        </p:txBody>
      </p:sp>
      <p:sp>
        <p:nvSpPr>
          <p:cNvPr id="179" name="Rectangle 178"/>
          <p:cNvSpPr/>
          <p:nvPr/>
        </p:nvSpPr>
        <p:spPr bwMode="gray">
          <a:xfrm>
            <a:off x="6444057" y="2010502"/>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Aetna Health</a:t>
            </a:r>
          </a:p>
        </p:txBody>
      </p:sp>
      <p:sp>
        <p:nvSpPr>
          <p:cNvPr id="180" name="Rectangle 179"/>
          <p:cNvSpPr/>
          <p:nvPr/>
        </p:nvSpPr>
        <p:spPr bwMode="gray">
          <a:xfrm>
            <a:off x="6452971" y="5384913"/>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DEP</a:t>
            </a:r>
          </a:p>
        </p:txBody>
      </p:sp>
      <p:sp>
        <p:nvSpPr>
          <p:cNvPr id="181" name="Rectangle 180"/>
          <p:cNvSpPr/>
          <p:nvPr/>
        </p:nvSpPr>
        <p:spPr bwMode="gray">
          <a:xfrm>
            <a:off x="7009999" y="539398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ECCM</a:t>
            </a:r>
          </a:p>
        </p:txBody>
      </p:sp>
      <p:sp>
        <p:nvSpPr>
          <p:cNvPr id="182" name="Rectangle 181"/>
          <p:cNvSpPr/>
          <p:nvPr/>
        </p:nvSpPr>
        <p:spPr bwMode="gray">
          <a:xfrm>
            <a:off x="6457891" y="4026111"/>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Instore counsel</a:t>
            </a:r>
          </a:p>
        </p:txBody>
      </p:sp>
      <p:sp>
        <p:nvSpPr>
          <p:cNvPr id="183" name="Rectangle 182"/>
          <p:cNvSpPr/>
          <p:nvPr/>
        </p:nvSpPr>
        <p:spPr bwMode="gray">
          <a:xfrm>
            <a:off x="7005265" y="4012987"/>
            <a:ext cx="501331" cy="251054"/>
          </a:xfrm>
          <a:prstGeom prst="rect">
            <a:avLst/>
          </a:prstGeom>
          <a:solidFill>
            <a:schemeClr val="bg1">
              <a:lumMod val="95000"/>
            </a:schemeClr>
          </a:solidFill>
          <a:ln>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DEP</a:t>
            </a:r>
          </a:p>
        </p:txBody>
      </p:sp>
      <p:sp>
        <p:nvSpPr>
          <p:cNvPr id="184" name="Rectangle 183"/>
          <p:cNvSpPr/>
          <p:nvPr/>
        </p:nvSpPr>
        <p:spPr bwMode="gray">
          <a:xfrm>
            <a:off x="7540662" y="4018465"/>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RPh AI</a:t>
            </a:r>
          </a:p>
        </p:txBody>
      </p:sp>
      <p:cxnSp>
        <p:nvCxnSpPr>
          <p:cNvPr id="185" name="Straight Arrow Connector 184"/>
          <p:cNvCxnSpPr/>
          <p:nvPr/>
        </p:nvCxnSpPr>
        <p:spPr>
          <a:xfrm>
            <a:off x="7801950" y="5850626"/>
            <a:ext cx="0" cy="475837"/>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7460416" y="5916401"/>
            <a:ext cx="528243" cy="246093"/>
          </a:xfrm>
          <a:prstGeom prst="rect">
            <a:avLst/>
          </a:prstGeom>
          <a:noFill/>
        </p:spPr>
        <p:txBody>
          <a:bodyPr wrap="square" lIns="0" tIns="0" rIns="0" bIns="0" rtlCol="0">
            <a:spAutoFit/>
          </a:bodyPr>
          <a:lstStyle/>
          <a:p>
            <a:r>
              <a:rPr lang="en-US" sz="800" dirty="0">
                <a:solidFill>
                  <a:schemeClr val="tx2"/>
                </a:solidFill>
              </a:rPr>
              <a:t>Data publish</a:t>
            </a:r>
          </a:p>
        </p:txBody>
      </p:sp>
      <p:sp>
        <p:nvSpPr>
          <p:cNvPr id="189" name="Oval 188"/>
          <p:cNvSpPr/>
          <p:nvPr/>
        </p:nvSpPr>
        <p:spPr bwMode="gray">
          <a:xfrm>
            <a:off x="7302981" y="689808"/>
            <a:ext cx="288375" cy="23147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5</a:t>
            </a:r>
          </a:p>
        </p:txBody>
      </p:sp>
      <p:sp>
        <p:nvSpPr>
          <p:cNvPr id="190" name="TextBox 189"/>
          <p:cNvSpPr txBox="1"/>
          <p:nvPr/>
        </p:nvSpPr>
        <p:spPr>
          <a:xfrm>
            <a:off x="6954074" y="997774"/>
            <a:ext cx="1024590" cy="322997"/>
          </a:xfrm>
          <a:prstGeom prst="rect">
            <a:avLst/>
          </a:prstGeom>
          <a:noFill/>
        </p:spPr>
        <p:txBody>
          <a:bodyPr wrap="square" lIns="0" tIns="0" rIns="0" bIns="0" rtlCol="0">
            <a:spAutoFit/>
          </a:bodyPr>
          <a:lstStyle/>
          <a:p>
            <a:pPr algn="ctr"/>
            <a:r>
              <a:rPr lang="en-US" sz="1050" b="1" dirty="0">
                <a:solidFill>
                  <a:srgbClr val="C00000"/>
                </a:solidFill>
              </a:rPr>
              <a:t>Channel </a:t>
            </a:r>
          </a:p>
          <a:p>
            <a:pPr algn="ctr"/>
            <a:r>
              <a:rPr lang="en-US" sz="1050" b="1" dirty="0">
                <a:solidFill>
                  <a:srgbClr val="C00000"/>
                </a:solidFill>
              </a:rPr>
              <a:t>delivery</a:t>
            </a:r>
          </a:p>
        </p:txBody>
      </p:sp>
      <p:sp>
        <p:nvSpPr>
          <p:cNvPr id="191" name="Isosceles Triangle 190"/>
          <p:cNvSpPr/>
          <p:nvPr/>
        </p:nvSpPr>
        <p:spPr bwMode="gray">
          <a:xfrm rot="5400000">
            <a:off x="6152887" y="983232"/>
            <a:ext cx="276116" cy="88835"/>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sp>
        <p:nvSpPr>
          <p:cNvPr id="192" name="TextBox 191"/>
          <p:cNvSpPr txBox="1"/>
          <p:nvPr/>
        </p:nvSpPr>
        <p:spPr>
          <a:xfrm>
            <a:off x="9351501" y="849908"/>
            <a:ext cx="2723955" cy="5784692"/>
          </a:xfrm>
          <a:prstGeom prst="rect">
            <a:avLst/>
          </a:prstGeom>
          <a:noFill/>
        </p:spPr>
        <p:txBody>
          <a:bodyPr wrap="square" lIns="0" tIns="0" rIns="0" bIns="0" rtlCol="0">
            <a:spAutoFit/>
          </a:bodyPr>
          <a:lstStyle/>
          <a:p>
            <a:r>
              <a:rPr lang="en-US" sz="900" b="1" dirty="0">
                <a:solidFill>
                  <a:srgbClr val="0070C0"/>
                </a:solidFill>
              </a:rPr>
              <a:t>Enterprise NBA targeting, aggregation &amp; coordination:</a:t>
            </a:r>
          </a:p>
          <a:p>
            <a:pPr marL="171297" indent="-171297">
              <a:buFont typeface="Arial" panose="020B0604020202020204" pitchFamily="34" charset="0"/>
              <a:buChar char="•"/>
            </a:pPr>
            <a:r>
              <a:rPr lang="en-US" sz="900" dirty="0">
                <a:solidFill>
                  <a:schemeClr val="tx2"/>
                </a:solidFill>
              </a:rPr>
              <a:t>Enterprise NBAs are generated by Health Engine/ A&amp;BC as batch processes in support of enterprise programs (e.g. </a:t>
            </a:r>
            <a:r>
              <a:rPr lang="en-US" sz="900" dirty="0" err="1">
                <a:solidFill>
                  <a:schemeClr val="tx2"/>
                </a:solidFill>
              </a:rPr>
              <a:t>ngTDC</a:t>
            </a:r>
            <a:r>
              <a:rPr lang="en-US" sz="900" dirty="0">
                <a:solidFill>
                  <a:schemeClr val="tx2"/>
                </a:solidFill>
              </a:rPr>
              <a:t>).</a:t>
            </a:r>
          </a:p>
          <a:p>
            <a:pPr marL="171297" indent="-171297">
              <a:buFont typeface="Arial" panose="020B0604020202020204" pitchFamily="34" charset="0"/>
              <a:buChar char="•"/>
            </a:pPr>
            <a:r>
              <a:rPr lang="en-US" sz="900" dirty="0">
                <a:solidFill>
                  <a:schemeClr val="tx2"/>
                </a:solidFill>
              </a:rPr>
              <a:t>Aggregated, prioritized and coordinated centrally by CPL for delivery across LOBs.</a:t>
            </a:r>
          </a:p>
          <a:p>
            <a:pPr marL="171297" indent="-171297">
              <a:buFont typeface="Arial" panose="020B0604020202020204" pitchFamily="34" charset="0"/>
              <a:buChar char="•"/>
            </a:pPr>
            <a:r>
              <a:rPr lang="en-US" sz="900" dirty="0">
                <a:solidFill>
                  <a:schemeClr val="tx2"/>
                </a:solidFill>
              </a:rPr>
              <a:t>Dispositions go back to CPL in near real-time and enable CPL to cancel/pull-back from other channels and to generate re-targeted NBAs offline (batch process).</a:t>
            </a:r>
          </a:p>
          <a:p>
            <a:r>
              <a:rPr lang="en-US" sz="900" b="1" dirty="0">
                <a:solidFill>
                  <a:srgbClr val="0070C0"/>
                </a:solidFill>
              </a:rPr>
              <a:t>Domain NBA targeting and aggregation:</a:t>
            </a:r>
          </a:p>
          <a:p>
            <a:pPr marL="171297" indent="-171297">
              <a:buFont typeface="Arial" panose="020B0604020202020204" pitchFamily="34" charset="0"/>
              <a:buChar char="•"/>
            </a:pPr>
            <a:r>
              <a:rPr lang="en-US" sz="900" dirty="0">
                <a:solidFill>
                  <a:schemeClr val="tx2"/>
                </a:solidFill>
              </a:rPr>
              <a:t>Domain targeted NBAs that are suitable for domain-only delivery will be aggregated and reconciled with the enterprise NBAs.</a:t>
            </a:r>
          </a:p>
          <a:p>
            <a:pPr marL="628221" lvl="1" indent="-171297">
              <a:buFont typeface="Arial" panose="020B0604020202020204" pitchFamily="34" charset="0"/>
              <a:buChar char="•"/>
            </a:pPr>
            <a:r>
              <a:rPr lang="en-US" sz="800" dirty="0">
                <a:solidFill>
                  <a:schemeClr val="tx2"/>
                </a:solidFill>
              </a:rPr>
              <a:t>E.g. Rx fill counselling opportunities that need to be delivered by RPh.</a:t>
            </a:r>
          </a:p>
          <a:p>
            <a:pPr marL="628221" lvl="1" indent="-171297">
              <a:buFont typeface="Arial" panose="020B0604020202020204" pitchFamily="34" charset="0"/>
              <a:buChar char="•"/>
            </a:pPr>
            <a:r>
              <a:rPr lang="en-US" sz="800" dirty="0">
                <a:solidFill>
                  <a:schemeClr val="tx2"/>
                </a:solidFill>
              </a:rPr>
              <a:t>Cross-domain supporting opportunities will be sent to CPL for distribution across domains. E.g. “A reminder to talk to RPh about your Rx” that can be delivered across CVSH in support of a domain opportunity at Pharmacy.</a:t>
            </a:r>
          </a:p>
          <a:p>
            <a:pPr marL="171297" indent="-171297">
              <a:buFont typeface="Arial" panose="020B0604020202020204" pitchFamily="34" charset="0"/>
              <a:buChar char="•"/>
            </a:pPr>
            <a:r>
              <a:rPr lang="en-US" sz="900" dirty="0">
                <a:solidFill>
                  <a:schemeClr val="tx2"/>
                </a:solidFill>
              </a:rPr>
              <a:t>Domain arbitration enriches enterprise NBA data, by augmenting with domain data and logic.</a:t>
            </a:r>
          </a:p>
          <a:p>
            <a:pPr marL="628221" lvl="1" indent="-171297">
              <a:buFont typeface="Arial" panose="020B0604020202020204" pitchFamily="34" charset="0"/>
              <a:buChar char="•"/>
            </a:pPr>
            <a:r>
              <a:rPr lang="en-US" sz="700" dirty="0">
                <a:solidFill>
                  <a:schemeClr val="tx2"/>
                </a:solidFill>
              </a:rPr>
              <a:t>E.g. Selection of appropriate store based on patient Rx activity, trigger scripts etc.</a:t>
            </a:r>
          </a:p>
          <a:p>
            <a:pPr marL="628221" lvl="1" indent="-171297">
              <a:buFont typeface="Arial" panose="020B0604020202020204" pitchFamily="34" charset="0"/>
              <a:buChar char="•"/>
            </a:pPr>
            <a:r>
              <a:rPr lang="en-US" sz="700" dirty="0">
                <a:solidFill>
                  <a:schemeClr val="tx2"/>
                </a:solidFill>
              </a:rPr>
              <a:t>E.g. Aggregation of opportunity message content from multiple opportunities to fit in to limited real-estate space on the Rx Label.</a:t>
            </a:r>
          </a:p>
          <a:p>
            <a:pPr marL="628221" lvl="1" indent="-171297">
              <a:buFont typeface="Arial" panose="020B0604020202020204" pitchFamily="34" charset="0"/>
              <a:buChar char="•"/>
            </a:pPr>
            <a:r>
              <a:rPr lang="en-US" sz="700" dirty="0">
                <a:solidFill>
                  <a:schemeClr val="tx2"/>
                </a:solidFill>
              </a:rPr>
              <a:t>Disposition sent back to CPL near real-time</a:t>
            </a:r>
          </a:p>
          <a:p>
            <a:r>
              <a:rPr lang="en-US" sz="900" b="1" dirty="0">
                <a:solidFill>
                  <a:srgbClr val="0070C0"/>
                </a:solidFill>
              </a:rPr>
              <a:t>Channel orchestration:</a:t>
            </a:r>
          </a:p>
          <a:p>
            <a:pPr marL="171297" indent="-171297">
              <a:buFont typeface="Arial" panose="020B0604020202020204" pitchFamily="34" charset="0"/>
              <a:buChar char="•"/>
            </a:pPr>
            <a:r>
              <a:rPr lang="en-US" sz="900" dirty="0">
                <a:solidFill>
                  <a:schemeClr val="tx2"/>
                </a:solidFill>
              </a:rPr>
              <a:t>Channel orchestration engines maintain awareness of channel colleague capacity, workload etc., to identify optimal channel for delivery at specific time</a:t>
            </a:r>
          </a:p>
          <a:p>
            <a:pPr marL="171297" indent="-171297">
              <a:buFont typeface="Arial" panose="020B0604020202020204" pitchFamily="34" charset="0"/>
              <a:buChar char="•"/>
            </a:pPr>
            <a:r>
              <a:rPr lang="en-US" sz="900" dirty="0">
                <a:solidFill>
                  <a:schemeClr val="tx2"/>
                </a:solidFill>
              </a:rPr>
              <a:t>Enables team-work among the LOB channels via Next Sequence Actions (NSA) e.g. coordinated workflow as patient moves across stations between MinuteClinic, RPh, Care Concierge etc. </a:t>
            </a:r>
          </a:p>
          <a:p>
            <a:pPr marL="171297" indent="-171297">
              <a:buFont typeface="Arial" panose="020B0604020202020204" pitchFamily="34" charset="0"/>
              <a:buChar char="•"/>
            </a:pPr>
            <a:r>
              <a:rPr lang="en-US" sz="900" dirty="0">
                <a:solidFill>
                  <a:schemeClr val="tx2"/>
                </a:solidFill>
              </a:rPr>
              <a:t>Near real-time NBA recording data made available to C360.</a:t>
            </a:r>
          </a:p>
        </p:txBody>
      </p:sp>
      <p:sp>
        <p:nvSpPr>
          <p:cNvPr id="193" name="Rectangle 192"/>
          <p:cNvSpPr/>
          <p:nvPr/>
        </p:nvSpPr>
        <p:spPr bwMode="gray">
          <a:xfrm>
            <a:off x="6986500" y="2019572"/>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Email/SMS/Fax, IVR</a:t>
            </a:r>
          </a:p>
        </p:txBody>
      </p:sp>
      <p:sp>
        <p:nvSpPr>
          <p:cNvPr id="194" name="Rectangle 193"/>
          <p:cNvSpPr/>
          <p:nvPr/>
        </p:nvSpPr>
        <p:spPr bwMode="gray">
          <a:xfrm>
            <a:off x="7525426" y="2009813"/>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SFMC, GPS</a:t>
            </a:r>
          </a:p>
        </p:txBody>
      </p:sp>
      <p:sp>
        <p:nvSpPr>
          <p:cNvPr id="147" name="Rectangle 146"/>
          <p:cNvSpPr/>
          <p:nvPr/>
        </p:nvSpPr>
        <p:spPr bwMode="gray">
          <a:xfrm>
            <a:off x="4709973" y="2303294"/>
            <a:ext cx="1178100" cy="246067"/>
          </a:xfrm>
          <a:prstGeom prst="rect">
            <a:avLst/>
          </a:prstGeom>
          <a:no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CPL</a:t>
            </a:r>
          </a:p>
          <a:p>
            <a:pPr algn="ctr"/>
            <a:r>
              <a:rPr lang="en-US" sz="700" b="1" dirty="0">
                <a:solidFill>
                  <a:schemeClr val="tx1"/>
                </a:solidFill>
              </a:rPr>
              <a:t>HCB non-CM orchestration</a:t>
            </a:r>
            <a:endParaRPr lang="en-US" sz="600" b="1" dirty="0">
              <a:solidFill>
                <a:schemeClr val="tx1"/>
              </a:solidFill>
            </a:endParaRPr>
          </a:p>
        </p:txBody>
      </p:sp>
      <p:cxnSp>
        <p:nvCxnSpPr>
          <p:cNvPr id="176" name="Straight Arrow Connector 175"/>
          <p:cNvCxnSpPr/>
          <p:nvPr/>
        </p:nvCxnSpPr>
        <p:spPr>
          <a:xfrm flipV="1">
            <a:off x="5886132" y="2134416"/>
            <a:ext cx="512366" cy="1845"/>
          </a:xfrm>
          <a:prstGeom prst="straightConnector1">
            <a:avLst/>
          </a:prstGeom>
          <a:ln w="635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045100" y="2021162"/>
            <a:ext cx="332539" cy="123047"/>
          </a:xfrm>
          <a:prstGeom prst="rect">
            <a:avLst/>
          </a:prstGeom>
          <a:noFill/>
        </p:spPr>
        <p:txBody>
          <a:bodyPr wrap="square" lIns="0" tIns="0" rIns="0" bIns="0" rtlCol="0">
            <a:spAutoFit/>
          </a:bodyPr>
          <a:lstStyle/>
          <a:p>
            <a:r>
              <a:rPr lang="en-US" sz="800" dirty="0">
                <a:solidFill>
                  <a:schemeClr val="tx2"/>
                </a:solidFill>
              </a:rPr>
              <a:t>API</a:t>
            </a:r>
          </a:p>
        </p:txBody>
      </p:sp>
      <p:sp>
        <p:nvSpPr>
          <p:cNvPr id="196" name="Rectangle 195"/>
          <p:cNvSpPr/>
          <p:nvPr/>
        </p:nvSpPr>
        <p:spPr bwMode="gray">
          <a:xfrm>
            <a:off x="8084215" y="2009813"/>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Print, SOP</a:t>
            </a:r>
          </a:p>
        </p:txBody>
      </p:sp>
      <p:sp>
        <p:nvSpPr>
          <p:cNvPr id="199" name="Rectangle 198"/>
          <p:cNvSpPr/>
          <p:nvPr/>
        </p:nvSpPr>
        <p:spPr bwMode="gray">
          <a:xfrm>
            <a:off x="8639926" y="2018682"/>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Marketing mail</a:t>
            </a:r>
          </a:p>
        </p:txBody>
      </p:sp>
      <p:sp>
        <p:nvSpPr>
          <p:cNvPr id="200" name="Rectangle 199"/>
          <p:cNvSpPr/>
          <p:nvPr/>
        </p:nvSpPr>
        <p:spPr bwMode="gray">
          <a:xfrm>
            <a:off x="7553690" y="5384913"/>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Polaris</a:t>
            </a:r>
          </a:p>
        </p:txBody>
      </p:sp>
      <p:sp>
        <p:nvSpPr>
          <p:cNvPr id="122" name="Rectangle 121"/>
          <p:cNvSpPr/>
          <p:nvPr/>
        </p:nvSpPr>
        <p:spPr bwMode="gray">
          <a:xfrm>
            <a:off x="8622817" y="5091646"/>
            <a:ext cx="501331" cy="251054"/>
          </a:xfrm>
          <a:prstGeom prst="rect">
            <a:avLst/>
          </a:prstGeom>
          <a:solidFill>
            <a:schemeClr val="bg1">
              <a:lumMod val="95000"/>
            </a:schemeClr>
          </a:solidFill>
          <a:ln>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Accordant Epic</a:t>
            </a:r>
          </a:p>
        </p:txBody>
      </p:sp>
      <p:sp>
        <p:nvSpPr>
          <p:cNvPr id="127" name="Rectangle 126"/>
          <p:cNvSpPr/>
          <p:nvPr/>
        </p:nvSpPr>
        <p:spPr bwMode="gray">
          <a:xfrm>
            <a:off x="8080617" y="4018465"/>
            <a:ext cx="501331" cy="251054"/>
          </a:xfrm>
          <a:prstGeom prst="rect">
            <a:avLst/>
          </a:prstGeom>
          <a:solidFill>
            <a:schemeClr val="bg1">
              <a:lumMod val="95000"/>
            </a:schemeClr>
          </a:solidFill>
          <a:ln>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Retail Epic</a:t>
            </a:r>
          </a:p>
        </p:txBody>
      </p:sp>
      <p:sp>
        <p:nvSpPr>
          <p:cNvPr id="149" name="Flowchart: Magnetic Disk 148">
            <a:extLst>
              <a:ext uri="{FF2B5EF4-FFF2-40B4-BE49-F238E27FC236}">
                <a16:creationId xmlns:a16="http://schemas.microsoft.com/office/drawing/2014/main" id="{99CA9DDB-8DAD-4467-954D-572C23D96802}"/>
              </a:ext>
            </a:extLst>
          </p:cNvPr>
          <p:cNvSpPr/>
          <p:nvPr/>
        </p:nvSpPr>
        <p:spPr bwMode="gray">
          <a:xfrm>
            <a:off x="102087" y="3418034"/>
            <a:ext cx="531445" cy="696661"/>
          </a:xfrm>
          <a:prstGeom prst="flowChartMagneticDisk">
            <a:avLst/>
          </a:prstGeom>
          <a:noFill/>
          <a:ln>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Enterprise Data Platform (EDP)</a:t>
            </a:r>
          </a:p>
        </p:txBody>
      </p:sp>
      <p:cxnSp>
        <p:nvCxnSpPr>
          <p:cNvPr id="202" name="Straight Arrow Connector 201">
            <a:extLst>
              <a:ext uri="{FF2B5EF4-FFF2-40B4-BE49-F238E27FC236}">
                <a16:creationId xmlns:a16="http://schemas.microsoft.com/office/drawing/2014/main" id="{DB646DBC-C0DE-4347-B2C3-545A8C2D90A3}"/>
              </a:ext>
            </a:extLst>
          </p:cNvPr>
          <p:cNvCxnSpPr>
            <a:cxnSpLocks/>
            <a:endCxn id="103" idx="1"/>
          </p:cNvCxnSpPr>
          <p:nvPr/>
        </p:nvCxnSpPr>
        <p:spPr>
          <a:xfrm>
            <a:off x="1778630" y="3773358"/>
            <a:ext cx="116874" cy="2442"/>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45CBACB8-D60E-4C9A-926D-978D2304EF6F}"/>
              </a:ext>
            </a:extLst>
          </p:cNvPr>
          <p:cNvSpPr/>
          <p:nvPr/>
        </p:nvSpPr>
        <p:spPr bwMode="gray">
          <a:xfrm>
            <a:off x="103111" y="4334048"/>
            <a:ext cx="528242" cy="475837"/>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Other enterprise sources</a:t>
            </a:r>
            <a:endParaRPr lang="en-US" sz="700" b="1" dirty="0">
              <a:solidFill>
                <a:schemeClr val="tx1"/>
              </a:solidFill>
            </a:endParaRPr>
          </a:p>
        </p:txBody>
      </p:sp>
      <p:sp>
        <p:nvSpPr>
          <p:cNvPr id="204" name="Rectangle 203">
            <a:extLst>
              <a:ext uri="{FF2B5EF4-FFF2-40B4-BE49-F238E27FC236}">
                <a16:creationId xmlns:a16="http://schemas.microsoft.com/office/drawing/2014/main" id="{826DBFEE-F685-4BBD-A4F9-DF5883F5EE88}"/>
              </a:ext>
            </a:extLst>
          </p:cNvPr>
          <p:cNvSpPr/>
          <p:nvPr/>
        </p:nvSpPr>
        <p:spPr bwMode="gray">
          <a:xfrm>
            <a:off x="125339" y="4312759"/>
            <a:ext cx="528242" cy="475837"/>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External data sources</a:t>
            </a:r>
            <a:endParaRPr lang="en-US" sz="700" b="1" dirty="0">
              <a:solidFill>
                <a:schemeClr val="tx1"/>
              </a:solidFill>
            </a:endParaRPr>
          </a:p>
        </p:txBody>
      </p:sp>
      <p:sp>
        <p:nvSpPr>
          <p:cNvPr id="207" name="Rectangle 206">
            <a:extLst>
              <a:ext uri="{FF2B5EF4-FFF2-40B4-BE49-F238E27FC236}">
                <a16:creationId xmlns:a16="http://schemas.microsoft.com/office/drawing/2014/main" id="{B284E1FC-513B-4926-891D-0A686BF96347}"/>
              </a:ext>
            </a:extLst>
          </p:cNvPr>
          <p:cNvSpPr/>
          <p:nvPr/>
        </p:nvSpPr>
        <p:spPr bwMode="gray">
          <a:xfrm>
            <a:off x="103111" y="2711747"/>
            <a:ext cx="528242" cy="475837"/>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Other enterprise sources</a:t>
            </a:r>
            <a:endParaRPr lang="en-US" sz="700" b="1" dirty="0">
              <a:solidFill>
                <a:schemeClr val="tx1"/>
              </a:solidFill>
            </a:endParaRPr>
          </a:p>
        </p:txBody>
      </p:sp>
      <p:sp>
        <p:nvSpPr>
          <p:cNvPr id="208" name="Rectangle 207">
            <a:extLst>
              <a:ext uri="{FF2B5EF4-FFF2-40B4-BE49-F238E27FC236}">
                <a16:creationId xmlns:a16="http://schemas.microsoft.com/office/drawing/2014/main" id="{34C1CE00-45A6-43F9-A444-8B86C2F3E1A0}"/>
              </a:ext>
            </a:extLst>
          </p:cNvPr>
          <p:cNvSpPr/>
          <p:nvPr/>
        </p:nvSpPr>
        <p:spPr bwMode="gray">
          <a:xfrm>
            <a:off x="125339" y="2690459"/>
            <a:ext cx="528242" cy="475837"/>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CVSH data sources</a:t>
            </a:r>
            <a:endParaRPr lang="en-US" sz="700" b="1" dirty="0">
              <a:solidFill>
                <a:schemeClr val="tx1"/>
              </a:solidFill>
            </a:endParaRPr>
          </a:p>
        </p:txBody>
      </p:sp>
      <p:sp>
        <p:nvSpPr>
          <p:cNvPr id="210" name="Rectangle 209">
            <a:extLst>
              <a:ext uri="{FF2B5EF4-FFF2-40B4-BE49-F238E27FC236}">
                <a16:creationId xmlns:a16="http://schemas.microsoft.com/office/drawing/2014/main" id="{C160400C-68AC-4D42-864C-FAD9B7EEBFDD}"/>
              </a:ext>
            </a:extLst>
          </p:cNvPr>
          <p:cNvSpPr/>
          <p:nvPr/>
        </p:nvSpPr>
        <p:spPr bwMode="gray">
          <a:xfrm>
            <a:off x="2840217" y="5381767"/>
            <a:ext cx="704754" cy="374768"/>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PBM Targeting </a:t>
            </a:r>
          </a:p>
          <a:p>
            <a:pPr algn="ctr"/>
            <a:r>
              <a:rPr lang="en-US" sz="500" b="1" dirty="0">
                <a:solidFill>
                  <a:schemeClr val="tx1"/>
                </a:solidFill>
              </a:rPr>
              <a:t>(HEE, CSS)</a:t>
            </a:r>
            <a:endParaRPr lang="en-US" sz="700" b="1" dirty="0">
              <a:solidFill>
                <a:schemeClr val="tx1"/>
              </a:solidFill>
            </a:endParaRPr>
          </a:p>
        </p:txBody>
      </p:sp>
      <p:cxnSp>
        <p:nvCxnSpPr>
          <p:cNvPr id="212" name="Straight Arrow Connector 211">
            <a:extLst>
              <a:ext uri="{FF2B5EF4-FFF2-40B4-BE49-F238E27FC236}">
                <a16:creationId xmlns:a16="http://schemas.microsoft.com/office/drawing/2014/main" id="{10FD02AB-1BB9-40BF-ADB1-447023766849}"/>
              </a:ext>
            </a:extLst>
          </p:cNvPr>
          <p:cNvCxnSpPr>
            <a:cxnSpLocks/>
            <a:stCxn id="207" idx="2"/>
            <a:endCxn id="149" idx="1"/>
          </p:cNvCxnSpPr>
          <p:nvPr/>
        </p:nvCxnSpPr>
        <p:spPr>
          <a:xfrm>
            <a:off x="367232" y="3187584"/>
            <a:ext cx="578" cy="230450"/>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C84F16DD-5FD0-4C8D-B4FA-0EEB0DA8427E}"/>
              </a:ext>
            </a:extLst>
          </p:cNvPr>
          <p:cNvCxnSpPr>
            <a:cxnSpLocks/>
          </p:cNvCxnSpPr>
          <p:nvPr/>
        </p:nvCxnSpPr>
        <p:spPr>
          <a:xfrm flipH="1" flipV="1">
            <a:off x="367498" y="4109173"/>
            <a:ext cx="2568" cy="202313"/>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E4A09FB6-21F7-4129-BAA9-7ED2C8CED12B}"/>
              </a:ext>
            </a:extLst>
          </p:cNvPr>
          <p:cNvCxnSpPr>
            <a:cxnSpLocks/>
          </p:cNvCxnSpPr>
          <p:nvPr/>
        </p:nvCxnSpPr>
        <p:spPr>
          <a:xfrm>
            <a:off x="635322" y="3772136"/>
            <a:ext cx="116874" cy="2442"/>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TextBox 216">
            <a:extLst>
              <a:ext uri="{FF2B5EF4-FFF2-40B4-BE49-F238E27FC236}">
                <a16:creationId xmlns:a16="http://schemas.microsoft.com/office/drawing/2014/main" id="{98B932AB-E078-4EDA-8014-C6EA245C2478}"/>
              </a:ext>
            </a:extLst>
          </p:cNvPr>
          <p:cNvSpPr txBox="1"/>
          <p:nvPr/>
        </p:nvSpPr>
        <p:spPr>
          <a:xfrm>
            <a:off x="12921" y="982300"/>
            <a:ext cx="739275" cy="323081"/>
          </a:xfrm>
          <a:prstGeom prst="rect">
            <a:avLst/>
          </a:prstGeom>
          <a:noFill/>
        </p:spPr>
        <p:txBody>
          <a:bodyPr wrap="square" lIns="0" tIns="0" rIns="0" bIns="0" rtlCol="0">
            <a:spAutoFit/>
          </a:bodyPr>
          <a:lstStyle/>
          <a:p>
            <a:pPr algn="ctr"/>
            <a:r>
              <a:rPr lang="en-US" sz="1050" b="1" dirty="0">
                <a:solidFill>
                  <a:srgbClr val="C00000"/>
                </a:solidFill>
              </a:rPr>
              <a:t>Data </a:t>
            </a:r>
          </a:p>
          <a:p>
            <a:pPr algn="ctr"/>
            <a:r>
              <a:rPr lang="en-US" sz="1050" b="1" dirty="0">
                <a:solidFill>
                  <a:srgbClr val="C00000"/>
                </a:solidFill>
              </a:rPr>
              <a:t>sourcing</a:t>
            </a:r>
          </a:p>
        </p:txBody>
      </p:sp>
      <p:sp>
        <p:nvSpPr>
          <p:cNvPr id="218" name="Oval 217">
            <a:extLst>
              <a:ext uri="{FF2B5EF4-FFF2-40B4-BE49-F238E27FC236}">
                <a16:creationId xmlns:a16="http://schemas.microsoft.com/office/drawing/2014/main" id="{DA57127F-298F-497C-B319-D020B562B4E4}"/>
              </a:ext>
            </a:extLst>
          </p:cNvPr>
          <p:cNvSpPr/>
          <p:nvPr/>
        </p:nvSpPr>
        <p:spPr bwMode="gray">
          <a:xfrm>
            <a:off x="256737" y="680991"/>
            <a:ext cx="237737" cy="23147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1</a:t>
            </a:r>
          </a:p>
        </p:txBody>
      </p:sp>
      <p:sp>
        <p:nvSpPr>
          <p:cNvPr id="220" name="Isosceles Triangle 219">
            <a:extLst>
              <a:ext uri="{FF2B5EF4-FFF2-40B4-BE49-F238E27FC236}">
                <a16:creationId xmlns:a16="http://schemas.microsoft.com/office/drawing/2014/main" id="{4CEFE46B-5291-44CC-9C93-77D6764EBF90}"/>
              </a:ext>
            </a:extLst>
          </p:cNvPr>
          <p:cNvSpPr/>
          <p:nvPr/>
        </p:nvSpPr>
        <p:spPr bwMode="gray">
          <a:xfrm rot="5400000">
            <a:off x="637979" y="998745"/>
            <a:ext cx="276116" cy="73236"/>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sp>
        <p:nvSpPr>
          <p:cNvPr id="221" name="Oval 220">
            <a:extLst>
              <a:ext uri="{FF2B5EF4-FFF2-40B4-BE49-F238E27FC236}">
                <a16:creationId xmlns:a16="http://schemas.microsoft.com/office/drawing/2014/main" id="{5A620266-EFF8-4D94-A8CC-1BB7826FBD81}"/>
              </a:ext>
            </a:extLst>
          </p:cNvPr>
          <p:cNvSpPr/>
          <p:nvPr/>
        </p:nvSpPr>
        <p:spPr bwMode="gray">
          <a:xfrm>
            <a:off x="3126260" y="1252125"/>
            <a:ext cx="237737" cy="23147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chemeClr val="bg1"/>
                </a:solidFill>
              </a:rPr>
              <a:t>2a</a:t>
            </a:r>
          </a:p>
        </p:txBody>
      </p:sp>
      <p:sp>
        <p:nvSpPr>
          <p:cNvPr id="222" name="TextBox 221">
            <a:extLst>
              <a:ext uri="{FF2B5EF4-FFF2-40B4-BE49-F238E27FC236}">
                <a16:creationId xmlns:a16="http://schemas.microsoft.com/office/drawing/2014/main" id="{D60EBAC6-0802-40B9-ADEF-72C6B8F51E53}"/>
              </a:ext>
            </a:extLst>
          </p:cNvPr>
          <p:cNvSpPr txBox="1"/>
          <p:nvPr/>
        </p:nvSpPr>
        <p:spPr>
          <a:xfrm>
            <a:off x="2700567" y="1465229"/>
            <a:ext cx="1050174" cy="323081"/>
          </a:xfrm>
          <a:prstGeom prst="rect">
            <a:avLst/>
          </a:prstGeom>
          <a:noFill/>
        </p:spPr>
        <p:txBody>
          <a:bodyPr wrap="square" lIns="0" tIns="0" rIns="0" bIns="0" rtlCol="0">
            <a:spAutoFit/>
          </a:bodyPr>
          <a:lstStyle/>
          <a:p>
            <a:pPr algn="ctr"/>
            <a:r>
              <a:rPr lang="en-US" sz="1050" b="1" dirty="0">
                <a:solidFill>
                  <a:srgbClr val="C00000"/>
                </a:solidFill>
              </a:rPr>
              <a:t>Domain NBA targeting</a:t>
            </a:r>
          </a:p>
        </p:txBody>
      </p:sp>
      <p:sp>
        <p:nvSpPr>
          <p:cNvPr id="223" name="Isosceles Triangle 222">
            <a:extLst>
              <a:ext uri="{FF2B5EF4-FFF2-40B4-BE49-F238E27FC236}">
                <a16:creationId xmlns:a16="http://schemas.microsoft.com/office/drawing/2014/main" id="{009EEDCD-D6BC-4EC2-84D3-B1D1EFF2FDD2}"/>
              </a:ext>
            </a:extLst>
          </p:cNvPr>
          <p:cNvSpPr/>
          <p:nvPr/>
        </p:nvSpPr>
        <p:spPr bwMode="gray">
          <a:xfrm rot="3432362">
            <a:off x="3503474" y="1196108"/>
            <a:ext cx="227538" cy="159757"/>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sp>
        <p:nvSpPr>
          <p:cNvPr id="225" name="Isosceles Triangle 224">
            <a:extLst>
              <a:ext uri="{FF2B5EF4-FFF2-40B4-BE49-F238E27FC236}">
                <a16:creationId xmlns:a16="http://schemas.microsoft.com/office/drawing/2014/main" id="{1188346A-5213-4757-BD24-21A5AF093057}"/>
              </a:ext>
            </a:extLst>
          </p:cNvPr>
          <p:cNvSpPr/>
          <p:nvPr/>
        </p:nvSpPr>
        <p:spPr bwMode="gray">
          <a:xfrm rot="5400000">
            <a:off x="3037327" y="976603"/>
            <a:ext cx="276116" cy="100538"/>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sp>
        <p:nvSpPr>
          <p:cNvPr id="226" name="Isosceles Triangle 225">
            <a:extLst>
              <a:ext uri="{FF2B5EF4-FFF2-40B4-BE49-F238E27FC236}">
                <a16:creationId xmlns:a16="http://schemas.microsoft.com/office/drawing/2014/main" id="{758A8855-B2EE-4D3F-ADC9-829EF24759FC}"/>
              </a:ext>
            </a:extLst>
          </p:cNvPr>
          <p:cNvSpPr/>
          <p:nvPr/>
        </p:nvSpPr>
        <p:spPr bwMode="gray">
          <a:xfrm rot="5400000">
            <a:off x="3434439" y="984647"/>
            <a:ext cx="276116" cy="100538"/>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cxnSp>
        <p:nvCxnSpPr>
          <p:cNvPr id="227" name="Elbow Connector 120">
            <a:extLst>
              <a:ext uri="{FF2B5EF4-FFF2-40B4-BE49-F238E27FC236}">
                <a16:creationId xmlns:a16="http://schemas.microsoft.com/office/drawing/2014/main" id="{93363494-8A87-4B48-ACE7-7DB872749F69}"/>
              </a:ext>
            </a:extLst>
          </p:cNvPr>
          <p:cNvCxnSpPr>
            <a:cxnSpLocks/>
            <a:stCxn id="140" idx="0"/>
          </p:cNvCxnSpPr>
          <p:nvPr/>
        </p:nvCxnSpPr>
        <p:spPr>
          <a:xfrm rot="5400000" flipH="1" flipV="1">
            <a:off x="3370701" y="2387923"/>
            <a:ext cx="93028" cy="468001"/>
          </a:xfrm>
          <a:prstGeom prst="bentConnector2">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Elbow Connector 120">
            <a:extLst>
              <a:ext uri="{FF2B5EF4-FFF2-40B4-BE49-F238E27FC236}">
                <a16:creationId xmlns:a16="http://schemas.microsoft.com/office/drawing/2014/main" id="{D3D7A562-FB79-49CC-AC73-EBBA93E57DDA}"/>
              </a:ext>
            </a:extLst>
          </p:cNvPr>
          <p:cNvCxnSpPr>
            <a:cxnSpLocks/>
            <a:stCxn id="106" idx="0"/>
          </p:cNvCxnSpPr>
          <p:nvPr/>
        </p:nvCxnSpPr>
        <p:spPr>
          <a:xfrm rot="5400000" flipH="1" flipV="1">
            <a:off x="3365897" y="3748304"/>
            <a:ext cx="107367" cy="453970"/>
          </a:xfrm>
          <a:prstGeom prst="bentConnector2">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Elbow Connector 120">
            <a:extLst>
              <a:ext uri="{FF2B5EF4-FFF2-40B4-BE49-F238E27FC236}">
                <a16:creationId xmlns:a16="http://schemas.microsoft.com/office/drawing/2014/main" id="{41FAAE9E-E17A-4051-95EA-2FA17EC681C9}"/>
              </a:ext>
            </a:extLst>
          </p:cNvPr>
          <p:cNvCxnSpPr>
            <a:cxnSpLocks/>
            <a:stCxn id="210" idx="0"/>
          </p:cNvCxnSpPr>
          <p:nvPr/>
        </p:nvCxnSpPr>
        <p:spPr>
          <a:xfrm rot="5400000" flipH="1" flipV="1">
            <a:off x="3373466" y="5108666"/>
            <a:ext cx="92228" cy="453972"/>
          </a:xfrm>
          <a:prstGeom prst="bentConnector2">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61EE545E-00CE-476C-82BE-F461AC64AB96}"/>
              </a:ext>
            </a:extLst>
          </p:cNvPr>
          <p:cNvCxnSpPr/>
          <p:nvPr/>
        </p:nvCxnSpPr>
        <p:spPr>
          <a:xfrm flipH="1">
            <a:off x="1836633" y="4477774"/>
            <a:ext cx="497653" cy="0"/>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6" name="TextBox 245">
            <a:extLst>
              <a:ext uri="{FF2B5EF4-FFF2-40B4-BE49-F238E27FC236}">
                <a16:creationId xmlns:a16="http://schemas.microsoft.com/office/drawing/2014/main" id="{6C0A302B-D699-456B-9D0E-B4E283CAAD11}"/>
              </a:ext>
            </a:extLst>
          </p:cNvPr>
          <p:cNvSpPr txBox="1"/>
          <p:nvPr/>
        </p:nvSpPr>
        <p:spPr>
          <a:xfrm>
            <a:off x="1916781" y="4345035"/>
            <a:ext cx="528243" cy="246093"/>
          </a:xfrm>
          <a:prstGeom prst="rect">
            <a:avLst/>
          </a:prstGeom>
          <a:noFill/>
        </p:spPr>
        <p:txBody>
          <a:bodyPr wrap="square" lIns="0" tIns="0" rIns="0" bIns="0" rtlCol="0">
            <a:spAutoFit/>
          </a:bodyPr>
          <a:lstStyle/>
          <a:p>
            <a:r>
              <a:rPr lang="en-US" sz="800" dirty="0"/>
              <a:t>Enterprise Feedback</a:t>
            </a:r>
          </a:p>
        </p:txBody>
      </p:sp>
      <p:sp>
        <p:nvSpPr>
          <p:cNvPr id="247" name="TextBox 246">
            <a:extLst>
              <a:ext uri="{FF2B5EF4-FFF2-40B4-BE49-F238E27FC236}">
                <a16:creationId xmlns:a16="http://schemas.microsoft.com/office/drawing/2014/main" id="{34CF5653-9388-42BE-9AB4-0B4A203486AF}"/>
              </a:ext>
            </a:extLst>
          </p:cNvPr>
          <p:cNvSpPr txBox="1"/>
          <p:nvPr/>
        </p:nvSpPr>
        <p:spPr>
          <a:xfrm rot="5400000">
            <a:off x="2268112" y="4551378"/>
            <a:ext cx="725849" cy="123047"/>
          </a:xfrm>
          <a:prstGeom prst="rect">
            <a:avLst/>
          </a:prstGeom>
          <a:noFill/>
        </p:spPr>
        <p:txBody>
          <a:bodyPr wrap="square" lIns="0" tIns="0" rIns="0" bIns="0" rtlCol="0">
            <a:spAutoFit/>
          </a:bodyPr>
          <a:lstStyle/>
          <a:p>
            <a:r>
              <a:rPr lang="en-US" sz="800" dirty="0">
                <a:solidFill>
                  <a:schemeClr val="tx2"/>
                </a:solidFill>
              </a:rPr>
              <a:t>Opportunities</a:t>
            </a:r>
          </a:p>
        </p:txBody>
      </p:sp>
      <p:sp>
        <p:nvSpPr>
          <p:cNvPr id="148" name="Flowchart: Magnetic Disk 147">
            <a:extLst>
              <a:ext uri="{FF2B5EF4-FFF2-40B4-BE49-F238E27FC236}">
                <a16:creationId xmlns:a16="http://schemas.microsoft.com/office/drawing/2014/main" id="{BF5ADCB9-93EB-415A-8D28-B9E3862B57FF}"/>
              </a:ext>
            </a:extLst>
          </p:cNvPr>
          <p:cNvSpPr/>
          <p:nvPr/>
        </p:nvSpPr>
        <p:spPr bwMode="gray">
          <a:xfrm>
            <a:off x="2955998" y="5882801"/>
            <a:ext cx="474593" cy="196551"/>
          </a:xfrm>
          <a:prstGeom prst="flowChartMagneticDisk">
            <a:avLst/>
          </a:prstGeom>
          <a:noFill/>
          <a:ln>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PBM DW</a:t>
            </a:r>
          </a:p>
        </p:txBody>
      </p:sp>
      <p:sp>
        <p:nvSpPr>
          <p:cNvPr id="178" name="Flowchart: Magnetic Disk 177">
            <a:extLst>
              <a:ext uri="{FF2B5EF4-FFF2-40B4-BE49-F238E27FC236}">
                <a16:creationId xmlns:a16="http://schemas.microsoft.com/office/drawing/2014/main" id="{435C7006-EDE8-43FA-9053-39035351C3D3}"/>
              </a:ext>
            </a:extLst>
          </p:cNvPr>
          <p:cNvSpPr/>
          <p:nvPr/>
        </p:nvSpPr>
        <p:spPr bwMode="gray">
          <a:xfrm>
            <a:off x="2957643" y="4514977"/>
            <a:ext cx="474593" cy="196551"/>
          </a:xfrm>
          <a:prstGeom prst="flowChartMagneticDisk">
            <a:avLst/>
          </a:prstGeom>
          <a:noFill/>
          <a:ln>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Rx DW</a:t>
            </a:r>
          </a:p>
        </p:txBody>
      </p:sp>
      <p:cxnSp>
        <p:nvCxnSpPr>
          <p:cNvPr id="187" name="Straight Arrow Connector 186">
            <a:extLst>
              <a:ext uri="{FF2B5EF4-FFF2-40B4-BE49-F238E27FC236}">
                <a16:creationId xmlns:a16="http://schemas.microsoft.com/office/drawing/2014/main" id="{091D2EDD-37DA-4835-8B3B-01B96B647720}"/>
              </a:ext>
            </a:extLst>
          </p:cNvPr>
          <p:cNvCxnSpPr>
            <a:cxnSpLocks/>
            <a:stCxn id="148" idx="1"/>
            <a:endCxn id="210" idx="2"/>
          </p:cNvCxnSpPr>
          <p:nvPr/>
        </p:nvCxnSpPr>
        <p:spPr>
          <a:xfrm flipH="1" flipV="1">
            <a:off x="3192594" y="5756535"/>
            <a:ext cx="701" cy="126266"/>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54597E00-72D2-447D-BDB5-B19889B0A716}"/>
              </a:ext>
            </a:extLst>
          </p:cNvPr>
          <p:cNvCxnSpPr>
            <a:cxnSpLocks/>
            <a:stCxn id="178" idx="1"/>
            <a:endCxn id="106" idx="2"/>
          </p:cNvCxnSpPr>
          <p:nvPr/>
        </p:nvCxnSpPr>
        <p:spPr>
          <a:xfrm flipH="1" flipV="1">
            <a:off x="3192596" y="4403740"/>
            <a:ext cx="2344" cy="111237"/>
          </a:xfrm>
          <a:prstGeom prst="straightConnector1">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7918AE7-F1C3-4A31-A77D-8F29C76C01E2}"/>
              </a:ext>
            </a:extLst>
          </p:cNvPr>
          <p:cNvSpPr/>
          <p:nvPr/>
        </p:nvSpPr>
        <p:spPr bwMode="gray">
          <a:xfrm>
            <a:off x="4708953" y="2057096"/>
            <a:ext cx="1178100" cy="246067"/>
          </a:xfrm>
          <a:prstGeom prst="rect">
            <a:avLst/>
          </a:prstGeom>
          <a:no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Benz</a:t>
            </a:r>
          </a:p>
          <a:p>
            <a:pPr algn="ctr"/>
            <a:r>
              <a:rPr lang="en-US" sz="700" b="1" dirty="0">
                <a:solidFill>
                  <a:schemeClr val="tx1"/>
                </a:solidFill>
              </a:rPr>
              <a:t>HCB Digital orchestration</a:t>
            </a:r>
            <a:endParaRPr lang="en-US" sz="600" b="1" dirty="0">
              <a:solidFill>
                <a:schemeClr val="tx1"/>
              </a:solidFill>
            </a:endParaRPr>
          </a:p>
        </p:txBody>
      </p:sp>
      <p:cxnSp>
        <p:nvCxnSpPr>
          <p:cNvPr id="195" name="Straight Arrow Connector 194">
            <a:extLst>
              <a:ext uri="{FF2B5EF4-FFF2-40B4-BE49-F238E27FC236}">
                <a16:creationId xmlns:a16="http://schemas.microsoft.com/office/drawing/2014/main" id="{6B8C8A3C-B6E2-42E1-B2A7-7EB3D177ADF0}"/>
              </a:ext>
            </a:extLst>
          </p:cNvPr>
          <p:cNvCxnSpPr/>
          <p:nvPr/>
        </p:nvCxnSpPr>
        <p:spPr>
          <a:xfrm flipV="1">
            <a:off x="5887534" y="2350128"/>
            <a:ext cx="512366" cy="1845"/>
          </a:xfrm>
          <a:prstGeom prst="straightConnector1">
            <a:avLst/>
          </a:prstGeom>
          <a:ln w="6350" cmpd="sng">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70E08547-4E1C-4166-95DB-240C83CDD410}"/>
              </a:ext>
            </a:extLst>
          </p:cNvPr>
          <p:cNvSpPr txBox="1"/>
          <p:nvPr/>
        </p:nvSpPr>
        <p:spPr>
          <a:xfrm>
            <a:off x="6056779" y="2232147"/>
            <a:ext cx="332539" cy="123047"/>
          </a:xfrm>
          <a:prstGeom prst="rect">
            <a:avLst/>
          </a:prstGeom>
          <a:noFill/>
        </p:spPr>
        <p:txBody>
          <a:bodyPr wrap="square" lIns="0" tIns="0" rIns="0" bIns="0" rtlCol="0">
            <a:spAutoFit/>
          </a:bodyPr>
          <a:lstStyle/>
          <a:p>
            <a:r>
              <a:rPr lang="en-US" sz="800" dirty="0">
                <a:solidFill>
                  <a:schemeClr val="tx2"/>
                </a:solidFill>
              </a:rPr>
              <a:t>API</a:t>
            </a:r>
          </a:p>
        </p:txBody>
      </p:sp>
      <p:sp>
        <p:nvSpPr>
          <p:cNvPr id="203" name="Rectangle 202">
            <a:extLst>
              <a:ext uri="{FF2B5EF4-FFF2-40B4-BE49-F238E27FC236}">
                <a16:creationId xmlns:a16="http://schemas.microsoft.com/office/drawing/2014/main" id="{6988C7DB-C80F-4A58-A41C-6D1A01A39191}"/>
              </a:ext>
            </a:extLst>
          </p:cNvPr>
          <p:cNvSpPr/>
          <p:nvPr/>
        </p:nvSpPr>
        <p:spPr bwMode="gray">
          <a:xfrm>
            <a:off x="2838858" y="3105619"/>
            <a:ext cx="690520" cy="183466"/>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QME</a:t>
            </a:r>
            <a:endParaRPr lang="en-US" sz="700" b="1" dirty="0">
              <a:solidFill>
                <a:schemeClr val="tx1"/>
              </a:solidFill>
            </a:endParaRPr>
          </a:p>
        </p:txBody>
      </p:sp>
      <p:cxnSp>
        <p:nvCxnSpPr>
          <p:cNvPr id="206" name="Elbow Connector 120">
            <a:extLst>
              <a:ext uri="{FF2B5EF4-FFF2-40B4-BE49-F238E27FC236}">
                <a16:creationId xmlns:a16="http://schemas.microsoft.com/office/drawing/2014/main" id="{F6D55BB2-257B-43B9-93C7-BA0ABBEFA3EC}"/>
              </a:ext>
            </a:extLst>
          </p:cNvPr>
          <p:cNvCxnSpPr>
            <a:cxnSpLocks/>
            <a:stCxn id="203" idx="3"/>
          </p:cNvCxnSpPr>
          <p:nvPr/>
        </p:nvCxnSpPr>
        <p:spPr>
          <a:xfrm flipV="1">
            <a:off x="3529378" y="2857960"/>
            <a:ext cx="2859940" cy="339392"/>
          </a:xfrm>
          <a:prstGeom prst="bentConnector3">
            <a:avLst>
              <a:gd name="adj1" fmla="val 3438"/>
            </a:avLst>
          </a:prstGeom>
          <a:ln w="63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02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6FB5-616A-4429-B21A-C6F64A55DA2E}"/>
              </a:ext>
            </a:extLst>
          </p:cNvPr>
          <p:cNvSpPr>
            <a:spLocks noGrp="1"/>
          </p:cNvSpPr>
          <p:nvPr>
            <p:ph type="title"/>
          </p:nvPr>
        </p:nvSpPr>
        <p:spPr>
          <a:xfrm>
            <a:off x="209916" y="247959"/>
            <a:ext cx="11803626" cy="464848"/>
          </a:xfrm>
        </p:spPr>
        <p:txBody>
          <a:bodyPr/>
          <a:lstStyle/>
          <a:p>
            <a:r>
              <a:rPr lang="en-US" sz="2399" dirty="0"/>
              <a:t>Summary of Gaps and Opportunities with the existing NBA framework</a:t>
            </a:r>
          </a:p>
        </p:txBody>
      </p:sp>
      <p:sp>
        <p:nvSpPr>
          <p:cNvPr id="3" name="Content Placeholder 2">
            <a:extLst>
              <a:ext uri="{FF2B5EF4-FFF2-40B4-BE49-F238E27FC236}">
                <a16:creationId xmlns:a16="http://schemas.microsoft.com/office/drawing/2014/main" id="{7F17D8A1-C2E6-41B8-925C-B68F10DE4369}"/>
              </a:ext>
            </a:extLst>
          </p:cNvPr>
          <p:cNvSpPr>
            <a:spLocks noGrp="1"/>
          </p:cNvSpPr>
          <p:nvPr>
            <p:ph idx="1"/>
          </p:nvPr>
        </p:nvSpPr>
        <p:spPr>
          <a:xfrm>
            <a:off x="296631" y="970062"/>
            <a:ext cx="11471940" cy="5497684"/>
          </a:xfrm>
        </p:spPr>
        <p:txBody>
          <a:bodyPr/>
          <a:lstStyle/>
          <a:p>
            <a:pPr marL="342900" marR="0" lvl="0" indent="-342900">
              <a:spcBef>
                <a:spcPts val="0"/>
              </a:spcBef>
              <a:spcAft>
                <a:spcPts val="0"/>
              </a:spcAft>
              <a:buFont typeface="+mj-lt"/>
              <a:buAutoNum type="arabicPeriod"/>
            </a:pPr>
            <a:r>
              <a:rPr lang="en-US" sz="1600" dirty="0">
                <a:effectLst/>
                <a:ea typeface="Calibri" panose="020F0502020204030204" pitchFamily="34" charset="0"/>
                <a:cs typeface="Times New Roman" panose="02020603050405020304" pitchFamily="18" charset="0"/>
              </a:rPr>
              <a:t>Lack of cross-LOB business NBA governance: </a:t>
            </a:r>
            <a:r>
              <a:rPr lang="en-US" sz="1600" b="0" dirty="0">
                <a:effectLst/>
                <a:ea typeface="Calibri" panose="020F0502020204030204" pitchFamily="34" charset="0"/>
                <a:cs typeface="Times New Roman" panose="02020603050405020304" pitchFamily="18" charset="0"/>
              </a:rPr>
              <a:t>All three LOBs Retail, PBM and HCB have significant shared populations as well as overlapping Care Management programs. However currently there is no cross-LOB governance that would ensure optimal customer experience across enterprise channels, potentially resulting in duplicate and stale messaging to shared populations. Some examples include vaccination campaigns, brand-to-generic drug conversation campaigns etc. </a:t>
            </a:r>
          </a:p>
          <a:p>
            <a:pPr marL="342900" marR="0" lvl="0" indent="-342900">
              <a:spcBef>
                <a:spcPts val="0"/>
              </a:spcBef>
              <a:spcAft>
                <a:spcPts val="0"/>
              </a:spcAft>
              <a:buFont typeface="+mj-lt"/>
              <a:buAutoNum type="arabicPeriod"/>
            </a:pPr>
            <a:r>
              <a:rPr lang="en-US" sz="1600" dirty="0">
                <a:effectLst/>
                <a:ea typeface="Calibri" panose="020F0502020204030204" pitchFamily="34" charset="0"/>
                <a:cs typeface="Times New Roman" panose="02020603050405020304" pitchFamily="18" charset="0"/>
              </a:rPr>
              <a:t>Customer experience: </a:t>
            </a:r>
            <a:r>
              <a:rPr lang="en-US" sz="1600" b="0" dirty="0">
                <a:effectLst/>
                <a:ea typeface="Calibri" panose="020F0502020204030204" pitchFamily="34" charset="0"/>
                <a:cs typeface="Times New Roman" panose="02020603050405020304" pitchFamily="18" charset="0"/>
              </a:rPr>
              <a:t>The ideal customer experience would be to utilize the newly learnt information about the customer’s interests and propensity, to make insights-driven NBA decisioning during a live interaction, rather than defer and re-engage the customer the following day. Currently, our customers and colleagues interact mostly during the day whereas our NBA Decisioning engines work during the night, thereby complete absence of live insights-driven NBA Decisioning assistance to the live interactions.</a:t>
            </a:r>
          </a:p>
          <a:p>
            <a:pPr marL="342900" marR="0" lvl="0" indent="-342900">
              <a:spcBef>
                <a:spcPts val="0"/>
              </a:spcBef>
              <a:spcAft>
                <a:spcPts val="0"/>
              </a:spcAft>
              <a:buFont typeface="+mj-lt"/>
              <a:buAutoNum type="arabicPeriod"/>
            </a:pPr>
            <a:r>
              <a:rPr lang="en-US" sz="1600" dirty="0">
                <a:effectLst/>
                <a:ea typeface="Calibri" panose="020F0502020204030204" pitchFamily="34" charset="0"/>
                <a:cs typeface="Times New Roman" panose="02020603050405020304" pitchFamily="18" charset="0"/>
              </a:rPr>
              <a:t>Monetization: </a:t>
            </a:r>
            <a:r>
              <a:rPr lang="en-US" sz="1600" b="0" dirty="0">
                <a:effectLst/>
                <a:ea typeface="Calibri" panose="020F0502020204030204" pitchFamily="34" charset="0"/>
                <a:cs typeface="Times New Roman" panose="02020603050405020304" pitchFamily="18" charset="0"/>
              </a:rPr>
              <a:t>Engagement channels encounter significant new information and propensity of the customer during live interactions, that can be utilized for decisioning of monetization opportunities while the customer is actively engaged in the interaction and interested in CVS Health products and services. </a:t>
            </a:r>
            <a:r>
              <a:rPr lang="en-US" sz="1600" b="0" dirty="0">
                <a:solidFill>
                  <a:srgbClr val="FF0000"/>
                </a:solidFill>
                <a:effectLst/>
                <a:ea typeface="Calibri" panose="020F0502020204030204" pitchFamily="34" charset="0"/>
                <a:cs typeface="Times New Roman" panose="02020603050405020304" pitchFamily="18" charset="0"/>
              </a:rPr>
              <a:t>A delayed action could be a lost opportunity!</a:t>
            </a:r>
            <a:endParaRPr lang="en-US" sz="1600" b="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600" dirty="0">
                <a:effectLst/>
                <a:ea typeface="Calibri" panose="020F0502020204030204" pitchFamily="34" charset="0"/>
                <a:cs typeface="Times New Roman" panose="02020603050405020304" pitchFamily="18" charset="0"/>
              </a:rPr>
              <a:t>Care Coordination: </a:t>
            </a:r>
            <a:r>
              <a:rPr lang="en-US" sz="1600" b="0" dirty="0">
                <a:effectLst/>
                <a:ea typeface="Calibri" panose="020F0502020204030204" pitchFamily="34" charset="0"/>
                <a:cs typeface="Times New Roman" panose="02020603050405020304" pitchFamily="18" charset="0"/>
              </a:rPr>
              <a:t>Warm transfers and coordinated customer interactions across multiple CVSH providers/colleagues will need to be assisted by seamless system workflow of insights-driven NBA actions. This is a concrete need today in multiple areas, but the underlying technology capability does not exist. </a:t>
            </a:r>
          </a:p>
          <a:p>
            <a:pPr marL="342900" marR="0" lvl="0" indent="-342900">
              <a:spcBef>
                <a:spcPts val="0"/>
              </a:spcBef>
              <a:spcAft>
                <a:spcPts val="0"/>
              </a:spcAft>
              <a:buFont typeface="+mj-lt"/>
              <a:buAutoNum type="arabicPeriod"/>
            </a:pPr>
            <a:r>
              <a:rPr lang="en-US" sz="1600" dirty="0">
                <a:effectLst/>
                <a:ea typeface="Calibri" panose="020F0502020204030204" pitchFamily="34" charset="0"/>
                <a:cs typeface="Times New Roman" panose="02020603050405020304" pitchFamily="18" charset="0"/>
              </a:rPr>
              <a:t>Effectiveness: </a:t>
            </a:r>
            <a:r>
              <a:rPr lang="en-US" sz="1600" b="0" dirty="0">
                <a:effectLst/>
                <a:ea typeface="Calibri" panose="020F0502020204030204" pitchFamily="34" charset="0"/>
                <a:cs typeface="Times New Roman" panose="02020603050405020304" pitchFamily="18" charset="0"/>
              </a:rPr>
              <a:t>The most effective time to serve a customer with Next Best Actions is during a live interaction rather than defer to a subsequent interaction!</a:t>
            </a:r>
          </a:p>
          <a:p>
            <a:pPr marL="342900" marR="0" lvl="0" indent="-342900">
              <a:spcBef>
                <a:spcPts val="0"/>
              </a:spcBef>
              <a:spcAft>
                <a:spcPts val="0"/>
              </a:spcAft>
              <a:buFont typeface="+mj-lt"/>
              <a:buAutoNum type="arabicPeriod"/>
            </a:pPr>
            <a:r>
              <a:rPr lang="en-US" sz="1600" dirty="0">
                <a:effectLst/>
                <a:ea typeface="Calibri" panose="020F0502020204030204" pitchFamily="34" charset="0"/>
                <a:cs typeface="Times New Roman" panose="02020603050405020304" pitchFamily="18" charset="0"/>
              </a:rPr>
              <a:t>Cost savings: </a:t>
            </a:r>
            <a:r>
              <a:rPr lang="en-US" sz="1600" b="0" dirty="0">
                <a:effectLst/>
                <a:ea typeface="Calibri" panose="020F0502020204030204" pitchFamily="34" charset="0"/>
                <a:cs typeface="Times New Roman" panose="02020603050405020304" pitchFamily="18" charset="0"/>
              </a:rPr>
              <a:t>Avoidance of need for re-engagement results in reduction of outreach calls and thereby cost savings.</a:t>
            </a:r>
          </a:p>
          <a:p>
            <a:endParaRPr lang="en-US" sz="1600" b="0" dirty="0"/>
          </a:p>
        </p:txBody>
      </p:sp>
      <p:sp>
        <p:nvSpPr>
          <p:cNvPr id="4" name="TextBox 3">
            <a:extLst>
              <a:ext uri="{FF2B5EF4-FFF2-40B4-BE49-F238E27FC236}">
                <a16:creationId xmlns:a16="http://schemas.microsoft.com/office/drawing/2014/main" id="{19F996BA-93A2-4E54-B4FB-E1497BEA0452}"/>
              </a:ext>
            </a:extLst>
          </p:cNvPr>
          <p:cNvSpPr txBox="1"/>
          <p:nvPr/>
        </p:nvSpPr>
        <p:spPr>
          <a:xfrm>
            <a:off x="10543452" y="6086039"/>
            <a:ext cx="1348742" cy="215388"/>
          </a:xfrm>
          <a:prstGeom prst="rect">
            <a:avLst/>
          </a:prstGeom>
          <a:noFill/>
        </p:spPr>
        <p:txBody>
          <a:bodyPr wrap="square" lIns="0" tIns="0" rIns="0" bIns="0" rtlCol="0">
            <a:spAutoFit/>
          </a:bodyPr>
          <a:lstStyle/>
          <a:p>
            <a:r>
              <a:rPr lang="en-US" sz="1400" dirty="0">
                <a:solidFill>
                  <a:schemeClr val="tx2"/>
                </a:solidFill>
              </a:rPr>
              <a:t>Continued….</a:t>
            </a:r>
          </a:p>
        </p:txBody>
      </p:sp>
    </p:spTree>
    <p:extLst>
      <p:ext uri="{BB962C8B-B14F-4D97-AF65-F5344CB8AC3E}">
        <p14:creationId xmlns:p14="http://schemas.microsoft.com/office/powerpoint/2010/main" val="190752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6FB5-616A-4429-B21A-C6F64A55DA2E}"/>
              </a:ext>
            </a:extLst>
          </p:cNvPr>
          <p:cNvSpPr>
            <a:spLocks noGrp="1"/>
          </p:cNvSpPr>
          <p:nvPr>
            <p:ph type="title"/>
          </p:nvPr>
        </p:nvSpPr>
        <p:spPr>
          <a:xfrm>
            <a:off x="209916" y="247959"/>
            <a:ext cx="11803626" cy="464848"/>
          </a:xfrm>
        </p:spPr>
        <p:txBody>
          <a:bodyPr/>
          <a:lstStyle/>
          <a:p>
            <a:r>
              <a:rPr lang="en-US" sz="2399" dirty="0"/>
              <a:t>What are some of the major gaps with the existing NBA framework?</a:t>
            </a:r>
          </a:p>
        </p:txBody>
      </p:sp>
      <p:sp>
        <p:nvSpPr>
          <p:cNvPr id="3" name="Content Placeholder 2">
            <a:extLst>
              <a:ext uri="{FF2B5EF4-FFF2-40B4-BE49-F238E27FC236}">
                <a16:creationId xmlns:a16="http://schemas.microsoft.com/office/drawing/2014/main" id="{7F17D8A1-C2E6-41B8-925C-B68F10DE4369}"/>
              </a:ext>
            </a:extLst>
          </p:cNvPr>
          <p:cNvSpPr>
            <a:spLocks noGrp="1"/>
          </p:cNvSpPr>
          <p:nvPr>
            <p:ph idx="1"/>
          </p:nvPr>
        </p:nvSpPr>
        <p:spPr>
          <a:xfrm>
            <a:off x="420254" y="1209759"/>
            <a:ext cx="11471940" cy="5497684"/>
          </a:xfrm>
        </p:spPr>
        <p:txBody>
          <a:bodyPr/>
          <a:lstStyle/>
          <a:p>
            <a:pPr marL="342797" indent="-342797">
              <a:buFont typeface="Arial" panose="020B0604020202020204" pitchFamily="34" charset="0"/>
              <a:buChar char="•"/>
            </a:pPr>
            <a:r>
              <a:rPr lang="en-US" dirty="0"/>
              <a:t>1. Stale data used as input to NBA insights. </a:t>
            </a:r>
          </a:p>
          <a:p>
            <a:pPr marL="685594" lvl="3" indent="-342797"/>
            <a:r>
              <a:rPr lang="en-US" dirty="0"/>
              <a:t>HCB and Enterprise Payor Agnostic Care Management programs NBA targeting mechanism relies very heavily on claims data which could be up to 30-90 days latent, and as a result, significant percentage of NBAs could be stale. A potential mitigation might be to leverage live CDR data, but that is subject to constraints due to the industry regulations that restrict interoperability data use limiting to “clinical treatment” context which allows consumption by MinuteClinic, Retail Pharmacy, Specialty Pharmacy and Coram but not by other LOBs. Typically, Payors are not allowed to use interoperability data due to lack of “clinical treatment” applicability.</a:t>
            </a:r>
          </a:p>
          <a:p>
            <a:pPr marL="685594" lvl="3" indent="-342797"/>
            <a:r>
              <a:rPr lang="en-US" dirty="0"/>
              <a:t>PBM programs NBA targeting mechanism is based on PBM DW data which is 24 hours latent. NBAs could be stale by maximum of 24 hours.</a:t>
            </a:r>
          </a:p>
          <a:p>
            <a:pPr marL="685594" lvl="3" indent="-342797"/>
            <a:r>
              <a:rPr lang="en-US" dirty="0"/>
              <a:t>Retail NBA targeting mechanism is based on real-time replicated data in RxDW, further, NBAs are re-validated with real-time Rx data right before delivery. No significant staleness expected for Retail domain NBAs (50M a day). However, several Aetna and enterprise NBAs are also sent to Retail Pharmacy for delivery which could be stale, as described in item #1 above.</a:t>
            </a:r>
          </a:p>
          <a:p>
            <a:pPr marL="342797" indent="-342797">
              <a:buFont typeface="Arial" panose="020B0604020202020204" pitchFamily="34" charset="0"/>
              <a:buChar char="•"/>
            </a:pPr>
            <a:r>
              <a:rPr lang="en-US" dirty="0"/>
              <a:t>2. Duplicate delivery of the same NBA (often stale) over and over again, potentially causing customer annoyance besides lack of continued relevance in some situations.</a:t>
            </a:r>
          </a:p>
          <a:p>
            <a:pPr marL="685594" lvl="3" indent="-342797"/>
            <a:r>
              <a:rPr lang="en-US" dirty="0"/>
              <a:t>As an example, Aetna sends a Flu vaccine reminder NBA to member John Smith. John goes to CVS/Walgreens to get Flu shot. A few days later John goes to Aetna Health digital app, notices the Flu vaccine reminder NBA popup and declares that he had already taken one. Subsequently John calls Aetna CSR and gets reminded again of Flu vaccine. The CSR records in the system that John already took the Flu vaccine, but that disposition is not immediately used by the insights engine and hence subsequent interactions with other channels such as Care Management also result in Flu vaccine reminder NBA until the next batch of Targeting runs later that night/week. </a:t>
            </a:r>
          </a:p>
        </p:txBody>
      </p:sp>
      <p:sp>
        <p:nvSpPr>
          <p:cNvPr id="4" name="TextBox 3">
            <a:extLst>
              <a:ext uri="{FF2B5EF4-FFF2-40B4-BE49-F238E27FC236}">
                <a16:creationId xmlns:a16="http://schemas.microsoft.com/office/drawing/2014/main" id="{19F996BA-93A2-4E54-B4FB-E1497BEA0452}"/>
              </a:ext>
            </a:extLst>
          </p:cNvPr>
          <p:cNvSpPr txBox="1"/>
          <p:nvPr/>
        </p:nvSpPr>
        <p:spPr>
          <a:xfrm>
            <a:off x="10543452" y="6086039"/>
            <a:ext cx="1348742" cy="215388"/>
          </a:xfrm>
          <a:prstGeom prst="rect">
            <a:avLst/>
          </a:prstGeom>
          <a:noFill/>
        </p:spPr>
        <p:txBody>
          <a:bodyPr wrap="square" lIns="0" tIns="0" rIns="0" bIns="0" rtlCol="0">
            <a:spAutoFit/>
          </a:bodyPr>
          <a:lstStyle/>
          <a:p>
            <a:r>
              <a:rPr lang="en-US" sz="1400" dirty="0">
                <a:solidFill>
                  <a:schemeClr val="tx2"/>
                </a:solidFill>
              </a:rPr>
              <a:t>Continued….</a:t>
            </a:r>
          </a:p>
        </p:txBody>
      </p:sp>
      <p:sp>
        <p:nvSpPr>
          <p:cNvPr id="6" name="Rectangle 5">
            <a:extLst>
              <a:ext uri="{FF2B5EF4-FFF2-40B4-BE49-F238E27FC236}">
                <a16:creationId xmlns:a16="http://schemas.microsoft.com/office/drawing/2014/main" id="{BD6B9E15-536A-4C09-9BAE-9EF59DEC5059}"/>
              </a:ext>
            </a:extLst>
          </p:cNvPr>
          <p:cNvSpPr/>
          <p:nvPr/>
        </p:nvSpPr>
        <p:spPr bwMode="gray">
          <a:xfrm rot="19647202">
            <a:off x="9399147" y="4045750"/>
            <a:ext cx="372667" cy="166781"/>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50" b="1" dirty="0">
                <a:solidFill>
                  <a:schemeClr val="bg1"/>
                </a:solidFill>
              </a:rPr>
              <a:t>Tech</a:t>
            </a:r>
          </a:p>
        </p:txBody>
      </p:sp>
      <p:sp>
        <p:nvSpPr>
          <p:cNvPr id="7" name="Rectangle 6">
            <a:extLst>
              <a:ext uri="{FF2B5EF4-FFF2-40B4-BE49-F238E27FC236}">
                <a16:creationId xmlns:a16="http://schemas.microsoft.com/office/drawing/2014/main" id="{230DFDBE-09B9-446A-A232-EE4E044C1EF2}"/>
              </a:ext>
            </a:extLst>
          </p:cNvPr>
          <p:cNvSpPr/>
          <p:nvPr/>
        </p:nvSpPr>
        <p:spPr bwMode="gray">
          <a:xfrm rot="19647202">
            <a:off x="5507941" y="1200046"/>
            <a:ext cx="372667" cy="166781"/>
          </a:xfrm>
          <a:prstGeom prst="rect">
            <a:avLst/>
          </a:prstGeom>
          <a:solidFill>
            <a:srgbClr val="00B0F0"/>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50" b="1" dirty="0">
                <a:solidFill>
                  <a:schemeClr val="tx1"/>
                </a:solidFill>
              </a:rPr>
              <a:t>Data</a:t>
            </a:r>
          </a:p>
        </p:txBody>
      </p:sp>
    </p:spTree>
    <p:extLst>
      <p:ext uri="{BB962C8B-B14F-4D97-AF65-F5344CB8AC3E}">
        <p14:creationId xmlns:p14="http://schemas.microsoft.com/office/powerpoint/2010/main" val="1023396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6FB5-616A-4429-B21A-C6F64A55DA2E}"/>
              </a:ext>
            </a:extLst>
          </p:cNvPr>
          <p:cNvSpPr>
            <a:spLocks noGrp="1"/>
          </p:cNvSpPr>
          <p:nvPr>
            <p:ph type="title"/>
          </p:nvPr>
        </p:nvSpPr>
        <p:spPr>
          <a:xfrm>
            <a:off x="209917" y="247959"/>
            <a:ext cx="11682277" cy="713046"/>
          </a:xfrm>
        </p:spPr>
        <p:txBody>
          <a:bodyPr/>
          <a:lstStyle/>
          <a:p>
            <a:r>
              <a:rPr lang="en-US" sz="2399" dirty="0"/>
              <a:t>What are some of the significant gaps with the existing framework?</a:t>
            </a:r>
          </a:p>
        </p:txBody>
      </p:sp>
      <p:sp>
        <p:nvSpPr>
          <p:cNvPr id="3" name="Content Placeholder 2">
            <a:extLst>
              <a:ext uri="{FF2B5EF4-FFF2-40B4-BE49-F238E27FC236}">
                <a16:creationId xmlns:a16="http://schemas.microsoft.com/office/drawing/2014/main" id="{7F17D8A1-C2E6-41B8-925C-B68F10DE4369}"/>
              </a:ext>
            </a:extLst>
          </p:cNvPr>
          <p:cNvSpPr>
            <a:spLocks noGrp="1"/>
          </p:cNvSpPr>
          <p:nvPr>
            <p:ph idx="1"/>
          </p:nvPr>
        </p:nvSpPr>
        <p:spPr>
          <a:xfrm>
            <a:off x="420254" y="1209759"/>
            <a:ext cx="11471940" cy="5497684"/>
          </a:xfrm>
        </p:spPr>
        <p:txBody>
          <a:bodyPr/>
          <a:lstStyle/>
          <a:p>
            <a:pPr marL="342797" indent="-342797">
              <a:buFont typeface="Arial" panose="020B0604020202020204" pitchFamily="34" charset="0"/>
              <a:buChar char="•"/>
            </a:pPr>
            <a:r>
              <a:rPr lang="en-US" dirty="0"/>
              <a:t>3. Batch mechanism, no </a:t>
            </a:r>
            <a:r>
              <a:rPr lang="en-US" u="sng" dirty="0"/>
              <a:t>re-decisioning</a:t>
            </a:r>
            <a:r>
              <a:rPr lang="en-US" dirty="0"/>
              <a:t> based on real-time context</a:t>
            </a:r>
          </a:p>
          <a:p>
            <a:pPr marL="685594" lvl="3" indent="-342797"/>
            <a:r>
              <a:rPr lang="en-US" dirty="0"/>
              <a:t>Results in duplicate NBA delivery across multiple channels until the next batch retargeting process runs, as described on the previous slide.</a:t>
            </a:r>
          </a:p>
          <a:p>
            <a:pPr marL="342797" indent="-342797">
              <a:buFont typeface="Arial" panose="020B0604020202020204" pitchFamily="34" charset="0"/>
              <a:buChar char="•"/>
            </a:pPr>
            <a:r>
              <a:rPr lang="en-US" dirty="0"/>
              <a:t>4. Batch mechanism, no </a:t>
            </a:r>
            <a:r>
              <a:rPr lang="en-US" u="sng" dirty="0"/>
              <a:t>decisioning</a:t>
            </a:r>
            <a:r>
              <a:rPr lang="en-US" dirty="0"/>
              <a:t> based on real-time context</a:t>
            </a:r>
          </a:p>
          <a:p>
            <a:pPr marL="685594" lvl="3" indent="-342797"/>
            <a:r>
              <a:rPr lang="en-US" dirty="0"/>
              <a:t>A. Results in missed opportunities to help the customer better. </a:t>
            </a:r>
          </a:p>
          <a:p>
            <a:pPr marL="1029979" lvl="5" indent="-342797"/>
            <a:r>
              <a:rPr lang="en-US" sz="1200" dirty="0"/>
              <a:t>Example #1: CVSH is unaware that John Smith has mental health needs. John happens to be browsing on the MinuteClinic website, clicks on the Behavioral Health(BH) services link and browses through the content. John lacks the motivation to schedule a visit and leaves the website. That is an opportunity for CVSH to learn John’s interest in the BH service, but currently we do not follow-up with an email/SMS NBA. A minute later John happens to be in a conversation with an Aetna CSR on an unrelated matter but there is no NBA that would prompt the CSR to bring up the mental health needs topic to discuss how CVSH can help.</a:t>
            </a:r>
          </a:p>
          <a:p>
            <a:pPr marL="1029979" lvl="5" indent="-342797"/>
            <a:r>
              <a:rPr lang="en-US" sz="1200" dirty="0"/>
              <a:t>Example #2: John goes to the MinuteClinic website and cancels a previously scheduled visit for a Diabetic Retinopathy Exam(DRE) screening. A minute later John happens to be on a call with a CVSH associate. We do not follow-up with John to encourage him to reschedule the missed visit.</a:t>
            </a:r>
          </a:p>
          <a:p>
            <a:pPr marL="685594" lvl="3" indent="-342797"/>
            <a:r>
              <a:rPr lang="en-US" dirty="0"/>
              <a:t>B. Results in missed opportunities for monetization (upsell/cross sell).</a:t>
            </a:r>
          </a:p>
          <a:p>
            <a:pPr marL="1029979" lvl="5" indent="-342797"/>
            <a:r>
              <a:rPr lang="en-US" sz="1200" dirty="0"/>
              <a:t>Example: While browsing on the HealthHUB website, John is attracted to the newly launched Nutrition service and clicks on the content to learn about it. John lacks motivation to enroll in the program and leaves the website. We do not follow-up with an NBA that could inform John of the promotional offer that is currently running on the Nutrition program. Later that day John calls Aetna CSR to discuss an unrelated matter, but there is no NBA to prompt the CSR to offer the promotion on the Nutrition service.</a:t>
            </a:r>
          </a:p>
        </p:txBody>
      </p:sp>
      <p:sp>
        <p:nvSpPr>
          <p:cNvPr id="4" name="TextBox 3">
            <a:extLst>
              <a:ext uri="{FF2B5EF4-FFF2-40B4-BE49-F238E27FC236}">
                <a16:creationId xmlns:a16="http://schemas.microsoft.com/office/drawing/2014/main" id="{319A0BD2-B2CB-4EB7-A103-A92AACBC9F74}"/>
              </a:ext>
            </a:extLst>
          </p:cNvPr>
          <p:cNvSpPr txBox="1"/>
          <p:nvPr/>
        </p:nvSpPr>
        <p:spPr>
          <a:xfrm>
            <a:off x="10630166" y="664267"/>
            <a:ext cx="1348742" cy="215388"/>
          </a:xfrm>
          <a:prstGeom prst="rect">
            <a:avLst/>
          </a:prstGeom>
          <a:noFill/>
        </p:spPr>
        <p:txBody>
          <a:bodyPr wrap="square" lIns="0" tIns="0" rIns="0" bIns="0" rtlCol="0">
            <a:spAutoFit/>
          </a:bodyPr>
          <a:lstStyle/>
          <a:p>
            <a:r>
              <a:rPr lang="en-US" sz="1400" dirty="0">
                <a:solidFill>
                  <a:schemeClr val="tx2"/>
                </a:solidFill>
              </a:rPr>
              <a:t>…Continuation</a:t>
            </a:r>
          </a:p>
        </p:txBody>
      </p:sp>
      <p:sp>
        <p:nvSpPr>
          <p:cNvPr id="5" name="TextBox 4">
            <a:extLst>
              <a:ext uri="{FF2B5EF4-FFF2-40B4-BE49-F238E27FC236}">
                <a16:creationId xmlns:a16="http://schemas.microsoft.com/office/drawing/2014/main" id="{2BB2B7D9-0D7B-4CE7-BDCE-889AE50BD90A}"/>
              </a:ext>
            </a:extLst>
          </p:cNvPr>
          <p:cNvSpPr txBox="1"/>
          <p:nvPr/>
        </p:nvSpPr>
        <p:spPr>
          <a:xfrm>
            <a:off x="10543452" y="6086039"/>
            <a:ext cx="1348742" cy="215388"/>
          </a:xfrm>
          <a:prstGeom prst="rect">
            <a:avLst/>
          </a:prstGeom>
          <a:noFill/>
        </p:spPr>
        <p:txBody>
          <a:bodyPr wrap="square" lIns="0" tIns="0" rIns="0" bIns="0" rtlCol="0">
            <a:spAutoFit/>
          </a:bodyPr>
          <a:lstStyle/>
          <a:p>
            <a:r>
              <a:rPr lang="en-US" sz="1400" dirty="0">
                <a:solidFill>
                  <a:schemeClr val="tx2"/>
                </a:solidFill>
              </a:rPr>
              <a:t>Continued….</a:t>
            </a:r>
          </a:p>
        </p:txBody>
      </p:sp>
      <p:sp>
        <p:nvSpPr>
          <p:cNvPr id="6" name="Rectangle 5">
            <a:extLst>
              <a:ext uri="{FF2B5EF4-FFF2-40B4-BE49-F238E27FC236}">
                <a16:creationId xmlns:a16="http://schemas.microsoft.com/office/drawing/2014/main" id="{94B2C482-EAAA-4C28-8DEB-D8D185393286}"/>
              </a:ext>
            </a:extLst>
          </p:cNvPr>
          <p:cNvSpPr/>
          <p:nvPr/>
        </p:nvSpPr>
        <p:spPr bwMode="gray">
          <a:xfrm rot="19647202">
            <a:off x="8000987" y="1233753"/>
            <a:ext cx="372667" cy="166781"/>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50" b="1" dirty="0">
                <a:solidFill>
                  <a:schemeClr val="bg1"/>
                </a:solidFill>
              </a:rPr>
              <a:t>Tech</a:t>
            </a:r>
          </a:p>
        </p:txBody>
      </p:sp>
      <p:sp>
        <p:nvSpPr>
          <p:cNvPr id="7" name="Rectangle 6">
            <a:extLst>
              <a:ext uri="{FF2B5EF4-FFF2-40B4-BE49-F238E27FC236}">
                <a16:creationId xmlns:a16="http://schemas.microsoft.com/office/drawing/2014/main" id="{A8E6F253-DA0B-4456-B487-54B7EA178378}"/>
              </a:ext>
            </a:extLst>
          </p:cNvPr>
          <p:cNvSpPr/>
          <p:nvPr/>
        </p:nvSpPr>
        <p:spPr bwMode="gray">
          <a:xfrm rot="19647202">
            <a:off x="7694201" y="2227466"/>
            <a:ext cx="372667" cy="166781"/>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50" b="1" dirty="0">
                <a:solidFill>
                  <a:schemeClr val="bg1"/>
                </a:solidFill>
              </a:rPr>
              <a:t>Tech</a:t>
            </a:r>
          </a:p>
        </p:txBody>
      </p:sp>
    </p:spTree>
    <p:extLst>
      <p:ext uri="{BB962C8B-B14F-4D97-AF65-F5344CB8AC3E}">
        <p14:creationId xmlns:p14="http://schemas.microsoft.com/office/powerpoint/2010/main" val="393573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6FB5-616A-4429-B21A-C6F64A55DA2E}"/>
              </a:ext>
            </a:extLst>
          </p:cNvPr>
          <p:cNvSpPr>
            <a:spLocks noGrp="1"/>
          </p:cNvSpPr>
          <p:nvPr>
            <p:ph type="title"/>
          </p:nvPr>
        </p:nvSpPr>
        <p:spPr>
          <a:xfrm>
            <a:off x="209917" y="247959"/>
            <a:ext cx="11682277" cy="713046"/>
          </a:xfrm>
        </p:spPr>
        <p:txBody>
          <a:bodyPr/>
          <a:lstStyle/>
          <a:p>
            <a:r>
              <a:rPr lang="en-US" sz="2399" dirty="0"/>
              <a:t>What are some of the significant gaps with the existing framework?</a:t>
            </a:r>
          </a:p>
        </p:txBody>
      </p:sp>
      <p:sp>
        <p:nvSpPr>
          <p:cNvPr id="3" name="Content Placeholder 2">
            <a:extLst>
              <a:ext uri="{FF2B5EF4-FFF2-40B4-BE49-F238E27FC236}">
                <a16:creationId xmlns:a16="http://schemas.microsoft.com/office/drawing/2014/main" id="{7F17D8A1-C2E6-41B8-925C-B68F10DE4369}"/>
              </a:ext>
            </a:extLst>
          </p:cNvPr>
          <p:cNvSpPr>
            <a:spLocks noGrp="1"/>
          </p:cNvSpPr>
          <p:nvPr>
            <p:ph idx="1"/>
          </p:nvPr>
        </p:nvSpPr>
        <p:spPr>
          <a:xfrm>
            <a:off x="420254" y="771961"/>
            <a:ext cx="11471940" cy="5497684"/>
          </a:xfrm>
        </p:spPr>
        <p:txBody>
          <a:bodyPr/>
          <a:lstStyle/>
          <a:p>
            <a:pPr marL="342797" indent="-342797">
              <a:buFont typeface="Arial" panose="020B0604020202020204" pitchFamily="34" charset="0"/>
              <a:buChar char="•"/>
            </a:pPr>
            <a:r>
              <a:rPr lang="en-US" sz="1400" dirty="0"/>
              <a:t>5. Complex landscape consisting of multiple technologies involving multiple teams, requiring integration work, and slowing down speed to market.</a:t>
            </a:r>
          </a:p>
          <a:p>
            <a:pPr marL="685594" lvl="3" indent="-342797"/>
            <a:r>
              <a:rPr lang="en-US" sz="1100" dirty="0"/>
              <a:t>Each new program launch requires massive projects with multiple technology teams across Analytics and IT to be engaged in integration activities, resulting in slow speed to market.</a:t>
            </a:r>
          </a:p>
          <a:p>
            <a:pPr marL="342797" indent="-342797">
              <a:buFont typeface="Arial" panose="020B0604020202020204" pitchFamily="34" charset="0"/>
              <a:buChar char="•"/>
            </a:pPr>
            <a:r>
              <a:rPr lang="en-US" sz="1400" dirty="0"/>
              <a:t>6. Home-grown technology systems in the commodity market space, limited configurability and robustness.</a:t>
            </a:r>
          </a:p>
          <a:p>
            <a:pPr marL="685594" lvl="3" indent="-342797"/>
            <a:r>
              <a:rPr lang="en-US" sz="1100" dirty="0"/>
              <a:t>Targeting, Campaign management and journey orchestration are all easily available as commercial off the shelf products ready for use as well as robust and highly configurable. However, Health Engine, CPL, ROCM, BENZ and CEE are all home-grown applications with significant recent investments. </a:t>
            </a:r>
          </a:p>
          <a:p>
            <a:pPr marL="342797" indent="-342797">
              <a:buFont typeface="Arial" panose="020B0604020202020204" pitchFamily="34" charset="0"/>
              <a:buChar char="•"/>
            </a:pPr>
            <a:r>
              <a:rPr lang="en-US" sz="1400" dirty="0"/>
              <a:t>7. Infrastructure deficiencies</a:t>
            </a:r>
          </a:p>
          <a:p>
            <a:pPr marL="685594" lvl="3" indent="-342797"/>
            <a:r>
              <a:rPr lang="en-US" sz="1100" dirty="0"/>
              <a:t>Some of the NBA engines are business-developed and business-maintained applications, with deficiencies in lower environments, some with just a development server besides production server. </a:t>
            </a:r>
          </a:p>
          <a:p>
            <a:pPr marL="342797" indent="-342797">
              <a:buFont typeface="Arial" panose="020B0604020202020204" pitchFamily="34" charset="0"/>
              <a:buChar char="•"/>
            </a:pPr>
            <a:r>
              <a:rPr lang="en-US" sz="1400" dirty="0"/>
              <a:t>8. The brain for clinical and Medical Cost Savings NBAs</a:t>
            </a:r>
          </a:p>
          <a:p>
            <a:pPr marL="685594" lvl="3" indent="-342797"/>
            <a:r>
              <a:rPr lang="en-US" sz="1100" dirty="0"/>
              <a:t>The brain consists of two components:</a:t>
            </a:r>
          </a:p>
          <a:p>
            <a:pPr marL="858580" lvl="4" indent="-342797">
              <a:buFont typeface="+mj-lt"/>
              <a:buAutoNum type="arabicPeriod"/>
            </a:pPr>
            <a:r>
              <a:rPr lang="en-US" sz="1100" b="1" dirty="0"/>
              <a:t>Rules engine: </a:t>
            </a:r>
            <a:r>
              <a:rPr lang="en-US" sz="1100" dirty="0"/>
              <a:t>Hundreds of clinical rules exist at a program and condition level coded in Drools rules engine, which is not robust.</a:t>
            </a:r>
          </a:p>
          <a:p>
            <a:pPr marL="858580" lvl="4" indent="-342797">
              <a:buFont typeface="+mj-lt"/>
              <a:buAutoNum type="arabicPeriod"/>
            </a:pPr>
            <a:r>
              <a:rPr lang="en-US" sz="1100" b="1" dirty="0"/>
              <a:t>ML insights</a:t>
            </a:r>
            <a:r>
              <a:rPr lang="en-US" sz="1100" dirty="0"/>
              <a:t>: Individual consumer behavioral insights are executed by the ML models, which is a mature area in CVSH. No gaps are observed in this area.</a:t>
            </a:r>
          </a:p>
          <a:p>
            <a:pPr marL="342797" indent="-342797">
              <a:buFont typeface="Arial" panose="020B0604020202020204" pitchFamily="34" charset="0"/>
              <a:buChar char="•"/>
            </a:pPr>
            <a:r>
              <a:rPr lang="en-US" sz="1400" dirty="0"/>
              <a:t>9. Duplicate NBAs across LOBs, insufficient enterprise aggregation</a:t>
            </a:r>
          </a:p>
          <a:p>
            <a:pPr marL="685594" lvl="3" indent="-342797"/>
            <a:r>
              <a:rPr lang="en-US" sz="1100" dirty="0"/>
              <a:t>Example: John Smith is an Aetna member and a CVS Pharmacy patient. Both Aetna and CVS Pharmacy have annual Flu vaccine NBA campaigns within the respective domains. There is no centralized aggregation and de-</a:t>
            </a:r>
            <a:r>
              <a:rPr lang="en-US" sz="1100" dirty="0" err="1"/>
              <a:t>collisioning</a:t>
            </a:r>
            <a:r>
              <a:rPr lang="en-US" sz="1100" dirty="0"/>
              <a:t> of the </a:t>
            </a:r>
            <a:r>
              <a:rPr lang="en-US" sz="1100" u="sng" dirty="0"/>
              <a:t>domain NBAs</a:t>
            </a:r>
            <a:r>
              <a:rPr lang="en-US" sz="1100" dirty="0"/>
              <a:t>. As a result, John gets two reminders/outreaches. A potential simple mitigation would be to run mutually exclusive campaigns for the shared population.</a:t>
            </a:r>
          </a:p>
          <a:p>
            <a:pPr marL="342797" indent="-342797">
              <a:buFont typeface="Arial" panose="020B0604020202020204" pitchFamily="34" charset="0"/>
              <a:buChar char="•"/>
            </a:pPr>
            <a:r>
              <a:rPr lang="en-US" sz="1400" dirty="0"/>
              <a:t>10. Pull by channel versus push NBAs into channel</a:t>
            </a:r>
          </a:p>
          <a:p>
            <a:pPr marL="685594" lvl="3" indent="-342797"/>
            <a:r>
              <a:rPr lang="en-US" sz="1100" dirty="0"/>
              <a:t>Retail and PBM channels predominantly operate on the “pull” method such that dozens of channels don’t contain local logic but rather call the channel orchestrator in real-time for NBA retrieval. This model works well. However, many of the HCB channels operate such that the channel-orchestrator pushes NBAs into the channels. </a:t>
            </a:r>
          </a:p>
          <a:p>
            <a:pPr marL="342642" lvl="1" indent="-342797">
              <a:buFont typeface="Arial" panose="020B0604020202020204" pitchFamily="34" charset="0"/>
              <a:buChar char="•"/>
            </a:pPr>
            <a:endParaRPr lang="en-US" sz="1100" dirty="0"/>
          </a:p>
          <a:p>
            <a:pPr marL="342797" indent="-342797">
              <a:buAutoNum type="arabicPeriod"/>
            </a:pPr>
            <a:endParaRPr lang="en-US" sz="1400" dirty="0"/>
          </a:p>
        </p:txBody>
      </p:sp>
      <p:sp>
        <p:nvSpPr>
          <p:cNvPr id="4" name="TextBox 3">
            <a:extLst>
              <a:ext uri="{FF2B5EF4-FFF2-40B4-BE49-F238E27FC236}">
                <a16:creationId xmlns:a16="http://schemas.microsoft.com/office/drawing/2014/main" id="{06F0584A-6857-4905-A1E8-E00E689AE7E9}"/>
              </a:ext>
            </a:extLst>
          </p:cNvPr>
          <p:cNvSpPr txBox="1"/>
          <p:nvPr/>
        </p:nvSpPr>
        <p:spPr>
          <a:xfrm>
            <a:off x="10543452" y="372967"/>
            <a:ext cx="1348742" cy="215388"/>
          </a:xfrm>
          <a:prstGeom prst="rect">
            <a:avLst/>
          </a:prstGeom>
          <a:noFill/>
        </p:spPr>
        <p:txBody>
          <a:bodyPr wrap="square" lIns="0" tIns="0" rIns="0" bIns="0" rtlCol="0">
            <a:spAutoFit/>
          </a:bodyPr>
          <a:lstStyle/>
          <a:p>
            <a:r>
              <a:rPr lang="en-US" sz="1400" dirty="0">
                <a:solidFill>
                  <a:schemeClr val="tx2"/>
                </a:solidFill>
              </a:rPr>
              <a:t>…Continuation</a:t>
            </a:r>
          </a:p>
        </p:txBody>
      </p:sp>
      <p:sp>
        <p:nvSpPr>
          <p:cNvPr id="5" name="Rectangle 4">
            <a:extLst>
              <a:ext uri="{FF2B5EF4-FFF2-40B4-BE49-F238E27FC236}">
                <a16:creationId xmlns:a16="http://schemas.microsoft.com/office/drawing/2014/main" id="{008E6A38-05CC-41B2-B013-AB534008B280}"/>
              </a:ext>
            </a:extLst>
          </p:cNvPr>
          <p:cNvSpPr/>
          <p:nvPr/>
        </p:nvSpPr>
        <p:spPr bwMode="gray">
          <a:xfrm rot="19647202">
            <a:off x="2305365" y="1012812"/>
            <a:ext cx="372667" cy="166781"/>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50" b="1" dirty="0">
                <a:solidFill>
                  <a:schemeClr val="bg1"/>
                </a:solidFill>
              </a:rPr>
              <a:t>Tech</a:t>
            </a:r>
          </a:p>
        </p:txBody>
      </p:sp>
      <p:sp>
        <p:nvSpPr>
          <p:cNvPr id="6" name="Rectangle 5">
            <a:extLst>
              <a:ext uri="{FF2B5EF4-FFF2-40B4-BE49-F238E27FC236}">
                <a16:creationId xmlns:a16="http://schemas.microsoft.com/office/drawing/2014/main" id="{B6DD4D03-9B77-466C-9B74-BBFC8D5BECE8}"/>
              </a:ext>
            </a:extLst>
          </p:cNvPr>
          <p:cNvSpPr/>
          <p:nvPr/>
        </p:nvSpPr>
        <p:spPr bwMode="gray">
          <a:xfrm rot="19647202">
            <a:off x="10082375" y="1822181"/>
            <a:ext cx="372667" cy="166781"/>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50" b="1" dirty="0">
                <a:solidFill>
                  <a:schemeClr val="bg1"/>
                </a:solidFill>
              </a:rPr>
              <a:t>Tech</a:t>
            </a:r>
          </a:p>
        </p:txBody>
      </p:sp>
      <p:sp>
        <p:nvSpPr>
          <p:cNvPr id="7" name="Rectangle 6">
            <a:extLst>
              <a:ext uri="{FF2B5EF4-FFF2-40B4-BE49-F238E27FC236}">
                <a16:creationId xmlns:a16="http://schemas.microsoft.com/office/drawing/2014/main" id="{183B1373-4F1D-4E85-A598-5ADD9DC2C315}"/>
              </a:ext>
            </a:extLst>
          </p:cNvPr>
          <p:cNvSpPr/>
          <p:nvPr/>
        </p:nvSpPr>
        <p:spPr bwMode="gray">
          <a:xfrm rot="19647202">
            <a:off x="3348981" y="2700114"/>
            <a:ext cx="372667" cy="166781"/>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50" b="1" dirty="0">
                <a:solidFill>
                  <a:schemeClr val="bg1"/>
                </a:solidFill>
              </a:rPr>
              <a:t>Tech</a:t>
            </a:r>
          </a:p>
        </p:txBody>
      </p:sp>
      <p:sp>
        <p:nvSpPr>
          <p:cNvPr id="8" name="Rectangle 7">
            <a:extLst>
              <a:ext uri="{FF2B5EF4-FFF2-40B4-BE49-F238E27FC236}">
                <a16:creationId xmlns:a16="http://schemas.microsoft.com/office/drawing/2014/main" id="{6731362E-0E84-4357-9DFF-5319698C8B9A}"/>
              </a:ext>
            </a:extLst>
          </p:cNvPr>
          <p:cNvSpPr/>
          <p:nvPr/>
        </p:nvSpPr>
        <p:spPr bwMode="gray">
          <a:xfrm rot="19647202">
            <a:off x="5592376" y="3531935"/>
            <a:ext cx="372667" cy="166781"/>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50" b="1" dirty="0">
                <a:solidFill>
                  <a:schemeClr val="bg1"/>
                </a:solidFill>
              </a:rPr>
              <a:t>Tech</a:t>
            </a:r>
          </a:p>
        </p:txBody>
      </p:sp>
      <p:sp>
        <p:nvSpPr>
          <p:cNvPr id="9" name="TextBox 8">
            <a:extLst>
              <a:ext uri="{FF2B5EF4-FFF2-40B4-BE49-F238E27FC236}">
                <a16:creationId xmlns:a16="http://schemas.microsoft.com/office/drawing/2014/main" id="{1FD093E6-5B66-4033-97DA-C5D4543E1178}"/>
              </a:ext>
            </a:extLst>
          </p:cNvPr>
          <p:cNvSpPr txBox="1"/>
          <p:nvPr/>
        </p:nvSpPr>
        <p:spPr>
          <a:xfrm>
            <a:off x="10470643" y="6540039"/>
            <a:ext cx="1348742" cy="215388"/>
          </a:xfrm>
          <a:prstGeom prst="rect">
            <a:avLst/>
          </a:prstGeom>
          <a:noFill/>
        </p:spPr>
        <p:txBody>
          <a:bodyPr wrap="square" lIns="0" tIns="0" rIns="0" bIns="0" rtlCol="0">
            <a:spAutoFit/>
          </a:bodyPr>
          <a:lstStyle/>
          <a:p>
            <a:r>
              <a:rPr lang="en-US" sz="1400" dirty="0">
                <a:solidFill>
                  <a:schemeClr val="tx2"/>
                </a:solidFill>
              </a:rPr>
              <a:t>Continued….</a:t>
            </a:r>
          </a:p>
        </p:txBody>
      </p:sp>
      <p:sp>
        <p:nvSpPr>
          <p:cNvPr id="10" name="Rectangle 9">
            <a:extLst>
              <a:ext uri="{FF2B5EF4-FFF2-40B4-BE49-F238E27FC236}">
                <a16:creationId xmlns:a16="http://schemas.microsoft.com/office/drawing/2014/main" id="{6EF4EED8-2EDD-4DF9-9E9D-D8BCF8BABCC5}"/>
              </a:ext>
            </a:extLst>
          </p:cNvPr>
          <p:cNvSpPr/>
          <p:nvPr/>
        </p:nvSpPr>
        <p:spPr bwMode="gray">
          <a:xfrm rot="19647202">
            <a:off x="6547899" y="4700435"/>
            <a:ext cx="529849" cy="195593"/>
          </a:xfrm>
          <a:prstGeom prst="rect">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50" b="1" dirty="0">
                <a:solidFill>
                  <a:schemeClr val="tx1"/>
                </a:solidFill>
              </a:rPr>
              <a:t>Process</a:t>
            </a:r>
          </a:p>
        </p:txBody>
      </p:sp>
      <p:sp>
        <p:nvSpPr>
          <p:cNvPr id="11" name="Rectangle 10">
            <a:extLst>
              <a:ext uri="{FF2B5EF4-FFF2-40B4-BE49-F238E27FC236}">
                <a16:creationId xmlns:a16="http://schemas.microsoft.com/office/drawing/2014/main" id="{7C3613D0-CDC5-4AE3-8C8D-F9E7F8C1B431}"/>
              </a:ext>
            </a:extLst>
          </p:cNvPr>
          <p:cNvSpPr/>
          <p:nvPr/>
        </p:nvSpPr>
        <p:spPr bwMode="gray">
          <a:xfrm rot="19647202">
            <a:off x="7053782" y="4769266"/>
            <a:ext cx="372667" cy="166781"/>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50" b="1" dirty="0">
                <a:solidFill>
                  <a:schemeClr val="bg1"/>
                </a:solidFill>
              </a:rPr>
              <a:t>Tech</a:t>
            </a:r>
          </a:p>
        </p:txBody>
      </p:sp>
      <p:sp>
        <p:nvSpPr>
          <p:cNvPr id="12" name="Rectangle 11">
            <a:extLst>
              <a:ext uri="{FF2B5EF4-FFF2-40B4-BE49-F238E27FC236}">
                <a16:creationId xmlns:a16="http://schemas.microsoft.com/office/drawing/2014/main" id="{4A976FE0-AF93-4097-A8B4-E20A759929C6}"/>
              </a:ext>
            </a:extLst>
          </p:cNvPr>
          <p:cNvSpPr/>
          <p:nvPr/>
        </p:nvSpPr>
        <p:spPr bwMode="gray">
          <a:xfrm rot="19647202">
            <a:off x="5078951" y="5743954"/>
            <a:ext cx="372667" cy="166781"/>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50" b="1" dirty="0">
                <a:solidFill>
                  <a:schemeClr val="bg1"/>
                </a:solidFill>
              </a:rPr>
              <a:t>Tech</a:t>
            </a:r>
          </a:p>
        </p:txBody>
      </p:sp>
    </p:spTree>
    <p:extLst>
      <p:ext uri="{BB962C8B-B14F-4D97-AF65-F5344CB8AC3E}">
        <p14:creationId xmlns:p14="http://schemas.microsoft.com/office/powerpoint/2010/main" val="20729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DBB2D99C-5AC4-4580-AC83-F82A10E4AFB3}"/>
              </a:ext>
            </a:extLst>
          </p:cNvPr>
          <p:cNvSpPr/>
          <p:nvPr/>
        </p:nvSpPr>
        <p:spPr bwMode="gray">
          <a:xfrm>
            <a:off x="598655" y="1476185"/>
            <a:ext cx="10816234" cy="2831474"/>
          </a:xfrm>
          <a:prstGeom prst="ellipse">
            <a:avLst/>
          </a:prstGeom>
          <a:noFill/>
          <a:ln>
            <a:solidFill>
              <a:schemeClr val="bg1">
                <a:lumMod val="75000"/>
              </a:schemeClr>
            </a:solidFill>
            <a:prstDash val="dash"/>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 name="Title 1"/>
          <p:cNvSpPr>
            <a:spLocks noGrp="1"/>
          </p:cNvSpPr>
          <p:nvPr>
            <p:ph type="title"/>
          </p:nvPr>
        </p:nvSpPr>
        <p:spPr>
          <a:xfrm>
            <a:off x="396245" y="373517"/>
            <a:ext cx="11396334" cy="383819"/>
          </a:xfrm>
        </p:spPr>
        <p:txBody>
          <a:bodyPr/>
          <a:lstStyle/>
          <a:p>
            <a:r>
              <a:rPr lang="en-US" sz="2399" dirty="0"/>
              <a:t>CVSH Next Best Action Customer Interaction Management Capability Vision</a:t>
            </a:r>
          </a:p>
        </p:txBody>
      </p:sp>
      <p:sp>
        <p:nvSpPr>
          <p:cNvPr id="3" name="TextBox 2">
            <a:extLst>
              <a:ext uri="{FF2B5EF4-FFF2-40B4-BE49-F238E27FC236}">
                <a16:creationId xmlns:a16="http://schemas.microsoft.com/office/drawing/2014/main" id="{4BDCDC58-2CAF-4A6E-996F-90D02C4E9CC8}"/>
              </a:ext>
            </a:extLst>
          </p:cNvPr>
          <p:cNvSpPr txBox="1"/>
          <p:nvPr/>
        </p:nvSpPr>
        <p:spPr>
          <a:xfrm>
            <a:off x="1156697" y="2314933"/>
            <a:ext cx="9732346" cy="1230785"/>
          </a:xfrm>
          <a:prstGeom prst="rect">
            <a:avLst/>
          </a:prstGeom>
          <a:noFill/>
        </p:spPr>
        <p:txBody>
          <a:bodyPr wrap="square" lIns="0" tIns="0" rIns="0" bIns="0" rtlCol="0">
            <a:spAutoFit/>
          </a:bodyPr>
          <a:lstStyle/>
          <a:p>
            <a:pPr algn="ctr"/>
            <a:r>
              <a:rPr lang="en-US" sz="1600" b="1" dirty="0">
                <a:solidFill>
                  <a:schemeClr val="tx2"/>
                </a:solidFill>
              </a:rPr>
              <a:t>To improve customer experience by turning data into AI-driven insights and actions and by orchestrating customer interaction journeys with real-time-context relevant Next Best Action(NBA) Decisioning consistently across digital and colleague engagement channels, achieving seamless engaging experience for our customers on their path to better health and medical cost savings, while realizing monetization opportunities for CVS Health.  </a:t>
            </a:r>
          </a:p>
        </p:txBody>
      </p:sp>
      <p:pic>
        <p:nvPicPr>
          <p:cNvPr id="13" name="Picture 12">
            <a:extLst>
              <a:ext uri="{FF2B5EF4-FFF2-40B4-BE49-F238E27FC236}">
                <a16:creationId xmlns:a16="http://schemas.microsoft.com/office/drawing/2014/main" id="{535E37DA-C277-41B9-BD71-220DDE34B7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594" y="2428222"/>
            <a:ext cx="748139" cy="758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1">
            <a:extLst>
              <a:ext uri="{FF2B5EF4-FFF2-40B4-BE49-F238E27FC236}">
                <a16:creationId xmlns:a16="http://schemas.microsoft.com/office/drawing/2014/main" id="{407066DA-9629-4C90-A886-B64F471114C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32127" y="2428224"/>
            <a:ext cx="751540" cy="758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44D8EB22-81FD-4005-B2F7-8940C45FDB44}"/>
              </a:ext>
            </a:extLst>
          </p:cNvPr>
          <p:cNvSpPr txBox="1"/>
          <p:nvPr/>
        </p:nvSpPr>
        <p:spPr>
          <a:xfrm>
            <a:off x="199594" y="3261915"/>
            <a:ext cx="748139" cy="246157"/>
          </a:xfrm>
          <a:prstGeom prst="rect">
            <a:avLst/>
          </a:prstGeom>
          <a:noFill/>
        </p:spPr>
        <p:txBody>
          <a:bodyPr wrap="square" lIns="0" tIns="0" rIns="0" bIns="0" rtlCol="0">
            <a:spAutoFit/>
          </a:bodyPr>
          <a:lstStyle/>
          <a:p>
            <a:r>
              <a:rPr lang="en-US" sz="800" dirty="0">
                <a:solidFill>
                  <a:schemeClr val="tx2"/>
                </a:solidFill>
              </a:rPr>
              <a:t>Better outcomes</a:t>
            </a:r>
          </a:p>
        </p:txBody>
      </p:sp>
      <p:sp>
        <p:nvSpPr>
          <p:cNvPr id="16" name="TextBox 15">
            <a:extLst>
              <a:ext uri="{FF2B5EF4-FFF2-40B4-BE49-F238E27FC236}">
                <a16:creationId xmlns:a16="http://schemas.microsoft.com/office/drawing/2014/main" id="{C89650B9-B293-4306-B1D6-809781FC34A3}"/>
              </a:ext>
            </a:extLst>
          </p:cNvPr>
          <p:cNvSpPr txBox="1"/>
          <p:nvPr/>
        </p:nvSpPr>
        <p:spPr>
          <a:xfrm>
            <a:off x="11044440" y="3200375"/>
            <a:ext cx="748139" cy="123079"/>
          </a:xfrm>
          <a:prstGeom prst="rect">
            <a:avLst/>
          </a:prstGeom>
          <a:noFill/>
        </p:spPr>
        <p:txBody>
          <a:bodyPr wrap="square" lIns="0" tIns="0" rIns="0" bIns="0" rtlCol="0">
            <a:spAutoFit/>
          </a:bodyPr>
          <a:lstStyle/>
          <a:p>
            <a:r>
              <a:rPr lang="en-US" sz="800" dirty="0">
                <a:solidFill>
                  <a:schemeClr val="tx2"/>
                </a:solidFill>
              </a:rPr>
              <a:t>Lower cost</a:t>
            </a:r>
          </a:p>
        </p:txBody>
      </p:sp>
      <p:pic>
        <p:nvPicPr>
          <p:cNvPr id="10" name="Picture 15">
            <a:extLst>
              <a:ext uri="{FF2B5EF4-FFF2-40B4-BE49-F238E27FC236}">
                <a16:creationId xmlns:a16="http://schemas.microsoft.com/office/drawing/2014/main" id="{BB5648F7-7125-44B4-B243-D472C75260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85699" y="956626"/>
            <a:ext cx="627764" cy="831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a:extLst>
              <a:ext uri="{FF2B5EF4-FFF2-40B4-BE49-F238E27FC236}">
                <a16:creationId xmlns:a16="http://schemas.microsoft.com/office/drawing/2014/main" id="{96324750-3340-40D4-AF65-E87328B91DD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85699" y="4044205"/>
            <a:ext cx="753993" cy="60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1">
            <a:extLst>
              <a:ext uri="{FF2B5EF4-FFF2-40B4-BE49-F238E27FC236}">
                <a16:creationId xmlns:a16="http://schemas.microsoft.com/office/drawing/2014/main" id="{EE8DFE11-C6EA-4198-A774-834476AD198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65588" y="3850858"/>
            <a:ext cx="428910" cy="795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9">
            <a:extLst>
              <a:ext uri="{FF2B5EF4-FFF2-40B4-BE49-F238E27FC236}">
                <a16:creationId xmlns:a16="http://schemas.microsoft.com/office/drawing/2014/main" id="{AB9D97B0-9C7A-4595-9E70-E653AE6FF0D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92494" y="3863051"/>
            <a:ext cx="569331" cy="720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a:extLst>
              <a:ext uri="{FF2B5EF4-FFF2-40B4-BE49-F238E27FC236}">
                <a16:creationId xmlns:a16="http://schemas.microsoft.com/office/drawing/2014/main" id="{0BF644FE-3931-4F6D-9367-A58EEDBF6D87}"/>
              </a:ext>
            </a:extLst>
          </p:cNvPr>
          <p:cNvSpPr txBox="1"/>
          <p:nvPr/>
        </p:nvSpPr>
        <p:spPr>
          <a:xfrm>
            <a:off x="4201679" y="4704140"/>
            <a:ext cx="866410" cy="246157"/>
          </a:xfrm>
          <a:prstGeom prst="rect">
            <a:avLst/>
          </a:prstGeom>
          <a:noFill/>
        </p:spPr>
        <p:txBody>
          <a:bodyPr wrap="square" lIns="0" tIns="0" rIns="0" bIns="0" rtlCol="0">
            <a:spAutoFit/>
          </a:bodyPr>
          <a:lstStyle/>
          <a:p>
            <a:r>
              <a:rPr lang="en-US" sz="800" dirty="0">
                <a:solidFill>
                  <a:schemeClr val="tx2"/>
                </a:solidFill>
              </a:rPr>
              <a:t>Digital interactions</a:t>
            </a:r>
          </a:p>
        </p:txBody>
      </p:sp>
      <p:sp>
        <p:nvSpPr>
          <p:cNvPr id="19" name="TextBox 18">
            <a:extLst>
              <a:ext uri="{FF2B5EF4-FFF2-40B4-BE49-F238E27FC236}">
                <a16:creationId xmlns:a16="http://schemas.microsoft.com/office/drawing/2014/main" id="{0A567A0B-CDC7-4E10-9C30-A54D5A1D814D}"/>
              </a:ext>
            </a:extLst>
          </p:cNvPr>
          <p:cNvSpPr txBox="1"/>
          <p:nvPr/>
        </p:nvSpPr>
        <p:spPr>
          <a:xfrm>
            <a:off x="7443955" y="4642600"/>
            <a:ext cx="866410" cy="123079"/>
          </a:xfrm>
          <a:prstGeom prst="rect">
            <a:avLst/>
          </a:prstGeom>
          <a:noFill/>
        </p:spPr>
        <p:txBody>
          <a:bodyPr wrap="square" lIns="0" tIns="0" rIns="0" bIns="0" rtlCol="0">
            <a:spAutoFit/>
          </a:bodyPr>
          <a:lstStyle/>
          <a:p>
            <a:r>
              <a:rPr lang="en-US" sz="800" dirty="0">
                <a:solidFill>
                  <a:schemeClr val="tx2"/>
                </a:solidFill>
              </a:rPr>
              <a:t>Agent interactions</a:t>
            </a:r>
          </a:p>
        </p:txBody>
      </p:sp>
      <p:sp>
        <p:nvSpPr>
          <p:cNvPr id="20" name="TextBox 19">
            <a:extLst>
              <a:ext uri="{FF2B5EF4-FFF2-40B4-BE49-F238E27FC236}">
                <a16:creationId xmlns:a16="http://schemas.microsoft.com/office/drawing/2014/main" id="{9D220FA6-3276-4122-9C68-AE1D50B4EC2D}"/>
              </a:ext>
            </a:extLst>
          </p:cNvPr>
          <p:cNvSpPr txBox="1"/>
          <p:nvPr/>
        </p:nvSpPr>
        <p:spPr>
          <a:xfrm>
            <a:off x="5885699" y="4704140"/>
            <a:ext cx="866410" cy="123079"/>
          </a:xfrm>
          <a:prstGeom prst="rect">
            <a:avLst/>
          </a:prstGeom>
          <a:noFill/>
        </p:spPr>
        <p:txBody>
          <a:bodyPr wrap="square" lIns="0" tIns="0" rIns="0" bIns="0" rtlCol="0">
            <a:spAutoFit/>
          </a:bodyPr>
          <a:lstStyle/>
          <a:p>
            <a:r>
              <a:rPr lang="en-US" sz="800" dirty="0">
                <a:solidFill>
                  <a:schemeClr val="tx2"/>
                </a:solidFill>
              </a:rPr>
              <a:t>Next Best Action</a:t>
            </a:r>
          </a:p>
        </p:txBody>
      </p:sp>
      <p:pic>
        <p:nvPicPr>
          <p:cNvPr id="21" name="Picture 20">
            <a:extLst>
              <a:ext uri="{FF2B5EF4-FFF2-40B4-BE49-F238E27FC236}">
                <a16:creationId xmlns:a16="http://schemas.microsoft.com/office/drawing/2014/main" id="{B4F5311E-ED9F-40FE-96F8-44E4A54A4BB0}"/>
              </a:ext>
            </a:extLst>
          </p:cNvPr>
          <p:cNvPicPr>
            <a:picLocks noChangeAspect="1"/>
          </p:cNvPicPr>
          <p:nvPr/>
        </p:nvPicPr>
        <p:blipFill>
          <a:blip r:embed="rId9"/>
          <a:stretch>
            <a:fillRect/>
          </a:stretch>
        </p:blipFill>
        <p:spPr>
          <a:xfrm>
            <a:off x="6159002" y="5323784"/>
            <a:ext cx="319804" cy="365489"/>
          </a:xfrm>
          <a:prstGeom prst="rect">
            <a:avLst/>
          </a:prstGeom>
          <a:solidFill>
            <a:schemeClr val="bg1"/>
          </a:solidFill>
        </p:spPr>
      </p:pic>
      <p:pic>
        <p:nvPicPr>
          <p:cNvPr id="22" name="Picture 21">
            <a:extLst>
              <a:ext uri="{FF2B5EF4-FFF2-40B4-BE49-F238E27FC236}">
                <a16:creationId xmlns:a16="http://schemas.microsoft.com/office/drawing/2014/main" id="{C72DD00F-91FF-4D62-A465-9FA2C4FAB5B5}"/>
              </a:ext>
            </a:extLst>
          </p:cNvPr>
          <p:cNvPicPr>
            <a:picLocks noChangeAspect="1"/>
          </p:cNvPicPr>
          <p:nvPr/>
        </p:nvPicPr>
        <p:blipFill>
          <a:blip r:embed="rId10"/>
          <a:stretch>
            <a:fillRect/>
          </a:stretch>
        </p:blipFill>
        <p:spPr>
          <a:xfrm>
            <a:off x="6056905" y="6099216"/>
            <a:ext cx="467900" cy="393462"/>
          </a:xfrm>
          <a:prstGeom prst="rect">
            <a:avLst/>
          </a:prstGeom>
        </p:spPr>
      </p:pic>
      <p:sp>
        <p:nvSpPr>
          <p:cNvPr id="23" name="Arrow: Up 22">
            <a:extLst>
              <a:ext uri="{FF2B5EF4-FFF2-40B4-BE49-F238E27FC236}">
                <a16:creationId xmlns:a16="http://schemas.microsoft.com/office/drawing/2014/main" id="{6E4DEB46-3874-4181-A76A-1603EA7CF954}"/>
              </a:ext>
            </a:extLst>
          </p:cNvPr>
          <p:cNvSpPr/>
          <p:nvPr/>
        </p:nvSpPr>
        <p:spPr bwMode="gray">
          <a:xfrm>
            <a:off x="6231453" y="4958237"/>
            <a:ext cx="151502" cy="188171"/>
          </a:xfrm>
          <a:prstGeom prst="upArrow">
            <a:avLst/>
          </a:prstGeom>
          <a:solidFill>
            <a:srgbClr val="CC0000"/>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4" name="TextBox 23">
            <a:extLst>
              <a:ext uri="{FF2B5EF4-FFF2-40B4-BE49-F238E27FC236}">
                <a16:creationId xmlns:a16="http://schemas.microsoft.com/office/drawing/2014/main" id="{A9F5B2C3-ADDA-4F26-AB04-1A6DACFBEFE4}"/>
              </a:ext>
            </a:extLst>
          </p:cNvPr>
          <p:cNvSpPr txBox="1"/>
          <p:nvPr/>
        </p:nvSpPr>
        <p:spPr>
          <a:xfrm>
            <a:off x="6206486" y="6551329"/>
            <a:ext cx="433205" cy="123079"/>
          </a:xfrm>
          <a:prstGeom prst="rect">
            <a:avLst/>
          </a:prstGeom>
          <a:noFill/>
        </p:spPr>
        <p:txBody>
          <a:bodyPr wrap="square" lIns="0" tIns="0" rIns="0" bIns="0" rtlCol="0">
            <a:spAutoFit/>
          </a:bodyPr>
          <a:lstStyle/>
          <a:p>
            <a:r>
              <a:rPr lang="en-US" sz="800" dirty="0">
                <a:solidFill>
                  <a:schemeClr val="tx2"/>
                </a:solidFill>
              </a:rPr>
              <a:t>Data</a:t>
            </a:r>
          </a:p>
        </p:txBody>
      </p:sp>
      <p:sp>
        <p:nvSpPr>
          <p:cNvPr id="25" name="TextBox 24">
            <a:extLst>
              <a:ext uri="{FF2B5EF4-FFF2-40B4-BE49-F238E27FC236}">
                <a16:creationId xmlns:a16="http://schemas.microsoft.com/office/drawing/2014/main" id="{267A187A-09DF-429A-A503-5317C039E292}"/>
              </a:ext>
            </a:extLst>
          </p:cNvPr>
          <p:cNvSpPr txBox="1"/>
          <p:nvPr/>
        </p:nvSpPr>
        <p:spPr>
          <a:xfrm>
            <a:off x="6070142" y="5712198"/>
            <a:ext cx="467900" cy="123079"/>
          </a:xfrm>
          <a:prstGeom prst="rect">
            <a:avLst/>
          </a:prstGeom>
          <a:noFill/>
        </p:spPr>
        <p:txBody>
          <a:bodyPr wrap="square" lIns="0" tIns="0" rIns="0" bIns="0" rtlCol="0">
            <a:spAutoFit/>
          </a:bodyPr>
          <a:lstStyle/>
          <a:p>
            <a:r>
              <a:rPr lang="en-US" sz="800" dirty="0">
                <a:solidFill>
                  <a:schemeClr val="tx2"/>
                </a:solidFill>
              </a:rPr>
              <a:t>Decisions</a:t>
            </a:r>
          </a:p>
        </p:txBody>
      </p:sp>
      <p:sp>
        <p:nvSpPr>
          <p:cNvPr id="26" name="Arrow: Up 25">
            <a:extLst>
              <a:ext uri="{FF2B5EF4-FFF2-40B4-BE49-F238E27FC236}">
                <a16:creationId xmlns:a16="http://schemas.microsoft.com/office/drawing/2014/main" id="{28D44A79-BEA1-49E1-A061-8ADD4A37EAC6}"/>
              </a:ext>
            </a:extLst>
          </p:cNvPr>
          <p:cNvSpPr/>
          <p:nvPr/>
        </p:nvSpPr>
        <p:spPr bwMode="gray">
          <a:xfrm>
            <a:off x="6228341" y="5869433"/>
            <a:ext cx="151502" cy="188171"/>
          </a:xfrm>
          <a:prstGeom prst="upArrow">
            <a:avLst/>
          </a:prstGeom>
          <a:solidFill>
            <a:srgbClr val="CC0000"/>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7" name="TextBox 26">
            <a:extLst>
              <a:ext uri="{FF2B5EF4-FFF2-40B4-BE49-F238E27FC236}">
                <a16:creationId xmlns:a16="http://schemas.microsoft.com/office/drawing/2014/main" id="{74457B1D-53FC-472B-BD0C-7F116DFF0A34}"/>
              </a:ext>
            </a:extLst>
          </p:cNvPr>
          <p:cNvSpPr txBox="1"/>
          <p:nvPr/>
        </p:nvSpPr>
        <p:spPr>
          <a:xfrm>
            <a:off x="5982188" y="1797347"/>
            <a:ext cx="496618" cy="123079"/>
          </a:xfrm>
          <a:prstGeom prst="rect">
            <a:avLst/>
          </a:prstGeom>
          <a:noFill/>
        </p:spPr>
        <p:txBody>
          <a:bodyPr wrap="square" lIns="0" tIns="0" rIns="0" bIns="0" rtlCol="0">
            <a:spAutoFit/>
          </a:bodyPr>
          <a:lstStyle/>
          <a:p>
            <a:r>
              <a:rPr lang="en-US" sz="800" dirty="0">
                <a:solidFill>
                  <a:schemeClr val="tx2"/>
                </a:solidFill>
              </a:rPr>
              <a:t>Customer</a:t>
            </a:r>
          </a:p>
        </p:txBody>
      </p:sp>
    </p:spTree>
    <p:extLst>
      <p:ext uri="{BB962C8B-B14F-4D97-AF65-F5344CB8AC3E}">
        <p14:creationId xmlns:p14="http://schemas.microsoft.com/office/powerpoint/2010/main" val="222857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Connector: Elbow 20">
            <a:extLst>
              <a:ext uri="{FF2B5EF4-FFF2-40B4-BE49-F238E27FC236}">
                <a16:creationId xmlns:a16="http://schemas.microsoft.com/office/drawing/2014/main" id="{CDEC9CAA-0922-4AB6-B17C-FFD815706CE8}"/>
              </a:ext>
            </a:extLst>
          </p:cNvPr>
          <p:cNvCxnSpPr>
            <a:cxnSpLocks/>
          </p:cNvCxnSpPr>
          <p:nvPr/>
        </p:nvCxnSpPr>
        <p:spPr>
          <a:xfrm>
            <a:off x="1051691" y="2057681"/>
            <a:ext cx="10516902" cy="2611101"/>
          </a:xfrm>
          <a:prstGeom prst="bentConnector3">
            <a:avLst>
              <a:gd name="adj1" fmla="val 100000"/>
            </a:avLst>
          </a:prstGeom>
          <a:ln w="57150" cmpd="sng">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034" y="66672"/>
            <a:ext cx="11946636" cy="383819"/>
          </a:xfrm>
        </p:spPr>
        <p:txBody>
          <a:bodyPr/>
          <a:lstStyle/>
          <a:p>
            <a:r>
              <a:rPr lang="en-US" sz="1999" dirty="0"/>
              <a:t>Sample customer journey coordinated across Digital and Agent channels orchestrated by RTIM (future)</a:t>
            </a:r>
            <a:endParaRPr lang="en-US" sz="1999" u="sng" dirty="0"/>
          </a:p>
        </p:txBody>
      </p:sp>
      <p:pic>
        <p:nvPicPr>
          <p:cNvPr id="237" name="Picture 15">
            <a:extLst>
              <a:ext uri="{FF2B5EF4-FFF2-40B4-BE49-F238E27FC236}">
                <a16:creationId xmlns:a16="http://schemas.microsoft.com/office/drawing/2014/main" id="{44A1E490-B6DD-43CB-8D38-6613695FD8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041" y="665336"/>
            <a:ext cx="543388" cy="72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9" name="TextBox 238">
            <a:extLst>
              <a:ext uri="{FF2B5EF4-FFF2-40B4-BE49-F238E27FC236}">
                <a16:creationId xmlns:a16="http://schemas.microsoft.com/office/drawing/2014/main" id="{39B45E01-E94C-47C4-B50A-FE85B26AE811}"/>
              </a:ext>
            </a:extLst>
          </p:cNvPr>
          <p:cNvSpPr txBox="1"/>
          <p:nvPr/>
        </p:nvSpPr>
        <p:spPr>
          <a:xfrm>
            <a:off x="153475" y="1414959"/>
            <a:ext cx="565250" cy="161541"/>
          </a:xfrm>
          <a:prstGeom prst="rect">
            <a:avLst/>
          </a:prstGeom>
          <a:noFill/>
        </p:spPr>
        <p:txBody>
          <a:bodyPr wrap="square" lIns="0" tIns="0" rIns="0" bIns="0" rtlCol="0">
            <a:spAutoFit/>
          </a:bodyPr>
          <a:lstStyle/>
          <a:p>
            <a:pPr algn="ctr"/>
            <a:r>
              <a:rPr lang="en-US" sz="1050" b="1" dirty="0"/>
              <a:t>Sophia</a:t>
            </a:r>
          </a:p>
        </p:txBody>
      </p:sp>
      <p:sp>
        <p:nvSpPr>
          <p:cNvPr id="244" name="TextBox 243">
            <a:extLst>
              <a:ext uri="{FF2B5EF4-FFF2-40B4-BE49-F238E27FC236}">
                <a16:creationId xmlns:a16="http://schemas.microsoft.com/office/drawing/2014/main" id="{2B3169DE-CFA5-4907-BDC2-F580E6A98DE3}"/>
              </a:ext>
            </a:extLst>
          </p:cNvPr>
          <p:cNvSpPr txBox="1"/>
          <p:nvPr/>
        </p:nvSpPr>
        <p:spPr>
          <a:xfrm>
            <a:off x="861418" y="613594"/>
            <a:ext cx="5327377" cy="1230785"/>
          </a:xfrm>
          <a:prstGeom prst="rect">
            <a:avLst/>
          </a:prstGeom>
          <a:noFill/>
        </p:spPr>
        <p:txBody>
          <a:bodyPr wrap="square" lIns="0" tIns="0" rIns="0" bIns="0" rtlCol="0">
            <a:spAutoFit/>
          </a:bodyPr>
          <a:lstStyle/>
          <a:p>
            <a:r>
              <a:rPr lang="en-US" sz="800" b="1" dirty="0">
                <a:solidFill>
                  <a:schemeClr val="bg1">
                    <a:lumMod val="50000"/>
                  </a:schemeClr>
                </a:solidFill>
              </a:rPr>
              <a:t>DEMOGRAPHICS</a:t>
            </a:r>
          </a:p>
          <a:p>
            <a:pPr marL="171399" indent="-171399">
              <a:buFont typeface="Arial" panose="020B0604020202020204" pitchFamily="34" charset="0"/>
              <a:buChar char="•"/>
            </a:pPr>
            <a:r>
              <a:rPr lang="en-US" sz="800" dirty="0">
                <a:solidFill>
                  <a:schemeClr val="bg1">
                    <a:lumMod val="50000"/>
                  </a:schemeClr>
                </a:solidFill>
              </a:rPr>
              <a:t>42 years old</a:t>
            </a:r>
          </a:p>
          <a:p>
            <a:r>
              <a:rPr lang="en-US" sz="800" b="1" dirty="0">
                <a:solidFill>
                  <a:schemeClr val="bg1">
                    <a:lumMod val="50000"/>
                  </a:schemeClr>
                </a:solidFill>
              </a:rPr>
              <a:t>HEALTH HISTORY</a:t>
            </a:r>
          </a:p>
          <a:p>
            <a:pPr marL="171399" indent="-171399">
              <a:buFont typeface="Arial" panose="020B0604020202020204" pitchFamily="34" charset="0"/>
              <a:buChar char="•"/>
            </a:pPr>
            <a:r>
              <a:rPr lang="en-US" sz="800" dirty="0">
                <a:solidFill>
                  <a:schemeClr val="bg1">
                    <a:lumMod val="50000"/>
                  </a:schemeClr>
                </a:solidFill>
              </a:rPr>
              <a:t>Pre-diabetic, over-weight, kidney condition, all known to CVSH. </a:t>
            </a:r>
          </a:p>
          <a:p>
            <a:pPr marL="171399" indent="-171399">
              <a:buFont typeface="Arial" panose="020B0604020202020204" pitchFamily="34" charset="0"/>
              <a:buChar char="•"/>
            </a:pPr>
            <a:r>
              <a:rPr lang="en-US" sz="800" dirty="0">
                <a:solidFill>
                  <a:schemeClr val="bg1">
                    <a:lumMod val="50000"/>
                  </a:schemeClr>
                </a:solidFill>
              </a:rPr>
              <a:t>Recent stress and depression issues that she hasn’t discussed with anyone yet and hence unknown to CVSH.</a:t>
            </a:r>
          </a:p>
          <a:p>
            <a:r>
              <a:rPr lang="en-US" sz="800" b="1" dirty="0">
                <a:solidFill>
                  <a:schemeClr val="bg1">
                    <a:lumMod val="50000"/>
                  </a:schemeClr>
                </a:solidFill>
              </a:rPr>
              <a:t>INSURANCE STATUS</a:t>
            </a:r>
          </a:p>
          <a:p>
            <a:pPr marL="171399" indent="-171399">
              <a:buFont typeface="Arial" panose="020B0604020202020204" pitchFamily="34" charset="0"/>
              <a:buChar char="•"/>
            </a:pPr>
            <a:r>
              <a:rPr lang="en-US" sz="800" dirty="0">
                <a:solidFill>
                  <a:schemeClr val="bg1">
                    <a:lumMod val="50000"/>
                  </a:schemeClr>
                </a:solidFill>
              </a:rPr>
              <a:t>Aetna and Caremark Commercial member</a:t>
            </a:r>
          </a:p>
          <a:p>
            <a:pPr marL="171399" indent="-171399">
              <a:buFont typeface="Arial" panose="020B0604020202020204" pitchFamily="34" charset="0"/>
              <a:buChar char="•"/>
            </a:pPr>
            <a:r>
              <a:rPr lang="en-US" sz="800" dirty="0">
                <a:solidFill>
                  <a:schemeClr val="bg1">
                    <a:lumMod val="50000"/>
                  </a:schemeClr>
                </a:solidFill>
              </a:rPr>
              <a:t>Enrolled in CVS Health Diabetes Care Management program</a:t>
            </a:r>
          </a:p>
          <a:p>
            <a:r>
              <a:rPr lang="en-US" sz="800" b="1" dirty="0">
                <a:solidFill>
                  <a:schemeClr val="bg1">
                    <a:lumMod val="50000"/>
                  </a:schemeClr>
                </a:solidFill>
              </a:rPr>
              <a:t>GOALS</a:t>
            </a:r>
          </a:p>
          <a:p>
            <a:pPr marL="171399" indent="-171399">
              <a:buFont typeface="Arial" panose="020B0604020202020204" pitchFamily="34" charset="0"/>
              <a:buChar char="•"/>
            </a:pPr>
            <a:r>
              <a:rPr lang="en-US" sz="800" dirty="0">
                <a:solidFill>
                  <a:schemeClr val="bg1">
                    <a:lumMod val="50000"/>
                  </a:schemeClr>
                </a:solidFill>
              </a:rPr>
              <a:t>Lose weight, get healthier, cope with stress</a:t>
            </a:r>
          </a:p>
        </p:txBody>
      </p:sp>
      <p:pic>
        <p:nvPicPr>
          <p:cNvPr id="283" name="Picture 9">
            <a:extLst>
              <a:ext uri="{FF2B5EF4-FFF2-40B4-BE49-F238E27FC236}">
                <a16:creationId xmlns:a16="http://schemas.microsoft.com/office/drawing/2014/main" id="{B0AD6538-2F3C-48FB-9F8F-C71C201EBFA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3781" y="4831575"/>
            <a:ext cx="325799" cy="41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3" name="Group 312">
            <a:extLst>
              <a:ext uri="{FF2B5EF4-FFF2-40B4-BE49-F238E27FC236}">
                <a16:creationId xmlns:a16="http://schemas.microsoft.com/office/drawing/2014/main" id="{1CAF0C17-076E-4AA0-8AB4-75BBC3DA771D}"/>
              </a:ext>
            </a:extLst>
          </p:cNvPr>
          <p:cNvGrpSpPr/>
          <p:nvPr/>
        </p:nvGrpSpPr>
        <p:grpSpPr>
          <a:xfrm>
            <a:off x="6447000" y="2269336"/>
            <a:ext cx="255778" cy="522825"/>
            <a:chOff x="1050901" y="1600391"/>
            <a:chExt cx="1912402" cy="4037548"/>
          </a:xfrm>
        </p:grpSpPr>
        <p:grpSp>
          <p:nvGrpSpPr>
            <p:cNvPr id="314" name="Group 313">
              <a:extLst>
                <a:ext uri="{FF2B5EF4-FFF2-40B4-BE49-F238E27FC236}">
                  <a16:creationId xmlns:a16="http://schemas.microsoft.com/office/drawing/2014/main" id="{FC0CFB50-964D-48AE-868C-4A9D17291ED8}"/>
                </a:ext>
              </a:extLst>
            </p:cNvPr>
            <p:cNvGrpSpPr/>
            <p:nvPr/>
          </p:nvGrpSpPr>
          <p:grpSpPr>
            <a:xfrm>
              <a:off x="1050901" y="1600391"/>
              <a:ext cx="1912402" cy="4037548"/>
              <a:chOff x="7643814" y="2062602"/>
              <a:chExt cx="1912402" cy="4037548"/>
            </a:xfrm>
          </p:grpSpPr>
          <p:pic>
            <p:nvPicPr>
              <p:cNvPr id="316" name="Picture 315">
                <a:extLst>
                  <a:ext uri="{FF2B5EF4-FFF2-40B4-BE49-F238E27FC236}">
                    <a16:creationId xmlns:a16="http://schemas.microsoft.com/office/drawing/2014/main" id="{624C8898-4192-40E7-8817-640852F1A5A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l="-261" r="-1"/>
              <a:stretch/>
            </p:blipFill>
            <p:spPr>
              <a:xfrm>
                <a:off x="7643814" y="2062602"/>
                <a:ext cx="1909482" cy="4037548"/>
              </a:xfrm>
              <a:prstGeom prst="rect">
                <a:avLst/>
              </a:prstGeom>
            </p:spPr>
          </p:pic>
          <p:grpSp>
            <p:nvGrpSpPr>
              <p:cNvPr id="317" name="Screen">
                <a:extLst>
                  <a:ext uri="{FF2B5EF4-FFF2-40B4-BE49-F238E27FC236}">
                    <a16:creationId xmlns:a16="http://schemas.microsoft.com/office/drawing/2014/main" id="{1DEF5369-88BF-4FC0-A0C3-EE8AC0479A99}"/>
                  </a:ext>
                </a:extLst>
              </p:cNvPr>
              <p:cNvGrpSpPr/>
              <p:nvPr/>
            </p:nvGrpSpPr>
            <p:grpSpPr>
              <a:xfrm>
                <a:off x="7645871" y="2422774"/>
                <a:ext cx="1910345" cy="3278277"/>
                <a:chOff x="7725108" y="1275950"/>
                <a:chExt cx="2299844" cy="4083450"/>
              </a:xfrm>
            </p:grpSpPr>
            <p:pic>
              <p:nvPicPr>
                <p:cNvPr id="318" name="Picture 26" descr="A screenshot of a cell phone&#10;&#10;Description generated with very high confidence">
                  <a:extLst>
                    <a:ext uri="{FF2B5EF4-FFF2-40B4-BE49-F238E27FC236}">
                      <a16:creationId xmlns:a16="http://schemas.microsoft.com/office/drawing/2014/main" id="{8A1BC178-B710-4D3F-BB53-45D338EB411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728589" y="1275950"/>
                  <a:ext cx="2296363" cy="4083450"/>
                </a:xfrm>
                <a:prstGeom prst="rect">
                  <a:avLst/>
                </a:prstGeom>
              </p:spPr>
            </p:pic>
            <p:pic>
              <p:nvPicPr>
                <p:cNvPr id="319" name="Picture 4" descr="A screenshot of a cell phone&#10;&#10;Description generated with very high confidence">
                  <a:extLst>
                    <a:ext uri="{FF2B5EF4-FFF2-40B4-BE49-F238E27FC236}">
                      <a16:creationId xmlns:a16="http://schemas.microsoft.com/office/drawing/2014/main" id="{5F449545-97B5-4840-97C8-64AEE906224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725108" y="2694187"/>
                  <a:ext cx="2298396" cy="2664613"/>
                </a:xfrm>
                <a:prstGeom prst="rect">
                  <a:avLst/>
                </a:prstGeom>
              </p:spPr>
            </p:pic>
          </p:grpSp>
        </p:grpSp>
        <p:pic>
          <p:nvPicPr>
            <p:cNvPr id="315" name="Picture 314">
              <a:extLst>
                <a:ext uri="{FF2B5EF4-FFF2-40B4-BE49-F238E27FC236}">
                  <a16:creationId xmlns:a16="http://schemas.microsoft.com/office/drawing/2014/main" id="{3CF8E52F-B932-4DAF-8A0F-7D0A13124A35}"/>
                </a:ext>
              </a:extLst>
            </p:cNvPr>
            <p:cNvPicPr>
              <a:picLocks noChangeAspect="1"/>
            </p:cNvPicPr>
            <p:nvPr/>
          </p:nvPicPr>
          <p:blipFill rotWithShape="1">
            <a:blip r:embed="rId8" cstate="email">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2544933" y="5048017"/>
              <a:ext cx="277368" cy="127055"/>
            </a:xfrm>
            <a:prstGeom prst="rect">
              <a:avLst/>
            </a:prstGeom>
          </p:spPr>
        </p:pic>
      </p:grpSp>
      <p:sp>
        <p:nvSpPr>
          <p:cNvPr id="320" name="Rounded Rectangle 649">
            <a:extLst>
              <a:ext uri="{FF2B5EF4-FFF2-40B4-BE49-F238E27FC236}">
                <a16:creationId xmlns:a16="http://schemas.microsoft.com/office/drawing/2014/main" id="{4BB17966-A4D3-4130-A346-05E5C4F017D0}"/>
              </a:ext>
            </a:extLst>
          </p:cNvPr>
          <p:cNvSpPr/>
          <p:nvPr/>
        </p:nvSpPr>
        <p:spPr bwMode="gray">
          <a:xfrm>
            <a:off x="6430658" y="2265540"/>
            <a:ext cx="279935" cy="526621"/>
          </a:xfrm>
          <a:prstGeom prst="roundRect">
            <a:avLst/>
          </a:prstGeom>
          <a:noFill/>
          <a:ln w="952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900" b="1" dirty="0">
              <a:solidFill>
                <a:srgbClr val="0070C0"/>
              </a:solidFill>
              <a:latin typeface="Arial" panose="020B0604020202020204" pitchFamily="34" charset="0"/>
              <a:cs typeface="Arial" panose="020B0604020202020204" pitchFamily="34" charset="0"/>
            </a:endParaRPr>
          </a:p>
        </p:txBody>
      </p:sp>
      <p:sp>
        <p:nvSpPr>
          <p:cNvPr id="58" name="Oval 57">
            <a:extLst>
              <a:ext uri="{FF2B5EF4-FFF2-40B4-BE49-F238E27FC236}">
                <a16:creationId xmlns:a16="http://schemas.microsoft.com/office/drawing/2014/main" id="{5C833AA7-6B76-4C34-BEF3-B574E056EACA}"/>
              </a:ext>
            </a:extLst>
          </p:cNvPr>
          <p:cNvSpPr/>
          <p:nvPr/>
        </p:nvSpPr>
        <p:spPr bwMode="gray">
          <a:xfrm>
            <a:off x="917098" y="1935870"/>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1</a:t>
            </a:r>
          </a:p>
        </p:txBody>
      </p:sp>
      <p:cxnSp>
        <p:nvCxnSpPr>
          <p:cNvPr id="59" name="Straight Connector 58">
            <a:extLst>
              <a:ext uri="{FF2B5EF4-FFF2-40B4-BE49-F238E27FC236}">
                <a16:creationId xmlns:a16="http://schemas.microsoft.com/office/drawing/2014/main" id="{AFDCBF2F-19E7-40FF-9B33-EF875DCE99BE}"/>
              </a:ext>
            </a:extLst>
          </p:cNvPr>
          <p:cNvCxnSpPr>
            <a:cxnSpLocks/>
          </p:cNvCxnSpPr>
          <p:nvPr/>
        </p:nvCxnSpPr>
        <p:spPr>
          <a:xfrm>
            <a:off x="1846986" y="2057681"/>
            <a:ext cx="0" cy="4825642"/>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96208EF-19FE-4BCC-A1F2-F65ABD610738}"/>
              </a:ext>
            </a:extLst>
          </p:cNvPr>
          <p:cNvSpPr txBox="1"/>
          <p:nvPr/>
        </p:nvSpPr>
        <p:spPr>
          <a:xfrm>
            <a:off x="280586" y="3341287"/>
            <a:ext cx="1558314" cy="276927"/>
          </a:xfrm>
          <a:prstGeom prst="rect">
            <a:avLst/>
          </a:prstGeom>
          <a:noFill/>
        </p:spPr>
        <p:txBody>
          <a:bodyPr wrap="square" lIns="0" tIns="0" rIns="0" bIns="0" rtlCol="0">
            <a:spAutoFit/>
          </a:bodyPr>
          <a:lstStyle/>
          <a:p>
            <a:r>
              <a:rPr lang="en-US" sz="900" dirty="0"/>
              <a:t>Sophia missed her annual A1C test</a:t>
            </a:r>
            <a:r>
              <a:rPr lang="en-US" sz="700" dirty="0">
                <a:solidFill>
                  <a:schemeClr val="tx2"/>
                </a:solidFill>
              </a:rPr>
              <a:t>. </a:t>
            </a:r>
          </a:p>
        </p:txBody>
      </p:sp>
      <p:sp>
        <p:nvSpPr>
          <p:cNvPr id="72" name="TextBox 71">
            <a:extLst>
              <a:ext uri="{FF2B5EF4-FFF2-40B4-BE49-F238E27FC236}">
                <a16:creationId xmlns:a16="http://schemas.microsoft.com/office/drawing/2014/main" id="{55BB9B0C-92B5-4DB2-AADC-312AFF49EE94}"/>
              </a:ext>
            </a:extLst>
          </p:cNvPr>
          <p:cNvSpPr txBox="1"/>
          <p:nvPr/>
        </p:nvSpPr>
        <p:spPr>
          <a:xfrm>
            <a:off x="2135833" y="3101536"/>
            <a:ext cx="2387474" cy="692497"/>
          </a:xfrm>
          <a:prstGeom prst="rect">
            <a:avLst/>
          </a:prstGeom>
          <a:noFill/>
        </p:spPr>
        <p:txBody>
          <a:bodyPr wrap="square" lIns="0" tIns="0" rIns="0" bIns="0" rtlCol="0">
            <a:spAutoFit/>
          </a:bodyPr>
          <a:lstStyle/>
          <a:p>
            <a:r>
              <a:rPr lang="en-US" sz="900" dirty="0"/>
              <a:t>CVSH Diabetes Care Management program sends her an email and push notification  reminder with a few options, including a link to a local MinuteClinic</a:t>
            </a:r>
            <a:r>
              <a:rPr lang="en-US" sz="700" dirty="0">
                <a:solidFill>
                  <a:schemeClr val="tx2"/>
                </a:solidFill>
              </a:rPr>
              <a:t> </a:t>
            </a:r>
            <a:r>
              <a:rPr lang="en-US" sz="900" dirty="0"/>
              <a:t>to schedule an A1C test.</a:t>
            </a:r>
            <a:r>
              <a:rPr lang="en-US" sz="900" dirty="0">
                <a:solidFill>
                  <a:schemeClr val="tx2"/>
                </a:solidFill>
              </a:rPr>
              <a:t> </a:t>
            </a:r>
          </a:p>
        </p:txBody>
      </p:sp>
      <p:cxnSp>
        <p:nvCxnSpPr>
          <p:cNvPr id="73" name="Straight Connector 72">
            <a:extLst>
              <a:ext uri="{FF2B5EF4-FFF2-40B4-BE49-F238E27FC236}">
                <a16:creationId xmlns:a16="http://schemas.microsoft.com/office/drawing/2014/main" id="{D22696AC-9BBE-4F8D-A23B-B058E5F1CEF3}"/>
              </a:ext>
            </a:extLst>
          </p:cNvPr>
          <p:cNvCxnSpPr>
            <a:cxnSpLocks/>
          </p:cNvCxnSpPr>
          <p:nvPr/>
        </p:nvCxnSpPr>
        <p:spPr>
          <a:xfrm>
            <a:off x="4812154" y="2031462"/>
            <a:ext cx="0" cy="4825642"/>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592A291-14B3-478C-B340-064DE971B370}"/>
              </a:ext>
            </a:extLst>
          </p:cNvPr>
          <p:cNvCxnSpPr>
            <a:cxnSpLocks/>
          </p:cNvCxnSpPr>
          <p:nvPr/>
        </p:nvCxnSpPr>
        <p:spPr>
          <a:xfrm>
            <a:off x="8283405" y="2027137"/>
            <a:ext cx="0" cy="4825642"/>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56DC9D0-0351-4983-B5F7-6C8FE2AC930B}"/>
              </a:ext>
            </a:extLst>
          </p:cNvPr>
          <p:cNvSpPr txBox="1"/>
          <p:nvPr/>
        </p:nvSpPr>
        <p:spPr>
          <a:xfrm>
            <a:off x="5033387" y="3000020"/>
            <a:ext cx="3042366" cy="1246170"/>
          </a:xfrm>
          <a:prstGeom prst="rect">
            <a:avLst/>
          </a:prstGeom>
          <a:noFill/>
        </p:spPr>
        <p:txBody>
          <a:bodyPr wrap="square" lIns="0" tIns="0" rIns="0" bIns="0" rtlCol="0">
            <a:spAutoFit/>
          </a:bodyPr>
          <a:lstStyle/>
          <a:p>
            <a:r>
              <a:rPr lang="en-US" sz="900" dirty="0"/>
              <a:t>While scheduling the A1C test appointment on the MinuteClinic site, based on Sophia’s location info, she is guided to the Behavioral Health counselling service that is newly being offered in a local HealthHUB. Sophia clicks on the BH link and reads content. However, she is unsure if her insurance would cover for the service, lacks motivation to schedule a visit and decides to talk to a friend who recently went for a BH counselling at Walmart clinic. </a:t>
            </a:r>
            <a:endParaRPr lang="en-US" sz="700" dirty="0">
              <a:solidFill>
                <a:schemeClr val="tx2"/>
              </a:solidFill>
            </a:endParaRPr>
          </a:p>
        </p:txBody>
      </p:sp>
      <p:sp>
        <p:nvSpPr>
          <p:cNvPr id="76" name="Oval 75">
            <a:extLst>
              <a:ext uri="{FF2B5EF4-FFF2-40B4-BE49-F238E27FC236}">
                <a16:creationId xmlns:a16="http://schemas.microsoft.com/office/drawing/2014/main" id="{7A336CE3-5970-4E45-9C40-CFF757819AC5}"/>
              </a:ext>
            </a:extLst>
          </p:cNvPr>
          <p:cNvSpPr/>
          <p:nvPr/>
        </p:nvSpPr>
        <p:spPr bwMode="gray">
          <a:xfrm>
            <a:off x="3236282" y="1913873"/>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2</a:t>
            </a:r>
          </a:p>
        </p:txBody>
      </p:sp>
      <p:sp>
        <p:nvSpPr>
          <p:cNvPr id="77" name="TextBox 76">
            <a:extLst>
              <a:ext uri="{FF2B5EF4-FFF2-40B4-BE49-F238E27FC236}">
                <a16:creationId xmlns:a16="http://schemas.microsoft.com/office/drawing/2014/main" id="{ABF754DB-85E5-46DF-BA32-DA612FF2B517}"/>
              </a:ext>
            </a:extLst>
          </p:cNvPr>
          <p:cNvSpPr txBox="1"/>
          <p:nvPr/>
        </p:nvSpPr>
        <p:spPr>
          <a:xfrm>
            <a:off x="8467556" y="5368299"/>
            <a:ext cx="2971246" cy="553854"/>
          </a:xfrm>
          <a:prstGeom prst="rect">
            <a:avLst/>
          </a:prstGeom>
          <a:noFill/>
        </p:spPr>
        <p:txBody>
          <a:bodyPr wrap="square" lIns="0" tIns="0" rIns="0" bIns="0" rtlCol="0">
            <a:spAutoFit/>
          </a:bodyPr>
          <a:lstStyle/>
          <a:p>
            <a:r>
              <a:rPr lang="en-US" sz="900" dirty="0"/>
              <a:t>A few minutes later, an Aetna A1A concierge calls Sophia to discuss Behavioral Health service options and her current coverage status with EAP and how MinuteClinic BH service can help with her condition. </a:t>
            </a:r>
          </a:p>
        </p:txBody>
      </p:sp>
      <p:sp>
        <p:nvSpPr>
          <p:cNvPr id="78" name="TextBox 77">
            <a:extLst>
              <a:ext uri="{FF2B5EF4-FFF2-40B4-BE49-F238E27FC236}">
                <a16:creationId xmlns:a16="http://schemas.microsoft.com/office/drawing/2014/main" id="{AD82165D-E238-4712-95A6-E009493EABE3}"/>
              </a:ext>
            </a:extLst>
          </p:cNvPr>
          <p:cNvSpPr txBox="1"/>
          <p:nvPr/>
        </p:nvSpPr>
        <p:spPr>
          <a:xfrm>
            <a:off x="5075963" y="5351519"/>
            <a:ext cx="2971250" cy="969244"/>
          </a:xfrm>
          <a:prstGeom prst="rect">
            <a:avLst/>
          </a:prstGeom>
          <a:noFill/>
        </p:spPr>
        <p:txBody>
          <a:bodyPr wrap="square" lIns="0" tIns="0" rIns="0" bIns="0" rtlCol="0">
            <a:spAutoFit/>
          </a:bodyPr>
          <a:lstStyle/>
          <a:p>
            <a:r>
              <a:rPr lang="en-US" sz="900" dirty="0"/>
              <a:t>Aetna concierge reminds Sophia of the Flu vaccine and the importance due to spike in ILI activity in her geography. During the conversation Sophia mentions to the Aetna concierge about the multiple medications she is taking for her Kidney condition and some confusion around when to take which medication. The Aetna concierge records the information in the system.</a:t>
            </a:r>
            <a:endParaRPr lang="en-US" sz="700" dirty="0">
              <a:solidFill>
                <a:schemeClr val="tx2"/>
              </a:solidFill>
            </a:endParaRPr>
          </a:p>
        </p:txBody>
      </p:sp>
      <p:sp>
        <p:nvSpPr>
          <p:cNvPr id="29" name="Isosceles Triangle 28">
            <a:extLst>
              <a:ext uri="{FF2B5EF4-FFF2-40B4-BE49-F238E27FC236}">
                <a16:creationId xmlns:a16="http://schemas.microsoft.com/office/drawing/2014/main" id="{79B3A087-ACA0-468D-A55E-0ADF0B8DA2F5}"/>
              </a:ext>
            </a:extLst>
          </p:cNvPr>
          <p:cNvSpPr/>
          <p:nvPr/>
        </p:nvSpPr>
        <p:spPr bwMode="gray">
          <a:xfrm rot="5400000">
            <a:off x="1811648" y="1969532"/>
            <a:ext cx="161789" cy="181005"/>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97" name="Isosceles Triangle 96">
            <a:extLst>
              <a:ext uri="{FF2B5EF4-FFF2-40B4-BE49-F238E27FC236}">
                <a16:creationId xmlns:a16="http://schemas.microsoft.com/office/drawing/2014/main" id="{F0272C30-C892-48C4-BB98-0E8D59BBE0CE}"/>
              </a:ext>
            </a:extLst>
          </p:cNvPr>
          <p:cNvSpPr/>
          <p:nvPr/>
        </p:nvSpPr>
        <p:spPr bwMode="gray">
          <a:xfrm rot="5400000">
            <a:off x="4785154" y="1967177"/>
            <a:ext cx="161789" cy="181005"/>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cxnSp>
        <p:nvCxnSpPr>
          <p:cNvPr id="31" name="Straight Arrow Connector 30">
            <a:extLst>
              <a:ext uri="{FF2B5EF4-FFF2-40B4-BE49-F238E27FC236}">
                <a16:creationId xmlns:a16="http://schemas.microsoft.com/office/drawing/2014/main" id="{3E63540B-1421-485A-A921-FEFF94A078E9}"/>
              </a:ext>
            </a:extLst>
          </p:cNvPr>
          <p:cNvCxnSpPr/>
          <p:nvPr/>
        </p:nvCxnSpPr>
        <p:spPr>
          <a:xfrm flipH="1">
            <a:off x="202126" y="4668781"/>
            <a:ext cx="11366466" cy="0"/>
          </a:xfrm>
          <a:prstGeom prst="straightConnector1">
            <a:avLst/>
          </a:prstGeom>
          <a:ln w="5715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BDFFD4C6-A96A-4F09-BD33-09FE89745A73}"/>
              </a:ext>
            </a:extLst>
          </p:cNvPr>
          <p:cNvSpPr/>
          <p:nvPr/>
        </p:nvSpPr>
        <p:spPr bwMode="gray">
          <a:xfrm>
            <a:off x="6415257" y="1921222"/>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3</a:t>
            </a:r>
          </a:p>
        </p:txBody>
      </p:sp>
      <p:grpSp>
        <p:nvGrpSpPr>
          <p:cNvPr id="102" name="Group 101">
            <a:extLst>
              <a:ext uri="{FF2B5EF4-FFF2-40B4-BE49-F238E27FC236}">
                <a16:creationId xmlns:a16="http://schemas.microsoft.com/office/drawing/2014/main" id="{9A5821FF-4878-4B8B-83CB-8F15CCADD7E2}"/>
              </a:ext>
            </a:extLst>
          </p:cNvPr>
          <p:cNvGrpSpPr/>
          <p:nvPr/>
        </p:nvGrpSpPr>
        <p:grpSpPr>
          <a:xfrm>
            <a:off x="9916207" y="2300031"/>
            <a:ext cx="255778" cy="522825"/>
            <a:chOff x="1050901" y="1600391"/>
            <a:chExt cx="1912402" cy="4037548"/>
          </a:xfrm>
        </p:grpSpPr>
        <p:grpSp>
          <p:nvGrpSpPr>
            <p:cNvPr id="103" name="Group 102">
              <a:extLst>
                <a:ext uri="{FF2B5EF4-FFF2-40B4-BE49-F238E27FC236}">
                  <a16:creationId xmlns:a16="http://schemas.microsoft.com/office/drawing/2014/main" id="{EC177F1C-2C70-4A85-B6B8-CCCB37378E3B}"/>
                </a:ext>
              </a:extLst>
            </p:cNvPr>
            <p:cNvGrpSpPr/>
            <p:nvPr/>
          </p:nvGrpSpPr>
          <p:grpSpPr>
            <a:xfrm>
              <a:off x="1050901" y="1600391"/>
              <a:ext cx="1912402" cy="4037548"/>
              <a:chOff x="7643814" y="2062602"/>
              <a:chExt cx="1912402" cy="4037548"/>
            </a:xfrm>
          </p:grpSpPr>
          <p:pic>
            <p:nvPicPr>
              <p:cNvPr id="105" name="Picture 104">
                <a:extLst>
                  <a:ext uri="{FF2B5EF4-FFF2-40B4-BE49-F238E27FC236}">
                    <a16:creationId xmlns:a16="http://schemas.microsoft.com/office/drawing/2014/main" id="{1743DD78-6C5E-4C65-B601-52E8EE1A7FCA}"/>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l="-261" r="-1"/>
              <a:stretch/>
            </p:blipFill>
            <p:spPr>
              <a:xfrm>
                <a:off x="7643814" y="2062602"/>
                <a:ext cx="1909482" cy="4037548"/>
              </a:xfrm>
              <a:prstGeom prst="rect">
                <a:avLst/>
              </a:prstGeom>
            </p:spPr>
          </p:pic>
          <p:grpSp>
            <p:nvGrpSpPr>
              <p:cNvPr id="106" name="Screen">
                <a:extLst>
                  <a:ext uri="{FF2B5EF4-FFF2-40B4-BE49-F238E27FC236}">
                    <a16:creationId xmlns:a16="http://schemas.microsoft.com/office/drawing/2014/main" id="{9BD7ABB7-B17A-4E6E-B7CB-DD340E96FB5E}"/>
                  </a:ext>
                </a:extLst>
              </p:cNvPr>
              <p:cNvGrpSpPr/>
              <p:nvPr/>
            </p:nvGrpSpPr>
            <p:grpSpPr>
              <a:xfrm>
                <a:off x="7645871" y="2422774"/>
                <a:ext cx="1910345" cy="3278277"/>
                <a:chOff x="7725108" y="1275950"/>
                <a:chExt cx="2299844" cy="4083450"/>
              </a:xfrm>
            </p:grpSpPr>
            <p:pic>
              <p:nvPicPr>
                <p:cNvPr id="107" name="Picture 26" descr="A screenshot of a cell phone&#10;&#10;Description generated with very high confidence">
                  <a:extLst>
                    <a:ext uri="{FF2B5EF4-FFF2-40B4-BE49-F238E27FC236}">
                      <a16:creationId xmlns:a16="http://schemas.microsoft.com/office/drawing/2014/main" id="{4BB41B25-FF8F-4850-9973-651779DCFC3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728589" y="1275950"/>
                  <a:ext cx="2296363" cy="4083450"/>
                </a:xfrm>
                <a:prstGeom prst="rect">
                  <a:avLst/>
                </a:prstGeom>
              </p:spPr>
            </p:pic>
            <p:pic>
              <p:nvPicPr>
                <p:cNvPr id="108" name="Picture 4" descr="A screenshot of a cell phone&#10;&#10;Description generated with very high confidence">
                  <a:extLst>
                    <a:ext uri="{FF2B5EF4-FFF2-40B4-BE49-F238E27FC236}">
                      <a16:creationId xmlns:a16="http://schemas.microsoft.com/office/drawing/2014/main" id="{6E36CE50-FAF8-4B76-B4A4-CB5211C1BA2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725108" y="2694187"/>
                  <a:ext cx="2298396" cy="2664613"/>
                </a:xfrm>
                <a:prstGeom prst="rect">
                  <a:avLst/>
                </a:prstGeom>
              </p:spPr>
            </p:pic>
          </p:grpSp>
        </p:grpSp>
        <p:pic>
          <p:nvPicPr>
            <p:cNvPr id="104" name="Picture 103">
              <a:extLst>
                <a:ext uri="{FF2B5EF4-FFF2-40B4-BE49-F238E27FC236}">
                  <a16:creationId xmlns:a16="http://schemas.microsoft.com/office/drawing/2014/main" id="{3E0CD8BD-84AE-421A-AC7B-5BE7C0B5D62A}"/>
                </a:ext>
              </a:extLst>
            </p:cNvPr>
            <p:cNvPicPr>
              <a:picLocks noChangeAspect="1"/>
            </p:cNvPicPr>
            <p:nvPr/>
          </p:nvPicPr>
          <p:blipFill rotWithShape="1">
            <a:blip r:embed="rId8" cstate="email">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2544933" y="5048017"/>
              <a:ext cx="277368" cy="127055"/>
            </a:xfrm>
            <a:prstGeom prst="rect">
              <a:avLst/>
            </a:prstGeom>
          </p:spPr>
        </p:pic>
      </p:grpSp>
      <p:sp>
        <p:nvSpPr>
          <p:cNvPr id="109" name="Rounded Rectangle 649">
            <a:extLst>
              <a:ext uri="{FF2B5EF4-FFF2-40B4-BE49-F238E27FC236}">
                <a16:creationId xmlns:a16="http://schemas.microsoft.com/office/drawing/2014/main" id="{05456DBC-458F-4A3A-9D15-B67EFCE204D6}"/>
              </a:ext>
            </a:extLst>
          </p:cNvPr>
          <p:cNvSpPr/>
          <p:nvPr/>
        </p:nvSpPr>
        <p:spPr bwMode="gray">
          <a:xfrm>
            <a:off x="9899866" y="2296235"/>
            <a:ext cx="279935" cy="526621"/>
          </a:xfrm>
          <a:prstGeom prst="roundRect">
            <a:avLst/>
          </a:prstGeom>
          <a:noFill/>
          <a:ln w="952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900" b="1" dirty="0">
              <a:solidFill>
                <a:srgbClr val="0070C0"/>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784C0AC4-C9A9-485F-A1B9-C503DC3AD438}"/>
              </a:ext>
            </a:extLst>
          </p:cNvPr>
          <p:cNvSpPr txBox="1"/>
          <p:nvPr/>
        </p:nvSpPr>
        <p:spPr>
          <a:xfrm>
            <a:off x="8481500" y="2965189"/>
            <a:ext cx="3014283" cy="1523097"/>
          </a:xfrm>
          <a:prstGeom prst="rect">
            <a:avLst/>
          </a:prstGeom>
          <a:noFill/>
        </p:spPr>
        <p:txBody>
          <a:bodyPr wrap="square" lIns="0" tIns="0" rIns="0" bIns="0" rtlCol="0">
            <a:spAutoFit/>
          </a:bodyPr>
          <a:lstStyle/>
          <a:p>
            <a:r>
              <a:rPr lang="en-US" sz="900" dirty="0"/>
              <a:t>Sophia continues to navigate to other areas of the HealthHUB website and adds a Phillips glucose meter to the shopping cart. However, she is curious about pricing offered by other merchants, and starts shopping around Amazon and other Retail web sites. </a:t>
            </a:r>
          </a:p>
          <a:p>
            <a:endParaRPr lang="en-US" sz="900" dirty="0">
              <a:solidFill>
                <a:schemeClr val="tx2"/>
              </a:solidFill>
            </a:endParaRPr>
          </a:p>
          <a:p>
            <a:r>
              <a:rPr lang="en-US" sz="900" dirty="0">
                <a:solidFill>
                  <a:schemeClr val="tx2"/>
                </a:solidFill>
              </a:rPr>
              <a:t>A CVS digital push notification is presented to Sophia offering a 10% discount on </a:t>
            </a:r>
            <a:r>
              <a:rPr lang="en-US" sz="900" dirty="0"/>
              <a:t>the CVS branded glucose meter that she is entitled for due to her enrollment status in the Diabetes program. Sophia instantly accepts the offer.</a:t>
            </a:r>
            <a:endParaRPr lang="en-US" sz="900" dirty="0">
              <a:solidFill>
                <a:schemeClr val="tx2"/>
              </a:solidFill>
            </a:endParaRPr>
          </a:p>
        </p:txBody>
      </p:sp>
      <p:sp>
        <p:nvSpPr>
          <p:cNvPr id="111" name="Oval 110">
            <a:extLst>
              <a:ext uri="{FF2B5EF4-FFF2-40B4-BE49-F238E27FC236}">
                <a16:creationId xmlns:a16="http://schemas.microsoft.com/office/drawing/2014/main" id="{30BDBB93-F79E-4A5D-96E9-56F17EB16692}"/>
              </a:ext>
            </a:extLst>
          </p:cNvPr>
          <p:cNvSpPr/>
          <p:nvPr/>
        </p:nvSpPr>
        <p:spPr bwMode="gray">
          <a:xfrm>
            <a:off x="9894510" y="1913922"/>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4</a:t>
            </a:r>
          </a:p>
        </p:txBody>
      </p:sp>
      <p:sp>
        <p:nvSpPr>
          <p:cNvPr id="112" name="Isosceles Triangle 111">
            <a:extLst>
              <a:ext uri="{FF2B5EF4-FFF2-40B4-BE49-F238E27FC236}">
                <a16:creationId xmlns:a16="http://schemas.microsoft.com/office/drawing/2014/main" id="{CA633022-B31E-4C41-ABC6-A36C0833B556}"/>
              </a:ext>
            </a:extLst>
          </p:cNvPr>
          <p:cNvSpPr/>
          <p:nvPr/>
        </p:nvSpPr>
        <p:spPr bwMode="gray">
          <a:xfrm rot="5400000">
            <a:off x="8242960" y="1969122"/>
            <a:ext cx="161789" cy="181005"/>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15" name="Isosceles Triangle 114">
            <a:extLst>
              <a:ext uri="{FF2B5EF4-FFF2-40B4-BE49-F238E27FC236}">
                <a16:creationId xmlns:a16="http://schemas.microsoft.com/office/drawing/2014/main" id="{16A362BA-3527-43A0-9BC1-D6F9FAC9999A}"/>
              </a:ext>
            </a:extLst>
          </p:cNvPr>
          <p:cNvSpPr/>
          <p:nvPr/>
        </p:nvSpPr>
        <p:spPr bwMode="gray">
          <a:xfrm rot="10800000">
            <a:off x="11495783" y="3341287"/>
            <a:ext cx="161789" cy="181005"/>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17" name="Oval 116">
            <a:extLst>
              <a:ext uri="{FF2B5EF4-FFF2-40B4-BE49-F238E27FC236}">
                <a16:creationId xmlns:a16="http://schemas.microsoft.com/office/drawing/2014/main" id="{96E71529-7082-4A69-BFA5-685837E0EB25}"/>
              </a:ext>
            </a:extLst>
          </p:cNvPr>
          <p:cNvSpPr/>
          <p:nvPr/>
        </p:nvSpPr>
        <p:spPr bwMode="gray">
          <a:xfrm>
            <a:off x="9916207" y="4543086"/>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5</a:t>
            </a:r>
          </a:p>
        </p:txBody>
      </p:sp>
      <p:sp>
        <p:nvSpPr>
          <p:cNvPr id="120" name="Isosceles Triangle 119">
            <a:extLst>
              <a:ext uri="{FF2B5EF4-FFF2-40B4-BE49-F238E27FC236}">
                <a16:creationId xmlns:a16="http://schemas.microsoft.com/office/drawing/2014/main" id="{79D3F97D-CF19-4FFE-92E9-FBC29404842C}"/>
              </a:ext>
            </a:extLst>
          </p:cNvPr>
          <p:cNvSpPr/>
          <p:nvPr/>
        </p:nvSpPr>
        <p:spPr bwMode="gray">
          <a:xfrm rot="16200000">
            <a:off x="8152456" y="4578279"/>
            <a:ext cx="161789" cy="181005"/>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pic>
        <p:nvPicPr>
          <p:cNvPr id="121" name="Picture 15">
            <a:extLst>
              <a:ext uri="{FF2B5EF4-FFF2-40B4-BE49-F238E27FC236}">
                <a16:creationId xmlns:a16="http://schemas.microsoft.com/office/drawing/2014/main" id="{FF12DC7A-C7A1-4638-AAB0-6D877CA49BF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6349408" y="4830711"/>
            <a:ext cx="424360" cy="40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 name="TextBox 121">
            <a:extLst>
              <a:ext uri="{FF2B5EF4-FFF2-40B4-BE49-F238E27FC236}">
                <a16:creationId xmlns:a16="http://schemas.microsoft.com/office/drawing/2014/main" id="{90D536D4-B774-4987-BC17-A385E1B1E61F}"/>
              </a:ext>
            </a:extLst>
          </p:cNvPr>
          <p:cNvSpPr txBox="1"/>
          <p:nvPr/>
        </p:nvSpPr>
        <p:spPr>
          <a:xfrm>
            <a:off x="2004054" y="5315970"/>
            <a:ext cx="2677150" cy="830781"/>
          </a:xfrm>
          <a:prstGeom prst="rect">
            <a:avLst/>
          </a:prstGeom>
          <a:noFill/>
        </p:spPr>
        <p:txBody>
          <a:bodyPr wrap="square" lIns="0" tIns="0" rIns="0" bIns="0" rtlCol="0">
            <a:spAutoFit/>
          </a:bodyPr>
          <a:lstStyle/>
          <a:p>
            <a:r>
              <a:rPr lang="en-US" sz="900" dirty="0"/>
              <a:t>A few minutes later Sophia receives a call from the local CVS Pharmacist, offering multi-dose packaging that would make it easier for her to take medications. </a:t>
            </a:r>
          </a:p>
          <a:p>
            <a:r>
              <a:rPr lang="en-US" sz="900" dirty="0"/>
              <a:t>The Pharmacist also presents an opportunity to switch from brand to generic drug.</a:t>
            </a:r>
            <a:endParaRPr lang="en-US" sz="700" dirty="0">
              <a:solidFill>
                <a:schemeClr val="tx2"/>
              </a:solidFill>
            </a:endParaRPr>
          </a:p>
        </p:txBody>
      </p:sp>
      <p:pic>
        <p:nvPicPr>
          <p:cNvPr id="123" name="Picture 15">
            <a:extLst>
              <a:ext uri="{FF2B5EF4-FFF2-40B4-BE49-F238E27FC236}">
                <a16:creationId xmlns:a16="http://schemas.microsoft.com/office/drawing/2014/main" id="{2B7308F5-3E26-4BF4-B760-A1A769BCDE7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9853786" y="4805817"/>
            <a:ext cx="424360" cy="40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Oval 123">
            <a:extLst>
              <a:ext uri="{FF2B5EF4-FFF2-40B4-BE49-F238E27FC236}">
                <a16:creationId xmlns:a16="http://schemas.microsoft.com/office/drawing/2014/main" id="{2C02BAA6-122C-43CD-A6D8-FC726B648106}"/>
              </a:ext>
            </a:extLst>
          </p:cNvPr>
          <p:cNvSpPr/>
          <p:nvPr/>
        </p:nvSpPr>
        <p:spPr bwMode="gray">
          <a:xfrm>
            <a:off x="6404509" y="4536155"/>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6</a:t>
            </a:r>
          </a:p>
        </p:txBody>
      </p:sp>
      <p:sp>
        <p:nvSpPr>
          <p:cNvPr id="125" name="Oval 124">
            <a:extLst>
              <a:ext uri="{FF2B5EF4-FFF2-40B4-BE49-F238E27FC236}">
                <a16:creationId xmlns:a16="http://schemas.microsoft.com/office/drawing/2014/main" id="{329F4B08-42A8-413C-9E7F-502960874806}"/>
              </a:ext>
            </a:extLst>
          </p:cNvPr>
          <p:cNvSpPr/>
          <p:nvPr/>
        </p:nvSpPr>
        <p:spPr bwMode="gray">
          <a:xfrm>
            <a:off x="3186196" y="4561476"/>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7</a:t>
            </a:r>
          </a:p>
        </p:txBody>
      </p:sp>
      <p:sp>
        <p:nvSpPr>
          <p:cNvPr id="126" name="Isosceles Triangle 125">
            <a:extLst>
              <a:ext uri="{FF2B5EF4-FFF2-40B4-BE49-F238E27FC236}">
                <a16:creationId xmlns:a16="http://schemas.microsoft.com/office/drawing/2014/main" id="{56F8CC48-821D-4CB5-AFF1-0BA39370AF5B}"/>
              </a:ext>
            </a:extLst>
          </p:cNvPr>
          <p:cNvSpPr/>
          <p:nvPr/>
        </p:nvSpPr>
        <p:spPr bwMode="gray">
          <a:xfrm rot="16200000">
            <a:off x="4694652" y="4584764"/>
            <a:ext cx="161789" cy="181005"/>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27" name="Isosceles Triangle 126">
            <a:extLst>
              <a:ext uri="{FF2B5EF4-FFF2-40B4-BE49-F238E27FC236}">
                <a16:creationId xmlns:a16="http://schemas.microsoft.com/office/drawing/2014/main" id="{D5FF53BF-3722-4288-89A5-4BC83A7083BB}"/>
              </a:ext>
            </a:extLst>
          </p:cNvPr>
          <p:cNvSpPr/>
          <p:nvPr/>
        </p:nvSpPr>
        <p:spPr bwMode="gray">
          <a:xfrm rot="16200000">
            <a:off x="1721145" y="4576674"/>
            <a:ext cx="161789" cy="181005"/>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pic>
        <p:nvPicPr>
          <p:cNvPr id="128" name="Picture 8">
            <a:extLst>
              <a:ext uri="{FF2B5EF4-FFF2-40B4-BE49-F238E27FC236}">
                <a16:creationId xmlns:a16="http://schemas.microsoft.com/office/drawing/2014/main" id="{7AFF06AB-7F3B-44F1-B617-FE0C2CA7B87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7430" y="4911039"/>
            <a:ext cx="598029" cy="477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 name="TextBox 128">
            <a:extLst>
              <a:ext uri="{FF2B5EF4-FFF2-40B4-BE49-F238E27FC236}">
                <a16:creationId xmlns:a16="http://schemas.microsoft.com/office/drawing/2014/main" id="{5D0970B3-E188-4618-A244-85AF282295B6}"/>
              </a:ext>
            </a:extLst>
          </p:cNvPr>
          <p:cNvSpPr txBox="1"/>
          <p:nvPr/>
        </p:nvSpPr>
        <p:spPr>
          <a:xfrm>
            <a:off x="207586" y="5545789"/>
            <a:ext cx="1558314" cy="415390"/>
          </a:xfrm>
          <a:prstGeom prst="rect">
            <a:avLst/>
          </a:prstGeom>
          <a:noFill/>
        </p:spPr>
        <p:txBody>
          <a:bodyPr wrap="square" lIns="0" tIns="0" rIns="0" bIns="0" rtlCol="0">
            <a:spAutoFit/>
          </a:bodyPr>
          <a:lstStyle/>
          <a:p>
            <a:r>
              <a:rPr lang="en-US" sz="900" dirty="0"/>
              <a:t>Sophia stays on her path to better health and medical cost savings.</a:t>
            </a:r>
            <a:endParaRPr lang="en-US" sz="700" dirty="0">
              <a:solidFill>
                <a:schemeClr val="tx2"/>
              </a:solidFill>
            </a:endParaRPr>
          </a:p>
        </p:txBody>
      </p:sp>
      <p:sp>
        <p:nvSpPr>
          <p:cNvPr id="130" name="Oval 129">
            <a:extLst>
              <a:ext uri="{FF2B5EF4-FFF2-40B4-BE49-F238E27FC236}">
                <a16:creationId xmlns:a16="http://schemas.microsoft.com/office/drawing/2014/main" id="{F4576AB0-8B37-4A63-8AF5-41D68ECF41C6}"/>
              </a:ext>
            </a:extLst>
          </p:cNvPr>
          <p:cNvSpPr/>
          <p:nvPr/>
        </p:nvSpPr>
        <p:spPr bwMode="gray">
          <a:xfrm>
            <a:off x="917098" y="4561475"/>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8</a:t>
            </a:r>
          </a:p>
        </p:txBody>
      </p:sp>
      <p:sp>
        <p:nvSpPr>
          <p:cNvPr id="131" name="Freeform 65">
            <a:extLst>
              <a:ext uri="{FF2B5EF4-FFF2-40B4-BE49-F238E27FC236}">
                <a16:creationId xmlns:a16="http://schemas.microsoft.com/office/drawing/2014/main" id="{9D545FDB-D50D-416C-A258-7A55E452D076}"/>
              </a:ext>
            </a:extLst>
          </p:cNvPr>
          <p:cNvSpPr>
            <a:spLocks noChangeAspect="1" noEditPoints="1"/>
          </p:cNvSpPr>
          <p:nvPr/>
        </p:nvSpPr>
        <p:spPr bwMode="auto">
          <a:xfrm>
            <a:off x="2972244" y="2432305"/>
            <a:ext cx="242010" cy="196465"/>
          </a:xfrm>
          <a:custGeom>
            <a:avLst/>
            <a:gdLst>
              <a:gd name="T0" fmla="*/ 0 w 5198"/>
              <a:gd name="T1" fmla="*/ 4219 h 4219"/>
              <a:gd name="T2" fmla="*/ 43 w 5198"/>
              <a:gd name="T3" fmla="*/ 1500 h 4219"/>
              <a:gd name="T4" fmla="*/ 2283 w 5198"/>
              <a:gd name="T5" fmla="*/ 75 h 4219"/>
              <a:gd name="T6" fmla="*/ 3244 w 5198"/>
              <a:gd name="T7" fmla="*/ 262 h 4219"/>
              <a:gd name="T8" fmla="*/ 5198 w 5198"/>
              <a:gd name="T9" fmla="*/ 1528 h 4219"/>
              <a:gd name="T10" fmla="*/ 375 w 5198"/>
              <a:gd name="T11" fmla="*/ 4030 h 4219"/>
              <a:gd name="T12" fmla="*/ 3253 w 5198"/>
              <a:gd name="T13" fmla="*/ 2833 h 4219"/>
              <a:gd name="T14" fmla="*/ 1946 w 5198"/>
              <a:gd name="T15" fmla="*/ 2833 h 4219"/>
              <a:gd name="T16" fmla="*/ 189 w 5198"/>
              <a:gd name="T17" fmla="*/ 1748 h 4219"/>
              <a:gd name="T18" fmla="*/ 1774 w 5198"/>
              <a:gd name="T19" fmla="*/ 2727 h 4219"/>
              <a:gd name="T20" fmla="*/ 3425 w 5198"/>
              <a:gd name="T21" fmla="*/ 2726 h 4219"/>
              <a:gd name="T22" fmla="*/ 5009 w 5198"/>
              <a:gd name="T23" fmla="*/ 1749 h 4219"/>
              <a:gd name="T24" fmla="*/ 271 w 5198"/>
              <a:gd name="T25" fmla="*/ 1577 h 4219"/>
              <a:gd name="T26" fmla="*/ 4928 w 5198"/>
              <a:gd name="T27" fmla="*/ 1577 h 4219"/>
              <a:gd name="T28" fmla="*/ 2599 w 5198"/>
              <a:gd name="T29" fmla="*/ 189 h 4219"/>
              <a:gd name="T30" fmla="*/ 271 w 5198"/>
              <a:gd name="T31" fmla="*/ 1577 h 4219"/>
              <a:gd name="T32" fmla="*/ 2590 w 5198"/>
              <a:gd name="T33" fmla="*/ 2425 h 4219"/>
              <a:gd name="T34" fmla="*/ 1765 w 5198"/>
              <a:gd name="T35" fmla="*/ 1600 h 4219"/>
              <a:gd name="T36" fmla="*/ 2590 w 5198"/>
              <a:gd name="T37" fmla="*/ 775 h 4219"/>
              <a:gd name="T38" fmla="*/ 3415 w 5198"/>
              <a:gd name="T39" fmla="*/ 1501 h 4219"/>
              <a:gd name="T40" fmla="*/ 2985 w 5198"/>
              <a:gd name="T41" fmla="*/ 2073 h 4219"/>
              <a:gd name="T42" fmla="*/ 2732 w 5198"/>
              <a:gd name="T43" fmla="*/ 1921 h 4219"/>
              <a:gd name="T44" fmla="*/ 2314 w 5198"/>
              <a:gd name="T45" fmla="*/ 1900 h 4219"/>
              <a:gd name="T46" fmla="*/ 2440 w 5198"/>
              <a:gd name="T47" fmla="*/ 1238 h 4219"/>
              <a:gd name="T48" fmla="*/ 2860 w 5198"/>
              <a:gd name="T49" fmla="*/ 1286 h 4219"/>
              <a:gd name="T50" fmla="*/ 2859 w 5198"/>
              <a:gd name="T51" fmla="*/ 1587 h 4219"/>
              <a:gd name="T52" fmla="*/ 2905 w 5198"/>
              <a:gd name="T53" fmla="*/ 1845 h 4219"/>
              <a:gd name="T54" fmla="*/ 3143 w 5198"/>
              <a:gd name="T55" fmla="*/ 1794 h 4219"/>
              <a:gd name="T56" fmla="*/ 3045 w 5198"/>
              <a:gd name="T57" fmla="*/ 1125 h 4219"/>
              <a:gd name="T58" fmla="*/ 1954 w 5198"/>
              <a:gd name="T59" fmla="*/ 1600 h 4219"/>
              <a:gd name="T60" fmla="*/ 2801 w 5198"/>
              <a:gd name="T61" fmla="*/ 2236 h 4219"/>
              <a:gd name="T62" fmla="*/ 2595 w 5198"/>
              <a:gd name="T63" fmla="*/ 1398 h 4219"/>
              <a:gd name="T64" fmla="*/ 2406 w 5198"/>
              <a:gd name="T65" fmla="*/ 1657 h 4219"/>
              <a:gd name="T66" fmla="*/ 2637 w 5198"/>
              <a:gd name="T67" fmla="*/ 1742 h 4219"/>
              <a:gd name="T68" fmla="*/ 2672 w 5198"/>
              <a:gd name="T69" fmla="*/ 1407 h 4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98" h="4219">
                <a:moveTo>
                  <a:pt x="5198" y="4219"/>
                </a:moveTo>
                <a:cubicBezTo>
                  <a:pt x="0" y="4219"/>
                  <a:pt x="0" y="4219"/>
                  <a:pt x="0" y="4219"/>
                </a:cubicBezTo>
                <a:cubicBezTo>
                  <a:pt x="0" y="1528"/>
                  <a:pt x="0" y="1528"/>
                  <a:pt x="0" y="1528"/>
                </a:cubicBezTo>
                <a:cubicBezTo>
                  <a:pt x="43" y="1500"/>
                  <a:pt x="43" y="1500"/>
                  <a:pt x="43" y="1500"/>
                </a:cubicBezTo>
                <a:cubicBezTo>
                  <a:pt x="60" y="1489"/>
                  <a:pt x="1718" y="411"/>
                  <a:pt x="1955" y="262"/>
                </a:cubicBezTo>
                <a:cubicBezTo>
                  <a:pt x="2086" y="179"/>
                  <a:pt x="2187" y="118"/>
                  <a:pt x="2283" y="75"/>
                </a:cubicBezTo>
                <a:cubicBezTo>
                  <a:pt x="2397" y="24"/>
                  <a:pt x="2498" y="0"/>
                  <a:pt x="2599" y="0"/>
                </a:cubicBezTo>
                <a:cubicBezTo>
                  <a:pt x="2813" y="0"/>
                  <a:pt x="3001" y="108"/>
                  <a:pt x="3244" y="262"/>
                </a:cubicBezTo>
                <a:cubicBezTo>
                  <a:pt x="3480" y="411"/>
                  <a:pt x="5138" y="1489"/>
                  <a:pt x="5155" y="1500"/>
                </a:cubicBezTo>
                <a:cubicBezTo>
                  <a:pt x="5198" y="1528"/>
                  <a:pt x="5198" y="1528"/>
                  <a:pt x="5198" y="1528"/>
                </a:cubicBezTo>
                <a:lnTo>
                  <a:pt x="5198" y="4219"/>
                </a:lnTo>
                <a:close/>
                <a:moveTo>
                  <a:pt x="375" y="4030"/>
                </a:moveTo>
                <a:cubicBezTo>
                  <a:pt x="4824" y="4030"/>
                  <a:pt x="4824" y="4030"/>
                  <a:pt x="4824" y="4030"/>
                </a:cubicBezTo>
                <a:cubicBezTo>
                  <a:pt x="3253" y="2833"/>
                  <a:pt x="3253" y="2833"/>
                  <a:pt x="3253" y="2833"/>
                </a:cubicBezTo>
                <a:cubicBezTo>
                  <a:pt x="2599" y="3236"/>
                  <a:pt x="2599" y="3236"/>
                  <a:pt x="2599" y="3236"/>
                </a:cubicBezTo>
                <a:cubicBezTo>
                  <a:pt x="1946" y="2833"/>
                  <a:pt x="1946" y="2833"/>
                  <a:pt x="1946" y="2833"/>
                </a:cubicBezTo>
                <a:lnTo>
                  <a:pt x="375" y="4030"/>
                </a:lnTo>
                <a:close/>
                <a:moveTo>
                  <a:pt x="189" y="1748"/>
                </a:moveTo>
                <a:cubicBezTo>
                  <a:pt x="189" y="3934"/>
                  <a:pt x="189" y="3934"/>
                  <a:pt x="189" y="3934"/>
                </a:cubicBezTo>
                <a:cubicBezTo>
                  <a:pt x="1774" y="2727"/>
                  <a:pt x="1774" y="2727"/>
                  <a:pt x="1774" y="2727"/>
                </a:cubicBezTo>
                <a:lnTo>
                  <a:pt x="189" y="1748"/>
                </a:lnTo>
                <a:close/>
                <a:moveTo>
                  <a:pt x="3425" y="2726"/>
                </a:moveTo>
                <a:cubicBezTo>
                  <a:pt x="5009" y="3934"/>
                  <a:pt x="5009" y="3934"/>
                  <a:pt x="5009" y="3934"/>
                </a:cubicBezTo>
                <a:cubicBezTo>
                  <a:pt x="5009" y="1749"/>
                  <a:pt x="5009" y="1749"/>
                  <a:pt x="5009" y="1749"/>
                </a:cubicBezTo>
                <a:lnTo>
                  <a:pt x="3425" y="2726"/>
                </a:lnTo>
                <a:close/>
                <a:moveTo>
                  <a:pt x="271" y="1577"/>
                </a:moveTo>
                <a:cubicBezTo>
                  <a:pt x="2599" y="3015"/>
                  <a:pt x="2599" y="3015"/>
                  <a:pt x="2599" y="3015"/>
                </a:cubicBezTo>
                <a:cubicBezTo>
                  <a:pt x="4928" y="1577"/>
                  <a:pt x="4928" y="1577"/>
                  <a:pt x="4928" y="1577"/>
                </a:cubicBezTo>
                <a:cubicBezTo>
                  <a:pt x="4535" y="1322"/>
                  <a:pt x="3340" y="546"/>
                  <a:pt x="3143" y="421"/>
                </a:cubicBezTo>
                <a:cubicBezTo>
                  <a:pt x="2921" y="281"/>
                  <a:pt x="2763" y="189"/>
                  <a:pt x="2599" y="189"/>
                </a:cubicBezTo>
                <a:cubicBezTo>
                  <a:pt x="2436" y="189"/>
                  <a:pt x="2278" y="281"/>
                  <a:pt x="2056" y="421"/>
                </a:cubicBezTo>
                <a:cubicBezTo>
                  <a:pt x="1858" y="546"/>
                  <a:pt x="664" y="1322"/>
                  <a:pt x="271" y="1577"/>
                </a:cubicBezTo>
                <a:close/>
                <a:moveTo>
                  <a:pt x="2801" y="2425"/>
                </a:moveTo>
                <a:cubicBezTo>
                  <a:pt x="2590" y="2425"/>
                  <a:pt x="2590" y="2425"/>
                  <a:pt x="2590" y="2425"/>
                </a:cubicBezTo>
                <a:cubicBezTo>
                  <a:pt x="2370" y="2425"/>
                  <a:pt x="2163" y="2339"/>
                  <a:pt x="2007" y="2183"/>
                </a:cubicBezTo>
                <a:cubicBezTo>
                  <a:pt x="1851" y="2027"/>
                  <a:pt x="1765" y="1820"/>
                  <a:pt x="1765" y="1600"/>
                </a:cubicBezTo>
                <a:cubicBezTo>
                  <a:pt x="1765" y="1380"/>
                  <a:pt x="1851" y="1173"/>
                  <a:pt x="2007" y="1017"/>
                </a:cubicBezTo>
                <a:cubicBezTo>
                  <a:pt x="2163" y="861"/>
                  <a:pt x="2370" y="775"/>
                  <a:pt x="2590" y="775"/>
                </a:cubicBezTo>
                <a:cubicBezTo>
                  <a:pt x="2808" y="775"/>
                  <a:pt x="3013" y="849"/>
                  <a:pt x="3168" y="982"/>
                </a:cubicBezTo>
                <a:cubicBezTo>
                  <a:pt x="3327" y="1119"/>
                  <a:pt x="3415" y="1304"/>
                  <a:pt x="3415" y="1501"/>
                </a:cubicBezTo>
                <a:cubicBezTo>
                  <a:pt x="3415" y="1662"/>
                  <a:pt x="3373" y="1803"/>
                  <a:pt x="3294" y="1908"/>
                </a:cubicBezTo>
                <a:cubicBezTo>
                  <a:pt x="3214" y="2013"/>
                  <a:pt x="3102" y="2073"/>
                  <a:pt x="2985" y="2073"/>
                </a:cubicBezTo>
                <a:cubicBezTo>
                  <a:pt x="2853" y="2073"/>
                  <a:pt x="2782" y="2003"/>
                  <a:pt x="2746" y="1945"/>
                </a:cubicBezTo>
                <a:cubicBezTo>
                  <a:pt x="2741" y="1937"/>
                  <a:pt x="2736" y="1929"/>
                  <a:pt x="2732" y="1921"/>
                </a:cubicBezTo>
                <a:cubicBezTo>
                  <a:pt x="2679" y="1967"/>
                  <a:pt x="2611" y="1990"/>
                  <a:pt x="2531" y="1990"/>
                </a:cubicBezTo>
                <a:cubicBezTo>
                  <a:pt x="2451" y="1990"/>
                  <a:pt x="2372" y="1957"/>
                  <a:pt x="2314" y="1900"/>
                </a:cubicBezTo>
                <a:cubicBezTo>
                  <a:pt x="2252" y="1838"/>
                  <a:pt x="2217" y="1752"/>
                  <a:pt x="2217" y="1657"/>
                </a:cubicBezTo>
                <a:cubicBezTo>
                  <a:pt x="2217" y="1490"/>
                  <a:pt x="2244" y="1325"/>
                  <a:pt x="2440" y="1238"/>
                </a:cubicBezTo>
                <a:cubicBezTo>
                  <a:pt x="2542" y="1193"/>
                  <a:pt x="2708" y="1202"/>
                  <a:pt x="2811" y="1259"/>
                </a:cubicBezTo>
                <a:cubicBezTo>
                  <a:pt x="2860" y="1286"/>
                  <a:pt x="2860" y="1286"/>
                  <a:pt x="2860" y="1286"/>
                </a:cubicBezTo>
                <a:cubicBezTo>
                  <a:pt x="2860" y="1540"/>
                  <a:pt x="2860" y="1540"/>
                  <a:pt x="2860" y="1540"/>
                </a:cubicBezTo>
                <a:cubicBezTo>
                  <a:pt x="2860" y="1556"/>
                  <a:pt x="2860" y="1572"/>
                  <a:pt x="2859" y="1587"/>
                </a:cubicBezTo>
                <a:cubicBezTo>
                  <a:pt x="2860" y="1587"/>
                  <a:pt x="2860" y="1587"/>
                  <a:pt x="2860" y="1587"/>
                </a:cubicBezTo>
                <a:cubicBezTo>
                  <a:pt x="2860" y="1741"/>
                  <a:pt x="2885" y="1812"/>
                  <a:pt x="2905" y="1845"/>
                </a:cubicBezTo>
                <a:cubicBezTo>
                  <a:pt x="2921" y="1869"/>
                  <a:pt x="2939" y="1884"/>
                  <a:pt x="2985" y="1884"/>
                </a:cubicBezTo>
                <a:cubicBezTo>
                  <a:pt x="3043" y="1884"/>
                  <a:pt x="3099" y="1852"/>
                  <a:pt x="3143" y="1794"/>
                </a:cubicBezTo>
                <a:cubicBezTo>
                  <a:pt x="3197" y="1723"/>
                  <a:pt x="3226" y="1619"/>
                  <a:pt x="3226" y="1501"/>
                </a:cubicBezTo>
                <a:cubicBezTo>
                  <a:pt x="3226" y="1359"/>
                  <a:pt x="3162" y="1226"/>
                  <a:pt x="3045" y="1125"/>
                </a:cubicBezTo>
                <a:cubicBezTo>
                  <a:pt x="2924" y="1021"/>
                  <a:pt x="2763" y="964"/>
                  <a:pt x="2590" y="964"/>
                </a:cubicBezTo>
                <a:cubicBezTo>
                  <a:pt x="2239" y="964"/>
                  <a:pt x="1954" y="1249"/>
                  <a:pt x="1954" y="1600"/>
                </a:cubicBezTo>
                <a:cubicBezTo>
                  <a:pt x="1954" y="1951"/>
                  <a:pt x="2239" y="2236"/>
                  <a:pt x="2590" y="2236"/>
                </a:cubicBezTo>
                <a:cubicBezTo>
                  <a:pt x="2801" y="2236"/>
                  <a:pt x="2801" y="2236"/>
                  <a:pt x="2801" y="2236"/>
                </a:cubicBezTo>
                <a:lnTo>
                  <a:pt x="2801" y="2425"/>
                </a:lnTo>
                <a:close/>
                <a:moveTo>
                  <a:pt x="2595" y="1398"/>
                </a:moveTo>
                <a:cubicBezTo>
                  <a:pt x="2563" y="1398"/>
                  <a:pt x="2534" y="1403"/>
                  <a:pt x="2517" y="1410"/>
                </a:cubicBezTo>
                <a:cubicBezTo>
                  <a:pt x="2442" y="1443"/>
                  <a:pt x="2406" y="1489"/>
                  <a:pt x="2406" y="1657"/>
                </a:cubicBezTo>
                <a:cubicBezTo>
                  <a:pt x="2406" y="1763"/>
                  <a:pt x="2481" y="1802"/>
                  <a:pt x="2531" y="1802"/>
                </a:cubicBezTo>
                <a:cubicBezTo>
                  <a:pt x="2584" y="1802"/>
                  <a:pt x="2614" y="1784"/>
                  <a:pt x="2637" y="1742"/>
                </a:cubicBezTo>
                <a:cubicBezTo>
                  <a:pt x="2660" y="1697"/>
                  <a:pt x="2672" y="1629"/>
                  <a:pt x="2672" y="1540"/>
                </a:cubicBezTo>
                <a:cubicBezTo>
                  <a:pt x="2672" y="1407"/>
                  <a:pt x="2672" y="1407"/>
                  <a:pt x="2672" y="1407"/>
                </a:cubicBezTo>
                <a:cubicBezTo>
                  <a:pt x="2647" y="1401"/>
                  <a:pt x="2620" y="1398"/>
                  <a:pt x="2595" y="1398"/>
                </a:cubicBezTo>
                <a:close/>
              </a:path>
            </a:pathLst>
          </a:custGeom>
          <a:solidFill>
            <a:srgbClr val="C00000"/>
          </a:solidFill>
          <a:ln>
            <a:noFill/>
          </a:ln>
        </p:spPr>
        <p:txBody>
          <a:bodyPr vert="horz" wrap="square" lIns="91416" tIns="45708" rIns="91416" bIns="45708" numCol="1" anchor="t" anchorCtr="0" compatLnSpc="1">
            <a:prstTxWarp prst="textNoShape">
              <a:avLst/>
            </a:prstTxWarp>
          </a:bodyPr>
          <a:lstStyle/>
          <a:p>
            <a:endParaRPr lang="en-US" sz="1799" dirty="0"/>
          </a:p>
        </p:txBody>
      </p:sp>
      <p:pic>
        <p:nvPicPr>
          <p:cNvPr id="226" name="Picture 225">
            <a:extLst>
              <a:ext uri="{FF2B5EF4-FFF2-40B4-BE49-F238E27FC236}">
                <a16:creationId xmlns:a16="http://schemas.microsoft.com/office/drawing/2014/main" id="{6DE85472-1272-45CB-96AB-5192078D3040}"/>
              </a:ext>
            </a:extLst>
          </p:cNvPr>
          <p:cNvPicPr>
            <a:picLocks noChangeAspect="1"/>
          </p:cNvPicPr>
          <p:nvPr/>
        </p:nvPicPr>
        <p:blipFill>
          <a:blip r:embed="rId11"/>
          <a:stretch>
            <a:fillRect/>
          </a:stretch>
        </p:blipFill>
        <p:spPr>
          <a:xfrm>
            <a:off x="603391" y="2328575"/>
            <a:ext cx="842548" cy="470756"/>
          </a:xfrm>
          <a:prstGeom prst="rect">
            <a:avLst/>
          </a:prstGeom>
        </p:spPr>
      </p:pic>
      <p:sp>
        <p:nvSpPr>
          <p:cNvPr id="134" name="TextBox 133">
            <a:extLst>
              <a:ext uri="{FF2B5EF4-FFF2-40B4-BE49-F238E27FC236}">
                <a16:creationId xmlns:a16="http://schemas.microsoft.com/office/drawing/2014/main" id="{AE719816-C148-48F6-B964-5C469F628D52}"/>
              </a:ext>
            </a:extLst>
          </p:cNvPr>
          <p:cNvSpPr txBox="1"/>
          <p:nvPr/>
        </p:nvSpPr>
        <p:spPr>
          <a:xfrm>
            <a:off x="7408226" y="915935"/>
            <a:ext cx="4158209" cy="830781"/>
          </a:xfrm>
          <a:prstGeom prst="rect">
            <a:avLst/>
          </a:prstGeom>
          <a:noFill/>
        </p:spPr>
        <p:txBody>
          <a:bodyPr wrap="square" lIns="0" tIns="0" rIns="0" bIns="0" rtlCol="0">
            <a:spAutoFit/>
          </a:bodyPr>
          <a:lstStyle/>
          <a:p>
            <a:r>
              <a:rPr lang="en-US" sz="900" b="1" dirty="0"/>
              <a:t>RTIM outcome: </a:t>
            </a:r>
            <a:r>
              <a:rPr lang="en-US" sz="900" dirty="0"/>
              <a:t>The RTIM “brain” continuously learns about Sophia’s activity, live context, and new information gathered in real-time, and utilizes that information in making new decisioning and re-decisioning of NBAs and orchestrating them across all CVSH engagement channels (including digital, and agent operated) achieving in coordinated and timely Next Best Actions delivery. </a:t>
            </a:r>
            <a:endParaRPr lang="en-US" sz="700" dirty="0">
              <a:solidFill>
                <a:schemeClr val="tx2"/>
              </a:solidFill>
            </a:endParaRPr>
          </a:p>
        </p:txBody>
      </p:sp>
      <p:pic>
        <p:nvPicPr>
          <p:cNvPr id="231" name="Graphic 230" descr="Tag">
            <a:extLst>
              <a:ext uri="{FF2B5EF4-FFF2-40B4-BE49-F238E27FC236}">
                <a16:creationId xmlns:a16="http://schemas.microsoft.com/office/drawing/2014/main" id="{7290AD36-664D-4246-9115-D79BFFE08CD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16392" y="3652604"/>
            <a:ext cx="874526" cy="874526"/>
          </a:xfrm>
          <a:prstGeom prst="rect">
            <a:avLst/>
          </a:prstGeom>
        </p:spPr>
      </p:pic>
      <p:sp>
        <p:nvSpPr>
          <p:cNvPr id="140" name="TextBox 139">
            <a:extLst>
              <a:ext uri="{FF2B5EF4-FFF2-40B4-BE49-F238E27FC236}">
                <a16:creationId xmlns:a16="http://schemas.microsoft.com/office/drawing/2014/main" id="{48076D53-951E-4FA2-9FD4-D8A04BACA554}"/>
              </a:ext>
            </a:extLst>
          </p:cNvPr>
          <p:cNvSpPr txBox="1"/>
          <p:nvPr/>
        </p:nvSpPr>
        <p:spPr>
          <a:xfrm rot="2588600">
            <a:off x="4003173" y="4023080"/>
            <a:ext cx="431247" cy="276927"/>
          </a:xfrm>
          <a:prstGeom prst="rect">
            <a:avLst/>
          </a:prstGeom>
          <a:noFill/>
        </p:spPr>
        <p:txBody>
          <a:bodyPr wrap="square" lIns="0" tIns="0" rIns="0" bIns="0" rtlCol="0">
            <a:spAutoFit/>
          </a:bodyPr>
          <a:lstStyle/>
          <a:p>
            <a:pPr algn="ctr"/>
            <a:r>
              <a:rPr lang="en-US" sz="900" dirty="0"/>
              <a:t>Clinical </a:t>
            </a:r>
          </a:p>
          <a:p>
            <a:pPr algn="ctr"/>
            <a:r>
              <a:rPr lang="en-US" sz="900" dirty="0"/>
              <a:t>alert</a:t>
            </a:r>
            <a:endParaRPr lang="en-US" sz="700" dirty="0">
              <a:solidFill>
                <a:schemeClr val="tx2"/>
              </a:solidFill>
            </a:endParaRPr>
          </a:p>
        </p:txBody>
      </p:sp>
      <p:pic>
        <p:nvPicPr>
          <p:cNvPr id="141" name="Graphic 140" descr="Tag">
            <a:extLst>
              <a:ext uri="{FF2B5EF4-FFF2-40B4-BE49-F238E27FC236}">
                <a16:creationId xmlns:a16="http://schemas.microsoft.com/office/drawing/2014/main" id="{EBB1D287-B614-4715-B235-96A283D71C8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252252" y="3958756"/>
            <a:ext cx="874526" cy="874526"/>
          </a:xfrm>
          <a:prstGeom prst="rect">
            <a:avLst/>
          </a:prstGeom>
        </p:spPr>
      </p:pic>
      <p:sp>
        <p:nvSpPr>
          <p:cNvPr id="142" name="TextBox 141">
            <a:extLst>
              <a:ext uri="{FF2B5EF4-FFF2-40B4-BE49-F238E27FC236}">
                <a16:creationId xmlns:a16="http://schemas.microsoft.com/office/drawing/2014/main" id="{96C9AA49-76F4-4084-999C-04D34B8694F1}"/>
              </a:ext>
            </a:extLst>
          </p:cNvPr>
          <p:cNvSpPr txBox="1"/>
          <p:nvPr/>
        </p:nvSpPr>
        <p:spPr>
          <a:xfrm rot="2588600">
            <a:off x="11539033" y="4329232"/>
            <a:ext cx="431247" cy="276927"/>
          </a:xfrm>
          <a:prstGeom prst="rect">
            <a:avLst/>
          </a:prstGeom>
          <a:noFill/>
        </p:spPr>
        <p:txBody>
          <a:bodyPr wrap="square" lIns="0" tIns="0" rIns="0" bIns="0" rtlCol="0">
            <a:spAutoFit/>
          </a:bodyPr>
          <a:lstStyle/>
          <a:p>
            <a:pPr algn="ctr"/>
            <a:r>
              <a:rPr lang="en-US" sz="900" dirty="0">
                <a:solidFill>
                  <a:schemeClr val="tx2"/>
                </a:solidFill>
              </a:rPr>
              <a:t>Upsell </a:t>
            </a:r>
          </a:p>
          <a:p>
            <a:pPr algn="ctr"/>
            <a:r>
              <a:rPr lang="en-US" sz="900" dirty="0">
                <a:solidFill>
                  <a:schemeClr val="tx2"/>
                </a:solidFill>
              </a:rPr>
              <a:t>$$</a:t>
            </a:r>
          </a:p>
        </p:txBody>
      </p:sp>
      <p:pic>
        <p:nvPicPr>
          <p:cNvPr id="143" name="Graphic 142" descr="Tag">
            <a:extLst>
              <a:ext uri="{FF2B5EF4-FFF2-40B4-BE49-F238E27FC236}">
                <a16:creationId xmlns:a16="http://schemas.microsoft.com/office/drawing/2014/main" id="{707975B6-CB9F-41CB-9947-F8028F055E6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311474" y="3837790"/>
            <a:ext cx="874526" cy="874526"/>
          </a:xfrm>
          <a:prstGeom prst="rect">
            <a:avLst/>
          </a:prstGeom>
        </p:spPr>
      </p:pic>
      <p:sp>
        <p:nvSpPr>
          <p:cNvPr id="148" name="TextBox 147">
            <a:extLst>
              <a:ext uri="{FF2B5EF4-FFF2-40B4-BE49-F238E27FC236}">
                <a16:creationId xmlns:a16="http://schemas.microsoft.com/office/drawing/2014/main" id="{87F5B9AD-55E8-4CD6-A92C-2F76DC6EA408}"/>
              </a:ext>
            </a:extLst>
          </p:cNvPr>
          <p:cNvSpPr txBox="1"/>
          <p:nvPr/>
        </p:nvSpPr>
        <p:spPr>
          <a:xfrm rot="2588600">
            <a:off x="7598256" y="4208265"/>
            <a:ext cx="431247" cy="276927"/>
          </a:xfrm>
          <a:prstGeom prst="rect">
            <a:avLst/>
          </a:prstGeom>
          <a:noFill/>
        </p:spPr>
        <p:txBody>
          <a:bodyPr wrap="square" lIns="0" tIns="0" rIns="0" bIns="0" rtlCol="0">
            <a:spAutoFit/>
          </a:bodyPr>
          <a:lstStyle/>
          <a:p>
            <a:pPr algn="ctr"/>
            <a:r>
              <a:rPr lang="en-US" sz="900" dirty="0">
                <a:solidFill>
                  <a:schemeClr val="tx2"/>
                </a:solidFill>
              </a:rPr>
              <a:t>Upsell </a:t>
            </a:r>
          </a:p>
          <a:p>
            <a:pPr algn="ctr"/>
            <a:r>
              <a:rPr lang="en-US" sz="900" dirty="0">
                <a:solidFill>
                  <a:schemeClr val="tx2"/>
                </a:solidFill>
              </a:rPr>
              <a:t>$$</a:t>
            </a:r>
          </a:p>
        </p:txBody>
      </p:sp>
      <p:pic>
        <p:nvPicPr>
          <p:cNvPr id="149" name="Graphic 148" descr="Tag">
            <a:extLst>
              <a:ext uri="{FF2B5EF4-FFF2-40B4-BE49-F238E27FC236}">
                <a16:creationId xmlns:a16="http://schemas.microsoft.com/office/drawing/2014/main" id="{FFE42875-158C-431D-8C0B-D995D5E6840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188410" y="5480067"/>
            <a:ext cx="874526" cy="874526"/>
          </a:xfrm>
          <a:prstGeom prst="rect">
            <a:avLst/>
          </a:prstGeom>
        </p:spPr>
      </p:pic>
      <p:sp>
        <p:nvSpPr>
          <p:cNvPr id="151" name="TextBox 150">
            <a:extLst>
              <a:ext uri="{FF2B5EF4-FFF2-40B4-BE49-F238E27FC236}">
                <a16:creationId xmlns:a16="http://schemas.microsoft.com/office/drawing/2014/main" id="{238CA31C-F7CC-458D-8FEF-B9F5CE02D016}"/>
              </a:ext>
            </a:extLst>
          </p:cNvPr>
          <p:cNvSpPr txBox="1"/>
          <p:nvPr/>
        </p:nvSpPr>
        <p:spPr>
          <a:xfrm rot="2588600">
            <a:off x="11475192" y="5850543"/>
            <a:ext cx="431247" cy="276927"/>
          </a:xfrm>
          <a:prstGeom prst="rect">
            <a:avLst/>
          </a:prstGeom>
          <a:noFill/>
        </p:spPr>
        <p:txBody>
          <a:bodyPr wrap="square" lIns="0" tIns="0" rIns="0" bIns="0" rtlCol="0">
            <a:spAutoFit/>
          </a:bodyPr>
          <a:lstStyle/>
          <a:p>
            <a:pPr algn="ctr"/>
            <a:r>
              <a:rPr lang="en-US" sz="900" dirty="0">
                <a:solidFill>
                  <a:schemeClr val="tx2"/>
                </a:solidFill>
              </a:rPr>
              <a:t>MCS</a:t>
            </a:r>
          </a:p>
          <a:p>
            <a:pPr algn="ctr"/>
            <a:r>
              <a:rPr lang="en-US" sz="900" dirty="0">
                <a:solidFill>
                  <a:schemeClr val="tx2"/>
                </a:solidFill>
              </a:rPr>
              <a:t>$$</a:t>
            </a:r>
          </a:p>
        </p:txBody>
      </p:sp>
      <p:pic>
        <p:nvPicPr>
          <p:cNvPr id="152" name="Graphic 151" descr="Tag">
            <a:extLst>
              <a:ext uri="{FF2B5EF4-FFF2-40B4-BE49-F238E27FC236}">
                <a16:creationId xmlns:a16="http://schemas.microsoft.com/office/drawing/2014/main" id="{55116D8D-AFD9-4E11-825A-BECB8155831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950232" y="5853016"/>
            <a:ext cx="874526" cy="874526"/>
          </a:xfrm>
          <a:prstGeom prst="rect">
            <a:avLst/>
          </a:prstGeom>
        </p:spPr>
      </p:pic>
      <p:sp>
        <p:nvSpPr>
          <p:cNvPr id="153" name="TextBox 152">
            <a:extLst>
              <a:ext uri="{FF2B5EF4-FFF2-40B4-BE49-F238E27FC236}">
                <a16:creationId xmlns:a16="http://schemas.microsoft.com/office/drawing/2014/main" id="{D2FC3D23-394B-48FE-A990-C43047F1E262}"/>
              </a:ext>
            </a:extLst>
          </p:cNvPr>
          <p:cNvSpPr txBox="1"/>
          <p:nvPr/>
        </p:nvSpPr>
        <p:spPr>
          <a:xfrm rot="2588600">
            <a:off x="4237013" y="6154260"/>
            <a:ext cx="431247" cy="415390"/>
          </a:xfrm>
          <a:prstGeom prst="rect">
            <a:avLst/>
          </a:prstGeom>
          <a:noFill/>
        </p:spPr>
        <p:txBody>
          <a:bodyPr wrap="square" lIns="0" tIns="0" rIns="0" bIns="0" rtlCol="0">
            <a:spAutoFit/>
          </a:bodyPr>
          <a:lstStyle/>
          <a:p>
            <a:pPr algn="ctr"/>
            <a:r>
              <a:rPr lang="en-US" sz="900" dirty="0">
                <a:solidFill>
                  <a:schemeClr val="tx2"/>
                </a:solidFill>
              </a:rPr>
              <a:t>Operational alert</a:t>
            </a:r>
          </a:p>
        </p:txBody>
      </p:sp>
      <p:pic>
        <p:nvPicPr>
          <p:cNvPr id="154" name="Graphic 153" descr="Tag">
            <a:extLst>
              <a:ext uri="{FF2B5EF4-FFF2-40B4-BE49-F238E27FC236}">
                <a16:creationId xmlns:a16="http://schemas.microsoft.com/office/drawing/2014/main" id="{37CB9D90-848D-4983-826A-B292DBE8C8F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556603" y="6007857"/>
            <a:ext cx="874526" cy="874526"/>
          </a:xfrm>
          <a:prstGeom prst="rect">
            <a:avLst/>
          </a:prstGeom>
        </p:spPr>
      </p:pic>
      <p:sp>
        <p:nvSpPr>
          <p:cNvPr id="155" name="TextBox 154">
            <a:extLst>
              <a:ext uri="{FF2B5EF4-FFF2-40B4-BE49-F238E27FC236}">
                <a16:creationId xmlns:a16="http://schemas.microsoft.com/office/drawing/2014/main" id="{DB5EE5A6-E5CE-460C-BC1F-0B9EE0B53E80}"/>
              </a:ext>
            </a:extLst>
          </p:cNvPr>
          <p:cNvSpPr txBox="1"/>
          <p:nvPr/>
        </p:nvSpPr>
        <p:spPr>
          <a:xfrm rot="2588600">
            <a:off x="7843385" y="6378333"/>
            <a:ext cx="431247" cy="276927"/>
          </a:xfrm>
          <a:prstGeom prst="rect">
            <a:avLst/>
          </a:prstGeom>
          <a:noFill/>
        </p:spPr>
        <p:txBody>
          <a:bodyPr wrap="square" lIns="0" tIns="0" rIns="0" bIns="0" rtlCol="0">
            <a:spAutoFit/>
          </a:bodyPr>
          <a:lstStyle/>
          <a:p>
            <a:pPr algn="ctr"/>
            <a:r>
              <a:rPr lang="en-US" sz="900" dirty="0"/>
              <a:t>Clinical </a:t>
            </a:r>
          </a:p>
          <a:p>
            <a:pPr algn="ctr"/>
            <a:r>
              <a:rPr lang="en-US" sz="900" dirty="0"/>
              <a:t>alert</a:t>
            </a:r>
            <a:endParaRPr lang="en-US" sz="700" dirty="0">
              <a:solidFill>
                <a:schemeClr val="tx2"/>
              </a:solidFill>
            </a:endParaRPr>
          </a:p>
        </p:txBody>
      </p:sp>
      <p:grpSp>
        <p:nvGrpSpPr>
          <p:cNvPr id="157" name="Group 156">
            <a:extLst>
              <a:ext uri="{FF2B5EF4-FFF2-40B4-BE49-F238E27FC236}">
                <a16:creationId xmlns:a16="http://schemas.microsoft.com/office/drawing/2014/main" id="{67AE4733-75B1-47A7-87BB-CAB95E1EDF29}"/>
              </a:ext>
            </a:extLst>
          </p:cNvPr>
          <p:cNvGrpSpPr/>
          <p:nvPr/>
        </p:nvGrpSpPr>
        <p:grpSpPr>
          <a:xfrm>
            <a:off x="3376307" y="2275927"/>
            <a:ext cx="255778" cy="522825"/>
            <a:chOff x="1050901" y="1600391"/>
            <a:chExt cx="1912402" cy="4037548"/>
          </a:xfrm>
        </p:grpSpPr>
        <p:grpSp>
          <p:nvGrpSpPr>
            <p:cNvPr id="158" name="Group 157">
              <a:extLst>
                <a:ext uri="{FF2B5EF4-FFF2-40B4-BE49-F238E27FC236}">
                  <a16:creationId xmlns:a16="http://schemas.microsoft.com/office/drawing/2014/main" id="{16156902-33C8-4211-8719-6D1B28CF47EC}"/>
                </a:ext>
              </a:extLst>
            </p:cNvPr>
            <p:cNvGrpSpPr/>
            <p:nvPr/>
          </p:nvGrpSpPr>
          <p:grpSpPr>
            <a:xfrm>
              <a:off x="1050901" y="1600391"/>
              <a:ext cx="1912402" cy="4037548"/>
              <a:chOff x="7643814" y="2062602"/>
              <a:chExt cx="1912402" cy="4037548"/>
            </a:xfrm>
          </p:grpSpPr>
          <p:pic>
            <p:nvPicPr>
              <p:cNvPr id="160" name="Picture 159">
                <a:extLst>
                  <a:ext uri="{FF2B5EF4-FFF2-40B4-BE49-F238E27FC236}">
                    <a16:creationId xmlns:a16="http://schemas.microsoft.com/office/drawing/2014/main" id="{1B8DBD39-8E16-4EA5-AF32-A7C5D53E9BFF}"/>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l="-261" r="-1"/>
              <a:stretch/>
            </p:blipFill>
            <p:spPr>
              <a:xfrm>
                <a:off x="7643814" y="2062602"/>
                <a:ext cx="1909482" cy="4037548"/>
              </a:xfrm>
              <a:prstGeom prst="rect">
                <a:avLst/>
              </a:prstGeom>
            </p:spPr>
          </p:pic>
          <p:grpSp>
            <p:nvGrpSpPr>
              <p:cNvPr id="161" name="Screen">
                <a:extLst>
                  <a:ext uri="{FF2B5EF4-FFF2-40B4-BE49-F238E27FC236}">
                    <a16:creationId xmlns:a16="http://schemas.microsoft.com/office/drawing/2014/main" id="{EE56E07B-43F6-4D3E-BB49-8001022451F5}"/>
                  </a:ext>
                </a:extLst>
              </p:cNvPr>
              <p:cNvGrpSpPr/>
              <p:nvPr/>
            </p:nvGrpSpPr>
            <p:grpSpPr>
              <a:xfrm>
                <a:off x="7645871" y="2422774"/>
                <a:ext cx="1910345" cy="3278277"/>
                <a:chOff x="7725108" y="1275950"/>
                <a:chExt cx="2299844" cy="4083450"/>
              </a:xfrm>
            </p:grpSpPr>
            <p:pic>
              <p:nvPicPr>
                <p:cNvPr id="162" name="Picture 26" descr="A screenshot of a cell phone&#10;&#10;Description generated with very high confidence">
                  <a:extLst>
                    <a:ext uri="{FF2B5EF4-FFF2-40B4-BE49-F238E27FC236}">
                      <a16:creationId xmlns:a16="http://schemas.microsoft.com/office/drawing/2014/main" id="{E4946299-47D7-484B-A0C9-B73B99578D1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728589" y="1275950"/>
                  <a:ext cx="2296363" cy="4083450"/>
                </a:xfrm>
                <a:prstGeom prst="rect">
                  <a:avLst/>
                </a:prstGeom>
              </p:spPr>
            </p:pic>
            <p:pic>
              <p:nvPicPr>
                <p:cNvPr id="163" name="Picture 4" descr="A screenshot of a cell phone&#10;&#10;Description generated with very high confidence">
                  <a:extLst>
                    <a:ext uri="{FF2B5EF4-FFF2-40B4-BE49-F238E27FC236}">
                      <a16:creationId xmlns:a16="http://schemas.microsoft.com/office/drawing/2014/main" id="{B7C108C8-83E0-4822-A4E8-FBFDE615F2AE}"/>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725108" y="2694187"/>
                  <a:ext cx="2298396" cy="2664613"/>
                </a:xfrm>
                <a:prstGeom prst="rect">
                  <a:avLst/>
                </a:prstGeom>
              </p:spPr>
            </p:pic>
          </p:grpSp>
        </p:grpSp>
        <p:pic>
          <p:nvPicPr>
            <p:cNvPr id="159" name="Picture 158">
              <a:extLst>
                <a:ext uri="{FF2B5EF4-FFF2-40B4-BE49-F238E27FC236}">
                  <a16:creationId xmlns:a16="http://schemas.microsoft.com/office/drawing/2014/main" id="{DD2CF470-AB0B-4DF2-AFBA-22F2269C3230}"/>
                </a:ext>
              </a:extLst>
            </p:cNvPr>
            <p:cNvPicPr>
              <a:picLocks noChangeAspect="1"/>
            </p:cNvPicPr>
            <p:nvPr/>
          </p:nvPicPr>
          <p:blipFill rotWithShape="1">
            <a:blip r:embed="rId8" cstate="email">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2544933" y="5048017"/>
              <a:ext cx="277368" cy="127055"/>
            </a:xfrm>
            <a:prstGeom prst="rect">
              <a:avLst/>
            </a:prstGeom>
          </p:spPr>
        </p:pic>
      </p:grpSp>
      <p:sp>
        <p:nvSpPr>
          <p:cNvPr id="164" name="Rounded Rectangle 649">
            <a:extLst>
              <a:ext uri="{FF2B5EF4-FFF2-40B4-BE49-F238E27FC236}">
                <a16:creationId xmlns:a16="http://schemas.microsoft.com/office/drawing/2014/main" id="{C8861201-8100-477A-A23D-005067C77E12}"/>
              </a:ext>
            </a:extLst>
          </p:cNvPr>
          <p:cNvSpPr/>
          <p:nvPr/>
        </p:nvSpPr>
        <p:spPr bwMode="gray">
          <a:xfrm>
            <a:off x="3359965" y="2272130"/>
            <a:ext cx="279935" cy="526621"/>
          </a:xfrm>
          <a:prstGeom prst="roundRect">
            <a:avLst/>
          </a:prstGeom>
          <a:noFill/>
          <a:ln w="952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900" b="1" dirty="0">
              <a:solidFill>
                <a:srgbClr val="0070C0"/>
              </a:solidFill>
              <a:latin typeface="Arial" panose="020B0604020202020204" pitchFamily="34" charset="0"/>
              <a:cs typeface="Arial" panose="020B0604020202020204" pitchFamily="34" charset="0"/>
            </a:endParaRPr>
          </a:p>
        </p:txBody>
      </p:sp>
      <p:pic>
        <p:nvPicPr>
          <p:cNvPr id="165" name="Graphic 164" descr="Tag">
            <a:extLst>
              <a:ext uri="{FF2B5EF4-FFF2-40B4-BE49-F238E27FC236}">
                <a16:creationId xmlns:a16="http://schemas.microsoft.com/office/drawing/2014/main" id="{6F478948-A024-4BCB-AE3F-4EDE6E97587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434163" y="5978252"/>
            <a:ext cx="874526" cy="874526"/>
          </a:xfrm>
          <a:prstGeom prst="rect">
            <a:avLst/>
          </a:prstGeom>
        </p:spPr>
      </p:pic>
      <p:sp>
        <p:nvSpPr>
          <p:cNvPr id="166" name="TextBox 165">
            <a:extLst>
              <a:ext uri="{FF2B5EF4-FFF2-40B4-BE49-F238E27FC236}">
                <a16:creationId xmlns:a16="http://schemas.microsoft.com/office/drawing/2014/main" id="{9E504C12-32E8-4FA2-B716-CD85DA004800}"/>
              </a:ext>
            </a:extLst>
          </p:cNvPr>
          <p:cNvSpPr txBox="1"/>
          <p:nvPr/>
        </p:nvSpPr>
        <p:spPr>
          <a:xfrm rot="2588600">
            <a:off x="3660011" y="6314225"/>
            <a:ext cx="431247" cy="276927"/>
          </a:xfrm>
          <a:prstGeom prst="rect">
            <a:avLst/>
          </a:prstGeom>
          <a:noFill/>
        </p:spPr>
        <p:txBody>
          <a:bodyPr wrap="square" lIns="0" tIns="0" rIns="0" bIns="0" rtlCol="0">
            <a:spAutoFit/>
          </a:bodyPr>
          <a:lstStyle/>
          <a:p>
            <a:pPr algn="ctr"/>
            <a:r>
              <a:rPr lang="en-US" sz="900" dirty="0">
                <a:solidFill>
                  <a:schemeClr val="tx2"/>
                </a:solidFill>
              </a:rPr>
              <a:t>MCS</a:t>
            </a:r>
          </a:p>
          <a:p>
            <a:pPr algn="ctr"/>
            <a:r>
              <a:rPr lang="en-US" sz="900" dirty="0">
                <a:solidFill>
                  <a:schemeClr val="tx2"/>
                </a:solidFill>
              </a:rPr>
              <a:t>$$</a:t>
            </a:r>
          </a:p>
        </p:txBody>
      </p:sp>
      <p:pic>
        <p:nvPicPr>
          <p:cNvPr id="79" name="Picture 78">
            <a:extLst>
              <a:ext uri="{FF2B5EF4-FFF2-40B4-BE49-F238E27FC236}">
                <a16:creationId xmlns:a16="http://schemas.microsoft.com/office/drawing/2014/main" id="{26144272-7622-4854-BBD9-9D112FAE9239}"/>
              </a:ext>
            </a:extLst>
          </p:cNvPr>
          <p:cNvPicPr>
            <a:picLocks noChangeAspect="1"/>
          </p:cNvPicPr>
          <p:nvPr/>
        </p:nvPicPr>
        <p:blipFill>
          <a:blip r:embed="rId20"/>
          <a:stretch>
            <a:fillRect/>
          </a:stretch>
        </p:blipFill>
        <p:spPr>
          <a:xfrm>
            <a:off x="4202843" y="2332531"/>
            <a:ext cx="377345" cy="374085"/>
          </a:xfrm>
          <a:prstGeom prst="rect">
            <a:avLst/>
          </a:prstGeom>
        </p:spPr>
      </p:pic>
      <p:pic>
        <p:nvPicPr>
          <p:cNvPr id="80" name="Picture 79">
            <a:extLst>
              <a:ext uri="{FF2B5EF4-FFF2-40B4-BE49-F238E27FC236}">
                <a16:creationId xmlns:a16="http://schemas.microsoft.com/office/drawing/2014/main" id="{B8D17F9C-6A7F-4C97-846B-9EFC990C5DD5}"/>
              </a:ext>
            </a:extLst>
          </p:cNvPr>
          <p:cNvPicPr>
            <a:picLocks noChangeAspect="1"/>
          </p:cNvPicPr>
          <p:nvPr/>
        </p:nvPicPr>
        <p:blipFill>
          <a:blip r:embed="rId21"/>
          <a:stretch>
            <a:fillRect/>
          </a:stretch>
        </p:blipFill>
        <p:spPr>
          <a:xfrm>
            <a:off x="7614058" y="4826821"/>
            <a:ext cx="377014" cy="376191"/>
          </a:xfrm>
          <a:prstGeom prst="rect">
            <a:avLst/>
          </a:prstGeom>
        </p:spPr>
      </p:pic>
      <p:pic>
        <p:nvPicPr>
          <p:cNvPr id="81" name="Picture 80">
            <a:extLst>
              <a:ext uri="{FF2B5EF4-FFF2-40B4-BE49-F238E27FC236}">
                <a16:creationId xmlns:a16="http://schemas.microsoft.com/office/drawing/2014/main" id="{9AC5ED99-D468-4D99-AB1B-A6CD620B0751}"/>
              </a:ext>
            </a:extLst>
          </p:cNvPr>
          <p:cNvPicPr>
            <a:picLocks noChangeAspect="1"/>
          </p:cNvPicPr>
          <p:nvPr/>
        </p:nvPicPr>
        <p:blipFill>
          <a:blip r:embed="rId22"/>
          <a:stretch>
            <a:fillRect/>
          </a:stretch>
        </p:blipFill>
        <p:spPr>
          <a:xfrm>
            <a:off x="4207677" y="4829203"/>
            <a:ext cx="377014" cy="378671"/>
          </a:xfrm>
          <a:prstGeom prst="rect">
            <a:avLst/>
          </a:prstGeom>
        </p:spPr>
      </p:pic>
      <p:pic>
        <p:nvPicPr>
          <p:cNvPr id="82" name="Picture 81">
            <a:extLst>
              <a:ext uri="{FF2B5EF4-FFF2-40B4-BE49-F238E27FC236}">
                <a16:creationId xmlns:a16="http://schemas.microsoft.com/office/drawing/2014/main" id="{2E239A4E-94C9-4DB4-AB36-E2DE84F9033B}"/>
              </a:ext>
            </a:extLst>
          </p:cNvPr>
          <p:cNvPicPr>
            <a:picLocks noChangeAspect="1"/>
          </p:cNvPicPr>
          <p:nvPr/>
        </p:nvPicPr>
        <p:blipFill>
          <a:blip r:embed="rId21"/>
          <a:stretch>
            <a:fillRect/>
          </a:stretch>
        </p:blipFill>
        <p:spPr>
          <a:xfrm>
            <a:off x="10941099" y="4830884"/>
            <a:ext cx="377014" cy="376191"/>
          </a:xfrm>
          <a:prstGeom prst="rect">
            <a:avLst/>
          </a:prstGeom>
        </p:spPr>
      </p:pic>
      <p:pic>
        <p:nvPicPr>
          <p:cNvPr id="83" name="Picture 82">
            <a:extLst>
              <a:ext uri="{FF2B5EF4-FFF2-40B4-BE49-F238E27FC236}">
                <a16:creationId xmlns:a16="http://schemas.microsoft.com/office/drawing/2014/main" id="{E820C9A8-097D-4DE0-B7A0-34FA421BDB82}"/>
              </a:ext>
            </a:extLst>
          </p:cNvPr>
          <p:cNvPicPr>
            <a:picLocks noChangeAspect="1"/>
          </p:cNvPicPr>
          <p:nvPr/>
        </p:nvPicPr>
        <p:blipFill>
          <a:blip r:embed="rId20"/>
          <a:stretch>
            <a:fillRect/>
          </a:stretch>
        </p:blipFill>
        <p:spPr>
          <a:xfrm>
            <a:off x="7663839" y="2331730"/>
            <a:ext cx="377345" cy="374085"/>
          </a:xfrm>
          <a:prstGeom prst="rect">
            <a:avLst/>
          </a:prstGeom>
        </p:spPr>
      </p:pic>
      <p:pic>
        <p:nvPicPr>
          <p:cNvPr id="84" name="Picture 83">
            <a:extLst>
              <a:ext uri="{FF2B5EF4-FFF2-40B4-BE49-F238E27FC236}">
                <a16:creationId xmlns:a16="http://schemas.microsoft.com/office/drawing/2014/main" id="{EB5BDE8D-62DA-46F5-B327-48FBD790531F}"/>
              </a:ext>
            </a:extLst>
          </p:cNvPr>
          <p:cNvPicPr>
            <a:picLocks noChangeAspect="1"/>
          </p:cNvPicPr>
          <p:nvPr/>
        </p:nvPicPr>
        <p:blipFill>
          <a:blip r:embed="rId20"/>
          <a:stretch>
            <a:fillRect/>
          </a:stretch>
        </p:blipFill>
        <p:spPr>
          <a:xfrm>
            <a:off x="10962174" y="2324065"/>
            <a:ext cx="377345" cy="374085"/>
          </a:xfrm>
          <a:prstGeom prst="rect">
            <a:avLst/>
          </a:prstGeom>
        </p:spPr>
      </p:pic>
    </p:spTree>
    <p:extLst>
      <p:ext uri="{BB962C8B-B14F-4D97-AF65-F5344CB8AC3E}">
        <p14:creationId xmlns:p14="http://schemas.microsoft.com/office/powerpoint/2010/main" val="220303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0" y="116032"/>
            <a:ext cx="12183265" cy="383819"/>
          </a:xfrm>
        </p:spPr>
        <p:txBody>
          <a:bodyPr/>
          <a:lstStyle/>
          <a:p>
            <a:r>
              <a:rPr lang="en-US" sz="1999" dirty="0"/>
              <a:t>CVSH NBA framework capabilities </a:t>
            </a:r>
            <a:r>
              <a:rPr lang="en-US" sz="1999" u="sng" dirty="0"/>
              <a:t>vs</a:t>
            </a:r>
            <a:r>
              <a:rPr lang="en-US" sz="1999" dirty="0"/>
              <a:t> proposed Real-time Interaction Management (RTIM)</a:t>
            </a:r>
            <a:endParaRPr lang="en-US" sz="1999" u="sng" dirty="0"/>
          </a:p>
        </p:txBody>
      </p:sp>
      <p:cxnSp>
        <p:nvCxnSpPr>
          <p:cNvPr id="3" name="Straight Connector 2">
            <a:extLst>
              <a:ext uri="{FF2B5EF4-FFF2-40B4-BE49-F238E27FC236}">
                <a16:creationId xmlns:a16="http://schemas.microsoft.com/office/drawing/2014/main" id="{45F4A6F6-347C-47E2-B400-8808BEB27A11}"/>
              </a:ext>
            </a:extLst>
          </p:cNvPr>
          <p:cNvCxnSpPr>
            <a:cxnSpLocks/>
          </p:cNvCxnSpPr>
          <p:nvPr/>
        </p:nvCxnSpPr>
        <p:spPr>
          <a:xfrm>
            <a:off x="-10128" y="751234"/>
            <a:ext cx="12188825" cy="0"/>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953F102-D457-4EE2-A166-0FEE7FB7C372}"/>
              </a:ext>
            </a:extLst>
          </p:cNvPr>
          <p:cNvCxnSpPr>
            <a:cxnSpLocks/>
          </p:cNvCxnSpPr>
          <p:nvPr/>
        </p:nvCxnSpPr>
        <p:spPr>
          <a:xfrm>
            <a:off x="1795968" y="751234"/>
            <a:ext cx="0" cy="5768118"/>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AEAF3D0-4B73-4A7E-895B-B405426994DD}"/>
              </a:ext>
            </a:extLst>
          </p:cNvPr>
          <p:cNvCxnSpPr>
            <a:cxnSpLocks/>
          </p:cNvCxnSpPr>
          <p:nvPr/>
        </p:nvCxnSpPr>
        <p:spPr>
          <a:xfrm>
            <a:off x="6915543" y="751234"/>
            <a:ext cx="0" cy="5768118"/>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5042C0-918D-4B55-9562-B3DEDA4B5AB6}"/>
              </a:ext>
            </a:extLst>
          </p:cNvPr>
          <p:cNvCxnSpPr>
            <a:cxnSpLocks/>
          </p:cNvCxnSpPr>
          <p:nvPr/>
        </p:nvCxnSpPr>
        <p:spPr>
          <a:xfrm>
            <a:off x="2267" y="3127000"/>
            <a:ext cx="12188825" cy="0"/>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C774B5-1FB7-411B-9128-C11B4D6263F9}"/>
              </a:ext>
            </a:extLst>
          </p:cNvPr>
          <p:cNvCxnSpPr>
            <a:cxnSpLocks/>
            <a:stCxn id="59" idx="3"/>
            <a:endCxn id="62" idx="1"/>
          </p:cNvCxnSpPr>
          <p:nvPr/>
        </p:nvCxnSpPr>
        <p:spPr>
          <a:xfrm>
            <a:off x="3493255" y="1911672"/>
            <a:ext cx="297802" cy="0"/>
          </a:xfrm>
          <a:prstGeom prst="straightConnector1">
            <a:avLst/>
          </a:prstGeom>
          <a:ln w="12700" cmpd="sng">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2532DAE-A3CC-471E-B9B2-316CD67F3104}"/>
              </a:ext>
            </a:extLst>
          </p:cNvPr>
          <p:cNvCxnSpPr>
            <a:cxnSpLocks/>
            <a:stCxn id="62" idx="3"/>
            <a:endCxn id="67" idx="1"/>
          </p:cNvCxnSpPr>
          <p:nvPr/>
        </p:nvCxnSpPr>
        <p:spPr>
          <a:xfrm>
            <a:off x="4736996" y="1911673"/>
            <a:ext cx="298062" cy="627"/>
          </a:xfrm>
          <a:prstGeom prst="straightConnector1">
            <a:avLst/>
          </a:prstGeom>
          <a:ln w="12700" cmpd="sng">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9A487CBB-0977-4655-8CA8-CA980A3ED791}"/>
              </a:ext>
            </a:extLst>
          </p:cNvPr>
          <p:cNvCxnSpPr>
            <a:cxnSpLocks/>
            <a:stCxn id="62" idx="3"/>
            <a:endCxn id="65" idx="1"/>
          </p:cNvCxnSpPr>
          <p:nvPr/>
        </p:nvCxnSpPr>
        <p:spPr>
          <a:xfrm flipV="1">
            <a:off x="4736996" y="1337126"/>
            <a:ext cx="299310" cy="574546"/>
          </a:xfrm>
          <a:prstGeom prst="bentConnector3">
            <a:avLst>
              <a:gd name="adj1" fmla="val 50000"/>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23ABDBA-BA0E-4704-9751-6CFECCA4CBD9}"/>
              </a:ext>
            </a:extLst>
          </p:cNvPr>
          <p:cNvCxnSpPr>
            <a:cxnSpLocks/>
            <a:stCxn id="62" idx="3"/>
            <a:endCxn id="69" idx="1"/>
          </p:cNvCxnSpPr>
          <p:nvPr/>
        </p:nvCxnSpPr>
        <p:spPr>
          <a:xfrm>
            <a:off x="4736996" y="1911672"/>
            <a:ext cx="297802" cy="575800"/>
          </a:xfrm>
          <a:prstGeom prst="bentConnector3">
            <a:avLst>
              <a:gd name="adj1" fmla="val 50000"/>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649">
            <a:hlinkClick r:id="" action="ppaction://noaction"/>
            <a:extLst>
              <a:ext uri="{FF2B5EF4-FFF2-40B4-BE49-F238E27FC236}">
                <a16:creationId xmlns:a16="http://schemas.microsoft.com/office/drawing/2014/main" id="{1D022F19-E6AB-471D-99C5-0302C1912665}"/>
              </a:ext>
            </a:extLst>
          </p:cNvPr>
          <p:cNvSpPr/>
          <p:nvPr/>
        </p:nvSpPr>
        <p:spPr bwMode="gray">
          <a:xfrm>
            <a:off x="2547316" y="1086346"/>
            <a:ext cx="945939" cy="1650653"/>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Health Engine</a:t>
            </a:r>
          </a:p>
        </p:txBody>
      </p:sp>
      <p:sp>
        <p:nvSpPr>
          <p:cNvPr id="60" name="Rectangle 59">
            <a:extLst>
              <a:ext uri="{FF2B5EF4-FFF2-40B4-BE49-F238E27FC236}">
                <a16:creationId xmlns:a16="http://schemas.microsoft.com/office/drawing/2014/main" id="{336CF948-6442-4676-927A-555515839942}"/>
              </a:ext>
            </a:extLst>
          </p:cNvPr>
          <p:cNvSpPr/>
          <p:nvPr/>
        </p:nvSpPr>
        <p:spPr bwMode="gray">
          <a:xfrm>
            <a:off x="2631501" y="1416081"/>
            <a:ext cx="764532" cy="211685"/>
          </a:xfrm>
          <a:prstGeom prst="rect">
            <a:avLst/>
          </a:prstGeom>
          <a:solidFill>
            <a:schemeClr val="bg1">
              <a:lumMod val="95000"/>
            </a:schemeClr>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Analytical insights &amp; ML</a:t>
            </a:r>
            <a:endParaRPr lang="en-US" sz="800" dirty="0">
              <a:solidFill>
                <a:schemeClr val="tx1">
                  <a:lumMod val="95000"/>
                  <a:lumOff val="5000"/>
                </a:schemeClr>
              </a:solidFill>
            </a:endParaRPr>
          </a:p>
        </p:txBody>
      </p:sp>
      <p:sp>
        <p:nvSpPr>
          <p:cNvPr id="61" name="Rectangle 60">
            <a:extLst>
              <a:ext uri="{FF2B5EF4-FFF2-40B4-BE49-F238E27FC236}">
                <a16:creationId xmlns:a16="http://schemas.microsoft.com/office/drawing/2014/main" id="{7B31F272-4A8B-4DA9-BC27-A8598C3EF1E7}"/>
              </a:ext>
            </a:extLst>
          </p:cNvPr>
          <p:cNvSpPr/>
          <p:nvPr/>
        </p:nvSpPr>
        <p:spPr bwMode="gray">
          <a:xfrm>
            <a:off x="2631508" y="1667545"/>
            <a:ext cx="764532" cy="211685"/>
          </a:xfrm>
          <a:prstGeom prst="rect">
            <a:avLst/>
          </a:prstGeom>
          <a:solidFill>
            <a:schemeClr val="bg1">
              <a:lumMod val="95000"/>
            </a:schemeClr>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Decision engine</a:t>
            </a:r>
            <a:endParaRPr lang="en-US" sz="800" dirty="0">
              <a:solidFill>
                <a:schemeClr val="tx1">
                  <a:lumMod val="95000"/>
                  <a:lumOff val="5000"/>
                </a:schemeClr>
              </a:solidFill>
            </a:endParaRPr>
          </a:p>
        </p:txBody>
      </p:sp>
      <p:sp>
        <p:nvSpPr>
          <p:cNvPr id="62" name="Rounded Rectangle 649">
            <a:hlinkClick r:id="" action="ppaction://noaction"/>
            <a:extLst>
              <a:ext uri="{FF2B5EF4-FFF2-40B4-BE49-F238E27FC236}">
                <a16:creationId xmlns:a16="http://schemas.microsoft.com/office/drawing/2014/main" id="{C1459D2D-89EE-4684-A0CD-B24EFF7F6A32}"/>
              </a:ext>
            </a:extLst>
          </p:cNvPr>
          <p:cNvSpPr/>
          <p:nvPr/>
        </p:nvSpPr>
        <p:spPr bwMode="gray">
          <a:xfrm>
            <a:off x="3791057" y="1086346"/>
            <a:ext cx="945939" cy="1650653"/>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CPL</a:t>
            </a:r>
          </a:p>
        </p:txBody>
      </p:sp>
      <p:sp>
        <p:nvSpPr>
          <p:cNvPr id="63" name="Rectangle 62">
            <a:extLst>
              <a:ext uri="{FF2B5EF4-FFF2-40B4-BE49-F238E27FC236}">
                <a16:creationId xmlns:a16="http://schemas.microsoft.com/office/drawing/2014/main" id="{AD0D8225-0EB6-47D6-8C0E-4668C92A4757}"/>
              </a:ext>
            </a:extLst>
          </p:cNvPr>
          <p:cNvSpPr/>
          <p:nvPr/>
        </p:nvSpPr>
        <p:spPr bwMode="gray">
          <a:xfrm>
            <a:off x="3875242" y="1416081"/>
            <a:ext cx="764532" cy="211685"/>
          </a:xfrm>
          <a:prstGeom prst="rect">
            <a:avLst/>
          </a:prstGeom>
          <a:solidFill>
            <a:schemeClr val="bg1">
              <a:lumMod val="95000"/>
            </a:schemeClr>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Campaign management</a:t>
            </a:r>
            <a:endParaRPr lang="en-US" sz="800" dirty="0">
              <a:solidFill>
                <a:schemeClr val="tx1">
                  <a:lumMod val="95000"/>
                  <a:lumOff val="5000"/>
                </a:schemeClr>
              </a:solidFill>
            </a:endParaRPr>
          </a:p>
        </p:txBody>
      </p:sp>
      <p:sp>
        <p:nvSpPr>
          <p:cNvPr id="64" name="Rectangle 63">
            <a:extLst>
              <a:ext uri="{FF2B5EF4-FFF2-40B4-BE49-F238E27FC236}">
                <a16:creationId xmlns:a16="http://schemas.microsoft.com/office/drawing/2014/main" id="{3C03D648-D23E-41FD-BB94-20AC12E1FA74}"/>
              </a:ext>
            </a:extLst>
          </p:cNvPr>
          <p:cNvSpPr/>
          <p:nvPr/>
        </p:nvSpPr>
        <p:spPr bwMode="gray">
          <a:xfrm>
            <a:off x="3875249" y="1667545"/>
            <a:ext cx="764532" cy="211685"/>
          </a:xfrm>
          <a:prstGeom prst="rect">
            <a:avLst/>
          </a:prstGeom>
          <a:solidFill>
            <a:schemeClr val="bg1">
              <a:lumMod val="95000"/>
            </a:schemeClr>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Channel coordination</a:t>
            </a:r>
            <a:endParaRPr lang="en-US" sz="800" dirty="0">
              <a:solidFill>
                <a:schemeClr val="tx1">
                  <a:lumMod val="95000"/>
                  <a:lumOff val="5000"/>
                </a:schemeClr>
              </a:solidFill>
            </a:endParaRPr>
          </a:p>
        </p:txBody>
      </p:sp>
      <p:sp>
        <p:nvSpPr>
          <p:cNvPr id="65" name="Rounded Rectangle 649">
            <a:hlinkClick r:id="" action="ppaction://noaction"/>
            <a:extLst>
              <a:ext uri="{FF2B5EF4-FFF2-40B4-BE49-F238E27FC236}">
                <a16:creationId xmlns:a16="http://schemas.microsoft.com/office/drawing/2014/main" id="{7C518BE6-DA09-48BD-9D8C-94C02BAE35AD}"/>
              </a:ext>
            </a:extLst>
          </p:cNvPr>
          <p:cNvSpPr/>
          <p:nvPr/>
        </p:nvSpPr>
        <p:spPr bwMode="gray">
          <a:xfrm>
            <a:off x="5036306" y="1087600"/>
            <a:ext cx="945939" cy="499052"/>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ROCM</a:t>
            </a:r>
          </a:p>
        </p:txBody>
      </p:sp>
      <p:sp>
        <p:nvSpPr>
          <p:cNvPr id="66" name="Rectangle 65">
            <a:extLst>
              <a:ext uri="{FF2B5EF4-FFF2-40B4-BE49-F238E27FC236}">
                <a16:creationId xmlns:a16="http://schemas.microsoft.com/office/drawing/2014/main" id="{BA05B109-65CA-415D-9EAC-64C02C7D3D4C}"/>
              </a:ext>
            </a:extLst>
          </p:cNvPr>
          <p:cNvSpPr/>
          <p:nvPr/>
        </p:nvSpPr>
        <p:spPr bwMode="gray">
          <a:xfrm>
            <a:off x="5138987" y="1313983"/>
            <a:ext cx="764532" cy="211685"/>
          </a:xfrm>
          <a:prstGeom prst="rect">
            <a:avLst/>
          </a:prstGeom>
          <a:solidFill>
            <a:schemeClr val="bg1">
              <a:lumMod val="95000"/>
            </a:schemeClr>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Channel orchestration</a:t>
            </a:r>
            <a:endParaRPr lang="en-US" sz="800" dirty="0">
              <a:solidFill>
                <a:schemeClr val="tx1">
                  <a:lumMod val="95000"/>
                  <a:lumOff val="5000"/>
                </a:schemeClr>
              </a:solidFill>
            </a:endParaRPr>
          </a:p>
        </p:txBody>
      </p:sp>
      <p:sp>
        <p:nvSpPr>
          <p:cNvPr id="67" name="Rounded Rectangle 649">
            <a:hlinkClick r:id="" action="ppaction://noaction"/>
            <a:extLst>
              <a:ext uri="{FF2B5EF4-FFF2-40B4-BE49-F238E27FC236}">
                <a16:creationId xmlns:a16="http://schemas.microsoft.com/office/drawing/2014/main" id="{E0831AA8-BC3E-47DA-8624-4D6796F46C2B}"/>
              </a:ext>
            </a:extLst>
          </p:cNvPr>
          <p:cNvSpPr/>
          <p:nvPr/>
        </p:nvSpPr>
        <p:spPr bwMode="gray">
          <a:xfrm>
            <a:off x="5035058" y="1662773"/>
            <a:ext cx="945939" cy="499052"/>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HEE</a:t>
            </a:r>
          </a:p>
        </p:txBody>
      </p:sp>
      <p:sp>
        <p:nvSpPr>
          <p:cNvPr id="68" name="Rectangle 67">
            <a:extLst>
              <a:ext uri="{FF2B5EF4-FFF2-40B4-BE49-F238E27FC236}">
                <a16:creationId xmlns:a16="http://schemas.microsoft.com/office/drawing/2014/main" id="{0390CE7A-EC6D-4E74-AE55-0896C0038E94}"/>
              </a:ext>
            </a:extLst>
          </p:cNvPr>
          <p:cNvSpPr/>
          <p:nvPr/>
        </p:nvSpPr>
        <p:spPr bwMode="gray">
          <a:xfrm>
            <a:off x="5137740" y="1889156"/>
            <a:ext cx="764532" cy="211685"/>
          </a:xfrm>
          <a:prstGeom prst="rect">
            <a:avLst/>
          </a:prstGeom>
          <a:solidFill>
            <a:schemeClr val="bg1">
              <a:lumMod val="95000"/>
            </a:schemeClr>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Channel orchestration</a:t>
            </a:r>
            <a:endParaRPr lang="en-US" sz="800" dirty="0">
              <a:solidFill>
                <a:schemeClr val="tx1">
                  <a:lumMod val="95000"/>
                  <a:lumOff val="5000"/>
                </a:schemeClr>
              </a:solidFill>
            </a:endParaRPr>
          </a:p>
        </p:txBody>
      </p:sp>
      <p:sp>
        <p:nvSpPr>
          <p:cNvPr id="69" name="Rounded Rectangle 649">
            <a:hlinkClick r:id="" action="ppaction://noaction"/>
            <a:extLst>
              <a:ext uri="{FF2B5EF4-FFF2-40B4-BE49-F238E27FC236}">
                <a16:creationId xmlns:a16="http://schemas.microsoft.com/office/drawing/2014/main" id="{73A5348B-E88C-4731-8BAA-5A3B60B5B1DC}"/>
              </a:ext>
            </a:extLst>
          </p:cNvPr>
          <p:cNvSpPr/>
          <p:nvPr/>
        </p:nvSpPr>
        <p:spPr bwMode="gray">
          <a:xfrm>
            <a:off x="5034798" y="2237946"/>
            <a:ext cx="945939" cy="499052"/>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CEE</a:t>
            </a:r>
          </a:p>
        </p:txBody>
      </p:sp>
      <p:sp>
        <p:nvSpPr>
          <p:cNvPr id="70" name="Rectangle 69">
            <a:extLst>
              <a:ext uri="{FF2B5EF4-FFF2-40B4-BE49-F238E27FC236}">
                <a16:creationId xmlns:a16="http://schemas.microsoft.com/office/drawing/2014/main" id="{D5A50C42-8CE4-4701-A465-A09DD9305051}"/>
              </a:ext>
            </a:extLst>
          </p:cNvPr>
          <p:cNvSpPr/>
          <p:nvPr/>
        </p:nvSpPr>
        <p:spPr bwMode="gray">
          <a:xfrm>
            <a:off x="5137480" y="2464329"/>
            <a:ext cx="764532" cy="211685"/>
          </a:xfrm>
          <a:prstGeom prst="rect">
            <a:avLst/>
          </a:prstGeom>
          <a:solidFill>
            <a:schemeClr val="bg1">
              <a:lumMod val="95000"/>
            </a:schemeClr>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Channel orchestration</a:t>
            </a:r>
            <a:endParaRPr lang="en-US" sz="800" dirty="0">
              <a:solidFill>
                <a:schemeClr val="tx1">
                  <a:lumMod val="95000"/>
                  <a:lumOff val="5000"/>
                </a:schemeClr>
              </a:solidFill>
            </a:endParaRPr>
          </a:p>
        </p:txBody>
      </p:sp>
      <p:sp>
        <p:nvSpPr>
          <p:cNvPr id="159" name="Arrow: Right 158">
            <a:extLst>
              <a:ext uri="{FF2B5EF4-FFF2-40B4-BE49-F238E27FC236}">
                <a16:creationId xmlns:a16="http://schemas.microsoft.com/office/drawing/2014/main" id="{2574DAFD-C991-4AC8-92CC-009A94E50F3D}"/>
              </a:ext>
            </a:extLst>
          </p:cNvPr>
          <p:cNvSpPr/>
          <p:nvPr/>
        </p:nvSpPr>
        <p:spPr bwMode="gray">
          <a:xfrm>
            <a:off x="2565750" y="2786854"/>
            <a:ext cx="3414984" cy="345548"/>
          </a:xfrm>
          <a:prstGeom prst="rightArrow">
            <a:avLst>
              <a:gd name="adj1" fmla="val 50000"/>
              <a:gd name="adj2" fmla="val 50000"/>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Batch opportunities/NBA</a:t>
            </a:r>
          </a:p>
        </p:txBody>
      </p:sp>
      <p:sp>
        <p:nvSpPr>
          <p:cNvPr id="162" name="TextBox 161">
            <a:extLst>
              <a:ext uri="{FF2B5EF4-FFF2-40B4-BE49-F238E27FC236}">
                <a16:creationId xmlns:a16="http://schemas.microsoft.com/office/drawing/2014/main" id="{BBBE2890-0B8C-4A19-AF0E-DB944D514A10}"/>
              </a:ext>
            </a:extLst>
          </p:cNvPr>
          <p:cNvSpPr txBox="1"/>
          <p:nvPr/>
        </p:nvSpPr>
        <p:spPr>
          <a:xfrm>
            <a:off x="1667375" y="500939"/>
            <a:ext cx="5495152" cy="246221"/>
          </a:xfrm>
          <a:prstGeom prst="rect">
            <a:avLst/>
          </a:prstGeom>
          <a:noFill/>
        </p:spPr>
        <p:txBody>
          <a:bodyPr wrap="square" lIns="0" tIns="0" rIns="0" bIns="0" rtlCol="0">
            <a:spAutoFit/>
          </a:bodyPr>
          <a:lstStyle/>
          <a:p>
            <a:r>
              <a:rPr lang="en-US" sz="1600" b="1" dirty="0">
                <a:solidFill>
                  <a:srgbClr val="0070C0"/>
                </a:solidFill>
              </a:rPr>
              <a:t>CVSH enterprise opportunity/NBA framework </a:t>
            </a:r>
            <a:r>
              <a:rPr lang="en-US" sz="1600" dirty="0"/>
              <a:t>(current)</a:t>
            </a:r>
          </a:p>
        </p:txBody>
      </p:sp>
      <p:sp>
        <p:nvSpPr>
          <p:cNvPr id="204" name="TextBox 203">
            <a:extLst>
              <a:ext uri="{FF2B5EF4-FFF2-40B4-BE49-F238E27FC236}">
                <a16:creationId xmlns:a16="http://schemas.microsoft.com/office/drawing/2014/main" id="{0F15D0B9-AD38-44F1-A08A-F99B8E07C68E}"/>
              </a:ext>
            </a:extLst>
          </p:cNvPr>
          <p:cNvSpPr txBox="1"/>
          <p:nvPr/>
        </p:nvSpPr>
        <p:spPr>
          <a:xfrm>
            <a:off x="2645099" y="2099946"/>
            <a:ext cx="863751" cy="369236"/>
          </a:xfrm>
          <a:prstGeom prst="rect">
            <a:avLst/>
          </a:prstGeom>
          <a:noFill/>
        </p:spPr>
        <p:txBody>
          <a:bodyPr wrap="square" lIns="0" tIns="0" rIns="0" bIns="0" rtlCol="0">
            <a:spAutoFit/>
          </a:bodyPr>
          <a:lstStyle/>
          <a:p>
            <a:r>
              <a:rPr lang="en-US" sz="800" dirty="0"/>
              <a:t>Drools</a:t>
            </a:r>
          </a:p>
          <a:p>
            <a:r>
              <a:rPr lang="en-US" sz="800" dirty="0"/>
              <a:t>Java</a:t>
            </a:r>
          </a:p>
          <a:p>
            <a:r>
              <a:rPr lang="en-US" sz="800" dirty="0"/>
              <a:t>Apache Spark</a:t>
            </a:r>
          </a:p>
        </p:txBody>
      </p:sp>
      <p:sp>
        <p:nvSpPr>
          <p:cNvPr id="102" name="TextBox 101">
            <a:extLst>
              <a:ext uri="{FF2B5EF4-FFF2-40B4-BE49-F238E27FC236}">
                <a16:creationId xmlns:a16="http://schemas.microsoft.com/office/drawing/2014/main" id="{9FD50A33-F37A-43A0-8037-B0C66212B649}"/>
              </a:ext>
            </a:extLst>
          </p:cNvPr>
          <p:cNvSpPr txBox="1"/>
          <p:nvPr/>
        </p:nvSpPr>
        <p:spPr>
          <a:xfrm>
            <a:off x="3872985" y="2065667"/>
            <a:ext cx="863751" cy="492315"/>
          </a:xfrm>
          <a:prstGeom prst="rect">
            <a:avLst/>
          </a:prstGeom>
          <a:noFill/>
        </p:spPr>
        <p:txBody>
          <a:bodyPr wrap="square" lIns="0" tIns="0" rIns="0" bIns="0" rtlCol="0">
            <a:spAutoFit/>
          </a:bodyPr>
          <a:lstStyle/>
          <a:p>
            <a:r>
              <a:rPr lang="en-US" sz="800" dirty="0"/>
              <a:t>Python</a:t>
            </a:r>
          </a:p>
          <a:p>
            <a:r>
              <a:rPr lang="en-US" sz="800" dirty="0"/>
              <a:t>Java</a:t>
            </a:r>
          </a:p>
          <a:p>
            <a:r>
              <a:rPr lang="en-US" sz="800" dirty="0"/>
              <a:t>Spark, Hive</a:t>
            </a:r>
          </a:p>
          <a:p>
            <a:r>
              <a:rPr lang="en-US" sz="800" dirty="0" err="1"/>
              <a:t>MySql</a:t>
            </a:r>
            <a:endParaRPr lang="en-US" sz="800" dirty="0"/>
          </a:p>
        </p:txBody>
      </p:sp>
      <p:sp>
        <p:nvSpPr>
          <p:cNvPr id="104" name="TextBox 103">
            <a:extLst>
              <a:ext uri="{FF2B5EF4-FFF2-40B4-BE49-F238E27FC236}">
                <a16:creationId xmlns:a16="http://schemas.microsoft.com/office/drawing/2014/main" id="{2EBE9928-C1A1-4121-A79B-5ADEC1AEE49F}"/>
              </a:ext>
            </a:extLst>
          </p:cNvPr>
          <p:cNvSpPr txBox="1"/>
          <p:nvPr/>
        </p:nvSpPr>
        <p:spPr>
          <a:xfrm>
            <a:off x="178914" y="1751982"/>
            <a:ext cx="1315278" cy="215388"/>
          </a:xfrm>
          <a:prstGeom prst="rect">
            <a:avLst/>
          </a:prstGeom>
          <a:noFill/>
        </p:spPr>
        <p:txBody>
          <a:bodyPr wrap="square" lIns="0" tIns="0" rIns="0" bIns="0" rtlCol="0">
            <a:spAutoFit/>
          </a:bodyPr>
          <a:lstStyle/>
          <a:p>
            <a:r>
              <a:rPr lang="en-US" sz="1400" b="1" dirty="0"/>
              <a:t>Architecture</a:t>
            </a:r>
          </a:p>
        </p:txBody>
      </p:sp>
      <p:sp>
        <p:nvSpPr>
          <p:cNvPr id="106" name="TextBox 105">
            <a:extLst>
              <a:ext uri="{FF2B5EF4-FFF2-40B4-BE49-F238E27FC236}">
                <a16:creationId xmlns:a16="http://schemas.microsoft.com/office/drawing/2014/main" id="{D8123B42-07F1-4267-9611-054227C1A5FD}"/>
              </a:ext>
            </a:extLst>
          </p:cNvPr>
          <p:cNvSpPr txBox="1"/>
          <p:nvPr/>
        </p:nvSpPr>
        <p:spPr>
          <a:xfrm>
            <a:off x="1894352" y="4591481"/>
            <a:ext cx="5045422" cy="507699"/>
          </a:xfrm>
          <a:prstGeom prst="rect">
            <a:avLst/>
          </a:prstGeom>
          <a:noFill/>
        </p:spPr>
        <p:txBody>
          <a:bodyPr wrap="square" lIns="0" tIns="0" rIns="0" bIns="0" rtlCol="0">
            <a:spAutoFit/>
          </a:bodyPr>
          <a:lstStyle/>
          <a:p>
            <a:pPr marL="171399" indent="-171399">
              <a:buFont typeface="Wingdings" panose="05000000000000000000" pitchFamily="2" charset="2"/>
              <a:buChar char="q"/>
            </a:pPr>
            <a:r>
              <a:rPr lang="en-US" sz="1100" dirty="0"/>
              <a:t>Custom rules engines, not fully configurable, limited capability, only supports </a:t>
            </a:r>
            <a:r>
              <a:rPr lang="en-US" sz="1100" b="1" dirty="0"/>
              <a:t>single dimension </a:t>
            </a:r>
            <a:r>
              <a:rPr lang="en-US" sz="1100" dirty="0"/>
              <a:t>arbitration, suitable for SMB use case rather than complex Enterprise.</a:t>
            </a:r>
          </a:p>
        </p:txBody>
      </p:sp>
      <p:sp>
        <p:nvSpPr>
          <p:cNvPr id="107" name="TextBox 106">
            <a:extLst>
              <a:ext uri="{FF2B5EF4-FFF2-40B4-BE49-F238E27FC236}">
                <a16:creationId xmlns:a16="http://schemas.microsoft.com/office/drawing/2014/main" id="{C478DB92-36CC-4ED8-92FA-F7DE0420E893}"/>
              </a:ext>
            </a:extLst>
          </p:cNvPr>
          <p:cNvSpPr txBox="1"/>
          <p:nvPr/>
        </p:nvSpPr>
        <p:spPr>
          <a:xfrm>
            <a:off x="6974938" y="3139290"/>
            <a:ext cx="5060181" cy="892320"/>
          </a:xfrm>
          <a:prstGeom prst="rect">
            <a:avLst/>
          </a:prstGeom>
          <a:noFill/>
        </p:spPr>
        <p:txBody>
          <a:bodyPr wrap="square" lIns="0" tIns="0" rIns="0" bIns="0" rtlCol="0">
            <a:spAutoFit/>
          </a:bodyPr>
          <a:lstStyle/>
          <a:p>
            <a:pPr marL="171399" indent="-171399" algn="ctr">
              <a:buFont typeface="Wingdings" panose="05000000000000000000" pitchFamily="2" charset="2"/>
              <a:buChar char="ü"/>
            </a:pPr>
            <a:r>
              <a:rPr lang="en-US" sz="1400" b="1" dirty="0">
                <a:solidFill>
                  <a:srgbClr val="00CC00"/>
                </a:solidFill>
              </a:rPr>
              <a:t> </a:t>
            </a:r>
            <a:r>
              <a:rPr lang="en-US" sz="1100" b="1" dirty="0"/>
              <a:t>Real-time, batch, &amp; event </a:t>
            </a:r>
          </a:p>
          <a:p>
            <a:pPr algn="ctr"/>
            <a:r>
              <a:rPr lang="en-US" sz="1100" dirty="0"/>
              <a:t>Analytical insights and decision-engine run in real-time during customer interaction enabling informed and timely journey orchestration. Event strategies to monitor and make decisions on high velocity data streams (IoT, Wearables, etc.) </a:t>
            </a:r>
          </a:p>
        </p:txBody>
      </p:sp>
      <p:cxnSp>
        <p:nvCxnSpPr>
          <p:cNvPr id="134" name="Straight Connector 133">
            <a:extLst>
              <a:ext uri="{FF2B5EF4-FFF2-40B4-BE49-F238E27FC236}">
                <a16:creationId xmlns:a16="http://schemas.microsoft.com/office/drawing/2014/main" id="{4EF54628-5357-4865-9FE9-A24CDD5EBEBA}"/>
              </a:ext>
            </a:extLst>
          </p:cNvPr>
          <p:cNvCxnSpPr>
            <a:cxnSpLocks/>
          </p:cNvCxnSpPr>
          <p:nvPr/>
        </p:nvCxnSpPr>
        <p:spPr>
          <a:xfrm>
            <a:off x="-5823" y="3862377"/>
            <a:ext cx="12188825" cy="0"/>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61E1B138-08DF-43FC-A0B9-7ABCDD64C7BD}"/>
              </a:ext>
            </a:extLst>
          </p:cNvPr>
          <p:cNvSpPr txBox="1"/>
          <p:nvPr/>
        </p:nvSpPr>
        <p:spPr>
          <a:xfrm>
            <a:off x="106965" y="3398636"/>
            <a:ext cx="1578770" cy="184618"/>
          </a:xfrm>
          <a:prstGeom prst="rect">
            <a:avLst/>
          </a:prstGeom>
          <a:noFill/>
        </p:spPr>
        <p:txBody>
          <a:bodyPr wrap="square" lIns="0" tIns="0" rIns="0" bIns="0" rtlCol="0">
            <a:spAutoFit/>
          </a:bodyPr>
          <a:lstStyle/>
          <a:p>
            <a:r>
              <a:rPr lang="en-US" sz="1200" b="1" dirty="0"/>
              <a:t>Operating method</a:t>
            </a:r>
          </a:p>
        </p:txBody>
      </p:sp>
      <p:sp>
        <p:nvSpPr>
          <p:cNvPr id="136" name="TextBox 135">
            <a:extLst>
              <a:ext uri="{FF2B5EF4-FFF2-40B4-BE49-F238E27FC236}">
                <a16:creationId xmlns:a16="http://schemas.microsoft.com/office/drawing/2014/main" id="{86B1A1B4-76A0-49A9-9AC8-1B972613DAB6}"/>
              </a:ext>
            </a:extLst>
          </p:cNvPr>
          <p:cNvSpPr txBox="1"/>
          <p:nvPr/>
        </p:nvSpPr>
        <p:spPr>
          <a:xfrm>
            <a:off x="1953762" y="3257660"/>
            <a:ext cx="4666199" cy="507699"/>
          </a:xfrm>
          <a:prstGeom prst="rect">
            <a:avLst/>
          </a:prstGeom>
          <a:noFill/>
        </p:spPr>
        <p:txBody>
          <a:bodyPr wrap="square" lIns="0" tIns="0" rIns="0" bIns="0" rtlCol="0">
            <a:spAutoFit/>
          </a:bodyPr>
          <a:lstStyle/>
          <a:p>
            <a:pPr marL="171399" indent="-171399">
              <a:buFont typeface="Wingdings" panose="05000000000000000000" pitchFamily="2" charset="2"/>
              <a:buChar char="q"/>
            </a:pPr>
            <a:r>
              <a:rPr lang="en-US" sz="1100" b="1" dirty="0"/>
              <a:t>Batch method only - </a:t>
            </a:r>
            <a:r>
              <a:rPr lang="en-US" sz="1100" dirty="0"/>
              <a:t>analytical opportunities are identified offline via a batch process and sent to channels to engage the customer.  This can result in a disconnected customer experiences (ex. Gaps in care)</a:t>
            </a:r>
          </a:p>
        </p:txBody>
      </p:sp>
      <p:sp>
        <p:nvSpPr>
          <p:cNvPr id="137" name="TextBox 136">
            <a:extLst>
              <a:ext uri="{FF2B5EF4-FFF2-40B4-BE49-F238E27FC236}">
                <a16:creationId xmlns:a16="http://schemas.microsoft.com/office/drawing/2014/main" id="{8E3F6E63-129C-4BAA-9866-D4AF197FA2F2}"/>
              </a:ext>
            </a:extLst>
          </p:cNvPr>
          <p:cNvSpPr txBox="1"/>
          <p:nvPr/>
        </p:nvSpPr>
        <p:spPr>
          <a:xfrm>
            <a:off x="124905" y="3956697"/>
            <a:ext cx="1581501" cy="369236"/>
          </a:xfrm>
          <a:prstGeom prst="rect">
            <a:avLst/>
          </a:prstGeom>
          <a:noFill/>
        </p:spPr>
        <p:txBody>
          <a:bodyPr wrap="square" lIns="0" tIns="0" rIns="0" bIns="0" rtlCol="0">
            <a:spAutoFit/>
          </a:bodyPr>
          <a:lstStyle/>
          <a:p>
            <a:r>
              <a:rPr lang="en-US" sz="1200" b="1" dirty="0"/>
              <a:t>Real-time decisioning</a:t>
            </a:r>
          </a:p>
        </p:txBody>
      </p:sp>
      <p:cxnSp>
        <p:nvCxnSpPr>
          <p:cNvPr id="138" name="Straight Connector 137">
            <a:extLst>
              <a:ext uri="{FF2B5EF4-FFF2-40B4-BE49-F238E27FC236}">
                <a16:creationId xmlns:a16="http://schemas.microsoft.com/office/drawing/2014/main" id="{E7A7C36C-CE2F-430A-B9CF-0FC95B97C197}"/>
              </a:ext>
            </a:extLst>
          </p:cNvPr>
          <p:cNvCxnSpPr>
            <a:cxnSpLocks/>
          </p:cNvCxnSpPr>
          <p:nvPr/>
        </p:nvCxnSpPr>
        <p:spPr>
          <a:xfrm>
            <a:off x="-5823" y="4214232"/>
            <a:ext cx="12188825" cy="0"/>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3DED2957-5421-4826-99DE-2EE47001B417}"/>
              </a:ext>
            </a:extLst>
          </p:cNvPr>
          <p:cNvSpPr txBox="1"/>
          <p:nvPr/>
        </p:nvSpPr>
        <p:spPr>
          <a:xfrm>
            <a:off x="4096229" y="3934281"/>
            <a:ext cx="335593" cy="215388"/>
          </a:xfrm>
          <a:prstGeom prst="rect">
            <a:avLst/>
          </a:prstGeom>
          <a:noFill/>
        </p:spPr>
        <p:txBody>
          <a:bodyPr wrap="square" lIns="0" tIns="0" rIns="0" bIns="0" rtlCol="0">
            <a:spAutoFit/>
          </a:bodyPr>
          <a:lstStyle/>
          <a:p>
            <a:r>
              <a:rPr lang="en-US" sz="1400" b="1" dirty="0">
                <a:solidFill>
                  <a:srgbClr val="FF0000"/>
                </a:solidFill>
              </a:rPr>
              <a:t>x</a:t>
            </a:r>
          </a:p>
        </p:txBody>
      </p:sp>
      <p:sp>
        <p:nvSpPr>
          <p:cNvPr id="141" name="TextBox 140">
            <a:extLst>
              <a:ext uri="{FF2B5EF4-FFF2-40B4-BE49-F238E27FC236}">
                <a16:creationId xmlns:a16="http://schemas.microsoft.com/office/drawing/2014/main" id="{A7E6E1BD-7BC8-4FB0-A5F8-9E9EB050A207}"/>
              </a:ext>
            </a:extLst>
          </p:cNvPr>
          <p:cNvSpPr txBox="1"/>
          <p:nvPr/>
        </p:nvSpPr>
        <p:spPr>
          <a:xfrm>
            <a:off x="7050182" y="3939602"/>
            <a:ext cx="4769199" cy="215388"/>
          </a:xfrm>
          <a:prstGeom prst="rect">
            <a:avLst/>
          </a:prstGeom>
          <a:noFill/>
        </p:spPr>
        <p:txBody>
          <a:bodyPr wrap="square" lIns="0" tIns="0" rIns="0" bIns="0" rtlCol="0">
            <a:spAutoFit/>
          </a:bodyPr>
          <a:lstStyle/>
          <a:p>
            <a:pPr marL="285664" indent="-285664" algn="ctr">
              <a:buFont typeface="Wingdings" panose="05000000000000000000" pitchFamily="2" charset="2"/>
              <a:buChar char="ü"/>
            </a:pPr>
            <a:r>
              <a:rPr lang="en-US" sz="1400" b="1" dirty="0">
                <a:solidFill>
                  <a:srgbClr val="00CC00"/>
                </a:solidFill>
              </a:rPr>
              <a:t> </a:t>
            </a:r>
            <a:r>
              <a:rPr lang="en-US" sz="1100" b="1" dirty="0"/>
              <a:t>Real-time decisioning </a:t>
            </a:r>
            <a:r>
              <a:rPr lang="en-US" sz="1100" dirty="0"/>
              <a:t>(e.g., </a:t>
            </a:r>
            <a:r>
              <a:rPr lang="en-US" sz="1100" dirty="0" err="1"/>
              <a:t>Pega</a:t>
            </a:r>
            <a:r>
              <a:rPr lang="en-US" sz="1100" dirty="0"/>
              <a:t> CDH response</a:t>
            </a:r>
            <a:r>
              <a:rPr lang="en-US" sz="1100" dirty="0">
                <a:solidFill>
                  <a:srgbClr val="00CC00"/>
                </a:solidFill>
              </a:rPr>
              <a:t> </a:t>
            </a:r>
            <a:r>
              <a:rPr lang="en-US" sz="1100" dirty="0"/>
              <a:t>times of &lt;150ms) </a:t>
            </a:r>
            <a:endParaRPr lang="en-US" sz="1400" dirty="0"/>
          </a:p>
        </p:txBody>
      </p:sp>
      <p:sp>
        <p:nvSpPr>
          <p:cNvPr id="142" name="TextBox 141">
            <a:extLst>
              <a:ext uri="{FF2B5EF4-FFF2-40B4-BE49-F238E27FC236}">
                <a16:creationId xmlns:a16="http://schemas.microsoft.com/office/drawing/2014/main" id="{B10ABA53-52AE-4F7E-B4C1-5B7AB395FDA2}"/>
              </a:ext>
            </a:extLst>
          </p:cNvPr>
          <p:cNvSpPr txBox="1"/>
          <p:nvPr/>
        </p:nvSpPr>
        <p:spPr>
          <a:xfrm>
            <a:off x="132815" y="4213144"/>
            <a:ext cx="1581501" cy="369236"/>
          </a:xfrm>
          <a:prstGeom prst="rect">
            <a:avLst/>
          </a:prstGeom>
          <a:noFill/>
        </p:spPr>
        <p:txBody>
          <a:bodyPr wrap="square" lIns="0" tIns="0" rIns="0" bIns="0" rtlCol="0">
            <a:spAutoFit/>
          </a:bodyPr>
          <a:lstStyle/>
          <a:p>
            <a:r>
              <a:rPr lang="en-US" sz="1200" b="1" dirty="0"/>
              <a:t>Real-time Journey orchestration</a:t>
            </a:r>
          </a:p>
        </p:txBody>
      </p:sp>
      <p:cxnSp>
        <p:nvCxnSpPr>
          <p:cNvPr id="148" name="Straight Connector 147">
            <a:extLst>
              <a:ext uri="{FF2B5EF4-FFF2-40B4-BE49-F238E27FC236}">
                <a16:creationId xmlns:a16="http://schemas.microsoft.com/office/drawing/2014/main" id="{8973E843-40A6-4668-BB7A-E1426663BE8D}"/>
              </a:ext>
            </a:extLst>
          </p:cNvPr>
          <p:cNvCxnSpPr>
            <a:cxnSpLocks/>
          </p:cNvCxnSpPr>
          <p:nvPr/>
        </p:nvCxnSpPr>
        <p:spPr>
          <a:xfrm>
            <a:off x="-3982" y="4591480"/>
            <a:ext cx="12188825" cy="0"/>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C03629B-2A5B-4A01-BBE8-9565DD42089F}"/>
              </a:ext>
            </a:extLst>
          </p:cNvPr>
          <p:cNvCxnSpPr>
            <a:cxnSpLocks/>
          </p:cNvCxnSpPr>
          <p:nvPr/>
        </p:nvCxnSpPr>
        <p:spPr>
          <a:xfrm>
            <a:off x="5559" y="5068164"/>
            <a:ext cx="12188825" cy="0"/>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623590C3-06B7-42E0-B442-FB7F8094F186}"/>
              </a:ext>
            </a:extLst>
          </p:cNvPr>
          <p:cNvSpPr txBox="1"/>
          <p:nvPr/>
        </p:nvSpPr>
        <p:spPr>
          <a:xfrm>
            <a:off x="145987" y="4656344"/>
            <a:ext cx="1581501" cy="369236"/>
          </a:xfrm>
          <a:prstGeom prst="rect">
            <a:avLst/>
          </a:prstGeom>
          <a:noFill/>
        </p:spPr>
        <p:txBody>
          <a:bodyPr wrap="square" lIns="0" tIns="0" rIns="0" bIns="0" rtlCol="0">
            <a:spAutoFit/>
          </a:bodyPr>
          <a:lstStyle/>
          <a:p>
            <a:r>
              <a:rPr lang="en-US" sz="1200" b="1" dirty="0"/>
              <a:t>Rules Engine</a:t>
            </a:r>
          </a:p>
          <a:p>
            <a:r>
              <a:rPr lang="en-US" sz="1200" b="1" dirty="0"/>
              <a:t>(the brain)</a:t>
            </a:r>
          </a:p>
        </p:txBody>
      </p:sp>
      <p:cxnSp>
        <p:nvCxnSpPr>
          <p:cNvPr id="154" name="Straight Connector 153">
            <a:extLst>
              <a:ext uri="{FF2B5EF4-FFF2-40B4-BE49-F238E27FC236}">
                <a16:creationId xmlns:a16="http://schemas.microsoft.com/office/drawing/2014/main" id="{DC844E9C-C37D-4590-A185-1F4C2119B526}"/>
              </a:ext>
            </a:extLst>
          </p:cNvPr>
          <p:cNvCxnSpPr>
            <a:cxnSpLocks/>
          </p:cNvCxnSpPr>
          <p:nvPr/>
        </p:nvCxnSpPr>
        <p:spPr>
          <a:xfrm>
            <a:off x="-2038" y="6321545"/>
            <a:ext cx="12188825" cy="0"/>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508183DE-43D1-4C24-A3D6-5D4756556195}"/>
              </a:ext>
            </a:extLst>
          </p:cNvPr>
          <p:cNvSpPr txBox="1"/>
          <p:nvPr/>
        </p:nvSpPr>
        <p:spPr>
          <a:xfrm>
            <a:off x="132816" y="5225314"/>
            <a:ext cx="1581501" cy="184618"/>
          </a:xfrm>
          <a:prstGeom prst="rect">
            <a:avLst/>
          </a:prstGeom>
          <a:noFill/>
        </p:spPr>
        <p:txBody>
          <a:bodyPr wrap="square" lIns="0" tIns="0" rIns="0" bIns="0" rtlCol="0">
            <a:spAutoFit/>
          </a:bodyPr>
          <a:lstStyle/>
          <a:p>
            <a:r>
              <a:rPr lang="en-US" sz="1200" b="1" dirty="0"/>
              <a:t>AI/ML</a:t>
            </a:r>
          </a:p>
        </p:txBody>
      </p:sp>
      <p:sp>
        <p:nvSpPr>
          <p:cNvPr id="157" name="TextBox 156">
            <a:extLst>
              <a:ext uri="{FF2B5EF4-FFF2-40B4-BE49-F238E27FC236}">
                <a16:creationId xmlns:a16="http://schemas.microsoft.com/office/drawing/2014/main" id="{960055D3-CAD3-4A0B-B8F5-1F548417A249}"/>
              </a:ext>
            </a:extLst>
          </p:cNvPr>
          <p:cNvSpPr txBox="1"/>
          <p:nvPr/>
        </p:nvSpPr>
        <p:spPr>
          <a:xfrm>
            <a:off x="1914564" y="5186498"/>
            <a:ext cx="4666199" cy="169233"/>
          </a:xfrm>
          <a:prstGeom prst="rect">
            <a:avLst/>
          </a:prstGeom>
          <a:noFill/>
        </p:spPr>
        <p:txBody>
          <a:bodyPr wrap="square" lIns="0" tIns="0" rIns="0" bIns="0" rtlCol="0">
            <a:spAutoFit/>
          </a:bodyPr>
          <a:lstStyle/>
          <a:p>
            <a:pPr marL="171399" indent="-171399">
              <a:buFont typeface="Wingdings" panose="05000000000000000000" pitchFamily="2" charset="2"/>
              <a:buChar char="ü"/>
            </a:pPr>
            <a:r>
              <a:rPr lang="en-US" sz="1100" dirty="0"/>
              <a:t>Custom predictive analytics / AI</a:t>
            </a:r>
          </a:p>
        </p:txBody>
      </p:sp>
      <p:sp>
        <p:nvSpPr>
          <p:cNvPr id="160" name="TextBox 159">
            <a:extLst>
              <a:ext uri="{FF2B5EF4-FFF2-40B4-BE49-F238E27FC236}">
                <a16:creationId xmlns:a16="http://schemas.microsoft.com/office/drawing/2014/main" id="{BB0DFEC9-0392-4482-B6AE-2DBC714FED3F}"/>
              </a:ext>
            </a:extLst>
          </p:cNvPr>
          <p:cNvSpPr txBox="1"/>
          <p:nvPr/>
        </p:nvSpPr>
        <p:spPr>
          <a:xfrm>
            <a:off x="1899529" y="4253014"/>
            <a:ext cx="4666199" cy="338466"/>
          </a:xfrm>
          <a:prstGeom prst="rect">
            <a:avLst/>
          </a:prstGeom>
          <a:noFill/>
        </p:spPr>
        <p:txBody>
          <a:bodyPr wrap="square" lIns="0" tIns="0" rIns="0" bIns="0" rtlCol="0">
            <a:spAutoFit/>
          </a:bodyPr>
          <a:lstStyle/>
          <a:p>
            <a:pPr marL="171399" indent="-171399">
              <a:buFont typeface="Wingdings" panose="05000000000000000000" pitchFamily="2" charset="2"/>
              <a:buChar char="q"/>
            </a:pPr>
            <a:r>
              <a:rPr lang="en-US" sz="1100" dirty="0"/>
              <a:t>Pre-identified analytical opportunity delivery in real-time/batch. Latency in opportunity identification and delivery.</a:t>
            </a:r>
          </a:p>
        </p:txBody>
      </p:sp>
      <p:sp>
        <p:nvSpPr>
          <p:cNvPr id="140" name="TextBox 139">
            <a:extLst>
              <a:ext uri="{FF2B5EF4-FFF2-40B4-BE49-F238E27FC236}">
                <a16:creationId xmlns:a16="http://schemas.microsoft.com/office/drawing/2014/main" id="{CAD01C0B-D5AA-423D-A81C-8CC6E2B992B7}"/>
              </a:ext>
            </a:extLst>
          </p:cNvPr>
          <p:cNvSpPr txBox="1"/>
          <p:nvPr/>
        </p:nvSpPr>
        <p:spPr>
          <a:xfrm>
            <a:off x="6844626" y="5120069"/>
            <a:ext cx="5139766" cy="384721"/>
          </a:xfrm>
          <a:prstGeom prst="rect">
            <a:avLst/>
          </a:prstGeom>
          <a:noFill/>
        </p:spPr>
        <p:txBody>
          <a:bodyPr wrap="square" lIns="0" tIns="0" rIns="0" bIns="0" rtlCol="0">
            <a:spAutoFit/>
          </a:bodyPr>
          <a:lstStyle/>
          <a:p>
            <a:pPr marL="285664" indent="-285664" algn="ctr">
              <a:buFont typeface="Wingdings" panose="05000000000000000000" pitchFamily="2" charset="2"/>
              <a:buChar char="ü"/>
            </a:pPr>
            <a:r>
              <a:rPr lang="en-US" sz="1400" b="1" dirty="0">
                <a:solidFill>
                  <a:srgbClr val="00CC00"/>
                </a:solidFill>
              </a:rPr>
              <a:t> </a:t>
            </a:r>
            <a:r>
              <a:rPr lang="en-US" sz="1100" b="1" dirty="0"/>
              <a:t>Native predictive and adaptive analytics and AI</a:t>
            </a:r>
            <a:br>
              <a:rPr lang="en-US" sz="1100" dirty="0"/>
            </a:br>
            <a:r>
              <a:rPr lang="en-US" sz="1100" dirty="0"/>
              <a:t>Plus, operationalize and maintain existing models like Apache Spark &amp; SAS</a:t>
            </a:r>
            <a:endParaRPr lang="en-US" sz="1400" dirty="0"/>
          </a:p>
        </p:txBody>
      </p:sp>
      <p:sp>
        <p:nvSpPr>
          <p:cNvPr id="152" name="TextBox 151">
            <a:extLst>
              <a:ext uri="{FF2B5EF4-FFF2-40B4-BE49-F238E27FC236}">
                <a16:creationId xmlns:a16="http://schemas.microsoft.com/office/drawing/2014/main" id="{E9700D13-10EA-4C14-A7D0-001C6DC61868}"/>
              </a:ext>
            </a:extLst>
          </p:cNvPr>
          <p:cNvSpPr txBox="1"/>
          <p:nvPr/>
        </p:nvSpPr>
        <p:spPr>
          <a:xfrm>
            <a:off x="6880014" y="4205434"/>
            <a:ext cx="5152226" cy="384621"/>
          </a:xfrm>
          <a:prstGeom prst="rect">
            <a:avLst/>
          </a:prstGeom>
          <a:noFill/>
        </p:spPr>
        <p:txBody>
          <a:bodyPr wrap="square" lIns="0" tIns="0" rIns="0" bIns="0" rtlCol="0">
            <a:spAutoFit/>
          </a:bodyPr>
          <a:lstStyle/>
          <a:p>
            <a:pPr marL="285664" indent="-285664" algn="ctr">
              <a:buFont typeface="Wingdings" panose="05000000000000000000" pitchFamily="2" charset="2"/>
              <a:buChar char="ü"/>
            </a:pPr>
            <a:r>
              <a:rPr lang="en-US" sz="1400" b="1" dirty="0">
                <a:solidFill>
                  <a:srgbClr val="00CC00"/>
                </a:solidFill>
              </a:rPr>
              <a:t> </a:t>
            </a:r>
            <a:r>
              <a:rPr lang="en-US" sz="1100" b="1" dirty="0"/>
              <a:t>Real-time decisioning and re-decisioning orchestrating customer’s journey </a:t>
            </a:r>
            <a:r>
              <a:rPr lang="en-US" sz="1100" dirty="0"/>
              <a:t>across Digital, IoT and CVHS-colleague engagement channels</a:t>
            </a:r>
            <a:r>
              <a:rPr lang="en-US" sz="1100" b="1" dirty="0"/>
              <a:t>.</a:t>
            </a:r>
            <a:endParaRPr lang="en-US" sz="1400" b="1" dirty="0"/>
          </a:p>
        </p:txBody>
      </p:sp>
      <p:sp>
        <p:nvSpPr>
          <p:cNvPr id="153" name="TextBox 152">
            <a:extLst>
              <a:ext uri="{FF2B5EF4-FFF2-40B4-BE49-F238E27FC236}">
                <a16:creationId xmlns:a16="http://schemas.microsoft.com/office/drawing/2014/main" id="{8AF006A9-E68D-4CAB-91B6-91EFD3F0DE03}"/>
              </a:ext>
            </a:extLst>
          </p:cNvPr>
          <p:cNvSpPr txBox="1"/>
          <p:nvPr/>
        </p:nvSpPr>
        <p:spPr>
          <a:xfrm>
            <a:off x="6787929" y="4623028"/>
            <a:ext cx="5359303" cy="384721"/>
          </a:xfrm>
          <a:prstGeom prst="rect">
            <a:avLst/>
          </a:prstGeom>
          <a:noFill/>
        </p:spPr>
        <p:txBody>
          <a:bodyPr wrap="square" lIns="0" tIns="0" rIns="0" bIns="0" rtlCol="0">
            <a:spAutoFit/>
          </a:bodyPr>
          <a:lstStyle/>
          <a:p>
            <a:pPr marL="285664" indent="-285664" algn="ctr">
              <a:buFont typeface="Wingdings" panose="05000000000000000000" pitchFamily="2" charset="2"/>
              <a:buChar char="ü"/>
            </a:pPr>
            <a:r>
              <a:rPr lang="en-US" sz="1400" b="1" dirty="0">
                <a:solidFill>
                  <a:srgbClr val="00CC00"/>
                </a:solidFill>
              </a:rPr>
              <a:t> </a:t>
            </a:r>
            <a:r>
              <a:rPr lang="en-US" sz="1100" b="1" dirty="0"/>
              <a:t>Configurable</a:t>
            </a:r>
            <a:r>
              <a:rPr lang="en-US" sz="1400" b="1" dirty="0"/>
              <a:t>, </a:t>
            </a:r>
            <a:r>
              <a:rPr lang="en-US" sz="1100" b="1" dirty="0"/>
              <a:t>scalable, &amp; robust rules engine </a:t>
            </a:r>
            <a:r>
              <a:rPr lang="en-US" sz="1100" dirty="0"/>
              <a:t>w/ healthcare data models. </a:t>
            </a:r>
            <a:br>
              <a:rPr lang="en-US" sz="1100" dirty="0"/>
            </a:br>
            <a:r>
              <a:rPr lang="en-US" sz="1100" dirty="0"/>
              <a:t>Designed for </a:t>
            </a:r>
            <a:r>
              <a:rPr lang="en-US" sz="1100" b="1" dirty="0"/>
              <a:t>multi-dimensional</a:t>
            </a:r>
            <a:r>
              <a:rPr lang="en-US" sz="1100" dirty="0"/>
              <a:t> decisions where multiple offers are available. </a:t>
            </a:r>
            <a:endParaRPr lang="en-US" sz="1400" dirty="0"/>
          </a:p>
        </p:txBody>
      </p:sp>
      <p:cxnSp>
        <p:nvCxnSpPr>
          <p:cNvPr id="202" name="Straight Connector 201">
            <a:extLst>
              <a:ext uri="{FF2B5EF4-FFF2-40B4-BE49-F238E27FC236}">
                <a16:creationId xmlns:a16="http://schemas.microsoft.com/office/drawing/2014/main" id="{032E4EFB-862D-4D2F-90FF-C98850EDDB6C}"/>
              </a:ext>
            </a:extLst>
          </p:cNvPr>
          <p:cNvCxnSpPr>
            <a:cxnSpLocks/>
          </p:cNvCxnSpPr>
          <p:nvPr/>
        </p:nvCxnSpPr>
        <p:spPr>
          <a:xfrm>
            <a:off x="-12050" y="5521707"/>
            <a:ext cx="12188825" cy="0"/>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F77219C7-BBD5-4480-8054-CF0D840AAAF7}"/>
              </a:ext>
            </a:extLst>
          </p:cNvPr>
          <p:cNvSpPr txBox="1"/>
          <p:nvPr/>
        </p:nvSpPr>
        <p:spPr>
          <a:xfrm>
            <a:off x="124161" y="5624429"/>
            <a:ext cx="1581501" cy="184618"/>
          </a:xfrm>
          <a:prstGeom prst="rect">
            <a:avLst/>
          </a:prstGeom>
          <a:noFill/>
        </p:spPr>
        <p:txBody>
          <a:bodyPr wrap="square" lIns="0" tIns="0" rIns="0" bIns="0" rtlCol="0">
            <a:spAutoFit/>
          </a:bodyPr>
          <a:lstStyle/>
          <a:p>
            <a:r>
              <a:rPr lang="en-US" sz="1200" b="1" dirty="0"/>
              <a:t>Unified Platform</a:t>
            </a:r>
          </a:p>
        </p:txBody>
      </p:sp>
      <p:sp>
        <p:nvSpPr>
          <p:cNvPr id="206" name="TextBox 205">
            <a:extLst>
              <a:ext uri="{FF2B5EF4-FFF2-40B4-BE49-F238E27FC236}">
                <a16:creationId xmlns:a16="http://schemas.microsoft.com/office/drawing/2014/main" id="{91E3AEAB-A3A7-4223-AF89-7EA9D0D66C0C}"/>
              </a:ext>
            </a:extLst>
          </p:cNvPr>
          <p:cNvSpPr txBox="1"/>
          <p:nvPr/>
        </p:nvSpPr>
        <p:spPr>
          <a:xfrm>
            <a:off x="1840271" y="5561403"/>
            <a:ext cx="4947658" cy="338466"/>
          </a:xfrm>
          <a:prstGeom prst="rect">
            <a:avLst/>
          </a:prstGeom>
          <a:noFill/>
        </p:spPr>
        <p:txBody>
          <a:bodyPr wrap="square" lIns="0" tIns="0" rIns="0" bIns="0" rtlCol="0">
            <a:spAutoFit/>
          </a:bodyPr>
          <a:lstStyle/>
          <a:p>
            <a:r>
              <a:rPr lang="en-US" sz="1100" b="1" dirty="0">
                <a:solidFill>
                  <a:srgbClr val="FF0000"/>
                </a:solidFill>
              </a:rPr>
              <a:t>X </a:t>
            </a:r>
            <a:r>
              <a:rPr lang="en-US" sz="1100" dirty="0"/>
              <a:t>A mix of different technologies. Time spent on integration, mechanics of how engine operates, and maintenance. Slow to make changes to strategy..</a:t>
            </a:r>
          </a:p>
        </p:txBody>
      </p:sp>
      <p:sp>
        <p:nvSpPr>
          <p:cNvPr id="210" name="TextBox 209">
            <a:extLst>
              <a:ext uri="{FF2B5EF4-FFF2-40B4-BE49-F238E27FC236}">
                <a16:creationId xmlns:a16="http://schemas.microsoft.com/office/drawing/2014/main" id="{658FD863-554E-4999-8314-F6899AAEE15E}"/>
              </a:ext>
            </a:extLst>
          </p:cNvPr>
          <p:cNvSpPr txBox="1"/>
          <p:nvPr/>
        </p:nvSpPr>
        <p:spPr>
          <a:xfrm>
            <a:off x="6926673" y="5538326"/>
            <a:ext cx="5197122" cy="384621"/>
          </a:xfrm>
          <a:prstGeom prst="rect">
            <a:avLst/>
          </a:prstGeom>
          <a:noFill/>
        </p:spPr>
        <p:txBody>
          <a:bodyPr wrap="square" lIns="0" tIns="0" rIns="0" bIns="0" rtlCol="0">
            <a:spAutoFit/>
          </a:bodyPr>
          <a:lstStyle/>
          <a:p>
            <a:pPr marL="285664" indent="-285664" algn="ctr">
              <a:buFont typeface="Wingdings" panose="05000000000000000000" pitchFamily="2" charset="2"/>
              <a:buChar char="ü"/>
            </a:pPr>
            <a:r>
              <a:rPr lang="en-US" sz="1400" b="1" dirty="0">
                <a:solidFill>
                  <a:srgbClr val="00CC00"/>
                </a:solidFill>
              </a:rPr>
              <a:t> </a:t>
            </a:r>
            <a:r>
              <a:rPr lang="en-US" sz="1100" b="1" dirty="0"/>
              <a:t>Single piece of software </a:t>
            </a:r>
            <a:r>
              <a:rPr lang="en-US" sz="1100" dirty="0"/>
              <a:t>w/ all capabilities native and accessible, allowing you to design engagement strategies immediately</a:t>
            </a:r>
            <a:endParaRPr lang="en-US" sz="1400" dirty="0"/>
          </a:p>
        </p:txBody>
      </p:sp>
      <p:cxnSp>
        <p:nvCxnSpPr>
          <p:cNvPr id="211" name="Straight Connector 210">
            <a:extLst>
              <a:ext uri="{FF2B5EF4-FFF2-40B4-BE49-F238E27FC236}">
                <a16:creationId xmlns:a16="http://schemas.microsoft.com/office/drawing/2014/main" id="{9B5A67CD-BA1D-4F17-B307-F6DF85A1AFD4}"/>
              </a:ext>
            </a:extLst>
          </p:cNvPr>
          <p:cNvCxnSpPr>
            <a:cxnSpLocks/>
          </p:cNvCxnSpPr>
          <p:nvPr/>
        </p:nvCxnSpPr>
        <p:spPr>
          <a:xfrm>
            <a:off x="-3136" y="5929876"/>
            <a:ext cx="12188825" cy="0"/>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EB861CB8-4464-43E5-A9D7-1A34D47D8DDE}"/>
              </a:ext>
            </a:extLst>
          </p:cNvPr>
          <p:cNvSpPr txBox="1"/>
          <p:nvPr/>
        </p:nvSpPr>
        <p:spPr>
          <a:xfrm>
            <a:off x="116084" y="6031027"/>
            <a:ext cx="1581501" cy="184618"/>
          </a:xfrm>
          <a:prstGeom prst="rect">
            <a:avLst/>
          </a:prstGeom>
          <a:noFill/>
        </p:spPr>
        <p:txBody>
          <a:bodyPr wrap="square" lIns="0" tIns="0" rIns="0" bIns="0" rtlCol="0">
            <a:spAutoFit/>
          </a:bodyPr>
          <a:lstStyle/>
          <a:p>
            <a:r>
              <a:rPr lang="en-US" sz="1200" b="1" dirty="0"/>
              <a:t>Business Value</a:t>
            </a:r>
          </a:p>
        </p:txBody>
      </p:sp>
      <p:sp>
        <p:nvSpPr>
          <p:cNvPr id="213" name="TextBox 212">
            <a:extLst>
              <a:ext uri="{FF2B5EF4-FFF2-40B4-BE49-F238E27FC236}">
                <a16:creationId xmlns:a16="http://schemas.microsoft.com/office/drawing/2014/main" id="{38B19AB0-E511-4491-8228-41835A8E9CF7}"/>
              </a:ext>
            </a:extLst>
          </p:cNvPr>
          <p:cNvSpPr txBox="1"/>
          <p:nvPr/>
        </p:nvSpPr>
        <p:spPr>
          <a:xfrm>
            <a:off x="1832467" y="5982568"/>
            <a:ext cx="4996864" cy="507699"/>
          </a:xfrm>
          <a:prstGeom prst="rect">
            <a:avLst/>
          </a:prstGeom>
          <a:noFill/>
        </p:spPr>
        <p:txBody>
          <a:bodyPr wrap="square" lIns="0" tIns="0" rIns="0" bIns="0" rtlCol="0">
            <a:spAutoFit/>
          </a:bodyPr>
          <a:lstStyle/>
          <a:p>
            <a:pPr marL="171399" indent="-171399">
              <a:buFont typeface="Wingdings" panose="05000000000000000000" pitchFamily="2" charset="2"/>
              <a:buChar char="q"/>
            </a:pPr>
            <a:r>
              <a:rPr lang="en-US" sz="1100" dirty="0"/>
              <a:t>Data, IT, Business all have different experiences, difficult to collaborate.  Costly and time consuming to maintain, disappointing customer experiences  </a:t>
            </a:r>
          </a:p>
        </p:txBody>
      </p:sp>
      <p:sp>
        <p:nvSpPr>
          <p:cNvPr id="214" name="TextBox 213">
            <a:extLst>
              <a:ext uri="{FF2B5EF4-FFF2-40B4-BE49-F238E27FC236}">
                <a16:creationId xmlns:a16="http://schemas.microsoft.com/office/drawing/2014/main" id="{6B0F3861-4026-4635-8DD9-0117E264DA2B}"/>
              </a:ext>
            </a:extLst>
          </p:cNvPr>
          <p:cNvSpPr txBox="1"/>
          <p:nvPr/>
        </p:nvSpPr>
        <p:spPr>
          <a:xfrm>
            <a:off x="6842952" y="5909926"/>
            <a:ext cx="5416546" cy="384621"/>
          </a:xfrm>
          <a:prstGeom prst="rect">
            <a:avLst/>
          </a:prstGeom>
          <a:noFill/>
        </p:spPr>
        <p:txBody>
          <a:bodyPr wrap="square" lIns="0" tIns="0" rIns="0" bIns="0" rtlCol="0">
            <a:spAutoFit/>
          </a:bodyPr>
          <a:lstStyle/>
          <a:p>
            <a:pPr marL="285664" indent="-285664" algn="ctr">
              <a:buFont typeface="Wingdings" panose="05000000000000000000" pitchFamily="2" charset="2"/>
              <a:buChar char="ü"/>
            </a:pPr>
            <a:r>
              <a:rPr lang="en-US" sz="1400" b="1" dirty="0">
                <a:solidFill>
                  <a:srgbClr val="00CC00"/>
                </a:solidFill>
              </a:rPr>
              <a:t> </a:t>
            </a:r>
            <a:r>
              <a:rPr lang="en-US" sz="1100" b="1" dirty="0"/>
              <a:t>Low-code,</a:t>
            </a:r>
            <a:r>
              <a:rPr lang="en-US" sz="1100" dirty="0"/>
              <a:t> for better collaboration, faster time to value, and agility to change. </a:t>
            </a:r>
            <a:r>
              <a:rPr lang="en-US" sz="1100" b="1" dirty="0"/>
              <a:t>Significant reduction of costs. Improved customer experiences</a:t>
            </a:r>
            <a:endParaRPr lang="en-US" sz="1400" b="1" dirty="0"/>
          </a:p>
        </p:txBody>
      </p:sp>
      <p:sp>
        <p:nvSpPr>
          <p:cNvPr id="143" name="TextBox 142">
            <a:extLst>
              <a:ext uri="{FF2B5EF4-FFF2-40B4-BE49-F238E27FC236}">
                <a16:creationId xmlns:a16="http://schemas.microsoft.com/office/drawing/2014/main" id="{6E5244BF-114F-4A86-AEAD-61F76EEE359F}"/>
              </a:ext>
            </a:extLst>
          </p:cNvPr>
          <p:cNvSpPr txBox="1"/>
          <p:nvPr/>
        </p:nvSpPr>
        <p:spPr>
          <a:xfrm>
            <a:off x="8824341" y="483019"/>
            <a:ext cx="2427899" cy="276927"/>
          </a:xfrm>
          <a:prstGeom prst="rect">
            <a:avLst/>
          </a:prstGeom>
          <a:noFill/>
        </p:spPr>
        <p:txBody>
          <a:bodyPr wrap="square" lIns="0" tIns="0" rIns="0" bIns="0" rtlCol="0">
            <a:spAutoFit/>
          </a:bodyPr>
          <a:lstStyle/>
          <a:p>
            <a:r>
              <a:rPr lang="en-US" sz="1799" b="1" dirty="0">
                <a:solidFill>
                  <a:srgbClr val="0070C0"/>
                </a:solidFill>
              </a:rPr>
              <a:t>RTIM </a:t>
            </a:r>
            <a:r>
              <a:rPr lang="en-US" sz="1799" dirty="0"/>
              <a:t>(proposed)</a:t>
            </a:r>
          </a:p>
        </p:txBody>
      </p:sp>
      <p:sp>
        <p:nvSpPr>
          <p:cNvPr id="158" name="Rounded Rectangle 649">
            <a:hlinkClick r:id="" action="ppaction://noaction"/>
            <a:extLst>
              <a:ext uri="{FF2B5EF4-FFF2-40B4-BE49-F238E27FC236}">
                <a16:creationId xmlns:a16="http://schemas.microsoft.com/office/drawing/2014/main" id="{DB7BE6A8-4CA4-41CD-90BE-48951B1DCDC5}"/>
              </a:ext>
            </a:extLst>
          </p:cNvPr>
          <p:cNvSpPr/>
          <p:nvPr/>
        </p:nvSpPr>
        <p:spPr bwMode="gray">
          <a:xfrm>
            <a:off x="7815162" y="1100724"/>
            <a:ext cx="3339862" cy="1650561"/>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RTIM</a:t>
            </a:r>
          </a:p>
        </p:txBody>
      </p:sp>
      <p:sp>
        <p:nvSpPr>
          <p:cNvPr id="161" name="Flowchart: Magnetic Disk 160">
            <a:extLst>
              <a:ext uri="{FF2B5EF4-FFF2-40B4-BE49-F238E27FC236}">
                <a16:creationId xmlns:a16="http://schemas.microsoft.com/office/drawing/2014/main" id="{9D0F8A4B-F233-44A7-9CCC-503754297B02}"/>
              </a:ext>
            </a:extLst>
          </p:cNvPr>
          <p:cNvSpPr/>
          <p:nvPr/>
        </p:nvSpPr>
        <p:spPr bwMode="gray">
          <a:xfrm>
            <a:off x="7180888" y="1801917"/>
            <a:ext cx="451740" cy="252755"/>
          </a:xfrm>
          <a:prstGeom prst="flowChartMagneticDisk">
            <a:avLst/>
          </a:prstGeom>
          <a:solidFill>
            <a:schemeClr val="bg1">
              <a:lumMod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70C0"/>
                </a:solidFill>
              </a:rPr>
              <a:t>EDP</a:t>
            </a:r>
          </a:p>
        </p:txBody>
      </p:sp>
      <p:sp>
        <p:nvSpPr>
          <p:cNvPr id="207" name="Flowchart: Multidocument 206">
            <a:extLst>
              <a:ext uri="{FF2B5EF4-FFF2-40B4-BE49-F238E27FC236}">
                <a16:creationId xmlns:a16="http://schemas.microsoft.com/office/drawing/2014/main" id="{B4A6D82A-661A-47B3-8DF1-2905D042A620}"/>
              </a:ext>
            </a:extLst>
          </p:cNvPr>
          <p:cNvSpPr/>
          <p:nvPr/>
        </p:nvSpPr>
        <p:spPr bwMode="gray">
          <a:xfrm>
            <a:off x="7217321" y="1280246"/>
            <a:ext cx="447445" cy="267606"/>
          </a:xfrm>
          <a:prstGeom prst="flowChartMultidocumen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600" dirty="0">
                <a:solidFill>
                  <a:schemeClr val="tx1"/>
                </a:solidFill>
              </a:rPr>
              <a:t>External data</a:t>
            </a:r>
          </a:p>
        </p:txBody>
      </p:sp>
      <p:sp>
        <p:nvSpPr>
          <p:cNvPr id="208" name="Flowchart: Multidocument 207">
            <a:extLst>
              <a:ext uri="{FF2B5EF4-FFF2-40B4-BE49-F238E27FC236}">
                <a16:creationId xmlns:a16="http://schemas.microsoft.com/office/drawing/2014/main" id="{2A412E2B-E304-4C88-9114-E655E85AE992}"/>
              </a:ext>
            </a:extLst>
          </p:cNvPr>
          <p:cNvSpPr/>
          <p:nvPr/>
        </p:nvSpPr>
        <p:spPr bwMode="gray">
          <a:xfrm>
            <a:off x="7217321" y="2275734"/>
            <a:ext cx="447445" cy="267606"/>
          </a:xfrm>
          <a:prstGeom prst="flowChartMultidocumen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600" dirty="0">
                <a:solidFill>
                  <a:schemeClr val="tx1"/>
                </a:solidFill>
              </a:rPr>
              <a:t>Internal data</a:t>
            </a:r>
          </a:p>
        </p:txBody>
      </p:sp>
      <p:cxnSp>
        <p:nvCxnSpPr>
          <p:cNvPr id="209" name="Straight Arrow Connector 208">
            <a:extLst>
              <a:ext uri="{FF2B5EF4-FFF2-40B4-BE49-F238E27FC236}">
                <a16:creationId xmlns:a16="http://schemas.microsoft.com/office/drawing/2014/main" id="{7D49AF24-FA65-4B3E-8B4C-36BA2E9E50BE}"/>
              </a:ext>
            </a:extLst>
          </p:cNvPr>
          <p:cNvCxnSpPr>
            <a:cxnSpLocks/>
          </p:cNvCxnSpPr>
          <p:nvPr/>
        </p:nvCxnSpPr>
        <p:spPr>
          <a:xfrm flipV="1">
            <a:off x="7406758" y="2054672"/>
            <a:ext cx="0" cy="251153"/>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98BB0EC0-B8BA-40D0-9276-5191E79EF7F6}"/>
              </a:ext>
            </a:extLst>
          </p:cNvPr>
          <p:cNvCxnSpPr>
            <a:cxnSpLocks/>
            <a:stCxn id="207" idx="2"/>
            <a:endCxn id="161" idx="1"/>
          </p:cNvCxnSpPr>
          <p:nvPr/>
        </p:nvCxnSpPr>
        <p:spPr>
          <a:xfrm flipH="1">
            <a:off x="7406758" y="1537718"/>
            <a:ext cx="3171" cy="264199"/>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CCEEE519-B760-4C31-BD38-BA329106EEFD}"/>
              </a:ext>
            </a:extLst>
          </p:cNvPr>
          <p:cNvCxnSpPr>
            <a:cxnSpLocks/>
            <a:stCxn id="161" idx="4"/>
          </p:cNvCxnSpPr>
          <p:nvPr/>
        </p:nvCxnSpPr>
        <p:spPr>
          <a:xfrm flipV="1">
            <a:off x="7632629" y="1926835"/>
            <a:ext cx="204286" cy="1461"/>
          </a:xfrm>
          <a:prstGeom prst="straightConnector1">
            <a:avLst/>
          </a:prstGeom>
          <a:ln w="12700" cmpd="sng">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7" name="Oval 216">
            <a:extLst>
              <a:ext uri="{FF2B5EF4-FFF2-40B4-BE49-F238E27FC236}">
                <a16:creationId xmlns:a16="http://schemas.microsoft.com/office/drawing/2014/main" id="{7752FA25-30EB-413D-8521-78226BAF6407}"/>
              </a:ext>
            </a:extLst>
          </p:cNvPr>
          <p:cNvSpPr/>
          <p:nvPr/>
        </p:nvSpPr>
        <p:spPr bwMode="gray">
          <a:xfrm>
            <a:off x="11634683" y="1099458"/>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18" name="Oval 217">
            <a:extLst>
              <a:ext uri="{FF2B5EF4-FFF2-40B4-BE49-F238E27FC236}">
                <a16:creationId xmlns:a16="http://schemas.microsoft.com/office/drawing/2014/main" id="{EEF27476-0146-4D1D-BE80-C3F5C690AEBD}"/>
              </a:ext>
            </a:extLst>
          </p:cNvPr>
          <p:cNvSpPr/>
          <p:nvPr/>
        </p:nvSpPr>
        <p:spPr bwMode="gray">
          <a:xfrm>
            <a:off x="11708171" y="1292394"/>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19" name="Oval 218">
            <a:extLst>
              <a:ext uri="{FF2B5EF4-FFF2-40B4-BE49-F238E27FC236}">
                <a16:creationId xmlns:a16="http://schemas.microsoft.com/office/drawing/2014/main" id="{4C23AD0C-7D2B-4021-9D1E-F16BFF78F5EE}"/>
              </a:ext>
            </a:extLst>
          </p:cNvPr>
          <p:cNvSpPr/>
          <p:nvPr/>
        </p:nvSpPr>
        <p:spPr bwMode="gray">
          <a:xfrm>
            <a:off x="11636598" y="1473108"/>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cxnSp>
        <p:nvCxnSpPr>
          <p:cNvPr id="220" name="Straight Connector 219">
            <a:extLst>
              <a:ext uri="{FF2B5EF4-FFF2-40B4-BE49-F238E27FC236}">
                <a16:creationId xmlns:a16="http://schemas.microsoft.com/office/drawing/2014/main" id="{A6785995-CECB-45E4-B684-DD11583B3284}"/>
              </a:ext>
            </a:extLst>
          </p:cNvPr>
          <p:cNvCxnSpPr>
            <a:cxnSpLocks/>
            <a:endCxn id="217" idx="2"/>
          </p:cNvCxnSpPr>
          <p:nvPr/>
        </p:nvCxnSpPr>
        <p:spPr>
          <a:xfrm flipV="1">
            <a:off x="11149833" y="1172166"/>
            <a:ext cx="484850" cy="195857"/>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C7E4382-4BC7-437F-B856-EC7119E55C21}"/>
              </a:ext>
            </a:extLst>
          </p:cNvPr>
          <p:cNvCxnSpPr>
            <a:cxnSpLocks/>
            <a:endCxn id="218" idx="2"/>
          </p:cNvCxnSpPr>
          <p:nvPr/>
        </p:nvCxnSpPr>
        <p:spPr>
          <a:xfrm flipV="1">
            <a:off x="11149833" y="1365102"/>
            <a:ext cx="558338" cy="2921"/>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6E93CEF-D4A7-439C-B67D-91453FEFFB3A}"/>
              </a:ext>
            </a:extLst>
          </p:cNvPr>
          <p:cNvCxnSpPr>
            <a:cxnSpLocks/>
            <a:endCxn id="219" idx="1"/>
          </p:cNvCxnSpPr>
          <p:nvPr/>
        </p:nvCxnSpPr>
        <p:spPr>
          <a:xfrm>
            <a:off x="11149833" y="1368023"/>
            <a:ext cx="524225" cy="12638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288C18DE-49D9-4CD5-BA16-674ABF4857D1}"/>
              </a:ext>
            </a:extLst>
          </p:cNvPr>
          <p:cNvSpPr txBox="1"/>
          <p:nvPr/>
        </p:nvSpPr>
        <p:spPr>
          <a:xfrm>
            <a:off x="11392828" y="1241641"/>
            <a:ext cx="539989" cy="246157"/>
          </a:xfrm>
          <a:prstGeom prst="rect">
            <a:avLst/>
          </a:prstGeom>
          <a:noFill/>
        </p:spPr>
        <p:txBody>
          <a:bodyPr wrap="square" lIns="0" tIns="0" rIns="0" bIns="0" rtlCol="0">
            <a:spAutoFit/>
          </a:bodyPr>
          <a:lstStyle/>
          <a:p>
            <a:r>
              <a:rPr lang="en-US" sz="800" dirty="0">
                <a:solidFill>
                  <a:schemeClr val="tx2"/>
                </a:solidFill>
              </a:rPr>
              <a:t>Retail channels</a:t>
            </a:r>
          </a:p>
        </p:txBody>
      </p:sp>
      <p:sp>
        <p:nvSpPr>
          <p:cNvPr id="224" name="TextBox 223">
            <a:extLst>
              <a:ext uri="{FF2B5EF4-FFF2-40B4-BE49-F238E27FC236}">
                <a16:creationId xmlns:a16="http://schemas.microsoft.com/office/drawing/2014/main" id="{934AF381-7BF3-4B91-8075-761F29F91314}"/>
              </a:ext>
            </a:extLst>
          </p:cNvPr>
          <p:cNvSpPr txBox="1"/>
          <p:nvPr/>
        </p:nvSpPr>
        <p:spPr>
          <a:xfrm>
            <a:off x="11662198" y="1457838"/>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25" name="TextBox 224">
            <a:extLst>
              <a:ext uri="{FF2B5EF4-FFF2-40B4-BE49-F238E27FC236}">
                <a16:creationId xmlns:a16="http://schemas.microsoft.com/office/drawing/2014/main" id="{7FF45120-9CFD-4790-98B3-ECADF6F5E404}"/>
              </a:ext>
            </a:extLst>
          </p:cNvPr>
          <p:cNvSpPr txBox="1"/>
          <p:nvPr/>
        </p:nvSpPr>
        <p:spPr>
          <a:xfrm>
            <a:off x="11751811" y="1272536"/>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26" name="TextBox 225">
            <a:extLst>
              <a:ext uri="{FF2B5EF4-FFF2-40B4-BE49-F238E27FC236}">
                <a16:creationId xmlns:a16="http://schemas.microsoft.com/office/drawing/2014/main" id="{44EC243B-AA39-4CDE-B13E-9C16E605B12B}"/>
              </a:ext>
            </a:extLst>
          </p:cNvPr>
          <p:cNvSpPr txBox="1"/>
          <p:nvPr/>
        </p:nvSpPr>
        <p:spPr>
          <a:xfrm>
            <a:off x="11658969" y="1086466"/>
            <a:ext cx="318633" cy="126236"/>
          </a:xfrm>
          <a:prstGeom prst="rect">
            <a:avLst/>
          </a:prstGeom>
          <a:noFill/>
        </p:spPr>
        <p:txBody>
          <a:bodyPr wrap="square" lIns="0" tIns="0" rIns="0" bIns="0" rtlCol="0">
            <a:spAutoFit/>
          </a:bodyPr>
          <a:lstStyle/>
          <a:p>
            <a:r>
              <a:rPr lang="en-US" sz="800" dirty="0">
                <a:solidFill>
                  <a:schemeClr val="bg1"/>
                </a:solidFill>
              </a:rPr>
              <a:t>……</a:t>
            </a:r>
          </a:p>
        </p:txBody>
      </p:sp>
      <p:cxnSp>
        <p:nvCxnSpPr>
          <p:cNvPr id="230" name="Straight Connector 229">
            <a:extLst>
              <a:ext uri="{FF2B5EF4-FFF2-40B4-BE49-F238E27FC236}">
                <a16:creationId xmlns:a16="http://schemas.microsoft.com/office/drawing/2014/main" id="{505754CF-BD5F-4E9E-8C69-A9317A8B47B3}"/>
              </a:ext>
            </a:extLst>
          </p:cNvPr>
          <p:cNvCxnSpPr>
            <a:cxnSpLocks/>
          </p:cNvCxnSpPr>
          <p:nvPr/>
        </p:nvCxnSpPr>
        <p:spPr>
          <a:xfrm flipV="1">
            <a:off x="11155024" y="1761747"/>
            <a:ext cx="484850" cy="195857"/>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E8FD3CE-6F3A-41EF-8FBC-7F6DEAE99EB9}"/>
              </a:ext>
            </a:extLst>
          </p:cNvPr>
          <p:cNvCxnSpPr>
            <a:cxnSpLocks/>
          </p:cNvCxnSpPr>
          <p:nvPr/>
        </p:nvCxnSpPr>
        <p:spPr>
          <a:xfrm flipV="1">
            <a:off x="11155024" y="1954683"/>
            <a:ext cx="558338" cy="2921"/>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9E9D485-517B-498D-BD8B-DE3E9806E62F}"/>
              </a:ext>
            </a:extLst>
          </p:cNvPr>
          <p:cNvCxnSpPr>
            <a:cxnSpLocks/>
          </p:cNvCxnSpPr>
          <p:nvPr/>
        </p:nvCxnSpPr>
        <p:spPr>
          <a:xfrm>
            <a:off x="11155024" y="1957605"/>
            <a:ext cx="524225" cy="12638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5F2FA57-D357-433A-81AA-D9D2A1ABB544}"/>
              </a:ext>
            </a:extLst>
          </p:cNvPr>
          <p:cNvCxnSpPr>
            <a:cxnSpLocks/>
          </p:cNvCxnSpPr>
          <p:nvPr/>
        </p:nvCxnSpPr>
        <p:spPr>
          <a:xfrm flipV="1">
            <a:off x="11163360" y="2332432"/>
            <a:ext cx="484850" cy="195857"/>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72F2EED7-C20C-4744-A5D2-7B412331F6F8}"/>
              </a:ext>
            </a:extLst>
          </p:cNvPr>
          <p:cNvCxnSpPr>
            <a:cxnSpLocks/>
          </p:cNvCxnSpPr>
          <p:nvPr/>
        </p:nvCxnSpPr>
        <p:spPr>
          <a:xfrm flipV="1">
            <a:off x="11163361" y="2525368"/>
            <a:ext cx="558338" cy="2921"/>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71BE7F6C-864C-4109-8419-813FBEB630B0}"/>
              </a:ext>
            </a:extLst>
          </p:cNvPr>
          <p:cNvCxnSpPr>
            <a:cxnSpLocks/>
          </p:cNvCxnSpPr>
          <p:nvPr/>
        </p:nvCxnSpPr>
        <p:spPr>
          <a:xfrm>
            <a:off x="11163361" y="2528289"/>
            <a:ext cx="524225" cy="12638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248" name="Arrow: Left-Right 247">
            <a:extLst>
              <a:ext uri="{FF2B5EF4-FFF2-40B4-BE49-F238E27FC236}">
                <a16:creationId xmlns:a16="http://schemas.microsoft.com/office/drawing/2014/main" id="{E3FEF9BA-31D5-493F-A58A-DB358D3770D3}"/>
              </a:ext>
            </a:extLst>
          </p:cNvPr>
          <p:cNvSpPr/>
          <p:nvPr/>
        </p:nvSpPr>
        <p:spPr bwMode="gray">
          <a:xfrm>
            <a:off x="7787285" y="2756846"/>
            <a:ext cx="3414970" cy="342362"/>
          </a:xfrm>
          <a:prstGeom prst="leftRightArrow">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Real-time &amp; batch opportunities/NBA</a:t>
            </a:r>
          </a:p>
        </p:txBody>
      </p:sp>
      <p:sp>
        <p:nvSpPr>
          <p:cNvPr id="249" name="Rectangle 248">
            <a:extLst>
              <a:ext uri="{FF2B5EF4-FFF2-40B4-BE49-F238E27FC236}">
                <a16:creationId xmlns:a16="http://schemas.microsoft.com/office/drawing/2014/main" id="{09050D10-A01E-414E-9F64-019B00B6C2A0}"/>
              </a:ext>
            </a:extLst>
          </p:cNvPr>
          <p:cNvSpPr/>
          <p:nvPr/>
        </p:nvSpPr>
        <p:spPr bwMode="gray">
          <a:xfrm>
            <a:off x="10176134" y="1454878"/>
            <a:ext cx="724853" cy="1089018"/>
          </a:xfrm>
          <a:prstGeom prst="rect">
            <a:avLst/>
          </a:prstGeom>
          <a:solidFill>
            <a:schemeClr val="bg1">
              <a:lumMod val="95000"/>
            </a:schemeClr>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Real-time Channel Orchestration</a:t>
            </a:r>
          </a:p>
          <a:p>
            <a:pPr algn="ctr"/>
            <a:endParaRPr lang="en-US" sz="800" dirty="0">
              <a:solidFill>
                <a:schemeClr val="tx1"/>
              </a:solidFill>
            </a:endParaRPr>
          </a:p>
          <a:p>
            <a:pPr marL="171399" indent="-171399">
              <a:buFont typeface="Arial" panose="020B0604020202020204" pitchFamily="34" charset="0"/>
              <a:buChar char="•"/>
            </a:pPr>
            <a:r>
              <a:rPr lang="en-US" sz="800" dirty="0">
                <a:solidFill>
                  <a:schemeClr val="tx1"/>
                </a:solidFill>
              </a:rPr>
              <a:t>Web</a:t>
            </a:r>
          </a:p>
          <a:p>
            <a:pPr marL="171399" indent="-171399">
              <a:buFont typeface="Arial" panose="020B0604020202020204" pitchFamily="34" charset="0"/>
              <a:buChar char="•"/>
            </a:pPr>
            <a:r>
              <a:rPr lang="en-US" sz="800" dirty="0">
                <a:solidFill>
                  <a:schemeClr val="tx1"/>
                </a:solidFill>
              </a:rPr>
              <a:t>Mobile</a:t>
            </a:r>
          </a:p>
          <a:p>
            <a:pPr marL="171399" indent="-171399">
              <a:buFont typeface="Arial" panose="020B0604020202020204" pitchFamily="34" charset="0"/>
              <a:buChar char="•"/>
            </a:pPr>
            <a:r>
              <a:rPr lang="en-US" sz="800" dirty="0">
                <a:solidFill>
                  <a:schemeClr val="tx1"/>
                </a:solidFill>
              </a:rPr>
              <a:t>Agent</a:t>
            </a:r>
          </a:p>
          <a:p>
            <a:pPr marL="171399" indent="-171399">
              <a:buFont typeface="Arial" panose="020B0604020202020204" pitchFamily="34" charset="0"/>
              <a:buChar char="•"/>
            </a:pPr>
            <a:r>
              <a:rPr lang="en-US" sz="800" dirty="0">
                <a:solidFill>
                  <a:schemeClr val="tx1"/>
                </a:solidFill>
              </a:rPr>
              <a:t>Digital Ads</a:t>
            </a:r>
          </a:p>
          <a:p>
            <a:pPr marL="171399" indent="-171399">
              <a:buFont typeface="Arial" panose="020B0604020202020204" pitchFamily="34" charset="0"/>
              <a:buChar char="•"/>
            </a:pPr>
            <a:r>
              <a:rPr lang="en-US" sz="800" dirty="0">
                <a:solidFill>
                  <a:schemeClr val="tx1"/>
                </a:solidFill>
              </a:rPr>
              <a:t>Others</a:t>
            </a:r>
          </a:p>
        </p:txBody>
      </p:sp>
      <p:sp>
        <p:nvSpPr>
          <p:cNvPr id="251" name="TextBox 250">
            <a:extLst>
              <a:ext uri="{FF2B5EF4-FFF2-40B4-BE49-F238E27FC236}">
                <a16:creationId xmlns:a16="http://schemas.microsoft.com/office/drawing/2014/main" id="{883A36BB-7346-4BD3-B761-203CD3E5A63E}"/>
              </a:ext>
            </a:extLst>
          </p:cNvPr>
          <p:cNvSpPr txBox="1"/>
          <p:nvPr/>
        </p:nvSpPr>
        <p:spPr>
          <a:xfrm>
            <a:off x="8032904" y="1331888"/>
            <a:ext cx="1823407" cy="1353864"/>
          </a:xfrm>
          <a:prstGeom prst="rect">
            <a:avLst/>
          </a:prstGeom>
          <a:noFill/>
        </p:spPr>
        <p:txBody>
          <a:bodyPr wrap="square" lIns="0" tIns="0" rIns="0" bIns="0" rtlCol="0">
            <a:spAutoFit/>
          </a:bodyPr>
          <a:lstStyle/>
          <a:p>
            <a:pPr marL="171399" indent="-171399">
              <a:buFont typeface="Arial" panose="020B0604020202020204" pitchFamily="34" charset="0"/>
              <a:buChar char="•"/>
            </a:pPr>
            <a:r>
              <a:rPr lang="en-US" sz="800" dirty="0">
                <a:solidFill>
                  <a:schemeClr val="tx2"/>
                </a:solidFill>
              </a:rPr>
              <a:t>Interaction History</a:t>
            </a:r>
          </a:p>
          <a:p>
            <a:pPr marL="171399" indent="-171399">
              <a:buFont typeface="Arial" panose="020B0604020202020204" pitchFamily="34" charset="0"/>
              <a:buChar char="•"/>
            </a:pPr>
            <a:r>
              <a:rPr lang="en-US" sz="800" dirty="0">
                <a:solidFill>
                  <a:schemeClr val="tx2"/>
                </a:solidFill>
              </a:rPr>
              <a:t>Offers &amp; Actions</a:t>
            </a:r>
          </a:p>
          <a:p>
            <a:pPr marL="171399" indent="-171399">
              <a:buFont typeface="Arial" panose="020B0604020202020204" pitchFamily="34" charset="0"/>
              <a:buChar char="•"/>
            </a:pPr>
            <a:r>
              <a:rPr lang="en-US" sz="800" dirty="0">
                <a:solidFill>
                  <a:schemeClr val="tx2"/>
                </a:solidFill>
              </a:rPr>
              <a:t>Predictive &amp; Adaptive models</a:t>
            </a:r>
          </a:p>
          <a:p>
            <a:pPr marL="171399" indent="-171399">
              <a:buFont typeface="Arial" panose="020B0604020202020204" pitchFamily="34" charset="0"/>
              <a:buChar char="•"/>
            </a:pPr>
            <a:r>
              <a:rPr lang="en-US" sz="800" dirty="0">
                <a:solidFill>
                  <a:schemeClr val="tx2"/>
                </a:solidFill>
              </a:rPr>
              <a:t>Next Best Action Strategy Designer</a:t>
            </a:r>
          </a:p>
          <a:p>
            <a:pPr marL="171399" indent="-171399">
              <a:buFont typeface="Arial" panose="020B0604020202020204" pitchFamily="34" charset="0"/>
              <a:buChar char="•"/>
            </a:pPr>
            <a:r>
              <a:rPr lang="en-US" sz="800" dirty="0">
                <a:solidFill>
                  <a:schemeClr val="tx2"/>
                </a:solidFill>
              </a:rPr>
              <a:t>Engagement Policies</a:t>
            </a:r>
          </a:p>
          <a:p>
            <a:pPr marL="171399" indent="-171399">
              <a:buFont typeface="Arial" panose="020B0604020202020204" pitchFamily="34" charset="0"/>
              <a:buChar char="•"/>
            </a:pPr>
            <a:r>
              <a:rPr lang="en-US" sz="800" dirty="0">
                <a:solidFill>
                  <a:schemeClr val="tx2"/>
                </a:solidFill>
              </a:rPr>
              <a:t>Channel Treatments</a:t>
            </a:r>
          </a:p>
          <a:p>
            <a:pPr marL="171399" indent="-171399">
              <a:buFont typeface="Arial" panose="020B0604020202020204" pitchFamily="34" charset="0"/>
              <a:buChar char="•"/>
            </a:pPr>
            <a:r>
              <a:rPr lang="en-US" sz="800" dirty="0">
                <a:solidFill>
                  <a:schemeClr val="tx2"/>
                </a:solidFill>
              </a:rPr>
              <a:t>Event Manager</a:t>
            </a:r>
          </a:p>
          <a:p>
            <a:pPr marL="171399" indent="-171399">
              <a:buFont typeface="Arial" panose="020B0604020202020204" pitchFamily="34" charset="0"/>
              <a:buChar char="•"/>
            </a:pPr>
            <a:r>
              <a:rPr lang="en-US" sz="800" dirty="0">
                <a:solidFill>
                  <a:schemeClr val="tx2"/>
                </a:solidFill>
              </a:rPr>
              <a:t>Business Simulation</a:t>
            </a:r>
          </a:p>
          <a:p>
            <a:pPr marL="171399" indent="-171399">
              <a:buFont typeface="Arial" panose="020B0604020202020204" pitchFamily="34" charset="0"/>
              <a:buChar char="•"/>
            </a:pPr>
            <a:r>
              <a:rPr lang="en-US" sz="800" dirty="0">
                <a:solidFill>
                  <a:schemeClr val="tx2"/>
                </a:solidFill>
              </a:rPr>
              <a:t>NLP</a:t>
            </a:r>
          </a:p>
          <a:p>
            <a:pPr marL="171399" indent="-171399">
              <a:buFont typeface="Arial" panose="020B0604020202020204" pitchFamily="34" charset="0"/>
              <a:buChar char="•"/>
            </a:pPr>
            <a:r>
              <a:rPr lang="en-US" sz="800" dirty="0">
                <a:solidFill>
                  <a:schemeClr val="tx2"/>
                </a:solidFill>
              </a:rPr>
              <a:t>Journey Visualization</a:t>
            </a:r>
          </a:p>
          <a:p>
            <a:pPr marL="171399" indent="-171399">
              <a:buFont typeface="Arial" panose="020B0604020202020204" pitchFamily="34" charset="0"/>
              <a:buChar char="•"/>
            </a:pPr>
            <a:r>
              <a:rPr lang="en-US" sz="800" dirty="0">
                <a:solidFill>
                  <a:schemeClr val="tx2"/>
                </a:solidFill>
              </a:rPr>
              <a:t>1:1 Ops Manager</a:t>
            </a:r>
          </a:p>
        </p:txBody>
      </p:sp>
      <p:sp>
        <p:nvSpPr>
          <p:cNvPr id="163" name="Oval 162">
            <a:extLst>
              <a:ext uri="{FF2B5EF4-FFF2-40B4-BE49-F238E27FC236}">
                <a16:creationId xmlns:a16="http://schemas.microsoft.com/office/drawing/2014/main" id="{F8D031F7-4AA9-4599-A74C-03FAF22C8DEC}"/>
              </a:ext>
            </a:extLst>
          </p:cNvPr>
          <p:cNvSpPr/>
          <p:nvPr/>
        </p:nvSpPr>
        <p:spPr bwMode="gray">
          <a:xfrm>
            <a:off x="11641473" y="1681147"/>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64" name="Oval 163">
            <a:extLst>
              <a:ext uri="{FF2B5EF4-FFF2-40B4-BE49-F238E27FC236}">
                <a16:creationId xmlns:a16="http://schemas.microsoft.com/office/drawing/2014/main" id="{0C534239-2A48-47BE-8EA6-502A768CBC40}"/>
              </a:ext>
            </a:extLst>
          </p:cNvPr>
          <p:cNvSpPr/>
          <p:nvPr/>
        </p:nvSpPr>
        <p:spPr bwMode="gray">
          <a:xfrm>
            <a:off x="11714961" y="1874083"/>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65" name="Oval 164">
            <a:extLst>
              <a:ext uri="{FF2B5EF4-FFF2-40B4-BE49-F238E27FC236}">
                <a16:creationId xmlns:a16="http://schemas.microsoft.com/office/drawing/2014/main" id="{D04E11C1-BC94-4836-9A42-75584D6A92F2}"/>
              </a:ext>
            </a:extLst>
          </p:cNvPr>
          <p:cNvSpPr/>
          <p:nvPr/>
        </p:nvSpPr>
        <p:spPr bwMode="gray">
          <a:xfrm>
            <a:off x="11643388" y="2054797"/>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66" name="TextBox 165">
            <a:extLst>
              <a:ext uri="{FF2B5EF4-FFF2-40B4-BE49-F238E27FC236}">
                <a16:creationId xmlns:a16="http://schemas.microsoft.com/office/drawing/2014/main" id="{9B39D992-E35C-4B99-88D6-5AA64E1028C0}"/>
              </a:ext>
            </a:extLst>
          </p:cNvPr>
          <p:cNvSpPr txBox="1"/>
          <p:nvPr/>
        </p:nvSpPr>
        <p:spPr>
          <a:xfrm>
            <a:off x="11668988" y="2039527"/>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67" name="TextBox 166">
            <a:extLst>
              <a:ext uri="{FF2B5EF4-FFF2-40B4-BE49-F238E27FC236}">
                <a16:creationId xmlns:a16="http://schemas.microsoft.com/office/drawing/2014/main" id="{95B75852-263C-49EB-8FFF-C7EAF2D11E1D}"/>
              </a:ext>
            </a:extLst>
          </p:cNvPr>
          <p:cNvSpPr txBox="1"/>
          <p:nvPr/>
        </p:nvSpPr>
        <p:spPr>
          <a:xfrm>
            <a:off x="11758602" y="1854226"/>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68" name="TextBox 167">
            <a:extLst>
              <a:ext uri="{FF2B5EF4-FFF2-40B4-BE49-F238E27FC236}">
                <a16:creationId xmlns:a16="http://schemas.microsoft.com/office/drawing/2014/main" id="{9026ADC3-A677-4B4D-A2F7-3AD46898D721}"/>
              </a:ext>
            </a:extLst>
          </p:cNvPr>
          <p:cNvSpPr txBox="1"/>
          <p:nvPr/>
        </p:nvSpPr>
        <p:spPr>
          <a:xfrm>
            <a:off x="11665759" y="1668155"/>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33" name="TextBox 232">
            <a:extLst>
              <a:ext uri="{FF2B5EF4-FFF2-40B4-BE49-F238E27FC236}">
                <a16:creationId xmlns:a16="http://schemas.microsoft.com/office/drawing/2014/main" id="{8D65AF1F-87C8-40D0-B011-0075F24A0437}"/>
              </a:ext>
            </a:extLst>
          </p:cNvPr>
          <p:cNvSpPr txBox="1"/>
          <p:nvPr/>
        </p:nvSpPr>
        <p:spPr>
          <a:xfrm>
            <a:off x="11398018" y="1831223"/>
            <a:ext cx="593194" cy="246157"/>
          </a:xfrm>
          <a:prstGeom prst="rect">
            <a:avLst/>
          </a:prstGeom>
          <a:noFill/>
        </p:spPr>
        <p:txBody>
          <a:bodyPr wrap="square" lIns="0" tIns="0" rIns="0" bIns="0" rtlCol="0">
            <a:spAutoFit/>
          </a:bodyPr>
          <a:lstStyle/>
          <a:p>
            <a:r>
              <a:rPr lang="en-US" sz="800" dirty="0">
                <a:solidFill>
                  <a:schemeClr val="tx2"/>
                </a:solidFill>
              </a:rPr>
              <a:t>PBM channels</a:t>
            </a:r>
          </a:p>
        </p:txBody>
      </p:sp>
      <p:sp>
        <p:nvSpPr>
          <p:cNvPr id="169" name="Oval 168">
            <a:extLst>
              <a:ext uri="{FF2B5EF4-FFF2-40B4-BE49-F238E27FC236}">
                <a16:creationId xmlns:a16="http://schemas.microsoft.com/office/drawing/2014/main" id="{47AEE869-CEA7-4EC0-A95D-20AF33FC83BB}"/>
              </a:ext>
            </a:extLst>
          </p:cNvPr>
          <p:cNvSpPr/>
          <p:nvPr/>
        </p:nvSpPr>
        <p:spPr bwMode="gray">
          <a:xfrm>
            <a:off x="11632351" y="2238125"/>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70" name="Oval 169">
            <a:extLst>
              <a:ext uri="{FF2B5EF4-FFF2-40B4-BE49-F238E27FC236}">
                <a16:creationId xmlns:a16="http://schemas.microsoft.com/office/drawing/2014/main" id="{59207ADE-E7DB-4E44-A666-A8814162FEE5}"/>
              </a:ext>
            </a:extLst>
          </p:cNvPr>
          <p:cNvSpPr/>
          <p:nvPr/>
        </p:nvSpPr>
        <p:spPr bwMode="gray">
          <a:xfrm>
            <a:off x="11705838" y="2431061"/>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71" name="Oval 170">
            <a:extLst>
              <a:ext uri="{FF2B5EF4-FFF2-40B4-BE49-F238E27FC236}">
                <a16:creationId xmlns:a16="http://schemas.microsoft.com/office/drawing/2014/main" id="{7152C2D7-BC68-448F-BC95-D19CAFCCC5F5}"/>
              </a:ext>
            </a:extLst>
          </p:cNvPr>
          <p:cNvSpPr/>
          <p:nvPr/>
        </p:nvSpPr>
        <p:spPr bwMode="gray">
          <a:xfrm>
            <a:off x="11634265" y="2611775"/>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72" name="TextBox 171">
            <a:extLst>
              <a:ext uri="{FF2B5EF4-FFF2-40B4-BE49-F238E27FC236}">
                <a16:creationId xmlns:a16="http://schemas.microsoft.com/office/drawing/2014/main" id="{2E50650C-BF92-4E91-9B33-4A79A662053C}"/>
              </a:ext>
            </a:extLst>
          </p:cNvPr>
          <p:cNvSpPr txBox="1"/>
          <p:nvPr/>
        </p:nvSpPr>
        <p:spPr>
          <a:xfrm>
            <a:off x="11659865" y="2596505"/>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73" name="TextBox 172">
            <a:extLst>
              <a:ext uri="{FF2B5EF4-FFF2-40B4-BE49-F238E27FC236}">
                <a16:creationId xmlns:a16="http://schemas.microsoft.com/office/drawing/2014/main" id="{BB4B8DE9-32F4-4133-AADB-3BD340A64519}"/>
              </a:ext>
            </a:extLst>
          </p:cNvPr>
          <p:cNvSpPr txBox="1"/>
          <p:nvPr/>
        </p:nvSpPr>
        <p:spPr>
          <a:xfrm>
            <a:off x="11749479" y="2411204"/>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74" name="TextBox 173">
            <a:extLst>
              <a:ext uri="{FF2B5EF4-FFF2-40B4-BE49-F238E27FC236}">
                <a16:creationId xmlns:a16="http://schemas.microsoft.com/office/drawing/2014/main" id="{5D27123E-C290-49D1-8B3F-A63BDFC3073D}"/>
              </a:ext>
            </a:extLst>
          </p:cNvPr>
          <p:cNvSpPr txBox="1"/>
          <p:nvPr/>
        </p:nvSpPr>
        <p:spPr>
          <a:xfrm>
            <a:off x="11656636" y="2225133"/>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43" name="TextBox 242">
            <a:extLst>
              <a:ext uri="{FF2B5EF4-FFF2-40B4-BE49-F238E27FC236}">
                <a16:creationId xmlns:a16="http://schemas.microsoft.com/office/drawing/2014/main" id="{7BED1A48-C482-44B9-AF1B-9120EE298106}"/>
              </a:ext>
            </a:extLst>
          </p:cNvPr>
          <p:cNvSpPr txBox="1"/>
          <p:nvPr/>
        </p:nvSpPr>
        <p:spPr>
          <a:xfrm>
            <a:off x="11406355" y="2401907"/>
            <a:ext cx="593194" cy="246157"/>
          </a:xfrm>
          <a:prstGeom prst="rect">
            <a:avLst/>
          </a:prstGeom>
          <a:noFill/>
        </p:spPr>
        <p:txBody>
          <a:bodyPr wrap="square" lIns="0" tIns="0" rIns="0" bIns="0" rtlCol="0">
            <a:spAutoFit/>
          </a:bodyPr>
          <a:lstStyle/>
          <a:p>
            <a:r>
              <a:rPr lang="en-US" sz="800" dirty="0">
                <a:solidFill>
                  <a:schemeClr val="tx2"/>
                </a:solidFill>
              </a:rPr>
              <a:t>HCB channels</a:t>
            </a:r>
          </a:p>
        </p:txBody>
      </p:sp>
      <p:sp>
        <p:nvSpPr>
          <p:cNvPr id="175" name="Oval 174">
            <a:extLst>
              <a:ext uri="{FF2B5EF4-FFF2-40B4-BE49-F238E27FC236}">
                <a16:creationId xmlns:a16="http://schemas.microsoft.com/office/drawing/2014/main" id="{7783B475-790D-458E-85B1-1D671F801CA1}"/>
              </a:ext>
            </a:extLst>
          </p:cNvPr>
          <p:cNvSpPr/>
          <p:nvPr/>
        </p:nvSpPr>
        <p:spPr bwMode="gray">
          <a:xfrm>
            <a:off x="6464466" y="1066892"/>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76" name="Oval 175">
            <a:extLst>
              <a:ext uri="{FF2B5EF4-FFF2-40B4-BE49-F238E27FC236}">
                <a16:creationId xmlns:a16="http://schemas.microsoft.com/office/drawing/2014/main" id="{29F6869A-ACF7-4FA7-918F-D4CBAE4E367B}"/>
              </a:ext>
            </a:extLst>
          </p:cNvPr>
          <p:cNvSpPr/>
          <p:nvPr/>
        </p:nvSpPr>
        <p:spPr bwMode="gray">
          <a:xfrm>
            <a:off x="6537954" y="1259828"/>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77" name="Oval 176">
            <a:extLst>
              <a:ext uri="{FF2B5EF4-FFF2-40B4-BE49-F238E27FC236}">
                <a16:creationId xmlns:a16="http://schemas.microsoft.com/office/drawing/2014/main" id="{3DF08C63-1AFB-4280-A93B-BE0B078166E7}"/>
              </a:ext>
            </a:extLst>
          </p:cNvPr>
          <p:cNvSpPr/>
          <p:nvPr/>
        </p:nvSpPr>
        <p:spPr bwMode="gray">
          <a:xfrm>
            <a:off x="6466380" y="1440542"/>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cxnSp>
        <p:nvCxnSpPr>
          <p:cNvPr id="178" name="Straight Connector 177">
            <a:extLst>
              <a:ext uri="{FF2B5EF4-FFF2-40B4-BE49-F238E27FC236}">
                <a16:creationId xmlns:a16="http://schemas.microsoft.com/office/drawing/2014/main" id="{0ADF44DA-39EB-4CE8-83D4-586411CC2586}"/>
              </a:ext>
            </a:extLst>
          </p:cNvPr>
          <p:cNvCxnSpPr>
            <a:cxnSpLocks/>
            <a:endCxn id="175" idx="2"/>
          </p:cNvCxnSpPr>
          <p:nvPr/>
        </p:nvCxnSpPr>
        <p:spPr>
          <a:xfrm flipV="1">
            <a:off x="5979616" y="1139600"/>
            <a:ext cx="484850" cy="195857"/>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FAF3FA4-A010-461D-A3CD-0EA2A94CEF54}"/>
              </a:ext>
            </a:extLst>
          </p:cNvPr>
          <p:cNvCxnSpPr>
            <a:cxnSpLocks/>
            <a:endCxn id="176" idx="2"/>
          </p:cNvCxnSpPr>
          <p:nvPr/>
        </p:nvCxnSpPr>
        <p:spPr>
          <a:xfrm flipV="1">
            <a:off x="5979616" y="1332536"/>
            <a:ext cx="558338" cy="2921"/>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A1F865A-A661-4FC9-9D31-B80AAB4D77D9}"/>
              </a:ext>
            </a:extLst>
          </p:cNvPr>
          <p:cNvCxnSpPr>
            <a:cxnSpLocks/>
            <a:endCxn id="177" idx="1"/>
          </p:cNvCxnSpPr>
          <p:nvPr/>
        </p:nvCxnSpPr>
        <p:spPr>
          <a:xfrm>
            <a:off x="5979616" y="1335458"/>
            <a:ext cx="524225" cy="12638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D8CBB3EB-A03B-402B-8387-F2DFF7CF0C88}"/>
              </a:ext>
            </a:extLst>
          </p:cNvPr>
          <p:cNvSpPr txBox="1"/>
          <p:nvPr/>
        </p:nvSpPr>
        <p:spPr>
          <a:xfrm>
            <a:off x="6222611" y="1209076"/>
            <a:ext cx="539989" cy="246157"/>
          </a:xfrm>
          <a:prstGeom prst="rect">
            <a:avLst/>
          </a:prstGeom>
          <a:noFill/>
        </p:spPr>
        <p:txBody>
          <a:bodyPr wrap="square" lIns="0" tIns="0" rIns="0" bIns="0" rtlCol="0">
            <a:spAutoFit/>
          </a:bodyPr>
          <a:lstStyle/>
          <a:p>
            <a:r>
              <a:rPr lang="en-US" sz="800" dirty="0">
                <a:solidFill>
                  <a:schemeClr val="tx2"/>
                </a:solidFill>
              </a:rPr>
              <a:t>Retail channels</a:t>
            </a:r>
          </a:p>
        </p:txBody>
      </p:sp>
      <p:sp>
        <p:nvSpPr>
          <p:cNvPr id="182" name="TextBox 181">
            <a:extLst>
              <a:ext uri="{FF2B5EF4-FFF2-40B4-BE49-F238E27FC236}">
                <a16:creationId xmlns:a16="http://schemas.microsoft.com/office/drawing/2014/main" id="{38000EEA-440A-4872-86AD-BEF3A038FFB0}"/>
              </a:ext>
            </a:extLst>
          </p:cNvPr>
          <p:cNvSpPr txBox="1"/>
          <p:nvPr/>
        </p:nvSpPr>
        <p:spPr>
          <a:xfrm>
            <a:off x="6491980" y="1425272"/>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83" name="TextBox 182">
            <a:extLst>
              <a:ext uri="{FF2B5EF4-FFF2-40B4-BE49-F238E27FC236}">
                <a16:creationId xmlns:a16="http://schemas.microsoft.com/office/drawing/2014/main" id="{87E1C720-EE06-4D34-B88F-9024B185582C}"/>
              </a:ext>
            </a:extLst>
          </p:cNvPr>
          <p:cNvSpPr txBox="1"/>
          <p:nvPr/>
        </p:nvSpPr>
        <p:spPr>
          <a:xfrm>
            <a:off x="6581594" y="1239971"/>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84" name="TextBox 183">
            <a:extLst>
              <a:ext uri="{FF2B5EF4-FFF2-40B4-BE49-F238E27FC236}">
                <a16:creationId xmlns:a16="http://schemas.microsoft.com/office/drawing/2014/main" id="{9AEFF207-0863-4B6E-968E-47FEAFDE847B}"/>
              </a:ext>
            </a:extLst>
          </p:cNvPr>
          <p:cNvSpPr txBox="1"/>
          <p:nvPr/>
        </p:nvSpPr>
        <p:spPr>
          <a:xfrm>
            <a:off x="6488751" y="1053900"/>
            <a:ext cx="318633" cy="126236"/>
          </a:xfrm>
          <a:prstGeom prst="rect">
            <a:avLst/>
          </a:prstGeom>
          <a:noFill/>
        </p:spPr>
        <p:txBody>
          <a:bodyPr wrap="square" lIns="0" tIns="0" rIns="0" bIns="0" rtlCol="0">
            <a:spAutoFit/>
          </a:bodyPr>
          <a:lstStyle/>
          <a:p>
            <a:r>
              <a:rPr lang="en-US" sz="800" dirty="0">
                <a:solidFill>
                  <a:schemeClr val="bg1"/>
                </a:solidFill>
              </a:rPr>
              <a:t>……</a:t>
            </a:r>
          </a:p>
        </p:txBody>
      </p:sp>
      <p:cxnSp>
        <p:nvCxnSpPr>
          <p:cNvPr id="185" name="Straight Connector 184">
            <a:extLst>
              <a:ext uri="{FF2B5EF4-FFF2-40B4-BE49-F238E27FC236}">
                <a16:creationId xmlns:a16="http://schemas.microsoft.com/office/drawing/2014/main" id="{BDCB5633-7BF9-4C48-B5B3-7391170F391E}"/>
              </a:ext>
            </a:extLst>
          </p:cNvPr>
          <p:cNvCxnSpPr>
            <a:cxnSpLocks/>
          </p:cNvCxnSpPr>
          <p:nvPr/>
        </p:nvCxnSpPr>
        <p:spPr>
          <a:xfrm flipV="1">
            <a:off x="5984806" y="1729182"/>
            <a:ext cx="484850" cy="195857"/>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7C800D0-5CCC-4A40-935A-9B1C49C6B2CC}"/>
              </a:ext>
            </a:extLst>
          </p:cNvPr>
          <p:cNvCxnSpPr>
            <a:cxnSpLocks/>
          </p:cNvCxnSpPr>
          <p:nvPr/>
        </p:nvCxnSpPr>
        <p:spPr>
          <a:xfrm flipV="1">
            <a:off x="5984807" y="1922118"/>
            <a:ext cx="558338" cy="2921"/>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59C0704-2E7B-49D8-BB06-AFBD61FB62D9}"/>
              </a:ext>
            </a:extLst>
          </p:cNvPr>
          <p:cNvCxnSpPr>
            <a:cxnSpLocks/>
          </p:cNvCxnSpPr>
          <p:nvPr/>
        </p:nvCxnSpPr>
        <p:spPr>
          <a:xfrm>
            <a:off x="5984807" y="1925039"/>
            <a:ext cx="524225" cy="12638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3D57139-91F7-499F-88FA-FB38E1DA2626}"/>
              </a:ext>
            </a:extLst>
          </p:cNvPr>
          <p:cNvCxnSpPr>
            <a:cxnSpLocks/>
          </p:cNvCxnSpPr>
          <p:nvPr/>
        </p:nvCxnSpPr>
        <p:spPr>
          <a:xfrm flipV="1">
            <a:off x="5993143" y="2299866"/>
            <a:ext cx="484850" cy="195857"/>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36B2D1B-8AC5-4FAF-BDC4-0D1A9485A923}"/>
              </a:ext>
            </a:extLst>
          </p:cNvPr>
          <p:cNvCxnSpPr>
            <a:cxnSpLocks/>
          </p:cNvCxnSpPr>
          <p:nvPr/>
        </p:nvCxnSpPr>
        <p:spPr>
          <a:xfrm flipV="1">
            <a:off x="5993144" y="2492802"/>
            <a:ext cx="558338" cy="2921"/>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EFDDE4EC-5F39-44FD-846E-609E45D31BF2}"/>
              </a:ext>
            </a:extLst>
          </p:cNvPr>
          <p:cNvCxnSpPr>
            <a:cxnSpLocks/>
          </p:cNvCxnSpPr>
          <p:nvPr/>
        </p:nvCxnSpPr>
        <p:spPr>
          <a:xfrm>
            <a:off x="5993144" y="2495724"/>
            <a:ext cx="524225" cy="12638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id="{A4A702E5-9546-4A0C-B09B-68671CBA4C7B}"/>
              </a:ext>
            </a:extLst>
          </p:cNvPr>
          <p:cNvSpPr/>
          <p:nvPr/>
        </p:nvSpPr>
        <p:spPr bwMode="gray">
          <a:xfrm>
            <a:off x="6471256" y="1648582"/>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92" name="Oval 191">
            <a:extLst>
              <a:ext uri="{FF2B5EF4-FFF2-40B4-BE49-F238E27FC236}">
                <a16:creationId xmlns:a16="http://schemas.microsoft.com/office/drawing/2014/main" id="{229C3E1D-B20D-40AB-BFAE-EF9A4A3C196E}"/>
              </a:ext>
            </a:extLst>
          </p:cNvPr>
          <p:cNvSpPr/>
          <p:nvPr/>
        </p:nvSpPr>
        <p:spPr bwMode="gray">
          <a:xfrm>
            <a:off x="6544744" y="1841518"/>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93" name="Oval 192">
            <a:extLst>
              <a:ext uri="{FF2B5EF4-FFF2-40B4-BE49-F238E27FC236}">
                <a16:creationId xmlns:a16="http://schemas.microsoft.com/office/drawing/2014/main" id="{BFACA7E1-780E-45D1-97B2-DD03B9ED632D}"/>
              </a:ext>
            </a:extLst>
          </p:cNvPr>
          <p:cNvSpPr/>
          <p:nvPr/>
        </p:nvSpPr>
        <p:spPr bwMode="gray">
          <a:xfrm>
            <a:off x="6473171" y="2022232"/>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94" name="TextBox 193">
            <a:extLst>
              <a:ext uri="{FF2B5EF4-FFF2-40B4-BE49-F238E27FC236}">
                <a16:creationId xmlns:a16="http://schemas.microsoft.com/office/drawing/2014/main" id="{5A27D45D-61C5-47F5-9AC2-BF568748C370}"/>
              </a:ext>
            </a:extLst>
          </p:cNvPr>
          <p:cNvSpPr txBox="1"/>
          <p:nvPr/>
        </p:nvSpPr>
        <p:spPr>
          <a:xfrm>
            <a:off x="6498771" y="2006962"/>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95" name="TextBox 194">
            <a:extLst>
              <a:ext uri="{FF2B5EF4-FFF2-40B4-BE49-F238E27FC236}">
                <a16:creationId xmlns:a16="http://schemas.microsoft.com/office/drawing/2014/main" id="{B987F698-0DE8-48E6-8223-764A578E9C2B}"/>
              </a:ext>
            </a:extLst>
          </p:cNvPr>
          <p:cNvSpPr txBox="1"/>
          <p:nvPr/>
        </p:nvSpPr>
        <p:spPr>
          <a:xfrm>
            <a:off x="6588384" y="1821660"/>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96" name="TextBox 195">
            <a:extLst>
              <a:ext uri="{FF2B5EF4-FFF2-40B4-BE49-F238E27FC236}">
                <a16:creationId xmlns:a16="http://schemas.microsoft.com/office/drawing/2014/main" id="{DFC33E12-FF64-4F28-8628-97ACB9418BB0}"/>
              </a:ext>
            </a:extLst>
          </p:cNvPr>
          <p:cNvSpPr txBox="1"/>
          <p:nvPr/>
        </p:nvSpPr>
        <p:spPr>
          <a:xfrm>
            <a:off x="6495542" y="1635590"/>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97" name="TextBox 196">
            <a:extLst>
              <a:ext uri="{FF2B5EF4-FFF2-40B4-BE49-F238E27FC236}">
                <a16:creationId xmlns:a16="http://schemas.microsoft.com/office/drawing/2014/main" id="{9C2E056E-A6C4-439A-BDE0-229444EBCCC4}"/>
              </a:ext>
            </a:extLst>
          </p:cNvPr>
          <p:cNvSpPr txBox="1"/>
          <p:nvPr/>
        </p:nvSpPr>
        <p:spPr>
          <a:xfrm>
            <a:off x="6227801" y="1798657"/>
            <a:ext cx="593194" cy="246157"/>
          </a:xfrm>
          <a:prstGeom prst="rect">
            <a:avLst/>
          </a:prstGeom>
          <a:noFill/>
        </p:spPr>
        <p:txBody>
          <a:bodyPr wrap="square" lIns="0" tIns="0" rIns="0" bIns="0" rtlCol="0">
            <a:spAutoFit/>
          </a:bodyPr>
          <a:lstStyle/>
          <a:p>
            <a:r>
              <a:rPr lang="en-US" sz="800" dirty="0">
                <a:solidFill>
                  <a:schemeClr val="tx2"/>
                </a:solidFill>
              </a:rPr>
              <a:t>PBM channels</a:t>
            </a:r>
          </a:p>
        </p:txBody>
      </p:sp>
      <p:sp>
        <p:nvSpPr>
          <p:cNvPr id="198" name="Oval 197">
            <a:extLst>
              <a:ext uri="{FF2B5EF4-FFF2-40B4-BE49-F238E27FC236}">
                <a16:creationId xmlns:a16="http://schemas.microsoft.com/office/drawing/2014/main" id="{327578E2-16E5-4A65-BB0C-CB43D8EC112C}"/>
              </a:ext>
            </a:extLst>
          </p:cNvPr>
          <p:cNvSpPr/>
          <p:nvPr/>
        </p:nvSpPr>
        <p:spPr bwMode="gray">
          <a:xfrm>
            <a:off x="6462133" y="2205560"/>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99" name="Oval 198">
            <a:extLst>
              <a:ext uri="{FF2B5EF4-FFF2-40B4-BE49-F238E27FC236}">
                <a16:creationId xmlns:a16="http://schemas.microsoft.com/office/drawing/2014/main" id="{60583B10-FEAA-4510-B2AC-242BAED30F59}"/>
              </a:ext>
            </a:extLst>
          </p:cNvPr>
          <p:cNvSpPr/>
          <p:nvPr/>
        </p:nvSpPr>
        <p:spPr bwMode="gray">
          <a:xfrm>
            <a:off x="6535621" y="2398495"/>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00" name="Oval 199">
            <a:extLst>
              <a:ext uri="{FF2B5EF4-FFF2-40B4-BE49-F238E27FC236}">
                <a16:creationId xmlns:a16="http://schemas.microsoft.com/office/drawing/2014/main" id="{CDF95F0C-3B95-4162-A034-CF1243151771}"/>
              </a:ext>
            </a:extLst>
          </p:cNvPr>
          <p:cNvSpPr/>
          <p:nvPr/>
        </p:nvSpPr>
        <p:spPr bwMode="gray">
          <a:xfrm>
            <a:off x="6464048" y="2579209"/>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01" name="TextBox 200">
            <a:extLst>
              <a:ext uri="{FF2B5EF4-FFF2-40B4-BE49-F238E27FC236}">
                <a16:creationId xmlns:a16="http://schemas.microsoft.com/office/drawing/2014/main" id="{7720893E-B305-4E8C-9C35-CA901630A719}"/>
              </a:ext>
            </a:extLst>
          </p:cNvPr>
          <p:cNvSpPr txBox="1"/>
          <p:nvPr/>
        </p:nvSpPr>
        <p:spPr>
          <a:xfrm>
            <a:off x="6489648" y="2563940"/>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03" name="TextBox 202">
            <a:extLst>
              <a:ext uri="{FF2B5EF4-FFF2-40B4-BE49-F238E27FC236}">
                <a16:creationId xmlns:a16="http://schemas.microsoft.com/office/drawing/2014/main" id="{9301BC05-C529-40F3-8745-A7875BFDDE0A}"/>
              </a:ext>
            </a:extLst>
          </p:cNvPr>
          <p:cNvSpPr txBox="1"/>
          <p:nvPr/>
        </p:nvSpPr>
        <p:spPr>
          <a:xfrm>
            <a:off x="6579262" y="2378638"/>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52" name="TextBox 251">
            <a:extLst>
              <a:ext uri="{FF2B5EF4-FFF2-40B4-BE49-F238E27FC236}">
                <a16:creationId xmlns:a16="http://schemas.microsoft.com/office/drawing/2014/main" id="{CCD3AC10-5615-4C5E-BC64-19EDC3EB1795}"/>
              </a:ext>
            </a:extLst>
          </p:cNvPr>
          <p:cNvSpPr txBox="1"/>
          <p:nvPr/>
        </p:nvSpPr>
        <p:spPr>
          <a:xfrm>
            <a:off x="6486419" y="2192568"/>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53" name="TextBox 252">
            <a:extLst>
              <a:ext uri="{FF2B5EF4-FFF2-40B4-BE49-F238E27FC236}">
                <a16:creationId xmlns:a16="http://schemas.microsoft.com/office/drawing/2014/main" id="{41A68859-07F3-4BC9-9B08-EAFA7ACCE9C4}"/>
              </a:ext>
            </a:extLst>
          </p:cNvPr>
          <p:cNvSpPr txBox="1"/>
          <p:nvPr/>
        </p:nvSpPr>
        <p:spPr>
          <a:xfrm>
            <a:off x="6236138" y="2369341"/>
            <a:ext cx="593194" cy="246157"/>
          </a:xfrm>
          <a:prstGeom prst="rect">
            <a:avLst/>
          </a:prstGeom>
          <a:noFill/>
        </p:spPr>
        <p:txBody>
          <a:bodyPr wrap="square" lIns="0" tIns="0" rIns="0" bIns="0" rtlCol="0">
            <a:spAutoFit/>
          </a:bodyPr>
          <a:lstStyle/>
          <a:p>
            <a:r>
              <a:rPr lang="en-US" sz="800" dirty="0">
                <a:solidFill>
                  <a:schemeClr val="tx2"/>
                </a:solidFill>
              </a:rPr>
              <a:t>HCB channels</a:t>
            </a:r>
          </a:p>
        </p:txBody>
      </p:sp>
      <p:sp>
        <p:nvSpPr>
          <p:cNvPr id="254" name="Oval 253">
            <a:extLst>
              <a:ext uri="{FF2B5EF4-FFF2-40B4-BE49-F238E27FC236}">
                <a16:creationId xmlns:a16="http://schemas.microsoft.com/office/drawing/2014/main" id="{C2E98253-62D0-4DD6-925E-B9523487F38B}"/>
              </a:ext>
            </a:extLst>
          </p:cNvPr>
          <p:cNvSpPr/>
          <p:nvPr/>
        </p:nvSpPr>
        <p:spPr bwMode="gray">
          <a:xfrm>
            <a:off x="11680238" y="895154"/>
            <a:ext cx="255799" cy="145416"/>
          </a:xfrm>
          <a:prstGeom prst="ellipse">
            <a:avLst/>
          </a:prstGeom>
          <a:solidFill>
            <a:srgbClr val="C0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55" name="TextBox 254">
            <a:extLst>
              <a:ext uri="{FF2B5EF4-FFF2-40B4-BE49-F238E27FC236}">
                <a16:creationId xmlns:a16="http://schemas.microsoft.com/office/drawing/2014/main" id="{B265443D-CEA2-477D-A595-7AEBCBCD2D11}"/>
              </a:ext>
            </a:extLst>
          </p:cNvPr>
          <p:cNvSpPr txBox="1"/>
          <p:nvPr/>
        </p:nvSpPr>
        <p:spPr>
          <a:xfrm>
            <a:off x="11705838" y="879885"/>
            <a:ext cx="318633" cy="126236"/>
          </a:xfrm>
          <a:prstGeom prst="rect">
            <a:avLst/>
          </a:prstGeom>
          <a:noFill/>
        </p:spPr>
        <p:txBody>
          <a:bodyPr wrap="square" lIns="0" tIns="0" rIns="0" bIns="0" rtlCol="0">
            <a:spAutoFit/>
          </a:bodyPr>
          <a:lstStyle/>
          <a:p>
            <a:r>
              <a:rPr lang="en-US" sz="800" dirty="0">
                <a:solidFill>
                  <a:schemeClr val="bg1"/>
                </a:solidFill>
              </a:rPr>
              <a:t>……</a:t>
            </a:r>
          </a:p>
        </p:txBody>
      </p:sp>
      <p:cxnSp>
        <p:nvCxnSpPr>
          <p:cNvPr id="256" name="Straight Connector 255">
            <a:extLst>
              <a:ext uri="{FF2B5EF4-FFF2-40B4-BE49-F238E27FC236}">
                <a16:creationId xmlns:a16="http://schemas.microsoft.com/office/drawing/2014/main" id="{9D91C9C4-4AFD-4D82-845C-08ABCA5047FE}"/>
              </a:ext>
            </a:extLst>
          </p:cNvPr>
          <p:cNvCxnSpPr>
            <a:cxnSpLocks/>
            <a:endCxn id="255" idx="1"/>
          </p:cNvCxnSpPr>
          <p:nvPr/>
        </p:nvCxnSpPr>
        <p:spPr>
          <a:xfrm flipV="1">
            <a:off x="11118681" y="943003"/>
            <a:ext cx="587158" cy="295995"/>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257" name="TextBox 256">
            <a:extLst>
              <a:ext uri="{FF2B5EF4-FFF2-40B4-BE49-F238E27FC236}">
                <a16:creationId xmlns:a16="http://schemas.microsoft.com/office/drawing/2014/main" id="{0BEE4A36-8B3D-4B83-A9EA-B82CB3D933CD}"/>
              </a:ext>
            </a:extLst>
          </p:cNvPr>
          <p:cNvSpPr txBox="1"/>
          <p:nvPr/>
        </p:nvSpPr>
        <p:spPr>
          <a:xfrm rot="20187666">
            <a:off x="11181703" y="941604"/>
            <a:ext cx="493135" cy="123079"/>
          </a:xfrm>
          <a:prstGeom prst="rect">
            <a:avLst/>
          </a:prstGeom>
          <a:noFill/>
        </p:spPr>
        <p:txBody>
          <a:bodyPr wrap="square" lIns="0" tIns="0" rIns="0" bIns="0" rtlCol="0">
            <a:spAutoFit/>
          </a:bodyPr>
          <a:lstStyle/>
          <a:p>
            <a:r>
              <a:rPr lang="en-US" sz="800" dirty="0">
                <a:solidFill>
                  <a:schemeClr val="tx2"/>
                </a:solidFill>
              </a:rPr>
              <a:t>IoT, digital</a:t>
            </a:r>
          </a:p>
        </p:txBody>
      </p:sp>
      <p:sp>
        <p:nvSpPr>
          <p:cNvPr id="227" name="Flowchart: Magnetic Disk 226">
            <a:extLst>
              <a:ext uri="{FF2B5EF4-FFF2-40B4-BE49-F238E27FC236}">
                <a16:creationId xmlns:a16="http://schemas.microsoft.com/office/drawing/2014/main" id="{B75BA296-E353-42B4-A6D5-2A5672705826}"/>
              </a:ext>
            </a:extLst>
          </p:cNvPr>
          <p:cNvSpPr/>
          <p:nvPr/>
        </p:nvSpPr>
        <p:spPr bwMode="gray">
          <a:xfrm>
            <a:off x="1888865" y="1760176"/>
            <a:ext cx="451740" cy="252755"/>
          </a:xfrm>
          <a:prstGeom prst="flowChartMagneticDisk">
            <a:avLst/>
          </a:prstGeom>
          <a:solidFill>
            <a:schemeClr val="bg1">
              <a:lumMod val="7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0070C0"/>
                </a:solidFill>
              </a:rPr>
              <a:t>EDP</a:t>
            </a:r>
          </a:p>
        </p:txBody>
      </p:sp>
      <p:sp>
        <p:nvSpPr>
          <p:cNvPr id="228" name="Flowchart: Multidocument 227">
            <a:extLst>
              <a:ext uri="{FF2B5EF4-FFF2-40B4-BE49-F238E27FC236}">
                <a16:creationId xmlns:a16="http://schemas.microsoft.com/office/drawing/2014/main" id="{D4229662-8E31-4C13-8574-A7EA434065AD}"/>
              </a:ext>
            </a:extLst>
          </p:cNvPr>
          <p:cNvSpPr/>
          <p:nvPr/>
        </p:nvSpPr>
        <p:spPr bwMode="gray">
          <a:xfrm>
            <a:off x="1925297" y="1238505"/>
            <a:ext cx="447445" cy="267606"/>
          </a:xfrm>
          <a:prstGeom prst="flowChartMultidocumen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600" dirty="0">
                <a:solidFill>
                  <a:schemeClr val="tx1"/>
                </a:solidFill>
              </a:rPr>
              <a:t>External data</a:t>
            </a:r>
          </a:p>
        </p:txBody>
      </p:sp>
      <p:sp>
        <p:nvSpPr>
          <p:cNvPr id="229" name="Flowchart: Multidocument 228">
            <a:extLst>
              <a:ext uri="{FF2B5EF4-FFF2-40B4-BE49-F238E27FC236}">
                <a16:creationId xmlns:a16="http://schemas.microsoft.com/office/drawing/2014/main" id="{FD6E879C-6182-44E6-AB30-FEB3C9C22A92}"/>
              </a:ext>
            </a:extLst>
          </p:cNvPr>
          <p:cNvSpPr/>
          <p:nvPr/>
        </p:nvSpPr>
        <p:spPr bwMode="gray">
          <a:xfrm>
            <a:off x="1925297" y="2233992"/>
            <a:ext cx="447445" cy="267606"/>
          </a:xfrm>
          <a:prstGeom prst="flowChartMultidocumen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600" dirty="0">
                <a:solidFill>
                  <a:schemeClr val="tx1"/>
                </a:solidFill>
              </a:rPr>
              <a:t>Internal data</a:t>
            </a:r>
          </a:p>
        </p:txBody>
      </p:sp>
      <p:cxnSp>
        <p:nvCxnSpPr>
          <p:cNvPr id="234" name="Straight Arrow Connector 233">
            <a:extLst>
              <a:ext uri="{FF2B5EF4-FFF2-40B4-BE49-F238E27FC236}">
                <a16:creationId xmlns:a16="http://schemas.microsoft.com/office/drawing/2014/main" id="{DED13840-5CB2-489F-8B4C-D4B31B3A67C2}"/>
              </a:ext>
            </a:extLst>
          </p:cNvPr>
          <p:cNvCxnSpPr>
            <a:cxnSpLocks/>
          </p:cNvCxnSpPr>
          <p:nvPr/>
        </p:nvCxnSpPr>
        <p:spPr>
          <a:xfrm flipV="1">
            <a:off x="2114735" y="2012931"/>
            <a:ext cx="0" cy="251153"/>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3491AA55-2DB7-4CF6-99E5-41B117C63BA7}"/>
              </a:ext>
            </a:extLst>
          </p:cNvPr>
          <p:cNvCxnSpPr>
            <a:cxnSpLocks/>
            <a:stCxn id="228" idx="2"/>
            <a:endCxn id="227" idx="1"/>
          </p:cNvCxnSpPr>
          <p:nvPr/>
        </p:nvCxnSpPr>
        <p:spPr>
          <a:xfrm flipH="1">
            <a:off x="2114735" y="1495977"/>
            <a:ext cx="3171" cy="264199"/>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FC8F66F-4E08-4C1E-BDF8-8695B1E94438}"/>
              </a:ext>
            </a:extLst>
          </p:cNvPr>
          <p:cNvCxnSpPr>
            <a:cxnSpLocks/>
            <a:stCxn id="227" idx="4"/>
          </p:cNvCxnSpPr>
          <p:nvPr/>
        </p:nvCxnSpPr>
        <p:spPr>
          <a:xfrm flipV="1">
            <a:off x="2340605" y="1885093"/>
            <a:ext cx="204286" cy="1461"/>
          </a:xfrm>
          <a:prstGeom prst="straightConnector1">
            <a:avLst/>
          </a:prstGeom>
          <a:ln w="12700" cmpd="sng">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428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01" y="160281"/>
            <a:ext cx="11921101" cy="383819"/>
          </a:xfrm>
        </p:spPr>
        <p:txBody>
          <a:bodyPr/>
          <a:lstStyle/>
          <a:p>
            <a:r>
              <a:rPr lang="en-US" sz="1999" dirty="0"/>
              <a:t>CVSH current capabilities </a:t>
            </a:r>
            <a:r>
              <a:rPr lang="en-US" sz="1999" u="sng" dirty="0"/>
              <a:t>vs</a:t>
            </a:r>
            <a:r>
              <a:rPr lang="en-US" sz="1999" dirty="0"/>
              <a:t> RTIM capabilities in enabling a sample customer journey</a:t>
            </a:r>
            <a:endParaRPr lang="en-US" sz="1999" u="sng" dirty="0"/>
          </a:p>
        </p:txBody>
      </p:sp>
      <p:cxnSp>
        <p:nvCxnSpPr>
          <p:cNvPr id="144" name="Straight Connector 143">
            <a:extLst>
              <a:ext uri="{FF2B5EF4-FFF2-40B4-BE49-F238E27FC236}">
                <a16:creationId xmlns:a16="http://schemas.microsoft.com/office/drawing/2014/main" id="{02ACF0C5-782C-4A35-8224-98727111DE71}"/>
              </a:ext>
            </a:extLst>
          </p:cNvPr>
          <p:cNvCxnSpPr>
            <a:cxnSpLocks/>
          </p:cNvCxnSpPr>
          <p:nvPr/>
        </p:nvCxnSpPr>
        <p:spPr>
          <a:xfrm>
            <a:off x="-1" y="764740"/>
            <a:ext cx="12188825" cy="0"/>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BAF579D-8E89-483C-8818-BE9CC75B9F21}"/>
              </a:ext>
            </a:extLst>
          </p:cNvPr>
          <p:cNvCxnSpPr>
            <a:cxnSpLocks/>
          </p:cNvCxnSpPr>
          <p:nvPr/>
        </p:nvCxnSpPr>
        <p:spPr>
          <a:xfrm>
            <a:off x="-1" y="2462277"/>
            <a:ext cx="12188825" cy="0"/>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9496C41-7B5B-4C8A-A789-64B586716CDE}"/>
              </a:ext>
            </a:extLst>
          </p:cNvPr>
          <p:cNvCxnSpPr>
            <a:cxnSpLocks/>
          </p:cNvCxnSpPr>
          <p:nvPr/>
        </p:nvCxnSpPr>
        <p:spPr>
          <a:xfrm>
            <a:off x="-1" y="4379589"/>
            <a:ext cx="12188825" cy="0"/>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1BA123F-7736-4CDD-9A4F-B48DBF1C5C17}"/>
              </a:ext>
            </a:extLst>
          </p:cNvPr>
          <p:cNvCxnSpPr>
            <a:cxnSpLocks/>
          </p:cNvCxnSpPr>
          <p:nvPr/>
        </p:nvCxnSpPr>
        <p:spPr>
          <a:xfrm>
            <a:off x="663378" y="764740"/>
            <a:ext cx="0" cy="5595534"/>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00DE884-86AF-4F35-BC5A-1A0281F2909C}"/>
              </a:ext>
            </a:extLst>
          </p:cNvPr>
          <p:cNvSpPr txBox="1"/>
          <p:nvPr/>
        </p:nvSpPr>
        <p:spPr>
          <a:xfrm rot="16200000">
            <a:off x="-433399" y="1457950"/>
            <a:ext cx="1601795" cy="215375"/>
          </a:xfrm>
          <a:prstGeom prst="rect">
            <a:avLst/>
          </a:prstGeom>
          <a:noFill/>
        </p:spPr>
        <p:txBody>
          <a:bodyPr wrap="square" lIns="0" tIns="0" rIns="0" bIns="0" rtlCol="0">
            <a:spAutoFit/>
          </a:bodyPr>
          <a:lstStyle/>
          <a:p>
            <a:r>
              <a:rPr lang="en-US" sz="1400" b="1" dirty="0">
                <a:solidFill>
                  <a:srgbClr val="C00000"/>
                </a:solidFill>
              </a:rPr>
              <a:t>Customer journey</a:t>
            </a:r>
          </a:p>
        </p:txBody>
      </p:sp>
      <p:sp>
        <p:nvSpPr>
          <p:cNvPr id="150" name="TextBox 149">
            <a:extLst>
              <a:ext uri="{FF2B5EF4-FFF2-40B4-BE49-F238E27FC236}">
                <a16:creationId xmlns:a16="http://schemas.microsoft.com/office/drawing/2014/main" id="{1D117FE7-7C6D-46DF-B77E-89EB942CB8E0}"/>
              </a:ext>
            </a:extLst>
          </p:cNvPr>
          <p:cNvSpPr txBox="1"/>
          <p:nvPr/>
        </p:nvSpPr>
        <p:spPr>
          <a:xfrm rot="16200000">
            <a:off x="-509160" y="3103577"/>
            <a:ext cx="1681699" cy="430775"/>
          </a:xfrm>
          <a:prstGeom prst="rect">
            <a:avLst/>
          </a:prstGeom>
          <a:noFill/>
        </p:spPr>
        <p:txBody>
          <a:bodyPr wrap="square" lIns="0" tIns="0" rIns="0" bIns="0" rtlCol="0">
            <a:spAutoFit/>
          </a:bodyPr>
          <a:lstStyle/>
          <a:p>
            <a:r>
              <a:rPr lang="en-US" sz="1400" b="1" dirty="0">
                <a:solidFill>
                  <a:srgbClr val="C00000"/>
                </a:solidFill>
              </a:rPr>
              <a:t>CVSH current capability outcome</a:t>
            </a:r>
          </a:p>
        </p:txBody>
      </p:sp>
      <p:sp>
        <p:nvSpPr>
          <p:cNvPr id="156" name="TextBox 155">
            <a:extLst>
              <a:ext uri="{FF2B5EF4-FFF2-40B4-BE49-F238E27FC236}">
                <a16:creationId xmlns:a16="http://schemas.microsoft.com/office/drawing/2014/main" id="{0BFDB57D-DB55-4CFB-8996-0FD642DD0851}"/>
              </a:ext>
            </a:extLst>
          </p:cNvPr>
          <p:cNvSpPr txBox="1"/>
          <p:nvPr/>
        </p:nvSpPr>
        <p:spPr>
          <a:xfrm rot="16200000">
            <a:off x="-403972" y="4951807"/>
            <a:ext cx="1542941" cy="430775"/>
          </a:xfrm>
          <a:prstGeom prst="rect">
            <a:avLst/>
          </a:prstGeom>
          <a:noFill/>
        </p:spPr>
        <p:txBody>
          <a:bodyPr wrap="square" lIns="0" tIns="0" rIns="0" bIns="0" rtlCol="0">
            <a:spAutoFit/>
          </a:bodyPr>
          <a:lstStyle/>
          <a:p>
            <a:r>
              <a:rPr lang="en-US" sz="1400" b="1" dirty="0">
                <a:solidFill>
                  <a:srgbClr val="C00000"/>
                </a:solidFill>
              </a:rPr>
              <a:t>RTIM capability outcome</a:t>
            </a:r>
          </a:p>
        </p:txBody>
      </p:sp>
      <p:pic>
        <p:nvPicPr>
          <p:cNvPr id="237" name="Picture 15">
            <a:extLst>
              <a:ext uri="{FF2B5EF4-FFF2-40B4-BE49-F238E27FC236}">
                <a16:creationId xmlns:a16="http://schemas.microsoft.com/office/drawing/2014/main" id="{44A1E490-B6DD-43CB-8D38-6613695FD8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074" y="889459"/>
            <a:ext cx="543388" cy="72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9" name="TextBox 238">
            <a:extLst>
              <a:ext uri="{FF2B5EF4-FFF2-40B4-BE49-F238E27FC236}">
                <a16:creationId xmlns:a16="http://schemas.microsoft.com/office/drawing/2014/main" id="{39B45E01-E94C-47C4-B50A-FE85B26AE811}"/>
              </a:ext>
            </a:extLst>
          </p:cNvPr>
          <p:cNvSpPr txBox="1"/>
          <p:nvPr/>
        </p:nvSpPr>
        <p:spPr>
          <a:xfrm>
            <a:off x="761508" y="1639082"/>
            <a:ext cx="565250" cy="161541"/>
          </a:xfrm>
          <a:prstGeom prst="rect">
            <a:avLst/>
          </a:prstGeom>
          <a:noFill/>
        </p:spPr>
        <p:txBody>
          <a:bodyPr wrap="square" lIns="0" tIns="0" rIns="0" bIns="0" rtlCol="0">
            <a:spAutoFit/>
          </a:bodyPr>
          <a:lstStyle/>
          <a:p>
            <a:pPr algn="ctr"/>
            <a:r>
              <a:rPr lang="en-US" sz="1050" b="1" dirty="0"/>
              <a:t>Sophia</a:t>
            </a:r>
          </a:p>
        </p:txBody>
      </p:sp>
      <p:sp>
        <p:nvSpPr>
          <p:cNvPr id="244" name="TextBox 243">
            <a:extLst>
              <a:ext uri="{FF2B5EF4-FFF2-40B4-BE49-F238E27FC236}">
                <a16:creationId xmlns:a16="http://schemas.microsoft.com/office/drawing/2014/main" id="{2B3169DE-CFA5-4907-BDC2-F580E6A98DE3}"/>
              </a:ext>
            </a:extLst>
          </p:cNvPr>
          <p:cNvSpPr txBox="1"/>
          <p:nvPr/>
        </p:nvSpPr>
        <p:spPr>
          <a:xfrm>
            <a:off x="1501811" y="929534"/>
            <a:ext cx="1410563" cy="1353864"/>
          </a:xfrm>
          <a:prstGeom prst="rect">
            <a:avLst/>
          </a:prstGeom>
          <a:noFill/>
        </p:spPr>
        <p:txBody>
          <a:bodyPr wrap="square" lIns="0" tIns="0" rIns="0" bIns="0" rtlCol="0">
            <a:spAutoFit/>
          </a:bodyPr>
          <a:lstStyle/>
          <a:p>
            <a:r>
              <a:rPr lang="en-US" sz="800" b="1" dirty="0">
                <a:solidFill>
                  <a:schemeClr val="bg1">
                    <a:lumMod val="50000"/>
                  </a:schemeClr>
                </a:solidFill>
              </a:rPr>
              <a:t>DEMOGRAPHICS</a:t>
            </a:r>
          </a:p>
          <a:p>
            <a:pPr marL="171399" indent="-171399">
              <a:buFont typeface="Arial" panose="020B0604020202020204" pitchFamily="34" charset="0"/>
              <a:buChar char="•"/>
            </a:pPr>
            <a:r>
              <a:rPr lang="en-US" sz="800" dirty="0">
                <a:solidFill>
                  <a:schemeClr val="bg1">
                    <a:lumMod val="50000"/>
                  </a:schemeClr>
                </a:solidFill>
              </a:rPr>
              <a:t>42 years old</a:t>
            </a:r>
          </a:p>
          <a:p>
            <a:r>
              <a:rPr lang="en-US" sz="800" b="1" dirty="0">
                <a:solidFill>
                  <a:schemeClr val="bg1">
                    <a:lumMod val="50000"/>
                  </a:schemeClr>
                </a:solidFill>
              </a:rPr>
              <a:t>HEALTH HISTORY</a:t>
            </a:r>
          </a:p>
          <a:p>
            <a:pPr marL="171399" indent="-171399">
              <a:buFont typeface="Arial" panose="020B0604020202020204" pitchFamily="34" charset="0"/>
              <a:buChar char="•"/>
            </a:pPr>
            <a:r>
              <a:rPr lang="en-US" sz="800" dirty="0">
                <a:solidFill>
                  <a:schemeClr val="bg1">
                    <a:lumMod val="50000"/>
                  </a:schemeClr>
                </a:solidFill>
              </a:rPr>
              <a:t>Pre-diabetic, over-weight, stress issues</a:t>
            </a:r>
          </a:p>
          <a:p>
            <a:r>
              <a:rPr lang="en-US" sz="800" b="1" dirty="0">
                <a:solidFill>
                  <a:schemeClr val="bg1">
                    <a:lumMod val="50000"/>
                  </a:schemeClr>
                </a:solidFill>
              </a:rPr>
              <a:t>INSURANCE STATUS</a:t>
            </a:r>
          </a:p>
          <a:p>
            <a:pPr marL="171399" indent="-171399">
              <a:buFont typeface="Arial" panose="020B0604020202020204" pitchFamily="34" charset="0"/>
              <a:buChar char="•"/>
            </a:pPr>
            <a:r>
              <a:rPr lang="en-US" sz="800" dirty="0">
                <a:solidFill>
                  <a:schemeClr val="bg1">
                    <a:lumMod val="50000"/>
                  </a:schemeClr>
                </a:solidFill>
              </a:rPr>
              <a:t>Aetna and Caremark Commercial member</a:t>
            </a:r>
          </a:p>
          <a:p>
            <a:r>
              <a:rPr lang="en-US" sz="800" b="1" dirty="0">
                <a:solidFill>
                  <a:schemeClr val="bg1">
                    <a:lumMod val="50000"/>
                  </a:schemeClr>
                </a:solidFill>
              </a:rPr>
              <a:t>GOALS</a:t>
            </a:r>
          </a:p>
          <a:p>
            <a:pPr marL="171399" indent="-171399">
              <a:buFont typeface="Arial" panose="020B0604020202020204" pitchFamily="34" charset="0"/>
              <a:buChar char="•"/>
            </a:pPr>
            <a:r>
              <a:rPr lang="en-US" sz="800" dirty="0">
                <a:solidFill>
                  <a:schemeClr val="bg1">
                    <a:lumMod val="50000"/>
                  </a:schemeClr>
                </a:solidFill>
              </a:rPr>
              <a:t>Lose weight, get healthier, cope with stress</a:t>
            </a:r>
          </a:p>
        </p:txBody>
      </p:sp>
      <p:sp>
        <p:nvSpPr>
          <p:cNvPr id="245" name="Oval 244">
            <a:extLst>
              <a:ext uri="{FF2B5EF4-FFF2-40B4-BE49-F238E27FC236}">
                <a16:creationId xmlns:a16="http://schemas.microsoft.com/office/drawing/2014/main" id="{8F0895FE-DEEA-4254-B131-B044CE7AACAA}"/>
              </a:ext>
            </a:extLst>
          </p:cNvPr>
          <p:cNvSpPr/>
          <p:nvPr/>
        </p:nvSpPr>
        <p:spPr bwMode="gray">
          <a:xfrm>
            <a:off x="3203116" y="846058"/>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1</a:t>
            </a:r>
          </a:p>
        </p:txBody>
      </p:sp>
      <p:cxnSp>
        <p:nvCxnSpPr>
          <p:cNvPr id="246" name="Straight Connector 245">
            <a:extLst>
              <a:ext uri="{FF2B5EF4-FFF2-40B4-BE49-F238E27FC236}">
                <a16:creationId xmlns:a16="http://schemas.microsoft.com/office/drawing/2014/main" id="{39A9BBBF-A565-4124-AE08-40A9AF332625}"/>
              </a:ext>
            </a:extLst>
          </p:cNvPr>
          <p:cNvCxnSpPr>
            <a:cxnSpLocks/>
          </p:cNvCxnSpPr>
          <p:nvPr/>
        </p:nvCxnSpPr>
        <p:spPr>
          <a:xfrm>
            <a:off x="2912374" y="764740"/>
            <a:ext cx="0" cy="5595535"/>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4DC37AFC-24E6-4915-B045-05CD52B939B3}"/>
              </a:ext>
            </a:extLst>
          </p:cNvPr>
          <p:cNvCxnSpPr>
            <a:cxnSpLocks/>
          </p:cNvCxnSpPr>
          <p:nvPr/>
        </p:nvCxnSpPr>
        <p:spPr>
          <a:xfrm>
            <a:off x="-1" y="6360274"/>
            <a:ext cx="12188825" cy="0"/>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50" name="TextBox 249">
            <a:extLst>
              <a:ext uri="{FF2B5EF4-FFF2-40B4-BE49-F238E27FC236}">
                <a16:creationId xmlns:a16="http://schemas.microsoft.com/office/drawing/2014/main" id="{EACDBD03-D194-4203-8835-ED004D98FA22}"/>
              </a:ext>
            </a:extLst>
          </p:cNvPr>
          <p:cNvSpPr txBox="1"/>
          <p:nvPr/>
        </p:nvSpPr>
        <p:spPr>
          <a:xfrm>
            <a:off x="3038158" y="1208002"/>
            <a:ext cx="2619009" cy="1230785"/>
          </a:xfrm>
          <a:prstGeom prst="rect">
            <a:avLst/>
          </a:prstGeom>
          <a:noFill/>
        </p:spPr>
        <p:txBody>
          <a:bodyPr wrap="square" lIns="0" tIns="0" rIns="0" bIns="0" rtlCol="0">
            <a:spAutoFit/>
          </a:bodyPr>
          <a:lstStyle/>
          <a:p>
            <a:pPr marL="228531" indent="-228531">
              <a:buFont typeface="+mj-lt"/>
              <a:buAutoNum type="arabicPeriod"/>
            </a:pPr>
            <a:r>
              <a:rPr lang="en-US" sz="800" dirty="0"/>
              <a:t>Sophia visits CVS MinuteClinic web site and schedules an appointment for both Flu shot and A1C test in a nearby HealthHUB store.</a:t>
            </a:r>
          </a:p>
          <a:p>
            <a:pPr marL="228531" indent="-228531">
              <a:buFont typeface="+mj-lt"/>
              <a:buAutoNum type="arabicPeriod"/>
            </a:pPr>
            <a:r>
              <a:rPr lang="en-US" sz="800" dirty="0"/>
              <a:t>While generally browsing on the website, Sophia notices the Behavioral Health(BH) counselling product offered in the same store and clicks on it to learn more. She is interested but unsure if her insurance would cover the cost.</a:t>
            </a:r>
          </a:p>
          <a:p>
            <a:pPr marL="228531" indent="-228531">
              <a:buFont typeface="+mj-lt"/>
              <a:buAutoNum type="arabicPeriod"/>
            </a:pPr>
            <a:r>
              <a:rPr lang="en-US" sz="800" dirty="0"/>
              <a:t>Sophia also clicks on the Nutrition product info and likes it but lacks motivation to enroll.</a:t>
            </a:r>
          </a:p>
        </p:txBody>
      </p:sp>
      <p:sp>
        <p:nvSpPr>
          <p:cNvPr id="258" name="TextBox 257">
            <a:extLst>
              <a:ext uri="{FF2B5EF4-FFF2-40B4-BE49-F238E27FC236}">
                <a16:creationId xmlns:a16="http://schemas.microsoft.com/office/drawing/2014/main" id="{212CB4E0-F675-4D66-9A9E-78E9AE97BC08}"/>
              </a:ext>
            </a:extLst>
          </p:cNvPr>
          <p:cNvSpPr txBox="1"/>
          <p:nvPr/>
        </p:nvSpPr>
        <p:spPr>
          <a:xfrm>
            <a:off x="721535" y="2617460"/>
            <a:ext cx="2074537" cy="1723100"/>
          </a:xfrm>
          <a:prstGeom prst="rect">
            <a:avLst/>
          </a:prstGeom>
          <a:noFill/>
        </p:spPr>
        <p:txBody>
          <a:bodyPr wrap="square" lIns="0" tIns="0" rIns="0" bIns="0" rtlCol="0">
            <a:spAutoFit/>
          </a:bodyPr>
          <a:lstStyle/>
          <a:p>
            <a:r>
              <a:rPr lang="en-US" sz="800" b="1" dirty="0"/>
              <a:t>Opportunities sent to Sophia via email:</a:t>
            </a:r>
          </a:p>
          <a:p>
            <a:endParaRPr lang="en-US" sz="800" b="1" dirty="0"/>
          </a:p>
          <a:p>
            <a:pPr marL="171399" indent="-171399">
              <a:buFont typeface="Wingdings" panose="05000000000000000000" pitchFamily="2" charset="2"/>
              <a:buChar char="q"/>
            </a:pPr>
            <a:r>
              <a:rPr lang="en-US" sz="800" b="1" dirty="0"/>
              <a:t>Opportunity #1 (NBA): </a:t>
            </a:r>
            <a:r>
              <a:rPr lang="en-US" sz="800" dirty="0"/>
              <a:t>Flu shot reminder</a:t>
            </a:r>
          </a:p>
          <a:p>
            <a:pPr marL="171399" indent="-171399">
              <a:buFont typeface="Wingdings" panose="05000000000000000000" pitchFamily="2" charset="2"/>
              <a:buChar char="q"/>
            </a:pPr>
            <a:r>
              <a:rPr lang="en-US" sz="800" b="1" dirty="0"/>
              <a:t>Opportunity #2: </a:t>
            </a:r>
            <a:r>
              <a:rPr lang="en-US" sz="800" dirty="0"/>
              <a:t>A1C test Gap-in-Care (</a:t>
            </a:r>
            <a:r>
              <a:rPr lang="en-US" sz="800" dirty="0" err="1"/>
              <a:t>GiC</a:t>
            </a:r>
            <a:r>
              <a:rPr lang="en-US" sz="800" dirty="0"/>
              <a:t>)</a:t>
            </a:r>
          </a:p>
          <a:p>
            <a:pPr marL="171399" indent="-171399">
              <a:buFont typeface="Arial" panose="020B0604020202020204" pitchFamily="34" charset="0"/>
              <a:buChar char="•"/>
            </a:pPr>
            <a:endParaRPr lang="en-US" sz="800" b="1" dirty="0"/>
          </a:p>
          <a:p>
            <a:r>
              <a:rPr lang="en-US" sz="800" b="1" dirty="0"/>
              <a:t>Outcome: </a:t>
            </a:r>
          </a:p>
          <a:p>
            <a:endParaRPr lang="en-US" sz="800" b="1" dirty="0"/>
          </a:p>
          <a:p>
            <a:pPr marL="171399" indent="-171399">
              <a:buFont typeface="Arial" panose="020B0604020202020204" pitchFamily="34" charset="0"/>
              <a:buChar char="•"/>
            </a:pPr>
            <a:r>
              <a:rPr lang="en-US" sz="800" dirty="0">
                <a:solidFill>
                  <a:schemeClr val="bg1">
                    <a:lumMod val="50000"/>
                  </a:schemeClr>
                </a:solidFill>
              </a:rPr>
              <a:t>Based on available data, Sophia has been alerted to get a Flu shot due to a spike in ILI activity in her region. </a:t>
            </a:r>
          </a:p>
          <a:p>
            <a:pPr marL="171399" indent="-171399">
              <a:buFont typeface="Arial" panose="020B0604020202020204" pitchFamily="34" charset="0"/>
              <a:buChar char="•"/>
            </a:pPr>
            <a:r>
              <a:rPr lang="en-US" sz="800" dirty="0">
                <a:solidFill>
                  <a:schemeClr val="bg1">
                    <a:lumMod val="50000"/>
                  </a:schemeClr>
                </a:solidFill>
              </a:rPr>
              <a:t>Based on available data, Sophia is reminded of past due A1C test.</a:t>
            </a:r>
          </a:p>
        </p:txBody>
      </p:sp>
      <p:sp>
        <p:nvSpPr>
          <p:cNvPr id="259" name="TextBox 258">
            <a:extLst>
              <a:ext uri="{FF2B5EF4-FFF2-40B4-BE49-F238E27FC236}">
                <a16:creationId xmlns:a16="http://schemas.microsoft.com/office/drawing/2014/main" id="{F3F458CC-0330-4345-A31B-45FCCAA17736}"/>
              </a:ext>
            </a:extLst>
          </p:cNvPr>
          <p:cNvSpPr txBox="1"/>
          <p:nvPr/>
        </p:nvSpPr>
        <p:spPr>
          <a:xfrm>
            <a:off x="721534" y="4574603"/>
            <a:ext cx="2074537" cy="1846178"/>
          </a:xfrm>
          <a:prstGeom prst="rect">
            <a:avLst/>
          </a:prstGeom>
          <a:noFill/>
        </p:spPr>
        <p:txBody>
          <a:bodyPr wrap="square" lIns="0" tIns="0" rIns="0" bIns="0" rtlCol="0">
            <a:spAutoFit/>
          </a:bodyPr>
          <a:lstStyle/>
          <a:p>
            <a:r>
              <a:rPr lang="en-US" sz="800" b="1" dirty="0"/>
              <a:t>Opportunities sent to Sophia via email:</a:t>
            </a:r>
          </a:p>
          <a:p>
            <a:endParaRPr lang="en-US" sz="800" b="1" dirty="0"/>
          </a:p>
          <a:p>
            <a:pPr marL="171399" indent="-171399">
              <a:buFont typeface="Wingdings" panose="05000000000000000000" pitchFamily="2" charset="2"/>
              <a:buChar char="q"/>
            </a:pPr>
            <a:r>
              <a:rPr lang="en-US" sz="800" b="1" dirty="0"/>
              <a:t>Opportunity #1 (NBA): </a:t>
            </a:r>
            <a:r>
              <a:rPr lang="en-US" sz="800" dirty="0"/>
              <a:t>Flu shot reminder</a:t>
            </a:r>
          </a:p>
          <a:p>
            <a:pPr marL="171399" indent="-171399">
              <a:buFont typeface="Wingdings" panose="05000000000000000000" pitchFamily="2" charset="2"/>
              <a:buChar char="q"/>
            </a:pPr>
            <a:r>
              <a:rPr lang="en-US" sz="800" b="1" dirty="0"/>
              <a:t>Opportunity #2: </a:t>
            </a:r>
            <a:r>
              <a:rPr lang="en-US" sz="800" dirty="0"/>
              <a:t>A1C test Gap-in-Care (</a:t>
            </a:r>
            <a:r>
              <a:rPr lang="en-US" sz="800" dirty="0" err="1"/>
              <a:t>GiC</a:t>
            </a:r>
            <a:r>
              <a:rPr lang="en-US" sz="800" dirty="0"/>
              <a:t>)</a:t>
            </a:r>
          </a:p>
          <a:p>
            <a:pPr marL="171399" indent="-171399">
              <a:buFont typeface="Arial" panose="020B0604020202020204" pitchFamily="34" charset="0"/>
              <a:buChar char="•"/>
            </a:pPr>
            <a:endParaRPr lang="en-US" sz="800" b="1" dirty="0"/>
          </a:p>
          <a:p>
            <a:endParaRPr lang="en-US" sz="800" b="1" dirty="0"/>
          </a:p>
          <a:p>
            <a:r>
              <a:rPr lang="en-US" sz="800" b="1" dirty="0"/>
              <a:t>Outcome: </a:t>
            </a:r>
          </a:p>
          <a:p>
            <a:endParaRPr lang="en-US" sz="800" b="1" dirty="0"/>
          </a:p>
          <a:p>
            <a:pPr marL="171399" indent="-171399">
              <a:buFont typeface="Arial" panose="020B0604020202020204" pitchFamily="34" charset="0"/>
              <a:buChar char="•"/>
            </a:pPr>
            <a:r>
              <a:rPr lang="en-US" sz="800" dirty="0">
                <a:solidFill>
                  <a:schemeClr val="bg1">
                    <a:lumMod val="50000"/>
                  </a:schemeClr>
                </a:solidFill>
              </a:rPr>
              <a:t>Based on available data, Sophia has been alerted to get a Flu shot due to a spike in ILI activity in her region. </a:t>
            </a:r>
          </a:p>
          <a:p>
            <a:pPr marL="171399" indent="-171399">
              <a:buFont typeface="Arial" panose="020B0604020202020204" pitchFamily="34" charset="0"/>
              <a:buChar char="•"/>
            </a:pPr>
            <a:r>
              <a:rPr lang="en-US" sz="800" dirty="0">
                <a:solidFill>
                  <a:schemeClr val="bg1">
                    <a:lumMod val="50000"/>
                  </a:schemeClr>
                </a:solidFill>
              </a:rPr>
              <a:t>Based on available data, Sophia is reminded of past due A1C test.</a:t>
            </a:r>
          </a:p>
        </p:txBody>
      </p:sp>
      <p:cxnSp>
        <p:nvCxnSpPr>
          <p:cNvPr id="260" name="Straight Connector 259">
            <a:extLst>
              <a:ext uri="{FF2B5EF4-FFF2-40B4-BE49-F238E27FC236}">
                <a16:creationId xmlns:a16="http://schemas.microsoft.com/office/drawing/2014/main" id="{59E19BCF-6BA5-483F-A247-3EC03F79E30F}"/>
              </a:ext>
            </a:extLst>
          </p:cNvPr>
          <p:cNvCxnSpPr>
            <a:cxnSpLocks/>
          </p:cNvCxnSpPr>
          <p:nvPr/>
        </p:nvCxnSpPr>
        <p:spPr>
          <a:xfrm>
            <a:off x="5985197" y="764739"/>
            <a:ext cx="0" cy="5595535"/>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61" name="TextBox 260">
            <a:extLst>
              <a:ext uri="{FF2B5EF4-FFF2-40B4-BE49-F238E27FC236}">
                <a16:creationId xmlns:a16="http://schemas.microsoft.com/office/drawing/2014/main" id="{41FFC961-A201-4C50-8F22-C8356A84637D}"/>
              </a:ext>
            </a:extLst>
          </p:cNvPr>
          <p:cNvSpPr txBox="1"/>
          <p:nvPr/>
        </p:nvSpPr>
        <p:spPr>
          <a:xfrm>
            <a:off x="3787190" y="925338"/>
            <a:ext cx="1173163" cy="323081"/>
          </a:xfrm>
          <a:prstGeom prst="rect">
            <a:avLst/>
          </a:prstGeom>
          <a:noFill/>
        </p:spPr>
        <p:txBody>
          <a:bodyPr wrap="square" lIns="0" tIns="0" rIns="0" bIns="0" rtlCol="0">
            <a:spAutoFit/>
          </a:bodyPr>
          <a:lstStyle/>
          <a:p>
            <a:pPr algn="ctr"/>
            <a:r>
              <a:rPr lang="en-US" sz="1050" b="1" dirty="0">
                <a:solidFill>
                  <a:srgbClr val="0070C0"/>
                </a:solidFill>
              </a:rPr>
              <a:t>Tuesday 10:00 AM</a:t>
            </a:r>
          </a:p>
        </p:txBody>
      </p:sp>
      <p:pic>
        <p:nvPicPr>
          <p:cNvPr id="11" name="Picture 10">
            <a:extLst>
              <a:ext uri="{FF2B5EF4-FFF2-40B4-BE49-F238E27FC236}">
                <a16:creationId xmlns:a16="http://schemas.microsoft.com/office/drawing/2014/main" id="{28497003-C134-40E9-A774-ABE7E58503E7}"/>
              </a:ext>
            </a:extLst>
          </p:cNvPr>
          <p:cNvPicPr>
            <a:picLocks noChangeAspect="1"/>
          </p:cNvPicPr>
          <p:nvPr/>
        </p:nvPicPr>
        <p:blipFill>
          <a:blip r:embed="rId4"/>
          <a:stretch>
            <a:fillRect/>
          </a:stretch>
        </p:blipFill>
        <p:spPr>
          <a:xfrm>
            <a:off x="5344828" y="824419"/>
            <a:ext cx="377345" cy="374085"/>
          </a:xfrm>
          <a:prstGeom prst="rect">
            <a:avLst/>
          </a:prstGeom>
        </p:spPr>
      </p:pic>
      <p:pic>
        <p:nvPicPr>
          <p:cNvPr id="12" name="Picture 11">
            <a:extLst>
              <a:ext uri="{FF2B5EF4-FFF2-40B4-BE49-F238E27FC236}">
                <a16:creationId xmlns:a16="http://schemas.microsoft.com/office/drawing/2014/main" id="{8B8948B6-91C3-47E0-B94E-B3D060E4EB4A}"/>
              </a:ext>
            </a:extLst>
          </p:cNvPr>
          <p:cNvPicPr>
            <a:picLocks noChangeAspect="1"/>
          </p:cNvPicPr>
          <p:nvPr/>
        </p:nvPicPr>
        <p:blipFill>
          <a:blip r:embed="rId5"/>
          <a:stretch>
            <a:fillRect/>
          </a:stretch>
        </p:blipFill>
        <p:spPr>
          <a:xfrm>
            <a:off x="8463740" y="829564"/>
            <a:ext cx="377014" cy="376191"/>
          </a:xfrm>
          <a:prstGeom prst="rect">
            <a:avLst/>
          </a:prstGeom>
        </p:spPr>
      </p:pic>
      <p:pic>
        <p:nvPicPr>
          <p:cNvPr id="13" name="Picture 12">
            <a:extLst>
              <a:ext uri="{FF2B5EF4-FFF2-40B4-BE49-F238E27FC236}">
                <a16:creationId xmlns:a16="http://schemas.microsoft.com/office/drawing/2014/main" id="{ED141869-7427-483E-A3BF-F37C8423B277}"/>
              </a:ext>
            </a:extLst>
          </p:cNvPr>
          <p:cNvPicPr>
            <a:picLocks noChangeAspect="1"/>
          </p:cNvPicPr>
          <p:nvPr/>
        </p:nvPicPr>
        <p:blipFill>
          <a:blip r:embed="rId6"/>
          <a:stretch>
            <a:fillRect/>
          </a:stretch>
        </p:blipFill>
        <p:spPr>
          <a:xfrm>
            <a:off x="11560896" y="816772"/>
            <a:ext cx="377014" cy="378671"/>
          </a:xfrm>
          <a:prstGeom prst="rect">
            <a:avLst/>
          </a:prstGeom>
        </p:spPr>
      </p:pic>
      <p:sp>
        <p:nvSpPr>
          <p:cNvPr id="262" name="TextBox 261">
            <a:extLst>
              <a:ext uri="{FF2B5EF4-FFF2-40B4-BE49-F238E27FC236}">
                <a16:creationId xmlns:a16="http://schemas.microsoft.com/office/drawing/2014/main" id="{F8D234C8-D159-4D65-B1DD-99CFA067BCBE}"/>
              </a:ext>
            </a:extLst>
          </p:cNvPr>
          <p:cNvSpPr txBox="1"/>
          <p:nvPr/>
        </p:nvSpPr>
        <p:spPr>
          <a:xfrm>
            <a:off x="3012541" y="2617460"/>
            <a:ext cx="2644621" cy="1600021"/>
          </a:xfrm>
          <a:prstGeom prst="rect">
            <a:avLst/>
          </a:prstGeom>
          <a:noFill/>
        </p:spPr>
        <p:txBody>
          <a:bodyPr wrap="square" lIns="0" tIns="0" rIns="0" bIns="0" rtlCol="0">
            <a:spAutoFit/>
          </a:bodyPr>
          <a:lstStyle/>
          <a:p>
            <a:r>
              <a:rPr lang="en-US" sz="800" b="1" dirty="0"/>
              <a:t>Opportunities presented on the digital app:</a:t>
            </a:r>
          </a:p>
          <a:p>
            <a:endParaRPr lang="en-US" sz="800" b="1" dirty="0"/>
          </a:p>
          <a:p>
            <a:pPr marL="171399" indent="-171399">
              <a:buFont typeface="Wingdings" panose="05000000000000000000" pitchFamily="2" charset="2"/>
              <a:buChar char="q"/>
            </a:pPr>
            <a:r>
              <a:rPr lang="en-US" sz="800" b="1" dirty="0"/>
              <a:t>Opportunity #1 (NBA): </a:t>
            </a:r>
            <a:r>
              <a:rPr lang="en-US" sz="800" dirty="0"/>
              <a:t>Flu shot reminder</a:t>
            </a:r>
          </a:p>
          <a:p>
            <a:pPr marL="171399" indent="-171399">
              <a:buFont typeface="Wingdings" panose="05000000000000000000" pitchFamily="2" charset="2"/>
              <a:buChar char="q"/>
            </a:pPr>
            <a:r>
              <a:rPr lang="en-US" sz="800" b="1" dirty="0"/>
              <a:t>Opportunity #2: </a:t>
            </a:r>
            <a:r>
              <a:rPr lang="en-US" sz="800" dirty="0"/>
              <a:t>A1C test Gap-in-Care (</a:t>
            </a:r>
            <a:r>
              <a:rPr lang="en-US" sz="800" dirty="0" err="1"/>
              <a:t>GiC</a:t>
            </a:r>
            <a:r>
              <a:rPr lang="en-US" sz="800" dirty="0"/>
              <a:t>)</a:t>
            </a:r>
          </a:p>
          <a:p>
            <a:pPr marL="171399" indent="-171399">
              <a:buFont typeface="Arial" panose="020B0604020202020204" pitchFamily="34" charset="0"/>
              <a:buChar char="•"/>
            </a:pPr>
            <a:endParaRPr lang="en-US" sz="800" b="1" dirty="0"/>
          </a:p>
          <a:p>
            <a:endParaRPr lang="en-US" sz="800" b="1" dirty="0"/>
          </a:p>
          <a:p>
            <a:r>
              <a:rPr lang="en-US" sz="800" b="1" dirty="0"/>
              <a:t>Outcome: </a:t>
            </a:r>
          </a:p>
          <a:p>
            <a:endParaRPr lang="en-US" sz="800" b="1" dirty="0"/>
          </a:p>
          <a:p>
            <a:pPr marL="171399" indent="-171399">
              <a:buFont typeface="Arial" panose="020B0604020202020204" pitchFamily="34" charset="0"/>
              <a:buChar char="•"/>
            </a:pPr>
            <a:r>
              <a:rPr lang="en-US" sz="800" dirty="0">
                <a:solidFill>
                  <a:schemeClr val="bg1">
                    <a:lumMod val="50000"/>
                  </a:schemeClr>
                </a:solidFill>
              </a:rPr>
              <a:t>Stale opportunities that are no longer relevant continue to be presented, due to lack of recent context awareness by the Opportunity framework.</a:t>
            </a:r>
          </a:p>
          <a:p>
            <a:pPr marL="171399" indent="-171399">
              <a:buFont typeface="Arial" panose="020B0604020202020204" pitchFamily="34" charset="0"/>
              <a:buChar char="•"/>
            </a:pPr>
            <a:r>
              <a:rPr lang="en-US" sz="800" dirty="0">
                <a:solidFill>
                  <a:schemeClr val="bg1">
                    <a:lumMod val="50000"/>
                  </a:schemeClr>
                </a:solidFill>
              </a:rPr>
              <a:t>Inability to present newly relevant opportunities due to lack of real-time decisioning.</a:t>
            </a:r>
          </a:p>
        </p:txBody>
      </p:sp>
      <p:sp>
        <p:nvSpPr>
          <p:cNvPr id="263" name="TextBox 262">
            <a:extLst>
              <a:ext uri="{FF2B5EF4-FFF2-40B4-BE49-F238E27FC236}">
                <a16:creationId xmlns:a16="http://schemas.microsoft.com/office/drawing/2014/main" id="{3F6BBC7F-9884-4851-A0FD-71590590FB89}"/>
              </a:ext>
            </a:extLst>
          </p:cNvPr>
          <p:cNvSpPr txBox="1"/>
          <p:nvPr/>
        </p:nvSpPr>
        <p:spPr>
          <a:xfrm>
            <a:off x="3000627" y="4574603"/>
            <a:ext cx="2644621" cy="1846178"/>
          </a:xfrm>
          <a:prstGeom prst="rect">
            <a:avLst/>
          </a:prstGeom>
          <a:noFill/>
        </p:spPr>
        <p:txBody>
          <a:bodyPr wrap="square" lIns="0" tIns="0" rIns="0" bIns="0" rtlCol="0">
            <a:spAutoFit/>
          </a:bodyPr>
          <a:lstStyle/>
          <a:p>
            <a:r>
              <a:rPr lang="en-US" sz="800" b="1" dirty="0"/>
              <a:t>Opportunities presented on the digital app:</a:t>
            </a:r>
          </a:p>
          <a:p>
            <a:endParaRPr lang="en-US" sz="800" b="1" dirty="0"/>
          </a:p>
          <a:p>
            <a:pPr marL="171399" indent="-171399">
              <a:buFont typeface="Wingdings" panose="05000000000000000000" pitchFamily="2" charset="2"/>
              <a:buChar char="ü"/>
            </a:pPr>
            <a:r>
              <a:rPr lang="en-US" sz="800" b="1" dirty="0">
                <a:solidFill>
                  <a:srgbClr val="0070C0"/>
                </a:solidFill>
              </a:rPr>
              <a:t> </a:t>
            </a:r>
            <a:r>
              <a:rPr lang="en-US" sz="800" b="1" dirty="0"/>
              <a:t>Opportunity #1 (NBA): </a:t>
            </a:r>
            <a:r>
              <a:rPr lang="en-US" sz="800" dirty="0"/>
              <a:t>Push notification prompting to call the BH call center to discuss coverage options.</a:t>
            </a:r>
          </a:p>
          <a:p>
            <a:pPr marL="171399" indent="-171399">
              <a:buFont typeface="Wingdings" panose="05000000000000000000" pitchFamily="2" charset="2"/>
              <a:buChar char="ü"/>
            </a:pPr>
            <a:r>
              <a:rPr lang="en-US" sz="800" b="1" dirty="0">
                <a:solidFill>
                  <a:srgbClr val="0070C0"/>
                </a:solidFill>
              </a:rPr>
              <a:t> </a:t>
            </a:r>
            <a:r>
              <a:rPr lang="en-US" sz="800" b="1" dirty="0"/>
              <a:t>Opportunity #2: </a:t>
            </a:r>
            <a:r>
              <a:rPr lang="en-US" sz="800" dirty="0"/>
              <a:t>Discount on Nutrition product due to current enrollment status in Diabetes program.</a:t>
            </a:r>
          </a:p>
          <a:p>
            <a:pPr marL="171399" indent="-171399">
              <a:buFont typeface="Arial" panose="020B0604020202020204" pitchFamily="34" charset="0"/>
              <a:buChar char="•"/>
            </a:pPr>
            <a:endParaRPr lang="en-US" sz="800" b="1" dirty="0"/>
          </a:p>
          <a:p>
            <a:r>
              <a:rPr lang="en-US" sz="800" b="1" dirty="0"/>
              <a:t>Outcome: </a:t>
            </a:r>
          </a:p>
          <a:p>
            <a:endParaRPr lang="en-US" sz="800" b="1" dirty="0"/>
          </a:p>
          <a:p>
            <a:pPr marL="171399" indent="-171399">
              <a:buFont typeface="Arial" panose="020B0604020202020204" pitchFamily="34" charset="0"/>
              <a:buChar char="•"/>
            </a:pPr>
            <a:r>
              <a:rPr lang="en-US" sz="800" dirty="0">
                <a:solidFill>
                  <a:srgbClr val="0070C0"/>
                </a:solidFill>
              </a:rPr>
              <a:t>Sophia is now more informed of her options and available discounts.</a:t>
            </a:r>
          </a:p>
          <a:p>
            <a:pPr marL="171399" indent="-171399">
              <a:buFont typeface="Arial" panose="020B0604020202020204" pitchFamily="34" charset="0"/>
              <a:buChar char="•"/>
            </a:pPr>
            <a:r>
              <a:rPr lang="en-US" sz="800" dirty="0">
                <a:solidFill>
                  <a:schemeClr val="bg1">
                    <a:lumMod val="50000"/>
                  </a:schemeClr>
                </a:solidFill>
              </a:rPr>
              <a:t>RTIM utilizes real-time current context from the customer journey and refreshes the Opportunity decisioning.</a:t>
            </a:r>
          </a:p>
        </p:txBody>
      </p:sp>
      <p:sp>
        <p:nvSpPr>
          <p:cNvPr id="264" name="Oval 263">
            <a:extLst>
              <a:ext uri="{FF2B5EF4-FFF2-40B4-BE49-F238E27FC236}">
                <a16:creationId xmlns:a16="http://schemas.microsoft.com/office/drawing/2014/main" id="{E4192BA3-38A2-432B-9473-873BB11AD2DE}"/>
              </a:ext>
            </a:extLst>
          </p:cNvPr>
          <p:cNvSpPr/>
          <p:nvPr/>
        </p:nvSpPr>
        <p:spPr bwMode="gray">
          <a:xfrm>
            <a:off x="6313295" y="846058"/>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2</a:t>
            </a:r>
          </a:p>
        </p:txBody>
      </p:sp>
      <p:sp>
        <p:nvSpPr>
          <p:cNvPr id="265" name="TextBox 264">
            <a:extLst>
              <a:ext uri="{FF2B5EF4-FFF2-40B4-BE49-F238E27FC236}">
                <a16:creationId xmlns:a16="http://schemas.microsoft.com/office/drawing/2014/main" id="{A71E6737-392D-4792-98D6-0A8A0C470995}"/>
              </a:ext>
            </a:extLst>
          </p:cNvPr>
          <p:cNvSpPr txBox="1"/>
          <p:nvPr/>
        </p:nvSpPr>
        <p:spPr>
          <a:xfrm>
            <a:off x="6148336" y="1208002"/>
            <a:ext cx="2669686" cy="1230785"/>
          </a:xfrm>
          <a:prstGeom prst="rect">
            <a:avLst/>
          </a:prstGeom>
          <a:noFill/>
        </p:spPr>
        <p:txBody>
          <a:bodyPr wrap="square" lIns="0" tIns="0" rIns="0" bIns="0" rtlCol="0">
            <a:spAutoFit/>
          </a:bodyPr>
          <a:lstStyle/>
          <a:p>
            <a:pPr marL="171399" indent="-171399">
              <a:buFont typeface="Arial" panose="020B0604020202020204" pitchFamily="34" charset="0"/>
              <a:buChar char="•"/>
            </a:pPr>
            <a:r>
              <a:rPr lang="en-US" sz="800" dirty="0"/>
              <a:t>Sophia calls the Aetna concierge service number to inquire about her upcoming knee surgery cost coverage.</a:t>
            </a:r>
          </a:p>
          <a:p>
            <a:pPr marL="171399" indent="-171399">
              <a:buFont typeface="Arial" panose="020B0604020202020204" pitchFamily="34" charset="0"/>
              <a:buChar char="•"/>
            </a:pPr>
            <a:r>
              <a:rPr lang="en-US" sz="800" dirty="0"/>
              <a:t>During the conversation Sophia describes her preference to go for the surgery in the fall so that she can travel abroad for the summer before the surgery. </a:t>
            </a:r>
          </a:p>
          <a:p>
            <a:pPr marL="171399" indent="-171399">
              <a:buFont typeface="Arial" panose="020B0604020202020204" pitchFamily="34" charset="0"/>
              <a:buChar char="•"/>
            </a:pPr>
            <a:r>
              <a:rPr lang="en-US" sz="800" dirty="0"/>
              <a:t>At the end of the call, the CSR prompts a pre-identified medication optimization opportunity and transfers the call to a local CVS Pharmacy where Sophia usually fills her prescriptions.</a:t>
            </a:r>
          </a:p>
        </p:txBody>
      </p:sp>
      <p:cxnSp>
        <p:nvCxnSpPr>
          <p:cNvPr id="266" name="Straight Connector 265">
            <a:extLst>
              <a:ext uri="{FF2B5EF4-FFF2-40B4-BE49-F238E27FC236}">
                <a16:creationId xmlns:a16="http://schemas.microsoft.com/office/drawing/2014/main" id="{75A1CF0B-869E-4FE3-9A38-854BA03F6607}"/>
              </a:ext>
            </a:extLst>
          </p:cNvPr>
          <p:cNvCxnSpPr>
            <a:cxnSpLocks/>
          </p:cNvCxnSpPr>
          <p:nvPr/>
        </p:nvCxnSpPr>
        <p:spPr>
          <a:xfrm>
            <a:off x="9063017" y="764739"/>
            <a:ext cx="0" cy="5595535"/>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67" name="TextBox 266">
            <a:extLst>
              <a:ext uri="{FF2B5EF4-FFF2-40B4-BE49-F238E27FC236}">
                <a16:creationId xmlns:a16="http://schemas.microsoft.com/office/drawing/2014/main" id="{F351B066-F211-4807-AFE4-91FD5D08353B}"/>
              </a:ext>
            </a:extLst>
          </p:cNvPr>
          <p:cNvSpPr txBox="1"/>
          <p:nvPr/>
        </p:nvSpPr>
        <p:spPr>
          <a:xfrm>
            <a:off x="6919998" y="913133"/>
            <a:ext cx="1173163" cy="323081"/>
          </a:xfrm>
          <a:prstGeom prst="rect">
            <a:avLst/>
          </a:prstGeom>
          <a:noFill/>
        </p:spPr>
        <p:txBody>
          <a:bodyPr wrap="square" lIns="0" tIns="0" rIns="0" bIns="0" rtlCol="0">
            <a:spAutoFit/>
          </a:bodyPr>
          <a:lstStyle/>
          <a:p>
            <a:pPr algn="ctr"/>
            <a:r>
              <a:rPr lang="en-US" sz="1050" b="1" dirty="0">
                <a:solidFill>
                  <a:srgbClr val="0070C0"/>
                </a:solidFill>
              </a:rPr>
              <a:t>Tuesday 10:05 AM</a:t>
            </a:r>
          </a:p>
        </p:txBody>
      </p:sp>
      <p:sp>
        <p:nvSpPr>
          <p:cNvPr id="269" name="TextBox 268">
            <a:extLst>
              <a:ext uri="{FF2B5EF4-FFF2-40B4-BE49-F238E27FC236}">
                <a16:creationId xmlns:a16="http://schemas.microsoft.com/office/drawing/2014/main" id="{E44C8E44-D2F6-48E1-8623-FCB25940E3CE}"/>
              </a:ext>
            </a:extLst>
          </p:cNvPr>
          <p:cNvSpPr txBox="1"/>
          <p:nvPr/>
        </p:nvSpPr>
        <p:spPr>
          <a:xfrm>
            <a:off x="6122719" y="2617460"/>
            <a:ext cx="2724401" cy="1723100"/>
          </a:xfrm>
          <a:prstGeom prst="rect">
            <a:avLst/>
          </a:prstGeom>
          <a:noFill/>
        </p:spPr>
        <p:txBody>
          <a:bodyPr wrap="square" lIns="0" tIns="0" rIns="0" bIns="0" rtlCol="0">
            <a:spAutoFit/>
          </a:bodyPr>
          <a:lstStyle/>
          <a:p>
            <a:r>
              <a:rPr lang="en-US" sz="800" b="1" dirty="0"/>
              <a:t>Opportunities presented by the CSR:</a:t>
            </a:r>
          </a:p>
          <a:p>
            <a:endParaRPr lang="en-US" sz="800" b="1" dirty="0"/>
          </a:p>
          <a:p>
            <a:pPr marL="171399" indent="-171399">
              <a:buFont typeface="Wingdings" panose="05000000000000000000" pitchFamily="2" charset="2"/>
              <a:buChar char="q"/>
            </a:pPr>
            <a:r>
              <a:rPr lang="en-US" sz="800" b="1" dirty="0"/>
              <a:t>Opportunity #1 (NBA): </a:t>
            </a:r>
            <a:r>
              <a:rPr lang="en-US" sz="800" dirty="0"/>
              <a:t>Flu shot reminder</a:t>
            </a:r>
          </a:p>
          <a:p>
            <a:pPr marL="171399" indent="-171399">
              <a:buFont typeface="Wingdings" panose="05000000000000000000" pitchFamily="2" charset="2"/>
              <a:buChar char="q"/>
            </a:pPr>
            <a:r>
              <a:rPr lang="en-US" sz="800" b="1" dirty="0"/>
              <a:t>Opportunity #2: </a:t>
            </a:r>
            <a:r>
              <a:rPr lang="en-US" sz="800" dirty="0"/>
              <a:t>A1C test Gap-in-Care (</a:t>
            </a:r>
            <a:r>
              <a:rPr lang="en-US" sz="800" dirty="0" err="1"/>
              <a:t>GiC</a:t>
            </a:r>
            <a:r>
              <a:rPr lang="en-US" sz="800" dirty="0"/>
              <a:t>)</a:t>
            </a:r>
          </a:p>
          <a:p>
            <a:pPr marL="171399" indent="-171399">
              <a:buFont typeface="Wingdings" panose="05000000000000000000" pitchFamily="2" charset="2"/>
              <a:buChar char="ü"/>
            </a:pPr>
            <a:r>
              <a:rPr lang="en-US" sz="800" b="1" dirty="0"/>
              <a:t>Opportunity #3: </a:t>
            </a:r>
            <a:r>
              <a:rPr lang="en-US" sz="800" dirty="0"/>
              <a:t>Med optimization call transfer to RPh.</a:t>
            </a:r>
          </a:p>
          <a:p>
            <a:pPr marL="171399" indent="-171399">
              <a:buFont typeface="Arial" panose="020B0604020202020204" pitchFamily="34" charset="0"/>
              <a:buChar char="•"/>
            </a:pPr>
            <a:endParaRPr lang="en-US" sz="800" b="1" dirty="0"/>
          </a:p>
          <a:p>
            <a:r>
              <a:rPr lang="en-US" sz="800" b="1" dirty="0"/>
              <a:t>Outcome: </a:t>
            </a:r>
          </a:p>
          <a:p>
            <a:endParaRPr lang="en-US" sz="800" b="1" dirty="0"/>
          </a:p>
          <a:p>
            <a:pPr marL="171399" indent="-171399">
              <a:buFont typeface="Arial" panose="020B0604020202020204" pitchFamily="34" charset="0"/>
              <a:buChar char="•"/>
            </a:pPr>
            <a:r>
              <a:rPr lang="en-US" sz="800" dirty="0">
                <a:solidFill>
                  <a:schemeClr val="bg1">
                    <a:lumMod val="50000"/>
                  </a:schemeClr>
                </a:solidFill>
              </a:rPr>
              <a:t>Stale opportunities that are no longer relevant continue to be presented, due to lack of recent context awareness for the Opportunity framework.</a:t>
            </a:r>
          </a:p>
          <a:p>
            <a:pPr marL="171399" indent="-171399">
              <a:buFont typeface="Arial" panose="020B0604020202020204" pitchFamily="34" charset="0"/>
              <a:buChar char="•"/>
            </a:pPr>
            <a:r>
              <a:rPr lang="en-US" sz="800" dirty="0">
                <a:solidFill>
                  <a:schemeClr val="bg1">
                    <a:lumMod val="50000"/>
                  </a:schemeClr>
                </a:solidFill>
              </a:rPr>
              <a:t>Inability to present newly relevant opportunities due to lack of real-time decisioning.</a:t>
            </a:r>
          </a:p>
        </p:txBody>
      </p:sp>
      <p:pic>
        <p:nvPicPr>
          <p:cNvPr id="274" name="Picture 15">
            <a:extLst>
              <a:ext uri="{FF2B5EF4-FFF2-40B4-BE49-F238E27FC236}">
                <a16:creationId xmlns:a16="http://schemas.microsoft.com/office/drawing/2014/main" id="{F40F0C57-A3DA-4EBD-AAF6-90DB04041D7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8556919" y="2572968"/>
            <a:ext cx="283835" cy="271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9">
            <a:extLst>
              <a:ext uri="{FF2B5EF4-FFF2-40B4-BE49-F238E27FC236}">
                <a16:creationId xmlns:a16="http://schemas.microsoft.com/office/drawing/2014/main" id="{FB555031-DDA1-4329-BA21-6C0709A65B8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685928" y="2558020"/>
            <a:ext cx="228540" cy="28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 name="TextBox 275">
            <a:extLst>
              <a:ext uri="{FF2B5EF4-FFF2-40B4-BE49-F238E27FC236}">
                <a16:creationId xmlns:a16="http://schemas.microsoft.com/office/drawing/2014/main" id="{24433E04-E0C2-417D-9155-6ACCD1C25DB2}"/>
              </a:ext>
            </a:extLst>
          </p:cNvPr>
          <p:cNvSpPr txBox="1"/>
          <p:nvPr/>
        </p:nvSpPr>
        <p:spPr>
          <a:xfrm>
            <a:off x="6111984" y="4574603"/>
            <a:ext cx="2706036" cy="1846178"/>
          </a:xfrm>
          <a:prstGeom prst="rect">
            <a:avLst/>
          </a:prstGeom>
          <a:noFill/>
        </p:spPr>
        <p:txBody>
          <a:bodyPr wrap="square" lIns="0" tIns="0" rIns="0" bIns="0" rtlCol="0">
            <a:spAutoFit/>
          </a:bodyPr>
          <a:lstStyle/>
          <a:p>
            <a:r>
              <a:rPr lang="en-US" sz="800" b="1" dirty="0"/>
              <a:t>Opportunities presented by the CSR :</a:t>
            </a:r>
          </a:p>
          <a:p>
            <a:endParaRPr lang="en-US" sz="800" b="1" dirty="0"/>
          </a:p>
          <a:p>
            <a:pPr marL="171399" indent="-171399">
              <a:buFont typeface="Wingdings" panose="05000000000000000000" pitchFamily="2" charset="2"/>
              <a:buChar char="ü"/>
            </a:pPr>
            <a:r>
              <a:rPr lang="en-US" sz="800" b="1" dirty="0">
                <a:solidFill>
                  <a:srgbClr val="0070C0"/>
                </a:solidFill>
              </a:rPr>
              <a:t> </a:t>
            </a:r>
            <a:r>
              <a:rPr lang="en-US" sz="800" b="1" dirty="0"/>
              <a:t>Opportunity #1 (NBA): </a:t>
            </a:r>
            <a:r>
              <a:rPr lang="en-US" sz="800" dirty="0"/>
              <a:t>BH product eligibility discussion prompted by CSR.</a:t>
            </a:r>
          </a:p>
          <a:p>
            <a:pPr marL="171399" indent="-171399">
              <a:buFont typeface="Wingdings" panose="05000000000000000000" pitchFamily="2" charset="2"/>
              <a:buChar char="ü"/>
            </a:pPr>
            <a:r>
              <a:rPr lang="en-US" sz="800" b="1" dirty="0">
                <a:solidFill>
                  <a:srgbClr val="0070C0"/>
                </a:solidFill>
              </a:rPr>
              <a:t> </a:t>
            </a:r>
            <a:r>
              <a:rPr lang="en-US" sz="800" b="1" dirty="0"/>
              <a:t>Opportunity #2: </a:t>
            </a:r>
            <a:r>
              <a:rPr lang="en-US" sz="800" dirty="0"/>
              <a:t>Discount on Nutrition product due to current enrollment status in Diabetes program.</a:t>
            </a:r>
          </a:p>
          <a:p>
            <a:pPr marL="171399" indent="-171399">
              <a:buFont typeface="Wingdings" panose="05000000000000000000" pitchFamily="2" charset="2"/>
              <a:buChar char="ü"/>
            </a:pPr>
            <a:r>
              <a:rPr lang="en-US" sz="800" b="1" dirty="0"/>
              <a:t>Opportunity #3: </a:t>
            </a:r>
            <a:r>
              <a:rPr lang="en-US" sz="800" dirty="0"/>
              <a:t>Med optimization call transfer to RPh.</a:t>
            </a:r>
          </a:p>
          <a:p>
            <a:pPr marL="171399" indent="-171399">
              <a:buFont typeface="Arial" panose="020B0604020202020204" pitchFamily="34" charset="0"/>
              <a:buChar char="•"/>
            </a:pPr>
            <a:endParaRPr lang="en-US" sz="800" b="1" dirty="0"/>
          </a:p>
          <a:p>
            <a:r>
              <a:rPr lang="en-US" sz="800" b="1" dirty="0"/>
              <a:t>Outcome: </a:t>
            </a:r>
          </a:p>
          <a:p>
            <a:endParaRPr lang="en-US" sz="800" b="1" dirty="0"/>
          </a:p>
          <a:p>
            <a:pPr marL="171399" indent="-171399">
              <a:buFont typeface="Arial" panose="020B0604020202020204" pitchFamily="34" charset="0"/>
              <a:buChar char="•"/>
            </a:pPr>
            <a:r>
              <a:rPr lang="en-US" sz="800" dirty="0">
                <a:solidFill>
                  <a:srgbClr val="0070C0"/>
                </a:solidFill>
              </a:rPr>
              <a:t>Sophia is now enrolled in Nutrition as well as BH.</a:t>
            </a:r>
          </a:p>
          <a:p>
            <a:pPr marL="171399" indent="-171399">
              <a:buFont typeface="Arial" panose="020B0604020202020204" pitchFamily="34" charset="0"/>
              <a:buChar char="•"/>
            </a:pPr>
            <a:r>
              <a:rPr lang="en-US" sz="800" dirty="0">
                <a:solidFill>
                  <a:schemeClr val="bg1">
                    <a:lumMod val="50000"/>
                  </a:schemeClr>
                </a:solidFill>
              </a:rPr>
              <a:t>RTIM utilizes real-time current context from the customer journey and refreshes the Opportunity decisioning.</a:t>
            </a:r>
          </a:p>
        </p:txBody>
      </p:sp>
      <p:pic>
        <p:nvPicPr>
          <p:cNvPr id="277" name="Picture 15">
            <a:extLst>
              <a:ext uri="{FF2B5EF4-FFF2-40B4-BE49-F238E27FC236}">
                <a16:creationId xmlns:a16="http://schemas.microsoft.com/office/drawing/2014/main" id="{0604F696-D130-40F8-BC3A-F715A5BCF72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8599557" y="4429363"/>
            <a:ext cx="283835" cy="271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8" name="Oval 277">
            <a:extLst>
              <a:ext uri="{FF2B5EF4-FFF2-40B4-BE49-F238E27FC236}">
                <a16:creationId xmlns:a16="http://schemas.microsoft.com/office/drawing/2014/main" id="{9D0E99D1-515C-4E3D-A95D-6ABF7519BE52}"/>
              </a:ext>
            </a:extLst>
          </p:cNvPr>
          <p:cNvSpPr/>
          <p:nvPr/>
        </p:nvSpPr>
        <p:spPr bwMode="gray">
          <a:xfrm>
            <a:off x="9370773" y="843828"/>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3</a:t>
            </a:r>
          </a:p>
        </p:txBody>
      </p:sp>
      <p:sp>
        <p:nvSpPr>
          <p:cNvPr id="279" name="TextBox 278">
            <a:extLst>
              <a:ext uri="{FF2B5EF4-FFF2-40B4-BE49-F238E27FC236}">
                <a16:creationId xmlns:a16="http://schemas.microsoft.com/office/drawing/2014/main" id="{589BC0B4-4E13-4C2C-8F5E-FC6535546706}"/>
              </a:ext>
            </a:extLst>
          </p:cNvPr>
          <p:cNvSpPr txBox="1"/>
          <p:nvPr/>
        </p:nvSpPr>
        <p:spPr>
          <a:xfrm>
            <a:off x="10047830" y="911929"/>
            <a:ext cx="1173163" cy="161541"/>
          </a:xfrm>
          <a:prstGeom prst="rect">
            <a:avLst/>
          </a:prstGeom>
          <a:noFill/>
        </p:spPr>
        <p:txBody>
          <a:bodyPr wrap="square" lIns="0" tIns="0" rIns="0" bIns="0" rtlCol="0">
            <a:spAutoFit/>
          </a:bodyPr>
          <a:lstStyle/>
          <a:p>
            <a:pPr algn="ctr"/>
            <a:r>
              <a:rPr lang="en-US" sz="1050" b="1" dirty="0">
                <a:solidFill>
                  <a:srgbClr val="0070C0"/>
                </a:solidFill>
              </a:rPr>
              <a:t>Tuesday 10:10 AM</a:t>
            </a:r>
          </a:p>
        </p:txBody>
      </p:sp>
      <p:sp>
        <p:nvSpPr>
          <p:cNvPr id="280" name="TextBox 279">
            <a:extLst>
              <a:ext uri="{FF2B5EF4-FFF2-40B4-BE49-F238E27FC236}">
                <a16:creationId xmlns:a16="http://schemas.microsoft.com/office/drawing/2014/main" id="{0E890692-CFA9-4B1A-B576-5F3E7A0B94C6}"/>
              </a:ext>
            </a:extLst>
          </p:cNvPr>
          <p:cNvSpPr txBox="1"/>
          <p:nvPr/>
        </p:nvSpPr>
        <p:spPr>
          <a:xfrm>
            <a:off x="9278914" y="1214994"/>
            <a:ext cx="2669686" cy="492315"/>
          </a:xfrm>
          <a:prstGeom prst="rect">
            <a:avLst/>
          </a:prstGeom>
          <a:noFill/>
        </p:spPr>
        <p:txBody>
          <a:bodyPr wrap="square" lIns="0" tIns="0" rIns="0" bIns="0" rtlCol="0">
            <a:spAutoFit/>
          </a:bodyPr>
          <a:lstStyle/>
          <a:p>
            <a:pPr marL="171399" indent="-171399">
              <a:buFont typeface="Arial" panose="020B0604020202020204" pitchFamily="34" charset="0"/>
              <a:buChar char="•"/>
            </a:pPr>
            <a:r>
              <a:rPr lang="en-US" sz="800" dirty="0"/>
              <a:t>After the call transfer by the CSR, the local CVS Pharmacist discusses medication optimization options with Sophia and initiates new Rx requests to Sophia’s PCP. </a:t>
            </a:r>
          </a:p>
        </p:txBody>
      </p:sp>
      <p:sp>
        <p:nvSpPr>
          <p:cNvPr id="281" name="TextBox 280">
            <a:extLst>
              <a:ext uri="{FF2B5EF4-FFF2-40B4-BE49-F238E27FC236}">
                <a16:creationId xmlns:a16="http://schemas.microsoft.com/office/drawing/2014/main" id="{D9FFB676-7F6E-44D9-A7AD-8D3CEEB2F641}"/>
              </a:ext>
            </a:extLst>
          </p:cNvPr>
          <p:cNvSpPr txBox="1"/>
          <p:nvPr/>
        </p:nvSpPr>
        <p:spPr>
          <a:xfrm>
            <a:off x="9176283" y="2617460"/>
            <a:ext cx="2964545" cy="1846178"/>
          </a:xfrm>
          <a:prstGeom prst="rect">
            <a:avLst/>
          </a:prstGeom>
          <a:noFill/>
        </p:spPr>
        <p:txBody>
          <a:bodyPr wrap="square" lIns="0" tIns="0" rIns="0" bIns="0" rtlCol="0">
            <a:spAutoFit/>
          </a:bodyPr>
          <a:lstStyle/>
          <a:p>
            <a:r>
              <a:rPr lang="en-US" sz="800" b="1" dirty="0"/>
              <a:t>Opportunities presented by the Pharmacist:</a:t>
            </a:r>
          </a:p>
          <a:p>
            <a:endParaRPr lang="en-US" sz="800" b="1" dirty="0"/>
          </a:p>
          <a:p>
            <a:pPr marL="171399" indent="-171399">
              <a:buFont typeface="Wingdings" panose="05000000000000000000" pitchFamily="2" charset="2"/>
              <a:buChar char="q"/>
            </a:pPr>
            <a:r>
              <a:rPr lang="en-US" sz="800" b="1" dirty="0"/>
              <a:t>Opportunity #1 (NBA): </a:t>
            </a:r>
            <a:r>
              <a:rPr lang="en-US" sz="800" dirty="0"/>
              <a:t>Flu shot reminder</a:t>
            </a:r>
          </a:p>
          <a:p>
            <a:pPr marL="171399" indent="-171399">
              <a:buFont typeface="Wingdings" panose="05000000000000000000" pitchFamily="2" charset="2"/>
              <a:buChar char="q"/>
            </a:pPr>
            <a:r>
              <a:rPr lang="en-US" sz="800" b="1" dirty="0"/>
              <a:t>Opportunity #2: </a:t>
            </a:r>
            <a:r>
              <a:rPr lang="en-US" sz="800" dirty="0"/>
              <a:t>A1C test Gap-in-Care (</a:t>
            </a:r>
            <a:r>
              <a:rPr lang="en-US" sz="800" dirty="0" err="1"/>
              <a:t>GiC</a:t>
            </a:r>
            <a:r>
              <a:rPr lang="en-US" sz="800" dirty="0"/>
              <a:t>)</a:t>
            </a:r>
          </a:p>
          <a:p>
            <a:pPr marL="171399" indent="-171399">
              <a:buFont typeface="Wingdings" panose="05000000000000000000" pitchFamily="2" charset="2"/>
              <a:buChar char="ü"/>
            </a:pPr>
            <a:r>
              <a:rPr lang="en-US" sz="800" b="1" dirty="0"/>
              <a:t>Opportunity #3: </a:t>
            </a:r>
            <a:r>
              <a:rPr lang="en-US" sz="800" dirty="0"/>
              <a:t>Med optimization </a:t>
            </a:r>
          </a:p>
          <a:p>
            <a:pPr marL="171399" indent="-171399">
              <a:buFont typeface="Arial" panose="020B0604020202020204" pitchFamily="34" charset="0"/>
              <a:buChar char="•"/>
            </a:pPr>
            <a:endParaRPr lang="en-US" sz="800" b="1" dirty="0"/>
          </a:p>
          <a:p>
            <a:r>
              <a:rPr lang="en-US" sz="800" b="1" dirty="0"/>
              <a:t>Outcome: </a:t>
            </a:r>
          </a:p>
          <a:p>
            <a:endParaRPr lang="en-US" sz="800" b="1" dirty="0"/>
          </a:p>
          <a:p>
            <a:pPr marL="171399" indent="-171399">
              <a:buFont typeface="Arial" panose="020B0604020202020204" pitchFamily="34" charset="0"/>
              <a:buChar char="•"/>
            </a:pPr>
            <a:r>
              <a:rPr lang="en-US" sz="800" dirty="0">
                <a:solidFill>
                  <a:schemeClr val="bg1">
                    <a:lumMod val="50000"/>
                  </a:schemeClr>
                </a:solidFill>
              </a:rPr>
              <a:t>Stale opportunities that are no longer relevant continue to be presented, due to lack of recent context awareness for the Opportunity framework.</a:t>
            </a:r>
          </a:p>
          <a:p>
            <a:pPr marL="171399" indent="-171399">
              <a:buFont typeface="Arial" panose="020B0604020202020204" pitchFamily="34" charset="0"/>
              <a:buChar char="•"/>
            </a:pPr>
            <a:r>
              <a:rPr lang="en-US" sz="800" dirty="0">
                <a:solidFill>
                  <a:schemeClr val="bg1">
                    <a:lumMod val="50000"/>
                  </a:schemeClr>
                </a:solidFill>
              </a:rPr>
              <a:t>Inability to present newly relevant opportunities due to lack of real-time decisioning.</a:t>
            </a:r>
          </a:p>
          <a:p>
            <a:pPr marL="171399" indent="-171399">
              <a:buFont typeface="Arial" panose="020B0604020202020204" pitchFamily="34" charset="0"/>
              <a:buChar char="•"/>
            </a:pPr>
            <a:r>
              <a:rPr lang="en-US" sz="800" dirty="0">
                <a:solidFill>
                  <a:srgbClr val="FF0000"/>
                </a:solidFill>
              </a:rPr>
              <a:t>By now Sophia is annoyed with the repeated stale reminders.</a:t>
            </a:r>
          </a:p>
        </p:txBody>
      </p:sp>
      <p:sp>
        <p:nvSpPr>
          <p:cNvPr id="282" name="TextBox 281">
            <a:extLst>
              <a:ext uri="{FF2B5EF4-FFF2-40B4-BE49-F238E27FC236}">
                <a16:creationId xmlns:a16="http://schemas.microsoft.com/office/drawing/2014/main" id="{FA053EC8-14A3-445F-B2A1-E3F2D2D739F1}"/>
              </a:ext>
            </a:extLst>
          </p:cNvPr>
          <p:cNvSpPr txBox="1"/>
          <p:nvPr/>
        </p:nvSpPr>
        <p:spPr>
          <a:xfrm>
            <a:off x="9155576" y="4565242"/>
            <a:ext cx="2740251" cy="1846178"/>
          </a:xfrm>
          <a:prstGeom prst="rect">
            <a:avLst/>
          </a:prstGeom>
          <a:noFill/>
        </p:spPr>
        <p:txBody>
          <a:bodyPr wrap="square" lIns="0" tIns="0" rIns="0" bIns="0" rtlCol="0">
            <a:spAutoFit/>
          </a:bodyPr>
          <a:lstStyle/>
          <a:p>
            <a:r>
              <a:rPr lang="en-US" sz="800" b="1" dirty="0"/>
              <a:t>Opportunities presented by the Pharmacist :</a:t>
            </a:r>
          </a:p>
          <a:p>
            <a:endParaRPr lang="en-US" sz="800" b="1" dirty="0"/>
          </a:p>
          <a:p>
            <a:pPr marL="171399" indent="-171399">
              <a:buFont typeface="Wingdings" panose="05000000000000000000" pitchFamily="2" charset="2"/>
              <a:buChar char="ü"/>
            </a:pPr>
            <a:r>
              <a:rPr lang="en-US" sz="800" b="1" dirty="0">
                <a:solidFill>
                  <a:srgbClr val="0070C0"/>
                </a:solidFill>
              </a:rPr>
              <a:t> </a:t>
            </a:r>
            <a:r>
              <a:rPr lang="en-US" sz="800" b="1" dirty="0"/>
              <a:t>Opportunity #1 (NBA): </a:t>
            </a:r>
            <a:r>
              <a:rPr lang="en-US" sz="800" dirty="0"/>
              <a:t>Advance Rx refill to cover for the summer holiday travel.</a:t>
            </a:r>
          </a:p>
          <a:p>
            <a:pPr marL="171399" indent="-171399">
              <a:buFont typeface="Wingdings" panose="05000000000000000000" pitchFamily="2" charset="2"/>
              <a:buChar char="ü"/>
            </a:pPr>
            <a:r>
              <a:rPr lang="en-US" sz="800" b="1" dirty="0"/>
              <a:t>Opportunity #2: </a:t>
            </a:r>
            <a:r>
              <a:rPr lang="en-US" sz="800" dirty="0"/>
              <a:t>Med optimization.</a:t>
            </a:r>
          </a:p>
          <a:p>
            <a:pPr marL="171399" indent="-171399">
              <a:buFont typeface="Arial" panose="020B0604020202020204" pitchFamily="34" charset="0"/>
              <a:buChar char="•"/>
            </a:pPr>
            <a:endParaRPr lang="en-US" sz="800" b="1" dirty="0"/>
          </a:p>
          <a:p>
            <a:endParaRPr lang="en-US" sz="800" b="1" dirty="0"/>
          </a:p>
          <a:p>
            <a:r>
              <a:rPr lang="en-US" sz="800" b="1" dirty="0"/>
              <a:t>Outcome: </a:t>
            </a:r>
          </a:p>
          <a:p>
            <a:endParaRPr lang="en-US" sz="800" b="1" dirty="0"/>
          </a:p>
          <a:p>
            <a:pPr marL="171399" indent="-171399">
              <a:buFont typeface="Arial" panose="020B0604020202020204" pitchFamily="34" charset="0"/>
              <a:buChar char="•"/>
            </a:pPr>
            <a:r>
              <a:rPr lang="en-US" sz="800" dirty="0">
                <a:solidFill>
                  <a:srgbClr val="0070C0"/>
                </a:solidFill>
              </a:rPr>
              <a:t>Sophia thanks the CVS Pharmacist for proactively filling her Rx to cover for the entire summer, that she almost forgot to plan for.</a:t>
            </a:r>
          </a:p>
          <a:p>
            <a:pPr marL="171399" indent="-171399">
              <a:buFont typeface="Arial" panose="020B0604020202020204" pitchFamily="34" charset="0"/>
              <a:buChar char="•"/>
            </a:pPr>
            <a:r>
              <a:rPr lang="en-US" sz="800" dirty="0">
                <a:solidFill>
                  <a:schemeClr val="bg1">
                    <a:lumMod val="50000"/>
                  </a:schemeClr>
                </a:solidFill>
              </a:rPr>
              <a:t>RTIM utilizes real-time current context from the customer journey and refreshes the Opportunity decisioning.</a:t>
            </a:r>
          </a:p>
        </p:txBody>
      </p:sp>
      <p:pic>
        <p:nvPicPr>
          <p:cNvPr id="283" name="Picture 9">
            <a:extLst>
              <a:ext uri="{FF2B5EF4-FFF2-40B4-BE49-F238E27FC236}">
                <a16:creationId xmlns:a16="http://schemas.microsoft.com/office/drawing/2014/main" id="{B0AD6538-2F3C-48FB-9F8F-C71C201EBFA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685928" y="4495920"/>
            <a:ext cx="228540" cy="28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84" name="Group 283">
            <a:extLst>
              <a:ext uri="{FF2B5EF4-FFF2-40B4-BE49-F238E27FC236}">
                <a16:creationId xmlns:a16="http://schemas.microsoft.com/office/drawing/2014/main" id="{58AC452D-A706-4C0E-8D6D-18886B243131}"/>
              </a:ext>
            </a:extLst>
          </p:cNvPr>
          <p:cNvGrpSpPr/>
          <p:nvPr/>
        </p:nvGrpSpPr>
        <p:grpSpPr>
          <a:xfrm>
            <a:off x="5636862" y="2546472"/>
            <a:ext cx="255778" cy="522825"/>
            <a:chOff x="1050901" y="1600391"/>
            <a:chExt cx="1912402" cy="4037548"/>
          </a:xfrm>
        </p:grpSpPr>
        <p:grpSp>
          <p:nvGrpSpPr>
            <p:cNvPr id="287" name="Group 286">
              <a:extLst>
                <a:ext uri="{FF2B5EF4-FFF2-40B4-BE49-F238E27FC236}">
                  <a16:creationId xmlns:a16="http://schemas.microsoft.com/office/drawing/2014/main" id="{3E99A93C-6516-490C-B552-4CDFB00A4952}"/>
                </a:ext>
              </a:extLst>
            </p:cNvPr>
            <p:cNvGrpSpPr/>
            <p:nvPr/>
          </p:nvGrpSpPr>
          <p:grpSpPr>
            <a:xfrm>
              <a:off x="1050901" y="1600391"/>
              <a:ext cx="1912402" cy="4037548"/>
              <a:chOff x="7643814" y="2062602"/>
              <a:chExt cx="1912402" cy="4037548"/>
            </a:xfrm>
          </p:grpSpPr>
          <p:pic>
            <p:nvPicPr>
              <p:cNvPr id="289" name="Picture 288">
                <a:extLst>
                  <a:ext uri="{FF2B5EF4-FFF2-40B4-BE49-F238E27FC236}">
                    <a16:creationId xmlns:a16="http://schemas.microsoft.com/office/drawing/2014/main" id="{C5B9A80D-AE0C-40CC-AC7C-B67040FF7C93}"/>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l="-261" r="-1"/>
              <a:stretch/>
            </p:blipFill>
            <p:spPr>
              <a:xfrm>
                <a:off x="7643814" y="2062602"/>
                <a:ext cx="1909482" cy="4037548"/>
              </a:xfrm>
              <a:prstGeom prst="rect">
                <a:avLst/>
              </a:prstGeom>
            </p:spPr>
          </p:pic>
          <p:grpSp>
            <p:nvGrpSpPr>
              <p:cNvPr id="290" name="Screen">
                <a:extLst>
                  <a:ext uri="{FF2B5EF4-FFF2-40B4-BE49-F238E27FC236}">
                    <a16:creationId xmlns:a16="http://schemas.microsoft.com/office/drawing/2014/main" id="{F48FE4E1-672E-4161-8522-4EEB6E8D3601}"/>
                  </a:ext>
                </a:extLst>
              </p:cNvPr>
              <p:cNvGrpSpPr/>
              <p:nvPr/>
            </p:nvGrpSpPr>
            <p:grpSpPr>
              <a:xfrm>
                <a:off x="7645871" y="2422774"/>
                <a:ext cx="1910345" cy="3278277"/>
                <a:chOff x="7725108" y="1275950"/>
                <a:chExt cx="2299844" cy="4083450"/>
              </a:xfrm>
            </p:grpSpPr>
            <p:pic>
              <p:nvPicPr>
                <p:cNvPr id="291" name="Picture 26" descr="A screenshot of a cell phone&#10;&#10;Description generated with very high confidence">
                  <a:extLst>
                    <a:ext uri="{FF2B5EF4-FFF2-40B4-BE49-F238E27FC236}">
                      <a16:creationId xmlns:a16="http://schemas.microsoft.com/office/drawing/2014/main" id="{FD4CDD3F-9793-4369-B3DA-A89DCE53B781}"/>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728589" y="1275950"/>
                  <a:ext cx="2296363" cy="4083450"/>
                </a:xfrm>
                <a:prstGeom prst="rect">
                  <a:avLst/>
                </a:prstGeom>
              </p:spPr>
            </p:pic>
            <p:pic>
              <p:nvPicPr>
                <p:cNvPr id="292" name="Picture 4" descr="A screenshot of a cell phone&#10;&#10;Description generated with very high confidence">
                  <a:extLst>
                    <a:ext uri="{FF2B5EF4-FFF2-40B4-BE49-F238E27FC236}">
                      <a16:creationId xmlns:a16="http://schemas.microsoft.com/office/drawing/2014/main" id="{92786343-676B-44C6-9FD1-67054850FFE6}"/>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725108" y="2694187"/>
                  <a:ext cx="2298396" cy="2664613"/>
                </a:xfrm>
                <a:prstGeom prst="rect">
                  <a:avLst/>
                </a:prstGeom>
              </p:spPr>
            </p:pic>
          </p:grpSp>
        </p:grpSp>
        <p:pic>
          <p:nvPicPr>
            <p:cNvPr id="286" name="Picture 285">
              <a:extLst>
                <a:ext uri="{FF2B5EF4-FFF2-40B4-BE49-F238E27FC236}">
                  <a16:creationId xmlns:a16="http://schemas.microsoft.com/office/drawing/2014/main" id="{22606C36-BBC7-4762-AC78-F0420C4CF57D}"/>
                </a:ext>
              </a:extLst>
            </p:cNvPr>
            <p:cNvPicPr>
              <a:picLocks noChangeAspect="1"/>
            </p:cNvPicPr>
            <p:nvPr/>
          </p:nvPicPr>
          <p:blipFill rotWithShape="1">
            <a:blip r:embed="rId12" cstate="email">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2544933" y="5048017"/>
              <a:ext cx="277368" cy="127055"/>
            </a:xfrm>
            <a:prstGeom prst="rect">
              <a:avLst/>
            </a:prstGeom>
          </p:spPr>
        </p:pic>
      </p:grpSp>
      <p:sp>
        <p:nvSpPr>
          <p:cNvPr id="302" name="Rounded Rectangle 649">
            <a:extLst>
              <a:ext uri="{FF2B5EF4-FFF2-40B4-BE49-F238E27FC236}">
                <a16:creationId xmlns:a16="http://schemas.microsoft.com/office/drawing/2014/main" id="{A22106BC-08E1-4437-8D17-999B1AAE5A0D}"/>
              </a:ext>
            </a:extLst>
          </p:cNvPr>
          <p:cNvSpPr/>
          <p:nvPr/>
        </p:nvSpPr>
        <p:spPr bwMode="gray">
          <a:xfrm>
            <a:off x="5620520" y="2542676"/>
            <a:ext cx="279935" cy="526621"/>
          </a:xfrm>
          <a:prstGeom prst="roundRect">
            <a:avLst/>
          </a:prstGeom>
          <a:noFill/>
          <a:ln w="952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900" b="1" dirty="0">
              <a:solidFill>
                <a:srgbClr val="0070C0"/>
              </a:solidFill>
              <a:latin typeface="Arial" panose="020B0604020202020204" pitchFamily="34" charset="0"/>
              <a:cs typeface="Arial" panose="020B0604020202020204" pitchFamily="34" charset="0"/>
            </a:endParaRPr>
          </a:p>
        </p:txBody>
      </p:sp>
      <p:grpSp>
        <p:nvGrpSpPr>
          <p:cNvPr id="313" name="Group 312">
            <a:extLst>
              <a:ext uri="{FF2B5EF4-FFF2-40B4-BE49-F238E27FC236}">
                <a16:creationId xmlns:a16="http://schemas.microsoft.com/office/drawing/2014/main" id="{1CAF0C17-076E-4AA0-8AB4-75BBC3DA771D}"/>
              </a:ext>
            </a:extLst>
          </p:cNvPr>
          <p:cNvGrpSpPr/>
          <p:nvPr/>
        </p:nvGrpSpPr>
        <p:grpSpPr>
          <a:xfrm>
            <a:off x="5657102" y="4429363"/>
            <a:ext cx="255778" cy="522825"/>
            <a:chOff x="1050901" y="1600391"/>
            <a:chExt cx="1912402" cy="4037548"/>
          </a:xfrm>
        </p:grpSpPr>
        <p:grpSp>
          <p:nvGrpSpPr>
            <p:cNvPr id="314" name="Group 313">
              <a:extLst>
                <a:ext uri="{FF2B5EF4-FFF2-40B4-BE49-F238E27FC236}">
                  <a16:creationId xmlns:a16="http://schemas.microsoft.com/office/drawing/2014/main" id="{FC0CFB50-964D-48AE-868C-4A9D17291ED8}"/>
                </a:ext>
              </a:extLst>
            </p:cNvPr>
            <p:cNvGrpSpPr/>
            <p:nvPr/>
          </p:nvGrpSpPr>
          <p:grpSpPr>
            <a:xfrm>
              <a:off x="1050901" y="1600391"/>
              <a:ext cx="1912402" cy="4037548"/>
              <a:chOff x="7643814" y="2062602"/>
              <a:chExt cx="1912402" cy="4037548"/>
            </a:xfrm>
          </p:grpSpPr>
          <p:pic>
            <p:nvPicPr>
              <p:cNvPr id="316" name="Picture 315">
                <a:extLst>
                  <a:ext uri="{FF2B5EF4-FFF2-40B4-BE49-F238E27FC236}">
                    <a16:creationId xmlns:a16="http://schemas.microsoft.com/office/drawing/2014/main" id="{624C8898-4192-40E7-8817-640852F1A5AC}"/>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l="-261" r="-1"/>
              <a:stretch/>
            </p:blipFill>
            <p:spPr>
              <a:xfrm>
                <a:off x="7643814" y="2062602"/>
                <a:ext cx="1909482" cy="4037548"/>
              </a:xfrm>
              <a:prstGeom prst="rect">
                <a:avLst/>
              </a:prstGeom>
            </p:spPr>
          </p:pic>
          <p:grpSp>
            <p:nvGrpSpPr>
              <p:cNvPr id="317" name="Screen">
                <a:extLst>
                  <a:ext uri="{FF2B5EF4-FFF2-40B4-BE49-F238E27FC236}">
                    <a16:creationId xmlns:a16="http://schemas.microsoft.com/office/drawing/2014/main" id="{1DEF5369-88BF-4FC0-A0C3-EE8AC0479A99}"/>
                  </a:ext>
                </a:extLst>
              </p:cNvPr>
              <p:cNvGrpSpPr/>
              <p:nvPr/>
            </p:nvGrpSpPr>
            <p:grpSpPr>
              <a:xfrm>
                <a:off x="7645871" y="2422774"/>
                <a:ext cx="1910345" cy="3278277"/>
                <a:chOff x="7725108" y="1275950"/>
                <a:chExt cx="2299844" cy="4083450"/>
              </a:xfrm>
            </p:grpSpPr>
            <p:pic>
              <p:nvPicPr>
                <p:cNvPr id="318" name="Picture 26" descr="A screenshot of a cell phone&#10;&#10;Description generated with very high confidence">
                  <a:extLst>
                    <a:ext uri="{FF2B5EF4-FFF2-40B4-BE49-F238E27FC236}">
                      <a16:creationId xmlns:a16="http://schemas.microsoft.com/office/drawing/2014/main" id="{8A1BC178-B710-4D3F-BB53-45D338EB4113}"/>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728589" y="1275950"/>
                  <a:ext cx="2296363" cy="4083450"/>
                </a:xfrm>
                <a:prstGeom prst="rect">
                  <a:avLst/>
                </a:prstGeom>
              </p:spPr>
            </p:pic>
            <p:pic>
              <p:nvPicPr>
                <p:cNvPr id="319" name="Picture 4" descr="A screenshot of a cell phone&#10;&#10;Description generated with very high confidence">
                  <a:extLst>
                    <a:ext uri="{FF2B5EF4-FFF2-40B4-BE49-F238E27FC236}">
                      <a16:creationId xmlns:a16="http://schemas.microsoft.com/office/drawing/2014/main" id="{5F449545-97B5-4840-97C8-64AEE906224F}"/>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725108" y="2694187"/>
                  <a:ext cx="2298396" cy="2664613"/>
                </a:xfrm>
                <a:prstGeom prst="rect">
                  <a:avLst/>
                </a:prstGeom>
              </p:spPr>
            </p:pic>
          </p:grpSp>
        </p:grpSp>
        <p:pic>
          <p:nvPicPr>
            <p:cNvPr id="315" name="Picture 314">
              <a:extLst>
                <a:ext uri="{FF2B5EF4-FFF2-40B4-BE49-F238E27FC236}">
                  <a16:creationId xmlns:a16="http://schemas.microsoft.com/office/drawing/2014/main" id="{3CF8E52F-B932-4DAF-8A0F-7D0A13124A35}"/>
                </a:ext>
              </a:extLst>
            </p:cNvPr>
            <p:cNvPicPr>
              <a:picLocks noChangeAspect="1"/>
            </p:cNvPicPr>
            <p:nvPr/>
          </p:nvPicPr>
          <p:blipFill rotWithShape="1">
            <a:blip r:embed="rId12" cstate="email">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2544933" y="5048017"/>
              <a:ext cx="277368" cy="127055"/>
            </a:xfrm>
            <a:prstGeom prst="rect">
              <a:avLst/>
            </a:prstGeom>
          </p:spPr>
        </p:pic>
      </p:grpSp>
      <p:sp>
        <p:nvSpPr>
          <p:cNvPr id="320" name="Rounded Rectangle 649">
            <a:extLst>
              <a:ext uri="{FF2B5EF4-FFF2-40B4-BE49-F238E27FC236}">
                <a16:creationId xmlns:a16="http://schemas.microsoft.com/office/drawing/2014/main" id="{4BB17966-A4D3-4130-A346-05E5C4F017D0}"/>
              </a:ext>
            </a:extLst>
          </p:cNvPr>
          <p:cNvSpPr/>
          <p:nvPr/>
        </p:nvSpPr>
        <p:spPr bwMode="gray">
          <a:xfrm>
            <a:off x="5640760" y="4425566"/>
            <a:ext cx="279935" cy="526621"/>
          </a:xfrm>
          <a:prstGeom prst="roundRect">
            <a:avLst/>
          </a:prstGeom>
          <a:noFill/>
          <a:ln w="952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9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2151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283EB3-AFA9-460D-8069-0AEB42EB8405}"/>
              </a:ext>
            </a:extLst>
          </p:cNvPr>
          <p:cNvPicPr>
            <a:picLocks noChangeAspect="1"/>
          </p:cNvPicPr>
          <p:nvPr/>
        </p:nvPicPr>
        <p:blipFill>
          <a:blip r:embed="rId2"/>
          <a:stretch>
            <a:fillRect/>
          </a:stretch>
        </p:blipFill>
        <p:spPr>
          <a:xfrm>
            <a:off x="808992" y="570541"/>
            <a:ext cx="10259225" cy="5505887"/>
          </a:xfrm>
          <a:prstGeom prst="rect">
            <a:avLst/>
          </a:prstGeom>
        </p:spPr>
      </p:pic>
    </p:spTree>
    <p:extLst>
      <p:ext uri="{BB962C8B-B14F-4D97-AF65-F5344CB8AC3E}">
        <p14:creationId xmlns:p14="http://schemas.microsoft.com/office/powerpoint/2010/main" val="97788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7C08-46B6-42C3-A735-28446491BB09}"/>
              </a:ext>
            </a:extLst>
          </p:cNvPr>
          <p:cNvSpPr>
            <a:spLocks noGrp="1"/>
          </p:cNvSpPr>
          <p:nvPr>
            <p:ph type="title"/>
          </p:nvPr>
        </p:nvSpPr>
        <p:spPr/>
        <p:txBody>
          <a:bodyPr/>
          <a:lstStyle/>
          <a:p>
            <a:r>
              <a:rPr lang="en-US" dirty="0"/>
              <a:t>Executive Summary</a:t>
            </a:r>
          </a:p>
        </p:txBody>
      </p:sp>
    </p:spTree>
    <p:extLst>
      <p:ext uri="{BB962C8B-B14F-4D97-AF65-F5344CB8AC3E}">
        <p14:creationId xmlns:p14="http://schemas.microsoft.com/office/powerpoint/2010/main" val="624435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0D3CA3-1076-491F-8D5A-0A2E7852DE3A}"/>
              </a:ext>
            </a:extLst>
          </p:cNvPr>
          <p:cNvPicPr>
            <a:picLocks noChangeAspect="1"/>
          </p:cNvPicPr>
          <p:nvPr/>
        </p:nvPicPr>
        <p:blipFill>
          <a:blip r:embed="rId2"/>
          <a:stretch>
            <a:fillRect/>
          </a:stretch>
        </p:blipFill>
        <p:spPr>
          <a:xfrm>
            <a:off x="905945" y="511847"/>
            <a:ext cx="9662359" cy="5305704"/>
          </a:xfrm>
          <a:prstGeom prst="rect">
            <a:avLst/>
          </a:prstGeom>
        </p:spPr>
      </p:pic>
    </p:spTree>
    <p:extLst>
      <p:ext uri="{BB962C8B-B14F-4D97-AF65-F5344CB8AC3E}">
        <p14:creationId xmlns:p14="http://schemas.microsoft.com/office/powerpoint/2010/main" val="201498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26" y="63863"/>
            <a:ext cx="9631782" cy="383819"/>
          </a:xfrm>
        </p:spPr>
        <p:txBody>
          <a:bodyPr/>
          <a:lstStyle/>
          <a:p>
            <a:r>
              <a:rPr lang="en-US" sz="2199" dirty="0"/>
              <a:t>CVSHealth Opportunity/NBA management framework enabled by RTIM </a:t>
            </a:r>
            <a:br>
              <a:rPr lang="en-US" sz="2199" dirty="0"/>
            </a:br>
            <a:r>
              <a:rPr lang="en-US" sz="2199" dirty="0"/>
              <a:t>(</a:t>
            </a:r>
            <a:r>
              <a:rPr lang="en-US" sz="2199" u="sng" dirty="0"/>
              <a:t>future vision)</a:t>
            </a:r>
          </a:p>
        </p:txBody>
      </p:sp>
      <p:sp>
        <p:nvSpPr>
          <p:cNvPr id="108" name="TextBox 107"/>
          <p:cNvSpPr txBox="1"/>
          <p:nvPr/>
        </p:nvSpPr>
        <p:spPr>
          <a:xfrm>
            <a:off x="225110" y="1010447"/>
            <a:ext cx="1613470" cy="161541"/>
          </a:xfrm>
          <a:prstGeom prst="rect">
            <a:avLst/>
          </a:prstGeom>
          <a:noFill/>
        </p:spPr>
        <p:txBody>
          <a:bodyPr wrap="square" lIns="0" tIns="0" rIns="0" bIns="0" rtlCol="0">
            <a:spAutoFit/>
          </a:bodyPr>
          <a:lstStyle/>
          <a:p>
            <a:pPr algn="ctr"/>
            <a:r>
              <a:rPr lang="en-US" sz="1050" b="1" dirty="0">
                <a:solidFill>
                  <a:srgbClr val="C00000"/>
                </a:solidFill>
              </a:rPr>
              <a:t>Opportunity Targeting</a:t>
            </a:r>
          </a:p>
        </p:txBody>
      </p:sp>
      <p:sp>
        <p:nvSpPr>
          <p:cNvPr id="110" name="TextBox 109"/>
          <p:cNvSpPr txBox="1"/>
          <p:nvPr/>
        </p:nvSpPr>
        <p:spPr>
          <a:xfrm>
            <a:off x="2577232" y="1010448"/>
            <a:ext cx="2698318" cy="161541"/>
          </a:xfrm>
          <a:prstGeom prst="rect">
            <a:avLst/>
          </a:prstGeom>
          <a:noFill/>
        </p:spPr>
        <p:txBody>
          <a:bodyPr wrap="square" lIns="0" tIns="0" rIns="0" bIns="0" rtlCol="0">
            <a:spAutoFit/>
          </a:bodyPr>
          <a:lstStyle/>
          <a:p>
            <a:pPr algn="ctr"/>
            <a:r>
              <a:rPr lang="en-US" sz="1050" b="1" dirty="0">
                <a:solidFill>
                  <a:srgbClr val="C00000"/>
                </a:solidFill>
              </a:rPr>
              <a:t>Opportunity aggregation &amp; coordination</a:t>
            </a:r>
          </a:p>
        </p:txBody>
      </p:sp>
      <p:sp>
        <p:nvSpPr>
          <p:cNvPr id="114" name="Oval 113"/>
          <p:cNvSpPr/>
          <p:nvPr/>
        </p:nvSpPr>
        <p:spPr bwMode="gray">
          <a:xfrm>
            <a:off x="912978" y="703598"/>
            <a:ext cx="237737" cy="23147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1</a:t>
            </a:r>
          </a:p>
        </p:txBody>
      </p:sp>
      <p:sp>
        <p:nvSpPr>
          <p:cNvPr id="118" name="Isosceles Triangle 117"/>
          <p:cNvSpPr/>
          <p:nvPr/>
        </p:nvSpPr>
        <p:spPr bwMode="gray">
          <a:xfrm rot="5400000">
            <a:off x="1713281" y="1007562"/>
            <a:ext cx="276116" cy="73236"/>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sp>
        <p:nvSpPr>
          <p:cNvPr id="229" name="Rectangle 228"/>
          <p:cNvSpPr/>
          <p:nvPr/>
        </p:nvSpPr>
        <p:spPr>
          <a:xfrm>
            <a:off x="9534202" y="2679"/>
            <a:ext cx="2651452" cy="505116"/>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7"/>
          </a:p>
        </p:txBody>
      </p:sp>
      <p:sp>
        <p:nvSpPr>
          <p:cNvPr id="230" name="TextBox 229"/>
          <p:cNvSpPr txBox="1"/>
          <p:nvPr/>
        </p:nvSpPr>
        <p:spPr>
          <a:xfrm>
            <a:off x="9634997" y="145153"/>
            <a:ext cx="618956" cy="184522"/>
          </a:xfrm>
          <a:prstGeom prst="rect">
            <a:avLst/>
          </a:prstGeom>
          <a:noFill/>
        </p:spPr>
        <p:txBody>
          <a:bodyPr wrap="square" rtlCol="0">
            <a:spAutoFit/>
          </a:bodyPr>
          <a:lstStyle/>
          <a:p>
            <a:r>
              <a:rPr lang="en-US" sz="600" b="1" dirty="0"/>
              <a:t>Capability:</a:t>
            </a:r>
          </a:p>
        </p:txBody>
      </p:sp>
      <p:sp>
        <p:nvSpPr>
          <p:cNvPr id="231" name="TextBox 230"/>
          <p:cNvSpPr txBox="1"/>
          <p:nvPr/>
        </p:nvSpPr>
        <p:spPr>
          <a:xfrm>
            <a:off x="10236958" y="17169"/>
            <a:ext cx="541046" cy="184522"/>
          </a:xfrm>
          <a:prstGeom prst="rect">
            <a:avLst/>
          </a:prstGeom>
          <a:noFill/>
        </p:spPr>
        <p:txBody>
          <a:bodyPr wrap="square" rtlCol="0">
            <a:spAutoFit/>
          </a:bodyPr>
          <a:lstStyle/>
          <a:p>
            <a:r>
              <a:rPr lang="en-US" sz="600" dirty="0"/>
              <a:t>New:</a:t>
            </a:r>
          </a:p>
        </p:txBody>
      </p:sp>
      <p:sp>
        <p:nvSpPr>
          <p:cNvPr id="232" name="TextBox 231"/>
          <p:cNvSpPr txBox="1"/>
          <p:nvPr/>
        </p:nvSpPr>
        <p:spPr>
          <a:xfrm>
            <a:off x="10672896" y="17168"/>
            <a:ext cx="541046" cy="184522"/>
          </a:xfrm>
          <a:prstGeom prst="rect">
            <a:avLst/>
          </a:prstGeom>
          <a:noFill/>
        </p:spPr>
        <p:txBody>
          <a:bodyPr wrap="square" rtlCol="0">
            <a:spAutoFit/>
          </a:bodyPr>
          <a:lstStyle/>
          <a:p>
            <a:r>
              <a:rPr lang="en-US" sz="600" dirty="0"/>
              <a:t>Modified:</a:t>
            </a:r>
          </a:p>
        </p:txBody>
      </p:sp>
      <p:sp>
        <p:nvSpPr>
          <p:cNvPr id="233" name="TextBox 232"/>
          <p:cNvSpPr txBox="1"/>
          <p:nvPr/>
        </p:nvSpPr>
        <p:spPr>
          <a:xfrm>
            <a:off x="11136082" y="22685"/>
            <a:ext cx="541046" cy="184522"/>
          </a:xfrm>
          <a:prstGeom prst="rect">
            <a:avLst/>
          </a:prstGeom>
          <a:noFill/>
        </p:spPr>
        <p:txBody>
          <a:bodyPr wrap="square" rtlCol="0">
            <a:spAutoFit/>
          </a:bodyPr>
          <a:lstStyle/>
          <a:p>
            <a:r>
              <a:rPr lang="en-US" sz="600" dirty="0"/>
              <a:t>Existing:</a:t>
            </a:r>
          </a:p>
        </p:txBody>
      </p:sp>
      <p:sp>
        <p:nvSpPr>
          <p:cNvPr id="234" name="TextBox 233"/>
          <p:cNvSpPr txBox="1"/>
          <p:nvPr/>
        </p:nvSpPr>
        <p:spPr>
          <a:xfrm>
            <a:off x="11586353" y="28203"/>
            <a:ext cx="541046" cy="184522"/>
          </a:xfrm>
          <a:prstGeom prst="rect">
            <a:avLst/>
          </a:prstGeom>
          <a:noFill/>
        </p:spPr>
        <p:txBody>
          <a:bodyPr wrap="square" rtlCol="0">
            <a:spAutoFit/>
          </a:bodyPr>
          <a:lstStyle/>
          <a:p>
            <a:r>
              <a:rPr lang="en-US" sz="600" dirty="0"/>
              <a:t>Future:</a:t>
            </a:r>
          </a:p>
        </p:txBody>
      </p:sp>
      <p:cxnSp>
        <p:nvCxnSpPr>
          <p:cNvPr id="235" name="Straight Connector 234"/>
          <p:cNvCxnSpPr/>
          <p:nvPr/>
        </p:nvCxnSpPr>
        <p:spPr>
          <a:xfrm>
            <a:off x="10312094" y="390909"/>
            <a:ext cx="24745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10790691" y="384563"/>
            <a:ext cx="2474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11240007" y="390909"/>
            <a:ext cx="24745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11702998" y="397254"/>
            <a:ext cx="247458"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a:off x="9613404" y="290783"/>
            <a:ext cx="631584" cy="184522"/>
          </a:xfrm>
          <a:prstGeom prst="rect">
            <a:avLst/>
          </a:prstGeom>
          <a:noFill/>
        </p:spPr>
        <p:txBody>
          <a:bodyPr wrap="square" rtlCol="0">
            <a:spAutoFit/>
          </a:bodyPr>
          <a:lstStyle/>
          <a:p>
            <a:r>
              <a:rPr lang="en-US" sz="600" b="1" dirty="0"/>
              <a:t>Integration:</a:t>
            </a:r>
          </a:p>
        </p:txBody>
      </p:sp>
      <p:sp>
        <p:nvSpPr>
          <p:cNvPr id="240" name="Rectangle 239"/>
          <p:cNvSpPr/>
          <p:nvPr/>
        </p:nvSpPr>
        <p:spPr bwMode="gray">
          <a:xfrm>
            <a:off x="10777366" y="195371"/>
            <a:ext cx="267163" cy="114684"/>
          </a:xfrm>
          <a:prstGeom prst="rect">
            <a:avLst/>
          </a:prstGeom>
          <a:solidFill>
            <a:srgbClr val="EEEEEE"/>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41" name="Rectangle 240"/>
          <p:cNvSpPr/>
          <p:nvPr/>
        </p:nvSpPr>
        <p:spPr bwMode="gray">
          <a:xfrm>
            <a:off x="11220657" y="195371"/>
            <a:ext cx="267163" cy="114684"/>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42" name="Rectangle 241"/>
          <p:cNvSpPr/>
          <p:nvPr/>
        </p:nvSpPr>
        <p:spPr bwMode="gray">
          <a:xfrm>
            <a:off x="11696473" y="197311"/>
            <a:ext cx="267163" cy="114684"/>
          </a:xfrm>
          <a:prstGeom prst="rect">
            <a:avLst/>
          </a:prstGeom>
          <a:solidFill>
            <a:srgbClr val="EEEEEE"/>
          </a:solidFill>
          <a:ln w="6350">
            <a:solidFill>
              <a:srgbClr val="92D05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43" name="Rectangle 242"/>
          <p:cNvSpPr/>
          <p:nvPr/>
        </p:nvSpPr>
        <p:spPr bwMode="gray">
          <a:xfrm>
            <a:off x="10301408" y="194772"/>
            <a:ext cx="267163" cy="114684"/>
          </a:xfrm>
          <a:prstGeom prst="rect">
            <a:avLst/>
          </a:prstGeom>
          <a:solidFill>
            <a:srgbClr val="EEEEEE"/>
          </a:solidFill>
          <a:ln w="6350">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600" b="1" dirty="0">
              <a:solidFill>
                <a:schemeClr val="tx1">
                  <a:lumMod val="95000"/>
                  <a:lumOff val="5000"/>
                </a:schemeClr>
              </a:solidFill>
            </a:endParaRPr>
          </a:p>
        </p:txBody>
      </p:sp>
      <p:sp>
        <p:nvSpPr>
          <p:cNvPr id="205" name="Rectangle 204"/>
          <p:cNvSpPr/>
          <p:nvPr/>
        </p:nvSpPr>
        <p:spPr bwMode="gray">
          <a:xfrm>
            <a:off x="841483" y="2192971"/>
            <a:ext cx="842801" cy="696662"/>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Analytics NBA</a:t>
            </a:r>
          </a:p>
          <a:p>
            <a:pPr algn="ctr"/>
            <a:r>
              <a:rPr lang="en-US" sz="800" b="1" dirty="0">
                <a:solidFill>
                  <a:schemeClr val="tx1"/>
                </a:solidFill>
              </a:rPr>
              <a:t>Targeting</a:t>
            </a:r>
            <a:endParaRPr lang="en-US" sz="700" b="1" dirty="0">
              <a:solidFill>
                <a:schemeClr val="tx1"/>
              </a:solidFill>
            </a:endParaRPr>
          </a:p>
        </p:txBody>
      </p:sp>
      <p:sp>
        <p:nvSpPr>
          <p:cNvPr id="223" name="Isosceles Triangle 222"/>
          <p:cNvSpPr/>
          <p:nvPr/>
        </p:nvSpPr>
        <p:spPr bwMode="gray">
          <a:xfrm rot="5400000">
            <a:off x="6117272" y="1002389"/>
            <a:ext cx="276116" cy="88835"/>
          </a:xfrm>
          <a:prstGeom prst="triangle">
            <a:avLst/>
          </a:prstGeom>
          <a:solidFill>
            <a:schemeClr val="accent6">
              <a:lumMod val="50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chemeClr val="bg1"/>
              </a:solidFill>
            </a:endParaRPr>
          </a:p>
        </p:txBody>
      </p:sp>
      <p:sp>
        <p:nvSpPr>
          <p:cNvPr id="105" name="Oval 104"/>
          <p:cNvSpPr/>
          <p:nvPr/>
        </p:nvSpPr>
        <p:spPr bwMode="gray">
          <a:xfrm>
            <a:off x="3815583" y="703598"/>
            <a:ext cx="268744" cy="244748"/>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a:t>
            </a:r>
          </a:p>
        </p:txBody>
      </p:sp>
      <p:sp>
        <p:nvSpPr>
          <p:cNvPr id="103" name="Rectangle 102"/>
          <p:cNvSpPr/>
          <p:nvPr/>
        </p:nvSpPr>
        <p:spPr bwMode="gray">
          <a:xfrm>
            <a:off x="637653" y="1313680"/>
            <a:ext cx="4430223" cy="4944395"/>
          </a:xfrm>
          <a:prstGeom prst="rect">
            <a:avLst/>
          </a:prstGeom>
          <a:noFill/>
          <a:ln>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00" b="1" dirty="0">
                <a:solidFill>
                  <a:srgbClr val="0070C0"/>
                </a:solidFill>
              </a:rPr>
              <a:t>RTIM???</a:t>
            </a:r>
          </a:p>
        </p:txBody>
      </p:sp>
      <p:sp>
        <p:nvSpPr>
          <p:cNvPr id="101" name="Rectangle 100"/>
          <p:cNvSpPr/>
          <p:nvPr/>
        </p:nvSpPr>
        <p:spPr bwMode="gray">
          <a:xfrm>
            <a:off x="6413643" y="2328449"/>
            <a:ext cx="2798069" cy="872694"/>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Retail channels</a:t>
            </a:r>
          </a:p>
        </p:txBody>
      </p:sp>
      <p:sp>
        <p:nvSpPr>
          <p:cNvPr id="102" name="Rectangle 101"/>
          <p:cNvSpPr/>
          <p:nvPr/>
        </p:nvSpPr>
        <p:spPr bwMode="gray">
          <a:xfrm>
            <a:off x="6473039" y="2543403"/>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RxConnect channels</a:t>
            </a:r>
          </a:p>
        </p:txBody>
      </p:sp>
      <p:sp>
        <p:nvSpPr>
          <p:cNvPr id="109" name="Rectangle 108"/>
          <p:cNvSpPr/>
          <p:nvPr/>
        </p:nvSpPr>
        <p:spPr bwMode="gray">
          <a:xfrm>
            <a:off x="7020413" y="2540441"/>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Minute Clinic Epic</a:t>
            </a:r>
          </a:p>
        </p:txBody>
      </p:sp>
      <p:sp>
        <p:nvSpPr>
          <p:cNvPr id="111" name="Rectangle 110"/>
          <p:cNvSpPr/>
          <p:nvPr/>
        </p:nvSpPr>
        <p:spPr bwMode="gray">
          <a:xfrm>
            <a:off x="7555810" y="253391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HealthHUB</a:t>
            </a:r>
          </a:p>
        </p:txBody>
      </p:sp>
      <p:sp>
        <p:nvSpPr>
          <p:cNvPr id="112" name="Rectangle 111"/>
          <p:cNvSpPr/>
          <p:nvPr/>
        </p:nvSpPr>
        <p:spPr bwMode="gray">
          <a:xfrm>
            <a:off x="8096886" y="253391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POS</a:t>
            </a:r>
          </a:p>
        </p:txBody>
      </p:sp>
      <p:sp>
        <p:nvSpPr>
          <p:cNvPr id="126" name="Rectangle 125"/>
          <p:cNvSpPr/>
          <p:nvPr/>
        </p:nvSpPr>
        <p:spPr bwMode="gray">
          <a:xfrm>
            <a:off x="6473038" y="2831720"/>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RPh Panels</a:t>
            </a:r>
          </a:p>
        </p:txBody>
      </p:sp>
      <p:sp>
        <p:nvSpPr>
          <p:cNvPr id="131" name="Rectangle 130"/>
          <p:cNvSpPr/>
          <p:nvPr/>
        </p:nvSpPr>
        <p:spPr bwMode="gray">
          <a:xfrm>
            <a:off x="7020412" y="2832467"/>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PCC</a:t>
            </a:r>
          </a:p>
        </p:txBody>
      </p:sp>
      <p:sp>
        <p:nvSpPr>
          <p:cNvPr id="134" name="Rectangle 133"/>
          <p:cNvSpPr/>
          <p:nvPr/>
        </p:nvSpPr>
        <p:spPr bwMode="gray">
          <a:xfrm>
            <a:off x="8642673" y="253391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RPCC</a:t>
            </a:r>
          </a:p>
        </p:txBody>
      </p:sp>
      <p:sp>
        <p:nvSpPr>
          <p:cNvPr id="138" name="Rectangle 137"/>
          <p:cNvSpPr/>
          <p:nvPr/>
        </p:nvSpPr>
        <p:spPr bwMode="gray">
          <a:xfrm>
            <a:off x="6413643" y="4359489"/>
            <a:ext cx="2798069" cy="872694"/>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PBM channels</a:t>
            </a:r>
          </a:p>
        </p:txBody>
      </p:sp>
      <p:sp>
        <p:nvSpPr>
          <p:cNvPr id="152" name="Rectangle 151"/>
          <p:cNvSpPr/>
          <p:nvPr/>
        </p:nvSpPr>
        <p:spPr bwMode="gray">
          <a:xfrm>
            <a:off x="6455582" y="4548935"/>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eClinical</a:t>
            </a:r>
          </a:p>
        </p:txBody>
      </p:sp>
      <p:sp>
        <p:nvSpPr>
          <p:cNvPr id="153" name="Rectangle 152"/>
          <p:cNvSpPr/>
          <p:nvPr/>
        </p:nvSpPr>
        <p:spPr bwMode="gray">
          <a:xfrm>
            <a:off x="7545945" y="4548187"/>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Outbound call center</a:t>
            </a:r>
          </a:p>
        </p:txBody>
      </p:sp>
      <p:sp>
        <p:nvSpPr>
          <p:cNvPr id="154" name="Rectangle 153"/>
          <p:cNvSpPr/>
          <p:nvPr/>
        </p:nvSpPr>
        <p:spPr bwMode="gray">
          <a:xfrm>
            <a:off x="8093320" y="4548935"/>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RxAd call center</a:t>
            </a:r>
          </a:p>
        </p:txBody>
      </p:sp>
      <p:sp>
        <p:nvSpPr>
          <p:cNvPr id="155" name="Rectangle 154"/>
          <p:cNvSpPr/>
          <p:nvPr/>
        </p:nvSpPr>
        <p:spPr bwMode="gray">
          <a:xfrm>
            <a:off x="8628716" y="4543443"/>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Transform care</a:t>
            </a:r>
          </a:p>
        </p:txBody>
      </p:sp>
      <p:sp>
        <p:nvSpPr>
          <p:cNvPr id="156" name="Rectangle 155"/>
          <p:cNvSpPr/>
          <p:nvPr/>
        </p:nvSpPr>
        <p:spPr bwMode="gray">
          <a:xfrm>
            <a:off x="6447027" y="4854824"/>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Specialty call center</a:t>
            </a:r>
          </a:p>
        </p:txBody>
      </p:sp>
      <p:sp>
        <p:nvSpPr>
          <p:cNvPr id="157" name="Rectangle 156"/>
          <p:cNvSpPr/>
          <p:nvPr/>
        </p:nvSpPr>
        <p:spPr bwMode="gray">
          <a:xfrm>
            <a:off x="7001370" y="4548935"/>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Coram Epic</a:t>
            </a:r>
          </a:p>
        </p:txBody>
      </p:sp>
      <p:sp>
        <p:nvSpPr>
          <p:cNvPr id="158" name="Rectangle 157"/>
          <p:cNvSpPr/>
          <p:nvPr/>
        </p:nvSpPr>
        <p:spPr bwMode="gray">
          <a:xfrm>
            <a:off x="6992815" y="4854824"/>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Non-CVS pharmacies</a:t>
            </a:r>
          </a:p>
        </p:txBody>
      </p:sp>
      <p:sp>
        <p:nvSpPr>
          <p:cNvPr id="161" name="Rectangle 160"/>
          <p:cNvSpPr/>
          <p:nvPr/>
        </p:nvSpPr>
        <p:spPr bwMode="gray">
          <a:xfrm>
            <a:off x="6413643" y="3340269"/>
            <a:ext cx="2798069" cy="872694"/>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HCB channels</a:t>
            </a:r>
          </a:p>
        </p:txBody>
      </p:sp>
      <p:sp>
        <p:nvSpPr>
          <p:cNvPr id="162" name="Rectangle 161"/>
          <p:cNvSpPr/>
          <p:nvPr/>
        </p:nvSpPr>
        <p:spPr bwMode="gray">
          <a:xfrm>
            <a:off x="6473039" y="3644826"/>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Med compass</a:t>
            </a:r>
          </a:p>
        </p:txBody>
      </p:sp>
      <p:sp>
        <p:nvSpPr>
          <p:cNvPr id="169" name="Rectangle 168"/>
          <p:cNvSpPr/>
          <p:nvPr/>
        </p:nvSpPr>
        <p:spPr bwMode="gray">
          <a:xfrm>
            <a:off x="7020413" y="3641864"/>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ATV</a:t>
            </a:r>
          </a:p>
        </p:txBody>
      </p:sp>
      <p:sp>
        <p:nvSpPr>
          <p:cNvPr id="170" name="Rectangle 169"/>
          <p:cNvSpPr/>
          <p:nvPr/>
        </p:nvSpPr>
        <p:spPr bwMode="gray">
          <a:xfrm>
            <a:off x="7555810" y="3635341"/>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CEC</a:t>
            </a:r>
          </a:p>
        </p:txBody>
      </p:sp>
      <p:sp>
        <p:nvSpPr>
          <p:cNvPr id="172" name="Rectangle 171"/>
          <p:cNvSpPr/>
          <p:nvPr/>
        </p:nvSpPr>
        <p:spPr bwMode="gray">
          <a:xfrm>
            <a:off x="8096886" y="3635341"/>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GPS</a:t>
            </a:r>
          </a:p>
        </p:txBody>
      </p:sp>
      <p:sp>
        <p:nvSpPr>
          <p:cNvPr id="182" name="Rectangle 181"/>
          <p:cNvSpPr/>
          <p:nvPr/>
        </p:nvSpPr>
        <p:spPr bwMode="gray">
          <a:xfrm>
            <a:off x="7556140" y="2831720"/>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Instore counsel</a:t>
            </a:r>
          </a:p>
        </p:txBody>
      </p:sp>
      <p:sp>
        <p:nvSpPr>
          <p:cNvPr id="184" name="Rectangle 183"/>
          <p:cNvSpPr/>
          <p:nvPr/>
        </p:nvSpPr>
        <p:spPr bwMode="gray">
          <a:xfrm>
            <a:off x="8093320" y="2831719"/>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RPh AI</a:t>
            </a:r>
          </a:p>
        </p:txBody>
      </p:sp>
      <p:sp>
        <p:nvSpPr>
          <p:cNvPr id="189" name="Oval 188"/>
          <p:cNvSpPr/>
          <p:nvPr/>
        </p:nvSpPr>
        <p:spPr bwMode="gray">
          <a:xfrm>
            <a:off x="7577272" y="767334"/>
            <a:ext cx="288375" cy="231472"/>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3</a:t>
            </a:r>
          </a:p>
        </p:txBody>
      </p:sp>
      <p:sp>
        <p:nvSpPr>
          <p:cNvPr id="190" name="TextBox 189"/>
          <p:cNvSpPr txBox="1"/>
          <p:nvPr/>
        </p:nvSpPr>
        <p:spPr>
          <a:xfrm>
            <a:off x="7079548" y="1023447"/>
            <a:ext cx="1608731" cy="161541"/>
          </a:xfrm>
          <a:prstGeom prst="rect">
            <a:avLst/>
          </a:prstGeom>
          <a:noFill/>
        </p:spPr>
        <p:txBody>
          <a:bodyPr wrap="square" lIns="0" tIns="0" rIns="0" bIns="0" rtlCol="0">
            <a:spAutoFit/>
          </a:bodyPr>
          <a:lstStyle/>
          <a:p>
            <a:pPr algn="ctr"/>
            <a:r>
              <a:rPr lang="en-US" sz="1050" b="1" dirty="0">
                <a:solidFill>
                  <a:srgbClr val="C00000"/>
                </a:solidFill>
              </a:rPr>
              <a:t>Omni-channel delivery</a:t>
            </a:r>
          </a:p>
        </p:txBody>
      </p:sp>
      <p:sp>
        <p:nvSpPr>
          <p:cNvPr id="194" name="Rectangle 193"/>
          <p:cNvSpPr/>
          <p:nvPr/>
        </p:nvSpPr>
        <p:spPr bwMode="gray">
          <a:xfrm>
            <a:off x="8637962" y="3635340"/>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SFMC</a:t>
            </a:r>
          </a:p>
        </p:txBody>
      </p:sp>
      <p:sp>
        <p:nvSpPr>
          <p:cNvPr id="146" name="Rectangle 145"/>
          <p:cNvSpPr/>
          <p:nvPr/>
        </p:nvSpPr>
        <p:spPr bwMode="gray">
          <a:xfrm>
            <a:off x="841483" y="1379275"/>
            <a:ext cx="842801" cy="696662"/>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Care Engine </a:t>
            </a:r>
            <a:r>
              <a:rPr lang="en-US" sz="800" b="1" dirty="0">
                <a:solidFill>
                  <a:schemeClr val="tx1"/>
                </a:solidFill>
              </a:rPr>
              <a:t>Targeting</a:t>
            </a:r>
            <a:endParaRPr lang="en-US" sz="700" b="1" dirty="0">
              <a:solidFill>
                <a:schemeClr val="tx1"/>
              </a:solidFill>
            </a:endParaRPr>
          </a:p>
        </p:txBody>
      </p:sp>
      <p:sp>
        <p:nvSpPr>
          <p:cNvPr id="147" name="Rectangle 146"/>
          <p:cNvSpPr/>
          <p:nvPr/>
        </p:nvSpPr>
        <p:spPr bwMode="gray">
          <a:xfrm>
            <a:off x="841483" y="3000215"/>
            <a:ext cx="842801" cy="696662"/>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Retail</a:t>
            </a:r>
          </a:p>
          <a:p>
            <a:pPr algn="ctr"/>
            <a:r>
              <a:rPr lang="en-US" sz="800" b="1" dirty="0">
                <a:solidFill>
                  <a:schemeClr val="tx1"/>
                </a:solidFill>
              </a:rPr>
              <a:t>Targeting</a:t>
            </a:r>
            <a:endParaRPr lang="en-US" sz="700" b="1" dirty="0">
              <a:solidFill>
                <a:schemeClr val="tx1"/>
              </a:solidFill>
            </a:endParaRPr>
          </a:p>
        </p:txBody>
      </p:sp>
      <p:sp>
        <p:nvSpPr>
          <p:cNvPr id="176" name="Rectangle 175"/>
          <p:cNvSpPr/>
          <p:nvPr/>
        </p:nvSpPr>
        <p:spPr bwMode="gray">
          <a:xfrm>
            <a:off x="841483" y="3826022"/>
            <a:ext cx="842801" cy="696662"/>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HCB</a:t>
            </a:r>
          </a:p>
          <a:p>
            <a:pPr algn="ctr"/>
            <a:r>
              <a:rPr lang="en-US" sz="800" b="1" dirty="0">
                <a:solidFill>
                  <a:schemeClr val="tx1"/>
                </a:solidFill>
              </a:rPr>
              <a:t>Targeting</a:t>
            </a:r>
            <a:endParaRPr lang="en-US" sz="700" b="1" dirty="0">
              <a:solidFill>
                <a:schemeClr val="tx1"/>
              </a:solidFill>
            </a:endParaRPr>
          </a:p>
        </p:txBody>
      </p:sp>
      <p:sp>
        <p:nvSpPr>
          <p:cNvPr id="177" name="Rectangle 176"/>
          <p:cNvSpPr/>
          <p:nvPr/>
        </p:nvSpPr>
        <p:spPr bwMode="gray">
          <a:xfrm>
            <a:off x="841483" y="4643171"/>
            <a:ext cx="842801" cy="696662"/>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PBM</a:t>
            </a:r>
          </a:p>
          <a:p>
            <a:pPr algn="ctr"/>
            <a:r>
              <a:rPr lang="en-US" sz="800" b="1" dirty="0">
                <a:solidFill>
                  <a:schemeClr val="tx1"/>
                </a:solidFill>
              </a:rPr>
              <a:t>Targeting</a:t>
            </a:r>
            <a:endParaRPr lang="en-US" sz="700" b="1" dirty="0">
              <a:solidFill>
                <a:schemeClr val="tx1"/>
              </a:solidFill>
            </a:endParaRPr>
          </a:p>
        </p:txBody>
      </p:sp>
      <p:sp>
        <p:nvSpPr>
          <p:cNvPr id="178" name="Rectangle 177"/>
          <p:cNvSpPr/>
          <p:nvPr/>
        </p:nvSpPr>
        <p:spPr bwMode="gray">
          <a:xfrm>
            <a:off x="6413643" y="1313679"/>
            <a:ext cx="2798069" cy="872694"/>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Digital channels</a:t>
            </a:r>
          </a:p>
        </p:txBody>
      </p:sp>
      <p:sp>
        <p:nvSpPr>
          <p:cNvPr id="203" name="Rectangle 202"/>
          <p:cNvSpPr/>
          <p:nvPr/>
        </p:nvSpPr>
        <p:spPr bwMode="gray">
          <a:xfrm>
            <a:off x="7014731" y="1882028"/>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Inbound IVR</a:t>
            </a:r>
          </a:p>
        </p:txBody>
      </p:sp>
      <p:sp>
        <p:nvSpPr>
          <p:cNvPr id="204" name="Rectangle 203"/>
          <p:cNvSpPr/>
          <p:nvPr/>
        </p:nvSpPr>
        <p:spPr bwMode="gray">
          <a:xfrm>
            <a:off x="7555809" y="1882028"/>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Intrado IVR &amp; SMS</a:t>
            </a:r>
          </a:p>
        </p:txBody>
      </p:sp>
      <p:sp>
        <p:nvSpPr>
          <p:cNvPr id="207" name="Rectangle 206"/>
          <p:cNvSpPr/>
          <p:nvPr/>
        </p:nvSpPr>
        <p:spPr bwMode="gray">
          <a:xfrm>
            <a:off x="6456692" y="1579185"/>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Retail digital</a:t>
            </a:r>
          </a:p>
        </p:txBody>
      </p:sp>
      <p:sp>
        <p:nvSpPr>
          <p:cNvPr id="209" name="Rectangle 208"/>
          <p:cNvSpPr/>
          <p:nvPr/>
        </p:nvSpPr>
        <p:spPr bwMode="gray">
          <a:xfrm>
            <a:off x="7581991" y="1580434"/>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Aetna Health</a:t>
            </a:r>
          </a:p>
        </p:txBody>
      </p:sp>
      <p:sp>
        <p:nvSpPr>
          <p:cNvPr id="211" name="Rectangle 210"/>
          <p:cNvSpPr/>
          <p:nvPr/>
        </p:nvSpPr>
        <p:spPr bwMode="gray">
          <a:xfrm>
            <a:off x="7014105" y="1579185"/>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Health Cloud</a:t>
            </a:r>
          </a:p>
        </p:txBody>
      </p:sp>
      <p:sp>
        <p:nvSpPr>
          <p:cNvPr id="212" name="Rectangle 211"/>
          <p:cNvSpPr/>
          <p:nvPr/>
        </p:nvSpPr>
        <p:spPr bwMode="gray">
          <a:xfrm>
            <a:off x="8136630" y="1580434"/>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PBM </a:t>
            </a:r>
          </a:p>
          <a:p>
            <a:pPr algn="ctr"/>
            <a:r>
              <a:rPr lang="en-US" sz="700" b="1" dirty="0">
                <a:solidFill>
                  <a:schemeClr val="tx1"/>
                </a:solidFill>
              </a:rPr>
              <a:t>Digital</a:t>
            </a:r>
          </a:p>
        </p:txBody>
      </p:sp>
      <p:sp>
        <p:nvSpPr>
          <p:cNvPr id="213" name="Rectangle 212"/>
          <p:cNvSpPr/>
          <p:nvPr/>
        </p:nvSpPr>
        <p:spPr bwMode="gray">
          <a:xfrm>
            <a:off x="8688280" y="1582393"/>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SMS</a:t>
            </a:r>
          </a:p>
        </p:txBody>
      </p:sp>
      <p:sp>
        <p:nvSpPr>
          <p:cNvPr id="216" name="Rectangle 215"/>
          <p:cNvSpPr/>
          <p:nvPr/>
        </p:nvSpPr>
        <p:spPr bwMode="gray">
          <a:xfrm>
            <a:off x="6455582" y="1886707"/>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Email</a:t>
            </a:r>
          </a:p>
        </p:txBody>
      </p:sp>
      <p:sp>
        <p:nvSpPr>
          <p:cNvPr id="244" name="Right Arrow 243"/>
          <p:cNvSpPr/>
          <p:nvPr/>
        </p:nvSpPr>
        <p:spPr bwMode="gray">
          <a:xfrm>
            <a:off x="2026235" y="3666692"/>
            <a:ext cx="632052" cy="196983"/>
          </a:xfrm>
          <a:prstGeom prst="rightArrow">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cxnSp>
        <p:nvCxnSpPr>
          <p:cNvPr id="247" name="Straight Arrow Connector 246"/>
          <p:cNvCxnSpPr/>
          <p:nvPr/>
        </p:nvCxnSpPr>
        <p:spPr>
          <a:xfrm flipV="1">
            <a:off x="5398716" y="2690097"/>
            <a:ext cx="575679" cy="744906"/>
          </a:xfrm>
          <a:prstGeom prst="straightConnector1">
            <a:avLst/>
          </a:prstGeom>
          <a:ln w="12700" cmpd="sng">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5413243" y="3177421"/>
            <a:ext cx="743524" cy="473843"/>
          </a:xfrm>
          <a:prstGeom prst="straightConnector1">
            <a:avLst/>
          </a:prstGeom>
          <a:ln w="12700" cmpd="sng">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p:nvPr/>
        </p:nvCxnSpPr>
        <p:spPr>
          <a:xfrm>
            <a:off x="5405717" y="3948865"/>
            <a:ext cx="751050" cy="443519"/>
          </a:xfrm>
          <a:prstGeom prst="straightConnector1">
            <a:avLst/>
          </a:prstGeom>
          <a:ln w="12700" cmpd="sng">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a:off x="5413244" y="4246165"/>
            <a:ext cx="545653" cy="610282"/>
          </a:xfrm>
          <a:prstGeom prst="straightConnector1">
            <a:avLst/>
          </a:prstGeom>
          <a:ln w="12700" cmpd="sng">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p:nvPr/>
        </p:nvCxnSpPr>
        <p:spPr>
          <a:xfrm flipH="1" flipV="1">
            <a:off x="5432377" y="5153180"/>
            <a:ext cx="784232" cy="344"/>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3" name="TextBox 262"/>
          <p:cNvSpPr txBox="1"/>
          <p:nvPr/>
        </p:nvSpPr>
        <p:spPr>
          <a:xfrm>
            <a:off x="5563834" y="5029872"/>
            <a:ext cx="528243" cy="123015"/>
          </a:xfrm>
          <a:prstGeom prst="rect">
            <a:avLst/>
          </a:prstGeom>
          <a:noFill/>
        </p:spPr>
        <p:txBody>
          <a:bodyPr wrap="square" lIns="0" tIns="0" rIns="0" bIns="0" rtlCol="0">
            <a:spAutoFit/>
          </a:bodyPr>
          <a:lstStyle/>
          <a:p>
            <a:r>
              <a:rPr lang="en-US" sz="800" dirty="0">
                <a:solidFill>
                  <a:schemeClr val="tx2"/>
                </a:solidFill>
              </a:rPr>
              <a:t>Feedback</a:t>
            </a:r>
          </a:p>
        </p:txBody>
      </p:sp>
      <p:cxnSp>
        <p:nvCxnSpPr>
          <p:cNvPr id="264" name="Straight Arrow Connector 263"/>
          <p:cNvCxnSpPr/>
          <p:nvPr/>
        </p:nvCxnSpPr>
        <p:spPr>
          <a:xfrm flipH="1" flipV="1">
            <a:off x="5423106" y="2474131"/>
            <a:ext cx="784232" cy="344"/>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5" name="TextBox 264"/>
          <p:cNvSpPr txBox="1"/>
          <p:nvPr/>
        </p:nvSpPr>
        <p:spPr>
          <a:xfrm>
            <a:off x="5554562" y="2350823"/>
            <a:ext cx="528243" cy="123015"/>
          </a:xfrm>
          <a:prstGeom prst="rect">
            <a:avLst/>
          </a:prstGeom>
          <a:noFill/>
        </p:spPr>
        <p:txBody>
          <a:bodyPr wrap="square" lIns="0" tIns="0" rIns="0" bIns="0" rtlCol="0">
            <a:spAutoFit/>
          </a:bodyPr>
          <a:lstStyle/>
          <a:p>
            <a:r>
              <a:rPr lang="en-US" sz="800" dirty="0">
                <a:solidFill>
                  <a:schemeClr val="tx2"/>
                </a:solidFill>
              </a:rPr>
              <a:t>Feedback</a:t>
            </a:r>
          </a:p>
        </p:txBody>
      </p:sp>
      <p:sp>
        <p:nvSpPr>
          <p:cNvPr id="266" name="Rectangle 265"/>
          <p:cNvSpPr/>
          <p:nvPr/>
        </p:nvSpPr>
        <p:spPr bwMode="gray">
          <a:xfrm>
            <a:off x="3136003" y="1718040"/>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Rules-based decision engine</a:t>
            </a:r>
          </a:p>
        </p:txBody>
      </p:sp>
      <p:sp>
        <p:nvSpPr>
          <p:cNvPr id="268" name="Rectangle 267"/>
          <p:cNvSpPr/>
          <p:nvPr/>
        </p:nvSpPr>
        <p:spPr bwMode="gray">
          <a:xfrm>
            <a:off x="3145274" y="2001547"/>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Journey orchestration</a:t>
            </a:r>
          </a:p>
        </p:txBody>
      </p:sp>
      <p:sp>
        <p:nvSpPr>
          <p:cNvPr id="269" name="Rectangle 268"/>
          <p:cNvSpPr/>
          <p:nvPr/>
        </p:nvSpPr>
        <p:spPr bwMode="gray">
          <a:xfrm>
            <a:off x="3145273" y="2283553"/>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Predictive, adaptive models</a:t>
            </a:r>
          </a:p>
        </p:txBody>
      </p:sp>
      <p:sp>
        <p:nvSpPr>
          <p:cNvPr id="270" name="Rectangle 269"/>
          <p:cNvSpPr/>
          <p:nvPr/>
        </p:nvSpPr>
        <p:spPr bwMode="gray">
          <a:xfrm>
            <a:off x="3140212" y="2568562"/>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Campaign management</a:t>
            </a:r>
          </a:p>
        </p:txBody>
      </p:sp>
      <p:sp>
        <p:nvSpPr>
          <p:cNvPr id="271" name="Rectangle 270"/>
          <p:cNvSpPr/>
          <p:nvPr/>
        </p:nvSpPr>
        <p:spPr bwMode="gray">
          <a:xfrm>
            <a:off x="3136003" y="2867606"/>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a:solidFill>
                  <a:schemeClr val="tx1"/>
                </a:solidFill>
              </a:rPr>
              <a:t>De-duplication, de-collision</a:t>
            </a:r>
            <a:endParaRPr lang="en-US" sz="900" b="1" dirty="0">
              <a:solidFill>
                <a:schemeClr val="tx1"/>
              </a:solidFill>
            </a:endParaRPr>
          </a:p>
        </p:txBody>
      </p:sp>
      <p:sp>
        <p:nvSpPr>
          <p:cNvPr id="272" name="Rectangle 271"/>
          <p:cNvSpPr/>
          <p:nvPr/>
        </p:nvSpPr>
        <p:spPr bwMode="gray">
          <a:xfrm>
            <a:off x="3145274" y="3151114"/>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Prioritization, bundling</a:t>
            </a:r>
          </a:p>
        </p:txBody>
      </p:sp>
      <p:sp>
        <p:nvSpPr>
          <p:cNvPr id="273" name="Rectangle 272"/>
          <p:cNvSpPr/>
          <p:nvPr/>
        </p:nvSpPr>
        <p:spPr bwMode="gray">
          <a:xfrm>
            <a:off x="3145273" y="3433119"/>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Channel identification</a:t>
            </a:r>
          </a:p>
        </p:txBody>
      </p:sp>
      <p:sp>
        <p:nvSpPr>
          <p:cNvPr id="274" name="Rectangle 273"/>
          <p:cNvSpPr/>
          <p:nvPr/>
        </p:nvSpPr>
        <p:spPr bwMode="gray">
          <a:xfrm>
            <a:off x="3140212" y="3988997"/>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Disposition tracking</a:t>
            </a:r>
          </a:p>
        </p:txBody>
      </p:sp>
      <p:sp>
        <p:nvSpPr>
          <p:cNvPr id="276" name="Freeform 37"/>
          <p:cNvSpPr>
            <a:spLocks noChangeAspect="1" noEditPoints="1"/>
          </p:cNvSpPr>
          <p:nvPr/>
        </p:nvSpPr>
        <p:spPr bwMode="auto">
          <a:xfrm>
            <a:off x="9250008" y="1313680"/>
            <a:ext cx="356908" cy="222407"/>
          </a:xfrm>
          <a:custGeom>
            <a:avLst/>
            <a:gdLst>
              <a:gd name="T0" fmla="*/ 1274 w 2154"/>
              <a:gd name="T1" fmla="*/ 475 h 1536"/>
              <a:gd name="T2" fmla="*/ 1274 w 2154"/>
              <a:gd name="T3" fmla="*/ 82 h 1536"/>
              <a:gd name="T4" fmla="*/ 881 w 2154"/>
              <a:gd name="T5" fmla="*/ 82 h 1536"/>
              <a:gd name="T6" fmla="*/ 881 w 2154"/>
              <a:gd name="T7" fmla="*/ 475 h 1536"/>
              <a:gd name="T8" fmla="*/ 1078 w 2154"/>
              <a:gd name="T9" fmla="*/ 69 h 1536"/>
              <a:gd name="T10" fmla="*/ 1078 w 2154"/>
              <a:gd name="T11" fmla="*/ 488 h 1536"/>
              <a:gd name="T12" fmla="*/ 1078 w 2154"/>
              <a:gd name="T13" fmla="*/ 69 h 1536"/>
              <a:gd name="T14" fmla="*/ 839 w 2154"/>
              <a:gd name="T15" fmla="*/ 892 h 1536"/>
              <a:gd name="T16" fmla="*/ 770 w 2154"/>
              <a:gd name="T17" fmla="*/ 1536 h 1536"/>
              <a:gd name="T18" fmla="*/ 1317 w 2154"/>
              <a:gd name="T19" fmla="*/ 892 h 1536"/>
              <a:gd name="T20" fmla="*/ 1386 w 2154"/>
              <a:gd name="T21" fmla="*/ 1536 h 1536"/>
              <a:gd name="T22" fmla="*/ 1317 w 2154"/>
              <a:gd name="T23" fmla="*/ 892 h 1536"/>
              <a:gd name="T24" fmla="*/ 658 w 2154"/>
              <a:gd name="T25" fmla="*/ 576 h 1536"/>
              <a:gd name="T26" fmla="*/ 658 w 2154"/>
              <a:gd name="T27" fmla="*/ 183 h 1536"/>
              <a:gd name="T28" fmla="*/ 265 w 2154"/>
              <a:gd name="T29" fmla="*/ 183 h 1536"/>
              <a:gd name="T30" fmla="*/ 265 w 2154"/>
              <a:gd name="T31" fmla="*/ 576 h 1536"/>
              <a:gd name="T32" fmla="*/ 462 w 2154"/>
              <a:gd name="T33" fmla="*/ 170 h 1536"/>
              <a:gd name="T34" fmla="*/ 462 w 2154"/>
              <a:gd name="T35" fmla="*/ 589 h 1536"/>
              <a:gd name="T36" fmla="*/ 462 w 2154"/>
              <a:gd name="T37" fmla="*/ 170 h 1536"/>
              <a:gd name="T38" fmla="*/ 248 w 2154"/>
              <a:gd name="T39" fmla="*/ 993 h 1536"/>
              <a:gd name="T40" fmla="*/ 179 w 2154"/>
              <a:gd name="T41" fmla="*/ 1536 h 1536"/>
              <a:gd name="T42" fmla="*/ 1692 w 2154"/>
              <a:gd name="T43" fmla="*/ 658 h 1536"/>
              <a:gd name="T44" fmla="*/ 1971 w 2154"/>
              <a:gd name="T45" fmla="*/ 380 h 1536"/>
              <a:gd name="T46" fmla="*/ 1692 w 2154"/>
              <a:gd name="T47" fmla="*/ 101 h 1536"/>
              <a:gd name="T48" fmla="*/ 1414 w 2154"/>
              <a:gd name="T49" fmla="*/ 380 h 1536"/>
              <a:gd name="T50" fmla="*/ 1692 w 2154"/>
              <a:gd name="T51" fmla="*/ 658 h 1536"/>
              <a:gd name="T52" fmla="*/ 1902 w 2154"/>
              <a:gd name="T53" fmla="*/ 380 h 1536"/>
              <a:gd name="T54" fmla="*/ 1483 w 2154"/>
              <a:gd name="T55" fmla="*/ 380 h 1536"/>
              <a:gd name="T56" fmla="*/ 2154 w 2154"/>
              <a:gd name="T57" fmla="*/ 923 h 1536"/>
              <a:gd name="T58" fmla="*/ 2154 w 2154"/>
              <a:gd name="T59" fmla="*/ 1536 h 1536"/>
              <a:gd name="T60" fmla="*/ 2086 w 2154"/>
              <a:gd name="T61" fmla="*/ 923 h 1536"/>
              <a:gd name="T62" fmla="*/ 1562 w 2154"/>
              <a:gd name="T63" fmla="*/ 798 h 1536"/>
              <a:gd name="T64" fmla="*/ 1564 w 2154"/>
              <a:gd name="T65" fmla="*/ 991 h 1536"/>
              <a:gd name="T66" fmla="*/ 1496 w 2154"/>
              <a:gd name="T67" fmla="*/ 1536 h 1536"/>
              <a:gd name="T68" fmla="*/ 1371 w 2154"/>
              <a:gd name="T69" fmla="*/ 696 h 1536"/>
              <a:gd name="T70" fmla="*/ 659 w 2154"/>
              <a:gd name="T71" fmla="*/ 821 h 1536"/>
              <a:gd name="T72" fmla="*/ 660 w 2154"/>
              <a:gd name="T73" fmla="*/ 1536 h 1536"/>
              <a:gd name="T74" fmla="*/ 591 w 2154"/>
              <a:gd name="T75" fmla="*/ 821 h 1536"/>
              <a:gd name="T76" fmla="*/ 194 w 2154"/>
              <a:gd name="T77" fmla="*/ 798 h 1536"/>
              <a:gd name="T78" fmla="*/ 68 w 2154"/>
              <a:gd name="T79" fmla="*/ 1092 h 1536"/>
              <a:gd name="T80" fmla="*/ 0 w 2154"/>
              <a:gd name="T81" fmla="*/ 1536 h 1536"/>
              <a:gd name="T82" fmla="*/ 57 w 2154"/>
              <a:gd name="T83" fmla="*/ 785 h 1536"/>
              <a:gd name="T84" fmla="*/ 615 w 2154"/>
              <a:gd name="T85" fmla="*/ 729 h 1536"/>
              <a:gd name="T86" fmla="*/ 785 w 2154"/>
              <a:gd name="T87" fmla="*/ 628 h 1536"/>
              <a:gd name="T88" fmla="*/ 1507 w 2154"/>
              <a:gd name="T89" fmla="*/ 684 h 1536"/>
              <a:gd name="T90" fmla="*/ 1960 w 2154"/>
              <a:gd name="T91" fmla="*/ 729 h 1536"/>
              <a:gd name="T92" fmla="*/ 2154 w 2154"/>
              <a:gd name="T93" fmla="*/ 923 h 1536"/>
              <a:gd name="T94" fmla="*/ 1976 w 2154"/>
              <a:gd name="T95" fmla="*/ 993 h 1536"/>
              <a:gd name="T96" fmla="*/ 1907 w 2154"/>
              <a:gd name="T97" fmla="*/ 1536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4" h="1536">
                <a:moveTo>
                  <a:pt x="1078" y="557"/>
                </a:moveTo>
                <a:cubicBezTo>
                  <a:pt x="1152" y="557"/>
                  <a:pt x="1222" y="528"/>
                  <a:pt x="1274" y="475"/>
                </a:cubicBezTo>
                <a:cubicBezTo>
                  <a:pt x="1327" y="422"/>
                  <a:pt x="1356" y="353"/>
                  <a:pt x="1356" y="278"/>
                </a:cubicBezTo>
                <a:cubicBezTo>
                  <a:pt x="1356" y="204"/>
                  <a:pt x="1327" y="134"/>
                  <a:pt x="1274" y="82"/>
                </a:cubicBezTo>
                <a:cubicBezTo>
                  <a:pt x="1222" y="29"/>
                  <a:pt x="1152" y="0"/>
                  <a:pt x="1078" y="0"/>
                </a:cubicBezTo>
                <a:cubicBezTo>
                  <a:pt x="1003" y="0"/>
                  <a:pt x="933" y="29"/>
                  <a:pt x="881" y="82"/>
                </a:cubicBezTo>
                <a:cubicBezTo>
                  <a:pt x="828" y="134"/>
                  <a:pt x="799" y="204"/>
                  <a:pt x="799" y="278"/>
                </a:cubicBezTo>
                <a:cubicBezTo>
                  <a:pt x="799" y="353"/>
                  <a:pt x="828" y="422"/>
                  <a:pt x="881" y="475"/>
                </a:cubicBezTo>
                <a:cubicBezTo>
                  <a:pt x="933" y="528"/>
                  <a:pt x="1003" y="557"/>
                  <a:pt x="1078" y="557"/>
                </a:cubicBezTo>
                <a:close/>
                <a:moveTo>
                  <a:pt x="1078" y="69"/>
                </a:moveTo>
                <a:cubicBezTo>
                  <a:pt x="1193" y="69"/>
                  <a:pt x="1287" y="163"/>
                  <a:pt x="1287" y="278"/>
                </a:cubicBezTo>
                <a:cubicBezTo>
                  <a:pt x="1287" y="394"/>
                  <a:pt x="1193" y="488"/>
                  <a:pt x="1078" y="488"/>
                </a:cubicBezTo>
                <a:cubicBezTo>
                  <a:pt x="962" y="488"/>
                  <a:pt x="868" y="394"/>
                  <a:pt x="868" y="278"/>
                </a:cubicBezTo>
                <a:cubicBezTo>
                  <a:pt x="868" y="163"/>
                  <a:pt x="962" y="69"/>
                  <a:pt x="1078" y="69"/>
                </a:cubicBezTo>
                <a:close/>
                <a:moveTo>
                  <a:pt x="770" y="892"/>
                </a:moveTo>
                <a:cubicBezTo>
                  <a:pt x="839" y="892"/>
                  <a:pt x="839" y="892"/>
                  <a:pt x="839" y="892"/>
                </a:cubicBezTo>
                <a:cubicBezTo>
                  <a:pt x="839" y="1536"/>
                  <a:pt x="839" y="1536"/>
                  <a:pt x="839" y="1536"/>
                </a:cubicBezTo>
                <a:cubicBezTo>
                  <a:pt x="770" y="1536"/>
                  <a:pt x="770" y="1536"/>
                  <a:pt x="770" y="1536"/>
                </a:cubicBezTo>
                <a:lnTo>
                  <a:pt x="770" y="892"/>
                </a:lnTo>
                <a:close/>
                <a:moveTo>
                  <a:pt x="1317" y="892"/>
                </a:moveTo>
                <a:cubicBezTo>
                  <a:pt x="1386" y="892"/>
                  <a:pt x="1386" y="892"/>
                  <a:pt x="1386" y="892"/>
                </a:cubicBezTo>
                <a:cubicBezTo>
                  <a:pt x="1386" y="1536"/>
                  <a:pt x="1386" y="1536"/>
                  <a:pt x="1386" y="1536"/>
                </a:cubicBezTo>
                <a:cubicBezTo>
                  <a:pt x="1317" y="1536"/>
                  <a:pt x="1317" y="1536"/>
                  <a:pt x="1317" y="1536"/>
                </a:cubicBezTo>
                <a:lnTo>
                  <a:pt x="1317" y="892"/>
                </a:lnTo>
                <a:close/>
                <a:moveTo>
                  <a:pt x="462" y="658"/>
                </a:moveTo>
                <a:cubicBezTo>
                  <a:pt x="536" y="658"/>
                  <a:pt x="606" y="629"/>
                  <a:pt x="658" y="576"/>
                </a:cubicBezTo>
                <a:cubicBezTo>
                  <a:pt x="711" y="524"/>
                  <a:pt x="740" y="454"/>
                  <a:pt x="740" y="380"/>
                </a:cubicBezTo>
                <a:cubicBezTo>
                  <a:pt x="740" y="305"/>
                  <a:pt x="711" y="235"/>
                  <a:pt x="658" y="183"/>
                </a:cubicBezTo>
                <a:cubicBezTo>
                  <a:pt x="606" y="130"/>
                  <a:pt x="536" y="101"/>
                  <a:pt x="462" y="101"/>
                </a:cubicBezTo>
                <a:cubicBezTo>
                  <a:pt x="387" y="101"/>
                  <a:pt x="317" y="130"/>
                  <a:pt x="265" y="183"/>
                </a:cubicBezTo>
                <a:cubicBezTo>
                  <a:pt x="212" y="235"/>
                  <a:pt x="183" y="305"/>
                  <a:pt x="183" y="380"/>
                </a:cubicBezTo>
                <a:cubicBezTo>
                  <a:pt x="183" y="454"/>
                  <a:pt x="212" y="524"/>
                  <a:pt x="265" y="576"/>
                </a:cubicBezTo>
                <a:cubicBezTo>
                  <a:pt x="317" y="629"/>
                  <a:pt x="387" y="658"/>
                  <a:pt x="462" y="658"/>
                </a:cubicBezTo>
                <a:close/>
                <a:moveTo>
                  <a:pt x="462" y="170"/>
                </a:moveTo>
                <a:cubicBezTo>
                  <a:pt x="577" y="170"/>
                  <a:pt x="671" y="264"/>
                  <a:pt x="671" y="380"/>
                </a:cubicBezTo>
                <a:cubicBezTo>
                  <a:pt x="671" y="495"/>
                  <a:pt x="577" y="589"/>
                  <a:pt x="462" y="589"/>
                </a:cubicBezTo>
                <a:cubicBezTo>
                  <a:pt x="346" y="589"/>
                  <a:pt x="252" y="495"/>
                  <a:pt x="252" y="380"/>
                </a:cubicBezTo>
                <a:cubicBezTo>
                  <a:pt x="252" y="264"/>
                  <a:pt x="346" y="170"/>
                  <a:pt x="462" y="170"/>
                </a:cubicBezTo>
                <a:close/>
                <a:moveTo>
                  <a:pt x="179" y="993"/>
                </a:moveTo>
                <a:cubicBezTo>
                  <a:pt x="248" y="993"/>
                  <a:pt x="248" y="993"/>
                  <a:pt x="248" y="993"/>
                </a:cubicBezTo>
                <a:cubicBezTo>
                  <a:pt x="248" y="1536"/>
                  <a:pt x="248" y="1536"/>
                  <a:pt x="248" y="1536"/>
                </a:cubicBezTo>
                <a:cubicBezTo>
                  <a:pt x="179" y="1536"/>
                  <a:pt x="179" y="1536"/>
                  <a:pt x="179" y="1536"/>
                </a:cubicBezTo>
                <a:lnTo>
                  <a:pt x="179" y="993"/>
                </a:lnTo>
                <a:close/>
                <a:moveTo>
                  <a:pt x="1692" y="658"/>
                </a:moveTo>
                <a:cubicBezTo>
                  <a:pt x="1767" y="658"/>
                  <a:pt x="1837" y="629"/>
                  <a:pt x="1889" y="576"/>
                </a:cubicBezTo>
                <a:cubicBezTo>
                  <a:pt x="1942" y="524"/>
                  <a:pt x="1971" y="454"/>
                  <a:pt x="1971" y="380"/>
                </a:cubicBezTo>
                <a:cubicBezTo>
                  <a:pt x="1971" y="305"/>
                  <a:pt x="1942" y="235"/>
                  <a:pt x="1889" y="183"/>
                </a:cubicBezTo>
                <a:cubicBezTo>
                  <a:pt x="1837" y="130"/>
                  <a:pt x="1767" y="101"/>
                  <a:pt x="1692" y="101"/>
                </a:cubicBezTo>
                <a:cubicBezTo>
                  <a:pt x="1618" y="101"/>
                  <a:pt x="1548" y="130"/>
                  <a:pt x="1496" y="183"/>
                </a:cubicBezTo>
                <a:cubicBezTo>
                  <a:pt x="1443" y="235"/>
                  <a:pt x="1414" y="305"/>
                  <a:pt x="1414" y="380"/>
                </a:cubicBezTo>
                <a:cubicBezTo>
                  <a:pt x="1414" y="454"/>
                  <a:pt x="1443" y="524"/>
                  <a:pt x="1496" y="576"/>
                </a:cubicBezTo>
                <a:cubicBezTo>
                  <a:pt x="1548" y="629"/>
                  <a:pt x="1618" y="658"/>
                  <a:pt x="1692" y="658"/>
                </a:cubicBezTo>
                <a:close/>
                <a:moveTo>
                  <a:pt x="1692" y="170"/>
                </a:moveTo>
                <a:cubicBezTo>
                  <a:pt x="1808" y="170"/>
                  <a:pt x="1902" y="264"/>
                  <a:pt x="1902" y="380"/>
                </a:cubicBezTo>
                <a:cubicBezTo>
                  <a:pt x="1902" y="495"/>
                  <a:pt x="1808" y="589"/>
                  <a:pt x="1692" y="589"/>
                </a:cubicBezTo>
                <a:cubicBezTo>
                  <a:pt x="1577" y="589"/>
                  <a:pt x="1483" y="495"/>
                  <a:pt x="1483" y="380"/>
                </a:cubicBezTo>
                <a:cubicBezTo>
                  <a:pt x="1483" y="264"/>
                  <a:pt x="1577" y="170"/>
                  <a:pt x="1692" y="170"/>
                </a:cubicBezTo>
                <a:close/>
                <a:moveTo>
                  <a:pt x="2154" y="923"/>
                </a:moveTo>
                <a:cubicBezTo>
                  <a:pt x="2154" y="1092"/>
                  <a:pt x="2154" y="1092"/>
                  <a:pt x="2154" y="1092"/>
                </a:cubicBezTo>
                <a:cubicBezTo>
                  <a:pt x="2154" y="1536"/>
                  <a:pt x="2154" y="1536"/>
                  <a:pt x="2154" y="1536"/>
                </a:cubicBezTo>
                <a:cubicBezTo>
                  <a:pt x="2086" y="1536"/>
                  <a:pt x="2086" y="1536"/>
                  <a:pt x="2086" y="1536"/>
                </a:cubicBezTo>
                <a:cubicBezTo>
                  <a:pt x="2086" y="923"/>
                  <a:pt x="2086" y="923"/>
                  <a:pt x="2086" y="923"/>
                </a:cubicBezTo>
                <a:cubicBezTo>
                  <a:pt x="2086" y="853"/>
                  <a:pt x="2031" y="798"/>
                  <a:pt x="1960" y="798"/>
                </a:cubicBezTo>
                <a:cubicBezTo>
                  <a:pt x="1562" y="798"/>
                  <a:pt x="1562" y="798"/>
                  <a:pt x="1562" y="798"/>
                </a:cubicBezTo>
                <a:cubicBezTo>
                  <a:pt x="1563" y="805"/>
                  <a:pt x="1564" y="813"/>
                  <a:pt x="1564" y="821"/>
                </a:cubicBezTo>
                <a:cubicBezTo>
                  <a:pt x="1564" y="991"/>
                  <a:pt x="1564" y="991"/>
                  <a:pt x="1564" y="991"/>
                </a:cubicBezTo>
                <a:cubicBezTo>
                  <a:pt x="1564" y="1536"/>
                  <a:pt x="1564" y="1536"/>
                  <a:pt x="1564" y="1536"/>
                </a:cubicBezTo>
                <a:cubicBezTo>
                  <a:pt x="1496" y="1536"/>
                  <a:pt x="1496" y="1536"/>
                  <a:pt x="1496" y="1536"/>
                </a:cubicBezTo>
                <a:cubicBezTo>
                  <a:pt x="1496" y="821"/>
                  <a:pt x="1496" y="821"/>
                  <a:pt x="1496" y="821"/>
                </a:cubicBezTo>
                <a:cubicBezTo>
                  <a:pt x="1496" y="751"/>
                  <a:pt x="1441" y="696"/>
                  <a:pt x="1371" y="696"/>
                </a:cubicBezTo>
                <a:cubicBezTo>
                  <a:pt x="785" y="696"/>
                  <a:pt x="785" y="696"/>
                  <a:pt x="785" y="696"/>
                </a:cubicBezTo>
                <a:cubicBezTo>
                  <a:pt x="714" y="696"/>
                  <a:pt x="659" y="751"/>
                  <a:pt x="659" y="821"/>
                </a:cubicBezTo>
                <a:cubicBezTo>
                  <a:pt x="660" y="991"/>
                  <a:pt x="660" y="991"/>
                  <a:pt x="660" y="991"/>
                </a:cubicBezTo>
                <a:cubicBezTo>
                  <a:pt x="660" y="1536"/>
                  <a:pt x="660" y="1536"/>
                  <a:pt x="660" y="1536"/>
                </a:cubicBezTo>
                <a:cubicBezTo>
                  <a:pt x="591" y="1536"/>
                  <a:pt x="591" y="1536"/>
                  <a:pt x="591" y="1536"/>
                </a:cubicBezTo>
                <a:cubicBezTo>
                  <a:pt x="591" y="821"/>
                  <a:pt x="591" y="821"/>
                  <a:pt x="591" y="821"/>
                </a:cubicBezTo>
                <a:cubicBezTo>
                  <a:pt x="591" y="813"/>
                  <a:pt x="592" y="805"/>
                  <a:pt x="593" y="798"/>
                </a:cubicBezTo>
                <a:cubicBezTo>
                  <a:pt x="194" y="798"/>
                  <a:pt x="194" y="798"/>
                  <a:pt x="194" y="798"/>
                </a:cubicBezTo>
                <a:cubicBezTo>
                  <a:pt x="123" y="798"/>
                  <a:pt x="68" y="853"/>
                  <a:pt x="68" y="923"/>
                </a:cubicBezTo>
                <a:cubicBezTo>
                  <a:pt x="68" y="1092"/>
                  <a:pt x="68" y="1092"/>
                  <a:pt x="68" y="1092"/>
                </a:cubicBezTo>
                <a:cubicBezTo>
                  <a:pt x="68" y="1536"/>
                  <a:pt x="68" y="1536"/>
                  <a:pt x="68" y="1536"/>
                </a:cubicBezTo>
                <a:cubicBezTo>
                  <a:pt x="0" y="1536"/>
                  <a:pt x="0" y="1536"/>
                  <a:pt x="0" y="1536"/>
                </a:cubicBezTo>
                <a:cubicBezTo>
                  <a:pt x="0" y="923"/>
                  <a:pt x="0" y="923"/>
                  <a:pt x="0" y="923"/>
                </a:cubicBezTo>
                <a:cubicBezTo>
                  <a:pt x="0" y="870"/>
                  <a:pt x="20" y="821"/>
                  <a:pt x="57" y="785"/>
                </a:cubicBezTo>
                <a:cubicBezTo>
                  <a:pt x="93" y="749"/>
                  <a:pt x="142" y="729"/>
                  <a:pt x="194" y="729"/>
                </a:cubicBezTo>
                <a:cubicBezTo>
                  <a:pt x="615" y="729"/>
                  <a:pt x="615" y="729"/>
                  <a:pt x="615" y="729"/>
                </a:cubicBezTo>
                <a:cubicBezTo>
                  <a:pt x="624" y="713"/>
                  <a:pt x="634" y="697"/>
                  <a:pt x="648" y="684"/>
                </a:cubicBezTo>
                <a:cubicBezTo>
                  <a:pt x="684" y="648"/>
                  <a:pt x="733" y="628"/>
                  <a:pt x="785" y="628"/>
                </a:cubicBezTo>
                <a:cubicBezTo>
                  <a:pt x="1371" y="628"/>
                  <a:pt x="1371" y="628"/>
                  <a:pt x="1371" y="628"/>
                </a:cubicBezTo>
                <a:cubicBezTo>
                  <a:pt x="1423" y="628"/>
                  <a:pt x="1471" y="648"/>
                  <a:pt x="1507" y="684"/>
                </a:cubicBezTo>
                <a:cubicBezTo>
                  <a:pt x="1521" y="697"/>
                  <a:pt x="1531" y="713"/>
                  <a:pt x="1540" y="729"/>
                </a:cubicBezTo>
                <a:cubicBezTo>
                  <a:pt x="1960" y="729"/>
                  <a:pt x="1960" y="729"/>
                  <a:pt x="1960" y="729"/>
                </a:cubicBezTo>
                <a:cubicBezTo>
                  <a:pt x="2012" y="729"/>
                  <a:pt x="2061" y="749"/>
                  <a:pt x="2097" y="785"/>
                </a:cubicBezTo>
                <a:cubicBezTo>
                  <a:pt x="2134" y="821"/>
                  <a:pt x="2154" y="870"/>
                  <a:pt x="2154" y="923"/>
                </a:cubicBezTo>
                <a:close/>
                <a:moveTo>
                  <a:pt x="1907" y="993"/>
                </a:moveTo>
                <a:cubicBezTo>
                  <a:pt x="1976" y="993"/>
                  <a:pt x="1976" y="993"/>
                  <a:pt x="1976" y="993"/>
                </a:cubicBezTo>
                <a:cubicBezTo>
                  <a:pt x="1976" y="1536"/>
                  <a:pt x="1976" y="1536"/>
                  <a:pt x="1976" y="1536"/>
                </a:cubicBezTo>
                <a:cubicBezTo>
                  <a:pt x="1907" y="1536"/>
                  <a:pt x="1907" y="1536"/>
                  <a:pt x="1907" y="1536"/>
                </a:cubicBezTo>
                <a:lnTo>
                  <a:pt x="1907" y="993"/>
                </a:lnTo>
                <a:close/>
              </a:path>
            </a:pathLst>
          </a:custGeom>
          <a:solidFill>
            <a:srgbClr val="C00000"/>
          </a:solidFill>
          <a:ln>
            <a:noFill/>
          </a:ln>
        </p:spPr>
        <p:txBody>
          <a:bodyPr vert="horz" wrap="square" lIns="51422" tIns="25711" rIns="51422" bIns="25711" numCol="1" anchor="t" anchorCtr="0" compatLnSpc="1">
            <a:prstTxWarp prst="textNoShape">
              <a:avLst/>
            </a:prstTxWarp>
          </a:bodyPr>
          <a:lstStyle/>
          <a:p>
            <a:endParaRPr lang="en-US" sz="900" dirty="0">
              <a:solidFill>
                <a:prstClr val="black"/>
              </a:solidFill>
            </a:endParaRPr>
          </a:p>
        </p:txBody>
      </p:sp>
      <p:sp>
        <p:nvSpPr>
          <p:cNvPr id="280" name="Freeform 125"/>
          <p:cNvSpPr>
            <a:spLocks noChangeAspect="1" noEditPoints="1"/>
          </p:cNvSpPr>
          <p:nvPr/>
        </p:nvSpPr>
        <p:spPr bwMode="auto">
          <a:xfrm>
            <a:off x="9322718" y="2313370"/>
            <a:ext cx="211483" cy="264337"/>
          </a:xfrm>
          <a:custGeom>
            <a:avLst/>
            <a:gdLst>
              <a:gd name="T0" fmla="*/ 4133 w 4133"/>
              <a:gd name="T1" fmla="*/ 5167 h 5167"/>
              <a:gd name="T2" fmla="*/ 3902 w 4133"/>
              <a:gd name="T3" fmla="*/ 5167 h 5167"/>
              <a:gd name="T4" fmla="*/ 3902 w 4133"/>
              <a:gd name="T5" fmla="*/ 3352 h 5167"/>
              <a:gd name="T6" fmla="*/ 3294 w 4133"/>
              <a:gd name="T7" fmla="*/ 2712 h 5167"/>
              <a:gd name="T8" fmla="*/ 3508 w 4133"/>
              <a:gd name="T9" fmla="*/ 3210 h 5167"/>
              <a:gd name="T10" fmla="*/ 2182 w 4133"/>
              <a:gd name="T11" fmla="*/ 4160 h 5167"/>
              <a:gd name="T12" fmla="*/ 2182 w 4133"/>
              <a:gd name="T13" fmla="*/ 5167 h 5167"/>
              <a:gd name="T14" fmla="*/ 1951 w 4133"/>
              <a:gd name="T15" fmla="*/ 5167 h 5167"/>
              <a:gd name="T16" fmla="*/ 1951 w 4133"/>
              <a:gd name="T17" fmla="*/ 4160 h 5167"/>
              <a:gd name="T18" fmla="*/ 626 w 4133"/>
              <a:gd name="T19" fmla="*/ 3210 h 5167"/>
              <a:gd name="T20" fmla="*/ 839 w 4133"/>
              <a:gd name="T21" fmla="*/ 2712 h 5167"/>
              <a:gd name="T22" fmla="*/ 231 w 4133"/>
              <a:gd name="T23" fmla="*/ 3352 h 5167"/>
              <a:gd name="T24" fmla="*/ 231 w 4133"/>
              <a:gd name="T25" fmla="*/ 5167 h 5167"/>
              <a:gd name="T26" fmla="*/ 0 w 4133"/>
              <a:gd name="T27" fmla="*/ 5167 h 5167"/>
              <a:gd name="T28" fmla="*/ 0 w 4133"/>
              <a:gd name="T29" fmla="*/ 3352 h 5167"/>
              <a:gd name="T30" fmla="*/ 872 w 4133"/>
              <a:gd name="T31" fmla="*/ 2480 h 5167"/>
              <a:gd name="T32" fmla="*/ 3262 w 4133"/>
              <a:gd name="T33" fmla="*/ 2480 h 5167"/>
              <a:gd name="T34" fmla="*/ 4133 w 4133"/>
              <a:gd name="T35" fmla="*/ 3352 h 5167"/>
              <a:gd name="T36" fmla="*/ 4133 w 4133"/>
              <a:gd name="T37" fmla="*/ 5167 h 5167"/>
              <a:gd name="T38" fmla="*/ 1641 w 4133"/>
              <a:gd name="T39" fmla="*/ 2711 h 5167"/>
              <a:gd name="T40" fmla="*/ 2067 w 4133"/>
              <a:gd name="T41" fmla="*/ 3787 h 5167"/>
              <a:gd name="T42" fmla="*/ 2492 w 4133"/>
              <a:gd name="T43" fmla="*/ 2711 h 5167"/>
              <a:gd name="T44" fmla="*/ 1641 w 4133"/>
              <a:gd name="T45" fmla="*/ 2711 h 5167"/>
              <a:gd name="T46" fmla="*/ 2741 w 4133"/>
              <a:gd name="T47" fmla="*/ 2711 h 5167"/>
              <a:gd name="T48" fmla="*/ 2319 w 4133"/>
              <a:gd name="T49" fmla="*/ 3778 h 5167"/>
              <a:gd name="T50" fmla="*/ 3222 w 4133"/>
              <a:gd name="T51" fmla="*/ 3130 h 5167"/>
              <a:gd name="T52" fmla="*/ 3043 w 4133"/>
              <a:gd name="T53" fmla="*/ 2711 h 5167"/>
              <a:gd name="T54" fmla="*/ 2741 w 4133"/>
              <a:gd name="T55" fmla="*/ 2711 h 5167"/>
              <a:gd name="T56" fmla="*/ 911 w 4133"/>
              <a:gd name="T57" fmla="*/ 3130 h 5167"/>
              <a:gd name="T58" fmla="*/ 1815 w 4133"/>
              <a:gd name="T59" fmla="*/ 3778 h 5167"/>
              <a:gd name="T60" fmla="*/ 1393 w 4133"/>
              <a:gd name="T61" fmla="*/ 2711 h 5167"/>
              <a:gd name="T62" fmla="*/ 1091 w 4133"/>
              <a:gd name="T63" fmla="*/ 2711 h 5167"/>
              <a:gd name="T64" fmla="*/ 911 w 4133"/>
              <a:gd name="T65" fmla="*/ 3130 h 5167"/>
              <a:gd name="T66" fmla="*/ 3387 w 4133"/>
              <a:gd name="T67" fmla="*/ 5167 h 5167"/>
              <a:gd name="T68" fmla="*/ 3157 w 4133"/>
              <a:gd name="T69" fmla="*/ 5167 h 5167"/>
              <a:gd name="T70" fmla="*/ 3157 w 4133"/>
              <a:gd name="T71" fmla="*/ 3784 h 5167"/>
              <a:gd name="T72" fmla="*/ 3387 w 4133"/>
              <a:gd name="T73" fmla="*/ 3784 h 5167"/>
              <a:gd name="T74" fmla="*/ 3387 w 4133"/>
              <a:gd name="T75" fmla="*/ 5167 h 5167"/>
              <a:gd name="T76" fmla="*/ 977 w 4133"/>
              <a:gd name="T77" fmla="*/ 5167 h 5167"/>
              <a:gd name="T78" fmla="*/ 746 w 4133"/>
              <a:gd name="T79" fmla="*/ 5167 h 5167"/>
              <a:gd name="T80" fmla="*/ 746 w 4133"/>
              <a:gd name="T81" fmla="*/ 3784 h 5167"/>
              <a:gd name="T82" fmla="*/ 977 w 4133"/>
              <a:gd name="T83" fmla="*/ 3784 h 5167"/>
              <a:gd name="T84" fmla="*/ 977 w 4133"/>
              <a:gd name="T85" fmla="*/ 5167 h 5167"/>
              <a:gd name="T86" fmla="*/ 2952 w 4133"/>
              <a:gd name="T87" fmla="*/ 4512 h 5167"/>
              <a:gd name="T88" fmla="*/ 2388 w 4133"/>
              <a:gd name="T89" fmla="*/ 4512 h 5167"/>
              <a:gd name="T90" fmla="*/ 2388 w 4133"/>
              <a:gd name="T91" fmla="*/ 4280 h 5167"/>
              <a:gd name="T92" fmla="*/ 2952 w 4133"/>
              <a:gd name="T93" fmla="*/ 4280 h 5167"/>
              <a:gd name="T94" fmla="*/ 2952 w 4133"/>
              <a:gd name="T95" fmla="*/ 4512 h 5167"/>
              <a:gd name="T96" fmla="*/ 2067 w 4133"/>
              <a:gd name="T97" fmla="*/ 2331 h 5167"/>
              <a:gd name="T98" fmla="*/ 1243 w 4133"/>
              <a:gd name="T99" fmla="*/ 1990 h 5167"/>
              <a:gd name="T100" fmla="*/ 901 w 4133"/>
              <a:gd name="T101" fmla="*/ 1166 h 5167"/>
              <a:gd name="T102" fmla="*/ 1243 w 4133"/>
              <a:gd name="T103" fmla="*/ 342 h 5167"/>
              <a:gd name="T104" fmla="*/ 2067 w 4133"/>
              <a:gd name="T105" fmla="*/ 0 h 5167"/>
              <a:gd name="T106" fmla="*/ 2891 w 4133"/>
              <a:gd name="T107" fmla="*/ 342 h 5167"/>
              <a:gd name="T108" fmla="*/ 3232 w 4133"/>
              <a:gd name="T109" fmla="*/ 1166 h 5167"/>
              <a:gd name="T110" fmla="*/ 2891 w 4133"/>
              <a:gd name="T111" fmla="*/ 1990 h 5167"/>
              <a:gd name="T112" fmla="*/ 2067 w 4133"/>
              <a:gd name="T113" fmla="*/ 2331 h 5167"/>
              <a:gd name="T114" fmla="*/ 2067 w 4133"/>
              <a:gd name="T115" fmla="*/ 231 h 5167"/>
              <a:gd name="T116" fmla="*/ 1132 w 4133"/>
              <a:gd name="T117" fmla="*/ 1166 h 5167"/>
              <a:gd name="T118" fmla="*/ 2067 w 4133"/>
              <a:gd name="T119" fmla="*/ 2100 h 5167"/>
              <a:gd name="T120" fmla="*/ 3001 w 4133"/>
              <a:gd name="T121" fmla="*/ 1166 h 5167"/>
              <a:gd name="T122" fmla="*/ 2067 w 4133"/>
              <a:gd name="T123" fmla="*/ 231 h 5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33" h="5167">
                <a:moveTo>
                  <a:pt x="4133" y="5167"/>
                </a:moveTo>
                <a:cubicBezTo>
                  <a:pt x="3902" y="5167"/>
                  <a:pt x="3902" y="5167"/>
                  <a:pt x="3902" y="5167"/>
                </a:cubicBezTo>
                <a:cubicBezTo>
                  <a:pt x="3902" y="3352"/>
                  <a:pt x="3902" y="3352"/>
                  <a:pt x="3902" y="3352"/>
                </a:cubicBezTo>
                <a:cubicBezTo>
                  <a:pt x="3902" y="3010"/>
                  <a:pt x="3633" y="2729"/>
                  <a:pt x="3294" y="2712"/>
                </a:cubicBezTo>
                <a:cubicBezTo>
                  <a:pt x="3508" y="3210"/>
                  <a:pt x="3508" y="3210"/>
                  <a:pt x="3508" y="3210"/>
                </a:cubicBezTo>
                <a:cubicBezTo>
                  <a:pt x="2182" y="4160"/>
                  <a:pt x="2182" y="4160"/>
                  <a:pt x="2182" y="4160"/>
                </a:cubicBezTo>
                <a:cubicBezTo>
                  <a:pt x="2182" y="5167"/>
                  <a:pt x="2182" y="5167"/>
                  <a:pt x="2182" y="5167"/>
                </a:cubicBezTo>
                <a:cubicBezTo>
                  <a:pt x="1951" y="5167"/>
                  <a:pt x="1951" y="5167"/>
                  <a:pt x="1951" y="5167"/>
                </a:cubicBezTo>
                <a:cubicBezTo>
                  <a:pt x="1951" y="4160"/>
                  <a:pt x="1951" y="4160"/>
                  <a:pt x="1951" y="4160"/>
                </a:cubicBezTo>
                <a:cubicBezTo>
                  <a:pt x="626" y="3210"/>
                  <a:pt x="626" y="3210"/>
                  <a:pt x="626" y="3210"/>
                </a:cubicBezTo>
                <a:cubicBezTo>
                  <a:pt x="839" y="2712"/>
                  <a:pt x="839" y="2712"/>
                  <a:pt x="839" y="2712"/>
                </a:cubicBezTo>
                <a:cubicBezTo>
                  <a:pt x="501" y="2729"/>
                  <a:pt x="231" y="3010"/>
                  <a:pt x="231" y="3352"/>
                </a:cubicBezTo>
                <a:cubicBezTo>
                  <a:pt x="231" y="5167"/>
                  <a:pt x="231" y="5167"/>
                  <a:pt x="231" y="5167"/>
                </a:cubicBezTo>
                <a:cubicBezTo>
                  <a:pt x="0" y="5167"/>
                  <a:pt x="0" y="5167"/>
                  <a:pt x="0" y="5167"/>
                </a:cubicBezTo>
                <a:cubicBezTo>
                  <a:pt x="0" y="3352"/>
                  <a:pt x="0" y="3352"/>
                  <a:pt x="0" y="3352"/>
                </a:cubicBezTo>
                <a:cubicBezTo>
                  <a:pt x="0" y="2871"/>
                  <a:pt x="391" y="2480"/>
                  <a:pt x="872" y="2480"/>
                </a:cubicBezTo>
                <a:cubicBezTo>
                  <a:pt x="3262" y="2480"/>
                  <a:pt x="3262" y="2480"/>
                  <a:pt x="3262" y="2480"/>
                </a:cubicBezTo>
                <a:cubicBezTo>
                  <a:pt x="3743" y="2480"/>
                  <a:pt x="4133" y="2871"/>
                  <a:pt x="4133" y="3352"/>
                </a:cubicBezTo>
                <a:cubicBezTo>
                  <a:pt x="4133" y="5167"/>
                  <a:pt x="4133" y="5167"/>
                  <a:pt x="4133" y="5167"/>
                </a:cubicBezTo>
                <a:close/>
                <a:moveTo>
                  <a:pt x="1641" y="2711"/>
                </a:moveTo>
                <a:cubicBezTo>
                  <a:pt x="2067" y="3787"/>
                  <a:pt x="2067" y="3787"/>
                  <a:pt x="2067" y="3787"/>
                </a:cubicBezTo>
                <a:cubicBezTo>
                  <a:pt x="2492" y="2711"/>
                  <a:pt x="2492" y="2711"/>
                  <a:pt x="2492" y="2711"/>
                </a:cubicBezTo>
                <a:cubicBezTo>
                  <a:pt x="1641" y="2711"/>
                  <a:pt x="1641" y="2711"/>
                  <a:pt x="1641" y="2711"/>
                </a:cubicBezTo>
                <a:close/>
                <a:moveTo>
                  <a:pt x="2741" y="2711"/>
                </a:moveTo>
                <a:cubicBezTo>
                  <a:pt x="2319" y="3778"/>
                  <a:pt x="2319" y="3778"/>
                  <a:pt x="2319" y="3778"/>
                </a:cubicBezTo>
                <a:cubicBezTo>
                  <a:pt x="3222" y="3130"/>
                  <a:pt x="3222" y="3130"/>
                  <a:pt x="3222" y="3130"/>
                </a:cubicBezTo>
                <a:cubicBezTo>
                  <a:pt x="3043" y="2711"/>
                  <a:pt x="3043" y="2711"/>
                  <a:pt x="3043" y="2711"/>
                </a:cubicBezTo>
                <a:cubicBezTo>
                  <a:pt x="2741" y="2711"/>
                  <a:pt x="2741" y="2711"/>
                  <a:pt x="2741" y="2711"/>
                </a:cubicBezTo>
                <a:close/>
                <a:moveTo>
                  <a:pt x="911" y="3130"/>
                </a:moveTo>
                <a:cubicBezTo>
                  <a:pt x="1815" y="3778"/>
                  <a:pt x="1815" y="3778"/>
                  <a:pt x="1815" y="3778"/>
                </a:cubicBezTo>
                <a:cubicBezTo>
                  <a:pt x="1393" y="2711"/>
                  <a:pt x="1393" y="2711"/>
                  <a:pt x="1393" y="2711"/>
                </a:cubicBezTo>
                <a:cubicBezTo>
                  <a:pt x="1091" y="2711"/>
                  <a:pt x="1091" y="2711"/>
                  <a:pt x="1091" y="2711"/>
                </a:cubicBezTo>
                <a:cubicBezTo>
                  <a:pt x="911" y="3130"/>
                  <a:pt x="911" y="3130"/>
                  <a:pt x="911" y="3130"/>
                </a:cubicBezTo>
                <a:close/>
                <a:moveTo>
                  <a:pt x="3387" y="5167"/>
                </a:moveTo>
                <a:cubicBezTo>
                  <a:pt x="3157" y="5167"/>
                  <a:pt x="3157" y="5167"/>
                  <a:pt x="3157" y="5167"/>
                </a:cubicBezTo>
                <a:cubicBezTo>
                  <a:pt x="3157" y="3784"/>
                  <a:pt x="3157" y="3784"/>
                  <a:pt x="3157" y="3784"/>
                </a:cubicBezTo>
                <a:cubicBezTo>
                  <a:pt x="3387" y="3784"/>
                  <a:pt x="3387" y="3784"/>
                  <a:pt x="3387" y="3784"/>
                </a:cubicBezTo>
                <a:cubicBezTo>
                  <a:pt x="3387" y="5167"/>
                  <a:pt x="3387" y="5167"/>
                  <a:pt x="3387" y="5167"/>
                </a:cubicBezTo>
                <a:close/>
                <a:moveTo>
                  <a:pt x="977" y="5167"/>
                </a:moveTo>
                <a:cubicBezTo>
                  <a:pt x="746" y="5167"/>
                  <a:pt x="746" y="5167"/>
                  <a:pt x="746" y="5167"/>
                </a:cubicBezTo>
                <a:cubicBezTo>
                  <a:pt x="746" y="3784"/>
                  <a:pt x="746" y="3784"/>
                  <a:pt x="746" y="3784"/>
                </a:cubicBezTo>
                <a:cubicBezTo>
                  <a:pt x="977" y="3784"/>
                  <a:pt x="977" y="3784"/>
                  <a:pt x="977" y="3784"/>
                </a:cubicBezTo>
                <a:cubicBezTo>
                  <a:pt x="977" y="5167"/>
                  <a:pt x="977" y="5167"/>
                  <a:pt x="977" y="5167"/>
                </a:cubicBezTo>
                <a:close/>
                <a:moveTo>
                  <a:pt x="2952" y="4512"/>
                </a:moveTo>
                <a:cubicBezTo>
                  <a:pt x="2388" y="4512"/>
                  <a:pt x="2388" y="4512"/>
                  <a:pt x="2388" y="4512"/>
                </a:cubicBezTo>
                <a:cubicBezTo>
                  <a:pt x="2388" y="4280"/>
                  <a:pt x="2388" y="4280"/>
                  <a:pt x="2388" y="4280"/>
                </a:cubicBezTo>
                <a:cubicBezTo>
                  <a:pt x="2952" y="4280"/>
                  <a:pt x="2952" y="4280"/>
                  <a:pt x="2952" y="4280"/>
                </a:cubicBezTo>
                <a:cubicBezTo>
                  <a:pt x="2952" y="4512"/>
                  <a:pt x="2952" y="4512"/>
                  <a:pt x="2952" y="4512"/>
                </a:cubicBezTo>
                <a:close/>
                <a:moveTo>
                  <a:pt x="2067" y="2331"/>
                </a:moveTo>
                <a:cubicBezTo>
                  <a:pt x="1755" y="2331"/>
                  <a:pt x="1463" y="2210"/>
                  <a:pt x="1243" y="1990"/>
                </a:cubicBezTo>
                <a:cubicBezTo>
                  <a:pt x="1023" y="1770"/>
                  <a:pt x="901" y="1477"/>
                  <a:pt x="901" y="1166"/>
                </a:cubicBezTo>
                <a:cubicBezTo>
                  <a:pt x="901" y="854"/>
                  <a:pt x="1023" y="562"/>
                  <a:pt x="1243" y="342"/>
                </a:cubicBezTo>
                <a:cubicBezTo>
                  <a:pt x="1463" y="121"/>
                  <a:pt x="1755" y="0"/>
                  <a:pt x="2067" y="0"/>
                </a:cubicBezTo>
                <a:cubicBezTo>
                  <a:pt x="2378" y="0"/>
                  <a:pt x="2671" y="121"/>
                  <a:pt x="2891" y="342"/>
                </a:cubicBezTo>
                <a:cubicBezTo>
                  <a:pt x="3111" y="562"/>
                  <a:pt x="3232" y="854"/>
                  <a:pt x="3232" y="1166"/>
                </a:cubicBezTo>
                <a:cubicBezTo>
                  <a:pt x="3232" y="1477"/>
                  <a:pt x="3111" y="1770"/>
                  <a:pt x="2891" y="1990"/>
                </a:cubicBezTo>
                <a:cubicBezTo>
                  <a:pt x="2671" y="2210"/>
                  <a:pt x="2378" y="2331"/>
                  <a:pt x="2067" y="2331"/>
                </a:cubicBezTo>
                <a:close/>
                <a:moveTo>
                  <a:pt x="2067" y="231"/>
                </a:moveTo>
                <a:cubicBezTo>
                  <a:pt x="1552" y="231"/>
                  <a:pt x="1132" y="650"/>
                  <a:pt x="1132" y="1166"/>
                </a:cubicBezTo>
                <a:cubicBezTo>
                  <a:pt x="1132" y="1681"/>
                  <a:pt x="1552" y="2100"/>
                  <a:pt x="2067" y="2100"/>
                </a:cubicBezTo>
                <a:cubicBezTo>
                  <a:pt x="2582" y="2100"/>
                  <a:pt x="3001" y="1681"/>
                  <a:pt x="3001" y="1166"/>
                </a:cubicBezTo>
                <a:cubicBezTo>
                  <a:pt x="3001" y="650"/>
                  <a:pt x="2582" y="231"/>
                  <a:pt x="2067" y="231"/>
                </a:cubicBezTo>
                <a:close/>
              </a:path>
            </a:pathLst>
          </a:custGeom>
          <a:solidFill>
            <a:srgbClr val="C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en-US" sz="900"/>
          </a:p>
        </p:txBody>
      </p:sp>
      <p:sp>
        <p:nvSpPr>
          <p:cNvPr id="281" name="Freeform 125"/>
          <p:cNvSpPr>
            <a:spLocks noChangeAspect="1" noEditPoints="1"/>
          </p:cNvSpPr>
          <p:nvPr/>
        </p:nvSpPr>
        <p:spPr bwMode="auto">
          <a:xfrm>
            <a:off x="9322718" y="3321275"/>
            <a:ext cx="211483" cy="264337"/>
          </a:xfrm>
          <a:custGeom>
            <a:avLst/>
            <a:gdLst>
              <a:gd name="T0" fmla="*/ 4133 w 4133"/>
              <a:gd name="T1" fmla="*/ 5167 h 5167"/>
              <a:gd name="T2" fmla="*/ 3902 w 4133"/>
              <a:gd name="T3" fmla="*/ 5167 h 5167"/>
              <a:gd name="T4" fmla="*/ 3902 w 4133"/>
              <a:gd name="T5" fmla="*/ 3352 h 5167"/>
              <a:gd name="T6" fmla="*/ 3294 w 4133"/>
              <a:gd name="T7" fmla="*/ 2712 h 5167"/>
              <a:gd name="T8" fmla="*/ 3508 w 4133"/>
              <a:gd name="T9" fmla="*/ 3210 h 5167"/>
              <a:gd name="T10" fmla="*/ 2182 w 4133"/>
              <a:gd name="T11" fmla="*/ 4160 h 5167"/>
              <a:gd name="T12" fmla="*/ 2182 w 4133"/>
              <a:gd name="T13" fmla="*/ 5167 h 5167"/>
              <a:gd name="T14" fmla="*/ 1951 w 4133"/>
              <a:gd name="T15" fmla="*/ 5167 h 5167"/>
              <a:gd name="T16" fmla="*/ 1951 w 4133"/>
              <a:gd name="T17" fmla="*/ 4160 h 5167"/>
              <a:gd name="T18" fmla="*/ 626 w 4133"/>
              <a:gd name="T19" fmla="*/ 3210 h 5167"/>
              <a:gd name="T20" fmla="*/ 839 w 4133"/>
              <a:gd name="T21" fmla="*/ 2712 h 5167"/>
              <a:gd name="T22" fmla="*/ 231 w 4133"/>
              <a:gd name="T23" fmla="*/ 3352 h 5167"/>
              <a:gd name="T24" fmla="*/ 231 w 4133"/>
              <a:gd name="T25" fmla="*/ 5167 h 5167"/>
              <a:gd name="T26" fmla="*/ 0 w 4133"/>
              <a:gd name="T27" fmla="*/ 5167 h 5167"/>
              <a:gd name="T28" fmla="*/ 0 w 4133"/>
              <a:gd name="T29" fmla="*/ 3352 h 5167"/>
              <a:gd name="T30" fmla="*/ 872 w 4133"/>
              <a:gd name="T31" fmla="*/ 2480 h 5167"/>
              <a:gd name="T32" fmla="*/ 3262 w 4133"/>
              <a:gd name="T33" fmla="*/ 2480 h 5167"/>
              <a:gd name="T34" fmla="*/ 4133 w 4133"/>
              <a:gd name="T35" fmla="*/ 3352 h 5167"/>
              <a:gd name="T36" fmla="*/ 4133 w 4133"/>
              <a:gd name="T37" fmla="*/ 5167 h 5167"/>
              <a:gd name="T38" fmla="*/ 1641 w 4133"/>
              <a:gd name="T39" fmla="*/ 2711 h 5167"/>
              <a:gd name="T40" fmla="*/ 2067 w 4133"/>
              <a:gd name="T41" fmla="*/ 3787 h 5167"/>
              <a:gd name="T42" fmla="*/ 2492 w 4133"/>
              <a:gd name="T43" fmla="*/ 2711 h 5167"/>
              <a:gd name="T44" fmla="*/ 1641 w 4133"/>
              <a:gd name="T45" fmla="*/ 2711 h 5167"/>
              <a:gd name="T46" fmla="*/ 2741 w 4133"/>
              <a:gd name="T47" fmla="*/ 2711 h 5167"/>
              <a:gd name="T48" fmla="*/ 2319 w 4133"/>
              <a:gd name="T49" fmla="*/ 3778 h 5167"/>
              <a:gd name="T50" fmla="*/ 3222 w 4133"/>
              <a:gd name="T51" fmla="*/ 3130 h 5167"/>
              <a:gd name="T52" fmla="*/ 3043 w 4133"/>
              <a:gd name="T53" fmla="*/ 2711 h 5167"/>
              <a:gd name="T54" fmla="*/ 2741 w 4133"/>
              <a:gd name="T55" fmla="*/ 2711 h 5167"/>
              <a:gd name="T56" fmla="*/ 911 w 4133"/>
              <a:gd name="T57" fmla="*/ 3130 h 5167"/>
              <a:gd name="T58" fmla="*/ 1815 w 4133"/>
              <a:gd name="T59" fmla="*/ 3778 h 5167"/>
              <a:gd name="T60" fmla="*/ 1393 w 4133"/>
              <a:gd name="T61" fmla="*/ 2711 h 5167"/>
              <a:gd name="T62" fmla="*/ 1091 w 4133"/>
              <a:gd name="T63" fmla="*/ 2711 h 5167"/>
              <a:gd name="T64" fmla="*/ 911 w 4133"/>
              <a:gd name="T65" fmla="*/ 3130 h 5167"/>
              <a:gd name="T66" fmla="*/ 3387 w 4133"/>
              <a:gd name="T67" fmla="*/ 5167 h 5167"/>
              <a:gd name="T68" fmla="*/ 3157 w 4133"/>
              <a:gd name="T69" fmla="*/ 5167 h 5167"/>
              <a:gd name="T70" fmla="*/ 3157 w 4133"/>
              <a:gd name="T71" fmla="*/ 3784 h 5167"/>
              <a:gd name="T72" fmla="*/ 3387 w 4133"/>
              <a:gd name="T73" fmla="*/ 3784 h 5167"/>
              <a:gd name="T74" fmla="*/ 3387 w 4133"/>
              <a:gd name="T75" fmla="*/ 5167 h 5167"/>
              <a:gd name="T76" fmla="*/ 977 w 4133"/>
              <a:gd name="T77" fmla="*/ 5167 h 5167"/>
              <a:gd name="T78" fmla="*/ 746 w 4133"/>
              <a:gd name="T79" fmla="*/ 5167 h 5167"/>
              <a:gd name="T80" fmla="*/ 746 w 4133"/>
              <a:gd name="T81" fmla="*/ 3784 h 5167"/>
              <a:gd name="T82" fmla="*/ 977 w 4133"/>
              <a:gd name="T83" fmla="*/ 3784 h 5167"/>
              <a:gd name="T84" fmla="*/ 977 w 4133"/>
              <a:gd name="T85" fmla="*/ 5167 h 5167"/>
              <a:gd name="T86" fmla="*/ 2952 w 4133"/>
              <a:gd name="T87" fmla="*/ 4512 h 5167"/>
              <a:gd name="T88" fmla="*/ 2388 w 4133"/>
              <a:gd name="T89" fmla="*/ 4512 h 5167"/>
              <a:gd name="T90" fmla="*/ 2388 w 4133"/>
              <a:gd name="T91" fmla="*/ 4280 h 5167"/>
              <a:gd name="T92" fmla="*/ 2952 w 4133"/>
              <a:gd name="T93" fmla="*/ 4280 h 5167"/>
              <a:gd name="T94" fmla="*/ 2952 w 4133"/>
              <a:gd name="T95" fmla="*/ 4512 h 5167"/>
              <a:gd name="T96" fmla="*/ 2067 w 4133"/>
              <a:gd name="T97" fmla="*/ 2331 h 5167"/>
              <a:gd name="T98" fmla="*/ 1243 w 4133"/>
              <a:gd name="T99" fmla="*/ 1990 h 5167"/>
              <a:gd name="T100" fmla="*/ 901 w 4133"/>
              <a:gd name="T101" fmla="*/ 1166 h 5167"/>
              <a:gd name="T102" fmla="*/ 1243 w 4133"/>
              <a:gd name="T103" fmla="*/ 342 h 5167"/>
              <a:gd name="T104" fmla="*/ 2067 w 4133"/>
              <a:gd name="T105" fmla="*/ 0 h 5167"/>
              <a:gd name="T106" fmla="*/ 2891 w 4133"/>
              <a:gd name="T107" fmla="*/ 342 h 5167"/>
              <a:gd name="T108" fmla="*/ 3232 w 4133"/>
              <a:gd name="T109" fmla="*/ 1166 h 5167"/>
              <a:gd name="T110" fmla="*/ 2891 w 4133"/>
              <a:gd name="T111" fmla="*/ 1990 h 5167"/>
              <a:gd name="T112" fmla="*/ 2067 w 4133"/>
              <a:gd name="T113" fmla="*/ 2331 h 5167"/>
              <a:gd name="T114" fmla="*/ 2067 w 4133"/>
              <a:gd name="T115" fmla="*/ 231 h 5167"/>
              <a:gd name="T116" fmla="*/ 1132 w 4133"/>
              <a:gd name="T117" fmla="*/ 1166 h 5167"/>
              <a:gd name="T118" fmla="*/ 2067 w 4133"/>
              <a:gd name="T119" fmla="*/ 2100 h 5167"/>
              <a:gd name="T120" fmla="*/ 3001 w 4133"/>
              <a:gd name="T121" fmla="*/ 1166 h 5167"/>
              <a:gd name="T122" fmla="*/ 2067 w 4133"/>
              <a:gd name="T123" fmla="*/ 231 h 5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33" h="5167">
                <a:moveTo>
                  <a:pt x="4133" y="5167"/>
                </a:moveTo>
                <a:cubicBezTo>
                  <a:pt x="3902" y="5167"/>
                  <a:pt x="3902" y="5167"/>
                  <a:pt x="3902" y="5167"/>
                </a:cubicBezTo>
                <a:cubicBezTo>
                  <a:pt x="3902" y="3352"/>
                  <a:pt x="3902" y="3352"/>
                  <a:pt x="3902" y="3352"/>
                </a:cubicBezTo>
                <a:cubicBezTo>
                  <a:pt x="3902" y="3010"/>
                  <a:pt x="3633" y="2729"/>
                  <a:pt x="3294" y="2712"/>
                </a:cubicBezTo>
                <a:cubicBezTo>
                  <a:pt x="3508" y="3210"/>
                  <a:pt x="3508" y="3210"/>
                  <a:pt x="3508" y="3210"/>
                </a:cubicBezTo>
                <a:cubicBezTo>
                  <a:pt x="2182" y="4160"/>
                  <a:pt x="2182" y="4160"/>
                  <a:pt x="2182" y="4160"/>
                </a:cubicBezTo>
                <a:cubicBezTo>
                  <a:pt x="2182" y="5167"/>
                  <a:pt x="2182" y="5167"/>
                  <a:pt x="2182" y="5167"/>
                </a:cubicBezTo>
                <a:cubicBezTo>
                  <a:pt x="1951" y="5167"/>
                  <a:pt x="1951" y="5167"/>
                  <a:pt x="1951" y="5167"/>
                </a:cubicBezTo>
                <a:cubicBezTo>
                  <a:pt x="1951" y="4160"/>
                  <a:pt x="1951" y="4160"/>
                  <a:pt x="1951" y="4160"/>
                </a:cubicBezTo>
                <a:cubicBezTo>
                  <a:pt x="626" y="3210"/>
                  <a:pt x="626" y="3210"/>
                  <a:pt x="626" y="3210"/>
                </a:cubicBezTo>
                <a:cubicBezTo>
                  <a:pt x="839" y="2712"/>
                  <a:pt x="839" y="2712"/>
                  <a:pt x="839" y="2712"/>
                </a:cubicBezTo>
                <a:cubicBezTo>
                  <a:pt x="501" y="2729"/>
                  <a:pt x="231" y="3010"/>
                  <a:pt x="231" y="3352"/>
                </a:cubicBezTo>
                <a:cubicBezTo>
                  <a:pt x="231" y="5167"/>
                  <a:pt x="231" y="5167"/>
                  <a:pt x="231" y="5167"/>
                </a:cubicBezTo>
                <a:cubicBezTo>
                  <a:pt x="0" y="5167"/>
                  <a:pt x="0" y="5167"/>
                  <a:pt x="0" y="5167"/>
                </a:cubicBezTo>
                <a:cubicBezTo>
                  <a:pt x="0" y="3352"/>
                  <a:pt x="0" y="3352"/>
                  <a:pt x="0" y="3352"/>
                </a:cubicBezTo>
                <a:cubicBezTo>
                  <a:pt x="0" y="2871"/>
                  <a:pt x="391" y="2480"/>
                  <a:pt x="872" y="2480"/>
                </a:cubicBezTo>
                <a:cubicBezTo>
                  <a:pt x="3262" y="2480"/>
                  <a:pt x="3262" y="2480"/>
                  <a:pt x="3262" y="2480"/>
                </a:cubicBezTo>
                <a:cubicBezTo>
                  <a:pt x="3743" y="2480"/>
                  <a:pt x="4133" y="2871"/>
                  <a:pt x="4133" y="3352"/>
                </a:cubicBezTo>
                <a:cubicBezTo>
                  <a:pt x="4133" y="5167"/>
                  <a:pt x="4133" y="5167"/>
                  <a:pt x="4133" y="5167"/>
                </a:cubicBezTo>
                <a:close/>
                <a:moveTo>
                  <a:pt x="1641" y="2711"/>
                </a:moveTo>
                <a:cubicBezTo>
                  <a:pt x="2067" y="3787"/>
                  <a:pt x="2067" y="3787"/>
                  <a:pt x="2067" y="3787"/>
                </a:cubicBezTo>
                <a:cubicBezTo>
                  <a:pt x="2492" y="2711"/>
                  <a:pt x="2492" y="2711"/>
                  <a:pt x="2492" y="2711"/>
                </a:cubicBezTo>
                <a:cubicBezTo>
                  <a:pt x="1641" y="2711"/>
                  <a:pt x="1641" y="2711"/>
                  <a:pt x="1641" y="2711"/>
                </a:cubicBezTo>
                <a:close/>
                <a:moveTo>
                  <a:pt x="2741" y="2711"/>
                </a:moveTo>
                <a:cubicBezTo>
                  <a:pt x="2319" y="3778"/>
                  <a:pt x="2319" y="3778"/>
                  <a:pt x="2319" y="3778"/>
                </a:cubicBezTo>
                <a:cubicBezTo>
                  <a:pt x="3222" y="3130"/>
                  <a:pt x="3222" y="3130"/>
                  <a:pt x="3222" y="3130"/>
                </a:cubicBezTo>
                <a:cubicBezTo>
                  <a:pt x="3043" y="2711"/>
                  <a:pt x="3043" y="2711"/>
                  <a:pt x="3043" y="2711"/>
                </a:cubicBezTo>
                <a:cubicBezTo>
                  <a:pt x="2741" y="2711"/>
                  <a:pt x="2741" y="2711"/>
                  <a:pt x="2741" y="2711"/>
                </a:cubicBezTo>
                <a:close/>
                <a:moveTo>
                  <a:pt x="911" y="3130"/>
                </a:moveTo>
                <a:cubicBezTo>
                  <a:pt x="1815" y="3778"/>
                  <a:pt x="1815" y="3778"/>
                  <a:pt x="1815" y="3778"/>
                </a:cubicBezTo>
                <a:cubicBezTo>
                  <a:pt x="1393" y="2711"/>
                  <a:pt x="1393" y="2711"/>
                  <a:pt x="1393" y="2711"/>
                </a:cubicBezTo>
                <a:cubicBezTo>
                  <a:pt x="1091" y="2711"/>
                  <a:pt x="1091" y="2711"/>
                  <a:pt x="1091" y="2711"/>
                </a:cubicBezTo>
                <a:cubicBezTo>
                  <a:pt x="911" y="3130"/>
                  <a:pt x="911" y="3130"/>
                  <a:pt x="911" y="3130"/>
                </a:cubicBezTo>
                <a:close/>
                <a:moveTo>
                  <a:pt x="3387" y="5167"/>
                </a:moveTo>
                <a:cubicBezTo>
                  <a:pt x="3157" y="5167"/>
                  <a:pt x="3157" y="5167"/>
                  <a:pt x="3157" y="5167"/>
                </a:cubicBezTo>
                <a:cubicBezTo>
                  <a:pt x="3157" y="3784"/>
                  <a:pt x="3157" y="3784"/>
                  <a:pt x="3157" y="3784"/>
                </a:cubicBezTo>
                <a:cubicBezTo>
                  <a:pt x="3387" y="3784"/>
                  <a:pt x="3387" y="3784"/>
                  <a:pt x="3387" y="3784"/>
                </a:cubicBezTo>
                <a:cubicBezTo>
                  <a:pt x="3387" y="5167"/>
                  <a:pt x="3387" y="5167"/>
                  <a:pt x="3387" y="5167"/>
                </a:cubicBezTo>
                <a:close/>
                <a:moveTo>
                  <a:pt x="977" y="5167"/>
                </a:moveTo>
                <a:cubicBezTo>
                  <a:pt x="746" y="5167"/>
                  <a:pt x="746" y="5167"/>
                  <a:pt x="746" y="5167"/>
                </a:cubicBezTo>
                <a:cubicBezTo>
                  <a:pt x="746" y="3784"/>
                  <a:pt x="746" y="3784"/>
                  <a:pt x="746" y="3784"/>
                </a:cubicBezTo>
                <a:cubicBezTo>
                  <a:pt x="977" y="3784"/>
                  <a:pt x="977" y="3784"/>
                  <a:pt x="977" y="3784"/>
                </a:cubicBezTo>
                <a:cubicBezTo>
                  <a:pt x="977" y="5167"/>
                  <a:pt x="977" y="5167"/>
                  <a:pt x="977" y="5167"/>
                </a:cubicBezTo>
                <a:close/>
                <a:moveTo>
                  <a:pt x="2952" y="4512"/>
                </a:moveTo>
                <a:cubicBezTo>
                  <a:pt x="2388" y="4512"/>
                  <a:pt x="2388" y="4512"/>
                  <a:pt x="2388" y="4512"/>
                </a:cubicBezTo>
                <a:cubicBezTo>
                  <a:pt x="2388" y="4280"/>
                  <a:pt x="2388" y="4280"/>
                  <a:pt x="2388" y="4280"/>
                </a:cubicBezTo>
                <a:cubicBezTo>
                  <a:pt x="2952" y="4280"/>
                  <a:pt x="2952" y="4280"/>
                  <a:pt x="2952" y="4280"/>
                </a:cubicBezTo>
                <a:cubicBezTo>
                  <a:pt x="2952" y="4512"/>
                  <a:pt x="2952" y="4512"/>
                  <a:pt x="2952" y="4512"/>
                </a:cubicBezTo>
                <a:close/>
                <a:moveTo>
                  <a:pt x="2067" y="2331"/>
                </a:moveTo>
                <a:cubicBezTo>
                  <a:pt x="1755" y="2331"/>
                  <a:pt x="1463" y="2210"/>
                  <a:pt x="1243" y="1990"/>
                </a:cubicBezTo>
                <a:cubicBezTo>
                  <a:pt x="1023" y="1770"/>
                  <a:pt x="901" y="1477"/>
                  <a:pt x="901" y="1166"/>
                </a:cubicBezTo>
                <a:cubicBezTo>
                  <a:pt x="901" y="854"/>
                  <a:pt x="1023" y="562"/>
                  <a:pt x="1243" y="342"/>
                </a:cubicBezTo>
                <a:cubicBezTo>
                  <a:pt x="1463" y="121"/>
                  <a:pt x="1755" y="0"/>
                  <a:pt x="2067" y="0"/>
                </a:cubicBezTo>
                <a:cubicBezTo>
                  <a:pt x="2378" y="0"/>
                  <a:pt x="2671" y="121"/>
                  <a:pt x="2891" y="342"/>
                </a:cubicBezTo>
                <a:cubicBezTo>
                  <a:pt x="3111" y="562"/>
                  <a:pt x="3232" y="854"/>
                  <a:pt x="3232" y="1166"/>
                </a:cubicBezTo>
                <a:cubicBezTo>
                  <a:pt x="3232" y="1477"/>
                  <a:pt x="3111" y="1770"/>
                  <a:pt x="2891" y="1990"/>
                </a:cubicBezTo>
                <a:cubicBezTo>
                  <a:pt x="2671" y="2210"/>
                  <a:pt x="2378" y="2331"/>
                  <a:pt x="2067" y="2331"/>
                </a:cubicBezTo>
                <a:close/>
                <a:moveTo>
                  <a:pt x="2067" y="231"/>
                </a:moveTo>
                <a:cubicBezTo>
                  <a:pt x="1552" y="231"/>
                  <a:pt x="1132" y="650"/>
                  <a:pt x="1132" y="1166"/>
                </a:cubicBezTo>
                <a:cubicBezTo>
                  <a:pt x="1132" y="1681"/>
                  <a:pt x="1552" y="2100"/>
                  <a:pt x="2067" y="2100"/>
                </a:cubicBezTo>
                <a:cubicBezTo>
                  <a:pt x="2582" y="2100"/>
                  <a:pt x="3001" y="1681"/>
                  <a:pt x="3001" y="1166"/>
                </a:cubicBezTo>
                <a:cubicBezTo>
                  <a:pt x="3001" y="650"/>
                  <a:pt x="2582" y="231"/>
                  <a:pt x="2067" y="231"/>
                </a:cubicBezTo>
                <a:close/>
              </a:path>
            </a:pathLst>
          </a:custGeom>
          <a:solidFill>
            <a:srgbClr val="C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en-US" sz="900"/>
          </a:p>
        </p:txBody>
      </p:sp>
      <p:sp>
        <p:nvSpPr>
          <p:cNvPr id="282" name="Freeform 125"/>
          <p:cNvSpPr>
            <a:spLocks noChangeAspect="1" noEditPoints="1"/>
          </p:cNvSpPr>
          <p:nvPr/>
        </p:nvSpPr>
        <p:spPr bwMode="auto">
          <a:xfrm>
            <a:off x="9322718" y="4353327"/>
            <a:ext cx="211483" cy="264337"/>
          </a:xfrm>
          <a:custGeom>
            <a:avLst/>
            <a:gdLst>
              <a:gd name="T0" fmla="*/ 4133 w 4133"/>
              <a:gd name="T1" fmla="*/ 5167 h 5167"/>
              <a:gd name="T2" fmla="*/ 3902 w 4133"/>
              <a:gd name="T3" fmla="*/ 5167 h 5167"/>
              <a:gd name="T4" fmla="*/ 3902 w 4133"/>
              <a:gd name="T5" fmla="*/ 3352 h 5167"/>
              <a:gd name="T6" fmla="*/ 3294 w 4133"/>
              <a:gd name="T7" fmla="*/ 2712 h 5167"/>
              <a:gd name="T8" fmla="*/ 3508 w 4133"/>
              <a:gd name="T9" fmla="*/ 3210 h 5167"/>
              <a:gd name="T10" fmla="*/ 2182 w 4133"/>
              <a:gd name="T11" fmla="*/ 4160 h 5167"/>
              <a:gd name="T12" fmla="*/ 2182 w 4133"/>
              <a:gd name="T13" fmla="*/ 5167 h 5167"/>
              <a:gd name="T14" fmla="*/ 1951 w 4133"/>
              <a:gd name="T15" fmla="*/ 5167 h 5167"/>
              <a:gd name="T16" fmla="*/ 1951 w 4133"/>
              <a:gd name="T17" fmla="*/ 4160 h 5167"/>
              <a:gd name="T18" fmla="*/ 626 w 4133"/>
              <a:gd name="T19" fmla="*/ 3210 h 5167"/>
              <a:gd name="T20" fmla="*/ 839 w 4133"/>
              <a:gd name="T21" fmla="*/ 2712 h 5167"/>
              <a:gd name="T22" fmla="*/ 231 w 4133"/>
              <a:gd name="T23" fmla="*/ 3352 h 5167"/>
              <a:gd name="T24" fmla="*/ 231 w 4133"/>
              <a:gd name="T25" fmla="*/ 5167 h 5167"/>
              <a:gd name="T26" fmla="*/ 0 w 4133"/>
              <a:gd name="T27" fmla="*/ 5167 h 5167"/>
              <a:gd name="T28" fmla="*/ 0 w 4133"/>
              <a:gd name="T29" fmla="*/ 3352 h 5167"/>
              <a:gd name="T30" fmla="*/ 872 w 4133"/>
              <a:gd name="T31" fmla="*/ 2480 h 5167"/>
              <a:gd name="T32" fmla="*/ 3262 w 4133"/>
              <a:gd name="T33" fmla="*/ 2480 h 5167"/>
              <a:gd name="T34" fmla="*/ 4133 w 4133"/>
              <a:gd name="T35" fmla="*/ 3352 h 5167"/>
              <a:gd name="T36" fmla="*/ 4133 w 4133"/>
              <a:gd name="T37" fmla="*/ 5167 h 5167"/>
              <a:gd name="T38" fmla="*/ 1641 w 4133"/>
              <a:gd name="T39" fmla="*/ 2711 h 5167"/>
              <a:gd name="T40" fmla="*/ 2067 w 4133"/>
              <a:gd name="T41" fmla="*/ 3787 h 5167"/>
              <a:gd name="T42" fmla="*/ 2492 w 4133"/>
              <a:gd name="T43" fmla="*/ 2711 h 5167"/>
              <a:gd name="T44" fmla="*/ 1641 w 4133"/>
              <a:gd name="T45" fmla="*/ 2711 h 5167"/>
              <a:gd name="T46" fmla="*/ 2741 w 4133"/>
              <a:gd name="T47" fmla="*/ 2711 h 5167"/>
              <a:gd name="T48" fmla="*/ 2319 w 4133"/>
              <a:gd name="T49" fmla="*/ 3778 h 5167"/>
              <a:gd name="T50" fmla="*/ 3222 w 4133"/>
              <a:gd name="T51" fmla="*/ 3130 h 5167"/>
              <a:gd name="T52" fmla="*/ 3043 w 4133"/>
              <a:gd name="T53" fmla="*/ 2711 h 5167"/>
              <a:gd name="T54" fmla="*/ 2741 w 4133"/>
              <a:gd name="T55" fmla="*/ 2711 h 5167"/>
              <a:gd name="T56" fmla="*/ 911 w 4133"/>
              <a:gd name="T57" fmla="*/ 3130 h 5167"/>
              <a:gd name="T58" fmla="*/ 1815 w 4133"/>
              <a:gd name="T59" fmla="*/ 3778 h 5167"/>
              <a:gd name="T60" fmla="*/ 1393 w 4133"/>
              <a:gd name="T61" fmla="*/ 2711 h 5167"/>
              <a:gd name="T62" fmla="*/ 1091 w 4133"/>
              <a:gd name="T63" fmla="*/ 2711 h 5167"/>
              <a:gd name="T64" fmla="*/ 911 w 4133"/>
              <a:gd name="T65" fmla="*/ 3130 h 5167"/>
              <a:gd name="T66" fmla="*/ 3387 w 4133"/>
              <a:gd name="T67" fmla="*/ 5167 h 5167"/>
              <a:gd name="T68" fmla="*/ 3157 w 4133"/>
              <a:gd name="T69" fmla="*/ 5167 h 5167"/>
              <a:gd name="T70" fmla="*/ 3157 w 4133"/>
              <a:gd name="T71" fmla="*/ 3784 h 5167"/>
              <a:gd name="T72" fmla="*/ 3387 w 4133"/>
              <a:gd name="T73" fmla="*/ 3784 h 5167"/>
              <a:gd name="T74" fmla="*/ 3387 w 4133"/>
              <a:gd name="T75" fmla="*/ 5167 h 5167"/>
              <a:gd name="T76" fmla="*/ 977 w 4133"/>
              <a:gd name="T77" fmla="*/ 5167 h 5167"/>
              <a:gd name="T78" fmla="*/ 746 w 4133"/>
              <a:gd name="T79" fmla="*/ 5167 h 5167"/>
              <a:gd name="T80" fmla="*/ 746 w 4133"/>
              <a:gd name="T81" fmla="*/ 3784 h 5167"/>
              <a:gd name="T82" fmla="*/ 977 w 4133"/>
              <a:gd name="T83" fmla="*/ 3784 h 5167"/>
              <a:gd name="T84" fmla="*/ 977 w 4133"/>
              <a:gd name="T85" fmla="*/ 5167 h 5167"/>
              <a:gd name="T86" fmla="*/ 2952 w 4133"/>
              <a:gd name="T87" fmla="*/ 4512 h 5167"/>
              <a:gd name="T88" fmla="*/ 2388 w 4133"/>
              <a:gd name="T89" fmla="*/ 4512 h 5167"/>
              <a:gd name="T90" fmla="*/ 2388 w 4133"/>
              <a:gd name="T91" fmla="*/ 4280 h 5167"/>
              <a:gd name="T92" fmla="*/ 2952 w 4133"/>
              <a:gd name="T93" fmla="*/ 4280 h 5167"/>
              <a:gd name="T94" fmla="*/ 2952 w 4133"/>
              <a:gd name="T95" fmla="*/ 4512 h 5167"/>
              <a:gd name="T96" fmla="*/ 2067 w 4133"/>
              <a:gd name="T97" fmla="*/ 2331 h 5167"/>
              <a:gd name="T98" fmla="*/ 1243 w 4133"/>
              <a:gd name="T99" fmla="*/ 1990 h 5167"/>
              <a:gd name="T100" fmla="*/ 901 w 4133"/>
              <a:gd name="T101" fmla="*/ 1166 h 5167"/>
              <a:gd name="T102" fmla="*/ 1243 w 4133"/>
              <a:gd name="T103" fmla="*/ 342 h 5167"/>
              <a:gd name="T104" fmla="*/ 2067 w 4133"/>
              <a:gd name="T105" fmla="*/ 0 h 5167"/>
              <a:gd name="T106" fmla="*/ 2891 w 4133"/>
              <a:gd name="T107" fmla="*/ 342 h 5167"/>
              <a:gd name="T108" fmla="*/ 3232 w 4133"/>
              <a:gd name="T109" fmla="*/ 1166 h 5167"/>
              <a:gd name="T110" fmla="*/ 2891 w 4133"/>
              <a:gd name="T111" fmla="*/ 1990 h 5167"/>
              <a:gd name="T112" fmla="*/ 2067 w 4133"/>
              <a:gd name="T113" fmla="*/ 2331 h 5167"/>
              <a:gd name="T114" fmla="*/ 2067 w 4133"/>
              <a:gd name="T115" fmla="*/ 231 h 5167"/>
              <a:gd name="T116" fmla="*/ 1132 w 4133"/>
              <a:gd name="T117" fmla="*/ 1166 h 5167"/>
              <a:gd name="T118" fmla="*/ 2067 w 4133"/>
              <a:gd name="T119" fmla="*/ 2100 h 5167"/>
              <a:gd name="T120" fmla="*/ 3001 w 4133"/>
              <a:gd name="T121" fmla="*/ 1166 h 5167"/>
              <a:gd name="T122" fmla="*/ 2067 w 4133"/>
              <a:gd name="T123" fmla="*/ 231 h 5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33" h="5167">
                <a:moveTo>
                  <a:pt x="4133" y="5167"/>
                </a:moveTo>
                <a:cubicBezTo>
                  <a:pt x="3902" y="5167"/>
                  <a:pt x="3902" y="5167"/>
                  <a:pt x="3902" y="5167"/>
                </a:cubicBezTo>
                <a:cubicBezTo>
                  <a:pt x="3902" y="3352"/>
                  <a:pt x="3902" y="3352"/>
                  <a:pt x="3902" y="3352"/>
                </a:cubicBezTo>
                <a:cubicBezTo>
                  <a:pt x="3902" y="3010"/>
                  <a:pt x="3633" y="2729"/>
                  <a:pt x="3294" y="2712"/>
                </a:cubicBezTo>
                <a:cubicBezTo>
                  <a:pt x="3508" y="3210"/>
                  <a:pt x="3508" y="3210"/>
                  <a:pt x="3508" y="3210"/>
                </a:cubicBezTo>
                <a:cubicBezTo>
                  <a:pt x="2182" y="4160"/>
                  <a:pt x="2182" y="4160"/>
                  <a:pt x="2182" y="4160"/>
                </a:cubicBezTo>
                <a:cubicBezTo>
                  <a:pt x="2182" y="5167"/>
                  <a:pt x="2182" y="5167"/>
                  <a:pt x="2182" y="5167"/>
                </a:cubicBezTo>
                <a:cubicBezTo>
                  <a:pt x="1951" y="5167"/>
                  <a:pt x="1951" y="5167"/>
                  <a:pt x="1951" y="5167"/>
                </a:cubicBezTo>
                <a:cubicBezTo>
                  <a:pt x="1951" y="4160"/>
                  <a:pt x="1951" y="4160"/>
                  <a:pt x="1951" y="4160"/>
                </a:cubicBezTo>
                <a:cubicBezTo>
                  <a:pt x="626" y="3210"/>
                  <a:pt x="626" y="3210"/>
                  <a:pt x="626" y="3210"/>
                </a:cubicBezTo>
                <a:cubicBezTo>
                  <a:pt x="839" y="2712"/>
                  <a:pt x="839" y="2712"/>
                  <a:pt x="839" y="2712"/>
                </a:cubicBezTo>
                <a:cubicBezTo>
                  <a:pt x="501" y="2729"/>
                  <a:pt x="231" y="3010"/>
                  <a:pt x="231" y="3352"/>
                </a:cubicBezTo>
                <a:cubicBezTo>
                  <a:pt x="231" y="5167"/>
                  <a:pt x="231" y="5167"/>
                  <a:pt x="231" y="5167"/>
                </a:cubicBezTo>
                <a:cubicBezTo>
                  <a:pt x="0" y="5167"/>
                  <a:pt x="0" y="5167"/>
                  <a:pt x="0" y="5167"/>
                </a:cubicBezTo>
                <a:cubicBezTo>
                  <a:pt x="0" y="3352"/>
                  <a:pt x="0" y="3352"/>
                  <a:pt x="0" y="3352"/>
                </a:cubicBezTo>
                <a:cubicBezTo>
                  <a:pt x="0" y="2871"/>
                  <a:pt x="391" y="2480"/>
                  <a:pt x="872" y="2480"/>
                </a:cubicBezTo>
                <a:cubicBezTo>
                  <a:pt x="3262" y="2480"/>
                  <a:pt x="3262" y="2480"/>
                  <a:pt x="3262" y="2480"/>
                </a:cubicBezTo>
                <a:cubicBezTo>
                  <a:pt x="3743" y="2480"/>
                  <a:pt x="4133" y="2871"/>
                  <a:pt x="4133" y="3352"/>
                </a:cubicBezTo>
                <a:cubicBezTo>
                  <a:pt x="4133" y="5167"/>
                  <a:pt x="4133" y="5167"/>
                  <a:pt x="4133" y="5167"/>
                </a:cubicBezTo>
                <a:close/>
                <a:moveTo>
                  <a:pt x="1641" y="2711"/>
                </a:moveTo>
                <a:cubicBezTo>
                  <a:pt x="2067" y="3787"/>
                  <a:pt x="2067" y="3787"/>
                  <a:pt x="2067" y="3787"/>
                </a:cubicBezTo>
                <a:cubicBezTo>
                  <a:pt x="2492" y="2711"/>
                  <a:pt x="2492" y="2711"/>
                  <a:pt x="2492" y="2711"/>
                </a:cubicBezTo>
                <a:cubicBezTo>
                  <a:pt x="1641" y="2711"/>
                  <a:pt x="1641" y="2711"/>
                  <a:pt x="1641" y="2711"/>
                </a:cubicBezTo>
                <a:close/>
                <a:moveTo>
                  <a:pt x="2741" y="2711"/>
                </a:moveTo>
                <a:cubicBezTo>
                  <a:pt x="2319" y="3778"/>
                  <a:pt x="2319" y="3778"/>
                  <a:pt x="2319" y="3778"/>
                </a:cubicBezTo>
                <a:cubicBezTo>
                  <a:pt x="3222" y="3130"/>
                  <a:pt x="3222" y="3130"/>
                  <a:pt x="3222" y="3130"/>
                </a:cubicBezTo>
                <a:cubicBezTo>
                  <a:pt x="3043" y="2711"/>
                  <a:pt x="3043" y="2711"/>
                  <a:pt x="3043" y="2711"/>
                </a:cubicBezTo>
                <a:cubicBezTo>
                  <a:pt x="2741" y="2711"/>
                  <a:pt x="2741" y="2711"/>
                  <a:pt x="2741" y="2711"/>
                </a:cubicBezTo>
                <a:close/>
                <a:moveTo>
                  <a:pt x="911" y="3130"/>
                </a:moveTo>
                <a:cubicBezTo>
                  <a:pt x="1815" y="3778"/>
                  <a:pt x="1815" y="3778"/>
                  <a:pt x="1815" y="3778"/>
                </a:cubicBezTo>
                <a:cubicBezTo>
                  <a:pt x="1393" y="2711"/>
                  <a:pt x="1393" y="2711"/>
                  <a:pt x="1393" y="2711"/>
                </a:cubicBezTo>
                <a:cubicBezTo>
                  <a:pt x="1091" y="2711"/>
                  <a:pt x="1091" y="2711"/>
                  <a:pt x="1091" y="2711"/>
                </a:cubicBezTo>
                <a:cubicBezTo>
                  <a:pt x="911" y="3130"/>
                  <a:pt x="911" y="3130"/>
                  <a:pt x="911" y="3130"/>
                </a:cubicBezTo>
                <a:close/>
                <a:moveTo>
                  <a:pt x="3387" y="5167"/>
                </a:moveTo>
                <a:cubicBezTo>
                  <a:pt x="3157" y="5167"/>
                  <a:pt x="3157" y="5167"/>
                  <a:pt x="3157" y="5167"/>
                </a:cubicBezTo>
                <a:cubicBezTo>
                  <a:pt x="3157" y="3784"/>
                  <a:pt x="3157" y="3784"/>
                  <a:pt x="3157" y="3784"/>
                </a:cubicBezTo>
                <a:cubicBezTo>
                  <a:pt x="3387" y="3784"/>
                  <a:pt x="3387" y="3784"/>
                  <a:pt x="3387" y="3784"/>
                </a:cubicBezTo>
                <a:cubicBezTo>
                  <a:pt x="3387" y="5167"/>
                  <a:pt x="3387" y="5167"/>
                  <a:pt x="3387" y="5167"/>
                </a:cubicBezTo>
                <a:close/>
                <a:moveTo>
                  <a:pt x="977" y="5167"/>
                </a:moveTo>
                <a:cubicBezTo>
                  <a:pt x="746" y="5167"/>
                  <a:pt x="746" y="5167"/>
                  <a:pt x="746" y="5167"/>
                </a:cubicBezTo>
                <a:cubicBezTo>
                  <a:pt x="746" y="3784"/>
                  <a:pt x="746" y="3784"/>
                  <a:pt x="746" y="3784"/>
                </a:cubicBezTo>
                <a:cubicBezTo>
                  <a:pt x="977" y="3784"/>
                  <a:pt x="977" y="3784"/>
                  <a:pt x="977" y="3784"/>
                </a:cubicBezTo>
                <a:cubicBezTo>
                  <a:pt x="977" y="5167"/>
                  <a:pt x="977" y="5167"/>
                  <a:pt x="977" y="5167"/>
                </a:cubicBezTo>
                <a:close/>
                <a:moveTo>
                  <a:pt x="2952" y="4512"/>
                </a:moveTo>
                <a:cubicBezTo>
                  <a:pt x="2388" y="4512"/>
                  <a:pt x="2388" y="4512"/>
                  <a:pt x="2388" y="4512"/>
                </a:cubicBezTo>
                <a:cubicBezTo>
                  <a:pt x="2388" y="4280"/>
                  <a:pt x="2388" y="4280"/>
                  <a:pt x="2388" y="4280"/>
                </a:cubicBezTo>
                <a:cubicBezTo>
                  <a:pt x="2952" y="4280"/>
                  <a:pt x="2952" y="4280"/>
                  <a:pt x="2952" y="4280"/>
                </a:cubicBezTo>
                <a:cubicBezTo>
                  <a:pt x="2952" y="4512"/>
                  <a:pt x="2952" y="4512"/>
                  <a:pt x="2952" y="4512"/>
                </a:cubicBezTo>
                <a:close/>
                <a:moveTo>
                  <a:pt x="2067" y="2331"/>
                </a:moveTo>
                <a:cubicBezTo>
                  <a:pt x="1755" y="2331"/>
                  <a:pt x="1463" y="2210"/>
                  <a:pt x="1243" y="1990"/>
                </a:cubicBezTo>
                <a:cubicBezTo>
                  <a:pt x="1023" y="1770"/>
                  <a:pt x="901" y="1477"/>
                  <a:pt x="901" y="1166"/>
                </a:cubicBezTo>
                <a:cubicBezTo>
                  <a:pt x="901" y="854"/>
                  <a:pt x="1023" y="562"/>
                  <a:pt x="1243" y="342"/>
                </a:cubicBezTo>
                <a:cubicBezTo>
                  <a:pt x="1463" y="121"/>
                  <a:pt x="1755" y="0"/>
                  <a:pt x="2067" y="0"/>
                </a:cubicBezTo>
                <a:cubicBezTo>
                  <a:pt x="2378" y="0"/>
                  <a:pt x="2671" y="121"/>
                  <a:pt x="2891" y="342"/>
                </a:cubicBezTo>
                <a:cubicBezTo>
                  <a:pt x="3111" y="562"/>
                  <a:pt x="3232" y="854"/>
                  <a:pt x="3232" y="1166"/>
                </a:cubicBezTo>
                <a:cubicBezTo>
                  <a:pt x="3232" y="1477"/>
                  <a:pt x="3111" y="1770"/>
                  <a:pt x="2891" y="1990"/>
                </a:cubicBezTo>
                <a:cubicBezTo>
                  <a:pt x="2671" y="2210"/>
                  <a:pt x="2378" y="2331"/>
                  <a:pt x="2067" y="2331"/>
                </a:cubicBezTo>
                <a:close/>
                <a:moveTo>
                  <a:pt x="2067" y="231"/>
                </a:moveTo>
                <a:cubicBezTo>
                  <a:pt x="1552" y="231"/>
                  <a:pt x="1132" y="650"/>
                  <a:pt x="1132" y="1166"/>
                </a:cubicBezTo>
                <a:cubicBezTo>
                  <a:pt x="1132" y="1681"/>
                  <a:pt x="1552" y="2100"/>
                  <a:pt x="2067" y="2100"/>
                </a:cubicBezTo>
                <a:cubicBezTo>
                  <a:pt x="2582" y="2100"/>
                  <a:pt x="3001" y="1681"/>
                  <a:pt x="3001" y="1166"/>
                </a:cubicBezTo>
                <a:cubicBezTo>
                  <a:pt x="3001" y="650"/>
                  <a:pt x="2582" y="231"/>
                  <a:pt x="2067" y="231"/>
                </a:cubicBezTo>
                <a:close/>
              </a:path>
            </a:pathLst>
          </a:custGeom>
          <a:solidFill>
            <a:srgbClr val="C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en-US" sz="900"/>
          </a:p>
        </p:txBody>
      </p:sp>
      <p:sp>
        <p:nvSpPr>
          <p:cNvPr id="283" name="Rectangle 282"/>
          <p:cNvSpPr/>
          <p:nvPr/>
        </p:nvSpPr>
        <p:spPr bwMode="gray">
          <a:xfrm>
            <a:off x="3136002" y="4277608"/>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Thresholding, throttling</a:t>
            </a:r>
          </a:p>
        </p:txBody>
      </p:sp>
      <p:sp>
        <p:nvSpPr>
          <p:cNvPr id="284" name="Rectangle 283"/>
          <p:cNvSpPr/>
          <p:nvPr/>
        </p:nvSpPr>
        <p:spPr bwMode="gray">
          <a:xfrm>
            <a:off x="3145273" y="4554510"/>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NSA workflow</a:t>
            </a:r>
          </a:p>
        </p:txBody>
      </p:sp>
      <p:sp>
        <p:nvSpPr>
          <p:cNvPr id="285" name="Rectangle 284"/>
          <p:cNvSpPr/>
          <p:nvPr/>
        </p:nvSpPr>
        <p:spPr bwMode="gray">
          <a:xfrm>
            <a:off x="3136002" y="5110388"/>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Identity resolution</a:t>
            </a:r>
          </a:p>
        </p:txBody>
      </p:sp>
      <p:sp>
        <p:nvSpPr>
          <p:cNvPr id="286" name="Rectangle 285"/>
          <p:cNvSpPr/>
          <p:nvPr/>
        </p:nvSpPr>
        <p:spPr bwMode="gray">
          <a:xfrm>
            <a:off x="3136002" y="5396417"/>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Preferences and consent verification</a:t>
            </a:r>
          </a:p>
        </p:txBody>
      </p:sp>
      <p:sp>
        <p:nvSpPr>
          <p:cNvPr id="287" name="TextBox 286"/>
          <p:cNvSpPr txBox="1"/>
          <p:nvPr/>
        </p:nvSpPr>
        <p:spPr>
          <a:xfrm>
            <a:off x="9921937" y="1761580"/>
            <a:ext cx="2154614" cy="3738511"/>
          </a:xfrm>
          <a:prstGeom prst="rect">
            <a:avLst/>
          </a:prstGeom>
          <a:noFill/>
        </p:spPr>
        <p:txBody>
          <a:bodyPr wrap="square" lIns="0" tIns="0" rIns="0" bIns="0" rtlCol="0">
            <a:spAutoFit/>
          </a:bodyPr>
          <a:lstStyle/>
          <a:p>
            <a:r>
              <a:rPr lang="en-US" sz="900" dirty="0">
                <a:solidFill>
                  <a:schemeClr val="tx2"/>
                </a:solidFill>
              </a:rPr>
              <a:t>All targeted customer communication Opportunities will be identified, aggregated, prioritized and coordinated by the enterprise customer RTIM capability.</a:t>
            </a:r>
          </a:p>
          <a:p>
            <a:endParaRPr lang="en-US" sz="900" dirty="0">
              <a:solidFill>
                <a:schemeClr val="tx2"/>
              </a:solidFill>
            </a:endParaRPr>
          </a:p>
          <a:p>
            <a:r>
              <a:rPr lang="en-US" sz="900" dirty="0">
                <a:solidFill>
                  <a:schemeClr val="tx2"/>
                </a:solidFill>
              </a:rPr>
              <a:t>All CVSH customer engagement channels will be centrally managed in real-time, resulting in coordinated team-work across channels and improved customer experience.</a:t>
            </a:r>
          </a:p>
          <a:p>
            <a:endParaRPr lang="en-US" sz="900" dirty="0">
              <a:solidFill>
                <a:schemeClr val="tx2"/>
              </a:solidFill>
            </a:endParaRPr>
          </a:p>
          <a:p>
            <a:r>
              <a:rPr lang="en-US" sz="900" dirty="0">
                <a:solidFill>
                  <a:schemeClr val="tx2"/>
                </a:solidFill>
              </a:rPr>
              <a:t>Enterprise business governance model across CVSH targeting systems will streamline targeted communications.</a:t>
            </a:r>
          </a:p>
          <a:p>
            <a:endParaRPr lang="en-US" sz="900" dirty="0">
              <a:solidFill>
                <a:schemeClr val="tx2"/>
              </a:solidFill>
            </a:endParaRPr>
          </a:p>
          <a:p>
            <a:r>
              <a:rPr lang="en-US" sz="900" dirty="0">
                <a:solidFill>
                  <a:schemeClr val="tx2"/>
                </a:solidFill>
              </a:rPr>
              <a:t>Disposition/feedback will be sent to the source systems in near real-time, to enable re-targeting.</a:t>
            </a:r>
          </a:p>
          <a:p>
            <a:endParaRPr lang="en-US" sz="900" dirty="0">
              <a:solidFill>
                <a:schemeClr val="tx2"/>
              </a:solidFill>
            </a:endParaRPr>
          </a:p>
          <a:p>
            <a:r>
              <a:rPr lang="en-US" sz="900" dirty="0">
                <a:solidFill>
                  <a:schemeClr val="tx2"/>
                </a:solidFill>
              </a:rPr>
              <a:t>Targeted Opportunities as well as near real-time delivery information will be published to the data platform, for consumption by Analytics, C360 etc.</a:t>
            </a:r>
          </a:p>
          <a:p>
            <a:endParaRPr lang="en-US" sz="900" dirty="0">
              <a:solidFill>
                <a:schemeClr val="tx2"/>
              </a:solidFill>
            </a:endParaRPr>
          </a:p>
          <a:p>
            <a:endParaRPr lang="en-US" sz="900" dirty="0">
              <a:solidFill>
                <a:schemeClr val="tx2"/>
              </a:solidFill>
            </a:endParaRPr>
          </a:p>
          <a:p>
            <a:pPr marL="342797" indent="-342797">
              <a:buFont typeface="Arial" panose="020B0604020202020204" pitchFamily="34" charset="0"/>
              <a:buChar char="•"/>
            </a:pPr>
            <a:endParaRPr lang="en-US" sz="900" dirty="0">
              <a:solidFill>
                <a:schemeClr val="tx2"/>
              </a:solidFill>
            </a:endParaRPr>
          </a:p>
        </p:txBody>
      </p:sp>
      <p:sp>
        <p:nvSpPr>
          <p:cNvPr id="288" name="Rectangle 287"/>
          <p:cNvSpPr/>
          <p:nvPr/>
        </p:nvSpPr>
        <p:spPr bwMode="gray">
          <a:xfrm>
            <a:off x="3136002" y="5688426"/>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Content &amp; talk tracks</a:t>
            </a:r>
          </a:p>
        </p:txBody>
      </p:sp>
      <p:sp>
        <p:nvSpPr>
          <p:cNvPr id="289" name="Rectangle 288"/>
          <p:cNvSpPr/>
          <p:nvPr/>
        </p:nvSpPr>
        <p:spPr bwMode="gray">
          <a:xfrm>
            <a:off x="3145272" y="5967670"/>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Channel msg. customization</a:t>
            </a:r>
          </a:p>
        </p:txBody>
      </p:sp>
      <p:sp>
        <p:nvSpPr>
          <p:cNvPr id="96" name="Rectangle 95"/>
          <p:cNvSpPr/>
          <p:nvPr/>
        </p:nvSpPr>
        <p:spPr bwMode="gray">
          <a:xfrm>
            <a:off x="3136001" y="4836487"/>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Channel team-work</a:t>
            </a:r>
          </a:p>
        </p:txBody>
      </p:sp>
      <p:sp>
        <p:nvSpPr>
          <p:cNvPr id="97" name="Rectangle 96"/>
          <p:cNvSpPr/>
          <p:nvPr/>
        </p:nvSpPr>
        <p:spPr bwMode="gray">
          <a:xfrm>
            <a:off x="6413643" y="5385381"/>
            <a:ext cx="2798069" cy="872694"/>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Marketing channels</a:t>
            </a:r>
          </a:p>
        </p:txBody>
      </p:sp>
      <p:sp>
        <p:nvSpPr>
          <p:cNvPr id="100" name="Rectangle 99"/>
          <p:cNvSpPr/>
          <p:nvPr/>
        </p:nvSpPr>
        <p:spPr bwMode="gray">
          <a:xfrm>
            <a:off x="6456692" y="5650887"/>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Retail marketing</a:t>
            </a:r>
          </a:p>
        </p:txBody>
      </p:sp>
      <p:sp>
        <p:nvSpPr>
          <p:cNvPr id="104" name="Rectangle 103"/>
          <p:cNvSpPr/>
          <p:nvPr/>
        </p:nvSpPr>
        <p:spPr bwMode="gray">
          <a:xfrm>
            <a:off x="7581991" y="5652135"/>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PBM marketing</a:t>
            </a:r>
          </a:p>
        </p:txBody>
      </p:sp>
      <p:sp>
        <p:nvSpPr>
          <p:cNvPr id="106" name="Rectangle 105"/>
          <p:cNvSpPr/>
          <p:nvPr/>
        </p:nvSpPr>
        <p:spPr bwMode="gray">
          <a:xfrm>
            <a:off x="7014105" y="5650887"/>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HCB marketing</a:t>
            </a:r>
          </a:p>
        </p:txBody>
      </p:sp>
      <p:sp>
        <p:nvSpPr>
          <p:cNvPr id="107" name="Rectangle 106"/>
          <p:cNvSpPr/>
          <p:nvPr/>
        </p:nvSpPr>
        <p:spPr bwMode="gray">
          <a:xfrm>
            <a:off x="8136630" y="5652135"/>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t>
            </a:r>
          </a:p>
        </p:txBody>
      </p:sp>
      <p:sp>
        <p:nvSpPr>
          <p:cNvPr id="113" name="Rectangle 112"/>
          <p:cNvSpPr/>
          <p:nvPr/>
        </p:nvSpPr>
        <p:spPr bwMode="gray">
          <a:xfrm>
            <a:off x="8688280" y="5654095"/>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a:t>
            </a:r>
          </a:p>
        </p:txBody>
      </p:sp>
      <p:sp>
        <p:nvSpPr>
          <p:cNvPr id="116" name="Freeform 37"/>
          <p:cNvSpPr>
            <a:spLocks noChangeAspect="1" noEditPoints="1"/>
          </p:cNvSpPr>
          <p:nvPr/>
        </p:nvSpPr>
        <p:spPr bwMode="auto">
          <a:xfrm>
            <a:off x="9250008" y="5385381"/>
            <a:ext cx="356908" cy="222407"/>
          </a:xfrm>
          <a:custGeom>
            <a:avLst/>
            <a:gdLst>
              <a:gd name="T0" fmla="*/ 1274 w 2154"/>
              <a:gd name="T1" fmla="*/ 475 h 1536"/>
              <a:gd name="T2" fmla="*/ 1274 w 2154"/>
              <a:gd name="T3" fmla="*/ 82 h 1536"/>
              <a:gd name="T4" fmla="*/ 881 w 2154"/>
              <a:gd name="T5" fmla="*/ 82 h 1536"/>
              <a:gd name="T6" fmla="*/ 881 w 2154"/>
              <a:gd name="T7" fmla="*/ 475 h 1536"/>
              <a:gd name="T8" fmla="*/ 1078 w 2154"/>
              <a:gd name="T9" fmla="*/ 69 h 1536"/>
              <a:gd name="T10" fmla="*/ 1078 w 2154"/>
              <a:gd name="T11" fmla="*/ 488 h 1536"/>
              <a:gd name="T12" fmla="*/ 1078 w 2154"/>
              <a:gd name="T13" fmla="*/ 69 h 1536"/>
              <a:gd name="T14" fmla="*/ 839 w 2154"/>
              <a:gd name="T15" fmla="*/ 892 h 1536"/>
              <a:gd name="T16" fmla="*/ 770 w 2154"/>
              <a:gd name="T17" fmla="*/ 1536 h 1536"/>
              <a:gd name="T18" fmla="*/ 1317 w 2154"/>
              <a:gd name="T19" fmla="*/ 892 h 1536"/>
              <a:gd name="T20" fmla="*/ 1386 w 2154"/>
              <a:gd name="T21" fmla="*/ 1536 h 1536"/>
              <a:gd name="T22" fmla="*/ 1317 w 2154"/>
              <a:gd name="T23" fmla="*/ 892 h 1536"/>
              <a:gd name="T24" fmla="*/ 658 w 2154"/>
              <a:gd name="T25" fmla="*/ 576 h 1536"/>
              <a:gd name="T26" fmla="*/ 658 w 2154"/>
              <a:gd name="T27" fmla="*/ 183 h 1536"/>
              <a:gd name="T28" fmla="*/ 265 w 2154"/>
              <a:gd name="T29" fmla="*/ 183 h 1536"/>
              <a:gd name="T30" fmla="*/ 265 w 2154"/>
              <a:gd name="T31" fmla="*/ 576 h 1536"/>
              <a:gd name="T32" fmla="*/ 462 w 2154"/>
              <a:gd name="T33" fmla="*/ 170 h 1536"/>
              <a:gd name="T34" fmla="*/ 462 w 2154"/>
              <a:gd name="T35" fmla="*/ 589 h 1536"/>
              <a:gd name="T36" fmla="*/ 462 w 2154"/>
              <a:gd name="T37" fmla="*/ 170 h 1536"/>
              <a:gd name="T38" fmla="*/ 248 w 2154"/>
              <a:gd name="T39" fmla="*/ 993 h 1536"/>
              <a:gd name="T40" fmla="*/ 179 w 2154"/>
              <a:gd name="T41" fmla="*/ 1536 h 1536"/>
              <a:gd name="T42" fmla="*/ 1692 w 2154"/>
              <a:gd name="T43" fmla="*/ 658 h 1536"/>
              <a:gd name="T44" fmla="*/ 1971 w 2154"/>
              <a:gd name="T45" fmla="*/ 380 h 1536"/>
              <a:gd name="T46" fmla="*/ 1692 w 2154"/>
              <a:gd name="T47" fmla="*/ 101 h 1536"/>
              <a:gd name="T48" fmla="*/ 1414 w 2154"/>
              <a:gd name="T49" fmla="*/ 380 h 1536"/>
              <a:gd name="T50" fmla="*/ 1692 w 2154"/>
              <a:gd name="T51" fmla="*/ 658 h 1536"/>
              <a:gd name="T52" fmla="*/ 1902 w 2154"/>
              <a:gd name="T53" fmla="*/ 380 h 1536"/>
              <a:gd name="T54" fmla="*/ 1483 w 2154"/>
              <a:gd name="T55" fmla="*/ 380 h 1536"/>
              <a:gd name="T56" fmla="*/ 2154 w 2154"/>
              <a:gd name="T57" fmla="*/ 923 h 1536"/>
              <a:gd name="T58" fmla="*/ 2154 w 2154"/>
              <a:gd name="T59" fmla="*/ 1536 h 1536"/>
              <a:gd name="T60" fmla="*/ 2086 w 2154"/>
              <a:gd name="T61" fmla="*/ 923 h 1536"/>
              <a:gd name="T62" fmla="*/ 1562 w 2154"/>
              <a:gd name="T63" fmla="*/ 798 h 1536"/>
              <a:gd name="T64" fmla="*/ 1564 w 2154"/>
              <a:gd name="T65" fmla="*/ 991 h 1536"/>
              <a:gd name="T66" fmla="*/ 1496 w 2154"/>
              <a:gd name="T67" fmla="*/ 1536 h 1536"/>
              <a:gd name="T68" fmla="*/ 1371 w 2154"/>
              <a:gd name="T69" fmla="*/ 696 h 1536"/>
              <a:gd name="T70" fmla="*/ 659 w 2154"/>
              <a:gd name="T71" fmla="*/ 821 h 1536"/>
              <a:gd name="T72" fmla="*/ 660 w 2154"/>
              <a:gd name="T73" fmla="*/ 1536 h 1536"/>
              <a:gd name="T74" fmla="*/ 591 w 2154"/>
              <a:gd name="T75" fmla="*/ 821 h 1536"/>
              <a:gd name="T76" fmla="*/ 194 w 2154"/>
              <a:gd name="T77" fmla="*/ 798 h 1536"/>
              <a:gd name="T78" fmla="*/ 68 w 2154"/>
              <a:gd name="T79" fmla="*/ 1092 h 1536"/>
              <a:gd name="T80" fmla="*/ 0 w 2154"/>
              <a:gd name="T81" fmla="*/ 1536 h 1536"/>
              <a:gd name="T82" fmla="*/ 57 w 2154"/>
              <a:gd name="T83" fmla="*/ 785 h 1536"/>
              <a:gd name="T84" fmla="*/ 615 w 2154"/>
              <a:gd name="T85" fmla="*/ 729 h 1536"/>
              <a:gd name="T86" fmla="*/ 785 w 2154"/>
              <a:gd name="T87" fmla="*/ 628 h 1536"/>
              <a:gd name="T88" fmla="*/ 1507 w 2154"/>
              <a:gd name="T89" fmla="*/ 684 h 1536"/>
              <a:gd name="T90" fmla="*/ 1960 w 2154"/>
              <a:gd name="T91" fmla="*/ 729 h 1536"/>
              <a:gd name="T92" fmla="*/ 2154 w 2154"/>
              <a:gd name="T93" fmla="*/ 923 h 1536"/>
              <a:gd name="T94" fmla="*/ 1976 w 2154"/>
              <a:gd name="T95" fmla="*/ 993 h 1536"/>
              <a:gd name="T96" fmla="*/ 1907 w 2154"/>
              <a:gd name="T97" fmla="*/ 1536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4" h="1536">
                <a:moveTo>
                  <a:pt x="1078" y="557"/>
                </a:moveTo>
                <a:cubicBezTo>
                  <a:pt x="1152" y="557"/>
                  <a:pt x="1222" y="528"/>
                  <a:pt x="1274" y="475"/>
                </a:cubicBezTo>
                <a:cubicBezTo>
                  <a:pt x="1327" y="422"/>
                  <a:pt x="1356" y="353"/>
                  <a:pt x="1356" y="278"/>
                </a:cubicBezTo>
                <a:cubicBezTo>
                  <a:pt x="1356" y="204"/>
                  <a:pt x="1327" y="134"/>
                  <a:pt x="1274" y="82"/>
                </a:cubicBezTo>
                <a:cubicBezTo>
                  <a:pt x="1222" y="29"/>
                  <a:pt x="1152" y="0"/>
                  <a:pt x="1078" y="0"/>
                </a:cubicBezTo>
                <a:cubicBezTo>
                  <a:pt x="1003" y="0"/>
                  <a:pt x="933" y="29"/>
                  <a:pt x="881" y="82"/>
                </a:cubicBezTo>
                <a:cubicBezTo>
                  <a:pt x="828" y="134"/>
                  <a:pt x="799" y="204"/>
                  <a:pt x="799" y="278"/>
                </a:cubicBezTo>
                <a:cubicBezTo>
                  <a:pt x="799" y="353"/>
                  <a:pt x="828" y="422"/>
                  <a:pt x="881" y="475"/>
                </a:cubicBezTo>
                <a:cubicBezTo>
                  <a:pt x="933" y="528"/>
                  <a:pt x="1003" y="557"/>
                  <a:pt x="1078" y="557"/>
                </a:cubicBezTo>
                <a:close/>
                <a:moveTo>
                  <a:pt x="1078" y="69"/>
                </a:moveTo>
                <a:cubicBezTo>
                  <a:pt x="1193" y="69"/>
                  <a:pt x="1287" y="163"/>
                  <a:pt x="1287" y="278"/>
                </a:cubicBezTo>
                <a:cubicBezTo>
                  <a:pt x="1287" y="394"/>
                  <a:pt x="1193" y="488"/>
                  <a:pt x="1078" y="488"/>
                </a:cubicBezTo>
                <a:cubicBezTo>
                  <a:pt x="962" y="488"/>
                  <a:pt x="868" y="394"/>
                  <a:pt x="868" y="278"/>
                </a:cubicBezTo>
                <a:cubicBezTo>
                  <a:pt x="868" y="163"/>
                  <a:pt x="962" y="69"/>
                  <a:pt x="1078" y="69"/>
                </a:cubicBezTo>
                <a:close/>
                <a:moveTo>
                  <a:pt x="770" y="892"/>
                </a:moveTo>
                <a:cubicBezTo>
                  <a:pt x="839" y="892"/>
                  <a:pt x="839" y="892"/>
                  <a:pt x="839" y="892"/>
                </a:cubicBezTo>
                <a:cubicBezTo>
                  <a:pt x="839" y="1536"/>
                  <a:pt x="839" y="1536"/>
                  <a:pt x="839" y="1536"/>
                </a:cubicBezTo>
                <a:cubicBezTo>
                  <a:pt x="770" y="1536"/>
                  <a:pt x="770" y="1536"/>
                  <a:pt x="770" y="1536"/>
                </a:cubicBezTo>
                <a:lnTo>
                  <a:pt x="770" y="892"/>
                </a:lnTo>
                <a:close/>
                <a:moveTo>
                  <a:pt x="1317" y="892"/>
                </a:moveTo>
                <a:cubicBezTo>
                  <a:pt x="1386" y="892"/>
                  <a:pt x="1386" y="892"/>
                  <a:pt x="1386" y="892"/>
                </a:cubicBezTo>
                <a:cubicBezTo>
                  <a:pt x="1386" y="1536"/>
                  <a:pt x="1386" y="1536"/>
                  <a:pt x="1386" y="1536"/>
                </a:cubicBezTo>
                <a:cubicBezTo>
                  <a:pt x="1317" y="1536"/>
                  <a:pt x="1317" y="1536"/>
                  <a:pt x="1317" y="1536"/>
                </a:cubicBezTo>
                <a:lnTo>
                  <a:pt x="1317" y="892"/>
                </a:lnTo>
                <a:close/>
                <a:moveTo>
                  <a:pt x="462" y="658"/>
                </a:moveTo>
                <a:cubicBezTo>
                  <a:pt x="536" y="658"/>
                  <a:pt x="606" y="629"/>
                  <a:pt x="658" y="576"/>
                </a:cubicBezTo>
                <a:cubicBezTo>
                  <a:pt x="711" y="524"/>
                  <a:pt x="740" y="454"/>
                  <a:pt x="740" y="380"/>
                </a:cubicBezTo>
                <a:cubicBezTo>
                  <a:pt x="740" y="305"/>
                  <a:pt x="711" y="235"/>
                  <a:pt x="658" y="183"/>
                </a:cubicBezTo>
                <a:cubicBezTo>
                  <a:pt x="606" y="130"/>
                  <a:pt x="536" y="101"/>
                  <a:pt x="462" y="101"/>
                </a:cubicBezTo>
                <a:cubicBezTo>
                  <a:pt x="387" y="101"/>
                  <a:pt x="317" y="130"/>
                  <a:pt x="265" y="183"/>
                </a:cubicBezTo>
                <a:cubicBezTo>
                  <a:pt x="212" y="235"/>
                  <a:pt x="183" y="305"/>
                  <a:pt x="183" y="380"/>
                </a:cubicBezTo>
                <a:cubicBezTo>
                  <a:pt x="183" y="454"/>
                  <a:pt x="212" y="524"/>
                  <a:pt x="265" y="576"/>
                </a:cubicBezTo>
                <a:cubicBezTo>
                  <a:pt x="317" y="629"/>
                  <a:pt x="387" y="658"/>
                  <a:pt x="462" y="658"/>
                </a:cubicBezTo>
                <a:close/>
                <a:moveTo>
                  <a:pt x="462" y="170"/>
                </a:moveTo>
                <a:cubicBezTo>
                  <a:pt x="577" y="170"/>
                  <a:pt x="671" y="264"/>
                  <a:pt x="671" y="380"/>
                </a:cubicBezTo>
                <a:cubicBezTo>
                  <a:pt x="671" y="495"/>
                  <a:pt x="577" y="589"/>
                  <a:pt x="462" y="589"/>
                </a:cubicBezTo>
                <a:cubicBezTo>
                  <a:pt x="346" y="589"/>
                  <a:pt x="252" y="495"/>
                  <a:pt x="252" y="380"/>
                </a:cubicBezTo>
                <a:cubicBezTo>
                  <a:pt x="252" y="264"/>
                  <a:pt x="346" y="170"/>
                  <a:pt x="462" y="170"/>
                </a:cubicBezTo>
                <a:close/>
                <a:moveTo>
                  <a:pt x="179" y="993"/>
                </a:moveTo>
                <a:cubicBezTo>
                  <a:pt x="248" y="993"/>
                  <a:pt x="248" y="993"/>
                  <a:pt x="248" y="993"/>
                </a:cubicBezTo>
                <a:cubicBezTo>
                  <a:pt x="248" y="1536"/>
                  <a:pt x="248" y="1536"/>
                  <a:pt x="248" y="1536"/>
                </a:cubicBezTo>
                <a:cubicBezTo>
                  <a:pt x="179" y="1536"/>
                  <a:pt x="179" y="1536"/>
                  <a:pt x="179" y="1536"/>
                </a:cubicBezTo>
                <a:lnTo>
                  <a:pt x="179" y="993"/>
                </a:lnTo>
                <a:close/>
                <a:moveTo>
                  <a:pt x="1692" y="658"/>
                </a:moveTo>
                <a:cubicBezTo>
                  <a:pt x="1767" y="658"/>
                  <a:pt x="1837" y="629"/>
                  <a:pt x="1889" y="576"/>
                </a:cubicBezTo>
                <a:cubicBezTo>
                  <a:pt x="1942" y="524"/>
                  <a:pt x="1971" y="454"/>
                  <a:pt x="1971" y="380"/>
                </a:cubicBezTo>
                <a:cubicBezTo>
                  <a:pt x="1971" y="305"/>
                  <a:pt x="1942" y="235"/>
                  <a:pt x="1889" y="183"/>
                </a:cubicBezTo>
                <a:cubicBezTo>
                  <a:pt x="1837" y="130"/>
                  <a:pt x="1767" y="101"/>
                  <a:pt x="1692" y="101"/>
                </a:cubicBezTo>
                <a:cubicBezTo>
                  <a:pt x="1618" y="101"/>
                  <a:pt x="1548" y="130"/>
                  <a:pt x="1496" y="183"/>
                </a:cubicBezTo>
                <a:cubicBezTo>
                  <a:pt x="1443" y="235"/>
                  <a:pt x="1414" y="305"/>
                  <a:pt x="1414" y="380"/>
                </a:cubicBezTo>
                <a:cubicBezTo>
                  <a:pt x="1414" y="454"/>
                  <a:pt x="1443" y="524"/>
                  <a:pt x="1496" y="576"/>
                </a:cubicBezTo>
                <a:cubicBezTo>
                  <a:pt x="1548" y="629"/>
                  <a:pt x="1618" y="658"/>
                  <a:pt x="1692" y="658"/>
                </a:cubicBezTo>
                <a:close/>
                <a:moveTo>
                  <a:pt x="1692" y="170"/>
                </a:moveTo>
                <a:cubicBezTo>
                  <a:pt x="1808" y="170"/>
                  <a:pt x="1902" y="264"/>
                  <a:pt x="1902" y="380"/>
                </a:cubicBezTo>
                <a:cubicBezTo>
                  <a:pt x="1902" y="495"/>
                  <a:pt x="1808" y="589"/>
                  <a:pt x="1692" y="589"/>
                </a:cubicBezTo>
                <a:cubicBezTo>
                  <a:pt x="1577" y="589"/>
                  <a:pt x="1483" y="495"/>
                  <a:pt x="1483" y="380"/>
                </a:cubicBezTo>
                <a:cubicBezTo>
                  <a:pt x="1483" y="264"/>
                  <a:pt x="1577" y="170"/>
                  <a:pt x="1692" y="170"/>
                </a:cubicBezTo>
                <a:close/>
                <a:moveTo>
                  <a:pt x="2154" y="923"/>
                </a:moveTo>
                <a:cubicBezTo>
                  <a:pt x="2154" y="1092"/>
                  <a:pt x="2154" y="1092"/>
                  <a:pt x="2154" y="1092"/>
                </a:cubicBezTo>
                <a:cubicBezTo>
                  <a:pt x="2154" y="1536"/>
                  <a:pt x="2154" y="1536"/>
                  <a:pt x="2154" y="1536"/>
                </a:cubicBezTo>
                <a:cubicBezTo>
                  <a:pt x="2086" y="1536"/>
                  <a:pt x="2086" y="1536"/>
                  <a:pt x="2086" y="1536"/>
                </a:cubicBezTo>
                <a:cubicBezTo>
                  <a:pt x="2086" y="923"/>
                  <a:pt x="2086" y="923"/>
                  <a:pt x="2086" y="923"/>
                </a:cubicBezTo>
                <a:cubicBezTo>
                  <a:pt x="2086" y="853"/>
                  <a:pt x="2031" y="798"/>
                  <a:pt x="1960" y="798"/>
                </a:cubicBezTo>
                <a:cubicBezTo>
                  <a:pt x="1562" y="798"/>
                  <a:pt x="1562" y="798"/>
                  <a:pt x="1562" y="798"/>
                </a:cubicBezTo>
                <a:cubicBezTo>
                  <a:pt x="1563" y="805"/>
                  <a:pt x="1564" y="813"/>
                  <a:pt x="1564" y="821"/>
                </a:cubicBezTo>
                <a:cubicBezTo>
                  <a:pt x="1564" y="991"/>
                  <a:pt x="1564" y="991"/>
                  <a:pt x="1564" y="991"/>
                </a:cubicBezTo>
                <a:cubicBezTo>
                  <a:pt x="1564" y="1536"/>
                  <a:pt x="1564" y="1536"/>
                  <a:pt x="1564" y="1536"/>
                </a:cubicBezTo>
                <a:cubicBezTo>
                  <a:pt x="1496" y="1536"/>
                  <a:pt x="1496" y="1536"/>
                  <a:pt x="1496" y="1536"/>
                </a:cubicBezTo>
                <a:cubicBezTo>
                  <a:pt x="1496" y="821"/>
                  <a:pt x="1496" y="821"/>
                  <a:pt x="1496" y="821"/>
                </a:cubicBezTo>
                <a:cubicBezTo>
                  <a:pt x="1496" y="751"/>
                  <a:pt x="1441" y="696"/>
                  <a:pt x="1371" y="696"/>
                </a:cubicBezTo>
                <a:cubicBezTo>
                  <a:pt x="785" y="696"/>
                  <a:pt x="785" y="696"/>
                  <a:pt x="785" y="696"/>
                </a:cubicBezTo>
                <a:cubicBezTo>
                  <a:pt x="714" y="696"/>
                  <a:pt x="659" y="751"/>
                  <a:pt x="659" y="821"/>
                </a:cubicBezTo>
                <a:cubicBezTo>
                  <a:pt x="660" y="991"/>
                  <a:pt x="660" y="991"/>
                  <a:pt x="660" y="991"/>
                </a:cubicBezTo>
                <a:cubicBezTo>
                  <a:pt x="660" y="1536"/>
                  <a:pt x="660" y="1536"/>
                  <a:pt x="660" y="1536"/>
                </a:cubicBezTo>
                <a:cubicBezTo>
                  <a:pt x="591" y="1536"/>
                  <a:pt x="591" y="1536"/>
                  <a:pt x="591" y="1536"/>
                </a:cubicBezTo>
                <a:cubicBezTo>
                  <a:pt x="591" y="821"/>
                  <a:pt x="591" y="821"/>
                  <a:pt x="591" y="821"/>
                </a:cubicBezTo>
                <a:cubicBezTo>
                  <a:pt x="591" y="813"/>
                  <a:pt x="592" y="805"/>
                  <a:pt x="593" y="798"/>
                </a:cubicBezTo>
                <a:cubicBezTo>
                  <a:pt x="194" y="798"/>
                  <a:pt x="194" y="798"/>
                  <a:pt x="194" y="798"/>
                </a:cubicBezTo>
                <a:cubicBezTo>
                  <a:pt x="123" y="798"/>
                  <a:pt x="68" y="853"/>
                  <a:pt x="68" y="923"/>
                </a:cubicBezTo>
                <a:cubicBezTo>
                  <a:pt x="68" y="1092"/>
                  <a:pt x="68" y="1092"/>
                  <a:pt x="68" y="1092"/>
                </a:cubicBezTo>
                <a:cubicBezTo>
                  <a:pt x="68" y="1536"/>
                  <a:pt x="68" y="1536"/>
                  <a:pt x="68" y="1536"/>
                </a:cubicBezTo>
                <a:cubicBezTo>
                  <a:pt x="0" y="1536"/>
                  <a:pt x="0" y="1536"/>
                  <a:pt x="0" y="1536"/>
                </a:cubicBezTo>
                <a:cubicBezTo>
                  <a:pt x="0" y="923"/>
                  <a:pt x="0" y="923"/>
                  <a:pt x="0" y="923"/>
                </a:cubicBezTo>
                <a:cubicBezTo>
                  <a:pt x="0" y="870"/>
                  <a:pt x="20" y="821"/>
                  <a:pt x="57" y="785"/>
                </a:cubicBezTo>
                <a:cubicBezTo>
                  <a:pt x="93" y="749"/>
                  <a:pt x="142" y="729"/>
                  <a:pt x="194" y="729"/>
                </a:cubicBezTo>
                <a:cubicBezTo>
                  <a:pt x="615" y="729"/>
                  <a:pt x="615" y="729"/>
                  <a:pt x="615" y="729"/>
                </a:cubicBezTo>
                <a:cubicBezTo>
                  <a:pt x="624" y="713"/>
                  <a:pt x="634" y="697"/>
                  <a:pt x="648" y="684"/>
                </a:cubicBezTo>
                <a:cubicBezTo>
                  <a:pt x="684" y="648"/>
                  <a:pt x="733" y="628"/>
                  <a:pt x="785" y="628"/>
                </a:cubicBezTo>
                <a:cubicBezTo>
                  <a:pt x="1371" y="628"/>
                  <a:pt x="1371" y="628"/>
                  <a:pt x="1371" y="628"/>
                </a:cubicBezTo>
                <a:cubicBezTo>
                  <a:pt x="1423" y="628"/>
                  <a:pt x="1471" y="648"/>
                  <a:pt x="1507" y="684"/>
                </a:cubicBezTo>
                <a:cubicBezTo>
                  <a:pt x="1521" y="697"/>
                  <a:pt x="1531" y="713"/>
                  <a:pt x="1540" y="729"/>
                </a:cubicBezTo>
                <a:cubicBezTo>
                  <a:pt x="1960" y="729"/>
                  <a:pt x="1960" y="729"/>
                  <a:pt x="1960" y="729"/>
                </a:cubicBezTo>
                <a:cubicBezTo>
                  <a:pt x="2012" y="729"/>
                  <a:pt x="2061" y="749"/>
                  <a:pt x="2097" y="785"/>
                </a:cubicBezTo>
                <a:cubicBezTo>
                  <a:pt x="2134" y="821"/>
                  <a:pt x="2154" y="870"/>
                  <a:pt x="2154" y="923"/>
                </a:cubicBezTo>
                <a:close/>
                <a:moveTo>
                  <a:pt x="1907" y="993"/>
                </a:moveTo>
                <a:cubicBezTo>
                  <a:pt x="1976" y="993"/>
                  <a:pt x="1976" y="993"/>
                  <a:pt x="1976" y="993"/>
                </a:cubicBezTo>
                <a:cubicBezTo>
                  <a:pt x="1976" y="1536"/>
                  <a:pt x="1976" y="1536"/>
                  <a:pt x="1976" y="1536"/>
                </a:cubicBezTo>
                <a:cubicBezTo>
                  <a:pt x="1907" y="1536"/>
                  <a:pt x="1907" y="1536"/>
                  <a:pt x="1907" y="1536"/>
                </a:cubicBezTo>
                <a:lnTo>
                  <a:pt x="1907" y="993"/>
                </a:lnTo>
                <a:close/>
              </a:path>
            </a:pathLst>
          </a:custGeom>
          <a:solidFill>
            <a:srgbClr val="C00000"/>
          </a:solidFill>
          <a:ln>
            <a:noFill/>
          </a:ln>
        </p:spPr>
        <p:txBody>
          <a:bodyPr vert="horz" wrap="square" lIns="51422" tIns="25711" rIns="51422" bIns="25711" numCol="1" anchor="t" anchorCtr="0" compatLnSpc="1">
            <a:prstTxWarp prst="textNoShape">
              <a:avLst/>
            </a:prstTxWarp>
          </a:bodyPr>
          <a:lstStyle/>
          <a:p>
            <a:endParaRPr lang="en-US" sz="900" dirty="0">
              <a:solidFill>
                <a:prstClr val="black"/>
              </a:solidFill>
            </a:endParaRPr>
          </a:p>
        </p:txBody>
      </p:sp>
      <p:cxnSp>
        <p:nvCxnSpPr>
          <p:cNvPr id="117" name="Straight Arrow Connector 116"/>
          <p:cNvCxnSpPr/>
          <p:nvPr/>
        </p:nvCxnSpPr>
        <p:spPr>
          <a:xfrm>
            <a:off x="5412114" y="3799803"/>
            <a:ext cx="829335" cy="0"/>
          </a:xfrm>
          <a:prstGeom prst="straightConnector1">
            <a:avLst/>
          </a:prstGeom>
          <a:ln w="12700" cmpd="sng">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bwMode="gray">
          <a:xfrm>
            <a:off x="3145272" y="3705656"/>
            <a:ext cx="1609364" cy="209221"/>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tx1"/>
                </a:solidFill>
              </a:rPr>
              <a:t>Real-time channel orchestration</a:t>
            </a:r>
          </a:p>
        </p:txBody>
      </p:sp>
      <p:sp>
        <p:nvSpPr>
          <p:cNvPr id="119" name="Rectangle 118"/>
          <p:cNvSpPr/>
          <p:nvPr/>
        </p:nvSpPr>
        <p:spPr bwMode="gray">
          <a:xfrm rot="16200000">
            <a:off x="-2126846" y="3665637"/>
            <a:ext cx="4944397" cy="240482"/>
          </a:xfrm>
          <a:prstGeom prst="rect">
            <a:avLst/>
          </a:prstGeom>
          <a:solidFill>
            <a:schemeClr val="bg1">
              <a:lumMod val="95000"/>
            </a:schemeClr>
          </a:solidFill>
          <a:ln>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Business governance</a:t>
            </a:r>
          </a:p>
        </p:txBody>
      </p:sp>
      <p:sp>
        <p:nvSpPr>
          <p:cNvPr id="121" name="Rectangle 120"/>
          <p:cNvSpPr/>
          <p:nvPr/>
        </p:nvSpPr>
        <p:spPr bwMode="gray">
          <a:xfrm>
            <a:off x="581571" y="6436641"/>
            <a:ext cx="8630143" cy="225793"/>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Enterprise Data platform</a:t>
            </a:r>
            <a:endParaRPr lang="en-US" sz="700" b="1" dirty="0">
              <a:solidFill>
                <a:schemeClr val="tx1"/>
              </a:solidFill>
            </a:endParaRPr>
          </a:p>
        </p:txBody>
      </p:sp>
      <p:cxnSp>
        <p:nvCxnSpPr>
          <p:cNvPr id="122" name="Straight Arrow Connector 121"/>
          <p:cNvCxnSpPr/>
          <p:nvPr/>
        </p:nvCxnSpPr>
        <p:spPr>
          <a:xfrm>
            <a:off x="5538391" y="5971848"/>
            <a:ext cx="0" cy="475837"/>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196856" y="6029941"/>
            <a:ext cx="528243" cy="246093"/>
          </a:xfrm>
          <a:prstGeom prst="rect">
            <a:avLst/>
          </a:prstGeom>
          <a:noFill/>
        </p:spPr>
        <p:txBody>
          <a:bodyPr wrap="square" lIns="0" tIns="0" rIns="0" bIns="0" rtlCol="0">
            <a:spAutoFit/>
          </a:bodyPr>
          <a:lstStyle/>
          <a:p>
            <a:r>
              <a:rPr lang="en-US" sz="800" dirty="0">
                <a:solidFill>
                  <a:schemeClr val="tx2"/>
                </a:solidFill>
              </a:rPr>
              <a:t>Data publish</a:t>
            </a:r>
          </a:p>
        </p:txBody>
      </p:sp>
      <p:sp>
        <p:nvSpPr>
          <p:cNvPr id="129" name="Rectangle 128"/>
          <p:cNvSpPr/>
          <p:nvPr/>
        </p:nvSpPr>
        <p:spPr bwMode="gray">
          <a:xfrm>
            <a:off x="841483" y="5456326"/>
            <a:ext cx="842801" cy="696662"/>
          </a:xfrm>
          <a:prstGeom prst="rect">
            <a:avLst/>
          </a:prstGeom>
          <a:solidFill>
            <a:schemeClr val="bg1">
              <a:lumMod val="95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000" b="1" dirty="0">
                <a:solidFill>
                  <a:srgbClr val="0070C0"/>
                </a:solidFill>
              </a:rPr>
              <a:t>Marketing</a:t>
            </a:r>
          </a:p>
          <a:p>
            <a:pPr algn="ctr"/>
            <a:r>
              <a:rPr lang="en-US" sz="800" b="1" dirty="0">
                <a:solidFill>
                  <a:schemeClr val="tx1"/>
                </a:solidFill>
              </a:rPr>
              <a:t>Targeting</a:t>
            </a:r>
            <a:endParaRPr lang="en-US" sz="700" b="1" dirty="0">
              <a:solidFill>
                <a:schemeClr val="tx1"/>
              </a:solidFill>
            </a:endParaRPr>
          </a:p>
        </p:txBody>
      </p:sp>
      <p:sp>
        <p:nvSpPr>
          <p:cNvPr id="120" name="Rectangle 119"/>
          <p:cNvSpPr/>
          <p:nvPr/>
        </p:nvSpPr>
        <p:spPr bwMode="gray">
          <a:xfrm>
            <a:off x="7541192" y="4854824"/>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Polaris</a:t>
            </a:r>
          </a:p>
        </p:txBody>
      </p:sp>
      <p:sp>
        <p:nvSpPr>
          <p:cNvPr id="127" name="Rectangle 126"/>
          <p:cNvSpPr/>
          <p:nvPr/>
        </p:nvSpPr>
        <p:spPr bwMode="gray">
          <a:xfrm>
            <a:off x="6471789" y="3923183"/>
            <a:ext cx="501331" cy="251054"/>
          </a:xfrm>
          <a:prstGeom prst="rect">
            <a:avLst/>
          </a:prstGeom>
          <a:solidFill>
            <a:schemeClr val="bg1">
              <a:lumMod val="9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rPr>
              <a:t>Epic CM</a:t>
            </a:r>
          </a:p>
        </p:txBody>
      </p:sp>
      <p:cxnSp>
        <p:nvCxnSpPr>
          <p:cNvPr id="132" name="Straight Arrow Connector 131">
            <a:extLst>
              <a:ext uri="{FF2B5EF4-FFF2-40B4-BE49-F238E27FC236}">
                <a16:creationId xmlns:a16="http://schemas.microsoft.com/office/drawing/2014/main" id="{46F48CB7-EC2E-43C8-A2D5-A6F368D2703B}"/>
              </a:ext>
            </a:extLst>
          </p:cNvPr>
          <p:cNvCxnSpPr/>
          <p:nvPr/>
        </p:nvCxnSpPr>
        <p:spPr>
          <a:xfrm>
            <a:off x="6268875" y="5971848"/>
            <a:ext cx="0" cy="475837"/>
          </a:xfrm>
          <a:prstGeom prst="straightConnector1">
            <a:avLst/>
          </a:prstGeom>
          <a:ln w="6350" cmpd="sng">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8E8EF09C-485B-4538-8192-31E4768503A6}"/>
              </a:ext>
            </a:extLst>
          </p:cNvPr>
          <p:cNvSpPr txBox="1"/>
          <p:nvPr/>
        </p:nvSpPr>
        <p:spPr>
          <a:xfrm>
            <a:off x="5927340" y="6029941"/>
            <a:ext cx="528243" cy="246093"/>
          </a:xfrm>
          <a:prstGeom prst="rect">
            <a:avLst/>
          </a:prstGeom>
          <a:noFill/>
        </p:spPr>
        <p:txBody>
          <a:bodyPr wrap="square" lIns="0" tIns="0" rIns="0" bIns="0" rtlCol="0">
            <a:spAutoFit/>
          </a:bodyPr>
          <a:lstStyle/>
          <a:p>
            <a:r>
              <a:rPr lang="en-US" sz="800" dirty="0">
                <a:solidFill>
                  <a:schemeClr val="tx2"/>
                </a:solidFill>
              </a:rPr>
              <a:t>Data publish</a:t>
            </a:r>
          </a:p>
        </p:txBody>
      </p:sp>
    </p:spTree>
    <p:extLst>
      <p:ext uri="{BB962C8B-B14F-4D97-AF65-F5344CB8AC3E}">
        <p14:creationId xmlns:p14="http://schemas.microsoft.com/office/powerpoint/2010/main" val="499152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5819-FA21-4420-B72E-4C90F63EA0E5}"/>
              </a:ext>
            </a:extLst>
          </p:cNvPr>
          <p:cNvSpPr>
            <a:spLocks noGrp="1"/>
          </p:cNvSpPr>
          <p:nvPr>
            <p:ph type="title"/>
          </p:nvPr>
        </p:nvSpPr>
        <p:spPr>
          <a:xfrm>
            <a:off x="272446" y="85443"/>
            <a:ext cx="10414348" cy="393838"/>
          </a:xfrm>
        </p:spPr>
        <p:txBody>
          <a:bodyPr/>
          <a:lstStyle/>
          <a:p>
            <a:r>
              <a:rPr lang="en-US" dirty="0"/>
              <a:t>HealthHUB GiC EHP architecture powered by the HEE engine</a:t>
            </a:r>
          </a:p>
        </p:txBody>
      </p:sp>
      <p:sp>
        <p:nvSpPr>
          <p:cNvPr id="213" name="TextBox 212">
            <a:extLst>
              <a:ext uri="{FF2B5EF4-FFF2-40B4-BE49-F238E27FC236}">
                <a16:creationId xmlns:a16="http://schemas.microsoft.com/office/drawing/2014/main" id="{3CA6E0F9-8A6E-4779-9C3C-C65C113BFB8B}"/>
              </a:ext>
            </a:extLst>
          </p:cNvPr>
          <p:cNvSpPr txBox="1"/>
          <p:nvPr/>
        </p:nvSpPr>
        <p:spPr>
          <a:xfrm>
            <a:off x="36732" y="7610426"/>
            <a:ext cx="4906213" cy="123079"/>
          </a:xfrm>
          <a:prstGeom prst="rect">
            <a:avLst/>
          </a:prstGeom>
          <a:noFill/>
        </p:spPr>
        <p:txBody>
          <a:bodyPr wrap="square" lIns="0" tIns="0" rIns="0" bIns="0" rtlCol="0">
            <a:spAutoFit/>
          </a:bodyPr>
          <a:lstStyle/>
          <a:p>
            <a:r>
              <a:rPr lang="en-US" sz="800" dirty="0">
                <a:solidFill>
                  <a:schemeClr val="tx2"/>
                </a:solidFill>
              </a:rPr>
              <a:t>Note: Disposition data traverses back in the opposite direction of opportunity flow</a:t>
            </a:r>
          </a:p>
        </p:txBody>
      </p:sp>
      <p:pic>
        <p:nvPicPr>
          <p:cNvPr id="6" name="Picture 5">
            <a:extLst>
              <a:ext uri="{FF2B5EF4-FFF2-40B4-BE49-F238E27FC236}">
                <a16:creationId xmlns:a16="http://schemas.microsoft.com/office/drawing/2014/main" id="{613D67BE-D777-43A5-814E-4336C99BA389}"/>
              </a:ext>
            </a:extLst>
          </p:cNvPr>
          <p:cNvPicPr>
            <a:picLocks noChangeAspect="1"/>
          </p:cNvPicPr>
          <p:nvPr/>
        </p:nvPicPr>
        <p:blipFill>
          <a:blip r:embed="rId2"/>
          <a:stretch>
            <a:fillRect/>
          </a:stretch>
        </p:blipFill>
        <p:spPr>
          <a:xfrm>
            <a:off x="8158024" y="439788"/>
            <a:ext cx="3735029" cy="4003433"/>
          </a:xfrm>
          <a:prstGeom prst="rect">
            <a:avLst/>
          </a:prstGeom>
        </p:spPr>
      </p:pic>
      <p:sp>
        <p:nvSpPr>
          <p:cNvPr id="8" name="Oval 7">
            <a:extLst>
              <a:ext uri="{FF2B5EF4-FFF2-40B4-BE49-F238E27FC236}">
                <a16:creationId xmlns:a16="http://schemas.microsoft.com/office/drawing/2014/main" id="{5237A690-F0A3-4558-B878-2742BD614D0C}"/>
              </a:ext>
            </a:extLst>
          </p:cNvPr>
          <p:cNvSpPr/>
          <p:nvPr/>
        </p:nvSpPr>
        <p:spPr bwMode="gray">
          <a:xfrm>
            <a:off x="10344925" y="1460310"/>
            <a:ext cx="768543" cy="394910"/>
          </a:xfrm>
          <a:prstGeom prst="ellipse">
            <a:avLst/>
          </a:prstGeom>
          <a:noFill/>
          <a:ln w="28575">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20" name="Oval 119">
            <a:extLst>
              <a:ext uri="{FF2B5EF4-FFF2-40B4-BE49-F238E27FC236}">
                <a16:creationId xmlns:a16="http://schemas.microsoft.com/office/drawing/2014/main" id="{CB3C16DA-5DAF-4AF5-A45F-1B11579A4FD1}"/>
              </a:ext>
            </a:extLst>
          </p:cNvPr>
          <p:cNvSpPr/>
          <p:nvPr/>
        </p:nvSpPr>
        <p:spPr bwMode="gray">
          <a:xfrm>
            <a:off x="7983288" y="25059"/>
            <a:ext cx="768543" cy="393838"/>
          </a:xfrm>
          <a:prstGeom prst="ellipse">
            <a:avLst/>
          </a:prstGeom>
          <a:noFill/>
          <a:ln w="28575">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cxnSp>
        <p:nvCxnSpPr>
          <p:cNvPr id="12" name="Straight Connector 11">
            <a:extLst>
              <a:ext uri="{FF2B5EF4-FFF2-40B4-BE49-F238E27FC236}">
                <a16:creationId xmlns:a16="http://schemas.microsoft.com/office/drawing/2014/main" id="{70C14524-E7E6-4490-91F8-C2F079C1F143}"/>
              </a:ext>
            </a:extLst>
          </p:cNvPr>
          <p:cNvCxnSpPr>
            <a:cxnSpLocks/>
            <a:stCxn id="120" idx="5"/>
            <a:endCxn id="8" idx="1"/>
          </p:cNvCxnSpPr>
          <p:nvPr/>
        </p:nvCxnSpPr>
        <p:spPr>
          <a:xfrm>
            <a:off x="8639281" y="361221"/>
            <a:ext cx="1818195" cy="1156922"/>
          </a:xfrm>
          <a:prstGeom prst="line">
            <a:avLst/>
          </a:prstGeom>
          <a:ln w="12700"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ounded Rectangle 428">
            <a:extLst>
              <a:ext uri="{FF2B5EF4-FFF2-40B4-BE49-F238E27FC236}">
                <a16:creationId xmlns:a16="http://schemas.microsoft.com/office/drawing/2014/main" id="{54619016-C7C7-46F9-91B2-17E562AD1E68}"/>
              </a:ext>
            </a:extLst>
          </p:cNvPr>
          <p:cNvSpPr/>
          <p:nvPr/>
        </p:nvSpPr>
        <p:spPr bwMode="gray">
          <a:xfrm>
            <a:off x="532417" y="1278411"/>
            <a:ext cx="1407647" cy="1470120"/>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b="1" dirty="0">
                <a:solidFill>
                  <a:srgbClr val="0070C0"/>
                </a:solidFill>
              </a:rPr>
              <a:t>eCCA Client </a:t>
            </a:r>
          </a:p>
          <a:p>
            <a:pPr algn="ctr"/>
            <a:r>
              <a:rPr lang="en-US" sz="900" b="1" dirty="0">
                <a:solidFill>
                  <a:srgbClr val="0070C0"/>
                </a:solidFill>
              </a:rPr>
              <a:t>Digital Self-service</a:t>
            </a:r>
          </a:p>
        </p:txBody>
      </p:sp>
      <p:sp>
        <p:nvSpPr>
          <p:cNvPr id="10" name="Rectangle: Rounded Corners 9">
            <a:extLst>
              <a:ext uri="{FF2B5EF4-FFF2-40B4-BE49-F238E27FC236}">
                <a16:creationId xmlns:a16="http://schemas.microsoft.com/office/drawing/2014/main" id="{F4C9F84D-21FB-4365-872E-D0AA473FBF24}"/>
              </a:ext>
            </a:extLst>
          </p:cNvPr>
          <p:cNvSpPr/>
          <p:nvPr/>
        </p:nvSpPr>
        <p:spPr bwMode="gray">
          <a:xfrm>
            <a:off x="564776" y="2078150"/>
            <a:ext cx="1351018" cy="475760"/>
          </a:xfrm>
          <a:prstGeom prst="roundRect">
            <a:avLst/>
          </a:prstGeom>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799" b="1" dirty="0">
              <a:solidFill>
                <a:schemeClr val="tx1"/>
              </a:solidFill>
            </a:endParaRPr>
          </a:p>
        </p:txBody>
      </p:sp>
      <p:sp>
        <p:nvSpPr>
          <p:cNvPr id="11" name="TextBox 10">
            <a:extLst>
              <a:ext uri="{FF2B5EF4-FFF2-40B4-BE49-F238E27FC236}">
                <a16:creationId xmlns:a16="http://schemas.microsoft.com/office/drawing/2014/main" id="{B780A5AC-20E0-4ED4-A794-FBAFD5694961}"/>
              </a:ext>
            </a:extLst>
          </p:cNvPr>
          <p:cNvSpPr txBox="1"/>
          <p:nvPr/>
        </p:nvSpPr>
        <p:spPr>
          <a:xfrm>
            <a:off x="583896" y="2093837"/>
            <a:ext cx="1319219" cy="430775"/>
          </a:xfrm>
          <a:prstGeom prst="rect">
            <a:avLst/>
          </a:prstGeom>
          <a:noFill/>
        </p:spPr>
        <p:txBody>
          <a:bodyPr wrap="square" lIns="0" tIns="0" rIns="0" bIns="0" rtlCol="0">
            <a:spAutoFit/>
          </a:bodyPr>
          <a:lstStyle/>
          <a:p>
            <a:pPr algn="ctr"/>
            <a:r>
              <a:rPr lang="en-US" sz="700" b="1" dirty="0">
                <a:solidFill>
                  <a:srgbClr val="002060"/>
                </a:solidFill>
              </a:rPr>
              <a:t>Download data ingest templates tailored to campaign , </a:t>
            </a:r>
            <a:r>
              <a:rPr lang="en-US" sz="700" b="1" dirty="0">
                <a:solidFill>
                  <a:srgbClr val="002060"/>
                </a:solidFill>
                <a:highlight>
                  <a:srgbClr val="FFFF00"/>
                </a:highlight>
              </a:rPr>
              <a:t>Enroll</a:t>
            </a:r>
            <a:r>
              <a:rPr lang="en-US" sz="700" b="1" dirty="0">
                <a:solidFill>
                  <a:srgbClr val="002060"/>
                </a:solidFill>
              </a:rPr>
              <a:t> members into program and </a:t>
            </a:r>
            <a:r>
              <a:rPr lang="en-US" sz="700" b="1" u="sng" dirty="0">
                <a:solidFill>
                  <a:srgbClr val="002060"/>
                </a:solidFill>
                <a:highlight>
                  <a:srgbClr val="FFFF00"/>
                </a:highlight>
              </a:rPr>
              <a:t>campaign</a:t>
            </a:r>
            <a:r>
              <a:rPr lang="en-US" sz="700" b="1" dirty="0">
                <a:solidFill>
                  <a:srgbClr val="002060"/>
                </a:solidFill>
              </a:rPr>
              <a:t>(s)</a:t>
            </a:r>
          </a:p>
        </p:txBody>
      </p:sp>
      <p:sp>
        <p:nvSpPr>
          <p:cNvPr id="13" name="Flowchart: Multidocument 12">
            <a:extLst>
              <a:ext uri="{FF2B5EF4-FFF2-40B4-BE49-F238E27FC236}">
                <a16:creationId xmlns:a16="http://schemas.microsoft.com/office/drawing/2014/main" id="{6F2199E9-66F0-4D1A-88E4-4121811A94C3}"/>
              </a:ext>
            </a:extLst>
          </p:cNvPr>
          <p:cNvSpPr/>
          <p:nvPr/>
        </p:nvSpPr>
        <p:spPr bwMode="gray">
          <a:xfrm>
            <a:off x="787391" y="1747252"/>
            <a:ext cx="394750" cy="306423"/>
          </a:xfrm>
          <a:prstGeom prst="flowChartMultidocument">
            <a:avLst/>
          </a:prstGeom>
          <a:no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600" dirty="0">
                <a:solidFill>
                  <a:schemeClr val="tx1"/>
                </a:solidFill>
              </a:rPr>
              <a:t>Eligibility data</a:t>
            </a:r>
          </a:p>
        </p:txBody>
      </p:sp>
      <p:sp>
        <p:nvSpPr>
          <p:cNvPr id="14" name="Flowchart: Multidocument 13">
            <a:extLst>
              <a:ext uri="{FF2B5EF4-FFF2-40B4-BE49-F238E27FC236}">
                <a16:creationId xmlns:a16="http://schemas.microsoft.com/office/drawing/2014/main" id="{F3817344-FB2E-4358-B5AD-BC9CDB675F5B}"/>
              </a:ext>
            </a:extLst>
          </p:cNvPr>
          <p:cNvSpPr/>
          <p:nvPr/>
        </p:nvSpPr>
        <p:spPr bwMode="gray">
          <a:xfrm>
            <a:off x="1188135" y="1739456"/>
            <a:ext cx="394750" cy="306423"/>
          </a:xfrm>
          <a:prstGeom prst="flowChartMultidocument">
            <a:avLst/>
          </a:prstGeom>
          <a:no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600" dirty="0">
                <a:solidFill>
                  <a:schemeClr val="tx1"/>
                </a:solidFill>
              </a:rPr>
              <a:t>Pre-identified GiC</a:t>
            </a:r>
          </a:p>
        </p:txBody>
      </p:sp>
      <p:sp>
        <p:nvSpPr>
          <p:cNvPr id="21" name="Rounded Rectangle 428">
            <a:extLst>
              <a:ext uri="{FF2B5EF4-FFF2-40B4-BE49-F238E27FC236}">
                <a16:creationId xmlns:a16="http://schemas.microsoft.com/office/drawing/2014/main" id="{10008BA0-262D-4C32-8DDC-F933D7A6C1B0}"/>
              </a:ext>
            </a:extLst>
          </p:cNvPr>
          <p:cNvSpPr/>
          <p:nvPr/>
        </p:nvSpPr>
        <p:spPr bwMode="gray">
          <a:xfrm>
            <a:off x="2238600" y="1290872"/>
            <a:ext cx="3946362" cy="1455978"/>
          </a:xfrm>
          <a:prstGeom prst="roundRect">
            <a:avLst/>
          </a:prstGeom>
          <a:noFill/>
          <a:ln w="25400">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b="1" dirty="0">
                <a:solidFill>
                  <a:srgbClr val="0070C0"/>
                </a:solidFill>
              </a:rPr>
              <a:t>Health Engagement Engine (HEE)</a:t>
            </a:r>
          </a:p>
        </p:txBody>
      </p:sp>
      <p:sp>
        <p:nvSpPr>
          <p:cNvPr id="22" name="Rectangle 21">
            <a:extLst>
              <a:ext uri="{FF2B5EF4-FFF2-40B4-BE49-F238E27FC236}">
                <a16:creationId xmlns:a16="http://schemas.microsoft.com/office/drawing/2014/main" id="{4C8AF864-9996-4C08-9A4E-B18568B3D975}"/>
              </a:ext>
            </a:extLst>
          </p:cNvPr>
          <p:cNvSpPr/>
          <p:nvPr/>
        </p:nvSpPr>
        <p:spPr bwMode="gray">
          <a:xfrm>
            <a:off x="2368040" y="1718785"/>
            <a:ext cx="3683225" cy="178688"/>
          </a:xfrm>
          <a:prstGeom prst="rect">
            <a:avLst/>
          </a:prstGeom>
          <a:solidFill>
            <a:srgbClr val="00B0F0"/>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Business Configurable Admin UI</a:t>
            </a:r>
            <a:endParaRPr lang="en-US" sz="800" dirty="0">
              <a:solidFill>
                <a:schemeClr val="tx1">
                  <a:lumMod val="95000"/>
                  <a:lumOff val="5000"/>
                </a:schemeClr>
              </a:solidFill>
            </a:endParaRPr>
          </a:p>
        </p:txBody>
      </p:sp>
      <p:sp>
        <p:nvSpPr>
          <p:cNvPr id="23" name="Rectangle 22">
            <a:extLst>
              <a:ext uri="{FF2B5EF4-FFF2-40B4-BE49-F238E27FC236}">
                <a16:creationId xmlns:a16="http://schemas.microsoft.com/office/drawing/2014/main" id="{51CBFD5A-C02D-48BA-AFEA-E02605063D31}"/>
              </a:ext>
            </a:extLst>
          </p:cNvPr>
          <p:cNvSpPr/>
          <p:nvPr/>
        </p:nvSpPr>
        <p:spPr bwMode="gray">
          <a:xfrm>
            <a:off x="2377162" y="1984615"/>
            <a:ext cx="655042" cy="505117"/>
          </a:xfrm>
          <a:prstGeom prst="rect">
            <a:avLst/>
          </a:prstGeom>
          <a:solidFill>
            <a:srgbClr val="00B0F0"/>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Client &amp; program setup </a:t>
            </a:r>
          </a:p>
          <a:p>
            <a:pPr algn="ctr"/>
            <a:r>
              <a:rPr lang="en-US" sz="800" dirty="0">
                <a:solidFill>
                  <a:schemeClr val="tx1"/>
                </a:solidFill>
              </a:rPr>
              <a:t>(HEE UI)</a:t>
            </a:r>
            <a:endParaRPr lang="en-US" sz="800" dirty="0">
              <a:solidFill>
                <a:schemeClr val="tx1">
                  <a:lumMod val="95000"/>
                  <a:lumOff val="5000"/>
                </a:schemeClr>
              </a:solidFill>
            </a:endParaRPr>
          </a:p>
        </p:txBody>
      </p:sp>
      <p:sp>
        <p:nvSpPr>
          <p:cNvPr id="24" name="Rectangle 23">
            <a:extLst>
              <a:ext uri="{FF2B5EF4-FFF2-40B4-BE49-F238E27FC236}">
                <a16:creationId xmlns:a16="http://schemas.microsoft.com/office/drawing/2014/main" id="{FC224C6C-969E-4CEF-AC8E-2A6AD38BAED4}"/>
              </a:ext>
            </a:extLst>
          </p:cNvPr>
          <p:cNvSpPr/>
          <p:nvPr/>
        </p:nvSpPr>
        <p:spPr bwMode="gray">
          <a:xfrm>
            <a:off x="3129646" y="1984615"/>
            <a:ext cx="655042" cy="505117"/>
          </a:xfrm>
          <a:prstGeom prst="rect">
            <a:avLst/>
          </a:prstGeom>
          <a:solidFill>
            <a:srgbClr val="00B0F0"/>
          </a:solidFill>
          <a:ln w="9525">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Clinical rules &amp; predictive analytics</a:t>
            </a:r>
            <a:endParaRPr lang="en-US" sz="800" dirty="0">
              <a:solidFill>
                <a:schemeClr val="tx1">
                  <a:lumMod val="95000"/>
                  <a:lumOff val="5000"/>
                </a:schemeClr>
              </a:solidFill>
            </a:endParaRPr>
          </a:p>
        </p:txBody>
      </p:sp>
      <p:sp>
        <p:nvSpPr>
          <p:cNvPr id="25" name="Rectangle 24">
            <a:extLst>
              <a:ext uri="{FF2B5EF4-FFF2-40B4-BE49-F238E27FC236}">
                <a16:creationId xmlns:a16="http://schemas.microsoft.com/office/drawing/2014/main" id="{1C852EBB-C505-4AF3-BA43-67A7F6A41C39}"/>
              </a:ext>
            </a:extLst>
          </p:cNvPr>
          <p:cNvSpPr/>
          <p:nvPr/>
        </p:nvSpPr>
        <p:spPr bwMode="gray">
          <a:xfrm>
            <a:off x="3882130" y="1984615"/>
            <a:ext cx="655042" cy="505117"/>
          </a:xfrm>
          <a:prstGeom prst="rect">
            <a:avLst/>
          </a:prstGeom>
          <a:solidFill>
            <a:srgbClr val="00B0F0"/>
          </a:solidFill>
          <a:ln w="9525">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Targeting &amp; Campaign management</a:t>
            </a:r>
            <a:endParaRPr lang="en-US" sz="800" dirty="0">
              <a:solidFill>
                <a:schemeClr val="tx1">
                  <a:lumMod val="95000"/>
                  <a:lumOff val="5000"/>
                </a:schemeClr>
              </a:solidFill>
            </a:endParaRPr>
          </a:p>
        </p:txBody>
      </p:sp>
      <p:sp>
        <p:nvSpPr>
          <p:cNvPr id="26" name="Rectangle 25">
            <a:extLst>
              <a:ext uri="{FF2B5EF4-FFF2-40B4-BE49-F238E27FC236}">
                <a16:creationId xmlns:a16="http://schemas.microsoft.com/office/drawing/2014/main" id="{22873325-A9B8-425F-9DEE-9D638D72387B}"/>
              </a:ext>
            </a:extLst>
          </p:cNvPr>
          <p:cNvSpPr/>
          <p:nvPr/>
        </p:nvSpPr>
        <p:spPr bwMode="gray">
          <a:xfrm>
            <a:off x="4634614" y="1984615"/>
            <a:ext cx="655042" cy="505117"/>
          </a:xfrm>
          <a:prstGeom prst="rect">
            <a:avLst/>
          </a:prstGeom>
          <a:solidFill>
            <a:srgbClr val="00B0F0"/>
          </a:solidFill>
          <a:ln w="9525">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Opportunity generation</a:t>
            </a:r>
            <a:endParaRPr lang="en-US" sz="800" dirty="0">
              <a:solidFill>
                <a:schemeClr val="tx1">
                  <a:lumMod val="95000"/>
                  <a:lumOff val="5000"/>
                </a:schemeClr>
              </a:solidFill>
            </a:endParaRPr>
          </a:p>
        </p:txBody>
      </p:sp>
      <p:sp>
        <p:nvSpPr>
          <p:cNvPr id="27" name="Rectangle 26">
            <a:extLst>
              <a:ext uri="{FF2B5EF4-FFF2-40B4-BE49-F238E27FC236}">
                <a16:creationId xmlns:a16="http://schemas.microsoft.com/office/drawing/2014/main" id="{F01AB189-BCFC-432E-A474-B946788C2F58}"/>
              </a:ext>
            </a:extLst>
          </p:cNvPr>
          <p:cNvSpPr/>
          <p:nvPr/>
        </p:nvSpPr>
        <p:spPr bwMode="gray">
          <a:xfrm>
            <a:off x="5405344" y="1984615"/>
            <a:ext cx="655042" cy="505117"/>
          </a:xfrm>
          <a:prstGeom prst="rect">
            <a:avLst/>
          </a:prstGeom>
          <a:solidFill>
            <a:schemeClr val="bg1">
              <a:lumMod val="95000"/>
            </a:schemeClr>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PBM Channel orchestration (EOMS)</a:t>
            </a:r>
            <a:endParaRPr lang="en-US" sz="800" dirty="0">
              <a:solidFill>
                <a:schemeClr val="tx1">
                  <a:lumMod val="95000"/>
                  <a:lumOff val="5000"/>
                </a:schemeClr>
              </a:solidFill>
            </a:endParaRPr>
          </a:p>
        </p:txBody>
      </p:sp>
      <p:sp>
        <p:nvSpPr>
          <p:cNvPr id="28" name="Rounded Rectangle 428">
            <a:extLst>
              <a:ext uri="{FF2B5EF4-FFF2-40B4-BE49-F238E27FC236}">
                <a16:creationId xmlns:a16="http://schemas.microsoft.com/office/drawing/2014/main" id="{92AD23F8-D968-4DFA-9A72-360720D4DF4E}"/>
              </a:ext>
            </a:extLst>
          </p:cNvPr>
          <p:cNvSpPr/>
          <p:nvPr/>
        </p:nvSpPr>
        <p:spPr bwMode="gray">
          <a:xfrm>
            <a:off x="5289292" y="2935434"/>
            <a:ext cx="895670" cy="1035927"/>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b="1" dirty="0">
                <a:solidFill>
                  <a:srgbClr val="0070C0"/>
                </a:solidFill>
              </a:rPr>
              <a:t>ROCM</a:t>
            </a:r>
          </a:p>
        </p:txBody>
      </p:sp>
      <p:sp>
        <p:nvSpPr>
          <p:cNvPr id="29" name="Rectangle 28">
            <a:extLst>
              <a:ext uri="{FF2B5EF4-FFF2-40B4-BE49-F238E27FC236}">
                <a16:creationId xmlns:a16="http://schemas.microsoft.com/office/drawing/2014/main" id="{89B81B0C-4935-4CA5-A159-1C15929A737D}"/>
              </a:ext>
            </a:extLst>
          </p:cNvPr>
          <p:cNvSpPr/>
          <p:nvPr/>
        </p:nvSpPr>
        <p:spPr bwMode="gray">
          <a:xfrm>
            <a:off x="5405343" y="3288170"/>
            <a:ext cx="655042" cy="505117"/>
          </a:xfrm>
          <a:prstGeom prst="rect">
            <a:avLst/>
          </a:prstGeom>
          <a:solidFill>
            <a:srgbClr val="00B0F0"/>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Retail Channel orchestration, decollision</a:t>
            </a:r>
            <a:endParaRPr lang="en-US" sz="800" dirty="0">
              <a:solidFill>
                <a:schemeClr val="tx1">
                  <a:lumMod val="95000"/>
                  <a:lumOff val="5000"/>
                </a:schemeClr>
              </a:solidFill>
            </a:endParaRPr>
          </a:p>
        </p:txBody>
      </p:sp>
      <p:sp>
        <p:nvSpPr>
          <p:cNvPr id="32" name="Rounded Rectangle 428">
            <a:extLst>
              <a:ext uri="{FF2B5EF4-FFF2-40B4-BE49-F238E27FC236}">
                <a16:creationId xmlns:a16="http://schemas.microsoft.com/office/drawing/2014/main" id="{37837234-1DEB-41A1-8963-341B4FA7B1B2}"/>
              </a:ext>
            </a:extLst>
          </p:cNvPr>
          <p:cNvSpPr/>
          <p:nvPr/>
        </p:nvSpPr>
        <p:spPr bwMode="gray">
          <a:xfrm>
            <a:off x="3862893" y="2935435"/>
            <a:ext cx="895670" cy="1035926"/>
          </a:xfrm>
          <a:prstGeom prst="roundRect">
            <a:avLst/>
          </a:prstGeom>
          <a:noFill/>
          <a:ln w="25400">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b="1" dirty="0" err="1">
                <a:solidFill>
                  <a:schemeClr val="bg1">
                    <a:lumMod val="50000"/>
                  </a:schemeClr>
                </a:solidFill>
              </a:rPr>
              <a:t>RxP</a:t>
            </a:r>
            <a:r>
              <a:rPr lang="en-US" sz="900" b="1" dirty="0">
                <a:solidFill>
                  <a:schemeClr val="bg1">
                    <a:lumMod val="50000"/>
                  </a:schemeClr>
                </a:solidFill>
              </a:rPr>
              <a:t>, </a:t>
            </a:r>
            <a:r>
              <a:rPr lang="en-US" sz="900" b="1" dirty="0" err="1">
                <a:solidFill>
                  <a:schemeClr val="bg1">
                    <a:lumMod val="50000"/>
                  </a:schemeClr>
                </a:solidFill>
              </a:rPr>
              <a:t>RxDW</a:t>
            </a:r>
            <a:endParaRPr lang="en-US" sz="900" b="1" dirty="0">
              <a:solidFill>
                <a:schemeClr val="bg1">
                  <a:lumMod val="50000"/>
                </a:schemeClr>
              </a:solidFill>
            </a:endParaRPr>
          </a:p>
        </p:txBody>
      </p:sp>
      <p:cxnSp>
        <p:nvCxnSpPr>
          <p:cNvPr id="7" name="Straight Arrow Connector 6">
            <a:extLst>
              <a:ext uri="{FF2B5EF4-FFF2-40B4-BE49-F238E27FC236}">
                <a16:creationId xmlns:a16="http://schemas.microsoft.com/office/drawing/2014/main" id="{789F3103-2C08-4FE0-9931-C2C9909C25CB}"/>
              </a:ext>
            </a:extLst>
          </p:cNvPr>
          <p:cNvCxnSpPr>
            <a:cxnSpLocks/>
          </p:cNvCxnSpPr>
          <p:nvPr/>
        </p:nvCxnSpPr>
        <p:spPr>
          <a:xfrm>
            <a:off x="4758562" y="3582836"/>
            <a:ext cx="530730"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2B6D6FE-3FE9-4C1C-87A2-43683329D96A}"/>
              </a:ext>
            </a:extLst>
          </p:cNvPr>
          <p:cNvCxnSpPr>
            <a:stCxn id="26" idx="2"/>
          </p:cNvCxnSpPr>
          <p:nvPr/>
        </p:nvCxnSpPr>
        <p:spPr>
          <a:xfrm rot="16200000" flipH="1">
            <a:off x="4686035" y="2765832"/>
            <a:ext cx="870832" cy="318631"/>
          </a:xfrm>
          <a:prstGeom prst="bentConnector3">
            <a:avLst>
              <a:gd name="adj1" fmla="val 99236"/>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C344354-8163-4953-974A-1A491A5ECCE1}"/>
              </a:ext>
            </a:extLst>
          </p:cNvPr>
          <p:cNvSpPr txBox="1"/>
          <p:nvPr/>
        </p:nvSpPr>
        <p:spPr>
          <a:xfrm>
            <a:off x="4988326" y="3111379"/>
            <a:ext cx="318633" cy="246157"/>
          </a:xfrm>
          <a:prstGeom prst="rect">
            <a:avLst/>
          </a:prstGeom>
          <a:noFill/>
        </p:spPr>
        <p:txBody>
          <a:bodyPr wrap="square" lIns="0" tIns="0" rIns="0" bIns="0" rtlCol="0">
            <a:spAutoFit/>
          </a:bodyPr>
          <a:lstStyle/>
          <a:p>
            <a:r>
              <a:rPr lang="en-US" sz="800" dirty="0">
                <a:solidFill>
                  <a:schemeClr val="tx2"/>
                </a:solidFill>
              </a:rPr>
              <a:t>EHP B2B</a:t>
            </a:r>
          </a:p>
        </p:txBody>
      </p:sp>
      <p:sp>
        <p:nvSpPr>
          <p:cNvPr id="43" name="TextBox 42">
            <a:extLst>
              <a:ext uri="{FF2B5EF4-FFF2-40B4-BE49-F238E27FC236}">
                <a16:creationId xmlns:a16="http://schemas.microsoft.com/office/drawing/2014/main" id="{A2A7425E-E01E-4A91-A9F6-4563B7BDD0CE}"/>
              </a:ext>
            </a:extLst>
          </p:cNvPr>
          <p:cNvSpPr txBox="1"/>
          <p:nvPr/>
        </p:nvSpPr>
        <p:spPr>
          <a:xfrm>
            <a:off x="4972929" y="3467579"/>
            <a:ext cx="318633" cy="126236"/>
          </a:xfrm>
          <a:prstGeom prst="rect">
            <a:avLst/>
          </a:prstGeom>
          <a:noFill/>
        </p:spPr>
        <p:txBody>
          <a:bodyPr wrap="square" lIns="0" tIns="0" rIns="0" bIns="0" rtlCol="0">
            <a:spAutoFit/>
          </a:bodyPr>
          <a:lstStyle/>
          <a:p>
            <a:r>
              <a:rPr lang="en-US" sz="800" dirty="0">
                <a:solidFill>
                  <a:schemeClr val="tx2"/>
                </a:solidFill>
              </a:rPr>
              <a:t>B2C</a:t>
            </a:r>
          </a:p>
        </p:txBody>
      </p:sp>
      <p:cxnSp>
        <p:nvCxnSpPr>
          <p:cNvPr id="45" name="Connector: Elbow 44">
            <a:extLst>
              <a:ext uri="{FF2B5EF4-FFF2-40B4-BE49-F238E27FC236}">
                <a16:creationId xmlns:a16="http://schemas.microsoft.com/office/drawing/2014/main" id="{0A0ECB3B-F8FF-4057-A4BC-C985E19807B5}"/>
              </a:ext>
            </a:extLst>
          </p:cNvPr>
          <p:cNvCxnSpPr>
            <a:cxnSpLocks/>
            <a:endCxn id="10" idx="3"/>
          </p:cNvCxnSpPr>
          <p:nvPr/>
        </p:nvCxnSpPr>
        <p:spPr>
          <a:xfrm rot="10800000">
            <a:off x="1915796" y="2316032"/>
            <a:ext cx="461367" cy="2042"/>
          </a:xfrm>
          <a:prstGeom prst="bentConnector3">
            <a:avLst>
              <a:gd name="adj1" fmla="val 50000"/>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1D50F2B9-9BE1-4A59-AC9D-CE6EFDFD3AA5}"/>
              </a:ext>
            </a:extLst>
          </p:cNvPr>
          <p:cNvCxnSpPr>
            <a:cxnSpLocks/>
            <a:stCxn id="10" idx="2"/>
            <a:endCxn id="35" idx="2"/>
          </p:cNvCxnSpPr>
          <p:nvPr/>
        </p:nvCxnSpPr>
        <p:spPr>
          <a:xfrm rot="16200000" flipH="1">
            <a:off x="1821159" y="1973036"/>
            <a:ext cx="57691" cy="1219438"/>
          </a:xfrm>
          <a:prstGeom prst="bentConnector2">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699FD497-2D39-42AD-8ACA-7706297D7A12}"/>
              </a:ext>
            </a:extLst>
          </p:cNvPr>
          <p:cNvSpPr/>
          <p:nvPr/>
        </p:nvSpPr>
        <p:spPr bwMode="gray">
          <a:xfrm>
            <a:off x="6440760" y="1698215"/>
            <a:ext cx="255799" cy="145416"/>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55" name="Oval 54">
            <a:extLst>
              <a:ext uri="{FF2B5EF4-FFF2-40B4-BE49-F238E27FC236}">
                <a16:creationId xmlns:a16="http://schemas.microsoft.com/office/drawing/2014/main" id="{E8A8B038-0CFD-4210-B005-A75E2A4A26CC}"/>
              </a:ext>
            </a:extLst>
          </p:cNvPr>
          <p:cNvSpPr/>
          <p:nvPr/>
        </p:nvSpPr>
        <p:spPr bwMode="gray">
          <a:xfrm>
            <a:off x="6585999" y="1908178"/>
            <a:ext cx="255799" cy="145416"/>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56" name="Oval 55">
            <a:extLst>
              <a:ext uri="{FF2B5EF4-FFF2-40B4-BE49-F238E27FC236}">
                <a16:creationId xmlns:a16="http://schemas.microsoft.com/office/drawing/2014/main" id="{BA74E5FD-D596-4848-A5DB-B716320A90E8}"/>
              </a:ext>
            </a:extLst>
          </p:cNvPr>
          <p:cNvSpPr/>
          <p:nvPr/>
        </p:nvSpPr>
        <p:spPr bwMode="gray">
          <a:xfrm>
            <a:off x="6659487" y="2165833"/>
            <a:ext cx="255799" cy="145416"/>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57" name="Oval 56">
            <a:extLst>
              <a:ext uri="{FF2B5EF4-FFF2-40B4-BE49-F238E27FC236}">
                <a16:creationId xmlns:a16="http://schemas.microsoft.com/office/drawing/2014/main" id="{924C58AD-8F24-45C4-A588-A67BE1712C97}"/>
              </a:ext>
            </a:extLst>
          </p:cNvPr>
          <p:cNvSpPr/>
          <p:nvPr/>
        </p:nvSpPr>
        <p:spPr bwMode="gray">
          <a:xfrm>
            <a:off x="6587914" y="2386996"/>
            <a:ext cx="255799" cy="145416"/>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58" name="Oval 57">
            <a:extLst>
              <a:ext uri="{FF2B5EF4-FFF2-40B4-BE49-F238E27FC236}">
                <a16:creationId xmlns:a16="http://schemas.microsoft.com/office/drawing/2014/main" id="{351C8A9E-2E7F-4C5D-865A-C7DA8AA677EF}"/>
              </a:ext>
            </a:extLst>
          </p:cNvPr>
          <p:cNvSpPr/>
          <p:nvPr/>
        </p:nvSpPr>
        <p:spPr bwMode="gray">
          <a:xfrm>
            <a:off x="6413132" y="2573509"/>
            <a:ext cx="255799" cy="145416"/>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cxnSp>
        <p:nvCxnSpPr>
          <p:cNvPr id="54" name="Straight Connector 53">
            <a:extLst>
              <a:ext uri="{FF2B5EF4-FFF2-40B4-BE49-F238E27FC236}">
                <a16:creationId xmlns:a16="http://schemas.microsoft.com/office/drawing/2014/main" id="{A6D90B18-13AD-471B-8A03-FB6D7A2C4591}"/>
              </a:ext>
            </a:extLst>
          </p:cNvPr>
          <p:cNvCxnSpPr>
            <a:stCxn id="27" idx="3"/>
            <a:endCxn id="52" idx="3"/>
          </p:cNvCxnSpPr>
          <p:nvPr/>
        </p:nvCxnSpPr>
        <p:spPr>
          <a:xfrm flipV="1">
            <a:off x="6060386" y="1822335"/>
            <a:ext cx="417835" cy="414838"/>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D577D60-795C-422D-B374-B639843F94D6}"/>
              </a:ext>
            </a:extLst>
          </p:cNvPr>
          <p:cNvCxnSpPr>
            <a:cxnSpLocks/>
            <a:stCxn id="27" idx="3"/>
            <a:endCxn id="55" idx="2"/>
          </p:cNvCxnSpPr>
          <p:nvPr/>
        </p:nvCxnSpPr>
        <p:spPr>
          <a:xfrm flipV="1">
            <a:off x="6060386" y="1980886"/>
            <a:ext cx="525613" cy="256287"/>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5F05843-835F-42FF-9188-9980DF2E00BF}"/>
              </a:ext>
            </a:extLst>
          </p:cNvPr>
          <p:cNvCxnSpPr>
            <a:cxnSpLocks/>
            <a:stCxn id="27" idx="3"/>
            <a:endCxn id="56" idx="2"/>
          </p:cNvCxnSpPr>
          <p:nvPr/>
        </p:nvCxnSpPr>
        <p:spPr>
          <a:xfrm>
            <a:off x="6060386" y="2237173"/>
            <a:ext cx="599101" cy="1368"/>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E9D7E16-3836-48D9-B513-7DC43AC07315}"/>
              </a:ext>
            </a:extLst>
          </p:cNvPr>
          <p:cNvCxnSpPr>
            <a:cxnSpLocks/>
            <a:stCxn id="27" idx="3"/>
            <a:endCxn id="57" idx="1"/>
          </p:cNvCxnSpPr>
          <p:nvPr/>
        </p:nvCxnSpPr>
        <p:spPr>
          <a:xfrm>
            <a:off x="6060386" y="2237174"/>
            <a:ext cx="564989" cy="171118"/>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9AAD541-DE13-48D0-B00C-632EE900B775}"/>
              </a:ext>
            </a:extLst>
          </p:cNvPr>
          <p:cNvCxnSpPr>
            <a:cxnSpLocks/>
            <a:stCxn id="27" idx="3"/>
            <a:endCxn id="58" idx="1"/>
          </p:cNvCxnSpPr>
          <p:nvPr/>
        </p:nvCxnSpPr>
        <p:spPr>
          <a:xfrm>
            <a:off x="6060387" y="2237173"/>
            <a:ext cx="390207" cy="357631"/>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515A6FE5-48DC-4904-B287-F9BF84C924A6}"/>
              </a:ext>
            </a:extLst>
          </p:cNvPr>
          <p:cNvSpPr/>
          <p:nvPr/>
        </p:nvSpPr>
        <p:spPr bwMode="gray">
          <a:xfrm>
            <a:off x="6440760" y="2999470"/>
            <a:ext cx="255799" cy="145416"/>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 b="1" dirty="0">
              <a:solidFill>
                <a:schemeClr val="bg1"/>
              </a:solidFill>
            </a:endParaRPr>
          </a:p>
        </p:txBody>
      </p:sp>
      <p:sp>
        <p:nvSpPr>
          <p:cNvPr id="74" name="Oval 73">
            <a:extLst>
              <a:ext uri="{FF2B5EF4-FFF2-40B4-BE49-F238E27FC236}">
                <a16:creationId xmlns:a16="http://schemas.microsoft.com/office/drawing/2014/main" id="{AE4201DA-577D-46B3-9C35-0E7FB641CF86}"/>
              </a:ext>
            </a:extLst>
          </p:cNvPr>
          <p:cNvSpPr/>
          <p:nvPr/>
        </p:nvSpPr>
        <p:spPr bwMode="gray">
          <a:xfrm>
            <a:off x="6585999" y="3209433"/>
            <a:ext cx="255799" cy="145416"/>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75" name="Oval 74">
            <a:extLst>
              <a:ext uri="{FF2B5EF4-FFF2-40B4-BE49-F238E27FC236}">
                <a16:creationId xmlns:a16="http://schemas.microsoft.com/office/drawing/2014/main" id="{2305C69E-E84A-45E9-88E3-A93694B0454F}"/>
              </a:ext>
            </a:extLst>
          </p:cNvPr>
          <p:cNvSpPr/>
          <p:nvPr/>
        </p:nvSpPr>
        <p:spPr bwMode="gray">
          <a:xfrm>
            <a:off x="6659487" y="3467088"/>
            <a:ext cx="255799" cy="145416"/>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76" name="Oval 75">
            <a:extLst>
              <a:ext uri="{FF2B5EF4-FFF2-40B4-BE49-F238E27FC236}">
                <a16:creationId xmlns:a16="http://schemas.microsoft.com/office/drawing/2014/main" id="{854B8E7F-4392-4373-B72A-A8011CDCCB2C}"/>
              </a:ext>
            </a:extLst>
          </p:cNvPr>
          <p:cNvSpPr/>
          <p:nvPr/>
        </p:nvSpPr>
        <p:spPr bwMode="gray">
          <a:xfrm>
            <a:off x="6587914" y="3688252"/>
            <a:ext cx="255799" cy="145416"/>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77" name="Oval 76">
            <a:extLst>
              <a:ext uri="{FF2B5EF4-FFF2-40B4-BE49-F238E27FC236}">
                <a16:creationId xmlns:a16="http://schemas.microsoft.com/office/drawing/2014/main" id="{4779F90F-36CC-4188-9A57-5C12B052362D}"/>
              </a:ext>
            </a:extLst>
          </p:cNvPr>
          <p:cNvSpPr/>
          <p:nvPr/>
        </p:nvSpPr>
        <p:spPr bwMode="gray">
          <a:xfrm>
            <a:off x="6413132" y="3874764"/>
            <a:ext cx="255799" cy="145416"/>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cxnSp>
        <p:nvCxnSpPr>
          <p:cNvPr id="78" name="Straight Connector 77">
            <a:extLst>
              <a:ext uri="{FF2B5EF4-FFF2-40B4-BE49-F238E27FC236}">
                <a16:creationId xmlns:a16="http://schemas.microsoft.com/office/drawing/2014/main" id="{FBB5AFCF-9C0B-464A-BD28-3D664022E837}"/>
              </a:ext>
            </a:extLst>
          </p:cNvPr>
          <p:cNvCxnSpPr>
            <a:endCxn id="73" idx="3"/>
          </p:cNvCxnSpPr>
          <p:nvPr/>
        </p:nvCxnSpPr>
        <p:spPr>
          <a:xfrm flipV="1">
            <a:off x="6060386" y="3123591"/>
            <a:ext cx="417835" cy="414838"/>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BE0B33E-B193-4F0A-A8C6-0BCC3F37C3FA}"/>
              </a:ext>
            </a:extLst>
          </p:cNvPr>
          <p:cNvCxnSpPr>
            <a:cxnSpLocks/>
            <a:endCxn id="74" idx="2"/>
          </p:cNvCxnSpPr>
          <p:nvPr/>
        </p:nvCxnSpPr>
        <p:spPr>
          <a:xfrm flipV="1">
            <a:off x="6060386" y="3282141"/>
            <a:ext cx="525613" cy="256287"/>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138ACF9-10CF-4554-AC17-8B522AD0AD60}"/>
              </a:ext>
            </a:extLst>
          </p:cNvPr>
          <p:cNvCxnSpPr>
            <a:cxnSpLocks/>
            <a:endCxn id="75" idx="2"/>
          </p:cNvCxnSpPr>
          <p:nvPr/>
        </p:nvCxnSpPr>
        <p:spPr>
          <a:xfrm>
            <a:off x="6060386" y="3538428"/>
            <a:ext cx="599101" cy="1368"/>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AEFCA3A-F5AA-460C-8727-03E15297FD37}"/>
              </a:ext>
            </a:extLst>
          </p:cNvPr>
          <p:cNvCxnSpPr>
            <a:cxnSpLocks/>
            <a:endCxn id="76" idx="1"/>
          </p:cNvCxnSpPr>
          <p:nvPr/>
        </p:nvCxnSpPr>
        <p:spPr>
          <a:xfrm>
            <a:off x="6060386" y="3538429"/>
            <a:ext cx="564989" cy="171118"/>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99E26D7-4762-4F02-8BD2-FEA9D6BEF5FF}"/>
              </a:ext>
            </a:extLst>
          </p:cNvPr>
          <p:cNvCxnSpPr>
            <a:cxnSpLocks/>
            <a:endCxn id="77" idx="1"/>
          </p:cNvCxnSpPr>
          <p:nvPr/>
        </p:nvCxnSpPr>
        <p:spPr>
          <a:xfrm>
            <a:off x="6060387" y="3538428"/>
            <a:ext cx="390207" cy="357631"/>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Speech Bubble: Rectangle with Corners Rounded 84">
            <a:extLst>
              <a:ext uri="{FF2B5EF4-FFF2-40B4-BE49-F238E27FC236}">
                <a16:creationId xmlns:a16="http://schemas.microsoft.com/office/drawing/2014/main" id="{EC49E859-2D43-4A82-B818-B41BD2C3BA04}"/>
              </a:ext>
            </a:extLst>
          </p:cNvPr>
          <p:cNvSpPr/>
          <p:nvPr/>
        </p:nvSpPr>
        <p:spPr bwMode="gray">
          <a:xfrm>
            <a:off x="565497" y="2896158"/>
            <a:ext cx="1079899" cy="683044"/>
          </a:xfrm>
          <a:prstGeom prst="wedgeRoundRectCallout">
            <a:avLst>
              <a:gd name="adj1" fmla="val 118990"/>
              <a:gd name="adj2" fmla="val -117476"/>
              <a:gd name="adj3" fmla="val 16667"/>
            </a:avLst>
          </a:prstGeom>
          <a:no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dirty="0">
                <a:solidFill>
                  <a:schemeClr val="bg1">
                    <a:lumMod val="50000"/>
                  </a:schemeClr>
                </a:solidFill>
              </a:rPr>
              <a:t>New programs, new campaigns, new templates configured by business ops team within days and instantly made available to eCCA</a:t>
            </a:r>
          </a:p>
        </p:txBody>
      </p:sp>
      <p:sp>
        <p:nvSpPr>
          <p:cNvPr id="88" name="Rounded Rectangle 428">
            <a:extLst>
              <a:ext uri="{FF2B5EF4-FFF2-40B4-BE49-F238E27FC236}">
                <a16:creationId xmlns:a16="http://schemas.microsoft.com/office/drawing/2014/main" id="{8353CE03-9474-43EF-BE01-C62A66D419A4}"/>
              </a:ext>
            </a:extLst>
          </p:cNvPr>
          <p:cNvSpPr/>
          <p:nvPr/>
        </p:nvSpPr>
        <p:spPr bwMode="gray">
          <a:xfrm>
            <a:off x="7011850" y="1290872"/>
            <a:ext cx="895670" cy="1455979"/>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b="1" dirty="0">
                <a:solidFill>
                  <a:srgbClr val="0070C0"/>
                </a:solidFill>
              </a:rPr>
              <a:t>SAP</a:t>
            </a:r>
          </a:p>
        </p:txBody>
      </p:sp>
      <p:cxnSp>
        <p:nvCxnSpPr>
          <p:cNvPr id="72" name="Straight Arrow Connector 71">
            <a:extLst>
              <a:ext uri="{FF2B5EF4-FFF2-40B4-BE49-F238E27FC236}">
                <a16:creationId xmlns:a16="http://schemas.microsoft.com/office/drawing/2014/main" id="{F731E9DC-C93C-408A-99B2-D31070538B54}"/>
              </a:ext>
            </a:extLst>
          </p:cNvPr>
          <p:cNvCxnSpPr/>
          <p:nvPr/>
        </p:nvCxnSpPr>
        <p:spPr>
          <a:xfrm>
            <a:off x="6190880" y="1464443"/>
            <a:ext cx="811526"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86572A7-599C-4485-83A8-3906F6A22619}"/>
              </a:ext>
            </a:extLst>
          </p:cNvPr>
          <p:cNvSpPr/>
          <p:nvPr/>
        </p:nvSpPr>
        <p:spPr bwMode="gray">
          <a:xfrm>
            <a:off x="7141308" y="1790096"/>
            <a:ext cx="655042" cy="505117"/>
          </a:xfrm>
          <a:prstGeom prst="rect">
            <a:avLst/>
          </a:prstGeom>
          <a:solidFill>
            <a:srgbClr val="00B0F0"/>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Client Billing</a:t>
            </a:r>
            <a:endParaRPr lang="en-US" sz="800" dirty="0">
              <a:solidFill>
                <a:schemeClr val="tx1">
                  <a:lumMod val="95000"/>
                  <a:lumOff val="5000"/>
                </a:schemeClr>
              </a:solidFill>
            </a:endParaRPr>
          </a:p>
        </p:txBody>
      </p:sp>
      <p:sp>
        <p:nvSpPr>
          <p:cNvPr id="92" name="TextBox 91">
            <a:extLst>
              <a:ext uri="{FF2B5EF4-FFF2-40B4-BE49-F238E27FC236}">
                <a16:creationId xmlns:a16="http://schemas.microsoft.com/office/drawing/2014/main" id="{03EA1681-EF09-464D-B77B-BDB7D9D8AAAD}"/>
              </a:ext>
            </a:extLst>
          </p:cNvPr>
          <p:cNvSpPr txBox="1"/>
          <p:nvPr/>
        </p:nvSpPr>
        <p:spPr>
          <a:xfrm>
            <a:off x="6287514" y="2115081"/>
            <a:ext cx="593194" cy="246157"/>
          </a:xfrm>
          <a:prstGeom prst="rect">
            <a:avLst/>
          </a:prstGeom>
          <a:noFill/>
        </p:spPr>
        <p:txBody>
          <a:bodyPr wrap="square" lIns="0" tIns="0" rIns="0" bIns="0" rtlCol="0">
            <a:spAutoFit/>
          </a:bodyPr>
          <a:lstStyle/>
          <a:p>
            <a:r>
              <a:rPr lang="en-US" sz="800" dirty="0">
                <a:solidFill>
                  <a:schemeClr val="tx2"/>
                </a:solidFill>
              </a:rPr>
              <a:t>PBM channels</a:t>
            </a:r>
          </a:p>
        </p:txBody>
      </p:sp>
      <p:sp>
        <p:nvSpPr>
          <p:cNvPr id="93" name="TextBox 92">
            <a:extLst>
              <a:ext uri="{FF2B5EF4-FFF2-40B4-BE49-F238E27FC236}">
                <a16:creationId xmlns:a16="http://schemas.microsoft.com/office/drawing/2014/main" id="{B69AFF13-05CC-47E9-B0BC-B0ED7378E09E}"/>
              </a:ext>
            </a:extLst>
          </p:cNvPr>
          <p:cNvSpPr txBox="1"/>
          <p:nvPr/>
        </p:nvSpPr>
        <p:spPr>
          <a:xfrm>
            <a:off x="6318000" y="3410285"/>
            <a:ext cx="593194" cy="246157"/>
          </a:xfrm>
          <a:prstGeom prst="rect">
            <a:avLst/>
          </a:prstGeom>
          <a:noFill/>
        </p:spPr>
        <p:txBody>
          <a:bodyPr wrap="square" lIns="0" tIns="0" rIns="0" bIns="0" rtlCol="0">
            <a:spAutoFit/>
          </a:bodyPr>
          <a:lstStyle/>
          <a:p>
            <a:r>
              <a:rPr lang="en-US" sz="800" dirty="0">
                <a:solidFill>
                  <a:schemeClr val="tx2"/>
                </a:solidFill>
              </a:rPr>
              <a:t>Retail channels</a:t>
            </a:r>
          </a:p>
        </p:txBody>
      </p:sp>
      <p:sp>
        <p:nvSpPr>
          <p:cNvPr id="94" name="Flowchart: Multidocument 93">
            <a:extLst>
              <a:ext uri="{FF2B5EF4-FFF2-40B4-BE49-F238E27FC236}">
                <a16:creationId xmlns:a16="http://schemas.microsoft.com/office/drawing/2014/main" id="{7017DE52-EEA4-47D4-8F80-057AEF13B4A9}"/>
              </a:ext>
            </a:extLst>
          </p:cNvPr>
          <p:cNvSpPr/>
          <p:nvPr/>
        </p:nvSpPr>
        <p:spPr bwMode="gray">
          <a:xfrm>
            <a:off x="429066" y="4961241"/>
            <a:ext cx="447445" cy="267606"/>
          </a:xfrm>
          <a:prstGeom prst="flowChartMultidocumen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600" dirty="0">
                <a:solidFill>
                  <a:schemeClr val="tx1"/>
                </a:solidFill>
              </a:rPr>
              <a:t>Eligibility data</a:t>
            </a:r>
          </a:p>
        </p:txBody>
      </p:sp>
      <p:sp>
        <p:nvSpPr>
          <p:cNvPr id="95" name="Flowchart: Multidocument 94">
            <a:extLst>
              <a:ext uri="{FF2B5EF4-FFF2-40B4-BE49-F238E27FC236}">
                <a16:creationId xmlns:a16="http://schemas.microsoft.com/office/drawing/2014/main" id="{3CAB21C8-78CB-4512-8353-34E29777A24B}"/>
              </a:ext>
            </a:extLst>
          </p:cNvPr>
          <p:cNvSpPr/>
          <p:nvPr/>
        </p:nvSpPr>
        <p:spPr bwMode="gray">
          <a:xfrm>
            <a:off x="429066" y="5252501"/>
            <a:ext cx="447445" cy="267606"/>
          </a:xfrm>
          <a:prstGeom prst="flowChartMultidocumen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600" dirty="0">
                <a:solidFill>
                  <a:schemeClr val="tx1"/>
                </a:solidFill>
              </a:rPr>
              <a:t>Claims data</a:t>
            </a:r>
          </a:p>
        </p:txBody>
      </p:sp>
      <p:pic>
        <p:nvPicPr>
          <p:cNvPr id="96" name="Graphic 95" descr="Chevron arrows">
            <a:extLst>
              <a:ext uri="{FF2B5EF4-FFF2-40B4-BE49-F238E27FC236}">
                <a16:creationId xmlns:a16="http://schemas.microsoft.com/office/drawing/2014/main" id="{79A45340-464D-4218-AE5F-0E193D38F0D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469" y="5057024"/>
            <a:ext cx="389428" cy="389428"/>
          </a:xfrm>
          <a:prstGeom prst="rect">
            <a:avLst/>
          </a:prstGeom>
        </p:spPr>
      </p:pic>
      <p:sp>
        <p:nvSpPr>
          <p:cNvPr id="97" name="TextBox 96">
            <a:extLst>
              <a:ext uri="{FF2B5EF4-FFF2-40B4-BE49-F238E27FC236}">
                <a16:creationId xmlns:a16="http://schemas.microsoft.com/office/drawing/2014/main" id="{A8F4BC5D-43A7-4F8C-A277-9582E7ED08D3}"/>
              </a:ext>
            </a:extLst>
          </p:cNvPr>
          <p:cNvSpPr txBox="1"/>
          <p:nvPr/>
        </p:nvSpPr>
        <p:spPr>
          <a:xfrm>
            <a:off x="906042" y="5037870"/>
            <a:ext cx="325168" cy="123079"/>
          </a:xfrm>
          <a:prstGeom prst="rect">
            <a:avLst/>
          </a:prstGeom>
          <a:noFill/>
        </p:spPr>
        <p:txBody>
          <a:bodyPr wrap="square" lIns="0" tIns="0" rIns="0" bIns="0" rtlCol="0">
            <a:spAutoFit/>
          </a:bodyPr>
          <a:lstStyle/>
          <a:p>
            <a:r>
              <a:rPr lang="en-US" sz="800" dirty="0">
                <a:solidFill>
                  <a:schemeClr val="tx2"/>
                </a:solidFill>
              </a:rPr>
              <a:t>SFTP</a:t>
            </a:r>
          </a:p>
        </p:txBody>
      </p:sp>
      <p:sp>
        <p:nvSpPr>
          <p:cNvPr id="98" name="Rounded Rectangle 428">
            <a:extLst>
              <a:ext uri="{FF2B5EF4-FFF2-40B4-BE49-F238E27FC236}">
                <a16:creationId xmlns:a16="http://schemas.microsoft.com/office/drawing/2014/main" id="{67887D24-8E0E-460F-BBDB-DBC74AF1654F}"/>
              </a:ext>
            </a:extLst>
          </p:cNvPr>
          <p:cNvSpPr/>
          <p:nvPr/>
        </p:nvSpPr>
        <p:spPr bwMode="gray">
          <a:xfrm>
            <a:off x="2272907" y="4799420"/>
            <a:ext cx="895670" cy="926414"/>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AHM Admin Suite</a:t>
            </a:r>
          </a:p>
        </p:txBody>
      </p:sp>
      <p:sp>
        <p:nvSpPr>
          <p:cNvPr id="100" name="Rounded Rectangle 428">
            <a:extLst>
              <a:ext uri="{FF2B5EF4-FFF2-40B4-BE49-F238E27FC236}">
                <a16:creationId xmlns:a16="http://schemas.microsoft.com/office/drawing/2014/main" id="{FDA82D7F-D0B7-4FE4-BF5B-55CF2530661E}"/>
              </a:ext>
            </a:extLst>
          </p:cNvPr>
          <p:cNvSpPr/>
          <p:nvPr/>
        </p:nvSpPr>
        <p:spPr bwMode="gray">
          <a:xfrm>
            <a:off x="3273466" y="4799420"/>
            <a:ext cx="895670" cy="926414"/>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b="1" dirty="0">
                <a:solidFill>
                  <a:srgbClr val="0070C0"/>
                </a:solidFill>
              </a:rPr>
              <a:t>Care Engine</a:t>
            </a:r>
          </a:p>
        </p:txBody>
      </p:sp>
      <p:sp>
        <p:nvSpPr>
          <p:cNvPr id="101" name="Rounded Rectangle 428">
            <a:extLst>
              <a:ext uri="{FF2B5EF4-FFF2-40B4-BE49-F238E27FC236}">
                <a16:creationId xmlns:a16="http://schemas.microsoft.com/office/drawing/2014/main" id="{2311FA4B-A3A3-4C7C-88DB-631FC613AF21}"/>
              </a:ext>
            </a:extLst>
          </p:cNvPr>
          <p:cNvSpPr/>
          <p:nvPr/>
        </p:nvSpPr>
        <p:spPr bwMode="gray">
          <a:xfrm>
            <a:off x="4274026" y="4799420"/>
            <a:ext cx="895670" cy="926414"/>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b="1" dirty="0">
                <a:solidFill>
                  <a:srgbClr val="0070C0"/>
                </a:solidFill>
              </a:rPr>
              <a:t>A&amp;BC</a:t>
            </a:r>
          </a:p>
        </p:txBody>
      </p:sp>
      <p:cxnSp>
        <p:nvCxnSpPr>
          <p:cNvPr id="105" name="Straight Arrow Connector 104">
            <a:extLst>
              <a:ext uri="{FF2B5EF4-FFF2-40B4-BE49-F238E27FC236}">
                <a16:creationId xmlns:a16="http://schemas.microsoft.com/office/drawing/2014/main" id="{6F11CB92-3B12-41E3-B97D-EA0DEEA196E6}"/>
              </a:ext>
            </a:extLst>
          </p:cNvPr>
          <p:cNvCxnSpPr>
            <a:cxnSpLocks/>
            <a:stCxn id="98" idx="3"/>
            <a:endCxn id="100" idx="1"/>
          </p:cNvCxnSpPr>
          <p:nvPr/>
        </p:nvCxnSpPr>
        <p:spPr>
          <a:xfrm>
            <a:off x="3168576" y="5262627"/>
            <a:ext cx="104890"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B3AC8C7A-F4A0-4D03-B524-9DCBD1A5A693}"/>
              </a:ext>
            </a:extLst>
          </p:cNvPr>
          <p:cNvCxnSpPr>
            <a:cxnSpLocks/>
            <a:stCxn id="100" idx="3"/>
            <a:endCxn id="101" idx="1"/>
          </p:cNvCxnSpPr>
          <p:nvPr/>
        </p:nvCxnSpPr>
        <p:spPr>
          <a:xfrm>
            <a:off x="4169136" y="5262627"/>
            <a:ext cx="104890"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20AC328-C27A-42BB-9AEF-74AFD01D9674}"/>
              </a:ext>
            </a:extLst>
          </p:cNvPr>
          <p:cNvCxnSpPr>
            <a:cxnSpLocks/>
          </p:cNvCxnSpPr>
          <p:nvPr/>
        </p:nvCxnSpPr>
        <p:spPr>
          <a:xfrm>
            <a:off x="-1" y="4415548"/>
            <a:ext cx="12188825" cy="27673"/>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Speech Bubble: Rectangle with Corners Rounded 115">
            <a:extLst>
              <a:ext uri="{FF2B5EF4-FFF2-40B4-BE49-F238E27FC236}">
                <a16:creationId xmlns:a16="http://schemas.microsoft.com/office/drawing/2014/main" id="{2CA95EBD-B48F-44E3-91FC-621966EA3A1C}"/>
              </a:ext>
            </a:extLst>
          </p:cNvPr>
          <p:cNvSpPr/>
          <p:nvPr/>
        </p:nvSpPr>
        <p:spPr bwMode="gray">
          <a:xfrm>
            <a:off x="216720" y="5693360"/>
            <a:ext cx="640042" cy="312827"/>
          </a:xfrm>
          <a:prstGeom prst="wedgeRoundRectCallout">
            <a:avLst>
              <a:gd name="adj1" fmla="val 70819"/>
              <a:gd name="adj2" fmla="val -146589"/>
              <a:gd name="adj3" fmla="val 16667"/>
            </a:avLst>
          </a:prstGeom>
          <a:solidFill>
            <a:srgbClr val="FFFF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dirty="0">
                <a:solidFill>
                  <a:srgbClr val="FF0000"/>
                </a:solidFill>
              </a:rPr>
              <a:t>Loss of client self-service</a:t>
            </a:r>
          </a:p>
        </p:txBody>
      </p:sp>
      <p:sp>
        <p:nvSpPr>
          <p:cNvPr id="117" name="Speech Bubble: Rectangle with Corners Rounded 116">
            <a:extLst>
              <a:ext uri="{FF2B5EF4-FFF2-40B4-BE49-F238E27FC236}">
                <a16:creationId xmlns:a16="http://schemas.microsoft.com/office/drawing/2014/main" id="{DE6EF129-1095-4CDB-81B7-BBEF7E44DB4B}"/>
              </a:ext>
            </a:extLst>
          </p:cNvPr>
          <p:cNvSpPr/>
          <p:nvPr/>
        </p:nvSpPr>
        <p:spPr bwMode="gray">
          <a:xfrm>
            <a:off x="5423247" y="5898066"/>
            <a:ext cx="640042" cy="312827"/>
          </a:xfrm>
          <a:prstGeom prst="wedgeRoundRectCallout">
            <a:avLst>
              <a:gd name="adj1" fmla="val -42938"/>
              <a:gd name="adj2" fmla="val -97454"/>
              <a:gd name="adj3" fmla="val 16667"/>
            </a:avLst>
          </a:prstGeom>
          <a:solidFill>
            <a:srgbClr val="FFFF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dirty="0">
                <a:solidFill>
                  <a:srgbClr val="FF0000"/>
                </a:solidFill>
              </a:rPr>
              <a:t>Loss of configurable campaigns</a:t>
            </a:r>
          </a:p>
        </p:txBody>
      </p:sp>
      <p:sp>
        <p:nvSpPr>
          <p:cNvPr id="118" name="Rectangle 117">
            <a:extLst>
              <a:ext uri="{FF2B5EF4-FFF2-40B4-BE49-F238E27FC236}">
                <a16:creationId xmlns:a16="http://schemas.microsoft.com/office/drawing/2014/main" id="{D565CFED-682C-40E3-AA6E-E02422F8FDF9}"/>
              </a:ext>
            </a:extLst>
          </p:cNvPr>
          <p:cNvSpPr/>
          <p:nvPr/>
        </p:nvSpPr>
        <p:spPr bwMode="gray">
          <a:xfrm>
            <a:off x="4397866" y="5162435"/>
            <a:ext cx="655042" cy="505117"/>
          </a:xfrm>
          <a:prstGeom prst="rect">
            <a:avLst/>
          </a:prstGeom>
          <a:solidFill>
            <a:srgbClr val="00B050"/>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Opportunity generation</a:t>
            </a:r>
            <a:endParaRPr lang="en-US" sz="800" dirty="0">
              <a:solidFill>
                <a:schemeClr val="tx1">
                  <a:lumMod val="95000"/>
                  <a:lumOff val="5000"/>
                </a:schemeClr>
              </a:solidFill>
            </a:endParaRPr>
          </a:p>
        </p:txBody>
      </p:sp>
      <p:sp>
        <p:nvSpPr>
          <p:cNvPr id="119" name="Rectangle 118">
            <a:extLst>
              <a:ext uri="{FF2B5EF4-FFF2-40B4-BE49-F238E27FC236}">
                <a16:creationId xmlns:a16="http://schemas.microsoft.com/office/drawing/2014/main" id="{C6BB7615-8CDB-40FF-9787-F8682B4FE771}"/>
              </a:ext>
            </a:extLst>
          </p:cNvPr>
          <p:cNvSpPr/>
          <p:nvPr/>
        </p:nvSpPr>
        <p:spPr bwMode="gray">
          <a:xfrm>
            <a:off x="3387189" y="5162592"/>
            <a:ext cx="655042" cy="505117"/>
          </a:xfrm>
          <a:prstGeom prst="rect">
            <a:avLst/>
          </a:prstGeom>
          <a:solidFill>
            <a:srgbClr val="00B050"/>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Clinical rules &amp; predictive analytics</a:t>
            </a:r>
            <a:endParaRPr lang="en-US" sz="800" dirty="0">
              <a:solidFill>
                <a:schemeClr val="tx1">
                  <a:lumMod val="95000"/>
                  <a:lumOff val="5000"/>
                </a:schemeClr>
              </a:solidFill>
            </a:endParaRPr>
          </a:p>
        </p:txBody>
      </p:sp>
      <p:sp>
        <p:nvSpPr>
          <p:cNvPr id="121" name="Rectangle 120">
            <a:extLst>
              <a:ext uri="{FF2B5EF4-FFF2-40B4-BE49-F238E27FC236}">
                <a16:creationId xmlns:a16="http://schemas.microsoft.com/office/drawing/2014/main" id="{DEF75F1F-0BB3-4209-BC17-00C5E4EC865B}"/>
              </a:ext>
            </a:extLst>
          </p:cNvPr>
          <p:cNvSpPr/>
          <p:nvPr/>
        </p:nvSpPr>
        <p:spPr bwMode="gray">
          <a:xfrm>
            <a:off x="2389426" y="5165495"/>
            <a:ext cx="655042" cy="505117"/>
          </a:xfrm>
          <a:prstGeom prst="rect">
            <a:avLst/>
          </a:prstGeom>
          <a:solidFill>
            <a:srgbClr val="00B050"/>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Client &amp; program setup, eligibility data</a:t>
            </a:r>
            <a:endParaRPr lang="en-US" sz="800" dirty="0">
              <a:solidFill>
                <a:schemeClr val="tx1">
                  <a:lumMod val="95000"/>
                  <a:lumOff val="5000"/>
                </a:schemeClr>
              </a:solidFill>
            </a:endParaRPr>
          </a:p>
        </p:txBody>
      </p:sp>
      <p:sp>
        <p:nvSpPr>
          <p:cNvPr id="122" name="Rectangle 121">
            <a:extLst>
              <a:ext uri="{FF2B5EF4-FFF2-40B4-BE49-F238E27FC236}">
                <a16:creationId xmlns:a16="http://schemas.microsoft.com/office/drawing/2014/main" id="{65563F9F-0FC6-4EC3-B392-B7E7F8A92983}"/>
              </a:ext>
            </a:extLst>
          </p:cNvPr>
          <p:cNvSpPr/>
          <p:nvPr/>
        </p:nvSpPr>
        <p:spPr bwMode="gray">
          <a:xfrm>
            <a:off x="1377734" y="5173909"/>
            <a:ext cx="655042" cy="491915"/>
          </a:xfrm>
          <a:prstGeom prst="rect">
            <a:avLst/>
          </a:prstGeom>
          <a:solidFill>
            <a:srgbClr val="00B050"/>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Data ingest</a:t>
            </a:r>
            <a:endParaRPr lang="en-US" sz="800" dirty="0">
              <a:solidFill>
                <a:schemeClr val="tx1">
                  <a:lumMod val="95000"/>
                  <a:lumOff val="5000"/>
                </a:schemeClr>
              </a:solidFill>
            </a:endParaRPr>
          </a:p>
        </p:txBody>
      </p:sp>
      <p:cxnSp>
        <p:nvCxnSpPr>
          <p:cNvPr id="123" name="Connector: Elbow 122">
            <a:extLst>
              <a:ext uri="{FF2B5EF4-FFF2-40B4-BE49-F238E27FC236}">
                <a16:creationId xmlns:a16="http://schemas.microsoft.com/office/drawing/2014/main" id="{05C6A5CB-2856-4489-AD34-E85AB6BD95A2}"/>
              </a:ext>
            </a:extLst>
          </p:cNvPr>
          <p:cNvCxnSpPr>
            <a:cxnSpLocks/>
            <a:stCxn id="161" idx="3"/>
            <a:endCxn id="88" idx="2"/>
          </p:cNvCxnSpPr>
          <p:nvPr/>
        </p:nvCxnSpPr>
        <p:spPr>
          <a:xfrm flipV="1">
            <a:off x="6180078" y="2746851"/>
            <a:ext cx="1279608" cy="2531536"/>
          </a:xfrm>
          <a:prstGeom prst="bentConnector2">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6" name="Speech Bubble: Rectangle with Corners Rounded 125">
            <a:extLst>
              <a:ext uri="{FF2B5EF4-FFF2-40B4-BE49-F238E27FC236}">
                <a16:creationId xmlns:a16="http://schemas.microsoft.com/office/drawing/2014/main" id="{E7EE1D6E-2618-4C05-A88E-DBAEB563DEA8}"/>
              </a:ext>
            </a:extLst>
          </p:cNvPr>
          <p:cNvSpPr/>
          <p:nvPr/>
        </p:nvSpPr>
        <p:spPr bwMode="gray">
          <a:xfrm>
            <a:off x="7025519" y="5566475"/>
            <a:ext cx="640042" cy="312827"/>
          </a:xfrm>
          <a:prstGeom prst="wedgeRoundRectCallout">
            <a:avLst>
              <a:gd name="adj1" fmla="val -56842"/>
              <a:gd name="adj2" fmla="val -141417"/>
              <a:gd name="adj3" fmla="val 16667"/>
            </a:avLst>
          </a:prstGeom>
          <a:solidFill>
            <a:srgbClr val="FFFF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dirty="0">
                <a:solidFill>
                  <a:srgbClr val="FF0000"/>
                </a:solidFill>
              </a:rPr>
              <a:t>Manual billing, manual reconciliation</a:t>
            </a:r>
          </a:p>
        </p:txBody>
      </p:sp>
      <p:sp>
        <p:nvSpPr>
          <p:cNvPr id="127" name="Speech Bubble: Rectangle with Corners Rounded 126">
            <a:extLst>
              <a:ext uri="{FF2B5EF4-FFF2-40B4-BE49-F238E27FC236}">
                <a16:creationId xmlns:a16="http://schemas.microsoft.com/office/drawing/2014/main" id="{4E75884A-8799-4C37-9DA2-05BC60831357}"/>
              </a:ext>
            </a:extLst>
          </p:cNvPr>
          <p:cNvSpPr/>
          <p:nvPr/>
        </p:nvSpPr>
        <p:spPr bwMode="gray">
          <a:xfrm>
            <a:off x="3160454" y="5890154"/>
            <a:ext cx="640042" cy="312827"/>
          </a:xfrm>
          <a:prstGeom prst="wedgeRoundRectCallout">
            <a:avLst>
              <a:gd name="adj1" fmla="val -70745"/>
              <a:gd name="adj2" fmla="val -97454"/>
              <a:gd name="adj3" fmla="val 16667"/>
            </a:avLst>
          </a:prstGeom>
          <a:solidFill>
            <a:srgbClr val="FFFF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dirty="0">
                <a:solidFill>
                  <a:srgbClr val="FF0000"/>
                </a:solidFill>
              </a:rPr>
              <a:t>Significant work to decouple CE</a:t>
            </a:r>
          </a:p>
        </p:txBody>
      </p:sp>
      <p:sp>
        <p:nvSpPr>
          <p:cNvPr id="128" name="Speech Bubble: Rectangle with Corners Rounded 127">
            <a:extLst>
              <a:ext uri="{FF2B5EF4-FFF2-40B4-BE49-F238E27FC236}">
                <a16:creationId xmlns:a16="http://schemas.microsoft.com/office/drawing/2014/main" id="{1934FDE3-2DAF-4DA6-98BD-BFF2183BC577}"/>
              </a:ext>
            </a:extLst>
          </p:cNvPr>
          <p:cNvSpPr/>
          <p:nvPr/>
        </p:nvSpPr>
        <p:spPr bwMode="gray">
          <a:xfrm>
            <a:off x="4373613" y="5882242"/>
            <a:ext cx="528576" cy="328650"/>
          </a:xfrm>
          <a:prstGeom prst="wedgeRoundRectCallout">
            <a:avLst>
              <a:gd name="adj1" fmla="val -38476"/>
              <a:gd name="adj2" fmla="val -96250"/>
              <a:gd name="adj3" fmla="val 16667"/>
            </a:avLst>
          </a:prstGeom>
          <a:solidFill>
            <a:srgbClr val="FFFF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dirty="0">
                <a:solidFill>
                  <a:srgbClr val="FF0000"/>
                </a:solidFill>
              </a:rPr>
              <a:t>Incremental build on GCP</a:t>
            </a:r>
          </a:p>
        </p:txBody>
      </p:sp>
      <p:sp>
        <p:nvSpPr>
          <p:cNvPr id="129" name="Speech Bubble: Rectangle with Corners Rounded 128">
            <a:extLst>
              <a:ext uri="{FF2B5EF4-FFF2-40B4-BE49-F238E27FC236}">
                <a16:creationId xmlns:a16="http://schemas.microsoft.com/office/drawing/2014/main" id="{C13AA567-CA95-4A67-9545-F5CF9449836D}"/>
              </a:ext>
            </a:extLst>
          </p:cNvPr>
          <p:cNvSpPr/>
          <p:nvPr/>
        </p:nvSpPr>
        <p:spPr bwMode="gray">
          <a:xfrm>
            <a:off x="6468330" y="5640956"/>
            <a:ext cx="528576" cy="328650"/>
          </a:xfrm>
          <a:prstGeom prst="wedgeRoundRectCallout">
            <a:avLst>
              <a:gd name="adj1" fmla="val -102758"/>
              <a:gd name="adj2" fmla="val -69172"/>
              <a:gd name="adj3" fmla="val 16667"/>
            </a:avLst>
          </a:prstGeom>
          <a:solidFill>
            <a:srgbClr val="FFFF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dirty="0">
                <a:solidFill>
                  <a:srgbClr val="FF0000"/>
                </a:solidFill>
              </a:rPr>
              <a:t>New instance for non-native</a:t>
            </a:r>
          </a:p>
        </p:txBody>
      </p:sp>
      <p:sp>
        <p:nvSpPr>
          <p:cNvPr id="125" name="TextBox 124">
            <a:extLst>
              <a:ext uri="{FF2B5EF4-FFF2-40B4-BE49-F238E27FC236}">
                <a16:creationId xmlns:a16="http://schemas.microsoft.com/office/drawing/2014/main" id="{F3DAB12F-87EA-4CE7-A8F0-302938591DBA}"/>
              </a:ext>
            </a:extLst>
          </p:cNvPr>
          <p:cNvSpPr txBox="1"/>
          <p:nvPr/>
        </p:nvSpPr>
        <p:spPr>
          <a:xfrm>
            <a:off x="10116523" y="397792"/>
            <a:ext cx="1934963" cy="553854"/>
          </a:xfrm>
          <a:prstGeom prst="rect">
            <a:avLst/>
          </a:prstGeom>
          <a:noFill/>
        </p:spPr>
        <p:txBody>
          <a:bodyPr wrap="square" lIns="0" tIns="0" rIns="0" bIns="0" rtlCol="0">
            <a:spAutoFit/>
          </a:bodyPr>
          <a:lstStyle/>
          <a:p>
            <a:r>
              <a:rPr lang="en-US" sz="1200" dirty="0">
                <a:hlinkClick r:id="rId5">
                  <a:extLst>
                    <a:ext uri="{A12FA001-AC4F-418D-AE19-62706E023703}">
                      <ahyp:hlinkClr xmlns:ahyp="http://schemas.microsoft.com/office/drawing/2018/hyperlinkcolor" val="tx"/>
                    </a:ext>
                  </a:extLst>
                </a:hlinkClick>
              </a:rPr>
              <a:t>Refer to: </a:t>
            </a:r>
          </a:p>
          <a:p>
            <a:r>
              <a:rPr lang="en-US" sz="1200" dirty="0">
                <a:solidFill>
                  <a:srgbClr val="267AC0"/>
                </a:solidFill>
                <a:hlinkClick r:id="rId5">
                  <a:extLst>
                    <a:ext uri="{A12FA001-AC4F-418D-AE19-62706E023703}">
                      <ahyp:hlinkClr xmlns:ahyp="http://schemas.microsoft.com/office/drawing/2018/hyperlinkcolor" val="tx"/>
                    </a:ext>
                  </a:extLst>
                </a:hlinkClick>
              </a:rPr>
              <a:t>Teradata CIM</a:t>
            </a:r>
            <a:endParaRPr lang="en-US" sz="1200" dirty="0">
              <a:solidFill>
                <a:srgbClr val="267AC0"/>
              </a:solidFill>
            </a:endParaRPr>
          </a:p>
          <a:p>
            <a:r>
              <a:rPr lang="en-US" sz="1200" dirty="0">
                <a:solidFill>
                  <a:srgbClr val="267AC0"/>
                </a:solidFill>
                <a:hlinkClick r:id="rId6"/>
              </a:rPr>
              <a:t>Teradata CIM Omnichannel</a:t>
            </a:r>
            <a:endParaRPr lang="en-US" sz="1200" dirty="0">
              <a:solidFill>
                <a:schemeClr val="tx2"/>
              </a:solidFill>
            </a:endParaRPr>
          </a:p>
        </p:txBody>
      </p:sp>
      <p:sp>
        <p:nvSpPr>
          <p:cNvPr id="131" name="Speech Bubble: Rectangle with Corners Rounded 130">
            <a:extLst>
              <a:ext uri="{FF2B5EF4-FFF2-40B4-BE49-F238E27FC236}">
                <a16:creationId xmlns:a16="http://schemas.microsoft.com/office/drawing/2014/main" id="{979ACFFC-DD4A-459C-B428-248A1116C66C}"/>
              </a:ext>
            </a:extLst>
          </p:cNvPr>
          <p:cNvSpPr/>
          <p:nvPr/>
        </p:nvSpPr>
        <p:spPr bwMode="gray">
          <a:xfrm>
            <a:off x="2442199" y="6062736"/>
            <a:ext cx="640042" cy="312827"/>
          </a:xfrm>
          <a:prstGeom prst="wedgeRoundRectCallout">
            <a:avLst>
              <a:gd name="adj1" fmla="val 22788"/>
              <a:gd name="adj2" fmla="val -149175"/>
              <a:gd name="adj3" fmla="val 16667"/>
            </a:avLst>
          </a:prstGeom>
          <a:solidFill>
            <a:srgbClr val="FFFF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dirty="0">
                <a:solidFill>
                  <a:srgbClr val="FF0000"/>
                </a:solidFill>
              </a:rPr>
              <a:t>Manual operations support</a:t>
            </a:r>
          </a:p>
        </p:txBody>
      </p:sp>
      <p:sp>
        <p:nvSpPr>
          <p:cNvPr id="133" name="TextBox 132">
            <a:extLst>
              <a:ext uri="{FF2B5EF4-FFF2-40B4-BE49-F238E27FC236}">
                <a16:creationId xmlns:a16="http://schemas.microsoft.com/office/drawing/2014/main" id="{269EB51E-8C22-401F-AAA9-FA4F13E5134D}"/>
              </a:ext>
            </a:extLst>
          </p:cNvPr>
          <p:cNvSpPr txBox="1"/>
          <p:nvPr/>
        </p:nvSpPr>
        <p:spPr>
          <a:xfrm>
            <a:off x="236478" y="490146"/>
            <a:ext cx="7611505" cy="846166"/>
          </a:xfrm>
          <a:prstGeom prst="rect">
            <a:avLst/>
          </a:prstGeom>
          <a:noFill/>
        </p:spPr>
        <p:txBody>
          <a:bodyPr wrap="square" lIns="0" tIns="0" rIns="0" bIns="0" rtlCol="0">
            <a:spAutoFit/>
          </a:bodyPr>
          <a:lstStyle/>
          <a:p>
            <a:r>
              <a:rPr lang="en-US" sz="1000" b="1" u="sng" dirty="0"/>
              <a:t>HEE framework for Enterprise Health Plan (EHP) clients: </a:t>
            </a:r>
            <a:r>
              <a:rPr lang="en-US" sz="900" dirty="0"/>
              <a:t>New market-differentiating programs and campaigns configured by business ops from inception to pilot testing to full launch and revenue generation, all within days/weeks via an agile, nimble and flexible framework. Single and seamless digital self-service experience for EHP clients that use HealthHUB GiC, Retail CPCO, Retail NBA and Retail Htag programs. Member GiC identification could be either pre-identified by the client, or by HEE using the robust and advanced market leader vendor engine, Teradata CIM. Targeting, segmentation, campaign management and opportunity generation done by HEE, and Retail channel orchestration by ROCM. </a:t>
            </a:r>
          </a:p>
        </p:txBody>
      </p:sp>
      <p:sp>
        <p:nvSpPr>
          <p:cNvPr id="103" name="Speech Bubble: Rectangle with Corners Rounded 102">
            <a:extLst>
              <a:ext uri="{FF2B5EF4-FFF2-40B4-BE49-F238E27FC236}">
                <a16:creationId xmlns:a16="http://schemas.microsoft.com/office/drawing/2014/main" id="{FBCDA095-5542-4361-9352-C65C795989E8}"/>
              </a:ext>
            </a:extLst>
          </p:cNvPr>
          <p:cNvSpPr/>
          <p:nvPr/>
        </p:nvSpPr>
        <p:spPr bwMode="gray">
          <a:xfrm>
            <a:off x="1615690" y="5887829"/>
            <a:ext cx="764778" cy="534162"/>
          </a:xfrm>
          <a:prstGeom prst="wedgeRoundRectCallout">
            <a:avLst>
              <a:gd name="adj1" fmla="val 73587"/>
              <a:gd name="adj2" fmla="val -64300"/>
              <a:gd name="adj3" fmla="val 16667"/>
            </a:avLst>
          </a:prstGeom>
          <a:solidFill>
            <a:srgbClr val="FFFF00"/>
          </a:solidFill>
          <a:ln w="28575">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rgbClr val="FF0000"/>
                </a:solidFill>
              </a:rPr>
              <a:t>Program level enrollment only. No campaign level enrollment</a:t>
            </a:r>
          </a:p>
        </p:txBody>
      </p:sp>
      <p:sp>
        <p:nvSpPr>
          <p:cNvPr id="104" name="Speech Bubble: Rectangle with Corners Rounded 103">
            <a:extLst>
              <a:ext uri="{FF2B5EF4-FFF2-40B4-BE49-F238E27FC236}">
                <a16:creationId xmlns:a16="http://schemas.microsoft.com/office/drawing/2014/main" id="{18A50DE4-2C00-4D47-A79A-798E2EA3BD89}"/>
              </a:ext>
            </a:extLst>
          </p:cNvPr>
          <p:cNvSpPr/>
          <p:nvPr/>
        </p:nvSpPr>
        <p:spPr bwMode="gray">
          <a:xfrm>
            <a:off x="4988327" y="5932197"/>
            <a:ext cx="403742" cy="418790"/>
          </a:xfrm>
          <a:prstGeom prst="wedgeRoundRectCallout">
            <a:avLst>
              <a:gd name="adj1" fmla="val -70868"/>
              <a:gd name="adj2" fmla="val -91192"/>
              <a:gd name="adj3" fmla="val 16667"/>
            </a:avLst>
          </a:prstGeom>
          <a:solidFill>
            <a:srgbClr val="FFFF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dirty="0">
                <a:solidFill>
                  <a:srgbClr val="FF0000"/>
                </a:solidFill>
              </a:rPr>
              <a:t>EDP data enablement</a:t>
            </a:r>
          </a:p>
        </p:txBody>
      </p:sp>
      <p:sp>
        <p:nvSpPr>
          <p:cNvPr id="106" name="Speech Bubble: Rectangle with Corners Rounded 105">
            <a:extLst>
              <a:ext uri="{FF2B5EF4-FFF2-40B4-BE49-F238E27FC236}">
                <a16:creationId xmlns:a16="http://schemas.microsoft.com/office/drawing/2014/main" id="{A5506899-39D0-465F-9D37-AA9533576975}"/>
              </a:ext>
            </a:extLst>
          </p:cNvPr>
          <p:cNvSpPr/>
          <p:nvPr/>
        </p:nvSpPr>
        <p:spPr bwMode="gray">
          <a:xfrm>
            <a:off x="853272" y="5952510"/>
            <a:ext cx="613829" cy="202202"/>
          </a:xfrm>
          <a:prstGeom prst="wedgeRoundRectCallout">
            <a:avLst>
              <a:gd name="adj1" fmla="val 48593"/>
              <a:gd name="adj2" fmla="val -141416"/>
              <a:gd name="adj3" fmla="val 16667"/>
            </a:avLst>
          </a:prstGeom>
          <a:solidFill>
            <a:srgbClr val="FFFF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dirty="0">
                <a:solidFill>
                  <a:srgbClr val="FF0000"/>
                </a:solidFill>
              </a:rPr>
              <a:t>Incremental</a:t>
            </a:r>
          </a:p>
        </p:txBody>
      </p:sp>
      <p:sp>
        <p:nvSpPr>
          <p:cNvPr id="35" name="Flowchart: Magnetic Disk 34">
            <a:extLst>
              <a:ext uri="{FF2B5EF4-FFF2-40B4-BE49-F238E27FC236}">
                <a16:creationId xmlns:a16="http://schemas.microsoft.com/office/drawing/2014/main" id="{6D0CB2CF-EBBF-4B36-A465-71F4E5143FB7}"/>
              </a:ext>
            </a:extLst>
          </p:cNvPr>
          <p:cNvSpPr/>
          <p:nvPr/>
        </p:nvSpPr>
        <p:spPr bwMode="gray">
          <a:xfrm>
            <a:off x="2459724" y="2511771"/>
            <a:ext cx="502141" cy="199659"/>
          </a:xfrm>
          <a:prstGeom prst="flowChartMagneticDisk">
            <a:avLst/>
          </a:prstGeom>
          <a:noFill/>
          <a:ln>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09" name="TextBox 108">
            <a:extLst>
              <a:ext uri="{FF2B5EF4-FFF2-40B4-BE49-F238E27FC236}">
                <a16:creationId xmlns:a16="http://schemas.microsoft.com/office/drawing/2014/main" id="{A84A5CD0-AD49-46A5-A327-E1E07C0B51A1}"/>
              </a:ext>
            </a:extLst>
          </p:cNvPr>
          <p:cNvSpPr txBox="1"/>
          <p:nvPr/>
        </p:nvSpPr>
        <p:spPr>
          <a:xfrm>
            <a:off x="2447451" y="2511710"/>
            <a:ext cx="552933" cy="246157"/>
          </a:xfrm>
          <a:prstGeom prst="rect">
            <a:avLst/>
          </a:prstGeom>
          <a:noFill/>
        </p:spPr>
        <p:txBody>
          <a:bodyPr wrap="square" lIns="0" tIns="0" rIns="0" bIns="0" rtlCol="0">
            <a:spAutoFit/>
          </a:bodyPr>
          <a:lstStyle/>
          <a:p>
            <a:pPr algn="ctr"/>
            <a:r>
              <a:rPr lang="en-US" sz="800" dirty="0">
                <a:solidFill>
                  <a:schemeClr val="tx2"/>
                </a:solidFill>
              </a:rPr>
              <a:t>Eligibility data</a:t>
            </a:r>
          </a:p>
        </p:txBody>
      </p:sp>
      <p:sp>
        <p:nvSpPr>
          <p:cNvPr id="107" name="Rectangle 106">
            <a:extLst>
              <a:ext uri="{FF2B5EF4-FFF2-40B4-BE49-F238E27FC236}">
                <a16:creationId xmlns:a16="http://schemas.microsoft.com/office/drawing/2014/main" id="{30873108-959B-4FEC-A891-292B22CDA820}"/>
              </a:ext>
            </a:extLst>
          </p:cNvPr>
          <p:cNvSpPr/>
          <p:nvPr/>
        </p:nvSpPr>
        <p:spPr bwMode="gray">
          <a:xfrm>
            <a:off x="3982813" y="3285546"/>
            <a:ext cx="655042" cy="505117"/>
          </a:xfrm>
          <a:prstGeom prst="rect">
            <a:avLst/>
          </a:prstGeom>
          <a:solidFill>
            <a:srgbClr val="EEEEEE"/>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bg1">
                    <a:lumMod val="50000"/>
                  </a:schemeClr>
                </a:solidFill>
              </a:rPr>
              <a:t>Targeting, Opportunity generation</a:t>
            </a:r>
          </a:p>
        </p:txBody>
      </p:sp>
      <p:sp>
        <p:nvSpPr>
          <p:cNvPr id="124" name="TextBox 123">
            <a:extLst>
              <a:ext uri="{FF2B5EF4-FFF2-40B4-BE49-F238E27FC236}">
                <a16:creationId xmlns:a16="http://schemas.microsoft.com/office/drawing/2014/main" id="{71377B40-9ECF-4BBA-8479-0B9757E7FC28}"/>
              </a:ext>
            </a:extLst>
          </p:cNvPr>
          <p:cNvSpPr txBox="1"/>
          <p:nvPr/>
        </p:nvSpPr>
        <p:spPr>
          <a:xfrm>
            <a:off x="36732" y="4482200"/>
            <a:ext cx="5783036" cy="292312"/>
          </a:xfrm>
          <a:prstGeom prst="rect">
            <a:avLst/>
          </a:prstGeom>
          <a:noFill/>
        </p:spPr>
        <p:txBody>
          <a:bodyPr wrap="square" lIns="0" tIns="0" rIns="0" bIns="0" rtlCol="0">
            <a:spAutoFit/>
          </a:bodyPr>
          <a:lstStyle/>
          <a:p>
            <a:r>
              <a:rPr lang="en-US" sz="1000" b="1" u="sng" dirty="0"/>
              <a:t>Enterprise framework for Aetna clients: </a:t>
            </a:r>
            <a:r>
              <a:rPr lang="en-US" sz="900" dirty="0"/>
              <a:t>Callout bubbles describe </a:t>
            </a:r>
            <a:r>
              <a:rPr lang="en-US" sz="900" dirty="0">
                <a:solidFill>
                  <a:srgbClr val="FF0000"/>
                </a:solidFill>
                <a:highlight>
                  <a:srgbClr val="FFFF00"/>
                </a:highlight>
              </a:rPr>
              <a:t>limitations/uplift to support EHP clients</a:t>
            </a:r>
            <a:r>
              <a:rPr lang="en-US" sz="900" dirty="0"/>
              <a:t>.</a:t>
            </a:r>
          </a:p>
        </p:txBody>
      </p:sp>
      <p:sp>
        <p:nvSpPr>
          <p:cNvPr id="130" name="TextBox 129">
            <a:extLst>
              <a:ext uri="{FF2B5EF4-FFF2-40B4-BE49-F238E27FC236}">
                <a16:creationId xmlns:a16="http://schemas.microsoft.com/office/drawing/2014/main" id="{88AF3BFF-BD91-4C69-9C0B-C23861AB84AC}"/>
              </a:ext>
            </a:extLst>
          </p:cNvPr>
          <p:cNvSpPr txBox="1"/>
          <p:nvPr/>
        </p:nvSpPr>
        <p:spPr>
          <a:xfrm>
            <a:off x="6461614" y="3022056"/>
            <a:ext cx="318633" cy="126236"/>
          </a:xfrm>
          <a:prstGeom prst="rect">
            <a:avLst/>
          </a:prstGeom>
          <a:noFill/>
        </p:spPr>
        <p:txBody>
          <a:bodyPr wrap="square" lIns="0" tIns="0" rIns="0" bIns="0" rtlCol="0">
            <a:spAutoFit/>
          </a:bodyPr>
          <a:lstStyle/>
          <a:p>
            <a:r>
              <a:rPr lang="en-US" sz="800" dirty="0">
                <a:solidFill>
                  <a:schemeClr val="bg1"/>
                </a:solidFill>
              </a:rPr>
              <a:t>CET</a:t>
            </a:r>
          </a:p>
        </p:txBody>
      </p:sp>
      <p:sp>
        <p:nvSpPr>
          <p:cNvPr id="132" name="TextBox 131">
            <a:extLst>
              <a:ext uri="{FF2B5EF4-FFF2-40B4-BE49-F238E27FC236}">
                <a16:creationId xmlns:a16="http://schemas.microsoft.com/office/drawing/2014/main" id="{69BEE7F7-D81D-4614-9E2C-D59F0C8476B7}"/>
              </a:ext>
            </a:extLst>
          </p:cNvPr>
          <p:cNvSpPr txBox="1"/>
          <p:nvPr/>
        </p:nvSpPr>
        <p:spPr>
          <a:xfrm>
            <a:off x="6614596" y="3222296"/>
            <a:ext cx="318633" cy="126236"/>
          </a:xfrm>
          <a:prstGeom prst="rect">
            <a:avLst/>
          </a:prstGeom>
          <a:noFill/>
        </p:spPr>
        <p:txBody>
          <a:bodyPr wrap="square" lIns="0" tIns="0" rIns="0" bIns="0" rtlCol="0">
            <a:spAutoFit/>
          </a:bodyPr>
          <a:lstStyle/>
          <a:p>
            <a:r>
              <a:rPr lang="en-US" sz="800" dirty="0">
                <a:solidFill>
                  <a:schemeClr val="bg1"/>
                </a:solidFill>
              </a:rPr>
              <a:t>PCC</a:t>
            </a:r>
          </a:p>
        </p:txBody>
      </p:sp>
      <p:sp>
        <p:nvSpPr>
          <p:cNvPr id="135" name="TextBox 134">
            <a:extLst>
              <a:ext uri="{FF2B5EF4-FFF2-40B4-BE49-F238E27FC236}">
                <a16:creationId xmlns:a16="http://schemas.microsoft.com/office/drawing/2014/main" id="{61A96C45-8686-4536-9349-5DF52EE0E51C}"/>
              </a:ext>
            </a:extLst>
          </p:cNvPr>
          <p:cNvSpPr txBox="1"/>
          <p:nvPr/>
        </p:nvSpPr>
        <p:spPr>
          <a:xfrm>
            <a:off x="6704209" y="3441676"/>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36" name="TextBox 135">
            <a:extLst>
              <a:ext uri="{FF2B5EF4-FFF2-40B4-BE49-F238E27FC236}">
                <a16:creationId xmlns:a16="http://schemas.microsoft.com/office/drawing/2014/main" id="{7D05FB63-A2C6-4EA4-A9F4-3DBE34C66E60}"/>
              </a:ext>
            </a:extLst>
          </p:cNvPr>
          <p:cNvSpPr txBox="1"/>
          <p:nvPr/>
        </p:nvSpPr>
        <p:spPr>
          <a:xfrm>
            <a:off x="6621563" y="3667336"/>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37" name="TextBox 136">
            <a:extLst>
              <a:ext uri="{FF2B5EF4-FFF2-40B4-BE49-F238E27FC236}">
                <a16:creationId xmlns:a16="http://schemas.microsoft.com/office/drawing/2014/main" id="{D0CCA756-9CA4-4E79-8851-CC9F017B453E}"/>
              </a:ext>
            </a:extLst>
          </p:cNvPr>
          <p:cNvSpPr txBox="1"/>
          <p:nvPr/>
        </p:nvSpPr>
        <p:spPr>
          <a:xfrm>
            <a:off x="6451378" y="3859911"/>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38" name="TextBox 137">
            <a:extLst>
              <a:ext uri="{FF2B5EF4-FFF2-40B4-BE49-F238E27FC236}">
                <a16:creationId xmlns:a16="http://schemas.microsoft.com/office/drawing/2014/main" id="{8E18444C-A40C-4B17-9324-012CF45768CD}"/>
              </a:ext>
            </a:extLst>
          </p:cNvPr>
          <p:cNvSpPr txBox="1"/>
          <p:nvPr/>
        </p:nvSpPr>
        <p:spPr>
          <a:xfrm>
            <a:off x="6442713" y="2557424"/>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39" name="TextBox 138">
            <a:extLst>
              <a:ext uri="{FF2B5EF4-FFF2-40B4-BE49-F238E27FC236}">
                <a16:creationId xmlns:a16="http://schemas.microsoft.com/office/drawing/2014/main" id="{D22BF49A-A00E-4798-8617-C966E18F2671}"/>
              </a:ext>
            </a:extLst>
          </p:cNvPr>
          <p:cNvSpPr txBox="1"/>
          <p:nvPr/>
        </p:nvSpPr>
        <p:spPr>
          <a:xfrm>
            <a:off x="6613514" y="2371727"/>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40" name="TextBox 139">
            <a:extLst>
              <a:ext uri="{FF2B5EF4-FFF2-40B4-BE49-F238E27FC236}">
                <a16:creationId xmlns:a16="http://schemas.microsoft.com/office/drawing/2014/main" id="{4421C8C2-50E7-462E-85B0-83689477C7FC}"/>
              </a:ext>
            </a:extLst>
          </p:cNvPr>
          <p:cNvSpPr txBox="1"/>
          <p:nvPr/>
        </p:nvSpPr>
        <p:spPr>
          <a:xfrm>
            <a:off x="6703127" y="2145976"/>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41" name="TextBox 140">
            <a:extLst>
              <a:ext uri="{FF2B5EF4-FFF2-40B4-BE49-F238E27FC236}">
                <a16:creationId xmlns:a16="http://schemas.microsoft.com/office/drawing/2014/main" id="{77917292-105E-42C5-A083-15CA9D0A77F2}"/>
              </a:ext>
            </a:extLst>
          </p:cNvPr>
          <p:cNvSpPr txBox="1"/>
          <p:nvPr/>
        </p:nvSpPr>
        <p:spPr>
          <a:xfrm>
            <a:off x="6610285" y="1895186"/>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42" name="TextBox 141">
            <a:extLst>
              <a:ext uri="{FF2B5EF4-FFF2-40B4-BE49-F238E27FC236}">
                <a16:creationId xmlns:a16="http://schemas.microsoft.com/office/drawing/2014/main" id="{611FBFAE-B4D1-4C10-A230-C5B0864872D2}"/>
              </a:ext>
            </a:extLst>
          </p:cNvPr>
          <p:cNvSpPr txBox="1"/>
          <p:nvPr/>
        </p:nvSpPr>
        <p:spPr>
          <a:xfrm>
            <a:off x="6468330" y="1676246"/>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43" name="TextBox 142">
            <a:extLst>
              <a:ext uri="{FF2B5EF4-FFF2-40B4-BE49-F238E27FC236}">
                <a16:creationId xmlns:a16="http://schemas.microsoft.com/office/drawing/2014/main" id="{CB61E6F8-CB3C-4BBB-A491-AB76D43276F8}"/>
              </a:ext>
            </a:extLst>
          </p:cNvPr>
          <p:cNvSpPr txBox="1"/>
          <p:nvPr/>
        </p:nvSpPr>
        <p:spPr>
          <a:xfrm>
            <a:off x="1998079" y="2190920"/>
            <a:ext cx="523908" cy="246157"/>
          </a:xfrm>
          <a:prstGeom prst="rect">
            <a:avLst/>
          </a:prstGeom>
          <a:noFill/>
        </p:spPr>
        <p:txBody>
          <a:bodyPr wrap="square" lIns="0" tIns="0" rIns="0" bIns="0" rtlCol="0">
            <a:spAutoFit/>
          </a:bodyPr>
          <a:lstStyle/>
          <a:p>
            <a:r>
              <a:rPr lang="en-US" sz="800" dirty="0">
                <a:solidFill>
                  <a:schemeClr val="tx2"/>
                </a:solidFill>
              </a:rPr>
              <a:t>Instantly available</a:t>
            </a:r>
          </a:p>
        </p:txBody>
      </p:sp>
      <p:sp>
        <p:nvSpPr>
          <p:cNvPr id="144" name="Rounded Rectangle 428">
            <a:extLst>
              <a:ext uri="{FF2B5EF4-FFF2-40B4-BE49-F238E27FC236}">
                <a16:creationId xmlns:a16="http://schemas.microsoft.com/office/drawing/2014/main" id="{5CDDCA46-085D-4B24-93C1-87FA2A6CD4F4}"/>
              </a:ext>
            </a:extLst>
          </p:cNvPr>
          <p:cNvSpPr/>
          <p:nvPr/>
        </p:nvSpPr>
        <p:spPr bwMode="gray">
          <a:xfrm>
            <a:off x="2821577" y="2926784"/>
            <a:ext cx="895670" cy="1035927"/>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EDW client self-service</a:t>
            </a:r>
          </a:p>
        </p:txBody>
      </p:sp>
      <p:sp>
        <p:nvSpPr>
          <p:cNvPr id="145" name="Rectangle 144">
            <a:extLst>
              <a:ext uri="{FF2B5EF4-FFF2-40B4-BE49-F238E27FC236}">
                <a16:creationId xmlns:a16="http://schemas.microsoft.com/office/drawing/2014/main" id="{7ECA6703-AFBB-4B3C-AA80-B91F6FA16E6F}"/>
              </a:ext>
            </a:extLst>
          </p:cNvPr>
          <p:cNvSpPr/>
          <p:nvPr/>
        </p:nvSpPr>
        <p:spPr bwMode="gray">
          <a:xfrm>
            <a:off x="2954403" y="3285545"/>
            <a:ext cx="655042" cy="505117"/>
          </a:xfrm>
          <a:prstGeom prst="rect">
            <a:avLst/>
          </a:prstGeom>
          <a:solidFill>
            <a:srgbClr val="00B0F0"/>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Existing self-service client reporting</a:t>
            </a:r>
            <a:endParaRPr lang="en-US" sz="800" dirty="0">
              <a:solidFill>
                <a:schemeClr val="tx1">
                  <a:lumMod val="95000"/>
                  <a:lumOff val="5000"/>
                </a:schemeClr>
              </a:solidFill>
            </a:endParaRPr>
          </a:p>
        </p:txBody>
      </p:sp>
      <p:cxnSp>
        <p:nvCxnSpPr>
          <p:cNvPr id="63" name="Straight Arrow Connector 62">
            <a:extLst>
              <a:ext uri="{FF2B5EF4-FFF2-40B4-BE49-F238E27FC236}">
                <a16:creationId xmlns:a16="http://schemas.microsoft.com/office/drawing/2014/main" id="{3D82888E-3290-41C9-8CA6-4BEDB113A7E3}"/>
              </a:ext>
            </a:extLst>
          </p:cNvPr>
          <p:cNvCxnSpPr>
            <a:cxnSpLocks/>
            <a:endCxn id="144" idx="0"/>
          </p:cNvCxnSpPr>
          <p:nvPr/>
        </p:nvCxnSpPr>
        <p:spPr>
          <a:xfrm>
            <a:off x="3268330" y="2743379"/>
            <a:ext cx="1082" cy="183405"/>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7" name="Rounded Rectangle 428">
            <a:extLst>
              <a:ext uri="{FF2B5EF4-FFF2-40B4-BE49-F238E27FC236}">
                <a16:creationId xmlns:a16="http://schemas.microsoft.com/office/drawing/2014/main" id="{BF3DD583-B7AB-414F-8A4B-DBCA2A5A1A3A}"/>
              </a:ext>
            </a:extLst>
          </p:cNvPr>
          <p:cNvSpPr/>
          <p:nvPr/>
        </p:nvSpPr>
        <p:spPr bwMode="gray">
          <a:xfrm>
            <a:off x="1792838" y="2941274"/>
            <a:ext cx="895670" cy="1035927"/>
          </a:xfrm>
          <a:prstGeom prst="roundRect">
            <a:avLst/>
          </a:prstGeom>
          <a:noFill/>
          <a:ln w="25400">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b="1" dirty="0">
                <a:solidFill>
                  <a:schemeClr val="bg1">
                    <a:lumMod val="50000"/>
                  </a:schemeClr>
                </a:solidFill>
              </a:rPr>
              <a:t>EDP</a:t>
            </a:r>
          </a:p>
        </p:txBody>
      </p:sp>
      <p:sp>
        <p:nvSpPr>
          <p:cNvPr id="148" name="Rectangle 147">
            <a:extLst>
              <a:ext uri="{FF2B5EF4-FFF2-40B4-BE49-F238E27FC236}">
                <a16:creationId xmlns:a16="http://schemas.microsoft.com/office/drawing/2014/main" id="{696D022E-3484-4C9C-AEB0-9184CACFB03B}"/>
              </a:ext>
            </a:extLst>
          </p:cNvPr>
          <p:cNvSpPr/>
          <p:nvPr/>
        </p:nvSpPr>
        <p:spPr bwMode="gray">
          <a:xfrm>
            <a:off x="1900890" y="3292767"/>
            <a:ext cx="655042" cy="505117"/>
          </a:xfrm>
          <a:prstGeom prst="rect">
            <a:avLst/>
          </a:prstGeom>
          <a:solidFill>
            <a:srgbClr val="EEEEEE"/>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bg1">
                    <a:lumMod val="50000"/>
                  </a:schemeClr>
                </a:solidFill>
              </a:rPr>
              <a:t>New client reporting</a:t>
            </a:r>
          </a:p>
        </p:txBody>
      </p:sp>
      <p:cxnSp>
        <p:nvCxnSpPr>
          <p:cNvPr id="149" name="Straight Arrow Connector 148">
            <a:extLst>
              <a:ext uri="{FF2B5EF4-FFF2-40B4-BE49-F238E27FC236}">
                <a16:creationId xmlns:a16="http://schemas.microsoft.com/office/drawing/2014/main" id="{AE8274A5-C790-4C71-9639-1FA76A1CE1F5}"/>
              </a:ext>
            </a:extLst>
          </p:cNvPr>
          <p:cNvCxnSpPr>
            <a:cxnSpLocks/>
          </p:cNvCxnSpPr>
          <p:nvPr/>
        </p:nvCxnSpPr>
        <p:spPr>
          <a:xfrm>
            <a:off x="2500754" y="2757868"/>
            <a:ext cx="1082" cy="183405"/>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50" name="Speech Bubble: Rectangle with Corners Rounded 149">
            <a:extLst>
              <a:ext uri="{FF2B5EF4-FFF2-40B4-BE49-F238E27FC236}">
                <a16:creationId xmlns:a16="http://schemas.microsoft.com/office/drawing/2014/main" id="{0BBE04C6-F220-4FC3-901D-0E4440381D75}"/>
              </a:ext>
            </a:extLst>
          </p:cNvPr>
          <p:cNvSpPr/>
          <p:nvPr/>
        </p:nvSpPr>
        <p:spPr bwMode="gray">
          <a:xfrm>
            <a:off x="565192" y="3665478"/>
            <a:ext cx="1079899" cy="432397"/>
          </a:xfrm>
          <a:prstGeom prst="wedgeRoundRectCallout">
            <a:avLst>
              <a:gd name="adj1" fmla="val 60557"/>
              <a:gd name="adj2" fmla="val -53519"/>
              <a:gd name="adj3" fmla="val 16667"/>
            </a:avLst>
          </a:prstGeom>
          <a:no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dirty="0">
                <a:solidFill>
                  <a:schemeClr val="bg1">
                    <a:lumMod val="50000"/>
                  </a:schemeClr>
                </a:solidFill>
              </a:rPr>
              <a:t>Incremental work as part of enterprise initiative, not immediately needed to launch HUB GiC EHP</a:t>
            </a:r>
          </a:p>
        </p:txBody>
      </p:sp>
      <p:cxnSp>
        <p:nvCxnSpPr>
          <p:cNvPr id="151" name="Straight Arrow Connector 150">
            <a:extLst>
              <a:ext uri="{FF2B5EF4-FFF2-40B4-BE49-F238E27FC236}">
                <a16:creationId xmlns:a16="http://schemas.microsoft.com/office/drawing/2014/main" id="{51514F46-BB46-4E52-B3CB-4C0D9B8BCE98}"/>
              </a:ext>
            </a:extLst>
          </p:cNvPr>
          <p:cNvCxnSpPr>
            <a:cxnSpLocks/>
            <a:stCxn id="23" idx="3"/>
            <a:endCxn id="24" idx="1"/>
          </p:cNvCxnSpPr>
          <p:nvPr/>
        </p:nvCxnSpPr>
        <p:spPr>
          <a:xfrm>
            <a:off x="3032204" y="2237173"/>
            <a:ext cx="97442"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A8BBE5E-D86B-42DF-8EFE-0FD58C520274}"/>
              </a:ext>
            </a:extLst>
          </p:cNvPr>
          <p:cNvCxnSpPr>
            <a:cxnSpLocks/>
            <a:stCxn id="24" idx="3"/>
            <a:endCxn id="25" idx="1"/>
          </p:cNvCxnSpPr>
          <p:nvPr/>
        </p:nvCxnSpPr>
        <p:spPr>
          <a:xfrm>
            <a:off x="3784688" y="2237173"/>
            <a:ext cx="97442"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52B6BAE8-BB57-495A-8F03-0B66FFED050F}"/>
              </a:ext>
            </a:extLst>
          </p:cNvPr>
          <p:cNvCxnSpPr>
            <a:cxnSpLocks/>
            <a:stCxn id="25" idx="3"/>
            <a:endCxn id="26" idx="1"/>
          </p:cNvCxnSpPr>
          <p:nvPr/>
        </p:nvCxnSpPr>
        <p:spPr>
          <a:xfrm>
            <a:off x="4537172" y="2237173"/>
            <a:ext cx="97442"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93BFDEDF-2E68-4748-9006-A10884719EE7}"/>
              </a:ext>
            </a:extLst>
          </p:cNvPr>
          <p:cNvCxnSpPr>
            <a:cxnSpLocks/>
            <a:stCxn id="26" idx="3"/>
            <a:endCxn id="27" idx="1"/>
          </p:cNvCxnSpPr>
          <p:nvPr/>
        </p:nvCxnSpPr>
        <p:spPr>
          <a:xfrm>
            <a:off x="5289656" y="2237173"/>
            <a:ext cx="115688"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420CEF8C-C2B9-47C4-A7B8-FFC68FF39EBB}"/>
              </a:ext>
            </a:extLst>
          </p:cNvPr>
          <p:cNvSpPr txBox="1"/>
          <p:nvPr/>
        </p:nvSpPr>
        <p:spPr>
          <a:xfrm>
            <a:off x="5435924" y="4050296"/>
            <a:ext cx="318633" cy="246157"/>
          </a:xfrm>
          <a:prstGeom prst="rect">
            <a:avLst/>
          </a:prstGeom>
          <a:noFill/>
        </p:spPr>
        <p:txBody>
          <a:bodyPr wrap="square" lIns="0" tIns="0" rIns="0" bIns="0" rtlCol="0">
            <a:spAutoFit/>
          </a:bodyPr>
          <a:lstStyle/>
          <a:p>
            <a:r>
              <a:rPr lang="en-US" sz="800" dirty="0">
                <a:solidFill>
                  <a:schemeClr val="tx2"/>
                </a:solidFill>
              </a:rPr>
              <a:t>Aetna B2B</a:t>
            </a:r>
          </a:p>
        </p:txBody>
      </p:sp>
      <p:sp>
        <p:nvSpPr>
          <p:cNvPr id="161" name="Rounded Rectangle 428">
            <a:extLst>
              <a:ext uri="{FF2B5EF4-FFF2-40B4-BE49-F238E27FC236}">
                <a16:creationId xmlns:a16="http://schemas.microsoft.com/office/drawing/2014/main" id="{8830F4E3-11DA-4A4C-95C6-6558384F8BC7}"/>
              </a:ext>
            </a:extLst>
          </p:cNvPr>
          <p:cNvSpPr/>
          <p:nvPr/>
        </p:nvSpPr>
        <p:spPr bwMode="gray">
          <a:xfrm>
            <a:off x="5284408" y="4815179"/>
            <a:ext cx="895670" cy="926414"/>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b="1" dirty="0">
                <a:solidFill>
                  <a:srgbClr val="0070C0"/>
                </a:solidFill>
              </a:rPr>
              <a:t>CPL</a:t>
            </a:r>
          </a:p>
        </p:txBody>
      </p:sp>
      <p:cxnSp>
        <p:nvCxnSpPr>
          <p:cNvPr id="162" name="Straight Arrow Connector 161">
            <a:extLst>
              <a:ext uri="{FF2B5EF4-FFF2-40B4-BE49-F238E27FC236}">
                <a16:creationId xmlns:a16="http://schemas.microsoft.com/office/drawing/2014/main" id="{DA1BC80A-4F8F-4D12-A9B6-BC22DF4AA5E6}"/>
              </a:ext>
            </a:extLst>
          </p:cNvPr>
          <p:cNvCxnSpPr>
            <a:cxnSpLocks/>
            <a:endCxn id="161" idx="1"/>
          </p:cNvCxnSpPr>
          <p:nvPr/>
        </p:nvCxnSpPr>
        <p:spPr>
          <a:xfrm>
            <a:off x="5179519" y="5278386"/>
            <a:ext cx="104890"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A9B6E351-12C1-4117-8FAC-1065841B27A1}"/>
              </a:ext>
            </a:extLst>
          </p:cNvPr>
          <p:cNvSpPr/>
          <p:nvPr/>
        </p:nvSpPr>
        <p:spPr bwMode="gray">
          <a:xfrm>
            <a:off x="5392069" y="5178194"/>
            <a:ext cx="655042" cy="505117"/>
          </a:xfrm>
          <a:prstGeom prst="rect">
            <a:avLst/>
          </a:prstGeom>
          <a:solidFill>
            <a:srgbClr val="00B050"/>
          </a:solid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rPr>
              <a:t>Campaign management</a:t>
            </a:r>
            <a:endParaRPr lang="en-US" sz="800" dirty="0">
              <a:solidFill>
                <a:schemeClr val="tx1">
                  <a:lumMod val="95000"/>
                  <a:lumOff val="5000"/>
                </a:schemeClr>
              </a:solidFill>
            </a:endParaRPr>
          </a:p>
        </p:txBody>
      </p:sp>
      <p:cxnSp>
        <p:nvCxnSpPr>
          <p:cNvPr id="168" name="Straight Arrow Connector 167">
            <a:extLst>
              <a:ext uri="{FF2B5EF4-FFF2-40B4-BE49-F238E27FC236}">
                <a16:creationId xmlns:a16="http://schemas.microsoft.com/office/drawing/2014/main" id="{6D52B501-23D8-4018-BF61-A89B88220AB7}"/>
              </a:ext>
            </a:extLst>
          </p:cNvPr>
          <p:cNvCxnSpPr>
            <a:cxnSpLocks/>
            <a:stCxn id="161" idx="0"/>
            <a:endCxn id="28" idx="2"/>
          </p:cNvCxnSpPr>
          <p:nvPr/>
        </p:nvCxnSpPr>
        <p:spPr>
          <a:xfrm flipV="1">
            <a:off x="5732244" y="3971361"/>
            <a:ext cx="4884" cy="843818"/>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B53002BB-FA8E-4375-91D0-79C33E6D1BD8}"/>
              </a:ext>
            </a:extLst>
          </p:cNvPr>
          <p:cNvSpPr txBox="1"/>
          <p:nvPr/>
        </p:nvSpPr>
        <p:spPr>
          <a:xfrm>
            <a:off x="7773453" y="4536245"/>
            <a:ext cx="4358718" cy="2353878"/>
          </a:xfrm>
          <a:prstGeom prst="rect">
            <a:avLst/>
          </a:prstGeom>
          <a:solidFill>
            <a:schemeClr val="bg1"/>
          </a:solidFill>
        </p:spPr>
        <p:txBody>
          <a:bodyPr wrap="square" lIns="0" tIns="0" rIns="0" bIns="0" rtlCol="0">
            <a:spAutoFit/>
          </a:bodyPr>
          <a:lstStyle/>
          <a:p>
            <a:pPr marL="171399" indent="-171399">
              <a:buFont typeface="Arial" panose="020B0604020202020204" pitchFamily="34" charset="0"/>
              <a:buChar char="•"/>
            </a:pPr>
            <a:r>
              <a:rPr lang="en-US" sz="900" dirty="0"/>
              <a:t>Enterprise framework does not support EHP clients currently, evolving in maturity, involves manual steps, takes longer time to market new programs and campaigns.</a:t>
            </a:r>
          </a:p>
          <a:p>
            <a:pPr marL="171399" indent="-171399">
              <a:buFont typeface="Arial" panose="020B0604020202020204" pitchFamily="34" charset="0"/>
              <a:buChar char="•"/>
            </a:pPr>
            <a:r>
              <a:rPr lang="en-US" sz="900" dirty="0"/>
              <a:t>Enterprise framework does not offer client self-service enrollment into campaigns nor client self-service reporting.</a:t>
            </a:r>
          </a:p>
          <a:p>
            <a:pPr marL="171399" indent="-171399">
              <a:buFont typeface="Arial" panose="020B0604020202020204" pitchFamily="34" charset="0"/>
              <a:buChar char="•"/>
            </a:pPr>
            <a:r>
              <a:rPr lang="en-US" sz="900" dirty="0"/>
              <a:t>Enterprise framework would allow the clients to enroll members into a program via manual process but there is no flexibility to enroll into campaigns w/o significant manual coordination between ops team and client.</a:t>
            </a:r>
          </a:p>
          <a:p>
            <a:pPr marL="171399" indent="-171399">
              <a:buFont typeface="Arial" panose="020B0604020202020204" pitchFamily="34" charset="0"/>
              <a:buChar char="•"/>
            </a:pPr>
            <a:r>
              <a:rPr lang="en-US" sz="900" dirty="0"/>
              <a:t>EHP clients that are in the pipeline for HealthHUB GiC are all existing Retail Pharmacy clients that are using the HEE framework for CPCO and Htag. Decoupling HealthHUB GiC onto a different framework would cause fragmented experience for the clients for enrollment and client reporting.</a:t>
            </a:r>
          </a:p>
          <a:p>
            <a:pPr marL="171399" indent="-171399">
              <a:buFont typeface="Arial" panose="020B0604020202020204" pitchFamily="34" charset="0"/>
              <a:buChar char="•"/>
            </a:pPr>
            <a:r>
              <a:rPr lang="en-US" sz="900" dirty="0"/>
              <a:t>Significant uplift required to support HealthHUB GiC for EHP clients, w/o incremental value and ROI.</a:t>
            </a:r>
          </a:p>
          <a:p>
            <a:pPr marL="171399" indent="-171399">
              <a:buFont typeface="Arial" panose="020B0604020202020204" pitchFamily="34" charset="0"/>
              <a:buChar char="•"/>
            </a:pPr>
            <a:r>
              <a:rPr lang="en-US" sz="900" dirty="0"/>
              <a:t>The earliest date of availability is 1/1/22 whereas business needs a solution by May 2021 with clients in the immediate pipeline to leverage for COVID vaccination campaign.</a:t>
            </a:r>
          </a:p>
        </p:txBody>
      </p:sp>
      <p:sp>
        <p:nvSpPr>
          <p:cNvPr id="134" name="Rounded Rectangle 428">
            <a:extLst>
              <a:ext uri="{FF2B5EF4-FFF2-40B4-BE49-F238E27FC236}">
                <a16:creationId xmlns:a16="http://schemas.microsoft.com/office/drawing/2014/main" id="{C9956486-8FEB-40FF-A3CE-9B6B3C763BE5}"/>
              </a:ext>
            </a:extLst>
          </p:cNvPr>
          <p:cNvSpPr/>
          <p:nvPr/>
        </p:nvSpPr>
        <p:spPr bwMode="gray">
          <a:xfrm>
            <a:off x="1260450" y="4807089"/>
            <a:ext cx="895670" cy="926414"/>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b="1" dirty="0">
                <a:solidFill>
                  <a:srgbClr val="0070C0"/>
                </a:solidFill>
              </a:rPr>
              <a:t>EDI on EDP</a:t>
            </a:r>
          </a:p>
        </p:txBody>
      </p:sp>
      <p:cxnSp>
        <p:nvCxnSpPr>
          <p:cNvPr id="146" name="Straight Arrow Connector 145">
            <a:extLst>
              <a:ext uri="{FF2B5EF4-FFF2-40B4-BE49-F238E27FC236}">
                <a16:creationId xmlns:a16="http://schemas.microsoft.com/office/drawing/2014/main" id="{68CE11F4-5A61-4EE3-8E53-53F9F8337886}"/>
              </a:ext>
            </a:extLst>
          </p:cNvPr>
          <p:cNvCxnSpPr>
            <a:cxnSpLocks/>
            <a:stCxn id="134" idx="3"/>
            <a:endCxn id="98" idx="1"/>
          </p:cNvCxnSpPr>
          <p:nvPr/>
        </p:nvCxnSpPr>
        <p:spPr>
          <a:xfrm flipV="1">
            <a:off x="2156119" y="5262628"/>
            <a:ext cx="116788" cy="7669"/>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17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572F9502-8231-463F-86FB-17AE341ABBF4}"/>
              </a:ext>
            </a:extLst>
          </p:cNvPr>
          <p:cNvCxnSpPr>
            <a:cxnSpLocks/>
            <a:stCxn id="58" idx="6"/>
          </p:cNvCxnSpPr>
          <p:nvPr/>
        </p:nvCxnSpPr>
        <p:spPr>
          <a:xfrm flipV="1">
            <a:off x="1184634" y="2343612"/>
            <a:ext cx="10498380" cy="8867"/>
          </a:xfrm>
          <a:prstGeom prst="straightConnector1">
            <a:avLst/>
          </a:prstGeom>
          <a:ln w="57150" cmpd="sng">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72762" y="217369"/>
            <a:ext cx="11618315" cy="383819"/>
          </a:xfrm>
        </p:spPr>
        <p:txBody>
          <a:bodyPr/>
          <a:lstStyle/>
          <a:p>
            <a:r>
              <a:rPr lang="en-US" sz="2800" dirty="0"/>
              <a:t>NBA Decisioning &amp; Interaction Management Capability</a:t>
            </a:r>
            <a:br>
              <a:rPr lang="en-US" sz="2400" dirty="0"/>
            </a:br>
            <a:r>
              <a:rPr lang="en-US" sz="2400" dirty="0">
                <a:solidFill>
                  <a:schemeClr val="bg1">
                    <a:lumMod val="50000"/>
                  </a:schemeClr>
                </a:solidFill>
              </a:rPr>
              <a:t>Sample Customer Journey – Current State Illustration with Gaps Identified</a:t>
            </a:r>
            <a:endParaRPr lang="en-US" sz="2400" u="sng" dirty="0">
              <a:solidFill>
                <a:schemeClr val="bg1">
                  <a:lumMod val="50000"/>
                </a:schemeClr>
              </a:solidFill>
            </a:endParaRPr>
          </a:p>
        </p:txBody>
      </p:sp>
      <p:pic>
        <p:nvPicPr>
          <p:cNvPr id="237" name="Picture 15">
            <a:extLst>
              <a:ext uri="{FF2B5EF4-FFF2-40B4-BE49-F238E27FC236}">
                <a16:creationId xmlns:a16="http://schemas.microsoft.com/office/drawing/2014/main" id="{44A1E490-B6DD-43CB-8D38-6613695FD8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120" y="1021198"/>
            <a:ext cx="543388" cy="72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9" name="TextBox 238">
            <a:extLst>
              <a:ext uri="{FF2B5EF4-FFF2-40B4-BE49-F238E27FC236}">
                <a16:creationId xmlns:a16="http://schemas.microsoft.com/office/drawing/2014/main" id="{39B45E01-E94C-47C4-B50A-FE85B26AE811}"/>
              </a:ext>
            </a:extLst>
          </p:cNvPr>
          <p:cNvSpPr txBox="1"/>
          <p:nvPr/>
        </p:nvSpPr>
        <p:spPr>
          <a:xfrm>
            <a:off x="190554" y="1770821"/>
            <a:ext cx="565250" cy="161541"/>
          </a:xfrm>
          <a:prstGeom prst="rect">
            <a:avLst/>
          </a:prstGeom>
          <a:noFill/>
        </p:spPr>
        <p:txBody>
          <a:bodyPr wrap="square" lIns="0" tIns="0" rIns="0" bIns="0" rtlCol="0">
            <a:spAutoFit/>
          </a:bodyPr>
          <a:lstStyle/>
          <a:p>
            <a:pPr algn="ctr"/>
            <a:r>
              <a:rPr lang="en-US" sz="1050" b="1" dirty="0"/>
              <a:t>Sophia</a:t>
            </a:r>
          </a:p>
        </p:txBody>
      </p:sp>
      <p:sp>
        <p:nvSpPr>
          <p:cNvPr id="244" name="TextBox 243">
            <a:extLst>
              <a:ext uri="{FF2B5EF4-FFF2-40B4-BE49-F238E27FC236}">
                <a16:creationId xmlns:a16="http://schemas.microsoft.com/office/drawing/2014/main" id="{2B3169DE-CFA5-4907-BDC2-F580E6A98DE3}"/>
              </a:ext>
            </a:extLst>
          </p:cNvPr>
          <p:cNvSpPr txBox="1"/>
          <p:nvPr/>
        </p:nvSpPr>
        <p:spPr>
          <a:xfrm>
            <a:off x="879283" y="932106"/>
            <a:ext cx="5327377" cy="1230785"/>
          </a:xfrm>
          <a:prstGeom prst="rect">
            <a:avLst/>
          </a:prstGeom>
          <a:noFill/>
        </p:spPr>
        <p:txBody>
          <a:bodyPr wrap="square" lIns="0" tIns="0" rIns="0" bIns="0" rtlCol="0">
            <a:spAutoFit/>
          </a:bodyPr>
          <a:lstStyle/>
          <a:p>
            <a:r>
              <a:rPr lang="en-US" sz="800" b="1" dirty="0">
                <a:solidFill>
                  <a:schemeClr val="bg1">
                    <a:lumMod val="50000"/>
                  </a:schemeClr>
                </a:solidFill>
              </a:rPr>
              <a:t>DEMOGRAPHICS</a:t>
            </a:r>
          </a:p>
          <a:p>
            <a:pPr marL="171399" indent="-171399">
              <a:buFont typeface="Arial" panose="020B0604020202020204" pitchFamily="34" charset="0"/>
              <a:buChar char="•"/>
            </a:pPr>
            <a:r>
              <a:rPr lang="en-US" sz="800" dirty="0">
                <a:solidFill>
                  <a:schemeClr val="bg1">
                    <a:lumMod val="50000"/>
                  </a:schemeClr>
                </a:solidFill>
              </a:rPr>
              <a:t>42 years old</a:t>
            </a:r>
          </a:p>
          <a:p>
            <a:r>
              <a:rPr lang="en-US" sz="800" b="1" dirty="0">
                <a:solidFill>
                  <a:schemeClr val="bg1">
                    <a:lumMod val="50000"/>
                  </a:schemeClr>
                </a:solidFill>
              </a:rPr>
              <a:t>HEALTH HISTORY</a:t>
            </a:r>
          </a:p>
          <a:p>
            <a:pPr marL="171399" indent="-171399">
              <a:buFont typeface="Arial" panose="020B0604020202020204" pitchFamily="34" charset="0"/>
              <a:buChar char="•"/>
            </a:pPr>
            <a:r>
              <a:rPr lang="en-US" sz="800" dirty="0">
                <a:solidFill>
                  <a:schemeClr val="bg1">
                    <a:lumMod val="50000"/>
                  </a:schemeClr>
                </a:solidFill>
              </a:rPr>
              <a:t>Pre-diabetic, over-weight, kidney condition, all known to CVSH. </a:t>
            </a:r>
          </a:p>
          <a:p>
            <a:pPr marL="171399" indent="-171399">
              <a:buFont typeface="Arial" panose="020B0604020202020204" pitchFamily="34" charset="0"/>
              <a:buChar char="•"/>
            </a:pPr>
            <a:r>
              <a:rPr lang="en-US" sz="800" dirty="0">
                <a:solidFill>
                  <a:schemeClr val="bg1">
                    <a:lumMod val="50000"/>
                  </a:schemeClr>
                </a:solidFill>
              </a:rPr>
              <a:t>Recent stress and depression issues that she hasn’t discussed with anyone yet and hence unknown to CVSH.</a:t>
            </a:r>
          </a:p>
          <a:p>
            <a:r>
              <a:rPr lang="en-US" sz="800" b="1" dirty="0">
                <a:solidFill>
                  <a:schemeClr val="bg1">
                    <a:lumMod val="50000"/>
                  </a:schemeClr>
                </a:solidFill>
              </a:rPr>
              <a:t>INSURANCE STATUS</a:t>
            </a:r>
          </a:p>
          <a:p>
            <a:pPr marL="171399" indent="-171399">
              <a:buFont typeface="Arial" panose="020B0604020202020204" pitchFamily="34" charset="0"/>
              <a:buChar char="•"/>
            </a:pPr>
            <a:r>
              <a:rPr lang="en-US" sz="800" dirty="0">
                <a:solidFill>
                  <a:schemeClr val="bg1">
                    <a:lumMod val="50000"/>
                  </a:schemeClr>
                </a:solidFill>
              </a:rPr>
              <a:t>Aetna and Caremark Commercial member</a:t>
            </a:r>
          </a:p>
          <a:p>
            <a:pPr marL="171399" indent="-171399">
              <a:buFont typeface="Arial" panose="020B0604020202020204" pitchFamily="34" charset="0"/>
              <a:buChar char="•"/>
            </a:pPr>
            <a:r>
              <a:rPr lang="en-US" sz="800" dirty="0">
                <a:solidFill>
                  <a:schemeClr val="bg1">
                    <a:lumMod val="50000"/>
                  </a:schemeClr>
                </a:solidFill>
              </a:rPr>
              <a:t>Enrolled in CVS Health Diabetes Care Management program</a:t>
            </a:r>
          </a:p>
          <a:p>
            <a:r>
              <a:rPr lang="en-US" sz="800" b="1" dirty="0">
                <a:solidFill>
                  <a:schemeClr val="bg1">
                    <a:lumMod val="50000"/>
                  </a:schemeClr>
                </a:solidFill>
              </a:rPr>
              <a:t>GOALS</a:t>
            </a:r>
          </a:p>
          <a:p>
            <a:pPr marL="171399" indent="-171399">
              <a:buFont typeface="Arial" panose="020B0604020202020204" pitchFamily="34" charset="0"/>
              <a:buChar char="•"/>
            </a:pPr>
            <a:r>
              <a:rPr lang="en-US" sz="800" dirty="0">
                <a:solidFill>
                  <a:schemeClr val="bg1">
                    <a:lumMod val="50000"/>
                  </a:schemeClr>
                </a:solidFill>
              </a:rPr>
              <a:t>Lose weight, get healthier, cope with stress</a:t>
            </a:r>
          </a:p>
        </p:txBody>
      </p:sp>
      <p:sp>
        <p:nvSpPr>
          <p:cNvPr id="58" name="Oval 57">
            <a:extLst>
              <a:ext uri="{FF2B5EF4-FFF2-40B4-BE49-F238E27FC236}">
                <a16:creationId xmlns:a16="http://schemas.microsoft.com/office/drawing/2014/main" id="{5C833AA7-6B76-4C34-BEF3-B574E056EACA}"/>
              </a:ext>
            </a:extLst>
          </p:cNvPr>
          <p:cNvSpPr/>
          <p:nvPr/>
        </p:nvSpPr>
        <p:spPr bwMode="gray">
          <a:xfrm>
            <a:off x="899343" y="2230597"/>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1</a:t>
            </a:r>
          </a:p>
        </p:txBody>
      </p:sp>
      <p:sp>
        <p:nvSpPr>
          <p:cNvPr id="72" name="TextBox 71">
            <a:extLst>
              <a:ext uri="{FF2B5EF4-FFF2-40B4-BE49-F238E27FC236}">
                <a16:creationId xmlns:a16="http://schemas.microsoft.com/office/drawing/2014/main" id="{55BB9B0C-92B5-4DB2-AADC-312AFF49EE94}"/>
              </a:ext>
            </a:extLst>
          </p:cNvPr>
          <p:cNvSpPr txBox="1"/>
          <p:nvPr/>
        </p:nvSpPr>
        <p:spPr>
          <a:xfrm>
            <a:off x="434582" y="3929800"/>
            <a:ext cx="1546932" cy="1777410"/>
          </a:xfrm>
          <a:prstGeom prst="rect">
            <a:avLst/>
          </a:prstGeom>
          <a:noFill/>
        </p:spPr>
        <p:txBody>
          <a:bodyPr wrap="square" lIns="0" tIns="0" rIns="0" bIns="0" rtlCol="0">
            <a:spAutoFit/>
          </a:bodyPr>
          <a:lstStyle/>
          <a:p>
            <a:pPr marL="228600" indent="-228600">
              <a:buFont typeface="+mj-lt"/>
              <a:buAutoNum type="arabicPeriod"/>
            </a:pPr>
            <a:r>
              <a:rPr lang="en-US" sz="1050" dirty="0"/>
              <a:t>Aetna sends an SMS message reminding Sophia to get a Flu vaccine, with a link to schedule appointment in a CVS Pharmacy</a:t>
            </a:r>
          </a:p>
          <a:p>
            <a:pPr marL="228600" indent="-228600">
              <a:buFont typeface="+mj-lt"/>
              <a:buAutoNum type="arabicPeriod"/>
            </a:pPr>
            <a:endParaRPr lang="en-US" sz="1050" dirty="0">
              <a:solidFill>
                <a:schemeClr val="tx2"/>
              </a:solidFill>
            </a:endParaRPr>
          </a:p>
          <a:p>
            <a:pPr marL="228600" indent="-228600">
              <a:buFont typeface="+mj-lt"/>
              <a:buAutoNum type="arabicPeriod"/>
            </a:pPr>
            <a:r>
              <a:rPr lang="en-US" sz="1050" dirty="0">
                <a:solidFill>
                  <a:schemeClr val="tx2"/>
                </a:solidFill>
              </a:rPr>
              <a:t>Sophia schedules a visit for 2 PM at a local CVS Pharmacy</a:t>
            </a:r>
          </a:p>
        </p:txBody>
      </p:sp>
      <p:sp>
        <p:nvSpPr>
          <p:cNvPr id="76" name="Oval 75">
            <a:extLst>
              <a:ext uri="{FF2B5EF4-FFF2-40B4-BE49-F238E27FC236}">
                <a16:creationId xmlns:a16="http://schemas.microsoft.com/office/drawing/2014/main" id="{7A336CE3-5970-4E45-9C40-CFF757819AC5}"/>
              </a:ext>
            </a:extLst>
          </p:cNvPr>
          <p:cNvSpPr/>
          <p:nvPr/>
        </p:nvSpPr>
        <p:spPr bwMode="gray">
          <a:xfrm>
            <a:off x="3726159" y="2225540"/>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2</a:t>
            </a:r>
          </a:p>
        </p:txBody>
      </p:sp>
      <p:sp>
        <p:nvSpPr>
          <p:cNvPr id="29" name="Isosceles Triangle 28">
            <a:extLst>
              <a:ext uri="{FF2B5EF4-FFF2-40B4-BE49-F238E27FC236}">
                <a16:creationId xmlns:a16="http://schemas.microsoft.com/office/drawing/2014/main" id="{79B3A087-ACA0-468D-A55E-0ADF0B8DA2F5}"/>
              </a:ext>
            </a:extLst>
          </p:cNvPr>
          <p:cNvSpPr/>
          <p:nvPr/>
        </p:nvSpPr>
        <p:spPr bwMode="gray">
          <a:xfrm rot="5400000">
            <a:off x="2297167" y="2264470"/>
            <a:ext cx="161789" cy="181005"/>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97" name="Isosceles Triangle 96">
            <a:extLst>
              <a:ext uri="{FF2B5EF4-FFF2-40B4-BE49-F238E27FC236}">
                <a16:creationId xmlns:a16="http://schemas.microsoft.com/office/drawing/2014/main" id="{F0272C30-C892-48C4-BB98-0E8D59BBE0CE}"/>
              </a:ext>
            </a:extLst>
          </p:cNvPr>
          <p:cNvSpPr/>
          <p:nvPr/>
        </p:nvSpPr>
        <p:spPr bwMode="gray">
          <a:xfrm rot="5400000">
            <a:off x="5639464" y="2264470"/>
            <a:ext cx="161789" cy="181005"/>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01" name="Oval 100">
            <a:extLst>
              <a:ext uri="{FF2B5EF4-FFF2-40B4-BE49-F238E27FC236}">
                <a16:creationId xmlns:a16="http://schemas.microsoft.com/office/drawing/2014/main" id="{BDFFD4C6-A96A-4F09-BD33-09FE89745A73}"/>
              </a:ext>
            </a:extLst>
          </p:cNvPr>
          <p:cNvSpPr/>
          <p:nvPr/>
        </p:nvSpPr>
        <p:spPr bwMode="gray">
          <a:xfrm>
            <a:off x="7297274" y="2230597"/>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3</a:t>
            </a:r>
          </a:p>
        </p:txBody>
      </p:sp>
      <p:grpSp>
        <p:nvGrpSpPr>
          <p:cNvPr id="157" name="Group 156">
            <a:extLst>
              <a:ext uri="{FF2B5EF4-FFF2-40B4-BE49-F238E27FC236}">
                <a16:creationId xmlns:a16="http://schemas.microsoft.com/office/drawing/2014/main" id="{67AE4733-75B1-47A7-87BB-CAB95E1EDF29}"/>
              </a:ext>
            </a:extLst>
          </p:cNvPr>
          <p:cNvGrpSpPr/>
          <p:nvPr/>
        </p:nvGrpSpPr>
        <p:grpSpPr>
          <a:xfrm>
            <a:off x="853937" y="3152795"/>
            <a:ext cx="255778" cy="522825"/>
            <a:chOff x="1050901" y="1600391"/>
            <a:chExt cx="1912402" cy="4037548"/>
          </a:xfrm>
        </p:grpSpPr>
        <p:grpSp>
          <p:nvGrpSpPr>
            <p:cNvPr id="158" name="Group 157">
              <a:extLst>
                <a:ext uri="{FF2B5EF4-FFF2-40B4-BE49-F238E27FC236}">
                  <a16:creationId xmlns:a16="http://schemas.microsoft.com/office/drawing/2014/main" id="{16156902-33C8-4211-8719-6D1B28CF47EC}"/>
                </a:ext>
              </a:extLst>
            </p:cNvPr>
            <p:cNvGrpSpPr/>
            <p:nvPr/>
          </p:nvGrpSpPr>
          <p:grpSpPr>
            <a:xfrm>
              <a:off x="1050901" y="1600391"/>
              <a:ext cx="1912402" cy="4037548"/>
              <a:chOff x="7643814" y="2062602"/>
              <a:chExt cx="1912402" cy="4037548"/>
            </a:xfrm>
          </p:grpSpPr>
          <p:pic>
            <p:nvPicPr>
              <p:cNvPr id="160" name="Picture 159">
                <a:extLst>
                  <a:ext uri="{FF2B5EF4-FFF2-40B4-BE49-F238E27FC236}">
                    <a16:creationId xmlns:a16="http://schemas.microsoft.com/office/drawing/2014/main" id="{1B8DBD39-8E16-4EA5-AF32-A7C5D53E9BF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261" r="-1"/>
              <a:stretch/>
            </p:blipFill>
            <p:spPr>
              <a:xfrm>
                <a:off x="7643814" y="2062602"/>
                <a:ext cx="1909482" cy="4037548"/>
              </a:xfrm>
              <a:prstGeom prst="rect">
                <a:avLst/>
              </a:prstGeom>
            </p:spPr>
          </p:pic>
          <p:grpSp>
            <p:nvGrpSpPr>
              <p:cNvPr id="161" name="Screen">
                <a:extLst>
                  <a:ext uri="{FF2B5EF4-FFF2-40B4-BE49-F238E27FC236}">
                    <a16:creationId xmlns:a16="http://schemas.microsoft.com/office/drawing/2014/main" id="{EE56E07B-43F6-4D3E-BB49-8001022451F5}"/>
                  </a:ext>
                </a:extLst>
              </p:cNvPr>
              <p:cNvGrpSpPr/>
              <p:nvPr/>
            </p:nvGrpSpPr>
            <p:grpSpPr>
              <a:xfrm>
                <a:off x="7645871" y="2422774"/>
                <a:ext cx="1910345" cy="3278277"/>
                <a:chOff x="7725108" y="1275950"/>
                <a:chExt cx="2299844" cy="4083450"/>
              </a:xfrm>
            </p:grpSpPr>
            <p:pic>
              <p:nvPicPr>
                <p:cNvPr id="162" name="Picture 26" descr="A screenshot of a cell phone&#10;&#10;Description generated with very high confidence">
                  <a:extLst>
                    <a:ext uri="{FF2B5EF4-FFF2-40B4-BE49-F238E27FC236}">
                      <a16:creationId xmlns:a16="http://schemas.microsoft.com/office/drawing/2014/main" id="{E4946299-47D7-484B-A0C9-B73B99578D1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728589" y="1275950"/>
                  <a:ext cx="2296363" cy="4083450"/>
                </a:xfrm>
                <a:prstGeom prst="rect">
                  <a:avLst/>
                </a:prstGeom>
              </p:spPr>
            </p:pic>
            <p:pic>
              <p:nvPicPr>
                <p:cNvPr id="163" name="Picture 4" descr="A screenshot of a cell phone&#10;&#10;Description generated with very high confidence">
                  <a:extLst>
                    <a:ext uri="{FF2B5EF4-FFF2-40B4-BE49-F238E27FC236}">
                      <a16:creationId xmlns:a16="http://schemas.microsoft.com/office/drawing/2014/main" id="{B7C108C8-83E0-4822-A4E8-FBFDE615F2A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725108" y="2694187"/>
                  <a:ext cx="2298396" cy="2664613"/>
                </a:xfrm>
                <a:prstGeom prst="rect">
                  <a:avLst/>
                </a:prstGeom>
              </p:spPr>
            </p:pic>
          </p:grpSp>
        </p:grpSp>
        <p:pic>
          <p:nvPicPr>
            <p:cNvPr id="159" name="Picture 158">
              <a:extLst>
                <a:ext uri="{FF2B5EF4-FFF2-40B4-BE49-F238E27FC236}">
                  <a16:creationId xmlns:a16="http://schemas.microsoft.com/office/drawing/2014/main" id="{DD2CF470-AB0B-4DF2-AFBA-22F2269C3230}"/>
                </a:ext>
              </a:extLst>
            </p:cNvPr>
            <p:cNvPicPr>
              <a:picLocks noChangeAspect="1"/>
            </p:cNvPicPr>
            <p:nvPr/>
          </p:nvPicPr>
          <p:blipFill rotWithShape="1">
            <a:blip r:embed="rId7" cstate="email">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2544933" y="5048017"/>
              <a:ext cx="277368" cy="127055"/>
            </a:xfrm>
            <a:prstGeom prst="rect">
              <a:avLst/>
            </a:prstGeom>
          </p:spPr>
        </p:pic>
      </p:grpSp>
      <p:sp>
        <p:nvSpPr>
          <p:cNvPr id="164" name="Rounded Rectangle 649">
            <a:extLst>
              <a:ext uri="{FF2B5EF4-FFF2-40B4-BE49-F238E27FC236}">
                <a16:creationId xmlns:a16="http://schemas.microsoft.com/office/drawing/2014/main" id="{C8861201-8100-477A-A23D-005067C77E12}"/>
              </a:ext>
            </a:extLst>
          </p:cNvPr>
          <p:cNvSpPr/>
          <p:nvPr/>
        </p:nvSpPr>
        <p:spPr bwMode="gray">
          <a:xfrm>
            <a:off x="837595" y="3148998"/>
            <a:ext cx="279935" cy="526621"/>
          </a:xfrm>
          <a:prstGeom prst="roundRect">
            <a:avLst/>
          </a:prstGeom>
          <a:noFill/>
          <a:ln w="952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900" b="1" dirty="0">
              <a:solidFill>
                <a:srgbClr val="0070C0"/>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2266EFA0-C93A-4F0B-AE0E-7E809C77B01E}"/>
              </a:ext>
            </a:extLst>
          </p:cNvPr>
          <p:cNvSpPr txBox="1"/>
          <p:nvPr/>
        </p:nvSpPr>
        <p:spPr>
          <a:xfrm>
            <a:off x="2547448" y="3909547"/>
            <a:ext cx="2832417" cy="1615827"/>
          </a:xfrm>
          <a:prstGeom prst="rect">
            <a:avLst/>
          </a:prstGeom>
          <a:noFill/>
        </p:spPr>
        <p:txBody>
          <a:bodyPr wrap="square" lIns="0" tIns="0" rIns="0" bIns="0" rtlCol="0">
            <a:spAutoFit/>
          </a:bodyPr>
          <a:lstStyle/>
          <a:p>
            <a:pPr marL="228600" indent="-228600">
              <a:buFont typeface="+mj-lt"/>
              <a:buAutoNum type="arabicPeriod"/>
            </a:pPr>
            <a:r>
              <a:rPr lang="en-US" sz="1050" dirty="0"/>
              <a:t>Sophia gets her Flu vaccine. </a:t>
            </a:r>
          </a:p>
          <a:p>
            <a:pPr marL="228600" indent="-228600">
              <a:buFont typeface="+mj-lt"/>
              <a:buAutoNum type="arabicPeriod"/>
            </a:pPr>
            <a:r>
              <a:rPr lang="en-US" sz="1050" dirty="0"/>
              <a:t>During routine diabetes counselling, Pharmacist recommends her to go for an A1C test. </a:t>
            </a:r>
          </a:p>
          <a:p>
            <a:pPr marL="228600" indent="-228600">
              <a:buFont typeface="+mj-lt"/>
              <a:buAutoNum type="arabicPeriod"/>
            </a:pPr>
            <a:r>
              <a:rPr lang="en-US" sz="1050" dirty="0"/>
              <a:t>Sophia informs the Pharmacist about her recent depression symptoms.</a:t>
            </a:r>
          </a:p>
          <a:p>
            <a:pPr marL="228600" indent="-228600">
              <a:buFont typeface="+mj-lt"/>
              <a:buAutoNum type="arabicPeriod"/>
            </a:pPr>
            <a:r>
              <a:rPr lang="en-US" sz="1050" dirty="0"/>
              <a:t>Sophia needs assistance with insurance coverage information. Pharmacist warm-transfers the call to an Aetna concierge.</a:t>
            </a:r>
          </a:p>
          <a:p>
            <a:pPr marL="171450" indent="-171450">
              <a:buFont typeface="Arial" panose="020B0604020202020204" pitchFamily="34" charset="0"/>
              <a:buChar char="•"/>
            </a:pPr>
            <a:endParaRPr lang="en-US" sz="1050" dirty="0">
              <a:solidFill>
                <a:schemeClr val="tx2"/>
              </a:solidFill>
            </a:endParaRPr>
          </a:p>
        </p:txBody>
      </p:sp>
      <p:pic>
        <p:nvPicPr>
          <p:cNvPr id="86" name="Picture 9">
            <a:extLst>
              <a:ext uri="{FF2B5EF4-FFF2-40B4-BE49-F238E27FC236}">
                <a16:creationId xmlns:a16="http://schemas.microsoft.com/office/drawing/2014/main" id="{E7095605-75CE-4E92-8C62-21D2955B904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9375" y="3174935"/>
            <a:ext cx="374281" cy="47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C50067A2-5A61-44DB-912F-BED4777A494C}"/>
              </a:ext>
            </a:extLst>
          </p:cNvPr>
          <p:cNvSpPr txBox="1"/>
          <p:nvPr/>
        </p:nvSpPr>
        <p:spPr>
          <a:xfrm>
            <a:off x="605250" y="2761248"/>
            <a:ext cx="873475" cy="200055"/>
          </a:xfrm>
          <a:prstGeom prst="rect">
            <a:avLst/>
          </a:prstGeom>
          <a:noFill/>
        </p:spPr>
        <p:txBody>
          <a:bodyPr wrap="square" lIns="0" tIns="0" rIns="0" bIns="0" rtlCol="0">
            <a:spAutoFit/>
          </a:bodyPr>
          <a:lstStyle/>
          <a:p>
            <a:pPr algn="l"/>
            <a:r>
              <a:rPr lang="en-US" sz="1300" b="1" dirty="0">
                <a:solidFill>
                  <a:srgbClr val="0070C0"/>
                </a:solidFill>
              </a:rPr>
              <a:t>10:00 AM</a:t>
            </a:r>
          </a:p>
        </p:txBody>
      </p:sp>
      <p:sp>
        <p:nvSpPr>
          <p:cNvPr id="88" name="TextBox 87">
            <a:extLst>
              <a:ext uri="{FF2B5EF4-FFF2-40B4-BE49-F238E27FC236}">
                <a16:creationId xmlns:a16="http://schemas.microsoft.com/office/drawing/2014/main" id="{CC843BA1-D510-4DD5-9B82-416E9D23A71C}"/>
              </a:ext>
            </a:extLst>
          </p:cNvPr>
          <p:cNvSpPr txBox="1"/>
          <p:nvPr/>
        </p:nvSpPr>
        <p:spPr>
          <a:xfrm>
            <a:off x="3526918" y="2761248"/>
            <a:ext cx="873475" cy="200055"/>
          </a:xfrm>
          <a:prstGeom prst="rect">
            <a:avLst/>
          </a:prstGeom>
          <a:noFill/>
        </p:spPr>
        <p:txBody>
          <a:bodyPr wrap="square" lIns="0" tIns="0" rIns="0" bIns="0" rtlCol="0">
            <a:spAutoFit/>
          </a:bodyPr>
          <a:lstStyle/>
          <a:p>
            <a:pPr algn="l"/>
            <a:r>
              <a:rPr lang="en-US" sz="1300" b="1" dirty="0">
                <a:solidFill>
                  <a:srgbClr val="0070C0"/>
                </a:solidFill>
              </a:rPr>
              <a:t>2:00 PM</a:t>
            </a:r>
          </a:p>
        </p:txBody>
      </p:sp>
      <p:pic>
        <p:nvPicPr>
          <p:cNvPr id="89" name="Picture 15">
            <a:extLst>
              <a:ext uri="{FF2B5EF4-FFF2-40B4-BE49-F238E27FC236}">
                <a16:creationId xmlns:a16="http://schemas.microsoft.com/office/drawing/2014/main" id="{D2BC61B9-FD94-49C9-BC28-5DC2DB34334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7039712" y="3240877"/>
            <a:ext cx="374281" cy="358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TextBox 89">
            <a:extLst>
              <a:ext uri="{FF2B5EF4-FFF2-40B4-BE49-F238E27FC236}">
                <a16:creationId xmlns:a16="http://schemas.microsoft.com/office/drawing/2014/main" id="{375E6746-1196-442C-9E98-45A891506352}"/>
              </a:ext>
            </a:extLst>
          </p:cNvPr>
          <p:cNvSpPr txBox="1"/>
          <p:nvPr/>
        </p:nvSpPr>
        <p:spPr>
          <a:xfrm>
            <a:off x="4011450" y="3330895"/>
            <a:ext cx="913965" cy="161583"/>
          </a:xfrm>
          <a:prstGeom prst="rect">
            <a:avLst/>
          </a:prstGeom>
          <a:noFill/>
        </p:spPr>
        <p:txBody>
          <a:bodyPr wrap="square" lIns="0" tIns="0" rIns="0" bIns="0" rtlCol="0">
            <a:spAutoFit/>
          </a:bodyPr>
          <a:lstStyle/>
          <a:p>
            <a:r>
              <a:rPr lang="en-US" sz="1050" b="1" dirty="0"/>
              <a:t>Pharmacist</a:t>
            </a:r>
            <a:endParaRPr lang="en-US" sz="1050" b="1" dirty="0">
              <a:solidFill>
                <a:schemeClr val="tx2"/>
              </a:solidFill>
            </a:endParaRPr>
          </a:p>
        </p:txBody>
      </p:sp>
      <p:sp>
        <p:nvSpPr>
          <p:cNvPr id="91" name="TextBox 90">
            <a:extLst>
              <a:ext uri="{FF2B5EF4-FFF2-40B4-BE49-F238E27FC236}">
                <a16:creationId xmlns:a16="http://schemas.microsoft.com/office/drawing/2014/main" id="{34B153C0-E722-4712-A276-50D3509FD83A}"/>
              </a:ext>
            </a:extLst>
          </p:cNvPr>
          <p:cNvSpPr txBox="1"/>
          <p:nvPr/>
        </p:nvSpPr>
        <p:spPr>
          <a:xfrm>
            <a:off x="7544488" y="3323792"/>
            <a:ext cx="1503360" cy="161583"/>
          </a:xfrm>
          <a:prstGeom prst="rect">
            <a:avLst/>
          </a:prstGeom>
          <a:noFill/>
        </p:spPr>
        <p:txBody>
          <a:bodyPr wrap="square" lIns="0" tIns="0" rIns="0" bIns="0" rtlCol="0">
            <a:spAutoFit/>
          </a:bodyPr>
          <a:lstStyle/>
          <a:p>
            <a:r>
              <a:rPr lang="en-US" sz="1050" b="1" dirty="0"/>
              <a:t>Aetna Care Manager</a:t>
            </a:r>
            <a:endParaRPr lang="en-US" sz="1050" b="1" dirty="0">
              <a:solidFill>
                <a:schemeClr val="tx2"/>
              </a:solidFill>
            </a:endParaRPr>
          </a:p>
        </p:txBody>
      </p:sp>
      <p:sp>
        <p:nvSpPr>
          <p:cNvPr id="92" name="TextBox 91">
            <a:extLst>
              <a:ext uri="{FF2B5EF4-FFF2-40B4-BE49-F238E27FC236}">
                <a16:creationId xmlns:a16="http://schemas.microsoft.com/office/drawing/2014/main" id="{754BA4B9-AD6F-4F5A-8AE0-7419E68B0B66}"/>
              </a:ext>
            </a:extLst>
          </p:cNvPr>
          <p:cNvSpPr txBox="1"/>
          <p:nvPr/>
        </p:nvSpPr>
        <p:spPr>
          <a:xfrm>
            <a:off x="6128279" y="4005643"/>
            <a:ext cx="2832417" cy="1131079"/>
          </a:xfrm>
          <a:prstGeom prst="rect">
            <a:avLst/>
          </a:prstGeom>
          <a:noFill/>
        </p:spPr>
        <p:txBody>
          <a:bodyPr wrap="square" lIns="0" tIns="0" rIns="0" bIns="0" rtlCol="0">
            <a:spAutoFit/>
          </a:bodyPr>
          <a:lstStyle/>
          <a:p>
            <a:pPr marL="228600" indent="-228600">
              <a:buFont typeface="+mj-lt"/>
              <a:buAutoNum type="arabicPeriod"/>
            </a:pPr>
            <a:r>
              <a:rPr lang="en-US" sz="1050" dirty="0"/>
              <a:t>Aetna Care Manager reminds Sophia to get a Flu vaccine</a:t>
            </a:r>
          </a:p>
          <a:p>
            <a:pPr marL="228600" indent="-228600">
              <a:buFont typeface="+mj-lt"/>
              <a:buAutoNum type="arabicPeriod"/>
            </a:pPr>
            <a:endParaRPr lang="en-US" sz="1050" dirty="0"/>
          </a:p>
          <a:p>
            <a:pPr marL="228600" indent="-228600">
              <a:buFont typeface="+mj-lt"/>
              <a:buAutoNum type="arabicPeriod"/>
            </a:pPr>
            <a:r>
              <a:rPr lang="en-US" sz="1050" dirty="0"/>
              <a:t>Aetna CM is unaware of Sophia’s Behavioral Health needs and completely misses to advice her.</a:t>
            </a:r>
          </a:p>
          <a:p>
            <a:pPr marL="171450" indent="-171450">
              <a:buFont typeface="Arial" panose="020B0604020202020204" pitchFamily="34" charset="0"/>
              <a:buChar char="•"/>
            </a:pPr>
            <a:endParaRPr lang="en-US" sz="1050" dirty="0">
              <a:solidFill>
                <a:schemeClr val="tx2"/>
              </a:solidFill>
            </a:endParaRPr>
          </a:p>
        </p:txBody>
      </p:sp>
      <p:sp>
        <p:nvSpPr>
          <p:cNvPr id="4" name="Speech Bubble: Rectangle with Corners Rounded 3">
            <a:extLst>
              <a:ext uri="{FF2B5EF4-FFF2-40B4-BE49-F238E27FC236}">
                <a16:creationId xmlns:a16="http://schemas.microsoft.com/office/drawing/2014/main" id="{7691B2E1-60B6-4ADE-AAB5-D3D2389E89F7}"/>
              </a:ext>
            </a:extLst>
          </p:cNvPr>
          <p:cNvSpPr/>
          <p:nvPr/>
        </p:nvSpPr>
        <p:spPr bwMode="gray">
          <a:xfrm>
            <a:off x="5147463" y="5402663"/>
            <a:ext cx="834501" cy="383819"/>
          </a:xfrm>
          <a:prstGeom prst="wedgeRoundRectCallout">
            <a:avLst>
              <a:gd name="adj1" fmla="val 71299"/>
              <a:gd name="adj2" fmla="val -370028"/>
              <a:gd name="adj3" fmla="val 16667"/>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rPr>
              <a:t>Stale messaging</a:t>
            </a:r>
          </a:p>
        </p:txBody>
      </p:sp>
      <p:sp>
        <p:nvSpPr>
          <p:cNvPr id="94" name="Isosceles Triangle 93">
            <a:extLst>
              <a:ext uri="{FF2B5EF4-FFF2-40B4-BE49-F238E27FC236}">
                <a16:creationId xmlns:a16="http://schemas.microsoft.com/office/drawing/2014/main" id="{7CF8F177-F2E7-423F-BD20-74BE31A88387}"/>
              </a:ext>
            </a:extLst>
          </p:cNvPr>
          <p:cNvSpPr/>
          <p:nvPr/>
        </p:nvSpPr>
        <p:spPr bwMode="gray">
          <a:xfrm rot="5400000">
            <a:off x="8876451" y="2264470"/>
            <a:ext cx="161789" cy="181005"/>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95" name="Oval 94">
            <a:extLst>
              <a:ext uri="{FF2B5EF4-FFF2-40B4-BE49-F238E27FC236}">
                <a16:creationId xmlns:a16="http://schemas.microsoft.com/office/drawing/2014/main" id="{412C9B12-40D0-4CAF-B788-B82057F4B2E8}"/>
              </a:ext>
            </a:extLst>
          </p:cNvPr>
          <p:cNvSpPr/>
          <p:nvPr/>
        </p:nvSpPr>
        <p:spPr bwMode="gray">
          <a:xfrm>
            <a:off x="10365585" y="2230597"/>
            <a:ext cx="285291" cy="243764"/>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bg1"/>
                </a:solidFill>
              </a:rPr>
              <a:t>4</a:t>
            </a:r>
          </a:p>
        </p:txBody>
      </p:sp>
      <p:pic>
        <p:nvPicPr>
          <p:cNvPr id="96" name="Picture 15">
            <a:extLst>
              <a:ext uri="{FF2B5EF4-FFF2-40B4-BE49-F238E27FC236}">
                <a16:creationId xmlns:a16="http://schemas.microsoft.com/office/drawing/2014/main" id="{0745E532-5C18-4E06-AE58-9DB645B4D7F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10108023" y="3240877"/>
            <a:ext cx="374281" cy="358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a:extLst>
              <a:ext uri="{FF2B5EF4-FFF2-40B4-BE49-F238E27FC236}">
                <a16:creationId xmlns:a16="http://schemas.microsoft.com/office/drawing/2014/main" id="{70B01F59-27DC-4A49-BEF7-1D95A8A3A762}"/>
              </a:ext>
            </a:extLst>
          </p:cNvPr>
          <p:cNvSpPr txBox="1"/>
          <p:nvPr/>
        </p:nvSpPr>
        <p:spPr>
          <a:xfrm>
            <a:off x="10612799" y="3323792"/>
            <a:ext cx="1416208" cy="161583"/>
          </a:xfrm>
          <a:prstGeom prst="rect">
            <a:avLst/>
          </a:prstGeom>
          <a:noFill/>
        </p:spPr>
        <p:txBody>
          <a:bodyPr wrap="square" lIns="0" tIns="0" rIns="0" bIns="0" rtlCol="0">
            <a:spAutoFit/>
          </a:bodyPr>
          <a:lstStyle/>
          <a:p>
            <a:r>
              <a:rPr lang="en-US" sz="1050" b="1" dirty="0"/>
              <a:t>Aetna Care Manager</a:t>
            </a:r>
            <a:endParaRPr lang="en-US" sz="1050" b="1" dirty="0">
              <a:solidFill>
                <a:schemeClr val="tx2"/>
              </a:solidFill>
            </a:endParaRPr>
          </a:p>
        </p:txBody>
      </p:sp>
      <p:sp>
        <p:nvSpPr>
          <p:cNvPr id="99" name="TextBox 98">
            <a:extLst>
              <a:ext uri="{FF2B5EF4-FFF2-40B4-BE49-F238E27FC236}">
                <a16:creationId xmlns:a16="http://schemas.microsoft.com/office/drawing/2014/main" id="{457D21E8-A02A-4048-B745-43D744F8617F}"/>
              </a:ext>
            </a:extLst>
          </p:cNvPr>
          <p:cNvSpPr txBox="1"/>
          <p:nvPr/>
        </p:nvSpPr>
        <p:spPr>
          <a:xfrm>
            <a:off x="9196590" y="4005643"/>
            <a:ext cx="2832417" cy="484748"/>
          </a:xfrm>
          <a:prstGeom prst="rect">
            <a:avLst/>
          </a:prstGeom>
          <a:noFill/>
        </p:spPr>
        <p:txBody>
          <a:bodyPr wrap="square" lIns="0" tIns="0" rIns="0" bIns="0" rtlCol="0">
            <a:spAutoFit/>
          </a:bodyPr>
          <a:lstStyle/>
          <a:p>
            <a:pPr marL="228600" indent="-228600">
              <a:buFont typeface="Arial" panose="020B0604020202020204" pitchFamily="34" charset="0"/>
              <a:buChar char="•"/>
            </a:pPr>
            <a:r>
              <a:rPr lang="en-US" sz="1050" dirty="0"/>
              <a:t>Aetna Care Manager calls Sophia to discuss her Behavioral Health needs.</a:t>
            </a:r>
          </a:p>
          <a:p>
            <a:pPr marL="171450" indent="-171450">
              <a:buFont typeface="Arial" panose="020B0604020202020204" pitchFamily="34" charset="0"/>
              <a:buChar char="•"/>
            </a:pPr>
            <a:endParaRPr lang="en-US" sz="1050" dirty="0">
              <a:solidFill>
                <a:schemeClr val="tx2"/>
              </a:solidFill>
            </a:endParaRPr>
          </a:p>
        </p:txBody>
      </p:sp>
      <p:sp>
        <p:nvSpPr>
          <p:cNvPr id="100" name="Speech Bubble: Rectangle with Corners Rounded 99">
            <a:extLst>
              <a:ext uri="{FF2B5EF4-FFF2-40B4-BE49-F238E27FC236}">
                <a16:creationId xmlns:a16="http://schemas.microsoft.com/office/drawing/2014/main" id="{13D3E8C8-B9CB-46E7-AE36-A27F496AC22D}"/>
              </a:ext>
            </a:extLst>
          </p:cNvPr>
          <p:cNvSpPr/>
          <p:nvPr/>
        </p:nvSpPr>
        <p:spPr bwMode="gray">
          <a:xfrm>
            <a:off x="6996742" y="5465081"/>
            <a:ext cx="957650" cy="383819"/>
          </a:xfrm>
          <a:prstGeom prst="wedgeRoundRectCallout">
            <a:avLst>
              <a:gd name="adj1" fmla="val -55586"/>
              <a:gd name="adj2" fmla="val -187302"/>
              <a:gd name="adj3" fmla="val 16667"/>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rPr>
              <a:t>Missed opportunity</a:t>
            </a:r>
          </a:p>
        </p:txBody>
      </p:sp>
      <p:sp>
        <p:nvSpPr>
          <p:cNvPr id="113" name="Speech Bubble: Rectangle with Corners Rounded 112">
            <a:extLst>
              <a:ext uri="{FF2B5EF4-FFF2-40B4-BE49-F238E27FC236}">
                <a16:creationId xmlns:a16="http://schemas.microsoft.com/office/drawing/2014/main" id="{10AA7F27-7048-4E63-A816-16B44BC32371}"/>
              </a:ext>
            </a:extLst>
          </p:cNvPr>
          <p:cNvSpPr/>
          <p:nvPr/>
        </p:nvSpPr>
        <p:spPr bwMode="gray">
          <a:xfrm>
            <a:off x="9816338" y="5005218"/>
            <a:ext cx="957650" cy="383819"/>
          </a:xfrm>
          <a:prstGeom prst="wedgeRoundRectCallout">
            <a:avLst>
              <a:gd name="adj1" fmla="val -92667"/>
              <a:gd name="adj2" fmla="val -221996"/>
              <a:gd name="adj3" fmla="val 16667"/>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rPr>
              <a:t>Follow-up interaction</a:t>
            </a:r>
          </a:p>
        </p:txBody>
      </p:sp>
      <p:pic>
        <p:nvPicPr>
          <p:cNvPr id="116" name="Graphic 115" descr="Tag">
            <a:extLst>
              <a:ext uri="{FF2B5EF4-FFF2-40B4-BE49-F238E27FC236}">
                <a16:creationId xmlns:a16="http://schemas.microsoft.com/office/drawing/2014/main" id="{2028F616-BF2F-499F-891D-C9870D7DCBD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27451" y="5677098"/>
            <a:ext cx="874526" cy="874526"/>
          </a:xfrm>
          <a:prstGeom prst="rect">
            <a:avLst/>
          </a:prstGeom>
        </p:spPr>
      </p:pic>
      <p:sp>
        <p:nvSpPr>
          <p:cNvPr id="118" name="TextBox 117">
            <a:extLst>
              <a:ext uri="{FF2B5EF4-FFF2-40B4-BE49-F238E27FC236}">
                <a16:creationId xmlns:a16="http://schemas.microsoft.com/office/drawing/2014/main" id="{9B8299FA-20FC-4731-980A-E1AA46451255}"/>
              </a:ext>
            </a:extLst>
          </p:cNvPr>
          <p:cNvSpPr txBox="1"/>
          <p:nvPr/>
        </p:nvSpPr>
        <p:spPr>
          <a:xfrm rot="2588600">
            <a:off x="5414233" y="6116788"/>
            <a:ext cx="431247" cy="138499"/>
          </a:xfrm>
          <a:prstGeom prst="rect">
            <a:avLst/>
          </a:prstGeom>
          <a:noFill/>
        </p:spPr>
        <p:txBody>
          <a:bodyPr wrap="square" lIns="0" tIns="0" rIns="0" bIns="0" rtlCol="0">
            <a:spAutoFit/>
          </a:bodyPr>
          <a:lstStyle/>
          <a:p>
            <a:pPr algn="ctr"/>
            <a:r>
              <a:rPr lang="en-US" sz="900" dirty="0">
                <a:solidFill>
                  <a:schemeClr val="tx2"/>
                </a:solidFill>
              </a:rPr>
              <a:t>CX</a:t>
            </a:r>
          </a:p>
        </p:txBody>
      </p:sp>
      <p:pic>
        <p:nvPicPr>
          <p:cNvPr id="119" name="Graphic 118" descr="Tag">
            <a:extLst>
              <a:ext uri="{FF2B5EF4-FFF2-40B4-BE49-F238E27FC236}">
                <a16:creationId xmlns:a16="http://schemas.microsoft.com/office/drawing/2014/main" id="{FE6EB1E6-F9DB-491D-B0CA-169E28FF6C0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583927" y="5794180"/>
            <a:ext cx="874526" cy="874526"/>
          </a:xfrm>
          <a:prstGeom prst="rect">
            <a:avLst/>
          </a:prstGeom>
        </p:spPr>
      </p:pic>
      <p:sp>
        <p:nvSpPr>
          <p:cNvPr id="132" name="TextBox 131">
            <a:extLst>
              <a:ext uri="{FF2B5EF4-FFF2-40B4-BE49-F238E27FC236}">
                <a16:creationId xmlns:a16="http://schemas.microsoft.com/office/drawing/2014/main" id="{98BDD03E-5701-4799-B86A-8569C6A56DFA}"/>
              </a:ext>
            </a:extLst>
          </p:cNvPr>
          <p:cNvSpPr txBox="1"/>
          <p:nvPr/>
        </p:nvSpPr>
        <p:spPr>
          <a:xfrm rot="2588600">
            <a:off x="7870709" y="6095371"/>
            <a:ext cx="431247" cy="415498"/>
          </a:xfrm>
          <a:prstGeom prst="rect">
            <a:avLst/>
          </a:prstGeom>
          <a:noFill/>
        </p:spPr>
        <p:txBody>
          <a:bodyPr wrap="square" lIns="0" tIns="0" rIns="0" bIns="0" rtlCol="0">
            <a:spAutoFit/>
          </a:bodyPr>
          <a:lstStyle/>
          <a:p>
            <a:pPr algn="ctr"/>
            <a:r>
              <a:rPr lang="en-US" sz="900" dirty="0" err="1">
                <a:solidFill>
                  <a:schemeClr val="tx2"/>
                </a:solidFill>
              </a:rPr>
              <a:t>Monitization</a:t>
            </a:r>
            <a:r>
              <a:rPr lang="en-US" sz="900" dirty="0">
                <a:solidFill>
                  <a:schemeClr val="tx2"/>
                </a:solidFill>
              </a:rPr>
              <a:t> $$</a:t>
            </a:r>
          </a:p>
        </p:txBody>
      </p:sp>
      <p:pic>
        <p:nvPicPr>
          <p:cNvPr id="133" name="Graphic 132" descr="Tag">
            <a:extLst>
              <a:ext uri="{FF2B5EF4-FFF2-40B4-BE49-F238E27FC236}">
                <a16:creationId xmlns:a16="http://schemas.microsoft.com/office/drawing/2014/main" id="{E65134EC-0E62-4E72-9324-57F4B2BF8BE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91029" y="5811846"/>
            <a:ext cx="874526" cy="874526"/>
          </a:xfrm>
          <a:prstGeom prst="rect">
            <a:avLst/>
          </a:prstGeom>
        </p:spPr>
      </p:pic>
      <p:sp>
        <p:nvSpPr>
          <p:cNvPr id="135" name="TextBox 134">
            <a:extLst>
              <a:ext uri="{FF2B5EF4-FFF2-40B4-BE49-F238E27FC236}">
                <a16:creationId xmlns:a16="http://schemas.microsoft.com/office/drawing/2014/main" id="{F2B445AE-136E-43B4-BF24-4F20AEFFAE7E}"/>
              </a:ext>
            </a:extLst>
          </p:cNvPr>
          <p:cNvSpPr txBox="1"/>
          <p:nvPr/>
        </p:nvSpPr>
        <p:spPr>
          <a:xfrm rot="2588600">
            <a:off x="7177811" y="6182322"/>
            <a:ext cx="431247" cy="276927"/>
          </a:xfrm>
          <a:prstGeom prst="rect">
            <a:avLst/>
          </a:prstGeom>
          <a:noFill/>
        </p:spPr>
        <p:txBody>
          <a:bodyPr wrap="square" lIns="0" tIns="0" rIns="0" bIns="0" rtlCol="0">
            <a:spAutoFit/>
          </a:bodyPr>
          <a:lstStyle/>
          <a:p>
            <a:pPr algn="ctr"/>
            <a:r>
              <a:rPr lang="en-US" sz="900" dirty="0">
                <a:solidFill>
                  <a:schemeClr val="tx2"/>
                </a:solidFill>
              </a:rPr>
              <a:t>MCS</a:t>
            </a:r>
          </a:p>
          <a:p>
            <a:pPr algn="ctr"/>
            <a:r>
              <a:rPr lang="en-US" sz="900" dirty="0">
                <a:solidFill>
                  <a:schemeClr val="tx2"/>
                </a:solidFill>
              </a:rPr>
              <a:t>$$</a:t>
            </a:r>
          </a:p>
        </p:txBody>
      </p:sp>
      <p:pic>
        <p:nvPicPr>
          <p:cNvPr id="136" name="Graphic 135" descr="Tag">
            <a:extLst>
              <a:ext uri="{FF2B5EF4-FFF2-40B4-BE49-F238E27FC236}">
                <a16:creationId xmlns:a16="http://schemas.microsoft.com/office/drawing/2014/main" id="{89DF5A6E-4250-4267-AFD5-418DBFE5994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271583" y="5317450"/>
            <a:ext cx="874526" cy="874526"/>
          </a:xfrm>
          <a:prstGeom prst="rect">
            <a:avLst/>
          </a:prstGeom>
        </p:spPr>
      </p:pic>
      <p:sp>
        <p:nvSpPr>
          <p:cNvPr id="137" name="TextBox 136">
            <a:extLst>
              <a:ext uri="{FF2B5EF4-FFF2-40B4-BE49-F238E27FC236}">
                <a16:creationId xmlns:a16="http://schemas.microsoft.com/office/drawing/2014/main" id="{770CE3B8-5342-45CB-B3F6-2BB7E90FC7EC}"/>
              </a:ext>
            </a:extLst>
          </p:cNvPr>
          <p:cNvSpPr txBox="1"/>
          <p:nvPr/>
        </p:nvSpPr>
        <p:spPr>
          <a:xfrm rot="2588600">
            <a:off x="10558365" y="5618641"/>
            <a:ext cx="431247" cy="415498"/>
          </a:xfrm>
          <a:prstGeom prst="rect">
            <a:avLst/>
          </a:prstGeom>
          <a:noFill/>
        </p:spPr>
        <p:txBody>
          <a:bodyPr wrap="square" lIns="0" tIns="0" rIns="0" bIns="0" rtlCol="0">
            <a:spAutoFit/>
          </a:bodyPr>
          <a:lstStyle/>
          <a:p>
            <a:pPr algn="ctr"/>
            <a:r>
              <a:rPr lang="en-US" sz="900" dirty="0"/>
              <a:t>Operational cost $$</a:t>
            </a:r>
          </a:p>
        </p:txBody>
      </p:sp>
      <p:pic>
        <p:nvPicPr>
          <p:cNvPr id="138" name="Graphic 137" descr="Tag">
            <a:extLst>
              <a:ext uri="{FF2B5EF4-FFF2-40B4-BE49-F238E27FC236}">
                <a16:creationId xmlns:a16="http://schemas.microsoft.com/office/drawing/2014/main" id="{5287915D-1EC0-4569-9E37-5B73E2F79AA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93900" y="5351023"/>
            <a:ext cx="874526" cy="874526"/>
          </a:xfrm>
          <a:prstGeom prst="rect">
            <a:avLst/>
          </a:prstGeom>
        </p:spPr>
      </p:pic>
      <p:sp>
        <p:nvSpPr>
          <p:cNvPr id="139" name="TextBox 138">
            <a:extLst>
              <a:ext uri="{FF2B5EF4-FFF2-40B4-BE49-F238E27FC236}">
                <a16:creationId xmlns:a16="http://schemas.microsoft.com/office/drawing/2014/main" id="{D9E07AAA-743D-4790-B1AA-9CF67A8B601C}"/>
              </a:ext>
            </a:extLst>
          </p:cNvPr>
          <p:cNvSpPr txBox="1"/>
          <p:nvPr/>
        </p:nvSpPr>
        <p:spPr>
          <a:xfrm rot="2588600">
            <a:off x="9980682" y="5790713"/>
            <a:ext cx="431247" cy="138499"/>
          </a:xfrm>
          <a:prstGeom prst="rect">
            <a:avLst/>
          </a:prstGeom>
          <a:noFill/>
        </p:spPr>
        <p:txBody>
          <a:bodyPr wrap="square" lIns="0" tIns="0" rIns="0" bIns="0" rtlCol="0">
            <a:spAutoFit/>
          </a:bodyPr>
          <a:lstStyle/>
          <a:p>
            <a:pPr algn="ctr"/>
            <a:r>
              <a:rPr lang="en-US" sz="900" dirty="0">
                <a:solidFill>
                  <a:schemeClr val="tx2"/>
                </a:solidFill>
              </a:rPr>
              <a:t>CX</a:t>
            </a:r>
          </a:p>
        </p:txBody>
      </p:sp>
      <p:sp>
        <p:nvSpPr>
          <p:cNvPr id="144" name="TextBox 143">
            <a:extLst>
              <a:ext uri="{FF2B5EF4-FFF2-40B4-BE49-F238E27FC236}">
                <a16:creationId xmlns:a16="http://schemas.microsoft.com/office/drawing/2014/main" id="{F0998CCC-A789-4D13-821D-4849AF374AC6}"/>
              </a:ext>
            </a:extLst>
          </p:cNvPr>
          <p:cNvSpPr txBox="1"/>
          <p:nvPr/>
        </p:nvSpPr>
        <p:spPr>
          <a:xfrm>
            <a:off x="7063232" y="2760504"/>
            <a:ext cx="873475" cy="200055"/>
          </a:xfrm>
          <a:prstGeom prst="rect">
            <a:avLst/>
          </a:prstGeom>
          <a:noFill/>
        </p:spPr>
        <p:txBody>
          <a:bodyPr wrap="square" lIns="0" tIns="0" rIns="0" bIns="0" rtlCol="0">
            <a:spAutoFit/>
          </a:bodyPr>
          <a:lstStyle/>
          <a:p>
            <a:pPr algn="l"/>
            <a:r>
              <a:rPr lang="en-US" sz="1300" b="1" dirty="0">
                <a:solidFill>
                  <a:srgbClr val="0070C0"/>
                </a:solidFill>
              </a:rPr>
              <a:t>2:15 PM</a:t>
            </a:r>
          </a:p>
        </p:txBody>
      </p:sp>
      <p:sp>
        <p:nvSpPr>
          <p:cNvPr id="145" name="TextBox 144">
            <a:extLst>
              <a:ext uri="{FF2B5EF4-FFF2-40B4-BE49-F238E27FC236}">
                <a16:creationId xmlns:a16="http://schemas.microsoft.com/office/drawing/2014/main" id="{F17A6E71-50C1-4621-94B1-824688D38F57}"/>
              </a:ext>
            </a:extLst>
          </p:cNvPr>
          <p:cNvSpPr txBox="1"/>
          <p:nvPr/>
        </p:nvSpPr>
        <p:spPr>
          <a:xfrm>
            <a:off x="10196306" y="2762518"/>
            <a:ext cx="873475" cy="200055"/>
          </a:xfrm>
          <a:prstGeom prst="rect">
            <a:avLst/>
          </a:prstGeom>
          <a:noFill/>
        </p:spPr>
        <p:txBody>
          <a:bodyPr wrap="square" lIns="0" tIns="0" rIns="0" bIns="0" rtlCol="0">
            <a:spAutoFit/>
          </a:bodyPr>
          <a:lstStyle/>
          <a:p>
            <a:pPr algn="l"/>
            <a:r>
              <a:rPr lang="en-US" sz="1300" b="1" dirty="0">
                <a:solidFill>
                  <a:srgbClr val="0070C0"/>
                </a:solidFill>
              </a:rPr>
              <a:t>Day +1</a:t>
            </a:r>
          </a:p>
        </p:txBody>
      </p:sp>
      <p:sp>
        <p:nvSpPr>
          <p:cNvPr id="146" name="Speech Bubble: Rectangle with Corners Rounded 145">
            <a:extLst>
              <a:ext uri="{FF2B5EF4-FFF2-40B4-BE49-F238E27FC236}">
                <a16:creationId xmlns:a16="http://schemas.microsoft.com/office/drawing/2014/main" id="{D2509E11-92AB-42FE-82E3-9F5399FBCBD6}"/>
              </a:ext>
            </a:extLst>
          </p:cNvPr>
          <p:cNvSpPr/>
          <p:nvPr/>
        </p:nvSpPr>
        <p:spPr bwMode="gray">
          <a:xfrm>
            <a:off x="5502376" y="2783001"/>
            <a:ext cx="959088" cy="383819"/>
          </a:xfrm>
          <a:prstGeom prst="wedgeRoundRectCallout">
            <a:avLst>
              <a:gd name="adj1" fmla="val -105498"/>
              <a:gd name="adj2" fmla="val 115698"/>
              <a:gd name="adj3" fmla="val 16667"/>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rPr>
              <a:t>Lack of Care Coordination</a:t>
            </a:r>
          </a:p>
        </p:txBody>
      </p:sp>
      <p:sp>
        <p:nvSpPr>
          <p:cNvPr id="147" name="Speech Bubble: Rectangle with Corners Rounded 146">
            <a:extLst>
              <a:ext uri="{FF2B5EF4-FFF2-40B4-BE49-F238E27FC236}">
                <a16:creationId xmlns:a16="http://schemas.microsoft.com/office/drawing/2014/main" id="{86E7611F-CF65-4C8B-8BD7-40477162A6B4}"/>
              </a:ext>
            </a:extLst>
          </p:cNvPr>
          <p:cNvSpPr/>
          <p:nvPr/>
        </p:nvSpPr>
        <p:spPr bwMode="gray">
          <a:xfrm>
            <a:off x="5513555" y="2783001"/>
            <a:ext cx="959088" cy="383819"/>
          </a:xfrm>
          <a:prstGeom prst="wedgeRoundRectCallout">
            <a:avLst>
              <a:gd name="adj1" fmla="val 93514"/>
              <a:gd name="adj2" fmla="val 115698"/>
              <a:gd name="adj3" fmla="val 16667"/>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solidFill>
              </a:rPr>
              <a:t>Lack of Care Coordination</a:t>
            </a:r>
          </a:p>
        </p:txBody>
      </p:sp>
      <p:pic>
        <p:nvPicPr>
          <p:cNvPr id="150" name="Graphic 149" descr="Tag">
            <a:extLst>
              <a:ext uri="{FF2B5EF4-FFF2-40B4-BE49-F238E27FC236}">
                <a16:creationId xmlns:a16="http://schemas.microsoft.com/office/drawing/2014/main" id="{F4D44477-4C59-4CEA-8EDF-C9D96F458FE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04255" y="3023265"/>
            <a:ext cx="874526" cy="874526"/>
          </a:xfrm>
          <a:prstGeom prst="rect">
            <a:avLst/>
          </a:prstGeom>
        </p:spPr>
      </p:pic>
      <p:sp>
        <p:nvSpPr>
          <p:cNvPr id="156" name="TextBox 155">
            <a:extLst>
              <a:ext uri="{FF2B5EF4-FFF2-40B4-BE49-F238E27FC236}">
                <a16:creationId xmlns:a16="http://schemas.microsoft.com/office/drawing/2014/main" id="{6F71AB9A-67CE-4316-986B-D9391AE27A42}"/>
              </a:ext>
            </a:extLst>
          </p:cNvPr>
          <p:cNvSpPr txBox="1"/>
          <p:nvPr/>
        </p:nvSpPr>
        <p:spPr>
          <a:xfrm rot="2588600">
            <a:off x="5991037" y="3462955"/>
            <a:ext cx="431247" cy="138499"/>
          </a:xfrm>
          <a:prstGeom prst="rect">
            <a:avLst/>
          </a:prstGeom>
          <a:noFill/>
        </p:spPr>
        <p:txBody>
          <a:bodyPr wrap="square" lIns="0" tIns="0" rIns="0" bIns="0" rtlCol="0">
            <a:spAutoFit/>
          </a:bodyPr>
          <a:lstStyle/>
          <a:p>
            <a:pPr algn="ctr"/>
            <a:r>
              <a:rPr lang="en-US" sz="900" dirty="0">
                <a:solidFill>
                  <a:schemeClr val="tx2"/>
                </a:solidFill>
              </a:rPr>
              <a:t>CX</a:t>
            </a:r>
          </a:p>
        </p:txBody>
      </p:sp>
      <p:sp>
        <p:nvSpPr>
          <p:cNvPr id="53" name="Oval 52">
            <a:extLst>
              <a:ext uri="{FF2B5EF4-FFF2-40B4-BE49-F238E27FC236}">
                <a16:creationId xmlns:a16="http://schemas.microsoft.com/office/drawing/2014/main" id="{331C4A45-9E40-484E-9583-CBCC89B6EC5C}"/>
              </a:ext>
            </a:extLst>
          </p:cNvPr>
          <p:cNvSpPr/>
          <p:nvPr/>
        </p:nvSpPr>
        <p:spPr bwMode="gray">
          <a:xfrm>
            <a:off x="5202388" y="2847206"/>
            <a:ext cx="285291" cy="243764"/>
          </a:xfrm>
          <a:prstGeom prst="ellipse">
            <a:avLst/>
          </a:prstGeom>
          <a:solidFill>
            <a:srgbClr val="FFFF00"/>
          </a:solidFill>
          <a:ln>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rPr>
              <a:t>1</a:t>
            </a:r>
          </a:p>
        </p:txBody>
      </p:sp>
      <p:sp>
        <p:nvSpPr>
          <p:cNvPr id="54" name="Oval 53">
            <a:extLst>
              <a:ext uri="{FF2B5EF4-FFF2-40B4-BE49-F238E27FC236}">
                <a16:creationId xmlns:a16="http://schemas.microsoft.com/office/drawing/2014/main" id="{36FAECD9-38DD-4CED-8236-404531055DFA}"/>
              </a:ext>
            </a:extLst>
          </p:cNvPr>
          <p:cNvSpPr/>
          <p:nvPr/>
        </p:nvSpPr>
        <p:spPr bwMode="gray">
          <a:xfrm>
            <a:off x="4832154" y="5490833"/>
            <a:ext cx="285291" cy="243764"/>
          </a:xfrm>
          <a:prstGeom prst="ellipse">
            <a:avLst/>
          </a:prstGeom>
          <a:solidFill>
            <a:srgbClr val="FFFF00"/>
          </a:solidFill>
          <a:ln>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rPr>
              <a:t>2</a:t>
            </a:r>
          </a:p>
        </p:txBody>
      </p:sp>
      <p:sp>
        <p:nvSpPr>
          <p:cNvPr id="55" name="Oval 54">
            <a:extLst>
              <a:ext uri="{FF2B5EF4-FFF2-40B4-BE49-F238E27FC236}">
                <a16:creationId xmlns:a16="http://schemas.microsoft.com/office/drawing/2014/main" id="{82599348-591A-4D22-A81E-BA945B039CA9}"/>
              </a:ext>
            </a:extLst>
          </p:cNvPr>
          <p:cNvSpPr/>
          <p:nvPr/>
        </p:nvSpPr>
        <p:spPr bwMode="gray">
          <a:xfrm>
            <a:off x="6674648" y="5490833"/>
            <a:ext cx="285291" cy="243764"/>
          </a:xfrm>
          <a:prstGeom prst="ellipse">
            <a:avLst/>
          </a:prstGeom>
          <a:solidFill>
            <a:srgbClr val="FFFF00"/>
          </a:solidFill>
          <a:ln>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rPr>
              <a:t>3</a:t>
            </a:r>
          </a:p>
        </p:txBody>
      </p:sp>
      <p:sp>
        <p:nvSpPr>
          <p:cNvPr id="56" name="Oval 55">
            <a:extLst>
              <a:ext uri="{FF2B5EF4-FFF2-40B4-BE49-F238E27FC236}">
                <a16:creationId xmlns:a16="http://schemas.microsoft.com/office/drawing/2014/main" id="{2D9702C5-E1A5-4CA6-9809-C15DB1EEA5D7}"/>
              </a:ext>
            </a:extLst>
          </p:cNvPr>
          <p:cNvSpPr/>
          <p:nvPr/>
        </p:nvSpPr>
        <p:spPr bwMode="gray">
          <a:xfrm>
            <a:off x="9533712" y="5100321"/>
            <a:ext cx="285291" cy="243764"/>
          </a:xfrm>
          <a:prstGeom prst="ellipse">
            <a:avLst/>
          </a:prstGeom>
          <a:solidFill>
            <a:srgbClr val="FFFF00"/>
          </a:solidFill>
          <a:ln>
            <a:solidFill>
              <a:schemeClr val="bg1">
                <a:lumMod val="50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rPr>
              <a:t>4</a:t>
            </a:r>
          </a:p>
        </p:txBody>
      </p:sp>
    </p:spTree>
    <p:extLst>
      <p:ext uri="{BB962C8B-B14F-4D97-AF65-F5344CB8AC3E}">
        <p14:creationId xmlns:p14="http://schemas.microsoft.com/office/powerpoint/2010/main" val="61307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Box 262">
            <a:extLst>
              <a:ext uri="{FF2B5EF4-FFF2-40B4-BE49-F238E27FC236}">
                <a16:creationId xmlns:a16="http://schemas.microsoft.com/office/drawing/2014/main" id="{E6D89910-0060-4965-B416-F7E1BB469610}"/>
              </a:ext>
            </a:extLst>
          </p:cNvPr>
          <p:cNvSpPr txBox="1"/>
          <p:nvPr/>
        </p:nvSpPr>
        <p:spPr>
          <a:xfrm>
            <a:off x="7718917" y="2489319"/>
            <a:ext cx="932843" cy="507699"/>
          </a:xfrm>
          <a:prstGeom prst="rect">
            <a:avLst/>
          </a:prstGeom>
          <a:noFill/>
        </p:spPr>
        <p:txBody>
          <a:bodyPr wrap="square" lIns="0" tIns="0" rIns="0" bIns="0" rtlCol="0">
            <a:spAutoFit/>
          </a:bodyPr>
          <a:lstStyle/>
          <a:p>
            <a:pPr algn="ctr"/>
            <a:r>
              <a:rPr lang="en-US" sz="1100" dirty="0">
                <a:solidFill>
                  <a:schemeClr val="tx2"/>
                </a:solidFill>
                <a:highlight>
                  <a:srgbClr val="FFFF00"/>
                </a:highlight>
              </a:rPr>
              <a:t>Real-time NBA decisioning</a:t>
            </a:r>
          </a:p>
        </p:txBody>
      </p:sp>
      <p:sp>
        <p:nvSpPr>
          <p:cNvPr id="261" name="TextBox 260">
            <a:extLst>
              <a:ext uri="{FF2B5EF4-FFF2-40B4-BE49-F238E27FC236}">
                <a16:creationId xmlns:a16="http://schemas.microsoft.com/office/drawing/2014/main" id="{B4647392-7DDE-41DE-98FD-2293F270079B}"/>
              </a:ext>
            </a:extLst>
          </p:cNvPr>
          <p:cNvSpPr txBox="1"/>
          <p:nvPr/>
        </p:nvSpPr>
        <p:spPr>
          <a:xfrm>
            <a:off x="10033716" y="2468113"/>
            <a:ext cx="932843" cy="338466"/>
          </a:xfrm>
          <a:prstGeom prst="rect">
            <a:avLst/>
          </a:prstGeom>
          <a:noFill/>
        </p:spPr>
        <p:txBody>
          <a:bodyPr wrap="square" lIns="0" tIns="0" rIns="0" bIns="0" rtlCol="0">
            <a:spAutoFit/>
          </a:bodyPr>
          <a:lstStyle/>
          <a:p>
            <a:pPr algn="ctr"/>
            <a:r>
              <a:rPr lang="en-US" sz="1100" dirty="0">
                <a:solidFill>
                  <a:schemeClr val="tx2"/>
                </a:solidFill>
                <a:highlight>
                  <a:srgbClr val="FFFF00"/>
                </a:highlight>
              </a:rPr>
              <a:t>Live context, propensity</a:t>
            </a:r>
          </a:p>
        </p:txBody>
      </p:sp>
      <p:cxnSp>
        <p:nvCxnSpPr>
          <p:cNvPr id="6" name="Straight Connector 5">
            <a:extLst>
              <a:ext uri="{FF2B5EF4-FFF2-40B4-BE49-F238E27FC236}">
                <a16:creationId xmlns:a16="http://schemas.microsoft.com/office/drawing/2014/main" id="{F4814516-BDF6-42DC-82F5-28F15E2060EB}"/>
              </a:ext>
            </a:extLst>
          </p:cNvPr>
          <p:cNvCxnSpPr>
            <a:cxnSpLocks/>
          </p:cNvCxnSpPr>
          <p:nvPr/>
        </p:nvCxnSpPr>
        <p:spPr>
          <a:xfrm flipH="1">
            <a:off x="6053588" y="704717"/>
            <a:ext cx="23658" cy="615239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B3E97243-F9EF-4E9F-A298-3BA600D0A94C}"/>
              </a:ext>
            </a:extLst>
          </p:cNvPr>
          <p:cNvSpPr/>
          <p:nvPr/>
        </p:nvSpPr>
        <p:spPr bwMode="gray">
          <a:xfrm>
            <a:off x="4438950" y="1888573"/>
            <a:ext cx="3279303" cy="2322696"/>
          </a:xfrm>
          <a:prstGeom prst="rect">
            <a:avLst/>
          </a:prstGeom>
          <a:solidFill>
            <a:srgbClr val="C00000"/>
          </a:solid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50" b="1" dirty="0">
                <a:solidFill>
                  <a:schemeClr val="bg1"/>
                </a:solidFill>
              </a:rPr>
              <a:t>Interactions</a:t>
            </a:r>
          </a:p>
        </p:txBody>
      </p:sp>
      <p:sp>
        <p:nvSpPr>
          <p:cNvPr id="2" name="Title 1"/>
          <p:cNvSpPr>
            <a:spLocks noGrp="1"/>
          </p:cNvSpPr>
          <p:nvPr>
            <p:ph type="title"/>
          </p:nvPr>
        </p:nvSpPr>
        <p:spPr>
          <a:xfrm>
            <a:off x="35232" y="218246"/>
            <a:ext cx="12223552" cy="454649"/>
          </a:xfrm>
        </p:spPr>
        <p:txBody>
          <a:bodyPr/>
          <a:lstStyle/>
          <a:p>
            <a:r>
              <a:rPr lang="en-US" sz="2000" dirty="0"/>
              <a:t>Current Offline NBA Decisioning </a:t>
            </a:r>
            <a:r>
              <a:rPr lang="en-US" sz="2000" u="sng" dirty="0"/>
              <a:t>vs</a:t>
            </a:r>
            <a:r>
              <a:rPr lang="en-US" sz="2000" dirty="0"/>
              <a:t> Proposed Real-time Interaction Management (RTIM) Capability</a:t>
            </a:r>
            <a:endParaRPr lang="en-US" sz="2000" u="sng" dirty="0"/>
          </a:p>
        </p:txBody>
      </p:sp>
      <p:sp>
        <p:nvSpPr>
          <p:cNvPr id="113" name="Rectangle 112">
            <a:extLst>
              <a:ext uri="{FF2B5EF4-FFF2-40B4-BE49-F238E27FC236}">
                <a16:creationId xmlns:a16="http://schemas.microsoft.com/office/drawing/2014/main" id="{F41D0BF0-EFAF-4C64-AB4F-4D8B964BCCD3}"/>
              </a:ext>
            </a:extLst>
          </p:cNvPr>
          <p:cNvSpPr/>
          <p:nvPr/>
        </p:nvSpPr>
        <p:spPr bwMode="gray">
          <a:xfrm>
            <a:off x="4615374" y="3226071"/>
            <a:ext cx="2904285" cy="872694"/>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Agent engagement</a:t>
            </a:r>
          </a:p>
        </p:txBody>
      </p:sp>
      <p:sp>
        <p:nvSpPr>
          <p:cNvPr id="114" name="Rectangle 113">
            <a:extLst>
              <a:ext uri="{FF2B5EF4-FFF2-40B4-BE49-F238E27FC236}">
                <a16:creationId xmlns:a16="http://schemas.microsoft.com/office/drawing/2014/main" id="{2965FE49-7781-426C-8A63-FF5C7FF10CCA}"/>
              </a:ext>
            </a:extLst>
          </p:cNvPr>
          <p:cNvSpPr/>
          <p:nvPr/>
        </p:nvSpPr>
        <p:spPr bwMode="gray">
          <a:xfrm>
            <a:off x="4615374" y="2246582"/>
            <a:ext cx="2904285" cy="872694"/>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Digital engagement</a:t>
            </a:r>
          </a:p>
        </p:txBody>
      </p:sp>
      <p:pic>
        <p:nvPicPr>
          <p:cNvPr id="115" name="Picture 15">
            <a:extLst>
              <a:ext uri="{FF2B5EF4-FFF2-40B4-BE49-F238E27FC236}">
                <a16:creationId xmlns:a16="http://schemas.microsoft.com/office/drawing/2014/main" id="{F9BE53E5-61E9-4883-B5D3-472AB2A6967D}"/>
              </a:ext>
            </a:extLst>
          </p:cNvPr>
          <p:cNvPicPr>
            <a:picLocks noChangeAspect="1" noChangeArrowheads="1"/>
          </p:cNvPicPr>
          <p:nvPr/>
        </p:nvPicPr>
        <p:blipFill>
          <a:blip r:embed="rId3"/>
          <a:stretch>
            <a:fillRect/>
          </a:stretch>
        </p:blipFill>
        <p:spPr bwMode="auto">
          <a:xfrm>
            <a:off x="4757066" y="2534328"/>
            <a:ext cx="415916" cy="25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 name="TextBox 115">
            <a:extLst>
              <a:ext uri="{FF2B5EF4-FFF2-40B4-BE49-F238E27FC236}">
                <a16:creationId xmlns:a16="http://schemas.microsoft.com/office/drawing/2014/main" id="{E4E741EF-F144-4E72-B132-6264FE99C7B4}"/>
              </a:ext>
            </a:extLst>
          </p:cNvPr>
          <p:cNvSpPr txBox="1"/>
          <p:nvPr/>
        </p:nvSpPr>
        <p:spPr>
          <a:xfrm>
            <a:off x="4849983" y="2862132"/>
            <a:ext cx="493484" cy="123079"/>
          </a:xfrm>
          <a:prstGeom prst="rect">
            <a:avLst/>
          </a:prstGeom>
          <a:noFill/>
        </p:spPr>
        <p:txBody>
          <a:bodyPr wrap="square" lIns="0" tIns="0" rIns="0" bIns="0" rtlCol="0">
            <a:spAutoFit/>
          </a:bodyPr>
          <a:lstStyle/>
          <a:p>
            <a:r>
              <a:rPr lang="en-US" sz="800" b="1" dirty="0">
                <a:solidFill>
                  <a:schemeClr val="tx2"/>
                </a:solidFill>
              </a:rPr>
              <a:t>Web</a:t>
            </a:r>
          </a:p>
        </p:txBody>
      </p:sp>
      <p:sp>
        <p:nvSpPr>
          <p:cNvPr id="117" name="Freeform 53">
            <a:extLst>
              <a:ext uri="{FF2B5EF4-FFF2-40B4-BE49-F238E27FC236}">
                <a16:creationId xmlns:a16="http://schemas.microsoft.com/office/drawing/2014/main" id="{21BD4401-E053-4BC1-A6ED-84C7472AE6D1}"/>
              </a:ext>
            </a:extLst>
          </p:cNvPr>
          <p:cNvSpPr>
            <a:spLocks noChangeAspect="1" noEditPoints="1"/>
          </p:cNvSpPr>
          <p:nvPr/>
        </p:nvSpPr>
        <p:spPr bwMode="auto">
          <a:xfrm>
            <a:off x="6563990" y="2534327"/>
            <a:ext cx="211089" cy="216194"/>
          </a:xfrm>
          <a:custGeom>
            <a:avLst/>
            <a:gdLst>
              <a:gd name="T0" fmla="*/ 1682 w 5064"/>
              <a:gd name="T1" fmla="*/ 4472 h 5187"/>
              <a:gd name="T2" fmla="*/ 1404 w 5064"/>
              <a:gd name="T3" fmla="*/ 4472 h 5187"/>
              <a:gd name="T4" fmla="*/ 1543 w 5064"/>
              <a:gd name="T5" fmla="*/ 4134 h 5187"/>
              <a:gd name="T6" fmla="*/ 1543 w 5064"/>
              <a:gd name="T7" fmla="*/ 4809 h 5187"/>
              <a:gd name="T8" fmla="*/ 1543 w 5064"/>
              <a:gd name="T9" fmla="*/ 4134 h 5187"/>
              <a:gd name="T10" fmla="*/ 488 w 5064"/>
              <a:gd name="T11" fmla="*/ 5187 h 5187"/>
              <a:gd name="T12" fmla="*/ 0 w 5064"/>
              <a:gd name="T13" fmla="*/ 4695 h 5187"/>
              <a:gd name="T14" fmla="*/ 135 w 5064"/>
              <a:gd name="T15" fmla="*/ 146 h 5187"/>
              <a:gd name="T16" fmla="*/ 2589 w 5064"/>
              <a:gd name="T17" fmla="*/ 0 h 5187"/>
              <a:gd name="T18" fmla="*/ 4555 w 5064"/>
              <a:gd name="T19" fmla="*/ 0 h 5187"/>
              <a:gd name="T20" fmla="*/ 5064 w 5064"/>
              <a:gd name="T21" fmla="*/ 2276 h 5187"/>
              <a:gd name="T22" fmla="*/ 3084 w 5064"/>
              <a:gd name="T23" fmla="*/ 2786 h 5187"/>
              <a:gd name="T24" fmla="*/ 2609 w 5064"/>
              <a:gd name="T25" fmla="*/ 5187 h 5187"/>
              <a:gd name="T26" fmla="*/ 303 w 5064"/>
              <a:gd name="T27" fmla="*/ 306 h 5187"/>
              <a:gd name="T28" fmla="*/ 232 w 5064"/>
              <a:gd name="T29" fmla="*/ 4695 h 5187"/>
              <a:gd name="T30" fmla="*/ 2609 w 5064"/>
              <a:gd name="T31" fmla="*/ 4955 h 5187"/>
              <a:gd name="T32" fmla="*/ 2853 w 5064"/>
              <a:gd name="T33" fmla="*/ 3169 h 5187"/>
              <a:gd name="T34" fmla="*/ 2648 w 5064"/>
              <a:gd name="T35" fmla="*/ 3308 h 5187"/>
              <a:gd name="T36" fmla="*/ 434 w 5064"/>
              <a:gd name="T37" fmla="*/ 3971 h 5187"/>
              <a:gd name="T38" fmla="*/ 2095 w 5064"/>
              <a:gd name="T39" fmla="*/ 458 h 5187"/>
              <a:gd name="T40" fmla="*/ 477 w 5064"/>
              <a:gd name="T41" fmla="*/ 232 h 5187"/>
              <a:gd name="T42" fmla="*/ 2416 w 5064"/>
              <a:gd name="T43" fmla="*/ 3739 h 5187"/>
              <a:gd name="T44" fmla="*/ 2301 w 5064"/>
              <a:gd name="T45" fmla="*/ 3386 h 5187"/>
              <a:gd name="T46" fmla="*/ 2092 w 5064"/>
              <a:gd name="T47" fmla="*/ 690 h 5187"/>
              <a:gd name="T48" fmla="*/ 666 w 5064"/>
              <a:gd name="T49" fmla="*/ 3739 h 5187"/>
              <a:gd name="T50" fmla="*/ 2324 w 5064"/>
              <a:gd name="T51" fmla="*/ 509 h 5187"/>
              <a:gd name="T52" fmla="*/ 2874 w 5064"/>
              <a:gd name="T53" fmla="*/ 2654 h 5187"/>
              <a:gd name="T54" fmla="*/ 4555 w 5064"/>
              <a:gd name="T55" fmla="*/ 2554 h 5187"/>
              <a:gd name="T56" fmla="*/ 4832 w 5064"/>
              <a:gd name="T57" fmla="*/ 509 h 5187"/>
              <a:gd name="T58" fmla="*/ 2601 w 5064"/>
              <a:gd name="T59" fmla="*/ 232 h 5187"/>
              <a:gd name="T60" fmla="*/ 2598 w 5064"/>
              <a:gd name="T61" fmla="*/ 232 h 5187"/>
              <a:gd name="T62" fmla="*/ 4362 w 5064"/>
              <a:gd name="T63" fmla="*/ 2049 h 5187"/>
              <a:gd name="T64" fmla="*/ 2794 w 5064"/>
              <a:gd name="T65" fmla="*/ 1817 h 5187"/>
              <a:gd name="T66" fmla="*/ 4362 w 5064"/>
              <a:gd name="T67" fmla="*/ 2049 h 5187"/>
              <a:gd name="T68" fmla="*/ 2794 w 5064"/>
              <a:gd name="T69" fmla="*/ 1509 h 5187"/>
              <a:gd name="T70" fmla="*/ 4362 w 5064"/>
              <a:gd name="T71" fmla="*/ 1277 h 5187"/>
              <a:gd name="T72" fmla="*/ 4362 w 5064"/>
              <a:gd name="T73" fmla="*/ 970 h 5187"/>
              <a:gd name="T74" fmla="*/ 2794 w 5064"/>
              <a:gd name="T75" fmla="*/ 738 h 5187"/>
              <a:gd name="T76" fmla="*/ 4362 w 5064"/>
              <a:gd name="T77" fmla="*/ 970 h 5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64" h="5187">
                <a:moveTo>
                  <a:pt x="1543" y="4333"/>
                </a:moveTo>
                <a:cubicBezTo>
                  <a:pt x="1620" y="4333"/>
                  <a:pt x="1682" y="4395"/>
                  <a:pt x="1682" y="4472"/>
                </a:cubicBezTo>
                <a:cubicBezTo>
                  <a:pt x="1682" y="4549"/>
                  <a:pt x="1620" y="4611"/>
                  <a:pt x="1543" y="4611"/>
                </a:cubicBezTo>
                <a:cubicBezTo>
                  <a:pt x="1466" y="4611"/>
                  <a:pt x="1404" y="4549"/>
                  <a:pt x="1404" y="4472"/>
                </a:cubicBezTo>
                <a:cubicBezTo>
                  <a:pt x="1404" y="4395"/>
                  <a:pt x="1466" y="4333"/>
                  <a:pt x="1543" y="4333"/>
                </a:cubicBezTo>
                <a:moveTo>
                  <a:pt x="1543" y="4134"/>
                </a:moveTo>
                <a:cubicBezTo>
                  <a:pt x="1357" y="4134"/>
                  <a:pt x="1206" y="4285"/>
                  <a:pt x="1206" y="4472"/>
                </a:cubicBezTo>
                <a:cubicBezTo>
                  <a:pt x="1206" y="4658"/>
                  <a:pt x="1357" y="4809"/>
                  <a:pt x="1543" y="4809"/>
                </a:cubicBezTo>
                <a:cubicBezTo>
                  <a:pt x="1729" y="4809"/>
                  <a:pt x="1880" y="4658"/>
                  <a:pt x="1880" y="4472"/>
                </a:cubicBezTo>
                <a:cubicBezTo>
                  <a:pt x="1880" y="4285"/>
                  <a:pt x="1729" y="4134"/>
                  <a:pt x="1543" y="4134"/>
                </a:cubicBezTo>
                <a:close/>
                <a:moveTo>
                  <a:pt x="2609" y="5187"/>
                </a:moveTo>
                <a:cubicBezTo>
                  <a:pt x="488" y="5187"/>
                  <a:pt x="488" y="5187"/>
                  <a:pt x="488" y="5187"/>
                </a:cubicBezTo>
                <a:cubicBezTo>
                  <a:pt x="357" y="5186"/>
                  <a:pt x="234" y="5135"/>
                  <a:pt x="142" y="5042"/>
                </a:cubicBezTo>
                <a:cubicBezTo>
                  <a:pt x="50" y="4949"/>
                  <a:pt x="0" y="4826"/>
                  <a:pt x="0" y="4695"/>
                </a:cubicBezTo>
                <a:cubicBezTo>
                  <a:pt x="0" y="491"/>
                  <a:pt x="0" y="491"/>
                  <a:pt x="0" y="491"/>
                </a:cubicBezTo>
                <a:cubicBezTo>
                  <a:pt x="0" y="360"/>
                  <a:pt x="47" y="238"/>
                  <a:pt x="135" y="146"/>
                </a:cubicBezTo>
                <a:cubicBezTo>
                  <a:pt x="224" y="52"/>
                  <a:pt x="346" y="0"/>
                  <a:pt x="477" y="0"/>
                </a:cubicBezTo>
                <a:cubicBezTo>
                  <a:pt x="2589" y="0"/>
                  <a:pt x="2589" y="0"/>
                  <a:pt x="2589" y="0"/>
                </a:cubicBezTo>
                <a:cubicBezTo>
                  <a:pt x="2593" y="0"/>
                  <a:pt x="2597" y="0"/>
                  <a:pt x="2601" y="0"/>
                </a:cubicBezTo>
                <a:cubicBezTo>
                  <a:pt x="4555" y="0"/>
                  <a:pt x="4555" y="0"/>
                  <a:pt x="4555" y="0"/>
                </a:cubicBezTo>
                <a:cubicBezTo>
                  <a:pt x="4836" y="0"/>
                  <a:pt x="5064" y="228"/>
                  <a:pt x="5064" y="509"/>
                </a:cubicBezTo>
                <a:cubicBezTo>
                  <a:pt x="5064" y="2276"/>
                  <a:pt x="5064" y="2276"/>
                  <a:pt x="5064" y="2276"/>
                </a:cubicBezTo>
                <a:cubicBezTo>
                  <a:pt x="5064" y="2557"/>
                  <a:pt x="4836" y="2786"/>
                  <a:pt x="4555" y="2786"/>
                </a:cubicBezTo>
                <a:cubicBezTo>
                  <a:pt x="3084" y="2786"/>
                  <a:pt x="3084" y="2786"/>
                  <a:pt x="3084" y="2786"/>
                </a:cubicBezTo>
                <a:cubicBezTo>
                  <a:pt x="3087" y="4695"/>
                  <a:pt x="3087" y="4695"/>
                  <a:pt x="3087" y="4695"/>
                </a:cubicBezTo>
                <a:cubicBezTo>
                  <a:pt x="3087" y="4970"/>
                  <a:pt x="2877" y="5186"/>
                  <a:pt x="2609" y="5187"/>
                </a:cubicBezTo>
                <a:close/>
                <a:moveTo>
                  <a:pt x="477" y="232"/>
                </a:moveTo>
                <a:cubicBezTo>
                  <a:pt x="410" y="232"/>
                  <a:pt x="348" y="258"/>
                  <a:pt x="303" y="306"/>
                </a:cubicBezTo>
                <a:cubicBezTo>
                  <a:pt x="257" y="354"/>
                  <a:pt x="232" y="420"/>
                  <a:pt x="232" y="491"/>
                </a:cubicBezTo>
                <a:cubicBezTo>
                  <a:pt x="232" y="4695"/>
                  <a:pt x="232" y="4695"/>
                  <a:pt x="232" y="4695"/>
                </a:cubicBezTo>
                <a:cubicBezTo>
                  <a:pt x="232" y="4838"/>
                  <a:pt x="347" y="4954"/>
                  <a:pt x="489" y="4955"/>
                </a:cubicBezTo>
                <a:cubicBezTo>
                  <a:pt x="2609" y="4955"/>
                  <a:pt x="2609" y="4955"/>
                  <a:pt x="2609" y="4955"/>
                </a:cubicBezTo>
                <a:cubicBezTo>
                  <a:pt x="2749" y="4954"/>
                  <a:pt x="2855" y="4843"/>
                  <a:pt x="2855" y="4696"/>
                </a:cubicBezTo>
                <a:cubicBezTo>
                  <a:pt x="2853" y="3169"/>
                  <a:pt x="2853" y="3169"/>
                  <a:pt x="2853" y="3169"/>
                </a:cubicBezTo>
                <a:cubicBezTo>
                  <a:pt x="2847" y="3174"/>
                  <a:pt x="2842" y="3179"/>
                  <a:pt x="2836" y="3184"/>
                </a:cubicBezTo>
                <a:cubicBezTo>
                  <a:pt x="2779" y="3234"/>
                  <a:pt x="2715" y="3276"/>
                  <a:pt x="2648" y="3308"/>
                </a:cubicBezTo>
                <a:cubicBezTo>
                  <a:pt x="2648" y="3971"/>
                  <a:pt x="2648" y="3971"/>
                  <a:pt x="2648" y="3971"/>
                </a:cubicBezTo>
                <a:cubicBezTo>
                  <a:pt x="434" y="3971"/>
                  <a:pt x="434" y="3971"/>
                  <a:pt x="434" y="3971"/>
                </a:cubicBezTo>
                <a:cubicBezTo>
                  <a:pt x="434" y="458"/>
                  <a:pt x="434" y="458"/>
                  <a:pt x="434" y="458"/>
                </a:cubicBezTo>
                <a:cubicBezTo>
                  <a:pt x="2095" y="458"/>
                  <a:pt x="2095" y="458"/>
                  <a:pt x="2095" y="458"/>
                </a:cubicBezTo>
                <a:cubicBezTo>
                  <a:pt x="2103" y="375"/>
                  <a:pt x="2131" y="298"/>
                  <a:pt x="2174" y="232"/>
                </a:cubicBezTo>
                <a:cubicBezTo>
                  <a:pt x="477" y="232"/>
                  <a:pt x="477" y="232"/>
                  <a:pt x="477" y="232"/>
                </a:cubicBezTo>
                <a:close/>
                <a:moveTo>
                  <a:pt x="666" y="3739"/>
                </a:moveTo>
                <a:cubicBezTo>
                  <a:pt x="2416" y="3739"/>
                  <a:pt x="2416" y="3739"/>
                  <a:pt x="2416" y="3739"/>
                </a:cubicBezTo>
                <a:cubicBezTo>
                  <a:pt x="2416" y="3378"/>
                  <a:pt x="2416" y="3378"/>
                  <a:pt x="2416" y="3378"/>
                </a:cubicBezTo>
                <a:cubicBezTo>
                  <a:pt x="2378" y="3383"/>
                  <a:pt x="2340" y="3386"/>
                  <a:pt x="2301" y="3386"/>
                </a:cubicBezTo>
                <a:cubicBezTo>
                  <a:pt x="2092" y="3386"/>
                  <a:pt x="2092" y="3386"/>
                  <a:pt x="2092" y="3386"/>
                </a:cubicBezTo>
                <a:cubicBezTo>
                  <a:pt x="2092" y="690"/>
                  <a:pt x="2092" y="690"/>
                  <a:pt x="2092" y="690"/>
                </a:cubicBezTo>
                <a:cubicBezTo>
                  <a:pt x="666" y="690"/>
                  <a:pt x="666" y="690"/>
                  <a:pt x="666" y="690"/>
                </a:cubicBezTo>
                <a:cubicBezTo>
                  <a:pt x="666" y="3739"/>
                  <a:pt x="666" y="3739"/>
                  <a:pt x="666" y="3739"/>
                </a:cubicBezTo>
                <a:close/>
                <a:moveTo>
                  <a:pt x="2592" y="232"/>
                </a:moveTo>
                <a:cubicBezTo>
                  <a:pt x="2444" y="237"/>
                  <a:pt x="2324" y="359"/>
                  <a:pt x="2324" y="509"/>
                </a:cubicBezTo>
                <a:cubicBezTo>
                  <a:pt x="2324" y="3154"/>
                  <a:pt x="2324" y="3154"/>
                  <a:pt x="2324" y="3154"/>
                </a:cubicBezTo>
                <a:cubicBezTo>
                  <a:pt x="2602" y="3143"/>
                  <a:pt x="2836" y="2932"/>
                  <a:pt x="2874" y="2654"/>
                </a:cubicBezTo>
                <a:cubicBezTo>
                  <a:pt x="2887" y="2554"/>
                  <a:pt x="2887" y="2554"/>
                  <a:pt x="2887" y="2554"/>
                </a:cubicBezTo>
                <a:cubicBezTo>
                  <a:pt x="4555" y="2554"/>
                  <a:pt x="4555" y="2554"/>
                  <a:pt x="4555" y="2554"/>
                </a:cubicBezTo>
                <a:cubicBezTo>
                  <a:pt x="4708" y="2554"/>
                  <a:pt x="4832" y="2430"/>
                  <a:pt x="4832" y="2276"/>
                </a:cubicBezTo>
                <a:cubicBezTo>
                  <a:pt x="4832" y="509"/>
                  <a:pt x="4832" y="509"/>
                  <a:pt x="4832" y="509"/>
                </a:cubicBezTo>
                <a:cubicBezTo>
                  <a:pt x="4832" y="356"/>
                  <a:pt x="4708" y="232"/>
                  <a:pt x="4555" y="232"/>
                </a:cubicBezTo>
                <a:cubicBezTo>
                  <a:pt x="2601" y="232"/>
                  <a:pt x="2601" y="232"/>
                  <a:pt x="2601" y="232"/>
                </a:cubicBezTo>
                <a:cubicBezTo>
                  <a:pt x="2600" y="232"/>
                  <a:pt x="2599" y="232"/>
                  <a:pt x="2598" y="232"/>
                </a:cubicBezTo>
                <a:cubicBezTo>
                  <a:pt x="2598" y="232"/>
                  <a:pt x="2598" y="232"/>
                  <a:pt x="2598" y="232"/>
                </a:cubicBezTo>
                <a:cubicBezTo>
                  <a:pt x="2592" y="232"/>
                  <a:pt x="2592" y="232"/>
                  <a:pt x="2592" y="232"/>
                </a:cubicBezTo>
                <a:close/>
                <a:moveTo>
                  <a:pt x="4362" y="2049"/>
                </a:moveTo>
                <a:cubicBezTo>
                  <a:pt x="2794" y="2049"/>
                  <a:pt x="2794" y="2049"/>
                  <a:pt x="2794" y="2049"/>
                </a:cubicBezTo>
                <a:cubicBezTo>
                  <a:pt x="2794" y="1817"/>
                  <a:pt x="2794" y="1817"/>
                  <a:pt x="2794" y="1817"/>
                </a:cubicBezTo>
                <a:cubicBezTo>
                  <a:pt x="4362" y="1817"/>
                  <a:pt x="4362" y="1817"/>
                  <a:pt x="4362" y="1817"/>
                </a:cubicBezTo>
                <a:cubicBezTo>
                  <a:pt x="4362" y="2049"/>
                  <a:pt x="4362" y="2049"/>
                  <a:pt x="4362" y="2049"/>
                </a:cubicBezTo>
                <a:close/>
                <a:moveTo>
                  <a:pt x="4362" y="1509"/>
                </a:moveTo>
                <a:cubicBezTo>
                  <a:pt x="2794" y="1509"/>
                  <a:pt x="2794" y="1509"/>
                  <a:pt x="2794" y="1509"/>
                </a:cubicBezTo>
                <a:cubicBezTo>
                  <a:pt x="2794" y="1277"/>
                  <a:pt x="2794" y="1277"/>
                  <a:pt x="2794" y="1277"/>
                </a:cubicBezTo>
                <a:cubicBezTo>
                  <a:pt x="4362" y="1277"/>
                  <a:pt x="4362" y="1277"/>
                  <a:pt x="4362" y="1277"/>
                </a:cubicBezTo>
                <a:cubicBezTo>
                  <a:pt x="4362" y="1509"/>
                  <a:pt x="4362" y="1509"/>
                  <a:pt x="4362" y="1509"/>
                </a:cubicBezTo>
                <a:close/>
                <a:moveTo>
                  <a:pt x="4362" y="970"/>
                </a:moveTo>
                <a:cubicBezTo>
                  <a:pt x="2794" y="970"/>
                  <a:pt x="2794" y="970"/>
                  <a:pt x="2794" y="970"/>
                </a:cubicBezTo>
                <a:cubicBezTo>
                  <a:pt x="2794" y="738"/>
                  <a:pt x="2794" y="738"/>
                  <a:pt x="2794" y="738"/>
                </a:cubicBezTo>
                <a:cubicBezTo>
                  <a:pt x="4362" y="738"/>
                  <a:pt x="4362" y="738"/>
                  <a:pt x="4362" y="738"/>
                </a:cubicBezTo>
                <a:cubicBezTo>
                  <a:pt x="4362" y="970"/>
                  <a:pt x="4362" y="970"/>
                  <a:pt x="4362" y="970"/>
                </a:cubicBezTo>
                <a:close/>
              </a:path>
            </a:pathLst>
          </a:custGeom>
          <a:solidFill>
            <a:srgbClr val="C00000"/>
          </a:solidFill>
          <a:ln>
            <a:noFill/>
          </a:ln>
        </p:spPr>
        <p:txBody>
          <a:bodyPr vert="horz" wrap="square" lIns="91416" tIns="45708" rIns="91416" bIns="45708" numCol="1" anchor="t" anchorCtr="0" compatLnSpc="1">
            <a:prstTxWarp prst="textNoShape">
              <a:avLst/>
            </a:prstTxWarp>
          </a:bodyPr>
          <a:lstStyle/>
          <a:p>
            <a:endParaRPr lang="en-US" sz="1799" dirty="0"/>
          </a:p>
        </p:txBody>
      </p:sp>
      <p:sp>
        <p:nvSpPr>
          <p:cNvPr id="118" name="Freeform 65">
            <a:extLst>
              <a:ext uri="{FF2B5EF4-FFF2-40B4-BE49-F238E27FC236}">
                <a16:creationId xmlns:a16="http://schemas.microsoft.com/office/drawing/2014/main" id="{AB5BD056-E863-4A75-812C-5839FA213580}"/>
              </a:ext>
            </a:extLst>
          </p:cNvPr>
          <p:cNvSpPr>
            <a:spLocks noChangeAspect="1" noEditPoints="1"/>
          </p:cNvSpPr>
          <p:nvPr/>
        </p:nvSpPr>
        <p:spPr bwMode="auto">
          <a:xfrm>
            <a:off x="6899972" y="2517545"/>
            <a:ext cx="242010" cy="196465"/>
          </a:xfrm>
          <a:custGeom>
            <a:avLst/>
            <a:gdLst>
              <a:gd name="T0" fmla="*/ 0 w 5198"/>
              <a:gd name="T1" fmla="*/ 4219 h 4219"/>
              <a:gd name="T2" fmla="*/ 43 w 5198"/>
              <a:gd name="T3" fmla="*/ 1500 h 4219"/>
              <a:gd name="T4" fmla="*/ 2283 w 5198"/>
              <a:gd name="T5" fmla="*/ 75 h 4219"/>
              <a:gd name="T6" fmla="*/ 3244 w 5198"/>
              <a:gd name="T7" fmla="*/ 262 h 4219"/>
              <a:gd name="T8" fmla="*/ 5198 w 5198"/>
              <a:gd name="T9" fmla="*/ 1528 h 4219"/>
              <a:gd name="T10" fmla="*/ 375 w 5198"/>
              <a:gd name="T11" fmla="*/ 4030 h 4219"/>
              <a:gd name="T12" fmla="*/ 3253 w 5198"/>
              <a:gd name="T13" fmla="*/ 2833 h 4219"/>
              <a:gd name="T14" fmla="*/ 1946 w 5198"/>
              <a:gd name="T15" fmla="*/ 2833 h 4219"/>
              <a:gd name="T16" fmla="*/ 189 w 5198"/>
              <a:gd name="T17" fmla="*/ 1748 h 4219"/>
              <a:gd name="T18" fmla="*/ 1774 w 5198"/>
              <a:gd name="T19" fmla="*/ 2727 h 4219"/>
              <a:gd name="T20" fmla="*/ 3425 w 5198"/>
              <a:gd name="T21" fmla="*/ 2726 h 4219"/>
              <a:gd name="T22" fmla="*/ 5009 w 5198"/>
              <a:gd name="T23" fmla="*/ 1749 h 4219"/>
              <a:gd name="T24" fmla="*/ 271 w 5198"/>
              <a:gd name="T25" fmla="*/ 1577 h 4219"/>
              <a:gd name="T26" fmla="*/ 4928 w 5198"/>
              <a:gd name="T27" fmla="*/ 1577 h 4219"/>
              <a:gd name="T28" fmla="*/ 2599 w 5198"/>
              <a:gd name="T29" fmla="*/ 189 h 4219"/>
              <a:gd name="T30" fmla="*/ 271 w 5198"/>
              <a:gd name="T31" fmla="*/ 1577 h 4219"/>
              <a:gd name="T32" fmla="*/ 2590 w 5198"/>
              <a:gd name="T33" fmla="*/ 2425 h 4219"/>
              <a:gd name="T34" fmla="*/ 1765 w 5198"/>
              <a:gd name="T35" fmla="*/ 1600 h 4219"/>
              <a:gd name="T36" fmla="*/ 2590 w 5198"/>
              <a:gd name="T37" fmla="*/ 775 h 4219"/>
              <a:gd name="T38" fmla="*/ 3415 w 5198"/>
              <a:gd name="T39" fmla="*/ 1501 h 4219"/>
              <a:gd name="T40" fmla="*/ 2985 w 5198"/>
              <a:gd name="T41" fmla="*/ 2073 h 4219"/>
              <a:gd name="T42" fmla="*/ 2732 w 5198"/>
              <a:gd name="T43" fmla="*/ 1921 h 4219"/>
              <a:gd name="T44" fmla="*/ 2314 w 5198"/>
              <a:gd name="T45" fmla="*/ 1900 h 4219"/>
              <a:gd name="T46" fmla="*/ 2440 w 5198"/>
              <a:gd name="T47" fmla="*/ 1238 h 4219"/>
              <a:gd name="T48" fmla="*/ 2860 w 5198"/>
              <a:gd name="T49" fmla="*/ 1286 h 4219"/>
              <a:gd name="T50" fmla="*/ 2859 w 5198"/>
              <a:gd name="T51" fmla="*/ 1587 h 4219"/>
              <a:gd name="T52" fmla="*/ 2905 w 5198"/>
              <a:gd name="T53" fmla="*/ 1845 h 4219"/>
              <a:gd name="T54" fmla="*/ 3143 w 5198"/>
              <a:gd name="T55" fmla="*/ 1794 h 4219"/>
              <a:gd name="T56" fmla="*/ 3045 w 5198"/>
              <a:gd name="T57" fmla="*/ 1125 h 4219"/>
              <a:gd name="T58" fmla="*/ 1954 w 5198"/>
              <a:gd name="T59" fmla="*/ 1600 h 4219"/>
              <a:gd name="T60" fmla="*/ 2801 w 5198"/>
              <a:gd name="T61" fmla="*/ 2236 h 4219"/>
              <a:gd name="T62" fmla="*/ 2595 w 5198"/>
              <a:gd name="T63" fmla="*/ 1398 h 4219"/>
              <a:gd name="T64" fmla="*/ 2406 w 5198"/>
              <a:gd name="T65" fmla="*/ 1657 h 4219"/>
              <a:gd name="T66" fmla="*/ 2637 w 5198"/>
              <a:gd name="T67" fmla="*/ 1742 h 4219"/>
              <a:gd name="T68" fmla="*/ 2672 w 5198"/>
              <a:gd name="T69" fmla="*/ 1407 h 4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98" h="4219">
                <a:moveTo>
                  <a:pt x="5198" y="4219"/>
                </a:moveTo>
                <a:cubicBezTo>
                  <a:pt x="0" y="4219"/>
                  <a:pt x="0" y="4219"/>
                  <a:pt x="0" y="4219"/>
                </a:cubicBezTo>
                <a:cubicBezTo>
                  <a:pt x="0" y="1528"/>
                  <a:pt x="0" y="1528"/>
                  <a:pt x="0" y="1528"/>
                </a:cubicBezTo>
                <a:cubicBezTo>
                  <a:pt x="43" y="1500"/>
                  <a:pt x="43" y="1500"/>
                  <a:pt x="43" y="1500"/>
                </a:cubicBezTo>
                <a:cubicBezTo>
                  <a:pt x="60" y="1489"/>
                  <a:pt x="1718" y="411"/>
                  <a:pt x="1955" y="262"/>
                </a:cubicBezTo>
                <a:cubicBezTo>
                  <a:pt x="2086" y="179"/>
                  <a:pt x="2187" y="118"/>
                  <a:pt x="2283" y="75"/>
                </a:cubicBezTo>
                <a:cubicBezTo>
                  <a:pt x="2397" y="24"/>
                  <a:pt x="2498" y="0"/>
                  <a:pt x="2599" y="0"/>
                </a:cubicBezTo>
                <a:cubicBezTo>
                  <a:pt x="2813" y="0"/>
                  <a:pt x="3001" y="108"/>
                  <a:pt x="3244" y="262"/>
                </a:cubicBezTo>
                <a:cubicBezTo>
                  <a:pt x="3480" y="411"/>
                  <a:pt x="5138" y="1489"/>
                  <a:pt x="5155" y="1500"/>
                </a:cubicBezTo>
                <a:cubicBezTo>
                  <a:pt x="5198" y="1528"/>
                  <a:pt x="5198" y="1528"/>
                  <a:pt x="5198" y="1528"/>
                </a:cubicBezTo>
                <a:lnTo>
                  <a:pt x="5198" y="4219"/>
                </a:lnTo>
                <a:close/>
                <a:moveTo>
                  <a:pt x="375" y="4030"/>
                </a:moveTo>
                <a:cubicBezTo>
                  <a:pt x="4824" y="4030"/>
                  <a:pt x="4824" y="4030"/>
                  <a:pt x="4824" y="4030"/>
                </a:cubicBezTo>
                <a:cubicBezTo>
                  <a:pt x="3253" y="2833"/>
                  <a:pt x="3253" y="2833"/>
                  <a:pt x="3253" y="2833"/>
                </a:cubicBezTo>
                <a:cubicBezTo>
                  <a:pt x="2599" y="3236"/>
                  <a:pt x="2599" y="3236"/>
                  <a:pt x="2599" y="3236"/>
                </a:cubicBezTo>
                <a:cubicBezTo>
                  <a:pt x="1946" y="2833"/>
                  <a:pt x="1946" y="2833"/>
                  <a:pt x="1946" y="2833"/>
                </a:cubicBezTo>
                <a:lnTo>
                  <a:pt x="375" y="4030"/>
                </a:lnTo>
                <a:close/>
                <a:moveTo>
                  <a:pt x="189" y="1748"/>
                </a:moveTo>
                <a:cubicBezTo>
                  <a:pt x="189" y="3934"/>
                  <a:pt x="189" y="3934"/>
                  <a:pt x="189" y="3934"/>
                </a:cubicBezTo>
                <a:cubicBezTo>
                  <a:pt x="1774" y="2727"/>
                  <a:pt x="1774" y="2727"/>
                  <a:pt x="1774" y="2727"/>
                </a:cubicBezTo>
                <a:lnTo>
                  <a:pt x="189" y="1748"/>
                </a:lnTo>
                <a:close/>
                <a:moveTo>
                  <a:pt x="3425" y="2726"/>
                </a:moveTo>
                <a:cubicBezTo>
                  <a:pt x="5009" y="3934"/>
                  <a:pt x="5009" y="3934"/>
                  <a:pt x="5009" y="3934"/>
                </a:cubicBezTo>
                <a:cubicBezTo>
                  <a:pt x="5009" y="1749"/>
                  <a:pt x="5009" y="1749"/>
                  <a:pt x="5009" y="1749"/>
                </a:cubicBezTo>
                <a:lnTo>
                  <a:pt x="3425" y="2726"/>
                </a:lnTo>
                <a:close/>
                <a:moveTo>
                  <a:pt x="271" y="1577"/>
                </a:moveTo>
                <a:cubicBezTo>
                  <a:pt x="2599" y="3015"/>
                  <a:pt x="2599" y="3015"/>
                  <a:pt x="2599" y="3015"/>
                </a:cubicBezTo>
                <a:cubicBezTo>
                  <a:pt x="4928" y="1577"/>
                  <a:pt x="4928" y="1577"/>
                  <a:pt x="4928" y="1577"/>
                </a:cubicBezTo>
                <a:cubicBezTo>
                  <a:pt x="4535" y="1322"/>
                  <a:pt x="3340" y="546"/>
                  <a:pt x="3143" y="421"/>
                </a:cubicBezTo>
                <a:cubicBezTo>
                  <a:pt x="2921" y="281"/>
                  <a:pt x="2763" y="189"/>
                  <a:pt x="2599" y="189"/>
                </a:cubicBezTo>
                <a:cubicBezTo>
                  <a:pt x="2436" y="189"/>
                  <a:pt x="2278" y="281"/>
                  <a:pt x="2056" y="421"/>
                </a:cubicBezTo>
                <a:cubicBezTo>
                  <a:pt x="1858" y="546"/>
                  <a:pt x="664" y="1322"/>
                  <a:pt x="271" y="1577"/>
                </a:cubicBezTo>
                <a:close/>
                <a:moveTo>
                  <a:pt x="2801" y="2425"/>
                </a:moveTo>
                <a:cubicBezTo>
                  <a:pt x="2590" y="2425"/>
                  <a:pt x="2590" y="2425"/>
                  <a:pt x="2590" y="2425"/>
                </a:cubicBezTo>
                <a:cubicBezTo>
                  <a:pt x="2370" y="2425"/>
                  <a:pt x="2163" y="2339"/>
                  <a:pt x="2007" y="2183"/>
                </a:cubicBezTo>
                <a:cubicBezTo>
                  <a:pt x="1851" y="2027"/>
                  <a:pt x="1765" y="1820"/>
                  <a:pt x="1765" y="1600"/>
                </a:cubicBezTo>
                <a:cubicBezTo>
                  <a:pt x="1765" y="1380"/>
                  <a:pt x="1851" y="1173"/>
                  <a:pt x="2007" y="1017"/>
                </a:cubicBezTo>
                <a:cubicBezTo>
                  <a:pt x="2163" y="861"/>
                  <a:pt x="2370" y="775"/>
                  <a:pt x="2590" y="775"/>
                </a:cubicBezTo>
                <a:cubicBezTo>
                  <a:pt x="2808" y="775"/>
                  <a:pt x="3013" y="849"/>
                  <a:pt x="3168" y="982"/>
                </a:cubicBezTo>
                <a:cubicBezTo>
                  <a:pt x="3327" y="1119"/>
                  <a:pt x="3415" y="1304"/>
                  <a:pt x="3415" y="1501"/>
                </a:cubicBezTo>
                <a:cubicBezTo>
                  <a:pt x="3415" y="1662"/>
                  <a:pt x="3373" y="1803"/>
                  <a:pt x="3294" y="1908"/>
                </a:cubicBezTo>
                <a:cubicBezTo>
                  <a:pt x="3214" y="2013"/>
                  <a:pt x="3102" y="2073"/>
                  <a:pt x="2985" y="2073"/>
                </a:cubicBezTo>
                <a:cubicBezTo>
                  <a:pt x="2853" y="2073"/>
                  <a:pt x="2782" y="2003"/>
                  <a:pt x="2746" y="1945"/>
                </a:cubicBezTo>
                <a:cubicBezTo>
                  <a:pt x="2741" y="1937"/>
                  <a:pt x="2736" y="1929"/>
                  <a:pt x="2732" y="1921"/>
                </a:cubicBezTo>
                <a:cubicBezTo>
                  <a:pt x="2679" y="1967"/>
                  <a:pt x="2611" y="1990"/>
                  <a:pt x="2531" y="1990"/>
                </a:cubicBezTo>
                <a:cubicBezTo>
                  <a:pt x="2451" y="1990"/>
                  <a:pt x="2372" y="1957"/>
                  <a:pt x="2314" y="1900"/>
                </a:cubicBezTo>
                <a:cubicBezTo>
                  <a:pt x="2252" y="1838"/>
                  <a:pt x="2217" y="1752"/>
                  <a:pt x="2217" y="1657"/>
                </a:cubicBezTo>
                <a:cubicBezTo>
                  <a:pt x="2217" y="1490"/>
                  <a:pt x="2244" y="1325"/>
                  <a:pt x="2440" y="1238"/>
                </a:cubicBezTo>
                <a:cubicBezTo>
                  <a:pt x="2542" y="1193"/>
                  <a:pt x="2708" y="1202"/>
                  <a:pt x="2811" y="1259"/>
                </a:cubicBezTo>
                <a:cubicBezTo>
                  <a:pt x="2860" y="1286"/>
                  <a:pt x="2860" y="1286"/>
                  <a:pt x="2860" y="1286"/>
                </a:cubicBezTo>
                <a:cubicBezTo>
                  <a:pt x="2860" y="1540"/>
                  <a:pt x="2860" y="1540"/>
                  <a:pt x="2860" y="1540"/>
                </a:cubicBezTo>
                <a:cubicBezTo>
                  <a:pt x="2860" y="1556"/>
                  <a:pt x="2860" y="1572"/>
                  <a:pt x="2859" y="1587"/>
                </a:cubicBezTo>
                <a:cubicBezTo>
                  <a:pt x="2860" y="1587"/>
                  <a:pt x="2860" y="1587"/>
                  <a:pt x="2860" y="1587"/>
                </a:cubicBezTo>
                <a:cubicBezTo>
                  <a:pt x="2860" y="1741"/>
                  <a:pt x="2885" y="1812"/>
                  <a:pt x="2905" y="1845"/>
                </a:cubicBezTo>
                <a:cubicBezTo>
                  <a:pt x="2921" y="1869"/>
                  <a:pt x="2939" y="1884"/>
                  <a:pt x="2985" y="1884"/>
                </a:cubicBezTo>
                <a:cubicBezTo>
                  <a:pt x="3043" y="1884"/>
                  <a:pt x="3099" y="1852"/>
                  <a:pt x="3143" y="1794"/>
                </a:cubicBezTo>
                <a:cubicBezTo>
                  <a:pt x="3197" y="1723"/>
                  <a:pt x="3226" y="1619"/>
                  <a:pt x="3226" y="1501"/>
                </a:cubicBezTo>
                <a:cubicBezTo>
                  <a:pt x="3226" y="1359"/>
                  <a:pt x="3162" y="1226"/>
                  <a:pt x="3045" y="1125"/>
                </a:cubicBezTo>
                <a:cubicBezTo>
                  <a:pt x="2924" y="1021"/>
                  <a:pt x="2763" y="964"/>
                  <a:pt x="2590" y="964"/>
                </a:cubicBezTo>
                <a:cubicBezTo>
                  <a:pt x="2239" y="964"/>
                  <a:pt x="1954" y="1249"/>
                  <a:pt x="1954" y="1600"/>
                </a:cubicBezTo>
                <a:cubicBezTo>
                  <a:pt x="1954" y="1951"/>
                  <a:pt x="2239" y="2236"/>
                  <a:pt x="2590" y="2236"/>
                </a:cubicBezTo>
                <a:cubicBezTo>
                  <a:pt x="2801" y="2236"/>
                  <a:pt x="2801" y="2236"/>
                  <a:pt x="2801" y="2236"/>
                </a:cubicBezTo>
                <a:lnTo>
                  <a:pt x="2801" y="2425"/>
                </a:lnTo>
                <a:close/>
                <a:moveTo>
                  <a:pt x="2595" y="1398"/>
                </a:moveTo>
                <a:cubicBezTo>
                  <a:pt x="2563" y="1398"/>
                  <a:pt x="2534" y="1403"/>
                  <a:pt x="2517" y="1410"/>
                </a:cubicBezTo>
                <a:cubicBezTo>
                  <a:pt x="2442" y="1443"/>
                  <a:pt x="2406" y="1489"/>
                  <a:pt x="2406" y="1657"/>
                </a:cubicBezTo>
                <a:cubicBezTo>
                  <a:pt x="2406" y="1763"/>
                  <a:pt x="2481" y="1802"/>
                  <a:pt x="2531" y="1802"/>
                </a:cubicBezTo>
                <a:cubicBezTo>
                  <a:pt x="2584" y="1802"/>
                  <a:pt x="2614" y="1784"/>
                  <a:pt x="2637" y="1742"/>
                </a:cubicBezTo>
                <a:cubicBezTo>
                  <a:pt x="2660" y="1697"/>
                  <a:pt x="2672" y="1629"/>
                  <a:pt x="2672" y="1540"/>
                </a:cubicBezTo>
                <a:cubicBezTo>
                  <a:pt x="2672" y="1407"/>
                  <a:pt x="2672" y="1407"/>
                  <a:pt x="2672" y="1407"/>
                </a:cubicBezTo>
                <a:cubicBezTo>
                  <a:pt x="2647" y="1401"/>
                  <a:pt x="2620" y="1398"/>
                  <a:pt x="2595" y="1398"/>
                </a:cubicBezTo>
                <a:close/>
              </a:path>
            </a:pathLst>
          </a:custGeom>
          <a:solidFill>
            <a:srgbClr val="C00000"/>
          </a:solidFill>
          <a:ln>
            <a:noFill/>
          </a:ln>
        </p:spPr>
        <p:txBody>
          <a:bodyPr vert="horz" wrap="square" lIns="91416" tIns="45708" rIns="91416" bIns="45708" numCol="1" anchor="t" anchorCtr="0" compatLnSpc="1">
            <a:prstTxWarp prst="textNoShape">
              <a:avLst/>
            </a:prstTxWarp>
          </a:bodyPr>
          <a:lstStyle/>
          <a:p>
            <a:endParaRPr lang="en-US" sz="1799" dirty="0"/>
          </a:p>
        </p:txBody>
      </p:sp>
      <p:sp>
        <p:nvSpPr>
          <p:cNvPr id="119" name="Freeform 49">
            <a:extLst>
              <a:ext uri="{FF2B5EF4-FFF2-40B4-BE49-F238E27FC236}">
                <a16:creationId xmlns:a16="http://schemas.microsoft.com/office/drawing/2014/main" id="{29759252-BF8C-4384-BC7A-1F53B2A8B7BB}"/>
              </a:ext>
            </a:extLst>
          </p:cNvPr>
          <p:cNvSpPr>
            <a:spLocks noChangeAspect="1" noEditPoints="1"/>
          </p:cNvSpPr>
          <p:nvPr/>
        </p:nvSpPr>
        <p:spPr bwMode="auto">
          <a:xfrm>
            <a:off x="7232436" y="2553083"/>
            <a:ext cx="234892" cy="195743"/>
          </a:xfrm>
          <a:custGeom>
            <a:avLst/>
            <a:gdLst>
              <a:gd name="T0" fmla="*/ 676 w 5220"/>
              <a:gd name="T1" fmla="*/ 4350 h 4350"/>
              <a:gd name="T2" fmla="*/ 676 w 5220"/>
              <a:gd name="T3" fmla="*/ 3576 h 4350"/>
              <a:gd name="T4" fmla="*/ 425 w 5220"/>
              <a:gd name="T5" fmla="*/ 3576 h 4350"/>
              <a:gd name="T6" fmla="*/ 0 w 5220"/>
              <a:gd name="T7" fmla="*/ 3152 h 4350"/>
              <a:gd name="T8" fmla="*/ 0 w 5220"/>
              <a:gd name="T9" fmla="*/ 1448 h 4350"/>
              <a:gd name="T10" fmla="*/ 425 w 5220"/>
              <a:gd name="T11" fmla="*/ 1023 h 4350"/>
              <a:gd name="T12" fmla="*/ 1851 w 5220"/>
              <a:gd name="T13" fmla="*/ 1023 h 4350"/>
              <a:gd name="T14" fmla="*/ 1851 w 5220"/>
              <a:gd name="T15" fmla="*/ 425 h 4350"/>
              <a:gd name="T16" fmla="*/ 2275 w 5220"/>
              <a:gd name="T17" fmla="*/ 0 h 4350"/>
              <a:gd name="T18" fmla="*/ 4796 w 5220"/>
              <a:gd name="T19" fmla="*/ 0 h 4350"/>
              <a:gd name="T20" fmla="*/ 5220 w 5220"/>
              <a:gd name="T21" fmla="*/ 425 h 4350"/>
              <a:gd name="T22" fmla="*/ 5220 w 5220"/>
              <a:gd name="T23" fmla="*/ 2129 h 4350"/>
              <a:gd name="T24" fmla="*/ 4796 w 5220"/>
              <a:gd name="T25" fmla="*/ 2553 h 4350"/>
              <a:gd name="T26" fmla="*/ 4545 w 5220"/>
              <a:gd name="T27" fmla="*/ 2553 h 4350"/>
              <a:gd name="T28" fmla="*/ 4545 w 5220"/>
              <a:gd name="T29" fmla="*/ 3327 h 4350"/>
              <a:gd name="T30" fmla="*/ 3545 w 5220"/>
              <a:gd name="T31" fmla="*/ 2553 h 4350"/>
              <a:gd name="T32" fmla="*/ 3370 w 5220"/>
              <a:gd name="T33" fmla="*/ 2553 h 4350"/>
              <a:gd name="T34" fmla="*/ 3370 w 5220"/>
              <a:gd name="T35" fmla="*/ 3152 h 4350"/>
              <a:gd name="T36" fmla="*/ 2945 w 5220"/>
              <a:gd name="T37" fmla="*/ 3576 h 4350"/>
              <a:gd name="T38" fmla="*/ 1676 w 5220"/>
              <a:gd name="T39" fmla="*/ 3576 h 4350"/>
              <a:gd name="T40" fmla="*/ 676 w 5220"/>
              <a:gd name="T41" fmla="*/ 4350 h 4350"/>
              <a:gd name="T42" fmla="*/ 425 w 5220"/>
              <a:gd name="T43" fmla="*/ 1218 h 4350"/>
              <a:gd name="T44" fmla="*/ 195 w 5220"/>
              <a:gd name="T45" fmla="*/ 1448 h 4350"/>
              <a:gd name="T46" fmla="*/ 195 w 5220"/>
              <a:gd name="T47" fmla="*/ 3152 h 4350"/>
              <a:gd name="T48" fmla="*/ 425 w 5220"/>
              <a:gd name="T49" fmla="*/ 3381 h 4350"/>
              <a:gd name="T50" fmla="*/ 871 w 5220"/>
              <a:gd name="T51" fmla="*/ 3381 h 4350"/>
              <a:gd name="T52" fmla="*/ 871 w 5220"/>
              <a:gd name="T53" fmla="*/ 3953 h 4350"/>
              <a:gd name="T54" fmla="*/ 1609 w 5220"/>
              <a:gd name="T55" fmla="*/ 3381 h 4350"/>
              <a:gd name="T56" fmla="*/ 2945 w 5220"/>
              <a:gd name="T57" fmla="*/ 3381 h 4350"/>
              <a:gd name="T58" fmla="*/ 3175 w 5220"/>
              <a:gd name="T59" fmla="*/ 3152 h 4350"/>
              <a:gd name="T60" fmla="*/ 3175 w 5220"/>
              <a:gd name="T61" fmla="*/ 2553 h 4350"/>
              <a:gd name="T62" fmla="*/ 2275 w 5220"/>
              <a:gd name="T63" fmla="*/ 2553 h 4350"/>
              <a:gd name="T64" fmla="*/ 1851 w 5220"/>
              <a:gd name="T65" fmla="*/ 2129 h 4350"/>
              <a:gd name="T66" fmla="*/ 1851 w 5220"/>
              <a:gd name="T67" fmla="*/ 1218 h 4350"/>
              <a:gd name="T68" fmla="*/ 425 w 5220"/>
              <a:gd name="T69" fmla="*/ 1218 h 4350"/>
              <a:gd name="T70" fmla="*/ 3370 w 5220"/>
              <a:gd name="T71" fmla="*/ 2358 h 4350"/>
              <a:gd name="T72" fmla="*/ 3612 w 5220"/>
              <a:gd name="T73" fmla="*/ 2358 h 4350"/>
              <a:gd name="T74" fmla="*/ 4350 w 5220"/>
              <a:gd name="T75" fmla="*/ 2930 h 4350"/>
              <a:gd name="T76" fmla="*/ 4350 w 5220"/>
              <a:gd name="T77" fmla="*/ 2358 h 4350"/>
              <a:gd name="T78" fmla="*/ 4796 w 5220"/>
              <a:gd name="T79" fmla="*/ 2358 h 4350"/>
              <a:gd name="T80" fmla="*/ 5026 w 5220"/>
              <a:gd name="T81" fmla="*/ 2129 h 4350"/>
              <a:gd name="T82" fmla="*/ 5026 w 5220"/>
              <a:gd name="T83" fmla="*/ 425 h 4350"/>
              <a:gd name="T84" fmla="*/ 4796 w 5220"/>
              <a:gd name="T85" fmla="*/ 195 h 4350"/>
              <a:gd name="T86" fmla="*/ 2275 w 5220"/>
              <a:gd name="T87" fmla="*/ 195 h 4350"/>
              <a:gd name="T88" fmla="*/ 2045 w 5220"/>
              <a:gd name="T89" fmla="*/ 425 h 4350"/>
              <a:gd name="T90" fmla="*/ 2045 w 5220"/>
              <a:gd name="T91" fmla="*/ 1023 h 4350"/>
              <a:gd name="T92" fmla="*/ 2945 w 5220"/>
              <a:gd name="T93" fmla="*/ 1023 h 4350"/>
              <a:gd name="T94" fmla="*/ 3370 w 5220"/>
              <a:gd name="T95" fmla="*/ 1448 h 4350"/>
              <a:gd name="T96" fmla="*/ 3370 w 5220"/>
              <a:gd name="T97" fmla="*/ 2358 h 4350"/>
              <a:gd name="T98" fmla="*/ 2045 w 5220"/>
              <a:gd name="T99" fmla="*/ 1218 h 4350"/>
              <a:gd name="T100" fmla="*/ 2045 w 5220"/>
              <a:gd name="T101" fmla="*/ 2129 h 4350"/>
              <a:gd name="T102" fmla="*/ 2275 w 5220"/>
              <a:gd name="T103" fmla="*/ 2358 h 4350"/>
              <a:gd name="T104" fmla="*/ 3175 w 5220"/>
              <a:gd name="T105" fmla="*/ 2358 h 4350"/>
              <a:gd name="T106" fmla="*/ 3175 w 5220"/>
              <a:gd name="T107" fmla="*/ 1448 h 4350"/>
              <a:gd name="T108" fmla="*/ 2945 w 5220"/>
              <a:gd name="T109" fmla="*/ 1218 h 4350"/>
              <a:gd name="T110" fmla="*/ 2045 w 5220"/>
              <a:gd name="T111" fmla="*/ 1218 h 4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20" h="4350">
                <a:moveTo>
                  <a:pt x="676" y="4350"/>
                </a:moveTo>
                <a:cubicBezTo>
                  <a:pt x="676" y="3576"/>
                  <a:pt x="676" y="3576"/>
                  <a:pt x="676" y="3576"/>
                </a:cubicBezTo>
                <a:cubicBezTo>
                  <a:pt x="425" y="3576"/>
                  <a:pt x="425" y="3576"/>
                  <a:pt x="425" y="3576"/>
                </a:cubicBezTo>
                <a:cubicBezTo>
                  <a:pt x="191" y="3576"/>
                  <a:pt x="0" y="3386"/>
                  <a:pt x="0" y="3152"/>
                </a:cubicBezTo>
                <a:cubicBezTo>
                  <a:pt x="0" y="1448"/>
                  <a:pt x="0" y="1448"/>
                  <a:pt x="0" y="1448"/>
                </a:cubicBezTo>
                <a:cubicBezTo>
                  <a:pt x="0" y="1214"/>
                  <a:pt x="191" y="1023"/>
                  <a:pt x="425" y="1023"/>
                </a:cubicBezTo>
                <a:cubicBezTo>
                  <a:pt x="1851" y="1023"/>
                  <a:pt x="1851" y="1023"/>
                  <a:pt x="1851" y="1023"/>
                </a:cubicBezTo>
                <a:cubicBezTo>
                  <a:pt x="1851" y="425"/>
                  <a:pt x="1851" y="425"/>
                  <a:pt x="1851" y="425"/>
                </a:cubicBezTo>
                <a:cubicBezTo>
                  <a:pt x="1851" y="191"/>
                  <a:pt x="2041" y="0"/>
                  <a:pt x="2275" y="0"/>
                </a:cubicBezTo>
                <a:cubicBezTo>
                  <a:pt x="4796" y="0"/>
                  <a:pt x="4796" y="0"/>
                  <a:pt x="4796" y="0"/>
                </a:cubicBezTo>
                <a:cubicBezTo>
                  <a:pt x="5030" y="0"/>
                  <a:pt x="5220" y="191"/>
                  <a:pt x="5220" y="425"/>
                </a:cubicBezTo>
                <a:cubicBezTo>
                  <a:pt x="5220" y="2129"/>
                  <a:pt x="5220" y="2129"/>
                  <a:pt x="5220" y="2129"/>
                </a:cubicBezTo>
                <a:cubicBezTo>
                  <a:pt x="5220" y="2362"/>
                  <a:pt x="5030" y="2553"/>
                  <a:pt x="4796" y="2553"/>
                </a:cubicBezTo>
                <a:cubicBezTo>
                  <a:pt x="4545" y="2553"/>
                  <a:pt x="4545" y="2553"/>
                  <a:pt x="4545" y="2553"/>
                </a:cubicBezTo>
                <a:cubicBezTo>
                  <a:pt x="4545" y="3327"/>
                  <a:pt x="4545" y="3327"/>
                  <a:pt x="4545" y="3327"/>
                </a:cubicBezTo>
                <a:cubicBezTo>
                  <a:pt x="3545" y="2553"/>
                  <a:pt x="3545" y="2553"/>
                  <a:pt x="3545" y="2553"/>
                </a:cubicBezTo>
                <a:cubicBezTo>
                  <a:pt x="3370" y="2553"/>
                  <a:pt x="3370" y="2553"/>
                  <a:pt x="3370" y="2553"/>
                </a:cubicBezTo>
                <a:cubicBezTo>
                  <a:pt x="3370" y="3152"/>
                  <a:pt x="3370" y="3152"/>
                  <a:pt x="3370" y="3152"/>
                </a:cubicBezTo>
                <a:cubicBezTo>
                  <a:pt x="3370" y="3386"/>
                  <a:pt x="3179" y="3576"/>
                  <a:pt x="2945" y="3576"/>
                </a:cubicBezTo>
                <a:cubicBezTo>
                  <a:pt x="1676" y="3576"/>
                  <a:pt x="1676" y="3576"/>
                  <a:pt x="1676" y="3576"/>
                </a:cubicBezTo>
                <a:cubicBezTo>
                  <a:pt x="676" y="4350"/>
                  <a:pt x="676" y="4350"/>
                  <a:pt x="676" y="4350"/>
                </a:cubicBezTo>
                <a:close/>
                <a:moveTo>
                  <a:pt x="425" y="1218"/>
                </a:moveTo>
                <a:cubicBezTo>
                  <a:pt x="298" y="1218"/>
                  <a:pt x="195" y="1321"/>
                  <a:pt x="195" y="1448"/>
                </a:cubicBezTo>
                <a:cubicBezTo>
                  <a:pt x="195" y="3152"/>
                  <a:pt x="195" y="3152"/>
                  <a:pt x="195" y="3152"/>
                </a:cubicBezTo>
                <a:cubicBezTo>
                  <a:pt x="195" y="3278"/>
                  <a:pt x="298" y="3381"/>
                  <a:pt x="425" y="3381"/>
                </a:cubicBezTo>
                <a:cubicBezTo>
                  <a:pt x="871" y="3381"/>
                  <a:pt x="871" y="3381"/>
                  <a:pt x="871" y="3381"/>
                </a:cubicBezTo>
                <a:cubicBezTo>
                  <a:pt x="871" y="3953"/>
                  <a:pt x="871" y="3953"/>
                  <a:pt x="871" y="3953"/>
                </a:cubicBezTo>
                <a:cubicBezTo>
                  <a:pt x="1609" y="3381"/>
                  <a:pt x="1609" y="3381"/>
                  <a:pt x="1609" y="3381"/>
                </a:cubicBezTo>
                <a:cubicBezTo>
                  <a:pt x="2945" y="3381"/>
                  <a:pt x="2945" y="3381"/>
                  <a:pt x="2945" y="3381"/>
                </a:cubicBezTo>
                <a:cubicBezTo>
                  <a:pt x="3072" y="3381"/>
                  <a:pt x="3175" y="3278"/>
                  <a:pt x="3175" y="3152"/>
                </a:cubicBezTo>
                <a:cubicBezTo>
                  <a:pt x="3175" y="2553"/>
                  <a:pt x="3175" y="2553"/>
                  <a:pt x="3175" y="2553"/>
                </a:cubicBezTo>
                <a:cubicBezTo>
                  <a:pt x="2275" y="2553"/>
                  <a:pt x="2275" y="2553"/>
                  <a:pt x="2275" y="2553"/>
                </a:cubicBezTo>
                <a:cubicBezTo>
                  <a:pt x="2041" y="2553"/>
                  <a:pt x="1851" y="2362"/>
                  <a:pt x="1851" y="2129"/>
                </a:cubicBezTo>
                <a:cubicBezTo>
                  <a:pt x="1851" y="1218"/>
                  <a:pt x="1851" y="1218"/>
                  <a:pt x="1851" y="1218"/>
                </a:cubicBezTo>
                <a:cubicBezTo>
                  <a:pt x="425" y="1218"/>
                  <a:pt x="425" y="1218"/>
                  <a:pt x="425" y="1218"/>
                </a:cubicBezTo>
                <a:close/>
                <a:moveTo>
                  <a:pt x="3370" y="2358"/>
                </a:moveTo>
                <a:cubicBezTo>
                  <a:pt x="3612" y="2358"/>
                  <a:pt x="3612" y="2358"/>
                  <a:pt x="3612" y="2358"/>
                </a:cubicBezTo>
                <a:cubicBezTo>
                  <a:pt x="4350" y="2930"/>
                  <a:pt x="4350" y="2930"/>
                  <a:pt x="4350" y="2930"/>
                </a:cubicBezTo>
                <a:cubicBezTo>
                  <a:pt x="4350" y="2358"/>
                  <a:pt x="4350" y="2358"/>
                  <a:pt x="4350" y="2358"/>
                </a:cubicBezTo>
                <a:cubicBezTo>
                  <a:pt x="4796" y="2358"/>
                  <a:pt x="4796" y="2358"/>
                  <a:pt x="4796" y="2358"/>
                </a:cubicBezTo>
                <a:cubicBezTo>
                  <a:pt x="4923" y="2358"/>
                  <a:pt x="5026" y="2255"/>
                  <a:pt x="5026" y="2129"/>
                </a:cubicBezTo>
                <a:cubicBezTo>
                  <a:pt x="5026" y="425"/>
                  <a:pt x="5026" y="425"/>
                  <a:pt x="5026" y="425"/>
                </a:cubicBezTo>
                <a:cubicBezTo>
                  <a:pt x="5026" y="298"/>
                  <a:pt x="4923" y="195"/>
                  <a:pt x="4796" y="195"/>
                </a:cubicBezTo>
                <a:cubicBezTo>
                  <a:pt x="2275" y="195"/>
                  <a:pt x="2275" y="195"/>
                  <a:pt x="2275" y="195"/>
                </a:cubicBezTo>
                <a:cubicBezTo>
                  <a:pt x="2149" y="195"/>
                  <a:pt x="2045" y="298"/>
                  <a:pt x="2045" y="425"/>
                </a:cubicBezTo>
                <a:cubicBezTo>
                  <a:pt x="2045" y="1023"/>
                  <a:pt x="2045" y="1023"/>
                  <a:pt x="2045" y="1023"/>
                </a:cubicBezTo>
                <a:cubicBezTo>
                  <a:pt x="2945" y="1023"/>
                  <a:pt x="2945" y="1023"/>
                  <a:pt x="2945" y="1023"/>
                </a:cubicBezTo>
                <a:cubicBezTo>
                  <a:pt x="3179" y="1023"/>
                  <a:pt x="3370" y="1214"/>
                  <a:pt x="3370" y="1448"/>
                </a:cubicBezTo>
                <a:cubicBezTo>
                  <a:pt x="3370" y="2358"/>
                  <a:pt x="3370" y="2358"/>
                  <a:pt x="3370" y="2358"/>
                </a:cubicBezTo>
                <a:close/>
                <a:moveTo>
                  <a:pt x="2045" y="1218"/>
                </a:moveTo>
                <a:cubicBezTo>
                  <a:pt x="2045" y="2129"/>
                  <a:pt x="2045" y="2129"/>
                  <a:pt x="2045" y="2129"/>
                </a:cubicBezTo>
                <a:cubicBezTo>
                  <a:pt x="2045" y="2255"/>
                  <a:pt x="2149" y="2358"/>
                  <a:pt x="2275" y="2358"/>
                </a:cubicBezTo>
                <a:cubicBezTo>
                  <a:pt x="3175" y="2358"/>
                  <a:pt x="3175" y="2358"/>
                  <a:pt x="3175" y="2358"/>
                </a:cubicBezTo>
                <a:cubicBezTo>
                  <a:pt x="3175" y="1448"/>
                  <a:pt x="3175" y="1448"/>
                  <a:pt x="3175" y="1448"/>
                </a:cubicBezTo>
                <a:cubicBezTo>
                  <a:pt x="3175" y="1321"/>
                  <a:pt x="3072" y="1218"/>
                  <a:pt x="2945" y="1218"/>
                </a:cubicBezTo>
                <a:cubicBezTo>
                  <a:pt x="2045" y="1218"/>
                  <a:pt x="2045" y="1218"/>
                  <a:pt x="2045" y="1218"/>
                </a:cubicBezTo>
                <a:close/>
              </a:path>
            </a:pathLst>
          </a:custGeom>
          <a:solidFill>
            <a:srgbClr val="C00000"/>
          </a:solidFill>
          <a:ln>
            <a:noFill/>
          </a:ln>
        </p:spPr>
        <p:txBody>
          <a:bodyPr vert="horz" wrap="square" lIns="91416" tIns="45708" rIns="91416" bIns="45708" numCol="1" anchor="t" anchorCtr="0" compatLnSpc="1">
            <a:prstTxWarp prst="textNoShape">
              <a:avLst/>
            </a:prstTxWarp>
          </a:bodyPr>
          <a:lstStyle/>
          <a:p>
            <a:endParaRPr lang="en-US" sz="1799" dirty="0"/>
          </a:p>
        </p:txBody>
      </p:sp>
      <p:sp>
        <p:nvSpPr>
          <p:cNvPr id="120" name="TextBox 119">
            <a:extLst>
              <a:ext uri="{FF2B5EF4-FFF2-40B4-BE49-F238E27FC236}">
                <a16:creationId xmlns:a16="http://schemas.microsoft.com/office/drawing/2014/main" id="{0A780FBA-BE30-49C3-9B5E-3AC694F1CFD3}"/>
              </a:ext>
            </a:extLst>
          </p:cNvPr>
          <p:cNvSpPr txBox="1"/>
          <p:nvPr/>
        </p:nvSpPr>
        <p:spPr>
          <a:xfrm>
            <a:off x="6374898" y="2761712"/>
            <a:ext cx="508025" cy="92309"/>
          </a:xfrm>
          <a:prstGeom prst="rect">
            <a:avLst/>
          </a:prstGeom>
          <a:noFill/>
        </p:spPr>
        <p:txBody>
          <a:bodyPr wrap="square" lIns="0" tIns="0" rIns="0" bIns="0" rtlCol="0">
            <a:spAutoFit/>
          </a:bodyPr>
          <a:lstStyle/>
          <a:p>
            <a:pPr algn="ctr"/>
            <a:r>
              <a:rPr lang="en-US" sz="600" b="1" dirty="0">
                <a:solidFill>
                  <a:schemeClr val="tx2"/>
                </a:solidFill>
              </a:rPr>
              <a:t>SMS</a:t>
            </a:r>
          </a:p>
        </p:txBody>
      </p:sp>
      <p:sp>
        <p:nvSpPr>
          <p:cNvPr id="122" name="TextBox 121">
            <a:extLst>
              <a:ext uri="{FF2B5EF4-FFF2-40B4-BE49-F238E27FC236}">
                <a16:creationId xmlns:a16="http://schemas.microsoft.com/office/drawing/2014/main" id="{FA9B669F-8360-46E9-8123-042E2ACF3D98}"/>
              </a:ext>
            </a:extLst>
          </p:cNvPr>
          <p:cNvSpPr txBox="1"/>
          <p:nvPr/>
        </p:nvSpPr>
        <p:spPr>
          <a:xfrm>
            <a:off x="6784606" y="2746944"/>
            <a:ext cx="508025" cy="92309"/>
          </a:xfrm>
          <a:prstGeom prst="rect">
            <a:avLst/>
          </a:prstGeom>
          <a:noFill/>
        </p:spPr>
        <p:txBody>
          <a:bodyPr wrap="square" lIns="0" tIns="0" rIns="0" bIns="0" rtlCol="0">
            <a:spAutoFit/>
          </a:bodyPr>
          <a:lstStyle/>
          <a:p>
            <a:pPr algn="ctr"/>
            <a:r>
              <a:rPr lang="en-US" sz="600" b="1" dirty="0">
                <a:solidFill>
                  <a:schemeClr val="tx2"/>
                </a:solidFill>
              </a:rPr>
              <a:t>Email</a:t>
            </a:r>
          </a:p>
        </p:txBody>
      </p:sp>
      <p:sp>
        <p:nvSpPr>
          <p:cNvPr id="124" name="TextBox 123">
            <a:extLst>
              <a:ext uri="{FF2B5EF4-FFF2-40B4-BE49-F238E27FC236}">
                <a16:creationId xmlns:a16="http://schemas.microsoft.com/office/drawing/2014/main" id="{669C5660-2165-4302-80DD-55DF9FCFB0B2}"/>
              </a:ext>
            </a:extLst>
          </p:cNvPr>
          <p:cNvSpPr txBox="1"/>
          <p:nvPr/>
        </p:nvSpPr>
        <p:spPr>
          <a:xfrm>
            <a:off x="7109952" y="2748334"/>
            <a:ext cx="508025" cy="92309"/>
          </a:xfrm>
          <a:prstGeom prst="rect">
            <a:avLst/>
          </a:prstGeom>
          <a:noFill/>
        </p:spPr>
        <p:txBody>
          <a:bodyPr wrap="square" lIns="0" tIns="0" rIns="0" bIns="0" rtlCol="0">
            <a:spAutoFit/>
          </a:bodyPr>
          <a:lstStyle/>
          <a:p>
            <a:pPr algn="ctr"/>
            <a:r>
              <a:rPr lang="en-US" sz="600" b="1" dirty="0">
                <a:solidFill>
                  <a:schemeClr val="tx2"/>
                </a:solidFill>
              </a:rPr>
              <a:t>Chat</a:t>
            </a:r>
          </a:p>
        </p:txBody>
      </p:sp>
      <p:sp>
        <p:nvSpPr>
          <p:cNvPr id="130" name="TextBox 129">
            <a:extLst>
              <a:ext uri="{FF2B5EF4-FFF2-40B4-BE49-F238E27FC236}">
                <a16:creationId xmlns:a16="http://schemas.microsoft.com/office/drawing/2014/main" id="{FD7A522A-9345-4085-852C-92A2EA7C8CA2}"/>
              </a:ext>
            </a:extLst>
          </p:cNvPr>
          <p:cNvSpPr txBox="1"/>
          <p:nvPr/>
        </p:nvSpPr>
        <p:spPr>
          <a:xfrm>
            <a:off x="5294983" y="2862130"/>
            <a:ext cx="493484" cy="123079"/>
          </a:xfrm>
          <a:prstGeom prst="rect">
            <a:avLst/>
          </a:prstGeom>
          <a:noFill/>
        </p:spPr>
        <p:txBody>
          <a:bodyPr wrap="square" lIns="0" tIns="0" rIns="0" bIns="0" rtlCol="0">
            <a:spAutoFit/>
          </a:bodyPr>
          <a:lstStyle/>
          <a:p>
            <a:r>
              <a:rPr lang="en-US" sz="800" b="1" dirty="0">
                <a:solidFill>
                  <a:schemeClr val="tx2"/>
                </a:solidFill>
              </a:rPr>
              <a:t>Mobile</a:t>
            </a:r>
          </a:p>
        </p:txBody>
      </p:sp>
      <p:pic>
        <p:nvPicPr>
          <p:cNvPr id="149" name="Picture 148">
            <a:extLst>
              <a:ext uri="{FF2B5EF4-FFF2-40B4-BE49-F238E27FC236}">
                <a16:creationId xmlns:a16="http://schemas.microsoft.com/office/drawing/2014/main" id="{6F2DCFBC-FD81-413A-8B55-AF4ECD1597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5598" y="3513100"/>
            <a:ext cx="228540" cy="298638"/>
          </a:xfrm>
          <a:prstGeom prst="rect">
            <a:avLst/>
          </a:prstGeom>
        </p:spPr>
      </p:pic>
      <p:pic>
        <p:nvPicPr>
          <p:cNvPr id="150" name="Picture 9">
            <a:extLst>
              <a:ext uri="{FF2B5EF4-FFF2-40B4-BE49-F238E27FC236}">
                <a16:creationId xmlns:a16="http://schemas.microsoft.com/office/drawing/2014/main" id="{00A43CC3-6820-42DA-8F26-460CD0AEE0B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2363" y="3514341"/>
            <a:ext cx="228540" cy="28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2" name="TextBox 151">
            <a:extLst>
              <a:ext uri="{FF2B5EF4-FFF2-40B4-BE49-F238E27FC236}">
                <a16:creationId xmlns:a16="http://schemas.microsoft.com/office/drawing/2014/main" id="{D3E55ABE-4283-428C-86DD-63B41FF91A19}"/>
              </a:ext>
            </a:extLst>
          </p:cNvPr>
          <p:cNvSpPr txBox="1"/>
          <p:nvPr/>
        </p:nvSpPr>
        <p:spPr>
          <a:xfrm>
            <a:off x="4681285" y="3840902"/>
            <a:ext cx="715497" cy="123079"/>
          </a:xfrm>
          <a:prstGeom prst="rect">
            <a:avLst/>
          </a:prstGeom>
          <a:noFill/>
        </p:spPr>
        <p:txBody>
          <a:bodyPr wrap="square" lIns="0" tIns="0" rIns="0" bIns="0" rtlCol="0">
            <a:spAutoFit/>
          </a:bodyPr>
          <a:lstStyle/>
          <a:p>
            <a:r>
              <a:rPr lang="en-US" sz="800" b="1" dirty="0">
                <a:solidFill>
                  <a:schemeClr val="tx2"/>
                </a:solidFill>
              </a:rPr>
              <a:t>Pharmacist</a:t>
            </a:r>
          </a:p>
        </p:txBody>
      </p:sp>
      <p:sp>
        <p:nvSpPr>
          <p:cNvPr id="153" name="TextBox 152">
            <a:extLst>
              <a:ext uri="{FF2B5EF4-FFF2-40B4-BE49-F238E27FC236}">
                <a16:creationId xmlns:a16="http://schemas.microsoft.com/office/drawing/2014/main" id="{A5264D0B-76EE-4C6E-BD2E-AF1F7B175778}"/>
              </a:ext>
            </a:extLst>
          </p:cNvPr>
          <p:cNvSpPr txBox="1"/>
          <p:nvPr/>
        </p:nvSpPr>
        <p:spPr>
          <a:xfrm>
            <a:off x="5283890" y="3797325"/>
            <a:ext cx="598839" cy="246157"/>
          </a:xfrm>
          <a:prstGeom prst="rect">
            <a:avLst/>
          </a:prstGeom>
          <a:noFill/>
        </p:spPr>
        <p:txBody>
          <a:bodyPr wrap="square" lIns="0" tIns="0" rIns="0" bIns="0" rtlCol="0">
            <a:spAutoFit/>
          </a:bodyPr>
          <a:lstStyle/>
          <a:p>
            <a:pPr algn="ctr"/>
            <a:r>
              <a:rPr lang="en-US" sz="800" b="1" dirty="0">
                <a:solidFill>
                  <a:schemeClr val="tx2"/>
                </a:solidFill>
              </a:rPr>
              <a:t>Minute</a:t>
            </a:r>
          </a:p>
          <a:p>
            <a:pPr algn="ctr"/>
            <a:r>
              <a:rPr lang="en-US" sz="800" b="1" dirty="0">
                <a:solidFill>
                  <a:schemeClr val="tx2"/>
                </a:solidFill>
              </a:rPr>
              <a:t>Clinic NP</a:t>
            </a:r>
          </a:p>
        </p:txBody>
      </p:sp>
      <p:sp>
        <p:nvSpPr>
          <p:cNvPr id="154" name="TextBox 153">
            <a:extLst>
              <a:ext uri="{FF2B5EF4-FFF2-40B4-BE49-F238E27FC236}">
                <a16:creationId xmlns:a16="http://schemas.microsoft.com/office/drawing/2014/main" id="{B4A13E55-7150-416A-9CCC-656FF40D90B2}"/>
              </a:ext>
            </a:extLst>
          </p:cNvPr>
          <p:cNvSpPr txBox="1"/>
          <p:nvPr/>
        </p:nvSpPr>
        <p:spPr>
          <a:xfrm>
            <a:off x="5916386" y="3797326"/>
            <a:ext cx="598839" cy="246157"/>
          </a:xfrm>
          <a:prstGeom prst="rect">
            <a:avLst/>
          </a:prstGeom>
          <a:noFill/>
        </p:spPr>
        <p:txBody>
          <a:bodyPr wrap="square" lIns="0" tIns="0" rIns="0" bIns="0" rtlCol="0">
            <a:spAutoFit/>
          </a:bodyPr>
          <a:lstStyle/>
          <a:p>
            <a:pPr algn="ctr"/>
            <a:r>
              <a:rPr lang="en-US" sz="800" b="1" dirty="0">
                <a:solidFill>
                  <a:schemeClr val="tx2"/>
                </a:solidFill>
              </a:rPr>
              <a:t>Care Manager</a:t>
            </a:r>
          </a:p>
        </p:txBody>
      </p:sp>
      <p:sp>
        <p:nvSpPr>
          <p:cNvPr id="155" name="TextBox 154">
            <a:extLst>
              <a:ext uri="{FF2B5EF4-FFF2-40B4-BE49-F238E27FC236}">
                <a16:creationId xmlns:a16="http://schemas.microsoft.com/office/drawing/2014/main" id="{AB102ECE-FF22-42D9-A48E-2FCB65EB9CA9}"/>
              </a:ext>
            </a:extLst>
          </p:cNvPr>
          <p:cNvSpPr txBox="1"/>
          <p:nvPr/>
        </p:nvSpPr>
        <p:spPr>
          <a:xfrm>
            <a:off x="6970637" y="3848278"/>
            <a:ext cx="598839" cy="123079"/>
          </a:xfrm>
          <a:prstGeom prst="rect">
            <a:avLst/>
          </a:prstGeom>
          <a:noFill/>
        </p:spPr>
        <p:txBody>
          <a:bodyPr wrap="square" lIns="0" tIns="0" rIns="0" bIns="0" rtlCol="0">
            <a:spAutoFit/>
          </a:bodyPr>
          <a:lstStyle/>
          <a:p>
            <a:pPr algn="ctr"/>
            <a:r>
              <a:rPr lang="en-US" sz="800" b="1" dirty="0">
                <a:solidFill>
                  <a:schemeClr val="tx2"/>
                </a:solidFill>
              </a:rPr>
              <a:t>CSR</a:t>
            </a:r>
          </a:p>
        </p:txBody>
      </p:sp>
      <p:pic>
        <p:nvPicPr>
          <p:cNvPr id="156" name="Picture 15">
            <a:extLst>
              <a:ext uri="{FF2B5EF4-FFF2-40B4-BE49-F238E27FC236}">
                <a16:creationId xmlns:a16="http://schemas.microsoft.com/office/drawing/2014/main" id="{C1EEA7D0-9357-4414-AD7B-7A60A610578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070851" y="3519731"/>
            <a:ext cx="283642" cy="27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15">
            <a:extLst>
              <a:ext uri="{FF2B5EF4-FFF2-40B4-BE49-F238E27FC236}">
                <a16:creationId xmlns:a16="http://schemas.microsoft.com/office/drawing/2014/main" id="{4E1AB56F-805F-4B1D-823E-7CA2F47A72C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114634" y="3526633"/>
            <a:ext cx="283642" cy="27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 name="Picture 14">
            <a:hlinkClick r:id="rId7" action="ppaction://hlinksldjump"/>
            <a:extLst>
              <a:ext uri="{FF2B5EF4-FFF2-40B4-BE49-F238E27FC236}">
                <a16:creationId xmlns:a16="http://schemas.microsoft.com/office/drawing/2014/main" id="{B51BF3A1-0ACF-459A-9356-475A2486BFD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74024" y="2534327"/>
            <a:ext cx="152418" cy="283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2" name="Picture 13">
            <a:extLst>
              <a:ext uri="{FF2B5EF4-FFF2-40B4-BE49-F238E27FC236}">
                <a16:creationId xmlns:a16="http://schemas.microsoft.com/office/drawing/2014/main" id="{C00B0DCB-4268-475B-92B5-926C43E4340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32947" y="3513400"/>
            <a:ext cx="228540" cy="29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 name="TextBox 162">
            <a:extLst>
              <a:ext uri="{FF2B5EF4-FFF2-40B4-BE49-F238E27FC236}">
                <a16:creationId xmlns:a16="http://schemas.microsoft.com/office/drawing/2014/main" id="{88C54340-A166-4D46-A555-F294D24C8C77}"/>
              </a:ext>
            </a:extLst>
          </p:cNvPr>
          <p:cNvSpPr txBox="1"/>
          <p:nvPr/>
        </p:nvSpPr>
        <p:spPr>
          <a:xfrm>
            <a:off x="6457227" y="3803467"/>
            <a:ext cx="598839" cy="246157"/>
          </a:xfrm>
          <a:prstGeom prst="rect">
            <a:avLst/>
          </a:prstGeom>
          <a:noFill/>
        </p:spPr>
        <p:txBody>
          <a:bodyPr wrap="square" lIns="0" tIns="0" rIns="0" bIns="0" rtlCol="0">
            <a:spAutoFit/>
          </a:bodyPr>
          <a:lstStyle/>
          <a:p>
            <a:pPr algn="ctr"/>
            <a:r>
              <a:rPr lang="en-US" sz="800" b="1" dirty="0">
                <a:solidFill>
                  <a:schemeClr val="tx2"/>
                </a:solidFill>
              </a:rPr>
              <a:t>Care Concierge</a:t>
            </a:r>
          </a:p>
        </p:txBody>
      </p:sp>
      <p:pic>
        <p:nvPicPr>
          <p:cNvPr id="164" name="Picture 15">
            <a:extLst>
              <a:ext uri="{FF2B5EF4-FFF2-40B4-BE49-F238E27FC236}">
                <a16:creationId xmlns:a16="http://schemas.microsoft.com/office/drawing/2014/main" id="{196D21F0-BE5A-4BE1-8CC2-064C6F65414F}"/>
              </a:ext>
            </a:extLst>
          </p:cNvPr>
          <p:cNvPicPr>
            <a:picLocks noChangeAspect="1" noChangeArrowheads="1"/>
          </p:cNvPicPr>
          <p:nvPr/>
        </p:nvPicPr>
        <p:blipFill>
          <a:blip r:embed="rId3"/>
          <a:stretch>
            <a:fillRect/>
          </a:stretch>
        </p:blipFill>
        <p:spPr bwMode="auto">
          <a:xfrm>
            <a:off x="5849939" y="2547860"/>
            <a:ext cx="415916" cy="25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 name="TextBox 165">
            <a:extLst>
              <a:ext uri="{FF2B5EF4-FFF2-40B4-BE49-F238E27FC236}">
                <a16:creationId xmlns:a16="http://schemas.microsoft.com/office/drawing/2014/main" id="{A9CE38EB-8129-47A6-85E6-10549F15397B}"/>
              </a:ext>
            </a:extLst>
          </p:cNvPr>
          <p:cNvSpPr txBox="1"/>
          <p:nvPr/>
        </p:nvSpPr>
        <p:spPr>
          <a:xfrm>
            <a:off x="5900266" y="2803019"/>
            <a:ext cx="493484" cy="246157"/>
          </a:xfrm>
          <a:prstGeom prst="rect">
            <a:avLst/>
          </a:prstGeom>
          <a:noFill/>
        </p:spPr>
        <p:txBody>
          <a:bodyPr wrap="square" lIns="0" tIns="0" rIns="0" bIns="0" rtlCol="0">
            <a:spAutoFit/>
          </a:bodyPr>
          <a:lstStyle/>
          <a:p>
            <a:r>
              <a:rPr lang="en-US" sz="800" b="1" dirty="0">
                <a:solidFill>
                  <a:schemeClr val="tx2"/>
                </a:solidFill>
              </a:rPr>
              <a:t>Virtual Care</a:t>
            </a:r>
          </a:p>
        </p:txBody>
      </p:sp>
      <p:pic>
        <p:nvPicPr>
          <p:cNvPr id="167" name="Picture 15">
            <a:extLst>
              <a:ext uri="{FF2B5EF4-FFF2-40B4-BE49-F238E27FC236}">
                <a16:creationId xmlns:a16="http://schemas.microsoft.com/office/drawing/2014/main" id="{D3F67866-F13C-40A3-B28C-3481C2CBA23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5802" y="2103921"/>
            <a:ext cx="464013" cy="614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a:extLst>
              <a:ext uri="{FF2B5EF4-FFF2-40B4-BE49-F238E27FC236}">
                <a16:creationId xmlns:a16="http://schemas.microsoft.com/office/drawing/2014/main" id="{485D724A-9E38-420F-83DE-9A95F7802715}"/>
              </a:ext>
            </a:extLst>
          </p:cNvPr>
          <p:cNvSpPr txBox="1"/>
          <p:nvPr/>
        </p:nvSpPr>
        <p:spPr>
          <a:xfrm>
            <a:off x="317251" y="2731706"/>
            <a:ext cx="1239715" cy="161541"/>
          </a:xfrm>
          <a:prstGeom prst="rect">
            <a:avLst/>
          </a:prstGeom>
          <a:noFill/>
        </p:spPr>
        <p:txBody>
          <a:bodyPr wrap="square" lIns="0" tIns="0" rIns="0" bIns="0" rtlCol="0">
            <a:spAutoFit/>
          </a:bodyPr>
          <a:lstStyle/>
          <a:p>
            <a:r>
              <a:rPr lang="en-US" sz="1050" b="1" dirty="0">
                <a:solidFill>
                  <a:srgbClr val="C00000"/>
                </a:solidFill>
              </a:rPr>
              <a:t>Patient / Member</a:t>
            </a:r>
          </a:p>
        </p:txBody>
      </p:sp>
      <p:sp>
        <p:nvSpPr>
          <p:cNvPr id="4" name="TextBox 3">
            <a:extLst>
              <a:ext uri="{FF2B5EF4-FFF2-40B4-BE49-F238E27FC236}">
                <a16:creationId xmlns:a16="http://schemas.microsoft.com/office/drawing/2014/main" id="{BAC39695-0984-4FB2-9C3A-F90132500FE0}"/>
              </a:ext>
            </a:extLst>
          </p:cNvPr>
          <p:cNvSpPr txBox="1"/>
          <p:nvPr/>
        </p:nvSpPr>
        <p:spPr>
          <a:xfrm>
            <a:off x="1019672" y="804989"/>
            <a:ext cx="3736039" cy="215388"/>
          </a:xfrm>
          <a:prstGeom prst="rect">
            <a:avLst/>
          </a:prstGeom>
          <a:noFill/>
        </p:spPr>
        <p:txBody>
          <a:bodyPr wrap="square" lIns="0" tIns="0" rIns="0" bIns="0" rtlCol="0">
            <a:spAutoFit/>
          </a:bodyPr>
          <a:lstStyle/>
          <a:p>
            <a:r>
              <a:rPr lang="en-US" sz="1400" b="1" dirty="0">
                <a:solidFill>
                  <a:srgbClr val="0070C0"/>
                </a:solidFill>
              </a:rPr>
              <a:t>Current offline NBA Decisioning Capability</a:t>
            </a:r>
          </a:p>
        </p:txBody>
      </p:sp>
      <p:sp>
        <p:nvSpPr>
          <p:cNvPr id="170" name="TextBox 169">
            <a:extLst>
              <a:ext uri="{FF2B5EF4-FFF2-40B4-BE49-F238E27FC236}">
                <a16:creationId xmlns:a16="http://schemas.microsoft.com/office/drawing/2014/main" id="{B0AC6DF2-3714-400F-A730-DBA4A124C2B0}"/>
              </a:ext>
            </a:extLst>
          </p:cNvPr>
          <p:cNvSpPr txBox="1"/>
          <p:nvPr/>
        </p:nvSpPr>
        <p:spPr>
          <a:xfrm>
            <a:off x="6248105" y="786818"/>
            <a:ext cx="5030653" cy="215444"/>
          </a:xfrm>
          <a:prstGeom prst="rect">
            <a:avLst/>
          </a:prstGeom>
          <a:noFill/>
        </p:spPr>
        <p:txBody>
          <a:bodyPr wrap="square" lIns="0" tIns="0" rIns="0" bIns="0" rtlCol="0">
            <a:spAutoFit/>
          </a:bodyPr>
          <a:lstStyle/>
          <a:p>
            <a:r>
              <a:rPr lang="en-US" sz="1400" b="1" dirty="0">
                <a:solidFill>
                  <a:srgbClr val="0070C0"/>
                </a:solidFill>
              </a:rPr>
              <a:t>Proposed Real-time Interaction Management Capability</a:t>
            </a:r>
          </a:p>
        </p:txBody>
      </p:sp>
      <p:sp>
        <p:nvSpPr>
          <p:cNvPr id="171" name="Rectangle 170">
            <a:extLst>
              <a:ext uri="{FF2B5EF4-FFF2-40B4-BE49-F238E27FC236}">
                <a16:creationId xmlns:a16="http://schemas.microsoft.com/office/drawing/2014/main" id="{09032767-C8E3-48CC-B5FD-F9BF186A592F}"/>
              </a:ext>
            </a:extLst>
          </p:cNvPr>
          <p:cNvSpPr/>
          <p:nvPr/>
        </p:nvSpPr>
        <p:spPr bwMode="gray">
          <a:xfrm>
            <a:off x="246861" y="3434367"/>
            <a:ext cx="1354898" cy="872694"/>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Transactions</a:t>
            </a:r>
          </a:p>
        </p:txBody>
      </p:sp>
      <p:pic>
        <p:nvPicPr>
          <p:cNvPr id="172" name="Picture 8">
            <a:extLst>
              <a:ext uri="{FF2B5EF4-FFF2-40B4-BE49-F238E27FC236}">
                <a16:creationId xmlns:a16="http://schemas.microsoft.com/office/drawing/2014/main" id="{77A64E1D-8867-4DEC-BFDF-D1B3577BDA8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51768" y="3739654"/>
            <a:ext cx="312447" cy="210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3" name="TextBox 172">
            <a:extLst>
              <a:ext uri="{FF2B5EF4-FFF2-40B4-BE49-F238E27FC236}">
                <a16:creationId xmlns:a16="http://schemas.microsoft.com/office/drawing/2014/main" id="{DD63F32A-0C02-450C-AC33-AF7D287C5D7A}"/>
              </a:ext>
            </a:extLst>
          </p:cNvPr>
          <p:cNvSpPr txBox="1"/>
          <p:nvPr/>
        </p:nvSpPr>
        <p:spPr>
          <a:xfrm>
            <a:off x="623255" y="4043690"/>
            <a:ext cx="598839" cy="123079"/>
          </a:xfrm>
          <a:prstGeom prst="rect">
            <a:avLst/>
          </a:prstGeom>
          <a:noFill/>
        </p:spPr>
        <p:txBody>
          <a:bodyPr wrap="square" lIns="0" tIns="0" rIns="0" bIns="0" rtlCol="0">
            <a:spAutoFit/>
          </a:bodyPr>
          <a:lstStyle/>
          <a:p>
            <a:pPr algn="ctr"/>
            <a:r>
              <a:rPr lang="en-US" sz="800" b="1" dirty="0">
                <a:solidFill>
                  <a:schemeClr val="tx2"/>
                </a:solidFill>
              </a:rPr>
              <a:t>EMR</a:t>
            </a:r>
          </a:p>
        </p:txBody>
      </p:sp>
      <p:pic>
        <p:nvPicPr>
          <p:cNvPr id="174" name="Picture 7">
            <a:extLst>
              <a:ext uri="{FF2B5EF4-FFF2-40B4-BE49-F238E27FC236}">
                <a16:creationId xmlns:a16="http://schemas.microsoft.com/office/drawing/2014/main" id="{ED91C7D8-773A-4CC5-B4ED-3689017805D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13657" y="3726392"/>
            <a:ext cx="191580" cy="25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5" name="TextBox 174">
            <a:extLst>
              <a:ext uri="{FF2B5EF4-FFF2-40B4-BE49-F238E27FC236}">
                <a16:creationId xmlns:a16="http://schemas.microsoft.com/office/drawing/2014/main" id="{975B5A66-7718-41E9-933F-AEBE78B63653}"/>
              </a:ext>
            </a:extLst>
          </p:cNvPr>
          <p:cNvSpPr txBox="1"/>
          <p:nvPr/>
        </p:nvSpPr>
        <p:spPr>
          <a:xfrm>
            <a:off x="231984" y="4043690"/>
            <a:ext cx="560151" cy="123079"/>
          </a:xfrm>
          <a:prstGeom prst="rect">
            <a:avLst/>
          </a:prstGeom>
          <a:noFill/>
        </p:spPr>
        <p:txBody>
          <a:bodyPr wrap="square" lIns="0" tIns="0" rIns="0" bIns="0" rtlCol="0">
            <a:spAutoFit/>
          </a:bodyPr>
          <a:lstStyle/>
          <a:p>
            <a:pPr algn="ctr"/>
            <a:r>
              <a:rPr lang="en-US" sz="800" b="1" dirty="0">
                <a:solidFill>
                  <a:schemeClr val="tx2"/>
                </a:solidFill>
              </a:rPr>
              <a:t>Claims</a:t>
            </a:r>
          </a:p>
        </p:txBody>
      </p:sp>
      <p:pic>
        <p:nvPicPr>
          <p:cNvPr id="176" name="Picture 14">
            <a:extLst>
              <a:ext uri="{FF2B5EF4-FFF2-40B4-BE49-F238E27FC236}">
                <a16:creationId xmlns:a16="http://schemas.microsoft.com/office/drawing/2014/main" id="{B4C136B3-DCD2-451B-BC1E-42B75285FC1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15493" y="3693666"/>
            <a:ext cx="226945" cy="30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 name="TextBox 176">
            <a:extLst>
              <a:ext uri="{FF2B5EF4-FFF2-40B4-BE49-F238E27FC236}">
                <a16:creationId xmlns:a16="http://schemas.microsoft.com/office/drawing/2014/main" id="{E9CDE014-DF78-48EB-92F4-CC1CFE11BAE9}"/>
              </a:ext>
            </a:extLst>
          </p:cNvPr>
          <p:cNvSpPr txBox="1"/>
          <p:nvPr/>
        </p:nvSpPr>
        <p:spPr>
          <a:xfrm>
            <a:off x="1222094" y="4050568"/>
            <a:ext cx="213461" cy="123078"/>
          </a:xfrm>
          <a:prstGeom prst="rect">
            <a:avLst/>
          </a:prstGeom>
          <a:noFill/>
        </p:spPr>
        <p:txBody>
          <a:bodyPr wrap="square" lIns="0" tIns="0" rIns="0" bIns="0" rtlCol="0">
            <a:spAutoFit/>
          </a:bodyPr>
          <a:lstStyle/>
          <a:p>
            <a:pPr algn="ctr"/>
            <a:r>
              <a:rPr lang="en-US" sz="800" b="1" dirty="0">
                <a:solidFill>
                  <a:schemeClr val="tx2"/>
                </a:solidFill>
              </a:rPr>
              <a:t>Rx</a:t>
            </a:r>
          </a:p>
        </p:txBody>
      </p:sp>
      <p:sp>
        <p:nvSpPr>
          <p:cNvPr id="178" name="Rectangle 177">
            <a:extLst>
              <a:ext uri="{FF2B5EF4-FFF2-40B4-BE49-F238E27FC236}">
                <a16:creationId xmlns:a16="http://schemas.microsoft.com/office/drawing/2014/main" id="{4E8DB7D6-A480-438B-94D8-F82270D71E90}"/>
              </a:ext>
            </a:extLst>
          </p:cNvPr>
          <p:cNvSpPr/>
          <p:nvPr/>
        </p:nvSpPr>
        <p:spPr bwMode="gray">
          <a:xfrm>
            <a:off x="2266007" y="3937120"/>
            <a:ext cx="1360161" cy="872694"/>
          </a:xfrm>
          <a:prstGeom prst="rect">
            <a:avLst/>
          </a:prstGeom>
          <a:solidFill>
            <a:srgbClr val="0070C0"/>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chemeClr val="bg1"/>
                </a:solidFill>
              </a:rPr>
              <a:t>            NBA Decisioning</a:t>
            </a:r>
          </a:p>
        </p:txBody>
      </p:sp>
      <p:cxnSp>
        <p:nvCxnSpPr>
          <p:cNvPr id="181" name="Straight Arrow Connector 180">
            <a:extLst>
              <a:ext uri="{FF2B5EF4-FFF2-40B4-BE49-F238E27FC236}">
                <a16:creationId xmlns:a16="http://schemas.microsoft.com/office/drawing/2014/main" id="{616AD69E-DB47-42E0-B7A9-BAD973E233C3}"/>
              </a:ext>
            </a:extLst>
          </p:cNvPr>
          <p:cNvCxnSpPr>
            <a:cxnSpLocks/>
          </p:cNvCxnSpPr>
          <p:nvPr/>
        </p:nvCxnSpPr>
        <p:spPr>
          <a:xfrm flipH="1" flipV="1">
            <a:off x="1484453" y="2682146"/>
            <a:ext cx="2953775" cy="745"/>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2919467-9B38-4FDA-84CF-3975A4542A6C}"/>
              </a:ext>
            </a:extLst>
          </p:cNvPr>
          <p:cNvSpPr/>
          <p:nvPr/>
        </p:nvSpPr>
        <p:spPr bwMode="gray">
          <a:xfrm>
            <a:off x="704607" y="3035504"/>
            <a:ext cx="182832" cy="182832"/>
          </a:xfrm>
          <a:prstGeom prst="ellipse">
            <a:avLst/>
          </a:prstGeom>
          <a:solidFill>
            <a:srgbClr val="FFFF00"/>
          </a:solid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rPr>
              <a:t>1</a:t>
            </a:r>
          </a:p>
        </p:txBody>
      </p:sp>
      <p:sp>
        <p:nvSpPr>
          <p:cNvPr id="183" name="Oval 182">
            <a:extLst>
              <a:ext uri="{FF2B5EF4-FFF2-40B4-BE49-F238E27FC236}">
                <a16:creationId xmlns:a16="http://schemas.microsoft.com/office/drawing/2014/main" id="{1CFF715B-8A23-495B-A3DB-A73470AA5C94}"/>
              </a:ext>
            </a:extLst>
          </p:cNvPr>
          <p:cNvSpPr/>
          <p:nvPr/>
        </p:nvSpPr>
        <p:spPr bwMode="gray">
          <a:xfrm>
            <a:off x="3819707" y="4186701"/>
            <a:ext cx="182832" cy="182832"/>
          </a:xfrm>
          <a:prstGeom prst="ellipse">
            <a:avLst/>
          </a:prstGeom>
          <a:solidFill>
            <a:srgbClr val="FFFF00"/>
          </a:solid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rPr>
              <a:t>3</a:t>
            </a:r>
          </a:p>
        </p:txBody>
      </p:sp>
      <p:sp>
        <p:nvSpPr>
          <p:cNvPr id="184" name="Oval 183">
            <a:extLst>
              <a:ext uri="{FF2B5EF4-FFF2-40B4-BE49-F238E27FC236}">
                <a16:creationId xmlns:a16="http://schemas.microsoft.com/office/drawing/2014/main" id="{AE3A3931-6821-40DD-A5E2-76EC2447DB62}"/>
              </a:ext>
            </a:extLst>
          </p:cNvPr>
          <p:cNvSpPr/>
          <p:nvPr/>
        </p:nvSpPr>
        <p:spPr bwMode="gray">
          <a:xfrm>
            <a:off x="2980701" y="2273834"/>
            <a:ext cx="182832" cy="182832"/>
          </a:xfrm>
          <a:prstGeom prst="ellipse">
            <a:avLst/>
          </a:prstGeom>
          <a:solidFill>
            <a:srgbClr val="FFFF00"/>
          </a:solid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rPr>
              <a:t>4</a:t>
            </a:r>
          </a:p>
        </p:txBody>
      </p:sp>
      <p:pic>
        <p:nvPicPr>
          <p:cNvPr id="186" name="Picture 15">
            <a:extLst>
              <a:ext uri="{FF2B5EF4-FFF2-40B4-BE49-F238E27FC236}">
                <a16:creationId xmlns:a16="http://schemas.microsoft.com/office/drawing/2014/main" id="{B5EDE2DB-E60C-488C-B448-2784E1F06A8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208635" y="2097181"/>
            <a:ext cx="464013" cy="614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7" name="TextBox 186">
            <a:extLst>
              <a:ext uri="{FF2B5EF4-FFF2-40B4-BE49-F238E27FC236}">
                <a16:creationId xmlns:a16="http://schemas.microsoft.com/office/drawing/2014/main" id="{FC9C5FD0-74D6-4FA6-B42D-94C129AB44A3}"/>
              </a:ext>
            </a:extLst>
          </p:cNvPr>
          <p:cNvSpPr txBox="1"/>
          <p:nvPr/>
        </p:nvSpPr>
        <p:spPr>
          <a:xfrm>
            <a:off x="10910084" y="2724965"/>
            <a:ext cx="1239715" cy="161541"/>
          </a:xfrm>
          <a:prstGeom prst="rect">
            <a:avLst/>
          </a:prstGeom>
          <a:noFill/>
        </p:spPr>
        <p:txBody>
          <a:bodyPr wrap="square" lIns="0" tIns="0" rIns="0" bIns="0" rtlCol="0">
            <a:spAutoFit/>
          </a:bodyPr>
          <a:lstStyle/>
          <a:p>
            <a:r>
              <a:rPr lang="en-US" sz="1050" b="1" dirty="0">
                <a:solidFill>
                  <a:srgbClr val="C00000"/>
                </a:solidFill>
              </a:rPr>
              <a:t>Patient / Member</a:t>
            </a:r>
          </a:p>
        </p:txBody>
      </p:sp>
      <p:sp>
        <p:nvSpPr>
          <p:cNvPr id="195" name="TextBox 194">
            <a:extLst>
              <a:ext uri="{FF2B5EF4-FFF2-40B4-BE49-F238E27FC236}">
                <a16:creationId xmlns:a16="http://schemas.microsoft.com/office/drawing/2014/main" id="{B4D7CDC8-DF5C-45E2-883F-FE7496407FCF}"/>
              </a:ext>
            </a:extLst>
          </p:cNvPr>
          <p:cNvSpPr txBox="1"/>
          <p:nvPr/>
        </p:nvSpPr>
        <p:spPr>
          <a:xfrm>
            <a:off x="1581231" y="2457195"/>
            <a:ext cx="2836846" cy="169277"/>
          </a:xfrm>
          <a:prstGeom prst="rect">
            <a:avLst/>
          </a:prstGeom>
          <a:noFill/>
        </p:spPr>
        <p:txBody>
          <a:bodyPr wrap="square" lIns="0" tIns="0" rIns="0" bIns="0" rtlCol="0">
            <a:spAutoFit/>
          </a:bodyPr>
          <a:lstStyle/>
          <a:p>
            <a:r>
              <a:rPr lang="en-US" sz="1100" dirty="0">
                <a:solidFill>
                  <a:schemeClr val="tx2"/>
                </a:solidFill>
              </a:rPr>
              <a:t>NBA presented based on </a:t>
            </a:r>
            <a:r>
              <a:rPr lang="en-US" sz="1100" dirty="0">
                <a:solidFill>
                  <a:schemeClr val="tx2"/>
                </a:solidFill>
                <a:highlight>
                  <a:srgbClr val="FFFF00"/>
                </a:highlight>
              </a:rPr>
              <a:t>offline</a:t>
            </a:r>
            <a:r>
              <a:rPr lang="en-US" sz="1100" dirty="0">
                <a:solidFill>
                  <a:schemeClr val="tx2"/>
                </a:solidFill>
              </a:rPr>
              <a:t> decisioning</a:t>
            </a:r>
          </a:p>
        </p:txBody>
      </p:sp>
      <p:sp>
        <p:nvSpPr>
          <p:cNvPr id="208" name="TextBox 207">
            <a:extLst>
              <a:ext uri="{FF2B5EF4-FFF2-40B4-BE49-F238E27FC236}">
                <a16:creationId xmlns:a16="http://schemas.microsoft.com/office/drawing/2014/main" id="{03E2D0DC-11C5-4D21-B96B-30AB79A1A8B7}"/>
              </a:ext>
            </a:extLst>
          </p:cNvPr>
          <p:cNvSpPr txBox="1"/>
          <p:nvPr/>
        </p:nvSpPr>
        <p:spPr>
          <a:xfrm>
            <a:off x="3677135" y="3834789"/>
            <a:ext cx="867208" cy="338554"/>
          </a:xfrm>
          <a:prstGeom prst="rect">
            <a:avLst/>
          </a:prstGeom>
          <a:noFill/>
        </p:spPr>
        <p:txBody>
          <a:bodyPr wrap="square" lIns="0" tIns="0" rIns="0" bIns="0" rtlCol="0">
            <a:spAutoFit/>
          </a:bodyPr>
          <a:lstStyle/>
          <a:p>
            <a:r>
              <a:rPr lang="en-US" sz="1100" dirty="0">
                <a:solidFill>
                  <a:schemeClr val="tx2"/>
                </a:solidFill>
              </a:rPr>
              <a:t>Offline NBA Decisioning</a:t>
            </a:r>
          </a:p>
        </p:txBody>
      </p:sp>
      <p:sp>
        <p:nvSpPr>
          <p:cNvPr id="241" name="Oval 240">
            <a:extLst>
              <a:ext uri="{FF2B5EF4-FFF2-40B4-BE49-F238E27FC236}">
                <a16:creationId xmlns:a16="http://schemas.microsoft.com/office/drawing/2014/main" id="{62026455-DD6C-4F12-93E1-2190FD440FF5}"/>
              </a:ext>
            </a:extLst>
          </p:cNvPr>
          <p:cNvSpPr/>
          <p:nvPr/>
        </p:nvSpPr>
        <p:spPr bwMode="gray">
          <a:xfrm>
            <a:off x="11334833" y="3088548"/>
            <a:ext cx="182832" cy="182832"/>
          </a:xfrm>
          <a:prstGeom prst="ellipse">
            <a:avLst/>
          </a:prstGeom>
          <a:solidFill>
            <a:srgbClr val="FFFF00"/>
          </a:solid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rPr>
              <a:t>1</a:t>
            </a:r>
          </a:p>
        </p:txBody>
      </p:sp>
      <p:cxnSp>
        <p:nvCxnSpPr>
          <p:cNvPr id="255" name="Straight Arrow Connector 254">
            <a:extLst>
              <a:ext uri="{FF2B5EF4-FFF2-40B4-BE49-F238E27FC236}">
                <a16:creationId xmlns:a16="http://schemas.microsoft.com/office/drawing/2014/main" id="{D942D9DE-CA2A-4433-A926-EAE9356C47E1}"/>
              </a:ext>
            </a:extLst>
          </p:cNvPr>
          <p:cNvCxnSpPr>
            <a:cxnSpLocks/>
          </p:cNvCxnSpPr>
          <p:nvPr/>
        </p:nvCxnSpPr>
        <p:spPr>
          <a:xfrm flipV="1">
            <a:off x="7718252" y="2100793"/>
            <a:ext cx="2973607" cy="149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F482D5CB-0D69-45AC-BB06-86696E0DEA8B}"/>
              </a:ext>
            </a:extLst>
          </p:cNvPr>
          <p:cNvCxnSpPr>
            <a:cxnSpLocks/>
          </p:cNvCxnSpPr>
          <p:nvPr/>
        </p:nvCxnSpPr>
        <p:spPr>
          <a:xfrm flipH="1">
            <a:off x="10017774" y="2649692"/>
            <a:ext cx="723390" cy="8551"/>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CE0991CD-9699-4CAD-820B-547F03288F8D}"/>
              </a:ext>
            </a:extLst>
          </p:cNvPr>
          <p:cNvCxnSpPr>
            <a:cxnSpLocks/>
          </p:cNvCxnSpPr>
          <p:nvPr/>
        </p:nvCxnSpPr>
        <p:spPr>
          <a:xfrm flipH="1">
            <a:off x="7718253" y="2658242"/>
            <a:ext cx="939418" cy="1056"/>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1" name="TextBox 280">
            <a:extLst>
              <a:ext uri="{FF2B5EF4-FFF2-40B4-BE49-F238E27FC236}">
                <a16:creationId xmlns:a16="http://schemas.microsoft.com/office/drawing/2014/main" id="{091830E1-0404-4FDD-B2B0-8CBE6EE6C148}"/>
              </a:ext>
            </a:extLst>
          </p:cNvPr>
          <p:cNvSpPr txBox="1"/>
          <p:nvPr/>
        </p:nvSpPr>
        <p:spPr>
          <a:xfrm>
            <a:off x="250309" y="1129957"/>
            <a:ext cx="5717850" cy="507699"/>
          </a:xfrm>
          <a:prstGeom prst="rect">
            <a:avLst/>
          </a:prstGeom>
          <a:noFill/>
        </p:spPr>
        <p:txBody>
          <a:bodyPr wrap="square" lIns="0" tIns="0" rIns="0" bIns="0" rtlCol="0">
            <a:spAutoFit/>
          </a:bodyPr>
          <a:lstStyle/>
          <a:p>
            <a:r>
              <a:rPr lang="en-US" sz="1100" b="1" u="sng" dirty="0">
                <a:solidFill>
                  <a:schemeClr val="tx2"/>
                </a:solidFill>
              </a:rPr>
              <a:t>Outcome</a:t>
            </a:r>
            <a:r>
              <a:rPr lang="en-US" sz="1100" dirty="0">
                <a:solidFill>
                  <a:schemeClr val="tx2"/>
                </a:solidFill>
              </a:rPr>
              <a:t>: Agent/Digital engagement channels rely solely on the NBA decisions made by the “offline brain”, with no decisioning assistance during live interactions with customers. </a:t>
            </a:r>
          </a:p>
        </p:txBody>
      </p:sp>
      <p:sp>
        <p:nvSpPr>
          <p:cNvPr id="282" name="TextBox 281">
            <a:extLst>
              <a:ext uri="{FF2B5EF4-FFF2-40B4-BE49-F238E27FC236}">
                <a16:creationId xmlns:a16="http://schemas.microsoft.com/office/drawing/2014/main" id="{7C257218-D845-4B64-8487-BC9359178D69}"/>
              </a:ext>
            </a:extLst>
          </p:cNvPr>
          <p:cNvSpPr txBox="1"/>
          <p:nvPr/>
        </p:nvSpPr>
        <p:spPr>
          <a:xfrm>
            <a:off x="6207492" y="1095039"/>
            <a:ext cx="5717850" cy="507699"/>
          </a:xfrm>
          <a:prstGeom prst="rect">
            <a:avLst/>
          </a:prstGeom>
          <a:noFill/>
        </p:spPr>
        <p:txBody>
          <a:bodyPr wrap="square" lIns="0" tIns="0" rIns="0" bIns="0" rtlCol="0">
            <a:spAutoFit/>
          </a:bodyPr>
          <a:lstStyle/>
          <a:p>
            <a:r>
              <a:rPr lang="en-US" sz="1100" b="1" u="sng" dirty="0">
                <a:solidFill>
                  <a:schemeClr val="tx2"/>
                </a:solidFill>
              </a:rPr>
              <a:t>Outcome</a:t>
            </a:r>
            <a:r>
              <a:rPr lang="en-US" sz="1100" dirty="0">
                <a:solidFill>
                  <a:schemeClr val="tx2"/>
                </a:solidFill>
              </a:rPr>
              <a:t>: A “live brain” monitors customer interactions in real-time, learns from customer propensity and executes NBA decisioning and re-decisioning most relevant to the moment.</a:t>
            </a:r>
          </a:p>
        </p:txBody>
      </p:sp>
      <p:cxnSp>
        <p:nvCxnSpPr>
          <p:cNvPr id="287" name="Connector: Elbow 286">
            <a:extLst>
              <a:ext uri="{FF2B5EF4-FFF2-40B4-BE49-F238E27FC236}">
                <a16:creationId xmlns:a16="http://schemas.microsoft.com/office/drawing/2014/main" id="{E8B180D8-E220-4849-A147-2D04162AB891}"/>
              </a:ext>
            </a:extLst>
          </p:cNvPr>
          <p:cNvCxnSpPr>
            <a:cxnSpLocks/>
          </p:cNvCxnSpPr>
          <p:nvPr/>
        </p:nvCxnSpPr>
        <p:spPr>
          <a:xfrm flipV="1">
            <a:off x="3615939" y="3697710"/>
            <a:ext cx="838171" cy="815976"/>
          </a:xfrm>
          <a:prstGeom prst="bentConnector3">
            <a:avLst>
              <a:gd name="adj1" fmla="val 50000"/>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4" name="Rectangle 293">
            <a:extLst>
              <a:ext uri="{FF2B5EF4-FFF2-40B4-BE49-F238E27FC236}">
                <a16:creationId xmlns:a16="http://schemas.microsoft.com/office/drawing/2014/main" id="{5C043E5F-D838-48AE-B980-5F62A55A671C}"/>
              </a:ext>
            </a:extLst>
          </p:cNvPr>
          <p:cNvSpPr/>
          <p:nvPr/>
        </p:nvSpPr>
        <p:spPr bwMode="gray">
          <a:xfrm>
            <a:off x="10617627" y="3522994"/>
            <a:ext cx="1354898" cy="872694"/>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Transactions</a:t>
            </a:r>
          </a:p>
        </p:txBody>
      </p:sp>
      <p:pic>
        <p:nvPicPr>
          <p:cNvPr id="295" name="Picture 8">
            <a:extLst>
              <a:ext uri="{FF2B5EF4-FFF2-40B4-BE49-F238E27FC236}">
                <a16:creationId xmlns:a16="http://schemas.microsoft.com/office/drawing/2014/main" id="{FF43584C-8667-42AF-A0F9-64AF6229E8A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122535" y="3828281"/>
            <a:ext cx="312447" cy="210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5" name="TextBox 314">
            <a:extLst>
              <a:ext uri="{FF2B5EF4-FFF2-40B4-BE49-F238E27FC236}">
                <a16:creationId xmlns:a16="http://schemas.microsoft.com/office/drawing/2014/main" id="{FE448A55-8FEA-466F-AD25-CC4CF369A9B0}"/>
              </a:ext>
            </a:extLst>
          </p:cNvPr>
          <p:cNvSpPr txBox="1"/>
          <p:nvPr/>
        </p:nvSpPr>
        <p:spPr>
          <a:xfrm>
            <a:off x="10994021" y="4132318"/>
            <a:ext cx="598839" cy="123079"/>
          </a:xfrm>
          <a:prstGeom prst="rect">
            <a:avLst/>
          </a:prstGeom>
          <a:noFill/>
        </p:spPr>
        <p:txBody>
          <a:bodyPr wrap="square" lIns="0" tIns="0" rIns="0" bIns="0" rtlCol="0">
            <a:spAutoFit/>
          </a:bodyPr>
          <a:lstStyle/>
          <a:p>
            <a:pPr algn="ctr"/>
            <a:r>
              <a:rPr lang="en-US" sz="800" b="1" dirty="0">
                <a:solidFill>
                  <a:schemeClr val="tx2"/>
                </a:solidFill>
              </a:rPr>
              <a:t>EMR</a:t>
            </a:r>
          </a:p>
        </p:txBody>
      </p:sp>
      <p:pic>
        <p:nvPicPr>
          <p:cNvPr id="320" name="Picture 7">
            <a:extLst>
              <a:ext uri="{FF2B5EF4-FFF2-40B4-BE49-F238E27FC236}">
                <a16:creationId xmlns:a16="http://schemas.microsoft.com/office/drawing/2014/main" id="{21E6C87E-601C-414C-997D-ACE6D10B385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784423" y="3815020"/>
            <a:ext cx="191580" cy="25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9" name="TextBox 338">
            <a:extLst>
              <a:ext uri="{FF2B5EF4-FFF2-40B4-BE49-F238E27FC236}">
                <a16:creationId xmlns:a16="http://schemas.microsoft.com/office/drawing/2014/main" id="{429DB4FF-33E8-4972-A0B4-70403132DB60}"/>
              </a:ext>
            </a:extLst>
          </p:cNvPr>
          <p:cNvSpPr txBox="1"/>
          <p:nvPr/>
        </p:nvSpPr>
        <p:spPr>
          <a:xfrm>
            <a:off x="10602750" y="4132318"/>
            <a:ext cx="560151" cy="123079"/>
          </a:xfrm>
          <a:prstGeom prst="rect">
            <a:avLst/>
          </a:prstGeom>
          <a:noFill/>
        </p:spPr>
        <p:txBody>
          <a:bodyPr wrap="square" lIns="0" tIns="0" rIns="0" bIns="0" rtlCol="0">
            <a:spAutoFit/>
          </a:bodyPr>
          <a:lstStyle/>
          <a:p>
            <a:pPr algn="ctr"/>
            <a:r>
              <a:rPr lang="en-US" sz="800" b="1" dirty="0">
                <a:solidFill>
                  <a:schemeClr val="tx2"/>
                </a:solidFill>
              </a:rPr>
              <a:t>Claims</a:t>
            </a:r>
          </a:p>
        </p:txBody>
      </p:sp>
      <p:pic>
        <p:nvPicPr>
          <p:cNvPr id="340" name="Picture 14">
            <a:extLst>
              <a:ext uri="{FF2B5EF4-FFF2-40B4-BE49-F238E27FC236}">
                <a16:creationId xmlns:a16="http://schemas.microsoft.com/office/drawing/2014/main" id="{134B00CF-BD68-4BAC-A0C5-B247BD95A1A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586259" y="3782293"/>
            <a:ext cx="226945" cy="30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1" name="TextBox 340">
            <a:extLst>
              <a:ext uri="{FF2B5EF4-FFF2-40B4-BE49-F238E27FC236}">
                <a16:creationId xmlns:a16="http://schemas.microsoft.com/office/drawing/2014/main" id="{98AE1500-0D21-4A39-AF59-0CC1D4731CD9}"/>
              </a:ext>
            </a:extLst>
          </p:cNvPr>
          <p:cNvSpPr txBox="1"/>
          <p:nvPr/>
        </p:nvSpPr>
        <p:spPr>
          <a:xfrm>
            <a:off x="11592860" y="4139195"/>
            <a:ext cx="213461" cy="123078"/>
          </a:xfrm>
          <a:prstGeom prst="rect">
            <a:avLst/>
          </a:prstGeom>
          <a:noFill/>
        </p:spPr>
        <p:txBody>
          <a:bodyPr wrap="square" lIns="0" tIns="0" rIns="0" bIns="0" rtlCol="0">
            <a:spAutoFit/>
          </a:bodyPr>
          <a:lstStyle/>
          <a:p>
            <a:pPr algn="ctr"/>
            <a:r>
              <a:rPr lang="en-US" sz="800" b="1" dirty="0">
                <a:solidFill>
                  <a:schemeClr val="tx2"/>
                </a:solidFill>
              </a:rPr>
              <a:t>Rx</a:t>
            </a:r>
          </a:p>
        </p:txBody>
      </p:sp>
      <p:cxnSp>
        <p:nvCxnSpPr>
          <p:cNvPr id="344" name="Straight Arrow Connector 343">
            <a:extLst>
              <a:ext uri="{FF2B5EF4-FFF2-40B4-BE49-F238E27FC236}">
                <a16:creationId xmlns:a16="http://schemas.microsoft.com/office/drawing/2014/main" id="{601DC041-36E3-4136-A8C8-9A7F5DFB24C8}"/>
              </a:ext>
            </a:extLst>
          </p:cNvPr>
          <p:cNvCxnSpPr>
            <a:cxnSpLocks/>
          </p:cNvCxnSpPr>
          <p:nvPr/>
        </p:nvCxnSpPr>
        <p:spPr>
          <a:xfrm flipV="1">
            <a:off x="1595108" y="4166769"/>
            <a:ext cx="654418" cy="1"/>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45" name="Oval 344">
            <a:extLst>
              <a:ext uri="{FF2B5EF4-FFF2-40B4-BE49-F238E27FC236}">
                <a16:creationId xmlns:a16="http://schemas.microsoft.com/office/drawing/2014/main" id="{00394977-3EED-44A8-884C-82EDC96D5722}"/>
              </a:ext>
            </a:extLst>
          </p:cNvPr>
          <p:cNvSpPr/>
          <p:nvPr/>
        </p:nvSpPr>
        <p:spPr bwMode="gray">
          <a:xfrm>
            <a:off x="1838949" y="4278118"/>
            <a:ext cx="182832" cy="182832"/>
          </a:xfrm>
          <a:prstGeom prst="ellipse">
            <a:avLst/>
          </a:prstGeom>
          <a:solidFill>
            <a:srgbClr val="FFFF00"/>
          </a:solid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rPr>
              <a:t>2</a:t>
            </a:r>
          </a:p>
        </p:txBody>
      </p:sp>
      <p:cxnSp>
        <p:nvCxnSpPr>
          <p:cNvPr id="347" name="Straight Arrow Connector 346">
            <a:extLst>
              <a:ext uri="{FF2B5EF4-FFF2-40B4-BE49-F238E27FC236}">
                <a16:creationId xmlns:a16="http://schemas.microsoft.com/office/drawing/2014/main" id="{0A0E6D55-D6D6-4F46-ADD6-E955B4395FA6}"/>
              </a:ext>
            </a:extLst>
          </p:cNvPr>
          <p:cNvCxnSpPr>
            <a:cxnSpLocks/>
            <a:endCxn id="294" idx="0"/>
          </p:cNvCxnSpPr>
          <p:nvPr/>
        </p:nvCxnSpPr>
        <p:spPr>
          <a:xfrm>
            <a:off x="11295076" y="2942235"/>
            <a:ext cx="0" cy="580759"/>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49" name="Oval 348">
            <a:extLst>
              <a:ext uri="{FF2B5EF4-FFF2-40B4-BE49-F238E27FC236}">
                <a16:creationId xmlns:a16="http://schemas.microsoft.com/office/drawing/2014/main" id="{3EA867BE-C695-40CD-B24D-110D0FE3990F}"/>
              </a:ext>
            </a:extLst>
          </p:cNvPr>
          <p:cNvSpPr/>
          <p:nvPr/>
        </p:nvSpPr>
        <p:spPr bwMode="gray">
          <a:xfrm>
            <a:off x="10258460" y="4290510"/>
            <a:ext cx="182832" cy="182832"/>
          </a:xfrm>
          <a:prstGeom prst="ellipse">
            <a:avLst/>
          </a:prstGeom>
          <a:solidFill>
            <a:srgbClr val="FFFF00"/>
          </a:solid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rPr>
              <a:t>2</a:t>
            </a:r>
          </a:p>
        </p:txBody>
      </p:sp>
      <p:sp>
        <p:nvSpPr>
          <p:cNvPr id="353" name="Rectangle 352">
            <a:extLst>
              <a:ext uri="{FF2B5EF4-FFF2-40B4-BE49-F238E27FC236}">
                <a16:creationId xmlns:a16="http://schemas.microsoft.com/office/drawing/2014/main" id="{B383DF5F-F806-4CBD-96D3-A01BFD67E22D}"/>
              </a:ext>
            </a:extLst>
          </p:cNvPr>
          <p:cNvSpPr/>
          <p:nvPr/>
        </p:nvSpPr>
        <p:spPr bwMode="gray">
          <a:xfrm>
            <a:off x="8657671" y="2222206"/>
            <a:ext cx="1360161" cy="2870886"/>
          </a:xfrm>
          <a:prstGeom prst="rect">
            <a:avLst/>
          </a:prstGeom>
          <a:solidFill>
            <a:srgbClr val="0070C0"/>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chemeClr val="bg1"/>
                </a:solidFill>
              </a:rPr>
              <a:t>            NBA Decisioning</a:t>
            </a:r>
          </a:p>
        </p:txBody>
      </p:sp>
      <p:sp>
        <p:nvSpPr>
          <p:cNvPr id="356" name="TextBox 355">
            <a:extLst>
              <a:ext uri="{FF2B5EF4-FFF2-40B4-BE49-F238E27FC236}">
                <a16:creationId xmlns:a16="http://schemas.microsoft.com/office/drawing/2014/main" id="{A3F7D958-2259-497A-9819-60EE7D56774D}"/>
              </a:ext>
            </a:extLst>
          </p:cNvPr>
          <p:cNvSpPr txBox="1"/>
          <p:nvPr/>
        </p:nvSpPr>
        <p:spPr>
          <a:xfrm>
            <a:off x="7826548" y="1893938"/>
            <a:ext cx="3083536" cy="169277"/>
          </a:xfrm>
          <a:prstGeom prst="rect">
            <a:avLst/>
          </a:prstGeom>
          <a:noFill/>
        </p:spPr>
        <p:txBody>
          <a:bodyPr wrap="square" lIns="0" tIns="0" rIns="0" bIns="0" rtlCol="0">
            <a:spAutoFit/>
          </a:bodyPr>
          <a:lstStyle/>
          <a:p>
            <a:r>
              <a:rPr lang="en-US" sz="1100" dirty="0">
                <a:solidFill>
                  <a:schemeClr val="tx2"/>
                </a:solidFill>
              </a:rPr>
              <a:t>NBA presented based on </a:t>
            </a:r>
            <a:r>
              <a:rPr lang="en-US" sz="1100" dirty="0">
                <a:solidFill>
                  <a:schemeClr val="tx2"/>
                </a:solidFill>
                <a:highlight>
                  <a:srgbClr val="FFFF00"/>
                </a:highlight>
              </a:rPr>
              <a:t>real-time</a:t>
            </a:r>
            <a:r>
              <a:rPr lang="en-US" sz="1100" dirty="0">
                <a:solidFill>
                  <a:schemeClr val="tx2"/>
                </a:solidFill>
              </a:rPr>
              <a:t> decisioning</a:t>
            </a:r>
          </a:p>
        </p:txBody>
      </p:sp>
      <p:sp>
        <p:nvSpPr>
          <p:cNvPr id="358" name="Oval 357">
            <a:extLst>
              <a:ext uri="{FF2B5EF4-FFF2-40B4-BE49-F238E27FC236}">
                <a16:creationId xmlns:a16="http://schemas.microsoft.com/office/drawing/2014/main" id="{1C458CB8-A5AD-4BE9-B55B-82BA47E11CBB}"/>
              </a:ext>
            </a:extLst>
          </p:cNvPr>
          <p:cNvSpPr/>
          <p:nvPr/>
        </p:nvSpPr>
        <p:spPr bwMode="gray">
          <a:xfrm>
            <a:off x="8110569" y="2319913"/>
            <a:ext cx="182832" cy="182832"/>
          </a:xfrm>
          <a:prstGeom prst="ellipse">
            <a:avLst/>
          </a:prstGeom>
          <a:solidFill>
            <a:srgbClr val="FFFF00"/>
          </a:solid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rPr>
              <a:t>4</a:t>
            </a:r>
          </a:p>
        </p:txBody>
      </p:sp>
      <p:sp>
        <p:nvSpPr>
          <p:cNvPr id="359" name="Oval 358">
            <a:extLst>
              <a:ext uri="{FF2B5EF4-FFF2-40B4-BE49-F238E27FC236}">
                <a16:creationId xmlns:a16="http://schemas.microsoft.com/office/drawing/2014/main" id="{572FC1F6-479E-400A-B136-15CA092AB89B}"/>
              </a:ext>
            </a:extLst>
          </p:cNvPr>
          <p:cNvSpPr/>
          <p:nvPr/>
        </p:nvSpPr>
        <p:spPr bwMode="gray">
          <a:xfrm>
            <a:off x="9329106" y="1711684"/>
            <a:ext cx="182832" cy="182832"/>
          </a:xfrm>
          <a:prstGeom prst="ellipse">
            <a:avLst/>
          </a:prstGeom>
          <a:solidFill>
            <a:srgbClr val="FFFF00"/>
          </a:solid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100" b="1" dirty="0">
                <a:solidFill>
                  <a:schemeClr val="tx1"/>
                </a:solidFill>
              </a:rPr>
              <a:t>5</a:t>
            </a:r>
          </a:p>
        </p:txBody>
      </p:sp>
      <p:sp>
        <p:nvSpPr>
          <p:cNvPr id="375" name="Oval 374">
            <a:extLst>
              <a:ext uri="{FF2B5EF4-FFF2-40B4-BE49-F238E27FC236}">
                <a16:creationId xmlns:a16="http://schemas.microsoft.com/office/drawing/2014/main" id="{98F68503-C55C-4E6B-AF8E-81016709720A}"/>
              </a:ext>
            </a:extLst>
          </p:cNvPr>
          <p:cNvSpPr/>
          <p:nvPr/>
        </p:nvSpPr>
        <p:spPr bwMode="gray">
          <a:xfrm>
            <a:off x="2279955" y="3947146"/>
            <a:ext cx="319957" cy="319957"/>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dirty="0">
              <a:solidFill>
                <a:schemeClr val="tx1"/>
              </a:solidFill>
            </a:endParaRPr>
          </a:p>
        </p:txBody>
      </p:sp>
      <p:sp>
        <p:nvSpPr>
          <p:cNvPr id="376" name="TextBox 375">
            <a:extLst>
              <a:ext uri="{FF2B5EF4-FFF2-40B4-BE49-F238E27FC236}">
                <a16:creationId xmlns:a16="http://schemas.microsoft.com/office/drawing/2014/main" id="{BD2556FE-ABD7-45C9-8466-9801AAF617E3}"/>
              </a:ext>
            </a:extLst>
          </p:cNvPr>
          <p:cNvSpPr txBox="1"/>
          <p:nvPr/>
        </p:nvSpPr>
        <p:spPr>
          <a:xfrm>
            <a:off x="2289402" y="4037893"/>
            <a:ext cx="456575" cy="138463"/>
          </a:xfrm>
          <a:prstGeom prst="rect">
            <a:avLst/>
          </a:prstGeom>
          <a:noFill/>
        </p:spPr>
        <p:txBody>
          <a:bodyPr wrap="square" lIns="0" tIns="0" rIns="0" bIns="0" rtlCol="0">
            <a:spAutoFit/>
          </a:bodyPr>
          <a:lstStyle/>
          <a:p>
            <a:r>
              <a:rPr lang="en-US" sz="900" b="1" dirty="0">
                <a:solidFill>
                  <a:schemeClr val="bg1"/>
                </a:solidFill>
              </a:rPr>
              <a:t>Offline</a:t>
            </a:r>
          </a:p>
        </p:txBody>
      </p:sp>
      <p:sp>
        <p:nvSpPr>
          <p:cNvPr id="379" name="Oval 378">
            <a:extLst>
              <a:ext uri="{FF2B5EF4-FFF2-40B4-BE49-F238E27FC236}">
                <a16:creationId xmlns:a16="http://schemas.microsoft.com/office/drawing/2014/main" id="{C5C9F7A1-6677-4D88-B5A2-428CAB5EA8AF}"/>
              </a:ext>
            </a:extLst>
          </p:cNvPr>
          <p:cNvSpPr/>
          <p:nvPr/>
        </p:nvSpPr>
        <p:spPr bwMode="gray">
          <a:xfrm>
            <a:off x="4758029" y="674419"/>
            <a:ext cx="399258" cy="402231"/>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dirty="0">
              <a:solidFill>
                <a:schemeClr val="tx1"/>
              </a:solidFill>
            </a:endParaRPr>
          </a:p>
        </p:txBody>
      </p:sp>
      <p:sp>
        <p:nvSpPr>
          <p:cNvPr id="380" name="TextBox 379">
            <a:extLst>
              <a:ext uri="{FF2B5EF4-FFF2-40B4-BE49-F238E27FC236}">
                <a16:creationId xmlns:a16="http://schemas.microsoft.com/office/drawing/2014/main" id="{24639371-4AC8-4D23-B36C-BA907F6C4B08}"/>
              </a:ext>
            </a:extLst>
          </p:cNvPr>
          <p:cNvSpPr txBox="1"/>
          <p:nvPr/>
        </p:nvSpPr>
        <p:spPr>
          <a:xfrm>
            <a:off x="4755711" y="786323"/>
            <a:ext cx="456575" cy="161541"/>
          </a:xfrm>
          <a:prstGeom prst="rect">
            <a:avLst/>
          </a:prstGeom>
          <a:noFill/>
        </p:spPr>
        <p:txBody>
          <a:bodyPr wrap="square" lIns="0" tIns="0" rIns="0" bIns="0" rtlCol="0">
            <a:spAutoFit/>
          </a:bodyPr>
          <a:lstStyle/>
          <a:p>
            <a:r>
              <a:rPr lang="en-US" sz="1050" b="1" dirty="0">
                <a:solidFill>
                  <a:schemeClr val="bg1"/>
                </a:solidFill>
              </a:rPr>
              <a:t>Offline</a:t>
            </a:r>
          </a:p>
        </p:txBody>
      </p:sp>
      <p:sp>
        <p:nvSpPr>
          <p:cNvPr id="381" name="Oval 380">
            <a:extLst>
              <a:ext uri="{FF2B5EF4-FFF2-40B4-BE49-F238E27FC236}">
                <a16:creationId xmlns:a16="http://schemas.microsoft.com/office/drawing/2014/main" id="{15DF850A-C735-4DFC-8121-45B528172666}"/>
              </a:ext>
            </a:extLst>
          </p:cNvPr>
          <p:cNvSpPr/>
          <p:nvPr/>
        </p:nvSpPr>
        <p:spPr bwMode="gray">
          <a:xfrm>
            <a:off x="11108862" y="677572"/>
            <a:ext cx="399258" cy="402231"/>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dirty="0">
              <a:solidFill>
                <a:schemeClr val="tx1"/>
              </a:solidFill>
            </a:endParaRPr>
          </a:p>
        </p:txBody>
      </p:sp>
      <p:sp>
        <p:nvSpPr>
          <p:cNvPr id="382" name="TextBox 381">
            <a:extLst>
              <a:ext uri="{FF2B5EF4-FFF2-40B4-BE49-F238E27FC236}">
                <a16:creationId xmlns:a16="http://schemas.microsoft.com/office/drawing/2014/main" id="{E5867314-8D7A-432B-BA8E-19C54CCBAD4D}"/>
              </a:ext>
            </a:extLst>
          </p:cNvPr>
          <p:cNvSpPr txBox="1"/>
          <p:nvPr/>
        </p:nvSpPr>
        <p:spPr>
          <a:xfrm>
            <a:off x="11106545" y="789475"/>
            <a:ext cx="456575" cy="161541"/>
          </a:xfrm>
          <a:prstGeom prst="rect">
            <a:avLst/>
          </a:prstGeom>
          <a:noFill/>
        </p:spPr>
        <p:txBody>
          <a:bodyPr wrap="square" lIns="0" tIns="0" rIns="0" bIns="0" rtlCol="0">
            <a:spAutoFit/>
          </a:bodyPr>
          <a:lstStyle/>
          <a:p>
            <a:r>
              <a:rPr lang="en-US" sz="1050" b="1" dirty="0">
                <a:solidFill>
                  <a:schemeClr val="bg1"/>
                </a:solidFill>
              </a:rPr>
              <a:t>Online</a:t>
            </a:r>
          </a:p>
        </p:txBody>
      </p:sp>
      <p:sp>
        <p:nvSpPr>
          <p:cNvPr id="383" name="Oval 382">
            <a:extLst>
              <a:ext uri="{FF2B5EF4-FFF2-40B4-BE49-F238E27FC236}">
                <a16:creationId xmlns:a16="http://schemas.microsoft.com/office/drawing/2014/main" id="{A58F491A-46E9-4BB6-952F-C693CBC18C8A}"/>
              </a:ext>
            </a:extLst>
          </p:cNvPr>
          <p:cNvSpPr/>
          <p:nvPr/>
        </p:nvSpPr>
        <p:spPr bwMode="gray">
          <a:xfrm>
            <a:off x="10338985" y="2288908"/>
            <a:ext cx="182832" cy="182832"/>
          </a:xfrm>
          <a:prstGeom prst="ellipse">
            <a:avLst/>
          </a:prstGeom>
          <a:solidFill>
            <a:srgbClr val="FFFF00"/>
          </a:solid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solidFill>
                  <a:schemeClr val="tx1"/>
                </a:solidFill>
              </a:rPr>
              <a:t>3</a:t>
            </a:r>
          </a:p>
        </p:txBody>
      </p:sp>
      <p:cxnSp>
        <p:nvCxnSpPr>
          <p:cNvPr id="99" name="Straight Arrow Connector 98">
            <a:extLst>
              <a:ext uri="{FF2B5EF4-FFF2-40B4-BE49-F238E27FC236}">
                <a16:creationId xmlns:a16="http://schemas.microsoft.com/office/drawing/2014/main" id="{6139660E-4D0C-43F4-8904-C1F5B06F661A}"/>
              </a:ext>
            </a:extLst>
          </p:cNvPr>
          <p:cNvCxnSpPr>
            <a:cxnSpLocks/>
          </p:cNvCxnSpPr>
          <p:nvPr/>
        </p:nvCxnSpPr>
        <p:spPr>
          <a:xfrm flipH="1">
            <a:off x="10028264" y="4251984"/>
            <a:ext cx="588008"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5" name="Graphic 14" descr="Brain in head">
            <a:extLst>
              <a:ext uri="{FF2B5EF4-FFF2-40B4-BE49-F238E27FC236}">
                <a16:creationId xmlns:a16="http://schemas.microsoft.com/office/drawing/2014/main" id="{D9EFB451-FE7C-432B-99F6-7D6EF7B01B6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71625" y="4100172"/>
            <a:ext cx="433150" cy="433150"/>
          </a:xfrm>
          <a:prstGeom prst="rect">
            <a:avLst/>
          </a:prstGeom>
        </p:spPr>
      </p:pic>
      <p:pic>
        <p:nvPicPr>
          <p:cNvPr id="112" name="Graphic 111" descr="Brain in head">
            <a:extLst>
              <a:ext uri="{FF2B5EF4-FFF2-40B4-BE49-F238E27FC236}">
                <a16:creationId xmlns:a16="http://schemas.microsoft.com/office/drawing/2014/main" id="{2B4E9093-62FA-4ADB-9C6C-BD96E43DB23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flipH="1">
            <a:off x="2908697" y="4100172"/>
            <a:ext cx="429656" cy="433150"/>
          </a:xfrm>
          <a:prstGeom prst="rect">
            <a:avLst/>
          </a:prstGeom>
        </p:spPr>
      </p:pic>
      <p:sp>
        <p:nvSpPr>
          <p:cNvPr id="125" name="Oval 124">
            <a:extLst>
              <a:ext uri="{FF2B5EF4-FFF2-40B4-BE49-F238E27FC236}">
                <a16:creationId xmlns:a16="http://schemas.microsoft.com/office/drawing/2014/main" id="{8367A86A-66D2-4C88-BDE5-156338246B11}"/>
              </a:ext>
            </a:extLst>
          </p:cNvPr>
          <p:cNvSpPr/>
          <p:nvPr/>
        </p:nvSpPr>
        <p:spPr bwMode="gray">
          <a:xfrm>
            <a:off x="8694421" y="2245457"/>
            <a:ext cx="319957" cy="319957"/>
          </a:xfrm>
          <a:prstGeom prst="ellipse">
            <a:avLst/>
          </a:prstGeom>
          <a:solidFill>
            <a:srgbClr val="92D050"/>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dirty="0">
              <a:solidFill>
                <a:schemeClr val="tx1"/>
              </a:solidFill>
            </a:endParaRPr>
          </a:p>
        </p:txBody>
      </p:sp>
      <p:sp>
        <p:nvSpPr>
          <p:cNvPr id="126" name="TextBox 125">
            <a:extLst>
              <a:ext uri="{FF2B5EF4-FFF2-40B4-BE49-F238E27FC236}">
                <a16:creationId xmlns:a16="http://schemas.microsoft.com/office/drawing/2014/main" id="{D3AEE5BD-444F-4193-9BE5-8DA80480F3F2}"/>
              </a:ext>
            </a:extLst>
          </p:cNvPr>
          <p:cNvSpPr txBox="1"/>
          <p:nvPr/>
        </p:nvSpPr>
        <p:spPr>
          <a:xfrm>
            <a:off x="8701247" y="2323577"/>
            <a:ext cx="456575" cy="138463"/>
          </a:xfrm>
          <a:prstGeom prst="rect">
            <a:avLst/>
          </a:prstGeom>
          <a:noFill/>
        </p:spPr>
        <p:txBody>
          <a:bodyPr wrap="square" lIns="0" tIns="0" rIns="0" bIns="0" rtlCol="0">
            <a:spAutoFit/>
          </a:bodyPr>
          <a:lstStyle/>
          <a:p>
            <a:r>
              <a:rPr lang="en-US" sz="900" b="1" dirty="0">
                <a:solidFill>
                  <a:schemeClr val="bg1"/>
                </a:solidFill>
              </a:rPr>
              <a:t>Online</a:t>
            </a:r>
          </a:p>
        </p:txBody>
      </p:sp>
      <p:sp>
        <p:nvSpPr>
          <p:cNvPr id="127" name="TextBox 126">
            <a:extLst>
              <a:ext uri="{FF2B5EF4-FFF2-40B4-BE49-F238E27FC236}">
                <a16:creationId xmlns:a16="http://schemas.microsoft.com/office/drawing/2014/main" id="{00E24173-900C-44DA-B534-AA671ADCD0B9}"/>
              </a:ext>
            </a:extLst>
          </p:cNvPr>
          <p:cNvSpPr txBox="1"/>
          <p:nvPr/>
        </p:nvSpPr>
        <p:spPr>
          <a:xfrm>
            <a:off x="8611634" y="4751157"/>
            <a:ext cx="824146" cy="246157"/>
          </a:xfrm>
          <a:prstGeom prst="rect">
            <a:avLst/>
          </a:prstGeom>
          <a:noFill/>
        </p:spPr>
        <p:txBody>
          <a:bodyPr wrap="square" lIns="0" tIns="0" rIns="0" bIns="0" rtlCol="0">
            <a:spAutoFit/>
          </a:bodyPr>
          <a:lstStyle/>
          <a:p>
            <a:pPr algn="ctr"/>
            <a:r>
              <a:rPr lang="en-US" sz="800" b="1" dirty="0">
                <a:solidFill>
                  <a:schemeClr val="bg1"/>
                </a:solidFill>
              </a:rPr>
              <a:t>Left Brain </a:t>
            </a:r>
          </a:p>
          <a:p>
            <a:pPr algn="ctr"/>
            <a:r>
              <a:rPr lang="en-US" sz="800" dirty="0">
                <a:solidFill>
                  <a:schemeClr val="bg1"/>
                </a:solidFill>
              </a:rPr>
              <a:t>(Rules Engine)</a:t>
            </a:r>
          </a:p>
        </p:txBody>
      </p:sp>
      <p:sp>
        <p:nvSpPr>
          <p:cNvPr id="128" name="TextBox 127">
            <a:extLst>
              <a:ext uri="{FF2B5EF4-FFF2-40B4-BE49-F238E27FC236}">
                <a16:creationId xmlns:a16="http://schemas.microsoft.com/office/drawing/2014/main" id="{ECD5415E-AAFB-4237-8FBB-BA757FDAB5E0}"/>
              </a:ext>
            </a:extLst>
          </p:cNvPr>
          <p:cNvSpPr txBox="1"/>
          <p:nvPr/>
        </p:nvSpPr>
        <p:spPr>
          <a:xfrm>
            <a:off x="9262457" y="4754434"/>
            <a:ext cx="824146" cy="246157"/>
          </a:xfrm>
          <a:prstGeom prst="rect">
            <a:avLst/>
          </a:prstGeom>
          <a:noFill/>
        </p:spPr>
        <p:txBody>
          <a:bodyPr wrap="square" lIns="0" tIns="0" rIns="0" bIns="0" rtlCol="0">
            <a:spAutoFit/>
          </a:bodyPr>
          <a:lstStyle/>
          <a:p>
            <a:pPr algn="ctr"/>
            <a:r>
              <a:rPr lang="en-US" sz="800" b="1" dirty="0">
                <a:solidFill>
                  <a:schemeClr val="bg1"/>
                </a:solidFill>
              </a:rPr>
              <a:t>Right Brain </a:t>
            </a:r>
          </a:p>
          <a:p>
            <a:pPr algn="ctr"/>
            <a:r>
              <a:rPr lang="en-US" sz="800" dirty="0">
                <a:solidFill>
                  <a:schemeClr val="bg1"/>
                </a:solidFill>
              </a:rPr>
              <a:t>(AI / ML)</a:t>
            </a:r>
          </a:p>
        </p:txBody>
      </p:sp>
      <p:pic>
        <p:nvPicPr>
          <p:cNvPr id="129" name="Graphic 128" descr="Brain in head">
            <a:extLst>
              <a:ext uri="{FF2B5EF4-FFF2-40B4-BE49-F238E27FC236}">
                <a16:creationId xmlns:a16="http://schemas.microsoft.com/office/drawing/2014/main" id="{898F2E68-21A2-48C6-9C0A-A6D75D15766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936890" y="4308753"/>
            <a:ext cx="433150" cy="433150"/>
          </a:xfrm>
          <a:prstGeom prst="rect">
            <a:avLst/>
          </a:prstGeom>
        </p:spPr>
      </p:pic>
      <p:pic>
        <p:nvPicPr>
          <p:cNvPr id="131" name="Graphic 130" descr="Brain in head">
            <a:extLst>
              <a:ext uri="{FF2B5EF4-FFF2-40B4-BE49-F238E27FC236}">
                <a16:creationId xmlns:a16="http://schemas.microsoft.com/office/drawing/2014/main" id="{CBB9A8B7-A2E9-4F4A-82ED-5251F373F3C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flipH="1">
            <a:off x="9273962" y="4308753"/>
            <a:ext cx="429656" cy="433150"/>
          </a:xfrm>
          <a:prstGeom prst="rect">
            <a:avLst/>
          </a:prstGeom>
        </p:spPr>
      </p:pic>
      <p:pic>
        <p:nvPicPr>
          <p:cNvPr id="17" name="Graphic 16" descr="Ear">
            <a:extLst>
              <a:ext uri="{FF2B5EF4-FFF2-40B4-BE49-F238E27FC236}">
                <a16:creationId xmlns:a16="http://schemas.microsoft.com/office/drawing/2014/main" id="{77157FBA-77BA-48CD-99F7-B438BCAB6689}"/>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700575" y="2628850"/>
            <a:ext cx="337169" cy="337169"/>
          </a:xfrm>
          <a:prstGeom prst="rect">
            <a:avLst/>
          </a:prstGeom>
        </p:spPr>
      </p:pic>
      <p:pic>
        <p:nvPicPr>
          <p:cNvPr id="19" name="Graphic 18" descr="Eyes">
            <a:extLst>
              <a:ext uri="{FF2B5EF4-FFF2-40B4-BE49-F238E27FC236}">
                <a16:creationId xmlns:a16="http://schemas.microsoft.com/office/drawing/2014/main" id="{43E988F4-4F45-4A90-82D3-2C80236D674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079491" y="2531651"/>
            <a:ext cx="556897" cy="556897"/>
          </a:xfrm>
          <a:prstGeom prst="rect">
            <a:avLst/>
          </a:prstGeom>
        </p:spPr>
      </p:pic>
      <p:sp>
        <p:nvSpPr>
          <p:cNvPr id="132" name="TextBox 131">
            <a:extLst>
              <a:ext uri="{FF2B5EF4-FFF2-40B4-BE49-F238E27FC236}">
                <a16:creationId xmlns:a16="http://schemas.microsoft.com/office/drawing/2014/main" id="{8270C268-C90E-46C6-95E1-7983C645BA2D}"/>
              </a:ext>
            </a:extLst>
          </p:cNvPr>
          <p:cNvSpPr txBox="1"/>
          <p:nvPr/>
        </p:nvSpPr>
        <p:spPr>
          <a:xfrm>
            <a:off x="8967835" y="2908974"/>
            <a:ext cx="824146" cy="123079"/>
          </a:xfrm>
          <a:prstGeom prst="rect">
            <a:avLst/>
          </a:prstGeom>
          <a:noFill/>
        </p:spPr>
        <p:txBody>
          <a:bodyPr wrap="square" lIns="0" tIns="0" rIns="0" bIns="0" rtlCol="0">
            <a:spAutoFit/>
          </a:bodyPr>
          <a:lstStyle/>
          <a:p>
            <a:pPr algn="ctr"/>
            <a:r>
              <a:rPr lang="en-US" sz="800" dirty="0">
                <a:solidFill>
                  <a:schemeClr val="bg1"/>
                </a:solidFill>
              </a:rPr>
              <a:t>Sensory system</a:t>
            </a:r>
          </a:p>
        </p:txBody>
      </p:sp>
      <p:pic>
        <p:nvPicPr>
          <p:cNvPr id="22" name="Graphic 21" descr="Cursor">
            <a:extLst>
              <a:ext uri="{FF2B5EF4-FFF2-40B4-BE49-F238E27FC236}">
                <a16:creationId xmlns:a16="http://schemas.microsoft.com/office/drawing/2014/main" id="{3C257DBE-1973-4884-A843-EE0C90A5BEB8}"/>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07965" y="2683884"/>
            <a:ext cx="269197" cy="269197"/>
          </a:xfrm>
          <a:prstGeom prst="rect">
            <a:avLst/>
          </a:prstGeom>
        </p:spPr>
      </p:pic>
      <p:sp>
        <p:nvSpPr>
          <p:cNvPr id="23" name="Speech Bubble: Rectangle with Corners Rounded 22">
            <a:extLst>
              <a:ext uri="{FF2B5EF4-FFF2-40B4-BE49-F238E27FC236}">
                <a16:creationId xmlns:a16="http://schemas.microsoft.com/office/drawing/2014/main" id="{C7FDD0F8-41B1-45B5-851B-B3C99F58FA6E}"/>
              </a:ext>
            </a:extLst>
          </p:cNvPr>
          <p:cNvSpPr/>
          <p:nvPr/>
        </p:nvSpPr>
        <p:spPr bwMode="gray">
          <a:xfrm>
            <a:off x="2373375" y="2922302"/>
            <a:ext cx="874770" cy="417526"/>
          </a:xfrm>
          <a:prstGeom prst="wedgeRoundRectCallout">
            <a:avLst>
              <a:gd name="adj1" fmla="val -129960"/>
              <a:gd name="adj2" fmla="val -107595"/>
              <a:gd name="adj3" fmla="val 16667"/>
            </a:avLst>
          </a:prstGeom>
          <a:no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33" name="Speech Bubble: Rectangle with Corners Rounded 132">
            <a:extLst>
              <a:ext uri="{FF2B5EF4-FFF2-40B4-BE49-F238E27FC236}">
                <a16:creationId xmlns:a16="http://schemas.microsoft.com/office/drawing/2014/main" id="{64C1B0D4-3225-4D65-A389-7A9A08775F10}"/>
              </a:ext>
            </a:extLst>
          </p:cNvPr>
          <p:cNvSpPr/>
          <p:nvPr/>
        </p:nvSpPr>
        <p:spPr bwMode="gray">
          <a:xfrm>
            <a:off x="2372045" y="2917852"/>
            <a:ext cx="1127487" cy="421976"/>
          </a:xfrm>
          <a:prstGeom prst="wedgeRoundRectCallout">
            <a:avLst>
              <a:gd name="adj1" fmla="val 114189"/>
              <a:gd name="adj2" fmla="val -104971"/>
              <a:gd name="adj3" fmla="val 16667"/>
            </a:avLst>
          </a:prstGeom>
          <a:no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highlight>
                  <a:srgbClr val="FFFF00"/>
                </a:highlight>
              </a:rPr>
              <a:t>Customers and colleagues mostly interact during the day</a:t>
            </a:r>
          </a:p>
        </p:txBody>
      </p:sp>
      <p:sp>
        <p:nvSpPr>
          <p:cNvPr id="134" name="Speech Bubble: Rectangle with Corners Rounded 133">
            <a:extLst>
              <a:ext uri="{FF2B5EF4-FFF2-40B4-BE49-F238E27FC236}">
                <a16:creationId xmlns:a16="http://schemas.microsoft.com/office/drawing/2014/main" id="{8ED84851-C9D7-4080-B55E-8EDA17F91E7A}"/>
              </a:ext>
            </a:extLst>
          </p:cNvPr>
          <p:cNvSpPr/>
          <p:nvPr/>
        </p:nvSpPr>
        <p:spPr bwMode="gray">
          <a:xfrm>
            <a:off x="2500807" y="3417537"/>
            <a:ext cx="874770" cy="315651"/>
          </a:xfrm>
          <a:prstGeom prst="wedgeRoundRectCallout">
            <a:avLst>
              <a:gd name="adj1" fmla="val -6036"/>
              <a:gd name="adj2" fmla="val 109370"/>
              <a:gd name="adj3" fmla="val 16667"/>
            </a:avLst>
          </a:prstGeom>
          <a:no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highlight>
                  <a:srgbClr val="FFFF00"/>
                </a:highlight>
              </a:rPr>
              <a:t>Brain works during the night</a:t>
            </a:r>
          </a:p>
        </p:txBody>
      </p:sp>
      <p:sp>
        <p:nvSpPr>
          <p:cNvPr id="135" name="Speech Bubble: Rectangle with Corners Rounded 134">
            <a:extLst>
              <a:ext uri="{FF2B5EF4-FFF2-40B4-BE49-F238E27FC236}">
                <a16:creationId xmlns:a16="http://schemas.microsoft.com/office/drawing/2014/main" id="{0A74D36C-47ED-4A3A-8907-5187521273F6}"/>
              </a:ext>
            </a:extLst>
          </p:cNvPr>
          <p:cNvSpPr/>
          <p:nvPr/>
        </p:nvSpPr>
        <p:spPr bwMode="gray">
          <a:xfrm>
            <a:off x="7847389" y="3750812"/>
            <a:ext cx="627524" cy="662210"/>
          </a:xfrm>
          <a:prstGeom prst="wedgeRoundRectCallout">
            <a:avLst>
              <a:gd name="adj1" fmla="val 75813"/>
              <a:gd name="adj2" fmla="val -55221"/>
              <a:gd name="adj3" fmla="val 16667"/>
            </a:avLst>
          </a:prstGeom>
          <a:no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highlight>
                  <a:srgbClr val="FFFF00"/>
                </a:highlight>
              </a:rPr>
              <a:t>Brain works day &amp; night, assisting live interactions</a:t>
            </a:r>
          </a:p>
        </p:txBody>
      </p:sp>
      <p:pic>
        <p:nvPicPr>
          <p:cNvPr id="27" name="Graphic 26" descr="Gears">
            <a:extLst>
              <a:ext uri="{FF2B5EF4-FFF2-40B4-BE49-F238E27FC236}">
                <a16:creationId xmlns:a16="http://schemas.microsoft.com/office/drawing/2014/main" id="{94D8D413-9DB3-4A42-A5ED-473A56F88A90}"/>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rot="3367362">
            <a:off x="9061025" y="3252870"/>
            <a:ext cx="525195" cy="525195"/>
          </a:xfrm>
          <a:prstGeom prst="rect">
            <a:avLst/>
          </a:prstGeom>
        </p:spPr>
      </p:pic>
      <p:sp>
        <p:nvSpPr>
          <p:cNvPr id="136" name="TextBox 135">
            <a:extLst>
              <a:ext uri="{FF2B5EF4-FFF2-40B4-BE49-F238E27FC236}">
                <a16:creationId xmlns:a16="http://schemas.microsoft.com/office/drawing/2014/main" id="{DCDB5C89-5382-434C-A402-C6FA19BC45B2}"/>
              </a:ext>
            </a:extLst>
          </p:cNvPr>
          <p:cNvSpPr txBox="1"/>
          <p:nvPr/>
        </p:nvSpPr>
        <p:spPr>
          <a:xfrm>
            <a:off x="8926468" y="3635862"/>
            <a:ext cx="824146" cy="369236"/>
          </a:xfrm>
          <a:prstGeom prst="rect">
            <a:avLst/>
          </a:prstGeom>
          <a:noFill/>
        </p:spPr>
        <p:txBody>
          <a:bodyPr wrap="square" lIns="0" tIns="0" rIns="0" bIns="0" rtlCol="0">
            <a:spAutoFit/>
          </a:bodyPr>
          <a:lstStyle/>
          <a:p>
            <a:pPr algn="ctr"/>
            <a:r>
              <a:rPr lang="en-US" sz="800" dirty="0">
                <a:solidFill>
                  <a:schemeClr val="bg1"/>
                </a:solidFill>
              </a:rPr>
              <a:t>Real-time journey orchestration</a:t>
            </a:r>
          </a:p>
        </p:txBody>
      </p:sp>
      <p:sp>
        <p:nvSpPr>
          <p:cNvPr id="137" name="TextBox 136">
            <a:extLst>
              <a:ext uri="{FF2B5EF4-FFF2-40B4-BE49-F238E27FC236}">
                <a16:creationId xmlns:a16="http://schemas.microsoft.com/office/drawing/2014/main" id="{EBBBBA25-EE0D-4BA8-9329-0AA7D7A52DEB}"/>
              </a:ext>
            </a:extLst>
          </p:cNvPr>
          <p:cNvSpPr txBox="1"/>
          <p:nvPr/>
        </p:nvSpPr>
        <p:spPr>
          <a:xfrm>
            <a:off x="2223453" y="4512109"/>
            <a:ext cx="824146" cy="246157"/>
          </a:xfrm>
          <a:prstGeom prst="rect">
            <a:avLst/>
          </a:prstGeom>
          <a:noFill/>
        </p:spPr>
        <p:txBody>
          <a:bodyPr wrap="square" lIns="0" tIns="0" rIns="0" bIns="0" rtlCol="0">
            <a:spAutoFit/>
          </a:bodyPr>
          <a:lstStyle/>
          <a:p>
            <a:pPr algn="ctr"/>
            <a:r>
              <a:rPr lang="en-US" sz="800" b="1" dirty="0">
                <a:solidFill>
                  <a:schemeClr val="bg1"/>
                </a:solidFill>
              </a:rPr>
              <a:t>Left Brain </a:t>
            </a:r>
          </a:p>
          <a:p>
            <a:pPr algn="ctr"/>
            <a:r>
              <a:rPr lang="en-US" sz="800" dirty="0">
                <a:solidFill>
                  <a:schemeClr val="bg1"/>
                </a:solidFill>
              </a:rPr>
              <a:t>(Rules Engine)</a:t>
            </a:r>
          </a:p>
        </p:txBody>
      </p:sp>
      <p:sp>
        <p:nvSpPr>
          <p:cNvPr id="138" name="TextBox 137">
            <a:extLst>
              <a:ext uri="{FF2B5EF4-FFF2-40B4-BE49-F238E27FC236}">
                <a16:creationId xmlns:a16="http://schemas.microsoft.com/office/drawing/2014/main" id="{C7BD8C64-A846-4BC1-9125-93A4894AFDCF}"/>
              </a:ext>
            </a:extLst>
          </p:cNvPr>
          <p:cNvSpPr txBox="1"/>
          <p:nvPr/>
        </p:nvSpPr>
        <p:spPr>
          <a:xfrm>
            <a:off x="2881974" y="4505939"/>
            <a:ext cx="824146" cy="246157"/>
          </a:xfrm>
          <a:prstGeom prst="rect">
            <a:avLst/>
          </a:prstGeom>
          <a:noFill/>
        </p:spPr>
        <p:txBody>
          <a:bodyPr wrap="square" lIns="0" tIns="0" rIns="0" bIns="0" rtlCol="0">
            <a:spAutoFit/>
          </a:bodyPr>
          <a:lstStyle/>
          <a:p>
            <a:pPr algn="ctr"/>
            <a:r>
              <a:rPr lang="en-US" sz="800" b="1" dirty="0">
                <a:solidFill>
                  <a:schemeClr val="bg1"/>
                </a:solidFill>
              </a:rPr>
              <a:t>Right Brain </a:t>
            </a:r>
          </a:p>
          <a:p>
            <a:pPr algn="ctr"/>
            <a:r>
              <a:rPr lang="en-US" sz="800" dirty="0">
                <a:solidFill>
                  <a:schemeClr val="bg1"/>
                </a:solidFill>
              </a:rPr>
              <a:t>(AI / ML)</a:t>
            </a:r>
          </a:p>
        </p:txBody>
      </p:sp>
      <p:sp>
        <p:nvSpPr>
          <p:cNvPr id="144" name="Rectangle 143">
            <a:extLst>
              <a:ext uri="{FF2B5EF4-FFF2-40B4-BE49-F238E27FC236}">
                <a16:creationId xmlns:a16="http://schemas.microsoft.com/office/drawing/2014/main" id="{888E9EC9-0779-4E9A-8AD2-1C56156FE13C}"/>
              </a:ext>
            </a:extLst>
          </p:cNvPr>
          <p:cNvSpPr/>
          <p:nvPr/>
        </p:nvSpPr>
        <p:spPr bwMode="gray">
          <a:xfrm>
            <a:off x="245505" y="4390805"/>
            <a:ext cx="1354898" cy="624944"/>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Customer Profile</a:t>
            </a:r>
          </a:p>
        </p:txBody>
      </p:sp>
      <p:pic>
        <p:nvPicPr>
          <p:cNvPr id="31" name="Graphic 30" descr="Female Profile">
            <a:extLst>
              <a:ext uri="{FF2B5EF4-FFF2-40B4-BE49-F238E27FC236}">
                <a16:creationId xmlns:a16="http://schemas.microsoft.com/office/drawing/2014/main" id="{10246BD3-B9A2-443D-92C2-5431355BE0E9}"/>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79816" y="4605582"/>
            <a:ext cx="307935" cy="307935"/>
          </a:xfrm>
          <a:prstGeom prst="rect">
            <a:avLst/>
          </a:prstGeom>
        </p:spPr>
      </p:pic>
      <p:pic>
        <p:nvPicPr>
          <p:cNvPr id="147" name="Picture 146">
            <a:extLst>
              <a:ext uri="{FF2B5EF4-FFF2-40B4-BE49-F238E27FC236}">
                <a16:creationId xmlns:a16="http://schemas.microsoft.com/office/drawing/2014/main" id="{C34332E2-1165-48FC-B3C2-510F5D90B455}"/>
              </a:ext>
            </a:extLst>
          </p:cNvPr>
          <p:cNvPicPr>
            <a:picLocks noChangeAspect="1"/>
          </p:cNvPicPr>
          <p:nvPr/>
        </p:nvPicPr>
        <p:blipFill>
          <a:blip r:embed="rId27"/>
          <a:stretch>
            <a:fillRect/>
          </a:stretch>
        </p:blipFill>
        <p:spPr>
          <a:xfrm>
            <a:off x="426291" y="4631775"/>
            <a:ext cx="282559" cy="237607"/>
          </a:xfrm>
          <a:prstGeom prst="rect">
            <a:avLst/>
          </a:prstGeom>
        </p:spPr>
      </p:pic>
      <p:sp>
        <p:nvSpPr>
          <p:cNvPr id="159" name="Rectangle 158">
            <a:extLst>
              <a:ext uri="{FF2B5EF4-FFF2-40B4-BE49-F238E27FC236}">
                <a16:creationId xmlns:a16="http://schemas.microsoft.com/office/drawing/2014/main" id="{B616922B-79D9-4CDC-927E-99227C4D2E13}"/>
              </a:ext>
            </a:extLst>
          </p:cNvPr>
          <p:cNvSpPr/>
          <p:nvPr/>
        </p:nvSpPr>
        <p:spPr bwMode="gray">
          <a:xfrm>
            <a:off x="10616272" y="4485602"/>
            <a:ext cx="1354898" cy="624944"/>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Customer Profile</a:t>
            </a:r>
          </a:p>
        </p:txBody>
      </p:sp>
      <p:pic>
        <p:nvPicPr>
          <p:cNvPr id="160" name="Graphic 159" descr="Female Profile">
            <a:extLst>
              <a:ext uri="{FF2B5EF4-FFF2-40B4-BE49-F238E27FC236}">
                <a16:creationId xmlns:a16="http://schemas.microsoft.com/office/drawing/2014/main" id="{6B26A83A-434B-4163-ACB0-0E032B36199C}"/>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498387" y="4689346"/>
            <a:ext cx="307935" cy="307935"/>
          </a:xfrm>
          <a:prstGeom prst="rect">
            <a:avLst/>
          </a:prstGeom>
        </p:spPr>
      </p:pic>
      <p:pic>
        <p:nvPicPr>
          <p:cNvPr id="161" name="Picture 160">
            <a:extLst>
              <a:ext uri="{FF2B5EF4-FFF2-40B4-BE49-F238E27FC236}">
                <a16:creationId xmlns:a16="http://schemas.microsoft.com/office/drawing/2014/main" id="{6D1F5401-E559-4665-B869-C992C4AB0800}"/>
              </a:ext>
            </a:extLst>
          </p:cNvPr>
          <p:cNvPicPr>
            <a:picLocks noChangeAspect="1"/>
          </p:cNvPicPr>
          <p:nvPr/>
        </p:nvPicPr>
        <p:blipFill>
          <a:blip r:embed="rId27"/>
          <a:stretch>
            <a:fillRect/>
          </a:stretch>
        </p:blipFill>
        <p:spPr>
          <a:xfrm>
            <a:off x="10791978" y="4711839"/>
            <a:ext cx="282559" cy="237607"/>
          </a:xfrm>
          <a:prstGeom prst="rect">
            <a:avLst/>
          </a:prstGeom>
        </p:spPr>
      </p:pic>
      <p:sp>
        <p:nvSpPr>
          <p:cNvPr id="121" name="Rectangle 120">
            <a:extLst>
              <a:ext uri="{FF2B5EF4-FFF2-40B4-BE49-F238E27FC236}">
                <a16:creationId xmlns:a16="http://schemas.microsoft.com/office/drawing/2014/main" id="{1DD47125-CAAB-4E7D-B8C1-C7F6E5B9A91F}"/>
              </a:ext>
            </a:extLst>
          </p:cNvPr>
          <p:cNvSpPr/>
          <p:nvPr/>
        </p:nvSpPr>
        <p:spPr bwMode="gray">
          <a:xfrm>
            <a:off x="6109206" y="5242961"/>
            <a:ext cx="6026253" cy="1536919"/>
          </a:xfrm>
          <a:prstGeom prst="rect">
            <a:avLst/>
          </a:prstGeom>
          <a:solidFill>
            <a:schemeClr val="bg1"/>
          </a:solidFill>
          <a:ln w="1270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r>
              <a:rPr lang="en-US" sz="800" b="1" dirty="0">
                <a:solidFill>
                  <a:srgbClr val="0070C0"/>
                </a:solidFill>
              </a:rPr>
              <a:t>Why RTIM?</a:t>
            </a:r>
          </a:p>
          <a:p>
            <a:pPr marL="228531" indent="-228531">
              <a:buFont typeface="Wingdings" panose="05000000000000000000" pitchFamily="2" charset="2"/>
              <a:buChar char="ü"/>
            </a:pPr>
            <a:r>
              <a:rPr lang="en-US" sz="800" b="1" dirty="0">
                <a:solidFill>
                  <a:srgbClr val="0070C0"/>
                </a:solidFill>
              </a:rPr>
              <a:t>Customer experience: </a:t>
            </a:r>
            <a:r>
              <a:rPr lang="en-US" sz="800" dirty="0">
                <a:solidFill>
                  <a:schemeClr val="tx1"/>
                </a:solidFill>
              </a:rPr>
              <a:t>The ideal customer experience would be to utilize the newly learnt information about the customer’s interests and propensity to make insights-driven NBA decisioning during a live interaction, rather than defer and re-engage the customer the following day.</a:t>
            </a:r>
            <a:endParaRPr lang="en-US" sz="800" b="1" dirty="0">
              <a:solidFill>
                <a:srgbClr val="0070C0"/>
              </a:solidFill>
            </a:endParaRPr>
          </a:p>
          <a:p>
            <a:pPr marL="228531" indent="-228531">
              <a:buFont typeface="Wingdings" panose="05000000000000000000" pitchFamily="2" charset="2"/>
              <a:buChar char="ü"/>
            </a:pPr>
            <a:r>
              <a:rPr lang="en-US" sz="800" b="1" dirty="0">
                <a:solidFill>
                  <a:srgbClr val="0070C0"/>
                </a:solidFill>
              </a:rPr>
              <a:t>Monetization</a:t>
            </a:r>
            <a:r>
              <a:rPr lang="en-US" sz="800" dirty="0">
                <a:solidFill>
                  <a:srgbClr val="0070C0"/>
                </a:solidFill>
              </a:rPr>
              <a:t>: </a:t>
            </a:r>
            <a:r>
              <a:rPr lang="en-US" sz="800" dirty="0">
                <a:solidFill>
                  <a:schemeClr val="tx1"/>
                </a:solidFill>
              </a:rPr>
              <a:t>Engagement channels encounter significant new information and propensity of the customer during live interactions, that can be utilized for decisioning of monetization opportunities while the customer is actively engaged in the interaction and interested in CVS Health products and services. </a:t>
            </a:r>
            <a:r>
              <a:rPr lang="en-US" sz="800" b="1" dirty="0">
                <a:solidFill>
                  <a:srgbClr val="FF0000"/>
                </a:solidFill>
              </a:rPr>
              <a:t>A delayed action could be a lost opportunity!</a:t>
            </a:r>
          </a:p>
          <a:p>
            <a:pPr marL="228531" indent="-228531">
              <a:buFont typeface="Wingdings" panose="05000000000000000000" pitchFamily="2" charset="2"/>
              <a:buChar char="ü"/>
            </a:pPr>
            <a:r>
              <a:rPr lang="en-US" sz="800" b="1" dirty="0">
                <a:solidFill>
                  <a:srgbClr val="0070C0"/>
                </a:solidFill>
              </a:rPr>
              <a:t>Care Coordination</a:t>
            </a:r>
            <a:r>
              <a:rPr lang="en-US" sz="800" dirty="0">
                <a:solidFill>
                  <a:schemeClr val="tx1"/>
                </a:solidFill>
              </a:rPr>
              <a:t>: Warm transfers and customer interactions across multiple CVSH providers/colleagues will be assisted by seamless system workflow of actions.</a:t>
            </a:r>
          </a:p>
          <a:p>
            <a:pPr marL="228531" indent="-228531">
              <a:buFont typeface="Wingdings" panose="05000000000000000000" pitchFamily="2" charset="2"/>
              <a:buChar char="ü"/>
            </a:pPr>
            <a:r>
              <a:rPr lang="en-US" sz="800" b="1" dirty="0">
                <a:solidFill>
                  <a:srgbClr val="0070C0"/>
                </a:solidFill>
              </a:rPr>
              <a:t>Effectiveness</a:t>
            </a:r>
            <a:r>
              <a:rPr lang="en-US" sz="800" dirty="0">
                <a:solidFill>
                  <a:schemeClr val="tx1"/>
                </a:solidFill>
              </a:rPr>
              <a:t>: The most effective time to serve a customer with Next Best Actions is during a live interaction rather than defer to a subsequent interaction!</a:t>
            </a:r>
          </a:p>
          <a:p>
            <a:pPr marL="228531" indent="-228531">
              <a:buFont typeface="Wingdings" panose="05000000000000000000" pitchFamily="2" charset="2"/>
              <a:buChar char="ü"/>
            </a:pPr>
            <a:r>
              <a:rPr lang="en-US" sz="800" b="1" dirty="0">
                <a:solidFill>
                  <a:srgbClr val="0070C0"/>
                </a:solidFill>
              </a:rPr>
              <a:t>Cost savings: </a:t>
            </a:r>
            <a:r>
              <a:rPr lang="en-US" sz="800" dirty="0">
                <a:solidFill>
                  <a:schemeClr val="tx1"/>
                </a:solidFill>
              </a:rPr>
              <a:t>Avoidance of need for re-engagement results in reduction of outreach calls and thereby cost savings.</a:t>
            </a:r>
          </a:p>
        </p:txBody>
      </p:sp>
      <p:cxnSp>
        <p:nvCxnSpPr>
          <p:cNvPr id="140" name="Straight Arrow Connector 139">
            <a:extLst>
              <a:ext uri="{FF2B5EF4-FFF2-40B4-BE49-F238E27FC236}">
                <a16:creationId xmlns:a16="http://schemas.microsoft.com/office/drawing/2014/main" id="{8B55ED04-FFF5-4B9F-A88B-6D781C1064E6}"/>
              </a:ext>
            </a:extLst>
          </p:cNvPr>
          <p:cNvCxnSpPr>
            <a:cxnSpLocks/>
          </p:cNvCxnSpPr>
          <p:nvPr/>
        </p:nvCxnSpPr>
        <p:spPr>
          <a:xfrm flipV="1">
            <a:off x="1595729" y="4531096"/>
            <a:ext cx="654418" cy="1"/>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4B6C096-76F9-4D46-8280-AC4B59692531}"/>
              </a:ext>
            </a:extLst>
          </p:cNvPr>
          <p:cNvCxnSpPr>
            <a:cxnSpLocks/>
          </p:cNvCxnSpPr>
          <p:nvPr/>
        </p:nvCxnSpPr>
        <p:spPr>
          <a:xfrm flipH="1">
            <a:off x="10028264" y="4574940"/>
            <a:ext cx="588008"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5" name="Circle: Hollow 144">
            <a:extLst>
              <a:ext uri="{FF2B5EF4-FFF2-40B4-BE49-F238E27FC236}">
                <a16:creationId xmlns:a16="http://schemas.microsoft.com/office/drawing/2014/main" id="{C6B636CE-E108-4256-9D28-9725D99DF8A6}"/>
              </a:ext>
            </a:extLst>
          </p:cNvPr>
          <p:cNvSpPr/>
          <p:nvPr/>
        </p:nvSpPr>
        <p:spPr bwMode="gray">
          <a:xfrm>
            <a:off x="10071196" y="3083224"/>
            <a:ext cx="457081" cy="457081"/>
          </a:xfrm>
          <a:prstGeom prst="donut">
            <a:avLst>
              <a:gd name="adj" fmla="val 7587"/>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46" name="Isosceles Triangle 145">
            <a:extLst>
              <a:ext uri="{FF2B5EF4-FFF2-40B4-BE49-F238E27FC236}">
                <a16:creationId xmlns:a16="http://schemas.microsoft.com/office/drawing/2014/main" id="{41DC213E-F1A4-49E2-B9A3-98769F8DDDF4}"/>
              </a:ext>
            </a:extLst>
          </p:cNvPr>
          <p:cNvSpPr/>
          <p:nvPr/>
        </p:nvSpPr>
        <p:spPr bwMode="gray">
          <a:xfrm rot="16200000">
            <a:off x="10187999" y="3062135"/>
            <a:ext cx="129331" cy="94146"/>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48" name="Isosceles Triangle 147">
            <a:extLst>
              <a:ext uri="{FF2B5EF4-FFF2-40B4-BE49-F238E27FC236}">
                <a16:creationId xmlns:a16="http://schemas.microsoft.com/office/drawing/2014/main" id="{251038D3-4250-4168-911D-CFD0F3BFE486}"/>
              </a:ext>
            </a:extLst>
          </p:cNvPr>
          <p:cNvSpPr/>
          <p:nvPr/>
        </p:nvSpPr>
        <p:spPr bwMode="gray">
          <a:xfrm rot="5400000">
            <a:off x="10283304" y="3467250"/>
            <a:ext cx="129331" cy="94146"/>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51" name="TextBox 150">
            <a:extLst>
              <a:ext uri="{FF2B5EF4-FFF2-40B4-BE49-F238E27FC236}">
                <a16:creationId xmlns:a16="http://schemas.microsoft.com/office/drawing/2014/main" id="{B9D913F1-91D2-490A-AEAF-0251DB9330DD}"/>
              </a:ext>
            </a:extLst>
          </p:cNvPr>
          <p:cNvSpPr txBox="1"/>
          <p:nvPr/>
        </p:nvSpPr>
        <p:spPr>
          <a:xfrm>
            <a:off x="10067095" y="3226680"/>
            <a:ext cx="493484" cy="184666"/>
          </a:xfrm>
          <a:prstGeom prst="rect">
            <a:avLst/>
          </a:prstGeom>
          <a:noFill/>
        </p:spPr>
        <p:txBody>
          <a:bodyPr wrap="square" lIns="0" tIns="0" rIns="0" bIns="0" rtlCol="0">
            <a:spAutoFit/>
          </a:bodyPr>
          <a:lstStyle/>
          <a:p>
            <a:pPr algn="ctr"/>
            <a:r>
              <a:rPr lang="en-US" sz="600" b="1" dirty="0">
                <a:solidFill>
                  <a:schemeClr val="tx2"/>
                </a:solidFill>
              </a:rPr>
              <a:t>Continuous learning</a:t>
            </a:r>
          </a:p>
        </p:txBody>
      </p:sp>
      <p:sp>
        <p:nvSpPr>
          <p:cNvPr id="165" name="Circle: Hollow 164">
            <a:extLst>
              <a:ext uri="{FF2B5EF4-FFF2-40B4-BE49-F238E27FC236}">
                <a16:creationId xmlns:a16="http://schemas.microsoft.com/office/drawing/2014/main" id="{EDAC6A45-37BB-4EA1-8B52-7BBC8772E96B}"/>
              </a:ext>
            </a:extLst>
          </p:cNvPr>
          <p:cNvSpPr/>
          <p:nvPr/>
        </p:nvSpPr>
        <p:spPr bwMode="gray">
          <a:xfrm>
            <a:off x="8141606" y="3084603"/>
            <a:ext cx="457081" cy="457081"/>
          </a:xfrm>
          <a:prstGeom prst="donut">
            <a:avLst>
              <a:gd name="adj" fmla="val 7587"/>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79" name="Isosceles Triangle 178">
            <a:extLst>
              <a:ext uri="{FF2B5EF4-FFF2-40B4-BE49-F238E27FC236}">
                <a16:creationId xmlns:a16="http://schemas.microsoft.com/office/drawing/2014/main" id="{BE8D74C7-0976-400D-8E56-E4EB6B8BDCAA}"/>
              </a:ext>
            </a:extLst>
          </p:cNvPr>
          <p:cNvSpPr/>
          <p:nvPr/>
        </p:nvSpPr>
        <p:spPr bwMode="gray">
          <a:xfrm rot="16200000">
            <a:off x="8258409" y="3063514"/>
            <a:ext cx="129331" cy="94146"/>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82" name="Isosceles Triangle 181">
            <a:extLst>
              <a:ext uri="{FF2B5EF4-FFF2-40B4-BE49-F238E27FC236}">
                <a16:creationId xmlns:a16="http://schemas.microsoft.com/office/drawing/2014/main" id="{15D6C4D1-39BC-4C17-885E-7C8B54A09D00}"/>
              </a:ext>
            </a:extLst>
          </p:cNvPr>
          <p:cNvSpPr/>
          <p:nvPr/>
        </p:nvSpPr>
        <p:spPr bwMode="gray">
          <a:xfrm rot="5400000">
            <a:off x="8353714" y="3468629"/>
            <a:ext cx="129331" cy="94146"/>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85" name="TextBox 184">
            <a:extLst>
              <a:ext uri="{FF2B5EF4-FFF2-40B4-BE49-F238E27FC236}">
                <a16:creationId xmlns:a16="http://schemas.microsoft.com/office/drawing/2014/main" id="{51AAAF31-E505-4BF3-99AE-46784CDFAF30}"/>
              </a:ext>
            </a:extLst>
          </p:cNvPr>
          <p:cNvSpPr txBox="1"/>
          <p:nvPr/>
        </p:nvSpPr>
        <p:spPr>
          <a:xfrm>
            <a:off x="8137505" y="3228059"/>
            <a:ext cx="493484" cy="184618"/>
          </a:xfrm>
          <a:prstGeom prst="rect">
            <a:avLst/>
          </a:prstGeom>
          <a:noFill/>
        </p:spPr>
        <p:txBody>
          <a:bodyPr wrap="square" lIns="0" tIns="0" rIns="0" bIns="0" rtlCol="0">
            <a:spAutoFit/>
          </a:bodyPr>
          <a:lstStyle/>
          <a:p>
            <a:pPr algn="ctr"/>
            <a:r>
              <a:rPr lang="en-US" sz="600" b="1" dirty="0">
                <a:solidFill>
                  <a:schemeClr val="tx2"/>
                </a:solidFill>
              </a:rPr>
              <a:t>Continuous decisioning</a:t>
            </a:r>
          </a:p>
        </p:txBody>
      </p:sp>
      <p:cxnSp>
        <p:nvCxnSpPr>
          <p:cNvPr id="188" name="Straight Arrow Connector 187">
            <a:extLst>
              <a:ext uri="{FF2B5EF4-FFF2-40B4-BE49-F238E27FC236}">
                <a16:creationId xmlns:a16="http://schemas.microsoft.com/office/drawing/2014/main" id="{E6B6FB42-D15A-4F1E-AE4F-DDB9B0ED3D34}"/>
              </a:ext>
            </a:extLst>
          </p:cNvPr>
          <p:cNvCxnSpPr>
            <a:cxnSpLocks/>
          </p:cNvCxnSpPr>
          <p:nvPr/>
        </p:nvCxnSpPr>
        <p:spPr>
          <a:xfrm>
            <a:off x="937108" y="2854021"/>
            <a:ext cx="0" cy="580759"/>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1D8CE236-3061-45BD-A2A7-D08F6F7AA5E0}"/>
              </a:ext>
            </a:extLst>
          </p:cNvPr>
          <p:cNvSpPr txBox="1"/>
          <p:nvPr/>
        </p:nvSpPr>
        <p:spPr>
          <a:xfrm>
            <a:off x="156850" y="5620875"/>
            <a:ext cx="5781497" cy="738664"/>
          </a:xfrm>
          <a:prstGeom prst="rect">
            <a:avLst/>
          </a:prstGeom>
          <a:solidFill>
            <a:schemeClr val="bg1"/>
          </a:solidFill>
        </p:spPr>
        <p:txBody>
          <a:bodyPr wrap="square" lIns="0" tIns="0" rIns="0" bIns="0" rtlCol="0">
            <a:spAutoFit/>
          </a:bodyPr>
          <a:lstStyle/>
          <a:p>
            <a:pPr algn="l"/>
            <a:r>
              <a:rPr lang="en-US" sz="800" dirty="0">
                <a:solidFill>
                  <a:schemeClr val="tx2"/>
                </a:solidFill>
                <a:highlight>
                  <a:srgbClr val="FFFF00"/>
                </a:highlight>
              </a:rPr>
              <a:t>Current state gaps:</a:t>
            </a:r>
          </a:p>
          <a:p>
            <a:pPr marL="342900" indent="-342900" algn="l">
              <a:buFont typeface="Arial" panose="020B0604020202020204" pitchFamily="34" charset="0"/>
              <a:buChar char="•"/>
            </a:pPr>
            <a:r>
              <a:rPr lang="en-US" sz="800" dirty="0">
                <a:solidFill>
                  <a:schemeClr val="tx2"/>
                </a:solidFill>
              </a:rPr>
              <a:t>Today, the NBA Decision engines work only during the night (batch process) whereas customers and colleagues interact mostly during the day. No Decisioning assistance at the moment of influence!!. Live context and customer propensity NOT utilized in the NBA Decisioning.</a:t>
            </a:r>
          </a:p>
          <a:p>
            <a:pPr marL="342900" indent="-342900" algn="l">
              <a:buFont typeface="Arial" panose="020B0604020202020204" pitchFamily="34" charset="0"/>
              <a:buChar char="•"/>
            </a:pPr>
            <a:r>
              <a:rPr lang="en-US" sz="800" dirty="0">
                <a:solidFill>
                  <a:schemeClr val="tx2"/>
                </a:solidFill>
              </a:rPr>
              <a:t>Multiple NBA Decision engines are working in silos, resulting in duplicate and conflicting messaging.</a:t>
            </a:r>
          </a:p>
          <a:p>
            <a:pPr marL="342900" indent="-342900" algn="l">
              <a:buFont typeface="Arial" panose="020B0604020202020204" pitchFamily="34" charset="0"/>
              <a:buChar char="•"/>
            </a:pPr>
            <a:r>
              <a:rPr lang="en-US" sz="800" dirty="0">
                <a:solidFill>
                  <a:schemeClr val="tx2"/>
                </a:solidFill>
              </a:rPr>
              <a:t>Fragmented customer journey orchestration due to multiple interaction management engines.</a:t>
            </a:r>
          </a:p>
        </p:txBody>
      </p:sp>
    </p:spTree>
    <p:extLst>
      <p:ext uri="{BB962C8B-B14F-4D97-AF65-F5344CB8AC3E}">
        <p14:creationId xmlns:p14="http://schemas.microsoft.com/office/powerpoint/2010/main" val="305062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329">
            <a:extLst>
              <a:ext uri="{FF2B5EF4-FFF2-40B4-BE49-F238E27FC236}">
                <a16:creationId xmlns:a16="http://schemas.microsoft.com/office/drawing/2014/main" id="{EF29BC73-F56C-4BEC-A7F5-BFA6FD979579}"/>
              </a:ext>
            </a:extLst>
          </p:cNvPr>
          <p:cNvSpPr/>
          <p:nvPr/>
        </p:nvSpPr>
        <p:spPr bwMode="gray">
          <a:xfrm>
            <a:off x="7969425" y="1313756"/>
            <a:ext cx="3332900" cy="1358459"/>
          </a:xfrm>
          <a:prstGeom prst="rect">
            <a:avLst/>
          </a:prstGeom>
          <a:solidFill>
            <a:srgbClr val="C00000"/>
          </a:solid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50" b="1" dirty="0">
                <a:solidFill>
                  <a:schemeClr val="bg1"/>
                </a:solidFill>
              </a:rPr>
              <a:t>Transactions</a:t>
            </a:r>
          </a:p>
        </p:txBody>
      </p:sp>
      <p:sp>
        <p:nvSpPr>
          <p:cNvPr id="256" name="Rectangle 255">
            <a:extLst>
              <a:ext uri="{FF2B5EF4-FFF2-40B4-BE49-F238E27FC236}">
                <a16:creationId xmlns:a16="http://schemas.microsoft.com/office/drawing/2014/main" id="{3227BA5A-CE97-45ED-A1A5-FB93E88E5DFD}"/>
              </a:ext>
            </a:extLst>
          </p:cNvPr>
          <p:cNvSpPr/>
          <p:nvPr/>
        </p:nvSpPr>
        <p:spPr bwMode="gray">
          <a:xfrm>
            <a:off x="1139350" y="1314876"/>
            <a:ext cx="6720377" cy="1358459"/>
          </a:xfrm>
          <a:prstGeom prst="rect">
            <a:avLst/>
          </a:prstGeom>
          <a:solidFill>
            <a:srgbClr val="C00000"/>
          </a:solid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50" b="1" dirty="0">
                <a:solidFill>
                  <a:schemeClr val="bg1"/>
                </a:solidFill>
              </a:rPr>
              <a:t>Interactions</a:t>
            </a:r>
          </a:p>
        </p:txBody>
      </p:sp>
      <p:sp>
        <p:nvSpPr>
          <p:cNvPr id="225" name="Rectangle 224">
            <a:extLst>
              <a:ext uri="{FF2B5EF4-FFF2-40B4-BE49-F238E27FC236}">
                <a16:creationId xmlns:a16="http://schemas.microsoft.com/office/drawing/2014/main" id="{1C980E63-728F-4DBA-AE97-B4C34DD92419}"/>
              </a:ext>
            </a:extLst>
          </p:cNvPr>
          <p:cNvSpPr/>
          <p:nvPr/>
        </p:nvSpPr>
        <p:spPr bwMode="gray">
          <a:xfrm>
            <a:off x="4278243" y="1660467"/>
            <a:ext cx="2904285" cy="872694"/>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Agent interactions</a:t>
            </a:r>
          </a:p>
        </p:txBody>
      </p:sp>
      <p:sp>
        <p:nvSpPr>
          <p:cNvPr id="224" name="Rectangle 223">
            <a:extLst>
              <a:ext uri="{FF2B5EF4-FFF2-40B4-BE49-F238E27FC236}">
                <a16:creationId xmlns:a16="http://schemas.microsoft.com/office/drawing/2014/main" id="{9F9872F9-AFC0-43F2-B600-DFA6EDE83B4E}"/>
              </a:ext>
            </a:extLst>
          </p:cNvPr>
          <p:cNvSpPr/>
          <p:nvPr/>
        </p:nvSpPr>
        <p:spPr bwMode="gray">
          <a:xfrm>
            <a:off x="1139350" y="3303343"/>
            <a:ext cx="6140132" cy="2643355"/>
          </a:xfrm>
          <a:prstGeom prst="rect">
            <a:avLst/>
          </a:prstGeom>
          <a:solidFill>
            <a:srgbClr val="0070C0"/>
          </a:solid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50" b="1" dirty="0">
                <a:solidFill>
                  <a:schemeClr val="bg1"/>
                </a:solidFill>
              </a:rPr>
              <a:t>Customer Decision Hub Real-time Journey Orchestration </a:t>
            </a:r>
          </a:p>
        </p:txBody>
      </p:sp>
      <p:sp>
        <p:nvSpPr>
          <p:cNvPr id="2" name="Title 1"/>
          <p:cNvSpPr>
            <a:spLocks noGrp="1"/>
          </p:cNvSpPr>
          <p:nvPr>
            <p:ph type="title"/>
          </p:nvPr>
        </p:nvSpPr>
        <p:spPr>
          <a:xfrm>
            <a:off x="174716" y="178357"/>
            <a:ext cx="11827894" cy="454649"/>
          </a:xfrm>
        </p:spPr>
        <p:txBody>
          <a:bodyPr/>
          <a:lstStyle/>
          <a:p>
            <a:r>
              <a:rPr lang="en-US" sz="2000" dirty="0"/>
              <a:t>NBA Decisioning &amp; Real-time Interaction Management Capability Architecture</a:t>
            </a:r>
            <a:endParaRPr lang="en-US" sz="1800" u="sng" dirty="0"/>
          </a:p>
        </p:txBody>
      </p:sp>
      <p:sp>
        <p:nvSpPr>
          <p:cNvPr id="128" name="Rectangle 127">
            <a:extLst>
              <a:ext uri="{FF2B5EF4-FFF2-40B4-BE49-F238E27FC236}">
                <a16:creationId xmlns:a16="http://schemas.microsoft.com/office/drawing/2014/main" id="{24E478FF-873A-4452-8ED4-1EE7E5ADBBD1}"/>
              </a:ext>
            </a:extLst>
          </p:cNvPr>
          <p:cNvSpPr/>
          <p:nvPr/>
        </p:nvSpPr>
        <p:spPr bwMode="gray">
          <a:xfrm>
            <a:off x="1245801" y="1659751"/>
            <a:ext cx="2904285" cy="872694"/>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Digital interactions</a:t>
            </a:r>
          </a:p>
        </p:txBody>
      </p:sp>
      <p:pic>
        <p:nvPicPr>
          <p:cNvPr id="135" name="Picture 15">
            <a:extLst>
              <a:ext uri="{FF2B5EF4-FFF2-40B4-BE49-F238E27FC236}">
                <a16:creationId xmlns:a16="http://schemas.microsoft.com/office/drawing/2014/main" id="{427FD24B-7550-45FE-8AB3-20639C2A8C57}"/>
              </a:ext>
            </a:extLst>
          </p:cNvPr>
          <p:cNvPicPr>
            <a:picLocks noChangeAspect="1" noChangeArrowheads="1"/>
          </p:cNvPicPr>
          <p:nvPr/>
        </p:nvPicPr>
        <p:blipFill>
          <a:blip r:embed="rId3"/>
          <a:stretch>
            <a:fillRect/>
          </a:stretch>
        </p:blipFill>
        <p:spPr bwMode="auto">
          <a:xfrm>
            <a:off x="1387494" y="1947497"/>
            <a:ext cx="415916" cy="25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C9AB5556-21BF-4E9E-829C-3D9CAC90D041}"/>
              </a:ext>
            </a:extLst>
          </p:cNvPr>
          <p:cNvSpPr txBox="1"/>
          <p:nvPr/>
        </p:nvSpPr>
        <p:spPr>
          <a:xfrm>
            <a:off x="1480410" y="2275301"/>
            <a:ext cx="493484" cy="123079"/>
          </a:xfrm>
          <a:prstGeom prst="rect">
            <a:avLst/>
          </a:prstGeom>
          <a:noFill/>
        </p:spPr>
        <p:txBody>
          <a:bodyPr wrap="square" lIns="0" tIns="0" rIns="0" bIns="0" rtlCol="0">
            <a:spAutoFit/>
          </a:bodyPr>
          <a:lstStyle/>
          <a:p>
            <a:r>
              <a:rPr lang="en-US" sz="800" b="1" dirty="0">
                <a:solidFill>
                  <a:schemeClr val="tx2"/>
                </a:solidFill>
              </a:rPr>
              <a:t>Web</a:t>
            </a:r>
          </a:p>
        </p:txBody>
      </p:sp>
      <p:sp>
        <p:nvSpPr>
          <p:cNvPr id="139" name="Freeform 53">
            <a:extLst>
              <a:ext uri="{FF2B5EF4-FFF2-40B4-BE49-F238E27FC236}">
                <a16:creationId xmlns:a16="http://schemas.microsoft.com/office/drawing/2014/main" id="{07621166-A527-4486-B481-9D8EB178F49A}"/>
              </a:ext>
            </a:extLst>
          </p:cNvPr>
          <p:cNvSpPr>
            <a:spLocks noChangeAspect="1" noEditPoints="1"/>
          </p:cNvSpPr>
          <p:nvPr/>
        </p:nvSpPr>
        <p:spPr bwMode="auto">
          <a:xfrm>
            <a:off x="3194417" y="1947496"/>
            <a:ext cx="211089" cy="216194"/>
          </a:xfrm>
          <a:custGeom>
            <a:avLst/>
            <a:gdLst>
              <a:gd name="T0" fmla="*/ 1682 w 5064"/>
              <a:gd name="T1" fmla="*/ 4472 h 5187"/>
              <a:gd name="T2" fmla="*/ 1404 w 5064"/>
              <a:gd name="T3" fmla="*/ 4472 h 5187"/>
              <a:gd name="T4" fmla="*/ 1543 w 5064"/>
              <a:gd name="T5" fmla="*/ 4134 h 5187"/>
              <a:gd name="T6" fmla="*/ 1543 w 5064"/>
              <a:gd name="T7" fmla="*/ 4809 h 5187"/>
              <a:gd name="T8" fmla="*/ 1543 w 5064"/>
              <a:gd name="T9" fmla="*/ 4134 h 5187"/>
              <a:gd name="T10" fmla="*/ 488 w 5064"/>
              <a:gd name="T11" fmla="*/ 5187 h 5187"/>
              <a:gd name="T12" fmla="*/ 0 w 5064"/>
              <a:gd name="T13" fmla="*/ 4695 h 5187"/>
              <a:gd name="T14" fmla="*/ 135 w 5064"/>
              <a:gd name="T15" fmla="*/ 146 h 5187"/>
              <a:gd name="T16" fmla="*/ 2589 w 5064"/>
              <a:gd name="T17" fmla="*/ 0 h 5187"/>
              <a:gd name="T18" fmla="*/ 4555 w 5064"/>
              <a:gd name="T19" fmla="*/ 0 h 5187"/>
              <a:gd name="T20" fmla="*/ 5064 w 5064"/>
              <a:gd name="T21" fmla="*/ 2276 h 5187"/>
              <a:gd name="T22" fmla="*/ 3084 w 5064"/>
              <a:gd name="T23" fmla="*/ 2786 h 5187"/>
              <a:gd name="T24" fmla="*/ 2609 w 5064"/>
              <a:gd name="T25" fmla="*/ 5187 h 5187"/>
              <a:gd name="T26" fmla="*/ 303 w 5064"/>
              <a:gd name="T27" fmla="*/ 306 h 5187"/>
              <a:gd name="T28" fmla="*/ 232 w 5064"/>
              <a:gd name="T29" fmla="*/ 4695 h 5187"/>
              <a:gd name="T30" fmla="*/ 2609 w 5064"/>
              <a:gd name="T31" fmla="*/ 4955 h 5187"/>
              <a:gd name="T32" fmla="*/ 2853 w 5064"/>
              <a:gd name="T33" fmla="*/ 3169 h 5187"/>
              <a:gd name="T34" fmla="*/ 2648 w 5064"/>
              <a:gd name="T35" fmla="*/ 3308 h 5187"/>
              <a:gd name="T36" fmla="*/ 434 w 5064"/>
              <a:gd name="T37" fmla="*/ 3971 h 5187"/>
              <a:gd name="T38" fmla="*/ 2095 w 5064"/>
              <a:gd name="T39" fmla="*/ 458 h 5187"/>
              <a:gd name="T40" fmla="*/ 477 w 5064"/>
              <a:gd name="T41" fmla="*/ 232 h 5187"/>
              <a:gd name="T42" fmla="*/ 2416 w 5064"/>
              <a:gd name="T43" fmla="*/ 3739 h 5187"/>
              <a:gd name="T44" fmla="*/ 2301 w 5064"/>
              <a:gd name="T45" fmla="*/ 3386 h 5187"/>
              <a:gd name="T46" fmla="*/ 2092 w 5064"/>
              <a:gd name="T47" fmla="*/ 690 h 5187"/>
              <a:gd name="T48" fmla="*/ 666 w 5064"/>
              <a:gd name="T49" fmla="*/ 3739 h 5187"/>
              <a:gd name="T50" fmla="*/ 2324 w 5064"/>
              <a:gd name="T51" fmla="*/ 509 h 5187"/>
              <a:gd name="T52" fmla="*/ 2874 w 5064"/>
              <a:gd name="T53" fmla="*/ 2654 h 5187"/>
              <a:gd name="T54" fmla="*/ 4555 w 5064"/>
              <a:gd name="T55" fmla="*/ 2554 h 5187"/>
              <a:gd name="T56" fmla="*/ 4832 w 5064"/>
              <a:gd name="T57" fmla="*/ 509 h 5187"/>
              <a:gd name="T58" fmla="*/ 2601 w 5064"/>
              <a:gd name="T59" fmla="*/ 232 h 5187"/>
              <a:gd name="T60" fmla="*/ 2598 w 5064"/>
              <a:gd name="T61" fmla="*/ 232 h 5187"/>
              <a:gd name="T62" fmla="*/ 4362 w 5064"/>
              <a:gd name="T63" fmla="*/ 2049 h 5187"/>
              <a:gd name="T64" fmla="*/ 2794 w 5064"/>
              <a:gd name="T65" fmla="*/ 1817 h 5187"/>
              <a:gd name="T66" fmla="*/ 4362 w 5064"/>
              <a:gd name="T67" fmla="*/ 2049 h 5187"/>
              <a:gd name="T68" fmla="*/ 2794 w 5064"/>
              <a:gd name="T69" fmla="*/ 1509 h 5187"/>
              <a:gd name="T70" fmla="*/ 4362 w 5064"/>
              <a:gd name="T71" fmla="*/ 1277 h 5187"/>
              <a:gd name="T72" fmla="*/ 4362 w 5064"/>
              <a:gd name="T73" fmla="*/ 970 h 5187"/>
              <a:gd name="T74" fmla="*/ 2794 w 5064"/>
              <a:gd name="T75" fmla="*/ 738 h 5187"/>
              <a:gd name="T76" fmla="*/ 4362 w 5064"/>
              <a:gd name="T77" fmla="*/ 970 h 5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64" h="5187">
                <a:moveTo>
                  <a:pt x="1543" y="4333"/>
                </a:moveTo>
                <a:cubicBezTo>
                  <a:pt x="1620" y="4333"/>
                  <a:pt x="1682" y="4395"/>
                  <a:pt x="1682" y="4472"/>
                </a:cubicBezTo>
                <a:cubicBezTo>
                  <a:pt x="1682" y="4549"/>
                  <a:pt x="1620" y="4611"/>
                  <a:pt x="1543" y="4611"/>
                </a:cubicBezTo>
                <a:cubicBezTo>
                  <a:pt x="1466" y="4611"/>
                  <a:pt x="1404" y="4549"/>
                  <a:pt x="1404" y="4472"/>
                </a:cubicBezTo>
                <a:cubicBezTo>
                  <a:pt x="1404" y="4395"/>
                  <a:pt x="1466" y="4333"/>
                  <a:pt x="1543" y="4333"/>
                </a:cubicBezTo>
                <a:moveTo>
                  <a:pt x="1543" y="4134"/>
                </a:moveTo>
                <a:cubicBezTo>
                  <a:pt x="1357" y="4134"/>
                  <a:pt x="1206" y="4285"/>
                  <a:pt x="1206" y="4472"/>
                </a:cubicBezTo>
                <a:cubicBezTo>
                  <a:pt x="1206" y="4658"/>
                  <a:pt x="1357" y="4809"/>
                  <a:pt x="1543" y="4809"/>
                </a:cubicBezTo>
                <a:cubicBezTo>
                  <a:pt x="1729" y="4809"/>
                  <a:pt x="1880" y="4658"/>
                  <a:pt x="1880" y="4472"/>
                </a:cubicBezTo>
                <a:cubicBezTo>
                  <a:pt x="1880" y="4285"/>
                  <a:pt x="1729" y="4134"/>
                  <a:pt x="1543" y="4134"/>
                </a:cubicBezTo>
                <a:close/>
                <a:moveTo>
                  <a:pt x="2609" y="5187"/>
                </a:moveTo>
                <a:cubicBezTo>
                  <a:pt x="488" y="5187"/>
                  <a:pt x="488" y="5187"/>
                  <a:pt x="488" y="5187"/>
                </a:cubicBezTo>
                <a:cubicBezTo>
                  <a:pt x="357" y="5186"/>
                  <a:pt x="234" y="5135"/>
                  <a:pt x="142" y="5042"/>
                </a:cubicBezTo>
                <a:cubicBezTo>
                  <a:pt x="50" y="4949"/>
                  <a:pt x="0" y="4826"/>
                  <a:pt x="0" y="4695"/>
                </a:cubicBezTo>
                <a:cubicBezTo>
                  <a:pt x="0" y="491"/>
                  <a:pt x="0" y="491"/>
                  <a:pt x="0" y="491"/>
                </a:cubicBezTo>
                <a:cubicBezTo>
                  <a:pt x="0" y="360"/>
                  <a:pt x="47" y="238"/>
                  <a:pt x="135" y="146"/>
                </a:cubicBezTo>
                <a:cubicBezTo>
                  <a:pt x="224" y="52"/>
                  <a:pt x="346" y="0"/>
                  <a:pt x="477" y="0"/>
                </a:cubicBezTo>
                <a:cubicBezTo>
                  <a:pt x="2589" y="0"/>
                  <a:pt x="2589" y="0"/>
                  <a:pt x="2589" y="0"/>
                </a:cubicBezTo>
                <a:cubicBezTo>
                  <a:pt x="2593" y="0"/>
                  <a:pt x="2597" y="0"/>
                  <a:pt x="2601" y="0"/>
                </a:cubicBezTo>
                <a:cubicBezTo>
                  <a:pt x="4555" y="0"/>
                  <a:pt x="4555" y="0"/>
                  <a:pt x="4555" y="0"/>
                </a:cubicBezTo>
                <a:cubicBezTo>
                  <a:pt x="4836" y="0"/>
                  <a:pt x="5064" y="228"/>
                  <a:pt x="5064" y="509"/>
                </a:cubicBezTo>
                <a:cubicBezTo>
                  <a:pt x="5064" y="2276"/>
                  <a:pt x="5064" y="2276"/>
                  <a:pt x="5064" y="2276"/>
                </a:cubicBezTo>
                <a:cubicBezTo>
                  <a:pt x="5064" y="2557"/>
                  <a:pt x="4836" y="2786"/>
                  <a:pt x="4555" y="2786"/>
                </a:cubicBezTo>
                <a:cubicBezTo>
                  <a:pt x="3084" y="2786"/>
                  <a:pt x="3084" y="2786"/>
                  <a:pt x="3084" y="2786"/>
                </a:cubicBezTo>
                <a:cubicBezTo>
                  <a:pt x="3087" y="4695"/>
                  <a:pt x="3087" y="4695"/>
                  <a:pt x="3087" y="4695"/>
                </a:cubicBezTo>
                <a:cubicBezTo>
                  <a:pt x="3087" y="4970"/>
                  <a:pt x="2877" y="5186"/>
                  <a:pt x="2609" y="5187"/>
                </a:cubicBezTo>
                <a:close/>
                <a:moveTo>
                  <a:pt x="477" y="232"/>
                </a:moveTo>
                <a:cubicBezTo>
                  <a:pt x="410" y="232"/>
                  <a:pt x="348" y="258"/>
                  <a:pt x="303" y="306"/>
                </a:cubicBezTo>
                <a:cubicBezTo>
                  <a:pt x="257" y="354"/>
                  <a:pt x="232" y="420"/>
                  <a:pt x="232" y="491"/>
                </a:cubicBezTo>
                <a:cubicBezTo>
                  <a:pt x="232" y="4695"/>
                  <a:pt x="232" y="4695"/>
                  <a:pt x="232" y="4695"/>
                </a:cubicBezTo>
                <a:cubicBezTo>
                  <a:pt x="232" y="4838"/>
                  <a:pt x="347" y="4954"/>
                  <a:pt x="489" y="4955"/>
                </a:cubicBezTo>
                <a:cubicBezTo>
                  <a:pt x="2609" y="4955"/>
                  <a:pt x="2609" y="4955"/>
                  <a:pt x="2609" y="4955"/>
                </a:cubicBezTo>
                <a:cubicBezTo>
                  <a:pt x="2749" y="4954"/>
                  <a:pt x="2855" y="4843"/>
                  <a:pt x="2855" y="4696"/>
                </a:cubicBezTo>
                <a:cubicBezTo>
                  <a:pt x="2853" y="3169"/>
                  <a:pt x="2853" y="3169"/>
                  <a:pt x="2853" y="3169"/>
                </a:cubicBezTo>
                <a:cubicBezTo>
                  <a:pt x="2847" y="3174"/>
                  <a:pt x="2842" y="3179"/>
                  <a:pt x="2836" y="3184"/>
                </a:cubicBezTo>
                <a:cubicBezTo>
                  <a:pt x="2779" y="3234"/>
                  <a:pt x="2715" y="3276"/>
                  <a:pt x="2648" y="3308"/>
                </a:cubicBezTo>
                <a:cubicBezTo>
                  <a:pt x="2648" y="3971"/>
                  <a:pt x="2648" y="3971"/>
                  <a:pt x="2648" y="3971"/>
                </a:cubicBezTo>
                <a:cubicBezTo>
                  <a:pt x="434" y="3971"/>
                  <a:pt x="434" y="3971"/>
                  <a:pt x="434" y="3971"/>
                </a:cubicBezTo>
                <a:cubicBezTo>
                  <a:pt x="434" y="458"/>
                  <a:pt x="434" y="458"/>
                  <a:pt x="434" y="458"/>
                </a:cubicBezTo>
                <a:cubicBezTo>
                  <a:pt x="2095" y="458"/>
                  <a:pt x="2095" y="458"/>
                  <a:pt x="2095" y="458"/>
                </a:cubicBezTo>
                <a:cubicBezTo>
                  <a:pt x="2103" y="375"/>
                  <a:pt x="2131" y="298"/>
                  <a:pt x="2174" y="232"/>
                </a:cubicBezTo>
                <a:cubicBezTo>
                  <a:pt x="477" y="232"/>
                  <a:pt x="477" y="232"/>
                  <a:pt x="477" y="232"/>
                </a:cubicBezTo>
                <a:close/>
                <a:moveTo>
                  <a:pt x="666" y="3739"/>
                </a:moveTo>
                <a:cubicBezTo>
                  <a:pt x="2416" y="3739"/>
                  <a:pt x="2416" y="3739"/>
                  <a:pt x="2416" y="3739"/>
                </a:cubicBezTo>
                <a:cubicBezTo>
                  <a:pt x="2416" y="3378"/>
                  <a:pt x="2416" y="3378"/>
                  <a:pt x="2416" y="3378"/>
                </a:cubicBezTo>
                <a:cubicBezTo>
                  <a:pt x="2378" y="3383"/>
                  <a:pt x="2340" y="3386"/>
                  <a:pt x="2301" y="3386"/>
                </a:cubicBezTo>
                <a:cubicBezTo>
                  <a:pt x="2092" y="3386"/>
                  <a:pt x="2092" y="3386"/>
                  <a:pt x="2092" y="3386"/>
                </a:cubicBezTo>
                <a:cubicBezTo>
                  <a:pt x="2092" y="690"/>
                  <a:pt x="2092" y="690"/>
                  <a:pt x="2092" y="690"/>
                </a:cubicBezTo>
                <a:cubicBezTo>
                  <a:pt x="666" y="690"/>
                  <a:pt x="666" y="690"/>
                  <a:pt x="666" y="690"/>
                </a:cubicBezTo>
                <a:cubicBezTo>
                  <a:pt x="666" y="3739"/>
                  <a:pt x="666" y="3739"/>
                  <a:pt x="666" y="3739"/>
                </a:cubicBezTo>
                <a:close/>
                <a:moveTo>
                  <a:pt x="2592" y="232"/>
                </a:moveTo>
                <a:cubicBezTo>
                  <a:pt x="2444" y="237"/>
                  <a:pt x="2324" y="359"/>
                  <a:pt x="2324" y="509"/>
                </a:cubicBezTo>
                <a:cubicBezTo>
                  <a:pt x="2324" y="3154"/>
                  <a:pt x="2324" y="3154"/>
                  <a:pt x="2324" y="3154"/>
                </a:cubicBezTo>
                <a:cubicBezTo>
                  <a:pt x="2602" y="3143"/>
                  <a:pt x="2836" y="2932"/>
                  <a:pt x="2874" y="2654"/>
                </a:cubicBezTo>
                <a:cubicBezTo>
                  <a:pt x="2887" y="2554"/>
                  <a:pt x="2887" y="2554"/>
                  <a:pt x="2887" y="2554"/>
                </a:cubicBezTo>
                <a:cubicBezTo>
                  <a:pt x="4555" y="2554"/>
                  <a:pt x="4555" y="2554"/>
                  <a:pt x="4555" y="2554"/>
                </a:cubicBezTo>
                <a:cubicBezTo>
                  <a:pt x="4708" y="2554"/>
                  <a:pt x="4832" y="2430"/>
                  <a:pt x="4832" y="2276"/>
                </a:cubicBezTo>
                <a:cubicBezTo>
                  <a:pt x="4832" y="509"/>
                  <a:pt x="4832" y="509"/>
                  <a:pt x="4832" y="509"/>
                </a:cubicBezTo>
                <a:cubicBezTo>
                  <a:pt x="4832" y="356"/>
                  <a:pt x="4708" y="232"/>
                  <a:pt x="4555" y="232"/>
                </a:cubicBezTo>
                <a:cubicBezTo>
                  <a:pt x="2601" y="232"/>
                  <a:pt x="2601" y="232"/>
                  <a:pt x="2601" y="232"/>
                </a:cubicBezTo>
                <a:cubicBezTo>
                  <a:pt x="2600" y="232"/>
                  <a:pt x="2599" y="232"/>
                  <a:pt x="2598" y="232"/>
                </a:cubicBezTo>
                <a:cubicBezTo>
                  <a:pt x="2598" y="232"/>
                  <a:pt x="2598" y="232"/>
                  <a:pt x="2598" y="232"/>
                </a:cubicBezTo>
                <a:cubicBezTo>
                  <a:pt x="2592" y="232"/>
                  <a:pt x="2592" y="232"/>
                  <a:pt x="2592" y="232"/>
                </a:cubicBezTo>
                <a:close/>
                <a:moveTo>
                  <a:pt x="4362" y="2049"/>
                </a:moveTo>
                <a:cubicBezTo>
                  <a:pt x="2794" y="2049"/>
                  <a:pt x="2794" y="2049"/>
                  <a:pt x="2794" y="2049"/>
                </a:cubicBezTo>
                <a:cubicBezTo>
                  <a:pt x="2794" y="1817"/>
                  <a:pt x="2794" y="1817"/>
                  <a:pt x="2794" y="1817"/>
                </a:cubicBezTo>
                <a:cubicBezTo>
                  <a:pt x="4362" y="1817"/>
                  <a:pt x="4362" y="1817"/>
                  <a:pt x="4362" y="1817"/>
                </a:cubicBezTo>
                <a:cubicBezTo>
                  <a:pt x="4362" y="2049"/>
                  <a:pt x="4362" y="2049"/>
                  <a:pt x="4362" y="2049"/>
                </a:cubicBezTo>
                <a:close/>
                <a:moveTo>
                  <a:pt x="4362" y="1509"/>
                </a:moveTo>
                <a:cubicBezTo>
                  <a:pt x="2794" y="1509"/>
                  <a:pt x="2794" y="1509"/>
                  <a:pt x="2794" y="1509"/>
                </a:cubicBezTo>
                <a:cubicBezTo>
                  <a:pt x="2794" y="1277"/>
                  <a:pt x="2794" y="1277"/>
                  <a:pt x="2794" y="1277"/>
                </a:cubicBezTo>
                <a:cubicBezTo>
                  <a:pt x="4362" y="1277"/>
                  <a:pt x="4362" y="1277"/>
                  <a:pt x="4362" y="1277"/>
                </a:cubicBezTo>
                <a:cubicBezTo>
                  <a:pt x="4362" y="1509"/>
                  <a:pt x="4362" y="1509"/>
                  <a:pt x="4362" y="1509"/>
                </a:cubicBezTo>
                <a:close/>
                <a:moveTo>
                  <a:pt x="4362" y="970"/>
                </a:moveTo>
                <a:cubicBezTo>
                  <a:pt x="2794" y="970"/>
                  <a:pt x="2794" y="970"/>
                  <a:pt x="2794" y="970"/>
                </a:cubicBezTo>
                <a:cubicBezTo>
                  <a:pt x="2794" y="738"/>
                  <a:pt x="2794" y="738"/>
                  <a:pt x="2794" y="738"/>
                </a:cubicBezTo>
                <a:cubicBezTo>
                  <a:pt x="4362" y="738"/>
                  <a:pt x="4362" y="738"/>
                  <a:pt x="4362" y="738"/>
                </a:cubicBezTo>
                <a:cubicBezTo>
                  <a:pt x="4362" y="970"/>
                  <a:pt x="4362" y="970"/>
                  <a:pt x="4362" y="970"/>
                </a:cubicBezTo>
                <a:close/>
              </a:path>
            </a:pathLst>
          </a:custGeom>
          <a:solidFill>
            <a:srgbClr val="C00000"/>
          </a:solidFill>
          <a:ln>
            <a:noFill/>
          </a:ln>
        </p:spPr>
        <p:txBody>
          <a:bodyPr vert="horz" wrap="square" lIns="91416" tIns="45708" rIns="91416" bIns="45708" numCol="1" anchor="t" anchorCtr="0" compatLnSpc="1">
            <a:prstTxWarp prst="textNoShape">
              <a:avLst/>
            </a:prstTxWarp>
          </a:bodyPr>
          <a:lstStyle/>
          <a:p>
            <a:endParaRPr lang="en-US" sz="1799" dirty="0"/>
          </a:p>
        </p:txBody>
      </p:sp>
      <p:sp>
        <p:nvSpPr>
          <p:cNvPr id="140" name="Freeform 65">
            <a:extLst>
              <a:ext uri="{FF2B5EF4-FFF2-40B4-BE49-F238E27FC236}">
                <a16:creationId xmlns:a16="http://schemas.microsoft.com/office/drawing/2014/main" id="{529F3834-1B9B-4350-A18C-43FA9F2F9CCF}"/>
              </a:ext>
            </a:extLst>
          </p:cNvPr>
          <p:cNvSpPr>
            <a:spLocks noChangeAspect="1" noEditPoints="1"/>
          </p:cNvSpPr>
          <p:nvPr/>
        </p:nvSpPr>
        <p:spPr bwMode="auto">
          <a:xfrm>
            <a:off x="3530399" y="1930714"/>
            <a:ext cx="242010" cy="196465"/>
          </a:xfrm>
          <a:custGeom>
            <a:avLst/>
            <a:gdLst>
              <a:gd name="T0" fmla="*/ 0 w 5198"/>
              <a:gd name="T1" fmla="*/ 4219 h 4219"/>
              <a:gd name="T2" fmla="*/ 43 w 5198"/>
              <a:gd name="T3" fmla="*/ 1500 h 4219"/>
              <a:gd name="T4" fmla="*/ 2283 w 5198"/>
              <a:gd name="T5" fmla="*/ 75 h 4219"/>
              <a:gd name="T6" fmla="*/ 3244 w 5198"/>
              <a:gd name="T7" fmla="*/ 262 h 4219"/>
              <a:gd name="T8" fmla="*/ 5198 w 5198"/>
              <a:gd name="T9" fmla="*/ 1528 h 4219"/>
              <a:gd name="T10" fmla="*/ 375 w 5198"/>
              <a:gd name="T11" fmla="*/ 4030 h 4219"/>
              <a:gd name="T12" fmla="*/ 3253 w 5198"/>
              <a:gd name="T13" fmla="*/ 2833 h 4219"/>
              <a:gd name="T14" fmla="*/ 1946 w 5198"/>
              <a:gd name="T15" fmla="*/ 2833 h 4219"/>
              <a:gd name="T16" fmla="*/ 189 w 5198"/>
              <a:gd name="T17" fmla="*/ 1748 h 4219"/>
              <a:gd name="T18" fmla="*/ 1774 w 5198"/>
              <a:gd name="T19" fmla="*/ 2727 h 4219"/>
              <a:gd name="T20" fmla="*/ 3425 w 5198"/>
              <a:gd name="T21" fmla="*/ 2726 h 4219"/>
              <a:gd name="T22" fmla="*/ 5009 w 5198"/>
              <a:gd name="T23" fmla="*/ 1749 h 4219"/>
              <a:gd name="T24" fmla="*/ 271 w 5198"/>
              <a:gd name="T25" fmla="*/ 1577 h 4219"/>
              <a:gd name="T26" fmla="*/ 4928 w 5198"/>
              <a:gd name="T27" fmla="*/ 1577 h 4219"/>
              <a:gd name="T28" fmla="*/ 2599 w 5198"/>
              <a:gd name="T29" fmla="*/ 189 h 4219"/>
              <a:gd name="T30" fmla="*/ 271 w 5198"/>
              <a:gd name="T31" fmla="*/ 1577 h 4219"/>
              <a:gd name="T32" fmla="*/ 2590 w 5198"/>
              <a:gd name="T33" fmla="*/ 2425 h 4219"/>
              <a:gd name="T34" fmla="*/ 1765 w 5198"/>
              <a:gd name="T35" fmla="*/ 1600 h 4219"/>
              <a:gd name="T36" fmla="*/ 2590 w 5198"/>
              <a:gd name="T37" fmla="*/ 775 h 4219"/>
              <a:gd name="T38" fmla="*/ 3415 w 5198"/>
              <a:gd name="T39" fmla="*/ 1501 h 4219"/>
              <a:gd name="T40" fmla="*/ 2985 w 5198"/>
              <a:gd name="T41" fmla="*/ 2073 h 4219"/>
              <a:gd name="T42" fmla="*/ 2732 w 5198"/>
              <a:gd name="T43" fmla="*/ 1921 h 4219"/>
              <a:gd name="T44" fmla="*/ 2314 w 5198"/>
              <a:gd name="T45" fmla="*/ 1900 h 4219"/>
              <a:gd name="T46" fmla="*/ 2440 w 5198"/>
              <a:gd name="T47" fmla="*/ 1238 h 4219"/>
              <a:gd name="T48" fmla="*/ 2860 w 5198"/>
              <a:gd name="T49" fmla="*/ 1286 h 4219"/>
              <a:gd name="T50" fmla="*/ 2859 w 5198"/>
              <a:gd name="T51" fmla="*/ 1587 h 4219"/>
              <a:gd name="T52" fmla="*/ 2905 w 5198"/>
              <a:gd name="T53" fmla="*/ 1845 h 4219"/>
              <a:gd name="T54" fmla="*/ 3143 w 5198"/>
              <a:gd name="T55" fmla="*/ 1794 h 4219"/>
              <a:gd name="T56" fmla="*/ 3045 w 5198"/>
              <a:gd name="T57" fmla="*/ 1125 h 4219"/>
              <a:gd name="T58" fmla="*/ 1954 w 5198"/>
              <a:gd name="T59" fmla="*/ 1600 h 4219"/>
              <a:gd name="T60" fmla="*/ 2801 w 5198"/>
              <a:gd name="T61" fmla="*/ 2236 h 4219"/>
              <a:gd name="T62" fmla="*/ 2595 w 5198"/>
              <a:gd name="T63" fmla="*/ 1398 h 4219"/>
              <a:gd name="T64" fmla="*/ 2406 w 5198"/>
              <a:gd name="T65" fmla="*/ 1657 h 4219"/>
              <a:gd name="T66" fmla="*/ 2637 w 5198"/>
              <a:gd name="T67" fmla="*/ 1742 h 4219"/>
              <a:gd name="T68" fmla="*/ 2672 w 5198"/>
              <a:gd name="T69" fmla="*/ 1407 h 4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98" h="4219">
                <a:moveTo>
                  <a:pt x="5198" y="4219"/>
                </a:moveTo>
                <a:cubicBezTo>
                  <a:pt x="0" y="4219"/>
                  <a:pt x="0" y="4219"/>
                  <a:pt x="0" y="4219"/>
                </a:cubicBezTo>
                <a:cubicBezTo>
                  <a:pt x="0" y="1528"/>
                  <a:pt x="0" y="1528"/>
                  <a:pt x="0" y="1528"/>
                </a:cubicBezTo>
                <a:cubicBezTo>
                  <a:pt x="43" y="1500"/>
                  <a:pt x="43" y="1500"/>
                  <a:pt x="43" y="1500"/>
                </a:cubicBezTo>
                <a:cubicBezTo>
                  <a:pt x="60" y="1489"/>
                  <a:pt x="1718" y="411"/>
                  <a:pt x="1955" y="262"/>
                </a:cubicBezTo>
                <a:cubicBezTo>
                  <a:pt x="2086" y="179"/>
                  <a:pt x="2187" y="118"/>
                  <a:pt x="2283" y="75"/>
                </a:cubicBezTo>
                <a:cubicBezTo>
                  <a:pt x="2397" y="24"/>
                  <a:pt x="2498" y="0"/>
                  <a:pt x="2599" y="0"/>
                </a:cubicBezTo>
                <a:cubicBezTo>
                  <a:pt x="2813" y="0"/>
                  <a:pt x="3001" y="108"/>
                  <a:pt x="3244" y="262"/>
                </a:cubicBezTo>
                <a:cubicBezTo>
                  <a:pt x="3480" y="411"/>
                  <a:pt x="5138" y="1489"/>
                  <a:pt x="5155" y="1500"/>
                </a:cubicBezTo>
                <a:cubicBezTo>
                  <a:pt x="5198" y="1528"/>
                  <a:pt x="5198" y="1528"/>
                  <a:pt x="5198" y="1528"/>
                </a:cubicBezTo>
                <a:lnTo>
                  <a:pt x="5198" y="4219"/>
                </a:lnTo>
                <a:close/>
                <a:moveTo>
                  <a:pt x="375" y="4030"/>
                </a:moveTo>
                <a:cubicBezTo>
                  <a:pt x="4824" y="4030"/>
                  <a:pt x="4824" y="4030"/>
                  <a:pt x="4824" y="4030"/>
                </a:cubicBezTo>
                <a:cubicBezTo>
                  <a:pt x="3253" y="2833"/>
                  <a:pt x="3253" y="2833"/>
                  <a:pt x="3253" y="2833"/>
                </a:cubicBezTo>
                <a:cubicBezTo>
                  <a:pt x="2599" y="3236"/>
                  <a:pt x="2599" y="3236"/>
                  <a:pt x="2599" y="3236"/>
                </a:cubicBezTo>
                <a:cubicBezTo>
                  <a:pt x="1946" y="2833"/>
                  <a:pt x="1946" y="2833"/>
                  <a:pt x="1946" y="2833"/>
                </a:cubicBezTo>
                <a:lnTo>
                  <a:pt x="375" y="4030"/>
                </a:lnTo>
                <a:close/>
                <a:moveTo>
                  <a:pt x="189" y="1748"/>
                </a:moveTo>
                <a:cubicBezTo>
                  <a:pt x="189" y="3934"/>
                  <a:pt x="189" y="3934"/>
                  <a:pt x="189" y="3934"/>
                </a:cubicBezTo>
                <a:cubicBezTo>
                  <a:pt x="1774" y="2727"/>
                  <a:pt x="1774" y="2727"/>
                  <a:pt x="1774" y="2727"/>
                </a:cubicBezTo>
                <a:lnTo>
                  <a:pt x="189" y="1748"/>
                </a:lnTo>
                <a:close/>
                <a:moveTo>
                  <a:pt x="3425" y="2726"/>
                </a:moveTo>
                <a:cubicBezTo>
                  <a:pt x="5009" y="3934"/>
                  <a:pt x="5009" y="3934"/>
                  <a:pt x="5009" y="3934"/>
                </a:cubicBezTo>
                <a:cubicBezTo>
                  <a:pt x="5009" y="1749"/>
                  <a:pt x="5009" y="1749"/>
                  <a:pt x="5009" y="1749"/>
                </a:cubicBezTo>
                <a:lnTo>
                  <a:pt x="3425" y="2726"/>
                </a:lnTo>
                <a:close/>
                <a:moveTo>
                  <a:pt x="271" y="1577"/>
                </a:moveTo>
                <a:cubicBezTo>
                  <a:pt x="2599" y="3015"/>
                  <a:pt x="2599" y="3015"/>
                  <a:pt x="2599" y="3015"/>
                </a:cubicBezTo>
                <a:cubicBezTo>
                  <a:pt x="4928" y="1577"/>
                  <a:pt x="4928" y="1577"/>
                  <a:pt x="4928" y="1577"/>
                </a:cubicBezTo>
                <a:cubicBezTo>
                  <a:pt x="4535" y="1322"/>
                  <a:pt x="3340" y="546"/>
                  <a:pt x="3143" y="421"/>
                </a:cubicBezTo>
                <a:cubicBezTo>
                  <a:pt x="2921" y="281"/>
                  <a:pt x="2763" y="189"/>
                  <a:pt x="2599" y="189"/>
                </a:cubicBezTo>
                <a:cubicBezTo>
                  <a:pt x="2436" y="189"/>
                  <a:pt x="2278" y="281"/>
                  <a:pt x="2056" y="421"/>
                </a:cubicBezTo>
                <a:cubicBezTo>
                  <a:pt x="1858" y="546"/>
                  <a:pt x="664" y="1322"/>
                  <a:pt x="271" y="1577"/>
                </a:cubicBezTo>
                <a:close/>
                <a:moveTo>
                  <a:pt x="2801" y="2425"/>
                </a:moveTo>
                <a:cubicBezTo>
                  <a:pt x="2590" y="2425"/>
                  <a:pt x="2590" y="2425"/>
                  <a:pt x="2590" y="2425"/>
                </a:cubicBezTo>
                <a:cubicBezTo>
                  <a:pt x="2370" y="2425"/>
                  <a:pt x="2163" y="2339"/>
                  <a:pt x="2007" y="2183"/>
                </a:cubicBezTo>
                <a:cubicBezTo>
                  <a:pt x="1851" y="2027"/>
                  <a:pt x="1765" y="1820"/>
                  <a:pt x="1765" y="1600"/>
                </a:cubicBezTo>
                <a:cubicBezTo>
                  <a:pt x="1765" y="1380"/>
                  <a:pt x="1851" y="1173"/>
                  <a:pt x="2007" y="1017"/>
                </a:cubicBezTo>
                <a:cubicBezTo>
                  <a:pt x="2163" y="861"/>
                  <a:pt x="2370" y="775"/>
                  <a:pt x="2590" y="775"/>
                </a:cubicBezTo>
                <a:cubicBezTo>
                  <a:pt x="2808" y="775"/>
                  <a:pt x="3013" y="849"/>
                  <a:pt x="3168" y="982"/>
                </a:cubicBezTo>
                <a:cubicBezTo>
                  <a:pt x="3327" y="1119"/>
                  <a:pt x="3415" y="1304"/>
                  <a:pt x="3415" y="1501"/>
                </a:cubicBezTo>
                <a:cubicBezTo>
                  <a:pt x="3415" y="1662"/>
                  <a:pt x="3373" y="1803"/>
                  <a:pt x="3294" y="1908"/>
                </a:cubicBezTo>
                <a:cubicBezTo>
                  <a:pt x="3214" y="2013"/>
                  <a:pt x="3102" y="2073"/>
                  <a:pt x="2985" y="2073"/>
                </a:cubicBezTo>
                <a:cubicBezTo>
                  <a:pt x="2853" y="2073"/>
                  <a:pt x="2782" y="2003"/>
                  <a:pt x="2746" y="1945"/>
                </a:cubicBezTo>
                <a:cubicBezTo>
                  <a:pt x="2741" y="1937"/>
                  <a:pt x="2736" y="1929"/>
                  <a:pt x="2732" y="1921"/>
                </a:cubicBezTo>
                <a:cubicBezTo>
                  <a:pt x="2679" y="1967"/>
                  <a:pt x="2611" y="1990"/>
                  <a:pt x="2531" y="1990"/>
                </a:cubicBezTo>
                <a:cubicBezTo>
                  <a:pt x="2451" y="1990"/>
                  <a:pt x="2372" y="1957"/>
                  <a:pt x="2314" y="1900"/>
                </a:cubicBezTo>
                <a:cubicBezTo>
                  <a:pt x="2252" y="1838"/>
                  <a:pt x="2217" y="1752"/>
                  <a:pt x="2217" y="1657"/>
                </a:cubicBezTo>
                <a:cubicBezTo>
                  <a:pt x="2217" y="1490"/>
                  <a:pt x="2244" y="1325"/>
                  <a:pt x="2440" y="1238"/>
                </a:cubicBezTo>
                <a:cubicBezTo>
                  <a:pt x="2542" y="1193"/>
                  <a:pt x="2708" y="1202"/>
                  <a:pt x="2811" y="1259"/>
                </a:cubicBezTo>
                <a:cubicBezTo>
                  <a:pt x="2860" y="1286"/>
                  <a:pt x="2860" y="1286"/>
                  <a:pt x="2860" y="1286"/>
                </a:cubicBezTo>
                <a:cubicBezTo>
                  <a:pt x="2860" y="1540"/>
                  <a:pt x="2860" y="1540"/>
                  <a:pt x="2860" y="1540"/>
                </a:cubicBezTo>
                <a:cubicBezTo>
                  <a:pt x="2860" y="1556"/>
                  <a:pt x="2860" y="1572"/>
                  <a:pt x="2859" y="1587"/>
                </a:cubicBezTo>
                <a:cubicBezTo>
                  <a:pt x="2860" y="1587"/>
                  <a:pt x="2860" y="1587"/>
                  <a:pt x="2860" y="1587"/>
                </a:cubicBezTo>
                <a:cubicBezTo>
                  <a:pt x="2860" y="1741"/>
                  <a:pt x="2885" y="1812"/>
                  <a:pt x="2905" y="1845"/>
                </a:cubicBezTo>
                <a:cubicBezTo>
                  <a:pt x="2921" y="1869"/>
                  <a:pt x="2939" y="1884"/>
                  <a:pt x="2985" y="1884"/>
                </a:cubicBezTo>
                <a:cubicBezTo>
                  <a:pt x="3043" y="1884"/>
                  <a:pt x="3099" y="1852"/>
                  <a:pt x="3143" y="1794"/>
                </a:cubicBezTo>
                <a:cubicBezTo>
                  <a:pt x="3197" y="1723"/>
                  <a:pt x="3226" y="1619"/>
                  <a:pt x="3226" y="1501"/>
                </a:cubicBezTo>
                <a:cubicBezTo>
                  <a:pt x="3226" y="1359"/>
                  <a:pt x="3162" y="1226"/>
                  <a:pt x="3045" y="1125"/>
                </a:cubicBezTo>
                <a:cubicBezTo>
                  <a:pt x="2924" y="1021"/>
                  <a:pt x="2763" y="964"/>
                  <a:pt x="2590" y="964"/>
                </a:cubicBezTo>
                <a:cubicBezTo>
                  <a:pt x="2239" y="964"/>
                  <a:pt x="1954" y="1249"/>
                  <a:pt x="1954" y="1600"/>
                </a:cubicBezTo>
                <a:cubicBezTo>
                  <a:pt x="1954" y="1951"/>
                  <a:pt x="2239" y="2236"/>
                  <a:pt x="2590" y="2236"/>
                </a:cubicBezTo>
                <a:cubicBezTo>
                  <a:pt x="2801" y="2236"/>
                  <a:pt x="2801" y="2236"/>
                  <a:pt x="2801" y="2236"/>
                </a:cubicBezTo>
                <a:lnTo>
                  <a:pt x="2801" y="2425"/>
                </a:lnTo>
                <a:close/>
                <a:moveTo>
                  <a:pt x="2595" y="1398"/>
                </a:moveTo>
                <a:cubicBezTo>
                  <a:pt x="2563" y="1398"/>
                  <a:pt x="2534" y="1403"/>
                  <a:pt x="2517" y="1410"/>
                </a:cubicBezTo>
                <a:cubicBezTo>
                  <a:pt x="2442" y="1443"/>
                  <a:pt x="2406" y="1489"/>
                  <a:pt x="2406" y="1657"/>
                </a:cubicBezTo>
                <a:cubicBezTo>
                  <a:pt x="2406" y="1763"/>
                  <a:pt x="2481" y="1802"/>
                  <a:pt x="2531" y="1802"/>
                </a:cubicBezTo>
                <a:cubicBezTo>
                  <a:pt x="2584" y="1802"/>
                  <a:pt x="2614" y="1784"/>
                  <a:pt x="2637" y="1742"/>
                </a:cubicBezTo>
                <a:cubicBezTo>
                  <a:pt x="2660" y="1697"/>
                  <a:pt x="2672" y="1629"/>
                  <a:pt x="2672" y="1540"/>
                </a:cubicBezTo>
                <a:cubicBezTo>
                  <a:pt x="2672" y="1407"/>
                  <a:pt x="2672" y="1407"/>
                  <a:pt x="2672" y="1407"/>
                </a:cubicBezTo>
                <a:cubicBezTo>
                  <a:pt x="2647" y="1401"/>
                  <a:pt x="2620" y="1398"/>
                  <a:pt x="2595" y="1398"/>
                </a:cubicBezTo>
                <a:close/>
              </a:path>
            </a:pathLst>
          </a:custGeom>
          <a:solidFill>
            <a:srgbClr val="C00000"/>
          </a:solidFill>
          <a:ln>
            <a:noFill/>
          </a:ln>
        </p:spPr>
        <p:txBody>
          <a:bodyPr vert="horz" wrap="square" lIns="91416" tIns="45708" rIns="91416" bIns="45708" numCol="1" anchor="t" anchorCtr="0" compatLnSpc="1">
            <a:prstTxWarp prst="textNoShape">
              <a:avLst/>
            </a:prstTxWarp>
          </a:bodyPr>
          <a:lstStyle/>
          <a:p>
            <a:endParaRPr lang="en-US" sz="1799" dirty="0"/>
          </a:p>
        </p:txBody>
      </p:sp>
      <p:sp>
        <p:nvSpPr>
          <p:cNvPr id="141" name="Freeform 49">
            <a:extLst>
              <a:ext uri="{FF2B5EF4-FFF2-40B4-BE49-F238E27FC236}">
                <a16:creationId xmlns:a16="http://schemas.microsoft.com/office/drawing/2014/main" id="{4A1D3554-499B-4E6C-97AE-3A0209A36B7D}"/>
              </a:ext>
            </a:extLst>
          </p:cNvPr>
          <p:cNvSpPr>
            <a:spLocks noChangeAspect="1" noEditPoints="1"/>
          </p:cNvSpPr>
          <p:nvPr/>
        </p:nvSpPr>
        <p:spPr bwMode="auto">
          <a:xfrm>
            <a:off x="3862864" y="1966252"/>
            <a:ext cx="234892" cy="195743"/>
          </a:xfrm>
          <a:custGeom>
            <a:avLst/>
            <a:gdLst>
              <a:gd name="T0" fmla="*/ 676 w 5220"/>
              <a:gd name="T1" fmla="*/ 4350 h 4350"/>
              <a:gd name="T2" fmla="*/ 676 w 5220"/>
              <a:gd name="T3" fmla="*/ 3576 h 4350"/>
              <a:gd name="T4" fmla="*/ 425 w 5220"/>
              <a:gd name="T5" fmla="*/ 3576 h 4350"/>
              <a:gd name="T6" fmla="*/ 0 w 5220"/>
              <a:gd name="T7" fmla="*/ 3152 h 4350"/>
              <a:gd name="T8" fmla="*/ 0 w 5220"/>
              <a:gd name="T9" fmla="*/ 1448 h 4350"/>
              <a:gd name="T10" fmla="*/ 425 w 5220"/>
              <a:gd name="T11" fmla="*/ 1023 h 4350"/>
              <a:gd name="T12" fmla="*/ 1851 w 5220"/>
              <a:gd name="T13" fmla="*/ 1023 h 4350"/>
              <a:gd name="T14" fmla="*/ 1851 w 5220"/>
              <a:gd name="T15" fmla="*/ 425 h 4350"/>
              <a:gd name="T16" fmla="*/ 2275 w 5220"/>
              <a:gd name="T17" fmla="*/ 0 h 4350"/>
              <a:gd name="T18" fmla="*/ 4796 w 5220"/>
              <a:gd name="T19" fmla="*/ 0 h 4350"/>
              <a:gd name="T20" fmla="*/ 5220 w 5220"/>
              <a:gd name="T21" fmla="*/ 425 h 4350"/>
              <a:gd name="T22" fmla="*/ 5220 w 5220"/>
              <a:gd name="T23" fmla="*/ 2129 h 4350"/>
              <a:gd name="T24" fmla="*/ 4796 w 5220"/>
              <a:gd name="T25" fmla="*/ 2553 h 4350"/>
              <a:gd name="T26" fmla="*/ 4545 w 5220"/>
              <a:gd name="T27" fmla="*/ 2553 h 4350"/>
              <a:gd name="T28" fmla="*/ 4545 w 5220"/>
              <a:gd name="T29" fmla="*/ 3327 h 4350"/>
              <a:gd name="T30" fmla="*/ 3545 w 5220"/>
              <a:gd name="T31" fmla="*/ 2553 h 4350"/>
              <a:gd name="T32" fmla="*/ 3370 w 5220"/>
              <a:gd name="T33" fmla="*/ 2553 h 4350"/>
              <a:gd name="T34" fmla="*/ 3370 w 5220"/>
              <a:gd name="T35" fmla="*/ 3152 h 4350"/>
              <a:gd name="T36" fmla="*/ 2945 w 5220"/>
              <a:gd name="T37" fmla="*/ 3576 h 4350"/>
              <a:gd name="T38" fmla="*/ 1676 w 5220"/>
              <a:gd name="T39" fmla="*/ 3576 h 4350"/>
              <a:gd name="T40" fmla="*/ 676 w 5220"/>
              <a:gd name="T41" fmla="*/ 4350 h 4350"/>
              <a:gd name="T42" fmla="*/ 425 w 5220"/>
              <a:gd name="T43" fmla="*/ 1218 h 4350"/>
              <a:gd name="T44" fmla="*/ 195 w 5220"/>
              <a:gd name="T45" fmla="*/ 1448 h 4350"/>
              <a:gd name="T46" fmla="*/ 195 w 5220"/>
              <a:gd name="T47" fmla="*/ 3152 h 4350"/>
              <a:gd name="T48" fmla="*/ 425 w 5220"/>
              <a:gd name="T49" fmla="*/ 3381 h 4350"/>
              <a:gd name="T50" fmla="*/ 871 w 5220"/>
              <a:gd name="T51" fmla="*/ 3381 h 4350"/>
              <a:gd name="T52" fmla="*/ 871 w 5220"/>
              <a:gd name="T53" fmla="*/ 3953 h 4350"/>
              <a:gd name="T54" fmla="*/ 1609 w 5220"/>
              <a:gd name="T55" fmla="*/ 3381 h 4350"/>
              <a:gd name="T56" fmla="*/ 2945 w 5220"/>
              <a:gd name="T57" fmla="*/ 3381 h 4350"/>
              <a:gd name="T58" fmla="*/ 3175 w 5220"/>
              <a:gd name="T59" fmla="*/ 3152 h 4350"/>
              <a:gd name="T60" fmla="*/ 3175 w 5220"/>
              <a:gd name="T61" fmla="*/ 2553 h 4350"/>
              <a:gd name="T62" fmla="*/ 2275 w 5220"/>
              <a:gd name="T63" fmla="*/ 2553 h 4350"/>
              <a:gd name="T64" fmla="*/ 1851 w 5220"/>
              <a:gd name="T65" fmla="*/ 2129 h 4350"/>
              <a:gd name="T66" fmla="*/ 1851 w 5220"/>
              <a:gd name="T67" fmla="*/ 1218 h 4350"/>
              <a:gd name="T68" fmla="*/ 425 w 5220"/>
              <a:gd name="T69" fmla="*/ 1218 h 4350"/>
              <a:gd name="T70" fmla="*/ 3370 w 5220"/>
              <a:gd name="T71" fmla="*/ 2358 h 4350"/>
              <a:gd name="T72" fmla="*/ 3612 w 5220"/>
              <a:gd name="T73" fmla="*/ 2358 h 4350"/>
              <a:gd name="T74" fmla="*/ 4350 w 5220"/>
              <a:gd name="T75" fmla="*/ 2930 h 4350"/>
              <a:gd name="T76" fmla="*/ 4350 w 5220"/>
              <a:gd name="T77" fmla="*/ 2358 h 4350"/>
              <a:gd name="T78" fmla="*/ 4796 w 5220"/>
              <a:gd name="T79" fmla="*/ 2358 h 4350"/>
              <a:gd name="T80" fmla="*/ 5026 w 5220"/>
              <a:gd name="T81" fmla="*/ 2129 h 4350"/>
              <a:gd name="T82" fmla="*/ 5026 w 5220"/>
              <a:gd name="T83" fmla="*/ 425 h 4350"/>
              <a:gd name="T84" fmla="*/ 4796 w 5220"/>
              <a:gd name="T85" fmla="*/ 195 h 4350"/>
              <a:gd name="T86" fmla="*/ 2275 w 5220"/>
              <a:gd name="T87" fmla="*/ 195 h 4350"/>
              <a:gd name="T88" fmla="*/ 2045 w 5220"/>
              <a:gd name="T89" fmla="*/ 425 h 4350"/>
              <a:gd name="T90" fmla="*/ 2045 w 5220"/>
              <a:gd name="T91" fmla="*/ 1023 h 4350"/>
              <a:gd name="T92" fmla="*/ 2945 w 5220"/>
              <a:gd name="T93" fmla="*/ 1023 h 4350"/>
              <a:gd name="T94" fmla="*/ 3370 w 5220"/>
              <a:gd name="T95" fmla="*/ 1448 h 4350"/>
              <a:gd name="T96" fmla="*/ 3370 w 5220"/>
              <a:gd name="T97" fmla="*/ 2358 h 4350"/>
              <a:gd name="T98" fmla="*/ 2045 w 5220"/>
              <a:gd name="T99" fmla="*/ 1218 h 4350"/>
              <a:gd name="T100" fmla="*/ 2045 w 5220"/>
              <a:gd name="T101" fmla="*/ 2129 h 4350"/>
              <a:gd name="T102" fmla="*/ 2275 w 5220"/>
              <a:gd name="T103" fmla="*/ 2358 h 4350"/>
              <a:gd name="T104" fmla="*/ 3175 w 5220"/>
              <a:gd name="T105" fmla="*/ 2358 h 4350"/>
              <a:gd name="T106" fmla="*/ 3175 w 5220"/>
              <a:gd name="T107" fmla="*/ 1448 h 4350"/>
              <a:gd name="T108" fmla="*/ 2945 w 5220"/>
              <a:gd name="T109" fmla="*/ 1218 h 4350"/>
              <a:gd name="T110" fmla="*/ 2045 w 5220"/>
              <a:gd name="T111" fmla="*/ 1218 h 4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20" h="4350">
                <a:moveTo>
                  <a:pt x="676" y="4350"/>
                </a:moveTo>
                <a:cubicBezTo>
                  <a:pt x="676" y="3576"/>
                  <a:pt x="676" y="3576"/>
                  <a:pt x="676" y="3576"/>
                </a:cubicBezTo>
                <a:cubicBezTo>
                  <a:pt x="425" y="3576"/>
                  <a:pt x="425" y="3576"/>
                  <a:pt x="425" y="3576"/>
                </a:cubicBezTo>
                <a:cubicBezTo>
                  <a:pt x="191" y="3576"/>
                  <a:pt x="0" y="3386"/>
                  <a:pt x="0" y="3152"/>
                </a:cubicBezTo>
                <a:cubicBezTo>
                  <a:pt x="0" y="1448"/>
                  <a:pt x="0" y="1448"/>
                  <a:pt x="0" y="1448"/>
                </a:cubicBezTo>
                <a:cubicBezTo>
                  <a:pt x="0" y="1214"/>
                  <a:pt x="191" y="1023"/>
                  <a:pt x="425" y="1023"/>
                </a:cubicBezTo>
                <a:cubicBezTo>
                  <a:pt x="1851" y="1023"/>
                  <a:pt x="1851" y="1023"/>
                  <a:pt x="1851" y="1023"/>
                </a:cubicBezTo>
                <a:cubicBezTo>
                  <a:pt x="1851" y="425"/>
                  <a:pt x="1851" y="425"/>
                  <a:pt x="1851" y="425"/>
                </a:cubicBezTo>
                <a:cubicBezTo>
                  <a:pt x="1851" y="191"/>
                  <a:pt x="2041" y="0"/>
                  <a:pt x="2275" y="0"/>
                </a:cubicBezTo>
                <a:cubicBezTo>
                  <a:pt x="4796" y="0"/>
                  <a:pt x="4796" y="0"/>
                  <a:pt x="4796" y="0"/>
                </a:cubicBezTo>
                <a:cubicBezTo>
                  <a:pt x="5030" y="0"/>
                  <a:pt x="5220" y="191"/>
                  <a:pt x="5220" y="425"/>
                </a:cubicBezTo>
                <a:cubicBezTo>
                  <a:pt x="5220" y="2129"/>
                  <a:pt x="5220" y="2129"/>
                  <a:pt x="5220" y="2129"/>
                </a:cubicBezTo>
                <a:cubicBezTo>
                  <a:pt x="5220" y="2362"/>
                  <a:pt x="5030" y="2553"/>
                  <a:pt x="4796" y="2553"/>
                </a:cubicBezTo>
                <a:cubicBezTo>
                  <a:pt x="4545" y="2553"/>
                  <a:pt x="4545" y="2553"/>
                  <a:pt x="4545" y="2553"/>
                </a:cubicBezTo>
                <a:cubicBezTo>
                  <a:pt x="4545" y="3327"/>
                  <a:pt x="4545" y="3327"/>
                  <a:pt x="4545" y="3327"/>
                </a:cubicBezTo>
                <a:cubicBezTo>
                  <a:pt x="3545" y="2553"/>
                  <a:pt x="3545" y="2553"/>
                  <a:pt x="3545" y="2553"/>
                </a:cubicBezTo>
                <a:cubicBezTo>
                  <a:pt x="3370" y="2553"/>
                  <a:pt x="3370" y="2553"/>
                  <a:pt x="3370" y="2553"/>
                </a:cubicBezTo>
                <a:cubicBezTo>
                  <a:pt x="3370" y="3152"/>
                  <a:pt x="3370" y="3152"/>
                  <a:pt x="3370" y="3152"/>
                </a:cubicBezTo>
                <a:cubicBezTo>
                  <a:pt x="3370" y="3386"/>
                  <a:pt x="3179" y="3576"/>
                  <a:pt x="2945" y="3576"/>
                </a:cubicBezTo>
                <a:cubicBezTo>
                  <a:pt x="1676" y="3576"/>
                  <a:pt x="1676" y="3576"/>
                  <a:pt x="1676" y="3576"/>
                </a:cubicBezTo>
                <a:cubicBezTo>
                  <a:pt x="676" y="4350"/>
                  <a:pt x="676" y="4350"/>
                  <a:pt x="676" y="4350"/>
                </a:cubicBezTo>
                <a:close/>
                <a:moveTo>
                  <a:pt x="425" y="1218"/>
                </a:moveTo>
                <a:cubicBezTo>
                  <a:pt x="298" y="1218"/>
                  <a:pt x="195" y="1321"/>
                  <a:pt x="195" y="1448"/>
                </a:cubicBezTo>
                <a:cubicBezTo>
                  <a:pt x="195" y="3152"/>
                  <a:pt x="195" y="3152"/>
                  <a:pt x="195" y="3152"/>
                </a:cubicBezTo>
                <a:cubicBezTo>
                  <a:pt x="195" y="3278"/>
                  <a:pt x="298" y="3381"/>
                  <a:pt x="425" y="3381"/>
                </a:cubicBezTo>
                <a:cubicBezTo>
                  <a:pt x="871" y="3381"/>
                  <a:pt x="871" y="3381"/>
                  <a:pt x="871" y="3381"/>
                </a:cubicBezTo>
                <a:cubicBezTo>
                  <a:pt x="871" y="3953"/>
                  <a:pt x="871" y="3953"/>
                  <a:pt x="871" y="3953"/>
                </a:cubicBezTo>
                <a:cubicBezTo>
                  <a:pt x="1609" y="3381"/>
                  <a:pt x="1609" y="3381"/>
                  <a:pt x="1609" y="3381"/>
                </a:cubicBezTo>
                <a:cubicBezTo>
                  <a:pt x="2945" y="3381"/>
                  <a:pt x="2945" y="3381"/>
                  <a:pt x="2945" y="3381"/>
                </a:cubicBezTo>
                <a:cubicBezTo>
                  <a:pt x="3072" y="3381"/>
                  <a:pt x="3175" y="3278"/>
                  <a:pt x="3175" y="3152"/>
                </a:cubicBezTo>
                <a:cubicBezTo>
                  <a:pt x="3175" y="2553"/>
                  <a:pt x="3175" y="2553"/>
                  <a:pt x="3175" y="2553"/>
                </a:cubicBezTo>
                <a:cubicBezTo>
                  <a:pt x="2275" y="2553"/>
                  <a:pt x="2275" y="2553"/>
                  <a:pt x="2275" y="2553"/>
                </a:cubicBezTo>
                <a:cubicBezTo>
                  <a:pt x="2041" y="2553"/>
                  <a:pt x="1851" y="2362"/>
                  <a:pt x="1851" y="2129"/>
                </a:cubicBezTo>
                <a:cubicBezTo>
                  <a:pt x="1851" y="1218"/>
                  <a:pt x="1851" y="1218"/>
                  <a:pt x="1851" y="1218"/>
                </a:cubicBezTo>
                <a:cubicBezTo>
                  <a:pt x="425" y="1218"/>
                  <a:pt x="425" y="1218"/>
                  <a:pt x="425" y="1218"/>
                </a:cubicBezTo>
                <a:close/>
                <a:moveTo>
                  <a:pt x="3370" y="2358"/>
                </a:moveTo>
                <a:cubicBezTo>
                  <a:pt x="3612" y="2358"/>
                  <a:pt x="3612" y="2358"/>
                  <a:pt x="3612" y="2358"/>
                </a:cubicBezTo>
                <a:cubicBezTo>
                  <a:pt x="4350" y="2930"/>
                  <a:pt x="4350" y="2930"/>
                  <a:pt x="4350" y="2930"/>
                </a:cubicBezTo>
                <a:cubicBezTo>
                  <a:pt x="4350" y="2358"/>
                  <a:pt x="4350" y="2358"/>
                  <a:pt x="4350" y="2358"/>
                </a:cubicBezTo>
                <a:cubicBezTo>
                  <a:pt x="4796" y="2358"/>
                  <a:pt x="4796" y="2358"/>
                  <a:pt x="4796" y="2358"/>
                </a:cubicBezTo>
                <a:cubicBezTo>
                  <a:pt x="4923" y="2358"/>
                  <a:pt x="5026" y="2255"/>
                  <a:pt x="5026" y="2129"/>
                </a:cubicBezTo>
                <a:cubicBezTo>
                  <a:pt x="5026" y="425"/>
                  <a:pt x="5026" y="425"/>
                  <a:pt x="5026" y="425"/>
                </a:cubicBezTo>
                <a:cubicBezTo>
                  <a:pt x="5026" y="298"/>
                  <a:pt x="4923" y="195"/>
                  <a:pt x="4796" y="195"/>
                </a:cubicBezTo>
                <a:cubicBezTo>
                  <a:pt x="2275" y="195"/>
                  <a:pt x="2275" y="195"/>
                  <a:pt x="2275" y="195"/>
                </a:cubicBezTo>
                <a:cubicBezTo>
                  <a:pt x="2149" y="195"/>
                  <a:pt x="2045" y="298"/>
                  <a:pt x="2045" y="425"/>
                </a:cubicBezTo>
                <a:cubicBezTo>
                  <a:pt x="2045" y="1023"/>
                  <a:pt x="2045" y="1023"/>
                  <a:pt x="2045" y="1023"/>
                </a:cubicBezTo>
                <a:cubicBezTo>
                  <a:pt x="2945" y="1023"/>
                  <a:pt x="2945" y="1023"/>
                  <a:pt x="2945" y="1023"/>
                </a:cubicBezTo>
                <a:cubicBezTo>
                  <a:pt x="3179" y="1023"/>
                  <a:pt x="3370" y="1214"/>
                  <a:pt x="3370" y="1448"/>
                </a:cubicBezTo>
                <a:cubicBezTo>
                  <a:pt x="3370" y="2358"/>
                  <a:pt x="3370" y="2358"/>
                  <a:pt x="3370" y="2358"/>
                </a:cubicBezTo>
                <a:close/>
                <a:moveTo>
                  <a:pt x="2045" y="1218"/>
                </a:moveTo>
                <a:cubicBezTo>
                  <a:pt x="2045" y="2129"/>
                  <a:pt x="2045" y="2129"/>
                  <a:pt x="2045" y="2129"/>
                </a:cubicBezTo>
                <a:cubicBezTo>
                  <a:pt x="2045" y="2255"/>
                  <a:pt x="2149" y="2358"/>
                  <a:pt x="2275" y="2358"/>
                </a:cubicBezTo>
                <a:cubicBezTo>
                  <a:pt x="3175" y="2358"/>
                  <a:pt x="3175" y="2358"/>
                  <a:pt x="3175" y="2358"/>
                </a:cubicBezTo>
                <a:cubicBezTo>
                  <a:pt x="3175" y="1448"/>
                  <a:pt x="3175" y="1448"/>
                  <a:pt x="3175" y="1448"/>
                </a:cubicBezTo>
                <a:cubicBezTo>
                  <a:pt x="3175" y="1321"/>
                  <a:pt x="3072" y="1218"/>
                  <a:pt x="2945" y="1218"/>
                </a:cubicBezTo>
                <a:cubicBezTo>
                  <a:pt x="2045" y="1218"/>
                  <a:pt x="2045" y="1218"/>
                  <a:pt x="2045" y="1218"/>
                </a:cubicBezTo>
                <a:close/>
              </a:path>
            </a:pathLst>
          </a:custGeom>
          <a:solidFill>
            <a:srgbClr val="C00000"/>
          </a:solidFill>
          <a:ln>
            <a:noFill/>
          </a:ln>
        </p:spPr>
        <p:txBody>
          <a:bodyPr vert="horz" wrap="square" lIns="91416" tIns="45708" rIns="91416" bIns="45708" numCol="1" anchor="t" anchorCtr="0" compatLnSpc="1">
            <a:prstTxWarp prst="textNoShape">
              <a:avLst/>
            </a:prstTxWarp>
          </a:bodyPr>
          <a:lstStyle/>
          <a:p>
            <a:endParaRPr lang="en-US" sz="1799" dirty="0"/>
          </a:p>
        </p:txBody>
      </p:sp>
      <p:sp>
        <p:nvSpPr>
          <p:cNvPr id="142" name="TextBox 141">
            <a:extLst>
              <a:ext uri="{FF2B5EF4-FFF2-40B4-BE49-F238E27FC236}">
                <a16:creationId xmlns:a16="http://schemas.microsoft.com/office/drawing/2014/main" id="{96F490DD-AA4D-4E64-86CE-9811F556CF03}"/>
              </a:ext>
            </a:extLst>
          </p:cNvPr>
          <p:cNvSpPr txBox="1"/>
          <p:nvPr/>
        </p:nvSpPr>
        <p:spPr>
          <a:xfrm>
            <a:off x="3005326" y="2174881"/>
            <a:ext cx="508025" cy="92309"/>
          </a:xfrm>
          <a:prstGeom prst="rect">
            <a:avLst/>
          </a:prstGeom>
          <a:noFill/>
        </p:spPr>
        <p:txBody>
          <a:bodyPr wrap="square" lIns="0" tIns="0" rIns="0" bIns="0" rtlCol="0">
            <a:spAutoFit/>
          </a:bodyPr>
          <a:lstStyle/>
          <a:p>
            <a:pPr algn="ctr"/>
            <a:r>
              <a:rPr lang="en-US" sz="600" b="1" dirty="0">
                <a:solidFill>
                  <a:schemeClr val="tx2"/>
                </a:solidFill>
              </a:rPr>
              <a:t>SMS</a:t>
            </a:r>
          </a:p>
        </p:txBody>
      </p:sp>
      <p:sp>
        <p:nvSpPr>
          <p:cNvPr id="143" name="TextBox 142">
            <a:extLst>
              <a:ext uri="{FF2B5EF4-FFF2-40B4-BE49-F238E27FC236}">
                <a16:creationId xmlns:a16="http://schemas.microsoft.com/office/drawing/2014/main" id="{B32FB472-4D61-450E-AD5A-D1431C7FF8BC}"/>
              </a:ext>
            </a:extLst>
          </p:cNvPr>
          <p:cNvSpPr txBox="1"/>
          <p:nvPr/>
        </p:nvSpPr>
        <p:spPr>
          <a:xfrm>
            <a:off x="3415033" y="2160113"/>
            <a:ext cx="508025" cy="92309"/>
          </a:xfrm>
          <a:prstGeom prst="rect">
            <a:avLst/>
          </a:prstGeom>
          <a:noFill/>
        </p:spPr>
        <p:txBody>
          <a:bodyPr wrap="square" lIns="0" tIns="0" rIns="0" bIns="0" rtlCol="0">
            <a:spAutoFit/>
          </a:bodyPr>
          <a:lstStyle/>
          <a:p>
            <a:pPr algn="ctr"/>
            <a:r>
              <a:rPr lang="en-US" sz="600" b="1" dirty="0">
                <a:solidFill>
                  <a:schemeClr val="tx2"/>
                </a:solidFill>
              </a:rPr>
              <a:t>Email</a:t>
            </a:r>
          </a:p>
        </p:txBody>
      </p:sp>
      <p:sp>
        <p:nvSpPr>
          <p:cNvPr id="144" name="TextBox 143">
            <a:extLst>
              <a:ext uri="{FF2B5EF4-FFF2-40B4-BE49-F238E27FC236}">
                <a16:creationId xmlns:a16="http://schemas.microsoft.com/office/drawing/2014/main" id="{3C951043-9400-496B-B573-E7F3F5BA5F90}"/>
              </a:ext>
            </a:extLst>
          </p:cNvPr>
          <p:cNvSpPr txBox="1"/>
          <p:nvPr/>
        </p:nvSpPr>
        <p:spPr>
          <a:xfrm>
            <a:off x="3740379" y="2161503"/>
            <a:ext cx="508025" cy="92309"/>
          </a:xfrm>
          <a:prstGeom prst="rect">
            <a:avLst/>
          </a:prstGeom>
          <a:noFill/>
        </p:spPr>
        <p:txBody>
          <a:bodyPr wrap="square" lIns="0" tIns="0" rIns="0" bIns="0" rtlCol="0">
            <a:spAutoFit/>
          </a:bodyPr>
          <a:lstStyle/>
          <a:p>
            <a:pPr algn="ctr"/>
            <a:r>
              <a:rPr lang="en-US" sz="600" b="1" dirty="0">
                <a:solidFill>
                  <a:schemeClr val="tx2"/>
                </a:solidFill>
              </a:rPr>
              <a:t>Chat</a:t>
            </a:r>
          </a:p>
        </p:txBody>
      </p:sp>
      <p:sp>
        <p:nvSpPr>
          <p:cNvPr id="185" name="TextBox 184">
            <a:extLst>
              <a:ext uri="{FF2B5EF4-FFF2-40B4-BE49-F238E27FC236}">
                <a16:creationId xmlns:a16="http://schemas.microsoft.com/office/drawing/2014/main" id="{599048F2-7DA3-4DCE-AE2A-1D75AF80BE79}"/>
              </a:ext>
            </a:extLst>
          </p:cNvPr>
          <p:cNvSpPr txBox="1"/>
          <p:nvPr/>
        </p:nvSpPr>
        <p:spPr>
          <a:xfrm>
            <a:off x="1925411" y="2275299"/>
            <a:ext cx="493484" cy="123079"/>
          </a:xfrm>
          <a:prstGeom prst="rect">
            <a:avLst/>
          </a:prstGeom>
          <a:noFill/>
        </p:spPr>
        <p:txBody>
          <a:bodyPr wrap="square" lIns="0" tIns="0" rIns="0" bIns="0" rtlCol="0">
            <a:spAutoFit/>
          </a:bodyPr>
          <a:lstStyle/>
          <a:p>
            <a:r>
              <a:rPr lang="en-US" sz="800" b="1" dirty="0">
                <a:solidFill>
                  <a:schemeClr val="tx2"/>
                </a:solidFill>
              </a:rPr>
              <a:t>Mobile</a:t>
            </a:r>
          </a:p>
        </p:txBody>
      </p:sp>
      <p:pic>
        <p:nvPicPr>
          <p:cNvPr id="202" name="Picture 201">
            <a:extLst>
              <a:ext uri="{FF2B5EF4-FFF2-40B4-BE49-F238E27FC236}">
                <a16:creationId xmlns:a16="http://schemas.microsoft.com/office/drawing/2014/main" id="{0D1EA8E3-7487-47E0-89B9-02615FE5EF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467" y="1947496"/>
            <a:ext cx="228540" cy="298638"/>
          </a:xfrm>
          <a:prstGeom prst="rect">
            <a:avLst/>
          </a:prstGeom>
        </p:spPr>
      </p:pic>
      <p:pic>
        <p:nvPicPr>
          <p:cNvPr id="206" name="Picture 9">
            <a:extLst>
              <a:ext uri="{FF2B5EF4-FFF2-40B4-BE49-F238E27FC236}">
                <a16:creationId xmlns:a16="http://schemas.microsoft.com/office/drawing/2014/main" id="{8DA8F3F6-9DC5-4C68-BF0E-EB65A6BAEE4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5233" y="1948737"/>
            <a:ext cx="228540" cy="28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4" name="TextBox 213">
            <a:extLst>
              <a:ext uri="{FF2B5EF4-FFF2-40B4-BE49-F238E27FC236}">
                <a16:creationId xmlns:a16="http://schemas.microsoft.com/office/drawing/2014/main" id="{2A0B2130-C1B4-485D-AF8C-B79CDDE0A691}"/>
              </a:ext>
            </a:extLst>
          </p:cNvPr>
          <p:cNvSpPr txBox="1"/>
          <p:nvPr/>
        </p:nvSpPr>
        <p:spPr>
          <a:xfrm>
            <a:off x="4344155" y="2275298"/>
            <a:ext cx="715497" cy="123079"/>
          </a:xfrm>
          <a:prstGeom prst="rect">
            <a:avLst/>
          </a:prstGeom>
          <a:noFill/>
        </p:spPr>
        <p:txBody>
          <a:bodyPr wrap="square" lIns="0" tIns="0" rIns="0" bIns="0" rtlCol="0">
            <a:spAutoFit/>
          </a:bodyPr>
          <a:lstStyle/>
          <a:p>
            <a:r>
              <a:rPr lang="en-US" sz="800" b="1" dirty="0">
                <a:solidFill>
                  <a:schemeClr val="tx2"/>
                </a:solidFill>
              </a:rPr>
              <a:t>Pharmacist</a:t>
            </a:r>
          </a:p>
        </p:txBody>
      </p:sp>
      <p:sp>
        <p:nvSpPr>
          <p:cNvPr id="215" name="TextBox 214">
            <a:extLst>
              <a:ext uri="{FF2B5EF4-FFF2-40B4-BE49-F238E27FC236}">
                <a16:creationId xmlns:a16="http://schemas.microsoft.com/office/drawing/2014/main" id="{D7E2862E-F477-4F46-9FAE-89092B910EE8}"/>
              </a:ext>
            </a:extLst>
          </p:cNvPr>
          <p:cNvSpPr txBox="1"/>
          <p:nvPr/>
        </p:nvSpPr>
        <p:spPr>
          <a:xfrm>
            <a:off x="4946759" y="2231721"/>
            <a:ext cx="598839" cy="246157"/>
          </a:xfrm>
          <a:prstGeom prst="rect">
            <a:avLst/>
          </a:prstGeom>
          <a:noFill/>
        </p:spPr>
        <p:txBody>
          <a:bodyPr wrap="square" lIns="0" tIns="0" rIns="0" bIns="0" rtlCol="0">
            <a:spAutoFit/>
          </a:bodyPr>
          <a:lstStyle/>
          <a:p>
            <a:pPr algn="ctr"/>
            <a:r>
              <a:rPr lang="en-US" sz="800" b="1" dirty="0">
                <a:solidFill>
                  <a:schemeClr val="tx2"/>
                </a:solidFill>
              </a:rPr>
              <a:t>Minute</a:t>
            </a:r>
          </a:p>
          <a:p>
            <a:pPr algn="ctr"/>
            <a:r>
              <a:rPr lang="en-US" sz="800" b="1" dirty="0">
                <a:solidFill>
                  <a:schemeClr val="tx2"/>
                </a:solidFill>
              </a:rPr>
              <a:t>Clinic NP</a:t>
            </a:r>
          </a:p>
        </p:txBody>
      </p:sp>
      <p:sp>
        <p:nvSpPr>
          <p:cNvPr id="217" name="TextBox 216">
            <a:extLst>
              <a:ext uri="{FF2B5EF4-FFF2-40B4-BE49-F238E27FC236}">
                <a16:creationId xmlns:a16="http://schemas.microsoft.com/office/drawing/2014/main" id="{57B25A9D-8DBF-44CD-932D-A3CAF50F0E5F}"/>
              </a:ext>
            </a:extLst>
          </p:cNvPr>
          <p:cNvSpPr txBox="1"/>
          <p:nvPr/>
        </p:nvSpPr>
        <p:spPr>
          <a:xfrm>
            <a:off x="5579256" y="2231722"/>
            <a:ext cx="598839" cy="246157"/>
          </a:xfrm>
          <a:prstGeom prst="rect">
            <a:avLst/>
          </a:prstGeom>
          <a:noFill/>
        </p:spPr>
        <p:txBody>
          <a:bodyPr wrap="square" lIns="0" tIns="0" rIns="0" bIns="0" rtlCol="0">
            <a:spAutoFit/>
          </a:bodyPr>
          <a:lstStyle/>
          <a:p>
            <a:pPr algn="ctr"/>
            <a:r>
              <a:rPr lang="en-US" sz="800" b="1" dirty="0">
                <a:solidFill>
                  <a:schemeClr val="tx2"/>
                </a:solidFill>
              </a:rPr>
              <a:t>Care Manager</a:t>
            </a:r>
          </a:p>
        </p:txBody>
      </p:sp>
      <p:sp>
        <p:nvSpPr>
          <p:cNvPr id="219" name="TextBox 218">
            <a:extLst>
              <a:ext uri="{FF2B5EF4-FFF2-40B4-BE49-F238E27FC236}">
                <a16:creationId xmlns:a16="http://schemas.microsoft.com/office/drawing/2014/main" id="{D07A7D25-0655-46D5-AA51-3EBB124E552C}"/>
              </a:ext>
            </a:extLst>
          </p:cNvPr>
          <p:cNvSpPr txBox="1"/>
          <p:nvPr/>
        </p:nvSpPr>
        <p:spPr>
          <a:xfrm>
            <a:off x="6633507" y="2282674"/>
            <a:ext cx="598839" cy="123079"/>
          </a:xfrm>
          <a:prstGeom prst="rect">
            <a:avLst/>
          </a:prstGeom>
          <a:noFill/>
        </p:spPr>
        <p:txBody>
          <a:bodyPr wrap="square" lIns="0" tIns="0" rIns="0" bIns="0" rtlCol="0">
            <a:spAutoFit/>
          </a:bodyPr>
          <a:lstStyle/>
          <a:p>
            <a:pPr algn="ctr"/>
            <a:r>
              <a:rPr lang="en-US" sz="800" b="1" dirty="0">
                <a:solidFill>
                  <a:schemeClr val="tx2"/>
                </a:solidFill>
              </a:rPr>
              <a:t>CSR</a:t>
            </a:r>
          </a:p>
        </p:txBody>
      </p:sp>
      <p:pic>
        <p:nvPicPr>
          <p:cNvPr id="220" name="Picture 15">
            <a:extLst>
              <a:ext uri="{FF2B5EF4-FFF2-40B4-BE49-F238E27FC236}">
                <a16:creationId xmlns:a16="http://schemas.microsoft.com/office/drawing/2014/main" id="{71ABCD17-6EAA-4818-8AEC-A15C8DEF9E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733721" y="1954127"/>
            <a:ext cx="283642" cy="27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5">
            <a:extLst>
              <a:ext uri="{FF2B5EF4-FFF2-40B4-BE49-F238E27FC236}">
                <a16:creationId xmlns:a16="http://schemas.microsoft.com/office/drawing/2014/main" id="{D00110A6-CC40-46E6-B498-F95E01CC7AF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777504" y="1961029"/>
            <a:ext cx="283642" cy="27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Rectangle 221">
            <a:extLst>
              <a:ext uri="{FF2B5EF4-FFF2-40B4-BE49-F238E27FC236}">
                <a16:creationId xmlns:a16="http://schemas.microsoft.com/office/drawing/2014/main" id="{8E314736-353F-4D23-9DD8-982B9340DDA2}"/>
              </a:ext>
            </a:extLst>
          </p:cNvPr>
          <p:cNvSpPr/>
          <p:nvPr/>
        </p:nvSpPr>
        <p:spPr bwMode="gray">
          <a:xfrm>
            <a:off x="8650005" y="1670191"/>
            <a:ext cx="1206092" cy="872694"/>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Transactions</a:t>
            </a:r>
          </a:p>
        </p:txBody>
      </p:sp>
      <p:pic>
        <p:nvPicPr>
          <p:cNvPr id="227" name="Picture 15">
            <a:extLst>
              <a:ext uri="{FF2B5EF4-FFF2-40B4-BE49-F238E27FC236}">
                <a16:creationId xmlns:a16="http://schemas.microsoft.com/office/drawing/2014/main" id="{E279F196-1C7E-40AF-ADF3-D2709DC2271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2171" y="633006"/>
            <a:ext cx="464013" cy="614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8" name="TextBox 227">
            <a:extLst>
              <a:ext uri="{FF2B5EF4-FFF2-40B4-BE49-F238E27FC236}">
                <a16:creationId xmlns:a16="http://schemas.microsoft.com/office/drawing/2014/main" id="{B3CA45E9-4955-4DC0-8967-3F73E5CE8655}"/>
              </a:ext>
            </a:extLst>
          </p:cNvPr>
          <p:cNvSpPr txBox="1"/>
          <p:nvPr/>
        </p:nvSpPr>
        <p:spPr>
          <a:xfrm>
            <a:off x="4443820" y="818194"/>
            <a:ext cx="672288" cy="323081"/>
          </a:xfrm>
          <a:prstGeom prst="rect">
            <a:avLst/>
          </a:prstGeom>
          <a:noFill/>
        </p:spPr>
        <p:txBody>
          <a:bodyPr wrap="square" lIns="0" tIns="0" rIns="0" bIns="0" rtlCol="0">
            <a:spAutoFit/>
          </a:bodyPr>
          <a:lstStyle/>
          <a:p>
            <a:r>
              <a:rPr lang="en-US" sz="1050" b="1" dirty="0">
                <a:solidFill>
                  <a:srgbClr val="C00000"/>
                </a:solidFill>
              </a:rPr>
              <a:t>Patient / Member</a:t>
            </a:r>
          </a:p>
        </p:txBody>
      </p:sp>
      <p:cxnSp>
        <p:nvCxnSpPr>
          <p:cNvPr id="8" name="Straight Arrow Connector 7">
            <a:extLst>
              <a:ext uri="{FF2B5EF4-FFF2-40B4-BE49-F238E27FC236}">
                <a16:creationId xmlns:a16="http://schemas.microsoft.com/office/drawing/2014/main" id="{CE2AD912-218D-4A7A-B899-413EB3E586A1}"/>
              </a:ext>
            </a:extLst>
          </p:cNvPr>
          <p:cNvCxnSpPr>
            <a:cxnSpLocks/>
            <a:stCxn id="224" idx="0"/>
          </p:cNvCxnSpPr>
          <p:nvPr/>
        </p:nvCxnSpPr>
        <p:spPr>
          <a:xfrm flipV="1">
            <a:off x="4209416" y="2651654"/>
            <a:ext cx="1" cy="651689"/>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1" name="Rectangle 250">
            <a:extLst>
              <a:ext uri="{FF2B5EF4-FFF2-40B4-BE49-F238E27FC236}">
                <a16:creationId xmlns:a16="http://schemas.microsoft.com/office/drawing/2014/main" id="{77AE08DD-FB78-40D5-A7C2-0AB9A1D4D274}"/>
              </a:ext>
            </a:extLst>
          </p:cNvPr>
          <p:cNvSpPr/>
          <p:nvPr/>
        </p:nvSpPr>
        <p:spPr bwMode="gray">
          <a:xfrm>
            <a:off x="7323332" y="1658189"/>
            <a:ext cx="1162724" cy="874255"/>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Browsing</a:t>
            </a:r>
          </a:p>
        </p:txBody>
      </p:sp>
      <p:sp>
        <p:nvSpPr>
          <p:cNvPr id="257" name="Rectangle 256">
            <a:extLst>
              <a:ext uri="{FF2B5EF4-FFF2-40B4-BE49-F238E27FC236}">
                <a16:creationId xmlns:a16="http://schemas.microsoft.com/office/drawing/2014/main" id="{2C0E5A3D-F644-41D7-A357-44FBF8CB039D}"/>
              </a:ext>
            </a:extLst>
          </p:cNvPr>
          <p:cNvSpPr/>
          <p:nvPr/>
        </p:nvSpPr>
        <p:spPr bwMode="gray">
          <a:xfrm>
            <a:off x="1865927" y="3639150"/>
            <a:ext cx="4731270" cy="289949"/>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Marketing NBAs</a:t>
            </a:r>
          </a:p>
          <a:p>
            <a:pPr algn="ctr"/>
            <a:r>
              <a:rPr lang="en-US" sz="700" b="1" dirty="0">
                <a:solidFill>
                  <a:schemeClr val="tx1"/>
                </a:solidFill>
              </a:rPr>
              <a:t>(Example: monetization opportunities)</a:t>
            </a:r>
          </a:p>
        </p:txBody>
      </p:sp>
      <p:pic>
        <p:nvPicPr>
          <p:cNvPr id="260" name="Picture 8">
            <a:extLst>
              <a:ext uri="{FF2B5EF4-FFF2-40B4-BE49-F238E27FC236}">
                <a16:creationId xmlns:a16="http://schemas.microsoft.com/office/drawing/2014/main" id="{42DB0BDA-A6BB-45D7-A4E5-FCC285DD553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82103" y="1975478"/>
            <a:ext cx="312447" cy="210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7" name="TextBox 266">
            <a:extLst>
              <a:ext uri="{FF2B5EF4-FFF2-40B4-BE49-F238E27FC236}">
                <a16:creationId xmlns:a16="http://schemas.microsoft.com/office/drawing/2014/main" id="{D1663702-219F-488D-92ED-96E1921E6444}"/>
              </a:ext>
            </a:extLst>
          </p:cNvPr>
          <p:cNvSpPr txBox="1"/>
          <p:nvPr/>
        </p:nvSpPr>
        <p:spPr>
          <a:xfrm>
            <a:off x="8953590" y="2279514"/>
            <a:ext cx="598839" cy="123079"/>
          </a:xfrm>
          <a:prstGeom prst="rect">
            <a:avLst/>
          </a:prstGeom>
          <a:noFill/>
        </p:spPr>
        <p:txBody>
          <a:bodyPr wrap="square" lIns="0" tIns="0" rIns="0" bIns="0" rtlCol="0">
            <a:spAutoFit/>
          </a:bodyPr>
          <a:lstStyle/>
          <a:p>
            <a:pPr algn="ctr"/>
            <a:r>
              <a:rPr lang="en-US" sz="800" b="1" dirty="0">
                <a:solidFill>
                  <a:schemeClr val="tx2"/>
                </a:solidFill>
              </a:rPr>
              <a:t>EMR</a:t>
            </a:r>
          </a:p>
        </p:txBody>
      </p:sp>
      <p:pic>
        <p:nvPicPr>
          <p:cNvPr id="278" name="Picture 7">
            <a:extLst>
              <a:ext uri="{FF2B5EF4-FFF2-40B4-BE49-F238E27FC236}">
                <a16:creationId xmlns:a16="http://schemas.microsoft.com/office/drawing/2014/main" id="{1660AE6A-46A2-4D93-9659-E41C0701143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533965" y="1962216"/>
            <a:ext cx="191580" cy="25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0" name="TextBox 289">
            <a:extLst>
              <a:ext uri="{FF2B5EF4-FFF2-40B4-BE49-F238E27FC236}">
                <a16:creationId xmlns:a16="http://schemas.microsoft.com/office/drawing/2014/main" id="{C0478D2D-BD1E-45F5-92D5-2878773B3DD9}"/>
              </a:ext>
            </a:extLst>
          </p:cNvPr>
          <p:cNvSpPr txBox="1"/>
          <p:nvPr/>
        </p:nvSpPr>
        <p:spPr>
          <a:xfrm>
            <a:off x="9352292" y="2279514"/>
            <a:ext cx="560151" cy="123079"/>
          </a:xfrm>
          <a:prstGeom prst="rect">
            <a:avLst/>
          </a:prstGeom>
          <a:noFill/>
        </p:spPr>
        <p:txBody>
          <a:bodyPr wrap="square" lIns="0" tIns="0" rIns="0" bIns="0" rtlCol="0">
            <a:spAutoFit/>
          </a:bodyPr>
          <a:lstStyle/>
          <a:p>
            <a:pPr algn="ctr"/>
            <a:r>
              <a:rPr lang="en-US" sz="800" b="1" dirty="0">
                <a:solidFill>
                  <a:schemeClr val="tx2"/>
                </a:solidFill>
              </a:rPr>
              <a:t>Claims</a:t>
            </a:r>
          </a:p>
        </p:txBody>
      </p:sp>
      <p:pic>
        <p:nvPicPr>
          <p:cNvPr id="296" name="Picture 14">
            <a:hlinkClick r:id="rId10" action="ppaction://hlinksldjump"/>
            <a:extLst>
              <a:ext uri="{FF2B5EF4-FFF2-40B4-BE49-F238E27FC236}">
                <a16:creationId xmlns:a16="http://schemas.microsoft.com/office/drawing/2014/main" id="{E0F751E6-38A1-4430-87A5-696CB40A312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004451" y="1947496"/>
            <a:ext cx="152418" cy="283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 name="Rectangle 296">
            <a:extLst>
              <a:ext uri="{FF2B5EF4-FFF2-40B4-BE49-F238E27FC236}">
                <a16:creationId xmlns:a16="http://schemas.microsoft.com/office/drawing/2014/main" id="{B5F5D330-DCF3-44A5-8B11-C1C415214165}"/>
              </a:ext>
            </a:extLst>
          </p:cNvPr>
          <p:cNvSpPr/>
          <p:nvPr/>
        </p:nvSpPr>
        <p:spPr bwMode="gray">
          <a:xfrm>
            <a:off x="1865924" y="4018372"/>
            <a:ext cx="4731270" cy="289949"/>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Clinical NBAs</a:t>
            </a:r>
          </a:p>
          <a:p>
            <a:pPr algn="ctr"/>
            <a:r>
              <a:rPr lang="en-US" sz="700" b="1" dirty="0">
                <a:solidFill>
                  <a:schemeClr val="tx1"/>
                </a:solidFill>
              </a:rPr>
              <a:t>(Example: Gaps-in-Care clinical interventions as part of Care Management programs with measurable KPIs) </a:t>
            </a:r>
          </a:p>
        </p:txBody>
      </p:sp>
      <p:sp>
        <p:nvSpPr>
          <p:cNvPr id="298" name="Rectangle 297">
            <a:extLst>
              <a:ext uri="{FF2B5EF4-FFF2-40B4-BE49-F238E27FC236}">
                <a16:creationId xmlns:a16="http://schemas.microsoft.com/office/drawing/2014/main" id="{C29ED883-5861-446C-9D4B-792F6C2499DC}"/>
              </a:ext>
            </a:extLst>
          </p:cNvPr>
          <p:cNvSpPr/>
          <p:nvPr/>
        </p:nvSpPr>
        <p:spPr bwMode="gray">
          <a:xfrm>
            <a:off x="1865923" y="4391881"/>
            <a:ext cx="4731270" cy="289949"/>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Medical Cost Savings NBAs</a:t>
            </a:r>
          </a:p>
          <a:p>
            <a:pPr algn="ctr"/>
            <a:r>
              <a:rPr lang="en-US" sz="700" b="1" dirty="0">
                <a:solidFill>
                  <a:schemeClr val="tx1"/>
                </a:solidFill>
              </a:rPr>
              <a:t>(Examples: Readmission avoidance, Brand-to-Generic Rx)</a:t>
            </a:r>
          </a:p>
        </p:txBody>
      </p:sp>
      <p:cxnSp>
        <p:nvCxnSpPr>
          <p:cNvPr id="299" name="Straight Arrow Connector 298">
            <a:extLst>
              <a:ext uri="{FF2B5EF4-FFF2-40B4-BE49-F238E27FC236}">
                <a16:creationId xmlns:a16="http://schemas.microsoft.com/office/drawing/2014/main" id="{1F27157D-9159-4F74-A065-5A89CB69C8A6}"/>
              </a:ext>
            </a:extLst>
          </p:cNvPr>
          <p:cNvCxnSpPr>
            <a:cxnSpLocks/>
          </p:cNvCxnSpPr>
          <p:nvPr/>
        </p:nvCxnSpPr>
        <p:spPr>
          <a:xfrm>
            <a:off x="3562226" y="2673335"/>
            <a:ext cx="0" cy="650569"/>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a:extLst>
              <a:ext uri="{FF2B5EF4-FFF2-40B4-BE49-F238E27FC236}">
                <a16:creationId xmlns:a16="http://schemas.microsoft.com/office/drawing/2014/main" id="{5FDD821E-49AE-4FC9-BFBF-D82B382A1715}"/>
              </a:ext>
            </a:extLst>
          </p:cNvPr>
          <p:cNvSpPr txBox="1"/>
          <p:nvPr/>
        </p:nvSpPr>
        <p:spPr>
          <a:xfrm>
            <a:off x="3315484" y="2820378"/>
            <a:ext cx="493484" cy="338466"/>
          </a:xfrm>
          <a:prstGeom prst="rect">
            <a:avLst/>
          </a:prstGeom>
          <a:solidFill>
            <a:schemeClr val="bg1"/>
          </a:solidFill>
        </p:spPr>
        <p:txBody>
          <a:bodyPr wrap="square" lIns="0" tIns="0" rIns="0" bIns="0" rtlCol="0">
            <a:spAutoFit/>
          </a:bodyPr>
          <a:lstStyle/>
          <a:p>
            <a:pPr algn="ctr"/>
            <a:r>
              <a:rPr lang="en-US" sz="800" b="1" dirty="0">
                <a:solidFill>
                  <a:schemeClr val="tx2"/>
                </a:solidFill>
              </a:rPr>
              <a:t>Decision request </a:t>
            </a:r>
            <a:r>
              <a:rPr lang="en-US" sz="600" b="1" dirty="0">
                <a:solidFill>
                  <a:schemeClr val="tx2"/>
                </a:solidFill>
              </a:rPr>
              <a:t>(w/context)</a:t>
            </a:r>
            <a:endParaRPr lang="en-US" sz="800" b="1" dirty="0">
              <a:solidFill>
                <a:schemeClr val="tx2"/>
              </a:solidFill>
            </a:endParaRPr>
          </a:p>
        </p:txBody>
      </p:sp>
      <p:sp>
        <p:nvSpPr>
          <p:cNvPr id="301" name="TextBox 300">
            <a:extLst>
              <a:ext uri="{FF2B5EF4-FFF2-40B4-BE49-F238E27FC236}">
                <a16:creationId xmlns:a16="http://schemas.microsoft.com/office/drawing/2014/main" id="{3D86DC78-82C6-4C10-AA63-80C059889C4F}"/>
              </a:ext>
            </a:extLst>
          </p:cNvPr>
          <p:cNvSpPr txBox="1"/>
          <p:nvPr/>
        </p:nvSpPr>
        <p:spPr>
          <a:xfrm>
            <a:off x="3917811" y="2838946"/>
            <a:ext cx="583208" cy="338466"/>
          </a:xfrm>
          <a:prstGeom prst="rect">
            <a:avLst/>
          </a:prstGeom>
          <a:solidFill>
            <a:schemeClr val="bg1"/>
          </a:solidFill>
        </p:spPr>
        <p:txBody>
          <a:bodyPr wrap="square" lIns="0" tIns="0" rIns="0" bIns="0" rtlCol="0">
            <a:spAutoFit/>
          </a:bodyPr>
          <a:lstStyle/>
          <a:p>
            <a:pPr algn="ctr"/>
            <a:r>
              <a:rPr lang="en-US" sz="800" b="1" dirty="0">
                <a:solidFill>
                  <a:schemeClr val="tx2"/>
                </a:solidFill>
              </a:rPr>
              <a:t>NBA Decision </a:t>
            </a:r>
            <a:r>
              <a:rPr lang="en-US" sz="600" b="1" dirty="0">
                <a:solidFill>
                  <a:schemeClr val="tx2"/>
                </a:solidFill>
              </a:rPr>
              <a:t>(milli seconds)</a:t>
            </a:r>
            <a:endParaRPr lang="en-US" sz="800" b="1" dirty="0">
              <a:solidFill>
                <a:schemeClr val="tx2"/>
              </a:solidFill>
            </a:endParaRPr>
          </a:p>
        </p:txBody>
      </p:sp>
      <p:cxnSp>
        <p:nvCxnSpPr>
          <p:cNvPr id="302" name="Straight Arrow Connector 301">
            <a:extLst>
              <a:ext uri="{FF2B5EF4-FFF2-40B4-BE49-F238E27FC236}">
                <a16:creationId xmlns:a16="http://schemas.microsoft.com/office/drawing/2014/main" id="{9820D506-C174-4EF6-B0CA-2A9AAC9D9310}"/>
              </a:ext>
            </a:extLst>
          </p:cNvPr>
          <p:cNvCxnSpPr>
            <a:cxnSpLocks/>
          </p:cNvCxnSpPr>
          <p:nvPr/>
        </p:nvCxnSpPr>
        <p:spPr>
          <a:xfrm>
            <a:off x="4814757" y="2672215"/>
            <a:ext cx="0" cy="651689"/>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3" name="TextBox 302">
            <a:extLst>
              <a:ext uri="{FF2B5EF4-FFF2-40B4-BE49-F238E27FC236}">
                <a16:creationId xmlns:a16="http://schemas.microsoft.com/office/drawing/2014/main" id="{2E96795E-923E-4F1D-99B1-54BD5D61BBDF}"/>
              </a:ext>
            </a:extLst>
          </p:cNvPr>
          <p:cNvSpPr txBox="1"/>
          <p:nvPr/>
        </p:nvSpPr>
        <p:spPr>
          <a:xfrm>
            <a:off x="4601210" y="2856772"/>
            <a:ext cx="493484" cy="246157"/>
          </a:xfrm>
          <a:prstGeom prst="rect">
            <a:avLst/>
          </a:prstGeom>
          <a:solidFill>
            <a:schemeClr val="bg1"/>
          </a:solidFill>
        </p:spPr>
        <p:txBody>
          <a:bodyPr wrap="square" lIns="0" tIns="0" rIns="0" bIns="0" rtlCol="0">
            <a:spAutoFit/>
          </a:bodyPr>
          <a:lstStyle/>
          <a:p>
            <a:pPr algn="ctr"/>
            <a:r>
              <a:rPr lang="en-US" sz="800" b="1" dirty="0">
                <a:solidFill>
                  <a:schemeClr val="tx2"/>
                </a:solidFill>
              </a:rPr>
              <a:t>Customer Response</a:t>
            </a:r>
          </a:p>
        </p:txBody>
      </p:sp>
      <p:pic>
        <p:nvPicPr>
          <p:cNvPr id="304" name="Picture 13">
            <a:extLst>
              <a:ext uri="{FF2B5EF4-FFF2-40B4-BE49-F238E27FC236}">
                <a16:creationId xmlns:a16="http://schemas.microsoft.com/office/drawing/2014/main" id="{D160A6C7-EABB-40CF-A3EE-6968934050F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95817" y="1947796"/>
            <a:ext cx="228540" cy="29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5" name="TextBox 304">
            <a:extLst>
              <a:ext uri="{FF2B5EF4-FFF2-40B4-BE49-F238E27FC236}">
                <a16:creationId xmlns:a16="http://schemas.microsoft.com/office/drawing/2014/main" id="{5F5E0BB4-0B42-4891-BF11-8A0010B35406}"/>
              </a:ext>
            </a:extLst>
          </p:cNvPr>
          <p:cNvSpPr txBox="1"/>
          <p:nvPr/>
        </p:nvSpPr>
        <p:spPr>
          <a:xfrm>
            <a:off x="6120097" y="2237863"/>
            <a:ext cx="598839" cy="246157"/>
          </a:xfrm>
          <a:prstGeom prst="rect">
            <a:avLst/>
          </a:prstGeom>
          <a:noFill/>
        </p:spPr>
        <p:txBody>
          <a:bodyPr wrap="square" lIns="0" tIns="0" rIns="0" bIns="0" rtlCol="0">
            <a:spAutoFit/>
          </a:bodyPr>
          <a:lstStyle/>
          <a:p>
            <a:pPr algn="ctr"/>
            <a:r>
              <a:rPr lang="en-US" sz="800" b="1" dirty="0">
                <a:solidFill>
                  <a:schemeClr val="tx2"/>
                </a:solidFill>
              </a:rPr>
              <a:t>Care Concierge</a:t>
            </a:r>
          </a:p>
        </p:txBody>
      </p:sp>
      <p:pic>
        <p:nvPicPr>
          <p:cNvPr id="306" name="Picture 14">
            <a:extLst>
              <a:ext uri="{FF2B5EF4-FFF2-40B4-BE49-F238E27FC236}">
                <a16:creationId xmlns:a16="http://schemas.microsoft.com/office/drawing/2014/main" id="{7963CCF5-9566-421C-BA26-306D27FAA3B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21572" y="1932560"/>
            <a:ext cx="226945" cy="30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 name="TextBox 306">
            <a:extLst>
              <a:ext uri="{FF2B5EF4-FFF2-40B4-BE49-F238E27FC236}">
                <a16:creationId xmlns:a16="http://schemas.microsoft.com/office/drawing/2014/main" id="{F1C50796-BEC9-461D-BE16-061073D28EC6}"/>
              </a:ext>
            </a:extLst>
          </p:cNvPr>
          <p:cNvSpPr txBox="1"/>
          <p:nvPr/>
        </p:nvSpPr>
        <p:spPr>
          <a:xfrm>
            <a:off x="8543048" y="2285789"/>
            <a:ext cx="598839" cy="123079"/>
          </a:xfrm>
          <a:prstGeom prst="rect">
            <a:avLst/>
          </a:prstGeom>
          <a:noFill/>
        </p:spPr>
        <p:txBody>
          <a:bodyPr wrap="square" lIns="0" tIns="0" rIns="0" bIns="0" rtlCol="0">
            <a:spAutoFit/>
          </a:bodyPr>
          <a:lstStyle/>
          <a:p>
            <a:pPr algn="ctr"/>
            <a:r>
              <a:rPr lang="en-US" sz="800" b="1" dirty="0">
                <a:solidFill>
                  <a:schemeClr val="tx2"/>
                </a:solidFill>
              </a:rPr>
              <a:t>Rx</a:t>
            </a:r>
          </a:p>
        </p:txBody>
      </p:sp>
      <p:pic>
        <p:nvPicPr>
          <p:cNvPr id="308" name="Picture 9">
            <a:extLst>
              <a:ext uri="{FF2B5EF4-FFF2-40B4-BE49-F238E27FC236}">
                <a16:creationId xmlns:a16="http://schemas.microsoft.com/office/drawing/2014/main" id="{E23CB636-F7D9-4D72-8584-22ACF2AE00F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39748" y="1977926"/>
            <a:ext cx="351275" cy="24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9" name="TextBox 308">
            <a:extLst>
              <a:ext uri="{FF2B5EF4-FFF2-40B4-BE49-F238E27FC236}">
                <a16:creationId xmlns:a16="http://schemas.microsoft.com/office/drawing/2014/main" id="{1E9E1B82-CB41-4F28-8F61-B53B0E6EB54E}"/>
              </a:ext>
            </a:extLst>
          </p:cNvPr>
          <p:cNvSpPr txBox="1"/>
          <p:nvPr/>
        </p:nvSpPr>
        <p:spPr>
          <a:xfrm>
            <a:off x="7315965" y="2246112"/>
            <a:ext cx="598839" cy="246157"/>
          </a:xfrm>
          <a:prstGeom prst="rect">
            <a:avLst/>
          </a:prstGeom>
          <a:noFill/>
        </p:spPr>
        <p:txBody>
          <a:bodyPr wrap="square" lIns="0" tIns="0" rIns="0" bIns="0" rtlCol="0">
            <a:spAutoFit/>
          </a:bodyPr>
          <a:lstStyle/>
          <a:p>
            <a:pPr algn="ctr"/>
            <a:r>
              <a:rPr lang="en-US" sz="800" b="1" dirty="0">
                <a:solidFill>
                  <a:schemeClr val="tx2"/>
                </a:solidFill>
              </a:rPr>
              <a:t>Click streams</a:t>
            </a:r>
          </a:p>
        </p:txBody>
      </p:sp>
      <p:pic>
        <p:nvPicPr>
          <p:cNvPr id="310" name="Picture 23">
            <a:extLst>
              <a:ext uri="{FF2B5EF4-FFF2-40B4-BE49-F238E27FC236}">
                <a16:creationId xmlns:a16="http://schemas.microsoft.com/office/drawing/2014/main" id="{FD845DBE-6392-47F5-B22A-605D6BF4B34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62745" y="1952949"/>
            <a:ext cx="247786" cy="30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1" name="TextBox 310">
            <a:extLst>
              <a:ext uri="{FF2B5EF4-FFF2-40B4-BE49-F238E27FC236}">
                <a16:creationId xmlns:a16="http://schemas.microsoft.com/office/drawing/2014/main" id="{91FA82C5-81E6-409E-B66F-797B81B30B56}"/>
              </a:ext>
            </a:extLst>
          </p:cNvPr>
          <p:cNvSpPr txBox="1"/>
          <p:nvPr/>
        </p:nvSpPr>
        <p:spPr>
          <a:xfrm>
            <a:off x="7887217" y="2277406"/>
            <a:ext cx="598839" cy="123079"/>
          </a:xfrm>
          <a:prstGeom prst="rect">
            <a:avLst/>
          </a:prstGeom>
          <a:noFill/>
        </p:spPr>
        <p:txBody>
          <a:bodyPr wrap="square" lIns="0" tIns="0" rIns="0" bIns="0" rtlCol="0">
            <a:spAutoFit/>
          </a:bodyPr>
          <a:lstStyle/>
          <a:p>
            <a:pPr algn="ctr"/>
            <a:r>
              <a:rPr lang="en-US" sz="800" b="1" dirty="0">
                <a:solidFill>
                  <a:schemeClr val="tx2"/>
                </a:solidFill>
              </a:rPr>
              <a:t>Propensity</a:t>
            </a:r>
          </a:p>
        </p:txBody>
      </p:sp>
      <p:pic>
        <p:nvPicPr>
          <p:cNvPr id="312" name="Picture 311">
            <a:extLst>
              <a:ext uri="{FF2B5EF4-FFF2-40B4-BE49-F238E27FC236}">
                <a16:creationId xmlns:a16="http://schemas.microsoft.com/office/drawing/2014/main" id="{B2E18158-EF93-4288-A09C-B963934E4A57}"/>
              </a:ext>
            </a:extLst>
          </p:cNvPr>
          <p:cNvPicPr>
            <a:picLocks noChangeAspect="1"/>
          </p:cNvPicPr>
          <p:nvPr/>
        </p:nvPicPr>
        <p:blipFill>
          <a:blip r:embed="rId16"/>
          <a:stretch>
            <a:fillRect/>
          </a:stretch>
        </p:blipFill>
        <p:spPr>
          <a:xfrm>
            <a:off x="4150087" y="5309802"/>
            <a:ext cx="238309" cy="272352"/>
          </a:xfrm>
          <a:prstGeom prst="rect">
            <a:avLst/>
          </a:prstGeom>
          <a:solidFill>
            <a:schemeClr val="bg1"/>
          </a:solidFill>
        </p:spPr>
      </p:pic>
      <p:sp>
        <p:nvSpPr>
          <p:cNvPr id="314" name="Rectangle 313">
            <a:extLst>
              <a:ext uri="{FF2B5EF4-FFF2-40B4-BE49-F238E27FC236}">
                <a16:creationId xmlns:a16="http://schemas.microsoft.com/office/drawing/2014/main" id="{E8A213E9-6AE4-4984-A0C9-6E0F8F5ED54C}"/>
              </a:ext>
            </a:extLst>
          </p:cNvPr>
          <p:cNvSpPr/>
          <p:nvPr/>
        </p:nvSpPr>
        <p:spPr bwMode="gray">
          <a:xfrm>
            <a:off x="8006170" y="3299814"/>
            <a:ext cx="3296154" cy="2082769"/>
          </a:xfrm>
          <a:prstGeom prst="rect">
            <a:avLst/>
          </a:prstGeom>
          <a:solidFill>
            <a:schemeClr val="accent1">
              <a:lumMod val="40000"/>
              <a:lumOff val="60000"/>
            </a:schemeClr>
          </a:solid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50" b="1" dirty="0">
                <a:solidFill>
                  <a:schemeClr val="bg1"/>
                </a:solidFill>
              </a:rPr>
              <a:t>Enterprise Customer Data Platform</a:t>
            </a:r>
          </a:p>
        </p:txBody>
      </p:sp>
      <p:pic>
        <p:nvPicPr>
          <p:cNvPr id="313" name="Picture 312">
            <a:extLst>
              <a:ext uri="{FF2B5EF4-FFF2-40B4-BE49-F238E27FC236}">
                <a16:creationId xmlns:a16="http://schemas.microsoft.com/office/drawing/2014/main" id="{1C17D288-6105-4641-8088-F8B88C43D287}"/>
              </a:ext>
            </a:extLst>
          </p:cNvPr>
          <p:cNvPicPr>
            <a:picLocks noChangeAspect="1"/>
          </p:cNvPicPr>
          <p:nvPr/>
        </p:nvPicPr>
        <p:blipFill>
          <a:blip r:embed="rId17"/>
          <a:stretch>
            <a:fillRect/>
          </a:stretch>
        </p:blipFill>
        <p:spPr>
          <a:xfrm>
            <a:off x="9425447" y="4235689"/>
            <a:ext cx="467900" cy="393462"/>
          </a:xfrm>
          <a:prstGeom prst="rect">
            <a:avLst/>
          </a:prstGeom>
        </p:spPr>
      </p:pic>
      <p:sp>
        <p:nvSpPr>
          <p:cNvPr id="316" name="Rectangle 315">
            <a:extLst>
              <a:ext uri="{FF2B5EF4-FFF2-40B4-BE49-F238E27FC236}">
                <a16:creationId xmlns:a16="http://schemas.microsoft.com/office/drawing/2014/main" id="{D4C151A3-69BE-459F-9A8E-FE30210EA2AA}"/>
              </a:ext>
            </a:extLst>
          </p:cNvPr>
          <p:cNvSpPr/>
          <p:nvPr/>
        </p:nvSpPr>
        <p:spPr bwMode="gray">
          <a:xfrm>
            <a:off x="8279285" y="3678775"/>
            <a:ext cx="785373" cy="259324"/>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latin typeface="Arial" panose="020B0604020202020204" pitchFamily="34" charset="0"/>
                <a:cs typeface="Arial" panose="020B0604020202020204" pitchFamily="34" charset="0"/>
              </a:rPr>
              <a:t>Interests</a:t>
            </a:r>
          </a:p>
        </p:txBody>
      </p:sp>
      <p:sp>
        <p:nvSpPr>
          <p:cNvPr id="317" name="Rectangle 316">
            <a:extLst>
              <a:ext uri="{FF2B5EF4-FFF2-40B4-BE49-F238E27FC236}">
                <a16:creationId xmlns:a16="http://schemas.microsoft.com/office/drawing/2014/main" id="{A7D64BA1-5076-4EAD-B909-6A5807715C5B}"/>
              </a:ext>
            </a:extLst>
          </p:cNvPr>
          <p:cNvSpPr/>
          <p:nvPr/>
        </p:nvSpPr>
        <p:spPr bwMode="gray">
          <a:xfrm>
            <a:off x="8282296" y="4455567"/>
            <a:ext cx="785373" cy="259324"/>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latin typeface="Arial" panose="020B0604020202020204" pitchFamily="34" charset="0"/>
                <a:cs typeface="Arial" panose="020B0604020202020204" pitchFamily="34" charset="0"/>
              </a:rPr>
              <a:t>Intent</a:t>
            </a:r>
          </a:p>
        </p:txBody>
      </p:sp>
      <p:sp>
        <p:nvSpPr>
          <p:cNvPr id="318" name="Rectangle 317">
            <a:extLst>
              <a:ext uri="{FF2B5EF4-FFF2-40B4-BE49-F238E27FC236}">
                <a16:creationId xmlns:a16="http://schemas.microsoft.com/office/drawing/2014/main" id="{F3E4921F-91CE-4D3F-A7BE-DA688C093D73}"/>
              </a:ext>
            </a:extLst>
          </p:cNvPr>
          <p:cNvSpPr/>
          <p:nvPr/>
        </p:nvSpPr>
        <p:spPr bwMode="gray">
          <a:xfrm>
            <a:off x="8282296" y="4071176"/>
            <a:ext cx="785373" cy="259324"/>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latin typeface="Arial" panose="020B0604020202020204" pitchFamily="34" charset="0"/>
                <a:cs typeface="Arial" panose="020B0604020202020204" pitchFamily="34" charset="0"/>
              </a:rPr>
              <a:t>Motivation</a:t>
            </a:r>
          </a:p>
        </p:txBody>
      </p:sp>
      <p:sp>
        <p:nvSpPr>
          <p:cNvPr id="319" name="Rectangle 318">
            <a:extLst>
              <a:ext uri="{FF2B5EF4-FFF2-40B4-BE49-F238E27FC236}">
                <a16:creationId xmlns:a16="http://schemas.microsoft.com/office/drawing/2014/main" id="{DCC55F6C-C954-429A-BF28-A15E25555FC9}"/>
              </a:ext>
            </a:extLst>
          </p:cNvPr>
          <p:cNvSpPr/>
          <p:nvPr/>
        </p:nvSpPr>
        <p:spPr bwMode="gray">
          <a:xfrm>
            <a:off x="8289068" y="4847968"/>
            <a:ext cx="785373" cy="259324"/>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latin typeface="Arial" panose="020B0604020202020204" pitchFamily="34" charset="0"/>
                <a:cs typeface="Arial" panose="020B0604020202020204" pitchFamily="34" charset="0"/>
              </a:rPr>
              <a:t>Other</a:t>
            </a:r>
          </a:p>
        </p:txBody>
      </p:sp>
      <p:sp>
        <p:nvSpPr>
          <p:cNvPr id="322" name="Rectangle 321">
            <a:extLst>
              <a:ext uri="{FF2B5EF4-FFF2-40B4-BE49-F238E27FC236}">
                <a16:creationId xmlns:a16="http://schemas.microsoft.com/office/drawing/2014/main" id="{314FAAAF-916B-416F-9FE6-5ADCDB36F328}"/>
              </a:ext>
            </a:extLst>
          </p:cNvPr>
          <p:cNvSpPr/>
          <p:nvPr/>
        </p:nvSpPr>
        <p:spPr bwMode="gray">
          <a:xfrm>
            <a:off x="10204545" y="3676965"/>
            <a:ext cx="785373" cy="259324"/>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latin typeface="Arial" panose="020B0604020202020204" pitchFamily="34" charset="0"/>
                <a:cs typeface="Arial" panose="020B0604020202020204" pitchFamily="34" charset="0"/>
              </a:rPr>
              <a:t>Profile</a:t>
            </a:r>
          </a:p>
        </p:txBody>
      </p:sp>
      <p:sp>
        <p:nvSpPr>
          <p:cNvPr id="323" name="Rectangle 322">
            <a:extLst>
              <a:ext uri="{FF2B5EF4-FFF2-40B4-BE49-F238E27FC236}">
                <a16:creationId xmlns:a16="http://schemas.microsoft.com/office/drawing/2014/main" id="{94461C41-4EF9-45A8-AAFA-5F2901F9F319}"/>
              </a:ext>
            </a:extLst>
          </p:cNvPr>
          <p:cNvSpPr/>
          <p:nvPr/>
        </p:nvSpPr>
        <p:spPr bwMode="gray">
          <a:xfrm>
            <a:off x="10205028" y="4453411"/>
            <a:ext cx="785373" cy="259324"/>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latin typeface="Arial" panose="020B0604020202020204" pitchFamily="34" charset="0"/>
                <a:cs typeface="Arial" panose="020B0604020202020204" pitchFamily="34" charset="0"/>
              </a:rPr>
              <a:t>History</a:t>
            </a:r>
          </a:p>
        </p:txBody>
      </p:sp>
      <p:sp>
        <p:nvSpPr>
          <p:cNvPr id="324" name="Rectangle 323">
            <a:extLst>
              <a:ext uri="{FF2B5EF4-FFF2-40B4-BE49-F238E27FC236}">
                <a16:creationId xmlns:a16="http://schemas.microsoft.com/office/drawing/2014/main" id="{72D6B35E-37EF-4002-8F18-0687D5CECA47}"/>
              </a:ext>
            </a:extLst>
          </p:cNvPr>
          <p:cNvSpPr/>
          <p:nvPr/>
        </p:nvSpPr>
        <p:spPr bwMode="gray">
          <a:xfrm>
            <a:off x="10204545" y="4082385"/>
            <a:ext cx="785373" cy="259324"/>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latin typeface="Arial" panose="020B0604020202020204" pitchFamily="34" charset="0"/>
                <a:cs typeface="Arial" panose="020B0604020202020204" pitchFamily="34" charset="0"/>
              </a:rPr>
              <a:t>Context</a:t>
            </a:r>
          </a:p>
        </p:txBody>
      </p:sp>
      <p:sp>
        <p:nvSpPr>
          <p:cNvPr id="325" name="Rectangle 324">
            <a:extLst>
              <a:ext uri="{FF2B5EF4-FFF2-40B4-BE49-F238E27FC236}">
                <a16:creationId xmlns:a16="http://schemas.microsoft.com/office/drawing/2014/main" id="{8176C649-926C-4464-89A2-D2DF997F2A59}"/>
              </a:ext>
            </a:extLst>
          </p:cNvPr>
          <p:cNvSpPr/>
          <p:nvPr/>
        </p:nvSpPr>
        <p:spPr bwMode="gray">
          <a:xfrm>
            <a:off x="10208073" y="4847968"/>
            <a:ext cx="785373" cy="259324"/>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latin typeface="Arial" panose="020B0604020202020204" pitchFamily="34" charset="0"/>
                <a:cs typeface="Arial" panose="020B0604020202020204" pitchFamily="34" charset="0"/>
              </a:rPr>
              <a:t>Environment</a:t>
            </a:r>
          </a:p>
        </p:txBody>
      </p:sp>
      <p:sp>
        <p:nvSpPr>
          <p:cNvPr id="327" name="Rectangle 326">
            <a:extLst>
              <a:ext uri="{FF2B5EF4-FFF2-40B4-BE49-F238E27FC236}">
                <a16:creationId xmlns:a16="http://schemas.microsoft.com/office/drawing/2014/main" id="{A9EDFE38-0B22-4F9B-BAF0-D3D300E3594D}"/>
              </a:ext>
            </a:extLst>
          </p:cNvPr>
          <p:cNvSpPr/>
          <p:nvPr/>
        </p:nvSpPr>
        <p:spPr bwMode="gray">
          <a:xfrm>
            <a:off x="3208234" y="5163257"/>
            <a:ext cx="785373" cy="386591"/>
          </a:xfrm>
          <a:prstGeom prst="rect">
            <a:avLst/>
          </a:prstGeom>
          <a:solidFill>
            <a:srgbClr val="FFFF00"/>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latin typeface="Arial" panose="020B0604020202020204" pitchFamily="34" charset="0"/>
                <a:cs typeface="Arial" panose="020B0604020202020204" pitchFamily="34" charset="0"/>
              </a:rPr>
              <a:t>Left Brain Decisions </a:t>
            </a:r>
          </a:p>
          <a:p>
            <a:pPr algn="ctr"/>
            <a:r>
              <a:rPr lang="en-US" sz="700" b="1" dirty="0">
                <a:solidFill>
                  <a:schemeClr val="tx1"/>
                </a:solidFill>
                <a:latin typeface="Arial" panose="020B0604020202020204" pitchFamily="34" charset="0"/>
                <a:cs typeface="Arial" panose="020B0604020202020204" pitchFamily="34" charset="0"/>
              </a:rPr>
              <a:t>(rules engine)</a:t>
            </a:r>
          </a:p>
        </p:txBody>
      </p:sp>
      <p:sp>
        <p:nvSpPr>
          <p:cNvPr id="331" name="Rectangle 330">
            <a:extLst>
              <a:ext uri="{FF2B5EF4-FFF2-40B4-BE49-F238E27FC236}">
                <a16:creationId xmlns:a16="http://schemas.microsoft.com/office/drawing/2014/main" id="{7A7AC8E6-6EEA-4999-B570-B79ED6E998AB}"/>
              </a:ext>
            </a:extLst>
          </p:cNvPr>
          <p:cNvSpPr/>
          <p:nvPr/>
        </p:nvSpPr>
        <p:spPr bwMode="gray">
          <a:xfrm>
            <a:off x="10009176" y="1662365"/>
            <a:ext cx="1206092" cy="872694"/>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IoT</a:t>
            </a:r>
          </a:p>
        </p:txBody>
      </p:sp>
      <p:sp>
        <p:nvSpPr>
          <p:cNvPr id="196" name="Cloud 195">
            <a:extLst>
              <a:ext uri="{FF2B5EF4-FFF2-40B4-BE49-F238E27FC236}">
                <a16:creationId xmlns:a16="http://schemas.microsoft.com/office/drawing/2014/main" id="{1C6628FB-55A4-491E-95F8-8211C098210B}"/>
              </a:ext>
            </a:extLst>
          </p:cNvPr>
          <p:cNvSpPr/>
          <p:nvPr/>
        </p:nvSpPr>
        <p:spPr bwMode="gray">
          <a:xfrm>
            <a:off x="10469113" y="2008637"/>
            <a:ext cx="246686" cy="223696"/>
          </a:xfrm>
          <a:prstGeom prst="cloud">
            <a:avLst/>
          </a:prstGeom>
          <a:solidFill>
            <a:srgbClr val="00B0F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pic>
        <p:nvPicPr>
          <p:cNvPr id="197" name="Picture 196">
            <a:extLst>
              <a:ext uri="{FF2B5EF4-FFF2-40B4-BE49-F238E27FC236}">
                <a16:creationId xmlns:a16="http://schemas.microsoft.com/office/drawing/2014/main" id="{C532CD86-BB76-4AED-93C5-9261726CAD6C}"/>
              </a:ext>
            </a:extLst>
          </p:cNvPr>
          <p:cNvPicPr>
            <a:picLocks noChangeAspect="1"/>
          </p:cNvPicPr>
          <p:nvPr/>
        </p:nvPicPr>
        <p:blipFill>
          <a:blip r:embed="rId18"/>
          <a:stretch>
            <a:fillRect/>
          </a:stretch>
        </p:blipFill>
        <p:spPr>
          <a:xfrm>
            <a:off x="10327593" y="1892800"/>
            <a:ext cx="117199" cy="299765"/>
          </a:xfrm>
          <a:prstGeom prst="rect">
            <a:avLst/>
          </a:prstGeom>
        </p:spPr>
      </p:pic>
      <p:pic>
        <p:nvPicPr>
          <p:cNvPr id="198" name="Picture 197">
            <a:extLst>
              <a:ext uri="{FF2B5EF4-FFF2-40B4-BE49-F238E27FC236}">
                <a16:creationId xmlns:a16="http://schemas.microsoft.com/office/drawing/2014/main" id="{747BF5D0-7513-4E4C-B41D-A9FAF172807E}"/>
              </a:ext>
            </a:extLst>
          </p:cNvPr>
          <p:cNvPicPr>
            <a:picLocks noChangeAspect="1"/>
          </p:cNvPicPr>
          <p:nvPr/>
        </p:nvPicPr>
        <p:blipFill>
          <a:blip r:embed="rId19"/>
          <a:stretch>
            <a:fillRect/>
          </a:stretch>
        </p:blipFill>
        <p:spPr>
          <a:xfrm>
            <a:off x="10465651" y="2244257"/>
            <a:ext cx="275661" cy="177752"/>
          </a:xfrm>
          <a:prstGeom prst="rect">
            <a:avLst/>
          </a:prstGeom>
        </p:spPr>
      </p:pic>
      <p:pic>
        <p:nvPicPr>
          <p:cNvPr id="199" name="Picture 198">
            <a:extLst>
              <a:ext uri="{FF2B5EF4-FFF2-40B4-BE49-F238E27FC236}">
                <a16:creationId xmlns:a16="http://schemas.microsoft.com/office/drawing/2014/main" id="{90606D82-15E9-48CB-AD79-47CB938BC22A}"/>
              </a:ext>
            </a:extLst>
          </p:cNvPr>
          <p:cNvPicPr>
            <a:picLocks noChangeAspect="1"/>
          </p:cNvPicPr>
          <p:nvPr/>
        </p:nvPicPr>
        <p:blipFill>
          <a:blip r:embed="rId20"/>
          <a:stretch>
            <a:fillRect/>
          </a:stretch>
        </p:blipFill>
        <p:spPr>
          <a:xfrm>
            <a:off x="10740486" y="1890175"/>
            <a:ext cx="179309" cy="285868"/>
          </a:xfrm>
          <a:prstGeom prst="rect">
            <a:avLst/>
          </a:prstGeom>
        </p:spPr>
      </p:pic>
      <p:sp>
        <p:nvSpPr>
          <p:cNvPr id="200" name="TextBox 199">
            <a:extLst>
              <a:ext uri="{FF2B5EF4-FFF2-40B4-BE49-F238E27FC236}">
                <a16:creationId xmlns:a16="http://schemas.microsoft.com/office/drawing/2014/main" id="{CFD4FCA0-17B0-4269-A910-67551CBC066D}"/>
              </a:ext>
            </a:extLst>
          </p:cNvPr>
          <p:cNvSpPr txBox="1"/>
          <p:nvPr/>
        </p:nvSpPr>
        <p:spPr>
          <a:xfrm>
            <a:off x="10521788" y="2046222"/>
            <a:ext cx="233059" cy="123079"/>
          </a:xfrm>
          <a:prstGeom prst="rect">
            <a:avLst/>
          </a:prstGeom>
          <a:noFill/>
        </p:spPr>
        <p:txBody>
          <a:bodyPr wrap="square" lIns="0" tIns="0" rIns="0" bIns="0" rtlCol="0">
            <a:spAutoFit/>
          </a:bodyPr>
          <a:lstStyle/>
          <a:p>
            <a:r>
              <a:rPr lang="en-US" sz="800" b="1" dirty="0">
                <a:solidFill>
                  <a:schemeClr val="tx2"/>
                </a:solidFill>
              </a:rPr>
              <a:t>IoT</a:t>
            </a:r>
          </a:p>
        </p:txBody>
      </p:sp>
      <p:cxnSp>
        <p:nvCxnSpPr>
          <p:cNvPr id="332" name="Straight Arrow Connector 331">
            <a:extLst>
              <a:ext uri="{FF2B5EF4-FFF2-40B4-BE49-F238E27FC236}">
                <a16:creationId xmlns:a16="http://schemas.microsoft.com/office/drawing/2014/main" id="{7F827FA9-26F3-40DB-B86A-C15D2AD1DE50}"/>
              </a:ext>
            </a:extLst>
          </p:cNvPr>
          <p:cNvCxnSpPr>
            <a:cxnSpLocks/>
          </p:cNvCxnSpPr>
          <p:nvPr/>
        </p:nvCxnSpPr>
        <p:spPr>
          <a:xfrm>
            <a:off x="9336133" y="2672214"/>
            <a:ext cx="0" cy="639555"/>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1" name="TextBox 320">
            <a:extLst>
              <a:ext uri="{FF2B5EF4-FFF2-40B4-BE49-F238E27FC236}">
                <a16:creationId xmlns:a16="http://schemas.microsoft.com/office/drawing/2014/main" id="{8BAAE29E-9CE4-4D67-899B-677CF30230D1}"/>
              </a:ext>
            </a:extLst>
          </p:cNvPr>
          <p:cNvSpPr txBox="1"/>
          <p:nvPr/>
        </p:nvSpPr>
        <p:spPr>
          <a:xfrm>
            <a:off x="9076599" y="2842825"/>
            <a:ext cx="493484" cy="246157"/>
          </a:xfrm>
          <a:prstGeom prst="rect">
            <a:avLst/>
          </a:prstGeom>
          <a:solidFill>
            <a:schemeClr val="bg1"/>
          </a:solidFill>
        </p:spPr>
        <p:txBody>
          <a:bodyPr wrap="square" lIns="0" tIns="0" rIns="0" bIns="0" rtlCol="0">
            <a:spAutoFit/>
          </a:bodyPr>
          <a:lstStyle/>
          <a:p>
            <a:pPr algn="ctr"/>
            <a:r>
              <a:rPr lang="en-US" sz="800" b="1" dirty="0">
                <a:solidFill>
                  <a:schemeClr val="tx2"/>
                </a:solidFill>
              </a:rPr>
              <a:t>Event stream</a:t>
            </a:r>
          </a:p>
        </p:txBody>
      </p:sp>
      <p:cxnSp>
        <p:nvCxnSpPr>
          <p:cNvPr id="333" name="Straight Arrow Connector 332">
            <a:extLst>
              <a:ext uri="{FF2B5EF4-FFF2-40B4-BE49-F238E27FC236}">
                <a16:creationId xmlns:a16="http://schemas.microsoft.com/office/drawing/2014/main" id="{2E6CB17D-257E-4EA2-8C2A-44280AE400DA}"/>
              </a:ext>
            </a:extLst>
          </p:cNvPr>
          <p:cNvCxnSpPr>
            <a:cxnSpLocks/>
          </p:cNvCxnSpPr>
          <p:nvPr/>
        </p:nvCxnSpPr>
        <p:spPr>
          <a:xfrm flipH="1">
            <a:off x="7265697" y="5131963"/>
            <a:ext cx="726689"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334" name="Picture 15">
            <a:extLst>
              <a:ext uri="{FF2B5EF4-FFF2-40B4-BE49-F238E27FC236}">
                <a16:creationId xmlns:a16="http://schemas.microsoft.com/office/drawing/2014/main" id="{9E82409D-E396-406B-9135-04EC3ADD5FAD}"/>
              </a:ext>
            </a:extLst>
          </p:cNvPr>
          <p:cNvPicPr>
            <a:picLocks noChangeAspect="1" noChangeArrowheads="1"/>
          </p:cNvPicPr>
          <p:nvPr/>
        </p:nvPicPr>
        <p:blipFill>
          <a:blip r:embed="rId3"/>
          <a:stretch>
            <a:fillRect/>
          </a:stretch>
        </p:blipFill>
        <p:spPr bwMode="auto">
          <a:xfrm>
            <a:off x="2480366" y="1961029"/>
            <a:ext cx="415916" cy="25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5" name="TextBox 334">
            <a:extLst>
              <a:ext uri="{FF2B5EF4-FFF2-40B4-BE49-F238E27FC236}">
                <a16:creationId xmlns:a16="http://schemas.microsoft.com/office/drawing/2014/main" id="{96FDBAC4-EEAB-432A-BE70-CEE6517CED3E}"/>
              </a:ext>
            </a:extLst>
          </p:cNvPr>
          <p:cNvSpPr txBox="1"/>
          <p:nvPr/>
        </p:nvSpPr>
        <p:spPr>
          <a:xfrm>
            <a:off x="2530694" y="2216188"/>
            <a:ext cx="493484" cy="246157"/>
          </a:xfrm>
          <a:prstGeom prst="rect">
            <a:avLst/>
          </a:prstGeom>
          <a:noFill/>
        </p:spPr>
        <p:txBody>
          <a:bodyPr wrap="square" lIns="0" tIns="0" rIns="0" bIns="0" rtlCol="0">
            <a:spAutoFit/>
          </a:bodyPr>
          <a:lstStyle/>
          <a:p>
            <a:r>
              <a:rPr lang="en-US" sz="800" b="1" dirty="0">
                <a:solidFill>
                  <a:schemeClr val="tx2"/>
                </a:solidFill>
              </a:rPr>
              <a:t>Virtual Care</a:t>
            </a:r>
          </a:p>
        </p:txBody>
      </p:sp>
      <p:sp>
        <p:nvSpPr>
          <p:cNvPr id="336" name="TextBox 335">
            <a:extLst>
              <a:ext uri="{FF2B5EF4-FFF2-40B4-BE49-F238E27FC236}">
                <a16:creationId xmlns:a16="http://schemas.microsoft.com/office/drawing/2014/main" id="{4CAE9B38-3400-43A2-BAFC-7689C0CB5F07}"/>
              </a:ext>
            </a:extLst>
          </p:cNvPr>
          <p:cNvSpPr txBox="1"/>
          <p:nvPr/>
        </p:nvSpPr>
        <p:spPr>
          <a:xfrm>
            <a:off x="7344682" y="4858895"/>
            <a:ext cx="641611" cy="246221"/>
          </a:xfrm>
          <a:prstGeom prst="rect">
            <a:avLst/>
          </a:prstGeom>
          <a:solidFill>
            <a:schemeClr val="bg1"/>
          </a:solidFill>
        </p:spPr>
        <p:txBody>
          <a:bodyPr wrap="square" lIns="0" tIns="0" rIns="0" bIns="0" rtlCol="0">
            <a:spAutoFit/>
          </a:bodyPr>
          <a:lstStyle/>
          <a:p>
            <a:pPr algn="ctr"/>
            <a:r>
              <a:rPr lang="en-US" sz="800" b="1" dirty="0">
                <a:solidFill>
                  <a:schemeClr val="tx2"/>
                </a:solidFill>
                <a:highlight>
                  <a:srgbClr val="FFFF00"/>
                </a:highlight>
              </a:rPr>
              <a:t>Static Information</a:t>
            </a:r>
          </a:p>
        </p:txBody>
      </p:sp>
      <p:pic>
        <p:nvPicPr>
          <p:cNvPr id="337" name="Picture 15">
            <a:extLst>
              <a:ext uri="{FF2B5EF4-FFF2-40B4-BE49-F238E27FC236}">
                <a16:creationId xmlns:a16="http://schemas.microsoft.com/office/drawing/2014/main" id="{119FDA7E-174C-488E-A963-DE9BAF274D3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79318" y="655411"/>
            <a:ext cx="464013" cy="614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 name="TextBox 337">
            <a:extLst>
              <a:ext uri="{FF2B5EF4-FFF2-40B4-BE49-F238E27FC236}">
                <a16:creationId xmlns:a16="http://schemas.microsoft.com/office/drawing/2014/main" id="{2F350622-C3D4-4FD9-A39B-F5FBC35C70AD}"/>
              </a:ext>
            </a:extLst>
          </p:cNvPr>
          <p:cNvSpPr txBox="1"/>
          <p:nvPr/>
        </p:nvSpPr>
        <p:spPr>
          <a:xfrm>
            <a:off x="9600968" y="840599"/>
            <a:ext cx="672288" cy="323081"/>
          </a:xfrm>
          <a:prstGeom prst="rect">
            <a:avLst/>
          </a:prstGeom>
          <a:noFill/>
        </p:spPr>
        <p:txBody>
          <a:bodyPr wrap="square" lIns="0" tIns="0" rIns="0" bIns="0" rtlCol="0">
            <a:spAutoFit/>
          </a:bodyPr>
          <a:lstStyle/>
          <a:p>
            <a:r>
              <a:rPr lang="en-US" sz="1050" b="1" dirty="0">
                <a:solidFill>
                  <a:srgbClr val="C00000"/>
                </a:solidFill>
              </a:rPr>
              <a:t>Patient / Member</a:t>
            </a:r>
          </a:p>
        </p:txBody>
      </p:sp>
      <p:sp>
        <p:nvSpPr>
          <p:cNvPr id="92" name="Rectangle 91">
            <a:extLst>
              <a:ext uri="{FF2B5EF4-FFF2-40B4-BE49-F238E27FC236}">
                <a16:creationId xmlns:a16="http://schemas.microsoft.com/office/drawing/2014/main" id="{1951322F-69C0-42DB-9258-D1EF8BE26435}"/>
              </a:ext>
            </a:extLst>
          </p:cNvPr>
          <p:cNvSpPr/>
          <p:nvPr/>
        </p:nvSpPr>
        <p:spPr bwMode="gray">
          <a:xfrm>
            <a:off x="8006170" y="5377180"/>
            <a:ext cx="3296153" cy="569518"/>
          </a:xfrm>
          <a:prstGeom prst="rect">
            <a:avLst/>
          </a:prstGeom>
          <a:solidFill>
            <a:schemeClr val="accent1">
              <a:lumMod val="40000"/>
              <a:lumOff val="60000"/>
            </a:schemeClr>
          </a:solid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50" b="1" dirty="0">
                <a:solidFill>
                  <a:schemeClr val="bg1"/>
                </a:solidFill>
              </a:rPr>
              <a:t>Interaction History</a:t>
            </a:r>
          </a:p>
        </p:txBody>
      </p:sp>
      <p:cxnSp>
        <p:nvCxnSpPr>
          <p:cNvPr id="99" name="Connector: Elbow 98">
            <a:extLst>
              <a:ext uri="{FF2B5EF4-FFF2-40B4-BE49-F238E27FC236}">
                <a16:creationId xmlns:a16="http://schemas.microsoft.com/office/drawing/2014/main" id="{6CE5D652-F76F-426E-8C87-0E60DDDDABDC}"/>
              </a:ext>
            </a:extLst>
          </p:cNvPr>
          <p:cNvCxnSpPr>
            <a:cxnSpLocks/>
            <a:stCxn id="92" idx="2"/>
            <a:endCxn id="224" idx="2"/>
          </p:cNvCxnSpPr>
          <p:nvPr/>
        </p:nvCxnSpPr>
        <p:spPr>
          <a:xfrm rot="5400000">
            <a:off x="6931832" y="3224284"/>
            <a:ext cx="12697" cy="5444831"/>
          </a:xfrm>
          <a:prstGeom prst="bentConnector3">
            <a:avLst>
              <a:gd name="adj1" fmla="val 2246016"/>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ADA8C04F-C1FA-4D1C-8D16-5CE7C5708700}"/>
              </a:ext>
            </a:extLst>
          </p:cNvPr>
          <p:cNvSpPr/>
          <p:nvPr/>
        </p:nvSpPr>
        <p:spPr bwMode="gray">
          <a:xfrm>
            <a:off x="9022495" y="5602016"/>
            <a:ext cx="1276199" cy="235943"/>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latin typeface="Arial" panose="020B0604020202020204" pitchFamily="34" charset="0"/>
                <a:cs typeface="Arial" panose="020B0604020202020204" pitchFamily="34" charset="0"/>
              </a:rPr>
              <a:t>Aggregations</a:t>
            </a:r>
          </a:p>
          <a:p>
            <a:pPr algn="ctr"/>
            <a:r>
              <a:rPr lang="en-US" sz="700" dirty="0">
                <a:solidFill>
                  <a:schemeClr val="tx1"/>
                </a:solidFill>
                <a:latin typeface="Arial" panose="020B0604020202020204" pitchFamily="34" charset="0"/>
                <a:cs typeface="Arial" panose="020B0604020202020204" pitchFamily="34" charset="0"/>
              </a:rPr>
              <a:t>(Action, Channel, Response)</a:t>
            </a:r>
          </a:p>
        </p:txBody>
      </p:sp>
      <p:sp>
        <p:nvSpPr>
          <p:cNvPr id="109" name="TextBox 108">
            <a:extLst>
              <a:ext uri="{FF2B5EF4-FFF2-40B4-BE49-F238E27FC236}">
                <a16:creationId xmlns:a16="http://schemas.microsoft.com/office/drawing/2014/main" id="{E97D1626-9B61-47D4-B470-0B6BA4ED8722}"/>
              </a:ext>
            </a:extLst>
          </p:cNvPr>
          <p:cNvSpPr txBox="1"/>
          <p:nvPr/>
        </p:nvSpPr>
        <p:spPr>
          <a:xfrm>
            <a:off x="6058718" y="6154764"/>
            <a:ext cx="2282535" cy="123079"/>
          </a:xfrm>
          <a:prstGeom prst="rect">
            <a:avLst/>
          </a:prstGeom>
          <a:solidFill>
            <a:schemeClr val="bg1"/>
          </a:solidFill>
        </p:spPr>
        <p:txBody>
          <a:bodyPr wrap="square" lIns="0" tIns="0" rIns="0" bIns="0" rtlCol="0">
            <a:spAutoFit/>
          </a:bodyPr>
          <a:lstStyle/>
          <a:p>
            <a:pPr algn="ctr"/>
            <a:r>
              <a:rPr lang="en-US" sz="800" b="1" dirty="0">
                <a:solidFill>
                  <a:schemeClr val="tx2"/>
                </a:solidFill>
              </a:rPr>
              <a:t>Continuous stream of aggregates for learning</a:t>
            </a:r>
          </a:p>
        </p:txBody>
      </p:sp>
      <p:sp>
        <p:nvSpPr>
          <p:cNvPr id="111" name="Rectangle 110">
            <a:extLst>
              <a:ext uri="{FF2B5EF4-FFF2-40B4-BE49-F238E27FC236}">
                <a16:creationId xmlns:a16="http://schemas.microsoft.com/office/drawing/2014/main" id="{9F2A87CF-D784-46A8-AD14-DEE2A2B41281}"/>
              </a:ext>
            </a:extLst>
          </p:cNvPr>
          <p:cNvSpPr/>
          <p:nvPr/>
        </p:nvSpPr>
        <p:spPr bwMode="gray">
          <a:xfrm>
            <a:off x="1865923" y="5621257"/>
            <a:ext cx="4730364" cy="263755"/>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latin typeface="Arial" panose="020B0604020202020204" pitchFamily="34" charset="0"/>
                <a:cs typeface="Arial" panose="020B0604020202020204" pitchFamily="34" charset="0"/>
              </a:rPr>
              <a:t>Real-time learning of customer State, Decision and Response data</a:t>
            </a:r>
          </a:p>
        </p:txBody>
      </p:sp>
      <p:sp>
        <p:nvSpPr>
          <p:cNvPr id="121" name="Circle: Hollow 120">
            <a:extLst>
              <a:ext uri="{FF2B5EF4-FFF2-40B4-BE49-F238E27FC236}">
                <a16:creationId xmlns:a16="http://schemas.microsoft.com/office/drawing/2014/main" id="{0708D8A5-A710-4753-BA35-6B113F951C30}"/>
              </a:ext>
            </a:extLst>
          </p:cNvPr>
          <p:cNvSpPr/>
          <p:nvPr/>
        </p:nvSpPr>
        <p:spPr bwMode="gray">
          <a:xfrm>
            <a:off x="2548440" y="2752242"/>
            <a:ext cx="457081" cy="457081"/>
          </a:xfrm>
          <a:prstGeom prst="donut">
            <a:avLst>
              <a:gd name="adj" fmla="val 7587"/>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23" name="Isosceles Triangle 122">
            <a:extLst>
              <a:ext uri="{FF2B5EF4-FFF2-40B4-BE49-F238E27FC236}">
                <a16:creationId xmlns:a16="http://schemas.microsoft.com/office/drawing/2014/main" id="{9D32F505-F615-4A2A-8FCB-D721F1E6D6EF}"/>
              </a:ext>
            </a:extLst>
          </p:cNvPr>
          <p:cNvSpPr/>
          <p:nvPr/>
        </p:nvSpPr>
        <p:spPr bwMode="gray">
          <a:xfrm rot="16200000">
            <a:off x="2665243" y="2731153"/>
            <a:ext cx="129331" cy="94146"/>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25" name="Isosceles Triangle 124">
            <a:extLst>
              <a:ext uri="{FF2B5EF4-FFF2-40B4-BE49-F238E27FC236}">
                <a16:creationId xmlns:a16="http://schemas.microsoft.com/office/drawing/2014/main" id="{73154824-37CE-46DF-A7D1-00586C133DD3}"/>
              </a:ext>
            </a:extLst>
          </p:cNvPr>
          <p:cNvSpPr/>
          <p:nvPr/>
        </p:nvSpPr>
        <p:spPr bwMode="gray">
          <a:xfrm rot="5400000">
            <a:off x="2760548" y="3136268"/>
            <a:ext cx="129331" cy="94146"/>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26" name="Circle: Hollow 125">
            <a:extLst>
              <a:ext uri="{FF2B5EF4-FFF2-40B4-BE49-F238E27FC236}">
                <a16:creationId xmlns:a16="http://schemas.microsoft.com/office/drawing/2014/main" id="{7167CFFE-51F6-4306-9C38-9817C545A112}"/>
              </a:ext>
            </a:extLst>
          </p:cNvPr>
          <p:cNvSpPr/>
          <p:nvPr/>
        </p:nvSpPr>
        <p:spPr bwMode="gray">
          <a:xfrm>
            <a:off x="5427564" y="2771328"/>
            <a:ext cx="457081" cy="457081"/>
          </a:xfrm>
          <a:prstGeom prst="donut">
            <a:avLst>
              <a:gd name="adj" fmla="val 7587"/>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27" name="Isosceles Triangle 126">
            <a:extLst>
              <a:ext uri="{FF2B5EF4-FFF2-40B4-BE49-F238E27FC236}">
                <a16:creationId xmlns:a16="http://schemas.microsoft.com/office/drawing/2014/main" id="{4F438ED0-2DE4-4FF3-BCB7-B0CF226F663B}"/>
              </a:ext>
            </a:extLst>
          </p:cNvPr>
          <p:cNvSpPr/>
          <p:nvPr/>
        </p:nvSpPr>
        <p:spPr bwMode="gray">
          <a:xfrm rot="16200000">
            <a:off x="5544367" y="2750239"/>
            <a:ext cx="129331" cy="94146"/>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29" name="Isosceles Triangle 128">
            <a:extLst>
              <a:ext uri="{FF2B5EF4-FFF2-40B4-BE49-F238E27FC236}">
                <a16:creationId xmlns:a16="http://schemas.microsoft.com/office/drawing/2014/main" id="{D0BCE799-A1AF-41F1-92D4-E2A36F820FD3}"/>
              </a:ext>
            </a:extLst>
          </p:cNvPr>
          <p:cNvSpPr/>
          <p:nvPr/>
        </p:nvSpPr>
        <p:spPr bwMode="gray">
          <a:xfrm rot="5400000">
            <a:off x="5639672" y="3155354"/>
            <a:ext cx="129331" cy="94146"/>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31" name="TextBox 130">
            <a:extLst>
              <a:ext uri="{FF2B5EF4-FFF2-40B4-BE49-F238E27FC236}">
                <a16:creationId xmlns:a16="http://schemas.microsoft.com/office/drawing/2014/main" id="{A4C5379F-F824-44A1-924F-0741E74DFC7B}"/>
              </a:ext>
            </a:extLst>
          </p:cNvPr>
          <p:cNvSpPr txBox="1"/>
          <p:nvPr/>
        </p:nvSpPr>
        <p:spPr>
          <a:xfrm>
            <a:off x="2544339" y="2895698"/>
            <a:ext cx="493484" cy="184618"/>
          </a:xfrm>
          <a:prstGeom prst="rect">
            <a:avLst/>
          </a:prstGeom>
          <a:noFill/>
        </p:spPr>
        <p:txBody>
          <a:bodyPr wrap="square" lIns="0" tIns="0" rIns="0" bIns="0" rtlCol="0">
            <a:spAutoFit/>
          </a:bodyPr>
          <a:lstStyle/>
          <a:p>
            <a:pPr algn="ctr"/>
            <a:r>
              <a:rPr lang="en-US" sz="600" b="1" dirty="0">
                <a:solidFill>
                  <a:schemeClr val="tx2"/>
                </a:solidFill>
              </a:rPr>
              <a:t>Continuous decisioning</a:t>
            </a:r>
          </a:p>
        </p:txBody>
      </p:sp>
      <p:sp>
        <p:nvSpPr>
          <p:cNvPr id="132" name="TextBox 131">
            <a:extLst>
              <a:ext uri="{FF2B5EF4-FFF2-40B4-BE49-F238E27FC236}">
                <a16:creationId xmlns:a16="http://schemas.microsoft.com/office/drawing/2014/main" id="{26255727-CE66-46F3-8D06-3B90693D72A7}"/>
              </a:ext>
            </a:extLst>
          </p:cNvPr>
          <p:cNvSpPr txBox="1"/>
          <p:nvPr/>
        </p:nvSpPr>
        <p:spPr>
          <a:xfrm>
            <a:off x="5427833" y="2910437"/>
            <a:ext cx="493484" cy="184618"/>
          </a:xfrm>
          <a:prstGeom prst="rect">
            <a:avLst/>
          </a:prstGeom>
          <a:noFill/>
        </p:spPr>
        <p:txBody>
          <a:bodyPr wrap="square" lIns="0" tIns="0" rIns="0" bIns="0" rtlCol="0">
            <a:spAutoFit/>
          </a:bodyPr>
          <a:lstStyle/>
          <a:p>
            <a:pPr algn="ctr"/>
            <a:r>
              <a:rPr lang="en-US" sz="600" b="1" dirty="0">
                <a:solidFill>
                  <a:schemeClr val="tx2"/>
                </a:solidFill>
              </a:rPr>
              <a:t>Continuous learning</a:t>
            </a:r>
          </a:p>
        </p:txBody>
      </p:sp>
      <p:sp>
        <p:nvSpPr>
          <p:cNvPr id="133" name="Rectangle 132">
            <a:extLst>
              <a:ext uri="{FF2B5EF4-FFF2-40B4-BE49-F238E27FC236}">
                <a16:creationId xmlns:a16="http://schemas.microsoft.com/office/drawing/2014/main" id="{1B6F5B90-E1E6-465A-A3AD-7BB28902899D}"/>
              </a:ext>
            </a:extLst>
          </p:cNvPr>
          <p:cNvSpPr/>
          <p:nvPr/>
        </p:nvSpPr>
        <p:spPr bwMode="gray">
          <a:xfrm>
            <a:off x="9899807" y="148132"/>
            <a:ext cx="633710" cy="309167"/>
          </a:xfrm>
          <a:prstGeom prst="rect">
            <a:avLst/>
          </a:prstGeom>
          <a:solidFill>
            <a:srgbClr val="0070C0"/>
          </a:solid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799" b="1" dirty="0">
                <a:solidFill>
                  <a:schemeClr val="bg1"/>
                </a:solidFill>
              </a:rPr>
              <a:t>RTIM</a:t>
            </a:r>
          </a:p>
        </p:txBody>
      </p:sp>
      <p:sp>
        <p:nvSpPr>
          <p:cNvPr id="134" name="Circle: Hollow 133">
            <a:extLst>
              <a:ext uri="{FF2B5EF4-FFF2-40B4-BE49-F238E27FC236}">
                <a16:creationId xmlns:a16="http://schemas.microsoft.com/office/drawing/2014/main" id="{29BCB289-739C-4D63-9217-0FCF913AFED0}"/>
              </a:ext>
            </a:extLst>
          </p:cNvPr>
          <p:cNvSpPr/>
          <p:nvPr/>
        </p:nvSpPr>
        <p:spPr bwMode="gray">
          <a:xfrm>
            <a:off x="9674662" y="2767785"/>
            <a:ext cx="457081" cy="457081"/>
          </a:xfrm>
          <a:prstGeom prst="donut">
            <a:avLst>
              <a:gd name="adj" fmla="val 7587"/>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36" name="Isosceles Triangle 135">
            <a:extLst>
              <a:ext uri="{FF2B5EF4-FFF2-40B4-BE49-F238E27FC236}">
                <a16:creationId xmlns:a16="http://schemas.microsoft.com/office/drawing/2014/main" id="{A65C79BD-2D54-4C82-947D-D82812520F84}"/>
              </a:ext>
            </a:extLst>
          </p:cNvPr>
          <p:cNvSpPr/>
          <p:nvPr/>
        </p:nvSpPr>
        <p:spPr bwMode="gray">
          <a:xfrm rot="16200000">
            <a:off x="9791464" y="2746696"/>
            <a:ext cx="129331" cy="94146"/>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37" name="Isosceles Triangle 136">
            <a:extLst>
              <a:ext uri="{FF2B5EF4-FFF2-40B4-BE49-F238E27FC236}">
                <a16:creationId xmlns:a16="http://schemas.microsoft.com/office/drawing/2014/main" id="{279B2512-8DD5-4029-BACE-38354D133CA5}"/>
              </a:ext>
            </a:extLst>
          </p:cNvPr>
          <p:cNvSpPr/>
          <p:nvPr/>
        </p:nvSpPr>
        <p:spPr bwMode="gray">
          <a:xfrm rot="5400000">
            <a:off x="9886770" y="3151811"/>
            <a:ext cx="129331" cy="94146"/>
          </a:xfrm>
          <a:prstGeom prst="triangl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38" name="TextBox 137">
            <a:extLst>
              <a:ext uri="{FF2B5EF4-FFF2-40B4-BE49-F238E27FC236}">
                <a16:creationId xmlns:a16="http://schemas.microsoft.com/office/drawing/2014/main" id="{7290AAEC-6275-42A3-9C2C-EB5507705C31}"/>
              </a:ext>
            </a:extLst>
          </p:cNvPr>
          <p:cNvSpPr txBox="1"/>
          <p:nvPr/>
        </p:nvSpPr>
        <p:spPr>
          <a:xfrm>
            <a:off x="9674931" y="2906894"/>
            <a:ext cx="493484" cy="184618"/>
          </a:xfrm>
          <a:prstGeom prst="rect">
            <a:avLst/>
          </a:prstGeom>
          <a:noFill/>
        </p:spPr>
        <p:txBody>
          <a:bodyPr wrap="square" lIns="0" tIns="0" rIns="0" bIns="0" rtlCol="0">
            <a:spAutoFit/>
          </a:bodyPr>
          <a:lstStyle/>
          <a:p>
            <a:pPr algn="ctr"/>
            <a:r>
              <a:rPr lang="en-US" sz="600" b="1" dirty="0">
                <a:solidFill>
                  <a:schemeClr val="tx2"/>
                </a:solidFill>
              </a:rPr>
              <a:t>Continuous learning</a:t>
            </a:r>
          </a:p>
        </p:txBody>
      </p:sp>
      <p:sp>
        <p:nvSpPr>
          <p:cNvPr id="145" name="Rectangle 144">
            <a:extLst>
              <a:ext uri="{FF2B5EF4-FFF2-40B4-BE49-F238E27FC236}">
                <a16:creationId xmlns:a16="http://schemas.microsoft.com/office/drawing/2014/main" id="{41874882-71FB-4D80-B83C-8124014209F5}"/>
              </a:ext>
            </a:extLst>
          </p:cNvPr>
          <p:cNvSpPr/>
          <p:nvPr/>
        </p:nvSpPr>
        <p:spPr bwMode="gray">
          <a:xfrm>
            <a:off x="1865923" y="4771102"/>
            <a:ext cx="4731270" cy="289949"/>
          </a:xfrm>
          <a:prstGeom prst="rect">
            <a:avLst/>
          </a:prstGeom>
          <a:solidFill>
            <a:schemeClr val="bg1"/>
          </a:solidFill>
          <a:ln w="28575">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Operational NBAs</a:t>
            </a:r>
          </a:p>
          <a:p>
            <a:pPr algn="ctr"/>
            <a:r>
              <a:rPr lang="en-US" sz="700" b="1" dirty="0">
                <a:solidFill>
                  <a:schemeClr val="tx1"/>
                </a:solidFill>
              </a:rPr>
              <a:t>(Examples: Call Center Call Deflection, Rx refill reminders, 30-to-90-day Rx conversions)</a:t>
            </a:r>
          </a:p>
        </p:txBody>
      </p:sp>
      <p:sp>
        <p:nvSpPr>
          <p:cNvPr id="237" name="Arrow: Up 236">
            <a:extLst>
              <a:ext uri="{FF2B5EF4-FFF2-40B4-BE49-F238E27FC236}">
                <a16:creationId xmlns:a16="http://schemas.microsoft.com/office/drawing/2014/main" id="{74A5167B-3587-41E7-B5CB-A8879CD51059}"/>
              </a:ext>
            </a:extLst>
          </p:cNvPr>
          <p:cNvSpPr/>
          <p:nvPr/>
        </p:nvSpPr>
        <p:spPr bwMode="gray">
          <a:xfrm>
            <a:off x="4189889" y="5121630"/>
            <a:ext cx="149862" cy="115666"/>
          </a:xfrm>
          <a:prstGeom prst="upArrow">
            <a:avLst/>
          </a:prstGeom>
          <a:solidFill>
            <a:srgbClr val="CC0000"/>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38" name="Left Brace 237">
            <a:extLst>
              <a:ext uri="{FF2B5EF4-FFF2-40B4-BE49-F238E27FC236}">
                <a16:creationId xmlns:a16="http://schemas.microsoft.com/office/drawing/2014/main" id="{EDACE6CD-9335-4C4E-8631-F7F62C43E155}"/>
              </a:ext>
            </a:extLst>
          </p:cNvPr>
          <p:cNvSpPr/>
          <p:nvPr/>
        </p:nvSpPr>
        <p:spPr>
          <a:xfrm>
            <a:off x="781573" y="3612865"/>
            <a:ext cx="170903" cy="1438200"/>
          </a:xfrm>
          <a:prstGeom prst="leftBrac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9"/>
          </a:p>
        </p:txBody>
      </p:sp>
      <p:sp>
        <p:nvSpPr>
          <p:cNvPr id="146" name="TextBox 145">
            <a:extLst>
              <a:ext uri="{FF2B5EF4-FFF2-40B4-BE49-F238E27FC236}">
                <a16:creationId xmlns:a16="http://schemas.microsoft.com/office/drawing/2014/main" id="{698A6113-C826-4647-9443-2520FAFD624E}"/>
              </a:ext>
            </a:extLst>
          </p:cNvPr>
          <p:cNvSpPr txBox="1"/>
          <p:nvPr/>
        </p:nvSpPr>
        <p:spPr>
          <a:xfrm>
            <a:off x="309037" y="4084343"/>
            <a:ext cx="493484" cy="430775"/>
          </a:xfrm>
          <a:prstGeom prst="rect">
            <a:avLst/>
          </a:prstGeom>
          <a:solidFill>
            <a:schemeClr val="bg1"/>
          </a:solidFill>
        </p:spPr>
        <p:txBody>
          <a:bodyPr wrap="square" lIns="0" tIns="0" rIns="0" bIns="0" rtlCol="0">
            <a:spAutoFit/>
          </a:bodyPr>
          <a:lstStyle/>
          <a:p>
            <a:pPr algn="ctr"/>
            <a:r>
              <a:rPr lang="en-US" sz="700" b="1" dirty="0">
                <a:solidFill>
                  <a:schemeClr val="tx2"/>
                </a:solidFill>
              </a:rPr>
              <a:t>Four different NBA domains</a:t>
            </a:r>
          </a:p>
        </p:txBody>
      </p:sp>
      <p:sp>
        <p:nvSpPr>
          <p:cNvPr id="147" name="Left Brace 146">
            <a:extLst>
              <a:ext uri="{FF2B5EF4-FFF2-40B4-BE49-F238E27FC236}">
                <a16:creationId xmlns:a16="http://schemas.microsoft.com/office/drawing/2014/main" id="{D4B93EE0-5723-4FF9-8F2E-28B4D273DF88}"/>
              </a:ext>
            </a:extLst>
          </p:cNvPr>
          <p:cNvSpPr/>
          <p:nvPr/>
        </p:nvSpPr>
        <p:spPr>
          <a:xfrm>
            <a:off x="870044" y="1660056"/>
            <a:ext cx="121194" cy="872388"/>
          </a:xfrm>
          <a:prstGeom prst="leftBrace">
            <a:avLst>
              <a:gd name="adj1" fmla="val 8333"/>
              <a:gd name="adj2" fmla="val 50927"/>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9"/>
          </a:p>
        </p:txBody>
      </p:sp>
      <p:sp>
        <p:nvSpPr>
          <p:cNvPr id="148" name="TextBox 147">
            <a:extLst>
              <a:ext uri="{FF2B5EF4-FFF2-40B4-BE49-F238E27FC236}">
                <a16:creationId xmlns:a16="http://schemas.microsoft.com/office/drawing/2014/main" id="{BECED74D-ABC2-4A1F-BB9D-945CB9C9E288}"/>
              </a:ext>
            </a:extLst>
          </p:cNvPr>
          <p:cNvSpPr txBox="1"/>
          <p:nvPr/>
        </p:nvSpPr>
        <p:spPr>
          <a:xfrm>
            <a:off x="333063" y="1884518"/>
            <a:ext cx="493484" cy="323081"/>
          </a:xfrm>
          <a:prstGeom prst="rect">
            <a:avLst/>
          </a:prstGeom>
          <a:solidFill>
            <a:schemeClr val="bg1"/>
          </a:solidFill>
        </p:spPr>
        <p:txBody>
          <a:bodyPr wrap="square" lIns="0" tIns="0" rIns="0" bIns="0" rtlCol="0">
            <a:spAutoFit/>
          </a:bodyPr>
          <a:lstStyle/>
          <a:p>
            <a:pPr algn="ctr"/>
            <a:r>
              <a:rPr lang="en-US" sz="700" b="1" dirty="0">
                <a:solidFill>
                  <a:schemeClr val="tx2"/>
                </a:solidFill>
              </a:rPr>
              <a:t>Multiple interaction channels</a:t>
            </a:r>
          </a:p>
        </p:txBody>
      </p:sp>
      <p:cxnSp>
        <p:nvCxnSpPr>
          <p:cNvPr id="151" name="Straight Arrow Connector 150">
            <a:extLst>
              <a:ext uri="{FF2B5EF4-FFF2-40B4-BE49-F238E27FC236}">
                <a16:creationId xmlns:a16="http://schemas.microsoft.com/office/drawing/2014/main" id="{21A29C20-FF89-4BA6-B078-5D2AD509478A}"/>
              </a:ext>
            </a:extLst>
          </p:cNvPr>
          <p:cNvCxnSpPr>
            <a:cxnSpLocks/>
            <a:endCxn id="92" idx="1"/>
          </p:cNvCxnSpPr>
          <p:nvPr/>
        </p:nvCxnSpPr>
        <p:spPr>
          <a:xfrm>
            <a:off x="7265697" y="5661939"/>
            <a:ext cx="740473" cy="0"/>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2B9F73CF-C651-4FB8-AE5D-B3E8B1EB6FA7}"/>
              </a:ext>
            </a:extLst>
          </p:cNvPr>
          <p:cNvSpPr txBox="1"/>
          <p:nvPr/>
        </p:nvSpPr>
        <p:spPr>
          <a:xfrm>
            <a:off x="7338339" y="5683601"/>
            <a:ext cx="571662" cy="246221"/>
          </a:xfrm>
          <a:prstGeom prst="rect">
            <a:avLst/>
          </a:prstGeom>
          <a:solidFill>
            <a:schemeClr val="bg1"/>
          </a:solidFill>
        </p:spPr>
        <p:txBody>
          <a:bodyPr wrap="square" lIns="0" tIns="0" rIns="0" bIns="0" rtlCol="0">
            <a:spAutoFit/>
          </a:bodyPr>
          <a:lstStyle/>
          <a:p>
            <a:pPr algn="ctr"/>
            <a:r>
              <a:rPr lang="en-US" sz="800" b="1" dirty="0">
                <a:solidFill>
                  <a:schemeClr val="tx2"/>
                </a:solidFill>
              </a:rPr>
              <a:t>Interaction </a:t>
            </a:r>
          </a:p>
          <a:p>
            <a:pPr algn="ctr"/>
            <a:r>
              <a:rPr lang="en-US" sz="800" b="1" dirty="0">
                <a:solidFill>
                  <a:schemeClr val="tx2"/>
                </a:solidFill>
              </a:rPr>
              <a:t>recording</a:t>
            </a:r>
          </a:p>
        </p:txBody>
      </p:sp>
      <p:sp>
        <p:nvSpPr>
          <p:cNvPr id="159" name="Rectangle 158">
            <a:extLst>
              <a:ext uri="{FF2B5EF4-FFF2-40B4-BE49-F238E27FC236}">
                <a16:creationId xmlns:a16="http://schemas.microsoft.com/office/drawing/2014/main" id="{24103E38-F61F-4321-8A01-9844758CEB2A}"/>
              </a:ext>
            </a:extLst>
          </p:cNvPr>
          <p:cNvSpPr/>
          <p:nvPr/>
        </p:nvSpPr>
        <p:spPr bwMode="gray">
          <a:xfrm>
            <a:off x="1126764" y="6123863"/>
            <a:ext cx="1597294" cy="524970"/>
          </a:xfrm>
          <a:prstGeom prst="rect">
            <a:avLst/>
          </a:prstGeom>
          <a:solidFill>
            <a:srgbClr val="92D050"/>
          </a:solidFill>
          <a:ln w="127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1050" b="1" dirty="0">
                <a:solidFill>
                  <a:schemeClr val="tx1"/>
                </a:solidFill>
              </a:rPr>
              <a:t>Augmented Intelligence</a:t>
            </a:r>
          </a:p>
        </p:txBody>
      </p:sp>
      <p:sp>
        <p:nvSpPr>
          <p:cNvPr id="160" name="Rectangle 159">
            <a:extLst>
              <a:ext uri="{FF2B5EF4-FFF2-40B4-BE49-F238E27FC236}">
                <a16:creationId xmlns:a16="http://schemas.microsoft.com/office/drawing/2014/main" id="{66B2CD49-6AB2-417A-8F2A-5678041342A9}"/>
              </a:ext>
            </a:extLst>
          </p:cNvPr>
          <p:cNvSpPr/>
          <p:nvPr/>
        </p:nvSpPr>
        <p:spPr bwMode="gray">
          <a:xfrm>
            <a:off x="1586566" y="6343842"/>
            <a:ext cx="654465" cy="259324"/>
          </a:xfrm>
          <a:prstGeom prst="rect">
            <a:avLst/>
          </a:prstGeom>
          <a:solidFill>
            <a:srgbClr val="EEEEEE"/>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latin typeface="Arial" panose="020B0604020202020204" pitchFamily="34" charset="0"/>
                <a:cs typeface="Arial" panose="020B0604020202020204" pitchFamily="34" charset="0"/>
              </a:rPr>
              <a:t>AI Insights</a:t>
            </a:r>
          </a:p>
        </p:txBody>
      </p:sp>
      <p:sp>
        <p:nvSpPr>
          <p:cNvPr id="165" name="TextBox 164">
            <a:extLst>
              <a:ext uri="{FF2B5EF4-FFF2-40B4-BE49-F238E27FC236}">
                <a16:creationId xmlns:a16="http://schemas.microsoft.com/office/drawing/2014/main" id="{53F892D4-71F5-4A67-9D31-2B77F641F3BE}"/>
              </a:ext>
            </a:extLst>
          </p:cNvPr>
          <p:cNvSpPr txBox="1"/>
          <p:nvPr/>
        </p:nvSpPr>
        <p:spPr>
          <a:xfrm>
            <a:off x="2960343" y="6081306"/>
            <a:ext cx="493484" cy="123079"/>
          </a:xfrm>
          <a:prstGeom prst="rect">
            <a:avLst/>
          </a:prstGeom>
          <a:solidFill>
            <a:schemeClr val="bg1"/>
          </a:solidFill>
        </p:spPr>
        <p:txBody>
          <a:bodyPr wrap="square" lIns="0" tIns="0" rIns="0" bIns="0" rtlCol="0">
            <a:spAutoFit/>
          </a:bodyPr>
          <a:lstStyle/>
          <a:p>
            <a:pPr algn="ctr"/>
            <a:r>
              <a:rPr lang="en-US" sz="800" b="1" dirty="0">
                <a:solidFill>
                  <a:schemeClr val="tx2"/>
                </a:solidFill>
              </a:rPr>
              <a:t>Ingest</a:t>
            </a:r>
          </a:p>
        </p:txBody>
      </p:sp>
      <p:sp>
        <p:nvSpPr>
          <p:cNvPr id="110" name="Rectangle 109">
            <a:extLst>
              <a:ext uri="{FF2B5EF4-FFF2-40B4-BE49-F238E27FC236}">
                <a16:creationId xmlns:a16="http://schemas.microsoft.com/office/drawing/2014/main" id="{0E0088A7-BFB5-4D63-B5DF-CF02C8400287}"/>
              </a:ext>
            </a:extLst>
          </p:cNvPr>
          <p:cNvSpPr/>
          <p:nvPr/>
        </p:nvSpPr>
        <p:spPr bwMode="gray">
          <a:xfrm>
            <a:off x="4525233" y="5158029"/>
            <a:ext cx="785373" cy="397046"/>
          </a:xfrm>
          <a:prstGeom prst="rect">
            <a:avLst/>
          </a:prstGeom>
          <a:solidFill>
            <a:srgbClr val="FFFF00"/>
          </a:solidFill>
          <a:ln w="6350">
            <a:no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chemeClr val="tx1"/>
                </a:solidFill>
                <a:latin typeface="Arial" panose="020B0604020202020204" pitchFamily="34" charset="0"/>
                <a:cs typeface="Arial" panose="020B0604020202020204" pitchFamily="34" charset="0"/>
              </a:rPr>
              <a:t>Right Brain Decisions </a:t>
            </a:r>
          </a:p>
          <a:p>
            <a:pPr algn="ctr"/>
            <a:r>
              <a:rPr lang="en-US" sz="700" b="1" dirty="0">
                <a:solidFill>
                  <a:schemeClr val="tx1"/>
                </a:solidFill>
                <a:latin typeface="Arial" panose="020B0604020202020204" pitchFamily="34" charset="0"/>
                <a:cs typeface="Arial" panose="020B0604020202020204" pitchFamily="34" charset="0"/>
              </a:rPr>
              <a:t>(ML/AI)</a:t>
            </a:r>
          </a:p>
        </p:txBody>
      </p:sp>
      <p:sp>
        <p:nvSpPr>
          <p:cNvPr id="113" name="TextBox 112">
            <a:extLst>
              <a:ext uri="{FF2B5EF4-FFF2-40B4-BE49-F238E27FC236}">
                <a16:creationId xmlns:a16="http://schemas.microsoft.com/office/drawing/2014/main" id="{1F6E58DE-0A7F-4424-B302-33C147F80AE9}"/>
              </a:ext>
            </a:extLst>
          </p:cNvPr>
          <p:cNvSpPr txBox="1"/>
          <p:nvPr/>
        </p:nvSpPr>
        <p:spPr>
          <a:xfrm>
            <a:off x="1367477" y="2871757"/>
            <a:ext cx="641611" cy="246221"/>
          </a:xfrm>
          <a:prstGeom prst="rect">
            <a:avLst/>
          </a:prstGeom>
          <a:solidFill>
            <a:schemeClr val="bg1"/>
          </a:solidFill>
        </p:spPr>
        <p:txBody>
          <a:bodyPr wrap="square" lIns="0" tIns="0" rIns="0" bIns="0" rtlCol="0">
            <a:spAutoFit/>
          </a:bodyPr>
          <a:lstStyle/>
          <a:p>
            <a:pPr algn="ctr"/>
            <a:r>
              <a:rPr lang="en-US" sz="800" b="1" dirty="0">
                <a:solidFill>
                  <a:schemeClr val="tx2"/>
                </a:solidFill>
                <a:highlight>
                  <a:srgbClr val="FFFF00"/>
                </a:highlight>
              </a:rPr>
              <a:t>Real-time Information</a:t>
            </a:r>
          </a:p>
        </p:txBody>
      </p:sp>
      <p:cxnSp>
        <p:nvCxnSpPr>
          <p:cNvPr id="114" name="Straight Arrow Connector 113">
            <a:extLst>
              <a:ext uri="{FF2B5EF4-FFF2-40B4-BE49-F238E27FC236}">
                <a16:creationId xmlns:a16="http://schemas.microsoft.com/office/drawing/2014/main" id="{C0E96C16-6554-4711-AC64-E34FB350A518}"/>
              </a:ext>
            </a:extLst>
          </p:cNvPr>
          <p:cNvCxnSpPr>
            <a:cxnSpLocks/>
          </p:cNvCxnSpPr>
          <p:nvPr/>
        </p:nvCxnSpPr>
        <p:spPr>
          <a:xfrm>
            <a:off x="2080660" y="2673335"/>
            <a:ext cx="0" cy="650569"/>
          </a:xfrm>
          <a:prstGeom prst="straightConnector1">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11E0C2CA-2EC6-47BD-99D3-9B71CFDF8D5A}"/>
              </a:ext>
            </a:extLst>
          </p:cNvPr>
          <p:cNvSpPr/>
          <p:nvPr/>
        </p:nvSpPr>
        <p:spPr bwMode="gray">
          <a:xfrm>
            <a:off x="7528327" y="4555153"/>
            <a:ext cx="274320" cy="274320"/>
          </a:xfrm>
          <a:prstGeom prst="ellipse">
            <a:avLst/>
          </a:prstGeom>
          <a:solidFill>
            <a:srgbClr val="FFFF00"/>
          </a:solidFill>
          <a:ln w="28575">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100" b="1" dirty="0">
                <a:solidFill>
                  <a:schemeClr val="tx1"/>
                </a:solidFill>
              </a:rPr>
              <a:t>1a</a:t>
            </a:r>
          </a:p>
        </p:txBody>
      </p:sp>
      <p:sp>
        <p:nvSpPr>
          <p:cNvPr id="118" name="Oval 117">
            <a:extLst>
              <a:ext uri="{FF2B5EF4-FFF2-40B4-BE49-F238E27FC236}">
                <a16:creationId xmlns:a16="http://schemas.microsoft.com/office/drawing/2014/main" id="{030FF660-7082-41BB-A61C-737216238CB2}"/>
              </a:ext>
            </a:extLst>
          </p:cNvPr>
          <p:cNvSpPr/>
          <p:nvPr/>
        </p:nvSpPr>
        <p:spPr bwMode="gray">
          <a:xfrm>
            <a:off x="1100994" y="2832875"/>
            <a:ext cx="274320" cy="274320"/>
          </a:xfrm>
          <a:prstGeom prst="ellipse">
            <a:avLst/>
          </a:prstGeom>
          <a:solidFill>
            <a:srgbClr val="FFFF00"/>
          </a:solidFill>
          <a:ln w="28575">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100" b="1" dirty="0">
                <a:solidFill>
                  <a:schemeClr val="tx1"/>
                </a:solidFill>
              </a:rPr>
              <a:t>1b</a:t>
            </a:r>
          </a:p>
        </p:txBody>
      </p:sp>
      <p:sp>
        <p:nvSpPr>
          <p:cNvPr id="119" name="Oval 118">
            <a:extLst>
              <a:ext uri="{FF2B5EF4-FFF2-40B4-BE49-F238E27FC236}">
                <a16:creationId xmlns:a16="http://schemas.microsoft.com/office/drawing/2014/main" id="{0270609B-0AE6-4F33-8080-A3DC80B5F174}"/>
              </a:ext>
            </a:extLst>
          </p:cNvPr>
          <p:cNvSpPr/>
          <p:nvPr/>
        </p:nvSpPr>
        <p:spPr bwMode="gray">
          <a:xfrm>
            <a:off x="2914434" y="5258645"/>
            <a:ext cx="274320" cy="274320"/>
          </a:xfrm>
          <a:prstGeom prst="ellipse">
            <a:avLst/>
          </a:prstGeom>
          <a:solidFill>
            <a:srgbClr val="FFFF00"/>
          </a:solidFill>
          <a:ln w="28575">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100" b="1" dirty="0">
                <a:solidFill>
                  <a:schemeClr val="tx1"/>
                </a:solidFill>
              </a:rPr>
              <a:t>2a</a:t>
            </a:r>
          </a:p>
        </p:txBody>
      </p:sp>
      <p:sp>
        <p:nvSpPr>
          <p:cNvPr id="120" name="Oval 119">
            <a:extLst>
              <a:ext uri="{FF2B5EF4-FFF2-40B4-BE49-F238E27FC236}">
                <a16:creationId xmlns:a16="http://schemas.microsoft.com/office/drawing/2014/main" id="{112F3AEF-48FF-46CA-9212-783E6367BA0D}"/>
              </a:ext>
            </a:extLst>
          </p:cNvPr>
          <p:cNvSpPr/>
          <p:nvPr/>
        </p:nvSpPr>
        <p:spPr bwMode="gray">
          <a:xfrm>
            <a:off x="5343902" y="5258645"/>
            <a:ext cx="274320" cy="274320"/>
          </a:xfrm>
          <a:prstGeom prst="ellipse">
            <a:avLst/>
          </a:prstGeom>
          <a:solidFill>
            <a:srgbClr val="FFFF00"/>
          </a:solidFill>
          <a:ln w="28575">
            <a:solidFill>
              <a:srgbClr val="FF0000"/>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100" b="1" dirty="0">
                <a:solidFill>
                  <a:schemeClr val="tx1"/>
                </a:solidFill>
              </a:rPr>
              <a:t>2b</a:t>
            </a:r>
          </a:p>
        </p:txBody>
      </p:sp>
      <p:cxnSp>
        <p:nvCxnSpPr>
          <p:cNvPr id="122" name="Connector: Elbow 121">
            <a:extLst>
              <a:ext uri="{FF2B5EF4-FFF2-40B4-BE49-F238E27FC236}">
                <a16:creationId xmlns:a16="http://schemas.microsoft.com/office/drawing/2014/main" id="{A4F2CB26-6AAF-4D56-9174-9B3EDBB2391B}"/>
              </a:ext>
            </a:extLst>
          </p:cNvPr>
          <p:cNvCxnSpPr>
            <a:cxnSpLocks/>
            <a:stCxn id="159" idx="3"/>
          </p:cNvCxnSpPr>
          <p:nvPr/>
        </p:nvCxnSpPr>
        <p:spPr>
          <a:xfrm flipV="1">
            <a:off x="2724058" y="5951194"/>
            <a:ext cx="681448" cy="435154"/>
          </a:xfrm>
          <a:prstGeom prst="bentConnector3">
            <a:avLst>
              <a:gd name="adj1" fmla="val 99505"/>
            </a:avLst>
          </a:prstGeom>
          <a:ln w="127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18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03" y="151292"/>
            <a:ext cx="11748664" cy="383819"/>
          </a:xfrm>
        </p:spPr>
        <p:txBody>
          <a:bodyPr/>
          <a:lstStyle/>
          <a:p>
            <a:r>
              <a:rPr lang="en-US" sz="2000" dirty="0"/>
              <a:t>NBA Decisioning and Interaction Management – Current State vs Proposed (end state)</a:t>
            </a:r>
            <a:endParaRPr lang="en-US" sz="2000" u="sng" dirty="0"/>
          </a:p>
        </p:txBody>
      </p:sp>
      <p:cxnSp>
        <p:nvCxnSpPr>
          <p:cNvPr id="8" name="Straight Connector 7">
            <a:extLst>
              <a:ext uri="{FF2B5EF4-FFF2-40B4-BE49-F238E27FC236}">
                <a16:creationId xmlns:a16="http://schemas.microsoft.com/office/drawing/2014/main" id="{EAEAF3D0-4B73-4A7E-895B-B405426994DD}"/>
              </a:ext>
            </a:extLst>
          </p:cNvPr>
          <p:cNvCxnSpPr>
            <a:cxnSpLocks/>
          </p:cNvCxnSpPr>
          <p:nvPr/>
        </p:nvCxnSpPr>
        <p:spPr>
          <a:xfrm>
            <a:off x="6427271" y="778240"/>
            <a:ext cx="0" cy="5768118"/>
          </a:xfrm>
          <a:prstGeom prst="line">
            <a:avLst/>
          </a:prstGeom>
          <a:ln w="6350" cmpd="sng">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65" name="Rounded Rectangle 649">
            <a:hlinkClick r:id="" action="ppaction://noaction"/>
            <a:extLst>
              <a:ext uri="{FF2B5EF4-FFF2-40B4-BE49-F238E27FC236}">
                <a16:creationId xmlns:a16="http://schemas.microsoft.com/office/drawing/2014/main" id="{7C518BE6-DA09-48BD-9D8C-94C02BAE35AD}"/>
              </a:ext>
            </a:extLst>
          </p:cNvPr>
          <p:cNvSpPr/>
          <p:nvPr/>
        </p:nvSpPr>
        <p:spPr bwMode="gray">
          <a:xfrm>
            <a:off x="3354842" y="2341185"/>
            <a:ext cx="1265915" cy="606695"/>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ROCM</a:t>
            </a:r>
          </a:p>
        </p:txBody>
      </p:sp>
      <p:sp>
        <p:nvSpPr>
          <p:cNvPr id="162" name="TextBox 161">
            <a:extLst>
              <a:ext uri="{FF2B5EF4-FFF2-40B4-BE49-F238E27FC236}">
                <a16:creationId xmlns:a16="http://schemas.microsoft.com/office/drawing/2014/main" id="{BBBE2890-0B8C-4A19-AF0E-DB944D514A10}"/>
              </a:ext>
            </a:extLst>
          </p:cNvPr>
          <p:cNvSpPr txBox="1"/>
          <p:nvPr/>
        </p:nvSpPr>
        <p:spPr>
          <a:xfrm>
            <a:off x="2551132" y="626236"/>
            <a:ext cx="1879582" cy="276999"/>
          </a:xfrm>
          <a:prstGeom prst="rect">
            <a:avLst/>
          </a:prstGeom>
          <a:noFill/>
        </p:spPr>
        <p:txBody>
          <a:bodyPr wrap="square" lIns="0" tIns="0" rIns="0" bIns="0" rtlCol="0">
            <a:spAutoFit/>
          </a:bodyPr>
          <a:lstStyle/>
          <a:p>
            <a:r>
              <a:rPr lang="en-US" b="1" dirty="0">
                <a:solidFill>
                  <a:srgbClr val="0070C0"/>
                </a:solidFill>
              </a:rPr>
              <a:t>Current state</a:t>
            </a:r>
            <a:endParaRPr lang="en-US" dirty="0"/>
          </a:p>
        </p:txBody>
      </p:sp>
      <p:sp>
        <p:nvSpPr>
          <p:cNvPr id="143" name="TextBox 142">
            <a:extLst>
              <a:ext uri="{FF2B5EF4-FFF2-40B4-BE49-F238E27FC236}">
                <a16:creationId xmlns:a16="http://schemas.microsoft.com/office/drawing/2014/main" id="{6E5244BF-114F-4A86-AEAD-61F76EEE359F}"/>
              </a:ext>
            </a:extLst>
          </p:cNvPr>
          <p:cNvSpPr txBox="1"/>
          <p:nvPr/>
        </p:nvSpPr>
        <p:spPr>
          <a:xfrm>
            <a:off x="8739015" y="626364"/>
            <a:ext cx="1417300" cy="276871"/>
          </a:xfrm>
          <a:prstGeom prst="rect">
            <a:avLst/>
          </a:prstGeom>
          <a:noFill/>
        </p:spPr>
        <p:txBody>
          <a:bodyPr wrap="square" lIns="0" tIns="0" rIns="0" bIns="0" rtlCol="0">
            <a:spAutoFit/>
          </a:bodyPr>
          <a:lstStyle/>
          <a:p>
            <a:r>
              <a:rPr lang="en-US" sz="1799" b="1" dirty="0">
                <a:solidFill>
                  <a:srgbClr val="0070C0"/>
                </a:solidFill>
              </a:rPr>
              <a:t>Proposed</a:t>
            </a:r>
            <a:endParaRPr lang="en-US" sz="1799" dirty="0"/>
          </a:p>
        </p:txBody>
      </p:sp>
      <p:sp>
        <p:nvSpPr>
          <p:cNvPr id="158" name="Rounded Rectangle 649">
            <a:hlinkClick r:id="" action="ppaction://noaction"/>
            <a:extLst>
              <a:ext uri="{FF2B5EF4-FFF2-40B4-BE49-F238E27FC236}">
                <a16:creationId xmlns:a16="http://schemas.microsoft.com/office/drawing/2014/main" id="{DB7BE6A8-4CA4-41CD-90BE-48951B1DCDC5}"/>
              </a:ext>
            </a:extLst>
          </p:cNvPr>
          <p:cNvSpPr/>
          <p:nvPr/>
        </p:nvSpPr>
        <p:spPr bwMode="gray">
          <a:xfrm>
            <a:off x="7754814" y="3047604"/>
            <a:ext cx="1634042" cy="1650561"/>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sz="900" b="1" dirty="0">
                <a:solidFill>
                  <a:srgbClr val="0070C0"/>
                </a:solidFill>
              </a:rPr>
              <a:t>RTIM</a:t>
            </a:r>
          </a:p>
        </p:txBody>
      </p:sp>
      <p:sp>
        <p:nvSpPr>
          <p:cNvPr id="175" name="Oval 174">
            <a:extLst>
              <a:ext uri="{FF2B5EF4-FFF2-40B4-BE49-F238E27FC236}">
                <a16:creationId xmlns:a16="http://schemas.microsoft.com/office/drawing/2014/main" id="{7783B475-790D-458E-85B1-1D671F801CA1}"/>
              </a:ext>
            </a:extLst>
          </p:cNvPr>
          <p:cNvSpPr/>
          <p:nvPr/>
        </p:nvSpPr>
        <p:spPr bwMode="gray">
          <a:xfrm>
            <a:off x="5477366" y="2391231"/>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76" name="Oval 175">
            <a:extLst>
              <a:ext uri="{FF2B5EF4-FFF2-40B4-BE49-F238E27FC236}">
                <a16:creationId xmlns:a16="http://schemas.microsoft.com/office/drawing/2014/main" id="{29F6869A-ACF7-4FA7-918F-D4CBAE4E367B}"/>
              </a:ext>
            </a:extLst>
          </p:cNvPr>
          <p:cNvSpPr/>
          <p:nvPr/>
        </p:nvSpPr>
        <p:spPr bwMode="gray">
          <a:xfrm>
            <a:off x="5550854" y="2584167"/>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77" name="Oval 176">
            <a:extLst>
              <a:ext uri="{FF2B5EF4-FFF2-40B4-BE49-F238E27FC236}">
                <a16:creationId xmlns:a16="http://schemas.microsoft.com/office/drawing/2014/main" id="{3DF08C63-1AFB-4280-A93B-BE0B078166E7}"/>
              </a:ext>
            </a:extLst>
          </p:cNvPr>
          <p:cNvSpPr/>
          <p:nvPr/>
        </p:nvSpPr>
        <p:spPr bwMode="gray">
          <a:xfrm>
            <a:off x="5479280" y="2764881"/>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181" name="TextBox 180">
            <a:extLst>
              <a:ext uri="{FF2B5EF4-FFF2-40B4-BE49-F238E27FC236}">
                <a16:creationId xmlns:a16="http://schemas.microsoft.com/office/drawing/2014/main" id="{D8CBB3EB-A03B-402B-8387-F2DFF7CF0C88}"/>
              </a:ext>
            </a:extLst>
          </p:cNvPr>
          <p:cNvSpPr txBox="1"/>
          <p:nvPr/>
        </p:nvSpPr>
        <p:spPr>
          <a:xfrm>
            <a:off x="5840270" y="2515974"/>
            <a:ext cx="539989" cy="246157"/>
          </a:xfrm>
          <a:prstGeom prst="rect">
            <a:avLst/>
          </a:prstGeom>
          <a:noFill/>
        </p:spPr>
        <p:txBody>
          <a:bodyPr wrap="square" lIns="0" tIns="0" rIns="0" bIns="0" rtlCol="0">
            <a:spAutoFit/>
          </a:bodyPr>
          <a:lstStyle/>
          <a:p>
            <a:r>
              <a:rPr lang="en-US" sz="800" dirty="0">
                <a:solidFill>
                  <a:schemeClr val="tx2"/>
                </a:solidFill>
              </a:rPr>
              <a:t>Retail channels</a:t>
            </a:r>
          </a:p>
        </p:txBody>
      </p:sp>
      <p:sp>
        <p:nvSpPr>
          <p:cNvPr id="182" name="TextBox 181">
            <a:extLst>
              <a:ext uri="{FF2B5EF4-FFF2-40B4-BE49-F238E27FC236}">
                <a16:creationId xmlns:a16="http://schemas.microsoft.com/office/drawing/2014/main" id="{38000EEA-440A-4872-86AD-BEF3A038FFB0}"/>
              </a:ext>
            </a:extLst>
          </p:cNvPr>
          <p:cNvSpPr txBox="1"/>
          <p:nvPr/>
        </p:nvSpPr>
        <p:spPr>
          <a:xfrm>
            <a:off x="5504880" y="2749611"/>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83" name="TextBox 182">
            <a:extLst>
              <a:ext uri="{FF2B5EF4-FFF2-40B4-BE49-F238E27FC236}">
                <a16:creationId xmlns:a16="http://schemas.microsoft.com/office/drawing/2014/main" id="{87E1C720-EE06-4D34-B88F-9024B185582C}"/>
              </a:ext>
            </a:extLst>
          </p:cNvPr>
          <p:cNvSpPr txBox="1"/>
          <p:nvPr/>
        </p:nvSpPr>
        <p:spPr>
          <a:xfrm>
            <a:off x="5594494" y="2564310"/>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84" name="TextBox 183">
            <a:extLst>
              <a:ext uri="{FF2B5EF4-FFF2-40B4-BE49-F238E27FC236}">
                <a16:creationId xmlns:a16="http://schemas.microsoft.com/office/drawing/2014/main" id="{9AEFF207-0863-4B6E-968E-47FEAFDE847B}"/>
              </a:ext>
            </a:extLst>
          </p:cNvPr>
          <p:cNvSpPr txBox="1"/>
          <p:nvPr/>
        </p:nvSpPr>
        <p:spPr>
          <a:xfrm>
            <a:off x="5501651" y="2378239"/>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144" name="Rectangle 143">
            <a:extLst>
              <a:ext uri="{FF2B5EF4-FFF2-40B4-BE49-F238E27FC236}">
                <a16:creationId xmlns:a16="http://schemas.microsoft.com/office/drawing/2014/main" id="{258CF8AB-479E-46F8-8476-9ED5E5EF5C28}"/>
              </a:ext>
            </a:extLst>
          </p:cNvPr>
          <p:cNvSpPr/>
          <p:nvPr/>
        </p:nvSpPr>
        <p:spPr bwMode="gray">
          <a:xfrm>
            <a:off x="7865928" y="3504292"/>
            <a:ext cx="655788" cy="796397"/>
          </a:xfrm>
          <a:prstGeom prst="rect">
            <a:avLst/>
          </a:prstGeom>
          <a:no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NBA Decisioning </a:t>
            </a:r>
          </a:p>
        </p:txBody>
      </p:sp>
      <p:sp>
        <p:nvSpPr>
          <p:cNvPr id="146" name="Rectangle 145">
            <a:extLst>
              <a:ext uri="{FF2B5EF4-FFF2-40B4-BE49-F238E27FC236}">
                <a16:creationId xmlns:a16="http://schemas.microsoft.com/office/drawing/2014/main" id="{DF4F48AF-F5E1-48C5-AD3F-49FBCBA8F6ED}"/>
              </a:ext>
            </a:extLst>
          </p:cNvPr>
          <p:cNvSpPr/>
          <p:nvPr/>
        </p:nvSpPr>
        <p:spPr bwMode="gray">
          <a:xfrm>
            <a:off x="8631440" y="3502458"/>
            <a:ext cx="674827" cy="796397"/>
          </a:xfrm>
          <a:prstGeom prst="rect">
            <a:avLst/>
          </a:prstGeom>
          <a:noFill/>
          <a:ln w="635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rPr>
              <a:t>Interaction Management</a:t>
            </a:r>
          </a:p>
        </p:txBody>
      </p:sp>
      <p:cxnSp>
        <p:nvCxnSpPr>
          <p:cNvPr id="12" name="Straight Arrow Connector 11">
            <a:extLst>
              <a:ext uri="{FF2B5EF4-FFF2-40B4-BE49-F238E27FC236}">
                <a16:creationId xmlns:a16="http://schemas.microsoft.com/office/drawing/2014/main" id="{E9E358E0-075E-4E4E-9189-6F622BBB9161}"/>
              </a:ext>
            </a:extLst>
          </p:cNvPr>
          <p:cNvCxnSpPr/>
          <p:nvPr/>
        </p:nvCxnSpPr>
        <p:spPr>
          <a:xfrm>
            <a:off x="5018510" y="2648419"/>
            <a:ext cx="422157" cy="0"/>
          </a:xfrm>
          <a:prstGeom prst="straightConnector1">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7" name="Rounded Rectangle 649">
            <a:hlinkClick r:id="" action="ppaction://noaction"/>
            <a:extLst>
              <a:ext uri="{FF2B5EF4-FFF2-40B4-BE49-F238E27FC236}">
                <a16:creationId xmlns:a16="http://schemas.microsoft.com/office/drawing/2014/main" id="{F2130E72-0A56-47FB-B90E-1166AC72B8FF}"/>
              </a:ext>
            </a:extLst>
          </p:cNvPr>
          <p:cNvSpPr/>
          <p:nvPr/>
        </p:nvSpPr>
        <p:spPr bwMode="gray">
          <a:xfrm>
            <a:off x="1443469" y="2341185"/>
            <a:ext cx="1265915" cy="606695"/>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RxDW-PCI</a:t>
            </a:r>
          </a:p>
        </p:txBody>
      </p:sp>
      <p:sp>
        <p:nvSpPr>
          <p:cNvPr id="16" name="Arrow: Down 15">
            <a:extLst>
              <a:ext uri="{FF2B5EF4-FFF2-40B4-BE49-F238E27FC236}">
                <a16:creationId xmlns:a16="http://schemas.microsoft.com/office/drawing/2014/main" id="{555FA8EB-0DC8-40A2-8E7B-316A3892C1F7}"/>
              </a:ext>
            </a:extLst>
          </p:cNvPr>
          <p:cNvSpPr/>
          <p:nvPr/>
        </p:nvSpPr>
        <p:spPr bwMode="gray">
          <a:xfrm>
            <a:off x="1526910" y="1300880"/>
            <a:ext cx="1099031" cy="687295"/>
          </a:xfrm>
          <a:prstGeom prst="downArrow">
            <a:avLst>
              <a:gd name="adj1" fmla="val 76667"/>
              <a:gd name="adj2" fmla="val 50000"/>
            </a:avLst>
          </a:prstGeom>
          <a:solidFill>
            <a:srgbClr val="C000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bg1"/>
                </a:solidFill>
              </a:rPr>
              <a:t>NBA Decisioning</a:t>
            </a:r>
          </a:p>
        </p:txBody>
      </p:sp>
      <p:sp>
        <p:nvSpPr>
          <p:cNvPr id="18" name="Arrow: Right 17">
            <a:extLst>
              <a:ext uri="{FF2B5EF4-FFF2-40B4-BE49-F238E27FC236}">
                <a16:creationId xmlns:a16="http://schemas.microsoft.com/office/drawing/2014/main" id="{05CC6450-49A3-4E28-A264-742F7558D3AE}"/>
              </a:ext>
            </a:extLst>
          </p:cNvPr>
          <p:cNvSpPr/>
          <p:nvPr/>
        </p:nvSpPr>
        <p:spPr bwMode="gray">
          <a:xfrm>
            <a:off x="115927" y="2402398"/>
            <a:ext cx="949190" cy="497694"/>
          </a:xfrm>
          <a:prstGeom prst="rightArrow">
            <a:avLst/>
          </a:prstGeom>
          <a:solidFill>
            <a:srgbClr val="FFFF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1"/>
                </a:solidFill>
              </a:rPr>
              <a:t>Retail</a:t>
            </a:r>
          </a:p>
        </p:txBody>
      </p:sp>
      <p:sp>
        <p:nvSpPr>
          <p:cNvPr id="237" name="Arrow: Down 236">
            <a:extLst>
              <a:ext uri="{FF2B5EF4-FFF2-40B4-BE49-F238E27FC236}">
                <a16:creationId xmlns:a16="http://schemas.microsoft.com/office/drawing/2014/main" id="{3FABAAAC-35CD-47A6-9E84-34AF66263D64}"/>
              </a:ext>
            </a:extLst>
          </p:cNvPr>
          <p:cNvSpPr/>
          <p:nvPr/>
        </p:nvSpPr>
        <p:spPr bwMode="gray">
          <a:xfrm>
            <a:off x="3490923" y="1300879"/>
            <a:ext cx="1099031" cy="687295"/>
          </a:xfrm>
          <a:prstGeom prst="downArrow">
            <a:avLst>
              <a:gd name="adj1" fmla="val 76667"/>
              <a:gd name="adj2" fmla="val 50000"/>
            </a:avLst>
          </a:prstGeom>
          <a:solidFill>
            <a:srgbClr val="C000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bg1"/>
                </a:solidFill>
              </a:rPr>
              <a:t>Interaction Management</a:t>
            </a:r>
          </a:p>
        </p:txBody>
      </p:sp>
      <p:cxnSp>
        <p:nvCxnSpPr>
          <p:cNvPr id="238" name="Straight Arrow Connector 237">
            <a:extLst>
              <a:ext uri="{FF2B5EF4-FFF2-40B4-BE49-F238E27FC236}">
                <a16:creationId xmlns:a16="http://schemas.microsoft.com/office/drawing/2014/main" id="{2786358A-FCCC-42C4-B5EC-23766D977910}"/>
              </a:ext>
            </a:extLst>
          </p:cNvPr>
          <p:cNvCxnSpPr/>
          <p:nvPr/>
        </p:nvCxnSpPr>
        <p:spPr>
          <a:xfrm>
            <a:off x="2818324" y="2627428"/>
            <a:ext cx="422157" cy="0"/>
          </a:xfrm>
          <a:prstGeom prst="straightConnector1">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4" name="Oval 243">
            <a:extLst>
              <a:ext uri="{FF2B5EF4-FFF2-40B4-BE49-F238E27FC236}">
                <a16:creationId xmlns:a16="http://schemas.microsoft.com/office/drawing/2014/main" id="{4409AA95-19D2-4A3C-B15E-7F3D95F0A0A2}"/>
              </a:ext>
            </a:extLst>
          </p:cNvPr>
          <p:cNvSpPr/>
          <p:nvPr/>
        </p:nvSpPr>
        <p:spPr bwMode="gray">
          <a:xfrm>
            <a:off x="5472814" y="3512861"/>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45" name="Oval 244">
            <a:extLst>
              <a:ext uri="{FF2B5EF4-FFF2-40B4-BE49-F238E27FC236}">
                <a16:creationId xmlns:a16="http://schemas.microsoft.com/office/drawing/2014/main" id="{7698B3C8-FB63-44DE-8DA0-8A43ED97454C}"/>
              </a:ext>
            </a:extLst>
          </p:cNvPr>
          <p:cNvSpPr/>
          <p:nvPr/>
        </p:nvSpPr>
        <p:spPr bwMode="gray">
          <a:xfrm>
            <a:off x="5546302" y="3705797"/>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46" name="Oval 245">
            <a:extLst>
              <a:ext uri="{FF2B5EF4-FFF2-40B4-BE49-F238E27FC236}">
                <a16:creationId xmlns:a16="http://schemas.microsoft.com/office/drawing/2014/main" id="{A0C7FDD5-C881-4CE0-B59D-EC739C5595D7}"/>
              </a:ext>
            </a:extLst>
          </p:cNvPr>
          <p:cNvSpPr/>
          <p:nvPr/>
        </p:nvSpPr>
        <p:spPr bwMode="gray">
          <a:xfrm>
            <a:off x="5474728" y="3886511"/>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47" name="TextBox 246">
            <a:extLst>
              <a:ext uri="{FF2B5EF4-FFF2-40B4-BE49-F238E27FC236}">
                <a16:creationId xmlns:a16="http://schemas.microsoft.com/office/drawing/2014/main" id="{A2711A13-478F-4D1A-BB5D-82C2C62997F6}"/>
              </a:ext>
            </a:extLst>
          </p:cNvPr>
          <p:cNvSpPr txBox="1"/>
          <p:nvPr/>
        </p:nvSpPr>
        <p:spPr>
          <a:xfrm>
            <a:off x="5835718" y="3637604"/>
            <a:ext cx="539989" cy="246221"/>
          </a:xfrm>
          <a:prstGeom prst="rect">
            <a:avLst/>
          </a:prstGeom>
          <a:noFill/>
        </p:spPr>
        <p:txBody>
          <a:bodyPr wrap="square" lIns="0" tIns="0" rIns="0" bIns="0" rtlCol="0">
            <a:spAutoFit/>
          </a:bodyPr>
          <a:lstStyle/>
          <a:p>
            <a:r>
              <a:rPr lang="en-US" sz="800" dirty="0">
                <a:solidFill>
                  <a:schemeClr val="tx2"/>
                </a:solidFill>
              </a:rPr>
              <a:t>PBM channels</a:t>
            </a:r>
          </a:p>
        </p:txBody>
      </p:sp>
      <p:sp>
        <p:nvSpPr>
          <p:cNvPr id="250" name="TextBox 249">
            <a:extLst>
              <a:ext uri="{FF2B5EF4-FFF2-40B4-BE49-F238E27FC236}">
                <a16:creationId xmlns:a16="http://schemas.microsoft.com/office/drawing/2014/main" id="{4AE76BFC-9893-40EB-9716-2FB9855E1A2A}"/>
              </a:ext>
            </a:extLst>
          </p:cNvPr>
          <p:cNvSpPr txBox="1"/>
          <p:nvPr/>
        </p:nvSpPr>
        <p:spPr>
          <a:xfrm>
            <a:off x="5500328" y="3871241"/>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58" name="TextBox 257">
            <a:extLst>
              <a:ext uri="{FF2B5EF4-FFF2-40B4-BE49-F238E27FC236}">
                <a16:creationId xmlns:a16="http://schemas.microsoft.com/office/drawing/2014/main" id="{E47B587B-4594-4572-A1CF-A8C3AB3B16CF}"/>
              </a:ext>
            </a:extLst>
          </p:cNvPr>
          <p:cNvSpPr txBox="1"/>
          <p:nvPr/>
        </p:nvSpPr>
        <p:spPr>
          <a:xfrm>
            <a:off x="5589942" y="3685940"/>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59" name="TextBox 258">
            <a:extLst>
              <a:ext uri="{FF2B5EF4-FFF2-40B4-BE49-F238E27FC236}">
                <a16:creationId xmlns:a16="http://schemas.microsoft.com/office/drawing/2014/main" id="{BFA7A08F-84A3-4E83-B331-C5B715B972D8}"/>
              </a:ext>
            </a:extLst>
          </p:cNvPr>
          <p:cNvSpPr txBox="1"/>
          <p:nvPr/>
        </p:nvSpPr>
        <p:spPr>
          <a:xfrm>
            <a:off x="5497099" y="3499869"/>
            <a:ext cx="318633" cy="126236"/>
          </a:xfrm>
          <a:prstGeom prst="rect">
            <a:avLst/>
          </a:prstGeom>
          <a:noFill/>
        </p:spPr>
        <p:txBody>
          <a:bodyPr wrap="square" lIns="0" tIns="0" rIns="0" bIns="0" rtlCol="0">
            <a:spAutoFit/>
          </a:bodyPr>
          <a:lstStyle/>
          <a:p>
            <a:r>
              <a:rPr lang="en-US" sz="800" dirty="0">
                <a:solidFill>
                  <a:schemeClr val="bg1"/>
                </a:solidFill>
              </a:rPr>
              <a:t>……</a:t>
            </a:r>
          </a:p>
        </p:txBody>
      </p:sp>
      <p:cxnSp>
        <p:nvCxnSpPr>
          <p:cNvPr id="260" name="Straight Arrow Connector 259">
            <a:extLst>
              <a:ext uri="{FF2B5EF4-FFF2-40B4-BE49-F238E27FC236}">
                <a16:creationId xmlns:a16="http://schemas.microsoft.com/office/drawing/2014/main" id="{0CA1BA82-5FC5-41CE-A69D-F665F2A0EE41}"/>
              </a:ext>
            </a:extLst>
          </p:cNvPr>
          <p:cNvCxnSpPr/>
          <p:nvPr/>
        </p:nvCxnSpPr>
        <p:spPr>
          <a:xfrm>
            <a:off x="5013958" y="3770049"/>
            <a:ext cx="422157" cy="0"/>
          </a:xfrm>
          <a:prstGeom prst="straightConnector1">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1" name="Rounded Rectangle 649">
            <a:hlinkClick r:id="" action="ppaction://noaction"/>
            <a:extLst>
              <a:ext uri="{FF2B5EF4-FFF2-40B4-BE49-F238E27FC236}">
                <a16:creationId xmlns:a16="http://schemas.microsoft.com/office/drawing/2014/main" id="{B6140609-67E0-410B-8AE7-71CFBAC13DC0}"/>
              </a:ext>
            </a:extLst>
          </p:cNvPr>
          <p:cNvSpPr/>
          <p:nvPr/>
        </p:nvSpPr>
        <p:spPr bwMode="gray">
          <a:xfrm>
            <a:off x="1438917" y="3462815"/>
            <a:ext cx="3181840" cy="606695"/>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HEE</a:t>
            </a:r>
          </a:p>
        </p:txBody>
      </p:sp>
      <p:sp>
        <p:nvSpPr>
          <p:cNvPr id="262" name="Arrow: Right 261">
            <a:extLst>
              <a:ext uri="{FF2B5EF4-FFF2-40B4-BE49-F238E27FC236}">
                <a16:creationId xmlns:a16="http://schemas.microsoft.com/office/drawing/2014/main" id="{8A1A099B-2116-4B3D-B9B8-B51F0D7E706A}"/>
              </a:ext>
            </a:extLst>
          </p:cNvPr>
          <p:cNvSpPr/>
          <p:nvPr/>
        </p:nvSpPr>
        <p:spPr bwMode="gray">
          <a:xfrm>
            <a:off x="111375" y="3524028"/>
            <a:ext cx="949190" cy="497694"/>
          </a:xfrm>
          <a:prstGeom prst="rightArrow">
            <a:avLst/>
          </a:prstGeom>
          <a:solidFill>
            <a:srgbClr val="FFFF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1"/>
                </a:solidFill>
              </a:rPr>
              <a:t>PSS</a:t>
            </a:r>
          </a:p>
        </p:txBody>
      </p:sp>
      <p:sp>
        <p:nvSpPr>
          <p:cNvPr id="264" name="Arrow: Right 263">
            <a:extLst>
              <a:ext uri="{FF2B5EF4-FFF2-40B4-BE49-F238E27FC236}">
                <a16:creationId xmlns:a16="http://schemas.microsoft.com/office/drawing/2014/main" id="{7E280D5E-1E53-48BF-B2C1-1AB3329DFA38}"/>
              </a:ext>
            </a:extLst>
          </p:cNvPr>
          <p:cNvSpPr/>
          <p:nvPr/>
        </p:nvSpPr>
        <p:spPr bwMode="gray">
          <a:xfrm>
            <a:off x="111375" y="5278865"/>
            <a:ext cx="949190" cy="497694"/>
          </a:xfrm>
          <a:prstGeom prst="rightArrow">
            <a:avLst/>
          </a:prstGeom>
          <a:solidFill>
            <a:srgbClr val="FFFF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1"/>
                </a:solidFill>
              </a:rPr>
              <a:t>HCB, Enterprise</a:t>
            </a:r>
          </a:p>
        </p:txBody>
      </p:sp>
      <p:sp>
        <p:nvSpPr>
          <p:cNvPr id="265" name="Rounded Rectangle 649">
            <a:hlinkClick r:id="" action="ppaction://noaction"/>
            <a:extLst>
              <a:ext uri="{FF2B5EF4-FFF2-40B4-BE49-F238E27FC236}">
                <a16:creationId xmlns:a16="http://schemas.microsoft.com/office/drawing/2014/main" id="{F3E03FFD-CA7B-46E8-A5DB-46FC90D98152}"/>
              </a:ext>
            </a:extLst>
          </p:cNvPr>
          <p:cNvSpPr/>
          <p:nvPr/>
        </p:nvSpPr>
        <p:spPr bwMode="gray">
          <a:xfrm>
            <a:off x="1443469" y="4509425"/>
            <a:ext cx="1265915" cy="606695"/>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Care Engine/ </a:t>
            </a:r>
          </a:p>
          <a:p>
            <a:pPr algn="ctr"/>
            <a:r>
              <a:rPr lang="en-US" sz="900" b="1" dirty="0">
                <a:solidFill>
                  <a:srgbClr val="0070C0"/>
                </a:solidFill>
              </a:rPr>
              <a:t>Health Engine, </a:t>
            </a:r>
          </a:p>
          <a:p>
            <a:pPr algn="ctr"/>
            <a:r>
              <a:rPr lang="en-US" sz="900" b="1" dirty="0">
                <a:solidFill>
                  <a:srgbClr val="0070C0"/>
                </a:solidFill>
              </a:rPr>
              <a:t>A&amp;BC</a:t>
            </a:r>
          </a:p>
        </p:txBody>
      </p:sp>
      <p:sp>
        <p:nvSpPr>
          <p:cNvPr id="266" name="Rounded Rectangle 649">
            <a:hlinkClick r:id="" action="ppaction://noaction"/>
            <a:extLst>
              <a:ext uri="{FF2B5EF4-FFF2-40B4-BE49-F238E27FC236}">
                <a16:creationId xmlns:a16="http://schemas.microsoft.com/office/drawing/2014/main" id="{67435D8F-D473-46C1-A8D3-CA82A5A51E69}"/>
              </a:ext>
            </a:extLst>
          </p:cNvPr>
          <p:cNvSpPr/>
          <p:nvPr/>
        </p:nvSpPr>
        <p:spPr bwMode="gray">
          <a:xfrm>
            <a:off x="1438917" y="5270443"/>
            <a:ext cx="1265915" cy="606695"/>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HPD/QME</a:t>
            </a:r>
          </a:p>
        </p:txBody>
      </p:sp>
      <p:sp>
        <p:nvSpPr>
          <p:cNvPr id="267" name="Oval 266">
            <a:extLst>
              <a:ext uri="{FF2B5EF4-FFF2-40B4-BE49-F238E27FC236}">
                <a16:creationId xmlns:a16="http://schemas.microsoft.com/office/drawing/2014/main" id="{C15DC83C-1D18-43B3-8D44-FDBCE8FCE606}"/>
              </a:ext>
            </a:extLst>
          </p:cNvPr>
          <p:cNvSpPr/>
          <p:nvPr/>
        </p:nvSpPr>
        <p:spPr bwMode="gray">
          <a:xfrm>
            <a:off x="5443681" y="5364183"/>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68" name="Oval 267">
            <a:extLst>
              <a:ext uri="{FF2B5EF4-FFF2-40B4-BE49-F238E27FC236}">
                <a16:creationId xmlns:a16="http://schemas.microsoft.com/office/drawing/2014/main" id="{6015119F-D4A5-4347-BA1B-2E04600A93F8}"/>
              </a:ext>
            </a:extLst>
          </p:cNvPr>
          <p:cNvSpPr/>
          <p:nvPr/>
        </p:nvSpPr>
        <p:spPr bwMode="gray">
          <a:xfrm>
            <a:off x="5517169" y="5557119"/>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69" name="Oval 268">
            <a:extLst>
              <a:ext uri="{FF2B5EF4-FFF2-40B4-BE49-F238E27FC236}">
                <a16:creationId xmlns:a16="http://schemas.microsoft.com/office/drawing/2014/main" id="{54C7AA60-834E-4680-9489-0C6B867BBC36}"/>
              </a:ext>
            </a:extLst>
          </p:cNvPr>
          <p:cNvSpPr/>
          <p:nvPr/>
        </p:nvSpPr>
        <p:spPr bwMode="gray">
          <a:xfrm>
            <a:off x="5445595" y="5737833"/>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70" name="TextBox 269">
            <a:extLst>
              <a:ext uri="{FF2B5EF4-FFF2-40B4-BE49-F238E27FC236}">
                <a16:creationId xmlns:a16="http://schemas.microsoft.com/office/drawing/2014/main" id="{15998B79-F77C-4236-A486-5C94116C09A7}"/>
              </a:ext>
            </a:extLst>
          </p:cNvPr>
          <p:cNvSpPr txBox="1"/>
          <p:nvPr/>
        </p:nvSpPr>
        <p:spPr>
          <a:xfrm>
            <a:off x="5806585" y="5488926"/>
            <a:ext cx="539989" cy="246221"/>
          </a:xfrm>
          <a:prstGeom prst="rect">
            <a:avLst/>
          </a:prstGeom>
          <a:noFill/>
        </p:spPr>
        <p:txBody>
          <a:bodyPr wrap="square" lIns="0" tIns="0" rIns="0" bIns="0" rtlCol="0">
            <a:spAutoFit/>
          </a:bodyPr>
          <a:lstStyle/>
          <a:p>
            <a:r>
              <a:rPr lang="en-US" sz="800" dirty="0">
                <a:solidFill>
                  <a:schemeClr val="tx2"/>
                </a:solidFill>
              </a:rPr>
              <a:t>HCB channels</a:t>
            </a:r>
          </a:p>
        </p:txBody>
      </p:sp>
      <p:sp>
        <p:nvSpPr>
          <p:cNvPr id="271" name="TextBox 270">
            <a:extLst>
              <a:ext uri="{FF2B5EF4-FFF2-40B4-BE49-F238E27FC236}">
                <a16:creationId xmlns:a16="http://schemas.microsoft.com/office/drawing/2014/main" id="{8725ACB3-AC6D-47FB-A122-D390C8C8F357}"/>
              </a:ext>
            </a:extLst>
          </p:cNvPr>
          <p:cNvSpPr txBox="1"/>
          <p:nvPr/>
        </p:nvSpPr>
        <p:spPr>
          <a:xfrm>
            <a:off x="5471195" y="5722563"/>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72" name="TextBox 271">
            <a:extLst>
              <a:ext uri="{FF2B5EF4-FFF2-40B4-BE49-F238E27FC236}">
                <a16:creationId xmlns:a16="http://schemas.microsoft.com/office/drawing/2014/main" id="{FBEC057D-8F3E-4155-A537-1F16291651DE}"/>
              </a:ext>
            </a:extLst>
          </p:cNvPr>
          <p:cNvSpPr txBox="1"/>
          <p:nvPr/>
        </p:nvSpPr>
        <p:spPr>
          <a:xfrm>
            <a:off x="5560809" y="5537262"/>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73" name="TextBox 272">
            <a:extLst>
              <a:ext uri="{FF2B5EF4-FFF2-40B4-BE49-F238E27FC236}">
                <a16:creationId xmlns:a16="http://schemas.microsoft.com/office/drawing/2014/main" id="{4149453A-F9D0-4267-A247-2E7797255AD0}"/>
              </a:ext>
            </a:extLst>
          </p:cNvPr>
          <p:cNvSpPr txBox="1"/>
          <p:nvPr/>
        </p:nvSpPr>
        <p:spPr>
          <a:xfrm>
            <a:off x="5467966" y="5351191"/>
            <a:ext cx="318633" cy="126236"/>
          </a:xfrm>
          <a:prstGeom prst="rect">
            <a:avLst/>
          </a:prstGeom>
          <a:noFill/>
        </p:spPr>
        <p:txBody>
          <a:bodyPr wrap="square" lIns="0" tIns="0" rIns="0" bIns="0" rtlCol="0">
            <a:spAutoFit/>
          </a:bodyPr>
          <a:lstStyle/>
          <a:p>
            <a:r>
              <a:rPr lang="en-US" sz="800" dirty="0">
                <a:solidFill>
                  <a:schemeClr val="bg1"/>
                </a:solidFill>
              </a:rPr>
              <a:t>……</a:t>
            </a:r>
          </a:p>
        </p:txBody>
      </p:sp>
      <p:cxnSp>
        <p:nvCxnSpPr>
          <p:cNvPr id="274" name="Straight Arrow Connector 273">
            <a:extLst>
              <a:ext uri="{FF2B5EF4-FFF2-40B4-BE49-F238E27FC236}">
                <a16:creationId xmlns:a16="http://schemas.microsoft.com/office/drawing/2014/main" id="{6FC26B2C-1BE9-472B-B182-3D2B9E117D12}"/>
              </a:ext>
            </a:extLst>
          </p:cNvPr>
          <p:cNvCxnSpPr/>
          <p:nvPr/>
        </p:nvCxnSpPr>
        <p:spPr>
          <a:xfrm>
            <a:off x="4984825" y="5621371"/>
            <a:ext cx="422157" cy="0"/>
          </a:xfrm>
          <a:prstGeom prst="straightConnector1">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5" name="Rounded Rectangle 649">
            <a:hlinkClick r:id="" action="ppaction://noaction"/>
            <a:extLst>
              <a:ext uri="{FF2B5EF4-FFF2-40B4-BE49-F238E27FC236}">
                <a16:creationId xmlns:a16="http://schemas.microsoft.com/office/drawing/2014/main" id="{FFDB923C-A145-4C23-A03C-80F7D19E5422}"/>
              </a:ext>
            </a:extLst>
          </p:cNvPr>
          <p:cNvSpPr/>
          <p:nvPr/>
        </p:nvSpPr>
        <p:spPr bwMode="gray">
          <a:xfrm>
            <a:off x="1438917" y="6031461"/>
            <a:ext cx="1265915" cy="606695"/>
          </a:xfrm>
          <a:prstGeom prst="roundRect">
            <a:avLst/>
          </a:prstGeom>
          <a:solidFill>
            <a:schemeClr val="bg1"/>
          </a:solid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Other</a:t>
            </a:r>
          </a:p>
        </p:txBody>
      </p:sp>
      <p:cxnSp>
        <p:nvCxnSpPr>
          <p:cNvPr id="276" name="Straight Connector 275">
            <a:extLst>
              <a:ext uri="{FF2B5EF4-FFF2-40B4-BE49-F238E27FC236}">
                <a16:creationId xmlns:a16="http://schemas.microsoft.com/office/drawing/2014/main" id="{7FF0F7EF-E0FE-463B-9D3E-F57A77E12751}"/>
              </a:ext>
            </a:extLst>
          </p:cNvPr>
          <p:cNvCxnSpPr>
            <a:cxnSpLocks/>
          </p:cNvCxnSpPr>
          <p:nvPr/>
        </p:nvCxnSpPr>
        <p:spPr>
          <a:xfrm>
            <a:off x="0" y="2148390"/>
            <a:ext cx="6417916" cy="0"/>
          </a:xfrm>
          <a:prstGeom prst="line">
            <a:avLst/>
          </a:prstGeom>
          <a:ln w="635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A8F9AA2-7288-43E7-9A28-2575B31E6917}"/>
              </a:ext>
            </a:extLst>
          </p:cNvPr>
          <p:cNvCxnSpPr>
            <a:cxnSpLocks/>
          </p:cNvCxnSpPr>
          <p:nvPr/>
        </p:nvCxnSpPr>
        <p:spPr>
          <a:xfrm>
            <a:off x="0" y="3219070"/>
            <a:ext cx="6417916" cy="0"/>
          </a:xfrm>
          <a:prstGeom prst="line">
            <a:avLst/>
          </a:prstGeom>
          <a:ln w="635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4F73189F-C106-4CE7-BDA0-0CE312EACCAC}"/>
              </a:ext>
            </a:extLst>
          </p:cNvPr>
          <p:cNvCxnSpPr>
            <a:cxnSpLocks/>
          </p:cNvCxnSpPr>
          <p:nvPr/>
        </p:nvCxnSpPr>
        <p:spPr>
          <a:xfrm>
            <a:off x="9355" y="4280511"/>
            <a:ext cx="6417916" cy="0"/>
          </a:xfrm>
          <a:prstGeom prst="line">
            <a:avLst/>
          </a:prstGeom>
          <a:ln w="635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9" name="Rounded Rectangle 649">
            <a:hlinkClick r:id="" action="ppaction://noaction"/>
            <a:extLst>
              <a:ext uri="{FF2B5EF4-FFF2-40B4-BE49-F238E27FC236}">
                <a16:creationId xmlns:a16="http://schemas.microsoft.com/office/drawing/2014/main" id="{423CF013-DA05-4CF0-8995-234E756D7616}"/>
              </a:ext>
            </a:extLst>
          </p:cNvPr>
          <p:cNvSpPr/>
          <p:nvPr/>
        </p:nvSpPr>
        <p:spPr bwMode="gray">
          <a:xfrm>
            <a:off x="3354842" y="4509426"/>
            <a:ext cx="1265915" cy="418690"/>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CPL</a:t>
            </a:r>
          </a:p>
        </p:txBody>
      </p:sp>
      <p:sp>
        <p:nvSpPr>
          <p:cNvPr id="280" name="Rounded Rectangle 649">
            <a:hlinkClick r:id="" action="ppaction://noaction"/>
            <a:extLst>
              <a:ext uri="{FF2B5EF4-FFF2-40B4-BE49-F238E27FC236}">
                <a16:creationId xmlns:a16="http://schemas.microsoft.com/office/drawing/2014/main" id="{0A5A0E83-435D-49A8-B7CE-4A39A99A0A2E}"/>
              </a:ext>
            </a:extLst>
          </p:cNvPr>
          <p:cNvSpPr/>
          <p:nvPr/>
        </p:nvSpPr>
        <p:spPr bwMode="gray">
          <a:xfrm>
            <a:off x="3357782" y="5109022"/>
            <a:ext cx="1265915" cy="418690"/>
          </a:xfrm>
          <a:prstGeom prst="roundRect">
            <a:avLst/>
          </a:prstGeom>
          <a:no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CEE</a:t>
            </a:r>
          </a:p>
        </p:txBody>
      </p:sp>
      <p:sp>
        <p:nvSpPr>
          <p:cNvPr id="281" name="Rounded Rectangle 649">
            <a:hlinkClick r:id="" action="ppaction://noaction"/>
            <a:extLst>
              <a:ext uri="{FF2B5EF4-FFF2-40B4-BE49-F238E27FC236}">
                <a16:creationId xmlns:a16="http://schemas.microsoft.com/office/drawing/2014/main" id="{0A5541B4-37B9-4200-BAAA-665FD2636F81}"/>
              </a:ext>
            </a:extLst>
          </p:cNvPr>
          <p:cNvSpPr/>
          <p:nvPr/>
        </p:nvSpPr>
        <p:spPr bwMode="gray">
          <a:xfrm>
            <a:off x="3362614" y="5709809"/>
            <a:ext cx="1265915" cy="418690"/>
          </a:xfrm>
          <a:prstGeom prst="roundRect">
            <a:avLst/>
          </a:prstGeom>
          <a:solidFill>
            <a:schemeClr val="bg1"/>
          </a:solid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BENZ</a:t>
            </a:r>
          </a:p>
        </p:txBody>
      </p:sp>
      <p:cxnSp>
        <p:nvCxnSpPr>
          <p:cNvPr id="282" name="Straight Arrow Connector 281">
            <a:extLst>
              <a:ext uri="{FF2B5EF4-FFF2-40B4-BE49-F238E27FC236}">
                <a16:creationId xmlns:a16="http://schemas.microsoft.com/office/drawing/2014/main" id="{8ECE702C-D327-4597-816D-8B0B68CC9DB5}"/>
              </a:ext>
            </a:extLst>
          </p:cNvPr>
          <p:cNvCxnSpPr>
            <a:cxnSpLocks/>
          </p:cNvCxnSpPr>
          <p:nvPr/>
        </p:nvCxnSpPr>
        <p:spPr>
          <a:xfrm>
            <a:off x="4991519" y="5083766"/>
            <a:ext cx="366935" cy="318893"/>
          </a:xfrm>
          <a:prstGeom prst="straightConnector1">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4635A8AC-3693-4839-B63E-72F4317F5A7C}"/>
              </a:ext>
            </a:extLst>
          </p:cNvPr>
          <p:cNvCxnSpPr>
            <a:cxnSpLocks/>
          </p:cNvCxnSpPr>
          <p:nvPr/>
        </p:nvCxnSpPr>
        <p:spPr>
          <a:xfrm flipV="1">
            <a:off x="5028343" y="5919154"/>
            <a:ext cx="349157" cy="188677"/>
          </a:xfrm>
          <a:prstGeom prst="straightConnector1">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910D2D74-B3ED-4756-BEA4-2330F42B31DF}"/>
              </a:ext>
            </a:extLst>
          </p:cNvPr>
          <p:cNvCxnSpPr/>
          <p:nvPr/>
        </p:nvCxnSpPr>
        <p:spPr>
          <a:xfrm>
            <a:off x="2818324" y="4809396"/>
            <a:ext cx="422157" cy="0"/>
          </a:xfrm>
          <a:prstGeom prst="straightConnector1">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832881F-8CB1-4DA8-B73A-A84424CCDEF2}"/>
              </a:ext>
            </a:extLst>
          </p:cNvPr>
          <p:cNvCxnSpPr>
            <a:cxnSpLocks/>
          </p:cNvCxnSpPr>
          <p:nvPr/>
        </p:nvCxnSpPr>
        <p:spPr>
          <a:xfrm>
            <a:off x="2849694" y="5045290"/>
            <a:ext cx="366935" cy="318893"/>
          </a:xfrm>
          <a:prstGeom prst="straightConnector1">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81D8D2AF-0E31-417D-88E9-8A8E34EFA97B}"/>
              </a:ext>
            </a:extLst>
          </p:cNvPr>
          <p:cNvCxnSpPr>
            <a:cxnSpLocks/>
          </p:cNvCxnSpPr>
          <p:nvPr/>
        </p:nvCxnSpPr>
        <p:spPr>
          <a:xfrm>
            <a:off x="2818324" y="5218369"/>
            <a:ext cx="422157" cy="889462"/>
          </a:xfrm>
          <a:prstGeom prst="straightConnector1">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B72E02DA-CEAC-46CE-AD38-C5508AFB4B0B}"/>
              </a:ext>
            </a:extLst>
          </p:cNvPr>
          <p:cNvCxnSpPr>
            <a:cxnSpLocks/>
            <a:stCxn id="266" idx="3"/>
            <a:endCxn id="95" idx="1"/>
          </p:cNvCxnSpPr>
          <p:nvPr/>
        </p:nvCxnSpPr>
        <p:spPr>
          <a:xfrm>
            <a:off x="2704832" y="5573791"/>
            <a:ext cx="645457" cy="863470"/>
          </a:xfrm>
          <a:prstGeom prst="bentConnector3">
            <a:avLst>
              <a:gd name="adj1" fmla="val 26618"/>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Connector: Elbow 287">
            <a:extLst>
              <a:ext uri="{FF2B5EF4-FFF2-40B4-BE49-F238E27FC236}">
                <a16:creationId xmlns:a16="http://schemas.microsoft.com/office/drawing/2014/main" id="{50534A21-505F-4BAF-8C64-094FAE5CB3D3}"/>
              </a:ext>
            </a:extLst>
          </p:cNvPr>
          <p:cNvCxnSpPr>
            <a:cxnSpLocks/>
            <a:stCxn id="279" idx="3"/>
            <a:endCxn id="281" idx="3"/>
          </p:cNvCxnSpPr>
          <p:nvPr/>
        </p:nvCxnSpPr>
        <p:spPr>
          <a:xfrm>
            <a:off x="4620757" y="4718771"/>
            <a:ext cx="7772" cy="1200383"/>
          </a:xfrm>
          <a:prstGeom prst="bentConnector3">
            <a:avLst>
              <a:gd name="adj1" fmla="val 3041328"/>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7BEF89DF-BA73-4C22-9FFC-8F2E402066A0}"/>
              </a:ext>
            </a:extLst>
          </p:cNvPr>
          <p:cNvCxnSpPr>
            <a:cxnSpLocks/>
            <a:stCxn id="275" idx="2"/>
          </p:cNvCxnSpPr>
          <p:nvPr/>
        </p:nvCxnSpPr>
        <p:spPr>
          <a:xfrm rot="5400000" flipH="1" flipV="1">
            <a:off x="3522223" y="4493947"/>
            <a:ext cx="693860" cy="3594557"/>
          </a:xfrm>
          <a:prstGeom prst="bentConnector4">
            <a:avLst>
              <a:gd name="adj1" fmla="val -21431"/>
              <a:gd name="adj2" fmla="val 100049"/>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0" name="Oval 289">
            <a:extLst>
              <a:ext uri="{FF2B5EF4-FFF2-40B4-BE49-F238E27FC236}">
                <a16:creationId xmlns:a16="http://schemas.microsoft.com/office/drawing/2014/main" id="{BEAEC45E-2A9E-4AFF-B811-2AE96BC73062}"/>
              </a:ext>
            </a:extLst>
          </p:cNvPr>
          <p:cNvSpPr/>
          <p:nvPr/>
        </p:nvSpPr>
        <p:spPr bwMode="gray">
          <a:xfrm>
            <a:off x="10237055" y="3032645"/>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91" name="Oval 290">
            <a:extLst>
              <a:ext uri="{FF2B5EF4-FFF2-40B4-BE49-F238E27FC236}">
                <a16:creationId xmlns:a16="http://schemas.microsoft.com/office/drawing/2014/main" id="{4F3682BF-CB7A-4A03-A8AF-0A8053ED02F0}"/>
              </a:ext>
            </a:extLst>
          </p:cNvPr>
          <p:cNvSpPr/>
          <p:nvPr/>
        </p:nvSpPr>
        <p:spPr bwMode="gray">
          <a:xfrm>
            <a:off x="10328169" y="3234706"/>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92" name="Oval 291">
            <a:extLst>
              <a:ext uri="{FF2B5EF4-FFF2-40B4-BE49-F238E27FC236}">
                <a16:creationId xmlns:a16="http://schemas.microsoft.com/office/drawing/2014/main" id="{29E9AF00-B31B-4A88-AFA8-5F25B709407A}"/>
              </a:ext>
            </a:extLst>
          </p:cNvPr>
          <p:cNvSpPr/>
          <p:nvPr/>
        </p:nvSpPr>
        <p:spPr bwMode="gray">
          <a:xfrm>
            <a:off x="10407651" y="3406295"/>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93" name="TextBox 292">
            <a:extLst>
              <a:ext uri="{FF2B5EF4-FFF2-40B4-BE49-F238E27FC236}">
                <a16:creationId xmlns:a16="http://schemas.microsoft.com/office/drawing/2014/main" id="{35E61168-93F2-47B4-A4F1-BF916827C10F}"/>
              </a:ext>
            </a:extLst>
          </p:cNvPr>
          <p:cNvSpPr txBox="1"/>
          <p:nvPr/>
        </p:nvSpPr>
        <p:spPr>
          <a:xfrm>
            <a:off x="10734082" y="3083006"/>
            <a:ext cx="539989" cy="246157"/>
          </a:xfrm>
          <a:prstGeom prst="rect">
            <a:avLst/>
          </a:prstGeom>
          <a:noFill/>
        </p:spPr>
        <p:txBody>
          <a:bodyPr wrap="square" lIns="0" tIns="0" rIns="0" bIns="0" rtlCol="0">
            <a:spAutoFit/>
          </a:bodyPr>
          <a:lstStyle/>
          <a:p>
            <a:r>
              <a:rPr lang="en-US" sz="800" dirty="0">
                <a:solidFill>
                  <a:schemeClr val="tx2"/>
                </a:solidFill>
              </a:rPr>
              <a:t>Retail channels</a:t>
            </a:r>
          </a:p>
        </p:txBody>
      </p:sp>
      <p:sp>
        <p:nvSpPr>
          <p:cNvPr id="294" name="TextBox 293">
            <a:extLst>
              <a:ext uri="{FF2B5EF4-FFF2-40B4-BE49-F238E27FC236}">
                <a16:creationId xmlns:a16="http://schemas.microsoft.com/office/drawing/2014/main" id="{6E2289D8-B7EB-4B22-A039-C0D5275DCF37}"/>
              </a:ext>
            </a:extLst>
          </p:cNvPr>
          <p:cNvSpPr txBox="1"/>
          <p:nvPr/>
        </p:nvSpPr>
        <p:spPr>
          <a:xfrm>
            <a:off x="10441999" y="3400150"/>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95" name="TextBox 294">
            <a:extLst>
              <a:ext uri="{FF2B5EF4-FFF2-40B4-BE49-F238E27FC236}">
                <a16:creationId xmlns:a16="http://schemas.microsoft.com/office/drawing/2014/main" id="{F9D0A867-E081-4A65-B941-5734758AEC3A}"/>
              </a:ext>
            </a:extLst>
          </p:cNvPr>
          <p:cNvSpPr txBox="1"/>
          <p:nvPr/>
        </p:nvSpPr>
        <p:spPr>
          <a:xfrm>
            <a:off x="10371809" y="3214849"/>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96" name="TextBox 295">
            <a:extLst>
              <a:ext uri="{FF2B5EF4-FFF2-40B4-BE49-F238E27FC236}">
                <a16:creationId xmlns:a16="http://schemas.microsoft.com/office/drawing/2014/main" id="{40900EC2-920E-4861-B241-3F154F810DE3}"/>
              </a:ext>
            </a:extLst>
          </p:cNvPr>
          <p:cNvSpPr txBox="1"/>
          <p:nvPr/>
        </p:nvSpPr>
        <p:spPr>
          <a:xfrm>
            <a:off x="10261340" y="3019653"/>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297" name="Oval 296">
            <a:extLst>
              <a:ext uri="{FF2B5EF4-FFF2-40B4-BE49-F238E27FC236}">
                <a16:creationId xmlns:a16="http://schemas.microsoft.com/office/drawing/2014/main" id="{B458B003-B147-4BE0-8219-54FA0FAD087E}"/>
              </a:ext>
            </a:extLst>
          </p:cNvPr>
          <p:cNvSpPr/>
          <p:nvPr/>
        </p:nvSpPr>
        <p:spPr bwMode="gray">
          <a:xfrm>
            <a:off x="10462416" y="3603452"/>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98" name="Oval 297">
            <a:extLst>
              <a:ext uri="{FF2B5EF4-FFF2-40B4-BE49-F238E27FC236}">
                <a16:creationId xmlns:a16="http://schemas.microsoft.com/office/drawing/2014/main" id="{A7245C2A-A809-454E-BE0C-9E9D4FECE4EC}"/>
              </a:ext>
            </a:extLst>
          </p:cNvPr>
          <p:cNvSpPr/>
          <p:nvPr/>
        </p:nvSpPr>
        <p:spPr bwMode="gray">
          <a:xfrm>
            <a:off x="10489749" y="3795618"/>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299" name="Oval 298">
            <a:extLst>
              <a:ext uri="{FF2B5EF4-FFF2-40B4-BE49-F238E27FC236}">
                <a16:creationId xmlns:a16="http://schemas.microsoft.com/office/drawing/2014/main" id="{7F001DBD-E892-4808-A395-EB488DAF4F56}"/>
              </a:ext>
            </a:extLst>
          </p:cNvPr>
          <p:cNvSpPr/>
          <p:nvPr/>
        </p:nvSpPr>
        <p:spPr bwMode="gray">
          <a:xfrm>
            <a:off x="10464330" y="3977102"/>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300" name="TextBox 299">
            <a:extLst>
              <a:ext uri="{FF2B5EF4-FFF2-40B4-BE49-F238E27FC236}">
                <a16:creationId xmlns:a16="http://schemas.microsoft.com/office/drawing/2014/main" id="{1F4170A7-96A8-41A6-9711-2BA3E14DE1DF}"/>
              </a:ext>
            </a:extLst>
          </p:cNvPr>
          <p:cNvSpPr txBox="1"/>
          <p:nvPr/>
        </p:nvSpPr>
        <p:spPr>
          <a:xfrm>
            <a:off x="10894753" y="3739230"/>
            <a:ext cx="539989" cy="246221"/>
          </a:xfrm>
          <a:prstGeom prst="rect">
            <a:avLst/>
          </a:prstGeom>
          <a:noFill/>
        </p:spPr>
        <p:txBody>
          <a:bodyPr wrap="square" lIns="0" tIns="0" rIns="0" bIns="0" rtlCol="0">
            <a:spAutoFit/>
          </a:bodyPr>
          <a:lstStyle/>
          <a:p>
            <a:r>
              <a:rPr lang="en-US" sz="800" dirty="0">
                <a:solidFill>
                  <a:schemeClr val="tx2"/>
                </a:solidFill>
              </a:rPr>
              <a:t>PBM channels</a:t>
            </a:r>
          </a:p>
        </p:txBody>
      </p:sp>
      <p:sp>
        <p:nvSpPr>
          <p:cNvPr id="301" name="TextBox 300">
            <a:extLst>
              <a:ext uri="{FF2B5EF4-FFF2-40B4-BE49-F238E27FC236}">
                <a16:creationId xmlns:a16="http://schemas.microsoft.com/office/drawing/2014/main" id="{ECFA5680-4D23-4FB3-8268-05C7E6A88623}"/>
              </a:ext>
            </a:extLst>
          </p:cNvPr>
          <p:cNvSpPr txBox="1"/>
          <p:nvPr/>
        </p:nvSpPr>
        <p:spPr>
          <a:xfrm>
            <a:off x="10489930" y="3961832"/>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302" name="TextBox 301">
            <a:extLst>
              <a:ext uri="{FF2B5EF4-FFF2-40B4-BE49-F238E27FC236}">
                <a16:creationId xmlns:a16="http://schemas.microsoft.com/office/drawing/2014/main" id="{FD4FE7DE-920D-46E4-8086-C710D1DCB8A9}"/>
              </a:ext>
            </a:extLst>
          </p:cNvPr>
          <p:cNvSpPr txBox="1"/>
          <p:nvPr/>
        </p:nvSpPr>
        <p:spPr>
          <a:xfrm>
            <a:off x="10533389" y="3775761"/>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303" name="TextBox 302">
            <a:extLst>
              <a:ext uri="{FF2B5EF4-FFF2-40B4-BE49-F238E27FC236}">
                <a16:creationId xmlns:a16="http://schemas.microsoft.com/office/drawing/2014/main" id="{18A4F0E6-0BE9-45F0-A0D9-B71D5854536C}"/>
              </a:ext>
            </a:extLst>
          </p:cNvPr>
          <p:cNvSpPr txBox="1"/>
          <p:nvPr/>
        </p:nvSpPr>
        <p:spPr>
          <a:xfrm>
            <a:off x="10486701" y="3590460"/>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304" name="Oval 303">
            <a:extLst>
              <a:ext uri="{FF2B5EF4-FFF2-40B4-BE49-F238E27FC236}">
                <a16:creationId xmlns:a16="http://schemas.microsoft.com/office/drawing/2014/main" id="{017D1B7B-8C30-4C0B-9891-324D2C90D12E}"/>
              </a:ext>
            </a:extLst>
          </p:cNvPr>
          <p:cNvSpPr/>
          <p:nvPr/>
        </p:nvSpPr>
        <p:spPr bwMode="gray">
          <a:xfrm>
            <a:off x="10433955" y="4177639"/>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305" name="Oval 304">
            <a:extLst>
              <a:ext uri="{FF2B5EF4-FFF2-40B4-BE49-F238E27FC236}">
                <a16:creationId xmlns:a16="http://schemas.microsoft.com/office/drawing/2014/main" id="{B1B66C0F-749E-42E7-8BAA-D35C16F5E493}"/>
              </a:ext>
            </a:extLst>
          </p:cNvPr>
          <p:cNvSpPr/>
          <p:nvPr/>
        </p:nvSpPr>
        <p:spPr bwMode="gray">
          <a:xfrm>
            <a:off x="10376425" y="4374392"/>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306" name="Oval 305">
            <a:extLst>
              <a:ext uri="{FF2B5EF4-FFF2-40B4-BE49-F238E27FC236}">
                <a16:creationId xmlns:a16="http://schemas.microsoft.com/office/drawing/2014/main" id="{5D567F1B-987F-4617-8E4F-3667A16CC6F1}"/>
              </a:ext>
            </a:extLst>
          </p:cNvPr>
          <p:cNvSpPr/>
          <p:nvPr/>
        </p:nvSpPr>
        <p:spPr bwMode="gray">
          <a:xfrm>
            <a:off x="10338211" y="4551289"/>
            <a:ext cx="255799" cy="145416"/>
          </a:xfrm>
          <a:prstGeom prst="ellipse">
            <a:avLst/>
          </a:prstGeom>
          <a:solidFill>
            <a:srgbClr val="FFC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b="1" dirty="0">
              <a:solidFill>
                <a:schemeClr val="bg1"/>
              </a:solidFill>
            </a:endParaRPr>
          </a:p>
        </p:txBody>
      </p:sp>
      <p:sp>
        <p:nvSpPr>
          <p:cNvPr id="307" name="TextBox 306">
            <a:extLst>
              <a:ext uri="{FF2B5EF4-FFF2-40B4-BE49-F238E27FC236}">
                <a16:creationId xmlns:a16="http://schemas.microsoft.com/office/drawing/2014/main" id="{48FFEDFC-F509-4D43-9A76-F182FEDE23A0}"/>
              </a:ext>
            </a:extLst>
          </p:cNvPr>
          <p:cNvSpPr txBox="1"/>
          <p:nvPr/>
        </p:nvSpPr>
        <p:spPr>
          <a:xfrm>
            <a:off x="10778131" y="4315126"/>
            <a:ext cx="539989" cy="246221"/>
          </a:xfrm>
          <a:prstGeom prst="rect">
            <a:avLst/>
          </a:prstGeom>
          <a:noFill/>
        </p:spPr>
        <p:txBody>
          <a:bodyPr wrap="square" lIns="0" tIns="0" rIns="0" bIns="0" rtlCol="0">
            <a:spAutoFit/>
          </a:bodyPr>
          <a:lstStyle/>
          <a:p>
            <a:r>
              <a:rPr lang="en-US" sz="800" dirty="0">
                <a:solidFill>
                  <a:schemeClr val="tx2"/>
                </a:solidFill>
              </a:rPr>
              <a:t>HCB channels</a:t>
            </a:r>
          </a:p>
        </p:txBody>
      </p:sp>
      <p:sp>
        <p:nvSpPr>
          <p:cNvPr id="308" name="TextBox 307">
            <a:extLst>
              <a:ext uri="{FF2B5EF4-FFF2-40B4-BE49-F238E27FC236}">
                <a16:creationId xmlns:a16="http://schemas.microsoft.com/office/drawing/2014/main" id="{633FC7A7-FF0B-4FC0-AE81-DBF915A0654D}"/>
              </a:ext>
            </a:extLst>
          </p:cNvPr>
          <p:cNvSpPr txBox="1"/>
          <p:nvPr/>
        </p:nvSpPr>
        <p:spPr>
          <a:xfrm>
            <a:off x="10363811" y="4536019"/>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309" name="TextBox 308">
            <a:extLst>
              <a:ext uri="{FF2B5EF4-FFF2-40B4-BE49-F238E27FC236}">
                <a16:creationId xmlns:a16="http://schemas.microsoft.com/office/drawing/2014/main" id="{30FBABA5-2468-4E60-A633-7374E391AF3A}"/>
              </a:ext>
            </a:extLst>
          </p:cNvPr>
          <p:cNvSpPr txBox="1"/>
          <p:nvPr/>
        </p:nvSpPr>
        <p:spPr>
          <a:xfrm>
            <a:off x="10420065" y="4354535"/>
            <a:ext cx="318633" cy="126236"/>
          </a:xfrm>
          <a:prstGeom prst="rect">
            <a:avLst/>
          </a:prstGeom>
          <a:noFill/>
        </p:spPr>
        <p:txBody>
          <a:bodyPr wrap="square" lIns="0" tIns="0" rIns="0" bIns="0" rtlCol="0">
            <a:spAutoFit/>
          </a:bodyPr>
          <a:lstStyle/>
          <a:p>
            <a:r>
              <a:rPr lang="en-US" sz="800" dirty="0">
                <a:solidFill>
                  <a:schemeClr val="bg1"/>
                </a:solidFill>
              </a:rPr>
              <a:t>……</a:t>
            </a:r>
          </a:p>
        </p:txBody>
      </p:sp>
      <p:sp>
        <p:nvSpPr>
          <p:cNvPr id="310" name="TextBox 309">
            <a:extLst>
              <a:ext uri="{FF2B5EF4-FFF2-40B4-BE49-F238E27FC236}">
                <a16:creationId xmlns:a16="http://schemas.microsoft.com/office/drawing/2014/main" id="{9A771C0D-C41C-4E3A-81AA-A61B8DFDE547}"/>
              </a:ext>
            </a:extLst>
          </p:cNvPr>
          <p:cNvSpPr txBox="1"/>
          <p:nvPr/>
        </p:nvSpPr>
        <p:spPr>
          <a:xfrm>
            <a:off x="10458240" y="4164647"/>
            <a:ext cx="318633" cy="126236"/>
          </a:xfrm>
          <a:prstGeom prst="rect">
            <a:avLst/>
          </a:prstGeom>
          <a:noFill/>
        </p:spPr>
        <p:txBody>
          <a:bodyPr wrap="square" lIns="0" tIns="0" rIns="0" bIns="0" rtlCol="0">
            <a:spAutoFit/>
          </a:bodyPr>
          <a:lstStyle/>
          <a:p>
            <a:r>
              <a:rPr lang="en-US" sz="800" dirty="0">
                <a:solidFill>
                  <a:schemeClr val="bg1"/>
                </a:solidFill>
              </a:rPr>
              <a:t>……</a:t>
            </a:r>
          </a:p>
        </p:txBody>
      </p:sp>
      <p:cxnSp>
        <p:nvCxnSpPr>
          <p:cNvPr id="311" name="Straight Arrow Connector 310">
            <a:extLst>
              <a:ext uri="{FF2B5EF4-FFF2-40B4-BE49-F238E27FC236}">
                <a16:creationId xmlns:a16="http://schemas.microsoft.com/office/drawing/2014/main" id="{C81DDFD6-1C66-4257-BE17-26DFF6A88C57}"/>
              </a:ext>
            </a:extLst>
          </p:cNvPr>
          <p:cNvCxnSpPr/>
          <p:nvPr/>
        </p:nvCxnSpPr>
        <p:spPr>
          <a:xfrm>
            <a:off x="9734158" y="3872885"/>
            <a:ext cx="422157" cy="0"/>
          </a:xfrm>
          <a:prstGeom prst="straightConnector1">
            <a:avLst/>
          </a:prstGeom>
          <a:ln w="12700" cmpd="sng">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 name="Connector: Elbow 311">
            <a:extLst>
              <a:ext uri="{FF2B5EF4-FFF2-40B4-BE49-F238E27FC236}">
                <a16:creationId xmlns:a16="http://schemas.microsoft.com/office/drawing/2014/main" id="{61C2C742-192A-413D-9443-B81E54265CE8}"/>
              </a:ext>
            </a:extLst>
          </p:cNvPr>
          <p:cNvCxnSpPr>
            <a:cxnSpLocks/>
            <a:stCxn id="279" idx="3"/>
            <a:endCxn id="280" idx="3"/>
          </p:cNvCxnSpPr>
          <p:nvPr/>
        </p:nvCxnSpPr>
        <p:spPr>
          <a:xfrm>
            <a:off x="4620757" y="4718771"/>
            <a:ext cx="2940" cy="599596"/>
          </a:xfrm>
          <a:prstGeom prst="bentConnector3">
            <a:avLst>
              <a:gd name="adj1" fmla="val 7875510"/>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Worried face outline outline">
            <a:extLst>
              <a:ext uri="{FF2B5EF4-FFF2-40B4-BE49-F238E27FC236}">
                <a16:creationId xmlns:a16="http://schemas.microsoft.com/office/drawing/2014/main" id="{903866D3-361B-4866-BB03-CA2F6F883C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0992" y="1358140"/>
            <a:ext cx="531186" cy="531186"/>
          </a:xfrm>
          <a:prstGeom prst="rect">
            <a:avLst/>
          </a:prstGeom>
        </p:spPr>
      </p:pic>
      <p:pic>
        <p:nvPicPr>
          <p:cNvPr id="72" name="Graphic 71" descr="Smiling face outline with solid fill">
            <a:extLst>
              <a:ext uri="{FF2B5EF4-FFF2-40B4-BE49-F238E27FC236}">
                <a16:creationId xmlns:a16="http://schemas.microsoft.com/office/drawing/2014/main" id="{9B363100-4EFF-4B12-BA31-BE3023B70D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74752" y="1365585"/>
            <a:ext cx="523594" cy="523594"/>
          </a:xfrm>
          <a:prstGeom prst="rect">
            <a:avLst/>
          </a:prstGeom>
        </p:spPr>
      </p:pic>
      <p:sp>
        <p:nvSpPr>
          <p:cNvPr id="313" name="Arrow: Down 312">
            <a:extLst>
              <a:ext uri="{FF2B5EF4-FFF2-40B4-BE49-F238E27FC236}">
                <a16:creationId xmlns:a16="http://schemas.microsoft.com/office/drawing/2014/main" id="{D44DC865-275E-49D4-BB4D-D3F1C3E50898}"/>
              </a:ext>
            </a:extLst>
          </p:cNvPr>
          <p:cNvSpPr/>
          <p:nvPr/>
        </p:nvSpPr>
        <p:spPr bwMode="gray">
          <a:xfrm>
            <a:off x="7479222" y="1300453"/>
            <a:ext cx="1099031" cy="687295"/>
          </a:xfrm>
          <a:prstGeom prst="downArrow">
            <a:avLst>
              <a:gd name="adj1" fmla="val 76667"/>
              <a:gd name="adj2" fmla="val 50000"/>
            </a:avLst>
          </a:prstGeom>
          <a:solidFill>
            <a:srgbClr val="C000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bg1"/>
                </a:solidFill>
              </a:rPr>
              <a:t>NBA Decisioning</a:t>
            </a:r>
          </a:p>
        </p:txBody>
      </p:sp>
      <p:sp>
        <p:nvSpPr>
          <p:cNvPr id="314" name="Arrow: Down 313">
            <a:extLst>
              <a:ext uri="{FF2B5EF4-FFF2-40B4-BE49-F238E27FC236}">
                <a16:creationId xmlns:a16="http://schemas.microsoft.com/office/drawing/2014/main" id="{3967A113-9F53-4144-86A1-2F0CEC17D77B}"/>
              </a:ext>
            </a:extLst>
          </p:cNvPr>
          <p:cNvSpPr/>
          <p:nvPr/>
        </p:nvSpPr>
        <p:spPr bwMode="gray">
          <a:xfrm>
            <a:off x="8571835" y="1313030"/>
            <a:ext cx="1099031" cy="687295"/>
          </a:xfrm>
          <a:prstGeom prst="downArrow">
            <a:avLst>
              <a:gd name="adj1" fmla="val 76667"/>
              <a:gd name="adj2" fmla="val 50000"/>
            </a:avLst>
          </a:prstGeom>
          <a:solidFill>
            <a:srgbClr val="C00000"/>
          </a:solidFill>
          <a:ln>
            <a:solidFill>
              <a:schemeClr val="bg1">
                <a:lumMod val="7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chemeClr val="bg1"/>
                </a:solidFill>
              </a:rPr>
              <a:t>Interaction Management</a:t>
            </a:r>
          </a:p>
        </p:txBody>
      </p:sp>
      <p:cxnSp>
        <p:nvCxnSpPr>
          <p:cNvPr id="87" name="Straight Arrow Connector 86">
            <a:extLst>
              <a:ext uri="{FF2B5EF4-FFF2-40B4-BE49-F238E27FC236}">
                <a16:creationId xmlns:a16="http://schemas.microsoft.com/office/drawing/2014/main" id="{4C1F5422-6719-4E8C-B157-7A876F905EC7}"/>
              </a:ext>
            </a:extLst>
          </p:cNvPr>
          <p:cNvCxnSpPr>
            <a:cxnSpLocks/>
          </p:cNvCxnSpPr>
          <p:nvPr/>
        </p:nvCxnSpPr>
        <p:spPr>
          <a:xfrm flipV="1">
            <a:off x="3996349" y="4171234"/>
            <a:ext cx="0" cy="236751"/>
          </a:xfrm>
          <a:prstGeom prst="straightConnector1">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6C940BF-A144-43DF-9A15-66D9BDB963D9}"/>
              </a:ext>
            </a:extLst>
          </p:cNvPr>
          <p:cNvCxnSpPr>
            <a:cxnSpLocks/>
          </p:cNvCxnSpPr>
          <p:nvPr/>
        </p:nvCxnSpPr>
        <p:spPr>
          <a:xfrm flipV="1">
            <a:off x="3983247" y="3100694"/>
            <a:ext cx="0" cy="236751"/>
          </a:xfrm>
          <a:prstGeom prst="straightConnector1">
            <a:avLst/>
          </a:prstGeom>
          <a:ln w="12700" cmpd="sng">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8" name="Speech Bubble: Rectangle with Corners Rounded 87">
            <a:extLst>
              <a:ext uri="{FF2B5EF4-FFF2-40B4-BE49-F238E27FC236}">
                <a16:creationId xmlns:a16="http://schemas.microsoft.com/office/drawing/2014/main" id="{93BBCDEC-AE0C-4E8F-B450-B2F0A24F19B3}"/>
              </a:ext>
            </a:extLst>
          </p:cNvPr>
          <p:cNvSpPr/>
          <p:nvPr/>
        </p:nvSpPr>
        <p:spPr bwMode="gray">
          <a:xfrm>
            <a:off x="5188813" y="854089"/>
            <a:ext cx="753786" cy="383819"/>
          </a:xfrm>
          <a:prstGeom prst="wedgeRoundRectCallout">
            <a:avLst>
              <a:gd name="adj1" fmla="val 25858"/>
              <a:gd name="adj2" fmla="val 96259"/>
              <a:gd name="adj3" fmla="val 16667"/>
            </a:avLst>
          </a:prstGeom>
          <a:noFill/>
          <a:ln>
            <a:solidFill>
              <a:schemeClr val="bg1">
                <a:lumMod val="65000"/>
              </a:schemeClr>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dirty="0">
                <a:solidFill>
                  <a:schemeClr val="tx1"/>
                </a:solidFill>
                <a:highlight>
                  <a:srgbClr val="FFFF00"/>
                </a:highlight>
              </a:rPr>
              <a:t>Fragmented customer experience</a:t>
            </a:r>
          </a:p>
        </p:txBody>
      </p:sp>
      <p:sp>
        <p:nvSpPr>
          <p:cNvPr id="95" name="Rounded Rectangle 649">
            <a:hlinkClick r:id="" action="ppaction://noaction"/>
            <a:extLst>
              <a:ext uri="{FF2B5EF4-FFF2-40B4-BE49-F238E27FC236}">
                <a16:creationId xmlns:a16="http://schemas.microsoft.com/office/drawing/2014/main" id="{39969EFC-C3A4-4CC5-921A-D6FD8C51BA40}"/>
              </a:ext>
            </a:extLst>
          </p:cNvPr>
          <p:cNvSpPr/>
          <p:nvPr/>
        </p:nvSpPr>
        <p:spPr bwMode="gray">
          <a:xfrm>
            <a:off x="3350289" y="6227916"/>
            <a:ext cx="1265915" cy="418690"/>
          </a:xfrm>
          <a:prstGeom prst="roundRect">
            <a:avLst/>
          </a:prstGeom>
          <a:solidFill>
            <a:schemeClr val="bg1"/>
          </a:solidFill>
          <a:ln w="25400">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dirty="0">
                <a:solidFill>
                  <a:srgbClr val="0070C0"/>
                </a:solidFill>
              </a:rPr>
              <a:t>QME</a:t>
            </a:r>
          </a:p>
        </p:txBody>
      </p:sp>
      <p:sp>
        <p:nvSpPr>
          <p:cNvPr id="3" name="TextBox 2">
            <a:extLst>
              <a:ext uri="{FF2B5EF4-FFF2-40B4-BE49-F238E27FC236}">
                <a16:creationId xmlns:a16="http://schemas.microsoft.com/office/drawing/2014/main" id="{F56A1DDB-A58D-4E03-BF39-00C005C2AB3C}"/>
              </a:ext>
            </a:extLst>
          </p:cNvPr>
          <p:cNvSpPr txBox="1"/>
          <p:nvPr/>
        </p:nvSpPr>
        <p:spPr>
          <a:xfrm>
            <a:off x="10936549" y="135001"/>
            <a:ext cx="822756" cy="400110"/>
          </a:xfrm>
          <a:prstGeom prst="rect">
            <a:avLst/>
          </a:prstGeom>
          <a:noFill/>
        </p:spPr>
        <p:txBody>
          <a:bodyPr wrap="square" lIns="0" tIns="0" rIns="0" bIns="0" rtlCol="0">
            <a:spAutoFit/>
          </a:bodyPr>
          <a:lstStyle/>
          <a:p>
            <a:pPr algn="l"/>
            <a:r>
              <a:rPr lang="en-US" sz="1300" dirty="0">
                <a:solidFill>
                  <a:schemeClr val="tx2"/>
                </a:solidFill>
              </a:rPr>
              <a:t>Roadmap pending</a:t>
            </a:r>
          </a:p>
        </p:txBody>
      </p:sp>
    </p:spTree>
    <p:extLst>
      <p:ext uri="{BB962C8B-B14F-4D97-AF65-F5344CB8AC3E}">
        <p14:creationId xmlns:p14="http://schemas.microsoft.com/office/powerpoint/2010/main" val="1705312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4" y="167004"/>
            <a:ext cx="11970719" cy="383819"/>
          </a:xfrm>
        </p:spPr>
        <p:txBody>
          <a:bodyPr/>
          <a:lstStyle/>
          <a:p>
            <a:r>
              <a:rPr lang="en-US" sz="1999" dirty="0"/>
              <a:t>Real-time Interaction Management Forrester Wave</a:t>
            </a:r>
            <a:endParaRPr lang="en-US" sz="1999" u="sng" dirty="0"/>
          </a:p>
        </p:txBody>
      </p:sp>
      <p:pic>
        <p:nvPicPr>
          <p:cNvPr id="4" name="Picture 3">
            <a:extLst>
              <a:ext uri="{FF2B5EF4-FFF2-40B4-BE49-F238E27FC236}">
                <a16:creationId xmlns:a16="http://schemas.microsoft.com/office/drawing/2014/main" id="{60D7905E-DA3F-4A52-9DA4-EBDBF703AEB5}"/>
              </a:ext>
            </a:extLst>
          </p:cNvPr>
          <p:cNvPicPr>
            <a:picLocks noChangeAspect="1"/>
          </p:cNvPicPr>
          <p:nvPr/>
        </p:nvPicPr>
        <p:blipFill>
          <a:blip r:embed="rId3"/>
          <a:stretch>
            <a:fillRect/>
          </a:stretch>
        </p:blipFill>
        <p:spPr>
          <a:xfrm>
            <a:off x="6444789" y="167004"/>
            <a:ext cx="5091636" cy="6355022"/>
          </a:xfrm>
          <a:prstGeom prst="rect">
            <a:avLst/>
          </a:prstGeom>
        </p:spPr>
      </p:pic>
      <p:pic>
        <p:nvPicPr>
          <p:cNvPr id="7" name="Picture 6">
            <a:extLst>
              <a:ext uri="{FF2B5EF4-FFF2-40B4-BE49-F238E27FC236}">
                <a16:creationId xmlns:a16="http://schemas.microsoft.com/office/drawing/2014/main" id="{19043186-8386-42B1-8212-35BAFF1AF22B}"/>
              </a:ext>
            </a:extLst>
          </p:cNvPr>
          <p:cNvPicPr>
            <a:picLocks noChangeAspect="1"/>
          </p:cNvPicPr>
          <p:nvPr/>
        </p:nvPicPr>
        <p:blipFill>
          <a:blip r:embed="rId4"/>
          <a:stretch>
            <a:fillRect/>
          </a:stretch>
        </p:blipFill>
        <p:spPr>
          <a:xfrm>
            <a:off x="1359109" y="2407465"/>
            <a:ext cx="4122952" cy="2569229"/>
          </a:xfrm>
          <a:prstGeom prst="rect">
            <a:avLst/>
          </a:prstGeom>
        </p:spPr>
      </p:pic>
    </p:spTree>
    <p:extLst>
      <p:ext uri="{BB962C8B-B14F-4D97-AF65-F5344CB8AC3E}">
        <p14:creationId xmlns:p14="http://schemas.microsoft.com/office/powerpoint/2010/main" val="13642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64" y="319968"/>
            <a:ext cx="11988361" cy="383819"/>
          </a:xfrm>
        </p:spPr>
        <p:txBody>
          <a:bodyPr/>
          <a:lstStyle/>
          <a:p>
            <a:r>
              <a:rPr lang="en-US" sz="2400" dirty="0"/>
              <a:t>NBA Decisioning and Interaction Management: </a:t>
            </a:r>
            <a:r>
              <a:rPr lang="en-US" sz="2400" dirty="0">
                <a:solidFill>
                  <a:srgbClr val="0070C0"/>
                </a:solidFill>
              </a:rPr>
              <a:t>Capability-Investment Alignment</a:t>
            </a:r>
            <a:endParaRPr lang="en-US" sz="2400" u="sng" dirty="0">
              <a:solidFill>
                <a:srgbClr val="0070C0"/>
              </a:solidFill>
            </a:endParaRPr>
          </a:p>
        </p:txBody>
      </p:sp>
      <p:graphicFrame>
        <p:nvGraphicFramePr>
          <p:cNvPr id="3" name="Table 3">
            <a:extLst>
              <a:ext uri="{FF2B5EF4-FFF2-40B4-BE49-F238E27FC236}">
                <a16:creationId xmlns:a16="http://schemas.microsoft.com/office/drawing/2014/main" id="{D2A3ED49-4E91-48A6-BE2F-A76D80059C35}"/>
              </a:ext>
            </a:extLst>
          </p:cNvPr>
          <p:cNvGraphicFramePr>
            <a:graphicFrameLocks noGrp="1"/>
          </p:cNvGraphicFramePr>
          <p:nvPr>
            <p:extLst>
              <p:ext uri="{D42A27DB-BD31-4B8C-83A1-F6EECF244321}">
                <p14:modId xmlns:p14="http://schemas.microsoft.com/office/powerpoint/2010/main" val="352063427"/>
              </p:ext>
            </p:extLst>
          </p:nvPr>
        </p:nvGraphicFramePr>
        <p:xfrm>
          <a:off x="363984" y="2052023"/>
          <a:ext cx="10804120" cy="3754120"/>
        </p:xfrm>
        <a:graphic>
          <a:graphicData uri="http://schemas.openxmlformats.org/drawingml/2006/table">
            <a:tbl>
              <a:tblPr firstRow="1" bandRow="1">
                <a:tableStyleId>{5C22544A-7EE6-4342-B048-85BDC9FD1C3A}</a:tableStyleId>
              </a:tblPr>
              <a:tblGrid>
                <a:gridCol w="417251">
                  <a:extLst>
                    <a:ext uri="{9D8B030D-6E8A-4147-A177-3AD203B41FA5}">
                      <a16:colId xmlns:a16="http://schemas.microsoft.com/office/drawing/2014/main" val="2626548094"/>
                    </a:ext>
                  </a:extLst>
                </a:gridCol>
                <a:gridCol w="1145219">
                  <a:extLst>
                    <a:ext uri="{9D8B030D-6E8A-4147-A177-3AD203B41FA5}">
                      <a16:colId xmlns:a16="http://schemas.microsoft.com/office/drawing/2014/main" val="4100066837"/>
                    </a:ext>
                  </a:extLst>
                </a:gridCol>
                <a:gridCol w="2489075">
                  <a:extLst>
                    <a:ext uri="{9D8B030D-6E8A-4147-A177-3AD203B41FA5}">
                      <a16:colId xmlns:a16="http://schemas.microsoft.com/office/drawing/2014/main" val="993694149"/>
                    </a:ext>
                  </a:extLst>
                </a:gridCol>
                <a:gridCol w="1350515">
                  <a:extLst>
                    <a:ext uri="{9D8B030D-6E8A-4147-A177-3AD203B41FA5}">
                      <a16:colId xmlns:a16="http://schemas.microsoft.com/office/drawing/2014/main" val="2106746714"/>
                    </a:ext>
                  </a:extLst>
                </a:gridCol>
                <a:gridCol w="1350515">
                  <a:extLst>
                    <a:ext uri="{9D8B030D-6E8A-4147-A177-3AD203B41FA5}">
                      <a16:colId xmlns:a16="http://schemas.microsoft.com/office/drawing/2014/main" val="2424400369"/>
                    </a:ext>
                  </a:extLst>
                </a:gridCol>
                <a:gridCol w="1350515">
                  <a:extLst>
                    <a:ext uri="{9D8B030D-6E8A-4147-A177-3AD203B41FA5}">
                      <a16:colId xmlns:a16="http://schemas.microsoft.com/office/drawing/2014/main" val="3567284549"/>
                    </a:ext>
                  </a:extLst>
                </a:gridCol>
                <a:gridCol w="1350515">
                  <a:extLst>
                    <a:ext uri="{9D8B030D-6E8A-4147-A177-3AD203B41FA5}">
                      <a16:colId xmlns:a16="http://schemas.microsoft.com/office/drawing/2014/main" val="1812112499"/>
                    </a:ext>
                  </a:extLst>
                </a:gridCol>
                <a:gridCol w="1350515">
                  <a:extLst>
                    <a:ext uri="{9D8B030D-6E8A-4147-A177-3AD203B41FA5}">
                      <a16:colId xmlns:a16="http://schemas.microsoft.com/office/drawing/2014/main" val="3191348351"/>
                    </a:ext>
                  </a:extLst>
                </a:gridCol>
              </a:tblGrid>
              <a:tr h="370840">
                <a:tc>
                  <a:txBody>
                    <a:bodyPr/>
                    <a:lstStyle/>
                    <a:p>
                      <a:pPr algn="ctr"/>
                      <a:r>
                        <a:rPr lang="en-US" sz="1200" dirty="0"/>
                        <a:t>#</a:t>
                      </a:r>
                    </a:p>
                  </a:txBody>
                  <a:tcPr/>
                </a:tc>
                <a:tc>
                  <a:txBody>
                    <a:bodyPr/>
                    <a:lstStyle/>
                    <a:p>
                      <a:pPr algn="ctr"/>
                      <a:r>
                        <a:rPr lang="en-US" sz="1200" dirty="0"/>
                        <a:t>Capability</a:t>
                      </a:r>
                    </a:p>
                    <a:p>
                      <a:pPr algn="ctr"/>
                      <a:r>
                        <a:rPr lang="en-US" sz="1200" dirty="0"/>
                        <a:t>L1</a:t>
                      </a:r>
                    </a:p>
                  </a:txBody>
                  <a:tcPr/>
                </a:tc>
                <a:tc>
                  <a:txBody>
                    <a:bodyPr/>
                    <a:lstStyle/>
                    <a:p>
                      <a:pPr algn="ctr"/>
                      <a:r>
                        <a:rPr lang="en-US" sz="1200" dirty="0"/>
                        <a:t>Capability</a:t>
                      </a:r>
                    </a:p>
                    <a:p>
                      <a:pPr algn="ctr"/>
                      <a:r>
                        <a:rPr lang="en-US" sz="1200" dirty="0"/>
                        <a:t>L2</a:t>
                      </a:r>
                    </a:p>
                  </a:txBody>
                  <a:tcPr/>
                </a:tc>
                <a:tc>
                  <a:txBody>
                    <a:bodyPr/>
                    <a:lstStyle/>
                    <a:p>
                      <a:pPr algn="ctr"/>
                      <a:r>
                        <a:rPr lang="en-US" sz="1200" dirty="0"/>
                        <a:t>* Health Engine</a:t>
                      </a:r>
                    </a:p>
                  </a:txBody>
                  <a:tcPr>
                    <a:lnB w="12700" cap="flat" cmpd="sng" algn="ctr">
                      <a:solidFill>
                        <a:schemeClr val="tx1"/>
                      </a:solidFill>
                      <a:prstDash val="solid"/>
                      <a:round/>
                      <a:headEnd type="none" w="med" len="med"/>
                      <a:tailEnd type="none" w="med" len="med"/>
                    </a:lnB>
                  </a:tcPr>
                </a:tc>
                <a:tc>
                  <a:txBody>
                    <a:bodyPr/>
                    <a:lstStyle/>
                    <a:p>
                      <a:pPr algn="ctr"/>
                      <a:r>
                        <a:rPr lang="en-US" sz="1200" dirty="0"/>
                        <a:t>* MarTech</a:t>
                      </a:r>
                    </a:p>
                  </a:txBody>
                  <a:tcPr>
                    <a:lnB w="12700" cap="flat" cmpd="sng" algn="ctr">
                      <a:solidFill>
                        <a:schemeClr val="tx1"/>
                      </a:solidFill>
                      <a:prstDash val="solid"/>
                      <a:round/>
                      <a:headEnd type="none" w="med" len="med"/>
                      <a:tailEnd type="none" w="med" len="med"/>
                    </a:lnB>
                  </a:tcPr>
                </a:tc>
                <a:tc>
                  <a:txBody>
                    <a:bodyPr/>
                    <a:lstStyle/>
                    <a:p>
                      <a:pPr algn="ctr"/>
                      <a:r>
                        <a:rPr lang="en-US" sz="1200" dirty="0"/>
                        <a:t>C360</a:t>
                      </a:r>
                    </a:p>
                  </a:txBody>
                  <a:tcPr/>
                </a:tc>
                <a:tc>
                  <a:txBody>
                    <a:bodyPr/>
                    <a:lstStyle/>
                    <a:p>
                      <a:pPr algn="ctr"/>
                      <a:r>
                        <a:rPr lang="en-US" sz="1200" dirty="0"/>
                        <a:t>BENZ</a:t>
                      </a:r>
                    </a:p>
                  </a:txBody>
                  <a:tcPr/>
                </a:tc>
                <a:tc>
                  <a:txBody>
                    <a:bodyPr/>
                    <a:lstStyle/>
                    <a:p>
                      <a:pPr algn="ctr"/>
                      <a:r>
                        <a:rPr lang="en-US" sz="1200" dirty="0"/>
                        <a:t>Other</a:t>
                      </a:r>
                    </a:p>
                  </a:txBody>
                  <a:tcPr/>
                </a:tc>
                <a:extLst>
                  <a:ext uri="{0D108BD9-81ED-4DB2-BD59-A6C34878D82A}">
                    <a16:rowId xmlns:a16="http://schemas.microsoft.com/office/drawing/2014/main" val="2184344898"/>
                  </a:ext>
                </a:extLst>
              </a:tr>
              <a:tr h="370840">
                <a:tc>
                  <a:txBody>
                    <a:bodyPr/>
                    <a:lstStyle/>
                    <a:p>
                      <a:r>
                        <a:rPr lang="en-US" sz="1200" dirty="0"/>
                        <a:t>1</a:t>
                      </a:r>
                    </a:p>
                  </a:txBody>
                  <a:tcPr/>
                </a:tc>
                <a:tc rowSpan="4">
                  <a:txBody>
                    <a:bodyPr/>
                    <a:lstStyle/>
                    <a:p>
                      <a:r>
                        <a:rPr lang="en-US" sz="1200" dirty="0"/>
                        <a:t>NBA Decisioning</a:t>
                      </a:r>
                    </a:p>
                  </a:txBody>
                  <a:tcPr anchor="ctr"/>
                </a:tc>
                <a:tc>
                  <a:txBody>
                    <a:bodyPr/>
                    <a:lstStyle/>
                    <a:p>
                      <a:r>
                        <a:rPr lang="en-US" sz="1200" dirty="0"/>
                        <a:t>The Left Brain </a:t>
                      </a:r>
                    </a:p>
                    <a:p>
                      <a:r>
                        <a:rPr lang="en-US" sz="1200" dirty="0"/>
                        <a:t>(Rules-based decisioning)</a:t>
                      </a:r>
                    </a:p>
                  </a:txBody>
                  <a:tcPr>
                    <a:lnR w="12700" cap="flat" cmpd="sng" algn="ctr">
                      <a:solidFill>
                        <a:schemeClr val="tx1"/>
                      </a:solidFill>
                      <a:prstDash val="solid"/>
                      <a:round/>
                      <a:headEnd type="none" w="med" len="med"/>
                      <a:tailEnd type="none" w="med" len="med"/>
                    </a:lnR>
                  </a:tcPr>
                </a:tc>
                <a:tc>
                  <a:txBody>
                    <a:bodyPr/>
                    <a:lstStyle/>
                    <a:p>
                      <a:pPr algn="ctr"/>
                      <a:r>
                        <a:rPr lang="en-US" sz="12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200"/>
                    </a:p>
                  </a:txBody>
                  <a:tcPr>
                    <a:lnL w="12700" cap="flat" cmpd="sng" algn="ctr">
                      <a:solidFill>
                        <a:schemeClr val="tx1"/>
                      </a:solidFill>
                      <a:prstDash val="solid"/>
                      <a:round/>
                      <a:headEnd type="none" w="med" len="med"/>
                      <a:tailEnd type="none" w="med" len="med"/>
                    </a:lnL>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736076402"/>
                  </a:ext>
                </a:extLst>
              </a:tr>
              <a:tr h="370840">
                <a:tc>
                  <a:txBody>
                    <a:bodyPr/>
                    <a:lstStyle/>
                    <a:p>
                      <a:r>
                        <a:rPr lang="en-US" sz="1200" dirty="0"/>
                        <a:t>2</a:t>
                      </a:r>
                    </a:p>
                  </a:txBody>
                  <a:tcPr/>
                </a:tc>
                <a:tc vMerge="1">
                  <a:txBody>
                    <a:bodyPr/>
                    <a:lstStyle/>
                    <a:p>
                      <a:endParaRPr lang="en-US" sz="1200" dirty="0"/>
                    </a:p>
                  </a:txBody>
                  <a:tcPr/>
                </a:tc>
                <a:tc>
                  <a:txBody>
                    <a:bodyPr/>
                    <a:lstStyle/>
                    <a:p>
                      <a:r>
                        <a:rPr lang="en-US" sz="1200" dirty="0"/>
                        <a:t>The Right Brain </a:t>
                      </a:r>
                    </a:p>
                    <a:p>
                      <a:r>
                        <a:rPr lang="en-US" sz="1200" dirty="0"/>
                        <a:t>(AI/ML decisioning)</a:t>
                      </a:r>
                    </a:p>
                  </a:txBody>
                  <a:tcPr>
                    <a:lnR w="12700" cap="flat" cmpd="sng" algn="ctr">
                      <a:solidFill>
                        <a:schemeClr val="tx1"/>
                      </a:solidFill>
                      <a:prstDash val="solid"/>
                      <a:round/>
                      <a:headEnd type="none" w="med" len="med"/>
                      <a:tailEnd type="none" w="med" len="med"/>
                    </a:lnR>
                  </a:tcPr>
                </a:tc>
                <a:tc>
                  <a:txBody>
                    <a:bodyPr/>
                    <a:lstStyle/>
                    <a:p>
                      <a:pPr algn="ctr"/>
                      <a:r>
                        <a:rPr lang="en-US" sz="12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200"/>
                    </a:p>
                  </a:txBody>
                  <a:tcPr>
                    <a:lnL w="12700" cap="flat" cmpd="sng" algn="ctr">
                      <a:solidFill>
                        <a:schemeClr val="tx1"/>
                      </a:solidFill>
                      <a:prstDash val="solid"/>
                      <a:round/>
                      <a:headEnd type="none" w="med" len="med"/>
                      <a:tailEnd type="none" w="med" len="med"/>
                    </a:lnL>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526658352"/>
                  </a:ext>
                </a:extLst>
              </a:tr>
              <a:tr h="370840">
                <a:tc>
                  <a:txBody>
                    <a:bodyPr/>
                    <a:lstStyle/>
                    <a:p>
                      <a:r>
                        <a:rPr lang="en-US" sz="1200" dirty="0"/>
                        <a:t>3</a:t>
                      </a:r>
                    </a:p>
                  </a:txBody>
                  <a:tcPr/>
                </a:tc>
                <a:tc vMerge="1">
                  <a:txBody>
                    <a:bodyPr/>
                    <a:lstStyle/>
                    <a:p>
                      <a:endParaRPr lang="en-US" sz="1200" dirty="0"/>
                    </a:p>
                  </a:txBody>
                  <a:tcPr/>
                </a:tc>
                <a:tc>
                  <a:txBody>
                    <a:bodyPr/>
                    <a:lstStyle/>
                    <a:p>
                      <a:r>
                        <a:rPr lang="en-US" sz="1200" dirty="0"/>
                        <a:t>Decisioning based on static data (Claims, Rx, Profile etc.)</a:t>
                      </a:r>
                    </a:p>
                  </a:txBody>
                  <a:tcPr>
                    <a:lnR w="12700" cap="flat" cmpd="sng" algn="ctr">
                      <a:solidFill>
                        <a:schemeClr val="tx1"/>
                      </a:solidFill>
                      <a:prstDash val="solid"/>
                      <a:round/>
                      <a:headEnd type="none" w="med" len="med"/>
                      <a:tailEnd type="none" w="med" len="med"/>
                    </a:lnR>
                  </a:tcPr>
                </a:tc>
                <a:tc>
                  <a:txBody>
                    <a:bodyPr/>
                    <a:lstStyle/>
                    <a:p>
                      <a:pPr algn="ctr"/>
                      <a:r>
                        <a:rPr lang="en-US" sz="12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200"/>
                    </a:p>
                  </a:txBody>
                  <a:tcPr>
                    <a:lnL w="12700" cap="flat" cmpd="sng" algn="ctr">
                      <a:solidFill>
                        <a:schemeClr val="tx1"/>
                      </a:solidFill>
                      <a:prstDash val="solid"/>
                      <a:round/>
                      <a:headEnd type="none" w="med" len="med"/>
                      <a:tailEnd type="none" w="med" len="med"/>
                    </a:lnL>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309010245"/>
                  </a:ext>
                </a:extLst>
              </a:tr>
              <a:tr h="370840">
                <a:tc>
                  <a:txBody>
                    <a:bodyPr/>
                    <a:lstStyle/>
                    <a:p>
                      <a:r>
                        <a:rPr lang="en-US" sz="1200" dirty="0"/>
                        <a:t>4</a:t>
                      </a:r>
                    </a:p>
                  </a:txBody>
                  <a:tcPr/>
                </a:tc>
                <a:tc vMerge="1">
                  <a:txBody>
                    <a:bodyPr/>
                    <a:lstStyle/>
                    <a:p>
                      <a:endParaRPr lang="en-US" sz="1200" dirty="0"/>
                    </a:p>
                  </a:txBody>
                  <a:tcPr/>
                </a:tc>
                <a:tc>
                  <a:txBody>
                    <a:bodyPr/>
                    <a:lstStyle/>
                    <a:p>
                      <a:r>
                        <a:rPr lang="en-US" sz="1200" dirty="0"/>
                        <a:t>Decisioning &amp; re-decisioning based on Real-time context and propensity</a:t>
                      </a:r>
                    </a:p>
                  </a:txBody>
                  <a:tcPr>
                    <a:lnR w="12700" cap="flat" cmpd="sng" algn="ctr">
                      <a:solidFill>
                        <a:schemeClr val="tx1"/>
                      </a:solidFill>
                      <a:prstDash val="solid"/>
                      <a:round/>
                      <a:headEnd type="none" w="med" len="med"/>
                      <a:tailEnd type="none" w="med" len="med"/>
                    </a:lnR>
                  </a:tcPr>
                </a:tc>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20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154968871"/>
                  </a:ext>
                </a:extLst>
              </a:tr>
              <a:tr h="370840">
                <a:tc>
                  <a:txBody>
                    <a:bodyPr/>
                    <a:lstStyle/>
                    <a:p>
                      <a:r>
                        <a:rPr lang="en-US" sz="1200" dirty="0"/>
                        <a:t>5</a:t>
                      </a:r>
                    </a:p>
                  </a:txBody>
                  <a:tcPr/>
                </a:tc>
                <a:tc rowSpan="3">
                  <a:txBody>
                    <a:bodyPr/>
                    <a:lstStyle/>
                    <a:p>
                      <a:r>
                        <a:rPr lang="en-US" sz="1200" dirty="0"/>
                        <a:t>Interaction Management</a:t>
                      </a:r>
                    </a:p>
                  </a:txBody>
                  <a:tcPr anchor="ctr"/>
                </a:tc>
                <a:tc>
                  <a:txBody>
                    <a:bodyPr/>
                    <a:lstStyle/>
                    <a:p>
                      <a:r>
                        <a:rPr lang="en-US" sz="1200" dirty="0"/>
                        <a:t>Campaign Management</a:t>
                      </a:r>
                    </a:p>
                  </a:txBody>
                  <a:tcPr>
                    <a:lnR w="12700" cap="flat" cmpd="sng" algn="ctr">
                      <a:solidFill>
                        <a:schemeClr val="tx1"/>
                      </a:solidFill>
                      <a:prstDash val="solid"/>
                      <a:round/>
                      <a:headEnd type="none" w="med" len="med"/>
                      <a:tailEnd type="none" w="med" len="med"/>
                    </a:lnR>
                  </a:tcPr>
                </a:tc>
                <a:tc>
                  <a:txBody>
                    <a:bodyPr/>
                    <a:lstStyle/>
                    <a:p>
                      <a:pPr algn="ctr"/>
                      <a:r>
                        <a:rPr lang="en-US" sz="12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20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05256215"/>
                  </a:ext>
                </a:extLst>
              </a:tr>
              <a:tr h="370840">
                <a:tc>
                  <a:txBody>
                    <a:bodyPr/>
                    <a:lstStyle/>
                    <a:p>
                      <a:r>
                        <a:rPr lang="en-US" sz="1200" dirty="0"/>
                        <a:t>6</a:t>
                      </a:r>
                    </a:p>
                  </a:txBody>
                  <a:tcPr/>
                </a:tc>
                <a:tc vMerge="1">
                  <a:txBody>
                    <a:bodyPr/>
                    <a:lstStyle/>
                    <a:p>
                      <a:endParaRPr lang="en-US" sz="1200" dirty="0"/>
                    </a:p>
                  </a:txBody>
                  <a:tcPr/>
                </a:tc>
                <a:tc>
                  <a:txBody>
                    <a:bodyPr/>
                    <a:lstStyle/>
                    <a:p>
                      <a:r>
                        <a:rPr lang="en-US" sz="1200" dirty="0"/>
                        <a:t>Journey orchestration of offline NBAs</a:t>
                      </a:r>
                    </a:p>
                  </a:txBody>
                  <a:tcPr>
                    <a:lnR w="12700" cap="flat" cmpd="sng" algn="ctr">
                      <a:solidFill>
                        <a:schemeClr val="tx1"/>
                      </a:solidFill>
                      <a:prstDash val="solid"/>
                      <a:round/>
                      <a:headEnd type="none" w="med" len="med"/>
                      <a:tailEnd type="none" w="med" len="med"/>
                    </a:lnR>
                  </a:tcPr>
                </a:tc>
                <a:tc>
                  <a:txBody>
                    <a:bodyPr/>
                    <a:lstStyle/>
                    <a:p>
                      <a:pPr algn="ctr"/>
                      <a:r>
                        <a:rPr lang="en-US" sz="12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20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824785371"/>
                  </a:ext>
                </a:extLst>
              </a:tr>
              <a:tr h="370840">
                <a:tc>
                  <a:txBody>
                    <a:bodyPr/>
                    <a:lstStyle/>
                    <a:p>
                      <a:r>
                        <a:rPr lang="en-US" sz="1200" dirty="0"/>
                        <a:t>7</a:t>
                      </a:r>
                    </a:p>
                  </a:txBody>
                  <a:tcPr/>
                </a:tc>
                <a:tc vMerge="1">
                  <a:txBody>
                    <a:bodyPr/>
                    <a:lstStyle/>
                    <a:p>
                      <a:endParaRPr lang="en-US" sz="1200" dirty="0"/>
                    </a:p>
                  </a:txBody>
                  <a:tcPr/>
                </a:tc>
                <a:tc>
                  <a:txBody>
                    <a:bodyPr/>
                    <a:lstStyle/>
                    <a:p>
                      <a:r>
                        <a:rPr lang="en-US" sz="1200" dirty="0"/>
                        <a:t>Journey orchestration of Real-time NBAs</a:t>
                      </a:r>
                    </a:p>
                  </a:txBody>
                  <a:tcPr>
                    <a:lnR w="12700" cap="flat" cmpd="sng" algn="ctr">
                      <a:solidFill>
                        <a:schemeClr val="tx1"/>
                      </a:solidFill>
                      <a:prstDash val="solid"/>
                      <a:round/>
                      <a:headEnd type="none" w="med" len="med"/>
                      <a:tailEnd type="none" w="med" len="med"/>
                    </a:lnR>
                  </a:tcPr>
                </a:tc>
                <a:tc>
                  <a:txBody>
                    <a:bodyPr/>
                    <a:lstStyle/>
                    <a:p>
                      <a:pPr algn="ct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2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200"/>
                    </a:p>
                  </a:txBody>
                  <a:tcPr>
                    <a:lnL w="12700" cap="flat" cmpd="sng" algn="ctr">
                      <a:solidFill>
                        <a:schemeClr val="tx1"/>
                      </a:solidFill>
                      <a:prstDash val="solid"/>
                      <a:round/>
                      <a:headEnd type="none" w="med" len="med"/>
                      <a:tailEnd type="none" w="med" len="med"/>
                    </a:lnL>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278031912"/>
                  </a:ext>
                </a:extLst>
              </a:tr>
            </a:tbl>
          </a:graphicData>
        </a:graphic>
      </p:graphicFrame>
      <p:sp>
        <p:nvSpPr>
          <p:cNvPr id="5" name="TextBox 4">
            <a:extLst>
              <a:ext uri="{FF2B5EF4-FFF2-40B4-BE49-F238E27FC236}">
                <a16:creationId xmlns:a16="http://schemas.microsoft.com/office/drawing/2014/main" id="{1D15949E-9554-4B4A-89F8-8DBC52C31C19}"/>
              </a:ext>
            </a:extLst>
          </p:cNvPr>
          <p:cNvSpPr txBox="1"/>
          <p:nvPr/>
        </p:nvSpPr>
        <p:spPr>
          <a:xfrm>
            <a:off x="200464" y="887767"/>
            <a:ext cx="11562449" cy="1000274"/>
          </a:xfrm>
          <a:prstGeom prst="rect">
            <a:avLst/>
          </a:prstGeom>
          <a:noFill/>
        </p:spPr>
        <p:txBody>
          <a:bodyPr wrap="square" lIns="0" tIns="0" rIns="0" bIns="0" rtlCol="0">
            <a:spAutoFit/>
          </a:bodyPr>
          <a:lstStyle/>
          <a:p>
            <a:pPr algn="l"/>
            <a:r>
              <a:rPr lang="en-US" sz="1300" b="1" dirty="0">
                <a:solidFill>
                  <a:schemeClr val="tx2"/>
                </a:solidFill>
              </a:rPr>
              <a:t>Desired outcome: </a:t>
            </a:r>
            <a:r>
              <a:rPr lang="en-US" sz="1300" dirty="0">
                <a:solidFill>
                  <a:schemeClr val="tx2"/>
                </a:solidFill>
              </a:rPr>
              <a:t>Ensure no duplication and conflicting NBA messaging across Clinical, Marketing and other domains. </a:t>
            </a:r>
          </a:p>
          <a:p>
            <a:pPr algn="l"/>
            <a:endParaRPr lang="en-US" sz="1300" dirty="0">
              <a:solidFill>
                <a:schemeClr val="tx2"/>
              </a:solidFill>
            </a:endParaRPr>
          </a:p>
          <a:p>
            <a:pPr algn="l"/>
            <a:r>
              <a:rPr lang="en-US" sz="1300" b="1" dirty="0">
                <a:solidFill>
                  <a:schemeClr val="tx2"/>
                </a:solidFill>
              </a:rPr>
              <a:t>Note</a:t>
            </a:r>
            <a:r>
              <a:rPr lang="en-US" sz="1300" dirty="0">
                <a:solidFill>
                  <a:schemeClr val="tx2"/>
                </a:solidFill>
              </a:rPr>
              <a:t>: NBAs are multi faceted. An A1C </a:t>
            </a:r>
            <a:r>
              <a:rPr lang="en-US" sz="1300" dirty="0" err="1">
                <a:solidFill>
                  <a:schemeClr val="tx2"/>
                </a:solidFill>
              </a:rPr>
              <a:t>GiC</a:t>
            </a:r>
            <a:r>
              <a:rPr lang="en-US" sz="1300" dirty="0">
                <a:solidFill>
                  <a:schemeClr val="tx2"/>
                </a:solidFill>
              </a:rPr>
              <a:t> NBA is a “Clinical” opportunity for the member/patient and a monetization opportunity for MinuteClinic.</a:t>
            </a:r>
          </a:p>
          <a:p>
            <a:pPr algn="l"/>
            <a:endParaRPr lang="en-US" sz="1300" dirty="0">
              <a:solidFill>
                <a:schemeClr val="tx2"/>
              </a:solidFill>
            </a:endParaRPr>
          </a:p>
          <a:p>
            <a:pPr algn="l"/>
            <a:r>
              <a:rPr lang="en-US" sz="1300" b="1" dirty="0">
                <a:solidFill>
                  <a:schemeClr val="tx2"/>
                </a:solidFill>
              </a:rPr>
              <a:t>Observation</a:t>
            </a:r>
            <a:r>
              <a:rPr lang="en-US" sz="1300" dirty="0">
                <a:solidFill>
                  <a:schemeClr val="tx2"/>
                </a:solidFill>
              </a:rPr>
              <a:t>: Multiple siloed investments that can be rationalized.</a:t>
            </a:r>
          </a:p>
        </p:txBody>
      </p:sp>
    </p:spTree>
    <p:extLst>
      <p:ext uri="{BB962C8B-B14F-4D97-AF65-F5344CB8AC3E}">
        <p14:creationId xmlns:p14="http://schemas.microsoft.com/office/powerpoint/2010/main" val="151517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7C08-46B6-42C3-A735-28446491BB09}"/>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989123672"/>
      </p:ext>
    </p:extLst>
  </p:cSld>
  <p:clrMapOvr>
    <a:masterClrMapping/>
  </p:clrMapOvr>
</p:sld>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2">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300" dirty="0" err="1" smtClean="0">
            <a:solidFill>
              <a:schemeClr val="tx2"/>
            </a:solidFill>
          </a:defRPr>
        </a:defPPr>
      </a:lstStyle>
    </a:txDef>
  </a:objectDefaults>
  <a:extraClrSchemeLst/>
  <a:extLst>
    <a:ext uri="{05A4C25C-085E-4340-85A3-A5531E510DB2}">
      <thm15:themeFamily xmlns:thm15="http://schemas.microsoft.com/office/thememl/2012/main" name="CVS_Health_Everyday_Widescreen_Template_01_2021.pptx" id="{5C385F0D-39DD-4748-8307-E551DF2AADF8}" vid="{79957AE9-C03F-4119-811A-6E9EA433A92D}"/>
    </a:ext>
  </a:extLst>
</a:theme>
</file>

<file path=ppt/theme/theme2.xml><?xml version="1.0" encoding="utf-8"?>
<a:theme xmlns:a="http://schemas.openxmlformats.org/drawingml/2006/main" name="Office Theme">
  <a:themeElements>
    <a:clrScheme name="Custom 17">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latin typeface="+mn-lt"/>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Custom 16">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053A430DB26B54C965970B764F23A4A" ma:contentTypeVersion="4" ma:contentTypeDescription="Create a new document." ma:contentTypeScope="" ma:versionID="10582aca600359e2cd316d9dd13040ef">
  <xsd:schema xmlns:xsd="http://www.w3.org/2001/XMLSchema" xmlns:xs="http://www.w3.org/2001/XMLSchema" xmlns:p="http://schemas.microsoft.com/office/2006/metadata/properties" xmlns:ns2="f44a75ea-238b-491d-a9a0-48c0f8610774" xmlns:ns3="5d5ac1e3-bf6d-4337-986d-6962f107505c" targetNamespace="http://schemas.microsoft.com/office/2006/metadata/properties" ma:root="true" ma:fieldsID="fd5a5bdaf6735e55fe1db0c1ef3d3fba" ns2:_="" ns3:_="">
    <xsd:import namespace="f44a75ea-238b-491d-a9a0-48c0f8610774"/>
    <xsd:import namespace="5d5ac1e3-bf6d-4337-986d-6962f10750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4a75ea-238b-491d-a9a0-48c0f86107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d5ac1e3-bf6d-4337-986d-6962f10750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d5ac1e3-bf6d-4337-986d-6962f107505c">
      <UserInfo>
        <DisplayName>Bentley, Simon</DisplayName>
        <AccountId>4</AccountId>
        <AccountType/>
      </UserInfo>
      <UserInfo>
        <DisplayName>Leadingham, Brian D.</DisplayName>
        <AccountId>46</AccountId>
        <AccountType/>
      </UserInfo>
    </SharedWithUsers>
  </documentManagement>
</p:properties>
</file>

<file path=customXml/itemProps1.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2.xml><?xml version="1.0" encoding="utf-8"?>
<ds:datastoreItem xmlns:ds="http://schemas.openxmlformats.org/officeDocument/2006/customXml" ds:itemID="{9FEAAAFF-960C-4BC2-8D67-CE6D221554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4a75ea-238b-491d-a9a0-48c0f8610774"/>
    <ds:schemaRef ds:uri="5d5ac1e3-bf6d-4337-986d-6962f10750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4F0FD7-590D-477C-84D8-04F64A55F94D}">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5d5ac1e3-bf6d-4337-986d-6962f107505c"/>
    <ds:schemaRef ds:uri="f44a75ea-238b-491d-a9a0-48c0f861077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CVS_Health_Everyday_Widescreen_Template_01_2021</Template>
  <TotalTime>22919</TotalTime>
  <Words>5968</Words>
  <Application>Microsoft Office PowerPoint</Application>
  <PresentationFormat>Custom</PresentationFormat>
  <Paragraphs>935</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CVS Health Sans</vt:lpstr>
      <vt:lpstr>CVS Health Sans Medium</vt:lpstr>
      <vt:lpstr>Lucida Grande</vt:lpstr>
      <vt:lpstr>Wingdings</vt:lpstr>
      <vt:lpstr>CVS_Health_PPT_Everyday_Widescreen_Template</vt:lpstr>
      <vt:lpstr>CVSH Next Best Action (NBA) Decisioning &amp; Customer Interaction Management Capability Strategy v0.1</vt:lpstr>
      <vt:lpstr>Executive Summary</vt:lpstr>
      <vt:lpstr>NBA Decisioning &amp; Interaction Management Capability Sample Customer Journey – Current State Illustration with Gaps Identified</vt:lpstr>
      <vt:lpstr>Current Offline NBA Decisioning vs Proposed Real-time Interaction Management (RTIM) Capability</vt:lpstr>
      <vt:lpstr>NBA Decisioning &amp; Real-time Interaction Management Capability Architecture</vt:lpstr>
      <vt:lpstr>NBA Decisioning and Interaction Management – Current State vs Proposed (end state)</vt:lpstr>
      <vt:lpstr>Real-time Interaction Management Forrester Wave</vt:lpstr>
      <vt:lpstr>NBA Decisioning and Interaction Management: Capability-Investment Alignment</vt:lpstr>
      <vt:lpstr>Appendix</vt:lpstr>
      <vt:lpstr>CVSHealth Current State Next Best Action(NBA) Framework</vt:lpstr>
      <vt:lpstr>Summary of Gaps and Opportunities with the existing NBA framework</vt:lpstr>
      <vt:lpstr>What are some of the major gaps with the existing NBA framework?</vt:lpstr>
      <vt:lpstr>What are some of the significant gaps with the existing framework?</vt:lpstr>
      <vt:lpstr>What are some of the significant gaps with the existing framework?</vt:lpstr>
      <vt:lpstr>CVSH Next Best Action Customer Interaction Management Capability Vision</vt:lpstr>
      <vt:lpstr>Sample customer journey coordinated across Digital and Agent channels orchestrated by RTIM (future)</vt:lpstr>
      <vt:lpstr>CVSH NBA framework capabilities vs proposed Real-time Interaction Management (RTIM)</vt:lpstr>
      <vt:lpstr>CVSH current capabilities vs RTIM capabilities in enabling a sample customer journey</vt:lpstr>
      <vt:lpstr>PowerPoint Presentation</vt:lpstr>
      <vt:lpstr>PowerPoint Presentation</vt:lpstr>
      <vt:lpstr>CVSHealth Opportunity/NBA management framework enabled by RTIM  (future vision)</vt:lpstr>
      <vt:lpstr>HealthHUB GiC EHP architecture powered by the HEE engine</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template is for sharing information internally with colleagues and is not for formal presentations.</dc:title>
  <dc:creator>Ravi Vangala</dc:creator>
  <cp:lastModifiedBy>Stropich, Brian (Member Prod Support)</cp:lastModifiedBy>
  <cp:revision>683</cp:revision>
  <cp:lastPrinted>2017-04-13T12:11:49Z</cp:lastPrinted>
  <dcterms:created xsi:type="dcterms:W3CDTF">2021-01-25T15:44:44Z</dcterms:created>
  <dcterms:modified xsi:type="dcterms:W3CDTF">2022-03-10T12:23:44Z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0x0101002053A430DB26B54C965970B764F23A4A</vt:lpwstr>
  </property>
  <property fmtid="{D5CDD505-2E9C-101B-9397-08002B2CF9AE}" pid="3" name="MSIP_Label_7837230a-460a-4aec-98a3-ac101fb30b10_Enabled">
    <vt:lpwstr>true</vt:lpwstr>
  </property>
  <property fmtid="{D5CDD505-2E9C-101B-9397-08002B2CF9AE}" pid="4" name="MSIP_Label_7837230a-460a-4aec-98a3-ac101fb30b10_SetDate">
    <vt:lpwstr>2021-08-18T21:57:21Z</vt:lpwstr>
  </property>
  <property fmtid="{D5CDD505-2E9C-101B-9397-08002B2CF9AE}" pid="5" name="MSIP_Label_7837230a-460a-4aec-98a3-ac101fb30b10_Method">
    <vt:lpwstr>Privileged</vt:lpwstr>
  </property>
  <property fmtid="{D5CDD505-2E9C-101B-9397-08002B2CF9AE}" pid="6" name="MSIP_Label_7837230a-460a-4aec-98a3-ac101fb30b10_Name">
    <vt:lpwstr>7837230a-460a-4aec-98a3-ac101fb30b10</vt:lpwstr>
  </property>
  <property fmtid="{D5CDD505-2E9C-101B-9397-08002B2CF9AE}" pid="7" name="MSIP_Label_7837230a-460a-4aec-98a3-ac101fb30b10_SiteId">
    <vt:lpwstr>fabb61b8-3afe-4e75-b934-a47f782b8cd7</vt:lpwstr>
  </property>
  <property fmtid="{D5CDD505-2E9C-101B-9397-08002B2CF9AE}" pid="8" name="MSIP_Label_7837230a-460a-4aec-98a3-ac101fb30b10_ActionId">
    <vt:lpwstr/>
  </property>
  <property fmtid="{D5CDD505-2E9C-101B-9397-08002B2CF9AE}" pid="9" name="MSIP_Label_7837230a-460a-4aec-98a3-ac101fb30b10_ContentBits">
    <vt:lpwstr>0</vt:lpwstr>
  </property>
</Properties>
</file>