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4"/>
  </p:sldMasterIdLst>
  <p:notesMasterIdLst>
    <p:notesMasterId r:id="rId28"/>
  </p:notesMasterIdLst>
  <p:handoutMasterIdLst>
    <p:handoutMasterId r:id="rId29"/>
  </p:handoutMasterIdLst>
  <p:sldIdLst>
    <p:sldId id="753" r:id="rId5"/>
    <p:sldId id="258" r:id="rId6"/>
    <p:sldId id="5508" r:id="rId7"/>
    <p:sldId id="5513" r:id="rId8"/>
    <p:sldId id="5504" r:id="rId9"/>
    <p:sldId id="3176" r:id="rId10"/>
    <p:sldId id="717" r:id="rId11"/>
    <p:sldId id="379" r:id="rId12"/>
    <p:sldId id="732" r:id="rId13"/>
    <p:sldId id="5506" r:id="rId14"/>
    <p:sldId id="5500" r:id="rId15"/>
    <p:sldId id="5503" r:id="rId16"/>
    <p:sldId id="722" r:id="rId17"/>
    <p:sldId id="725" r:id="rId18"/>
    <p:sldId id="5511" r:id="rId19"/>
    <p:sldId id="726" r:id="rId20"/>
    <p:sldId id="729" r:id="rId21"/>
    <p:sldId id="728" r:id="rId22"/>
    <p:sldId id="5509" r:id="rId23"/>
    <p:sldId id="5510" r:id="rId24"/>
    <p:sldId id="545" r:id="rId25"/>
    <p:sldId id="730" r:id="rId26"/>
    <p:sldId id="5512" r:id="rId27"/>
  </p:sldIdLst>
  <p:sldSz cx="12192000" cy="6858000"/>
  <p:notesSz cx="9296400" cy="7010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userDrawn="1">
          <p15:clr>
            <a:srgbClr val="A4A3A4"/>
          </p15:clr>
        </p15:guide>
        <p15:guide id="3" orient="horz" pos="2352" userDrawn="1">
          <p15:clr>
            <a:srgbClr val="A4A3A4"/>
          </p15:clr>
        </p15:guide>
        <p15:guide id="4" orient="horz" pos="3795" userDrawn="1">
          <p15:clr>
            <a:srgbClr val="A4A3A4"/>
          </p15:clr>
        </p15:guide>
        <p15:guide id="6" orient="horz" pos="4175" userDrawn="1">
          <p15:clr>
            <a:srgbClr val="A4A3A4"/>
          </p15:clr>
        </p15:guide>
        <p15:guide id="7" pos="293" userDrawn="1">
          <p15:clr>
            <a:srgbClr val="A4A3A4"/>
          </p15:clr>
        </p15:guide>
        <p15:guide id="8" pos="7399" userDrawn="1">
          <p15:clr>
            <a:srgbClr val="A4A3A4"/>
          </p15:clr>
        </p15:guide>
        <p15:guide id="9" pos="1463" userDrawn="1">
          <p15:clr>
            <a:srgbClr val="A4A3A4"/>
          </p15:clr>
        </p15:guide>
        <p15:guide id="10" pos="6193" userDrawn="1">
          <p15:clr>
            <a:srgbClr val="A4A3A4"/>
          </p15:clr>
        </p15:guide>
        <p15:guide id="11" pos="3841" userDrawn="1">
          <p15:clr>
            <a:srgbClr val="A4A3A4"/>
          </p15:clr>
        </p15:guide>
        <p15:guide id="12" pos="2640" userDrawn="1">
          <p15:clr>
            <a:srgbClr val="A4A3A4"/>
          </p15:clr>
        </p15:guide>
        <p15:guide id="13" pos="5016" userDrawn="1">
          <p15:clr>
            <a:srgbClr val="A4A3A4"/>
          </p15:clr>
        </p15:guide>
        <p15:guide id="14" orient="horz" pos="279" userDrawn="1">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userDrawn="1">
          <p15:clr>
            <a:srgbClr val="A4A3A4"/>
          </p15:clr>
        </p15:guide>
        <p15:guide id="19" pos="3792" userDrawn="1">
          <p15:clr>
            <a:srgbClr val="A4A3A4"/>
          </p15:clr>
        </p15:guide>
        <p15:guide id="20" pos="3888" userDrawn="1">
          <p15:clr>
            <a:srgbClr val="A4A3A4"/>
          </p15:clr>
        </p15:guide>
        <p15:guide id="21" orient="horz" pos="2304" userDrawn="1">
          <p15:clr>
            <a:srgbClr val="A4A3A4"/>
          </p15:clr>
        </p15:guide>
        <p15:guide id="22" orient="horz" pos="2400" userDrawn="1">
          <p15:clr>
            <a:srgbClr val="A4A3A4"/>
          </p15:clr>
        </p15:guide>
        <p15:guide id="23" orient="horz" pos="286" userDrawn="1">
          <p15:clr>
            <a:srgbClr val="A4A3A4"/>
          </p15:clr>
        </p15:guide>
        <p15:guide id="24" orient="horz" pos="285" userDrawn="1">
          <p15:clr>
            <a:srgbClr val="A4A3A4"/>
          </p15:clr>
        </p15:guide>
        <p15:guide id="25" orient="horz" pos="401" userDrawn="1">
          <p15:clr>
            <a:srgbClr val="A4A3A4"/>
          </p15:clr>
        </p15:guide>
        <p15:guide id="26" orient="horz" pos="1039" userDrawn="1">
          <p15:clr>
            <a:srgbClr val="A4A3A4"/>
          </p15:clr>
        </p15:guide>
        <p15:guide id="27" pos="3435"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ld, Joseph" initials="AJ" lastIdx="1" clrIdx="0"/>
  <p:cmAuthor id="2" name="Avadhanam, Harikrishna" initials="AH" lastIdx="7"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4"/>
    <a:srgbClr val="064E69"/>
    <a:srgbClr val="D1EDE9"/>
    <a:srgbClr val="FF9900"/>
    <a:srgbClr val="03ADA5"/>
    <a:srgbClr val="CC6600"/>
    <a:srgbClr val="AE63CF"/>
    <a:srgbClr val="00859B"/>
    <a:srgbClr val="7CC0CC"/>
    <a:srgbClr val="F2F2F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7C89F-D00C-0000-C6BF-F5BC924C72CD}" v="6" dt="2021-05-17T12:32:49.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3910" autoAdjust="0"/>
  </p:normalViewPr>
  <p:slideViewPr>
    <p:cSldViewPr snapToGrid="0">
      <p:cViewPr varScale="1">
        <p:scale>
          <a:sx n="68" d="100"/>
          <a:sy n="68" d="100"/>
        </p:scale>
        <p:origin x="744" y="66"/>
      </p:cViewPr>
      <p:guideLst>
        <p:guide orient="horz" pos="280"/>
        <p:guide orient="horz" pos="2352"/>
        <p:guide orient="horz" pos="3795"/>
        <p:guide orient="horz" pos="4175"/>
        <p:guide pos="293"/>
        <p:guide pos="7399"/>
        <p:guide pos="1463"/>
        <p:guide pos="6193"/>
        <p:guide pos="3841"/>
        <p:guide pos="2640"/>
        <p:guide pos="5016"/>
        <p:guide orient="horz" pos="279"/>
        <p:guide orient="horz" pos="768"/>
        <p:guide orient="horz" pos="4152"/>
        <p:guide orient="horz" pos="912"/>
        <p:guide orient="horz" pos="3931"/>
        <p:guide pos="3792"/>
        <p:guide pos="3888"/>
        <p:guide orient="horz" pos="2304"/>
        <p:guide orient="horz" pos="2400"/>
        <p:guide orient="horz" pos="286"/>
        <p:guide orient="horz" pos="285"/>
        <p:guide orient="horz" pos="401"/>
        <p:guide orient="horz" pos="1039"/>
        <p:guide pos="3435"/>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88" d="100"/>
          <a:sy n="88" d="100"/>
        </p:scale>
        <p:origin x="2040" y="77"/>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3/11/2022</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3/11/2022</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242321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Business Platforms? </a:t>
            </a:r>
          </a:p>
        </p:txBody>
      </p:sp>
      <p:sp>
        <p:nvSpPr>
          <p:cNvPr id="4" name="Slide Number Placeholder 3"/>
          <p:cNvSpPr>
            <a:spLocks noGrp="1"/>
          </p:cNvSpPr>
          <p:nvPr>
            <p:ph type="sldNum" sz="quarter" idx="5"/>
          </p:nvPr>
        </p:nvSpPr>
        <p:spPr/>
        <p:txBody>
          <a:bodyPr/>
          <a:lstStyle/>
          <a:p>
            <a:fld id="{50AD15A5-6128-B84F-818D-8AA5BDD9AF9D}" type="slidenum">
              <a:rPr lang="en-US" smtClean="0"/>
              <a:pPr/>
              <a:t>10</a:t>
            </a:fld>
            <a:endParaRPr lang="en-US" dirty="0"/>
          </a:p>
        </p:txBody>
      </p:sp>
    </p:spTree>
    <p:extLst>
      <p:ext uri="{BB962C8B-B14F-4D97-AF65-F5344CB8AC3E}">
        <p14:creationId xmlns:p14="http://schemas.microsoft.com/office/powerpoint/2010/main" val="9249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dirty="0"/>
          </a:p>
        </p:txBody>
      </p:sp>
    </p:spTree>
    <p:extLst>
      <p:ext uri="{BB962C8B-B14F-4D97-AF65-F5344CB8AC3E}">
        <p14:creationId xmlns:p14="http://schemas.microsoft.com/office/powerpoint/2010/main" val="244107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465436" fontAlgn="base">
              <a:spcBef>
                <a:spcPts val="1223"/>
              </a:spcBef>
              <a:buFont typeface="Arial" panose="020B0604020202020204" pitchFamily="34" charset="0"/>
              <a:buNone/>
            </a:pPr>
            <a:r>
              <a:rPr lang="en-US" dirty="0">
                <a:solidFill>
                  <a:srgbClr val="0070C0"/>
                </a:solidFill>
                <a:cs typeface="Open Sans Light"/>
              </a:rPr>
              <a:t>See the Clinical Manifesto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13</a:t>
            </a:fld>
            <a:endParaRPr lang="en-US" dirty="0"/>
          </a:p>
        </p:txBody>
      </p:sp>
    </p:spTree>
    <p:extLst>
      <p:ext uri="{BB962C8B-B14F-4D97-AF65-F5344CB8AC3E}">
        <p14:creationId xmlns:p14="http://schemas.microsoft.com/office/powerpoint/2010/main" val="3964464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dirty="0"/>
          </a:p>
        </p:txBody>
      </p:sp>
    </p:spTree>
    <p:extLst>
      <p:ext uri="{BB962C8B-B14F-4D97-AF65-F5344CB8AC3E}">
        <p14:creationId xmlns:p14="http://schemas.microsoft.com/office/powerpoint/2010/main" val="167685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16</a:t>
            </a:fld>
            <a:endParaRPr lang="en-US" dirty="0"/>
          </a:p>
        </p:txBody>
      </p:sp>
    </p:spTree>
    <p:extLst>
      <p:ext uri="{BB962C8B-B14F-4D97-AF65-F5344CB8AC3E}">
        <p14:creationId xmlns:p14="http://schemas.microsoft.com/office/powerpoint/2010/main" val="267982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Providers: </a:t>
            </a:r>
          </a:p>
          <a:p>
            <a:r>
              <a:rPr lang="en-US" dirty="0"/>
              <a:t>need to have the same information</a:t>
            </a:r>
          </a:p>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17</a:t>
            </a:fld>
            <a:endParaRPr lang="en-US" dirty="0"/>
          </a:p>
        </p:txBody>
      </p:sp>
    </p:spTree>
    <p:extLst>
      <p:ext uri="{BB962C8B-B14F-4D97-AF65-F5344CB8AC3E}">
        <p14:creationId xmlns:p14="http://schemas.microsoft.com/office/powerpoint/2010/main" val="1366263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18</a:t>
            </a:fld>
            <a:endParaRPr lang="en-US" dirty="0"/>
          </a:p>
        </p:txBody>
      </p:sp>
    </p:spTree>
    <p:extLst>
      <p:ext uri="{BB962C8B-B14F-4D97-AF65-F5344CB8AC3E}">
        <p14:creationId xmlns:p14="http://schemas.microsoft.com/office/powerpoint/2010/main" val="2078182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21</a:t>
            </a:fld>
            <a:endParaRPr lang="en-US" dirty="0"/>
          </a:p>
        </p:txBody>
      </p:sp>
    </p:spTree>
    <p:extLst>
      <p:ext uri="{BB962C8B-B14F-4D97-AF65-F5344CB8AC3E}">
        <p14:creationId xmlns:p14="http://schemas.microsoft.com/office/powerpoint/2010/main" val="355898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many, many independent business driven, sometimes disconnected silos of clinical capabilities spread across the enterprise causing inconsistent results, business and customer confusion and extra costs. </a:t>
            </a:r>
          </a:p>
          <a:p>
            <a:pPr marL="0" indent="0">
              <a:buFontTx/>
              <a:buNone/>
            </a:pPr>
            <a:r>
              <a:rPr lang="en-US" dirty="0"/>
              <a:t>A Clinical Platform reconciles all of CVS’s clinical systems and capabilities into </a:t>
            </a:r>
            <a:r>
              <a:rPr lang="en-US"/>
              <a:t>one platform </a:t>
            </a:r>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23</a:t>
            </a:fld>
            <a:endParaRPr lang="en-US" dirty="0"/>
          </a:p>
        </p:txBody>
      </p:sp>
    </p:spTree>
    <p:extLst>
      <p:ext uri="{BB962C8B-B14F-4D97-AF65-F5344CB8AC3E}">
        <p14:creationId xmlns:p14="http://schemas.microsoft.com/office/powerpoint/2010/main" val="373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dirty="0"/>
          </a:p>
        </p:txBody>
      </p:sp>
    </p:spTree>
    <p:extLst>
      <p:ext uri="{BB962C8B-B14F-4D97-AF65-F5344CB8AC3E}">
        <p14:creationId xmlns:p14="http://schemas.microsoft.com/office/powerpoint/2010/main" val="350160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Platform: (McKinsey) : Platforms focus on business solutions to serve clients (internal or external). They operate as independent entities that bring together business, technology, governance, processes, and people management and are empowered to move quickly.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Platform: </a:t>
            </a:r>
            <a:r>
              <a:rPr lang="en-US"/>
              <a:t>(Wikipedia) :  A platform is a business model that creates value by facilitating exchanges between two or more interdependent groups.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theme:   </a:t>
            </a:r>
            <a:r>
              <a:rPr lang="en-US" u="sng" dirty="0"/>
              <a:t>Consistency of Programs, customer messages/experience and overall CVS cost of ownership – are critical factors….. .  </a:t>
            </a:r>
          </a:p>
          <a:p>
            <a:pPr lvl="0"/>
            <a:r>
              <a:rPr lang="en-US" dirty="0"/>
              <a:t>Business owners across our enterprise are trying to run their business the best way they know.  Many have full autonomy to make enterprise independent decisions - whatever is best for their business.  Some business owners are now seeing the cost in those independent decisions  via -  duplicated programs, analysis, systems and platforms causing much, much higher costs of integration, analysis and maintenance.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dirty="0"/>
          </a:p>
        </p:txBody>
      </p:sp>
    </p:spTree>
    <p:extLst>
      <p:ext uri="{BB962C8B-B14F-4D97-AF65-F5344CB8AC3E}">
        <p14:creationId xmlns:p14="http://schemas.microsoft.com/office/powerpoint/2010/main" val="242744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815"/>
              </a:spcAft>
            </a:pPr>
            <a:r>
              <a:rPr lang="en-US" dirty="0">
                <a:solidFill>
                  <a:schemeClr val="tx1">
                    <a:lumMod val="75000"/>
                    <a:lumOff val="25000"/>
                  </a:schemeClr>
                </a:solidFill>
                <a:ea typeface="Open Sans" charset="0"/>
              </a:rPr>
              <a:t>Next 2 slides for different perspectives </a:t>
            </a:r>
          </a:p>
          <a:p>
            <a:pPr marL="0" marR="0" lvl="0" indent="0" algn="l" defTabSz="457200" rtl="0" eaLnBrk="1" fontAlgn="auto" latinLnBrk="0" hangingPunct="1">
              <a:lnSpc>
                <a:spcPct val="110000"/>
              </a:lnSpc>
              <a:spcBef>
                <a:spcPts val="0"/>
              </a:spcBef>
              <a:spcAft>
                <a:spcPts val="815"/>
              </a:spcAft>
              <a:buClrTx/>
              <a:buSzTx/>
              <a:buFontTx/>
              <a:buNone/>
              <a:tabLst/>
              <a:defRPr/>
            </a:pPr>
            <a:r>
              <a:rPr lang="en-US" dirty="0"/>
              <a:t>The theme:   </a:t>
            </a:r>
            <a:r>
              <a:rPr lang="en-US" u="sng" dirty="0"/>
              <a:t>Consistency of Programs, customer messages/experience and overall CVS cost of ownership.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35745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instances of Epic </a:t>
            </a:r>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dirty="0"/>
          </a:p>
        </p:txBody>
      </p:sp>
    </p:spTree>
    <p:extLst>
      <p:ext uri="{BB962C8B-B14F-4D97-AF65-F5344CB8AC3E}">
        <p14:creationId xmlns:p14="http://schemas.microsoft.com/office/powerpoint/2010/main" val="144150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Shape 2505"/>
          <p:cNvSpPr>
            <a:spLocks noGrp="1" noRot="1" noChangeAspect="1"/>
          </p:cNvSpPr>
          <p:nvPr>
            <p:ph type="sldImg" idx="2"/>
          </p:nvPr>
        </p:nvSpPr>
        <p:spPr>
          <a:xfrm>
            <a:off x="74613" y="739775"/>
            <a:ext cx="6569075" cy="36957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6" name="Shape 2506"/>
          <p:cNvSpPr txBox="1">
            <a:spLocks noGrp="1"/>
          </p:cNvSpPr>
          <p:nvPr>
            <p:ph type="body" idx="1"/>
          </p:nvPr>
        </p:nvSpPr>
        <p:spPr>
          <a:xfrm>
            <a:off x="671829" y="4681221"/>
            <a:ext cx="5374640" cy="4434839"/>
          </a:xfrm>
          <a:prstGeom prst="rect">
            <a:avLst/>
          </a:prstGeom>
          <a:noFill/>
          <a:ln>
            <a:noFill/>
          </a:ln>
        </p:spPr>
        <p:txBody>
          <a:bodyPr lIns="90450" tIns="45225" rIns="90450" bIns="45225" anchor="t" anchorCtr="0">
            <a:noAutofit/>
          </a:bodyPr>
          <a:lstStyle/>
          <a:p>
            <a:pPr marL="0" marR="0" lvl="0" indent="0" algn="l" rtl="0">
              <a:spcBef>
                <a:spcPts val="0"/>
              </a:spcBef>
              <a:buClr>
                <a:schemeClr val="dk1"/>
              </a:buClr>
              <a:buSzPct val="25000"/>
              <a:buFont typeface="Arial"/>
              <a:buNone/>
            </a:pPr>
            <a:r>
              <a:rPr lang="en-US" sz="1200" b="0" i="0" u="none" strike="noStrike" cap="none" dirty="0">
                <a:solidFill>
                  <a:schemeClr val="dk1"/>
                </a:solidFill>
                <a:latin typeface="Calibri"/>
                <a:ea typeface="Calibri"/>
                <a:cs typeface="Calibri"/>
                <a:sym typeface="Calibri"/>
              </a:rPr>
              <a:t>We need strong and possibly patient leadership to express doing “things right” the first time, rather than doing things fast and inefficient. </a:t>
            </a:r>
          </a:p>
          <a:p>
            <a:pPr marL="0" marR="0" lvl="0" indent="0" algn="l" defTabSz="457200" rtl="0" eaLnBrk="1" fontAlgn="auto" latinLnBrk="0" hangingPunct="1">
              <a:lnSpc>
                <a:spcPct val="100000"/>
              </a:lnSpc>
              <a:spcBef>
                <a:spcPts val="0"/>
              </a:spcBef>
              <a:spcAft>
                <a:spcPts val="0"/>
              </a:spcAft>
              <a:buClr>
                <a:schemeClr val="dk1"/>
              </a:buClr>
              <a:buSzPct val="25000"/>
              <a:buFont typeface="Arial"/>
              <a:buNone/>
              <a:tabLst/>
              <a:defRPr/>
            </a:pPr>
            <a:r>
              <a:rPr lang="en-US" dirty="0"/>
              <a:t>The theme:   </a:t>
            </a:r>
            <a:r>
              <a:rPr lang="en-US" u="sng" dirty="0"/>
              <a:t>Consistency of Programs, customer messages/experience and overall CVS cost of ownership.  </a:t>
            </a:r>
          </a:p>
          <a:p>
            <a:pPr marL="0" marR="0" lvl="0" indent="0" algn="l" rtl="0">
              <a:spcBef>
                <a:spcPts val="0"/>
              </a:spcBef>
              <a:buClr>
                <a:schemeClr val="dk1"/>
              </a:buClr>
              <a:buSzPct val="25000"/>
              <a:buFont typeface="Arial"/>
              <a:buNone/>
            </a:pPr>
            <a:endParaRPr sz="1200" b="0" i="0" u="none" strike="noStrike" cap="none" dirty="0">
              <a:solidFill>
                <a:schemeClr val="dk1"/>
              </a:solidFill>
              <a:latin typeface="Calibri"/>
              <a:ea typeface="Calibri"/>
              <a:cs typeface="Calibri"/>
              <a:sym typeface="Calibri"/>
            </a:endParaRPr>
          </a:p>
        </p:txBody>
      </p:sp>
      <p:sp>
        <p:nvSpPr>
          <p:cNvPr id="2507" name="Shape 2507"/>
          <p:cNvSpPr txBox="1">
            <a:spLocks noGrp="1"/>
          </p:cNvSpPr>
          <p:nvPr>
            <p:ph type="sldNum" idx="12"/>
          </p:nvPr>
        </p:nvSpPr>
        <p:spPr>
          <a:xfrm>
            <a:off x="3805482" y="9360728"/>
            <a:ext cx="2911263" cy="492760"/>
          </a:xfrm>
          <a:prstGeom prst="rect">
            <a:avLst/>
          </a:prstGeom>
          <a:noFill/>
          <a:ln>
            <a:noFill/>
          </a:ln>
        </p:spPr>
        <p:txBody>
          <a:bodyPr lIns="90450" tIns="45225" rIns="90450" bIns="45225" anchor="b" anchorCtr="0">
            <a:noAutofit/>
          </a:bodyPr>
          <a:lstStyle/>
          <a:p>
            <a:pPr marL="0" marR="0" lvl="0" indent="0" algn="r" defTabSz="912732" rtl="0" eaLnBrk="1" fontAlgn="auto" latinLnBrk="0" hangingPunct="1">
              <a:lnSpc>
                <a:spcPct val="100000"/>
              </a:lnSpc>
              <a:spcBef>
                <a:spcPts val="0"/>
              </a:spcBef>
              <a:spcAft>
                <a:spcPts val="0"/>
              </a:spcAft>
              <a:buClr>
                <a:prstClr val="black"/>
              </a:buClr>
              <a:buSzPct val="25000"/>
              <a:buFont typeface="Calibri"/>
              <a:buNone/>
              <a:tabLst/>
              <a:defRPr/>
            </a:pPr>
            <a:fld id="{00000000-1234-1234-1234-123412341234}" type="slidenum">
              <a:rPr kumimoji="0" lang="en-GB" sz="1200" b="0" i="0" u="none" strike="noStrike" kern="1200" cap="none" spc="0" normalizeH="0" baseline="0" noProof="0">
                <a:ln>
                  <a:noFill/>
                </a:ln>
                <a:solidFill>
                  <a:prstClr val="black"/>
                </a:solidFill>
                <a:effectLst/>
                <a:uLnTx/>
                <a:uFillTx/>
                <a:latin typeface="Calibri"/>
                <a:ea typeface="Calibri"/>
                <a:cs typeface="Calibri"/>
                <a:sym typeface="Calibri"/>
              </a:rPr>
              <a:pPr marL="0" marR="0" lvl="0" indent="0" algn="r" defTabSz="912732" rtl="0" eaLnBrk="1" fontAlgn="auto" latinLnBrk="0" hangingPunct="1">
                <a:lnSpc>
                  <a:spcPct val="100000"/>
                </a:lnSpc>
                <a:spcBef>
                  <a:spcPts val="0"/>
                </a:spcBef>
                <a:spcAft>
                  <a:spcPts val="0"/>
                </a:spcAft>
                <a:buClr>
                  <a:prstClr val="black"/>
                </a:buClr>
                <a:buSzPct val="25000"/>
                <a:buFont typeface="Calibri"/>
                <a:buNone/>
                <a:tabLst/>
                <a:defRPr/>
              </a:pPr>
              <a:t>6</a:t>
            </a:fld>
            <a:endParaRPr kumimoji="0" lang="en-GB"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900735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theme:   </a:t>
            </a:r>
            <a:r>
              <a:rPr lang="en-US" u="sng" dirty="0"/>
              <a:t>Consistency of Programs, customer messages/experience and </a:t>
            </a:r>
            <a:r>
              <a:rPr lang="en-US" u="sng" dirty="0">
                <a:highlight>
                  <a:srgbClr val="FFFF00"/>
                </a:highlight>
              </a:rPr>
              <a:t>overall CVS cost of ownership</a:t>
            </a:r>
            <a:r>
              <a:rPr lang="en-US" u="sng" dirty="0"/>
              <a:t>.  Simplifying our footprint will make it easier for CVS to adopt and serve our customers better</a:t>
            </a:r>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35745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10000"/>
              </a:lnSpc>
              <a:spcBef>
                <a:spcPts val="0"/>
              </a:spcBef>
              <a:spcAft>
                <a:spcPts val="815"/>
              </a:spcAft>
              <a:buClrTx/>
              <a:buSzTx/>
              <a:buFontTx/>
              <a:buNone/>
              <a:tabLst/>
              <a:defRPr/>
            </a:pPr>
            <a:r>
              <a:rPr lang="en-US" dirty="0"/>
              <a:t>How does Clinical map to the overall CVS Strategy?</a:t>
            </a:r>
          </a:p>
          <a:p>
            <a:pPr marL="0" marR="0" lvl="0" indent="0" algn="l" defTabSz="457200" rtl="0" eaLnBrk="1" fontAlgn="auto" latinLnBrk="0" hangingPunct="1">
              <a:lnSpc>
                <a:spcPct val="110000"/>
              </a:lnSpc>
              <a:spcBef>
                <a:spcPts val="0"/>
              </a:spcBef>
              <a:spcAft>
                <a:spcPts val="815"/>
              </a:spcAft>
              <a:buClrTx/>
              <a:buSzTx/>
              <a:buFontTx/>
              <a:buNone/>
              <a:tabLst/>
              <a:defRPr/>
            </a:pPr>
            <a:r>
              <a:rPr lang="en-US" dirty="0"/>
              <a:t>The theme:  The theme:   </a:t>
            </a:r>
            <a:r>
              <a:rPr lang="en-US" u="sng" dirty="0"/>
              <a:t>Consistency of Programs, customer messages/experience and overall CVS cost of ownership.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Open Sans Light"/>
                <a:ea typeface="+mn-ea"/>
                <a:cs typeface="Open Sans Light"/>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Open Sans Light"/>
              <a:ea typeface="+mn-ea"/>
              <a:cs typeface="Open Sans Light"/>
            </a:endParaRPr>
          </a:p>
        </p:txBody>
      </p:sp>
    </p:spTree>
    <p:extLst>
      <p:ext uri="{BB962C8B-B14F-4D97-AF65-F5344CB8AC3E}">
        <p14:creationId xmlns:p14="http://schemas.microsoft.com/office/powerpoint/2010/main" val="376006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CVS Landscape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theme:   </a:t>
            </a:r>
            <a:r>
              <a:rPr lang="en-US" u="sng" dirty="0"/>
              <a:t>Consistency of Programs, customer messages/experience and overall CVS cost of ownership.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dirty="0"/>
          </a:p>
        </p:txBody>
      </p:sp>
    </p:spTree>
    <p:extLst>
      <p:ext uri="{BB962C8B-B14F-4D97-AF65-F5344CB8AC3E}">
        <p14:creationId xmlns:p14="http://schemas.microsoft.com/office/powerpoint/2010/main" val="847257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65711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964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dirty="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863491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320" y="455614"/>
            <a:ext cx="11277362" cy="5932487"/>
          </a:xfrm>
          <a:prstGeom prst="rect">
            <a:avLst/>
          </a:prstGeom>
        </p:spPr>
        <p:txBody>
          <a:bodyPr anchor="ctr" anchorCtr="1"/>
          <a:lstStyle>
            <a:lvl1pPr marL="0" indent="0" algn="ctr">
              <a:buFontTx/>
              <a:buNone/>
              <a:tabLst>
                <a:tab pos="1201738" algn="l"/>
              </a:tabLst>
              <a:defRPr sz="72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800"/>
              </a:spcBef>
              <a:buFontTx/>
              <a:buNone/>
              <a:tabLst>
                <a:tab pos="1201738"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4056623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846101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a:xfrm>
            <a:off x="0" y="4732020"/>
            <a:ext cx="12192000"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7" name="Rectangle 26"/>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29" name="Rectangle 28"/>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30"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b="1" dirty="0">
                <a:solidFill>
                  <a:srgbClr val="00859B"/>
                </a:solidFill>
                <a:latin typeface="Arial" panose="020B0604020202020204" pitchFamily="34" charset="0"/>
                <a:ea typeface="Domaine Display" charset="0"/>
                <a:cs typeface="Arial" panose="020B0604020202020204" pitchFamily="34" charset="0"/>
              </a:rPr>
              <a:t>into action.</a:t>
            </a:r>
          </a:p>
        </p:txBody>
      </p:sp>
      <p:sp>
        <p:nvSpPr>
          <p:cNvPr id="31"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b="1" dirty="0">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2" name="Group 31">
            <a:extLst>
              <a:ext uri="{FF2B5EF4-FFF2-40B4-BE49-F238E27FC236}">
                <a16:creationId xmlns:a16="http://schemas.microsoft.com/office/drawing/2014/main" id="{0860573B-7502-4EE6-AE67-B3B2FFD71F32}"/>
              </a:ext>
            </a:extLst>
          </p:cNvPr>
          <p:cNvGrpSpPr>
            <a:grpSpLocks noChangeAspect="1"/>
          </p:cNvGrpSpPr>
          <p:nvPr userDrawn="1"/>
        </p:nvGrpSpPr>
        <p:grpSpPr>
          <a:xfrm>
            <a:off x="8654511" y="5940719"/>
            <a:ext cx="3097787" cy="413801"/>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3" name="Group 42"/>
          <p:cNvGrpSpPr/>
          <p:nvPr userDrawn="1"/>
        </p:nvGrpSpPr>
        <p:grpSpPr>
          <a:xfrm>
            <a:off x="504316" y="5402513"/>
            <a:ext cx="1930419" cy="1067172"/>
            <a:chOff x="7526204" y="2289887"/>
            <a:chExt cx="3108960" cy="1718692"/>
          </a:xfrm>
        </p:grpSpPr>
        <p:grpSp>
          <p:nvGrpSpPr>
            <p:cNvPr id="44" name="Group 43"/>
            <p:cNvGrpSpPr>
              <a:grpSpLocks noChangeAspect="1"/>
            </p:cNvGrpSpPr>
            <p:nvPr/>
          </p:nvGrpSpPr>
          <p:grpSpPr>
            <a:xfrm>
              <a:off x="8070916" y="2865025"/>
              <a:ext cx="2148840" cy="827025"/>
              <a:chOff x="-2522495" y="1678245"/>
              <a:chExt cx="2126771" cy="818532"/>
            </a:xfrm>
          </p:grpSpPr>
          <p:sp>
            <p:nvSpPr>
              <p:cNvPr id="46" name="TextBox 45"/>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7" name="TextBox 46"/>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grpSp>
        <p:sp>
          <p:nvSpPr>
            <p:cNvPr id="45" name="Freeform 44"/>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sp>
        <p:nvSpPr>
          <p:cNvPr id="59" name="Rectangle 58"/>
          <p:cNvSpPr/>
          <p:nvPr userDrawn="1"/>
        </p:nvSpPr>
        <p:spPr>
          <a:xfrm flipH="1">
            <a:off x="-1591" y="4732897"/>
            <a:ext cx="12193589"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314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421" imgH="423" progId="TCLayout.ActiveDocument.1">
                  <p:embed/>
                </p:oleObj>
              </mc:Choice>
              <mc:Fallback>
                <p:oleObj name="think-cell Slide" r:id="rId4" imgW="421" imgH="423"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55" name="Rectangle 54"/>
          <p:cNvSpPr/>
          <p:nvPr userDrawn="1"/>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46992" y="371027"/>
            <a:ext cx="9688623" cy="476805"/>
          </a:xfrm>
          <a:prstGeom prst="rect">
            <a:avLst/>
          </a:prstGeom>
        </p:spPr>
        <p:txBody>
          <a:bodyPr anchor="b"/>
          <a:lstStyle>
            <a:lvl1pPr algn="l">
              <a:defRPr sz="3000" b="1">
                <a:solidFill>
                  <a:schemeClr val="bg1"/>
                </a:solidFill>
                <a:latin typeface="Domaine Display" charset="0"/>
                <a:ea typeface="Domaine Display" charset="0"/>
                <a:cs typeface="Domaine Display" charset="0"/>
              </a:defRPr>
            </a:lvl1pPr>
          </a:lstStyle>
          <a:p>
            <a:r>
              <a:rPr lang="en-US" dirty="0"/>
              <a:t>Title</a:t>
            </a:r>
          </a:p>
        </p:txBody>
      </p:sp>
      <p:sp>
        <p:nvSpPr>
          <p:cNvPr id="58" name="Text Placeholder 9"/>
          <p:cNvSpPr>
            <a:spLocks noGrp="1"/>
          </p:cNvSpPr>
          <p:nvPr>
            <p:ph type="body" sz="quarter" idx="11" hasCustomPrompt="1"/>
          </p:nvPr>
        </p:nvSpPr>
        <p:spPr>
          <a:xfrm>
            <a:off x="446994" y="860151"/>
            <a:ext cx="9688622"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59" name="Straight Connector 58"/>
          <p:cNvCxnSpPr/>
          <p:nvPr userDrawn="1"/>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9888" y="371026"/>
            <a:ext cx="1417689"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822350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One">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46546" y="1008530"/>
            <a:ext cx="10898910" cy="806822"/>
          </a:xfrm>
          <a:prstGeom prst="rect">
            <a:avLst/>
          </a:prstGeom>
          <a:noFill/>
          <a:ln>
            <a:noFill/>
          </a:ln>
        </p:spPr>
        <p:txBody>
          <a:bodyPr lIns="91425" tIns="91425" rIns="91425" bIns="91425" anchor="t" anchorCtr="0"/>
          <a:lstStyle>
            <a:lvl1pPr lvl="0" algn="l" rtl="0">
              <a:lnSpc>
                <a:spcPct val="100000"/>
              </a:lnSpc>
              <a:spcBef>
                <a:spcPts val="0"/>
              </a:spcBef>
              <a:buClr>
                <a:schemeClr val="dk1"/>
              </a:buClr>
              <a:buFont typeface="Georg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646545" y="1949825"/>
            <a:ext cx="10898910" cy="389964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002893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794" y="388063"/>
            <a:ext cx="9457359" cy="731610"/>
          </a:xfrm>
        </p:spPr>
        <p:txBody>
          <a:bodyPr anchor="ctr"/>
          <a:lstStyle>
            <a:lvl1pPr>
              <a:defRPr>
                <a:solidFill>
                  <a:schemeClr val="accent2"/>
                </a:solidFill>
                <a:latin typeface="Open Sans" panose="020B0606030504020204" pitchFamily="34" charset="0"/>
              </a:defRPr>
            </a:lvl1pPr>
          </a:lstStyle>
          <a:p>
            <a:r>
              <a:rPr lang="en-US" dirty="0"/>
              <a:t>Title</a:t>
            </a:r>
          </a:p>
        </p:txBody>
      </p:sp>
      <p:sp>
        <p:nvSpPr>
          <p:cNvPr id="4" name="Content Placeholder 3"/>
          <p:cNvSpPr>
            <a:spLocks noGrp="1"/>
          </p:cNvSpPr>
          <p:nvPr>
            <p:ph sz="quarter" idx="10" hasCustomPrompt="1"/>
          </p:nvPr>
        </p:nvSpPr>
        <p:spPr>
          <a:xfrm>
            <a:off x="457319" y="1600200"/>
            <a:ext cx="9452850" cy="4635500"/>
          </a:xfrm>
        </p:spPr>
        <p:txBody>
          <a:bodyPr/>
          <a:lstStyle>
            <a:lvl1pPr>
              <a:defRPr sz="1800">
                <a:latin typeface="Open Sans" panose="020B0606030504020204" pitchFamily="34" charset="0"/>
              </a:defRPr>
            </a:lvl1pPr>
            <a:lvl2pPr>
              <a:defRPr sz="1800">
                <a:latin typeface="Open Sans" panose="020B0606030504020204" pitchFamily="34" charset="0"/>
              </a:defRPr>
            </a:lvl2pPr>
            <a:lvl3pPr>
              <a:defRPr sz="1800">
                <a:latin typeface="Open Sans" panose="020B0606030504020204" pitchFamily="34" charset="0"/>
              </a:defRPr>
            </a:lvl3pPr>
            <a:lvl4pPr>
              <a:defRPr sz="1800"/>
            </a:lvl4pPr>
            <a:lvl5pPr>
              <a:defRPr sz="1800"/>
            </a:lvl5pPr>
          </a:lstStyle>
          <a:p>
            <a:pPr lvl="0"/>
            <a:r>
              <a:rPr lang="en-US" dirty="0"/>
              <a:t>First-level</a:t>
            </a:r>
          </a:p>
          <a:p>
            <a:pPr lvl="1"/>
            <a:r>
              <a:rPr lang="en-US" dirty="0"/>
              <a:t>Second-level</a:t>
            </a:r>
          </a:p>
          <a:p>
            <a:pPr lvl="2"/>
            <a:r>
              <a:rPr lang="en-US" dirty="0"/>
              <a:t>Third-level</a:t>
            </a:r>
          </a:p>
        </p:txBody>
      </p:sp>
    </p:spTree>
    <p:extLst>
      <p:ext uri="{BB962C8B-B14F-4D97-AF65-F5344CB8AC3E}">
        <p14:creationId xmlns:p14="http://schemas.microsoft.com/office/powerpoint/2010/main" val="3920504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orient="horz" pos="39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972494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3"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dirty="0"/>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738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52224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7"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Table of Contents</a:t>
            </a:r>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Page titles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537451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1"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987701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5"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©2019</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9360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9"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
        <p:nvSpPr>
          <p:cNvPr id="44"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©2019</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273614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2590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8927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dirty="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8"/>
            </p:custDataLst>
            <p:extLst>
              <p:ext uri="{D42A27DB-BD31-4B8C-83A1-F6EECF244321}">
                <p14:modId xmlns:p14="http://schemas.microsoft.com/office/powerpoint/2010/main" val="68461690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9" imgW="471" imgH="470" progId="TCLayout.ActiveDocument.1">
                  <p:embed/>
                </p:oleObj>
              </mc:Choice>
              <mc:Fallback>
                <p:oleObj name="think-cell Slide" r:id="rId19" imgW="471" imgH="470" progId="TCLayout.ActiveDocument.1">
                  <p:embed/>
                  <p:pic>
                    <p:nvPicPr>
                      <p:cNvPr id="11" name="Object 10" hidden="1"/>
                      <p:cNvPicPr/>
                      <p:nvPr/>
                    </p:nvPicPr>
                    <p:blipFill>
                      <a:blip r:embed="rId20"/>
                      <a:stretch>
                        <a:fillRect/>
                      </a:stretch>
                    </p:blipFill>
                    <p:spPr>
                      <a:xfrm>
                        <a:off x="1589" y="1589"/>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rgbClr val="414141"/>
                </a:solidFill>
                <a:latin typeface="Arial" panose="020B0604020202020204" pitchFamily="34" charset="0"/>
                <a:cs typeface="Arial" panose="020B0604020202020204" pitchFamily="34" charset="0"/>
                <a:sym typeface="Arial" panose="020B0604020202020204" pitchFamily="34" charset="0"/>
              </a:rPr>
              <a:t>Proprietary</a:t>
            </a:r>
          </a:p>
        </p:txBody>
      </p:sp>
      <p:sp>
        <p:nvSpPr>
          <p:cNvPr id="9"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latin typeface="Arial" panose="020B0604020202020204" pitchFamily="34" charset="0"/>
                <a:cs typeface="Arial" panose="020B0604020202020204" pitchFamily="34" charset="0"/>
                <a:sym typeface="Arial" panose="020B0604020202020204" pitchFamily="34" charset="0"/>
              </a:rPr>
              <a:t>©2019</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8496" y="6443197"/>
            <a:ext cx="955009"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sldLayoutIdLst>
    <p:sldLayoutId id="2147483773" r:id="rId1"/>
    <p:sldLayoutId id="2147483815" r:id="rId2"/>
    <p:sldLayoutId id="2147483804" r:id="rId3"/>
    <p:sldLayoutId id="2147483775" r:id="rId4"/>
    <p:sldLayoutId id="2147483776" r:id="rId5"/>
    <p:sldLayoutId id="2147483777" r:id="rId6"/>
    <p:sldLayoutId id="2147483805" r:id="rId7"/>
    <p:sldLayoutId id="2147483806" r:id="rId8"/>
    <p:sldLayoutId id="2147483808" r:id="rId9"/>
    <p:sldLayoutId id="2147483807" r:id="rId10"/>
    <p:sldLayoutId id="2147483818" r:id="rId11"/>
    <p:sldLayoutId id="2147483814" r:id="rId12"/>
    <p:sldLayoutId id="2147483819" r:id="rId13"/>
    <p:sldLayoutId id="2147483822" r:id="rId14"/>
    <p:sldLayoutId id="2147483823"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slideLayout" Target="../slideLayouts/slideLayout1.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2.emf"/><Relationship Id="rId11" Type="http://schemas.openxmlformats.org/officeDocument/2006/relationships/image" Target="../media/image9.png"/><Relationship Id="rId5" Type="http://schemas.openxmlformats.org/officeDocument/2006/relationships/oleObject" Target="../embeddings/oleObject15.bin"/><Relationship Id="rId10" Type="http://schemas.openxmlformats.org/officeDocument/2006/relationships/image" Target="../media/image8.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5.png"/><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2.emf"/><Relationship Id="rId5" Type="http://schemas.openxmlformats.org/officeDocument/2006/relationships/oleObject" Target="../embeddings/oleObject20.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2.emf"/><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emf"/><Relationship Id="rId12"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0.emf"/><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slideLayout" Target="../slideLayouts/slideLayout4.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3.png"/><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595254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7"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 Placeholder 13"/>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David Fitzgerald</a:t>
            </a:r>
          </a:p>
        </p:txBody>
      </p:sp>
      <p:sp>
        <p:nvSpPr>
          <p:cNvPr id="5" name="Title 4"/>
          <p:cNvSpPr>
            <a:spLocks noGrp="1"/>
          </p:cNvSpPr>
          <p:nvPr>
            <p:ph type="ctrTitle"/>
          </p:nvPr>
        </p:nvSpPr>
        <p:spPr>
          <a:xfrm>
            <a:off x="393895" y="1702190"/>
            <a:ext cx="6907237" cy="1568245"/>
          </a:xfrm>
        </p:spPr>
        <p:txBody>
          <a:bodyPr/>
          <a:lstStyle/>
          <a:p>
            <a:r>
              <a:rPr lang="en-US" sz="6600" dirty="0"/>
              <a:t>Clinical Platform</a:t>
            </a:r>
            <a:br>
              <a:rPr lang="en-US" sz="6600" dirty="0"/>
            </a:br>
            <a:r>
              <a:rPr lang="en-US" sz="1600" dirty="0"/>
              <a:t>(Version 3.2) </a:t>
            </a:r>
            <a:endParaRPr lang="en-US" sz="1600" dirty="0">
              <a:latin typeface="Arial" panose="020B0604020202020204" pitchFamily="34" charset="0"/>
              <a:cs typeface="Arial" panose="020B0604020202020204" pitchFamily="34" charset="0"/>
              <a:sym typeface="Arial" panose="020B0604020202020204" pitchFamily="34" charset="0"/>
            </a:endParaRPr>
          </a:p>
        </p:txBody>
      </p:sp>
      <p:sp>
        <p:nvSpPr>
          <p:cNvPr id="16" name="Text Placeholder 15"/>
          <p:cNvSpPr>
            <a:spLocks noGrp="1"/>
          </p:cNvSpPr>
          <p:nvPr>
            <p:ph type="body" sz="quarter" idx="13"/>
          </p:nvPr>
        </p:nvSpPr>
        <p:spPr/>
        <p:txBody>
          <a:bodyPr/>
          <a:lstStyle/>
          <a:p>
            <a:r>
              <a:rPr lang="en-US" dirty="0"/>
              <a:t>July</a:t>
            </a:r>
            <a:r>
              <a:rPr lang="en-US" dirty="0">
                <a:latin typeface="Arial" panose="020B0604020202020204" pitchFamily="34" charset="0"/>
                <a:cs typeface="Arial" panose="020B0604020202020204" pitchFamily="34" charset="0"/>
                <a:sym typeface="Arial" panose="020B0604020202020204" pitchFamily="34" charset="0"/>
              </a:rPr>
              <a:t> 2019</a:t>
            </a:r>
          </a:p>
        </p:txBody>
      </p:sp>
      <p:sp>
        <p:nvSpPr>
          <p:cNvPr id="12" name="Rectangle 11">
            <a:extLst>
              <a:ext uri="{FF2B5EF4-FFF2-40B4-BE49-F238E27FC236}">
                <a16:creationId xmlns:a16="http://schemas.microsoft.com/office/drawing/2014/main" id="{18E5268C-C141-4840-9D00-CD333097B788}"/>
              </a:ext>
            </a:extLst>
          </p:cNvPr>
          <p:cNvSpPr/>
          <p:nvPr/>
        </p:nvSpPr>
        <p:spPr>
          <a:xfrm>
            <a:off x="7747343" y="2948998"/>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rPr>
              <a:t>Architecture Planning</a:t>
            </a:r>
          </a:p>
        </p:txBody>
      </p:sp>
      <p:sp>
        <p:nvSpPr>
          <p:cNvPr id="13" name="Rectangle 12"/>
          <p:cNvSpPr/>
          <p:nvPr/>
        </p:nvSpPr>
        <p:spPr>
          <a:xfrm>
            <a:off x="7747342" y="2870052"/>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7341" y="3386263"/>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pic>
        <p:nvPicPr>
          <p:cNvPr id="18" name="Picture 17"/>
          <p:cNvPicPr>
            <a:picLocks noChangeAspect="1"/>
          </p:cNvPicPr>
          <p:nvPr/>
        </p:nvPicPr>
        <p:blipFill>
          <a:blip r:embed="rId7"/>
          <a:stretch>
            <a:fillRect/>
          </a:stretch>
        </p:blipFill>
        <p:spPr>
          <a:xfrm>
            <a:off x="8094671" y="2990456"/>
            <a:ext cx="426894" cy="364733"/>
          </a:xfrm>
          <a:prstGeom prst="rect">
            <a:avLst/>
          </a:prstGeom>
        </p:spPr>
      </p:pic>
      <p:pic>
        <p:nvPicPr>
          <p:cNvPr id="20" name="Picture 19"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954" y="3428083"/>
            <a:ext cx="2587954" cy="396250"/>
          </a:xfrm>
          <a:prstGeom prst="rect">
            <a:avLst/>
          </a:prstGeom>
        </p:spPr>
      </p:pic>
      <p:pic>
        <p:nvPicPr>
          <p:cNvPr id="6" name="Picture 5">
            <a:extLst>
              <a:ext uri="{FF2B5EF4-FFF2-40B4-BE49-F238E27FC236}">
                <a16:creationId xmlns:a16="http://schemas.microsoft.com/office/drawing/2014/main" id="{3449562E-3662-4CB9-8956-49ECD6CD4DEF}"/>
              </a:ext>
            </a:extLst>
          </p:cNvPr>
          <p:cNvPicPr>
            <a:picLocks noChangeAspect="1"/>
          </p:cNvPicPr>
          <p:nvPr/>
        </p:nvPicPr>
        <p:blipFill>
          <a:blip r:embed="rId9"/>
          <a:stretch>
            <a:fillRect/>
          </a:stretch>
        </p:blipFill>
        <p:spPr>
          <a:xfrm>
            <a:off x="7749345" y="927"/>
            <a:ext cx="2275078" cy="1586567"/>
          </a:xfrm>
          <a:prstGeom prst="rect">
            <a:avLst/>
          </a:prstGeom>
        </p:spPr>
      </p:pic>
      <p:pic>
        <p:nvPicPr>
          <p:cNvPr id="7" name="Picture 6">
            <a:extLst>
              <a:ext uri="{FF2B5EF4-FFF2-40B4-BE49-F238E27FC236}">
                <a16:creationId xmlns:a16="http://schemas.microsoft.com/office/drawing/2014/main" id="{7E617991-ADE3-48A5-A158-80CD9F3A8EFD}"/>
              </a:ext>
            </a:extLst>
          </p:cNvPr>
          <p:cNvPicPr>
            <a:picLocks noChangeAspect="1"/>
          </p:cNvPicPr>
          <p:nvPr/>
        </p:nvPicPr>
        <p:blipFill>
          <a:blip r:embed="rId10"/>
          <a:stretch>
            <a:fillRect/>
          </a:stretch>
        </p:blipFill>
        <p:spPr>
          <a:xfrm>
            <a:off x="9970671" y="928"/>
            <a:ext cx="2219325" cy="1666875"/>
          </a:xfrm>
          <a:prstGeom prst="rect">
            <a:avLst/>
          </a:prstGeom>
        </p:spPr>
      </p:pic>
      <p:pic>
        <p:nvPicPr>
          <p:cNvPr id="8" name="Picture 7">
            <a:extLst>
              <a:ext uri="{FF2B5EF4-FFF2-40B4-BE49-F238E27FC236}">
                <a16:creationId xmlns:a16="http://schemas.microsoft.com/office/drawing/2014/main" id="{6585B394-A3AA-42EB-BD13-4DCA63374598}"/>
              </a:ext>
            </a:extLst>
          </p:cNvPr>
          <p:cNvPicPr>
            <a:picLocks noChangeAspect="1"/>
          </p:cNvPicPr>
          <p:nvPr/>
        </p:nvPicPr>
        <p:blipFill>
          <a:blip r:embed="rId11"/>
          <a:stretch>
            <a:fillRect/>
          </a:stretch>
        </p:blipFill>
        <p:spPr>
          <a:xfrm>
            <a:off x="10051633" y="1587494"/>
            <a:ext cx="2057400" cy="1282706"/>
          </a:xfrm>
          <a:prstGeom prst="rect">
            <a:avLst/>
          </a:prstGeom>
        </p:spPr>
      </p:pic>
      <p:pic>
        <p:nvPicPr>
          <p:cNvPr id="10" name="Picture 9">
            <a:extLst>
              <a:ext uri="{FF2B5EF4-FFF2-40B4-BE49-F238E27FC236}">
                <a16:creationId xmlns:a16="http://schemas.microsoft.com/office/drawing/2014/main" id="{46EDCE5C-2873-4F5B-AAF0-A69118E81959}"/>
              </a:ext>
            </a:extLst>
          </p:cNvPr>
          <p:cNvPicPr>
            <a:picLocks noChangeAspect="1"/>
          </p:cNvPicPr>
          <p:nvPr/>
        </p:nvPicPr>
        <p:blipFill>
          <a:blip r:embed="rId12"/>
          <a:stretch>
            <a:fillRect/>
          </a:stretch>
        </p:blipFill>
        <p:spPr>
          <a:xfrm>
            <a:off x="7749345" y="1596602"/>
            <a:ext cx="2412344" cy="1273598"/>
          </a:xfrm>
          <a:prstGeom prst="rect">
            <a:avLst/>
          </a:prstGeom>
        </p:spPr>
      </p:pic>
    </p:spTree>
    <p:extLst>
      <p:ext uri="{BB962C8B-B14F-4D97-AF65-F5344CB8AC3E}">
        <p14:creationId xmlns:p14="http://schemas.microsoft.com/office/powerpoint/2010/main" val="4078842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4BCA-9D70-4C60-AF35-A393A65E8347}"/>
              </a:ext>
            </a:extLst>
          </p:cNvPr>
          <p:cNvSpPr>
            <a:spLocks noGrp="1"/>
          </p:cNvSpPr>
          <p:nvPr>
            <p:ph type="title"/>
          </p:nvPr>
        </p:nvSpPr>
        <p:spPr>
          <a:xfrm>
            <a:off x="310639" y="397336"/>
            <a:ext cx="9688623" cy="476805"/>
          </a:xfrm>
        </p:spPr>
        <p:txBody>
          <a:bodyPr/>
          <a:lstStyle/>
          <a:p>
            <a:r>
              <a:rPr lang="en-US" dirty="0"/>
              <a:t>IT Strategy: Business Platforms</a:t>
            </a:r>
          </a:p>
        </p:txBody>
      </p:sp>
      <p:sp>
        <p:nvSpPr>
          <p:cNvPr id="5" name="Title 1">
            <a:extLst>
              <a:ext uri="{FF2B5EF4-FFF2-40B4-BE49-F238E27FC236}">
                <a16:creationId xmlns:a16="http://schemas.microsoft.com/office/drawing/2014/main" id="{FF28EB3B-E549-4F07-AE67-E2298CFC2C82}"/>
              </a:ext>
            </a:extLst>
          </p:cNvPr>
          <p:cNvSpPr txBox="1">
            <a:spLocks/>
          </p:cNvSpPr>
          <p:nvPr/>
        </p:nvSpPr>
        <p:spPr>
          <a:xfrm>
            <a:off x="101058" y="2137257"/>
            <a:ext cx="2191838" cy="164863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800" b="0" i="0" kern="1200">
                <a:solidFill>
                  <a:schemeClr val="tx2"/>
                </a:solidFill>
                <a:latin typeface="Open Sans" charset="0"/>
                <a:ea typeface="Open Sans" charset="0"/>
                <a:cs typeface="Open Sans"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US" sz="1600" dirty="0">
                <a:solidFill>
                  <a:srgbClr val="414141"/>
                </a:solidFill>
                <a:latin typeface="Open Sans"/>
              </a:rPr>
              <a:t>Enhancing our technological capabilities </a:t>
            </a:r>
          </a:p>
          <a:p>
            <a:pPr marL="0" marR="0" lvl="0" indent="0" algn="r" defTabSz="914400" rtl="0" eaLnBrk="1" fontAlgn="auto" latinLnBrk="0" hangingPunct="1">
              <a:lnSpc>
                <a:spcPct val="90000"/>
              </a:lnSpc>
              <a:spcBef>
                <a:spcPct val="0"/>
              </a:spcBef>
              <a:spcAft>
                <a:spcPts val="0"/>
              </a:spcAft>
              <a:buClrTx/>
              <a:buSzTx/>
              <a:buFontTx/>
              <a:buNone/>
              <a:tabLst/>
              <a:defRPr/>
            </a:pPr>
            <a:r>
              <a:rPr lang="en-US" dirty="0">
                <a:solidFill>
                  <a:srgbClr val="414141"/>
                </a:solidFill>
                <a:latin typeface="Open Sans"/>
              </a:rPr>
              <a:t>The Case </a:t>
            </a:r>
          </a:p>
          <a:p>
            <a:pPr marL="0" marR="0" lvl="0" indent="0" algn="r" defTabSz="914400" rtl="0" eaLnBrk="1" fontAlgn="auto" latinLnBrk="0" hangingPunct="1">
              <a:lnSpc>
                <a:spcPct val="90000"/>
              </a:lnSpc>
              <a:spcBef>
                <a:spcPct val="0"/>
              </a:spcBef>
              <a:spcAft>
                <a:spcPts val="0"/>
              </a:spcAft>
              <a:buClrTx/>
              <a:buSzTx/>
              <a:buFontTx/>
              <a:buNone/>
              <a:tabLst/>
              <a:defRPr/>
            </a:pPr>
            <a:r>
              <a:rPr lang="en-US" dirty="0">
                <a:solidFill>
                  <a:srgbClr val="414141"/>
                </a:solidFill>
                <a:latin typeface="Open Sans"/>
              </a:rPr>
              <a:t>for Change</a:t>
            </a:r>
          </a:p>
        </p:txBody>
      </p:sp>
      <p:grpSp>
        <p:nvGrpSpPr>
          <p:cNvPr id="6" name="Group 5">
            <a:extLst>
              <a:ext uri="{FF2B5EF4-FFF2-40B4-BE49-F238E27FC236}">
                <a16:creationId xmlns:a16="http://schemas.microsoft.com/office/drawing/2014/main" id="{17115F01-F957-426A-AF54-A6555BB407C1}"/>
              </a:ext>
            </a:extLst>
          </p:cNvPr>
          <p:cNvGrpSpPr/>
          <p:nvPr/>
        </p:nvGrpSpPr>
        <p:grpSpPr>
          <a:xfrm>
            <a:off x="2725277" y="1684771"/>
            <a:ext cx="200549" cy="4754880"/>
            <a:chOff x="7472646" y="1279257"/>
            <a:chExt cx="200549" cy="4754880"/>
          </a:xfrm>
        </p:grpSpPr>
        <p:cxnSp>
          <p:nvCxnSpPr>
            <p:cNvPr id="7" name="Straight Connector 6">
              <a:extLst>
                <a:ext uri="{FF2B5EF4-FFF2-40B4-BE49-F238E27FC236}">
                  <a16:creationId xmlns:a16="http://schemas.microsoft.com/office/drawing/2014/main" id="{94E59BAE-8F2D-4A55-9A89-8A3F66087ADD}"/>
                </a:ext>
              </a:extLst>
            </p:cNvPr>
            <p:cNvCxnSpPr/>
            <p:nvPr/>
          </p:nvCxnSpPr>
          <p:spPr bwMode="gray">
            <a:xfrm>
              <a:off x="7472646" y="1279257"/>
              <a:ext cx="0" cy="475488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8" name="Isosceles Triangle 7">
              <a:extLst>
                <a:ext uri="{FF2B5EF4-FFF2-40B4-BE49-F238E27FC236}">
                  <a16:creationId xmlns:a16="http://schemas.microsoft.com/office/drawing/2014/main" id="{6BEC0D6D-5895-4746-83ED-5E02EBDD5410}"/>
                </a:ext>
              </a:extLst>
            </p:cNvPr>
            <p:cNvSpPr/>
            <p:nvPr/>
          </p:nvSpPr>
          <p:spPr bwMode="gray">
            <a:xfrm rot="5400000">
              <a:off x="7296603" y="2250137"/>
              <a:ext cx="552635" cy="200549"/>
            </a:xfrm>
            <a:prstGeom prst="triangle">
              <a:avLst/>
            </a:prstGeom>
            <a:solidFill>
              <a:schemeClr val="bg1">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grpSp>
      <p:sp>
        <p:nvSpPr>
          <p:cNvPr id="9" name="Rectangle 8">
            <a:extLst>
              <a:ext uri="{FF2B5EF4-FFF2-40B4-BE49-F238E27FC236}">
                <a16:creationId xmlns:a16="http://schemas.microsoft.com/office/drawing/2014/main" id="{CA0A54B6-73D8-4168-B9DF-63318A57A0A0}"/>
              </a:ext>
            </a:extLst>
          </p:cNvPr>
          <p:cNvSpPr/>
          <p:nvPr/>
        </p:nvSpPr>
        <p:spPr>
          <a:xfrm>
            <a:off x="4116176" y="1774734"/>
            <a:ext cx="2796109" cy="142199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1" algn="ctr">
              <a:lnSpc>
                <a:spcPct val="110000"/>
              </a:lnSpc>
              <a:defRPr/>
            </a:pPr>
            <a:r>
              <a:rPr lang="en-US" sz="1400" b="1" dirty="0">
                <a:solidFill>
                  <a:srgbClr val="064E69"/>
                </a:solidFill>
              </a:rPr>
              <a:t>Harmonizing and integrating lowers cost and accelerates transformation</a:t>
            </a:r>
          </a:p>
        </p:txBody>
      </p:sp>
      <p:sp>
        <p:nvSpPr>
          <p:cNvPr id="10" name="Rectangle 9">
            <a:extLst>
              <a:ext uri="{FF2B5EF4-FFF2-40B4-BE49-F238E27FC236}">
                <a16:creationId xmlns:a16="http://schemas.microsoft.com/office/drawing/2014/main" id="{2D579617-2025-4B5A-8C01-ADA185459820}"/>
              </a:ext>
            </a:extLst>
          </p:cNvPr>
          <p:cNvSpPr/>
          <p:nvPr/>
        </p:nvSpPr>
        <p:spPr>
          <a:xfrm>
            <a:off x="7265961" y="1739076"/>
            <a:ext cx="4347583" cy="1426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27" indent="-119027" defTabSz="456621" fontAlgn="base">
              <a:spcBef>
                <a:spcPts val="400"/>
              </a:spcBef>
              <a:buFont typeface="Arial" panose="020B0604020202020204" pitchFamily="34" charset="0"/>
              <a:buChar char="•"/>
            </a:pPr>
            <a:r>
              <a:rPr lang="en-US" sz="1400" dirty="0">
                <a:solidFill>
                  <a:schemeClr val="tx1"/>
                </a:solidFill>
                <a:cs typeface="Open Sans Light"/>
              </a:rPr>
              <a:t>Harmonize capabilities (think which platform does what)</a:t>
            </a:r>
          </a:p>
          <a:p>
            <a:pPr marL="119027" indent="-119027" defTabSz="456621" fontAlgn="base">
              <a:spcBef>
                <a:spcPts val="400"/>
              </a:spcBef>
              <a:buFont typeface="Arial" panose="020B0604020202020204" pitchFamily="34" charset="0"/>
              <a:buChar char="•"/>
            </a:pPr>
            <a:r>
              <a:rPr lang="en-US" sz="1400" dirty="0">
                <a:solidFill>
                  <a:schemeClr val="tx1"/>
                </a:solidFill>
                <a:cs typeface="Open Sans Light"/>
              </a:rPr>
              <a:t>Rationalize duplicates (think Clinical platform and GPS) and purposely synergize.  </a:t>
            </a:r>
          </a:p>
          <a:p>
            <a:pPr marL="119027" indent="-119027" defTabSz="456621" fontAlgn="base">
              <a:spcBef>
                <a:spcPts val="400"/>
              </a:spcBef>
              <a:buFont typeface="Arial" panose="020B0604020202020204" pitchFamily="34" charset="0"/>
              <a:buChar char="•"/>
            </a:pPr>
            <a:r>
              <a:rPr lang="en-US" sz="1400" dirty="0">
                <a:solidFill>
                  <a:schemeClr val="tx1"/>
                </a:solidFill>
                <a:cs typeface="Open Sans Light"/>
              </a:rPr>
              <a:t>Deeply integrate adjacent capabilities (think EPIC and </a:t>
            </a:r>
            <a:r>
              <a:rPr lang="en-US" sz="1400" dirty="0" err="1">
                <a:solidFill>
                  <a:schemeClr val="tx1"/>
                </a:solidFill>
                <a:cs typeface="Open Sans Light"/>
              </a:rPr>
              <a:t>MedCompass</a:t>
            </a:r>
            <a:r>
              <a:rPr lang="en-US" sz="1400" dirty="0">
                <a:solidFill>
                  <a:schemeClr val="tx1"/>
                </a:solidFill>
                <a:cs typeface="Open Sans Light"/>
              </a:rPr>
              <a:t>)</a:t>
            </a:r>
          </a:p>
        </p:txBody>
      </p:sp>
      <p:sp>
        <p:nvSpPr>
          <p:cNvPr id="11" name="Oval 10">
            <a:extLst>
              <a:ext uri="{FF2B5EF4-FFF2-40B4-BE49-F238E27FC236}">
                <a16:creationId xmlns:a16="http://schemas.microsoft.com/office/drawing/2014/main" id="{96A10726-ECF5-4102-B70B-05959560BFD4}"/>
              </a:ext>
            </a:extLst>
          </p:cNvPr>
          <p:cNvSpPr/>
          <p:nvPr/>
        </p:nvSpPr>
        <p:spPr>
          <a:xfrm>
            <a:off x="3569952" y="2098513"/>
            <a:ext cx="731520" cy="731520"/>
          </a:xfrm>
          <a:prstGeom prst="ellipse">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dirty="0">
                <a:solidFill>
                  <a:srgbClr val="FFFFFF"/>
                </a:solidFill>
                <a:latin typeface="Open Sans Bold"/>
                <a:cs typeface="Open Sans Bold"/>
              </a:rPr>
              <a:t>1</a:t>
            </a:r>
          </a:p>
        </p:txBody>
      </p:sp>
      <p:cxnSp>
        <p:nvCxnSpPr>
          <p:cNvPr id="12" name="Straight Connector 11">
            <a:extLst>
              <a:ext uri="{FF2B5EF4-FFF2-40B4-BE49-F238E27FC236}">
                <a16:creationId xmlns:a16="http://schemas.microsoft.com/office/drawing/2014/main" id="{09F91370-421F-46A7-8F84-4EB0BB26A020}"/>
              </a:ext>
            </a:extLst>
          </p:cNvPr>
          <p:cNvCxnSpPr>
            <a:cxnSpLocks/>
          </p:cNvCxnSpPr>
          <p:nvPr/>
        </p:nvCxnSpPr>
        <p:spPr>
          <a:xfrm>
            <a:off x="7135085" y="1760938"/>
            <a:ext cx="0" cy="1449585"/>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0177A0B-2942-40EA-B2A2-9B254CE00ABB}"/>
              </a:ext>
            </a:extLst>
          </p:cNvPr>
          <p:cNvSpPr/>
          <p:nvPr/>
        </p:nvSpPr>
        <p:spPr>
          <a:xfrm>
            <a:off x="4116176" y="3315401"/>
            <a:ext cx="2796109" cy="142199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1" algn="ctr">
              <a:lnSpc>
                <a:spcPct val="110000"/>
              </a:lnSpc>
              <a:defRPr/>
            </a:pPr>
            <a:r>
              <a:rPr lang="en-US" sz="1400" b="1" dirty="0">
                <a:solidFill>
                  <a:srgbClr val="064E69"/>
                </a:solidFill>
              </a:rPr>
              <a:t>An “open source model” is a required platform characteristic, business-wise and IT-wise</a:t>
            </a:r>
          </a:p>
        </p:txBody>
      </p:sp>
      <p:sp>
        <p:nvSpPr>
          <p:cNvPr id="14" name="Rectangle 13">
            <a:extLst>
              <a:ext uri="{FF2B5EF4-FFF2-40B4-BE49-F238E27FC236}">
                <a16:creationId xmlns:a16="http://schemas.microsoft.com/office/drawing/2014/main" id="{B98489A9-4044-4F4A-A3CA-9975779E797E}"/>
              </a:ext>
            </a:extLst>
          </p:cNvPr>
          <p:cNvSpPr/>
          <p:nvPr/>
        </p:nvSpPr>
        <p:spPr>
          <a:xfrm>
            <a:off x="7265960" y="3376373"/>
            <a:ext cx="4396025" cy="1221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27" indent="-119027" defTabSz="456621" fontAlgn="base">
              <a:spcBef>
                <a:spcPts val="400"/>
              </a:spcBef>
              <a:buFont typeface="Arial" panose="020B0604020202020204" pitchFamily="34" charset="0"/>
              <a:buChar char="•"/>
            </a:pPr>
            <a:r>
              <a:rPr lang="en-US" sz="1400" dirty="0">
                <a:solidFill>
                  <a:schemeClr val="tx1"/>
                </a:solidFill>
                <a:cs typeface="Open Sans Light"/>
              </a:rPr>
              <a:t>Enable flexible business models and 3</a:t>
            </a:r>
            <a:r>
              <a:rPr lang="en-US" sz="1400" baseline="30000" dirty="0">
                <a:solidFill>
                  <a:schemeClr val="tx1"/>
                </a:solidFill>
                <a:cs typeface="Open Sans Light"/>
              </a:rPr>
              <a:t>rd</a:t>
            </a:r>
            <a:r>
              <a:rPr lang="en-US" sz="1400" dirty="0">
                <a:solidFill>
                  <a:schemeClr val="tx1"/>
                </a:solidFill>
                <a:cs typeface="Open Sans Light"/>
              </a:rPr>
              <a:t> party integration (think Plug and Play)</a:t>
            </a:r>
            <a:endParaRPr lang="en-US" sz="1400" baseline="30000" dirty="0">
              <a:solidFill>
                <a:schemeClr val="tx1"/>
              </a:solidFill>
              <a:cs typeface="Open Sans Light"/>
            </a:endParaRPr>
          </a:p>
        </p:txBody>
      </p:sp>
      <p:sp>
        <p:nvSpPr>
          <p:cNvPr id="15" name="Oval 14">
            <a:extLst>
              <a:ext uri="{FF2B5EF4-FFF2-40B4-BE49-F238E27FC236}">
                <a16:creationId xmlns:a16="http://schemas.microsoft.com/office/drawing/2014/main" id="{0BBBDF40-38FF-46F2-AC88-CBC416D53BAE}"/>
              </a:ext>
            </a:extLst>
          </p:cNvPr>
          <p:cNvSpPr/>
          <p:nvPr/>
        </p:nvSpPr>
        <p:spPr>
          <a:xfrm>
            <a:off x="3569952" y="3660637"/>
            <a:ext cx="731520" cy="731520"/>
          </a:xfrm>
          <a:prstGeom prst="ellipse">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dirty="0">
                <a:solidFill>
                  <a:srgbClr val="FFFFFF"/>
                </a:solidFill>
                <a:latin typeface="Open Sans Bold"/>
                <a:cs typeface="Open Sans Bold"/>
              </a:rPr>
              <a:t>2</a:t>
            </a:r>
          </a:p>
        </p:txBody>
      </p:sp>
      <p:cxnSp>
        <p:nvCxnSpPr>
          <p:cNvPr id="16" name="Straight Connector 15">
            <a:extLst>
              <a:ext uri="{FF2B5EF4-FFF2-40B4-BE49-F238E27FC236}">
                <a16:creationId xmlns:a16="http://schemas.microsoft.com/office/drawing/2014/main" id="{F3FF50E4-C5B5-4A8B-8E1C-195FF3B543DC}"/>
              </a:ext>
            </a:extLst>
          </p:cNvPr>
          <p:cNvCxnSpPr>
            <a:cxnSpLocks/>
          </p:cNvCxnSpPr>
          <p:nvPr/>
        </p:nvCxnSpPr>
        <p:spPr>
          <a:xfrm>
            <a:off x="7135085" y="3301605"/>
            <a:ext cx="0" cy="1449585"/>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042D228-872C-4FBE-8EBF-36227B670403}"/>
              </a:ext>
            </a:extLst>
          </p:cNvPr>
          <p:cNvSpPr/>
          <p:nvPr/>
        </p:nvSpPr>
        <p:spPr>
          <a:xfrm>
            <a:off x="4116176" y="4907103"/>
            <a:ext cx="2796109" cy="142199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1" algn="ctr">
              <a:lnSpc>
                <a:spcPct val="110000"/>
              </a:lnSpc>
              <a:defRPr/>
            </a:pPr>
            <a:r>
              <a:rPr lang="en-US" sz="1400" b="1" dirty="0">
                <a:solidFill>
                  <a:srgbClr val="064E69"/>
                </a:solidFill>
              </a:rPr>
              <a:t>Business unit accountability, enterprise responsibility</a:t>
            </a:r>
          </a:p>
        </p:txBody>
      </p:sp>
      <p:sp>
        <p:nvSpPr>
          <p:cNvPr id="18" name="Rectangle 17">
            <a:extLst>
              <a:ext uri="{FF2B5EF4-FFF2-40B4-BE49-F238E27FC236}">
                <a16:creationId xmlns:a16="http://schemas.microsoft.com/office/drawing/2014/main" id="{07533123-F902-4536-927E-05102C02D63D}"/>
              </a:ext>
            </a:extLst>
          </p:cNvPr>
          <p:cNvSpPr/>
          <p:nvPr/>
        </p:nvSpPr>
        <p:spPr>
          <a:xfrm>
            <a:off x="7265960" y="4905015"/>
            <a:ext cx="3947912" cy="1426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27" indent="-119027" defTabSz="456621" fontAlgn="base">
              <a:spcBef>
                <a:spcPts val="400"/>
              </a:spcBef>
              <a:buFont typeface="Arial" panose="020B0604020202020204" pitchFamily="34" charset="0"/>
              <a:buChar char="•"/>
            </a:pPr>
            <a:r>
              <a:rPr lang="en-US" sz="1400" dirty="0">
                <a:solidFill>
                  <a:schemeClr val="tx1"/>
                </a:solidFill>
                <a:cs typeface="Open Sans Light"/>
              </a:rPr>
              <a:t>Platform thinking, roadmap and investments (think Apple, Google, Amazon, Facebook, Disney, …)</a:t>
            </a:r>
            <a:endParaRPr lang="en-US" sz="1400" baseline="30000" dirty="0">
              <a:solidFill>
                <a:schemeClr val="tx1"/>
              </a:solidFill>
              <a:cs typeface="Open Sans Light"/>
            </a:endParaRPr>
          </a:p>
        </p:txBody>
      </p:sp>
      <p:sp>
        <p:nvSpPr>
          <p:cNvPr id="19" name="Oval 18">
            <a:extLst>
              <a:ext uri="{FF2B5EF4-FFF2-40B4-BE49-F238E27FC236}">
                <a16:creationId xmlns:a16="http://schemas.microsoft.com/office/drawing/2014/main" id="{8D440BDF-12EB-4D45-B0A4-2543DB4A94BF}"/>
              </a:ext>
            </a:extLst>
          </p:cNvPr>
          <p:cNvSpPr/>
          <p:nvPr/>
        </p:nvSpPr>
        <p:spPr>
          <a:xfrm>
            <a:off x="3569952" y="5252339"/>
            <a:ext cx="731520" cy="731520"/>
          </a:xfrm>
          <a:prstGeom prst="ellipse">
            <a:avLst/>
          </a:pr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dirty="0">
                <a:solidFill>
                  <a:srgbClr val="FFFFFF"/>
                </a:solidFill>
                <a:latin typeface="Open Sans Bold"/>
                <a:cs typeface="Open Sans Bold"/>
              </a:rPr>
              <a:t>3</a:t>
            </a:r>
          </a:p>
        </p:txBody>
      </p:sp>
      <p:cxnSp>
        <p:nvCxnSpPr>
          <p:cNvPr id="20" name="Straight Connector 19">
            <a:extLst>
              <a:ext uri="{FF2B5EF4-FFF2-40B4-BE49-F238E27FC236}">
                <a16:creationId xmlns:a16="http://schemas.microsoft.com/office/drawing/2014/main" id="{680A0011-8A1C-4A75-B4A1-728D84DA4B0E}"/>
              </a:ext>
            </a:extLst>
          </p:cNvPr>
          <p:cNvCxnSpPr>
            <a:cxnSpLocks/>
          </p:cNvCxnSpPr>
          <p:nvPr/>
        </p:nvCxnSpPr>
        <p:spPr>
          <a:xfrm>
            <a:off x="7135085" y="4893307"/>
            <a:ext cx="0" cy="1449585"/>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9D63510-0DBB-45F7-8A0D-532F64E8B19F}"/>
              </a:ext>
            </a:extLst>
          </p:cNvPr>
          <p:cNvPicPr>
            <a:picLocks noChangeAspect="1"/>
          </p:cNvPicPr>
          <p:nvPr/>
        </p:nvPicPr>
        <p:blipFill>
          <a:blip r:embed="rId3"/>
          <a:stretch>
            <a:fillRect/>
          </a:stretch>
        </p:blipFill>
        <p:spPr>
          <a:xfrm>
            <a:off x="0" y="4762899"/>
            <a:ext cx="2748721" cy="1256924"/>
          </a:xfrm>
          <a:prstGeom prst="rect">
            <a:avLst/>
          </a:prstGeom>
        </p:spPr>
      </p:pic>
    </p:spTree>
    <p:extLst>
      <p:ext uri="{BB962C8B-B14F-4D97-AF65-F5344CB8AC3E}">
        <p14:creationId xmlns:p14="http://schemas.microsoft.com/office/powerpoint/2010/main" val="818845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3177" y="1589"/>
          <a:ext cx="1587" cy="1587"/>
        </p:xfrm>
        <a:graphic>
          <a:graphicData uri="http://schemas.openxmlformats.org/presentationml/2006/ole">
            <mc:AlternateContent xmlns:mc="http://schemas.openxmlformats.org/markup-compatibility/2006">
              <mc:Choice xmlns:v="urn:schemas-microsoft-com:vml" Requires="v">
                <p:oleObj spid="_x0000_s39937" name="think-cell Slide" r:id="rId5" imgW="498" imgH="499" progId="TCLayout.ActiveDocument.1">
                  <p:embed/>
                </p:oleObj>
              </mc:Choice>
              <mc:Fallback>
                <p:oleObj name="think-cell Slide" r:id="rId5" imgW="498" imgH="499" progId="TCLayout.ActiveDocument.1">
                  <p:embed/>
                  <p:pic>
                    <p:nvPicPr>
                      <p:cNvPr id="10" name="Object 9" hidden="1"/>
                      <p:cNvPicPr/>
                      <p:nvPr/>
                    </p:nvPicPr>
                    <p:blipFill>
                      <a:blip r:embed="rId6"/>
                      <a:stretch>
                        <a:fillRect/>
                      </a:stretch>
                    </p:blipFill>
                    <p:spPr>
                      <a:xfrm>
                        <a:off x="3177"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a:xfrm>
            <a:off x="474471" y="847831"/>
            <a:ext cx="9686099" cy="423094"/>
          </a:xfrm>
        </p:spPr>
        <p:txBody>
          <a:bodyPr/>
          <a:lstStyle/>
          <a:p>
            <a:r>
              <a:rPr lang="en-US" sz="1800" dirty="0"/>
              <a:t>In an ideal future state, CVS would provide its Members, Clinicians and Providers with a full suite of engagement options to enable a healthier life.</a:t>
            </a:r>
          </a:p>
        </p:txBody>
      </p:sp>
      <p:sp>
        <p:nvSpPr>
          <p:cNvPr id="6" name="Title 5"/>
          <p:cNvSpPr>
            <a:spLocks noGrp="1"/>
          </p:cNvSpPr>
          <p:nvPr>
            <p:ph type="title"/>
          </p:nvPr>
        </p:nvSpPr>
        <p:spPr>
          <a:xfrm>
            <a:off x="471947" y="176846"/>
            <a:ext cx="9688623" cy="476805"/>
          </a:xfrm>
        </p:spPr>
        <p:txBody>
          <a:bodyPr/>
          <a:lstStyle/>
          <a:p>
            <a:r>
              <a:rPr lang="en-US" dirty="0">
                <a:latin typeface="Domaine Display Bold" panose="020A0803080505060203" pitchFamily="18" charset="0"/>
              </a:rPr>
              <a:t>What does Success look like?</a:t>
            </a:r>
          </a:p>
        </p:txBody>
      </p:sp>
      <p:sp>
        <p:nvSpPr>
          <p:cNvPr id="28" name="TextBox 27">
            <a:extLst>
              <a:ext uri="{FF2B5EF4-FFF2-40B4-BE49-F238E27FC236}">
                <a16:creationId xmlns:a16="http://schemas.microsoft.com/office/drawing/2014/main" id="{92264F86-DF51-4DAA-907C-B6A64C902D67}"/>
              </a:ext>
            </a:extLst>
          </p:cNvPr>
          <p:cNvSpPr txBox="1"/>
          <p:nvPr/>
        </p:nvSpPr>
        <p:spPr>
          <a:xfrm>
            <a:off x="195338" y="1703506"/>
            <a:ext cx="2964357" cy="4455993"/>
          </a:xfrm>
          <a:prstGeom prst="rect">
            <a:avLst/>
          </a:prstGeom>
          <a:noFill/>
        </p:spPr>
        <p:txBody>
          <a:bodyPr wrap="square" lIns="0" tIns="0" rIns="0" bIns="0" rtlCol="0">
            <a:noAutofit/>
          </a:bodyPr>
          <a:lstStyle/>
          <a:p>
            <a:pPr>
              <a:spcBef>
                <a:spcPts val="400"/>
              </a:spcBef>
              <a:defRPr/>
            </a:pPr>
            <a:r>
              <a:rPr lang="en-US" sz="1400" dirty="0">
                <a:cs typeface="Open Sans Light"/>
              </a:rPr>
              <a:t>NOTES:</a:t>
            </a:r>
          </a:p>
          <a:p>
            <a:pPr>
              <a:spcBef>
                <a:spcPts val="400"/>
              </a:spcBef>
              <a:defRPr/>
            </a:pPr>
            <a:r>
              <a:rPr lang="en-US" sz="1400" dirty="0">
                <a:cs typeface="Open Sans Light"/>
              </a:rPr>
              <a:t>Enable an organization wide Clinical Platform, whose mission and vision is:</a:t>
            </a:r>
          </a:p>
          <a:p>
            <a:pPr marL="171450" indent="-171450">
              <a:spcBef>
                <a:spcPts val="400"/>
              </a:spcBef>
              <a:buFont typeface="Arial" panose="020B0604020202020204" pitchFamily="34" charset="0"/>
              <a:buChar char="•"/>
              <a:defRPr/>
            </a:pPr>
            <a:r>
              <a:rPr lang="en-US" sz="1400" dirty="0">
                <a:cs typeface="Open Sans Light"/>
              </a:rPr>
              <a:t>Create a platform to host any and all Clinical applications and data.  </a:t>
            </a:r>
          </a:p>
          <a:p>
            <a:pPr marL="171450" indent="-171450">
              <a:spcBef>
                <a:spcPts val="400"/>
              </a:spcBef>
              <a:buFont typeface="Arial" panose="020B0604020202020204" pitchFamily="34" charset="0"/>
              <a:buChar char="•"/>
              <a:defRPr/>
            </a:pPr>
            <a:r>
              <a:rPr lang="en-US" sz="1400" dirty="0">
                <a:cs typeface="Open Sans Light"/>
              </a:rPr>
              <a:t>Accept data from a known divergent pool of suppliers defined by the business</a:t>
            </a:r>
          </a:p>
          <a:p>
            <a:pPr marL="171450" indent="-171450">
              <a:spcBef>
                <a:spcPts val="400"/>
              </a:spcBef>
              <a:buFont typeface="Arial" panose="020B0604020202020204" pitchFamily="34" charset="0"/>
              <a:buChar char="•"/>
              <a:defRPr/>
            </a:pPr>
            <a:r>
              <a:rPr lang="en-US" sz="1400" dirty="0">
                <a:cs typeface="Open Sans Light"/>
              </a:rPr>
              <a:t>Expose data to known consumers. </a:t>
            </a:r>
          </a:p>
          <a:p>
            <a:pPr marL="171450" indent="-171450">
              <a:spcBef>
                <a:spcPts val="400"/>
              </a:spcBef>
              <a:buFont typeface="Arial" panose="020B0604020202020204" pitchFamily="34" charset="0"/>
              <a:buChar char="•"/>
              <a:defRPr/>
            </a:pPr>
            <a:r>
              <a:rPr lang="en-US" sz="1400" dirty="0">
                <a:cs typeface="Open Sans Light"/>
              </a:rPr>
              <a:t>Enable an architecture to Plug-and Play at the speed of business – to either add or remove suppliers, consumers, applications or partners</a:t>
            </a:r>
          </a:p>
          <a:p>
            <a:pPr marL="171450" indent="-171450">
              <a:spcBef>
                <a:spcPts val="400"/>
              </a:spcBef>
              <a:buFont typeface="Arial" panose="020B0604020202020204" pitchFamily="34" charset="0"/>
              <a:buChar char="•"/>
              <a:defRPr/>
            </a:pPr>
            <a:r>
              <a:rPr lang="en-US" sz="1400" dirty="0">
                <a:cs typeface="Open Sans Light"/>
              </a:rPr>
              <a:t>Need: Possible Individual consent of data passage.  </a:t>
            </a:r>
          </a:p>
          <a:p>
            <a:pPr marL="171450" indent="-171450">
              <a:spcBef>
                <a:spcPts val="400"/>
              </a:spcBef>
              <a:buFont typeface="Arial" panose="020B0604020202020204" pitchFamily="34" charset="0"/>
              <a:buChar char="•"/>
              <a:defRPr/>
            </a:pPr>
            <a:r>
              <a:rPr lang="en-US" sz="1400" dirty="0">
                <a:cs typeface="Open Sans Light"/>
              </a:rPr>
              <a:t>Need: Delete data on demand</a:t>
            </a:r>
          </a:p>
          <a:p>
            <a:pPr marL="171450" indent="-171450">
              <a:spcBef>
                <a:spcPts val="400"/>
              </a:spcBef>
              <a:buFont typeface="Arial" panose="020B0604020202020204" pitchFamily="34" charset="0"/>
              <a:buChar char="•"/>
              <a:defRPr/>
            </a:pPr>
            <a:r>
              <a:rPr lang="en-US" sz="1400" dirty="0">
                <a:cs typeface="Open Sans Light"/>
              </a:rPr>
              <a:t>Need: Privacy by design </a:t>
            </a:r>
          </a:p>
          <a:p>
            <a:pPr>
              <a:spcBef>
                <a:spcPts val="400"/>
              </a:spcBef>
              <a:defRPr/>
            </a:pPr>
            <a:endParaRPr lang="en-US" sz="1200" dirty="0">
              <a:solidFill>
                <a:schemeClr val="tx2"/>
              </a:solidFill>
              <a:cs typeface="Open Sans Light"/>
            </a:endParaRPr>
          </a:p>
        </p:txBody>
      </p:sp>
      <p:sp>
        <p:nvSpPr>
          <p:cNvPr id="7" name="TextBox 6">
            <a:extLst>
              <a:ext uri="{FF2B5EF4-FFF2-40B4-BE49-F238E27FC236}">
                <a16:creationId xmlns:a16="http://schemas.microsoft.com/office/drawing/2014/main" id="{86637726-0638-4735-A070-A2DB192229FE}"/>
              </a:ext>
            </a:extLst>
          </p:cNvPr>
          <p:cNvSpPr txBox="1"/>
          <p:nvPr/>
        </p:nvSpPr>
        <p:spPr>
          <a:xfrm>
            <a:off x="9648844" y="1566910"/>
            <a:ext cx="2061975" cy="136596"/>
          </a:xfrm>
          <a:prstGeom prst="rect">
            <a:avLst/>
          </a:prstGeom>
          <a:noFill/>
        </p:spPr>
        <p:txBody>
          <a:bodyPr wrap="none" lIns="0" tIns="0" rIns="0" bIns="0" rtlCol="0">
            <a:noAutofit/>
          </a:bodyPr>
          <a:lstStyle/>
          <a:p>
            <a:pPr defTabSz="456758" fontAlgn="base"/>
            <a:r>
              <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rPr>
              <a:t>Clinical Platform and UDF</a:t>
            </a:r>
            <a:endParaRPr lang="en-US" sz="1100" dirty="0">
              <a:solidFill>
                <a:schemeClr val="tx2"/>
              </a:solidFill>
              <a:latin typeface="Open Sans Light"/>
              <a:cs typeface="Open Sans Light"/>
            </a:endParaRPr>
          </a:p>
        </p:txBody>
      </p:sp>
      <p:pic>
        <p:nvPicPr>
          <p:cNvPr id="12" name="Picture 11">
            <a:extLst>
              <a:ext uri="{FF2B5EF4-FFF2-40B4-BE49-F238E27FC236}">
                <a16:creationId xmlns:a16="http://schemas.microsoft.com/office/drawing/2014/main" id="{7F6BC365-BD10-407A-AB1A-25EAC6566671}"/>
              </a:ext>
            </a:extLst>
          </p:cNvPr>
          <p:cNvPicPr>
            <a:picLocks noChangeAspect="1"/>
          </p:cNvPicPr>
          <p:nvPr/>
        </p:nvPicPr>
        <p:blipFill>
          <a:blip r:embed="rId7"/>
          <a:stretch>
            <a:fillRect/>
          </a:stretch>
        </p:blipFill>
        <p:spPr>
          <a:xfrm>
            <a:off x="3255230" y="1712445"/>
            <a:ext cx="8318072" cy="4715000"/>
          </a:xfrm>
          <a:prstGeom prst="rect">
            <a:avLst/>
          </a:prstGeom>
        </p:spPr>
      </p:pic>
      <p:sp>
        <p:nvSpPr>
          <p:cNvPr id="8" name="TextBox 7">
            <a:extLst>
              <a:ext uri="{FF2B5EF4-FFF2-40B4-BE49-F238E27FC236}">
                <a16:creationId xmlns:a16="http://schemas.microsoft.com/office/drawing/2014/main" id="{320D124E-71A7-4C25-BA32-CB1329619A0A}"/>
              </a:ext>
            </a:extLst>
          </p:cNvPr>
          <p:cNvSpPr txBox="1"/>
          <p:nvPr/>
        </p:nvSpPr>
        <p:spPr>
          <a:xfrm>
            <a:off x="195338" y="6300597"/>
            <a:ext cx="4144650" cy="271574"/>
          </a:xfrm>
          <a:prstGeom prst="rect">
            <a:avLst/>
          </a:prstGeom>
          <a:noFill/>
        </p:spPr>
        <p:txBody>
          <a:bodyPr wrap="none" lIns="0" tIns="0" rIns="0" bIns="0" rtlCol="0">
            <a:noAutofit/>
          </a:bodyPr>
          <a:lstStyle/>
          <a:p>
            <a:pPr defTabSz="456758" fontAlgn="base">
              <a:spcBef>
                <a:spcPts val="1200"/>
              </a:spcBef>
            </a:pPr>
            <a:r>
              <a:rPr lang="en-US" sz="1000" dirty="0">
                <a:solidFill>
                  <a:srgbClr val="FF0000"/>
                </a:solidFill>
                <a:cs typeface="Open Sans Light"/>
              </a:rPr>
              <a:t>Note: APIs Are Application Interfaces, which can include EDI interfaces</a:t>
            </a:r>
          </a:p>
          <a:p>
            <a:pPr defTabSz="456758" fontAlgn="base">
              <a:spcBef>
                <a:spcPts val="1200"/>
              </a:spcBef>
            </a:pPr>
            <a:endParaRPr lang="en-US" sz="1000" dirty="0" err="1">
              <a:solidFill>
                <a:srgbClr val="FF0000"/>
              </a:solidFill>
              <a:cs typeface="Open Sans Light"/>
            </a:endParaRPr>
          </a:p>
        </p:txBody>
      </p:sp>
    </p:spTree>
    <p:extLst>
      <p:ext uri="{BB962C8B-B14F-4D97-AF65-F5344CB8AC3E}">
        <p14:creationId xmlns:p14="http://schemas.microsoft.com/office/powerpoint/2010/main" val="37258708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E60B-1C4C-4A5C-AA38-F1F1A64324AA}"/>
              </a:ext>
            </a:extLst>
          </p:cNvPr>
          <p:cNvSpPr>
            <a:spLocks noGrp="1"/>
          </p:cNvSpPr>
          <p:nvPr>
            <p:ph type="title"/>
          </p:nvPr>
        </p:nvSpPr>
        <p:spPr>
          <a:xfrm>
            <a:off x="330535" y="192475"/>
            <a:ext cx="9688623" cy="476805"/>
          </a:xfrm>
        </p:spPr>
        <p:txBody>
          <a:bodyPr/>
          <a:lstStyle/>
          <a:p>
            <a:r>
              <a:rPr lang="en-US" dirty="0"/>
              <a:t>Future State Clinical Platform</a:t>
            </a:r>
          </a:p>
        </p:txBody>
      </p:sp>
      <p:sp>
        <p:nvSpPr>
          <p:cNvPr id="3" name="Text Placeholder 2">
            <a:extLst>
              <a:ext uri="{FF2B5EF4-FFF2-40B4-BE49-F238E27FC236}">
                <a16:creationId xmlns:a16="http://schemas.microsoft.com/office/drawing/2014/main" id="{4F72B0BD-F5F1-4D84-A3BD-AA2EFCAA9102}"/>
              </a:ext>
            </a:extLst>
          </p:cNvPr>
          <p:cNvSpPr>
            <a:spLocks noGrp="1"/>
          </p:cNvSpPr>
          <p:nvPr>
            <p:ph type="body" sz="quarter" idx="11"/>
          </p:nvPr>
        </p:nvSpPr>
        <p:spPr>
          <a:xfrm>
            <a:off x="264001" y="927256"/>
            <a:ext cx="9688622" cy="375977"/>
          </a:xfrm>
        </p:spPr>
        <p:txBody>
          <a:bodyPr/>
          <a:lstStyle/>
          <a:p>
            <a:r>
              <a:rPr lang="en-US" sz="1800" dirty="0"/>
              <a:t>Integrate Epic, </a:t>
            </a:r>
            <a:r>
              <a:rPr lang="en-US" sz="1800" dirty="0" err="1"/>
              <a:t>MedCompass</a:t>
            </a:r>
            <a:r>
              <a:rPr lang="en-US" sz="1800" dirty="0"/>
              <a:t>, </a:t>
            </a:r>
            <a:r>
              <a:rPr lang="en-US" sz="1800" dirty="0" err="1"/>
              <a:t>DataLink</a:t>
            </a:r>
            <a:r>
              <a:rPr lang="en-US" sz="1800" dirty="0"/>
              <a:t>(</a:t>
            </a:r>
            <a:r>
              <a:rPr lang="en-US" sz="1800" dirty="0" err="1"/>
              <a:t>CareBook</a:t>
            </a:r>
            <a:r>
              <a:rPr lang="en-US" sz="1800" dirty="0"/>
              <a:t>), </a:t>
            </a:r>
            <a:r>
              <a:rPr lang="en-US" sz="1800" dirty="0" err="1"/>
              <a:t>RxConnect</a:t>
            </a:r>
            <a:r>
              <a:rPr lang="en-US" sz="1800" dirty="0"/>
              <a:t> and Availity to create a unified care journey</a:t>
            </a:r>
            <a:endParaRPr lang="en-US" sz="1800" kern="0" dirty="0">
              <a:cs typeface="Arial"/>
            </a:endParaRPr>
          </a:p>
          <a:p>
            <a:endParaRPr lang="en-US" dirty="0"/>
          </a:p>
        </p:txBody>
      </p:sp>
      <p:sp>
        <p:nvSpPr>
          <p:cNvPr id="5" name="Rectangle 4">
            <a:extLst>
              <a:ext uri="{FF2B5EF4-FFF2-40B4-BE49-F238E27FC236}">
                <a16:creationId xmlns:a16="http://schemas.microsoft.com/office/drawing/2014/main" id="{B5659705-6AAA-46C2-8A79-505F5BCE5088}"/>
              </a:ext>
            </a:extLst>
          </p:cNvPr>
          <p:cNvSpPr/>
          <p:nvPr/>
        </p:nvSpPr>
        <p:spPr>
          <a:xfrm>
            <a:off x="830292" y="1511967"/>
            <a:ext cx="10298222" cy="830997"/>
          </a:xfrm>
          <a:prstGeom prst="rect">
            <a:avLst/>
          </a:prstGeom>
        </p:spPr>
        <p:txBody>
          <a:bodyPr wrap="square">
            <a:spAutoFit/>
          </a:bodyPr>
          <a:lstStyle/>
          <a:p>
            <a:pPr marL="176213" lvl="0" indent="-176213">
              <a:buFont typeface="Arial" panose="020B0604020202020204" pitchFamily="34" charset="0"/>
              <a:buChar char="•"/>
              <a:defRPr/>
            </a:pPr>
            <a:r>
              <a:rPr lang="en-US" sz="1600" dirty="0">
                <a:solidFill>
                  <a:srgbClr val="064E69"/>
                </a:solidFill>
                <a:cs typeface="Arial"/>
              </a:rPr>
              <a:t>Insurance (Aetna) investing in </a:t>
            </a:r>
            <a:r>
              <a:rPr lang="en-US" sz="1600" dirty="0" err="1">
                <a:solidFill>
                  <a:srgbClr val="064E69"/>
                </a:solidFill>
                <a:cs typeface="Arial"/>
              </a:rPr>
              <a:t>MedCompass</a:t>
            </a:r>
            <a:r>
              <a:rPr lang="en-US" sz="1600" dirty="0">
                <a:solidFill>
                  <a:srgbClr val="064E69"/>
                </a:solidFill>
                <a:cs typeface="Arial"/>
              </a:rPr>
              <a:t> – migrating many clinical systems to one platform</a:t>
            </a:r>
          </a:p>
          <a:p>
            <a:pPr marL="176213" lvl="0" indent="-176213">
              <a:buFont typeface="Arial" panose="020B0604020202020204" pitchFamily="34" charset="0"/>
              <a:buChar char="•"/>
              <a:defRPr/>
            </a:pPr>
            <a:r>
              <a:rPr lang="en-US" sz="1600" dirty="0">
                <a:solidFill>
                  <a:srgbClr val="064E69"/>
                </a:solidFill>
                <a:cs typeface="Arial"/>
              </a:rPr>
              <a:t>Clinic and Retail investing in Epic – clinical function pockets in other systems (</a:t>
            </a:r>
            <a:r>
              <a:rPr lang="en-US" sz="1600" dirty="0" err="1">
                <a:solidFill>
                  <a:srgbClr val="064E69"/>
                </a:solidFill>
                <a:cs typeface="Arial"/>
              </a:rPr>
              <a:t>RxConnect</a:t>
            </a:r>
            <a:r>
              <a:rPr lang="en-US" sz="1600" dirty="0">
                <a:solidFill>
                  <a:srgbClr val="064E69"/>
                </a:solidFill>
                <a:cs typeface="Arial"/>
              </a:rPr>
              <a:t>)</a:t>
            </a:r>
          </a:p>
          <a:p>
            <a:pPr marL="176213" lvl="0" indent="-176213">
              <a:buFont typeface="Arial" panose="020B0604020202020204" pitchFamily="34" charset="0"/>
              <a:buChar char="•"/>
              <a:defRPr/>
            </a:pPr>
            <a:r>
              <a:rPr lang="en-US" sz="1600" dirty="0">
                <a:solidFill>
                  <a:srgbClr val="064E69"/>
                </a:solidFill>
                <a:cs typeface="Arial"/>
              </a:rPr>
              <a:t>Provider Contracting investing in </a:t>
            </a:r>
            <a:r>
              <a:rPr lang="en-US" sz="1600" dirty="0" err="1">
                <a:solidFill>
                  <a:srgbClr val="064E69"/>
                </a:solidFill>
                <a:cs typeface="Arial"/>
              </a:rPr>
              <a:t>DataLink</a:t>
            </a:r>
            <a:r>
              <a:rPr lang="en-US" sz="1600" dirty="0">
                <a:solidFill>
                  <a:srgbClr val="064E69"/>
                </a:solidFill>
                <a:cs typeface="Arial"/>
              </a:rPr>
              <a:t>(</a:t>
            </a:r>
            <a:r>
              <a:rPr lang="en-US" sz="1600" dirty="0" err="1">
                <a:solidFill>
                  <a:srgbClr val="064E69"/>
                </a:solidFill>
                <a:cs typeface="Arial"/>
              </a:rPr>
              <a:t>CareBook</a:t>
            </a:r>
            <a:r>
              <a:rPr lang="en-US" sz="1600" dirty="0">
                <a:solidFill>
                  <a:srgbClr val="064E69"/>
                </a:solidFill>
                <a:cs typeface="Arial"/>
              </a:rPr>
              <a:t>) for Value-Base contracting </a:t>
            </a:r>
          </a:p>
        </p:txBody>
      </p:sp>
      <p:grpSp>
        <p:nvGrpSpPr>
          <p:cNvPr id="7" name="Group 6">
            <a:extLst>
              <a:ext uri="{FF2B5EF4-FFF2-40B4-BE49-F238E27FC236}">
                <a16:creationId xmlns:a16="http://schemas.microsoft.com/office/drawing/2014/main" id="{19D7D92E-AA25-47A0-A26A-5062D98D857E}"/>
              </a:ext>
            </a:extLst>
          </p:cNvPr>
          <p:cNvGrpSpPr/>
          <p:nvPr/>
        </p:nvGrpSpPr>
        <p:grpSpPr>
          <a:xfrm>
            <a:off x="733668" y="3216349"/>
            <a:ext cx="9218955" cy="1193679"/>
            <a:chOff x="-2267036" y="2080228"/>
            <a:chExt cx="12484098" cy="1591570"/>
          </a:xfrm>
        </p:grpSpPr>
        <p:sp>
          <p:nvSpPr>
            <p:cNvPr id="9" name="Rectangle 8">
              <a:extLst>
                <a:ext uri="{FF2B5EF4-FFF2-40B4-BE49-F238E27FC236}">
                  <a16:creationId xmlns:a16="http://schemas.microsoft.com/office/drawing/2014/main" id="{1C6A1534-16E7-4A1E-9E59-F9BBB14FDA02}"/>
                </a:ext>
              </a:extLst>
            </p:cNvPr>
            <p:cNvSpPr/>
            <p:nvPr/>
          </p:nvSpPr>
          <p:spPr>
            <a:xfrm>
              <a:off x="6723494" y="3323140"/>
              <a:ext cx="1730476" cy="348658"/>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Epic</a:t>
              </a:r>
            </a:p>
          </p:txBody>
        </p:sp>
        <p:sp>
          <p:nvSpPr>
            <p:cNvPr id="10" name="Rectangle: Rounded Corners 9">
              <a:extLst>
                <a:ext uri="{FF2B5EF4-FFF2-40B4-BE49-F238E27FC236}">
                  <a16:creationId xmlns:a16="http://schemas.microsoft.com/office/drawing/2014/main" id="{1DAF0BEE-EAF0-421A-B8E1-B54BD9182FA9}"/>
                </a:ext>
              </a:extLst>
            </p:cNvPr>
            <p:cNvSpPr/>
            <p:nvPr/>
          </p:nvSpPr>
          <p:spPr>
            <a:xfrm>
              <a:off x="8562432" y="2096312"/>
              <a:ext cx="1654630"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Clinic</a:t>
              </a:r>
            </a:p>
          </p:txBody>
        </p:sp>
        <p:sp>
          <p:nvSpPr>
            <p:cNvPr id="11" name="Rectangle: Rounded Corners 10">
              <a:extLst>
                <a:ext uri="{FF2B5EF4-FFF2-40B4-BE49-F238E27FC236}">
                  <a16:creationId xmlns:a16="http://schemas.microsoft.com/office/drawing/2014/main" id="{8C0D966D-191D-49CE-B5C7-0F8F27FB894C}"/>
                </a:ext>
              </a:extLst>
            </p:cNvPr>
            <p:cNvSpPr/>
            <p:nvPr/>
          </p:nvSpPr>
          <p:spPr>
            <a:xfrm>
              <a:off x="-2267036" y="2080228"/>
              <a:ext cx="1877051"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Case</a:t>
              </a:r>
            </a:p>
            <a:p>
              <a:pPr algn="ctr"/>
              <a:r>
                <a:rPr lang="en-US" sz="1350" dirty="0">
                  <a:latin typeface="+mj-lt"/>
                  <a:cs typeface="Open Sans Bold"/>
                </a:rPr>
                <a:t>Management</a:t>
              </a:r>
            </a:p>
          </p:txBody>
        </p:sp>
      </p:grpSp>
      <p:sp>
        <p:nvSpPr>
          <p:cNvPr id="12" name="Rectangle 11">
            <a:extLst>
              <a:ext uri="{FF2B5EF4-FFF2-40B4-BE49-F238E27FC236}">
                <a16:creationId xmlns:a16="http://schemas.microsoft.com/office/drawing/2014/main" id="{D7989683-9354-4964-8A5D-1C0ABA5970A8}"/>
              </a:ext>
            </a:extLst>
          </p:cNvPr>
          <p:cNvSpPr/>
          <p:nvPr/>
        </p:nvSpPr>
        <p:spPr>
          <a:xfrm>
            <a:off x="1707619" y="4165394"/>
            <a:ext cx="1918133" cy="241180"/>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latin typeface="+mj-lt"/>
                <a:cs typeface="Open Sans Bold"/>
              </a:rPr>
              <a:t>MedCompass</a:t>
            </a:r>
            <a:endParaRPr lang="en-US" sz="1350" dirty="0">
              <a:latin typeface="+mj-lt"/>
              <a:cs typeface="Open Sans Bold"/>
            </a:endParaRPr>
          </a:p>
        </p:txBody>
      </p:sp>
      <p:sp>
        <p:nvSpPr>
          <p:cNvPr id="16" name="Freeform 24">
            <a:extLst>
              <a:ext uri="{FF2B5EF4-FFF2-40B4-BE49-F238E27FC236}">
                <a16:creationId xmlns:a16="http://schemas.microsoft.com/office/drawing/2014/main" id="{F83F80DE-E1AA-4B9A-9961-D167AEA2D556}"/>
              </a:ext>
            </a:extLst>
          </p:cNvPr>
          <p:cNvSpPr>
            <a:spLocks noEditPoints="1"/>
          </p:cNvSpPr>
          <p:nvPr/>
        </p:nvSpPr>
        <p:spPr bwMode="auto">
          <a:xfrm>
            <a:off x="7804081" y="2615573"/>
            <a:ext cx="336598" cy="220932"/>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75613" tIns="37806" rIns="75613" bIns="37806" numCol="1" anchor="t" anchorCtr="0" compatLnSpc="1">
            <a:prstTxWarp prst="textNoShape">
              <a:avLst/>
            </a:prstTxWarp>
          </a:bodyPr>
          <a:lstStyle/>
          <a:p>
            <a:endParaRPr lang="en-US" sz="1654">
              <a:latin typeface="Arial" panose="020B0604020202020204" pitchFamily="34" charset="0"/>
              <a:cs typeface="Arial" panose="020B0604020202020204" pitchFamily="34" charset="0"/>
              <a:sym typeface="Arial" panose="020B0604020202020204" pitchFamily="34" charset="0"/>
            </a:endParaRPr>
          </a:p>
        </p:txBody>
      </p:sp>
      <p:sp>
        <p:nvSpPr>
          <p:cNvPr id="17" name="TextBox 16">
            <a:extLst>
              <a:ext uri="{FF2B5EF4-FFF2-40B4-BE49-F238E27FC236}">
                <a16:creationId xmlns:a16="http://schemas.microsoft.com/office/drawing/2014/main" id="{28F23749-AD33-4FE1-8613-F363B558C397}"/>
              </a:ext>
            </a:extLst>
          </p:cNvPr>
          <p:cNvSpPr txBox="1"/>
          <p:nvPr/>
        </p:nvSpPr>
        <p:spPr>
          <a:xfrm>
            <a:off x="7683879" y="2867215"/>
            <a:ext cx="655677" cy="132737"/>
          </a:xfrm>
          <a:prstGeom prst="rect">
            <a:avLst/>
          </a:prstGeom>
          <a:solidFill>
            <a:schemeClr val="bg1"/>
          </a:solidFill>
        </p:spPr>
        <p:txBody>
          <a:bodyPr wrap="square" lIns="0" tIns="0" rIns="0" bIns="0" rtlCol="0">
            <a:noAutofit/>
          </a:bodyPr>
          <a:lstStyle/>
          <a:p>
            <a:pPr defTabSz="342569" fontAlgn="base">
              <a:spcBef>
                <a:spcPts val="900"/>
              </a:spcBef>
            </a:pPr>
            <a:r>
              <a:rPr lang="en-US" sz="900" dirty="0">
                <a:solidFill>
                  <a:srgbClr val="064E69"/>
                </a:solidFill>
                <a:cs typeface="Open Sans Light"/>
              </a:rPr>
              <a:t>Pharmacists</a:t>
            </a:r>
          </a:p>
        </p:txBody>
      </p:sp>
      <p:sp>
        <p:nvSpPr>
          <p:cNvPr id="18" name="Freeform 24">
            <a:extLst>
              <a:ext uri="{FF2B5EF4-FFF2-40B4-BE49-F238E27FC236}">
                <a16:creationId xmlns:a16="http://schemas.microsoft.com/office/drawing/2014/main" id="{0D7768A9-271A-4EB0-A19C-96337F2FDFDD}"/>
              </a:ext>
            </a:extLst>
          </p:cNvPr>
          <p:cNvSpPr>
            <a:spLocks noEditPoints="1"/>
          </p:cNvSpPr>
          <p:nvPr/>
        </p:nvSpPr>
        <p:spPr bwMode="auto">
          <a:xfrm>
            <a:off x="6507481" y="2606552"/>
            <a:ext cx="336598" cy="220932"/>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75613" tIns="37806" rIns="75613" bIns="37806" numCol="1" anchor="t" anchorCtr="0" compatLnSpc="1">
            <a:prstTxWarp prst="textNoShape">
              <a:avLst/>
            </a:prstTxWarp>
          </a:bodyPr>
          <a:lstStyle/>
          <a:p>
            <a:endParaRPr lang="en-US" sz="1654">
              <a:latin typeface="Arial" panose="020B0604020202020204" pitchFamily="34" charset="0"/>
              <a:cs typeface="Arial" panose="020B0604020202020204" pitchFamily="34" charset="0"/>
              <a:sym typeface="Arial" panose="020B0604020202020204" pitchFamily="34" charset="0"/>
            </a:endParaRPr>
          </a:p>
        </p:txBody>
      </p:sp>
      <p:sp>
        <p:nvSpPr>
          <p:cNvPr id="19" name="TextBox 18">
            <a:extLst>
              <a:ext uri="{FF2B5EF4-FFF2-40B4-BE49-F238E27FC236}">
                <a16:creationId xmlns:a16="http://schemas.microsoft.com/office/drawing/2014/main" id="{5D4B92CC-E775-4EA5-AA04-402793FDE6F3}"/>
              </a:ext>
            </a:extLst>
          </p:cNvPr>
          <p:cNvSpPr txBox="1"/>
          <p:nvPr/>
        </p:nvSpPr>
        <p:spPr>
          <a:xfrm>
            <a:off x="6387279" y="2858194"/>
            <a:ext cx="565688" cy="144350"/>
          </a:xfrm>
          <a:prstGeom prst="rect">
            <a:avLst/>
          </a:prstGeom>
          <a:solidFill>
            <a:schemeClr val="bg1"/>
          </a:solidFill>
        </p:spPr>
        <p:txBody>
          <a:bodyPr wrap="square" lIns="0" tIns="0" rIns="0" bIns="0" rtlCol="0">
            <a:noAutofit/>
          </a:bodyPr>
          <a:lstStyle/>
          <a:p>
            <a:pPr algn="ctr" defTabSz="342569" fontAlgn="base">
              <a:spcBef>
                <a:spcPts val="900"/>
              </a:spcBef>
            </a:pPr>
            <a:r>
              <a:rPr lang="en-US" sz="900" dirty="0">
                <a:solidFill>
                  <a:srgbClr val="064E69"/>
                </a:solidFill>
                <a:cs typeface="Open Sans Light"/>
              </a:rPr>
              <a:t>Physician Assistants  </a:t>
            </a:r>
          </a:p>
        </p:txBody>
      </p:sp>
      <p:sp>
        <p:nvSpPr>
          <p:cNvPr id="20" name="Rectangle: Rounded Corners 19">
            <a:extLst>
              <a:ext uri="{FF2B5EF4-FFF2-40B4-BE49-F238E27FC236}">
                <a16:creationId xmlns:a16="http://schemas.microsoft.com/office/drawing/2014/main" id="{0940A03A-74D3-4EE1-8FE2-6A1693CC88F3}"/>
              </a:ext>
            </a:extLst>
          </p:cNvPr>
          <p:cNvSpPr/>
          <p:nvPr/>
        </p:nvSpPr>
        <p:spPr>
          <a:xfrm>
            <a:off x="2085456" y="3229124"/>
            <a:ext cx="1386624"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Utilization  Management</a:t>
            </a:r>
          </a:p>
        </p:txBody>
      </p:sp>
      <p:sp>
        <p:nvSpPr>
          <p:cNvPr id="21" name="Rectangle: Rounded Corners 20">
            <a:extLst>
              <a:ext uri="{FF2B5EF4-FFF2-40B4-BE49-F238E27FC236}">
                <a16:creationId xmlns:a16="http://schemas.microsoft.com/office/drawing/2014/main" id="{A1F556BF-DF93-41B4-BCA2-12F04634DC42}"/>
              </a:ext>
            </a:extLst>
          </p:cNvPr>
          <p:cNvSpPr/>
          <p:nvPr/>
        </p:nvSpPr>
        <p:spPr>
          <a:xfrm>
            <a:off x="9904540" y="3229124"/>
            <a:ext cx="1221871"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MTM </a:t>
            </a:r>
          </a:p>
          <a:p>
            <a:pPr algn="ctr"/>
            <a:r>
              <a:rPr lang="en-US" sz="1350" dirty="0">
                <a:latin typeface="+mj-lt"/>
                <a:cs typeface="Open Sans Bold"/>
              </a:rPr>
              <a:t>Fulfillment</a:t>
            </a:r>
          </a:p>
        </p:txBody>
      </p:sp>
      <p:grpSp>
        <p:nvGrpSpPr>
          <p:cNvPr id="22" name="Group 21">
            <a:extLst>
              <a:ext uri="{FF2B5EF4-FFF2-40B4-BE49-F238E27FC236}">
                <a16:creationId xmlns:a16="http://schemas.microsoft.com/office/drawing/2014/main" id="{A3367F46-08A4-4732-86D9-EDD72D7323E0}"/>
              </a:ext>
            </a:extLst>
          </p:cNvPr>
          <p:cNvGrpSpPr/>
          <p:nvPr/>
        </p:nvGrpSpPr>
        <p:grpSpPr>
          <a:xfrm>
            <a:off x="3731098" y="2633800"/>
            <a:ext cx="450004" cy="343447"/>
            <a:chOff x="4038475" y="5385584"/>
            <a:chExt cx="600005" cy="457929"/>
          </a:xfrm>
        </p:grpSpPr>
        <p:sp>
          <p:nvSpPr>
            <p:cNvPr id="23" name="Freeform 24">
              <a:extLst>
                <a:ext uri="{FF2B5EF4-FFF2-40B4-BE49-F238E27FC236}">
                  <a16:creationId xmlns:a16="http://schemas.microsoft.com/office/drawing/2014/main" id="{0A3249B6-CD38-4283-862D-24FA82D07DE6}"/>
                </a:ext>
              </a:extLst>
            </p:cNvPr>
            <p:cNvSpPr>
              <a:spLocks noEditPoints="1"/>
            </p:cNvSpPr>
            <p:nvPr/>
          </p:nvSpPr>
          <p:spPr bwMode="auto">
            <a:xfrm>
              <a:off x="4052530" y="5385584"/>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75613" tIns="37806" rIns="75613" bIns="37806" numCol="1" anchor="t" anchorCtr="0" compatLnSpc="1">
              <a:prstTxWarp prst="textNoShape">
                <a:avLst/>
              </a:prstTxWarp>
            </a:bodyPr>
            <a:lstStyle/>
            <a:p>
              <a:endParaRPr lang="en-US" sz="1654">
                <a:latin typeface="Arial" panose="020B0604020202020204" pitchFamily="34" charset="0"/>
                <a:cs typeface="Arial" panose="020B0604020202020204" pitchFamily="34" charset="0"/>
                <a:sym typeface="Arial" panose="020B0604020202020204" pitchFamily="34" charset="0"/>
              </a:endParaRPr>
            </a:p>
          </p:txBody>
        </p:sp>
        <p:sp>
          <p:nvSpPr>
            <p:cNvPr id="24" name="TextBox 23">
              <a:extLst>
                <a:ext uri="{FF2B5EF4-FFF2-40B4-BE49-F238E27FC236}">
                  <a16:creationId xmlns:a16="http://schemas.microsoft.com/office/drawing/2014/main" id="{375BE167-0529-453A-826B-C1E4FAD55782}"/>
                </a:ext>
              </a:extLst>
            </p:cNvPr>
            <p:cNvSpPr txBox="1"/>
            <p:nvPr/>
          </p:nvSpPr>
          <p:spPr>
            <a:xfrm>
              <a:off x="4038475" y="5684957"/>
              <a:ext cx="600005" cy="158556"/>
            </a:xfrm>
            <a:prstGeom prst="rect">
              <a:avLst/>
            </a:prstGeom>
            <a:solidFill>
              <a:schemeClr val="bg1"/>
            </a:solidFill>
          </p:spPr>
          <p:txBody>
            <a:bodyPr wrap="square" lIns="0" tIns="0" rIns="0" bIns="0" rtlCol="0">
              <a:noAutofit/>
            </a:bodyPr>
            <a:lstStyle/>
            <a:p>
              <a:pPr defTabSz="342569" fontAlgn="base">
                <a:spcBef>
                  <a:spcPts val="900"/>
                </a:spcBef>
              </a:pPr>
              <a:r>
                <a:rPr lang="en-US" sz="900" dirty="0">
                  <a:solidFill>
                    <a:srgbClr val="064E69"/>
                  </a:solidFill>
                  <a:cs typeface="Open Sans Light"/>
                </a:rPr>
                <a:t>Nurses</a:t>
              </a:r>
            </a:p>
          </p:txBody>
        </p:sp>
      </p:grpSp>
      <p:sp>
        <p:nvSpPr>
          <p:cNvPr id="25" name="Oval 24">
            <a:extLst>
              <a:ext uri="{FF2B5EF4-FFF2-40B4-BE49-F238E27FC236}">
                <a16:creationId xmlns:a16="http://schemas.microsoft.com/office/drawing/2014/main" id="{33F564CC-F757-4342-8A65-61C64F7192C8}"/>
              </a:ext>
            </a:extLst>
          </p:cNvPr>
          <p:cNvSpPr/>
          <p:nvPr/>
        </p:nvSpPr>
        <p:spPr>
          <a:xfrm>
            <a:off x="5392073" y="4910284"/>
            <a:ext cx="1783814" cy="560651"/>
          </a:xfrm>
          <a:prstGeom prst="ellipse">
            <a:avLst/>
          </a:prstGeom>
          <a:solidFill>
            <a:srgbClr val="003C54"/>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solidFill>
                  <a:schemeClr val="bg1"/>
                </a:solidFill>
                <a:latin typeface="Open Sans" panose="020B0606030504020204" pitchFamily="34" charset="0"/>
                <a:ea typeface="Open Sans" panose="020B0606030504020204" pitchFamily="34" charset="0"/>
                <a:cs typeface="Open Sans" panose="020B0606030504020204" pitchFamily="34" charset="0"/>
              </a:rPr>
              <a:t>UDF</a:t>
            </a:r>
          </a:p>
          <a:p>
            <a:pPr algn="ctr"/>
            <a:r>
              <a:rPr lang="en-US" sz="75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Info and data)</a:t>
            </a:r>
          </a:p>
        </p:txBody>
      </p:sp>
      <p:cxnSp>
        <p:nvCxnSpPr>
          <p:cNvPr id="26" name="Straight Connector 25">
            <a:extLst>
              <a:ext uri="{FF2B5EF4-FFF2-40B4-BE49-F238E27FC236}">
                <a16:creationId xmlns:a16="http://schemas.microsoft.com/office/drawing/2014/main" id="{65D9C460-C518-41BD-A811-95B704ED9CDD}"/>
              </a:ext>
            </a:extLst>
          </p:cNvPr>
          <p:cNvCxnSpPr>
            <a:cxnSpLocks/>
            <a:stCxn id="12" idx="2"/>
            <a:endCxn id="25" idx="0"/>
          </p:cNvCxnSpPr>
          <p:nvPr/>
        </p:nvCxnSpPr>
        <p:spPr>
          <a:xfrm>
            <a:off x="2666686" y="4406574"/>
            <a:ext cx="3617294" cy="50371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E7DF4E1-00A2-431A-8114-90AD7B71F343}"/>
              </a:ext>
            </a:extLst>
          </p:cNvPr>
          <p:cNvGrpSpPr/>
          <p:nvPr/>
        </p:nvGrpSpPr>
        <p:grpSpPr>
          <a:xfrm>
            <a:off x="4493432" y="2605823"/>
            <a:ext cx="137537" cy="248909"/>
            <a:chOff x="1893888" y="3924300"/>
            <a:chExt cx="369888" cy="628650"/>
          </a:xfrm>
          <a:solidFill>
            <a:srgbClr val="002060"/>
          </a:solidFill>
        </p:grpSpPr>
        <p:sp>
          <p:nvSpPr>
            <p:cNvPr id="28" name="Freeform 37">
              <a:extLst>
                <a:ext uri="{FF2B5EF4-FFF2-40B4-BE49-F238E27FC236}">
                  <a16:creationId xmlns:a16="http://schemas.microsoft.com/office/drawing/2014/main" id="{C1F45008-1E38-44DE-9644-FD377DA7E2FC}"/>
                </a:ext>
              </a:extLst>
            </p:cNvPr>
            <p:cNvSpPr>
              <a:spLocks/>
            </p:cNvSpPr>
            <p:nvPr/>
          </p:nvSpPr>
          <p:spPr bwMode="auto">
            <a:xfrm>
              <a:off x="1893888" y="3924300"/>
              <a:ext cx="369888" cy="347663"/>
            </a:xfrm>
            <a:custGeom>
              <a:avLst/>
              <a:gdLst>
                <a:gd name="T0" fmla="*/ 40 w 67"/>
                <a:gd name="T1" fmla="*/ 9 h 63"/>
                <a:gd name="T2" fmla="*/ 27 w 67"/>
                <a:gd name="T3" fmla="*/ 13 h 63"/>
                <a:gd name="T4" fmla="*/ 13 w 67"/>
                <a:gd name="T5" fmla="*/ 0 h 63"/>
                <a:gd name="T6" fmla="*/ 0 w 67"/>
                <a:gd name="T7" fmla="*/ 14 h 63"/>
                <a:gd name="T8" fmla="*/ 13 w 67"/>
                <a:gd name="T9" fmla="*/ 27 h 63"/>
                <a:gd name="T10" fmla="*/ 15 w 67"/>
                <a:gd name="T11" fmla="*/ 27 h 63"/>
                <a:gd name="T12" fmla="*/ 13 w 67"/>
                <a:gd name="T13" fmla="*/ 36 h 63"/>
                <a:gd name="T14" fmla="*/ 40 w 67"/>
                <a:gd name="T15" fmla="*/ 63 h 63"/>
                <a:gd name="T16" fmla="*/ 67 w 67"/>
                <a:gd name="T17" fmla="*/ 36 h 63"/>
                <a:gd name="T18" fmla="*/ 40 w 67"/>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3">
                  <a:moveTo>
                    <a:pt x="40" y="9"/>
                  </a:moveTo>
                  <a:cubicBezTo>
                    <a:pt x="35" y="9"/>
                    <a:pt x="30" y="10"/>
                    <a:pt x="27" y="13"/>
                  </a:cubicBezTo>
                  <a:cubicBezTo>
                    <a:pt x="26" y="6"/>
                    <a:pt x="20" y="0"/>
                    <a:pt x="13" y="0"/>
                  </a:cubicBezTo>
                  <a:cubicBezTo>
                    <a:pt x="6" y="0"/>
                    <a:pt x="0" y="6"/>
                    <a:pt x="0" y="14"/>
                  </a:cubicBezTo>
                  <a:cubicBezTo>
                    <a:pt x="0" y="21"/>
                    <a:pt x="6" y="27"/>
                    <a:pt x="13" y="27"/>
                  </a:cubicBezTo>
                  <a:cubicBezTo>
                    <a:pt x="14" y="27"/>
                    <a:pt x="14" y="27"/>
                    <a:pt x="15" y="27"/>
                  </a:cubicBezTo>
                  <a:cubicBezTo>
                    <a:pt x="14" y="30"/>
                    <a:pt x="13" y="33"/>
                    <a:pt x="13" y="36"/>
                  </a:cubicBezTo>
                  <a:cubicBezTo>
                    <a:pt x="13" y="51"/>
                    <a:pt x="25" y="63"/>
                    <a:pt x="40" y="63"/>
                  </a:cubicBezTo>
                  <a:cubicBezTo>
                    <a:pt x="55" y="63"/>
                    <a:pt x="67" y="51"/>
                    <a:pt x="67" y="36"/>
                  </a:cubicBezTo>
                  <a:cubicBezTo>
                    <a:pt x="67" y="21"/>
                    <a:pt x="55" y="9"/>
                    <a:pt x="40" y="9"/>
                  </a:cubicBezTo>
                  <a:close/>
                </a:path>
              </a:pathLst>
            </a:custGeom>
            <a:solidFill>
              <a:srgbClr val="002060"/>
            </a:solid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29" name="Freeform 38">
              <a:extLst>
                <a:ext uri="{FF2B5EF4-FFF2-40B4-BE49-F238E27FC236}">
                  <a16:creationId xmlns:a16="http://schemas.microsoft.com/office/drawing/2014/main" id="{0F9138E9-FD99-4179-882B-6C6D774590D2}"/>
                </a:ext>
              </a:extLst>
            </p:cNvPr>
            <p:cNvSpPr>
              <a:spLocks/>
            </p:cNvSpPr>
            <p:nvPr/>
          </p:nvSpPr>
          <p:spPr bwMode="auto">
            <a:xfrm>
              <a:off x="1965326" y="4305300"/>
              <a:ext cx="138113" cy="247650"/>
            </a:xfrm>
            <a:custGeom>
              <a:avLst/>
              <a:gdLst>
                <a:gd name="T0" fmla="*/ 10 w 25"/>
                <a:gd name="T1" fmla="*/ 17 h 45"/>
                <a:gd name="T2" fmla="*/ 10 w 25"/>
                <a:gd name="T3" fmla="*/ 0 h 45"/>
                <a:gd name="T4" fmla="*/ 0 w 25"/>
                <a:gd name="T5" fmla="*/ 20 h 45"/>
                <a:gd name="T6" fmla="*/ 0 w 25"/>
                <a:gd name="T7" fmla="*/ 20 h 45"/>
                <a:gd name="T8" fmla="*/ 0 w 25"/>
                <a:gd name="T9" fmla="*/ 45 h 45"/>
                <a:gd name="T10" fmla="*/ 25 w 25"/>
                <a:gd name="T11" fmla="*/ 45 h 45"/>
                <a:gd name="T12" fmla="*/ 25 w 25"/>
                <a:gd name="T13" fmla="*/ 17 h 45"/>
                <a:gd name="T14" fmla="*/ 10 w 25"/>
                <a:gd name="T15" fmla="*/ 1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10" y="17"/>
                  </a:moveTo>
                  <a:cubicBezTo>
                    <a:pt x="10" y="0"/>
                    <a:pt x="10" y="0"/>
                    <a:pt x="10" y="0"/>
                  </a:cubicBezTo>
                  <a:cubicBezTo>
                    <a:pt x="4" y="5"/>
                    <a:pt x="0" y="12"/>
                    <a:pt x="0" y="20"/>
                  </a:cubicBezTo>
                  <a:cubicBezTo>
                    <a:pt x="0" y="20"/>
                    <a:pt x="0" y="20"/>
                    <a:pt x="0" y="20"/>
                  </a:cubicBezTo>
                  <a:cubicBezTo>
                    <a:pt x="0" y="45"/>
                    <a:pt x="0" y="45"/>
                    <a:pt x="0" y="45"/>
                  </a:cubicBezTo>
                  <a:cubicBezTo>
                    <a:pt x="25" y="45"/>
                    <a:pt x="25" y="45"/>
                    <a:pt x="25" y="45"/>
                  </a:cubicBezTo>
                  <a:cubicBezTo>
                    <a:pt x="25" y="17"/>
                    <a:pt x="25" y="17"/>
                    <a:pt x="25" y="17"/>
                  </a:cubicBezTo>
                  <a:lnTo>
                    <a:pt x="10" y="17"/>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30" name="Freeform 39">
              <a:extLst>
                <a:ext uri="{FF2B5EF4-FFF2-40B4-BE49-F238E27FC236}">
                  <a16:creationId xmlns:a16="http://schemas.microsoft.com/office/drawing/2014/main" id="{F56880CD-907D-4383-A709-38C2FB2E2BC0}"/>
                </a:ext>
              </a:extLst>
            </p:cNvPr>
            <p:cNvSpPr>
              <a:spLocks/>
            </p:cNvSpPr>
            <p:nvPr/>
          </p:nvSpPr>
          <p:spPr bwMode="auto">
            <a:xfrm>
              <a:off x="2125663" y="4316413"/>
              <a:ext cx="66675" cy="65088"/>
            </a:xfrm>
            <a:custGeom>
              <a:avLst/>
              <a:gdLst>
                <a:gd name="T0" fmla="*/ 42 w 42"/>
                <a:gd name="T1" fmla="*/ 41 h 41"/>
                <a:gd name="T2" fmla="*/ 42 w 42"/>
                <a:gd name="T3" fmla="*/ 0 h 41"/>
                <a:gd name="T4" fmla="*/ 0 w 42"/>
                <a:gd name="T5" fmla="*/ 41 h 41"/>
                <a:gd name="T6" fmla="*/ 42 w 42"/>
                <a:gd name="T7" fmla="*/ 41 h 41"/>
              </a:gdLst>
              <a:ahLst/>
              <a:cxnLst>
                <a:cxn ang="0">
                  <a:pos x="T0" y="T1"/>
                </a:cxn>
                <a:cxn ang="0">
                  <a:pos x="T2" y="T3"/>
                </a:cxn>
                <a:cxn ang="0">
                  <a:pos x="T4" y="T5"/>
                </a:cxn>
                <a:cxn ang="0">
                  <a:pos x="T6" y="T7"/>
                </a:cxn>
              </a:cxnLst>
              <a:rect l="0" t="0" r="r" b="b"/>
              <a:pathLst>
                <a:path w="42" h="41">
                  <a:moveTo>
                    <a:pt x="42" y="41"/>
                  </a:moveTo>
                  <a:lnTo>
                    <a:pt x="42" y="0"/>
                  </a:lnTo>
                  <a:lnTo>
                    <a:pt x="0" y="41"/>
                  </a:lnTo>
                  <a:lnTo>
                    <a:pt x="42" y="4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31" name="Freeform 40">
              <a:extLst>
                <a:ext uri="{FF2B5EF4-FFF2-40B4-BE49-F238E27FC236}">
                  <a16:creationId xmlns:a16="http://schemas.microsoft.com/office/drawing/2014/main" id="{F25DCBEA-9956-4090-9AA7-3A31E8093F7F}"/>
                </a:ext>
              </a:extLst>
            </p:cNvPr>
            <p:cNvSpPr>
              <a:spLocks/>
            </p:cNvSpPr>
            <p:nvPr/>
          </p:nvSpPr>
          <p:spPr bwMode="auto">
            <a:xfrm>
              <a:off x="2125663" y="4305300"/>
              <a:ext cx="138113" cy="247650"/>
            </a:xfrm>
            <a:custGeom>
              <a:avLst/>
              <a:gdLst>
                <a:gd name="T0" fmla="*/ 25 w 25"/>
                <a:gd name="T1" fmla="*/ 20 h 45"/>
                <a:gd name="T2" fmla="*/ 25 w 25"/>
                <a:gd name="T3" fmla="*/ 20 h 45"/>
                <a:gd name="T4" fmla="*/ 15 w 25"/>
                <a:gd name="T5" fmla="*/ 0 h 45"/>
                <a:gd name="T6" fmla="*/ 15 w 25"/>
                <a:gd name="T7" fmla="*/ 17 h 45"/>
                <a:gd name="T8" fmla="*/ 0 w 25"/>
                <a:gd name="T9" fmla="*/ 17 h 45"/>
                <a:gd name="T10" fmla="*/ 0 w 25"/>
                <a:gd name="T11" fmla="*/ 45 h 45"/>
                <a:gd name="T12" fmla="*/ 25 w 25"/>
                <a:gd name="T13" fmla="*/ 45 h 45"/>
                <a:gd name="T14" fmla="*/ 25 w 25"/>
                <a:gd name="T15" fmla="*/ 2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25" y="20"/>
                  </a:moveTo>
                  <a:cubicBezTo>
                    <a:pt x="25" y="20"/>
                    <a:pt x="25" y="20"/>
                    <a:pt x="25" y="20"/>
                  </a:cubicBezTo>
                  <a:cubicBezTo>
                    <a:pt x="25" y="12"/>
                    <a:pt x="21" y="5"/>
                    <a:pt x="15" y="0"/>
                  </a:cubicBezTo>
                  <a:cubicBezTo>
                    <a:pt x="15" y="17"/>
                    <a:pt x="15" y="17"/>
                    <a:pt x="15" y="17"/>
                  </a:cubicBezTo>
                  <a:cubicBezTo>
                    <a:pt x="0" y="17"/>
                    <a:pt x="0" y="17"/>
                    <a:pt x="0" y="17"/>
                  </a:cubicBezTo>
                  <a:cubicBezTo>
                    <a:pt x="0" y="45"/>
                    <a:pt x="0" y="45"/>
                    <a:pt x="0" y="45"/>
                  </a:cubicBezTo>
                  <a:cubicBezTo>
                    <a:pt x="25" y="45"/>
                    <a:pt x="25" y="45"/>
                    <a:pt x="25" y="45"/>
                  </a:cubicBezTo>
                  <a:lnTo>
                    <a:pt x="25" y="20"/>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32" name="Freeform 41">
              <a:extLst>
                <a:ext uri="{FF2B5EF4-FFF2-40B4-BE49-F238E27FC236}">
                  <a16:creationId xmlns:a16="http://schemas.microsoft.com/office/drawing/2014/main" id="{4F5BD544-9306-42DF-85E8-A2DE5E15EAC1}"/>
                </a:ext>
              </a:extLst>
            </p:cNvPr>
            <p:cNvSpPr>
              <a:spLocks/>
            </p:cNvSpPr>
            <p:nvPr/>
          </p:nvSpPr>
          <p:spPr bwMode="auto">
            <a:xfrm>
              <a:off x="2036763" y="4316413"/>
              <a:ext cx="66675" cy="65088"/>
            </a:xfrm>
            <a:custGeom>
              <a:avLst/>
              <a:gdLst>
                <a:gd name="T0" fmla="*/ 0 w 42"/>
                <a:gd name="T1" fmla="*/ 41 h 41"/>
                <a:gd name="T2" fmla="*/ 42 w 42"/>
                <a:gd name="T3" fmla="*/ 41 h 41"/>
                <a:gd name="T4" fmla="*/ 0 w 42"/>
                <a:gd name="T5" fmla="*/ 0 h 41"/>
                <a:gd name="T6" fmla="*/ 0 w 42"/>
                <a:gd name="T7" fmla="*/ 41 h 41"/>
              </a:gdLst>
              <a:ahLst/>
              <a:cxnLst>
                <a:cxn ang="0">
                  <a:pos x="T0" y="T1"/>
                </a:cxn>
                <a:cxn ang="0">
                  <a:pos x="T2" y="T3"/>
                </a:cxn>
                <a:cxn ang="0">
                  <a:pos x="T4" y="T5"/>
                </a:cxn>
                <a:cxn ang="0">
                  <a:pos x="T6" y="T7"/>
                </a:cxn>
              </a:cxnLst>
              <a:rect l="0" t="0" r="r" b="b"/>
              <a:pathLst>
                <a:path w="42" h="41">
                  <a:moveTo>
                    <a:pt x="0" y="41"/>
                  </a:moveTo>
                  <a:lnTo>
                    <a:pt x="42" y="41"/>
                  </a:lnTo>
                  <a:lnTo>
                    <a:pt x="0" y="0"/>
                  </a:lnTo>
                  <a:lnTo>
                    <a:pt x="0" y="4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grpSp>
      <p:sp>
        <p:nvSpPr>
          <p:cNvPr id="33" name="TextBox 32">
            <a:extLst>
              <a:ext uri="{FF2B5EF4-FFF2-40B4-BE49-F238E27FC236}">
                <a16:creationId xmlns:a16="http://schemas.microsoft.com/office/drawing/2014/main" id="{63732A7F-4594-489D-90A1-64B6006E61FF}"/>
              </a:ext>
            </a:extLst>
          </p:cNvPr>
          <p:cNvSpPr txBox="1"/>
          <p:nvPr/>
        </p:nvSpPr>
        <p:spPr>
          <a:xfrm>
            <a:off x="4450915" y="2858329"/>
            <a:ext cx="293458" cy="118918"/>
          </a:xfrm>
          <a:prstGeom prst="rect">
            <a:avLst/>
          </a:prstGeom>
          <a:solidFill>
            <a:schemeClr val="bg1"/>
          </a:solidFill>
        </p:spPr>
        <p:txBody>
          <a:bodyPr wrap="square" lIns="0" tIns="0" rIns="0" bIns="0" rtlCol="0">
            <a:noAutofit/>
          </a:bodyPr>
          <a:lstStyle/>
          <a:p>
            <a:pPr defTabSz="342569" fontAlgn="base">
              <a:spcBef>
                <a:spcPts val="900"/>
              </a:spcBef>
            </a:pPr>
            <a:r>
              <a:rPr lang="en-US" sz="900" dirty="0">
                <a:solidFill>
                  <a:srgbClr val="064E69"/>
                </a:solidFill>
                <a:cs typeface="Open Sans Light"/>
              </a:rPr>
              <a:t>CMO</a:t>
            </a:r>
          </a:p>
        </p:txBody>
      </p:sp>
      <p:sp>
        <p:nvSpPr>
          <p:cNvPr id="34" name="Rectangle: Rounded Corners 33">
            <a:extLst>
              <a:ext uri="{FF2B5EF4-FFF2-40B4-BE49-F238E27FC236}">
                <a16:creationId xmlns:a16="http://schemas.microsoft.com/office/drawing/2014/main" id="{A2882D32-FBEF-48F4-92E7-8C16A781DD2A}"/>
              </a:ext>
            </a:extLst>
          </p:cNvPr>
          <p:cNvSpPr/>
          <p:nvPr/>
        </p:nvSpPr>
        <p:spPr>
          <a:xfrm>
            <a:off x="5590668" y="5586265"/>
            <a:ext cx="1386624"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Quality  Management</a:t>
            </a:r>
          </a:p>
        </p:txBody>
      </p:sp>
      <p:sp>
        <p:nvSpPr>
          <p:cNvPr id="35" name="Freeform 24">
            <a:extLst>
              <a:ext uri="{FF2B5EF4-FFF2-40B4-BE49-F238E27FC236}">
                <a16:creationId xmlns:a16="http://schemas.microsoft.com/office/drawing/2014/main" id="{20FEFAFF-F1C2-467E-AE3B-0C73F0AE61BE}"/>
              </a:ext>
            </a:extLst>
          </p:cNvPr>
          <p:cNvSpPr>
            <a:spLocks noEditPoints="1"/>
          </p:cNvSpPr>
          <p:nvPr/>
        </p:nvSpPr>
        <p:spPr bwMode="auto">
          <a:xfrm>
            <a:off x="5174847" y="2594459"/>
            <a:ext cx="336598" cy="220932"/>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75613" tIns="37806" rIns="75613" bIns="37806" numCol="1" anchor="t" anchorCtr="0" compatLnSpc="1">
            <a:prstTxWarp prst="textNoShape">
              <a:avLst/>
            </a:prstTxWarp>
          </a:bodyPr>
          <a:lstStyle/>
          <a:p>
            <a:endParaRPr lang="en-US" sz="1654">
              <a:latin typeface="Arial" panose="020B0604020202020204" pitchFamily="34" charset="0"/>
              <a:cs typeface="Arial" panose="020B0604020202020204" pitchFamily="34" charset="0"/>
              <a:sym typeface="Arial" panose="020B0604020202020204" pitchFamily="34" charset="0"/>
            </a:endParaRPr>
          </a:p>
        </p:txBody>
      </p:sp>
      <p:sp>
        <p:nvSpPr>
          <p:cNvPr id="36" name="TextBox 35">
            <a:extLst>
              <a:ext uri="{FF2B5EF4-FFF2-40B4-BE49-F238E27FC236}">
                <a16:creationId xmlns:a16="http://schemas.microsoft.com/office/drawing/2014/main" id="{C167D971-221A-47DD-A06D-D0B426CE3D41}"/>
              </a:ext>
            </a:extLst>
          </p:cNvPr>
          <p:cNvSpPr txBox="1"/>
          <p:nvPr/>
        </p:nvSpPr>
        <p:spPr>
          <a:xfrm>
            <a:off x="4957150" y="2805568"/>
            <a:ext cx="869847" cy="175205"/>
          </a:xfrm>
          <a:prstGeom prst="rect">
            <a:avLst/>
          </a:prstGeom>
          <a:solidFill>
            <a:schemeClr val="bg1"/>
          </a:solidFill>
        </p:spPr>
        <p:txBody>
          <a:bodyPr wrap="square" lIns="0" tIns="0" rIns="0" bIns="0" rtlCol="0">
            <a:noAutofit/>
          </a:bodyPr>
          <a:lstStyle/>
          <a:p>
            <a:pPr algn="ctr" defTabSz="342569" fontAlgn="base"/>
            <a:r>
              <a:rPr lang="en-US" sz="900" dirty="0">
                <a:solidFill>
                  <a:srgbClr val="064E69"/>
                </a:solidFill>
                <a:cs typeface="Open Sans Light"/>
              </a:rPr>
              <a:t>Data Analysts</a:t>
            </a:r>
          </a:p>
          <a:p>
            <a:pPr algn="ctr" defTabSz="342569" fontAlgn="base"/>
            <a:r>
              <a:rPr lang="en-US" sz="900" dirty="0">
                <a:solidFill>
                  <a:srgbClr val="064E69"/>
                </a:solidFill>
                <a:cs typeface="Open Sans Light"/>
              </a:rPr>
              <a:t>Outreach Teams</a:t>
            </a:r>
          </a:p>
        </p:txBody>
      </p:sp>
      <p:cxnSp>
        <p:nvCxnSpPr>
          <p:cNvPr id="37" name="Straight Connector 36">
            <a:extLst>
              <a:ext uri="{FF2B5EF4-FFF2-40B4-BE49-F238E27FC236}">
                <a16:creationId xmlns:a16="http://schemas.microsoft.com/office/drawing/2014/main" id="{0FDC03C6-DBFC-438D-80B0-4A4E82107DCE}"/>
              </a:ext>
            </a:extLst>
          </p:cNvPr>
          <p:cNvCxnSpPr>
            <a:cxnSpLocks/>
            <a:stCxn id="9" idx="2"/>
            <a:endCxn id="25" idx="0"/>
          </p:cNvCxnSpPr>
          <p:nvPr/>
        </p:nvCxnSpPr>
        <p:spPr>
          <a:xfrm flipH="1">
            <a:off x="6283980" y="4410028"/>
            <a:ext cx="1727737" cy="50025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26C1CC-583E-4C37-A635-C2D0367BDC2B}"/>
              </a:ext>
            </a:extLst>
          </p:cNvPr>
          <p:cNvSpPr txBox="1"/>
          <p:nvPr/>
        </p:nvSpPr>
        <p:spPr>
          <a:xfrm>
            <a:off x="5311203" y="3229124"/>
            <a:ext cx="685800" cy="685800"/>
          </a:xfrm>
          <a:prstGeom prst="rect">
            <a:avLst/>
          </a:prstGeom>
          <a:noFill/>
        </p:spPr>
        <p:txBody>
          <a:bodyPr wrap="none" lIns="0" tIns="0" rIns="0" bIns="0" rtlCol="0">
            <a:noAutofit/>
          </a:bodyPr>
          <a:lstStyle/>
          <a:p>
            <a:pPr defTabSz="342569" fontAlgn="base">
              <a:spcBef>
                <a:spcPts val="900"/>
              </a:spcBef>
            </a:pPr>
            <a:endParaRPr lang="en-US" sz="1350" dirty="0" err="1">
              <a:solidFill>
                <a:schemeClr val="tx2"/>
              </a:solidFill>
              <a:cs typeface="Open Sans Light"/>
            </a:endParaRPr>
          </a:p>
        </p:txBody>
      </p:sp>
      <p:sp>
        <p:nvSpPr>
          <p:cNvPr id="39" name="TextBox 38">
            <a:extLst>
              <a:ext uri="{FF2B5EF4-FFF2-40B4-BE49-F238E27FC236}">
                <a16:creationId xmlns:a16="http://schemas.microsoft.com/office/drawing/2014/main" id="{7CD05ADB-4083-4F25-B562-0048EA18817E}"/>
              </a:ext>
            </a:extLst>
          </p:cNvPr>
          <p:cNvSpPr txBox="1"/>
          <p:nvPr/>
        </p:nvSpPr>
        <p:spPr>
          <a:xfrm>
            <a:off x="719528" y="2530894"/>
            <a:ext cx="1218534" cy="195145"/>
          </a:xfrm>
          <a:prstGeom prst="rect">
            <a:avLst/>
          </a:prstGeom>
          <a:noFill/>
        </p:spPr>
        <p:txBody>
          <a:bodyPr wrap="none" lIns="0" tIns="0" rIns="0" bIns="0" rtlCol="0">
            <a:noAutofit/>
          </a:bodyPr>
          <a:lstStyle/>
          <a:p>
            <a:pPr defTabSz="342569" fontAlgn="base">
              <a:spcBef>
                <a:spcPts val="900"/>
              </a:spcBef>
            </a:pPr>
            <a:r>
              <a:rPr lang="en-US" sz="1600" b="1" dirty="0">
                <a:solidFill>
                  <a:srgbClr val="003C54"/>
                </a:solidFill>
                <a:cs typeface="Open Sans Light"/>
              </a:rPr>
              <a:t>Clinical Platform </a:t>
            </a:r>
          </a:p>
        </p:txBody>
      </p:sp>
      <p:sp>
        <p:nvSpPr>
          <p:cNvPr id="40" name="Rectangle 39">
            <a:extLst>
              <a:ext uri="{FF2B5EF4-FFF2-40B4-BE49-F238E27FC236}">
                <a16:creationId xmlns:a16="http://schemas.microsoft.com/office/drawing/2014/main" id="{70E3DF99-FA5F-4790-ABA1-8660747F2223}"/>
              </a:ext>
            </a:extLst>
          </p:cNvPr>
          <p:cNvSpPr/>
          <p:nvPr/>
        </p:nvSpPr>
        <p:spPr>
          <a:xfrm>
            <a:off x="678267" y="2519905"/>
            <a:ext cx="10448144" cy="387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mj-lt"/>
              <a:cs typeface="Open Sans Bold"/>
            </a:endParaRPr>
          </a:p>
        </p:txBody>
      </p:sp>
      <p:sp>
        <p:nvSpPr>
          <p:cNvPr id="41" name="Rectangle: Rounded Corners 40">
            <a:extLst>
              <a:ext uri="{FF2B5EF4-FFF2-40B4-BE49-F238E27FC236}">
                <a16:creationId xmlns:a16="http://schemas.microsoft.com/office/drawing/2014/main" id="{E9838CC3-6B13-4E93-8988-656D6AFFDDA6}"/>
              </a:ext>
            </a:extLst>
          </p:cNvPr>
          <p:cNvSpPr/>
          <p:nvPr/>
        </p:nvSpPr>
        <p:spPr>
          <a:xfrm>
            <a:off x="4764952" y="3229124"/>
            <a:ext cx="1386624"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Wellness Management</a:t>
            </a:r>
          </a:p>
        </p:txBody>
      </p:sp>
      <p:sp>
        <p:nvSpPr>
          <p:cNvPr id="42" name="Rectangle: Rounded Corners 41">
            <a:extLst>
              <a:ext uri="{FF2B5EF4-FFF2-40B4-BE49-F238E27FC236}">
                <a16:creationId xmlns:a16="http://schemas.microsoft.com/office/drawing/2014/main" id="{A96C36A7-573D-4B53-B055-B52B067CE681}"/>
              </a:ext>
            </a:extLst>
          </p:cNvPr>
          <p:cNvSpPr/>
          <p:nvPr/>
        </p:nvSpPr>
        <p:spPr>
          <a:xfrm>
            <a:off x="3450494" y="3229124"/>
            <a:ext cx="1386119"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Disease</a:t>
            </a:r>
          </a:p>
          <a:p>
            <a:pPr algn="ctr"/>
            <a:r>
              <a:rPr lang="en-US" sz="1350" dirty="0">
                <a:latin typeface="+mj-lt"/>
                <a:cs typeface="Open Sans Bold"/>
              </a:rPr>
              <a:t>Management</a:t>
            </a:r>
          </a:p>
        </p:txBody>
      </p:sp>
      <p:sp>
        <p:nvSpPr>
          <p:cNvPr id="43" name="Rectangle: Rounded Corners 42">
            <a:extLst>
              <a:ext uri="{FF2B5EF4-FFF2-40B4-BE49-F238E27FC236}">
                <a16:creationId xmlns:a16="http://schemas.microsoft.com/office/drawing/2014/main" id="{76994F8E-CF6A-40B9-95B9-E106B0F3DA03}"/>
              </a:ext>
            </a:extLst>
          </p:cNvPr>
          <p:cNvSpPr/>
          <p:nvPr/>
        </p:nvSpPr>
        <p:spPr>
          <a:xfrm>
            <a:off x="6085399" y="3229124"/>
            <a:ext cx="1386119"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Incentive</a:t>
            </a:r>
          </a:p>
          <a:p>
            <a:pPr algn="ctr"/>
            <a:r>
              <a:rPr lang="en-US" sz="1350" dirty="0">
                <a:latin typeface="+mj-lt"/>
                <a:cs typeface="Open Sans Bold"/>
              </a:rPr>
              <a:t>Management</a:t>
            </a:r>
          </a:p>
        </p:txBody>
      </p:sp>
      <p:sp>
        <p:nvSpPr>
          <p:cNvPr id="44" name="Rectangle: Rounded Corners 43">
            <a:extLst>
              <a:ext uri="{FF2B5EF4-FFF2-40B4-BE49-F238E27FC236}">
                <a16:creationId xmlns:a16="http://schemas.microsoft.com/office/drawing/2014/main" id="{F3BD3349-4AC6-4EB8-B319-9D4ABE59F105}"/>
              </a:ext>
            </a:extLst>
          </p:cNvPr>
          <p:cNvSpPr/>
          <p:nvPr/>
        </p:nvSpPr>
        <p:spPr>
          <a:xfrm>
            <a:off x="7391628" y="3229124"/>
            <a:ext cx="1386119" cy="53067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Population</a:t>
            </a:r>
          </a:p>
          <a:p>
            <a:pPr algn="ctr"/>
            <a:r>
              <a:rPr lang="en-US" sz="1350" dirty="0">
                <a:latin typeface="+mj-lt"/>
                <a:cs typeface="Open Sans Bold"/>
              </a:rPr>
              <a:t>Health</a:t>
            </a:r>
          </a:p>
        </p:txBody>
      </p:sp>
      <p:sp>
        <p:nvSpPr>
          <p:cNvPr id="45" name="Rectangle 44">
            <a:extLst>
              <a:ext uri="{FF2B5EF4-FFF2-40B4-BE49-F238E27FC236}">
                <a16:creationId xmlns:a16="http://schemas.microsoft.com/office/drawing/2014/main" id="{51F14677-6DEF-4FFE-9E27-4FA275E6CFE4}"/>
              </a:ext>
            </a:extLst>
          </p:cNvPr>
          <p:cNvSpPr/>
          <p:nvPr/>
        </p:nvSpPr>
        <p:spPr>
          <a:xfrm>
            <a:off x="4547134" y="4177454"/>
            <a:ext cx="1918133" cy="241180"/>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latin typeface="+mj-lt"/>
                <a:cs typeface="Open Sans Bold"/>
              </a:rPr>
              <a:t>DataLink</a:t>
            </a:r>
            <a:r>
              <a:rPr lang="en-US" sz="1350" dirty="0">
                <a:latin typeface="+mj-lt"/>
                <a:cs typeface="Open Sans Bold"/>
              </a:rPr>
              <a:t> (</a:t>
            </a:r>
            <a:r>
              <a:rPr lang="en-US" sz="1350" dirty="0" err="1">
                <a:latin typeface="+mj-lt"/>
                <a:cs typeface="Open Sans Bold"/>
              </a:rPr>
              <a:t>CareBook</a:t>
            </a:r>
            <a:r>
              <a:rPr lang="en-US" sz="1350" dirty="0">
                <a:latin typeface="+mj-lt"/>
                <a:cs typeface="Open Sans Bold"/>
              </a:rPr>
              <a:t>)</a:t>
            </a:r>
          </a:p>
        </p:txBody>
      </p:sp>
      <p:sp>
        <p:nvSpPr>
          <p:cNvPr id="47" name="Rectangle 46">
            <a:extLst>
              <a:ext uri="{FF2B5EF4-FFF2-40B4-BE49-F238E27FC236}">
                <a16:creationId xmlns:a16="http://schemas.microsoft.com/office/drawing/2014/main" id="{BF182275-86BC-4FD6-85E7-70CB364F487C}"/>
              </a:ext>
            </a:extLst>
          </p:cNvPr>
          <p:cNvSpPr/>
          <p:nvPr/>
        </p:nvSpPr>
        <p:spPr>
          <a:xfrm>
            <a:off x="9206501" y="4145080"/>
            <a:ext cx="1277880" cy="261494"/>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latin typeface="+mj-lt"/>
                <a:cs typeface="Open Sans Bold"/>
              </a:rPr>
              <a:t>RxConnect</a:t>
            </a:r>
            <a:endParaRPr lang="en-US" sz="1350" dirty="0">
              <a:latin typeface="+mj-lt"/>
              <a:cs typeface="Open Sans Bold"/>
            </a:endParaRPr>
          </a:p>
        </p:txBody>
      </p:sp>
      <p:grpSp>
        <p:nvGrpSpPr>
          <p:cNvPr id="50" name="Group 49">
            <a:extLst>
              <a:ext uri="{FF2B5EF4-FFF2-40B4-BE49-F238E27FC236}">
                <a16:creationId xmlns:a16="http://schemas.microsoft.com/office/drawing/2014/main" id="{4439FB8E-4525-4AE5-B8E8-551FFA71A844}"/>
              </a:ext>
            </a:extLst>
          </p:cNvPr>
          <p:cNvGrpSpPr/>
          <p:nvPr/>
        </p:nvGrpSpPr>
        <p:grpSpPr>
          <a:xfrm>
            <a:off x="8792803" y="2578847"/>
            <a:ext cx="137537" cy="248909"/>
            <a:chOff x="1893888" y="3924300"/>
            <a:chExt cx="369888" cy="628650"/>
          </a:xfrm>
          <a:solidFill>
            <a:srgbClr val="002060"/>
          </a:solidFill>
        </p:grpSpPr>
        <p:sp>
          <p:nvSpPr>
            <p:cNvPr id="51" name="Freeform 37">
              <a:extLst>
                <a:ext uri="{FF2B5EF4-FFF2-40B4-BE49-F238E27FC236}">
                  <a16:creationId xmlns:a16="http://schemas.microsoft.com/office/drawing/2014/main" id="{06971311-9F18-4027-A389-D2DF5E585FFC}"/>
                </a:ext>
              </a:extLst>
            </p:cNvPr>
            <p:cNvSpPr>
              <a:spLocks/>
            </p:cNvSpPr>
            <p:nvPr/>
          </p:nvSpPr>
          <p:spPr bwMode="auto">
            <a:xfrm>
              <a:off x="1893888" y="3924300"/>
              <a:ext cx="369888" cy="347663"/>
            </a:xfrm>
            <a:custGeom>
              <a:avLst/>
              <a:gdLst>
                <a:gd name="T0" fmla="*/ 40 w 67"/>
                <a:gd name="T1" fmla="*/ 9 h 63"/>
                <a:gd name="T2" fmla="*/ 27 w 67"/>
                <a:gd name="T3" fmla="*/ 13 h 63"/>
                <a:gd name="T4" fmla="*/ 13 w 67"/>
                <a:gd name="T5" fmla="*/ 0 h 63"/>
                <a:gd name="T6" fmla="*/ 0 w 67"/>
                <a:gd name="T7" fmla="*/ 14 h 63"/>
                <a:gd name="T8" fmla="*/ 13 w 67"/>
                <a:gd name="T9" fmla="*/ 27 h 63"/>
                <a:gd name="T10" fmla="*/ 15 w 67"/>
                <a:gd name="T11" fmla="*/ 27 h 63"/>
                <a:gd name="T12" fmla="*/ 13 w 67"/>
                <a:gd name="T13" fmla="*/ 36 h 63"/>
                <a:gd name="T14" fmla="*/ 40 w 67"/>
                <a:gd name="T15" fmla="*/ 63 h 63"/>
                <a:gd name="T16" fmla="*/ 67 w 67"/>
                <a:gd name="T17" fmla="*/ 36 h 63"/>
                <a:gd name="T18" fmla="*/ 40 w 67"/>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3">
                  <a:moveTo>
                    <a:pt x="40" y="9"/>
                  </a:moveTo>
                  <a:cubicBezTo>
                    <a:pt x="35" y="9"/>
                    <a:pt x="30" y="10"/>
                    <a:pt x="27" y="13"/>
                  </a:cubicBezTo>
                  <a:cubicBezTo>
                    <a:pt x="26" y="6"/>
                    <a:pt x="20" y="0"/>
                    <a:pt x="13" y="0"/>
                  </a:cubicBezTo>
                  <a:cubicBezTo>
                    <a:pt x="6" y="0"/>
                    <a:pt x="0" y="6"/>
                    <a:pt x="0" y="14"/>
                  </a:cubicBezTo>
                  <a:cubicBezTo>
                    <a:pt x="0" y="21"/>
                    <a:pt x="6" y="27"/>
                    <a:pt x="13" y="27"/>
                  </a:cubicBezTo>
                  <a:cubicBezTo>
                    <a:pt x="14" y="27"/>
                    <a:pt x="14" y="27"/>
                    <a:pt x="15" y="27"/>
                  </a:cubicBezTo>
                  <a:cubicBezTo>
                    <a:pt x="14" y="30"/>
                    <a:pt x="13" y="33"/>
                    <a:pt x="13" y="36"/>
                  </a:cubicBezTo>
                  <a:cubicBezTo>
                    <a:pt x="13" y="51"/>
                    <a:pt x="25" y="63"/>
                    <a:pt x="40" y="63"/>
                  </a:cubicBezTo>
                  <a:cubicBezTo>
                    <a:pt x="55" y="63"/>
                    <a:pt x="67" y="51"/>
                    <a:pt x="67" y="36"/>
                  </a:cubicBezTo>
                  <a:cubicBezTo>
                    <a:pt x="67" y="21"/>
                    <a:pt x="55" y="9"/>
                    <a:pt x="40" y="9"/>
                  </a:cubicBezTo>
                  <a:close/>
                </a:path>
              </a:pathLst>
            </a:custGeom>
            <a:solidFill>
              <a:srgbClr val="002060"/>
            </a:solid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52" name="Freeform 38">
              <a:extLst>
                <a:ext uri="{FF2B5EF4-FFF2-40B4-BE49-F238E27FC236}">
                  <a16:creationId xmlns:a16="http://schemas.microsoft.com/office/drawing/2014/main" id="{D9CCFCA0-AFC8-4024-95AB-8364EFDBB45C}"/>
                </a:ext>
              </a:extLst>
            </p:cNvPr>
            <p:cNvSpPr>
              <a:spLocks/>
            </p:cNvSpPr>
            <p:nvPr/>
          </p:nvSpPr>
          <p:spPr bwMode="auto">
            <a:xfrm>
              <a:off x="1965326" y="4305300"/>
              <a:ext cx="138113" cy="247650"/>
            </a:xfrm>
            <a:custGeom>
              <a:avLst/>
              <a:gdLst>
                <a:gd name="T0" fmla="*/ 10 w 25"/>
                <a:gd name="T1" fmla="*/ 17 h 45"/>
                <a:gd name="T2" fmla="*/ 10 w 25"/>
                <a:gd name="T3" fmla="*/ 0 h 45"/>
                <a:gd name="T4" fmla="*/ 0 w 25"/>
                <a:gd name="T5" fmla="*/ 20 h 45"/>
                <a:gd name="T6" fmla="*/ 0 w 25"/>
                <a:gd name="T7" fmla="*/ 20 h 45"/>
                <a:gd name="T8" fmla="*/ 0 w 25"/>
                <a:gd name="T9" fmla="*/ 45 h 45"/>
                <a:gd name="T10" fmla="*/ 25 w 25"/>
                <a:gd name="T11" fmla="*/ 45 h 45"/>
                <a:gd name="T12" fmla="*/ 25 w 25"/>
                <a:gd name="T13" fmla="*/ 17 h 45"/>
                <a:gd name="T14" fmla="*/ 10 w 25"/>
                <a:gd name="T15" fmla="*/ 1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10" y="17"/>
                  </a:moveTo>
                  <a:cubicBezTo>
                    <a:pt x="10" y="0"/>
                    <a:pt x="10" y="0"/>
                    <a:pt x="10" y="0"/>
                  </a:cubicBezTo>
                  <a:cubicBezTo>
                    <a:pt x="4" y="5"/>
                    <a:pt x="0" y="12"/>
                    <a:pt x="0" y="20"/>
                  </a:cubicBezTo>
                  <a:cubicBezTo>
                    <a:pt x="0" y="20"/>
                    <a:pt x="0" y="20"/>
                    <a:pt x="0" y="20"/>
                  </a:cubicBezTo>
                  <a:cubicBezTo>
                    <a:pt x="0" y="45"/>
                    <a:pt x="0" y="45"/>
                    <a:pt x="0" y="45"/>
                  </a:cubicBezTo>
                  <a:cubicBezTo>
                    <a:pt x="25" y="45"/>
                    <a:pt x="25" y="45"/>
                    <a:pt x="25" y="45"/>
                  </a:cubicBezTo>
                  <a:cubicBezTo>
                    <a:pt x="25" y="17"/>
                    <a:pt x="25" y="17"/>
                    <a:pt x="25" y="17"/>
                  </a:cubicBezTo>
                  <a:lnTo>
                    <a:pt x="10" y="17"/>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53" name="Freeform 39">
              <a:extLst>
                <a:ext uri="{FF2B5EF4-FFF2-40B4-BE49-F238E27FC236}">
                  <a16:creationId xmlns:a16="http://schemas.microsoft.com/office/drawing/2014/main" id="{D2CD37C3-2733-4A56-8556-A46949875BCF}"/>
                </a:ext>
              </a:extLst>
            </p:cNvPr>
            <p:cNvSpPr>
              <a:spLocks/>
            </p:cNvSpPr>
            <p:nvPr/>
          </p:nvSpPr>
          <p:spPr bwMode="auto">
            <a:xfrm>
              <a:off x="2125663" y="4316413"/>
              <a:ext cx="66675" cy="65088"/>
            </a:xfrm>
            <a:custGeom>
              <a:avLst/>
              <a:gdLst>
                <a:gd name="T0" fmla="*/ 42 w 42"/>
                <a:gd name="T1" fmla="*/ 41 h 41"/>
                <a:gd name="T2" fmla="*/ 42 w 42"/>
                <a:gd name="T3" fmla="*/ 0 h 41"/>
                <a:gd name="T4" fmla="*/ 0 w 42"/>
                <a:gd name="T5" fmla="*/ 41 h 41"/>
                <a:gd name="T6" fmla="*/ 42 w 42"/>
                <a:gd name="T7" fmla="*/ 41 h 41"/>
              </a:gdLst>
              <a:ahLst/>
              <a:cxnLst>
                <a:cxn ang="0">
                  <a:pos x="T0" y="T1"/>
                </a:cxn>
                <a:cxn ang="0">
                  <a:pos x="T2" y="T3"/>
                </a:cxn>
                <a:cxn ang="0">
                  <a:pos x="T4" y="T5"/>
                </a:cxn>
                <a:cxn ang="0">
                  <a:pos x="T6" y="T7"/>
                </a:cxn>
              </a:cxnLst>
              <a:rect l="0" t="0" r="r" b="b"/>
              <a:pathLst>
                <a:path w="42" h="41">
                  <a:moveTo>
                    <a:pt x="42" y="41"/>
                  </a:moveTo>
                  <a:lnTo>
                    <a:pt x="42" y="0"/>
                  </a:lnTo>
                  <a:lnTo>
                    <a:pt x="0" y="41"/>
                  </a:lnTo>
                  <a:lnTo>
                    <a:pt x="42" y="4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54" name="Freeform 40">
              <a:extLst>
                <a:ext uri="{FF2B5EF4-FFF2-40B4-BE49-F238E27FC236}">
                  <a16:creationId xmlns:a16="http://schemas.microsoft.com/office/drawing/2014/main" id="{2EAB735C-427C-4E3B-80A6-5D2CA9B840C1}"/>
                </a:ext>
              </a:extLst>
            </p:cNvPr>
            <p:cNvSpPr>
              <a:spLocks/>
            </p:cNvSpPr>
            <p:nvPr/>
          </p:nvSpPr>
          <p:spPr bwMode="auto">
            <a:xfrm>
              <a:off x="2125663" y="4305300"/>
              <a:ext cx="138113" cy="247650"/>
            </a:xfrm>
            <a:custGeom>
              <a:avLst/>
              <a:gdLst>
                <a:gd name="T0" fmla="*/ 25 w 25"/>
                <a:gd name="T1" fmla="*/ 20 h 45"/>
                <a:gd name="T2" fmla="*/ 25 w 25"/>
                <a:gd name="T3" fmla="*/ 20 h 45"/>
                <a:gd name="T4" fmla="*/ 15 w 25"/>
                <a:gd name="T5" fmla="*/ 0 h 45"/>
                <a:gd name="T6" fmla="*/ 15 w 25"/>
                <a:gd name="T7" fmla="*/ 17 h 45"/>
                <a:gd name="T8" fmla="*/ 0 w 25"/>
                <a:gd name="T9" fmla="*/ 17 h 45"/>
                <a:gd name="T10" fmla="*/ 0 w 25"/>
                <a:gd name="T11" fmla="*/ 45 h 45"/>
                <a:gd name="T12" fmla="*/ 25 w 25"/>
                <a:gd name="T13" fmla="*/ 45 h 45"/>
                <a:gd name="T14" fmla="*/ 25 w 25"/>
                <a:gd name="T15" fmla="*/ 2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25" y="20"/>
                  </a:moveTo>
                  <a:cubicBezTo>
                    <a:pt x="25" y="20"/>
                    <a:pt x="25" y="20"/>
                    <a:pt x="25" y="20"/>
                  </a:cubicBezTo>
                  <a:cubicBezTo>
                    <a:pt x="25" y="12"/>
                    <a:pt x="21" y="5"/>
                    <a:pt x="15" y="0"/>
                  </a:cubicBezTo>
                  <a:cubicBezTo>
                    <a:pt x="15" y="17"/>
                    <a:pt x="15" y="17"/>
                    <a:pt x="15" y="17"/>
                  </a:cubicBezTo>
                  <a:cubicBezTo>
                    <a:pt x="0" y="17"/>
                    <a:pt x="0" y="17"/>
                    <a:pt x="0" y="17"/>
                  </a:cubicBezTo>
                  <a:cubicBezTo>
                    <a:pt x="0" y="45"/>
                    <a:pt x="0" y="45"/>
                    <a:pt x="0" y="45"/>
                  </a:cubicBezTo>
                  <a:cubicBezTo>
                    <a:pt x="25" y="45"/>
                    <a:pt x="25" y="45"/>
                    <a:pt x="25" y="45"/>
                  </a:cubicBezTo>
                  <a:lnTo>
                    <a:pt x="25" y="20"/>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sp>
          <p:nvSpPr>
            <p:cNvPr id="55" name="Freeform 41">
              <a:extLst>
                <a:ext uri="{FF2B5EF4-FFF2-40B4-BE49-F238E27FC236}">
                  <a16:creationId xmlns:a16="http://schemas.microsoft.com/office/drawing/2014/main" id="{E8A76DF1-639A-42FE-AA4D-FA8815442D8D}"/>
                </a:ext>
              </a:extLst>
            </p:cNvPr>
            <p:cNvSpPr>
              <a:spLocks/>
            </p:cNvSpPr>
            <p:nvPr/>
          </p:nvSpPr>
          <p:spPr bwMode="auto">
            <a:xfrm>
              <a:off x="2036763" y="4316413"/>
              <a:ext cx="66675" cy="65088"/>
            </a:xfrm>
            <a:custGeom>
              <a:avLst/>
              <a:gdLst>
                <a:gd name="T0" fmla="*/ 0 w 42"/>
                <a:gd name="T1" fmla="*/ 41 h 41"/>
                <a:gd name="T2" fmla="*/ 42 w 42"/>
                <a:gd name="T3" fmla="*/ 41 h 41"/>
                <a:gd name="T4" fmla="*/ 0 w 42"/>
                <a:gd name="T5" fmla="*/ 0 h 41"/>
                <a:gd name="T6" fmla="*/ 0 w 42"/>
                <a:gd name="T7" fmla="*/ 41 h 41"/>
              </a:gdLst>
              <a:ahLst/>
              <a:cxnLst>
                <a:cxn ang="0">
                  <a:pos x="T0" y="T1"/>
                </a:cxn>
                <a:cxn ang="0">
                  <a:pos x="T2" y="T3"/>
                </a:cxn>
                <a:cxn ang="0">
                  <a:pos x="T4" y="T5"/>
                </a:cxn>
                <a:cxn ang="0">
                  <a:pos x="T6" y="T7"/>
                </a:cxn>
              </a:cxnLst>
              <a:rect l="0" t="0" r="r" b="b"/>
              <a:pathLst>
                <a:path w="42" h="41">
                  <a:moveTo>
                    <a:pt x="0" y="41"/>
                  </a:moveTo>
                  <a:lnTo>
                    <a:pt x="42" y="41"/>
                  </a:lnTo>
                  <a:lnTo>
                    <a:pt x="0" y="0"/>
                  </a:lnTo>
                  <a:lnTo>
                    <a:pt x="0" y="4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a:latin typeface="Arial" panose="020B0604020202020204" pitchFamily="34" charset="0"/>
                <a:cs typeface="Arial" panose="020B0604020202020204" pitchFamily="34" charset="0"/>
                <a:sym typeface="Arial" panose="020B0604020202020204" pitchFamily="34" charset="0"/>
              </a:endParaRPr>
            </a:p>
          </p:txBody>
        </p:sp>
      </p:grpSp>
      <p:sp>
        <p:nvSpPr>
          <p:cNvPr id="74" name="TextBox 73">
            <a:extLst>
              <a:ext uri="{FF2B5EF4-FFF2-40B4-BE49-F238E27FC236}">
                <a16:creationId xmlns:a16="http://schemas.microsoft.com/office/drawing/2014/main" id="{D5B25572-A7A1-4968-A2A2-C625D27BFEA2}"/>
              </a:ext>
            </a:extLst>
          </p:cNvPr>
          <p:cNvSpPr txBox="1"/>
          <p:nvPr/>
        </p:nvSpPr>
        <p:spPr>
          <a:xfrm>
            <a:off x="8468853" y="2839880"/>
            <a:ext cx="869847" cy="175205"/>
          </a:xfrm>
          <a:prstGeom prst="rect">
            <a:avLst/>
          </a:prstGeom>
          <a:solidFill>
            <a:schemeClr val="bg1"/>
          </a:solidFill>
        </p:spPr>
        <p:txBody>
          <a:bodyPr wrap="square" lIns="0" tIns="0" rIns="0" bIns="0" rtlCol="0">
            <a:noAutofit/>
          </a:bodyPr>
          <a:lstStyle/>
          <a:p>
            <a:pPr algn="ctr" defTabSz="342569" fontAlgn="base"/>
            <a:r>
              <a:rPr lang="en-US" sz="900" dirty="0">
                <a:solidFill>
                  <a:srgbClr val="064E69"/>
                </a:solidFill>
                <a:cs typeface="Open Sans Light"/>
              </a:rPr>
              <a:t>Network</a:t>
            </a:r>
          </a:p>
          <a:p>
            <a:pPr algn="ctr" defTabSz="342569" fontAlgn="base"/>
            <a:r>
              <a:rPr lang="en-US" sz="900" dirty="0">
                <a:solidFill>
                  <a:srgbClr val="064E69"/>
                </a:solidFill>
                <a:cs typeface="Open Sans Light"/>
              </a:rPr>
              <a:t>Physicians</a:t>
            </a:r>
          </a:p>
        </p:txBody>
      </p:sp>
      <p:cxnSp>
        <p:nvCxnSpPr>
          <p:cNvPr id="76" name="Straight Connector 75">
            <a:extLst>
              <a:ext uri="{FF2B5EF4-FFF2-40B4-BE49-F238E27FC236}">
                <a16:creationId xmlns:a16="http://schemas.microsoft.com/office/drawing/2014/main" id="{EF7A5C07-AFA3-4083-BC1B-F7ACD9B05A95}"/>
              </a:ext>
            </a:extLst>
          </p:cNvPr>
          <p:cNvCxnSpPr>
            <a:cxnSpLocks/>
            <a:stCxn id="45" idx="2"/>
            <a:endCxn id="25" idx="0"/>
          </p:cNvCxnSpPr>
          <p:nvPr/>
        </p:nvCxnSpPr>
        <p:spPr>
          <a:xfrm>
            <a:off x="5506201" y="4418634"/>
            <a:ext cx="777779" cy="49165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4ED51F85-964D-419B-979E-EF704A66C1D6}"/>
              </a:ext>
            </a:extLst>
          </p:cNvPr>
          <p:cNvGrpSpPr/>
          <p:nvPr/>
        </p:nvGrpSpPr>
        <p:grpSpPr>
          <a:xfrm>
            <a:off x="2971436" y="2651806"/>
            <a:ext cx="489849" cy="357267"/>
            <a:chOff x="3962429" y="5385584"/>
            <a:chExt cx="653132" cy="476356"/>
          </a:xfrm>
        </p:grpSpPr>
        <p:sp>
          <p:nvSpPr>
            <p:cNvPr id="91" name="Freeform 24">
              <a:extLst>
                <a:ext uri="{FF2B5EF4-FFF2-40B4-BE49-F238E27FC236}">
                  <a16:creationId xmlns:a16="http://schemas.microsoft.com/office/drawing/2014/main" id="{93FA85D9-757A-4B1F-A3DE-FD13A8C6B8FB}"/>
                </a:ext>
              </a:extLst>
            </p:cNvPr>
            <p:cNvSpPr>
              <a:spLocks noEditPoints="1"/>
            </p:cNvSpPr>
            <p:nvPr/>
          </p:nvSpPr>
          <p:spPr bwMode="auto">
            <a:xfrm>
              <a:off x="4052530" y="5385584"/>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75613" tIns="37806" rIns="75613" bIns="37806" numCol="1" anchor="t" anchorCtr="0" compatLnSpc="1">
              <a:prstTxWarp prst="textNoShape">
                <a:avLst/>
              </a:prstTxWarp>
            </a:bodyPr>
            <a:lstStyle/>
            <a:p>
              <a:endParaRPr lang="en-US" sz="1654">
                <a:latin typeface="Arial" panose="020B0604020202020204" pitchFamily="34" charset="0"/>
                <a:cs typeface="Arial" panose="020B0604020202020204" pitchFamily="34" charset="0"/>
                <a:sym typeface="Arial" panose="020B0604020202020204" pitchFamily="34" charset="0"/>
              </a:endParaRPr>
            </a:p>
          </p:txBody>
        </p:sp>
        <p:sp>
          <p:nvSpPr>
            <p:cNvPr id="92" name="TextBox 91">
              <a:extLst>
                <a:ext uri="{FF2B5EF4-FFF2-40B4-BE49-F238E27FC236}">
                  <a16:creationId xmlns:a16="http://schemas.microsoft.com/office/drawing/2014/main" id="{D98563A0-9460-42C3-BE34-558BFB2B25BE}"/>
                </a:ext>
              </a:extLst>
            </p:cNvPr>
            <p:cNvSpPr txBox="1"/>
            <p:nvPr/>
          </p:nvSpPr>
          <p:spPr>
            <a:xfrm>
              <a:off x="3962429" y="5684957"/>
              <a:ext cx="653132" cy="176983"/>
            </a:xfrm>
            <a:prstGeom prst="rect">
              <a:avLst/>
            </a:prstGeom>
            <a:solidFill>
              <a:schemeClr val="bg1"/>
            </a:solidFill>
          </p:spPr>
          <p:txBody>
            <a:bodyPr wrap="square" lIns="0" tIns="0" rIns="0" bIns="0" rtlCol="0">
              <a:noAutofit/>
            </a:bodyPr>
            <a:lstStyle/>
            <a:p>
              <a:pPr defTabSz="342569" fontAlgn="base">
                <a:spcBef>
                  <a:spcPts val="900"/>
                </a:spcBef>
              </a:pPr>
              <a:r>
                <a:rPr lang="en-US" sz="900" dirty="0">
                  <a:solidFill>
                    <a:srgbClr val="064E69"/>
                  </a:solidFill>
                  <a:cs typeface="Open Sans Light"/>
                </a:rPr>
                <a:t>Clinicians</a:t>
              </a:r>
            </a:p>
          </p:txBody>
        </p:sp>
      </p:grpSp>
      <p:sp>
        <p:nvSpPr>
          <p:cNvPr id="86" name="TextBox 85">
            <a:extLst>
              <a:ext uri="{FF2B5EF4-FFF2-40B4-BE49-F238E27FC236}">
                <a16:creationId xmlns:a16="http://schemas.microsoft.com/office/drawing/2014/main" id="{E69CE4BE-2132-4110-A4CA-C10577DF8D03}"/>
              </a:ext>
            </a:extLst>
          </p:cNvPr>
          <p:cNvSpPr txBox="1"/>
          <p:nvPr/>
        </p:nvSpPr>
        <p:spPr>
          <a:xfrm>
            <a:off x="5454976" y="3372897"/>
            <a:ext cx="685800" cy="685800"/>
          </a:xfrm>
          <a:prstGeom prst="rect">
            <a:avLst/>
          </a:prstGeom>
          <a:noFill/>
        </p:spPr>
        <p:txBody>
          <a:bodyPr wrap="none" lIns="0" tIns="0" rIns="0" bIns="0" rtlCol="0">
            <a:noAutofit/>
          </a:bodyPr>
          <a:lstStyle/>
          <a:p>
            <a:pPr defTabSz="342569" fontAlgn="base">
              <a:spcBef>
                <a:spcPts val="900"/>
              </a:spcBef>
            </a:pPr>
            <a:endParaRPr lang="en-US" sz="1350" dirty="0" err="1">
              <a:solidFill>
                <a:schemeClr val="tx2"/>
              </a:solidFill>
              <a:cs typeface="Open Sans Light"/>
            </a:endParaRPr>
          </a:p>
        </p:txBody>
      </p:sp>
      <p:cxnSp>
        <p:nvCxnSpPr>
          <p:cNvPr id="106" name="Straight Connector 105">
            <a:extLst>
              <a:ext uri="{FF2B5EF4-FFF2-40B4-BE49-F238E27FC236}">
                <a16:creationId xmlns:a16="http://schemas.microsoft.com/office/drawing/2014/main" id="{45BB2E31-EB9C-439E-B139-58AC5E178FFC}"/>
              </a:ext>
            </a:extLst>
          </p:cNvPr>
          <p:cNvCxnSpPr>
            <a:cxnSpLocks/>
          </p:cNvCxnSpPr>
          <p:nvPr/>
        </p:nvCxnSpPr>
        <p:spPr>
          <a:xfrm flipH="1">
            <a:off x="6355866" y="4349065"/>
            <a:ext cx="3417688" cy="61872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979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Text Placeholder 2"/>
          <p:cNvSpPr>
            <a:spLocks noGrp="1"/>
          </p:cNvSpPr>
          <p:nvPr>
            <p:ph type="body" sz="quarter" idx="11"/>
          </p:nvPr>
        </p:nvSpPr>
        <p:spPr>
          <a:xfrm>
            <a:off x="457200" y="860151"/>
            <a:ext cx="9688622" cy="423094"/>
          </a:xfrm>
        </p:spPr>
        <p:txBody>
          <a:bodyPr/>
          <a:lstStyle/>
          <a:p>
            <a:r>
              <a:rPr lang="en-US" sz="1800" dirty="0"/>
              <a:t>Connect everything – Manage Everything – Change the Mindset</a:t>
            </a:r>
          </a:p>
        </p:txBody>
      </p:sp>
      <p:cxnSp>
        <p:nvCxnSpPr>
          <p:cNvPr id="5" name="Straight Connector 4"/>
          <p:cNvCxnSpPr/>
          <p:nvPr/>
        </p:nvCxnSpPr>
        <p:spPr>
          <a:xfrm flipH="1">
            <a:off x="693751" y="1912429"/>
            <a:ext cx="10815297" cy="0"/>
          </a:xfrm>
          <a:prstGeom prst="line">
            <a:avLst/>
          </a:prstGeom>
          <a:ln w="1905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19674" y="1760081"/>
            <a:ext cx="2739853" cy="304699"/>
          </a:xfrm>
          <a:prstGeom prst="rect">
            <a:avLst/>
          </a:prstGeom>
          <a:solidFill>
            <a:schemeClr val="bg1"/>
          </a:solidFill>
        </p:spPr>
        <p:txBody>
          <a:bodyPr wrap="none" lIns="91440" tIns="0" rIns="91440" bIns="0" rtlCol="0">
            <a:spAutoFit/>
          </a:bodyPr>
          <a:lstStyle/>
          <a:p>
            <a:pPr algn="ctr">
              <a:lnSpc>
                <a:spcPct val="90000"/>
              </a:lnSpc>
            </a:pPr>
            <a:r>
              <a:rPr lang="en-US" sz="2200" b="1" dirty="0">
                <a:solidFill>
                  <a:schemeClr val="tx2"/>
                </a:solidFill>
                <a:latin typeface="Domaine Display Bold" panose="020A0803080505060203" pitchFamily="18" charset="0"/>
                <a:ea typeface="Domaine Display" charset="0"/>
                <a:cs typeface="Domaine Display" charset="0"/>
              </a:rPr>
              <a:t>Recommendations</a:t>
            </a:r>
          </a:p>
        </p:txBody>
      </p:sp>
      <p:sp>
        <p:nvSpPr>
          <p:cNvPr id="9" name="TextBox 8"/>
          <p:cNvSpPr txBox="1"/>
          <p:nvPr/>
        </p:nvSpPr>
        <p:spPr>
          <a:xfrm>
            <a:off x="537222" y="2237046"/>
            <a:ext cx="3392271"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Immediate</a:t>
            </a:r>
          </a:p>
        </p:txBody>
      </p:sp>
      <p:sp>
        <p:nvSpPr>
          <p:cNvPr id="10" name="TextBox 9"/>
          <p:cNvSpPr txBox="1"/>
          <p:nvPr/>
        </p:nvSpPr>
        <p:spPr>
          <a:xfrm>
            <a:off x="4002657" y="2237047"/>
            <a:ext cx="4184106"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Mid-Term</a:t>
            </a:r>
          </a:p>
        </p:txBody>
      </p:sp>
      <p:sp>
        <p:nvSpPr>
          <p:cNvPr id="11" name="TextBox 10"/>
          <p:cNvSpPr txBox="1"/>
          <p:nvPr/>
        </p:nvSpPr>
        <p:spPr>
          <a:xfrm>
            <a:off x="8471139" y="2237048"/>
            <a:ext cx="3217654" cy="341049"/>
          </a:xfrm>
          <a:prstGeom prst="rect">
            <a:avLst/>
          </a:prstGeom>
          <a:noFill/>
        </p:spPr>
        <p:txBody>
          <a:bodyPr wrap="square" lIns="0" tIns="0" rIns="0" bIns="0" rtlCol="0">
            <a:noAutofit/>
          </a:bodyPr>
          <a:lstStyle/>
          <a:p>
            <a:pPr algn="ctr" defTabSz="456758" fontAlgn="base">
              <a:spcBef>
                <a:spcPts val="1200"/>
              </a:spcBef>
            </a:pPr>
            <a:r>
              <a:rPr lang="en-US" b="1" dirty="0">
                <a:solidFill>
                  <a:schemeClr val="accent2"/>
                </a:solidFill>
                <a:cs typeface="Open Sans Light"/>
              </a:rPr>
              <a:t>Long-Term</a:t>
            </a:r>
          </a:p>
        </p:txBody>
      </p:sp>
      <p:sp>
        <p:nvSpPr>
          <p:cNvPr id="12" name="TextBox 11"/>
          <p:cNvSpPr txBox="1"/>
          <p:nvPr/>
        </p:nvSpPr>
        <p:spPr>
          <a:xfrm>
            <a:off x="537222" y="2655301"/>
            <a:ext cx="3581357" cy="2950369"/>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450" dirty="0">
                <a:cs typeface="Open Sans Light"/>
              </a:rPr>
              <a:t>Agree to the Vision to support a Clinical Platform </a:t>
            </a:r>
          </a:p>
          <a:p>
            <a:pPr marL="285750" indent="-285750" defTabSz="456758" fontAlgn="base">
              <a:spcBef>
                <a:spcPts val="1200"/>
              </a:spcBef>
              <a:buFont typeface="Arial" panose="020B0604020202020204" pitchFamily="34" charset="0"/>
              <a:buChar char="•"/>
            </a:pPr>
            <a:r>
              <a:rPr lang="en-US" sz="1450" dirty="0">
                <a:cs typeface="Open Sans Light"/>
              </a:rPr>
              <a:t>Define and communicate executive ownership of key business capabilities like: Case Management, Disease Management, Wellness Management, Population Health, Pharmacy Fulfillment, and Clinics</a:t>
            </a:r>
          </a:p>
          <a:p>
            <a:pPr marL="285750" indent="-285750" defTabSz="456758" fontAlgn="base">
              <a:spcBef>
                <a:spcPts val="1200"/>
              </a:spcBef>
              <a:buFont typeface="Arial" panose="020B0604020202020204" pitchFamily="34" charset="0"/>
              <a:buChar char="•"/>
            </a:pPr>
            <a:r>
              <a:rPr lang="en-US" sz="1450" dirty="0">
                <a:cs typeface="Open Sans Light"/>
              </a:rPr>
              <a:t>Create Operational, real-time data exchange within the Platform and Cached data for usage outside of the Platform (UDF)</a:t>
            </a:r>
          </a:p>
          <a:p>
            <a:pPr marL="285750" indent="-285750" defTabSz="456758" fontAlgn="base">
              <a:spcBef>
                <a:spcPts val="1200"/>
              </a:spcBef>
              <a:buFont typeface="Arial" panose="020B0604020202020204" pitchFamily="34" charset="0"/>
              <a:buChar char="•"/>
            </a:pPr>
            <a:endParaRPr lang="en-US" sz="1450" dirty="0">
              <a:solidFill>
                <a:schemeClr val="tx1">
                  <a:lumMod val="75000"/>
                  <a:lumOff val="25000"/>
                </a:schemeClr>
              </a:solidFill>
              <a:cs typeface="Open Sans Light"/>
            </a:endParaRPr>
          </a:p>
          <a:p>
            <a:pPr marL="285750" indent="-285750" defTabSz="456758" fontAlgn="base">
              <a:spcBef>
                <a:spcPts val="1200"/>
              </a:spcBef>
              <a:buFont typeface="Arial" panose="020B0604020202020204" pitchFamily="34" charset="0"/>
              <a:buChar char="•"/>
            </a:pPr>
            <a:endParaRPr lang="en-US" sz="1450" dirty="0">
              <a:solidFill>
                <a:schemeClr val="tx1">
                  <a:lumMod val="75000"/>
                  <a:lumOff val="25000"/>
                </a:schemeClr>
              </a:solidFill>
              <a:cs typeface="Open Sans Light"/>
            </a:endParaRPr>
          </a:p>
        </p:txBody>
      </p:sp>
      <p:sp>
        <p:nvSpPr>
          <p:cNvPr id="13" name="TextBox 12"/>
          <p:cNvSpPr txBox="1"/>
          <p:nvPr/>
        </p:nvSpPr>
        <p:spPr>
          <a:xfrm>
            <a:off x="4179035" y="2655305"/>
            <a:ext cx="3784469" cy="3186275"/>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450" dirty="0">
                <a:cs typeface="Open Sans Light"/>
              </a:rPr>
              <a:t>Create a shared common Clinical Platform serving all of CVS Health</a:t>
            </a:r>
          </a:p>
          <a:p>
            <a:pPr marL="285750" indent="-285750" defTabSz="456758" fontAlgn="base">
              <a:spcBef>
                <a:spcPts val="1200"/>
              </a:spcBef>
              <a:buFont typeface="Arial" panose="020B0604020202020204" pitchFamily="34" charset="0"/>
              <a:buChar char="•"/>
            </a:pPr>
            <a:r>
              <a:rPr lang="en-US" sz="1450" dirty="0">
                <a:cs typeface="Open Sans Light"/>
              </a:rPr>
              <a:t>Deliver consistent clinical information across all experience channels (internal and external)</a:t>
            </a:r>
          </a:p>
          <a:p>
            <a:pPr marL="285750" indent="-285750" defTabSz="456758" fontAlgn="base">
              <a:spcBef>
                <a:spcPts val="1200"/>
              </a:spcBef>
              <a:buFont typeface="Arial" panose="020B0604020202020204" pitchFamily="34" charset="0"/>
              <a:buChar char="•"/>
            </a:pPr>
            <a:endParaRPr lang="en-US" sz="1450" dirty="0">
              <a:solidFill>
                <a:schemeClr val="tx1">
                  <a:lumMod val="75000"/>
                  <a:lumOff val="25000"/>
                </a:schemeClr>
              </a:solidFill>
              <a:cs typeface="Open Sans Light"/>
            </a:endParaRPr>
          </a:p>
          <a:p>
            <a:pPr marL="285750" indent="-285750" defTabSz="456758" fontAlgn="base">
              <a:spcBef>
                <a:spcPts val="1200"/>
              </a:spcBef>
              <a:buFont typeface="Arial" panose="020B0604020202020204" pitchFamily="34" charset="0"/>
              <a:buChar char="•"/>
            </a:pPr>
            <a:endParaRPr lang="en-US" sz="1450" dirty="0">
              <a:solidFill>
                <a:schemeClr val="tx1">
                  <a:lumMod val="75000"/>
                  <a:lumOff val="25000"/>
                </a:schemeClr>
              </a:solidFill>
              <a:cs typeface="Open Sans Light"/>
            </a:endParaRPr>
          </a:p>
        </p:txBody>
      </p:sp>
      <p:sp>
        <p:nvSpPr>
          <p:cNvPr id="14" name="TextBox 13"/>
          <p:cNvSpPr txBox="1"/>
          <p:nvPr/>
        </p:nvSpPr>
        <p:spPr>
          <a:xfrm>
            <a:off x="8186763" y="2655301"/>
            <a:ext cx="3502029" cy="2624365"/>
          </a:xfrm>
          <a:prstGeom prst="rect">
            <a:avLst/>
          </a:prstGeom>
          <a:noFill/>
        </p:spPr>
        <p:txBody>
          <a:bodyPr wrap="square" lIns="0" tIns="0" rIns="0" bIns="0" rtlCol="0">
            <a:noAutofit/>
          </a:bodyPr>
          <a:lstStyle/>
          <a:p>
            <a:pPr marL="285750" indent="-285750" defTabSz="456758" fontAlgn="base">
              <a:spcBef>
                <a:spcPts val="1200"/>
              </a:spcBef>
              <a:buFont typeface="Arial" panose="020B0604020202020204" pitchFamily="34" charset="0"/>
              <a:buChar char="•"/>
            </a:pPr>
            <a:r>
              <a:rPr lang="en-US" sz="1450" dirty="0">
                <a:cs typeface="Open Sans Light"/>
              </a:rPr>
              <a:t>Honor user preferences in all our interactions, where appropriate </a:t>
            </a:r>
          </a:p>
          <a:p>
            <a:pPr marL="285750" indent="-285750" defTabSz="456758" fontAlgn="base">
              <a:spcBef>
                <a:spcPts val="1200"/>
              </a:spcBef>
              <a:buFont typeface="Arial" panose="020B0604020202020204" pitchFamily="34" charset="0"/>
              <a:buChar char="•"/>
            </a:pPr>
            <a:r>
              <a:rPr lang="en-US" sz="1450" dirty="0">
                <a:cs typeface="Open Sans Light"/>
              </a:rPr>
              <a:t>Deliver timely, personalized clinical experiences </a:t>
            </a:r>
          </a:p>
          <a:p>
            <a:pPr marL="285750" indent="-285750" defTabSz="456758" fontAlgn="base">
              <a:spcBef>
                <a:spcPts val="1200"/>
              </a:spcBef>
              <a:buFont typeface="Arial" panose="020B0604020202020204" pitchFamily="34" charset="0"/>
              <a:buChar char="•"/>
            </a:pPr>
            <a:r>
              <a:rPr lang="en-US" sz="1450" dirty="0">
                <a:cs typeface="Open Sans Light"/>
              </a:rPr>
              <a:t>Help our customers “connect” to clinical content (IoT, monitors, devices) </a:t>
            </a:r>
          </a:p>
          <a:p>
            <a:pPr marL="285750" indent="-285750" defTabSz="456758" fontAlgn="base">
              <a:spcBef>
                <a:spcPts val="1200"/>
              </a:spcBef>
              <a:buFont typeface="Arial" panose="020B0604020202020204" pitchFamily="34" charset="0"/>
              <a:buChar char="•"/>
            </a:pPr>
            <a:r>
              <a:rPr lang="en-US" sz="1450" dirty="0">
                <a:cs typeface="Open Sans Light"/>
              </a:rPr>
              <a:t>Make Rx and medical authorizations easy to submit and create visibility into the status.</a:t>
            </a:r>
          </a:p>
        </p:txBody>
      </p:sp>
      <p:cxnSp>
        <p:nvCxnSpPr>
          <p:cNvPr id="15" name="Straight Connector 14"/>
          <p:cNvCxnSpPr/>
          <p:nvPr/>
        </p:nvCxnSpPr>
        <p:spPr>
          <a:xfrm>
            <a:off x="8097573" y="2756418"/>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8579" y="2756417"/>
            <a:ext cx="0" cy="2679309"/>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B3A91678-5535-4E90-B83E-AE13F67EF7B8}"/>
              </a:ext>
            </a:extLst>
          </p:cNvPr>
          <p:cNvGrpSpPr/>
          <p:nvPr/>
        </p:nvGrpSpPr>
        <p:grpSpPr>
          <a:xfrm>
            <a:off x="4460131" y="1639783"/>
            <a:ext cx="659543" cy="605948"/>
            <a:chOff x="9453373" y="2636377"/>
            <a:chExt cx="698547" cy="697143"/>
          </a:xfrm>
        </p:grpSpPr>
        <p:sp>
          <p:nvSpPr>
            <p:cNvPr id="19" name="Oval 18">
              <a:extLst>
                <a:ext uri="{FF2B5EF4-FFF2-40B4-BE49-F238E27FC236}">
                  <a16:creationId xmlns:a16="http://schemas.microsoft.com/office/drawing/2014/main" id="{13ABF719-728E-43E8-8F4B-FF9A2FFBA84C}"/>
                </a:ext>
              </a:extLst>
            </p:cNvPr>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20" name="Picture 19">
              <a:extLst>
                <a:ext uri="{FF2B5EF4-FFF2-40B4-BE49-F238E27FC236}">
                  <a16:creationId xmlns:a16="http://schemas.microsoft.com/office/drawing/2014/main" id="{F6C5D490-3B9C-4A62-A29E-5C8A963CC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Tree>
    <p:extLst>
      <p:ext uri="{BB962C8B-B14F-4D97-AF65-F5344CB8AC3E}">
        <p14:creationId xmlns:p14="http://schemas.microsoft.com/office/powerpoint/2010/main" val="172836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229533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57"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278398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CEB8-462F-4D93-87C8-91DB92213E97}"/>
              </a:ext>
            </a:extLst>
          </p:cNvPr>
          <p:cNvSpPr>
            <a:spLocks noGrp="1"/>
          </p:cNvSpPr>
          <p:nvPr>
            <p:ph type="title"/>
          </p:nvPr>
        </p:nvSpPr>
        <p:spPr>
          <a:xfrm>
            <a:off x="129655" y="146254"/>
            <a:ext cx="5163416" cy="476805"/>
          </a:xfrm>
        </p:spPr>
        <p:txBody>
          <a:bodyPr/>
          <a:lstStyle/>
          <a:p>
            <a:r>
              <a:rPr lang="en-US" dirty="0"/>
              <a:t>Prioritized Business </a:t>
            </a:r>
            <a:br>
              <a:rPr lang="en-US" dirty="0"/>
            </a:br>
            <a:r>
              <a:rPr lang="en-US" dirty="0"/>
              <a:t>Use Cases</a:t>
            </a:r>
          </a:p>
        </p:txBody>
      </p:sp>
      <p:sp>
        <p:nvSpPr>
          <p:cNvPr id="6" name="Rectangle 5">
            <a:extLst>
              <a:ext uri="{FF2B5EF4-FFF2-40B4-BE49-F238E27FC236}">
                <a16:creationId xmlns:a16="http://schemas.microsoft.com/office/drawing/2014/main" id="{7AD4337F-A1BA-4041-87C8-4413546E65F7}"/>
              </a:ext>
            </a:extLst>
          </p:cNvPr>
          <p:cNvSpPr/>
          <p:nvPr/>
        </p:nvSpPr>
        <p:spPr>
          <a:xfrm>
            <a:off x="129655" y="1762288"/>
            <a:ext cx="5247578"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The high-level Integration impacts, </a:t>
            </a:r>
          </a:p>
          <a:p>
            <a:pPr marL="342900" indent="-34290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A view of key components, </a:t>
            </a:r>
          </a:p>
          <a:p>
            <a:pPr marL="342900" indent="-34290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Eco-System view including Consents, </a:t>
            </a:r>
          </a:p>
          <a:p>
            <a:pPr marL="342900" indent="-34290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The prioritized Use Cases, </a:t>
            </a:r>
          </a:p>
          <a:p>
            <a:pPr marL="342900" indent="-342900">
              <a:buFont typeface="Arial" panose="020B0604020202020204" pitchFamily="34" charset="0"/>
              <a:buChar char="•"/>
            </a:pPr>
            <a:r>
              <a:rPr lang="en-US" sz="2000" dirty="0">
                <a:latin typeface="Arial" panose="020B0604020202020204" pitchFamily="34" charset="0"/>
                <a:ea typeface="Calibri" panose="020F0502020204030204" pitchFamily="34" charset="0"/>
                <a:cs typeface="Arial" panose="020B0604020202020204" pitchFamily="34" charset="0"/>
              </a:rPr>
              <a:t>How those Use Cases map to the Impacts and Components to show how we might prioritize our efforts based on what we are “touching” and why…  </a:t>
            </a:r>
            <a:r>
              <a:rPr lang="en-US" sz="200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  </a:t>
            </a:r>
            <a:endParaRPr lang="en-US" dirty="0"/>
          </a:p>
        </p:txBody>
      </p:sp>
      <p:sp>
        <p:nvSpPr>
          <p:cNvPr id="7" name="Title 1">
            <a:extLst>
              <a:ext uri="{FF2B5EF4-FFF2-40B4-BE49-F238E27FC236}">
                <a16:creationId xmlns:a16="http://schemas.microsoft.com/office/drawing/2014/main" id="{5B8615BF-9C45-40B0-9529-0B6D4B29CA3D}"/>
              </a:ext>
            </a:extLst>
          </p:cNvPr>
          <p:cNvSpPr txBox="1">
            <a:spLocks/>
          </p:cNvSpPr>
          <p:nvPr/>
        </p:nvSpPr>
        <p:spPr>
          <a:xfrm>
            <a:off x="129655" y="1071657"/>
            <a:ext cx="5163416" cy="476805"/>
          </a:xfrm>
          <a:prstGeom prst="rect">
            <a:avLst/>
          </a:prstGeom>
        </p:spPr>
        <p:txBody>
          <a:bodyPr tIns="0" bIns="0" anchor="t" anchorCtr="0"/>
          <a:lstStyle>
            <a:lvl1pPr algn="l" defTabSz="914400" rtl="0" eaLnBrk="1" latinLnBrk="0" hangingPunct="1">
              <a:lnSpc>
                <a:spcPct val="90000"/>
              </a:lnSpc>
              <a:spcBef>
                <a:spcPct val="0"/>
              </a:spcBef>
              <a:buNone/>
              <a:defRPr sz="3000" b="1" i="0" kern="1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sz="2800" dirty="0"/>
              <a:t>Magnifying Glass – Please!</a:t>
            </a:r>
          </a:p>
        </p:txBody>
      </p:sp>
      <p:pic>
        <p:nvPicPr>
          <p:cNvPr id="3" name="Picture 2">
            <a:extLst>
              <a:ext uri="{FF2B5EF4-FFF2-40B4-BE49-F238E27FC236}">
                <a16:creationId xmlns:a16="http://schemas.microsoft.com/office/drawing/2014/main" id="{893E632A-4D8C-4244-B9C9-9949EF4AD4D6}"/>
              </a:ext>
            </a:extLst>
          </p:cNvPr>
          <p:cNvPicPr>
            <a:picLocks noChangeAspect="1"/>
          </p:cNvPicPr>
          <p:nvPr/>
        </p:nvPicPr>
        <p:blipFill>
          <a:blip r:embed="rId2"/>
          <a:stretch>
            <a:fillRect/>
          </a:stretch>
        </p:blipFill>
        <p:spPr>
          <a:xfrm>
            <a:off x="4045789" y="-812321"/>
            <a:ext cx="6499745" cy="6858000"/>
          </a:xfrm>
          <a:prstGeom prst="rect">
            <a:avLst/>
          </a:prstGeom>
        </p:spPr>
      </p:pic>
    </p:spTree>
    <p:extLst>
      <p:ext uri="{BB962C8B-B14F-4D97-AF65-F5344CB8AC3E}">
        <p14:creationId xmlns:p14="http://schemas.microsoft.com/office/powerpoint/2010/main" val="685213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FB2740-566B-4107-B676-09E9BB52AE57}"/>
              </a:ext>
            </a:extLst>
          </p:cNvPr>
          <p:cNvSpPr>
            <a:spLocks noGrp="1"/>
          </p:cNvSpPr>
          <p:nvPr>
            <p:ph type="title"/>
          </p:nvPr>
        </p:nvSpPr>
        <p:spPr>
          <a:xfrm>
            <a:off x="457201" y="296379"/>
            <a:ext cx="8512628" cy="476805"/>
          </a:xfrm>
        </p:spPr>
        <p:txBody>
          <a:bodyPr/>
          <a:lstStyle/>
          <a:p>
            <a:r>
              <a:rPr lang="en-US" dirty="0"/>
              <a:t>Enhanced Patient Experience   </a:t>
            </a:r>
          </a:p>
        </p:txBody>
      </p:sp>
      <p:sp>
        <p:nvSpPr>
          <p:cNvPr id="9" name="Text Placeholder 8">
            <a:extLst>
              <a:ext uri="{FF2B5EF4-FFF2-40B4-BE49-F238E27FC236}">
                <a16:creationId xmlns:a16="http://schemas.microsoft.com/office/drawing/2014/main" id="{4490841E-BBA9-4EEB-BD31-F19BD06CA1E4}"/>
              </a:ext>
            </a:extLst>
          </p:cNvPr>
          <p:cNvSpPr>
            <a:spLocks noGrp="1"/>
          </p:cNvSpPr>
          <p:nvPr>
            <p:ph type="body" sz="quarter" idx="11"/>
          </p:nvPr>
        </p:nvSpPr>
        <p:spPr/>
        <p:txBody>
          <a:bodyPr/>
          <a:lstStyle/>
          <a:p>
            <a:r>
              <a:rPr lang="en-US" dirty="0"/>
              <a:t>Provide the best clinical experience for everyone using CVS Health.</a:t>
            </a:r>
          </a:p>
          <a:p>
            <a:r>
              <a:rPr lang="en-US" sz="1200" dirty="0">
                <a:cs typeface="Open Sans Light"/>
              </a:rPr>
              <a:t>Larry Merlo: “Better, more productive personalized care”</a:t>
            </a:r>
            <a:endParaRPr lang="en-US" sz="1200" dirty="0"/>
          </a:p>
        </p:txBody>
      </p:sp>
      <p:sp>
        <p:nvSpPr>
          <p:cNvPr id="10" name="Text Placeholder 9">
            <a:extLst>
              <a:ext uri="{FF2B5EF4-FFF2-40B4-BE49-F238E27FC236}">
                <a16:creationId xmlns:a16="http://schemas.microsoft.com/office/drawing/2014/main" id="{70560A75-271B-47A8-9A21-0AD86F9DDB35}"/>
              </a:ext>
            </a:extLst>
          </p:cNvPr>
          <p:cNvSpPr>
            <a:spLocks noGrp="1"/>
          </p:cNvSpPr>
          <p:nvPr>
            <p:ph type="body" sz="quarter" idx="12"/>
          </p:nvPr>
        </p:nvSpPr>
        <p:spPr>
          <a:xfrm>
            <a:off x="457200" y="1573968"/>
            <a:ext cx="11272838" cy="4882722"/>
          </a:xfrm>
        </p:spPr>
        <p:txBody>
          <a:bodyPr/>
          <a:lstStyle/>
          <a:p>
            <a:pPr>
              <a:spcBef>
                <a:spcPts val="0"/>
              </a:spcBef>
            </a:pPr>
            <a:r>
              <a:rPr lang="en-US" b="1" dirty="0">
                <a:solidFill>
                  <a:schemeClr val="accent1"/>
                </a:solidFill>
                <a:ea typeface="Georgia" charset="0"/>
                <a:cs typeface="Open Sans Light"/>
              </a:rPr>
              <a:t>We believe that creating a “delightful” experience will improve health outcomes by supporting accessibility and enabling </a:t>
            </a:r>
            <a:r>
              <a:rPr lang="en-US" b="1" dirty="0">
                <a:solidFill>
                  <a:schemeClr val="accent1"/>
                </a:solidFill>
                <a:cs typeface="Open Sans Light"/>
              </a:rPr>
              <a:t>the best clinical experience of everyone using CVS Health (including internal and external Providers/Clinicians and Patients/Members.)</a:t>
            </a:r>
          </a:p>
          <a:p>
            <a:pPr marL="285750" indent="-285750">
              <a:spcBef>
                <a:spcPts val="0"/>
              </a:spcBef>
              <a:buFont typeface="Arial" panose="020B0604020202020204" pitchFamily="34" charset="0"/>
              <a:buChar char="•"/>
            </a:pPr>
            <a:r>
              <a:rPr lang="en-US" b="1" dirty="0">
                <a:solidFill>
                  <a:srgbClr val="064E69"/>
                </a:solidFill>
                <a:cs typeface="Open Sans Light"/>
              </a:rPr>
              <a:t>We must deliver timely, personalized clinical experiences.</a:t>
            </a:r>
          </a:p>
          <a:p>
            <a:pPr marL="285750" indent="-285750">
              <a:spcBef>
                <a:spcPts val="600"/>
              </a:spcBef>
              <a:buFont typeface="Arial" panose="020B0604020202020204" pitchFamily="34" charset="0"/>
              <a:buChar char="•"/>
            </a:pPr>
            <a:r>
              <a:rPr lang="en-US" b="1" dirty="0">
                <a:solidFill>
                  <a:srgbClr val="064E69"/>
                </a:solidFill>
                <a:ea typeface="Georgia" charset="0"/>
                <a:cs typeface="Open Sans Light"/>
              </a:rPr>
              <a:t>We will deliver consistent clinical information across all experience channels.</a:t>
            </a:r>
          </a:p>
          <a:p>
            <a:pPr marL="285750" indent="-285750">
              <a:spcBef>
                <a:spcPts val="600"/>
              </a:spcBef>
              <a:buFont typeface="Arial" panose="020B0604020202020204" pitchFamily="34" charset="0"/>
              <a:buChar char="•"/>
            </a:pPr>
            <a:r>
              <a:rPr lang="en-US" b="1" dirty="0">
                <a:solidFill>
                  <a:srgbClr val="064E69"/>
                </a:solidFill>
                <a:ea typeface="Georgia" charset="0"/>
                <a:cs typeface="Open Sans Light"/>
              </a:rPr>
              <a:t>We will serve our customers holistically by recognizing their various relationships with CVS Health.</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honor user preferences in all our interactions, where appropriate.</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must honor customer data sensitivity, data privacy and data security.</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stay compliant with applicable legal data privacy requirements, including HIPAA and that CVS will identify and safeguard private and confidential data.    </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join our customers in their health journey the way they want, when they want, where they want and how they want; to be local, make it simple and improve health.</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help our customers “connect” to clinical content (IoT, monitors, devices) to facilitate a continuous health journey. </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delight our customers by continuously innovating to engage and empower them.	</a:t>
            </a:r>
          </a:p>
        </p:txBody>
      </p:sp>
    </p:spTree>
    <p:extLst>
      <p:ext uri="{BB962C8B-B14F-4D97-AF65-F5344CB8AC3E}">
        <p14:creationId xmlns:p14="http://schemas.microsoft.com/office/powerpoint/2010/main" val="350659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FB2740-566B-4107-B676-09E9BB52AE57}"/>
              </a:ext>
            </a:extLst>
          </p:cNvPr>
          <p:cNvSpPr>
            <a:spLocks noGrp="1"/>
          </p:cNvSpPr>
          <p:nvPr>
            <p:ph type="title"/>
          </p:nvPr>
        </p:nvSpPr>
        <p:spPr>
          <a:xfrm>
            <a:off x="457201" y="296379"/>
            <a:ext cx="8512628" cy="476805"/>
          </a:xfrm>
        </p:spPr>
        <p:txBody>
          <a:bodyPr/>
          <a:lstStyle/>
          <a:p>
            <a:r>
              <a:rPr lang="en-US" dirty="0"/>
              <a:t>Enhanced Provider Experience   </a:t>
            </a:r>
          </a:p>
        </p:txBody>
      </p:sp>
      <p:sp>
        <p:nvSpPr>
          <p:cNvPr id="9" name="Text Placeholder 8">
            <a:extLst>
              <a:ext uri="{FF2B5EF4-FFF2-40B4-BE49-F238E27FC236}">
                <a16:creationId xmlns:a16="http://schemas.microsoft.com/office/drawing/2014/main" id="{4490841E-BBA9-4EEB-BD31-F19BD06CA1E4}"/>
              </a:ext>
            </a:extLst>
          </p:cNvPr>
          <p:cNvSpPr>
            <a:spLocks noGrp="1"/>
          </p:cNvSpPr>
          <p:nvPr>
            <p:ph type="body" sz="quarter" idx="11"/>
          </p:nvPr>
        </p:nvSpPr>
        <p:spPr/>
        <p:txBody>
          <a:bodyPr/>
          <a:lstStyle/>
          <a:p>
            <a:r>
              <a:rPr lang="en-US" dirty="0"/>
              <a:t>Provide the best clinical experience for everyone using CVS Health.</a:t>
            </a:r>
          </a:p>
          <a:p>
            <a:r>
              <a:rPr lang="en-US" sz="1200" dirty="0">
                <a:cs typeface="Open Sans Light"/>
              </a:rPr>
              <a:t>Larry Merlo: “Better, more productive personalized care”</a:t>
            </a:r>
            <a:endParaRPr lang="en-US" sz="1200" dirty="0"/>
          </a:p>
        </p:txBody>
      </p:sp>
      <p:sp>
        <p:nvSpPr>
          <p:cNvPr id="10" name="Text Placeholder 9">
            <a:extLst>
              <a:ext uri="{FF2B5EF4-FFF2-40B4-BE49-F238E27FC236}">
                <a16:creationId xmlns:a16="http://schemas.microsoft.com/office/drawing/2014/main" id="{70560A75-271B-47A8-9A21-0AD86F9DDB35}"/>
              </a:ext>
            </a:extLst>
          </p:cNvPr>
          <p:cNvSpPr>
            <a:spLocks noGrp="1"/>
          </p:cNvSpPr>
          <p:nvPr>
            <p:ph type="body" sz="quarter" idx="12"/>
          </p:nvPr>
        </p:nvSpPr>
        <p:spPr>
          <a:xfrm>
            <a:off x="457200" y="1573968"/>
            <a:ext cx="11272838" cy="4882722"/>
          </a:xfrm>
        </p:spPr>
        <p:txBody>
          <a:bodyPr/>
          <a:lstStyle/>
          <a:p>
            <a:pPr>
              <a:spcBef>
                <a:spcPts val="0"/>
              </a:spcBef>
            </a:pPr>
            <a:r>
              <a:rPr lang="en-US" b="1" dirty="0">
                <a:solidFill>
                  <a:schemeClr val="accent1"/>
                </a:solidFill>
                <a:ea typeface="Georgia" charset="0"/>
                <a:cs typeface="Open Sans Light"/>
              </a:rPr>
              <a:t>We believe that CVS should be the easiest pharmacy for Providers to work with. </a:t>
            </a:r>
          </a:p>
          <a:p>
            <a:pPr marL="285750" indent="-285750">
              <a:spcBef>
                <a:spcPts val="0"/>
              </a:spcBef>
              <a:buFont typeface="Arial" panose="020B0604020202020204" pitchFamily="34" charset="0"/>
              <a:buChar char="•"/>
            </a:pPr>
            <a:r>
              <a:rPr lang="en-US" b="1" dirty="0">
                <a:solidFill>
                  <a:srgbClr val="064E69"/>
                </a:solidFill>
                <a:cs typeface="Open Sans Light"/>
              </a:rPr>
              <a:t>We must work with the Practice Management tools/systems in the Provider office to reduce redundant entries.</a:t>
            </a:r>
          </a:p>
          <a:p>
            <a:pPr marL="285750" indent="-285750">
              <a:spcBef>
                <a:spcPts val="0"/>
              </a:spcBef>
              <a:buFont typeface="Arial" panose="020B0604020202020204" pitchFamily="34" charset="0"/>
              <a:buChar char="•"/>
            </a:pPr>
            <a:r>
              <a:rPr lang="en-US" b="1" dirty="0">
                <a:solidFill>
                  <a:srgbClr val="064E69"/>
                </a:solidFill>
                <a:cs typeface="Open Sans Light"/>
              </a:rPr>
              <a:t>We will make Rx authorizations easy to submit and create visibility into the status.</a:t>
            </a:r>
          </a:p>
          <a:p>
            <a:pPr marL="285750" indent="-285750">
              <a:spcBef>
                <a:spcPts val="0"/>
              </a:spcBef>
              <a:buFont typeface="Arial" panose="020B0604020202020204" pitchFamily="34" charset="0"/>
              <a:buChar char="•"/>
            </a:pPr>
            <a:r>
              <a:rPr lang="en-US" b="1" dirty="0">
                <a:solidFill>
                  <a:srgbClr val="064E69"/>
                </a:solidFill>
                <a:cs typeface="Open Sans Light"/>
              </a:rPr>
              <a:t>We will make Claim authorizations easy to submit and create visibility into the status.  </a:t>
            </a:r>
          </a:p>
          <a:p>
            <a:pPr marL="285750" indent="-285750">
              <a:spcBef>
                <a:spcPts val="0"/>
              </a:spcBef>
              <a:buFont typeface="Arial" panose="020B0604020202020204" pitchFamily="34" charset="0"/>
              <a:buChar char="•"/>
            </a:pPr>
            <a:r>
              <a:rPr lang="en-US" b="1" dirty="0">
                <a:solidFill>
                  <a:srgbClr val="064E69"/>
                </a:solidFill>
                <a:cs typeface="Open Sans Light"/>
              </a:rPr>
              <a:t>We will reduce the complexity of requesting and dispensing complex medicines including infusion services, complex biologics, and genetic-therapies. </a:t>
            </a:r>
          </a:p>
          <a:p>
            <a:pPr marL="285750" indent="-285750">
              <a:spcBef>
                <a:spcPts val="0"/>
              </a:spcBef>
              <a:buFont typeface="Arial" panose="020B0604020202020204" pitchFamily="34" charset="0"/>
              <a:buChar char="•"/>
            </a:pPr>
            <a:r>
              <a:rPr lang="en-US" b="1" dirty="0">
                <a:solidFill>
                  <a:srgbClr val="064E69"/>
                </a:solidFill>
                <a:cs typeface="Open Sans Light"/>
              </a:rPr>
              <a:t>We will deliver timely, personalized clinical experiences to CVS patients and keep their care provides informed.</a:t>
            </a:r>
          </a:p>
          <a:p>
            <a:pPr marL="285750" indent="-285750">
              <a:spcBef>
                <a:spcPts val="600"/>
              </a:spcBef>
              <a:buFont typeface="Arial" panose="020B0604020202020204" pitchFamily="34" charset="0"/>
              <a:buChar char="•"/>
            </a:pPr>
            <a:r>
              <a:rPr lang="en-US" b="1" dirty="0">
                <a:solidFill>
                  <a:srgbClr val="064E69"/>
                </a:solidFill>
                <a:ea typeface="Georgia" charset="0"/>
                <a:cs typeface="Open Sans Light"/>
              </a:rPr>
              <a:t>We will deliver consistent clinical information across all experience channels, so providers sees what CVS sees.</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honor Provider preferences in their interactions, phone, fax, system transactions, etc.</a:t>
            </a:r>
          </a:p>
          <a:p>
            <a:pPr marL="285750" indent="-285750" defTabSz="456758" fontAlgn="base">
              <a:spcBef>
                <a:spcPts val="600"/>
              </a:spcBef>
              <a:buFont typeface="Arial" panose="020B0604020202020204" pitchFamily="34" charset="0"/>
              <a:buChar char="•"/>
            </a:pPr>
            <a:r>
              <a:rPr lang="en-US" b="1" dirty="0">
                <a:solidFill>
                  <a:srgbClr val="064E69"/>
                </a:solidFill>
                <a:cs typeface="Open Sans Light"/>
              </a:rPr>
              <a:t>We will delight our customers by continuously innovating to engage and empower them.	</a:t>
            </a:r>
          </a:p>
        </p:txBody>
      </p:sp>
    </p:spTree>
    <p:extLst>
      <p:ext uri="{BB962C8B-B14F-4D97-AF65-F5344CB8AC3E}">
        <p14:creationId xmlns:p14="http://schemas.microsoft.com/office/powerpoint/2010/main" val="3778316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2DB7-2199-4DBE-A1EA-7461B7CF062C}"/>
              </a:ext>
            </a:extLst>
          </p:cNvPr>
          <p:cNvSpPr>
            <a:spLocks noGrp="1"/>
          </p:cNvSpPr>
          <p:nvPr>
            <p:ph type="title"/>
          </p:nvPr>
        </p:nvSpPr>
        <p:spPr/>
        <p:txBody>
          <a:bodyPr/>
          <a:lstStyle/>
          <a:p>
            <a:r>
              <a:rPr lang="en-US" dirty="0"/>
              <a:t>CVS Clinical Operational excellence </a:t>
            </a:r>
          </a:p>
        </p:txBody>
      </p:sp>
      <p:sp>
        <p:nvSpPr>
          <p:cNvPr id="3" name="Text Placeholder 2">
            <a:extLst>
              <a:ext uri="{FF2B5EF4-FFF2-40B4-BE49-F238E27FC236}">
                <a16:creationId xmlns:a16="http://schemas.microsoft.com/office/drawing/2014/main" id="{BF33847B-175C-4ED3-B636-2AB28B2DAD88}"/>
              </a:ext>
            </a:extLst>
          </p:cNvPr>
          <p:cNvSpPr>
            <a:spLocks noGrp="1"/>
          </p:cNvSpPr>
          <p:nvPr>
            <p:ph type="body" sz="quarter" idx="11"/>
          </p:nvPr>
        </p:nvSpPr>
        <p:spPr>
          <a:xfrm>
            <a:off x="457199" y="773183"/>
            <a:ext cx="10275758" cy="839935"/>
          </a:xfrm>
        </p:spPr>
        <p:txBody>
          <a:bodyPr/>
          <a:lstStyle/>
          <a:p>
            <a:r>
              <a:rPr lang="en-US" sz="1600" dirty="0"/>
              <a:t>Creating a common Platform and creating executive ownership across the company will create greater continuity and less duplication of solutions while yielding higher productivity for all of CVS Health.</a:t>
            </a:r>
          </a:p>
          <a:p>
            <a:r>
              <a:rPr lang="en-US" sz="1200" dirty="0"/>
              <a:t>We will “lead the change” in the US Health Care economy</a:t>
            </a:r>
            <a:r>
              <a:rPr lang="en-US" sz="1200" b="1" dirty="0">
                <a:cs typeface="Open Sans Light"/>
              </a:rPr>
              <a:t>. </a:t>
            </a:r>
          </a:p>
          <a:p>
            <a:endParaRPr lang="en-US" sz="1600" dirty="0"/>
          </a:p>
        </p:txBody>
      </p:sp>
      <p:sp>
        <p:nvSpPr>
          <p:cNvPr id="4" name="Text Placeholder 3">
            <a:extLst>
              <a:ext uri="{FF2B5EF4-FFF2-40B4-BE49-F238E27FC236}">
                <a16:creationId xmlns:a16="http://schemas.microsoft.com/office/drawing/2014/main" id="{A408F2F8-4E09-4489-8B05-F545A6F9FE64}"/>
              </a:ext>
            </a:extLst>
          </p:cNvPr>
          <p:cNvSpPr>
            <a:spLocks noGrp="1"/>
          </p:cNvSpPr>
          <p:nvPr>
            <p:ph type="body" sz="quarter" idx="12"/>
          </p:nvPr>
        </p:nvSpPr>
        <p:spPr>
          <a:xfrm>
            <a:off x="457199" y="1613119"/>
            <a:ext cx="11272838" cy="4700595"/>
          </a:xfrm>
        </p:spPr>
        <p:txBody>
          <a:bodyPr/>
          <a:lstStyle/>
          <a:p>
            <a:pPr defTabSz="456758" fontAlgn="base">
              <a:spcBef>
                <a:spcPts val="0"/>
              </a:spcBef>
              <a:spcAft>
                <a:spcPts val="400"/>
              </a:spcAft>
            </a:pPr>
            <a:r>
              <a:rPr lang="en-US" sz="1700" b="1" dirty="0">
                <a:solidFill>
                  <a:schemeClr val="accent1"/>
                </a:solidFill>
                <a:cs typeface="Open Sans Light"/>
              </a:rPr>
              <a:t>We believe having a centralized organization supporting a Clinical Platform that serves all of CVS Health will provide better clinical results, greater continuity of information, and improved costs/savings.</a:t>
            </a:r>
          </a:p>
          <a:p>
            <a:pPr defTabSz="456758" fontAlgn="base">
              <a:spcBef>
                <a:spcPts val="0"/>
              </a:spcBef>
              <a:spcAft>
                <a:spcPts val="400"/>
              </a:spcAft>
            </a:pPr>
            <a:r>
              <a:rPr lang="en-US" sz="1700" b="1" dirty="0">
                <a:solidFill>
                  <a:schemeClr val="accent1"/>
                </a:solidFill>
                <a:cs typeface="Open Sans Light"/>
              </a:rPr>
              <a:t>We also believe that the key to success of a centralized Clinical Platform will require executive leadership to define and assume ownership of key business capabilities like: Case Management, Disease Management, Wellness Management, Population Health, Pharmacy, Clinics, </a:t>
            </a:r>
            <a:r>
              <a:rPr lang="en-US" sz="1700" b="1" dirty="0" err="1">
                <a:solidFill>
                  <a:schemeClr val="accent1"/>
                </a:solidFill>
                <a:cs typeface="Open Sans Light"/>
              </a:rPr>
              <a:t>etc</a:t>
            </a:r>
            <a:r>
              <a:rPr lang="en-US" sz="1700" b="1" dirty="0">
                <a:solidFill>
                  <a:schemeClr val="accent1"/>
                </a:solidFill>
                <a:cs typeface="Open Sans Light"/>
              </a:rPr>
              <a:t> and communicate that ownership across CVS to eliminate duplicated systems, processes and costs. </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provide a platform that is clinically compliant with all laws and regulations.</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provide a platform that is agile, always “on”, dependable and verse enough to “plug and play” at the speed of business. </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provide a platform that will seamlessly integrate across the healthcare continuum to gain access to the data for all the users of CVS Health </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simplify the day to day operating procedures for our clinicians.</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enable our platform to provide consistent, reliable and timely data to our clinicians to enable continuity of care to all our customers regardless of the assess channels used. </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provide our clinicians timely analytics to provide best-in-class input to care.</a:t>
            </a:r>
          </a:p>
          <a:p>
            <a:pPr marL="285750" indent="-285750" defTabSz="456758" fontAlgn="base">
              <a:spcBef>
                <a:spcPts val="0"/>
              </a:spcBef>
              <a:spcAft>
                <a:spcPts val="400"/>
              </a:spcAft>
              <a:buFont typeface="Arial" panose="020B0604020202020204" pitchFamily="34" charset="0"/>
              <a:buChar char="•"/>
            </a:pPr>
            <a:r>
              <a:rPr lang="en-US" sz="1600" b="1" dirty="0">
                <a:solidFill>
                  <a:srgbClr val="064E69"/>
                </a:solidFill>
                <a:cs typeface="Open Sans Light"/>
              </a:rPr>
              <a:t>We will deliver a platform that allows clinicians to seamlessly service our customers whether they are in the hospital, the clinic, a home, an office, on a phone, or any digital channel.</a:t>
            </a:r>
          </a:p>
          <a:p>
            <a:pPr marL="285750" indent="-285750" defTabSz="456758" fontAlgn="base">
              <a:spcBef>
                <a:spcPts val="0"/>
              </a:spcBef>
              <a:spcAft>
                <a:spcPts val="400"/>
              </a:spcAft>
              <a:buFont typeface="Arial" panose="020B0604020202020204" pitchFamily="34" charset="0"/>
              <a:buChar char="•"/>
            </a:pPr>
            <a:endParaRPr lang="en-US" sz="1700" b="1" dirty="0">
              <a:solidFill>
                <a:srgbClr val="064E69"/>
              </a:solidFill>
              <a:cs typeface="Open Sans Light"/>
            </a:endParaRPr>
          </a:p>
          <a:p>
            <a:pPr marL="285750" indent="-285750" defTabSz="456758" fontAlgn="base">
              <a:spcAft>
                <a:spcPts val="400"/>
              </a:spcAft>
              <a:buFont typeface="Arial" panose="020B0604020202020204" pitchFamily="34" charset="0"/>
              <a:buChar char="•"/>
            </a:pPr>
            <a:endParaRPr lang="en-US" b="1" dirty="0">
              <a:solidFill>
                <a:srgbClr val="064E69"/>
              </a:solidFill>
              <a:cs typeface="Open Sans Light"/>
            </a:endParaRPr>
          </a:p>
          <a:p>
            <a:pPr marL="285750" indent="-285750" defTabSz="456758" fontAlgn="base">
              <a:buFont typeface="Arial" panose="020B0604020202020204" pitchFamily="34" charset="0"/>
              <a:buChar char="•"/>
            </a:pPr>
            <a:endParaRPr lang="en-US" b="1" dirty="0">
              <a:solidFill>
                <a:srgbClr val="064E69"/>
              </a:solidFill>
              <a:cs typeface="Open Sans Light"/>
            </a:endParaRPr>
          </a:p>
          <a:p>
            <a:pPr marL="285750" indent="-285750" defTabSz="456758" fontAlgn="base">
              <a:buFont typeface="Arial" panose="020B0604020202020204" pitchFamily="34" charset="0"/>
              <a:buChar char="•"/>
            </a:pPr>
            <a:endParaRPr lang="en-US" b="1" dirty="0">
              <a:solidFill>
                <a:srgbClr val="064E69"/>
              </a:solidFill>
              <a:cs typeface="Open Sans Light"/>
            </a:endParaRPr>
          </a:p>
        </p:txBody>
      </p:sp>
    </p:spTree>
    <p:extLst>
      <p:ext uri="{BB962C8B-B14F-4D97-AF65-F5344CB8AC3E}">
        <p14:creationId xmlns:p14="http://schemas.microsoft.com/office/powerpoint/2010/main" val="707832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56AE07DD-A0E5-483E-BC89-911BCA6725D9}"/>
              </a:ext>
            </a:extLst>
          </p:cNvPr>
          <p:cNvSpPr txBox="1">
            <a:spLocks/>
          </p:cNvSpPr>
          <p:nvPr/>
        </p:nvSpPr>
        <p:spPr>
          <a:xfrm>
            <a:off x="309313" y="297738"/>
            <a:ext cx="9688623" cy="476805"/>
          </a:xfrm>
          <a:prstGeom prst="rect">
            <a:avLst/>
          </a:prstGeom>
        </p:spPr>
        <p:txBody>
          <a:bodyPr tIns="0" bIns="0" anchor="t" anchorCtr="0"/>
          <a:lstStyle>
            <a:lvl1pPr algn="l" defTabSz="457200" rtl="0" eaLnBrk="1" fontAlgn="base" hangingPunct="1">
              <a:lnSpc>
                <a:spcPct val="90000"/>
              </a:lnSpc>
              <a:spcBef>
                <a:spcPct val="0"/>
              </a:spcBef>
              <a:spcAft>
                <a:spcPct val="0"/>
              </a:spcAft>
              <a:defRPr sz="3000" b="1" kern="1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algn="l" defTabSz="457200" rtl="0" eaLnBrk="1" fontAlgn="base" hangingPunct="1">
              <a:lnSpc>
                <a:spcPct val="90000"/>
              </a:lnSpc>
              <a:spcBef>
                <a:spcPct val="0"/>
              </a:spcBef>
              <a:spcAft>
                <a:spcPct val="0"/>
              </a:spcAft>
              <a:defRPr sz="2600" b="1">
                <a:solidFill>
                  <a:schemeClr val="tx1"/>
                </a:solidFill>
                <a:latin typeface="Arial" pitchFamily="34" charset="0"/>
              </a:defRPr>
            </a:lvl2pPr>
            <a:lvl3pPr algn="l" defTabSz="457200" rtl="0" eaLnBrk="1" fontAlgn="base" hangingPunct="1">
              <a:lnSpc>
                <a:spcPct val="90000"/>
              </a:lnSpc>
              <a:spcBef>
                <a:spcPct val="0"/>
              </a:spcBef>
              <a:spcAft>
                <a:spcPct val="0"/>
              </a:spcAft>
              <a:defRPr sz="2600" b="1">
                <a:solidFill>
                  <a:schemeClr val="tx1"/>
                </a:solidFill>
                <a:latin typeface="Arial" pitchFamily="34" charset="0"/>
              </a:defRPr>
            </a:lvl3pPr>
            <a:lvl4pPr algn="l" defTabSz="457200" rtl="0" eaLnBrk="1" fontAlgn="base" hangingPunct="1">
              <a:lnSpc>
                <a:spcPct val="90000"/>
              </a:lnSpc>
              <a:spcBef>
                <a:spcPct val="0"/>
              </a:spcBef>
              <a:spcAft>
                <a:spcPct val="0"/>
              </a:spcAft>
              <a:defRPr sz="2600" b="1">
                <a:solidFill>
                  <a:schemeClr val="tx1"/>
                </a:solidFill>
                <a:latin typeface="Arial" pitchFamily="34" charset="0"/>
              </a:defRPr>
            </a:lvl4pPr>
            <a:lvl5pPr algn="l" defTabSz="457200" rtl="0" eaLnBrk="1" fontAlgn="base" hangingPunct="1">
              <a:lnSpc>
                <a:spcPct val="90000"/>
              </a:lnSpc>
              <a:spcBef>
                <a:spcPct val="0"/>
              </a:spcBef>
              <a:spcAft>
                <a:spcPct val="0"/>
              </a:spcAft>
              <a:defRPr sz="2600" b="1">
                <a:solidFill>
                  <a:schemeClr val="tx1"/>
                </a:solidFill>
                <a:latin typeface="Arial" pitchFamily="34" charset="0"/>
              </a:defRPr>
            </a:lvl5pPr>
            <a:lvl6pPr marL="457200" algn="l" defTabSz="457200" rtl="0" eaLnBrk="1" fontAlgn="base" hangingPunct="1">
              <a:lnSpc>
                <a:spcPct val="90000"/>
              </a:lnSpc>
              <a:spcBef>
                <a:spcPct val="0"/>
              </a:spcBef>
              <a:spcAft>
                <a:spcPct val="0"/>
              </a:spcAft>
              <a:defRPr sz="2600" b="1">
                <a:solidFill>
                  <a:schemeClr val="tx1"/>
                </a:solidFill>
                <a:latin typeface="Arial" pitchFamily="34" charset="0"/>
              </a:defRPr>
            </a:lvl6pPr>
            <a:lvl7pPr marL="914400" algn="l" defTabSz="457200" rtl="0" eaLnBrk="1" fontAlgn="base" hangingPunct="1">
              <a:lnSpc>
                <a:spcPct val="90000"/>
              </a:lnSpc>
              <a:spcBef>
                <a:spcPct val="0"/>
              </a:spcBef>
              <a:spcAft>
                <a:spcPct val="0"/>
              </a:spcAft>
              <a:defRPr sz="2600" b="1">
                <a:solidFill>
                  <a:schemeClr val="tx1"/>
                </a:solidFill>
                <a:latin typeface="Arial" pitchFamily="34" charset="0"/>
              </a:defRPr>
            </a:lvl7pPr>
            <a:lvl8pPr marL="1371600" algn="l" defTabSz="457200" rtl="0" eaLnBrk="1" fontAlgn="base" hangingPunct="1">
              <a:lnSpc>
                <a:spcPct val="90000"/>
              </a:lnSpc>
              <a:spcBef>
                <a:spcPct val="0"/>
              </a:spcBef>
              <a:spcAft>
                <a:spcPct val="0"/>
              </a:spcAft>
              <a:defRPr sz="2600" b="1">
                <a:solidFill>
                  <a:schemeClr val="tx1"/>
                </a:solidFill>
                <a:latin typeface="Arial" pitchFamily="34" charset="0"/>
              </a:defRPr>
            </a:lvl8pPr>
            <a:lvl9pPr marL="1828800" algn="l" defTabSz="457200" rtl="0" eaLnBrk="1" fontAlgn="base" hangingPunct="1">
              <a:lnSpc>
                <a:spcPct val="90000"/>
              </a:lnSpc>
              <a:spcBef>
                <a:spcPct val="0"/>
              </a:spcBef>
              <a:spcAft>
                <a:spcPct val="0"/>
              </a:spcAft>
              <a:defRPr sz="2600" b="1">
                <a:solidFill>
                  <a:schemeClr val="tx1"/>
                </a:solidFill>
                <a:latin typeface="Arial" pitchFamily="34" charset="0"/>
              </a:defRPr>
            </a:lvl9pPr>
          </a:lstStyle>
          <a:p>
            <a:r>
              <a:rPr lang="en-US" dirty="0"/>
              <a:t>Clinical Future</a:t>
            </a:r>
          </a:p>
        </p:txBody>
      </p:sp>
      <p:sp>
        <p:nvSpPr>
          <p:cNvPr id="23" name="Text Placeholder 2">
            <a:extLst>
              <a:ext uri="{FF2B5EF4-FFF2-40B4-BE49-F238E27FC236}">
                <a16:creationId xmlns:a16="http://schemas.microsoft.com/office/drawing/2014/main" id="{5B9BEBDA-514C-420C-B426-9AECF5AFE95E}"/>
              </a:ext>
            </a:extLst>
          </p:cNvPr>
          <p:cNvSpPr>
            <a:spLocks noGrp="1"/>
          </p:cNvSpPr>
          <p:nvPr>
            <p:ph type="body" sz="quarter" idx="11"/>
          </p:nvPr>
        </p:nvSpPr>
        <p:spPr>
          <a:xfrm>
            <a:off x="457200" y="860151"/>
            <a:ext cx="9688622" cy="423094"/>
          </a:xfrm>
        </p:spPr>
        <p:txBody>
          <a:bodyPr/>
          <a:lstStyle/>
          <a:p>
            <a:endParaRPr lang="en-US"/>
          </a:p>
        </p:txBody>
      </p:sp>
      <p:grpSp>
        <p:nvGrpSpPr>
          <p:cNvPr id="24" name="Group 23">
            <a:extLst>
              <a:ext uri="{FF2B5EF4-FFF2-40B4-BE49-F238E27FC236}">
                <a16:creationId xmlns:a16="http://schemas.microsoft.com/office/drawing/2014/main" id="{AC020088-29D5-4743-9961-FDAD0C37C2E7}"/>
              </a:ext>
            </a:extLst>
          </p:cNvPr>
          <p:cNvGrpSpPr/>
          <p:nvPr/>
        </p:nvGrpSpPr>
        <p:grpSpPr>
          <a:xfrm>
            <a:off x="2048724" y="2565014"/>
            <a:ext cx="7299065" cy="1389945"/>
            <a:chOff x="1179305" y="2079488"/>
            <a:chExt cx="7413171" cy="1389945"/>
          </a:xfrm>
        </p:grpSpPr>
        <p:sp>
          <p:nvSpPr>
            <p:cNvPr id="25" name="Rectangle 24">
              <a:extLst>
                <a:ext uri="{FF2B5EF4-FFF2-40B4-BE49-F238E27FC236}">
                  <a16:creationId xmlns:a16="http://schemas.microsoft.com/office/drawing/2014/main" id="{1C1EF2D9-5FCD-4EAD-8595-3134D52DB3BF}"/>
                </a:ext>
              </a:extLst>
            </p:cNvPr>
            <p:cNvSpPr/>
            <p:nvPr/>
          </p:nvSpPr>
          <p:spPr>
            <a:xfrm>
              <a:off x="1179305" y="3119523"/>
              <a:ext cx="7413171" cy="349910"/>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26" name="Rectangle 25">
              <a:extLst>
                <a:ext uri="{FF2B5EF4-FFF2-40B4-BE49-F238E27FC236}">
                  <a16:creationId xmlns:a16="http://schemas.microsoft.com/office/drawing/2014/main" id="{2B68B52D-8B4A-4EA2-AE7A-E860C181D2C7}"/>
                </a:ext>
              </a:extLst>
            </p:cNvPr>
            <p:cNvSpPr/>
            <p:nvPr/>
          </p:nvSpPr>
          <p:spPr>
            <a:xfrm>
              <a:off x="6334051" y="3120365"/>
              <a:ext cx="1730475" cy="348658"/>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Epic</a:t>
              </a:r>
            </a:p>
          </p:txBody>
        </p:sp>
        <p:sp>
          <p:nvSpPr>
            <p:cNvPr id="27" name="Rectangle: Rounded Corners 26">
              <a:extLst>
                <a:ext uri="{FF2B5EF4-FFF2-40B4-BE49-F238E27FC236}">
                  <a16:creationId xmlns:a16="http://schemas.microsoft.com/office/drawing/2014/main" id="{9BB2410E-1D46-4FF8-8C19-5A21CA4F3824}"/>
                </a:ext>
              </a:extLst>
            </p:cNvPr>
            <p:cNvSpPr/>
            <p:nvPr/>
          </p:nvSpPr>
          <p:spPr>
            <a:xfrm>
              <a:off x="5462272" y="2079488"/>
              <a:ext cx="1654629"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Clinic</a:t>
              </a:r>
            </a:p>
          </p:txBody>
        </p:sp>
        <p:sp>
          <p:nvSpPr>
            <p:cNvPr id="28" name="Rectangle: Rounded Corners 27">
              <a:extLst>
                <a:ext uri="{FF2B5EF4-FFF2-40B4-BE49-F238E27FC236}">
                  <a16:creationId xmlns:a16="http://schemas.microsoft.com/office/drawing/2014/main" id="{32119A25-D90E-40E9-AE4D-AAB6F548334D}"/>
                </a:ext>
              </a:extLst>
            </p:cNvPr>
            <p:cNvSpPr/>
            <p:nvPr/>
          </p:nvSpPr>
          <p:spPr>
            <a:xfrm>
              <a:off x="1237121" y="2083548"/>
              <a:ext cx="1877050"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Care </a:t>
              </a:r>
            </a:p>
            <a:p>
              <a:pPr algn="ctr"/>
              <a:r>
                <a:rPr lang="en-US" dirty="0">
                  <a:latin typeface="+mj-lt"/>
                  <a:cs typeface="Open Sans Bold"/>
                </a:rPr>
                <a:t>Management</a:t>
              </a:r>
            </a:p>
          </p:txBody>
        </p:sp>
        <p:cxnSp>
          <p:nvCxnSpPr>
            <p:cNvPr id="30" name="Straight Connector 29">
              <a:extLst>
                <a:ext uri="{FF2B5EF4-FFF2-40B4-BE49-F238E27FC236}">
                  <a16:creationId xmlns:a16="http://schemas.microsoft.com/office/drawing/2014/main" id="{9AB7DA14-A2F2-4749-97D5-CA880580BE38}"/>
                </a:ext>
              </a:extLst>
            </p:cNvPr>
            <p:cNvCxnSpPr>
              <a:cxnSpLocks/>
            </p:cNvCxnSpPr>
            <p:nvPr/>
          </p:nvCxnSpPr>
          <p:spPr>
            <a:xfrm>
              <a:off x="1963171" y="2751508"/>
              <a:ext cx="0" cy="33071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B0F2D8-3059-404E-A696-30F058BD7ADF}"/>
                </a:ext>
              </a:extLst>
            </p:cNvPr>
            <p:cNvCxnSpPr>
              <a:cxnSpLocks/>
              <a:stCxn id="27" idx="2"/>
            </p:cNvCxnSpPr>
            <p:nvPr/>
          </p:nvCxnSpPr>
          <p:spPr>
            <a:xfrm>
              <a:off x="6289587" y="2787060"/>
              <a:ext cx="0" cy="30649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D4BA771-AFD5-4FDE-8DBE-49F5D19D84D3}"/>
              </a:ext>
            </a:extLst>
          </p:cNvPr>
          <p:cNvSpPr/>
          <p:nvPr/>
        </p:nvSpPr>
        <p:spPr>
          <a:xfrm>
            <a:off x="2137380" y="3605049"/>
            <a:ext cx="2557510" cy="349910"/>
          </a:xfrm>
          <a:prstGeom prst="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cs typeface="Open Sans Bold"/>
              </a:rPr>
              <a:t>MedCompass</a:t>
            </a:r>
          </a:p>
        </p:txBody>
      </p:sp>
      <p:grpSp>
        <p:nvGrpSpPr>
          <p:cNvPr id="60" name="Group 59">
            <a:extLst>
              <a:ext uri="{FF2B5EF4-FFF2-40B4-BE49-F238E27FC236}">
                <a16:creationId xmlns:a16="http://schemas.microsoft.com/office/drawing/2014/main" id="{C025C42F-71B0-4DF5-8817-2D2BAF36372C}"/>
              </a:ext>
            </a:extLst>
          </p:cNvPr>
          <p:cNvGrpSpPr/>
          <p:nvPr/>
        </p:nvGrpSpPr>
        <p:grpSpPr>
          <a:xfrm>
            <a:off x="2731659" y="2106421"/>
            <a:ext cx="600005" cy="425350"/>
            <a:chOff x="1655339" y="5373050"/>
            <a:chExt cx="600005" cy="425350"/>
          </a:xfrm>
        </p:grpSpPr>
        <p:sp>
          <p:nvSpPr>
            <p:cNvPr id="33" name="Freeform 24">
              <a:extLst>
                <a:ext uri="{FF2B5EF4-FFF2-40B4-BE49-F238E27FC236}">
                  <a16:creationId xmlns:a16="http://schemas.microsoft.com/office/drawing/2014/main" id="{DA2BDA01-730B-4E75-A0EA-DF98BBA77281}"/>
                </a:ext>
              </a:extLst>
            </p:cNvPr>
            <p:cNvSpPr>
              <a:spLocks noEditPoints="1"/>
            </p:cNvSpPr>
            <p:nvPr/>
          </p:nvSpPr>
          <p:spPr bwMode="auto">
            <a:xfrm>
              <a:off x="1700961" y="5373050"/>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34" name="TextBox 33">
              <a:extLst>
                <a:ext uri="{FF2B5EF4-FFF2-40B4-BE49-F238E27FC236}">
                  <a16:creationId xmlns:a16="http://schemas.microsoft.com/office/drawing/2014/main" id="{E0804927-34B9-429B-AEE0-6D1487D047D9}"/>
                </a:ext>
              </a:extLst>
            </p:cNvPr>
            <p:cNvSpPr txBox="1"/>
            <p:nvPr/>
          </p:nvSpPr>
          <p:spPr>
            <a:xfrm>
              <a:off x="1655339" y="5639844"/>
              <a:ext cx="600005" cy="158556"/>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sp>
        <p:nvSpPr>
          <p:cNvPr id="35" name="Freeform 24">
            <a:extLst>
              <a:ext uri="{FF2B5EF4-FFF2-40B4-BE49-F238E27FC236}">
                <a16:creationId xmlns:a16="http://schemas.microsoft.com/office/drawing/2014/main" id="{62F81917-8D2F-45EC-897C-05686814F5DA}"/>
              </a:ext>
            </a:extLst>
          </p:cNvPr>
          <p:cNvSpPr>
            <a:spLocks noEditPoints="1"/>
          </p:cNvSpPr>
          <p:nvPr/>
        </p:nvSpPr>
        <p:spPr bwMode="auto">
          <a:xfrm>
            <a:off x="8599952" y="205002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36" name="TextBox 35">
            <a:extLst>
              <a:ext uri="{FF2B5EF4-FFF2-40B4-BE49-F238E27FC236}">
                <a16:creationId xmlns:a16="http://schemas.microsoft.com/office/drawing/2014/main" id="{160B4CDA-FDAB-4E3C-BAE9-D43E51CAE512}"/>
              </a:ext>
            </a:extLst>
          </p:cNvPr>
          <p:cNvSpPr txBox="1"/>
          <p:nvPr/>
        </p:nvSpPr>
        <p:spPr>
          <a:xfrm>
            <a:off x="8439683" y="2385545"/>
            <a:ext cx="874236" cy="176983"/>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Pharmacists</a:t>
            </a:r>
          </a:p>
        </p:txBody>
      </p:sp>
      <p:grpSp>
        <p:nvGrpSpPr>
          <p:cNvPr id="2" name="Group 1">
            <a:extLst>
              <a:ext uri="{FF2B5EF4-FFF2-40B4-BE49-F238E27FC236}">
                <a16:creationId xmlns:a16="http://schemas.microsoft.com/office/drawing/2014/main" id="{A962750C-650B-417D-92B4-F4889B8F0D18}"/>
              </a:ext>
            </a:extLst>
          </p:cNvPr>
          <p:cNvGrpSpPr/>
          <p:nvPr/>
        </p:nvGrpSpPr>
        <p:grpSpPr>
          <a:xfrm>
            <a:off x="6717022" y="2061082"/>
            <a:ext cx="754251" cy="510900"/>
            <a:chOff x="6750335" y="1994504"/>
            <a:chExt cx="754251" cy="510900"/>
          </a:xfrm>
        </p:grpSpPr>
        <p:sp>
          <p:nvSpPr>
            <p:cNvPr id="37" name="Freeform 24">
              <a:extLst>
                <a:ext uri="{FF2B5EF4-FFF2-40B4-BE49-F238E27FC236}">
                  <a16:creationId xmlns:a16="http://schemas.microsoft.com/office/drawing/2014/main" id="{290C44BB-9E97-4062-8740-75BE0B141966}"/>
                </a:ext>
              </a:extLst>
            </p:cNvPr>
            <p:cNvSpPr>
              <a:spLocks noEditPoints="1"/>
            </p:cNvSpPr>
            <p:nvPr/>
          </p:nvSpPr>
          <p:spPr bwMode="auto">
            <a:xfrm>
              <a:off x="6899727" y="1994504"/>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38" name="TextBox 37">
              <a:extLst>
                <a:ext uri="{FF2B5EF4-FFF2-40B4-BE49-F238E27FC236}">
                  <a16:creationId xmlns:a16="http://schemas.microsoft.com/office/drawing/2014/main" id="{E43C6C18-7E41-4E5C-A2B4-F1E8CA88CF06}"/>
                </a:ext>
              </a:extLst>
            </p:cNvPr>
            <p:cNvSpPr txBox="1"/>
            <p:nvPr/>
          </p:nvSpPr>
          <p:spPr>
            <a:xfrm>
              <a:off x="6750335" y="2312937"/>
              <a:ext cx="754251" cy="192467"/>
            </a:xfrm>
            <a:prstGeom prst="rect">
              <a:avLst/>
            </a:prstGeom>
            <a:solidFill>
              <a:schemeClr val="bg1"/>
            </a:solidFill>
          </p:spPr>
          <p:txBody>
            <a:bodyPr wrap="square" lIns="0" tIns="0" rIns="0" bIns="0" rtlCol="0">
              <a:noAutofit/>
            </a:bodyPr>
            <a:lstStyle/>
            <a:p>
              <a:pPr algn="ctr" defTabSz="456758" fontAlgn="base">
                <a:spcBef>
                  <a:spcPts val="1200"/>
                </a:spcBef>
              </a:pPr>
              <a:r>
                <a:rPr lang="en-US" sz="1200" dirty="0">
                  <a:solidFill>
                    <a:srgbClr val="064E69"/>
                  </a:solidFill>
                  <a:cs typeface="Open Sans Light"/>
                </a:rPr>
                <a:t>CNP/PA</a:t>
              </a:r>
            </a:p>
          </p:txBody>
        </p:sp>
      </p:grpSp>
      <p:sp>
        <p:nvSpPr>
          <p:cNvPr id="43" name="Rectangle: Rounded Corners 42">
            <a:extLst>
              <a:ext uri="{FF2B5EF4-FFF2-40B4-BE49-F238E27FC236}">
                <a16:creationId xmlns:a16="http://schemas.microsoft.com/office/drawing/2014/main" id="{3BC18459-C84E-4CED-A291-FA2B3CD6208B}"/>
              </a:ext>
            </a:extLst>
          </p:cNvPr>
          <p:cNvSpPr/>
          <p:nvPr/>
        </p:nvSpPr>
        <p:spPr>
          <a:xfrm>
            <a:off x="4062753" y="2569074"/>
            <a:ext cx="1848832"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Utilization  Management</a:t>
            </a:r>
          </a:p>
        </p:txBody>
      </p:sp>
      <p:sp>
        <p:nvSpPr>
          <p:cNvPr id="44" name="Rectangle: Rounded Corners 43">
            <a:extLst>
              <a:ext uri="{FF2B5EF4-FFF2-40B4-BE49-F238E27FC236}">
                <a16:creationId xmlns:a16="http://schemas.microsoft.com/office/drawing/2014/main" id="{6000436A-6AEE-4CDE-98A7-DBF6E2503B46}"/>
              </a:ext>
            </a:extLst>
          </p:cNvPr>
          <p:cNvSpPr/>
          <p:nvPr/>
        </p:nvSpPr>
        <p:spPr>
          <a:xfrm>
            <a:off x="8013384" y="2569074"/>
            <a:ext cx="1629161"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MTM</a:t>
            </a:r>
          </a:p>
        </p:txBody>
      </p:sp>
      <p:grpSp>
        <p:nvGrpSpPr>
          <p:cNvPr id="59" name="Group 58">
            <a:extLst>
              <a:ext uri="{FF2B5EF4-FFF2-40B4-BE49-F238E27FC236}">
                <a16:creationId xmlns:a16="http://schemas.microsoft.com/office/drawing/2014/main" id="{8485C819-1CA4-444E-A81C-FFDC7AAD23A8}"/>
              </a:ext>
            </a:extLst>
          </p:cNvPr>
          <p:cNvGrpSpPr/>
          <p:nvPr/>
        </p:nvGrpSpPr>
        <p:grpSpPr>
          <a:xfrm>
            <a:off x="4429603" y="2087567"/>
            <a:ext cx="600005" cy="457929"/>
            <a:chOff x="4038475" y="5385584"/>
            <a:chExt cx="600005" cy="457929"/>
          </a:xfrm>
        </p:grpSpPr>
        <p:sp>
          <p:nvSpPr>
            <p:cNvPr id="45" name="Freeform 24">
              <a:extLst>
                <a:ext uri="{FF2B5EF4-FFF2-40B4-BE49-F238E27FC236}">
                  <a16:creationId xmlns:a16="http://schemas.microsoft.com/office/drawing/2014/main" id="{CD816E2F-2327-40B6-833F-97AED8AFBB7D}"/>
                </a:ext>
              </a:extLst>
            </p:cNvPr>
            <p:cNvSpPr>
              <a:spLocks noEditPoints="1"/>
            </p:cNvSpPr>
            <p:nvPr/>
          </p:nvSpPr>
          <p:spPr bwMode="auto">
            <a:xfrm>
              <a:off x="4052530" y="5385584"/>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47" name="TextBox 46">
              <a:extLst>
                <a:ext uri="{FF2B5EF4-FFF2-40B4-BE49-F238E27FC236}">
                  <a16:creationId xmlns:a16="http://schemas.microsoft.com/office/drawing/2014/main" id="{FE2EEB0F-7710-430A-B952-91E767DD2889}"/>
                </a:ext>
              </a:extLst>
            </p:cNvPr>
            <p:cNvSpPr txBox="1"/>
            <p:nvPr/>
          </p:nvSpPr>
          <p:spPr>
            <a:xfrm>
              <a:off x="4038475" y="5684957"/>
              <a:ext cx="600005" cy="158556"/>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cxnSp>
        <p:nvCxnSpPr>
          <p:cNvPr id="48" name="Straight Connector 47">
            <a:extLst>
              <a:ext uri="{FF2B5EF4-FFF2-40B4-BE49-F238E27FC236}">
                <a16:creationId xmlns:a16="http://schemas.microsoft.com/office/drawing/2014/main" id="{CD70566D-5F1A-4CCD-993A-41712A17C3A8}"/>
              </a:ext>
            </a:extLst>
          </p:cNvPr>
          <p:cNvCxnSpPr>
            <a:cxnSpLocks/>
            <a:stCxn id="43" idx="2"/>
          </p:cNvCxnSpPr>
          <p:nvPr/>
        </p:nvCxnSpPr>
        <p:spPr>
          <a:xfrm>
            <a:off x="4987169" y="3276646"/>
            <a:ext cx="0" cy="30454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94A84CD-A6A6-4689-9800-11D703F29E72}"/>
              </a:ext>
            </a:extLst>
          </p:cNvPr>
          <p:cNvCxnSpPr>
            <a:cxnSpLocks/>
            <a:stCxn id="44" idx="2"/>
          </p:cNvCxnSpPr>
          <p:nvPr/>
        </p:nvCxnSpPr>
        <p:spPr>
          <a:xfrm flipH="1">
            <a:off x="8827964" y="3276646"/>
            <a:ext cx="1" cy="34865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5B87E54-4A94-41CC-A48F-769B87EFD3AF}"/>
              </a:ext>
            </a:extLst>
          </p:cNvPr>
          <p:cNvSpPr/>
          <p:nvPr/>
        </p:nvSpPr>
        <p:spPr>
          <a:xfrm>
            <a:off x="4773896" y="5542451"/>
            <a:ext cx="2378419" cy="747535"/>
          </a:xfrm>
          <a:prstGeom prst="ellipse">
            <a:avLst/>
          </a:prstGeom>
          <a:solidFill>
            <a:srgbClr val="003C54"/>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UDF</a:t>
            </a:r>
          </a:p>
        </p:txBody>
      </p:sp>
      <p:cxnSp>
        <p:nvCxnSpPr>
          <p:cNvPr id="46" name="Straight Connector 45">
            <a:extLst>
              <a:ext uri="{FF2B5EF4-FFF2-40B4-BE49-F238E27FC236}">
                <a16:creationId xmlns:a16="http://schemas.microsoft.com/office/drawing/2014/main" id="{1408FBD8-9156-48D1-942A-E03781F69903}"/>
              </a:ext>
            </a:extLst>
          </p:cNvPr>
          <p:cNvCxnSpPr>
            <a:cxnSpLocks/>
            <a:stCxn id="32" idx="2"/>
            <a:endCxn id="29" idx="2"/>
          </p:cNvCxnSpPr>
          <p:nvPr/>
        </p:nvCxnSpPr>
        <p:spPr>
          <a:xfrm>
            <a:off x="3416135" y="3954959"/>
            <a:ext cx="1357761" cy="196126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290B0311-E264-4DBC-803E-822B7B3DA8C8}"/>
              </a:ext>
            </a:extLst>
          </p:cNvPr>
          <p:cNvGrpSpPr/>
          <p:nvPr/>
        </p:nvGrpSpPr>
        <p:grpSpPr>
          <a:xfrm>
            <a:off x="5329446" y="2050023"/>
            <a:ext cx="183383" cy="331879"/>
            <a:chOff x="1893888" y="3924300"/>
            <a:chExt cx="369888" cy="628650"/>
          </a:xfrm>
          <a:solidFill>
            <a:schemeClr val="accent2"/>
          </a:solidFill>
        </p:grpSpPr>
        <p:sp>
          <p:nvSpPr>
            <p:cNvPr id="62" name="Freeform 37">
              <a:extLst>
                <a:ext uri="{FF2B5EF4-FFF2-40B4-BE49-F238E27FC236}">
                  <a16:creationId xmlns:a16="http://schemas.microsoft.com/office/drawing/2014/main" id="{633876F1-671A-4BF6-8E21-468CD6B46555}"/>
                </a:ext>
              </a:extLst>
            </p:cNvPr>
            <p:cNvSpPr>
              <a:spLocks/>
            </p:cNvSpPr>
            <p:nvPr/>
          </p:nvSpPr>
          <p:spPr bwMode="auto">
            <a:xfrm>
              <a:off x="1893888" y="3924300"/>
              <a:ext cx="369888" cy="347663"/>
            </a:xfrm>
            <a:custGeom>
              <a:avLst/>
              <a:gdLst>
                <a:gd name="T0" fmla="*/ 40 w 67"/>
                <a:gd name="T1" fmla="*/ 9 h 63"/>
                <a:gd name="T2" fmla="*/ 27 w 67"/>
                <a:gd name="T3" fmla="*/ 13 h 63"/>
                <a:gd name="T4" fmla="*/ 13 w 67"/>
                <a:gd name="T5" fmla="*/ 0 h 63"/>
                <a:gd name="T6" fmla="*/ 0 w 67"/>
                <a:gd name="T7" fmla="*/ 14 h 63"/>
                <a:gd name="T8" fmla="*/ 13 w 67"/>
                <a:gd name="T9" fmla="*/ 27 h 63"/>
                <a:gd name="T10" fmla="*/ 15 w 67"/>
                <a:gd name="T11" fmla="*/ 27 h 63"/>
                <a:gd name="T12" fmla="*/ 13 w 67"/>
                <a:gd name="T13" fmla="*/ 36 h 63"/>
                <a:gd name="T14" fmla="*/ 40 w 67"/>
                <a:gd name="T15" fmla="*/ 63 h 63"/>
                <a:gd name="T16" fmla="*/ 67 w 67"/>
                <a:gd name="T17" fmla="*/ 36 h 63"/>
                <a:gd name="T18" fmla="*/ 40 w 67"/>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3">
                  <a:moveTo>
                    <a:pt x="40" y="9"/>
                  </a:moveTo>
                  <a:cubicBezTo>
                    <a:pt x="35" y="9"/>
                    <a:pt x="30" y="10"/>
                    <a:pt x="27" y="13"/>
                  </a:cubicBezTo>
                  <a:cubicBezTo>
                    <a:pt x="26" y="6"/>
                    <a:pt x="20" y="0"/>
                    <a:pt x="13" y="0"/>
                  </a:cubicBezTo>
                  <a:cubicBezTo>
                    <a:pt x="6" y="0"/>
                    <a:pt x="0" y="6"/>
                    <a:pt x="0" y="14"/>
                  </a:cubicBezTo>
                  <a:cubicBezTo>
                    <a:pt x="0" y="21"/>
                    <a:pt x="6" y="27"/>
                    <a:pt x="13" y="27"/>
                  </a:cubicBezTo>
                  <a:cubicBezTo>
                    <a:pt x="14" y="27"/>
                    <a:pt x="14" y="27"/>
                    <a:pt x="15" y="27"/>
                  </a:cubicBezTo>
                  <a:cubicBezTo>
                    <a:pt x="14" y="30"/>
                    <a:pt x="13" y="33"/>
                    <a:pt x="13" y="36"/>
                  </a:cubicBezTo>
                  <a:cubicBezTo>
                    <a:pt x="13" y="51"/>
                    <a:pt x="25" y="63"/>
                    <a:pt x="40" y="63"/>
                  </a:cubicBezTo>
                  <a:cubicBezTo>
                    <a:pt x="55" y="63"/>
                    <a:pt x="67" y="51"/>
                    <a:pt x="67" y="36"/>
                  </a:cubicBezTo>
                  <a:cubicBezTo>
                    <a:pt x="67" y="21"/>
                    <a:pt x="55" y="9"/>
                    <a:pt x="40"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Freeform 38">
              <a:extLst>
                <a:ext uri="{FF2B5EF4-FFF2-40B4-BE49-F238E27FC236}">
                  <a16:creationId xmlns:a16="http://schemas.microsoft.com/office/drawing/2014/main" id="{3F170721-B06C-4BAE-971E-5A82E83EB161}"/>
                </a:ext>
              </a:extLst>
            </p:cNvPr>
            <p:cNvSpPr>
              <a:spLocks/>
            </p:cNvSpPr>
            <p:nvPr/>
          </p:nvSpPr>
          <p:spPr bwMode="auto">
            <a:xfrm>
              <a:off x="1965326" y="4305300"/>
              <a:ext cx="138113" cy="247650"/>
            </a:xfrm>
            <a:custGeom>
              <a:avLst/>
              <a:gdLst>
                <a:gd name="T0" fmla="*/ 10 w 25"/>
                <a:gd name="T1" fmla="*/ 17 h 45"/>
                <a:gd name="T2" fmla="*/ 10 w 25"/>
                <a:gd name="T3" fmla="*/ 0 h 45"/>
                <a:gd name="T4" fmla="*/ 0 w 25"/>
                <a:gd name="T5" fmla="*/ 20 h 45"/>
                <a:gd name="T6" fmla="*/ 0 w 25"/>
                <a:gd name="T7" fmla="*/ 20 h 45"/>
                <a:gd name="T8" fmla="*/ 0 w 25"/>
                <a:gd name="T9" fmla="*/ 45 h 45"/>
                <a:gd name="T10" fmla="*/ 25 w 25"/>
                <a:gd name="T11" fmla="*/ 45 h 45"/>
                <a:gd name="T12" fmla="*/ 25 w 25"/>
                <a:gd name="T13" fmla="*/ 17 h 45"/>
                <a:gd name="T14" fmla="*/ 10 w 25"/>
                <a:gd name="T15" fmla="*/ 1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10" y="17"/>
                  </a:moveTo>
                  <a:cubicBezTo>
                    <a:pt x="10" y="0"/>
                    <a:pt x="10" y="0"/>
                    <a:pt x="10" y="0"/>
                  </a:cubicBezTo>
                  <a:cubicBezTo>
                    <a:pt x="4" y="5"/>
                    <a:pt x="0" y="12"/>
                    <a:pt x="0" y="20"/>
                  </a:cubicBezTo>
                  <a:cubicBezTo>
                    <a:pt x="0" y="20"/>
                    <a:pt x="0" y="20"/>
                    <a:pt x="0" y="20"/>
                  </a:cubicBezTo>
                  <a:cubicBezTo>
                    <a:pt x="0" y="45"/>
                    <a:pt x="0" y="45"/>
                    <a:pt x="0" y="45"/>
                  </a:cubicBezTo>
                  <a:cubicBezTo>
                    <a:pt x="25" y="45"/>
                    <a:pt x="25" y="45"/>
                    <a:pt x="25" y="45"/>
                  </a:cubicBezTo>
                  <a:cubicBezTo>
                    <a:pt x="25" y="17"/>
                    <a:pt x="25" y="17"/>
                    <a:pt x="25" y="17"/>
                  </a:cubicBezTo>
                  <a:lnTo>
                    <a:pt x="10" y="1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Freeform 39">
              <a:extLst>
                <a:ext uri="{FF2B5EF4-FFF2-40B4-BE49-F238E27FC236}">
                  <a16:creationId xmlns:a16="http://schemas.microsoft.com/office/drawing/2014/main" id="{E4E419D2-7374-45A1-AC5B-24A22149E57E}"/>
                </a:ext>
              </a:extLst>
            </p:cNvPr>
            <p:cNvSpPr>
              <a:spLocks/>
            </p:cNvSpPr>
            <p:nvPr/>
          </p:nvSpPr>
          <p:spPr bwMode="auto">
            <a:xfrm>
              <a:off x="2125663" y="4316413"/>
              <a:ext cx="66675" cy="65088"/>
            </a:xfrm>
            <a:custGeom>
              <a:avLst/>
              <a:gdLst>
                <a:gd name="T0" fmla="*/ 42 w 42"/>
                <a:gd name="T1" fmla="*/ 41 h 41"/>
                <a:gd name="T2" fmla="*/ 42 w 42"/>
                <a:gd name="T3" fmla="*/ 0 h 41"/>
                <a:gd name="T4" fmla="*/ 0 w 42"/>
                <a:gd name="T5" fmla="*/ 41 h 41"/>
                <a:gd name="T6" fmla="*/ 42 w 42"/>
                <a:gd name="T7" fmla="*/ 41 h 41"/>
              </a:gdLst>
              <a:ahLst/>
              <a:cxnLst>
                <a:cxn ang="0">
                  <a:pos x="T0" y="T1"/>
                </a:cxn>
                <a:cxn ang="0">
                  <a:pos x="T2" y="T3"/>
                </a:cxn>
                <a:cxn ang="0">
                  <a:pos x="T4" y="T5"/>
                </a:cxn>
                <a:cxn ang="0">
                  <a:pos x="T6" y="T7"/>
                </a:cxn>
              </a:cxnLst>
              <a:rect l="0" t="0" r="r" b="b"/>
              <a:pathLst>
                <a:path w="42" h="41">
                  <a:moveTo>
                    <a:pt x="42" y="41"/>
                  </a:moveTo>
                  <a:lnTo>
                    <a:pt x="42" y="0"/>
                  </a:lnTo>
                  <a:lnTo>
                    <a:pt x="0" y="41"/>
                  </a:lnTo>
                  <a:lnTo>
                    <a:pt x="42" y="41"/>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Freeform 40">
              <a:extLst>
                <a:ext uri="{FF2B5EF4-FFF2-40B4-BE49-F238E27FC236}">
                  <a16:creationId xmlns:a16="http://schemas.microsoft.com/office/drawing/2014/main" id="{D920AA5A-FCD8-404A-A9FA-053D67ED6442}"/>
                </a:ext>
              </a:extLst>
            </p:cNvPr>
            <p:cNvSpPr>
              <a:spLocks/>
            </p:cNvSpPr>
            <p:nvPr/>
          </p:nvSpPr>
          <p:spPr bwMode="auto">
            <a:xfrm>
              <a:off x="2125663" y="4305300"/>
              <a:ext cx="138113" cy="247650"/>
            </a:xfrm>
            <a:custGeom>
              <a:avLst/>
              <a:gdLst>
                <a:gd name="T0" fmla="*/ 25 w 25"/>
                <a:gd name="T1" fmla="*/ 20 h 45"/>
                <a:gd name="T2" fmla="*/ 25 w 25"/>
                <a:gd name="T3" fmla="*/ 20 h 45"/>
                <a:gd name="T4" fmla="*/ 15 w 25"/>
                <a:gd name="T5" fmla="*/ 0 h 45"/>
                <a:gd name="T6" fmla="*/ 15 w 25"/>
                <a:gd name="T7" fmla="*/ 17 h 45"/>
                <a:gd name="T8" fmla="*/ 0 w 25"/>
                <a:gd name="T9" fmla="*/ 17 h 45"/>
                <a:gd name="T10" fmla="*/ 0 w 25"/>
                <a:gd name="T11" fmla="*/ 45 h 45"/>
                <a:gd name="T12" fmla="*/ 25 w 25"/>
                <a:gd name="T13" fmla="*/ 45 h 45"/>
                <a:gd name="T14" fmla="*/ 25 w 25"/>
                <a:gd name="T15" fmla="*/ 2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5">
                  <a:moveTo>
                    <a:pt x="25" y="20"/>
                  </a:moveTo>
                  <a:cubicBezTo>
                    <a:pt x="25" y="20"/>
                    <a:pt x="25" y="20"/>
                    <a:pt x="25" y="20"/>
                  </a:cubicBezTo>
                  <a:cubicBezTo>
                    <a:pt x="25" y="12"/>
                    <a:pt x="21" y="5"/>
                    <a:pt x="15" y="0"/>
                  </a:cubicBezTo>
                  <a:cubicBezTo>
                    <a:pt x="15" y="17"/>
                    <a:pt x="15" y="17"/>
                    <a:pt x="15" y="17"/>
                  </a:cubicBezTo>
                  <a:cubicBezTo>
                    <a:pt x="0" y="17"/>
                    <a:pt x="0" y="17"/>
                    <a:pt x="0" y="17"/>
                  </a:cubicBezTo>
                  <a:cubicBezTo>
                    <a:pt x="0" y="45"/>
                    <a:pt x="0" y="45"/>
                    <a:pt x="0" y="45"/>
                  </a:cubicBezTo>
                  <a:cubicBezTo>
                    <a:pt x="25" y="45"/>
                    <a:pt x="25" y="45"/>
                    <a:pt x="25" y="45"/>
                  </a:cubicBezTo>
                  <a:lnTo>
                    <a:pt x="25" y="20"/>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Freeform 41">
              <a:extLst>
                <a:ext uri="{FF2B5EF4-FFF2-40B4-BE49-F238E27FC236}">
                  <a16:creationId xmlns:a16="http://schemas.microsoft.com/office/drawing/2014/main" id="{1F90F820-B81D-4615-8D39-FC9D12AE4EBB}"/>
                </a:ext>
              </a:extLst>
            </p:cNvPr>
            <p:cNvSpPr>
              <a:spLocks/>
            </p:cNvSpPr>
            <p:nvPr/>
          </p:nvSpPr>
          <p:spPr bwMode="auto">
            <a:xfrm>
              <a:off x="2036763" y="4316413"/>
              <a:ext cx="66675" cy="65088"/>
            </a:xfrm>
            <a:custGeom>
              <a:avLst/>
              <a:gdLst>
                <a:gd name="T0" fmla="*/ 0 w 42"/>
                <a:gd name="T1" fmla="*/ 41 h 41"/>
                <a:gd name="T2" fmla="*/ 42 w 42"/>
                <a:gd name="T3" fmla="*/ 41 h 41"/>
                <a:gd name="T4" fmla="*/ 0 w 42"/>
                <a:gd name="T5" fmla="*/ 0 h 41"/>
                <a:gd name="T6" fmla="*/ 0 w 42"/>
                <a:gd name="T7" fmla="*/ 41 h 41"/>
              </a:gdLst>
              <a:ahLst/>
              <a:cxnLst>
                <a:cxn ang="0">
                  <a:pos x="T0" y="T1"/>
                </a:cxn>
                <a:cxn ang="0">
                  <a:pos x="T2" y="T3"/>
                </a:cxn>
                <a:cxn ang="0">
                  <a:pos x="T4" y="T5"/>
                </a:cxn>
                <a:cxn ang="0">
                  <a:pos x="T6" y="T7"/>
                </a:cxn>
              </a:cxnLst>
              <a:rect l="0" t="0" r="r" b="b"/>
              <a:pathLst>
                <a:path w="42" h="41">
                  <a:moveTo>
                    <a:pt x="0" y="41"/>
                  </a:moveTo>
                  <a:lnTo>
                    <a:pt x="42" y="41"/>
                  </a:lnTo>
                  <a:lnTo>
                    <a:pt x="0" y="0"/>
                  </a:lnTo>
                  <a:lnTo>
                    <a:pt x="0" y="41"/>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73" name="TextBox 72">
            <a:extLst>
              <a:ext uri="{FF2B5EF4-FFF2-40B4-BE49-F238E27FC236}">
                <a16:creationId xmlns:a16="http://schemas.microsoft.com/office/drawing/2014/main" id="{5920C413-E747-4815-8AC9-1A2911177BE1}"/>
              </a:ext>
            </a:extLst>
          </p:cNvPr>
          <p:cNvSpPr txBox="1"/>
          <p:nvPr/>
        </p:nvSpPr>
        <p:spPr>
          <a:xfrm>
            <a:off x="5272757" y="2386698"/>
            <a:ext cx="391277" cy="158557"/>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CMO</a:t>
            </a:r>
          </a:p>
        </p:txBody>
      </p:sp>
      <p:sp>
        <p:nvSpPr>
          <p:cNvPr id="74" name="Rectangle: Rounded Corners 73">
            <a:extLst>
              <a:ext uri="{FF2B5EF4-FFF2-40B4-BE49-F238E27FC236}">
                <a16:creationId xmlns:a16="http://schemas.microsoft.com/office/drawing/2014/main" id="{24A809D5-2460-4363-8501-807C2798233B}"/>
              </a:ext>
            </a:extLst>
          </p:cNvPr>
          <p:cNvSpPr/>
          <p:nvPr/>
        </p:nvSpPr>
        <p:spPr>
          <a:xfrm>
            <a:off x="5041012" y="4734793"/>
            <a:ext cx="1848832" cy="70757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Quality  Management</a:t>
            </a:r>
          </a:p>
        </p:txBody>
      </p:sp>
      <p:sp>
        <p:nvSpPr>
          <p:cNvPr id="79" name="Freeform 24">
            <a:extLst>
              <a:ext uri="{FF2B5EF4-FFF2-40B4-BE49-F238E27FC236}">
                <a16:creationId xmlns:a16="http://schemas.microsoft.com/office/drawing/2014/main" id="{4182F84B-FBA7-410E-A9CF-02C6848CD5CB}"/>
              </a:ext>
            </a:extLst>
          </p:cNvPr>
          <p:cNvSpPr>
            <a:spLocks noEditPoints="1"/>
          </p:cNvSpPr>
          <p:nvPr/>
        </p:nvSpPr>
        <p:spPr bwMode="auto">
          <a:xfrm>
            <a:off x="5629304" y="4119624"/>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rgbClr val="003C54"/>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Arial" panose="020B0604020202020204" pitchFamily="34" charset="0"/>
              <a:cs typeface="Arial" panose="020B0604020202020204" pitchFamily="34" charset="0"/>
              <a:sym typeface="Arial" panose="020B0604020202020204" pitchFamily="34" charset="0"/>
            </a:endParaRPr>
          </a:p>
        </p:txBody>
      </p:sp>
      <p:sp>
        <p:nvSpPr>
          <p:cNvPr id="50" name="TextBox 49">
            <a:extLst>
              <a:ext uri="{FF2B5EF4-FFF2-40B4-BE49-F238E27FC236}">
                <a16:creationId xmlns:a16="http://schemas.microsoft.com/office/drawing/2014/main" id="{39BA95AA-9092-4BA3-8E17-341150DD46D7}"/>
              </a:ext>
            </a:extLst>
          </p:cNvPr>
          <p:cNvSpPr txBox="1"/>
          <p:nvPr/>
        </p:nvSpPr>
        <p:spPr>
          <a:xfrm>
            <a:off x="5339042" y="4401101"/>
            <a:ext cx="1159796" cy="233607"/>
          </a:xfrm>
          <a:prstGeom prst="rect">
            <a:avLst/>
          </a:prstGeom>
          <a:solidFill>
            <a:schemeClr val="bg1"/>
          </a:solidFill>
        </p:spPr>
        <p:txBody>
          <a:bodyPr wrap="square" lIns="0" tIns="0" rIns="0" bIns="0" rtlCol="0">
            <a:noAutofit/>
          </a:bodyPr>
          <a:lstStyle/>
          <a:p>
            <a:pPr algn="ctr" defTabSz="456758" fontAlgn="base"/>
            <a:r>
              <a:rPr lang="en-US" sz="1200" dirty="0">
                <a:solidFill>
                  <a:srgbClr val="064E69"/>
                </a:solidFill>
                <a:cs typeface="Open Sans Light"/>
              </a:rPr>
              <a:t>Data Analysts</a:t>
            </a:r>
          </a:p>
          <a:p>
            <a:pPr algn="ctr" defTabSz="456758" fontAlgn="base"/>
            <a:r>
              <a:rPr lang="en-US" sz="1200" dirty="0">
                <a:solidFill>
                  <a:srgbClr val="064E69"/>
                </a:solidFill>
                <a:cs typeface="Open Sans Light"/>
              </a:rPr>
              <a:t>Outreach Teams</a:t>
            </a:r>
          </a:p>
        </p:txBody>
      </p:sp>
      <p:cxnSp>
        <p:nvCxnSpPr>
          <p:cNvPr id="51" name="Straight Connector 50">
            <a:extLst>
              <a:ext uri="{FF2B5EF4-FFF2-40B4-BE49-F238E27FC236}">
                <a16:creationId xmlns:a16="http://schemas.microsoft.com/office/drawing/2014/main" id="{A9B87B2D-75D5-4AAE-9FD2-8066C6A2FE1E}"/>
              </a:ext>
            </a:extLst>
          </p:cNvPr>
          <p:cNvCxnSpPr>
            <a:cxnSpLocks/>
            <a:stCxn id="26" idx="2"/>
            <a:endCxn id="29" idx="6"/>
          </p:cNvCxnSpPr>
          <p:nvPr/>
        </p:nvCxnSpPr>
        <p:spPr>
          <a:xfrm flipH="1">
            <a:off x="7152315" y="3954549"/>
            <a:ext cx="823731" cy="196167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2A9D40-6658-41BE-9761-B850DCE7778F}"/>
              </a:ext>
            </a:extLst>
          </p:cNvPr>
          <p:cNvCxnSpPr>
            <a:cxnSpLocks/>
            <a:stCxn id="74" idx="2"/>
          </p:cNvCxnSpPr>
          <p:nvPr/>
        </p:nvCxnSpPr>
        <p:spPr>
          <a:xfrm flipH="1">
            <a:off x="5933746" y="5442365"/>
            <a:ext cx="31682" cy="15324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318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5"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2445422797"/>
              </p:ext>
            </p:extLst>
          </p:nvPr>
        </p:nvGraphicFramePr>
        <p:xfrm>
          <a:off x="457200" y="1589833"/>
          <a:ext cx="11348357" cy="3678334"/>
        </p:xfrm>
        <a:graphic>
          <a:graphicData uri="http://schemas.openxmlformats.org/drawingml/2006/table">
            <a:tbl>
              <a:tblPr>
                <a:tableStyleId>{5C22544A-7EE6-4342-B048-85BDC9FD1C3A}</a:tableStyleId>
              </a:tblPr>
              <a:tblGrid>
                <a:gridCol w="2710543">
                  <a:extLst>
                    <a:ext uri="{9D8B030D-6E8A-4147-A177-3AD203B41FA5}">
                      <a16:colId xmlns:a16="http://schemas.microsoft.com/office/drawing/2014/main" val="702386202"/>
                    </a:ext>
                  </a:extLst>
                </a:gridCol>
                <a:gridCol w="8637814">
                  <a:extLst>
                    <a:ext uri="{9D8B030D-6E8A-4147-A177-3AD203B41FA5}">
                      <a16:colId xmlns:a16="http://schemas.microsoft.com/office/drawing/2014/main" val="580591082"/>
                    </a:ext>
                  </a:extLst>
                </a:gridCol>
              </a:tblGrid>
              <a:tr h="477934">
                <a:tc>
                  <a:txBody>
                    <a:bodyPr/>
                    <a:lstStyle/>
                    <a:p>
                      <a:pPr algn="ctr" fontAlgn="b"/>
                      <a:r>
                        <a:rPr lang="en-US" sz="2000" b="1" u="none" strike="noStrike" dirty="0">
                          <a:solidFill>
                            <a:schemeClr val="accent2"/>
                          </a:solidFill>
                          <a:effectLst/>
                          <a:latin typeface="Arial" panose="020B0604020202020204" pitchFamily="34" charset="0"/>
                          <a:cs typeface="Arial" panose="020B0604020202020204" pitchFamily="34" charset="0"/>
                          <a:sym typeface="Arial" panose="020B0604020202020204" pitchFamily="34" charset="0"/>
                        </a:rPr>
                        <a:t>Slide Title</a:t>
                      </a:r>
                      <a:endParaRPr lang="en-US" sz="2000" b="1" i="0" u="none" strike="noStrike" dirty="0">
                        <a:solidFill>
                          <a:schemeClr val="accent2"/>
                        </a:solidFill>
                        <a:effectLst/>
                        <a:latin typeface="Arial" panose="020B0604020202020204" pitchFamily="34" charset="0"/>
                        <a:cs typeface="Arial" panose="020B0604020202020204" pitchFamily="34" charset="0"/>
                        <a:sym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chemeClr val="accent2"/>
                          </a:solidFill>
                          <a:effectLst/>
                          <a:latin typeface="Arial" panose="020B0604020202020204" pitchFamily="34" charset="0"/>
                          <a:cs typeface="Arial" panose="020B0604020202020204" pitchFamily="34" charset="0"/>
                          <a:sym typeface="Arial" panose="020B0604020202020204" pitchFamily="34" charset="0"/>
                        </a:rPr>
                        <a:t>Intent</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83036813"/>
                  </a:ext>
                </a:extLst>
              </a:tr>
              <a:tr h="282977">
                <a:tc>
                  <a:txBody>
                    <a:bodyPr/>
                    <a:lstStyle/>
                    <a:p>
                      <a:pPr algn="l" fontAlgn="b"/>
                      <a:r>
                        <a:rPr lang="en-US" sz="1800" u="none" strike="noStrike" dirty="0">
                          <a:effectLst/>
                          <a:latin typeface="Arial" panose="020B0604020202020204" pitchFamily="34" charset="0"/>
                          <a:cs typeface="Arial" panose="020B0604020202020204" pitchFamily="34" charset="0"/>
                          <a:sym typeface="Arial" panose="020B0604020202020204" pitchFamily="34" charset="0"/>
                        </a:rPr>
                        <a:t>Executive Summary</a:t>
                      </a:r>
                      <a:endPar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rPr>
                        <a:t>Provides summary of deck’s key</a:t>
                      </a:r>
                      <a:r>
                        <a:rPr lang="en-US" sz="1800" b="0" i="0" u="none" strike="noStrike" baseline="0" dirty="0">
                          <a:solidFill>
                            <a:srgbClr val="000000"/>
                          </a:solidFill>
                          <a:effectLst/>
                          <a:latin typeface="Arial" panose="020B0604020202020204" pitchFamily="34" charset="0"/>
                          <a:cs typeface="Arial" panose="020B0604020202020204" pitchFamily="34" charset="0"/>
                          <a:sym typeface="Arial" panose="020B0604020202020204" pitchFamily="34" charset="0"/>
                        </a:rPr>
                        <a:t> contents</a:t>
                      </a:r>
                      <a:endPar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1746029"/>
                  </a:ext>
                </a:extLst>
              </a:tr>
              <a:tr h="528243">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rPr>
                        <a:t>Background / Opportunity</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Arial" panose="020B0604020202020204" pitchFamily="34" charset="0"/>
                        </a:rPr>
                        <a:t>Describes the problem or opportunity CVS is currently facing that has led the O-CTO to develop this North Star.</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7547730"/>
                  </a:ext>
                </a:extLst>
              </a:tr>
              <a:tr h="471629">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rPr>
                        <a:t>Why is it Important to CVS</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Arial" panose="020B0604020202020204" pitchFamily="34" charset="0"/>
                        </a:rPr>
                        <a:t>Drives alignment with business, either through showing how their current mission is aligned with the North Star.</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9907966"/>
                  </a:ext>
                </a:extLst>
              </a:tr>
              <a:tr h="471629">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rPr>
                        <a:t>Strategic and Future Thoughts </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r>
                        <a:rPr lang="en-US" sz="1800" dirty="0">
                          <a:solidFill>
                            <a:srgbClr val="000000"/>
                          </a:solidFill>
                          <a:latin typeface="Arial" panose="020B0604020202020204" pitchFamily="34" charset="0"/>
                          <a:cs typeface="Arial" panose="020B0604020202020204" pitchFamily="34" charset="0"/>
                          <a:sym typeface="Arial" panose="020B0604020202020204" pitchFamily="34" charset="0"/>
                        </a:rPr>
                        <a:t>Lays out the potential actions that, if taken, could result in full realization of the North Star to the end.</a:t>
                      </a:r>
                      <a:endPar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9143233"/>
                  </a:ext>
                </a:extLst>
              </a:tr>
              <a:tr h="528243">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sym typeface="Arial" panose="020B0604020202020204" pitchFamily="34" charset="0"/>
                        </a:rPr>
                        <a:t>Next Steps / Roadmap</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Arial" panose="020B0604020202020204" pitchFamily="34" charset="0"/>
                        </a:rPr>
                        <a:t>Allows the O-CTO to provide recommendations on how to move forward with the necessary action(s). This</a:t>
                      </a:r>
                      <a:r>
                        <a:rPr lang="en-US" sz="1800" baseline="0" dirty="0">
                          <a:solidFill>
                            <a:srgbClr val="000000"/>
                          </a:solidFill>
                          <a:latin typeface="Arial" panose="020B0604020202020204" pitchFamily="34" charset="0"/>
                          <a:cs typeface="Arial" panose="020B0604020202020204" pitchFamily="34" charset="0"/>
                          <a:sym typeface="Arial" panose="020B0604020202020204" pitchFamily="34" charset="0"/>
                        </a:rPr>
                        <a:t> is possibly “where to start”, “what to do” – this is not the full set of actions to get to the end-state.</a:t>
                      </a:r>
                      <a:endParaRPr lang="en-US" sz="1800" dirty="0">
                        <a:solidFill>
                          <a:srgbClr val="000000"/>
                        </a:solidFill>
                        <a:latin typeface="Arial" panose="020B0604020202020204" pitchFamily="34" charset="0"/>
                        <a:cs typeface="Arial" panose="020B0604020202020204" pitchFamily="34" charset="0"/>
                        <a:sym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8131896"/>
                  </a:ext>
                </a:extLst>
              </a:tr>
            </a:tbl>
          </a:graphicData>
        </a:graphic>
      </p:graphicFrame>
      <p:sp>
        <p:nvSpPr>
          <p:cNvPr id="4" name="Rectangle 3">
            <a:extLst>
              <a:ext uri="{FF2B5EF4-FFF2-40B4-BE49-F238E27FC236}">
                <a16:creationId xmlns:a16="http://schemas.microsoft.com/office/drawing/2014/main" id="{BDBE1E53-8375-4CD1-8EE8-2D395A109183}"/>
              </a:ext>
            </a:extLst>
          </p:cNvPr>
          <p:cNvSpPr/>
          <p:nvPr/>
        </p:nvSpPr>
        <p:spPr>
          <a:xfrm>
            <a:off x="105507" y="5238182"/>
            <a:ext cx="11980985" cy="1169551"/>
          </a:xfrm>
          <a:prstGeom prst="rect">
            <a:avLst/>
          </a:prstGeom>
        </p:spPr>
        <p:txBody>
          <a:bodyPr wrap="square">
            <a:spAutoFit/>
          </a:bodyPr>
          <a:lstStyle/>
          <a:p>
            <a:r>
              <a:rPr lang="en-US" sz="1000" dirty="0">
                <a:latin typeface="Calibri" panose="020F0502020204030204" pitchFamily="34" charset="0"/>
                <a:ea typeface="Times New Roman" panose="02020603050405020304" pitchFamily="18" charset="0"/>
                <a:cs typeface="Times New Roman" panose="02020603050405020304" pitchFamily="18" charset="0"/>
              </a:rPr>
              <a:t>Platform strategies are an approach to delivering business capabilities that drive down costs, accelerate transformation and improve consumer experience. Platforms combine business and IT capabilities to create a unified landscape of modular components with clearly defined roles and responsibilities. Each platform is developed and operated as an independent entity, with well-defined relationships to other internal and external platforms. </a:t>
            </a:r>
          </a:p>
          <a:p>
            <a:pPr>
              <a:spcBef>
                <a:spcPts val="600"/>
              </a:spcBef>
            </a:pPr>
            <a:r>
              <a:rPr lang="en-US" sz="1000" dirty="0">
                <a:latin typeface="Calibri" panose="020F0502020204030204" pitchFamily="34" charset="0"/>
                <a:ea typeface="Times New Roman" panose="02020603050405020304" pitchFamily="18" charset="0"/>
                <a:cs typeface="Times New Roman" panose="02020603050405020304" pitchFamily="18" charset="0"/>
              </a:rPr>
              <a:t>A full-fledged platform brings together business processes and IT systems in a first-class integrated fashion. Each platform can and will have multiple different underlying IT systems, each fulfilling their part of the overall platform capabilities.</a:t>
            </a:r>
          </a:p>
          <a:p>
            <a:pPr>
              <a:spcBef>
                <a:spcPts val="600"/>
              </a:spcBef>
            </a:pPr>
            <a:r>
              <a:rPr lang="en-US" sz="1000" dirty="0">
                <a:latin typeface="Calibri" panose="020F0502020204030204" pitchFamily="34" charset="0"/>
                <a:ea typeface="Times New Roman" panose="02020603050405020304" pitchFamily="18" charset="0"/>
                <a:cs typeface="Times New Roman" panose="02020603050405020304" pitchFamily="18" charset="0"/>
              </a:rPr>
              <a:t>Platform strategies are owned and executed by a business owner and an IT owner, who take end-to-end responsibility for providing the associated platform and operating it like a service, through a cross functional platform delivery team. Governance and decision processes are aligned to maximizing enterprise value while maintaining decision agility and delivery speed. </a:t>
            </a:r>
          </a:p>
        </p:txBody>
      </p:sp>
    </p:spTree>
    <p:extLst>
      <p:ext uri="{BB962C8B-B14F-4D97-AF65-F5344CB8AC3E}">
        <p14:creationId xmlns:p14="http://schemas.microsoft.com/office/powerpoint/2010/main" val="3660307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56AE07DD-A0E5-483E-BC89-911BCA6725D9}"/>
              </a:ext>
            </a:extLst>
          </p:cNvPr>
          <p:cNvSpPr txBox="1">
            <a:spLocks/>
          </p:cNvSpPr>
          <p:nvPr/>
        </p:nvSpPr>
        <p:spPr>
          <a:xfrm>
            <a:off x="309313" y="297738"/>
            <a:ext cx="9688623" cy="476805"/>
          </a:xfrm>
          <a:prstGeom prst="rect">
            <a:avLst/>
          </a:prstGeom>
        </p:spPr>
        <p:txBody>
          <a:bodyPr tIns="0" bIns="0" anchor="t" anchorCtr="0"/>
          <a:lstStyle>
            <a:lvl1pPr algn="l" defTabSz="457200" rtl="0" eaLnBrk="1" fontAlgn="base" hangingPunct="1">
              <a:lnSpc>
                <a:spcPct val="90000"/>
              </a:lnSpc>
              <a:spcBef>
                <a:spcPct val="0"/>
              </a:spcBef>
              <a:spcAft>
                <a:spcPct val="0"/>
              </a:spcAft>
              <a:defRPr sz="3000" b="1" kern="1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algn="l" defTabSz="457200" rtl="0" eaLnBrk="1" fontAlgn="base" hangingPunct="1">
              <a:lnSpc>
                <a:spcPct val="90000"/>
              </a:lnSpc>
              <a:spcBef>
                <a:spcPct val="0"/>
              </a:spcBef>
              <a:spcAft>
                <a:spcPct val="0"/>
              </a:spcAft>
              <a:defRPr sz="2600" b="1">
                <a:solidFill>
                  <a:schemeClr val="tx1"/>
                </a:solidFill>
                <a:latin typeface="Arial" pitchFamily="34" charset="0"/>
              </a:defRPr>
            </a:lvl2pPr>
            <a:lvl3pPr algn="l" defTabSz="457200" rtl="0" eaLnBrk="1" fontAlgn="base" hangingPunct="1">
              <a:lnSpc>
                <a:spcPct val="90000"/>
              </a:lnSpc>
              <a:spcBef>
                <a:spcPct val="0"/>
              </a:spcBef>
              <a:spcAft>
                <a:spcPct val="0"/>
              </a:spcAft>
              <a:defRPr sz="2600" b="1">
                <a:solidFill>
                  <a:schemeClr val="tx1"/>
                </a:solidFill>
                <a:latin typeface="Arial" pitchFamily="34" charset="0"/>
              </a:defRPr>
            </a:lvl3pPr>
            <a:lvl4pPr algn="l" defTabSz="457200" rtl="0" eaLnBrk="1" fontAlgn="base" hangingPunct="1">
              <a:lnSpc>
                <a:spcPct val="90000"/>
              </a:lnSpc>
              <a:spcBef>
                <a:spcPct val="0"/>
              </a:spcBef>
              <a:spcAft>
                <a:spcPct val="0"/>
              </a:spcAft>
              <a:defRPr sz="2600" b="1">
                <a:solidFill>
                  <a:schemeClr val="tx1"/>
                </a:solidFill>
                <a:latin typeface="Arial" pitchFamily="34" charset="0"/>
              </a:defRPr>
            </a:lvl4pPr>
            <a:lvl5pPr algn="l" defTabSz="457200" rtl="0" eaLnBrk="1" fontAlgn="base" hangingPunct="1">
              <a:lnSpc>
                <a:spcPct val="90000"/>
              </a:lnSpc>
              <a:spcBef>
                <a:spcPct val="0"/>
              </a:spcBef>
              <a:spcAft>
                <a:spcPct val="0"/>
              </a:spcAft>
              <a:defRPr sz="2600" b="1">
                <a:solidFill>
                  <a:schemeClr val="tx1"/>
                </a:solidFill>
                <a:latin typeface="Arial" pitchFamily="34" charset="0"/>
              </a:defRPr>
            </a:lvl5pPr>
            <a:lvl6pPr marL="457200" algn="l" defTabSz="457200" rtl="0" eaLnBrk="1" fontAlgn="base" hangingPunct="1">
              <a:lnSpc>
                <a:spcPct val="90000"/>
              </a:lnSpc>
              <a:spcBef>
                <a:spcPct val="0"/>
              </a:spcBef>
              <a:spcAft>
                <a:spcPct val="0"/>
              </a:spcAft>
              <a:defRPr sz="2600" b="1">
                <a:solidFill>
                  <a:schemeClr val="tx1"/>
                </a:solidFill>
                <a:latin typeface="Arial" pitchFamily="34" charset="0"/>
              </a:defRPr>
            </a:lvl6pPr>
            <a:lvl7pPr marL="914400" algn="l" defTabSz="457200" rtl="0" eaLnBrk="1" fontAlgn="base" hangingPunct="1">
              <a:lnSpc>
                <a:spcPct val="90000"/>
              </a:lnSpc>
              <a:spcBef>
                <a:spcPct val="0"/>
              </a:spcBef>
              <a:spcAft>
                <a:spcPct val="0"/>
              </a:spcAft>
              <a:defRPr sz="2600" b="1">
                <a:solidFill>
                  <a:schemeClr val="tx1"/>
                </a:solidFill>
                <a:latin typeface="Arial" pitchFamily="34" charset="0"/>
              </a:defRPr>
            </a:lvl7pPr>
            <a:lvl8pPr marL="1371600" algn="l" defTabSz="457200" rtl="0" eaLnBrk="1" fontAlgn="base" hangingPunct="1">
              <a:lnSpc>
                <a:spcPct val="90000"/>
              </a:lnSpc>
              <a:spcBef>
                <a:spcPct val="0"/>
              </a:spcBef>
              <a:spcAft>
                <a:spcPct val="0"/>
              </a:spcAft>
              <a:defRPr sz="2600" b="1">
                <a:solidFill>
                  <a:schemeClr val="tx1"/>
                </a:solidFill>
                <a:latin typeface="Arial" pitchFamily="34" charset="0"/>
              </a:defRPr>
            </a:lvl8pPr>
            <a:lvl9pPr marL="1828800" algn="l" defTabSz="457200" rtl="0" eaLnBrk="1" fontAlgn="base" hangingPunct="1">
              <a:lnSpc>
                <a:spcPct val="90000"/>
              </a:lnSpc>
              <a:spcBef>
                <a:spcPct val="0"/>
              </a:spcBef>
              <a:spcAft>
                <a:spcPct val="0"/>
              </a:spcAft>
              <a:defRPr sz="2600" b="1">
                <a:solidFill>
                  <a:schemeClr val="tx1"/>
                </a:solidFill>
                <a:latin typeface="Arial" pitchFamily="34" charset="0"/>
              </a:defRPr>
            </a:lvl9pPr>
          </a:lstStyle>
          <a:p>
            <a:r>
              <a:rPr lang="en-US" dirty="0"/>
              <a:t>Clinical Capability Map</a:t>
            </a:r>
          </a:p>
        </p:txBody>
      </p:sp>
      <p:sp>
        <p:nvSpPr>
          <p:cNvPr id="23" name="Text Placeholder 2">
            <a:extLst>
              <a:ext uri="{FF2B5EF4-FFF2-40B4-BE49-F238E27FC236}">
                <a16:creationId xmlns:a16="http://schemas.microsoft.com/office/drawing/2014/main" id="{5B9BEBDA-514C-420C-B426-9AECF5AFE95E}"/>
              </a:ext>
            </a:extLst>
          </p:cNvPr>
          <p:cNvSpPr>
            <a:spLocks noGrp="1"/>
          </p:cNvSpPr>
          <p:nvPr>
            <p:ph type="body" sz="quarter" idx="11"/>
          </p:nvPr>
        </p:nvSpPr>
        <p:spPr>
          <a:xfrm>
            <a:off x="457200" y="860151"/>
            <a:ext cx="9688622" cy="423094"/>
          </a:xfrm>
        </p:spPr>
        <p:txBody>
          <a:bodyPr/>
          <a:lstStyle/>
          <a:p>
            <a:endParaRPr lang="en-US"/>
          </a:p>
        </p:txBody>
      </p:sp>
      <p:sp>
        <p:nvSpPr>
          <p:cNvPr id="43" name="Rectangle: Rounded Corners 42">
            <a:extLst>
              <a:ext uri="{FF2B5EF4-FFF2-40B4-BE49-F238E27FC236}">
                <a16:creationId xmlns:a16="http://schemas.microsoft.com/office/drawing/2014/main" id="{3BC18459-C84E-4CED-A291-FA2B3CD6208B}"/>
              </a:ext>
            </a:extLst>
          </p:cNvPr>
          <p:cNvSpPr/>
          <p:nvPr/>
        </p:nvSpPr>
        <p:spPr>
          <a:xfrm>
            <a:off x="2732980" y="2946854"/>
            <a:ext cx="2224439" cy="9605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Utilization  Management </a:t>
            </a:r>
            <a:r>
              <a:rPr lang="en-US" sz="1200" dirty="0">
                <a:latin typeface="+mj-lt"/>
                <a:cs typeface="Open Sans Bold"/>
              </a:rPr>
              <a:t>(Includes Prior Authorization and Referrals)</a:t>
            </a:r>
            <a:endParaRPr lang="en-US" dirty="0">
              <a:latin typeface="+mj-lt"/>
              <a:cs typeface="Open Sans Bold"/>
            </a:endParaRPr>
          </a:p>
        </p:txBody>
      </p:sp>
      <p:sp>
        <p:nvSpPr>
          <p:cNvPr id="44" name="Rectangle: Rounded Corners 43">
            <a:extLst>
              <a:ext uri="{FF2B5EF4-FFF2-40B4-BE49-F238E27FC236}">
                <a16:creationId xmlns:a16="http://schemas.microsoft.com/office/drawing/2014/main" id="{6000436A-6AEE-4CDE-98A7-DBF6E2503B46}"/>
              </a:ext>
            </a:extLst>
          </p:cNvPr>
          <p:cNvSpPr/>
          <p:nvPr/>
        </p:nvSpPr>
        <p:spPr>
          <a:xfrm>
            <a:off x="5419562" y="2946854"/>
            <a:ext cx="1997719" cy="1292660"/>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Medication Therapy Management </a:t>
            </a:r>
            <a:r>
              <a:rPr lang="en-US" sz="1200" dirty="0">
                <a:latin typeface="+mj-lt"/>
                <a:cs typeface="Open Sans Bold"/>
              </a:rPr>
              <a:t>(Including Rx Fulfillment, Specialty, Infusion)</a:t>
            </a:r>
            <a:endParaRPr lang="en-US" dirty="0">
              <a:latin typeface="+mj-lt"/>
              <a:cs typeface="Open Sans Bold"/>
            </a:endParaRPr>
          </a:p>
        </p:txBody>
      </p:sp>
      <p:sp>
        <p:nvSpPr>
          <p:cNvPr id="74" name="Rectangle: Rounded Corners 73">
            <a:extLst>
              <a:ext uri="{FF2B5EF4-FFF2-40B4-BE49-F238E27FC236}">
                <a16:creationId xmlns:a16="http://schemas.microsoft.com/office/drawing/2014/main" id="{24A809D5-2460-4363-8501-807C2798233B}"/>
              </a:ext>
            </a:extLst>
          </p:cNvPr>
          <p:cNvSpPr/>
          <p:nvPr/>
        </p:nvSpPr>
        <p:spPr>
          <a:xfrm>
            <a:off x="2732979" y="3960995"/>
            <a:ext cx="2224439" cy="107950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Quality  Management </a:t>
            </a:r>
            <a:r>
              <a:rPr lang="en-US" sz="1200" dirty="0">
                <a:latin typeface="+mj-lt"/>
                <a:cs typeface="Open Sans Bold"/>
              </a:rPr>
              <a:t>(Including HEDIS and STARS Measures)</a:t>
            </a:r>
            <a:endParaRPr lang="en-US" dirty="0">
              <a:latin typeface="+mj-lt"/>
              <a:cs typeface="Open Sans Bold"/>
            </a:endParaRPr>
          </a:p>
        </p:txBody>
      </p:sp>
      <p:sp>
        <p:nvSpPr>
          <p:cNvPr id="40" name="Rectangle: Rounded Corners 39">
            <a:extLst>
              <a:ext uri="{FF2B5EF4-FFF2-40B4-BE49-F238E27FC236}">
                <a16:creationId xmlns:a16="http://schemas.microsoft.com/office/drawing/2014/main" id="{52096D11-27A4-4242-AF7D-937BEAF92537}"/>
              </a:ext>
            </a:extLst>
          </p:cNvPr>
          <p:cNvSpPr/>
          <p:nvPr/>
        </p:nvSpPr>
        <p:spPr>
          <a:xfrm>
            <a:off x="364746" y="5155908"/>
            <a:ext cx="2224439" cy="9605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Wellness  Management   </a:t>
            </a:r>
          </a:p>
        </p:txBody>
      </p:sp>
      <p:sp>
        <p:nvSpPr>
          <p:cNvPr id="41" name="Rectangle: Rounded Corners 40">
            <a:extLst>
              <a:ext uri="{FF2B5EF4-FFF2-40B4-BE49-F238E27FC236}">
                <a16:creationId xmlns:a16="http://schemas.microsoft.com/office/drawing/2014/main" id="{2EB894F1-9D99-4DA7-AB73-91B740C1965F}"/>
              </a:ext>
            </a:extLst>
          </p:cNvPr>
          <p:cNvSpPr/>
          <p:nvPr/>
        </p:nvSpPr>
        <p:spPr>
          <a:xfrm>
            <a:off x="364746" y="2946854"/>
            <a:ext cx="2131988" cy="100102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Care </a:t>
            </a:r>
          </a:p>
          <a:p>
            <a:pPr algn="ctr"/>
            <a:r>
              <a:rPr lang="en-US" dirty="0">
                <a:latin typeface="+mj-lt"/>
                <a:cs typeface="Open Sans Bold"/>
              </a:rPr>
              <a:t>Management </a:t>
            </a:r>
            <a:r>
              <a:rPr lang="en-US" sz="1200" dirty="0">
                <a:latin typeface="+mj-lt"/>
                <a:cs typeface="Open Sans Bold"/>
              </a:rPr>
              <a:t>(Including Case and Disease Management)</a:t>
            </a:r>
          </a:p>
        </p:txBody>
      </p:sp>
      <p:sp>
        <p:nvSpPr>
          <p:cNvPr id="42" name="Rectangle: Rounded Corners 41">
            <a:extLst>
              <a:ext uri="{FF2B5EF4-FFF2-40B4-BE49-F238E27FC236}">
                <a16:creationId xmlns:a16="http://schemas.microsoft.com/office/drawing/2014/main" id="{3F5A714F-BAB8-48FC-A601-BE7B48205477}"/>
              </a:ext>
            </a:extLst>
          </p:cNvPr>
          <p:cNvSpPr/>
          <p:nvPr/>
        </p:nvSpPr>
        <p:spPr>
          <a:xfrm>
            <a:off x="7773498" y="2960182"/>
            <a:ext cx="2224438" cy="92008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Clinic </a:t>
            </a:r>
          </a:p>
          <a:p>
            <a:pPr algn="ctr"/>
            <a:r>
              <a:rPr lang="en-US" sz="1200" dirty="0">
                <a:latin typeface="+mj-lt"/>
                <a:cs typeface="Open Sans Bold"/>
              </a:rPr>
              <a:t>(Including Minute Clinic, Pharmacy Clinic and Infusion services) </a:t>
            </a:r>
            <a:endParaRPr lang="en-US" dirty="0">
              <a:latin typeface="+mj-lt"/>
              <a:cs typeface="Open Sans Bold"/>
            </a:endParaRPr>
          </a:p>
        </p:txBody>
      </p:sp>
      <p:sp>
        <p:nvSpPr>
          <p:cNvPr id="52" name="Rectangle: Rounded Corners 51">
            <a:extLst>
              <a:ext uri="{FF2B5EF4-FFF2-40B4-BE49-F238E27FC236}">
                <a16:creationId xmlns:a16="http://schemas.microsoft.com/office/drawing/2014/main" id="{E716BDEC-B8DA-44C5-B79A-BD8754FB6364}"/>
              </a:ext>
            </a:extLst>
          </p:cNvPr>
          <p:cNvSpPr/>
          <p:nvPr/>
        </p:nvSpPr>
        <p:spPr>
          <a:xfrm>
            <a:off x="2732979" y="5142508"/>
            <a:ext cx="2224439" cy="9605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Incentive Management </a:t>
            </a:r>
            <a:r>
              <a:rPr lang="en-US" sz="1200" dirty="0">
                <a:latin typeface="+mj-lt"/>
                <a:cs typeface="Open Sans Bold"/>
              </a:rPr>
              <a:t>(Member/Patient Only)</a:t>
            </a:r>
            <a:r>
              <a:rPr lang="en-US" dirty="0">
                <a:latin typeface="+mj-lt"/>
                <a:cs typeface="Open Sans Bold"/>
              </a:rPr>
              <a:t>  </a:t>
            </a:r>
          </a:p>
        </p:txBody>
      </p:sp>
      <p:sp>
        <p:nvSpPr>
          <p:cNvPr id="53" name="Rectangle: Rounded Corners 52">
            <a:extLst>
              <a:ext uri="{FF2B5EF4-FFF2-40B4-BE49-F238E27FC236}">
                <a16:creationId xmlns:a16="http://schemas.microsoft.com/office/drawing/2014/main" id="{B6C432D9-C6A0-4D31-9A8F-9538FA0D1313}"/>
              </a:ext>
            </a:extLst>
          </p:cNvPr>
          <p:cNvSpPr/>
          <p:nvPr/>
        </p:nvSpPr>
        <p:spPr>
          <a:xfrm>
            <a:off x="364746" y="4071614"/>
            <a:ext cx="2224439" cy="9605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Behavior Management </a:t>
            </a:r>
            <a:r>
              <a:rPr lang="en-US" sz="1200" dirty="0">
                <a:latin typeface="+mj-lt"/>
                <a:cs typeface="Open Sans Bold"/>
              </a:rPr>
              <a:t>(Including EAP) </a:t>
            </a:r>
            <a:r>
              <a:rPr lang="en-US" dirty="0">
                <a:latin typeface="+mj-lt"/>
                <a:cs typeface="Open Sans Bold"/>
              </a:rPr>
              <a:t>   </a:t>
            </a:r>
          </a:p>
        </p:txBody>
      </p:sp>
      <p:sp>
        <p:nvSpPr>
          <p:cNvPr id="54" name="Rectangle: Rounded Corners 53">
            <a:extLst>
              <a:ext uri="{FF2B5EF4-FFF2-40B4-BE49-F238E27FC236}">
                <a16:creationId xmlns:a16="http://schemas.microsoft.com/office/drawing/2014/main" id="{7C4F1BC7-EAFF-48F8-A7A1-A5FDF1901165}"/>
              </a:ext>
            </a:extLst>
          </p:cNvPr>
          <p:cNvSpPr/>
          <p:nvPr/>
        </p:nvSpPr>
        <p:spPr>
          <a:xfrm>
            <a:off x="5352426" y="4420079"/>
            <a:ext cx="2131989" cy="71425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Population Health </a:t>
            </a:r>
          </a:p>
        </p:txBody>
      </p:sp>
      <p:sp>
        <p:nvSpPr>
          <p:cNvPr id="55" name="Rectangle: Rounded Corners 54">
            <a:extLst>
              <a:ext uri="{FF2B5EF4-FFF2-40B4-BE49-F238E27FC236}">
                <a16:creationId xmlns:a16="http://schemas.microsoft.com/office/drawing/2014/main" id="{54FF4B8C-E7E0-4C3C-BA38-76C859544AF4}"/>
              </a:ext>
            </a:extLst>
          </p:cNvPr>
          <p:cNvSpPr/>
          <p:nvPr/>
        </p:nvSpPr>
        <p:spPr>
          <a:xfrm>
            <a:off x="1543211" y="1630290"/>
            <a:ext cx="6828414" cy="71425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Brennan, Roberts and </a:t>
            </a:r>
            <a:r>
              <a:rPr lang="en-US" dirty="0" err="1">
                <a:latin typeface="+mj-lt"/>
                <a:cs typeface="Open Sans Bold"/>
              </a:rPr>
              <a:t>Lotvin</a:t>
            </a:r>
            <a:r>
              <a:rPr lang="en-US" dirty="0">
                <a:latin typeface="+mj-lt"/>
                <a:cs typeface="Open Sans Bold"/>
              </a:rPr>
              <a:t>  (Exec Sponsors)</a:t>
            </a:r>
          </a:p>
          <a:p>
            <a:pPr algn="ctr"/>
            <a:r>
              <a:rPr lang="en-US" dirty="0">
                <a:latin typeface="+mj-lt"/>
                <a:cs typeface="Open Sans Bold"/>
              </a:rPr>
              <a:t>Finke, Auger and Jensen (Exec Owners)</a:t>
            </a:r>
          </a:p>
        </p:txBody>
      </p:sp>
    </p:spTree>
    <p:extLst>
      <p:ext uri="{BB962C8B-B14F-4D97-AF65-F5344CB8AC3E}">
        <p14:creationId xmlns:p14="http://schemas.microsoft.com/office/powerpoint/2010/main" val="335724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948C972-6372-4A38-9C9F-7585FFA73A21}"/>
              </a:ext>
            </a:extLst>
          </p:cNvPr>
          <p:cNvSpPr/>
          <p:nvPr/>
        </p:nvSpPr>
        <p:spPr>
          <a:xfrm rot="16153053">
            <a:off x="-1495109" y="3139695"/>
            <a:ext cx="5551440" cy="1345405"/>
          </a:xfrm>
          <a:prstGeom prst="roundRect">
            <a:avLst/>
          </a:prstGeom>
          <a:noFill/>
          <a:ln w="38100" cap="flat" cmpd="sng" algn="ctr">
            <a:solidFill>
              <a:srgbClr val="064E69"/>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3" name="TextBox 2">
            <a:extLst>
              <a:ext uri="{FF2B5EF4-FFF2-40B4-BE49-F238E27FC236}">
                <a16:creationId xmlns:a16="http://schemas.microsoft.com/office/drawing/2014/main" id="{40C1BDAB-9FBC-4814-9D08-526BDC92AC0E}"/>
              </a:ext>
            </a:extLst>
          </p:cNvPr>
          <p:cNvSpPr txBox="1"/>
          <p:nvPr/>
        </p:nvSpPr>
        <p:spPr>
          <a:xfrm rot="16157369">
            <a:off x="-202130" y="4451714"/>
            <a:ext cx="1216458" cy="328606"/>
          </a:xfrm>
          <a:prstGeom prst="rect">
            <a:avLst/>
          </a:prstGeom>
          <a:noFill/>
        </p:spPr>
        <p:txBody>
          <a:bodyPr wrap="none" lIns="0" tIns="0" rIns="0" bIns="0" rtlCol="0">
            <a:noAutofit/>
          </a:bodyPr>
          <a:lstStyle/>
          <a:p>
            <a:pPr defTabSz="456758" fontAlgn="base">
              <a:spcBef>
                <a:spcPts val="1200"/>
              </a:spcBef>
            </a:pPr>
            <a:r>
              <a:rPr lang="en-US" dirty="0">
                <a:solidFill>
                  <a:schemeClr val="tx2"/>
                </a:solidFill>
                <a:latin typeface="Open Sans Light"/>
                <a:cs typeface="Open Sans Light"/>
              </a:rPr>
              <a:t>Systems of Engagement </a:t>
            </a:r>
          </a:p>
        </p:txBody>
      </p:sp>
      <p:grpSp>
        <p:nvGrpSpPr>
          <p:cNvPr id="9" name="Group 8">
            <a:extLst>
              <a:ext uri="{FF2B5EF4-FFF2-40B4-BE49-F238E27FC236}">
                <a16:creationId xmlns:a16="http://schemas.microsoft.com/office/drawing/2014/main" id="{0FD8BBE9-16A3-4FF9-B9F2-BC773785A1EF}"/>
              </a:ext>
            </a:extLst>
          </p:cNvPr>
          <p:cNvGrpSpPr/>
          <p:nvPr/>
        </p:nvGrpSpPr>
        <p:grpSpPr>
          <a:xfrm>
            <a:off x="808740" y="4681994"/>
            <a:ext cx="764691" cy="660250"/>
            <a:chOff x="45445" y="4294341"/>
            <a:chExt cx="878357" cy="774362"/>
          </a:xfrm>
        </p:grpSpPr>
        <p:pic>
          <p:nvPicPr>
            <p:cNvPr id="10" name="Picture 13" descr="C:\Gioia Files\Weebles\Weeble Mania\j0434888.png">
              <a:extLst>
                <a:ext uri="{FF2B5EF4-FFF2-40B4-BE49-F238E27FC236}">
                  <a16:creationId xmlns:a16="http://schemas.microsoft.com/office/drawing/2014/main" id="{63A6D0B3-EA7B-4F74-901B-EE2FE6D2DCEB}"/>
                </a:ext>
              </a:extLst>
            </p:cNvPr>
            <p:cNvPicPr>
              <a:picLocks noChangeAspect="1" noChangeArrowheads="1"/>
            </p:cNvPicPr>
            <p:nvPr/>
          </p:nvPicPr>
          <p:blipFill>
            <a:blip r:embed="rId3" cstate="print"/>
            <a:srcRect/>
            <a:stretch>
              <a:fillRect/>
            </a:stretch>
          </p:blipFill>
          <p:spPr bwMode="auto">
            <a:xfrm>
              <a:off x="236618" y="4294341"/>
              <a:ext cx="496015" cy="496015"/>
            </a:xfrm>
            <a:prstGeom prst="rect">
              <a:avLst/>
            </a:prstGeom>
            <a:noFill/>
            <a:ln>
              <a:noFill/>
            </a:ln>
          </p:spPr>
        </p:pic>
        <p:sp>
          <p:nvSpPr>
            <p:cNvPr id="11" name="TextBox 10">
              <a:extLst>
                <a:ext uri="{FF2B5EF4-FFF2-40B4-BE49-F238E27FC236}">
                  <a16:creationId xmlns:a16="http://schemas.microsoft.com/office/drawing/2014/main" id="{D2829D7E-4876-4DB4-9207-66CEB153B088}"/>
                </a:ext>
              </a:extLst>
            </p:cNvPr>
            <p:cNvSpPr txBox="1"/>
            <p:nvPr/>
          </p:nvSpPr>
          <p:spPr>
            <a:xfrm>
              <a:off x="45445" y="4743830"/>
              <a:ext cx="878357" cy="324873"/>
            </a:xfrm>
            <a:prstGeom prst="rect">
              <a:avLst/>
            </a:prstGeom>
            <a:noFill/>
            <a:ln>
              <a:noFill/>
            </a:ln>
          </p:spPr>
          <p:txBody>
            <a:bodyPr wrap="square" lIns="0" tIns="0" rIns="0" bIns="0" rtlCol="0" anchor="ctr" anchorCtr="0">
              <a:spAutoFit/>
            </a:bodyPr>
            <a:lstStyle/>
            <a:p>
              <a:pPr algn="ctr">
                <a:defRPr/>
              </a:pPr>
              <a:r>
                <a:rPr lang="en-US" sz="900" kern="0" dirty="0">
                  <a:solidFill>
                    <a:srgbClr val="000000"/>
                  </a:solidFill>
                  <a:latin typeface="Calibri"/>
                  <a:ea typeface="ＭＳ Ｐゴシック" charset="0"/>
                </a:rPr>
                <a:t>Employed</a:t>
              </a:r>
            </a:p>
            <a:p>
              <a:pPr algn="ctr">
                <a:defRPr/>
              </a:pPr>
              <a:r>
                <a:rPr lang="en-US" sz="900" kern="0" dirty="0">
                  <a:solidFill>
                    <a:srgbClr val="000000"/>
                  </a:solidFill>
                  <a:latin typeface="Calibri"/>
                  <a:ea typeface="ＭＳ Ｐゴシック" charset="0"/>
                </a:rPr>
                <a:t>Clinician</a:t>
              </a:r>
            </a:p>
          </p:txBody>
        </p:sp>
      </p:grpSp>
      <p:sp>
        <p:nvSpPr>
          <p:cNvPr id="13" name="Rectangle: Rounded Corners 12">
            <a:extLst>
              <a:ext uri="{FF2B5EF4-FFF2-40B4-BE49-F238E27FC236}">
                <a16:creationId xmlns:a16="http://schemas.microsoft.com/office/drawing/2014/main" id="{AD17F894-F8F0-4C6E-BD82-9A2B45151311}"/>
              </a:ext>
            </a:extLst>
          </p:cNvPr>
          <p:cNvSpPr/>
          <p:nvPr/>
        </p:nvSpPr>
        <p:spPr>
          <a:xfrm>
            <a:off x="668131" y="3909465"/>
            <a:ext cx="1244617" cy="716382"/>
          </a:xfrm>
          <a:prstGeom prst="roundRect">
            <a:avLst/>
          </a:prstGeom>
          <a:no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14" name="Picture 8" descr="Image result for Availity">
            <a:extLst>
              <a:ext uri="{FF2B5EF4-FFF2-40B4-BE49-F238E27FC236}">
                <a16:creationId xmlns:a16="http://schemas.microsoft.com/office/drawing/2014/main" id="{F0B41239-524F-46A2-BA23-7466784E899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60177" y="3937958"/>
            <a:ext cx="860919" cy="24726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2C4688AF-8721-442F-BFA0-C9CC09AB2DF5}"/>
              </a:ext>
            </a:extLst>
          </p:cNvPr>
          <p:cNvGrpSpPr/>
          <p:nvPr/>
        </p:nvGrpSpPr>
        <p:grpSpPr>
          <a:xfrm>
            <a:off x="670195" y="5353210"/>
            <a:ext cx="1383422" cy="1235223"/>
            <a:chOff x="877434" y="3626135"/>
            <a:chExt cx="1363027" cy="644354"/>
          </a:xfrm>
        </p:grpSpPr>
        <p:sp>
          <p:nvSpPr>
            <p:cNvPr id="19" name="Rectangle: Rounded Corners 18">
              <a:extLst>
                <a:ext uri="{FF2B5EF4-FFF2-40B4-BE49-F238E27FC236}">
                  <a16:creationId xmlns:a16="http://schemas.microsoft.com/office/drawing/2014/main" id="{ACE9CE94-9F9C-43ED-99A9-A2F7A8726F0A}"/>
                </a:ext>
              </a:extLst>
            </p:cNvPr>
            <p:cNvSpPr/>
            <p:nvPr/>
          </p:nvSpPr>
          <p:spPr>
            <a:xfrm>
              <a:off x="877434" y="3626135"/>
              <a:ext cx="1244617" cy="644354"/>
            </a:xfrm>
            <a:prstGeom prst="roundRect">
              <a:avLst/>
            </a:prstGeom>
            <a:no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1" name="TextBox 20">
              <a:extLst>
                <a:ext uri="{FF2B5EF4-FFF2-40B4-BE49-F238E27FC236}">
                  <a16:creationId xmlns:a16="http://schemas.microsoft.com/office/drawing/2014/main" id="{7F673FCC-14B3-4853-8586-FC09C88F764A}"/>
                </a:ext>
              </a:extLst>
            </p:cNvPr>
            <p:cNvSpPr txBox="1"/>
            <p:nvPr/>
          </p:nvSpPr>
          <p:spPr>
            <a:xfrm>
              <a:off x="957566" y="3653311"/>
              <a:ext cx="1282895" cy="419841"/>
            </a:xfrm>
            <a:prstGeom prst="rect">
              <a:avLst/>
            </a:prstGeom>
            <a:noFill/>
          </p:spPr>
          <p:txBody>
            <a:bodyPr wrap="none" lIns="0" tIns="0" rIns="0" bIns="0" rtlCol="0">
              <a:noAutofit/>
            </a:bodyPr>
            <a:lstStyle/>
            <a:p>
              <a:pPr defTabSz="456758" fontAlgn="base"/>
              <a:r>
                <a:rPr lang="en-US" sz="1200" dirty="0">
                  <a:solidFill>
                    <a:schemeClr val="tx2"/>
                  </a:solidFill>
                  <a:latin typeface="Open Sans Light"/>
                  <a:cs typeface="Open Sans Light"/>
                </a:rPr>
                <a:t>Other Provider</a:t>
              </a:r>
            </a:p>
            <a:p>
              <a:pPr defTabSz="456758" fontAlgn="base"/>
              <a:r>
                <a:rPr lang="en-US" sz="1200" dirty="0">
                  <a:solidFill>
                    <a:schemeClr val="tx2"/>
                  </a:solidFill>
                  <a:latin typeface="Open Sans Light"/>
                  <a:cs typeface="Open Sans Light"/>
                </a:rPr>
                <a:t>Systems </a:t>
              </a:r>
            </a:p>
          </p:txBody>
        </p:sp>
      </p:grpSp>
      <p:sp>
        <p:nvSpPr>
          <p:cNvPr id="27" name="Rectangle: Rounded Corners 26">
            <a:extLst>
              <a:ext uri="{FF2B5EF4-FFF2-40B4-BE49-F238E27FC236}">
                <a16:creationId xmlns:a16="http://schemas.microsoft.com/office/drawing/2014/main" id="{042C77DD-BAFA-4381-8E7A-22B330244ED3}"/>
              </a:ext>
            </a:extLst>
          </p:cNvPr>
          <p:cNvSpPr/>
          <p:nvPr/>
        </p:nvSpPr>
        <p:spPr>
          <a:xfrm rot="16153053">
            <a:off x="1719457" y="3072059"/>
            <a:ext cx="4531814" cy="1757619"/>
          </a:xfrm>
          <a:prstGeom prst="roundRect">
            <a:avLst/>
          </a:prstGeom>
          <a:noFill/>
          <a:ln w="38100" cap="flat" cmpd="sng" algn="ctr">
            <a:solidFill>
              <a:srgbClr val="064E69"/>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30" name="TextBox 29">
            <a:extLst>
              <a:ext uri="{FF2B5EF4-FFF2-40B4-BE49-F238E27FC236}">
                <a16:creationId xmlns:a16="http://schemas.microsoft.com/office/drawing/2014/main" id="{88B24926-72A9-4643-AEA4-0D068E06299F}"/>
              </a:ext>
            </a:extLst>
          </p:cNvPr>
          <p:cNvSpPr txBox="1"/>
          <p:nvPr/>
        </p:nvSpPr>
        <p:spPr>
          <a:xfrm rot="16157369">
            <a:off x="2313346" y="3654938"/>
            <a:ext cx="1407105" cy="374609"/>
          </a:xfrm>
          <a:prstGeom prst="rect">
            <a:avLst/>
          </a:prstGeom>
          <a:noFill/>
        </p:spPr>
        <p:txBody>
          <a:bodyPr wrap="none" lIns="0" tIns="0" rIns="0" bIns="0" rtlCol="0">
            <a:noAutofit/>
          </a:bodyPr>
          <a:lstStyle/>
          <a:p>
            <a:pPr defTabSz="456758" fontAlgn="base">
              <a:spcBef>
                <a:spcPts val="1200"/>
              </a:spcBef>
            </a:pPr>
            <a:r>
              <a:rPr lang="en-US" dirty="0">
                <a:latin typeface="Open Sans Light"/>
                <a:cs typeface="Open Sans Light"/>
              </a:rPr>
              <a:t>Exposed APIs </a:t>
            </a:r>
          </a:p>
        </p:txBody>
      </p:sp>
      <p:sp>
        <p:nvSpPr>
          <p:cNvPr id="31" name="Oval 30">
            <a:extLst>
              <a:ext uri="{FF2B5EF4-FFF2-40B4-BE49-F238E27FC236}">
                <a16:creationId xmlns:a16="http://schemas.microsoft.com/office/drawing/2014/main" id="{02A4A6AD-98E8-4209-850F-FF0091A52B3E}"/>
              </a:ext>
            </a:extLst>
          </p:cNvPr>
          <p:cNvSpPr/>
          <p:nvPr/>
        </p:nvSpPr>
        <p:spPr>
          <a:xfrm>
            <a:off x="3053064" y="1729516"/>
            <a:ext cx="1788654"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Authorization / Authentication</a:t>
            </a:r>
          </a:p>
        </p:txBody>
      </p:sp>
      <p:sp>
        <p:nvSpPr>
          <p:cNvPr id="32" name="Oval 31">
            <a:extLst>
              <a:ext uri="{FF2B5EF4-FFF2-40B4-BE49-F238E27FC236}">
                <a16:creationId xmlns:a16="http://schemas.microsoft.com/office/drawing/2014/main" id="{BFC40EE2-E9F3-4933-8FCD-CFF4842FEA27}"/>
              </a:ext>
            </a:extLst>
          </p:cNvPr>
          <p:cNvSpPr/>
          <p:nvPr/>
        </p:nvSpPr>
        <p:spPr>
          <a:xfrm>
            <a:off x="3091186" y="3013247"/>
            <a:ext cx="1768854"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Data</a:t>
            </a:r>
          </a:p>
        </p:txBody>
      </p:sp>
      <p:sp>
        <p:nvSpPr>
          <p:cNvPr id="33" name="Oval 32">
            <a:extLst>
              <a:ext uri="{FF2B5EF4-FFF2-40B4-BE49-F238E27FC236}">
                <a16:creationId xmlns:a16="http://schemas.microsoft.com/office/drawing/2014/main" id="{7D6F9414-F6FA-4DDF-81B1-54909FD03383}"/>
              </a:ext>
            </a:extLst>
          </p:cNvPr>
          <p:cNvSpPr/>
          <p:nvPr/>
        </p:nvSpPr>
        <p:spPr>
          <a:xfrm>
            <a:off x="3175512" y="4845849"/>
            <a:ext cx="1642419"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Report &amp; dashboard</a:t>
            </a:r>
          </a:p>
        </p:txBody>
      </p:sp>
      <p:sp>
        <p:nvSpPr>
          <p:cNvPr id="35" name="TextBox 34">
            <a:extLst>
              <a:ext uri="{FF2B5EF4-FFF2-40B4-BE49-F238E27FC236}">
                <a16:creationId xmlns:a16="http://schemas.microsoft.com/office/drawing/2014/main" id="{B5CA02F4-480E-4CB0-ADE7-FF04536F1678}"/>
              </a:ext>
            </a:extLst>
          </p:cNvPr>
          <p:cNvSpPr txBox="1"/>
          <p:nvPr/>
        </p:nvSpPr>
        <p:spPr>
          <a:xfrm rot="16157369">
            <a:off x="5060305" y="3624881"/>
            <a:ext cx="1459179" cy="374609"/>
          </a:xfrm>
          <a:prstGeom prst="rect">
            <a:avLst/>
          </a:prstGeom>
          <a:noFill/>
        </p:spPr>
        <p:txBody>
          <a:bodyPr wrap="none" lIns="0" tIns="0" rIns="0" bIns="0" rtlCol="0">
            <a:noAutofit/>
          </a:bodyPr>
          <a:lstStyle/>
          <a:p>
            <a:pPr defTabSz="456758" fontAlgn="base">
              <a:spcBef>
                <a:spcPts val="1200"/>
              </a:spcBef>
            </a:pPr>
            <a:r>
              <a:rPr lang="en-US" dirty="0">
                <a:latin typeface="Open Sans Light"/>
                <a:cs typeface="Open Sans Light"/>
              </a:rPr>
              <a:t>Data Rules</a:t>
            </a:r>
          </a:p>
        </p:txBody>
      </p:sp>
      <p:grpSp>
        <p:nvGrpSpPr>
          <p:cNvPr id="67" name="Group 66">
            <a:extLst>
              <a:ext uri="{FF2B5EF4-FFF2-40B4-BE49-F238E27FC236}">
                <a16:creationId xmlns:a16="http://schemas.microsoft.com/office/drawing/2014/main" id="{04205008-330D-4132-806F-56EDE66FDF90}"/>
              </a:ext>
            </a:extLst>
          </p:cNvPr>
          <p:cNvGrpSpPr/>
          <p:nvPr/>
        </p:nvGrpSpPr>
        <p:grpSpPr>
          <a:xfrm>
            <a:off x="5892671" y="1637461"/>
            <a:ext cx="1411470" cy="4591104"/>
            <a:chOff x="5381334" y="1576595"/>
            <a:chExt cx="1411470" cy="4863179"/>
          </a:xfrm>
        </p:grpSpPr>
        <p:sp>
          <p:nvSpPr>
            <p:cNvPr id="34" name="Rectangle: Rounded Corners 33">
              <a:extLst>
                <a:ext uri="{FF2B5EF4-FFF2-40B4-BE49-F238E27FC236}">
                  <a16:creationId xmlns:a16="http://schemas.microsoft.com/office/drawing/2014/main" id="{72CF6974-0A67-49F0-887F-57FBCF815C6D}"/>
                </a:ext>
              </a:extLst>
            </p:cNvPr>
            <p:cNvSpPr/>
            <p:nvPr/>
          </p:nvSpPr>
          <p:spPr>
            <a:xfrm rot="16153053">
              <a:off x="3655479" y="3302450"/>
              <a:ext cx="4863179" cy="1411470"/>
            </a:xfrm>
            <a:prstGeom prst="roundRect">
              <a:avLst/>
            </a:prstGeom>
            <a:noFill/>
            <a:ln w="38100" cap="flat" cmpd="sng" algn="ctr">
              <a:solidFill>
                <a:srgbClr val="064E69"/>
              </a:solidFill>
              <a:prstDash val="solid"/>
            </a:ln>
            <a:effectLst/>
          </p:spPr>
          <p:txBody>
            <a:bodyPr rtlCol="0" anchor="ctr" anchorCtr="0"/>
            <a:lstStyle/>
            <a:p>
              <a:pPr algn="ctr" fontAlgn="base">
                <a:spcBef>
                  <a:spcPct val="0"/>
                </a:spcBef>
                <a:spcAft>
                  <a:spcPct val="0"/>
                </a:spcAft>
                <a:defRPr/>
              </a:pPr>
              <a:endParaRPr lang="en-US" b="1" kern="0" dirty="0">
                <a:solidFill>
                  <a:schemeClr val="bg1"/>
                </a:solidFill>
                <a:latin typeface="Calibri"/>
              </a:endParaRPr>
            </a:p>
          </p:txBody>
        </p:sp>
        <p:sp>
          <p:nvSpPr>
            <p:cNvPr id="36" name="Rectangle: Rounded Corners 35">
              <a:extLst>
                <a:ext uri="{FF2B5EF4-FFF2-40B4-BE49-F238E27FC236}">
                  <a16:creationId xmlns:a16="http://schemas.microsoft.com/office/drawing/2014/main" id="{72CAA1A4-DEB5-4C53-AB01-2DF010DA5B27}"/>
                </a:ext>
              </a:extLst>
            </p:cNvPr>
            <p:cNvSpPr/>
            <p:nvPr/>
          </p:nvSpPr>
          <p:spPr>
            <a:xfrm>
              <a:off x="5421131" y="2985199"/>
              <a:ext cx="1246986" cy="549979"/>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data lookup</a:t>
              </a:r>
            </a:p>
          </p:txBody>
        </p:sp>
        <p:sp>
          <p:nvSpPr>
            <p:cNvPr id="38" name="Rectangle: Rounded Corners 37">
              <a:extLst>
                <a:ext uri="{FF2B5EF4-FFF2-40B4-BE49-F238E27FC236}">
                  <a16:creationId xmlns:a16="http://schemas.microsoft.com/office/drawing/2014/main" id="{A2AD82EB-138F-4BA5-B683-6A3546DAB9D2}"/>
                </a:ext>
              </a:extLst>
            </p:cNvPr>
            <p:cNvSpPr/>
            <p:nvPr/>
          </p:nvSpPr>
          <p:spPr>
            <a:xfrm>
              <a:off x="5501984" y="5197922"/>
              <a:ext cx="1214817" cy="549979"/>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Trends &amp; Metrics</a:t>
              </a:r>
            </a:p>
          </p:txBody>
        </p:sp>
        <p:sp>
          <p:nvSpPr>
            <p:cNvPr id="39" name="Rectangle: Rounded Corners 38">
              <a:extLst>
                <a:ext uri="{FF2B5EF4-FFF2-40B4-BE49-F238E27FC236}">
                  <a16:creationId xmlns:a16="http://schemas.microsoft.com/office/drawing/2014/main" id="{7B736BD4-6F71-4231-9E0B-DDE072D33F2F}"/>
                </a:ext>
              </a:extLst>
            </p:cNvPr>
            <p:cNvSpPr/>
            <p:nvPr/>
          </p:nvSpPr>
          <p:spPr>
            <a:xfrm>
              <a:off x="5394984" y="1677677"/>
              <a:ext cx="1306832" cy="549979"/>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Authorization/Authentication Rules</a:t>
              </a:r>
            </a:p>
          </p:txBody>
        </p:sp>
        <p:sp>
          <p:nvSpPr>
            <p:cNvPr id="40" name="Rectangle: Rounded Corners 39">
              <a:extLst>
                <a:ext uri="{FF2B5EF4-FFF2-40B4-BE49-F238E27FC236}">
                  <a16:creationId xmlns:a16="http://schemas.microsoft.com/office/drawing/2014/main" id="{C7AE9763-914C-4D7B-8B34-C88F69E0E02E}"/>
                </a:ext>
              </a:extLst>
            </p:cNvPr>
            <p:cNvSpPr/>
            <p:nvPr/>
          </p:nvSpPr>
          <p:spPr>
            <a:xfrm>
              <a:off x="5528580" y="5825449"/>
              <a:ext cx="1135911" cy="549979"/>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Insights</a:t>
              </a:r>
            </a:p>
          </p:txBody>
        </p:sp>
      </p:grpSp>
      <p:sp>
        <p:nvSpPr>
          <p:cNvPr id="48" name="Rectangle: Rounded Corners 47">
            <a:extLst>
              <a:ext uri="{FF2B5EF4-FFF2-40B4-BE49-F238E27FC236}">
                <a16:creationId xmlns:a16="http://schemas.microsoft.com/office/drawing/2014/main" id="{FA4D2A25-9031-4332-AF6A-817FED909DB0}"/>
              </a:ext>
            </a:extLst>
          </p:cNvPr>
          <p:cNvSpPr/>
          <p:nvPr/>
        </p:nvSpPr>
        <p:spPr>
          <a:xfrm rot="16200000">
            <a:off x="6700801" y="2574578"/>
            <a:ext cx="5856235" cy="2278738"/>
          </a:xfrm>
          <a:prstGeom prst="roundRect">
            <a:avLst/>
          </a:prstGeom>
          <a:noFill/>
          <a:ln w="38100" cap="flat" cmpd="sng" algn="ctr">
            <a:solidFill>
              <a:srgbClr val="064E69"/>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56" name="Oval 55">
            <a:extLst>
              <a:ext uri="{FF2B5EF4-FFF2-40B4-BE49-F238E27FC236}">
                <a16:creationId xmlns:a16="http://schemas.microsoft.com/office/drawing/2014/main" id="{FD96D97E-3CA4-425C-9C21-2D363DA49130}"/>
              </a:ext>
            </a:extLst>
          </p:cNvPr>
          <p:cNvSpPr/>
          <p:nvPr/>
        </p:nvSpPr>
        <p:spPr>
          <a:xfrm>
            <a:off x="3162245" y="5512410"/>
            <a:ext cx="1642419"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Stratification/Gaps/Alerts</a:t>
            </a:r>
          </a:p>
        </p:txBody>
      </p:sp>
      <p:grpSp>
        <p:nvGrpSpPr>
          <p:cNvPr id="57" name="Group 56">
            <a:extLst>
              <a:ext uri="{FF2B5EF4-FFF2-40B4-BE49-F238E27FC236}">
                <a16:creationId xmlns:a16="http://schemas.microsoft.com/office/drawing/2014/main" id="{D1B9E22D-FA0B-4D22-9F5A-481FF37C6647}"/>
              </a:ext>
            </a:extLst>
          </p:cNvPr>
          <p:cNvGrpSpPr/>
          <p:nvPr/>
        </p:nvGrpSpPr>
        <p:grpSpPr>
          <a:xfrm>
            <a:off x="935379" y="1065253"/>
            <a:ext cx="519816" cy="647733"/>
            <a:chOff x="212407" y="1810135"/>
            <a:chExt cx="569821" cy="777606"/>
          </a:xfrm>
        </p:grpSpPr>
        <p:pic>
          <p:nvPicPr>
            <p:cNvPr id="58" name="Picture 7" descr="C:\Gioia Files\Weebles\Weeble Mania\j0432623.png">
              <a:extLst>
                <a:ext uri="{FF2B5EF4-FFF2-40B4-BE49-F238E27FC236}">
                  <a16:creationId xmlns:a16="http://schemas.microsoft.com/office/drawing/2014/main" id="{208D4314-4C5B-4CC5-B012-8792F00810C4}"/>
                </a:ext>
              </a:extLst>
            </p:cNvPr>
            <p:cNvPicPr>
              <a:picLocks noChangeAspect="1" noChangeArrowheads="1"/>
            </p:cNvPicPr>
            <p:nvPr/>
          </p:nvPicPr>
          <p:blipFill>
            <a:blip r:embed="rId5" cstate="print"/>
            <a:srcRect/>
            <a:stretch>
              <a:fillRect/>
            </a:stretch>
          </p:blipFill>
          <p:spPr bwMode="auto">
            <a:xfrm flipH="1">
              <a:off x="255586" y="1810135"/>
              <a:ext cx="496015" cy="496015"/>
            </a:xfrm>
            <a:prstGeom prst="rect">
              <a:avLst/>
            </a:prstGeom>
            <a:noFill/>
            <a:ln>
              <a:noFill/>
            </a:ln>
          </p:spPr>
        </p:pic>
        <p:sp>
          <p:nvSpPr>
            <p:cNvPr id="59" name="TextBox 58">
              <a:extLst>
                <a:ext uri="{FF2B5EF4-FFF2-40B4-BE49-F238E27FC236}">
                  <a16:creationId xmlns:a16="http://schemas.microsoft.com/office/drawing/2014/main" id="{F8281D07-FB84-4DCC-A22C-103EF3479346}"/>
                </a:ext>
              </a:extLst>
            </p:cNvPr>
            <p:cNvSpPr txBox="1"/>
            <p:nvPr/>
          </p:nvSpPr>
          <p:spPr>
            <a:xfrm>
              <a:off x="212407" y="2255202"/>
              <a:ext cx="569821" cy="332539"/>
            </a:xfrm>
            <a:prstGeom prst="rect">
              <a:avLst/>
            </a:prstGeom>
            <a:noFill/>
            <a:ln>
              <a:noFill/>
            </a:ln>
          </p:spPr>
          <p:txBody>
            <a:bodyPr wrap="square" lIns="0" tIns="0" rIns="0" bIns="0" rtlCol="0" anchor="ctr" anchorCtr="0">
              <a:spAutoFit/>
            </a:bodyPr>
            <a:lstStyle/>
            <a:p>
              <a:pPr algn="ctr">
                <a:defRPr/>
              </a:pPr>
              <a:r>
                <a:rPr lang="en-US" sz="900" kern="0" dirty="0">
                  <a:solidFill>
                    <a:srgbClr val="000000"/>
                  </a:solidFill>
                  <a:latin typeface="Calibri"/>
                  <a:ea typeface="ＭＳ Ｐゴシック" charset="0"/>
                </a:rPr>
                <a:t>Member/</a:t>
              </a:r>
            </a:p>
            <a:p>
              <a:pPr algn="ctr">
                <a:defRPr/>
              </a:pPr>
              <a:r>
                <a:rPr lang="en-US" sz="900" kern="0" dirty="0">
                  <a:solidFill>
                    <a:srgbClr val="000000"/>
                  </a:solidFill>
                  <a:latin typeface="Calibri"/>
                  <a:ea typeface="ＭＳ Ｐゴシック" charset="0"/>
                </a:rPr>
                <a:t>Patient</a:t>
              </a:r>
            </a:p>
          </p:txBody>
        </p:sp>
      </p:grpSp>
      <p:sp>
        <p:nvSpPr>
          <p:cNvPr id="60" name="Arrow: Right 59">
            <a:extLst>
              <a:ext uri="{FF2B5EF4-FFF2-40B4-BE49-F238E27FC236}">
                <a16:creationId xmlns:a16="http://schemas.microsoft.com/office/drawing/2014/main" id="{61EC0798-758D-4087-AF54-11E90C22BDD2}"/>
              </a:ext>
            </a:extLst>
          </p:cNvPr>
          <p:cNvSpPr/>
          <p:nvPr/>
        </p:nvSpPr>
        <p:spPr>
          <a:xfrm>
            <a:off x="2066270" y="3270832"/>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1" name="Arrow: Right 60">
            <a:extLst>
              <a:ext uri="{FF2B5EF4-FFF2-40B4-BE49-F238E27FC236}">
                <a16:creationId xmlns:a16="http://schemas.microsoft.com/office/drawing/2014/main" id="{08EB3A68-CDF8-4E76-90A4-E9DB25487CF5}"/>
              </a:ext>
            </a:extLst>
          </p:cNvPr>
          <p:cNvSpPr/>
          <p:nvPr/>
        </p:nvSpPr>
        <p:spPr>
          <a:xfrm>
            <a:off x="7365117" y="3454419"/>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2" name="Arrow: Right 61">
            <a:extLst>
              <a:ext uri="{FF2B5EF4-FFF2-40B4-BE49-F238E27FC236}">
                <a16:creationId xmlns:a16="http://schemas.microsoft.com/office/drawing/2014/main" id="{9CB81271-9D07-40C7-9EA7-A060221AEF0D}"/>
              </a:ext>
            </a:extLst>
          </p:cNvPr>
          <p:cNvSpPr/>
          <p:nvPr/>
        </p:nvSpPr>
        <p:spPr>
          <a:xfrm rot="10800000">
            <a:off x="2074707" y="4051715"/>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3" name="Arrow: Right 62">
            <a:extLst>
              <a:ext uri="{FF2B5EF4-FFF2-40B4-BE49-F238E27FC236}">
                <a16:creationId xmlns:a16="http://schemas.microsoft.com/office/drawing/2014/main" id="{09DDC254-3DB6-418E-A148-3E523A07DB69}"/>
              </a:ext>
            </a:extLst>
          </p:cNvPr>
          <p:cNvSpPr/>
          <p:nvPr/>
        </p:nvSpPr>
        <p:spPr>
          <a:xfrm rot="10800000">
            <a:off x="7365117" y="4158943"/>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69" name="Arrow: Right 68">
            <a:extLst>
              <a:ext uri="{FF2B5EF4-FFF2-40B4-BE49-F238E27FC236}">
                <a16:creationId xmlns:a16="http://schemas.microsoft.com/office/drawing/2014/main" id="{858F2300-D334-45EB-9CF8-E46F66400379}"/>
              </a:ext>
            </a:extLst>
          </p:cNvPr>
          <p:cNvSpPr/>
          <p:nvPr/>
        </p:nvSpPr>
        <p:spPr>
          <a:xfrm rot="10800000">
            <a:off x="4875671" y="4121880"/>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70" name="Arrow: Right 69">
            <a:extLst>
              <a:ext uri="{FF2B5EF4-FFF2-40B4-BE49-F238E27FC236}">
                <a16:creationId xmlns:a16="http://schemas.microsoft.com/office/drawing/2014/main" id="{1A319A68-9BA6-45C8-A073-2105D21257CD}"/>
              </a:ext>
            </a:extLst>
          </p:cNvPr>
          <p:cNvSpPr/>
          <p:nvPr/>
        </p:nvSpPr>
        <p:spPr>
          <a:xfrm>
            <a:off x="4907966" y="3324545"/>
            <a:ext cx="688832" cy="433520"/>
          </a:xfrm>
          <a:prstGeom prst="rightArrow">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81" name="Rectangle: Rounded Corners 80">
            <a:extLst>
              <a:ext uri="{FF2B5EF4-FFF2-40B4-BE49-F238E27FC236}">
                <a16:creationId xmlns:a16="http://schemas.microsoft.com/office/drawing/2014/main" id="{BEA40FAB-0C46-4393-95A6-2A7E2C907DC9}"/>
              </a:ext>
            </a:extLst>
          </p:cNvPr>
          <p:cNvSpPr/>
          <p:nvPr/>
        </p:nvSpPr>
        <p:spPr>
          <a:xfrm>
            <a:off x="5916905" y="2316327"/>
            <a:ext cx="1306832" cy="519210"/>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Provider/Member Preference look-up</a:t>
            </a:r>
          </a:p>
        </p:txBody>
      </p:sp>
      <p:sp>
        <p:nvSpPr>
          <p:cNvPr id="84" name="Oval 83">
            <a:extLst>
              <a:ext uri="{FF2B5EF4-FFF2-40B4-BE49-F238E27FC236}">
                <a16:creationId xmlns:a16="http://schemas.microsoft.com/office/drawing/2014/main" id="{41F058AB-CBB1-4BE8-988A-F48384C3F5A8}"/>
              </a:ext>
            </a:extLst>
          </p:cNvPr>
          <p:cNvSpPr/>
          <p:nvPr/>
        </p:nvSpPr>
        <p:spPr>
          <a:xfrm>
            <a:off x="3068503" y="2396077"/>
            <a:ext cx="1788654"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Provider/Member Preference </a:t>
            </a:r>
          </a:p>
        </p:txBody>
      </p:sp>
      <p:sp>
        <p:nvSpPr>
          <p:cNvPr id="78" name="TextBox 77">
            <a:extLst>
              <a:ext uri="{FF2B5EF4-FFF2-40B4-BE49-F238E27FC236}">
                <a16:creationId xmlns:a16="http://schemas.microsoft.com/office/drawing/2014/main" id="{316CF42B-85F4-4442-BAFE-E1657404D557}"/>
              </a:ext>
            </a:extLst>
          </p:cNvPr>
          <p:cNvSpPr txBox="1"/>
          <p:nvPr/>
        </p:nvSpPr>
        <p:spPr>
          <a:xfrm rot="16157369">
            <a:off x="6278964" y="3538637"/>
            <a:ext cx="4202902" cy="374609"/>
          </a:xfrm>
          <a:prstGeom prst="rect">
            <a:avLst/>
          </a:prstGeom>
          <a:noFill/>
        </p:spPr>
        <p:txBody>
          <a:bodyPr wrap="none" lIns="0" tIns="0" rIns="0" bIns="0" rtlCol="0">
            <a:noAutofit/>
          </a:bodyPr>
          <a:lstStyle/>
          <a:p>
            <a:pPr defTabSz="456758" fontAlgn="base">
              <a:spcBef>
                <a:spcPts val="1200"/>
              </a:spcBef>
            </a:pPr>
            <a:r>
              <a:rPr lang="en-US" dirty="0">
                <a:latin typeface="Open Sans Light"/>
                <a:cs typeface="Open Sans Light"/>
              </a:rPr>
              <a:t>Delivery Platforms/Acquisition Services </a:t>
            </a:r>
          </a:p>
        </p:txBody>
      </p:sp>
      <p:sp>
        <p:nvSpPr>
          <p:cNvPr id="96" name="TextBox 95">
            <a:extLst>
              <a:ext uri="{FF2B5EF4-FFF2-40B4-BE49-F238E27FC236}">
                <a16:creationId xmlns:a16="http://schemas.microsoft.com/office/drawing/2014/main" id="{73E687B6-5889-485C-8F6B-B5FDDCFB14FF}"/>
              </a:ext>
            </a:extLst>
          </p:cNvPr>
          <p:cNvSpPr txBox="1"/>
          <p:nvPr/>
        </p:nvSpPr>
        <p:spPr>
          <a:xfrm>
            <a:off x="8706311" y="899566"/>
            <a:ext cx="2061975" cy="136596"/>
          </a:xfrm>
          <a:prstGeom prst="rect">
            <a:avLst/>
          </a:prstGeom>
          <a:noFill/>
        </p:spPr>
        <p:txBody>
          <a:bodyPr wrap="none" lIns="0" tIns="0" rIns="0" bIns="0" rtlCol="0">
            <a:noAutofit/>
          </a:bodyPr>
          <a:lstStyle/>
          <a:p>
            <a:pPr defTabSz="456758" fontAlgn="base"/>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Platform and UDF</a:t>
            </a:r>
            <a:endParaRPr lang="en-US" sz="1100" dirty="0">
              <a:solidFill>
                <a:schemeClr val="bg1"/>
              </a:solidFill>
              <a:latin typeface="Open Sans Light"/>
              <a:cs typeface="Open Sans Light"/>
            </a:endParaRPr>
          </a:p>
        </p:txBody>
      </p:sp>
      <p:pic>
        <p:nvPicPr>
          <p:cNvPr id="18" name="Picture 17">
            <a:extLst>
              <a:ext uri="{FF2B5EF4-FFF2-40B4-BE49-F238E27FC236}">
                <a16:creationId xmlns:a16="http://schemas.microsoft.com/office/drawing/2014/main" id="{63F81CE4-BB19-4072-9FD8-A68420D46ED2}"/>
              </a:ext>
            </a:extLst>
          </p:cNvPr>
          <p:cNvPicPr>
            <a:picLocks noChangeAspect="1"/>
          </p:cNvPicPr>
          <p:nvPr/>
        </p:nvPicPr>
        <p:blipFill>
          <a:blip r:embed="rId6"/>
          <a:stretch>
            <a:fillRect/>
          </a:stretch>
        </p:blipFill>
        <p:spPr>
          <a:xfrm>
            <a:off x="1047810" y="3350189"/>
            <a:ext cx="462905" cy="529422"/>
          </a:xfrm>
          <a:prstGeom prst="rect">
            <a:avLst/>
          </a:prstGeom>
          <a:noFill/>
        </p:spPr>
      </p:pic>
      <p:sp>
        <p:nvSpPr>
          <p:cNvPr id="106" name="Oval 105">
            <a:extLst>
              <a:ext uri="{FF2B5EF4-FFF2-40B4-BE49-F238E27FC236}">
                <a16:creationId xmlns:a16="http://schemas.microsoft.com/office/drawing/2014/main" id="{1E010D95-2778-4155-BEE3-CDD67EF77119}"/>
              </a:ext>
            </a:extLst>
          </p:cNvPr>
          <p:cNvSpPr/>
          <p:nvPr/>
        </p:nvSpPr>
        <p:spPr>
          <a:xfrm>
            <a:off x="3118580" y="4195425"/>
            <a:ext cx="1768854"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Administrative  Data</a:t>
            </a:r>
          </a:p>
        </p:txBody>
      </p:sp>
      <p:sp>
        <p:nvSpPr>
          <p:cNvPr id="107" name="Oval 106">
            <a:extLst>
              <a:ext uri="{FF2B5EF4-FFF2-40B4-BE49-F238E27FC236}">
                <a16:creationId xmlns:a16="http://schemas.microsoft.com/office/drawing/2014/main" id="{E2D73C6D-85E2-4EED-9DAB-841975502891}"/>
              </a:ext>
            </a:extLst>
          </p:cNvPr>
          <p:cNvSpPr/>
          <p:nvPr/>
        </p:nvSpPr>
        <p:spPr>
          <a:xfrm>
            <a:off x="3097132" y="3599561"/>
            <a:ext cx="1768854" cy="634288"/>
          </a:xfrm>
          <a:prstGeom prst="ellipse">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Provider  Data</a:t>
            </a:r>
          </a:p>
        </p:txBody>
      </p:sp>
      <p:sp>
        <p:nvSpPr>
          <p:cNvPr id="108" name="Rectangle: Rounded Corners 107">
            <a:extLst>
              <a:ext uri="{FF2B5EF4-FFF2-40B4-BE49-F238E27FC236}">
                <a16:creationId xmlns:a16="http://schemas.microsoft.com/office/drawing/2014/main" id="{578CF1B1-08AB-4168-A35B-BCF2E2191EAA}"/>
              </a:ext>
            </a:extLst>
          </p:cNvPr>
          <p:cNvSpPr/>
          <p:nvPr/>
        </p:nvSpPr>
        <p:spPr>
          <a:xfrm>
            <a:off x="5947634" y="3599538"/>
            <a:ext cx="1246986" cy="519210"/>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Provider data lookup</a:t>
            </a:r>
          </a:p>
        </p:txBody>
      </p:sp>
      <p:sp>
        <p:nvSpPr>
          <p:cNvPr id="109" name="Rectangle: Rounded Corners 108">
            <a:extLst>
              <a:ext uri="{FF2B5EF4-FFF2-40B4-BE49-F238E27FC236}">
                <a16:creationId xmlns:a16="http://schemas.microsoft.com/office/drawing/2014/main" id="{78738BBD-8FD5-4BF0-94C4-32B93CCDDB31}"/>
              </a:ext>
            </a:extLst>
          </p:cNvPr>
          <p:cNvSpPr/>
          <p:nvPr/>
        </p:nvSpPr>
        <p:spPr>
          <a:xfrm>
            <a:off x="5953674" y="4277158"/>
            <a:ext cx="1306832" cy="519210"/>
          </a:xfrm>
          <a:prstGeom prst="roundRect">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Administrative data lookup</a:t>
            </a:r>
          </a:p>
        </p:txBody>
      </p:sp>
      <p:grpSp>
        <p:nvGrpSpPr>
          <p:cNvPr id="130" name="Group 129">
            <a:extLst>
              <a:ext uri="{FF2B5EF4-FFF2-40B4-BE49-F238E27FC236}">
                <a16:creationId xmlns:a16="http://schemas.microsoft.com/office/drawing/2014/main" id="{3EDBA6A6-076C-4F9A-BBA4-89E831B67746}"/>
              </a:ext>
            </a:extLst>
          </p:cNvPr>
          <p:cNvGrpSpPr/>
          <p:nvPr/>
        </p:nvGrpSpPr>
        <p:grpSpPr>
          <a:xfrm>
            <a:off x="668908" y="1725201"/>
            <a:ext cx="1338105" cy="578396"/>
            <a:chOff x="672574" y="4197414"/>
            <a:chExt cx="1311983" cy="716782"/>
          </a:xfrm>
        </p:grpSpPr>
        <p:sp>
          <p:nvSpPr>
            <p:cNvPr id="131" name="Rectangle: Rounded Corners 130">
              <a:extLst>
                <a:ext uri="{FF2B5EF4-FFF2-40B4-BE49-F238E27FC236}">
                  <a16:creationId xmlns:a16="http://schemas.microsoft.com/office/drawing/2014/main" id="{E6E948CB-361B-4F59-9BD3-F661DCC32832}"/>
                </a:ext>
              </a:extLst>
            </p:cNvPr>
            <p:cNvSpPr/>
            <p:nvPr/>
          </p:nvSpPr>
          <p:spPr>
            <a:xfrm>
              <a:off x="672574" y="4197414"/>
              <a:ext cx="1244617" cy="716782"/>
            </a:xfrm>
            <a:prstGeom prst="roundRect">
              <a:avLst/>
            </a:prstGeom>
            <a:no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32" name="TextBox 131">
              <a:extLst>
                <a:ext uri="{FF2B5EF4-FFF2-40B4-BE49-F238E27FC236}">
                  <a16:creationId xmlns:a16="http://schemas.microsoft.com/office/drawing/2014/main" id="{215C7741-E846-43C9-B9CE-88F72011F5D3}"/>
                </a:ext>
              </a:extLst>
            </p:cNvPr>
            <p:cNvSpPr txBox="1"/>
            <p:nvPr/>
          </p:nvSpPr>
          <p:spPr>
            <a:xfrm>
              <a:off x="806702" y="4199311"/>
              <a:ext cx="1177855" cy="319758"/>
            </a:xfrm>
            <a:prstGeom prst="rect">
              <a:avLst/>
            </a:prstGeom>
            <a:noFill/>
          </p:spPr>
          <p:txBody>
            <a:bodyPr wrap="none" lIns="0" tIns="0" rIns="0" bIns="0" rtlCol="0">
              <a:noAutofit/>
            </a:bodyPr>
            <a:lstStyle/>
            <a:p>
              <a:pPr defTabSz="456758" fontAlgn="base"/>
              <a:endParaRPr lang="en-US" sz="1200" dirty="0">
                <a:latin typeface="Open Sans Light"/>
                <a:cs typeface="Open Sans Light"/>
              </a:endParaRPr>
            </a:p>
          </p:txBody>
        </p:sp>
      </p:grpSp>
      <p:pic>
        <p:nvPicPr>
          <p:cNvPr id="20" name="Picture 19">
            <a:extLst>
              <a:ext uri="{FF2B5EF4-FFF2-40B4-BE49-F238E27FC236}">
                <a16:creationId xmlns:a16="http://schemas.microsoft.com/office/drawing/2014/main" id="{76B0672F-512A-42F1-B28E-6629CB6D8F20}"/>
              </a:ext>
            </a:extLst>
          </p:cNvPr>
          <p:cNvPicPr>
            <a:picLocks noChangeAspect="1"/>
          </p:cNvPicPr>
          <p:nvPr/>
        </p:nvPicPr>
        <p:blipFill>
          <a:blip r:embed="rId7"/>
          <a:stretch>
            <a:fillRect/>
          </a:stretch>
        </p:blipFill>
        <p:spPr>
          <a:xfrm>
            <a:off x="1003969" y="2395700"/>
            <a:ext cx="308426" cy="627948"/>
          </a:xfrm>
          <a:prstGeom prst="rect">
            <a:avLst/>
          </a:prstGeom>
        </p:spPr>
      </p:pic>
      <p:grpSp>
        <p:nvGrpSpPr>
          <p:cNvPr id="133" name="Group 132">
            <a:extLst>
              <a:ext uri="{FF2B5EF4-FFF2-40B4-BE49-F238E27FC236}">
                <a16:creationId xmlns:a16="http://schemas.microsoft.com/office/drawing/2014/main" id="{E898E924-B524-4064-9731-022BA669B900}"/>
              </a:ext>
            </a:extLst>
          </p:cNvPr>
          <p:cNvGrpSpPr/>
          <p:nvPr/>
        </p:nvGrpSpPr>
        <p:grpSpPr>
          <a:xfrm>
            <a:off x="593426" y="2986311"/>
            <a:ext cx="1379538" cy="319758"/>
            <a:chOff x="672574" y="4197414"/>
            <a:chExt cx="1283155" cy="716782"/>
          </a:xfrm>
        </p:grpSpPr>
        <p:sp>
          <p:nvSpPr>
            <p:cNvPr id="134" name="Rectangle: Rounded Corners 133">
              <a:extLst>
                <a:ext uri="{FF2B5EF4-FFF2-40B4-BE49-F238E27FC236}">
                  <a16:creationId xmlns:a16="http://schemas.microsoft.com/office/drawing/2014/main" id="{7D9003EA-2CC8-4E44-9F10-B329CFC3F76B}"/>
                </a:ext>
              </a:extLst>
            </p:cNvPr>
            <p:cNvSpPr/>
            <p:nvPr/>
          </p:nvSpPr>
          <p:spPr>
            <a:xfrm>
              <a:off x="672574" y="4197414"/>
              <a:ext cx="1244617" cy="716782"/>
            </a:xfrm>
            <a:prstGeom prst="roundRect">
              <a:avLst/>
            </a:prstGeom>
            <a:no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135" name="TextBox 134">
              <a:extLst>
                <a:ext uri="{FF2B5EF4-FFF2-40B4-BE49-F238E27FC236}">
                  <a16:creationId xmlns:a16="http://schemas.microsoft.com/office/drawing/2014/main" id="{52DC3327-D511-48B9-B0BF-C86EFF794FA2}"/>
                </a:ext>
              </a:extLst>
            </p:cNvPr>
            <p:cNvSpPr txBox="1"/>
            <p:nvPr/>
          </p:nvSpPr>
          <p:spPr>
            <a:xfrm>
              <a:off x="777874" y="4330576"/>
              <a:ext cx="1177855" cy="319759"/>
            </a:xfrm>
            <a:prstGeom prst="rect">
              <a:avLst/>
            </a:prstGeom>
            <a:noFill/>
          </p:spPr>
          <p:txBody>
            <a:bodyPr wrap="none" lIns="0" tIns="0" rIns="0" bIns="0" rtlCol="0">
              <a:noAutofit/>
            </a:bodyPr>
            <a:lstStyle/>
            <a:p>
              <a:pPr defTabSz="456758" fontAlgn="base"/>
              <a:r>
                <a:rPr lang="en-US" sz="1200" dirty="0">
                  <a:solidFill>
                    <a:schemeClr val="tx2"/>
                  </a:solidFill>
                  <a:latin typeface="Open Sans Light"/>
                  <a:cs typeface="Open Sans Light"/>
                </a:rPr>
                <a:t>GPS / SPOG</a:t>
              </a:r>
            </a:p>
          </p:txBody>
        </p:sp>
      </p:grpSp>
      <p:sp>
        <p:nvSpPr>
          <p:cNvPr id="86" name="Flowchart: Magnetic Disk 85">
            <a:extLst>
              <a:ext uri="{FF2B5EF4-FFF2-40B4-BE49-F238E27FC236}">
                <a16:creationId xmlns:a16="http://schemas.microsoft.com/office/drawing/2014/main" id="{6A450B28-565F-4757-B55B-AFF3A06FC011}"/>
              </a:ext>
            </a:extLst>
          </p:cNvPr>
          <p:cNvSpPr/>
          <p:nvPr/>
        </p:nvSpPr>
        <p:spPr>
          <a:xfrm>
            <a:off x="8708159" y="858994"/>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 Notes</a:t>
            </a:r>
          </a:p>
        </p:txBody>
      </p:sp>
      <p:sp>
        <p:nvSpPr>
          <p:cNvPr id="87" name="Flowchart: Magnetic Disk 86">
            <a:extLst>
              <a:ext uri="{FF2B5EF4-FFF2-40B4-BE49-F238E27FC236}">
                <a16:creationId xmlns:a16="http://schemas.microsoft.com/office/drawing/2014/main" id="{08405BA2-6144-4020-A387-ECC5F0302858}"/>
              </a:ext>
            </a:extLst>
          </p:cNvPr>
          <p:cNvSpPr/>
          <p:nvPr/>
        </p:nvSpPr>
        <p:spPr>
          <a:xfrm>
            <a:off x="8706310" y="1323232"/>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UM Notes</a:t>
            </a:r>
          </a:p>
        </p:txBody>
      </p:sp>
      <p:sp>
        <p:nvSpPr>
          <p:cNvPr id="88" name="Flowchart: Magnetic Disk 87">
            <a:extLst>
              <a:ext uri="{FF2B5EF4-FFF2-40B4-BE49-F238E27FC236}">
                <a16:creationId xmlns:a16="http://schemas.microsoft.com/office/drawing/2014/main" id="{0B1E4C7B-DB07-4978-81EB-CD52BFA845FA}"/>
              </a:ext>
            </a:extLst>
          </p:cNvPr>
          <p:cNvSpPr/>
          <p:nvPr/>
        </p:nvSpPr>
        <p:spPr>
          <a:xfrm>
            <a:off x="8714645" y="1720454"/>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Disease Notes</a:t>
            </a:r>
          </a:p>
        </p:txBody>
      </p:sp>
      <p:sp>
        <p:nvSpPr>
          <p:cNvPr id="89" name="Flowchart: Magnetic Disk 88">
            <a:extLst>
              <a:ext uri="{FF2B5EF4-FFF2-40B4-BE49-F238E27FC236}">
                <a16:creationId xmlns:a16="http://schemas.microsoft.com/office/drawing/2014/main" id="{06C92EA9-384C-4ADC-A2F2-FB902951CBA3}"/>
              </a:ext>
            </a:extLst>
          </p:cNvPr>
          <p:cNvSpPr/>
          <p:nvPr/>
        </p:nvSpPr>
        <p:spPr>
          <a:xfrm>
            <a:off x="8714645" y="2205087"/>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Wellness Notes</a:t>
            </a:r>
          </a:p>
        </p:txBody>
      </p:sp>
      <p:sp>
        <p:nvSpPr>
          <p:cNvPr id="91" name="Flowchart: Magnetic Disk 90">
            <a:extLst>
              <a:ext uri="{FF2B5EF4-FFF2-40B4-BE49-F238E27FC236}">
                <a16:creationId xmlns:a16="http://schemas.microsoft.com/office/drawing/2014/main" id="{83E80896-11ED-4DB3-8D34-030A7F322B2A}"/>
              </a:ext>
            </a:extLst>
          </p:cNvPr>
          <p:cNvSpPr/>
          <p:nvPr/>
        </p:nvSpPr>
        <p:spPr>
          <a:xfrm>
            <a:off x="8714645" y="2690668"/>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Health Assessments</a:t>
            </a:r>
          </a:p>
        </p:txBody>
      </p:sp>
      <p:sp>
        <p:nvSpPr>
          <p:cNvPr id="93" name="Flowchart: Magnetic Disk 92">
            <a:extLst>
              <a:ext uri="{FF2B5EF4-FFF2-40B4-BE49-F238E27FC236}">
                <a16:creationId xmlns:a16="http://schemas.microsoft.com/office/drawing/2014/main" id="{735321BA-4E48-4873-A1FC-EF977633A3A5}"/>
              </a:ext>
            </a:extLst>
          </p:cNvPr>
          <p:cNvSpPr/>
          <p:nvPr/>
        </p:nvSpPr>
        <p:spPr>
          <a:xfrm>
            <a:off x="8711637" y="3158292"/>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Lab Data</a:t>
            </a:r>
          </a:p>
        </p:txBody>
      </p:sp>
      <p:sp>
        <p:nvSpPr>
          <p:cNvPr id="95" name="Flowchart: Magnetic Disk 94">
            <a:extLst>
              <a:ext uri="{FF2B5EF4-FFF2-40B4-BE49-F238E27FC236}">
                <a16:creationId xmlns:a16="http://schemas.microsoft.com/office/drawing/2014/main" id="{45B2ECEC-1338-47A6-8918-7F0A6E422D0E}"/>
              </a:ext>
            </a:extLst>
          </p:cNvPr>
          <p:cNvSpPr/>
          <p:nvPr/>
        </p:nvSpPr>
        <p:spPr>
          <a:xfrm>
            <a:off x="8706310" y="3634077"/>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EMR Data (</a:t>
            </a:r>
            <a:r>
              <a:rPr lang="en-US"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e.g.ADT</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97" name="Flowchart: Magnetic Disk 96">
            <a:extLst>
              <a:ext uri="{FF2B5EF4-FFF2-40B4-BE49-F238E27FC236}">
                <a16:creationId xmlns:a16="http://schemas.microsoft.com/office/drawing/2014/main" id="{E9BCE429-92BC-4199-A9F8-82691810B40A}"/>
              </a:ext>
            </a:extLst>
          </p:cNvPr>
          <p:cNvSpPr/>
          <p:nvPr/>
        </p:nvSpPr>
        <p:spPr>
          <a:xfrm>
            <a:off x="8706310" y="4081517"/>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Bio-Metric Data</a:t>
            </a:r>
          </a:p>
        </p:txBody>
      </p:sp>
      <p:sp>
        <p:nvSpPr>
          <p:cNvPr id="98" name="Flowchart: Magnetic Disk 97">
            <a:extLst>
              <a:ext uri="{FF2B5EF4-FFF2-40B4-BE49-F238E27FC236}">
                <a16:creationId xmlns:a16="http://schemas.microsoft.com/office/drawing/2014/main" id="{A739A0CE-4F26-4603-8CD1-A51B86328F52}"/>
              </a:ext>
            </a:extLst>
          </p:cNvPr>
          <p:cNvSpPr/>
          <p:nvPr/>
        </p:nvSpPr>
        <p:spPr>
          <a:xfrm>
            <a:off x="8714645" y="4485235"/>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Social Data</a:t>
            </a:r>
          </a:p>
        </p:txBody>
      </p:sp>
      <p:sp>
        <p:nvSpPr>
          <p:cNvPr id="102" name="Flowchart: Magnetic Disk 101">
            <a:extLst>
              <a:ext uri="{FF2B5EF4-FFF2-40B4-BE49-F238E27FC236}">
                <a16:creationId xmlns:a16="http://schemas.microsoft.com/office/drawing/2014/main" id="{8A1C22D2-4026-420D-B095-28B3FC1CF436}"/>
              </a:ext>
            </a:extLst>
          </p:cNvPr>
          <p:cNvSpPr/>
          <p:nvPr/>
        </p:nvSpPr>
        <p:spPr>
          <a:xfrm>
            <a:off x="8714645" y="4932675"/>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Patient-Centered Medical Home Data</a:t>
            </a:r>
          </a:p>
        </p:txBody>
      </p:sp>
      <p:sp>
        <p:nvSpPr>
          <p:cNvPr id="105" name="Flowchart: Magnetic Disk 104">
            <a:extLst>
              <a:ext uri="{FF2B5EF4-FFF2-40B4-BE49-F238E27FC236}">
                <a16:creationId xmlns:a16="http://schemas.microsoft.com/office/drawing/2014/main" id="{624F3E26-3514-4F08-BF5A-5F677EAB5FA6}"/>
              </a:ext>
            </a:extLst>
          </p:cNvPr>
          <p:cNvSpPr/>
          <p:nvPr/>
        </p:nvSpPr>
        <p:spPr>
          <a:xfrm>
            <a:off x="8714645" y="5394413"/>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Attribution Data</a:t>
            </a:r>
          </a:p>
        </p:txBody>
      </p:sp>
      <p:sp>
        <p:nvSpPr>
          <p:cNvPr id="72" name="Flowchart: Magnetic Disk 71">
            <a:extLst>
              <a:ext uri="{FF2B5EF4-FFF2-40B4-BE49-F238E27FC236}">
                <a16:creationId xmlns:a16="http://schemas.microsoft.com/office/drawing/2014/main" id="{05D34D87-28D3-412B-A66A-02FF2BFA299A}"/>
              </a:ext>
            </a:extLst>
          </p:cNvPr>
          <p:cNvSpPr/>
          <p:nvPr/>
        </p:nvSpPr>
        <p:spPr>
          <a:xfrm>
            <a:off x="8706310" y="5824697"/>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Pharmacy Data</a:t>
            </a:r>
          </a:p>
        </p:txBody>
      </p:sp>
      <p:sp>
        <p:nvSpPr>
          <p:cNvPr id="71" name="Flowchart: Magnetic Disk 70">
            <a:extLst>
              <a:ext uri="{FF2B5EF4-FFF2-40B4-BE49-F238E27FC236}">
                <a16:creationId xmlns:a16="http://schemas.microsoft.com/office/drawing/2014/main" id="{CDD8335B-6B9E-415A-BA70-DFCE1D5E4CDF}"/>
              </a:ext>
            </a:extLst>
          </p:cNvPr>
          <p:cNvSpPr/>
          <p:nvPr/>
        </p:nvSpPr>
        <p:spPr>
          <a:xfrm>
            <a:off x="8714645" y="6210932"/>
            <a:ext cx="1723288" cy="37750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Quality Data</a:t>
            </a:r>
          </a:p>
        </p:txBody>
      </p:sp>
      <p:pic>
        <p:nvPicPr>
          <p:cNvPr id="7" name="Picture 6">
            <a:extLst>
              <a:ext uri="{FF2B5EF4-FFF2-40B4-BE49-F238E27FC236}">
                <a16:creationId xmlns:a16="http://schemas.microsoft.com/office/drawing/2014/main" id="{962D7125-602F-4BBD-A85D-760FD46713B2}"/>
              </a:ext>
            </a:extLst>
          </p:cNvPr>
          <p:cNvPicPr>
            <a:picLocks noChangeAspect="1"/>
          </p:cNvPicPr>
          <p:nvPr/>
        </p:nvPicPr>
        <p:blipFill>
          <a:blip r:embed="rId8"/>
          <a:stretch>
            <a:fillRect/>
          </a:stretch>
        </p:blipFill>
        <p:spPr>
          <a:xfrm>
            <a:off x="792889" y="5746888"/>
            <a:ext cx="408123" cy="162658"/>
          </a:xfrm>
          <a:prstGeom prst="rect">
            <a:avLst/>
          </a:prstGeom>
        </p:spPr>
      </p:pic>
      <p:pic>
        <p:nvPicPr>
          <p:cNvPr id="8" name="Picture 7">
            <a:extLst>
              <a:ext uri="{FF2B5EF4-FFF2-40B4-BE49-F238E27FC236}">
                <a16:creationId xmlns:a16="http://schemas.microsoft.com/office/drawing/2014/main" id="{C1507BF7-5BE8-4CDD-8B8D-1622F4BFDF32}"/>
              </a:ext>
            </a:extLst>
          </p:cNvPr>
          <p:cNvPicPr>
            <a:picLocks noChangeAspect="1"/>
          </p:cNvPicPr>
          <p:nvPr/>
        </p:nvPicPr>
        <p:blipFill>
          <a:blip r:embed="rId9"/>
          <a:stretch>
            <a:fillRect/>
          </a:stretch>
        </p:blipFill>
        <p:spPr>
          <a:xfrm>
            <a:off x="786405" y="5909546"/>
            <a:ext cx="716974" cy="216147"/>
          </a:xfrm>
          <a:prstGeom prst="rect">
            <a:avLst/>
          </a:prstGeom>
        </p:spPr>
      </p:pic>
      <p:pic>
        <p:nvPicPr>
          <p:cNvPr id="15" name="Picture 14">
            <a:extLst>
              <a:ext uri="{FF2B5EF4-FFF2-40B4-BE49-F238E27FC236}">
                <a16:creationId xmlns:a16="http://schemas.microsoft.com/office/drawing/2014/main" id="{D4758E0A-1242-46BB-8AF0-7E67CA7F7705}"/>
              </a:ext>
            </a:extLst>
          </p:cNvPr>
          <p:cNvPicPr>
            <a:picLocks noChangeAspect="1"/>
          </p:cNvPicPr>
          <p:nvPr/>
        </p:nvPicPr>
        <p:blipFill>
          <a:blip r:embed="rId10"/>
          <a:stretch>
            <a:fillRect/>
          </a:stretch>
        </p:blipFill>
        <p:spPr>
          <a:xfrm>
            <a:off x="832742" y="4237761"/>
            <a:ext cx="832931" cy="240625"/>
          </a:xfrm>
          <a:prstGeom prst="rect">
            <a:avLst/>
          </a:prstGeom>
        </p:spPr>
      </p:pic>
      <p:pic>
        <p:nvPicPr>
          <p:cNvPr id="16" name="Picture 15">
            <a:extLst>
              <a:ext uri="{FF2B5EF4-FFF2-40B4-BE49-F238E27FC236}">
                <a16:creationId xmlns:a16="http://schemas.microsoft.com/office/drawing/2014/main" id="{A5C868DB-0813-44AE-9985-C9DF04B86D5F}"/>
              </a:ext>
            </a:extLst>
          </p:cNvPr>
          <p:cNvPicPr>
            <a:picLocks noChangeAspect="1"/>
          </p:cNvPicPr>
          <p:nvPr/>
        </p:nvPicPr>
        <p:blipFill>
          <a:blip r:embed="rId11"/>
          <a:stretch>
            <a:fillRect/>
          </a:stretch>
        </p:blipFill>
        <p:spPr>
          <a:xfrm>
            <a:off x="817007" y="1794610"/>
            <a:ext cx="748823" cy="160462"/>
          </a:xfrm>
          <a:prstGeom prst="rect">
            <a:avLst/>
          </a:prstGeom>
        </p:spPr>
      </p:pic>
      <p:pic>
        <p:nvPicPr>
          <p:cNvPr id="17" name="Picture 16">
            <a:extLst>
              <a:ext uri="{FF2B5EF4-FFF2-40B4-BE49-F238E27FC236}">
                <a16:creationId xmlns:a16="http://schemas.microsoft.com/office/drawing/2014/main" id="{2AD22A99-BA25-42FD-ACAD-E1EBEDF99C3C}"/>
              </a:ext>
            </a:extLst>
          </p:cNvPr>
          <p:cNvPicPr>
            <a:picLocks noChangeAspect="1"/>
          </p:cNvPicPr>
          <p:nvPr/>
        </p:nvPicPr>
        <p:blipFill>
          <a:blip r:embed="rId12"/>
          <a:stretch>
            <a:fillRect/>
          </a:stretch>
        </p:blipFill>
        <p:spPr>
          <a:xfrm>
            <a:off x="722546" y="2023535"/>
            <a:ext cx="970737" cy="168393"/>
          </a:xfrm>
          <a:prstGeom prst="rect">
            <a:avLst/>
          </a:prstGeom>
        </p:spPr>
      </p:pic>
      <p:pic>
        <p:nvPicPr>
          <p:cNvPr id="23" name="Picture 22">
            <a:extLst>
              <a:ext uri="{FF2B5EF4-FFF2-40B4-BE49-F238E27FC236}">
                <a16:creationId xmlns:a16="http://schemas.microsoft.com/office/drawing/2014/main" id="{9292B345-1DB2-4389-9568-127E616CADAC}"/>
              </a:ext>
            </a:extLst>
          </p:cNvPr>
          <p:cNvPicPr>
            <a:picLocks noChangeAspect="1"/>
          </p:cNvPicPr>
          <p:nvPr/>
        </p:nvPicPr>
        <p:blipFill>
          <a:blip r:embed="rId13"/>
          <a:stretch>
            <a:fillRect/>
          </a:stretch>
        </p:blipFill>
        <p:spPr>
          <a:xfrm>
            <a:off x="782370" y="6100852"/>
            <a:ext cx="946161" cy="313673"/>
          </a:xfrm>
          <a:prstGeom prst="rect">
            <a:avLst/>
          </a:prstGeom>
        </p:spPr>
      </p:pic>
    </p:spTree>
    <p:extLst>
      <p:ext uri="{BB962C8B-B14F-4D97-AF65-F5344CB8AC3E}">
        <p14:creationId xmlns:p14="http://schemas.microsoft.com/office/powerpoint/2010/main" val="1452063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B9D5-149E-424A-B1DD-8D6AE4949726}"/>
              </a:ext>
            </a:extLst>
          </p:cNvPr>
          <p:cNvSpPr>
            <a:spLocks noGrp="1"/>
          </p:cNvSpPr>
          <p:nvPr>
            <p:ph type="title"/>
          </p:nvPr>
        </p:nvSpPr>
        <p:spPr/>
        <p:txBody>
          <a:bodyPr/>
          <a:lstStyle/>
          <a:p>
            <a:r>
              <a:rPr lang="en-US" dirty="0"/>
              <a:t>Clinical Current </a:t>
            </a:r>
          </a:p>
        </p:txBody>
      </p:sp>
      <p:sp>
        <p:nvSpPr>
          <p:cNvPr id="3" name="Text Placeholder 2">
            <a:extLst>
              <a:ext uri="{FF2B5EF4-FFF2-40B4-BE49-F238E27FC236}">
                <a16:creationId xmlns:a16="http://schemas.microsoft.com/office/drawing/2014/main" id="{4879FC1C-A0BB-4097-91FF-E35B81DDCC3C}"/>
              </a:ext>
            </a:extLst>
          </p:cNvPr>
          <p:cNvSpPr>
            <a:spLocks noGrp="1"/>
          </p:cNvSpPr>
          <p:nvPr>
            <p:ph type="body" sz="quarter" idx="11"/>
          </p:nvPr>
        </p:nvSpPr>
        <p:spPr/>
        <p:txBody>
          <a:bodyPr/>
          <a:lstStyle/>
          <a:p>
            <a:endParaRPr lang="en-US"/>
          </a:p>
        </p:txBody>
      </p:sp>
      <p:sp>
        <p:nvSpPr>
          <p:cNvPr id="21" name="Rectangle 20">
            <a:extLst>
              <a:ext uri="{FF2B5EF4-FFF2-40B4-BE49-F238E27FC236}">
                <a16:creationId xmlns:a16="http://schemas.microsoft.com/office/drawing/2014/main" id="{D984982F-9C53-462B-ABC4-7DE8293DD249}"/>
              </a:ext>
            </a:extLst>
          </p:cNvPr>
          <p:cNvSpPr/>
          <p:nvPr/>
        </p:nvSpPr>
        <p:spPr>
          <a:xfrm>
            <a:off x="116414" y="2498930"/>
            <a:ext cx="2158862"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Medicare / Commercial </a:t>
            </a:r>
          </a:p>
        </p:txBody>
      </p:sp>
      <p:sp>
        <p:nvSpPr>
          <p:cNvPr id="22" name="Rectangle 21">
            <a:extLst>
              <a:ext uri="{FF2B5EF4-FFF2-40B4-BE49-F238E27FC236}">
                <a16:creationId xmlns:a16="http://schemas.microsoft.com/office/drawing/2014/main" id="{EB9760A9-D892-4483-868B-FA928AEB703A}"/>
              </a:ext>
            </a:extLst>
          </p:cNvPr>
          <p:cNvSpPr/>
          <p:nvPr/>
        </p:nvSpPr>
        <p:spPr>
          <a:xfrm>
            <a:off x="1484590" y="3211514"/>
            <a:ext cx="723764" cy="2677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cs typeface="Open Sans Bold"/>
              </a:rPr>
              <a:t>ATV</a:t>
            </a:r>
            <a:endParaRPr lang="en-US" sz="1400" dirty="0">
              <a:latin typeface="+mj-lt"/>
              <a:cs typeface="Open Sans Bold"/>
            </a:endParaRPr>
          </a:p>
        </p:txBody>
      </p:sp>
      <p:sp>
        <p:nvSpPr>
          <p:cNvPr id="27" name="TextBox 26">
            <a:extLst>
              <a:ext uri="{FF2B5EF4-FFF2-40B4-BE49-F238E27FC236}">
                <a16:creationId xmlns:a16="http://schemas.microsoft.com/office/drawing/2014/main" id="{12F58568-266E-4AE5-9442-4B18FFC039DD}"/>
              </a:ext>
            </a:extLst>
          </p:cNvPr>
          <p:cNvSpPr txBox="1"/>
          <p:nvPr/>
        </p:nvSpPr>
        <p:spPr>
          <a:xfrm>
            <a:off x="346908" y="1730811"/>
            <a:ext cx="1344420" cy="284807"/>
          </a:xfrm>
          <a:prstGeom prst="rect">
            <a:avLst/>
          </a:prstGeom>
          <a:noFill/>
        </p:spPr>
        <p:txBody>
          <a:bodyPr wrap="square" lIns="0" tIns="0" rIns="0" bIns="0" rtlCol="0">
            <a:noAutofit/>
          </a:bodyPr>
          <a:lstStyle/>
          <a:p>
            <a:pPr defTabSz="456758" fontAlgn="base">
              <a:spcBef>
                <a:spcPts val="1200"/>
              </a:spcBef>
            </a:pPr>
            <a:r>
              <a:rPr lang="en-US" sz="2400" b="1" dirty="0">
                <a:solidFill>
                  <a:schemeClr val="accent2"/>
                </a:solidFill>
                <a:cs typeface="Open Sans Light"/>
              </a:rPr>
              <a:t>Aetna</a:t>
            </a:r>
          </a:p>
        </p:txBody>
      </p:sp>
      <p:cxnSp>
        <p:nvCxnSpPr>
          <p:cNvPr id="86" name="Straight Connector 85">
            <a:extLst>
              <a:ext uri="{FF2B5EF4-FFF2-40B4-BE49-F238E27FC236}">
                <a16:creationId xmlns:a16="http://schemas.microsoft.com/office/drawing/2014/main" id="{664B5030-030D-44E8-A2E2-C3144224E379}"/>
              </a:ext>
            </a:extLst>
          </p:cNvPr>
          <p:cNvCxnSpPr>
            <a:cxnSpLocks/>
          </p:cNvCxnSpPr>
          <p:nvPr/>
        </p:nvCxnSpPr>
        <p:spPr>
          <a:xfrm>
            <a:off x="1772045" y="2784813"/>
            <a:ext cx="50" cy="40276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0568608-0C72-457A-963F-7DC09E4C0D43}"/>
              </a:ext>
            </a:extLst>
          </p:cNvPr>
          <p:cNvCxnSpPr>
            <a:cxnSpLocks/>
          </p:cNvCxnSpPr>
          <p:nvPr/>
        </p:nvCxnSpPr>
        <p:spPr>
          <a:xfrm>
            <a:off x="8276669" y="2040468"/>
            <a:ext cx="0" cy="3059302"/>
          </a:xfrm>
          <a:prstGeom prst="line">
            <a:avLst/>
          </a:prstGeom>
          <a:ln w="1905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CFE2ACAD-AC6D-4F3D-A5E7-378F1D54051B}"/>
              </a:ext>
            </a:extLst>
          </p:cNvPr>
          <p:cNvGrpSpPr/>
          <p:nvPr/>
        </p:nvGrpSpPr>
        <p:grpSpPr>
          <a:xfrm>
            <a:off x="1413722" y="3704567"/>
            <a:ext cx="642084" cy="463708"/>
            <a:chOff x="398611" y="3748233"/>
            <a:chExt cx="642084" cy="463708"/>
          </a:xfrm>
        </p:grpSpPr>
        <p:sp>
          <p:nvSpPr>
            <p:cNvPr id="87" name="Freeform 24">
              <a:extLst>
                <a:ext uri="{FF2B5EF4-FFF2-40B4-BE49-F238E27FC236}">
                  <a16:creationId xmlns:a16="http://schemas.microsoft.com/office/drawing/2014/main" id="{A75F58F0-28AD-4BB3-9EA4-7D16DED1D849}"/>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88" name="TextBox 87">
              <a:extLst>
                <a:ext uri="{FF2B5EF4-FFF2-40B4-BE49-F238E27FC236}">
                  <a16:creationId xmlns:a16="http://schemas.microsoft.com/office/drawing/2014/main" id="{AE6609E0-87CF-420C-9856-393CCF5391D1}"/>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sp>
        <p:nvSpPr>
          <p:cNvPr id="94" name="Rectangle 93">
            <a:extLst>
              <a:ext uri="{FF2B5EF4-FFF2-40B4-BE49-F238E27FC236}">
                <a16:creationId xmlns:a16="http://schemas.microsoft.com/office/drawing/2014/main" id="{6A3CD03F-1CDE-474C-B2DA-7484FFC1F862}"/>
              </a:ext>
            </a:extLst>
          </p:cNvPr>
          <p:cNvSpPr/>
          <p:nvPr/>
        </p:nvSpPr>
        <p:spPr>
          <a:xfrm>
            <a:off x="2402414" y="2514170"/>
            <a:ext cx="1193641"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Medicaid</a:t>
            </a:r>
          </a:p>
        </p:txBody>
      </p:sp>
      <p:sp>
        <p:nvSpPr>
          <p:cNvPr id="95" name="Rectangle 94">
            <a:extLst>
              <a:ext uri="{FF2B5EF4-FFF2-40B4-BE49-F238E27FC236}">
                <a16:creationId xmlns:a16="http://schemas.microsoft.com/office/drawing/2014/main" id="{15CB342B-175D-47B0-BF2E-4AD95BFCBB07}"/>
              </a:ext>
            </a:extLst>
          </p:cNvPr>
          <p:cNvSpPr/>
          <p:nvPr/>
        </p:nvSpPr>
        <p:spPr>
          <a:xfrm>
            <a:off x="2428411" y="3152467"/>
            <a:ext cx="1123040" cy="459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Dynamo/</a:t>
            </a:r>
          </a:p>
          <a:p>
            <a:pPr algn="ctr"/>
            <a:r>
              <a:rPr lang="en-US" sz="1400" dirty="0">
                <a:latin typeface="+mj-lt"/>
                <a:cs typeface="Open Sans Bold"/>
              </a:rPr>
              <a:t>QNXT</a:t>
            </a:r>
          </a:p>
        </p:txBody>
      </p:sp>
      <p:cxnSp>
        <p:nvCxnSpPr>
          <p:cNvPr id="97" name="Straight Connector 96">
            <a:extLst>
              <a:ext uri="{FF2B5EF4-FFF2-40B4-BE49-F238E27FC236}">
                <a16:creationId xmlns:a16="http://schemas.microsoft.com/office/drawing/2014/main" id="{F9DB7467-C0F6-4FF5-AA11-DC5564F576AD}"/>
              </a:ext>
            </a:extLst>
          </p:cNvPr>
          <p:cNvCxnSpPr>
            <a:cxnSpLocks/>
            <a:stCxn id="94" idx="2"/>
            <a:endCxn id="95" idx="0"/>
          </p:cNvCxnSpPr>
          <p:nvPr/>
        </p:nvCxnSpPr>
        <p:spPr>
          <a:xfrm flipH="1">
            <a:off x="2989931" y="2808746"/>
            <a:ext cx="9304" cy="343721"/>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61C2D72-A69E-4B46-A8BA-5BB993194C95}"/>
              </a:ext>
            </a:extLst>
          </p:cNvPr>
          <p:cNvCxnSpPr>
            <a:cxnSpLocks/>
          </p:cNvCxnSpPr>
          <p:nvPr/>
        </p:nvCxnSpPr>
        <p:spPr>
          <a:xfrm>
            <a:off x="2319907" y="2239641"/>
            <a:ext cx="0" cy="2835279"/>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6A1E8D8E-45D9-45CF-B945-378797A1A929}"/>
              </a:ext>
            </a:extLst>
          </p:cNvPr>
          <p:cNvSpPr/>
          <p:nvPr/>
        </p:nvSpPr>
        <p:spPr>
          <a:xfrm>
            <a:off x="3850214" y="2498930"/>
            <a:ext cx="1193641"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ActiveHealth</a:t>
            </a:r>
            <a:endParaRPr lang="en-US" sz="1400" dirty="0">
              <a:latin typeface="+mj-lt"/>
              <a:cs typeface="Open Sans Bold"/>
            </a:endParaRPr>
          </a:p>
        </p:txBody>
      </p:sp>
      <p:sp>
        <p:nvSpPr>
          <p:cNvPr id="112" name="Rectangle 111">
            <a:extLst>
              <a:ext uri="{FF2B5EF4-FFF2-40B4-BE49-F238E27FC236}">
                <a16:creationId xmlns:a16="http://schemas.microsoft.com/office/drawing/2014/main" id="{9CB35C75-D8EC-42B4-BC04-EEC887A66008}"/>
              </a:ext>
            </a:extLst>
          </p:cNvPr>
          <p:cNvSpPr/>
          <p:nvPr/>
        </p:nvSpPr>
        <p:spPr>
          <a:xfrm>
            <a:off x="3826362" y="3239961"/>
            <a:ext cx="1241880" cy="247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ActiveAdvice</a:t>
            </a:r>
            <a:endParaRPr lang="en-US" sz="1400" dirty="0">
              <a:latin typeface="+mj-lt"/>
              <a:cs typeface="Open Sans Bold"/>
            </a:endParaRPr>
          </a:p>
        </p:txBody>
      </p:sp>
      <p:cxnSp>
        <p:nvCxnSpPr>
          <p:cNvPr id="113" name="Straight Connector 112">
            <a:extLst>
              <a:ext uri="{FF2B5EF4-FFF2-40B4-BE49-F238E27FC236}">
                <a16:creationId xmlns:a16="http://schemas.microsoft.com/office/drawing/2014/main" id="{2052127B-48B8-4F58-BECC-8B94FBD66C62}"/>
              </a:ext>
            </a:extLst>
          </p:cNvPr>
          <p:cNvCxnSpPr>
            <a:cxnSpLocks/>
            <a:stCxn id="111" idx="2"/>
            <a:endCxn id="112" idx="0"/>
          </p:cNvCxnSpPr>
          <p:nvPr/>
        </p:nvCxnSpPr>
        <p:spPr>
          <a:xfrm>
            <a:off x="4447035" y="2793506"/>
            <a:ext cx="267" cy="446455"/>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BCF75F4-3B9E-4539-9E8D-C0928F7FA5D8}"/>
              </a:ext>
            </a:extLst>
          </p:cNvPr>
          <p:cNvCxnSpPr>
            <a:cxnSpLocks/>
          </p:cNvCxnSpPr>
          <p:nvPr/>
        </p:nvCxnSpPr>
        <p:spPr>
          <a:xfrm>
            <a:off x="3738007" y="2290225"/>
            <a:ext cx="17668" cy="2784695"/>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DA3C507E-E1CA-4A7B-9B22-6486F5620505}"/>
              </a:ext>
            </a:extLst>
          </p:cNvPr>
          <p:cNvSpPr/>
          <p:nvPr/>
        </p:nvSpPr>
        <p:spPr>
          <a:xfrm>
            <a:off x="5312130" y="2514170"/>
            <a:ext cx="1193641"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EAP</a:t>
            </a:r>
          </a:p>
        </p:txBody>
      </p:sp>
      <p:sp>
        <p:nvSpPr>
          <p:cNvPr id="122" name="Rectangle 121">
            <a:extLst>
              <a:ext uri="{FF2B5EF4-FFF2-40B4-BE49-F238E27FC236}">
                <a16:creationId xmlns:a16="http://schemas.microsoft.com/office/drawing/2014/main" id="{F447B9E9-7D2E-4D3F-81EB-3E83E5E6EF00}"/>
              </a:ext>
            </a:extLst>
          </p:cNvPr>
          <p:cNvSpPr/>
          <p:nvPr/>
        </p:nvSpPr>
        <p:spPr>
          <a:xfrm>
            <a:off x="5303452" y="3239961"/>
            <a:ext cx="1241880" cy="247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Incedo</a:t>
            </a:r>
            <a:endParaRPr lang="en-US" sz="1400" dirty="0">
              <a:latin typeface="+mj-lt"/>
              <a:cs typeface="Open Sans Bold"/>
            </a:endParaRPr>
          </a:p>
        </p:txBody>
      </p:sp>
      <p:cxnSp>
        <p:nvCxnSpPr>
          <p:cNvPr id="123" name="Straight Connector 122">
            <a:extLst>
              <a:ext uri="{FF2B5EF4-FFF2-40B4-BE49-F238E27FC236}">
                <a16:creationId xmlns:a16="http://schemas.microsoft.com/office/drawing/2014/main" id="{84EA9F24-D67E-40CF-8CB1-4A42239212E8}"/>
              </a:ext>
            </a:extLst>
          </p:cNvPr>
          <p:cNvCxnSpPr>
            <a:cxnSpLocks/>
            <a:stCxn id="121" idx="2"/>
            <a:endCxn id="122" idx="0"/>
          </p:cNvCxnSpPr>
          <p:nvPr/>
        </p:nvCxnSpPr>
        <p:spPr>
          <a:xfrm>
            <a:off x="5908951" y="2808746"/>
            <a:ext cx="15441" cy="431215"/>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92563D5-E081-4883-805D-939F587FAA88}"/>
              </a:ext>
            </a:extLst>
          </p:cNvPr>
          <p:cNvCxnSpPr>
            <a:cxnSpLocks/>
          </p:cNvCxnSpPr>
          <p:nvPr/>
        </p:nvCxnSpPr>
        <p:spPr>
          <a:xfrm>
            <a:off x="5202839" y="2290225"/>
            <a:ext cx="0" cy="2784695"/>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626CCD4-85A1-48B2-87D7-4E3B4E534A93}"/>
              </a:ext>
            </a:extLst>
          </p:cNvPr>
          <p:cNvCxnSpPr>
            <a:cxnSpLocks/>
          </p:cNvCxnSpPr>
          <p:nvPr/>
        </p:nvCxnSpPr>
        <p:spPr>
          <a:xfrm>
            <a:off x="6709855" y="2290225"/>
            <a:ext cx="0" cy="2784695"/>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C56AEC45-05D1-4096-BFD7-0F55AA375933}"/>
              </a:ext>
            </a:extLst>
          </p:cNvPr>
          <p:cNvSpPr/>
          <p:nvPr/>
        </p:nvSpPr>
        <p:spPr>
          <a:xfrm>
            <a:off x="6790410" y="2544650"/>
            <a:ext cx="1193641"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Coventry</a:t>
            </a:r>
          </a:p>
        </p:txBody>
      </p:sp>
      <p:cxnSp>
        <p:nvCxnSpPr>
          <p:cNvPr id="131" name="Straight Connector 130">
            <a:extLst>
              <a:ext uri="{FF2B5EF4-FFF2-40B4-BE49-F238E27FC236}">
                <a16:creationId xmlns:a16="http://schemas.microsoft.com/office/drawing/2014/main" id="{76AA4CB8-7A81-467E-A027-053DBF06F1EB}"/>
              </a:ext>
            </a:extLst>
          </p:cNvPr>
          <p:cNvCxnSpPr>
            <a:cxnSpLocks/>
            <a:stCxn id="130" idx="2"/>
          </p:cNvCxnSpPr>
          <p:nvPr/>
        </p:nvCxnSpPr>
        <p:spPr>
          <a:xfrm flipH="1">
            <a:off x="7387230" y="2839226"/>
            <a:ext cx="1" cy="40276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C57A7E9B-A53F-4EB9-9335-4ECDC4701FA3}"/>
              </a:ext>
            </a:extLst>
          </p:cNvPr>
          <p:cNvSpPr/>
          <p:nvPr/>
        </p:nvSpPr>
        <p:spPr>
          <a:xfrm>
            <a:off x="6765375" y="3071541"/>
            <a:ext cx="1241880" cy="5120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NavCare</a:t>
            </a:r>
            <a:endParaRPr lang="en-US" sz="1400" dirty="0">
              <a:latin typeface="+mj-lt"/>
              <a:cs typeface="Open Sans Bold"/>
            </a:endParaRPr>
          </a:p>
          <a:p>
            <a:pPr algn="ctr"/>
            <a:r>
              <a:rPr lang="en-US" sz="1400" dirty="0">
                <a:latin typeface="+mj-lt"/>
                <a:cs typeface="Open Sans Bold"/>
              </a:rPr>
              <a:t>IDX</a:t>
            </a:r>
          </a:p>
        </p:txBody>
      </p:sp>
      <p:sp>
        <p:nvSpPr>
          <p:cNvPr id="138" name="TextBox 137">
            <a:extLst>
              <a:ext uri="{FF2B5EF4-FFF2-40B4-BE49-F238E27FC236}">
                <a16:creationId xmlns:a16="http://schemas.microsoft.com/office/drawing/2014/main" id="{924D3EC0-9A7E-4B46-AB8C-8547D62C5366}"/>
              </a:ext>
            </a:extLst>
          </p:cNvPr>
          <p:cNvSpPr txBox="1"/>
          <p:nvPr/>
        </p:nvSpPr>
        <p:spPr>
          <a:xfrm>
            <a:off x="8837673" y="1823778"/>
            <a:ext cx="2370918" cy="348727"/>
          </a:xfrm>
          <a:prstGeom prst="rect">
            <a:avLst/>
          </a:prstGeom>
          <a:noFill/>
        </p:spPr>
        <p:txBody>
          <a:bodyPr wrap="square" lIns="0" tIns="0" rIns="0" bIns="0" rtlCol="0">
            <a:noAutofit/>
          </a:bodyPr>
          <a:lstStyle/>
          <a:p>
            <a:pPr defTabSz="456758" fontAlgn="base">
              <a:spcBef>
                <a:spcPts val="1200"/>
              </a:spcBef>
            </a:pPr>
            <a:r>
              <a:rPr lang="en-US" sz="2400" b="1" dirty="0">
                <a:solidFill>
                  <a:schemeClr val="accent2"/>
                </a:solidFill>
                <a:cs typeface="Open Sans Light"/>
              </a:rPr>
              <a:t>PBM and Retail</a:t>
            </a:r>
          </a:p>
        </p:txBody>
      </p:sp>
      <p:sp>
        <p:nvSpPr>
          <p:cNvPr id="139" name="Rectangle 138">
            <a:extLst>
              <a:ext uri="{FF2B5EF4-FFF2-40B4-BE49-F238E27FC236}">
                <a16:creationId xmlns:a16="http://schemas.microsoft.com/office/drawing/2014/main" id="{53F34A79-312B-4A54-B56A-8C57D4EBAF81}"/>
              </a:ext>
            </a:extLst>
          </p:cNvPr>
          <p:cNvSpPr/>
          <p:nvPr/>
        </p:nvSpPr>
        <p:spPr>
          <a:xfrm>
            <a:off x="9706501" y="2544648"/>
            <a:ext cx="1155524" cy="2945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Accordant</a:t>
            </a:r>
          </a:p>
        </p:txBody>
      </p:sp>
      <p:cxnSp>
        <p:nvCxnSpPr>
          <p:cNvPr id="140" name="Straight Connector 139">
            <a:extLst>
              <a:ext uri="{FF2B5EF4-FFF2-40B4-BE49-F238E27FC236}">
                <a16:creationId xmlns:a16="http://schemas.microsoft.com/office/drawing/2014/main" id="{D158AF29-5BD6-4236-8434-145DBAB5DCB9}"/>
              </a:ext>
            </a:extLst>
          </p:cNvPr>
          <p:cNvCxnSpPr>
            <a:cxnSpLocks/>
            <a:stCxn id="139" idx="2"/>
            <a:endCxn id="144" idx="0"/>
          </p:cNvCxnSpPr>
          <p:nvPr/>
        </p:nvCxnSpPr>
        <p:spPr>
          <a:xfrm flipH="1">
            <a:off x="9715164" y="2839225"/>
            <a:ext cx="569099" cy="392060"/>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1836AC36-0763-4413-8BA8-ADE1ED700442}"/>
              </a:ext>
            </a:extLst>
          </p:cNvPr>
          <p:cNvSpPr/>
          <p:nvPr/>
        </p:nvSpPr>
        <p:spPr>
          <a:xfrm>
            <a:off x="8657532" y="3231285"/>
            <a:ext cx="2115264" cy="2708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Epic</a:t>
            </a:r>
          </a:p>
        </p:txBody>
      </p:sp>
      <p:sp>
        <p:nvSpPr>
          <p:cNvPr id="149" name="Rectangle 148">
            <a:extLst>
              <a:ext uri="{FF2B5EF4-FFF2-40B4-BE49-F238E27FC236}">
                <a16:creationId xmlns:a16="http://schemas.microsoft.com/office/drawing/2014/main" id="{27A3E994-AAE2-4280-8130-9B7D4ED0137A}"/>
              </a:ext>
            </a:extLst>
          </p:cNvPr>
          <p:cNvSpPr/>
          <p:nvPr/>
        </p:nvSpPr>
        <p:spPr>
          <a:xfrm>
            <a:off x="10987313" y="2544649"/>
            <a:ext cx="1029329" cy="300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OmniCare</a:t>
            </a:r>
            <a:endParaRPr lang="en-US" sz="1400" dirty="0">
              <a:latin typeface="+mj-lt"/>
              <a:cs typeface="Open Sans Bold"/>
            </a:endParaRPr>
          </a:p>
        </p:txBody>
      </p:sp>
      <p:cxnSp>
        <p:nvCxnSpPr>
          <p:cNvPr id="150" name="Straight Connector 149">
            <a:extLst>
              <a:ext uri="{FF2B5EF4-FFF2-40B4-BE49-F238E27FC236}">
                <a16:creationId xmlns:a16="http://schemas.microsoft.com/office/drawing/2014/main" id="{B5321A5C-6CDE-4C49-BF0D-397708238441}"/>
              </a:ext>
            </a:extLst>
          </p:cNvPr>
          <p:cNvCxnSpPr>
            <a:cxnSpLocks/>
            <a:stCxn id="149" idx="2"/>
            <a:endCxn id="154" idx="0"/>
          </p:cNvCxnSpPr>
          <p:nvPr/>
        </p:nvCxnSpPr>
        <p:spPr>
          <a:xfrm flipH="1">
            <a:off x="11501977" y="2845353"/>
            <a:ext cx="1" cy="38593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89D11CA-9763-4058-85FB-6E130C041011}"/>
              </a:ext>
            </a:extLst>
          </p:cNvPr>
          <p:cNvSpPr/>
          <p:nvPr/>
        </p:nvSpPr>
        <p:spPr>
          <a:xfrm>
            <a:off x="10881037" y="3231285"/>
            <a:ext cx="1241880" cy="247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OmniDx</a:t>
            </a:r>
            <a:endParaRPr lang="en-US" sz="1400" dirty="0">
              <a:latin typeface="+mj-lt"/>
              <a:cs typeface="Open Sans Bold"/>
            </a:endParaRPr>
          </a:p>
        </p:txBody>
      </p:sp>
      <p:sp>
        <p:nvSpPr>
          <p:cNvPr id="175" name="Rectangle 174">
            <a:extLst>
              <a:ext uri="{FF2B5EF4-FFF2-40B4-BE49-F238E27FC236}">
                <a16:creationId xmlns:a16="http://schemas.microsoft.com/office/drawing/2014/main" id="{C31C0F05-81C0-47B4-972C-74129CFF784D}"/>
              </a:ext>
            </a:extLst>
          </p:cNvPr>
          <p:cNvSpPr/>
          <p:nvPr/>
        </p:nvSpPr>
        <p:spPr>
          <a:xfrm>
            <a:off x="60140" y="3207553"/>
            <a:ext cx="1280125" cy="294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mj-lt"/>
                <a:cs typeface="Open Sans Bold"/>
              </a:rPr>
              <a:t>MedCompass</a:t>
            </a:r>
            <a:endParaRPr lang="en-US" sz="1400" dirty="0">
              <a:latin typeface="+mj-lt"/>
              <a:cs typeface="Open Sans Bold"/>
            </a:endParaRPr>
          </a:p>
        </p:txBody>
      </p:sp>
      <p:cxnSp>
        <p:nvCxnSpPr>
          <p:cNvPr id="177" name="Straight Connector 176">
            <a:extLst>
              <a:ext uri="{FF2B5EF4-FFF2-40B4-BE49-F238E27FC236}">
                <a16:creationId xmlns:a16="http://schemas.microsoft.com/office/drawing/2014/main" id="{0A523F20-FC2F-41A8-9F28-1F4D43440788}"/>
              </a:ext>
            </a:extLst>
          </p:cNvPr>
          <p:cNvCxnSpPr>
            <a:cxnSpLocks/>
          </p:cNvCxnSpPr>
          <p:nvPr/>
        </p:nvCxnSpPr>
        <p:spPr>
          <a:xfrm>
            <a:off x="658885" y="2793506"/>
            <a:ext cx="50" cy="40276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9702E22A-067C-4F2A-AA7F-EA1659C4C7AA}"/>
              </a:ext>
            </a:extLst>
          </p:cNvPr>
          <p:cNvGrpSpPr/>
          <p:nvPr/>
        </p:nvGrpSpPr>
        <p:grpSpPr>
          <a:xfrm>
            <a:off x="361378" y="3699600"/>
            <a:ext cx="642084" cy="463708"/>
            <a:chOff x="398611" y="3748233"/>
            <a:chExt cx="642084" cy="463708"/>
          </a:xfrm>
        </p:grpSpPr>
        <p:sp>
          <p:nvSpPr>
            <p:cNvPr id="179" name="Freeform 24">
              <a:extLst>
                <a:ext uri="{FF2B5EF4-FFF2-40B4-BE49-F238E27FC236}">
                  <a16:creationId xmlns:a16="http://schemas.microsoft.com/office/drawing/2014/main" id="{65E7C586-FF09-4B6C-96FC-929804B42FB5}"/>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80" name="TextBox 179">
              <a:extLst>
                <a:ext uri="{FF2B5EF4-FFF2-40B4-BE49-F238E27FC236}">
                  <a16:creationId xmlns:a16="http://schemas.microsoft.com/office/drawing/2014/main" id="{264378C4-1793-40DC-9F53-215EC06A83FB}"/>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grpSp>
        <p:nvGrpSpPr>
          <p:cNvPr id="181" name="Group 180">
            <a:extLst>
              <a:ext uri="{FF2B5EF4-FFF2-40B4-BE49-F238E27FC236}">
                <a16:creationId xmlns:a16="http://schemas.microsoft.com/office/drawing/2014/main" id="{C62E699F-18DB-4321-A24D-EDF7F03DA672}"/>
              </a:ext>
            </a:extLst>
          </p:cNvPr>
          <p:cNvGrpSpPr/>
          <p:nvPr/>
        </p:nvGrpSpPr>
        <p:grpSpPr>
          <a:xfrm>
            <a:off x="2690570" y="3699600"/>
            <a:ext cx="642084" cy="463708"/>
            <a:chOff x="398611" y="3748233"/>
            <a:chExt cx="642084" cy="463708"/>
          </a:xfrm>
        </p:grpSpPr>
        <p:sp>
          <p:nvSpPr>
            <p:cNvPr id="182" name="Freeform 24">
              <a:extLst>
                <a:ext uri="{FF2B5EF4-FFF2-40B4-BE49-F238E27FC236}">
                  <a16:creationId xmlns:a16="http://schemas.microsoft.com/office/drawing/2014/main" id="{E3566CAB-8319-4DFD-82CD-CF4A6B6C7C66}"/>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83" name="TextBox 182">
              <a:extLst>
                <a:ext uri="{FF2B5EF4-FFF2-40B4-BE49-F238E27FC236}">
                  <a16:creationId xmlns:a16="http://schemas.microsoft.com/office/drawing/2014/main" id="{87CA5634-4F52-4912-8157-E407E575C9ED}"/>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grpSp>
        <p:nvGrpSpPr>
          <p:cNvPr id="184" name="Group 183">
            <a:extLst>
              <a:ext uri="{FF2B5EF4-FFF2-40B4-BE49-F238E27FC236}">
                <a16:creationId xmlns:a16="http://schemas.microsoft.com/office/drawing/2014/main" id="{D29E6E04-2A03-4E53-8769-589D71C36120}"/>
              </a:ext>
            </a:extLst>
          </p:cNvPr>
          <p:cNvGrpSpPr/>
          <p:nvPr/>
        </p:nvGrpSpPr>
        <p:grpSpPr>
          <a:xfrm>
            <a:off x="4129768" y="3671306"/>
            <a:ext cx="642084" cy="463708"/>
            <a:chOff x="398611" y="3748233"/>
            <a:chExt cx="642084" cy="463708"/>
          </a:xfrm>
        </p:grpSpPr>
        <p:sp>
          <p:nvSpPr>
            <p:cNvPr id="185" name="Freeform 24">
              <a:extLst>
                <a:ext uri="{FF2B5EF4-FFF2-40B4-BE49-F238E27FC236}">
                  <a16:creationId xmlns:a16="http://schemas.microsoft.com/office/drawing/2014/main" id="{E8E92C85-7971-46C0-81F5-902B23CD4B61}"/>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86" name="TextBox 185">
              <a:extLst>
                <a:ext uri="{FF2B5EF4-FFF2-40B4-BE49-F238E27FC236}">
                  <a16:creationId xmlns:a16="http://schemas.microsoft.com/office/drawing/2014/main" id="{C29D1A74-B36E-4303-8596-EB785300B7A8}"/>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grpSp>
        <p:nvGrpSpPr>
          <p:cNvPr id="190" name="Group 189">
            <a:extLst>
              <a:ext uri="{FF2B5EF4-FFF2-40B4-BE49-F238E27FC236}">
                <a16:creationId xmlns:a16="http://schemas.microsoft.com/office/drawing/2014/main" id="{C9318267-3A14-4F35-AF00-D5B2EE27011D}"/>
              </a:ext>
            </a:extLst>
          </p:cNvPr>
          <p:cNvGrpSpPr/>
          <p:nvPr/>
        </p:nvGrpSpPr>
        <p:grpSpPr>
          <a:xfrm>
            <a:off x="5667261" y="3676885"/>
            <a:ext cx="642084" cy="463708"/>
            <a:chOff x="398611" y="3748233"/>
            <a:chExt cx="642084" cy="463708"/>
          </a:xfrm>
        </p:grpSpPr>
        <p:sp>
          <p:nvSpPr>
            <p:cNvPr id="191" name="Freeform 24">
              <a:extLst>
                <a:ext uri="{FF2B5EF4-FFF2-40B4-BE49-F238E27FC236}">
                  <a16:creationId xmlns:a16="http://schemas.microsoft.com/office/drawing/2014/main" id="{7CA26D84-F3E5-4562-8000-749290E2CF54}"/>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92" name="TextBox 191">
              <a:extLst>
                <a:ext uri="{FF2B5EF4-FFF2-40B4-BE49-F238E27FC236}">
                  <a16:creationId xmlns:a16="http://schemas.microsoft.com/office/drawing/2014/main" id="{6186FB94-8816-4FEA-96F1-20F4FDAC39CC}"/>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grpSp>
        <p:nvGrpSpPr>
          <p:cNvPr id="193" name="Group 192">
            <a:extLst>
              <a:ext uri="{FF2B5EF4-FFF2-40B4-BE49-F238E27FC236}">
                <a16:creationId xmlns:a16="http://schemas.microsoft.com/office/drawing/2014/main" id="{D458678A-276D-4F06-BED2-C820C484276E}"/>
              </a:ext>
            </a:extLst>
          </p:cNvPr>
          <p:cNvGrpSpPr/>
          <p:nvPr/>
        </p:nvGrpSpPr>
        <p:grpSpPr>
          <a:xfrm>
            <a:off x="7116867" y="3645564"/>
            <a:ext cx="642084" cy="463708"/>
            <a:chOff x="398611" y="3748233"/>
            <a:chExt cx="642084" cy="463708"/>
          </a:xfrm>
        </p:grpSpPr>
        <p:sp>
          <p:nvSpPr>
            <p:cNvPr id="194" name="Freeform 24">
              <a:extLst>
                <a:ext uri="{FF2B5EF4-FFF2-40B4-BE49-F238E27FC236}">
                  <a16:creationId xmlns:a16="http://schemas.microsoft.com/office/drawing/2014/main" id="{D91A08BB-BBE0-40F6-80B9-FDA41D3D39D2}"/>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95" name="TextBox 194">
              <a:extLst>
                <a:ext uri="{FF2B5EF4-FFF2-40B4-BE49-F238E27FC236}">
                  <a16:creationId xmlns:a16="http://schemas.microsoft.com/office/drawing/2014/main" id="{426B380D-8BE7-4C5A-BA5C-9B55884FD10E}"/>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grpSp>
        <p:nvGrpSpPr>
          <p:cNvPr id="220" name="Group 219">
            <a:extLst>
              <a:ext uri="{FF2B5EF4-FFF2-40B4-BE49-F238E27FC236}">
                <a16:creationId xmlns:a16="http://schemas.microsoft.com/office/drawing/2014/main" id="{FE19803F-7C60-47C0-B3A1-D103AEA5C2A3}"/>
              </a:ext>
            </a:extLst>
          </p:cNvPr>
          <p:cNvGrpSpPr/>
          <p:nvPr/>
        </p:nvGrpSpPr>
        <p:grpSpPr>
          <a:xfrm>
            <a:off x="9730827" y="3590635"/>
            <a:ext cx="874236" cy="512505"/>
            <a:chOff x="8908753" y="5767807"/>
            <a:chExt cx="874236" cy="512505"/>
          </a:xfrm>
        </p:grpSpPr>
        <p:sp>
          <p:nvSpPr>
            <p:cNvPr id="196" name="Freeform 24">
              <a:extLst>
                <a:ext uri="{FF2B5EF4-FFF2-40B4-BE49-F238E27FC236}">
                  <a16:creationId xmlns:a16="http://schemas.microsoft.com/office/drawing/2014/main" id="{AC68B8C4-05F2-40DC-AF91-8ADC72622120}"/>
                </a:ext>
              </a:extLst>
            </p:cNvPr>
            <p:cNvSpPr>
              <a:spLocks noEditPoints="1"/>
            </p:cNvSpPr>
            <p:nvPr/>
          </p:nvSpPr>
          <p:spPr bwMode="auto">
            <a:xfrm>
              <a:off x="9069022" y="5767807"/>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97" name="TextBox 196">
              <a:extLst>
                <a:ext uri="{FF2B5EF4-FFF2-40B4-BE49-F238E27FC236}">
                  <a16:creationId xmlns:a16="http://schemas.microsoft.com/office/drawing/2014/main" id="{C1CC9232-EA75-4F5B-B772-5ACB1ACE71B8}"/>
                </a:ext>
              </a:extLst>
            </p:cNvPr>
            <p:cNvSpPr txBox="1"/>
            <p:nvPr/>
          </p:nvSpPr>
          <p:spPr>
            <a:xfrm>
              <a:off x="8908753" y="6103329"/>
              <a:ext cx="874236" cy="176983"/>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Pharmacists</a:t>
              </a:r>
            </a:p>
          </p:txBody>
        </p:sp>
      </p:grpSp>
      <p:grpSp>
        <p:nvGrpSpPr>
          <p:cNvPr id="219" name="Group 218">
            <a:extLst>
              <a:ext uri="{FF2B5EF4-FFF2-40B4-BE49-F238E27FC236}">
                <a16:creationId xmlns:a16="http://schemas.microsoft.com/office/drawing/2014/main" id="{69499485-9774-4263-9646-B251AC59A3BE}"/>
              </a:ext>
            </a:extLst>
          </p:cNvPr>
          <p:cNvGrpSpPr/>
          <p:nvPr/>
        </p:nvGrpSpPr>
        <p:grpSpPr>
          <a:xfrm>
            <a:off x="8693126" y="3623345"/>
            <a:ext cx="754251" cy="527989"/>
            <a:chOff x="7230752" y="5728178"/>
            <a:chExt cx="754251" cy="527989"/>
          </a:xfrm>
        </p:grpSpPr>
        <p:sp>
          <p:nvSpPr>
            <p:cNvPr id="198" name="Freeform 24">
              <a:extLst>
                <a:ext uri="{FF2B5EF4-FFF2-40B4-BE49-F238E27FC236}">
                  <a16:creationId xmlns:a16="http://schemas.microsoft.com/office/drawing/2014/main" id="{763D6E04-50BD-4E90-A2A9-7364051C1279}"/>
                </a:ext>
              </a:extLst>
            </p:cNvPr>
            <p:cNvSpPr>
              <a:spLocks noEditPoints="1"/>
            </p:cNvSpPr>
            <p:nvPr/>
          </p:nvSpPr>
          <p:spPr bwMode="auto">
            <a:xfrm>
              <a:off x="7391021" y="5728178"/>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199" name="TextBox 198">
              <a:extLst>
                <a:ext uri="{FF2B5EF4-FFF2-40B4-BE49-F238E27FC236}">
                  <a16:creationId xmlns:a16="http://schemas.microsoft.com/office/drawing/2014/main" id="{D33012A0-20D2-48A4-848A-47C6D7EF7FEE}"/>
                </a:ext>
              </a:extLst>
            </p:cNvPr>
            <p:cNvSpPr txBox="1"/>
            <p:nvPr/>
          </p:nvSpPr>
          <p:spPr>
            <a:xfrm>
              <a:off x="7230752" y="6063700"/>
              <a:ext cx="754251" cy="192467"/>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Physician Assistants  </a:t>
              </a:r>
            </a:p>
          </p:txBody>
        </p:sp>
      </p:grpSp>
      <p:sp>
        <p:nvSpPr>
          <p:cNvPr id="215" name="Rectangle 214">
            <a:extLst>
              <a:ext uri="{FF2B5EF4-FFF2-40B4-BE49-F238E27FC236}">
                <a16:creationId xmlns:a16="http://schemas.microsoft.com/office/drawing/2014/main" id="{79C4602F-8885-4A2D-9742-4ACC342FCCDF}"/>
              </a:ext>
            </a:extLst>
          </p:cNvPr>
          <p:cNvSpPr/>
          <p:nvPr/>
        </p:nvSpPr>
        <p:spPr>
          <a:xfrm>
            <a:off x="8463921" y="2554606"/>
            <a:ext cx="1155524" cy="2945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Min Clinic</a:t>
            </a:r>
          </a:p>
        </p:txBody>
      </p:sp>
      <p:cxnSp>
        <p:nvCxnSpPr>
          <p:cNvPr id="216" name="Straight Connector 215">
            <a:extLst>
              <a:ext uri="{FF2B5EF4-FFF2-40B4-BE49-F238E27FC236}">
                <a16:creationId xmlns:a16="http://schemas.microsoft.com/office/drawing/2014/main" id="{D1C529AA-9ECF-4D66-858E-B07C63E74EA0}"/>
              </a:ext>
            </a:extLst>
          </p:cNvPr>
          <p:cNvCxnSpPr>
            <a:cxnSpLocks/>
            <a:stCxn id="215" idx="2"/>
            <a:endCxn id="144" idx="0"/>
          </p:cNvCxnSpPr>
          <p:nvPr/>
        </p:nvCxnSpPr>
        <p:spPr>
          <a:xfrm>
            <a:off x="9041683" y="2849183"/>
            <a:ext cx="673481" cy="38210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1" name="Group 220">
            <a:extLst>
              <a:ext uri="{FF2B5EF4-FFF2-40B4-BE49-F238E27FC236}">
                <a16:creationId xmlns:a16="http://schemas.microsoft.com/office/drawing/2014/main" id="{A0CAEFFD-93AF-4A6C-820E-A4AB1F292224}"/>
              </a:ext>
            </a:extLst>
          </p:cNvPr>
          <p:cNvGrpSpPr/>
          <p:nvPr/>
        </p:nvGrpSpPr>
        <p:grpSpPr>
          <a:xfrm>
            <a:off x="11188538" y="3581471"/>
            <a:ext cx="642084" cy="463708"/>
            <a:chOff x="398611" y="3748233"/>
            <a:chExt cx="642084" cy="463708"/>
          </a:xfrm>
        </p:grpSpPr>
        <p:sp>
          <p:nvSpPr>
            <p:cNvPr id="222" name="Freeform 24">
              <a:extLst>
                <a:ext uri="{FF2B5EF4-FFF2-40B4-BE49-F238E27FC236}">
                  <a16:creationId xmlns:a16="http://schemas.microsoft.com/office/drawing/2014/main" id="{D0FD8AC2-488A-4025-B406-4471930AB539}"/>
                </a:ext>
              </a:extLst>
            </p:cNvPr>
            <p:cNvSpPr>
              <a:spLocks noEditPoints="1"/>
            </p:cNvSpPr>
            <p:nvPr/>
          </p:nvSpPr>
          <p:spPr bwMode="auto">
            <a:xfrm>
              <a:off x="468348" y="3748233"/>
              <a:ext cx="448797" cy="294576"/>
            </a:xfrm>
            <a:custGeom>
              <a:avLst/>
              <a:gdLst/>
              <a:ahLst/>
              <a:cxnLst>
                <a:cxn ang="0">
                  <a:pos x="231" y="141"/>
                </a:cxn>
                <a:cxn ang="0">
                  <a:pos x="206" y="82"/>
                </a:cxn>
                <a:cxn ang="0">
                  <a:pos x="217" y="156"/>
                </a:cxn>
                <a:cxn ang="0">
                  <a:pos x="210" y="168"/>
                </a:cxn>
                <a:cxn ang="0">
                  <a:pos x="208" y="165"/>
                </a:cxn>
                <a:cxn ang="0">
                  <a:pos x="157" y="137"/>
                </a:cxn>
                <a:cxn ang="0">
                  <a:pos x="141" y="71"/>
                </a:cxn>
                <a:cxn ang="0">
                  <a:pos x="144" y="62"/>
                </a:cxn>
                <a:cxn ang="0">
                  <a:pos x="201" y="48"/>
                </a:cxn>
                <a:cxn ang="0">
                  <a:pos x="219" y="62"/>
                </a:cxn>
                <a:cxn ang="0">
                  <a:pos x="234" y="141"/>
                </a:cxn>
                <a:cxn ang="0">
                  <a:pos x="170" y="198"/>
                </a:cxn>
                <a:cxn ang="0">
                  <a:pos x="164" y="242"/>
                </a:cxn>
                <a:cxn ang="0">
                  <a:pos x="81" y="242"/>
                </a:cxn>
                <a:cxn ang="0">
                  <a:pos x="75" y="198"/>
                </a:cxn>
                <a:cxn ang="0">
                  <a:pos x="40" y="219"/>
                </a:cxn>
                <a:cxn ang="0">
                  <a:pos x="48" y="169"/>
                </a:cxn>
                <a:cxn ang="0">
                  <a:pos x="104" y="149"/>
                </a:cxn>
                <a:cxn ang="0">
                  <a:pos x="141" y="149"/>
                </a:cxn>
                <a:cxn ang="0">
                  <a:pos x="196" y="169"/>
                </a:cxn>
                <a:cxn ang="0">
                  <a:pos x="204" y="219"/>
                </a:cxn>
                <a:cxn ang="0">
                  <a:pos x="35" y="169"/>
                </a:cxn>
                <a:cxn ang="0">
                  <a:pos x="36" y="80"/>
                </a:cxn>
                <a:cxn ang="0">
                  <a:pos x="21" y="131"/>
                </a:cxn>
                <a:cxn ang="0">
                  <a:pos x="9" y="140"/>
                </a:cxn>
                <a:cxn ang="0">
                  <a:pos x="12" y="61"/>
                </a:cxn>
                <a:cxn ang="0">
                  <a:pos x="31" y="47"/>
                </a:cxn>
                <a:cxn ang="0">
                  <a:pos x="62" y="69"/>
                </a:cxn>
                <a:cxn ang="0">
                  <a:pos x="94" y="47"/>
                </a:cxn>
                <a:cxn ang="0">
                  <a:pos x="113" y="61"/>
                </a:cxn>
                <a:cxn ang="0">
                  <a:pos x="91" y="80"/>
                </a:cxn>
                <a:cxn ang="0">
                  <a:pos x="90" y="81"/>
                </a:cxn>
                <a:cxn ang="0">
                  <a:pos x="87" y="137"/>
                </a:cxn>
                <a:cxn ang="0">
                  <a:pos x="36" y="165"/>
                </a:cxn>
                <a:cxn ang="0">
                  <a:pos x="62" y="0"/>
                </a:cxn>
                <a:cxn ang="0">
                  <a:pos x="62" y="40"/>
                </a:cxn>
                <a:cxn ang="0">
                  <a:pos x="62" y="0"/>
                </a:cxn>
                <a:cxn ang="0">
                  <a:pos x="154" y="110"/>
                </a:cxn>
                <a:cxn ang="0">
                  <a:pos x="91" y="110"/>
                </a:cxn>
                <a:cxn ang="0">
                  <a:pos x="182" y="0"/>
                </a:cxn>
                <a:cxn ang="0">
                  <a:pos x="182" y="40"/>
                </a:cxn>
                <a:cxn ang="0">
                  <a:pos x="182" y="0"/>
                </a:cxn>
              </a:cxnLst>
              <a:rect l="0" t="0" r="r" b="b"/>
              <a:pathLst>
                <a:path w="241" h="248">
                  <a:moveTo>
                    <a:pt x="234" y="141"/>
                  </a:moveTo>
                  <a:cubicBezTo>
                    <a:pt x="233" y="141"/>
                    <a:pt x="232" y="141"/>
                    <a:pt x="231" y="141"/>
                  </a:cubicBezTo>
                  <a:cubicBezTo>
                    <a:pt x="227" y="141"/>
                    <a:pt x="223" y="139"/>
                    <a:pt x="222" y="134"/>
                  </a:cubicBezTo>
                  <a:cubicBezTo>
                    <a:pt x="206" y="82"/>
                    <a:pt x="206" y="82"/>
                    <a:pt x="206" y="82"/>
                  </a:cubicBezTo>
                  <a:cubicBezTo>
                    <a:pt x="198" y="82"/>
                    <a:pt x="198" y="82"/>
                    <a:pt x="198" y="82"/>
                  </a:cubicBezTo>
                  <a:cubicBezTo>
                    <a:pt x="217" y="156"/>
                    <a:pt x="217" y="156"/>
                    <a:pt x="217" y="156"/>
                  </a:cubicBezTo>
                  <a:cubicBezTo>
                    <a:pt x="218" y="157"/>
                    <a:pt x="218" y="158"/>
                    <a:pt x="218" y="160"/>
                  </a:cubicBezTo>
                  <a:cubicBezTo>
                    <a:pt x="218" y="164"/>
                    <a:pt x="214" y="168"/>
                    <a:pt x="210" y="168"/>
                  </a:cubicBezTo>
                  <a:cubicBezTo>
                    <a:pt x="209" y="168"/>
                    <a:pt x="209" y="168"/>
                    <a:pt x="209" y="168"/>
                  </a:cubicBezTo>
                  <a:cubicBezTo>
                    <a:pt x="208" y="167"/>
                    <a:pt x="208" y="166"/>
                    <a:pt x="208" y="165"/>
                  </a:cubicBezTo>
                  <a:cubicBezTo>
                    <a:pt x="203" y="148"/>
                    <a:pt x="186" y="137"/>
                    <a:pt x="168" y="137"/>
                  </a:cubicBezTo>
                  <a:cubicBezTo>
                    <a:pt x="157" y="137"/>
                    <a:pt x="157" y="137"/>
                    <a:pt x="157" y="137"/>
                  </a:cubicBezTo>
                  <a:cubicBezTo>
                    <a:pt x="163" y="129"/>
                    <a:pt x="166" y="120"/>
                    <a:pt x="166" y="110"/>
                  </a:cubicBezTo>
                  <a:cubicBezTo>
                    <a:pt x="166" y="93"/>
                    <a:pt x="156" y="78"/>
                    <a:pt x="141" y="71"/>
                  </a:cubicBezTo>
                  <a:cubicBezTo>
                    <a:pt x="144" y="62"/>
                    <a:pt x="144" y="62"/>
                    <a:pt x="144" y="62"/>
                  </a:cubicBezTo>
                  <a:cubicBezTo>
                    <a:pt x="144" y="62"/>
                    <a:pt x="144" y="62"/>
                    <a:pt x="144" y="62"/>
                  </a:cubicBezTo>
                  <a:cubicBezTo>
                    <a:pt x="147" y="53"/>
                    <a:pt x="154" y="48"/>
                    <a:pt x="162" y="48"/>
                  </a:cubicBezTo>
                  <a:cubicBezTo>
                    <a:pt x="201" y="48"/>
                    <a:pt x="201" y="48"/>
                    <a:pt x="201" y="48"/>
                  </a:cubicBezTo>
                  <a:cubicBezTo>
                    <a:pt x="209" y="48"/>
                    <a:pt x="216" y="53"/>
                    <a:pt x="219" y="62"/>
                  </a:cubicBezTo>
                  <a:cubicBezTo>
                    <a:pt x="219" y="62"/>
                    <a:pt x="219" y="62"/>
                    <a:pt x="219" y="62"/>
                  </a:cubicBezTo>
                  <a:cubicBezTo>
                    <a:pt x="240" y="129"/>
                    <a:pt x="240" y="129"/>
                    <a:pt x="240" y="129"/>
                  </a:cubicBezTo>
                  <a:cubicBezTo>
                    <a:pt x="241" y="134"/>
                    <a:pt x="238" y="139"/>
                    <a:pt x="234" y="141"/>
                  </a:cubicBezTo>
                  <a:close/>
                  <a:moveTo>
                    <a:pt x="176" y="237"/>
                  </a:moveTo>
                  <a:cubicBezTo>
                    <a:pt x="170" y="198"/>
                    <a:pt x="170" y="198"/>
                    <a:pt x="170" y="198"/>
                  </a:cubicBezTo>
                  <a:cubicBezTo>
                    <a:pt x="162" y="198"/>
                    <a:pt x="162" y="198"/>
                    <a:pt x="162" y="198"/>
                  </a:cubicBezTo>
                  <a:cubicBezTo>
                    <a:pt x="164" y="242"/>
                    <a:pt x="164" y="242"/>
                    <a:pt x="164" y="242"/>
                  </a:cubicBezTo>
                  <a:cubicBezTo>
                    <a:pt x="151" y="246"/>
                    <a:pt x="137" y="248"/>
                    <a:pt x="122" y="248"/>
                  </a:cubicBezTo>
                  <a:cubicBezTo>
                    <a:pt x="108" y="248"/>
                    <a:pt x="94" y="246"/>
                    <a:pt x="81" y="242"/>
                  </a:cubicBezTo>
                  <a:cubicBezTo>
                    <a:pt x="83" y="198"/>
                    <a:pt x="83" y="198"/>
                    <a:pt x="83" y="198"/>
                  </a:cubicBezTo>
                  <a:cubicBezTo>
                    <a:pt x="75" y="198"/>
                    <a:pt x="75" y="198"/>
                    <a:pt x="75" y="198"/>
                  </a:cubicBezTo>
                  <a:cubicBezTo>
                    <a:pt x="67" y="237"/>
                    <a:pt x="67" y="237"/>
                    <a:pt x="67" y="237"/>
                  </a:cubicBezTo>
                  <a:cubicBezTo>
                    <a:pt x="57" y="232"/>
                    <a:pt x="48" y="226"/>
                    <a:pt x="40" y="219"/>
                  </a:cubicBezTo>
                  <a:cubicBezTo>
                    <a:pt x="48" y="171"/>
                    <a:pt x="48" y="171"/>
                    <a:pt x="48" y="171"/>
                  </a:cubicBezTo>
                  <a:cubicBezTo>
                    <a:pt x="48" y="170"/>
                    <a:pt x="48" y="169"/>
                    <a:pt x="48" y="169"/>
                  </a:cubicBezTo>
                  <a:cubicBezTo>
                    <a:pt x="52" y="157"/>
                    <a:pt x="63" y="149"/>
                    <a:pt x="77" y="149"/>
                  </a:cubicBezTo>
                  <a:cubicBezTo>
                    <a:pt x="104" y="149"/>
                    <a:pt x="104" y="149"/>
                    <a:pt x="104" y="149"/>
                  </a:cubicBezTo>
                  <a:cubicBezTo>
                    <a:pt x="123" y="182"/>
                    <a:pt x="123" y="182"/>
                    <a:pt x="123" y="182"/>
                  </a:cubicBezTo>
                  <a:cubicBezTo>
                    <a:pt x="141" y="149"/>
                    <a:pt x="141" y="149"/>
                    <a:pt x="141" y="149"/>
                  </a:cubicBezTo>
                  <a:cubicBezTo>
                    <a:pt x="168" y="149"/>
                    <a:pt x="168" y="149"/>
                    <a:pt x="168" y="149"/>
                  </a:cubicBezTo>
                  <a:cubicBezTo>
                    <a:pt x="181" y="149"/>
                    <a:pt x="192" y="157"/>
                    <a:pt x="196" y="169"/>
                  </a:cubicBezTo>
                  <a:cubicBezTo>
                    <a:pt x="196" y="169"/>
                    <a:pt x="196" y="170"/>
                    <a:pt x="196" y="171"/>
                  </a:cubicBezTo>
                  <a:cubicBezTo>
                    <a:pt x="204" y="219"/>
                    <a:pt x="204" y="219"/>
                    <a:pt x="204" y="219"/>
                  </a:cubicBezTo>
                  <a:cubicBezTo>
                    <a:pt x="196" y="226"/>
                    <a:pt x="186" y="232"/>
                    <a:pt x="176" y="237"/>
                  </a:cubicBezTo>
                  <a:close/>
                  <a:moveTo>
                    <a:pt x="35" y="169"/>
                  </a:moveTo>
                  <a:cubicBezTo>
                    <a:pt x="34" y="174"/>
                    <a:pt x="34" y="174"/>
                    <a:pt x="34" y="174"/>
                  </a:cubicBezTo>
                  <a:cubicBezTo>
                    <a:pt x="36" y="80"/>
                    <a:pt x="36" y="80"/>
                    <a:pt x="36" y="80"/>
                  </a:cubicBezTo>
                  <a:cubicBezTo>
                    <a:pt x="30" y="80"/>
                    <a:pt x="30" y="80"/>
                    <a:pt x="30" y="80"/>
                  </a:cubicBezTo>
                  <a:cubicBezTo>
                    <a:pt x="21" y="131"/>
                    <a:pt x="21" y="131"/>
                    <a:pt x="21" y="131"/>
                  </a:cubicBezTo>
                  <a:cubicBezTo>
                    <a:pt x="20" y="136"/>
                    <a:pt x="16" y="140"/>
                    <a:pt x="11" y="140"/>
                  </a:cubicBezTo>
                  <a:cubicBezTo>
                    <a:pt x="11" y="140"/>
                    <a:pt x="10" y="140"/>
                    <a:pt x="9" y="140"/>
                  </a:cubicBezTo>
                  <a:cubicBezTo>
                    <a:pt x="4" y="139"/>
                    <a:pt x="0" y="133"/>
                    <a:pt x="1" y="128"/>
                  </a:cubicBezTo>
                  <a:cubicBezTo>
                    <a:pt x="12" y="61"/>
                    <a:pt x="12" y="61"/>
                    <a:pt x="12" y="61"/>
                  </a:cubicBezTo>
                  <a:cubicBezTo>
                    <a:pt x="12" y="60"/>
                    <a:pt x="12" y="60"/>
                    <a:pt x="12" y="60"/>
                  </a:cubicBezTo>
                  <a:cubicBezTo>
                    <a:pt x="15" y="52"/>
                    <a:pt x="23" y="47"/>
                    <a:pt x="31" y="47"/>
                  </a:cubicBezTo>
                  <a:cubicBezTo>
                    <a:pt x="49" y="47"/>
                    <a:pt x="49" y="47"/>
                    <a:pt x="49" y="47"/>
                  </a:cubicBezTo>
                  <a:cubicBezTo>
                    <a:pt x="62" y="69"/>
                    <a:pt x="62" y="69"/>
                    <a:pt x="62" y="69"/>
                  </a:cubicBezTo>
                  <a:cubicBezTo>
                    <a:pt x="76" y="47"/>
                    <a:pt x="76" y="47"/>
                    <a:pt x="76" y="47"/>
                  </a:cubicBezTo>
                  <a:cubicBezTo>
                    <a:pt x="94" y="47"/>
                    <a:pt x="94" y="47"/>
                    <a:pt x="94" y="47"/>
                  </a:cubicBezTo>
                  <a:cubicBezTo>
                    <a:pt x="103" y="47"/>
                    <a:pt x="110" y="52"/>
                    <a:pt x="113" y="60"/>
                  </a:cubicBezTo>
                  <a:cubicBezTo>
                    <a:pt x="113" y="61"/>
                    <a:pt x="113" y="61"/>
                    <a:pt x="113" y="61"/>
                  </a:cubicBezTo>
                  <a:cubicBezTo>
                    <a:pt x="114" y="67"/>
                    <a:pt x="114" y="67"/>
                    <a:pt x="114" y="67"/>
                  </a:cubicBezTo>
                  <a:cubicBezTo>
                    <a:pt x="105" y="69"/>
                    <a:pt x="97" y="73"/>
                    <a:pt x="91" y="80"/>
                  </a:cubicBezTo>
                  <a:cubicBezTo>
                    <a:pt x="90" y="80"/>
                    <a:pt x="90" y="80"/>
                    <a:pt x="90" y="80"/>
                  </a:cubicBezTo>
                  <a:cubicBezTo>
                    <a:pt x="90" y="81"/>
                    <a:pt x="90" y="81"/>
                    <a:pt x="90" y="81"/>
                  </a:cubicBezTo>
                  <a:cubicBezTo>
                    <a:pt x="83" y="88"/>
                    <a:pt x="79" y="99"/>
                    <a:pt x="79" y="110"/>
                  </a:cubicBezTo>
                  <a:cubicBezTo>
                    <a:pt x="79" y="120"/>
                    <a:pt x="82" y="129"/>
                    <a:pt x="87" y="137"/>
                  </a:cubicBezTo>
                  <a:cubicBezTo>
                    <a:pt x="77" y="137"/>
                    <a:pt x="77" y="137"/>
                    <a:pt x="77" y="137"/>
                  </a:cubicBezTo>
                  <a:cubicBezTo>
                    <a:pt x="58" y="137"/>
                    <a:pt x="41" y="148"/>
                    <a:pt x="36" y="165"/>
                  </a:cubicBezTo>
                  <a:cubicBezTo>
                    <a:pt x="36" y="166"/>
                    <a:pt x="35" y="167"/>
                    <a:pt x="35" y="169"/>
                  </a:cubicBezTo>
                  <a:close/>
                  <a:moveTo>
                    <a:pt x="62" y="0"/>
                  </a:moveTo>
                  <a:cubicBezTo>
                    <a:pt x="74" y="0"/>
                    <a:pt x="83" y="9"/>
                    <a:pt x="83" y="20"/>
                  </a:cubicBezTo>
                  <a:cubicBezTo>
                    <a:pt x="83" y="31"/>
                    <a:pt x="74" y="40"/>
                    <a:pt x="62" y="40"/>
                  </a:cubicBezTo>
                  <a:cubicBezTo>
                    <a:pt x="51" y="40"/>
                    <a:pt x="42" y="31"/>
                    <a:pt x="42" y="20"/>
                  </a:cubicBezTo>
                  <a:cubicBezTo>
                    <a:pt x="42" y="9"/>
                    <a:pt x="51" y="0"/>
                    <a:pt x="62" y="0"/>
                  </a:cubicBezTo>
                  <a:close/>
                  <a:moveTo>
                    <a:pt x="122" y="79"/>
                  </a:moveTo>
                  <a:cubicBezTo>
                    <a:pt x="140" y="79"/>
                    <a:pt x="154" y="93"/>
                    <a:pt x="154" y="110"/>
                  </a:cubicBezTo>
                  <a:cubicBezTo>
                    <a:pt x="154" y="127"/>
                    <a:pt x="140" y="141"/>
                    <a:pt x="122" y="141"/>
                  </a:cubicBezTo>
                  <a:cubicBezTo>
                    <a:pt x="105" y="141"/>
                    <a:pt x="91" y="127"/>
                    <a:pt x="91" y="110"/>
                  </a:cubicBezTo>
                  <a:cubicBezTo>
                    <a:pt x="91" y="93"/>
                    <a:pt x="105" y="79"/>
                    <a:pt x="122" y="79"/>
                  </a:cubicBezTo>
                  <a:close/>
                  <a:moveTo>
                    <a:pt x="182" y="0"/>
                  </a:moveTo>
                  <a:cubicBezTo>
                    <a:pt x="193" y="0"/>
                    <a:pt x="201" y="9"/>
                    <a:pt x="201" y="20"/>
                  </a:cubicBezTo>
                  <a:cubicBezTo>
                    <a:pt x="201" y="31"/>
                    <a:pt x="193" y="40"/>
                    <a:pt x="182" y="40"/>
                  </a:cubicBezTo>
                  <a:cubicBezTo>
                    <a:pt x="171" y="40"/>
                    <a:pt x="162" y="31"/>
                    <a:pt x="162" y="20"/>
                  </a:cubicBezTo>
                  <a:cubicBezTo>
                    <a:pt x="162" y="9"/>
                    <a:pt x="171" y="0"/>
                    <a:pt x="182" y="0"/>
                  </a:cubicBez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dirty="0">
                <a:latin typeface="Arial" panose="020B0604020202020204" pitchFamily="34" charset="0"/>
                <a:cs typeface="Arial" panose="020B0604020202020204" pitchFamily="34" charset="0"/>
                <a:sym typeface="Arial" panose="020B0604020202020204" pitchFamily="34" charset="0"/>
              </a:endParaRPr>
            </a:p>
          </p:txBody>
        </p:sp>
        <p:sp>
          <p:nvSpPr>
            <p:cNvPr id="223" name="TextBox 222">
              <a:extLst>
                <a:ext uri="{FF2B5EF4-FFF2-40B4-BE49-F238E27FC236}">
                  <a16:creationId xmlns:a16="http://schemas.microsoft.com/office/drawing/2014/main" id="{05B05740-BA90-4261-B93E-EF21C46E4DF6}"/>
                </a:ext>
              </a:extLst>
            </p:cNvPr>
            <p:cNvSpPr txBox="1"/>
            <p:nvPr/>
          </p:nvSpPr>
          <p:spPr>
            <a:xfrm>
              <a:off x="398611" y="4083756"/>
              <a:ext cx="642084" cy="128185"/>
            </a:xfrm>
            <a:prstGeom prst="rect">
              <a:avLst/>
            </a:prstGeom>
            <a:solidFill>
              <a:schemeClr val="bg1"/>
            </a:solidFill>
          </p:spPr>
          <p:txBody>
            <a:bodyPr wrap="square" lIns="0" tIns="0" rIns="0" bIns="0" rtlCol="0">
              <a:noAutofit/>
            </a:bodyPr>
            <a:lstStyle/>
            <a:p>
              <a:pPr defTabSz="456758" fontAlgn="base">
                <a:spcBef>
                  <a:spcPts val="1200"/>
                </a:spcBef>
              </a:pPr>
              <a:r>
                <a:rPr lang="en-US" sz="1200" dirty="0">
                  <a:solidFill>
                    <a:srgbClr val="064E69"/>
                  </a:solidFill>
                  <a:cs typeface="Open Sans Light"/>
                </a:rPr>
                <a:t>Nurses</a:t>
              </a:r>
            </a:p>
          </p:txBody>
        </p:sp>
      </p:grpSp>
      <p:sp>
        <p:nvSpPr>
          <p:cNvPr id="65" name="Rectangle 64">
            <a:extLst>
              <a:ext uri="{FF2B5EF4-FFF2-40B4-BE49-F238E27FC236}">
                <a16:creationId xmlns:a16="http://schemas.microsoft.com/office/drawing/2014/main" id="{DCDD08F1-8E92-436A-8849-0B16C4DDC877}"/>
              </a:ext>
            </a:extLst>
          </p:cNvPr>
          <p:cNvSpPr/>
          <p:nvPr/>
        </p:nvSpPr>
        <p:spPr>
          <a:xfrm>
            <a:off x="2381817" y="3152467"/>
            <a:ext cx="1241880" cy="2479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cs typeface="Open Sans Bold"/>
              </a:rPr>
              <a:t>Dynamo/</a:t>
            </a:r>
          </a:p>
        </p:txBody>
      </p:sp>
    </p:spTree>
    <p:extLst>
      <p:ext uri="{BB962C8B-B14F-4D97-AF65-F5344CB8AC3E}">
        <p14:creationId xmlns:p14="http://schemas.microsoft.com/office/powerpoint/2010/main" val="1954777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343F6F1-2DF9-4540-876E-C9520A79CF06}"/>
              </a:ext>
            </a:extLst>
          </p:cNvPr>
          <p:cNvSpPr/>
          <p:nvPr/>
        </p:nvSpPr>
        <p:spPr>
          <a:xfrm>
            <a:off x="4686351" y="1569435"/>
            <a:ext cx="4040660" cy="3948448"/>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96" name="TextBox 95">
            <a:extLst>
              <a:ext uri="{FF2B5EF4-FFF2-40B4-BE49-F238E27FC236}">
                <a16:creationId xmlns:a16="http://schemas.microsoft.com/office/drawing/2014/main" id="{73E687B6-5889-485C-8F6B-B5FDDCFB14FF}"/>
              </a:ext>
            </a:extLst>
          </p:cNvPr>
          <p:cNvSpPr txBox="1"/>
          <p:nvPr/>
        </p:nvSpPr>
        <p:spPr>
          <a:xfrm>
            <a:off x="8337152" y="872352"/>
            <a:ext cx="2061975" cy="136796"/>
          </a:xfrm>
          <a:prstGeom prst="rect">
            <a:avLst/>
          </a:prstGeom>
          <a:noFill/>
        </p:spPr>
        <p:txBody>
          <a:bodyPr wrap="none" lIns="0" tIns="0" rIns="0" bIns="0" rtlCol="0">
            <a:noAutofit/>
          </a:bodyPr>
          <a:lstStyle/>
          <a:p>
            <a:pPr defTabSz="456758" fontAlgn="base"/>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Clinical Platform and UDF</a:t>
            </a:r>
            <a:endParaRPr lang="en-US" sz="1100" dirty="0">
              <a:solidFill>
                <a:schemeClr val="bg1"/>
              </a:solidFill>
              <a:latin typeface="Open Sans Light"/>
              <a:cs typeface="Open Sans Light"/>
            </a:endParaRPr>
          </a:p>
        </p:txBody>
      </p:sp>
      <p:sp>
        <p:nvSpPr>
          <p:cNvPr id="86" name="Flowchart: Magnetic Disk 85">
            <a:extLst>
              <a:ext uri="{FF2B5EF4-FFF2-40B4-BE49-F238E27FC236}">
                <a16:creationId xmlns:a16="http://schemas.microsoft.com/office/drawing/2014/main" id="{6A450B28-565F-4757-B55B-AFF3A06FC011}"/>
              </a:ext>
            </a:extLst>
          </p:cNvPr>
          <p:cNvSpPr/>
          <p:nvPr/>
        </p:nvSpPr>
        <p:spPr>
          <a:xfrm>
            <a:off x="295679" y="1234282"/>
            <a:ext cx="1350241" cy="66457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Pharmacy </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3" name="Flowchart: Magnetic Disk 72">
            <a:extLst>
              <a:ext uri="{FF2B5EF4-FFF2-40B4-BE49-F238E27FC236}">
                <a16:creationId xmlns:a16="http://schemas.microsoft.com/office/drawing/2014/main" id="{3D44633B-C4BD-401C-92BC-306F3DD82470}"/>
              </a:ext>
            </a:extLst>
          </p:cNvPr>
          <p:cNvSpPr/>
          <p:nvPr/>
        </p:nvSpPr>
        <p:spPr>
          <a:xfrm>
            <a:off x="295678" y="1963789"/>
            <a:ext cx="1350241" cy="816919"/>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Specialty</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Pharmacy </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4" name="Flowchart: Magnetic Disk 73">
            <a:extLst>
              <a:ext uri="{FF2B5EF4-FFF2-40B4-BE49-F238E27FC236}">
                <a16:creationId xmlns:a16="http://schemas.microsoft.com/office/drawing/2014/main" id="{9B4A0E12-114B-4C3F-BA6B-2314681CF31B}"/>
              </a:ext>
            </a:extLst>
          </p:cNvPr>
          <p:cNvSpPr/>
          <p:nvPr/>
        </p:nvSpPr>
        <p:spPr>
          <a:xfrm>
            <a:off x="295678" y="2845643"/>
            <a:ext cx="1350241" cy="66457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PBM </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5" name="Flowchart: Magnetic Disk 74">
            <a:extLst>
              <a:ext uri="{FF2B5EF4-FFF2-40B4-BE49-F238E27FC236}">
                <a16:creationId xmlns:a16="http://schemas.microsoft.com/office/drawing/2014/main" id="{D40D64B4-9F68-4960-BE3A-E80AA1A47D7D}"/>
              </a:ext>
            </a:extLst>
          </p:cNvPr>
          <p:cNvSpPr/>
          <p:nvPr/>
        </p:nvSpPr>
        <p:spPr>
          <a:xfrm>
            <a:off x="270359" y="3601655"/>
            <a:ext cx="1350241" cy="81691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Aetna Medical </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Pharmacy </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6" name="Flowchart: Magnetic Disk 75">
            <a:extLst>
              <a:ext uri="{FF2B5EF4-FFF2-40B4-BE49-F238E27FC236}">
                <a16:creationId xmlns:a16="http://schemas.microsoft.com/office/drawing/2014/main" id="{F64E6EB8-8D47-43D1-AA70-57857F457823}"/>
              </a:ext>
            </a:extLst>
          </p:cNvPr>
          <p:cNvSpPr/>
          <p:nvPr/>
        </p:nvSpPr>
        <p:spPr>
          <a:xfrm>
            <a:off x="1785819" y="1129195"/>
            <a:ext cx="1350241" cy="816919"/>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Aetna Medical</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Medicaid</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7" name="Flowchart: Magnetic Disk 76">
            <a:extLst>
              <a:ext uri="{FF2B5EF4-FFF2-40B4-BE49-F238E27FC236}">
                <a16:creationId xmlns:a16="http://schemas.microsoft.com/office/drawing/2014/main" id="{D113D78A-46DD-4E40-A29A-902B11ABFABB}"/>
              </a:ext>
            </a:extLst>
          </p:cNvPr>
          <p:cNvSpPr/>
          <p:nvPr/>
        </p:nvSpPr>
        <p:spPr>
          <a:xfrm>
            <a:off x="1762402" y="1965960"/>
            <a:ext cx="1350241" cy="1102210"/>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Aetna Medical</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Medicare/</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Commercial</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79" name="Flowchart: Magnetic Disk 78">
            <a:extLst>
              <a:ext uri="{FF2B5EF4-FFF2-40B4-BE49-F238E27FC236}">
                <a16:creationId xmlns:a16="http://schemas.microsoft.com/office/drawing/2014/main" id="{75B70701-A6AE-4B2A-B1FF-31659D3EDA2B}"/>
              </a:ext>
            </a:extLst>
          </p:cNvPr>
          <p:cNvSpPr/>
          <p:nvPr/>
        </p:nvSpPr>
        <p:spPr>
          <a:xfrm>
            <a:off x="3118629" y="2637731"/>
            <a:ext cx="1350241" cy="816919"/>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EAP</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Behavior</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80" name="Flowchart: Magnetic Disk 79">
            <a:extLst>
              <a:ext uri="{FF2B5EF4-FFF2-40B4-BE49-F238E27FC236}">
                <a16:creationId xmlns:a16="http://schemas.microsoft.com/office/drawing/2014/main" id="{454DB22D-FD81-4BFB-865E-88385DD22533}"/>
              </a:ext>
            </a:extLst>
          </p:cNvPr>
          <p:cNvSpPr/>
          <p:nvPr/>
        </p:nvSpPr>
        <p:spPr>
          <a:xfrm>
            <a:off x="9026014" y="1295032"/>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Medicaid</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Flowchart: Magnetic Disk 81">
            <a:extLst>
              <a:ext uri="{FF2B5EF4-FFF2-40B4-BE49-F238E27FC236}">
                <a16:creationId xmlns:a16="http://schemas.microsoft.com/office/drawing/2014/main" id="{42B0AD65-D759-4B8F-8F2E-B4DE662E892E}"/>
              </a:ext>
            </a:extLst>
          </p:cNvPr>
          <p:cNvSpPr/>
          <p:nvPr/>
        </p:nvSpPr>
        <p:spPr>
          <a:xfrm>
            <a:off x="9026013" y="1986617"/>
            <a:ext cx="1350241" cy="775822"/>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Medicare/</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Commercial</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3" name="Flowchart: Magnetic Disk 82">
            <a:extLst>
              <a:ext uri="{FF2B5EF4-FFF2-40B4-BE49-F238E27FC236}">
                <a16:creationId xmlns:a16="http://schemas.microsoft.com/office/drawing/2014/main" id="{32C7B58B-1BD8-49AA-A28E-BCCB21288BCA}"/>
              </a:ext>
            </a:extLst>
          </p:cNvPr>
          <p:cNvSpPr/>
          <p:nvPr/>
        </p:nvSpPr>
        <p:spPr>
          <a:xfrm>
            <a:off x="9026012" y="2820078"/>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Agnostic</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Flowchart: Magnetic Disk 84">
            <a:extLst>
              <a:ext uri="{FF2B5EF4-FFF2-40B4-BE49-F238E27FC236}">
                <a16:creationId xmlns:a16="http://schemas.microsoft.com/office/drawing/2014/main" id="{FFE18660-5AA7-443B-8794-5FA4781B7947}"/>
              </a:ext>
            </a:extLst>
          </p:cNvPr>
          <p:cNvSpPr/>
          <p:nvPr/>
        </p:nvSpPr>
        <p:spPr>
          <a:xfrm>
            <a:off x="3042862" y="3811994"/>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Disease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Medicaid</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0" name="Flowchart: Magnetic Disk 89">
            <a:extLst>
              <a:ext uri="{FF2B5EF4-FFF2-40B4-BE49-F238E27FC236}">
                <a16:creationId xmlns:a16="http://schemas.microsoft.com/office/drawing/2014/main" id="{43B7D980-A962-474C-A973-E00C4AEBA927}"/>
              </a:ext>
            </a:extLst>
          </p:cNvPr>
          <p:cNvSpPr/>
          <p:nvPr/>
        </p:nvSpPr>
        <p:spPr>
          <a:xfrm>
            <a:off x="2415829" y="4389047"/>
            <a:ext cx="1496608" cy="816917"/>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Disease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Medicare/</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Commercial</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2" name="Flowchart: Magnetic Disk 91">
            <a:extLst>
              <a:ext uri="{FF2B5EF4-FFF2-40B4-BE49-F238E27FC236}">
                <a16:creationId xmlns:a16="http://schemas.microsoft.com/office/drawing/2014/main" id="{A847D9EE-CB93-450A-9211-83192B604B6E}"/>
              </a:ext>
            </a:extLst>
          </p:cNvPr>
          <p:cNvSpPr/>
          <p:nvPr/>
        </p:nvSpPr>
        <p:spPr>
          <a:xfrm>
            <a:off x="2147196" y="5187872"/>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Disease Management</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Agnostic</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Flowchart: Magnetic Disk 93">
            <a:extLst>
              <a:ext uri="{FF2B5EF4-FFF2-40B4-BE49-F238E27FC236}">
                <a16:creationId xmlns:a16="http://schemas.microsoft.com/office/drawing/2014/main" id="{CC148406-197E-4951-B01B-69C17F15B798}"/>
              </a:ext>
            </a:extLst>
          </p:cNvPr>
          <p:cNvSpPr/>
          <p:nvPr/>
        </p:nvSpPr>
        <p:spPr>
          <a:xfrm>
            <a:off x="4060247" y="4970783"/>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Minute</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Flowchart: Magnetic Disk 98">
            <a:extLst>
              <a:ext uri="{FF2B5EF4-FFF2-40B4-BE49-F238E27FC236}">
                <a16:creationId xmlns:a16="http://schemas.microsoft.com/office/drawing/2014/main" id="{A53E429D-0684-4078-8FDC-D060064A8A98}"/>
              </a:ext>
            </a:extLst>
          </p:cNvPr>
          <p:cNvSpPr/>
          <p:nvPr/>
        </p:nvSpPr>
        <p:spPr>
          <a:xfrm>
            <a:off x="4205488" y="5597471"/>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Pharmacy</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Clinic</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Flowchart: Magnetic Disk 99">
            <a:extLst>
              <a:ext uri="{FF2B5EF4-FFF2-40B4-BE49-F238E27FC236}">
                <a16:creationId xmlns:a16="http://schemas.microsoft.com/office/drawing/2014/main" id="{EEECBAAE-23D0-488A-B62A-CF918992A49A}"/>
              </a:ext>
            </a:extLst>
          </p:cNvPr>
          <p:cNvSpPr/>
          <p:nvPr/>
        </p:nvSpPr>
        <p:spPr>
          <a:xfrm>
            <a:off x="3247792" y="1320721"/>
            <a:ext cx="1350241" cy="1209341"/>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Agnostic Medical</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Medicare/</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Commercial</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Prior Authorization</a:t>
            </a:r>
          </a:p>
        </p:txBody>
      </p:sp>
      <p:sp>
        <p:nvSpPr>
          <p:cNvPr id="101" name="Flowchart: Magnetic Disk 100">
            <a:extLst>
              <a:ext uri="{FF2B5EF4-FFF2-40B4-BE49-F238E27FC236}">
                <a16:creationId xmlns:a16="http://schemas.microsoft.com/office/drawing/2014/main" id="{44A3731E-5C80-4B4E-BBDC-C96BC6780BAD}"/>
              </a:ext>
            </a:extLst>
          </p:cNvPr>
          <p:cNvSpPr/>
          <p:nvPr/>
        </p:nvSpPr>
        <p:spPr>
          <a:xfrm>
            <a:off x="10512215" y="3057681"/>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Wellness</a:t>
            </a:r>
          </a:p>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Management</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 name="Flowchart: Magnetic Disk 102">
            <a:extLst>
              <a:ext uri="{FF2B5EF4-FFF2-40B4-BE49-F238E27FC236}">
                <a16:creationId xmlns:a16="http://schemas.microsoft.com/office/drawing/2014/main" id="{D473A0F3-994D-48CA-93EE-65F4907BEE31}"/>
              </a:ext>
            </a:extLst>
          </p:cNvPr>
          <p:cNvSpPr/>
          <p:nvPr/>
        </p:nvSpPr>
        <p:spPr>
          <a:xfrm>
            <a:off x="9419485" y="3920244"/>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Aetna Medicaid Population Health</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 name="Flowchart: Magnetic Disk 103">
            <a:extLst>
              <a:ext uri="{FF2B5EF4-FFF2-40B4-BE49-F238E27FC236}">
                <a16:creationId xmlns:a16="http://schemas.microsoft.com/office/drawing/2014/main" id="{1EE81A5D-B0B5-4FC8-B368-D390DB521F8F}"/>
              </a:ext>
            </a:extLst>
          </p:cNvPr>
          <p:cNvSpPr/>
          <p:nvPr/>
        </p:nvSpPr>
        <p:spPr>
          <a:xfrm>
            <a:off x="9543832" y="4516352"/>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Aetna Medicare Population Health</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0" name="Flowchart: Magnetic Disk 109">
            <a:extLst>
              <a:ext uri="{FF2B5EF4-FFF2-40B4-BE49-F238E27FC236}">
                <a16:creationId xmlns:a16="http://schemas.microsoft.com/office/drawing/2014/main" id="{C31DDB7F-9AE5-4BBE-BC39-191325F2AEE6}"/>
              </a:ext>
            </a:extLst>
          </p:cNvPr>
          <p:cNvSpPr/>
          <p:nvPr/>
        </p:nvSpPr>
        <p:spPr>
          <a:xfrm>
            <a:off x="7821604" y="5088493"/>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MTM Retail Fulfillment </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Flowchart: Magnetic Disk 110">
            <a:extLst>
              <a:ext uri="{FF2B5EF4-FFF2-40B4-BE49-F238E27FC236}">
                <a16:creationId xmlns:a16="http://schemas.microsoft.com/office/drawing/2014/main" id="{8EE90E14-AAE3-4D4E-A79A-D91CD570B124}"/>
              </a:ext>
            </a:extLst>
          </p:cNvPr>
          <p:cNvSpPr/>
          <p:nvPr/>
        </p:nvSpPr>
        <p:spPr>
          <a:xfrm>
            <a:off x="7204931" y="5733435"/>
            <a:ext cx="1350241" cy="628168"/>
          </a:xfrm>
          <a:prstGeom prst="flowChartMagneticDisk">
            <a:avLst/>
          </a:prstGeom>
          <a:solidFill>
            <a:srgbClr val="064E69"/>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MTM  PBM Fulfillment </a:t>
            </a:r>
          </a:p>
          <a:p>
            <a:pPr algn="ct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Rectangle: Rounded Corners 111">
            <a:extLst>
              <a:ext uri="{FF2B5EF4-FFF2-40B4-BE49-F238E27FC236}">
                <a16:creationId xmlns:a16="http://schemas.microsoft.com/office/drawing/2014/main" id="{2D52161C-D338-4743-80B2-34A1E2727611}"/>
              </a:ext>
            </a:extLst>
          </p:cNvPr>
          <p:cNvSpPr/>
          <p:nvPr/>
        </p:nvSpPr>
        <p:spPr>
          <a:xfrm>
            <a:off x="5910820" y="1812511"/>
            <a:ext cx="1386624" cy="82881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Prior Authorization Utilization  Management</a:t>
            </a:r>
          </a:p>
        </p:txBody>
      </p:sp>
      <p:sp>
        <p:nvSpPr>
          <p:cNvPr id="114" name="Rectangle: Rounded Corners 113">
            <a:extLst>
              <a:ext uri="{FF2B5EF4-FFF2-40B4-BE49-F238E27FC236}">
                <a16:creationId xmlns:a16="http://schemas.microsoft.com/office/drawing/2014/main" id="{5F2EAA22-BCFC-471B-BE27-C37922E99976}"/>
              </a:ext>
            </a:extLst>
          </p:cNvPr>
          <p:cNvSpPr/>
          <p:nvPr/>
        </p:nvSpPr>
        <p:spPr>
          <a:xfrm>
            <a:off x="6105207" y="3371765"/>
            <a:ext cx="1386624"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Wellness Management</a:t>
            </a:r>
          </a:p>
        </p:txBody>
      </p:sp>
      <p:sp>
        <p:nvSpPr>
          <p:cNvPr id="115" name="Rectangle: Rounded Corners 114">
            <a:extLst>
              <a:ext uri="{FF2B5EF4-FFF2-40B4-BE49-F238E27FC236}">
                <a16:creationId xmlns:a16="http://schemas.microsoft.com/office/drawing/2014/main" id="{BF883AAF-CC00-474F-B679-1EABEE47EF3C}"/>
              </a:ext>
            </a:extLst>
          </p:cNvPr>
          <p:cNvSpPr/>
          <p:nvPr/>
        </p:nvSpPr>
        <p:spPr>
          <a:xfrm>
            <a:off x="4880609" y="2802441"/>
            <a:ext cx="1386119"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Disease</a:t>
            </a:r>
          </a:p>
          <a:p>
            <a:pPr algn="ctr"/>
            <a:r>
              <a:rPr lang="en-US" sz="1350" dirty="0">
                <a:latin typeface="+mj-lt"/>
                <a:cs typeface="Open Sans Bold"/>
              </a:rPr>
              <a:t>Management</a:t>
            </a:r>
          </a:p>
        </p:txBody>
      </p:sp>
      <p:sp>
        <p:nvSpPr>
          <p:cNvPr id="117" name="Rectangle: Rounded Corners 116">
            <a:extLst>
              <a:ext uri="{FF2B5EF4-FFF2-40B4-BE49-F238E27FC236}">
                <a16:creationId xmlns:a16="http://schemas.microsoft.com/office/drawing/2014/main" id="{0FE1A788-B168-4C3B-933B-00361093833B}"/>
              </a:ext>
            </a:extLst>
          </p:cNvPr>
          <p:cNvSpPr/>
          <p:nvPr/>
        </p:nvSpPr>
        <p:spPr>
          <a:xfrm>
            <a:off x="6949804" y="4160555"/>
            <a:ext cx="1386119"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Population</a:t>
            </a:r>
          </a:p>
          <a:p>
            <a:pPr algn="ctr"/>
            <a:r>
              <a:rPr lang="en-US" sz="1350" dirty="0">
                <a:latin typeface="+mj-lt"/>
                <a:cs typeface="Open Sans Bold"/>
              </a:rPr>
              <a:t>Health</a:t>
            </a:r>
          </a:p>
        </p:txBody>
      </p:sp>
      <p:sp>
        <p:nvSpPr>
          <p:cNvPr id="118" name="Rectangle: Rounded Corners 117">
            <a:extLst>
              <a:ext uri="{FF2B5EF4-FFF2-40B4-BE49-F238E27FC236}">
                <a16:creationId xmlns:a16="http://schemas.microsoft.com/office/drawing/2014/main" id="{533EA155-595A-4682-BACE-45749F075BB8}"/>
              </a:ext>
            </a:extLst>
          </p:cNvPr>
          <p:cNvSpPr/>
          <p:nvPr/>
        </p:nvSpPr>
        <p:spPr>
          <a:xfrm>
            <a:off x="7204931" y="2705041"/>
            <a:ext cx="1386119"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Case</a:t>
            </a:r>
          </a:p>
          <a:p>
            <a:pPr algn="ctr"/>
            <a:r>
              <a:rPr lang="en-US" sz="1350" dirty="0">
                <a:latin typeface="+mj-lt"/>
                <a:cs typeface="Open Sans Bold"/>
              </a:rPr>
              <a:t>Management</a:t>
            </a:r>
          </a:p>
        </p:txBody>
      </p:sp>
      <p:sp>
        <p:nvSpPr>
          <p:cNvPr id="120" name="Rectangle: Rounded Corners 119">
            <a:extLst>
              <a:ext uri="{FF2B5EF4-FFF2-40B4-BE49-F238E27FC236}">
                <a16:creationId xmlns:a16="http://schemas.microsoft.com/office/drawing/2014/main" id="{DFE6A911-F11C-4881-A6C8-153DF098AA00}"/>
              </a:ext>
            </a:extLst>
          </p:cNvPr>
          <p:cNvSpPr/>
          <p:nvPr/>
        </p:nvSpPr>
        <p:spPr>
          <a:xfrm>
            <a:off x="5038861" y="4160555"/>
            <a:ext cx="1386119"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Clinic</a:t>
            </a:r>
          </a:p>
        </p:txBody>
      </p:sp>
      <p:sp>
        <p:nvSpPr>
          <p:cNvPr id="121" name="Rectangle: Rounded Corners 120">
            <a:extLst>
              <a:ext uri="{FF2B5EF4-FFF2-40B4-BE49-F238E27FC236}">
                <a16:creationId xmlns:a16="http://schemas.microsoft.com/office/drawing/2014/main" id="{A8B42D24-B038-4AD5-8F1A-23B32A3E1269}"/>
              </a:ext>
            </a:extLst>
          </p:cNvPr>
          <p:cNvSpPr/>
          <p:nvPr/>
        </p:nvSpPr>
        <p:spPr>
          <a:xfrm>
            <a:off x="5973298" y="4878792"/>
            <a:ext cx="1386119" cy="531457"/>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MTM Fulfillment</a:t>
            </a:r>
          </a:p>
        </p:txBody>
      </p:sp>
      <p:sp>
        <p:nvSpPr>
          <p:cNvPr id="2" name="Rectangle 1">
            <a:extLst>
              <a:ext uri="{FF2B5EF4-FFF2-40B4-BE49-F238E27FC236}">
                <a16:creationId xmlns:a16="http://schemas.microsoft.com/office/drawing/2014/main" id="{8AD27531-614B-4E87-A580-BA60F186D5CE}"/>
              </a:ext>
            </a:extLst>
          </p:cNvPr>
          <p:cNvSpPr/>
          <p:nvPr/>
        </p:nvSpPr>
        <p:spPr>
          <a:xfrm>
            <a:off x="6072283" y="1039469"/>
            <a:ext cx="1188147" cy="590931"/>
          </a:xfrm>
          <a:prstGeom prst="rect">
            <a:avLst/>
          </a:prstGeom>
        </p:spPr>
        <p:txBody>
          <a:bodyPr wrap="none">
            <a:spAutoFit/>
          </a:bodyPr>
          <a:lstStyle/>
          <a:p>
            <a:pPr algn="ctr">
              <a:lnSpc>
                <a:spcPct val="90000"/>
              </a:lnSpc>
            </a:pPr>
            <a:r>
              <a:rPr lang="en-US" b="1" dirty="0">
                <a:solidFill>
                  <a:schemeClr val="tx2"/>
                </a:solidFill>
                <a:latin typeface="Domaine Display Bold" panose="020A0803080505060203" pitchFamily="18" charset="0"/>
                <a:ea typeface="Domaine Display" charset="0"/>
                <a:cs typeface="Domaine Display" charset="0"/>
              </a:rPr>
              <a:t>Clinical</a:t>
            </a:r>
          </a:p>
          <a:p>
            <a:pPr algn="ctr">
              <a:lnSpc>
                <a:spcPct val="90000"/>
              </a:lnSpc>
            </a:pPr>
            <a:r>
              <a:rPr lang="en-US" b="1" dirty="0">
                <a:solidFill>
                  <a:schemeClr val="tx2"/>
                </a:solidFill>
                <a:latin typeface="Domaine Display Bold" panose="020A0803080505060203" pitchFamily="18" charset="0"/>
                <a:ea typeface="Domaine Display" charset="0"/>
                <a:cs typeface="Domaine Display" charset="0"/>
              </a:rPr>
              <a:t>Platform</a:t>
            </a:r>
          </a:p>
        </p:txBody>
      </p:sp>
    </p:spTree>
    <p:extLst>
      <p:ext uri="{BB962C8B-B14F-4D97-AF65-F5344CB8AC3E}">
        <p14:creationId xmlns:p14="http://schemas.microsoft.com/office/powerpoint/2010/main" val="566008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74" y="249306"/>
            <a:ext cx="9688623" cy="476805"/>
          </a:xfrm>
        </p:spPr>
        <p:txBody>
          <a:bodyPr/>
          <a:lstStyle/>
          <a:p>
            <a:r>
              <a:rPr lang="en-US" dirty="0"/>
              <a:t>Executive Summary</a:t>
            </a:r>
          </a:p>
        </p:txBody>
      </p:sp>
      <p:sp>
        <p:nvSpPr>
          <p:cNvPr id="9" name="TextBox 8"/>
          <p:cNvSpPr txBox="1"/>
          <p:nvPr/>
        </p:nvSpPr>
        <p:spPr>
          <a:xfrm>
            <a:off x="8356116" y="2435019"/>
            <a:ext cx="2979476"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Recommendations</a:t>
            </a:r>
          </a:p>
        </p:txBody>
      </p:sp>
      <p:sp>
        <p:nvSpPr>
          <p:cNvPr id="10" name="TextBox 9"/>
          <p:cNvSpPr txBox="1"/>
          <p:nvPr/>
        </p:nvSpPr>
        <p:spPr>
          <a:xfrm>
            <a:off x="5073113" y="2435020"/>
            <a:ext cx="1800642"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Conclusions</a:t>
            </a:r>
          </a:p>
        </p:txBody>
      </p:sp>
      <p:sp>
        <p:nvSpPr>
          <p:cNvPr id="11" name="TextBox 10"/>
          <p:cNvSpPr txBox="1"/>
          <p:nvPr/>
        </p:nvSpPr>
        <p:spPr>
          <a:xfrm>
            <a:off x="1290604" y="2435021"/>
            <a:ext cx="2059113"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Domaine Display Bold" panose="020A0803080505060203" pitchFamily="18" charset="0"/>
                <a:ea typeface="Domaine Display" charset="0"/>
                <a:cs typeface="Domaine Display" charset="0"/>
              </a:rPr>
              <a:t>Opportunity</a:t>
            </a:r>
          </a:p>
        </p:txBody>
      </p:sp>
      <p:grpSp>
        <p:nvGrpSpPr>
          <p:cNvPr id="12" name="Group 11"/>
          <p:cNvGrpSpPr/>
          <p:nvPr/>
        </p:nvGrpSpPr>
        <p:grpSpPr>
          <a:xfrm>
            <a:off x="9386168" y="1631098"/>
            <a:ext cx="698729" cy="697143"/>
            <a:chOff x="9453373" y="2636377"/>
            <a:chExt cx="698547" cy="697143"/>
          </a:xfrm>
        </p:grpSpPr>
        <p:sp>
          <p:nvSpPr>
            <p:cNvPr id="13" name="Oval 12"/>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5" name="Oval 14"/>
          <p:cNvSpPr/>
          <p:nvPr/>
        </p:nvSpPr>
        <p:spPr>
          <a:xfrm>
            <a:off x="1970798" y="1631098"/>
            <a:ext cx="698729"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Open Sans Bold"/>
              <a:cs typeface="Open Sans Bold"/>
            </a:endParaRPr>
          </a:p>
        </p:txBody>
      </p:sp>
      <p:sp>
        <p:nvSpPr>
          <p:cNvPr id="16" name="Oval 15"/>
          <p:cNvSpPr/>
          <p:nvPr/>
        </p:nvSpPr>
        <p:spPr>
          <a:xfrm>
            <a:off x="5676969" y="1631098"/>
            <a:ext cx="698729"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Open Sans Bold"/>
              <a:cs typeface="Open Sans Bold"/>
            </a:endParaRPr>
          </a:p>
        </p:txBody>
      </p:sp>
      <p:cxnSp>
        <p:nvCxnSpPr>
          <p:cNvPr id="17" name="Straight Connector 16"/>
          <p:cNvCxnSpPr/>
          <p:nvPr/>
        </p:nvCxnSpPr>
        <p:spPr>
          <a:xfrm>
            <a:off x="4070321" y="2675752"/>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 y="2838020"/>
            <a:ext cx="3604964" cy="3431576"/>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There are duplicated clinical systems across the enterprise: over 10 Care Management/UM systems across the enterprise.  2 Member Incentive systems, 2 Population Health solutions, several customer engagement systems, </a:t>
            </a:r>
            <a:r>
              <a:rPr lang="en-US" sz="1400" dirty="0" err="1">
                <a:solidFill>
                  <a:schemeClr val="tx1">
                    <a:lumMod val="75000"/>
                    <a:lumOff val="25000"/>
                  </a:schemeClr>
                </a:solidFill>
                <a:latin typeface="Arial" panose="020B0604020202020204" pitchFamily="34" charset="0"/>
                <a:ea typeface="Open Sans" charset="0"/>
                <a:cs typeface="Arial" panose="020B0604020202020204" pitchFamily="34" charset="0"/>
              </a:rPr>
              <a:t>etc</a:t>
            </a: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Business owners across the enterprise are frustrated in selecting clinical solutions for their business.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There are many conflicting clinical data integration methodologies and systems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There are synergistic opportunities between pharmacy, clinic and care management. </a:t>
            </a:r>
          </a:p>
        </p:txBody>
      </p:sp>
      <p:sp>
        <p:nvSpPr>
          <p:cNvPr id="19" name="TextBox 18"/>
          <p:cNvSpPr txBox="1"/>
          <p:nvPr/>
        </p:nvSpPr>
        <p:spPr>
          <a:xfrm>
            <a:off x="4070321" y="2826118"/>
            <a:ext cx="3987424" cy="3431577"/>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CVS’ acquisition of Aetna is creating an opportunity for CVS to truly impact the USA healthcare industry, CVS can “lead the change” in the US healthcare economy.</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Duplicate clinical systems and ownerships of clinical systems create waste and inconsistencies in programs </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Varied technology stacks and processes are creating difficulties in synergy efforts.</a:t>
            </a:r>
          </a:p>
        </p:txBody>
      </p:sp>
      <p:sp>
        <p:nvSpPr>
          <p:cNvPr id="20" name="TextBox 19"/>
          <p:cNvSpPr txBox="1"/>
          <p:nvPr/>
        </p:nvSpPr>
        <p:spPr>
          <a:xfrm>
            <a:off x="8057745" y="2827666"/>
            <a:ext cx="3724953" cy="3431576"/>
          </a:xfrm>
          <a:prstGeom prst="rect">
            <a:avLst/>
          </a:prstGeom>
          <a:noFill/>
        </p:spPr>
        <p:txBody>
          <a:bodyPr wrap="square" lIns="91440" tIns="0" rIns="91440" bIns="91440"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Amplify the existing Clinical Platform initiatives to serve all of CVS Health.  Providing better clinical results, greater continuity of information and improved costs/savings.</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Assign/Assume joint business and technical overall clinical capability leadership/ownership</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rPr>
              <a:t>Communicate clinical capability leadership ownership.</a:t>
            </a:r>
          </a:p>
        </p:txBody>
      </p:sp>
      <p:cxnSp>
        <p:nvCxnSpPr>
          <p:cNvPr id="21" name="Straight Connector 20"/>
          <p:cNvCxnSpPr/>
          <p:nvPr/>
        </p:nvCxnSpPr>
        <p:spPr>
          <a:xfrm>
            <a:off x="8057745" y="2675752"/>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Freeform 4899"/>
          <p:cNvSpPr>
            <a:spLocks noEditPoints="1"/>
          </p:cNvSpPr>
          <p:nvPr/>
        </p:nvSpPr>
        <p:spPr bwMode="auto">
          <a:xfrm>
            <a:off x="5843987" y="1760982"/>
            <a:ext cx="392933"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19460" y="1741901"/>
            <a:ext cx="430456" cy="431210"/>
          </a:xfrm>
          <a:prstGeom prst="rect">
            <a:avLst/>
          </a:prstGeom>
        </p:spPr>
      </p:pic>
      <p:sp>
        <p:nvSpPr>
          <p:cNvPr id="5" name="Text Placeholder 4">
            <a:extLst>
              <a:ext uri="{FF2B5EF4-FFF2-40B4-BE49-F238E27FC236}">
                <a16:creationId xmlns:a16="http://schemas.microsoft.com/office/drawing/2014/main" id="{71AEBD0C-BABB-4D70-8CCE-264716A0C1C6}"/>
              </a:ext>
            </a:extLst>
          </p:cNvPr>
          <p:cNvSpPr>
            <a:spLocks noGrp="1"/>
          </p:cNvSpPr>
          <p:nvPr>
            <p:ph type="body" sz="quarter" idx="11"/>
          </p:nvPr>
        </p:nvSpPr>
        <p:spPr>
          <a:xfrm>
            <a:off x="396274" y="784810"/>
            <a:ext cx="9996051" cy="476805"/>
          </a:xfrm>
        </p:spPr>
        <p:txBody>
          <a:bodyPr/>
          <a:lstStyle/>
          <a:p>
            <a:pPr>
              <a:spcBef>
                <a:spcPts val="600"/>
              </a:spcBef>
            </a:pPr>
            <a:r>
              <a:rPr lang="en-US" sz="1600" dirty="0">
                <a:latin typeface="Calibri" panose="020F0502020204030204" pitchFamily="34" charset="0"/>
                <a:ea typeface="Times New Roman" panose="02020603050405020304" pitchFamily="18" charset="0"/>
                <a:cs typeface="Times New Roman" panose="02020603050405020304" pitchFamily="18" charset="0"/>
              </a:rPr>
              <a:t>Platform strategies are an approach to delivering business capabilities that drive down costs, accelerate transformation and improve consumer experience. Platforms combine business and IT capabilities to create a unified landscape of modular components with clearly defined roles and responsibilities. </a:t>
            </a:r>
          </a:p>
        </p:txBody>
      </p:sp>
    </p:spTree>
    <p:extLst>
      <p:ext uri="{BB962C8B-B14F-4D97-AF65-F5344CB8AC3E}">
        <p14:creationId xmlns:p14="http://schemas.microsoft.com/office/powerpoint/2010/main" val="405942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1"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198" y="222212"/>
            <a:ext cx="9688623" cy="476805"/>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Business Opportunity</a:t>
            </a:r>
          </a:p>
        </p:txBody>
      </p:sp>
      <p:sp>
        <p:nvSpPr>
          <p:cNvPr id="3" name="Text Placeholder 2"/>
          <p:cNvSpPr>
            <a:spLocks noGrp="1"/>
          </p:cNvSpPr>
          <p:nvPr>
            <p:ph type="body" sz="quarter" idx="11"/>
          </p:nvPr>
        </p:nvSpPr>
        <p:spPr>
          <a:xfrm>
            <a:off x="479808" y="636067"/>
            <a:ext cx="10159588" cy="886284"/>
          </a:xfrm>
        </p:spPr>
        <p:txBody>
          <a:bodyPr/>
          <a:lstStyle/>
          <a:p>
            <a:pPr>
              <a:spcBef>
                <a:spcPts val="600"/>
              </a:spcBef>
            </a:pPr>
            <a:r>
              <a:rPr lang="en-US" sz="1800" dirty="0">
                <a:latin typeface="Calibri" panose="020F0502020204030204" pitchFamily="34" charset="0"/>
                <a:ea typeface="Times New Roman" panose="02020603050405020304" pitchFamily="18" charset="0"/>
                <a:cs typeface="Times New Roman" panose="02020603050405020304" pitchFamily="18" charset="0"/>
              </a:rPr>
              <a:t>A full-fledged platform brings together business processes and IT systems in a first-class integrated fashion. Each platform can and will have multiple different underlying IT systems, each fulfilling their part of the overall platform capabilities.</a:t>
            </a:r>
          </a:p>
        </p:txBody>
      </p:sp>
      <p:sp>
        <p:nvSpPr>
          <p:cNvPr id="6" name="TextBox 5"/>
          <p:cNvSpPr txBox="1"/>
          <p:nvPr/>
        </p:nvSpPr>
        <p:spPr>
          <a:xfrm>
            <a:off x="257951" y="2394493"/>
            <a:ext cx="4517409" cy="3172054"/>
          </a:xfrm>
          <a:prstGeom prst="rect">
            <a:avLst/>
          </a:prstGeom>
          <a:solidFill>
            <a:schemeClr val="bg1"/>
          </a:solidFill>
        </p:spPr>
        <p:txBody>
          <a:bodyPr wrap="square" lIns="182880" tIns="0" rIns="182880" bIns="0" rtlCol="0" anchor="ctr">
            <a:noAutofit/>
          </a:bodyPr>
          <a:lstStyle/>
          <a:p>
            <a:pPr marL="146050" indent="-146050">
              <a:lnSpc>
                <a:spcPct val="110000"/>
              </a:lnSpc>
              <a:spcAft>
                <a:spcPts val="800"/>
              </a:spcAft>
              <a:buFont typeface="Arial" charset="0"/>
              <a:buChar char="•"/>
            </a:pPr>
            <a:r>
              <a:rPr lang="en-US" sz="1600" dirty="0">
                <a:solidFill>
                  <a:schemeClr val="tx1">
                    <a:lumMod val="75000"/>
                    <a:lumOff val="25000"/>
                  </a:schemeClr>
                </a:solidFill>
                <a:latin typeface="Arial" panose="020B0604020202020204" pitchFamily="34" charset="0"/>
                <a:ea typeface="Open Sans" charset="0"/>
                <a:cs typeface="Arial" panose="020B0604020202020204" pitchFamily="34" charset="0"/>
              </a:rPr>
              <a:t>There are duplicated clinical systems across the enterprise: over 10 Care Management/UM systems across the enterprise.  2 Member Incentive systems, 3 Population Health solutions, several customer engagement systems, </a:t>
            </a:r>
            <a:r>
              <a:rPr lang="en-US" sz="1600" dirty="0" err="1">
                <a:solidFill>
                  <a:schemeClr val="tx1">
                    <a:lumMod val="75000"/>
                    <a:lumOff val="25000"/>
                  </a:schemeClr>
                </a:solidFill>
                <a:latin typeface="Arial" panose="020B0604020202020204" pitchFamily="34" charset="0"/>
                <a:ea typeface="Open Sans" charset="0"/>
                <a:cs typeface="Arial" panose="020B0604020202020204" pitchFamily="34" charset="0"/>
              </a:rPr>
              <a:t>etc</a:t>
            </a:r>
            <a:endParaRPr lang="en-US" sz="16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a:p>
            <a:pPr marL="146050" indent="-146050">
              <a:lnSpc>
                <a:spcPct val="110000"/>
              </a:lnSpc>
              <a:spcAft>
                <a:spcPts val="800"/>
              </a:spcAft>
              <a:buFont typeface="Arial" charset="0"/>
              <a:buChar char="•"/>
            </a:pPr>
            <a:r>
              <a:rPr lang="en-US" sz="1600" dirty="0">
                <a:solidFill>
                  <a:schemeClr val="tx1">
                    <a:lumMod val="75000"/>
                    <a:lumOff val="25000"/>
                  </a:schemeClr>
                </a:solidFill>
                <a:latin typeface="Arial" panose="020B0604020202020204" pitchFamily="34" charset="0"/>
                <a:ea typeface="Open Sans" charset="0"/>
                <a:cs typeface="Arial" panose="020B0604020202020204" pitchFamily="34" charset="0"/>
              </a:rPr>
              <a:t>Business owners across the enterprise are frustrated in selecting clinical solutions for their business.</a:t>
            </a:r>
          </a:p>
          <a:p>
            <a:pPr marL="146050" indent="-146050">
              <a:lnSpc>
                <a:spcPct val="110000"/>
              </a:lnSpc>
              <a:spcAft>
                <a:spcPts val="800"/>
              </a:spcAft>
              <a:buFont typeface="Arial" charset="0"/>
              <a:buChar char="•"/>
            </a:pPr>
            <a:r>
              <a:rPr lang="en-US" sz="1600" dirty="0">
                <a:solidFill>
                  <a:schemeClr val="tx1">
                    <a:lumMod val="75000"/>
                    <a:lumOff val="25000"/>
                  </a:schemeClr>
                </a:solidFill>
                <a:latin typeface="Arial" panose="020B0604020202020204" pitchFamily="34" charset="0"/>
                <a:ea typeface="Open Sans" charset="0"/>
                <a:cs typeface="Arial" panose="020B0604020202020204" pitchFamily="34" charset="0"/>
              </a:rPr>
              <a:t>There are many conflicting clinical data integration methodologies and systems</a:t>
            </a:r>
          </a:p>
        </p:txBody>
      </p:sp>
      <p:cxnSp>
        <p:nvCxnSpPr>
          <p:cNvPr id="7" name="Straight Connector 6"/>
          <p:cNvCxnSpPr/>
          <p:nvPr/>
        </p:nvCxnSpPr>
        <p:spPr>
          <a:xfrm>
            <a:off x="673265" y="1901246"/>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3635" y="1761287"/>
            <a:ext cx="2730137"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Arial" panose="020B0604020202020204" pitchFamily="34" charset="0"/>
                <a:cs typeface="Arial" panose="020B0604020202020204" pitchFamily="34" charset="0"/>
                <a:sym typeface="Arial" panose="020B0604020202020204" pitchFamily="34" charset="0"/>
              </a:rPr>
              <a:t>Opportunity Statement</a:t>
            </a:r>
          </a:p>
        </p:txBody>
      </p:sp>
      <p:sp>
        <p:nvSpPr>
          <p:cNvPr id="9" name="TextBox 8"/>
          <p:cNvSpPr txBox="1"/>
          <p:nvPr/>
        </p:nvSpPr>
        <p:spPr>
          <a:xfrm>
            <a:off x="6863498" y="1753225"/>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Arial" panose="020B0604020202020204" pitchFamily="34" charset="0"/>
                <a:cs typeface="Arial" panose="020B0604020202020204" pitchFamily="34" charset="0"/>
                <a:sym typeface="Arial" panose="020B0604020202020204" pitchFamily="34" charset="0"/>
              </a:rPr>
              <a:t>Overview</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628007" y="2571591"/>
            <a:ext cx="294706" cy="2817858"/>
          </a:xfrm>
          <a:prstGeom prst="rect">
            <a:avLst/>
          </a:prstGeom>
        </p:spPr>
      </p:pic>
      <p:pic>
        <p:nvPicPr>
          <p:cNvPr id="10" name="Picture 9">
            <a:extLst>
              <a:ext uri="{FF2B5EF4-FFF2-40B4-BE49-F238E27FC236}">
                <a16:creationId xmlns:a16="http://schemas.microsoft.com/office/drawing/2014/main" id="{CA2254B4-7894-4194-9BB0-61E4825AA459}"/>
              </a:ext>
            </a:extLst>
          </p:cNvPr>
          <p:cNvPicPr>
            <a:picLocks noChangeAspect="1"/>
          </p:cNvPicPr>
          <p:nvPr/>
        </p:nvPicPr>
        <p:blipFill>
          <a:blip r:embed="rId8"/>
          <a:stretch>
            <a:fillRect/>
          </a:stretch>
        </p:blipFill>
        <p:spPr>
          <a:xfrm>
            <a:off x="4922713" y="2181164"/>
            <a:ext cx="7233306" cy="3965247"/>
          </a:xfrm>
          <a:prstGeom prst="rect">
            <a:avLst/>
          </a:prstGeom>
        </p:spPr>
      </p:pic>
    </p:spTree>
    <p:extLst>
      <p:ext uri="{BB962C8B-B14F-4D97-AF65-F5344CB8AC3E}">
        <p14:creationId xmlns:p14="http://schemas.microsoft.com/office/powerpoint/2010/main" val="2000523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C489-3CCA-4BDA-9BE9-75193C5BF541}"/>
              </a:ext>
            </a:extLst>
          </p:cNvPr>
          <p:cNvSpPr>
            <a:spLocks noGrp="1"/>
          </p:cNvSpPr>
          <p:nvPr>
            <p:ph type="title"/>
          </p:nvPr>
        </p:nvSpPr>
        <p:spPr/>
        <p:txBody>
          <a:bodyPr/>
          <a:lstStyle/>
          <a:p>
            <a:r>
              <a:rPr lang="en-US" dirty="0"/>
              <a:t>Lines of Business Care Model</a:t>
            </a:r>
          </a:p>
        </p:txBody>
      </p:sp>
      <p:pic>
        <p:nvPicPr>
          <p:cNvPr id="4" name="Picture 3">
            <a:extLst>
              <a:ext uri="{FF2B5EF4-FFF2-40B4-BE49-F238E27FC236}">
                <a16:creationId xmlns:a16="http://schemas.microsoft.com/office/drawing/2014/main" id="{3E1224BE-AEDA-428D-96A7-6C6F5F5A0DA7}"/>
              </a:ext>
            </a:extLst>
          </p:cNvPr>
          <p:cNvPicPr>
            <a:picLocks noChangeAspect="1"/>
          </p:cNvPicPr>
          <p:nvPr/>
        </p:nvPicPr>
        <p:blipFill>
          <a:blip r:embed="rId3"/>
          <a:stretch>
            <a:fillRect/>
          </a:stretch>
        </p:blipFill>
        <p:spPr>
          <a:xfrm>
            <a:off x="0" y="2264908"/>
            <a:ext cx="11963572" cy="3105377"/>
          </a:xfrm>
          <a:prstGeom prst="rect">
            <a:avLst/>
          </a:prstGeom>
        </p:spPr>
      </p:pic>
    </p:spTree>
    <p:extLst>
      <p:ext uri="{BB962C8B-B14F-4D97-AF65-F5344CB8AC3E}">
        <p14:creationId xmlns:p14="http://schemas.microsoft.com/office/powerpoint/2010/main" val="3346013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pic>
        <p:nvPicPr>
          <p:cNvPr id="5" name="Picture 4">
            <a:extLst>
              <a:ext uri="{FF2B5EF4-FFF2-40B4-BE49-F238E27FC236}">
                <a16:creationId xmlns:a16="http://schemas.microsoft.com/office/drawing/2014/main" id="{DD2B24E2-BE9C-4C11-8770-04644FA19450}"/>
              </a:ext>
            </a:extLst>
          </p:cNvPr>
          <p:cNvPicPr>
            <a:picLocks noChangeAspect="1"/>
          </p:cNvPicPr>
          <p:nvPr/>
        </p:nvPicPr>
        <p:blipFill>
          <a:blip r:embed="rId3"/>
          <a:stretch>
            <a:fillRect/>
          </a:stretch>
        </p:blipFill>
        <p:spPr>
          <a:xfrm>
            <a:off x="4331756" y="2469075"/>
            <a:ext cx="3562350" cy="3086100"/>
          </a:xfrm>
          <a:prstGeom prst="rect">
            <a:avLst/>
          </a:prstGeom>
        </p:spPr>
      </p:pic>
      <p:cxnSp>
        <p:nvCxnSpPr>
          <p:cNvPr id="3" name="Straight Arrow Connector 2">
            <a:extLst>
              <a:ext uri="{FF2B5EF4-FFF2-40B4-BE49-F238E27FC236}">
                <a16:creationId xmlns:a16="http://schemas.microsoft.com/office/drawing/2014/main" id="{24E83997-91AB-4574-A97D-AB4AFC2D99D7}"/>
              </a:ext>
            </a:extLst>
          </p:cNvPr>
          <p:cNvCxnSpPr>
            <a:cxnSpLocks/>
            <a:endCxn id="46" idx="3"/>
          </p:cNvCxnSpPr>
          <p:nvPr/>
        </p:nvCxnSpPr>
        <p:spPr>
          <a:xfrm>
            <a:off x="4678449" y="2320152"/>
            <a:ext cx="3646283" cy="282381"/>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AB37D9B-35AE-4389-993F-2B1D8ED516ED}"/>
              </a:ext>
            </a:extLst>
          </p:cNvPr>
          <p:cNvCxnSpPr>
            <a:cxnSpLocks/>
            <a:stCxn id="51" idx="2"/>
          </p:cNvCxnSpPr>
          <p:nvPr/>
        </p:nvCxnSpPr>
        <p:spPr>
          <a:xfrm flipH="1" flipV="1">
            <a:off x="4127145" y="2468282"/>
            <a:ext cx="4619398" cy="2130462"/>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4F8143-768C-4BF9-84A8-2873DD0CBA8E}"/>
              </a:ext>
            </a:extLst>
          </p:cNvPr>
          <p:cNvCxnSpPr>
            <a:cxnSpLocks/>
          </p:cNvCxnSpPr>
          <p:nvPr/>
        </p:nvCxnSpPr>
        <p:spPr>
          <a:xfrm>
            <a:off x="3525581" y="2480497"/>
            <a:ext cx="421760" cy="2677141"/>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455670-74C2-485B-BA3E-591B6AFF5589}"/>
              </a:ext>
            </a:extLst>
          </p:cNvPr>
          <p:cNvCxnSpPr>
            <a:cxnSpLocks/>
          </p:cNvCxnSpPr>
          <p:nvPr/>
        </p:nvCxnSpPr>
        <p:spPr>
          <a:xfrm flipV="1">
            <a:off x="3312084" y="2448848"/>
            <a:ext cx="4747707" cy="828929"/>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47045489-8BE2-4C2A-8A2F-4532E839FB72}"/>
              </a:ext>
            </a:extLst>
          </p:cNvPr>
          <p:cNvSpPr txBox="1">
            <a:spLocks/>
          </p:cNvSpPr>
          <p:nvPr/>
        </p:nvSpPr>
        <p:spPr>
          <a:xfrm>
            <a:off x="224211" y="152805"/>
            <a:ext cx="11190232" cy="348343"/>
          </a:xfrm>
          <a:prstGeom prst="rect">
            <a:avLst/>
          </a:prstGeom>
        </p:spPr>
        <p:txBody>
          <a:bodyPr vert="horz" lIns="0" tIns="0" rIns="0" bIns="0" rtlCol="0" anchor="t" anchorCtr="0">
            <a:noAutofit/>
          </a:bodyPr>
          <a:lstStyle>
            <a:lvl1pPr algn="l" defTabSz="912732" rtl="0" eaLnBrk="1" latinLnBrk="0" hangingPunct="1">
              <a:lnSpc>
                <a:spcPct val="90000"/>
              </a:lnSpc>
              <a:spcBef>
                <a:spcPct val="0"/>
              </a:spcBef>
              <a:buNone/>
              <a:defRPr sz="3000" b="1" i="0" kern="1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Clinical Data Sharing Current State View</a:t>
            </a:r>
            <a:endParaRPr lang="en-US" b="0" i="1" dirty="0"/>
          </a:p>
        </p:txBody>
      </p:sp>
      <p:cxnSp>
        <p:nvCxnSpPr>
          <p:cNvPr id="47" name="Straight Arrow Connector 46">
            <a:extLst>
              <a:ext uri="{FF2B5EF4-FFF2-40B4-BE49-F238E27FC236}">
                <a16:creationId xmlns:a16="http://schemas.microsoft.com/office/drawing/2014/main" id="{E1D7EF08-39EF-4B20-B921-22E279DDEA7D}"/>
              </a:ext>
            </a:extLst>
          </p:cNvPr>
          <p:cNvCxnSpPr>
            <a:cxnSpLocks/>
          </p:cNvCxnSpPr>
          <p:nvPr/>
        </p:nvCxnSpPr>
        <p:spPr>
          <a:xfrm>
            <a:off x="3647289" y="4255082"/>
            <a:ext cx="3909701" cy="1286783"/>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0387A47-241A-4C05-B636-AF100052C07C}"/>
              </a:ext>
            </a:extLst>
          </p:cNvPr>
          <p:cNvCxnSpPr>
            <a:cxnSpLocks/>
            <a:stCxn id="37" idx="6"/>
          </p:cNvCxnSpPr>
          <p:nvPr/>
        </p:nvCxnSpPr>
        <p:spPr>
          <a:xfrm flipV="1">
            <a:off x="3766210" y="2715026"/>
            <a:ext cx="4659582" cy="1770896"/>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717BD56-3EC3-44C2-AD60-2C16E9E47250}"/>
              </a:ext>
            </a:extLst>
          </p:cNvPr>
          <p:cNvCxnSpPr>
            <a:cxnSpLocks/>
            <a:stCxn id="42" idx="6"/>
            <a:endCxn id="44" idx="1"/>
          </p:cNvCxnSpPr>
          <p:nvPr/>
        </p:nvCxnSpPr>
        <p:spPr>
          <a:xfrm flipV="1">
            <a:off x="4792533" y="5608572"/>
            <a:ext cx="473869" cy="6266"/>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8E3168-86E2-4C29-B728-886133B975AE}"/>
              </a:ext>
            </a:extLst>
          </p:cNvPr>
          <p:cNvCxnSpPr>
            <a:cxnSpLocks/>
          </p:cNvCxnSpPr>
          <p:nvPr/>
        </p:nvCxnSpPr>
        <p:spPr>
          <a:xfrm>
            <a:off x="3193163" y="3390270"/>
            <a:ext cx="5688429" cy="94025"/>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02E6F1E-8CE5-447A-8CEE-07AB9F87F599}"/>
              </a:ext>
            </a:extLst>
          </p:cNvPr>
          <p:cNvCxnSpPr>
            <a:cxnSpLocks/>
          </p:cNvCxnSpPr>
          <p:nvPr/>
        </p:nvCxnSpPr>
        <p:spPr>
          <a:xfrm flipH="1" flipV="1">
            <a:off x="3047143" y="3533513"/>
            <a:ext cx="5762046" cy="1182512"/>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ACFAB9-FFB4-448A-B69B-5A1A6EEFE635}"/>
              </a:ext>
            </a:extLst>
          </p:cNvPr>
          <p:cNvCxnSpPr>
            <a:cxnSpLocks/>
          </p:cNvCxnSpPr>
          <p:nvPr/>
        </p:nvCxnSpPr>
        <p:spPr>
          <a:xfrm flipH="1" flipV="1">
            <a:off x="4308680" y="2399017"/>
            <a:ext cx="1619486" cy="3075644"/>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A864B4D-642D-4446-AEAC-6E4807204C26}"/>
              </a:ext>
            </a:extLst>
          </p:cNvPr>
          <p:cNvCxnSpPr>
            <a:cxnSpLocks/>
          </p:cNvCxnSpPr>
          <p:nvPr/>
        </p:nvCxnSpPr>
        <p:spPr>
          <a:xfrm>
            <a:off x="4284936" y="2494557"/>
            <a:ext cx="4533081" cy="1921705"/>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4C317F-B16C-4256-84DA-8FE1985FEF84}"/>
              </a:ext>
            </a:extLst>
          </p:cNvPr>
          <p:cNvCxnSpPr>
            <a:cxnSpLocks/>
          </p:cNvCxnSpPr>
          <p:nvPr/>
        </p:nvCxnSpPr>
        <p:spPr>
          <a:xfrm flipV="1">
            <a:off x="4308680" y="3628872"/>
            <a:ext cx="4714006" cy="2128051"/>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EA3F44F-1700-4AB8-8895-0F190602EAE3}"/>
              </a:ext>
            </a:extLst>
          </p:cNvPr>
          <p:cNvCxnSpPr>
            <a:cxnSpLocks/>
            <a:endCxn id="39" idx="2"/>
          </p:cNvCxnSpPr>
          <p:nvPr/>
        </p:nvCxnSpPr>
        <p:spPr>
          <a:xfrm>
            <a:off x="4300081" y="2093288"/>
            <a:ext cx="4581511" cy="1270340"/>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17AD15-2012-4CA1-8903-CE885710C17E}"/>
              </a:ext>
            </a:extLst>
          </p:cNvPr>
          <p:cNvCxnSpPr>
            <a:cxnSpLocks/>
          </p:cNvCxnSpPr>
          <p:nvPr/>
        </p:nvCxnSpPr>
        <p:spPr>
          <a:xfrm>
            <a:off x="4386400" y="2331813"/>
            <a:ext cx="3170590" cy="3142848"/>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AD75127-F88E-477E-900D-20866FF76EF4}"/>
              </a:ext>
            </a:extLst>
          </p:cNvPr>
          <p:cNvCxnSpPr>
            <a:cxnSpLocks/>
            <a:endCxn id="38" idx="2"/>
          </p:cNvCxnSpPr>
          <p:nvPr/>
        </p:nvCxnSpPr>
        <p:spPr>
          <a:xfrm>
            <a:off x="4775968" y="1938980"/>
            <a:ext cx="618372" cy="46136"/>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170022A-F3AF-4184-9E76-B88A46C5CFB1}"/>
              </a:ext>
            </a:extLst>
          </p:cNvPr>
          <p:cNvCxnSpPr>
            <a:cxnSpLocks/>
          </p:cNvCxnSpPr>
          <p:nvPr/>
        </p:nvCxnSpPr>
        <p:spPr>
          <a:xfrm>
            <a:off x="4347582" y="2331813"/>
            <a:ext cx="3481939" cy="2998271"/>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BAFC6A7-A390-489B-B758-963E07F641E6}"/>
              </a:ext>
            </a:extLst>
          </p:cNvPr>
          <p:cNvSpPr/>
          <p:nvPr/>
        </p:nvSpPr>
        <p:spPr>
          <a:xfrm>
            <a:off x="2580976" y="1603268"/>
            <a:ext cx="2223374"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err="1">
                <a:solidFill>
                  <a:srgbClr val="FFFFFF"/>
                </a:solidFill>
                <a:latin typeface="Georgia"/>
                <a:sym typeface="Georgia"/>
              </a:rPr>
              <a:t>MedCompass</a:t>
            </a:r>
            <a:endParaRPr lang="en-GB" sz="1270" b="1" i="1" dirty="0">
              <a:solidFill>
                <a:srgbClr val="FFFFFF"/>
              </a:solidFill>
              <a:latin typeface="Georgia"/>
              <a:sym typeface="Georgia"/>
            </a:endParaRPr>
          </a:p>
        </p:txBody>
      </p:sp>
      <p:sp>
        <p:nvSpPr>
          <p:cNvPr id="37" name="Oval 36">
            <a:extLst>
              <a:ext uri="{FF2B5EF4-FFF2-40B4-BE49-F238E27FC236}">
                <a16:creationId xmlns:a16="http://schemas.microsoft.com/office/drawing/2014/main" id="{93C40DAC-1569-4FB4-A98B-3A3774E94EF1}"/>
              </a:ext>
            </a:extLst>
          </p:cNvPr>
          <p:cNvSpPr/>
          <p:nvPr/>
        </p:nvSpPr>
        <p:spPr>
          <a:xfrm>
            <a:off x="1542836" y="4028722"/>
            <a:ext cx="2223374"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err="1">
                <a:solidFill>
                  <a:srgbClr val="FFFFFF"/>
                </a:solidFill>
                <a:latin typeface="Georgia"/>
                <a:ea typeface="Georgia"/>
                <a:cs typeface="Georgia"/>
                <a:sym typeface="Georgia"/>
              </a:rPr>
              <a:t>CareUnify</a:t>
            </a:r>
            <a:endParaRPr lang="en-GB" sz="1270" b="1" i="1" dirty="0">
              <a:solidFill>
                <a:srgbClr val="FFFFFF"/>
              </a:solidFill>
              <a:latin typeface="Georgia"/>
              <a:ea typeface="Georgia"/>
              <a:cs typeface="Georgia"/>
              <a:sym typeface="Georgia"/>
            </a:endParaRPr>
          </a:p>
          <a:p>
            <a:pPr algn="ctr">
              <a:buClr>
                <a:srgbClr val="FFFFFF"/>
              </a:buClr>
              <a:buSzPct val="25000"/>
              <a:defRPr/>
            </a:pPr>
            <a:endParaRPr lang="en-GB" sz="1270" b="1" i="1" dirty="0">
              <a:solidFill>
                <a:srgbClr val="FFFFFF"/>
              </a:solidFill>
              <a:latin typeface="Georgia"/>
              <a:sym typeface="Georgia"/>
            </a:endParaRPr>
          </a:p>
        </p:txBody>
      </p:sp>
      <p:sp>
        <p:nvSpPr>
          <p:cNvPr id="38" name="Oval 37">
            <a:extLst>
              <a:ext uri="{FF2B5EF4-FFF2-40B4-BE49-F238E27FC236}">
                <a16:creationId xmlns:a16="http://schemas.microsoft.com/office/drawing/2014/main" id="{BA5227F9-3E8E-42E9-A3C6-B36F5E9765FD}"/>
              </a:ext>
            </a:extLst>
          </p:cNvPr>
          <p:cNvSpPr/>
          <p:nvPr/>
        </p:nvSpPr>
        <p:spPr>
          <a:xfrm>
            <a:off x="5394340" y="1527916"/>
            <a:ext cx="2223374"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ea typeface="Georgia"/>
                <a:cs typeface="Georgia"/>
                <a:sym typeface="Georgia"/>
              </a:rPr>
              <a:t>Care Everywhere</a:t>
            </a:r>
          </a:p>
          <a:p>
            <a:pPr algn="ctr">
              <a:buClr>
                <a:srgbClr val="FFFFFF"/>
              </a:buClr>
              <a:buSzPct val="25000"/>
              <a:defRPr/>
            </a:pPr>
            <a:endParaRPr lang="en-GB" sz="1270" b="1" i="1" dirty="0">
              <a:solidFill>
                <a:srgbClr val="FFFFFF"/>
              </a:solidFill>
              <a:latin typeface="Georgia"/>
              <a:sym typeface="Georgia"/>
            </a:endParaRPr>
          </a:p>
        </p:txBody>
      </p:sp>
      <p:sp>
        <p:nvSpPr>
          <p:cNvPr id="39" name="Oval 38">
            <a:extLst>
              <a:ext uri="{FF2B5EF4-FFF2-40B4-BE49-F238E27FC236}">
                <a16:creationId xmlns:a16="http://schemas.microsoft.com/office/drawing/2014/main" id="{4EEC0893-9C06-415C-AEAA-0573D4A33264}"/>
              </a:ext>
            </a:extLst>
          </p:cNvPr>
          <p:cNvSpPr/>
          <p:nvPr/>
        </p:nvSpPr>
        <p:spPr>
          <a:xfrm>
            <a:off x="8881592" y="2906428"/>
            <a:ext cx="2223374"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ea typeface="Georgia"/>
                <a:cs typeface="Georgia"/>
                <a:sym typeface="Georgia"/>
              </a:rPr>
              <a:t>UDF</a:t>
            </a:r>
          </a:p>
          <a:p>
            <a:pPr algn="ctr">
              <a:buClr>
                <a:srgbClr val="FFFFFF"/>
              </a:buClr>
              <a:buSzPct val="25000"/>
              <a:defRPr/>
            </a:pPr>
            <a:endParaRPr lang="en-GB" sz="1270" b="1" i="1" dirty="0">
              <a:solidFill>
                <a:srgbClr val="FFFFFF"/>
              </a:solidFill>
              <a:latin typeface="Georgia"/>
              <a:sym typeface="Georgia"/>
            </a:endParaRPr>
          </a:p>
        </p:txBody>
      </p:sp>
      <p:sp>
        <p:nvSpPr>
          <p:cNvPr id="41" name="Oval 40">
            <a:extLst>
              <a:ext uri="{FF2B5EF4-FFF2-40B4-BE49-F238E27FC236}">
                <a16:creationId xmlns:a16="http://schemas.microsoft.com/office/drawing/2014/main" id="{150BE7DD-1307-4D5D-9479-FB8AC8E3751A}"/>
              </a:ext>
            </a:extLst>
          </p:cNvPr>
          <p:cNvSpPr/>
          <p:nvPr/>
        </p:nvSpPr>
        <p:spPr>
          <a:xfrm>
            <a:off x="988463" y="2820577"/>
            <a:ext cx="2223374"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err="1">
                <a:solidFill>
                  <a:srgbClr val="FFFFFF"/>
                </a:solidFill>
                <a:latin typeface="Georgia"/>
                <a:sym typeface="Georgia"/>
              </a:rPr>
              <a:t>DataLink</a:t>
            </a:r>
            <a:endParaRPr lang="en-GB" sz="1270" b="1" i="1" dirty="0">
              <a:solidFill>
                <a:srgbClr val="FFFFFF"/>
              </a:solidFill>
              <a:latin typeface="Georgia"/>
              <a:sym typeface="Georgia"/>
            </a:endParaRPr>
          </a:p>
        </p:txBody>
      </p:sp>
      <p:sp>
        <p:nvSpPr>
          <p:cNvPr id="42" name="Oval 41">
            <a:extLst>
              <a:ext uri="{FF2B5EF4-FFF2-40B4-BE49-F238E27FC236}">
                <a16:creationId xmlns:a16="http://schemas.microsoft.com/office/drawing/2014/main" id="{059573D1-74C3-4F68-830A-23CF5993BE9E}"/>
              </a:ext>
            </a:extLst>
          </p:cNvPr>
          <p:cNvSpPr/>
          <p:nvPr/>
        </p:nvSpPr>
        <p:spPr>
          <a:xfrm>
            <a:off x="2569159" y="5157638"/>
            <a:ext cx="2223374" cy="914400"/>
          </a:xfrm>
          <a:prstGeom prst="ellipse">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sym typeface="Georgia"/>
              </a:rPr>
              <a:t>MinuteClinic (Epic)</a:t>
            </a:r>
          </a:p>
        </p:txBody>
      </p:sp>
      <p:sp>
        <p:nvSpPr>
          <p:cNvPr id="44" name="Oval 43">
            <a:extLst>
              <a:ext uri="{FF2B5EF4-FFF2-40B4-BE49-F238E27FC236}">
                <a16:creationId xmlns:a16="http://schemas.microsoft.com/office/drawing/2014/main" id="{7F0AEE98-8F0D-45BE-91B3-B9B0275E1DCD}"/>
              </a:ext>
            </a:extLst>
          </p:cNvPr>
          <p:cNvSpPr/>
          <p:nvPr/>
        </p:nvSpPr>
        <p:spPr>
          <a:xfrm>
            <a:off x="4940796" y="5474661"/>
            <a:ext cx="2223374" cy="914400"/>
          </a:xfrm>
          <a:prstGeom prst="ellipse">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sym typeface="Georgia"/>
              </a:rPr>
              <a:t>Accordant (Epic)</a:t>
            </a:r>
          </a:p>
        </p:txBody>
      </p:sp>
      <p:sp>
        <p:nvSpPr>
          <p:cNvPr id="46" name="Oval 45">
            <a:extLst>
              <a:ext uri="{FF2B5EF4-FFF2-40B4-BE49-F238E27FC236}">
                <a16:creationId xmlns:a16="http://schemas.microsoft.com/office/drawing/2014/main" id="{D587C9AD-01E3-42ED-959B-317E0282EE83}"/>
              </a:ext>
            </a:extLst>
          </p:cNvPr>
          <p:cNvSpPr/>
          <p:nvPr/>
        </p:nvSpPr>
        <p:spPr>
          <a:xfrm>
            <a:off x="7999126" y="1822044"/>
            <a:ext cx="2223374"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sym typeface="Georgia"/>
              </a:rPr>
              <a:t>Cerner EMR</a:t>
            </a:r>
          </a:p>
        </p:txBody>
      </p:sp>
      <p:sp>
        <p:nvSpPr>
          <p:cNvPr id="51" name="Oval 50">
            <a:extLst>
              <a:ext uri="{FF2B5EF4-FFF2-40B4-BE49-F238E27FC236}">
                <a16:creationId xmlns:a16="http://schemas.microsoft.com/office/drawing/2014/main" id="{6C3B7445-263C-4215-A3B8-0417622EBCAC}"/>
              </a:ext>
            </a:extLst>
          </p:cNvPr>
          <p:cNvSpPr/>
          <p:nvPr/>
        </p:nvSpPr>
        <p:spPr>
          <a:xfrm>
            <a:off x="8746543" y="4141544"/>
            <a:ext cx="2223374" cy="914400"/>
          </a:xfrm>
          <a:prstGeom prst="ellipse">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70" b="1" i="1" dirty="0">
                <a:solidFill>
                  <a:srgbClr val="FFFFFF"/>
                </a:solidFill>
                <a:latin typeface="Georgia"/>
                <a:sym typeface="Georgia"/>
              </a:rPr>
              <a:t>Availity</a:t>
            </a:r>
          </a:p>
        </p:txBody>
      </p:sp>
      <p:sp>
        <p:nvSpPr>
          <p:cNvPr id="52" name="Oval 51">
            <a:extLst>
              <a:ext uri="{FF2B5EF4-FFF2-40B4-BE49-F238E27FC236}">
                <a16:creationId xmlns:a16="http://schemas.microsoft.com/office/drawing/2014/main" id="{AA0ED8A4-D6FA-47CB-8DDF-54C21C98E0AF}"/>
              </a:ext>
            </a:extLst>
          </p:cNvPr>
          <p:cNvSpPr/>
          <p:nvPr/>
        </p:nvSpPr>
        <p:spPr>
          <a:xfrm>
            <a:off x="7486443" y="5226271"/>
            <a:ext cx="2223374" cy="914400"/>
          </a:xfrm>
          <a:prstGeom prst="ellipse">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FFFF"/>
              </a:buClr>
              <a:buSzPct val="25000"/>
              <a:defRPr/>
            </a:pPr>
            <a:r>
              <a:rPr lang="en-GB" sz="1200" b="1" i="1" dirty="0">
                <a:solidFill>
                  <a:srgbClr val="FFFFFF"/>
                </a:solidFill>
                <a:latin typeface="Georgia"/>
                <a:ea typeface="Georgia"/>
                <a:cs typeface="Georgia"/>
                <a:sym typeface="Georgia"/>
              </a:rPr>
              <a:t>Separate EMR Business Requests </a:t>
            </a:r>
            <a:r>
              <a:rPr lang="en-GB" sz="800" b="1" i="1" dirty="0">
                <a:solidFill>
                  <a:srgbClr val="FFFFFF"/>
                </a:solidFill>
                <a:latin typeface="Georgia"/>
                <a:ea typeface="Georgia"/>
                <a:cs typeface="Georgia"/>
                <a:sym typeface="Georgia"/>
              </a:rPr>
              <a:t>(UM, Medicaid, Risk </a:t>
            </a:r>
            <a:r>
              <a:rPr lang="en-GB" sz="800" b="1" i="1" dirty="0" err="1">
                <a:solidFill>
                  <a:srgbClr val="FFFFFF"/>
                </a:solidFill>
                <a:latin typeface="Georgia"/>
                <a:ea typeface="Georgia"/>
                <a:cs typeface="Georgia"/>
                <a:sym typeface="Georgia"/>
              </a:rPr>
              <a:t>Mgt</a:t>
            </a:r>
            <a:r>
              <a:rPr lang="en-GB" sz="800" b="1" i="1" dirty="0">
                <a:solidFill>
                  <a:srgbClr val="FFFFFF"/>
                </a:solidFill>
                <a:latin typeface="Georgia"/>
                <a:ea typeface="Georgia"/>
                <a:cs typeface="Georgia"/>
                <a:sym typeface="Georgia"/>
              </a:rPr>
              <a:t>, NQM, Med Cost </a:t>
            </a:r>
            <a:r>
              <a:rPr lang="en-GB" sz="800" b="1" i="1" dirty="0" err="1">
                <a:solidFill>
                  <a:srgbClr val="FFFFFF"/>
                </a:solidFill>
                <a:latin typeface="Georgia"/>
                <a:ea typeface="Georgia"/>
                <a:cs typeface="Georgia"/>
                <a:sym typeface="Georgia"/>
              </a:rPr>
              <a:t>Mgt</a:t>
            </a:r>
            <a:r>
              <a:rPr lang="en-GB" sz="800" b="1" i="1" dirty="0">
                <a:solidFill>
                  <a:srgbClr val="FFFFFF"/>
                </a:solidFill>
                <a:latin typeface="Georgia"/>
                <a:ea typeface="Georgia"/>
                <a:cs typeface="Georgia"/>
                <a:sym typeface="Georgia"/>
              </a:rPr>
              <a:t>) </a:t>
            </a:r>
          </a:p>
          <a:p>
            <a:pPr algn="ctr">
              <a:buClr>
                <a:srgbClr val="FFFFFF"/>
              </a:buClr>
              <a:buSzPct val="25000"/>
              <a:defRPr/>
            </a:pPr>
            <a:endParaRPr lang="en-GB" sz="1270" b="1" i="1" dirty="0">
              <a:solidFill>
                <a:srgbClr val="FFFFFF"/>
              </a:solidFill>
              <a:latin typeface="Georgia"/>
              <a:sym typeface="Georgia"/>
            </a:endParaRPr>
          </a:p>
        </p:txBody>
      </p:sp>
      <p:cxnSp>
        <p:nvCxnSpPr>
          <p:cNvPr id="73" name="Straight Arrow Connector 72">
            <a:extLst>
              <a:ext uri="{FF2B5EF4-FFF2-40B4-BE49-F238E27FC236}">
                <a16:creationId xmlns:a16="http://schemas.microsoft.com/office/drawing/2014/main" id="{2A7F3705-A624-4FB5-9609-830CED764766}"/>
              </a:ext>
            </a:extLst>
          </p:cNvPr>
          <p:cNvCxnSpPr>
            <a:cxnSpLocks/>
          </p:cNvCxnSpPr>
          <p:nvPr/>
        </p:nvCxnSpPr>
        <p:spPr>
          <a:xfrm flipV="1">
            <a:off x="4398435" y="2442316"/>
            <a:ext cx="1689213" cy="2879866"/>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E87CCAE-056F-41C4-9C85-44BE0E461E21}"/>
              </a:ext>
            </a:extLst>
          </p:cNvPr>
          <p:cNvCxnSpPr>
            <a:cxnSpLocks/>
            <a:stCxn id="44" idx="0"/>
          </p:cNvCxnSpPr>
          <p:nvPr/>
        </p:nvCxnSpPr>
        <p:spPr>
          <a:xfrm flipV="1">
            <a:off x="6052483" y="2468283"/>
            <a:ext cx="335219" cy="3006378"/>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41D05B0-B0F7-497E-8967-354AED105290}"/>
              </a:ext>
            </a:extLst>
          </p:cNvPr>
          <p:cNvCxnSpPr>
            <a:cxnSpLocks/>
          </p:cNvCxnSpPr>
          <p:nvPr/>
        </p:nvCxnSpPr>
        <p:spPr>
          <a:xfrm flipV="1">
            <a:off x="6403506" y="3764898"/>
            <a:ext cx="2956524" cy="1709763"/>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itle 29">
            <a:extLst>
              <a:ext uri="{FF2B5EF4-FFF2-40B4-BE49-F238E27FC236}">
                <a16:creationId xmlns:a16="http://schemas.microsoft.com/office/drawing/2014/main" id="{DDC622B8-EBFC-486B-A7AF-0CA981CD760D}"/>
              </a:ext>
            </a:extLst>
          </p:cNvPr>
          <p:cNvSpPr>
            <a:spLocks noGrp="1"/>
          </p:cNvSpPr>
          <p:nvPr>
            <p:ph type="title"/>
          </p:nvPr>
        </p:nvSpPr>
        <p:spPr>
          <a:xfrm>
            <a:off x="307310" y="550366"/>
            <a:ext cx="10174059" cy="475402"/>
          </a:xfrm>
        </p:spPr>
        <p:txBody>
          <a:bodyPr/>
          <a:lstStyle/>
          <a:p>
            <a:r>
              <a:rPr lang="en-US" sz="1800" b="0" dirty="0"/>
              <a:t>Even today some of our data feeds are created “as needed” from one source to another, thereby creating duplication, inefficiencies and lacks source of truth</a:t>
            </a:r>
          </a:p>
        </p:txBody>
      </p:sp>
      <p:cxnSp>
        <p:nvCxnSpPr>
          <p:cNvPr id="40" name="Straight Arrow Connector 39">
            <a:extLst>
              <a:ext uri="{FF2B5EF4-FFF2-40B4-BE49-F238E27FC236}">
                <a16:creationId xmlns:a16="http://schemas.microsoft.com/office/drawing/2014/main" id="{69DEF0C8-9E40-4A32-8730-A2E611A68CF3}"/>
              </a:ext>
            </a:extLst>
          </p:cNvPr>
          <p:cNvCxnSpPr>
            <a:cxnSpLocks/>
          </p:cNvCxnSpPr>
          <p:nvPr/>
        </p:nvCxnSpPr>
        <p:spPr>
          <a:xfrm flipH="1" flipV="1">
            <a:off x="3827092" y="2480498"/>
            <a:ext cx="379888" cy="2708789"/>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83534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700222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Why is it important to CVS Health?</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11"/>
          </p:nvPr>
        </p:nvSpPr>
        <p:spPr>
          <a:xfrm>
            <a:off x="457200" y="860151"/>
            <a:ext cx="9906000" cy="423094"/>
          </a:xfrm>
        </p:spPr>
        <p:txBody>
          <a:bodyPr/>
          <a:lstStyle/>
          <a:p>
            <a:pPr>
              <a:lnSpc>
                <a:spcPct val="110000"/>
              </a:lnSpc>
              <a:spcAft>
                <a:spcPts val="800"/>
              </a:spcAft>
            </a:pPr>
            <a:r>
              <a:rPr lang="en-US" sz="1800" dirty="0"/>
              <a:t>Stated CVS initiatives are to reduce healthcare costs</a:t>
            </a:r>
          </a:p>
        </p:txBody>
      </p:sp>
      <p:cxnSp>
        <p:nvCxnSpPr>
          <p:cNvPr id="29" name="Straight Connector 28"/>
          <p:cNvCxnSpPr/>
          <p:nvPr/>
        </p:nvCxnSpPr>
        <p:spPr>
          <a:xfrm>
            <a:off x="687361" y="1963953"/>
            <a:ext cx="10679975"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30" name="Text Placeholder 18"/>
          <p:cNvSpPr txBox="1">
            <a:spLocks/>
          </p:cNvSpPr>
          <p:nvPr/>
        </p:nvSpPr>
        <p:spPr>
          <a:xfrm>
            <a:off x="3596639" y="1750185"/>
            <a:ext cx="4914899" cy="427535"/>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solidFill>
                  <a:schemeClr val="tx2"/>
                </a:solidFill>
                <a:latin typeface="Domaine Display Bold" panose="020A0803080505060203" pitchFamily="18" charset="0"/>
                <a:ea typeface="Domaine Display" charset="0"/>
                <a:cs typeface="Domaine Display" charset="0"/>
              </a:rPr>
              <a:t>What CVS Health could gain…</a:t>
            </a:r>
          </a:p>
        </p:txBody>
      </p:sp>
      <p:sp>
        <p:nvSpPr>
          <p:cNvPr id="32" name="Oval 31"/>
          <p:cNvSpPr/>
          <p:nvPr/>
        </p:nvSpPr>
        <p:spPr>
          <a:xfrm>
            <a:off x="557699" y="2915107"/>
            <a:ext cx="550667"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Open Sans Bold"/>
              <a:cs typeface="Open Sans Bold"/>
            </a:endParaRPr>
          </a:p>
        </p:txBody>
      </p:sp>
      <p:sp>
        <p:nvSpPr>
          <p:cNvPr id="35" name="Rectangle 34"/>
          <p:cNvSpPr/>
          <p:nvPr/>
        </p:nvSpPr>
        <p:spPr>
          <a:xfrm>
            <a:off x="3978225" y="2628738"/>
            <a:ext cx="3792924" cy="3768276"/>
          </a:xfrm>
          <a:prstGeom prst="rect">
            <a:avLst/>
          </a:prstGeom>
        </p:spPr>
        <p:txBody>
          <a:bodyPr wrap="square" anchor="ctr">
            <a:spAutoFit/>
          </a:bodyPr>
          <a:lstStyle/>
          <a:p>
            <a:pPr marL="146050" indent="-146050">
              <a:lnSpc>
                <a:spcPct val="110000"/>
              </a:lnSpc>
              <a:spcAft>
                <a:spcPts val="800"/>
              </a:spcAft>
              <a:buFont typeface="Arial" charset="0"/>
              <a:buChar char="•"/>
            </a:pPr>
            <a:r>
              <a:rPr lang="en-US" sz="1400" dirty="0"/>
              <a:t>Prior to the CVS purchase of Aetna, Aetna had redundant clinical systems. Post acquisition, there are more overlaps of systems, people and capabilities.   </a:t>
            </a:r>
          </a:p>
          <a:p>
            <a:pPr>
              <a:lnSpc>
                <a:spcPct val="110000"/>
              </a:lnSpc>
              <a:spcAft>
                <a:spcPts val="800"/>
              </a:spcAft>
            </a:pPr>
            <a:endParaRPr lang="en-US" sz="600" dirty="0">
              <a:solidFill>
                <a:schemeClr val="tx1">
                  <a:lumMod val="75000"/>
                  <a:lumOff val="25000"/>
                </a:schemeClr>
              </a:solidFill>
              <a:latin typeface="Arial" panose="020B0604020202020204" pitchFamily="34" charset="0"/>
              <a:cs typeface="Arial" panose="020B0604020202020204" pitchFamily="34" charset="0"/>
            </a:endParaRPr>
          </a:p>
          <a:p>
            <a:pPr marL="146050" indent="-146050">
              <a:lnSpc>
                <a:spcPct val="110000"/>
              </a:lnSpc>
              <a:spcAft>
                <a:spcPts val="800"/>
              </a:spcAft>
              <a:buFont typeface="Arial" charset="0"/>
              <a:buChar char="•"/>
            </a:pPr>
            <a:r>
              <a:rPr lang="en-US" sz="1400" dirty="0">
                <a:solidFill>
                  <a:schemeClr val="tx1">
                    <a:lumMod val="75000"/>
                    <a:lumOff val="25000"/>
                  </a:schemeClr>
                </a:solidFill>
              </a:rPr>
              <a:t>As we synergize and share data not only will cost of overall systems go down but medical cost could be reduce by enabling clinical insights and data visibility to be passed to those who need it to help our customers</a:t>
            </a:r>
          </a:p>
          <a:p>
            <a:pPr>
              <a:lnSpc>
                <a:spcPct val="110000"/>
              </a:lnSpc>
              <a:spcAft>
                <a:spcPts val="800"/>
              </a:spcAft>
            </a:pPr>
            <a:endParaRPr lang="en-US" sz="600" dirty="0">
              <a:solidFill>
                <a:schemeClr val="tx1">
                  <a:lumMod val="75000"/>
                  <a:lumOff val="25000"/>
                </a:schemeClr>
              </a:solidFill>
              <a:latin typeface="Arial" panose="020B0604020202020204" pitchFamily="34" charset="0"/>
              <a:cs typeface="Arial" panose="020B0604020202020204" pitchFamily="34" charset="0"/>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rPr>
              <a:t>As data flows more freely across the health continuum, greater clinical awareness is spread as well. </a:t>
            </a:r>
          </a:p>
        </p:txBody>
      </p:sp>
      <p:sp>
        <p:nvSpPr>
          <p:cNvPr id="37" name="Rectangle 36"/>
          <p:cNvSpPr/>
          <p:nvPr/>
        </p:nvSpPr>
        <p:spPr>
          <a:xfrm>
            <a:off x="8107978" y="2713486"/>
            <a:ext cx="3586447" cy="3354765"/>
          </a:xfrm>
          <a:prstGeom prst="rect">
            <a:avLst/>
          </a:prstGeom>
        </p:spPr>
        <p:txBody>
          <a:bodyPr wrap="square" anchor="ctr">
            <a:spAutoFit/>
          </a:bodyPr>
          <a:lstStyle/>
          <a:p>
            <a:pPr marL="285750" indent="-285750">
              <a:spcAft>
                <a:spcPts val="600"/>
              </a:spcAft>
              <a:buFont typeface="Arial" panose="020B0604020202020204" pitchFamily="34" charset="0"/>
              <a:buChar char="•"/>
              <a:defRPr/>
            </a:pPr>
            <a:r>
              <a:rPr lang="en-US" sz="1400" dirty="0">
                <a:solidFill>
                  <a:schemeClr val="tx1">
                    <a:lumMod val="75000"/>
                    <a:lumOff val="25000"/>
                  </a:schemeClr>
                </a:solidFill>
              </a:rPr>
              <a:t>Significant costs savings across many areas of business, systems and integrations </a:t>
            </a:r>
          </a:p>
          <a:p>
            <a:pPr marL="285750" indent="-285750">
              <a:spcAft>
                <a:spcPts val="600"/>
              </a:spcAft>
              <a:buFont typeface="Arial" panose="020B0604020202020204" pitchFamily="34" charset="0"/>
              <a:buChar char="•"/>
              <a:defRPr/>
            </a:pPr>
            <a:endParaRPr lang="en-US" sz="1400" dirty="0">
              <a:solidFill>
                <a:schemeClr val="tx1">
                  <a:lumMod val="75000"/>
                  <a:lumOff val="25000"/>
                </a:schemeClr>
              </a:solidFill>
            </a:endParaRPr>
          </a:p>
          <a:p>
            <a:pPr marL="285750" indent="-285750">
              <a:spcAft>
                <a:spcPts val="600"/>
              </a:spcAft>
              <a:buFont typeface="Arial" panose="020B0604020202020204" pitchFamily="34" charset="0"/>
              <a:buChar char="•"/>
              <a:defRPr/>
            </a:pPr>
            <a:endParaRPr lang="en-US" sz="1400" dirty="0">
              <a:solidFill>
                <a:schemeClr val="tx1">
                  <a:lumMod val="75000"/>
                  <a:lumOff val="25000"/>
                </a:schemeClr>
              </a:solidFill>
            </a:endParaRPr>
          </a:p>
          <a:p>
            <a:pPr marL="285750" indent="-285750">
              <a:spcAft>
                <a:spcPts val="600"/>
              </a:spcAft>
              <a:buFont typeface="Arial" panose="020B0604020202020204" pitchFamily="34" charset="0"/>
              <a:buChar char="•"/>
              <a:defRPr/>
            </a:pPr>
            <a:r>
              <a:rPr lang="en-US" sz="1400" dirty="0">
                <a:solidFill>
                  <a:schemeClr val="tx1">
                    <a:lumMod val="75000"/>
                    <a:lumOff val="25000"/>
                  </a:schemeClr>
                </a:solidFill>
              </a:rPr>
              <a:t>Reduced medical cost and complexity not only within CVS but to our customers including not only the patients but also our providers.</a:t>
            </a:r>
          </a:p>
          <a:p>
            <a:pPr>
              <a:spcAft>
                <a:spcPts val="600"/>
              </a:spcAft>
              <a:defRPr/>
            </a:pPr>
            <a:endParaRPr lang="en-US" sz="1400" dirty="0">
              <a:solidFill>
                <a:schemeClr val="tx1">
                  <a:lumMod val="75000"/>
                  <a:lumOff val="25000"/>
                </a:schemeClr>
              </a:solidFill>
            </a:endParaRPr>
          </a:p>
          <a:p>
            <a:pPr>
              <a:spcAft>
                <a:spcPts val="600"/>
              </a:spcAft>
              <a:defRPr/>
            </a:pPr>
            <a:endParaRPr lang="en-US" sz="1400" dirty="0">
              <a:solidFill>
                <a:schemeClr val="tx1">
                  <a:lumMod val="75000"/>
                  <a:lumOff val="25000"/>
                </a:schemeClr>
              </a:solidFill>
            </a:endParaRPr>
          </a:p>
          <a:p>
            <a:pPr marL="285750" indent="-285750">
              <a:spcAft>
                <a:spcPts val="600"/>
              </a:spcAft>
              <a:buFont typeface="Arial" panose="020B0604020202020204" pitchFamily="34" charset="0"/>
              <a:buChar char="•"/>
              <a:defRPr/>
            </a:pPr>
            <a:r>
              <a:rPr lang="en-US" sz="1400" dirty="0">
                <a:solidFill>
                  <a:schemeClr val="tx1">
                    <a:lumMod val="75000"/>
                    <a:lumOff val="25000"/>
                  </a:schemeClr>
                </a:solidFill>
              </a:rPr>
              <a:t>Created a better “connected” experience for all those engaging CVS.</a:t>
            </a:r>
          </a:p>
        </p:txBody>
      </p:sp>
      <p:sp>
        <p:nvSpPr>
          <p:cNvPr id="38" name="TextBox 37"/>
          <p:cNvSpPr txBox="1"/>
          <p:nvPr/>
        </p:nvSpPr>
        <p:spPr>
          <a:xfrm>
            <a:off x="1275858" y="2288576"/>
            <a:ext cx="2191738"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Potential Benefit</a:t>
            </a:r>
          </a:p>
        </p:txBody>
      </p:sp>
      <p:sp>
        <p:nvSpPr>
          <p:cNvPr id="39" name="TextBox 38"/>
          <p:cNvSpPr txBox="1"/>
          <p:nvPr/>
        </p:nvSpPr>
        <p:spPr>
          <a:xfrm>
            <a:off x="4779439" y="2288576"/>
            <a:ext cx="2000540"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Description</a:t>
            </a:r>
          </a:p>
        </p:txBody>
      </p:sp>
      <p:sp>
        <p:nvSpPr>
          <p:cNvPr id="40" name="TextBox 39"/>
          <p:cNvSpPr txBox="1"/>
          <p:nvPr/>
        </p:nvSpPr>
        <p:spPr>
          <a:xfrm>
            <a:off x="8800905" y="2288576"/>
            <a:ext cx="2200594" cy="294640"/>
          </a:xfrm>
          <a:prstGeom prst="rect">
            <a:avLst/>
          </a:prstGeom>
          <a:noFill/>
        </p:spPr>
        <p:txBody>
          <a:bodyPr wrap="square" lIns="0" tIns="0" rIns="0" bIns="0" rtlCol="0">
            <a:noAutofit/>
          </a:bodyPr>
          <a:lstStyle/>
          <a:p>
            <a:pPr algn="ctr" defTabSz="456758" fontAlgn="base">
              <a:spcBef>
                <a:spcPts val="1200"/>
              </a:spcBef>
            </a:pPr>
            <a:r>
              <a:rPr lang="en-US" sz="1600" b="1" dirty="0">
                <a:solidFill>
                  <a:schemeClr val="accent2"/>
                </a:solidFill>
                <a:cs typeface="Open Sans Light"/>
              </a:rPr>
              <a:t>Positive Outcomes</a:t>
            </a:r>
          </a:p>
        </p:txBody>
      </p:sp>
      <p:sp>
        <p:nvSpPr>
          <p:cNvPr id="41" name="Freeform 4886"/>
          <p:cNvSpPr>
            <a:spLocks/>
          </p:cNvSpPr>
          <p:nvPr/>
        </p:nvSpPr>
        <p:spPr bwMode="auto">
          <a:xfrm>
            <a:off x="691219" y="3054137"/>
            <a:ext cx="291349"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grpSp>
        <p:nvGrpSpPr>
          <p:cNvPr id="6" name="Group 5">
            <a:extLst>
              <a:ext uri="{FF2B5EF4-FFF2-40B4-BE49-F238E27FC236}">
                <a16:creationId xmlns:a16="http://schemas.microsoft.com/office/drawing/2014/main" id="{AA61B8AC-AAF9-4BCC-880F-D9CE03744C1B}"/>
              </a:ext>
            </a:extLst>
          </p:cNvPr>
          <p:cNvGrpSpPr/>
          <p:nvPr/>
        </p:nvGrpSpPr>
        <p:grpSpPr>
          <a:xfrm>
            <a:off x="557699" y="3990117"/>
            <a:ext cx="550667" cy="569334"/>
            <a:chOff x="561561" y="3880782"/>
            <a:chExt cx="550667" cy="569334"/>
          </a:xfrm>
        </p:grpSpPr>
        <p:sp>
          <p:nvSpPr>
            <p:cNvPr id="33" name="Oval 32"/>
            <p:cNvSpPr/>
            <p:nvPr/>
          </p:nvSpPr>
          <p:spPr>
            <a:xfrm>
              <a:off x="561561" y="3880782"/>
              <a:ext cx="550667"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Open Sans Bold"/>
                <a:cs typeface="Open Sans Bold"/>
              </a:endParaRPr>
            </a:p>
          </p:txBody>
        </p:sp>
        <p:sp>
          <p:nvSpPr>
            <p:cNvPr id="42" name="Freeform 4886"/>
            <p:cNvSpPr>
              <a:spLocks/>
            </p:cNvSpPr>
            <p:nvPr/>
          </p:nvSpPr>
          <p:spPr bwMode="auto">
            <a:xfrm>
              <a:off x="691220" y="4026497"/>
              <a:ext cx="291349"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19" name="Rectangle 18"/>
          <p:cNvSpPr/>
          <p:nvPr/>
        </p:nvSpPr>
        <p:spPr>
          <a:xfrm>
            <a:off x="1108364" y="2668931"/>
            <a:ext cx="2862137" cy="3516347"/>
          </a:xfrm>
          <a:prstGeom prst="rect">
            <a:avLst/>
          </a:prstGeom>
        </p:spPr>
        <p:txBody>
          <a:bodyPr wrap="square" anchor="ctr">
            <a:spAutoFit/>
          </a:bodyPr>
          <a:lstStyle/>
          <a:p>
            <a:pPr>
              <a:defRPr/>
            </a:pPr>
            <a:r>
              <a:rPr lang="en-US" sz="1650" b="1" dirty="0">
                <a:solidFill>
                  <a:schemeClr val="tx1">
                    <a:lumMod val="75000"/>
                    <a:lumOff val="25000"/>
                  </a:schemeClr>
                </a:solidFill>
                <a:latin typeface="Domaine Display Bold" panose="020A0803080505060203" pitchFamily="18" charset="0"/>
              </a:rPr>
              <a:t>Costs Savings : technical, analytical, vendor, hardware etc.</a:t>
            </a:r>
          </a:p>
          <a:p>
            <a:pPr>
              <a:defRPr/>
            </a:pPr>
            <a:endParaRPr lang="en-US" sz="800" b="1" dirty="0">
              <a:solidFill>
                <a:schemeClr val="tx1">
                  <a:lumMod val="75000"/>
                  <a:lumOff val="25000"/>
                </a:schemeClr>
              </a:solidFill>
              <a:latin typeface="Domaine Display Bold" panose="020A0803080505060203" pitchFamily="18" charset="0"/>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r>
              <a:rPr lang="en-US" sz="1650" b="1" dirty="0">
                <a:solidFill>
                  <a:schemeClr val="tx1">
                    <a:lumMod val="75000"/>
                    <a:lumOff val="25000"/>
                  </a:schemeClr>
                </a:solidFill>
                <a:ea typeface="+mn-lt"/>
                <a:cs typeface="+mn-lt"/>
              </a:rPr>
              <a:t>Synergistic Savings</a:t>
            </a:r>
            <a:endParaRPr lang="en-US" sz="1650" dirty="0">
              <a:solidFill>
                <a:schemeClr val="tx1">
                  <a:lumMod val="75000"/>
                  <a:lumOff val="25000"/>
                </a:schemeClr>
              </a:solidFill>
              <a:ea typeface="+mn-lt"/>
              <a:cs typeface="+mn-lt"/>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endParaRPr lang="en-US" sz="1650" b="1" dirty="0">
              <a:solidFill>
                <a:schemeClr val="tx1">
                  <a:lumMod val="75000"/>
                  <a:lumOff val="25000"/>
                </a:schemeClr>
              </a:solidFill>
              <a:latin typeface="Domaine Display Bold" panose="020A0803080505060203" pitchFamily="18" charset="0"/>
            </a:endParaRPr>
          </a:p>
          <a:p>
            <a:pPr>
              <a:defRPr/>
            </a:pPr>
            <a:r>
              <a:rPr lang="en-US" sz="1650" b="1" dirty="0">
                <a:solidFill>
                  <a:schemeClr val="tx1">
                    <a:lumMod val="75000"/>
                    <a:lumOff val="25000"/>
                  </a:schemeClr>
                </a:solidFill>
                <a:latin typeface="Domaine Display Bold" panose="020A0803080505060203" pitchFamily="18" charset="0"/>
              </a:rPr>
              <a:t>Better customer/patient/ member care and experience.</a:t>
            </a:r>
          </a:p>
        </p:txBody>
      </p:sp>
      <p:grpSp>
        <p:nvGrpSpPr>
          <p:cNvPr id="5" name="Group 4">
            <a:extLst>
              <a:ext uri="{FF2B5EF4-FFF2-40B4-BE49-F238E27FC236}">
                <a16:creationId xmlns:a16="http://schemas.microsoft.com/office/drawing/2014/main" id="{B8918087-1A71-46A4-B894-4925630BC4D4}"/>
              </a:ext>
            </a:extLst>
          </p:cNvPr>
          <p:cNvGrpSpPr/>
          <p:nvPr/>
        </p:nvGrpSpPr>
        <p:grpSpPr>
          <a:xfrm>
            <a:off x="557699" y="5433620"/>
            <a:ext cx="550667" cy="569334"/>
            <a:chOff x="561562" y="4867204"/>
            <a:chExt cx="550667" cy="569334"/>
          </a:xfrm>
        </p:grpSpPr>
        <p:sp>
          <p:nvSpPr>
            <p:cNvPr id="18" name="Oval 17"/>
            <p:cNvSpPr/>
            <p:nvPr/>
          </p:nvSpPr>
          <p:spPr>
            <a:xfrm>
              <a:off x="561562" y="4867204"/>
              <a:ext cx="550667" cy="569334"/>
            </a:xfrm>
            <a:prstGeom prst="ellipse">
              <a:avLst/>
            </a:prstGeom>
            <a:solidFill>
              <a:schemeClr val="accent4">
                <a:lumMod val="75000"/>
              </a:schemeClr>
            </a:solid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atin typeface="Open Sans Bold"/>
                <a:cs typeface="Open Sans Bold"/>
              </a:endParaRPr>
            </a:p>
          </p:txBody>
        </p:sp>
        <p:sp>
          <p:nvSpPr>
            <p:cNvPr id="20" name="Freeform 4886"/>
            <p:cNvSpPr>
              <a:spLocks/>
            </p:cNvSpPr>
            <p:nvPr/>
          </p:nvSpPr>
          <p:spPr bwMode="auto">
            <a:xfrm>
              <a:off x="691220" y="5006234"/>
              <a:ext cx="291349" cy="291273"/>
            </a:xfrm>
            <a:custGeom>
              <a:avLst/>
              <a:gdLst>
                <a:gd name="T0" fmla="*/ 320 w 320"/>
                <a:gd name="T1" fmla="*/ 124 h 320"/>
                <a:gd name="T2" fmla="*/ 320 w 320"/>
                <a:gd name="T3" fmla="*/ 196 h 320"/>
                <a:gd name="T4" fmla="*/ 320 w 320"/>
                <a:gd name="T5" fmla="*/ 196 h 320"/>
                <a:gd name="T6" fmla="*/ 318 w 320"/>
                <a:gd name="T7" fmla="*/ 202 h 320"/>
                <a:gd name="T8" fmla="*/ 316 w 320"/>
                <a:gd name="T9" fmla="*/ 208 h 320"/>
                <a:gd name="T10" fmla="*/ 310 w 320"/>
                <a:gd name="T11" fmla="*/ 210 h 320"/>
                <a:gd name="T12" fmla="*/ 304 w 320"/>
                <a:gd name="T13" fmla="*/ 212 h 320"/>
                <a:gd name="T14" fmla="*/ 212 w 320"/>
                <a:gd name="T15" fmla="*/ 212 h 320"/>
                <a:gd name="T16" fmla="*/ 212 w 320"/>
                <a:gd name="T17" fmla="*/ 304 h 320"/>
                <a:gd name="T18" fmla="*/ 212 w 320"/>
                <a:gd name="T19" fmla="*/ 304 h 320"/>
                <a:gd name="T20" fmla="*/ 210 w 320"/>
                <a:gd name="T21" fmla="*/ 310 h 320"/>
                <a:gd name="T22" fmla="*/ 208 w 320"/>
                <a:gd name="T23" fmla="*/ 316 h 320"/>
                <a:gd name="T24" fmla="*/ 202 w 320"/>
                <a:gd name="T25" fmla="*/ 318 h 320"/>
                <a:gd name="T26" fmla="*/ 196 w 320"/>
                <a:gd name="T27" fmla="*/ 320 h 320"/>
                <a:gd name="T28" fmla="*/ 124 w 320"/>
                <a:gd name="T29" fmla="*/ 320 h 320"/>
                <a:gd name="T30" fmla="*/ 124 w 320"/>
                <a:gd name="T31" fmla="*/ 320 h 320"/>
                <a:gd name="T32" fmla="*/ 118 w 320"/>
                <a:gd name="T33" fmla="*/ 318 h 320"/>
                <a:gd name="T34" fmla="*/ 112 w 320"/>
                <a:gd name="T35" fmla="*/ 316 h 320"/>
                <a:gd name="T36" fmla="*/ 110 w 320"/>
                <a:gd name="T37" fmla="*/ 310 h 320"/>
                <a:gd name="T38" fmla="*/ 108 w 320"/>
                <a:gd name="T39" fmla="*/ 304 h 320"/>
                <a:gd name="T40" fmla="*/ 108 w 320"/>
                <a:gd name="T41" fmla="*/ 212 h 320"/>
                <a:gd name="T42" fmla="*/ 16 w 320"/>
                <a:gd name="T43" fmla="*/ 212 h 320"/>
                <a:gd name="T44" fmla="*/ 16 w 320"/>
                <a:gd name="T45" fmla="*/ 212 h 320"/>
                <a:gd name="T46" fmla="*/ 10 w 320"/>
                <a:gd name="T47" fmla="*/ 210 h 320"/>
                <a:gd name="T48" fmla="*/ 4 w 320"/>
                <a:gd name="T49" fmla="*/ 208 h 320"/>
                <a:gd name="T50" fmla="*/ 2 w 320"/>
                <a:gd name="T51" fmla="*/ 202 h 320"/>
                <a:gd name="T52" fmla="*/ 0 w 320"/>
                <a:gd name="T53" fmla="*/ 196 h 320"/>
                <a:gd name="T54" fmla="*/ 0 w 320"/>
                <a:gd name="T55" fmla="*/ 124 h 320"/>
                <a:gd name="T56" fmla="*/ 0 w 320"/>
                <a:gd name="T57" fmla="*/ 124 h 320"/>
                <a:gd name="T58" fmla="*/ 2 w 320"/>
                <a:gd name="T59" fmla="*/ 118 h 320"/>
                <a:gd name="T60" fmla="*/ 4 w 320"/>
                <a:gd name="T61" fmla="*/ 112 h 320"/>
                <a:gd name="T62" fmla="*/ 10 w 320"/>
                <a:gd name="T63" fmla="*/ 110 h 320"/>
                <a:gd name="T64" fmla="*/ 16 w 320"/>
                <a:gd name="T65" fmla="*/ 108 h 320"/>
                <a:gd name="T66" fmla="*/ 108 w 320"/>
                <a:gd name="T67" fmla="*/ 108 h 320"/>
                <a:gd name="T68" fmla="*/ 108 w 320"/>
                <a:gd name="T69" fmla="*/ 16 h 320"/>
                <a:gd name="T70" fmla="*/ 108 w 320"/>
                <a:gd name="T71" fmla="*/ 16 h 320"/>
                <a:gd name="T72" fmla="*/ 110 w 320"/>
                <a:gd name="T73" fmla="*/ 10 h 320"/>
                <a:gd name="T74" fmla="*/ 112 w 320"/>
                <a:gd name="T75" fmla="*/ 4 h 320"/>
                <a:gd name="T76" fmla="*/ 118 w 320"/>
                <a:gd name="T77" fmla="*/ 2 h 320"/>
                <a:gd name="T78" fmla="*/ 124 w 320"/>
                <a:gd name="T79" fmla="*/ 0 h 320"/>
                <a:gd name="T80" fmla="*/ 196 w 320"/>
                <a:gd name="T81" fmla="*/ 0 h 320"/>
                <a:gd name="T82" fmla="*/ 196 w 320"/>
                <a:gd name="T83" fmla="*/ 0 h 320"/>
                <a:gd name="T84" fmla="*/ 202 w 320"/>
                <a:gd name="T85" fmla="*/ 2 h 320"/>
                <a:gd name="T86" fmla="*/ 208 w 320"/>
                <a:gd name="T87" fmla="*/ 4 h 320"/>
                <a:gd name="T88" fmla="*/ 210 w 320"/>
                <a:gd name="T89" fmla="*/ 10 h 320"/>
                <a:gd name="T90" fmla="*/ 212 w 320"/>
                <a:gd name="T91" fmla="*/ 16 h 320"/>
                <a:gd name="T92" fmla="*/ 212 w 320"/>
                <a:gd name="T93" fmla="*/ 108 h 320"/>
                <a:gd name="T94" fmla="*/ 304 w 320"/>
                <a:gd name="T95" fmla="*/ 108 h 320"/>
                <a:gd name="T96" fmla="*/ 304 w 320"/>
                <a:gd name="T97" fmla="*/ 108 h 320"/>
                <a:gd name="T98" fmla="*/ 310 w 320"/>
                <a:gd name="T99" fmla="*/ 110 h 320"/>
                <a:gd name="T100" fmla="*/ 316 w 320"/>
                <a:gd name="T101" fmla="*/ 112 h 320"/>
                <a:gd name="T102" fmla="*/ 318 w 320"/>
                <a:gd name="T103" fmla="*/ 118 h 320"/>
                <a:gd name="T104" fmla="*/ 320 w 320"/>
                <a:gd name="T105" fmla="*/ 124 h 320"/>
                <a:gd name="T106" fmla="*/ 320 w 320"/>
                <a:gd name="T107" fmla="*/ 12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20">
                  <a:moveTo>
                    <a:pt x="320" y="124"/>
                  </a:moveTo>
                  <a:lnTo>
                    <a:pt x="320" y="196"/>
                  </a:lnTo>
                  <a:lnTo>
                    <a:pt x="320" y="196"/>
                  </a:lnTo>
                  <a:lnTo>
                    <a:pt x="318" y="202"/>
                  </a:lnTo>
                  <a:lnTo>
                    <a:pt x="316" y="208"/>
                  </a:lnTo>
                  <a:lnTo>
                    <a:pt x="310" y="210"/>
                  </a:lnTo>
                  <a:lnTo>
                    <a:pt x="304" y="212"/>
                  </a:lnTo>
                  <a:lnTo>
                    <a:pt x="212" y="212"/>
                  </a:lnTo>
                  <a:lnTo>
                    <a:pt x="212" y="304"/>
                  </a:lnTo>
                  <a:lnTo>
                    <a:pt x="212" y="304"/>
                  </a:lnTo>
                  <a:lnTo>
                    <a:pt x="210" y="310"/>
                  </a:lnTo>
                  <a:lnTo>
                    <a:pt x="208" y="316"/>
                  </a:lnTo>
                  <a:lnTo>
                    <a:pt x="202" y="318"/>
                  </a:lnTo>
                  <a:lnTo>
                    <a:pt x="196" y="320"/>
                  </a:lnTo>
                  <a:lnTo>
                    <a:pt x="124" y="320"/>
                  </a:lnTo>
                  <a:lnTo>
                    <a:pt x="124" y="320"/>
                  </a:lnTo>
                  <a:lnTo>
                    <a:pt x="118" y="318"/>
                  </a:lnTo>
                  <a:lnTo>
                    <a:pt x="112" y="316"/>
                  </a:lnTo>
                  <a:lnTo>
                    <a:pt x="110" y="310"/>
                  </a:lnTo>
                  <a:lnTo>
                    <a:pt x="108" y="304"/>
                  </a:lnTo>
                  <a:lnTo>
                    <a:pt x="108" y="212"/>
                  </a:lnTo>
                  <a:lnTo>
                    <a:pt x="16" y="212"/>
                  </a:lnTo>
                  <a:lnTo>
                    <a:pt x="16" y="212"/>
                  </a:lnTo>
                  <a:lnTo>
                    <a:pt x="10" y="210"/>
                  </a:lnTo>
                  <a:lnTo>
                    <a:pt x="4" y="208"/>
                  </a:lnTo>
                  <a:lnTo>
                    <a:pt x="2" y="202"/>
                  </a:lnTo>
                  <a:lnTo>
                    <a:pt x="0" y="196"/>
                  </a:lnTo>
                  <a:lnTo>
                    <a:pt x="0" y="124"/>
                  </a:lnTo>
                  <a:lnTo>
                    <a:pt x="0" y="124"/>
                  </a:lnTo>
                  <a:lnTo>
                    <a:pt x="2" y="118"/>
                  </a:lnTo>
                  <a:lnTo>
                    <a:pt x="4" y="112"/>
                  </a:lnTo>
                  <a:lnTo>
                    <a:pt x="10" y="110"/>
                  </a:lnTo>
                  <a:lnTo>
                    <a:pt x="16" y="108"/>
                  </a:lnTo>
                  <a:lnTo>
                    <a:pt x="108" y="108"/>
                  </a:lnTo>
                  <a:lnTo>
                    <a:pt x="108" y="16"/>
                  </a:lnTo>
                  <a:lnTo>
                    <a:pt x="108" y="16"/>
                  </a:lnTo>
                  <a:lnTo>
                    <a:pt x="110" y="10"/>
                  </a:lnTo>
                  <a:lnTo>
                    <a:pt x="112" y="4"/>
                  </a:lnTo>
                  <a:lnTo>
                    <a:pt x="118" y="2"/>
                  </a:lnTo>
                  <a:lnTo>
                    <a:pt x="124" y="0"/>
                  </a:lnTo>
                  <a:lnTo>
                    <a:pt x="196" y="0"/>
                  </a:lnTo>
                  <a:lnTo>
                    <a:pt x="196" y="0"/>
                  </a:lnTo>
                  <a:lnTo>
                    <a:pt x="202" y="2"/>
                  </a:lnTo>
                  <a:lnTo>
                    <a:pt x="208" y="4"/>
                  </a:lnTo>
                  <a:lnTo>
                    <a:pt x="210" y="10"/>
                  </a:lnTo>
                  <a:lnTo>
                    <a:pt x="212" y="16"/>
                  </a:lnTo>
                  <a:lnTo>
                    <a:pt x="212" y="108"/>
                  </a:lnTo>
                  <a:lnTo>
                    <a:pt x="304" y="108"/>
                  </a:lnTo>
                  <a:lnTo>
                    <a:pt x="304" y="108"/>
                  </a:lnTo>
                  <a:lnTo>
                    <a:pt x="310" y="110"/>
                  </a:lnTo>
                  <a:lnTo>
                    <a:pt x="316" y="112"/>
                  </a:lnTo>
                  <a:lnTo>
                    <a:pt x="318" y="118"/>
                  </a:lnTo>
                  <a:lnTo>
                    <a:pt x="320" y="124"/>
                  </a:lnTo>
                  <a:lnTo>
                    <a:pt x="320" y="1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50714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96379"/>
            <a:ext cx="10070123" cy="476805"/>
          </a:xfrm>
        </p:spPr>
        <p:txBody>
          <a:bodyPr/>
          <a:lstStyle/>
          <a:p>
            <a:r>
              <a:rPr lang="en-US" dirty="0">
                <a:latin typeface="Arial" panose="020B0604020202020204" pitchFamily="34" charset="0"/>
                <a:ea typeface="Helvetica Neue" panose="02000503000000020004" pitchFamily="2" charset="0"/>
                <a:cs typeface="Arial" panose="020B0604020202020204" pitchFamily="34" charset="0"/>
              </a:rPr>
              <a:t>Why is it important to CVS Health?</a:t>
            </a: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9295157-1AFA-984A-8ED1-5DE6D1BAEBE9}"/>
              </a:ext>
            </a:extLst>
          </p:cNvPr>
          <p:cNvSpPr txBox="1">
            <a:spLocks/>
          </p:cNvSpPr>
          <p:nvPr/>
        </p:nvSpPr>
        <p:spPr>
          <a:xfrm>
            <a:off x="1258327" y="1748964"/>
            <a:ext cx="4198067" cy="292944"/>
          </a:xfrm>
          <a:prstGeom prst="rect">
            <a:avLst/>
          </a:prstGeom>
        </p:spPr>
        <p:txBody>
          <a:bodyPr vert="horz" lIns="0" tIns="0" rIns="68580"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pPr marL="0" marR="0" lvl="0" indent="0" algn="ctr" defTabSz="457189" rtl="0" eaLnBrk="1" fontAlgn="auto" latinLnBrk="0" hangingPunct="1">
              <a:lnSpc>
                <a:spcPct val="90000"/>
              </a:lnSpc>
              <a:spcBef>
                <a:spcPct val="0"/>
              </a:spcBef>
              <a:spcAft>
                <a:spcPts val="0"/>
              </a:spcAft>
              <a:buClrTx/>
              <a:buSzTx/>
              <a:buFontTx/>
              <a:buNone/>
              <a:tabLst/>
              <a:defRPr/>
            </a:pPr>
            <a:r>
              <a:rPr kumimoji="0" lang="en-US" sz="1950" b="1" i="0" u="none" strike="noStrike" kern="1200" cap="none" spc="0" normalizeH="0" baseline="0" noProof="0" dirty="0">
                <a:ln>
                  <a:noFill/>
                </a:ln>
                <a:solidFill>
                  <a:prstClr val="black"/>
                </a:solidFill>
                <a:effectLst/>
                <a:uLnTx/>
                <a:uFillTx/>
                <a:latin typeface="Arial" panose="020B0604020202020204" pitchFamily="34" charset="0"/>
                <a:ea typeface="Helvetica Neue" panose="02000503000000020004" pitchFamily="2" charset="0"/>
                <a:cs typeface="Arial" panose="020B0604020202020204" pitchFamily="34" charset="0"/>
                <a:sym typeface="Helvetica Light"/>
              </a:rPr>
              <a:t>Our Strategic Imperatives</a:t>
            </a:r>
          </a:p>
        </p:txBody>
      </p:sp>
      <p:sp>
        <p:nvSpPr>
          <p:cNvPr id="5" name="TextBox 4">
            <a:extLst>
              <a:ext uri="{FF2B5EF4-FFF2-40B4-BE49-F238E27FC236}">
                <a16:creationId xmlns:a16="http://schemas.microsoft.com/office/drawing/2014/main" id="{5FDE9217-A6C0-944B-A259-24A06FEF5407}"/>
              </a:ext>
            </a:extLst>
          </p:cNvPr>
          <p:cNvSpPr txBox="1"/>
          <p:nvPr/>
        </p:nvSpPr>
        <p:spPr>
          <a:xfrm>
            <a:off x="1247317" y="2035704"/>
            <a:ext cx="4198067" cy="246221"/>
          </a:xfrm>
          <a:prstGeom prst="rect">
            <a:avLst/>
          </a:prstGeom>
          <a:noFill/>
        </p:spPr>
        <p:txBody>
          <a:bodyPr wrap="square" lIns="0" tIns="0" rIns="0" bIns="0"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C0000"/>
                </a:solidFill>
                <a:effectLst/>
                <a:uLnTx/>
                <a:uFillTx/>
                <a:latin typeface="Arial" panose="020B0604020202020204" pitchFamily="34" charset="0"/>
                <a:ea typeface="+mn-ea"/>
                <a:cs typeface="Arial" panose="020B0604020202020204" pitchFamily="34" charset="0"/>
                <a:sym typeface="Helvetica Light"/>
              </a:rPr>
              <a:t>Start with the consumer …</a:t>
            </a:r>
          </a:p>
        </p:txBody>
      </p:sp>
      <p:cxnSp>
        <p:nvCxnSpPr>
          <p:cNvPr id="7" name="Straight Connector 6">
            <a:extLst>
              <a:ext uri="{FF2B5EF4-FFF2-40B4-BE49-F238E27FC236}">
                <a16:creationId xmlns:a16="http://schemas.microsoft.com/office/drawing/2014/main" id="{448F8278-0281-0B4A-B31D-2F9579743FCD}"/>
              </a:ext>
            </a:extLst>
          </p:cNvPr>
          <p:cNvCxnSpPr>
            <a:cxnSpLocks/>
          </p:cNvCxnSpPr>
          <p:nvPr/>
        </p:nvCxnSpPr>
        <p:spPr bwMode="gray">
          <a:xfrm>
            <a:off x="484820" y="2335402"/>
            <a:ext cx="5630966" cy="0"/>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369E8F2-760A-E14C-A794-DB2608FAF8A1}"/>
              </a:ext>
            </a:extLst>
          </p:cNvPr>
          <p:cNvSpPr txBox="1"/>
          <p:nvPr/>
        </p:nvSpPr>
        <p:spPr>
          <a:xfrm>
            <a:off x="6485890" y="2036807"/>
            <a:ext cx="5035371" cy="246221"/>
          </a:xfrm>
          <a:prstGeom prst="rect">
            <a:avLst/>
          </a:prstGeom>
          <a:noFill/>
        </p:spPr>
        <p:txBody>
          <a:bodyPr wrap="square" lIns="0" tIns="0" rIns="0" bIns="0"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C0000"/>
                </a:solidFill>
                <a:effectLst/>
                <a:uLnTx/>
                <a:uFillTx/>
                <a:latin typeface="Arial" panose="020B0604020202020204" pitchFamily="34" charset="0"/>
                <a:ea typeface="+mn-ea"/>
                <a:cs typeface="Arial" panose="020B0604020202020204" pitchFamily="34" charset="0"/>
                <a:sym typeface="Helvetica Light"/>
              </a:rPr>
              <a:t>… to transform our business and industry.</a:t>
            </a:r>
          </a:p>
        </p:txBody>
      </p:sp>
      <p:cxnSp>
        <p:nvCxnSpPr>
          <p:cNvPr id="9" name="Straight Connector 8">
            <a:extLst>
              <a:ext uri="{FF2B5EF4-FFF2-40B4-BE49-F238E27FC236}">
                <a16:creationId xmlns:a16="http://schemas.microsoft.com/office/drawing/2014/main" id="{B865B19A-51DB-C943-963C-F4C0E2202868}"/>
              </a:ext>
            </a:extLst>
          </p:cNvPr>
          <p:cNvCxnSpPr>
            <a:cxnSpLocks/>
          </p:cNvCxnSpPr>
          <p:nvPr/>
        </p:nvCxnSpPr>
        <p:spPr bwMode="gray">
          <a:xfrm flipV="1">
            <a:off x="6188093" y="2314084"/>
            <a:ext cx="5630966" cy="23972"/>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22A95C4-8061-354E-9A3D-D259261B08E9}"/>
              </a:ext>
            </a:extLst>
          </p:cNvPr>
          <p:cNvSpPr txBox="1"/>
          <p:nvPr/>
        </p:nvSpPr>
        <p:spPr>
          <a:xfrm>
            <a:off x="763007" y="3226573"/>
            <a:ext cx="1325848" cy="638636"/>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Be local</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Engage people with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the care they need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where they need it</a:t>
            </a:r>
          </a:p>
        </p:txBody>
      </p:sp>
      <p:sp>
        <p:nvSpPr>
          <p:cNvPr id="11" name="TextBox 10">
            <a:extLst>
              <a:ext uri="{FF2B5EF4-FFF2-40B4-BE49-F238E27FC236}">
                <a16:creationId xmlns:a16="http://schemas.microsoft.com/office/drawing/2014/main" id="{A0306540-68B3-7F49-AE1B-8B6C61BDC16E}"/>
              </a:ext>
            </a:extLst>
          </p:cNvPr>
          <p:cNvSpPr txBox="1"/>
          <p:nvPr/>
        </p:nvSpPr>
        <p:spPr>
          <a:xfrm>
            <a:off x="4383250" y="3258215"/>
            <a:ext cx="1562126" cy="638636"/>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Improve health</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Help people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achieve better health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at a lower cost</a:t>
            </a:r>
          </a:p>
        </p:txBody>
      </p:sp>
      <p:sp>
        <p:nvSpPr>
          <p:cNvPr id="12" name="TextBox 11">
            <a:extLst>
              <a:ext uri="{FF2B5EF4-FFF2-40B4-BE49-F238E27FC236}">
                <a16:creationId xmlns:a16="http://schemas.microsoft.com/office/drawing/2014/main" id="{3480F4EB-2C68-0949-B99B-CC68E46DC941}"/>
              </a:ext>
            </a:extLst>
          </p:cNvPr>
          <p:cNvSpPr txBox="1"/>
          <p:nvPr/>
        </p:nvSpPr>
        <p:spPr>
          <a:xfrm>
            <a:off x="2625469" y="3263594"/>
            <a:ext cx="1325848" cy="477054"/>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Helvetica Light"/>
              </a:rPr>
              <a:t>Make it simple</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Make a complicated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system easier for all</a:t>
            </a:r>
          </a:p>
        </p:txBody>
      </p:sp>
      <p:sp>
        <p:nvSpPr>
          <p:cNvPr id="13" name="Freeform 21">
            <a:extLst>
              <a:ext uri="{FF2B5EF4-FFF2-40B4-BE49-F238E27FC236}">
                <a16:creationId xmlns:a16="http://schemas.microsoft.com/office/drawing/2014/main" id="{FD1ED530-CAB8-EC42-84B4-E31A736F758C}"/>
              </a:ext>
            </a:extLst>
          </p:cNvPr>
          <p:cNvSpPr>
            <a:spLocks noChangeAspect="1" noEditPoints="1"/>
          </p:cNvSpPr>
          <p:nvPr/>
        </p:nvSpPr>
        <p:spPr bwMode="auto">
          <a:xfrm>
            <a:off x="1292670" y="2725404"/>
            <a:ext cx="266522" cy="389636"/>
          </a:xfrm>
          <a:custGeom>
            <a:avLst/>
            <a:gdLst>
              <a:gd name="T0" fmla="*/ 1760 w 3544"/>
              <a:gd name="T1" fmla="*/ 5186 h 5186"/>
              <a:gd name="T2" fmla="*/ 237 w 3544"/>
              <a:gd name="T3" fmla="*/ 2658 h 5186"/>
              <a:gd name="T4" fmla="*/ 0 w 3544"/>
              <a:gd name="T5" fmla="*/ 1772 h 5186"/>
              <a:gd name="T6" fmla="*/ 139 w 3544"/>
              <a:gd name="T7" fmla="*/ 1083 h 5186"/>
              <a:gd name="T8" fmla="*/ 519 w 3544"/>
              <a:gd name="T9" fmla="*/ 519 h 5186"/>
              <a:gd name="T10" fmla="*/ 1082 w 3544"/>
              <a:gd name="T11" fmla="*/ 139 h 5186"/>
              <a:gd name="T12" fmla="*/ 1772 w 3544"/>
              <a:gd name="T13" fmla="*/ 0 h 5186"/>
              <a:gd name="T14" fmla="*/ 2462 w 3544"/>
              <a:gd name="T15" fmla="*/ 139 h 5186"/>
              <a:gd name="T16" fmla="*/ 3025 w 3544"/>
              <a:gd name="T17" fmla="*/ 519 h 5186"/>
              <a:gd name="T18" fmla="*/ 3405 w 3544"/>
              <a:gd name="T19" fmla="*/ 1083 h 5186"/>
              <a:gd name="T20" fmla="*/ 3544 w 3544"/>
              <a:gd name="T21" fmla="*/ 1772 h 5186"/>
              <a:gd name="T22" fmla="*/ 3446 w 3544"/>
              <a:gd name="T23" fmla="*/ 2319 h 5186"/>
              <a:gd name="T24" fmla="*/ 3203 w 3544"/>
              <a:gd name="T25" fmla="*/ 2816 h 5186"/>
              <a:gd name="T26" fmla="*/ 3202 w 3544"/>
              <a:gd name="T27" fmla="*/ 2819 h 5186"/>
              <a:gd name="T28" fmla="*/ 1760 w 3544"/>
              <a:gd name="T29" fmla="*/ 5186 h 5186"/>
              <a:gd name="T30" fmla="*/ 431 w 3544"/>
              <a:gd name="T31" fmla="*/ 2544 h 5186"/>
              <a:gd name="T32" fmla="*/ 1761 w 3544"/>
              <a:gd name="T33" fmla="*/ 4752 h 5186"/>
              <a:gd name="T34" fmla="*/ 3009 w 3544"/>
              <a:gd name="T35" fmla="*/ 2703 h 5186"/>
              <a:gd name="T36" fmla="*/ 3319 w 3544"/>
              <a:gd name="T37" fmla="*/ 1772 h 5186"/>
              <a:gd name="T38" fmla="*/ 1772 w 3544"/>
              <a:gd name="T39" fmla="*/ 225 h 5186"/>
              <a:gd name="T40" fmla="*/ 225 w 3544"/>
              <a:gd name="T41" fmla="*/ 1772 h 5186"/>
              <a:gd name="T42" fmla="*/ 431 w 3544"/>
              <a:gd name="T43" fmla="*/ 2544 h 5186"/>
              <a:gd name="T44" fmla="*/ 1785 w 3544"/>
              <a:gd name="T45" fmla="*/ 2799 h 5186"/>
              <a:gd name="T46" fmla="*/ 872 w 3544"/>
              <a:gd name="T47" fmla="*/ 1884 h 5186"/>
              <a:gd name="T48" fmla="*/ 778 w 3544"/>
              <a:gd name="T49" fmla="*/ 1657 h 5186"/>
              <a:gd name="T50" fmla="*/ 872 w 3544"/>
              <a:gd name="T51" fmla="*/ 1430 h 5186"/>
              <a:gd name="T52" fmla="*/ 1167 w 3544"/>
              <a:gd name="T53" fmla="*/ 1135 h 5186"/>
              <a:gd name="T54" fmla="*/ 1394 w 3544"/>
              <a:gd name="T55" fmla="*/ 1041 h 5186"/>
              <a:gd name="T56" fmla="*/ 1622 w 3544"/>
              <a:gd name="T57" fmla="*/ 1135 h 5186"/>
              <a:gd name="T58" fmla="*/ 1785 w 3544"/>
              <a:gd name="T59" fmla="*/ 1298 h 5186"/>
              <a:gd name="T60" fmla="*/ 1948 w 3544"/>
              <a:gd name="T61" fmla="*/ 1135 h 5186"/>
              <a:gd name="T62" fmla="*/ 2175 w 3544"/>
              <a:gd name="T63" fmla="*/ 1041 h 5186"/>
              <a:gd name="T64" fmla="*/ 2403 w 3544"/>
              <a:gd name="T65" fmla="*/ 1135 h 5186"/>
              <a:gd name="T66" fmla="*/ 2698 w 3544"/>
              <a:gd name="T67" fmla="*/ 1430 h 5186"/>
              <a:gd name="T68" fmla="*/ 2698 w 3544"/>
              <a:gd name="T69" fmla="*/ 1884 h 5186"/>
              <a:gd name="T70" fmla="*/ 1785 w 3544"/>
              <a:gd name="T71" fmla="*/ 2799 h 5186"/>
              <a:gd name="T72" fmla="*/ 1394 w 3544"/>
              <a:gd name="T73" fmla="*/ 1266 h 5186"/>
              <a:gd name="T74" fmla="*/ 1326 w 3544"/>
              <a:gd name="T75" fmla="*/ 1294 h 5186"/>
              <a:gd name="T76" fmla="*/ 1031 w 3544"/>
              <a:gd name="T77" fmla="*/ 1589 h 5186"/>
              <a:gd name="T78" fmla="*/ 1003 w 3544"/>
              <a:gd name="T79" fmla="*/ 1657 h 5186"/>
              <a:gd name="T80" fmla="*/ 1031 w 3544"/>
              <a:gd name="T81" fmla="*/ 1725 h 5186"/>
              <a:gd name="T82" fmla="*/ 1785 w 3544"/>
              <a:gd name="T83" fmla="*/ 2480 h 5186"/>
              <a:gd name="T84" fmla="*/ 2539 w 3544"/>
              <a:gd name="T85" fmla="*/ 1725 h 5186"/>
              <a:gd name="T86" fmla="*/ 2539 w 3544"/>
              <a:gd name="T87" fmla="*/ 1589 h 5186"/>
              <a:gd name="T88" fmla="*/ 2243 w 3544"/>
              <a:gd name="T89" fmla="*/ 1294 h 5186"/>
              <a:gd name="T90" fmla="*/ 2175 w 3544"/>
              <a:gd name="T91" fmla="*/ 1266 h 5186"/>
              <a:gd name="T92" fmla="*/ 2107 w 3544"/>
              <a:gd name="T93" fmla="*/ 1294 h 5186"/>
              <a:gd name="T94" fmla="*/ 1785 w 3544"/>
              <a:gd name="T95" fmla="*/ 1616 h 5186"/>
              <a:gd name="T96" fmla="*/ 1462 w 3544"/>
              <a:gd name="T97" fmla="*/ 1294 h 5186"/>
              <a:gd name="T98" fmla="*/ 1394 w 3544"/>
              <a:gd name="T99" fmla="*/ 1266 h 5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44" h="5186">
                <a:moveTo>
                  <a:pt x="1760" y="5186"/>
                </a:moveTo>
                <a:cubicBezTo>
                  <a:pt x="237" y="2658"/>
                  <a:pt x="237" y="2658"/>
                  <a:pt x="237" y="2658"/>
                </a:cubicBezTo>
                <a:cubicBezTo>
                  <a:pt x="82" y="2390"/>
                  <a:pt x="0" y="2083"/>
                  <a:pt x="0" y="1772"/>
                </a:cubicBezTo>
                <a:cubicBezTo>
                  <a:pt x="0" y="1533"/>
                  <a:pt x="47" y="1301"/>
                  <a:pt x="139" y="1083"/>
                </a:cubicBezTo>
                <a:cubicBezTo>
                  <a:pt x="228" y="871"/>
                  <a:pt x="356" y="682"/>
                  <a:pt x="519" y="519"/>
                </a:cubicBezTo>
                <a:cubicBezTo>
                  <a:pt x="682" y="357"/>
                  <a:pt x="871" y="229"/>
                  <a:pt x="1082" y="139"/>
                </a:cubicBezTo>
                <a:cubicBezTo>
                  <a:pt x="1301" y="47"/>
                  <a:pt x="1533" y="0"/>
                  <a:pt x="1772" y="0"/>
                </a:cubicBezTo>
                <a:cubicBezTo>
                  <a:pt x="2011" y="0"/>
                  <a:pt x="2243" y="47"/>
                  <a:pt x="2462" y="139"/>
                </a:cubicBezTo>
                <a:cubicBezTo>
                  <a:pt x="2673" y="229"/>
                  <a:pt x="2862" y="357"/>
                  <a:pt x="3025" y="519"/>
                </a:cubicBezTo>
                <a:cubicBezTo>
                  <a:pt x="3188" y="682"/>
                  <a:pt x="3316" y="871"/>
                  <a:pt x="3405" y="1083"/>
                </a:cubicBezTo>
                <a:cubicBezTo>
                  <a:pt x="3497" y="1301"/>
                  <a:pt x="3544" y="1533"/>
                  <a:pt x="3544" y="1772"/>
                </a:cubicBezTo>
                <a:cubicBezTo>
                  <a:pt x="3544" y="1958"/>
                  <a:pt x="3512" y="2136"/>
                  <a:pt x="3446" y="2319"/>
                </a:cubicBezTo>
                <a:cubicBezTo>
                  <a:pt x="3381" y="2498"/>
                  <a:pt x="3291" y="2663"/>
                  <a:pt x="3203" y="2816"/>
                </a:cubicBezTo>
                <a:cubicBezTo>
                  <a:pt x="3202" y="2819"/>
                  <a:pt x="3202" y="2819"/>
                  <a:pt x="3202" y="2819"/>
                </a:cubicBezTo>
                <a:cubicBezTo>
                  <a:pt x="1760" y="5186"/>
                  <a:pt x="1760" y="5186"/>
                  <a:pt x="1760" y="5186"/>
                </a:cubicBezTo>
                <a:close/>
                <a:moveTo>
                  <a:pt x="431" y="2544"/>
                </a:moveTo>
                <a:cubicBezTo>
                  <a:pt x="1761" y="4752"/>
                  <a:pt x="1761" y="4752"/>
                  <a:pt x="1761" y="4752"/>
                </a:cubicBezTo>
                <a:cubicBezTo>
                  <a:pt x="3009" y="2703"/>
                  <a:pt x="3009" y="2703"/>
                  <a:pt x="3009" y="2703"/>
                </a:cubicBezTo>
                <a:cubicBezTo>
                  <a:pt x="3205" y="2361"/>
                  <a:pt x="3319" y="2099"/>
                  <a:pt x="3319" y="1772"/>
                </a:cubicBezTo>
                <a:cubicBezTo>
                  <a:pt x="3319" y="919"/>
                  <a:pt x="2625" y="225"/>
                  <a:pt x="1772" y="225"/>
                </a:cubicBezTo>
                <a:cubicBezTo>
                  <a:pt x="919" y="225"/>
                  <a:pt x="225" y="919"/>
                  <a:pt x="225" y="1772"/>
                </a:cubicBezTo>
                <a:cubicBezTo>
                  <a:pt x="225" y="2043"/>
                  <a:pt x="296" y="2310"/>
                  <a:pt x="431" y="2544"/>
                </a:cubicBezTo>
                <a:close/>
                <a:moveTo>
                  <a:pt x="1785" y="2799"/>
                </a:moveTo>
                <a:cubicBezTo>
                  <a:pt x="872" y="1884"/>
                  <a:pt x="872" y="1884"/>
                  <a:pt x="872" y="1884"/>
                </a:cubicBezTo>
                <a:cubicBezTo>
                  <a:pt x="811" y="1824"/>
                  <a:pt x="778" y="1743"/>
                  <a:pt x="778" y="1657"/>
                </a:cubicBezTo>
                <a:cubicBezTo>
                  <a:pt x="778" y="1571"/>
                  <a:pt x="811" y="1491"/>
                  <a:pt x="872" y="1430"/>
                </a:cubicBezTo>
                <a:cubicBezTo>
                  <a:pt x="1167" y="1135"/>
                  <a:pt x="1167" y="1135"/>
                  <a:pt x="1167" y="1135"/>
                </a:cubicBezTo>
                <a:cubicBezTo>
                  <a:pt x="1228" y="1074"/>
                  <a:pt x="1308" y="1041"/>
                  <a:pt x="1394" y="1041"/>
                </a:cubicBezTo>
                <a:cubicBezTo>
                  <a:pt x="1480" y="1041"/>
                  <a:pt x="1561" y="1074"/>
                  <a:pt x="1622" y="1135"/>
                </a:cubicBezTo>
                <a:cubicBezTo>
                  <a:pt x="1785" y="1298"/>
                  <a:pt x="1785" y="1298"/>
                  <a:pt x="1785" y="1298"/>
                </a:cubicBezTo>
                <a:cubicBezTo>
                  <a:pt x="1948" y="1135"/>
                  <a:pt x="1948" y="1135"/>
                  <a:pt x="1948" y="1135"/>
                </a:cubicBezTo>
                <a:cubicBezTo>
                  <a:pt x="2009" y="1074"/>
                  <a:pt x="2090" y="1041"/>
                  <a:pt x="2175" y="1041"/>
                </a:cubicBezTo>
                <a:cubicBezTo>
                  <a:pt x="2261" y="1041"/>
                  <a:pt x="2342" y="1074"/>
                  <a:pt x="2403" y="1135"/>
                </a:cubicBezTo>
                <a:cubicBezTo>
                  <a:pt x="2698" y="1430"/>
                  <a:pt x="2698" y="1430"/>
                  <a:pt x="2698" y="1430"/>
                </a:cubicBezTo>
                <a:cubicBezTo>
                  <a:pt x="2823" y="1555"/>
                  <a:pt x="2823" y="1759"/>
                  <a:pt x="2698" y="1884"/>
                </a:cubicBezTo>
                <a:cubicBezTo>
                  <a:pt x="1785" y="2799"/>
                  <a:pt x="1785" y="2799"/>
                  <a:pt x="1785" y="2799"/>
                </a:cubicBezTo>
                <a:close/>
                <a:moveTo>
                  <a:pt x="1394" y="1266"/>
                </a:moveTo>
                <a:cubicBezTo>
                  <a:pt x="1369" y="1266"/>
                  <a:pt x="1344" y="1276"/>
                  <a:pt x="1326" y="1294"/>
                </a:cubicBezTo>
                <a:cubicBezTo>
                  <a:pt x="1031" y="1589"/>
                  <a:pt x="1031" y="1589"/>
                  <a:pt x="1031" y="1589"/>
                </a:cubicBezTo>
                <a:cubicBezTo>
                  <a:pt x="1013" y="1608"/>
                  <a:pt x="1003" y="1632"/>
                  <a:pt x="1003" y="1657"/>
                </a:cubicBezTo>
                <a:cubicBezTo>
                  <a:pt x="1003" y="1683"/>
                  <a:pt x="1013" y="1707"/>
                  <a:pt x="1031" y="1725"/>
                </a:cubicBezTo>
                <a:cubicBezTo>
                  <a:pt x="1785" y="2480"/>
                  <a:pt x="1785" y="2480"/>
                  <a:pt x="1785" y="2480"/>
                </a:cubicBezTo>
                <a:cubicBezTo>
                  <a:pt x="2539" y="1725"/>
                  <a:pt x="2539" y="1725"/>
                  <a:pt x="2539" y="1725"/>
                </a:cubicBezTo>
                <a:cubicBezTo>
                  <a:pt x="2576" y="1688"/>
                  <a:pt x="2576" y="1627"/>
                  <a:pt x="2539" y="1589"/>
                </a:cubicBezTo>
                <a:cubicBezTo>
                  <a:pt x="2243" y="1294"/>
                  <a:pt x="2243" y="1294"/>
                  <a:pt x="2243" y="1294"/>
                </a:cubicBezTo>
                <a:cubicBezTo>
                  <a:pt x="2225" y="1276"/>
                  <a:pt x="2201" y="1266"/>
                  <a:pt x="2175" y="1266"/>
                </a:cubicBezTo>
                <a:cubicBezTo>
                  <a:pt x="2150" y="1266"/>
                  <a:pt x="2125" y="1276"/>
                  <a:pt x="2107" y="1294"/>
                </a:cubicBezTo>
                <a:cubicBezTo>
                  <a:pt x="1785" y="1616"/>
                  <a:pt x="1785" y="1616"/>
                  <a:pt x="1785" y="1616"/>
                </a:cubicBezTo>
                <a:cubicBezTo>
                  <a:pt x="1462" y="1294"/>
                  <a:pt x="1462" y="1294"/>
                  <a:pt x="1462" y="1294"/>
                </a:cubicBezTo>
                <a:cubicBezTo>
                  <a:pt x="1444" y="1276"/>
                  <a:pt x="1420" y="1266"/>
                  <a:pt x="1394" y="1266"/>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Open Sans"/>
              <a:ea typeface="+mn-ea"/>
              <a:cs typeface="+mn-cs"/>
              <a:sym typeface="Helvetica Light"/>
            </a:endParaRPr>
          </a:p>
        </p:txBody>
      </p:sp>
      <p:sp>
        <p:nvSpPr>
          <p:cNvPr id="19" name="TextBox 18">
            <a:extLst>
              <a:ext uri="{FF2B5EF4-FFF2-40B4-BE49-F238E27FC236}">
                <a16:creationId xmlns:a16="http://schemas.microsoft.com/office/drawing/2014/main" id="{63B74343-30A0-2449-97FD-2C6DC2C6F5FF}"/>
              </a:ext>
            </a:extLst>
          </p:cNvPr>
          <p:cNvSpPr txBox="1"/>
          <p:nvPr/>
        </p:nvSpPr>
        <p:spPr>
          <a:xfrm>
            <a:off x="10029390" y="3096905"/>
            <a:ext cx="1766613" cy="946413"/>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Optimize performance </a:t>
            </a:r>
            <a:b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and service </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Ensure our people, processes and technology enable our strategy</a:t>
            </a:r>
          </a:p>
        </p:txBody>
      </p:sp>
      <p:sp>
        <p:nvSpPr>
          <p:cNvPr id="20" name="TextBox 19">
            <a:extLst>
              <a:ext uri="{FF2B5EF4-FFF2-40B4-BE49-F238E27FC236}">
                <a16:creationId xmlns:a16="http://schemas.microsoft.com/office/drawing/2014/main" id="{324DA364-55EB-184A-9F42-F27810F78718}"/>
              </a:ext>
            </a:extLst>
          </p:cNvPr>
          <p:cNvSpPr txBox="1"/>
          <p:nvPr/>
        </p:nvSpPr>
        <p:spPr>
          <a:xfrm>
            <a:off x="8100457" y="3226571"/>
            <a:ext cx="1732979" cy="638636"/>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Attract and inspire</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Unlock the power of </a:t>
            </a:r>
            <a:b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b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our people to transform health care</a:t>
            </a:r>
          </a:p>
        </p:txBody>
      </p:sp>
      <p:sp>
        <p:nvSpPr>
          <p:cNvPr id="21" name="TextBox 20">
            <a:extLst>
              <a:ext uri="{FF2B5EF4-FFF2-40B4-BE49-F238E27FC236}">
                <a16:creationId xmlns:a16="http://schemas.microsoft.com/office/drawing/2014/main" id="{52A98706-73E8-0241-9BC9-EB0B6D85D929}"/>
              </a:ext>
            </a:extLst>
          </p:cNvPr>
          <p:cNvSpPr txBox="1"/>
          <p:nvPr/>
        </p:nvSpPr>
        <p:spPr>
          <a:xfrm>
            <a:off x="6213626" y="3226572"/>
            <a:ext cx="1791925" cy="638636"/>
          </a:xfrm>
          <a:prstGeom prst="rect">
            <a:avLst/>
          </a:prstGeom>
          <a:noFill/>
        </p:spPr>
        <p:txBody>
          <a:bodyPr wrap="square" lIns="0" tIns="0" rIns="0" bIns="0" rtlCol="0">
            <a:spAutoFit/>
          </a:bodyPr>
          <a:lstStyle/>
          <a:p>
            <a:pPr marL="0" marR="0" lvl="0" indent="0" algn="ctr" defTabSz="457189" rtl="0" eaLnBrk="1" fontAlgn="auto" latinLnBrk="0" hangingPunct="1">
              <a:lnSpc>
                <a:spcPts val="12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Lead the change</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Helvetica Light"/>
              </a:rPr>
              <a:t>Challenge the status quo with new technologies, business models and partnerships</a:t>
            </a:r>
          </a:p>
        </p:txBody>
      </p:sp>
      <p:sp>
        <p:nvSpPr>
          <p:cNvPr id="25" name="Rectangle 24">
            <a:extLst>
              <a:ext uri="{FF2B5EF4-FFF2-40B4-BE49-F238E27FC236}">
                <a16:creationId xmlns:a16="http://schemas.microsoft.com/office/drawing/2014/main" id="{48567502-1459-C943-BFF6-DE375356F63C}"/>
              </a:ext>
            </a:extLst>
          </p:cNvPr>
          <p:cNvSpPr/>
          <p:nvPr/>
        </p:nvSpPr>
        <p:spPr>
          <a:xfrm>
            <a:off x="6200003" y="2390271"/>
            <a:ext cx="1827123" cy="1638392"/>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Open Sans"/>
              <a:ea typeface="+mn-ea"/>
              <a:cs typeface="+mn-cs"/>
              <a:sym typeface="Helvetica Light"/>
            </a:endParaRPr>
          </a:p>
        </p:txBody>
      </p:sp>
      <p:sp>
        <p:nvSpPr>
          <p:cNvPr id="26" name="Rectangle 25">
            <a:extLst>
              <a:ext uri="{FF2B5EF4-FFF2-40B4-BE49-F238E27FC236}">
                <a16:creationId xmlns:a16="http://schemas.microsoft.com/office/drawing/2014/main" id="{0733D1B4-122E-6144-9E59-A11E071A4E20}"/>
              </a:ext>
            </a:extLst>
          </p:cNvPr>
          <p:cNvSpPr/>
          <p:nvPr/>
        </p:nvSpPr>
        <p:spPr>
          <a:xfrm>
            <a:off x="8103392" y="2395367"/>
            <a:ext cx="1827123" cy="1638392"/>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Open Sans"/>
                <a:ea typeface="+mn-ea"/>
                <a:cs typeface="+mn-cs"/>
                <a:sym typeface="Helvetica Light"/>
              </a:rPr>
              <a:t>   </a:t>
            </a:r>
          </a:p>
        </p:txBody>
      </p:sp>
      <p:sp>
        <p:nvSpPr>
          <p:cNvPr id="27" name="Rectangle 26">
            <a:extLst>
              <a:ext uri="{FF2B5EF4-FFF2-40B4-BE49-F238E27FC236}">
                <a16:creationId xmlns:a16="http://schemas.microsoft.com/office/drawing/2014/main" id="{9C7D6E3D-1C95-FB4C-87D6-5D74AD5B31C7}"/>
              </a:ext>
            </a:extLst>
          </p:cNvPr>
          <p:cNvSpPr/>
          <p:nvPr/>
        </p:nvSpPr>
        <p:spPr>
          <a:xfrm>
            <a:off x="10003846" y="2390271"/>
            <a:ext cx="1827123" cy="1638392"/>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Open Sans"/>
                <a:ea typeface="+mn-ea"/>
                <a:cs typeface="+mn-cs"/>
                <a:sym typeface="Helvetica Light"/>
              </a:rPr>
              <a:t>   </a:t>
            </a:r>
          </a:p>
        </p:txBody>
      </p:sp>
      <p:sp>
        <p:nvSpPr>
          <p:cNvPr id="32" name="Rectangle 31">
            <a:extLst>
              <a:ext uri="{FF2B5EF4-FFF2-40B4-BE49-F238E27FC236}">
                <a16:creationId xmlns:a16="http://schemas.microsoft.com/office/drawing/2014/main" id="{64E7A283-BCAC-4560-8A5C-1B7B2914F5EA}"/>
              </a:ext>
            </a:extLst>
          </p:cNvPr>
          <p:cNvSpPr/>
          <p:nvPr/>
        </p:nvSpPr>
        <p:spPr>
          <a:xfrm>
            <a:off x="484820" y="2399442"/>
            <a:ext cx="1827123" cy="1638392"/>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prstClr val="white"/>
              </a:solidFill>
              <a:effectLst/>
              <a:uLnTx/>
              <a:uFillTx/>
              <a:latin typeface="Open Sans"/>
              <a:ea typeface="+mn-ea"/>
              <a:cs typeface="+mn-cs"/>
              <a:sym typeface="Helvetica Light"/>
            </a:endParaRPr>
          </a:p>
        </p:txBody>
      </p:sp>
      <p:sp>
        <p:nvSpPr>
          <p:cNvPr id="33" name="Rectangle 32">
            <a:extLst>
              <a:ext uri="{FF2B5EF4-FFF2-40B4-BE49-F238E27FC236}">
                <a16:creationId xmlns:a16="http://schemas.microsoft.com/office/drawing/2014/main" id="{82DE5283-C3ED-41A4-B520-6B47B98DD79B}"/>
              </a:ext>
            </a:extLst>
          </p:cNvPr>
          <p:cNvSpPr/>
          <p:nvPr/>
        </p:nvSpPr>
        <p:spPr>
          <a:xfrm>
            <a:off x="2388209" y="2404537"/>
            <a:ext cx="1827123" cy="1624123"/>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Open Sans"/>
                <a:ea typeface="+mn-ea"/>
                <a:cs typeface="+mn-cs"/>
                <a:sym typeface="Helvetica Light"/>
              </a:rPr>
              <a:t>   </a:t>
            </a:r>
          </a:p>
        </p:txBody>
      </p:sp>
      <p:sp>
        <p:nvSpPr>
          <p:cNvPr id="34" name="Rectangle 33">
            <a:extLst>
              <a:ext uri="{FF2B5EF4-FFF2-40B4-BE49-F238E27FC236}">
                <a16:creationId xmlns:a16="http://schemas.microsoft.com/office/drawing/2014/main" id="{AA2940FB-4C7E-4365-9F1C-9FA4220A3C2F}"/>
              </a:ext>
            </a:extLst>
          </p:cNvPr>
          <p:cNvSpPr/>
          <p:nvPr/>
        </p:nvSpPr>
        <p:spPr>
          <a:xfrm>
            <a:off x="4288663" y="2399442"/>
            <a:ext cx="1827123" cy="1638392"/>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Open Sans"/>
                <a:ea typeface="+mn-ea"/>
                <a:cs typeface="+mn-cs"/>
                <a:sym typeface="Helvetica Light"/>
              </a:rPr>
              <a:t>   </a:t>
            </a:r>
          </a:p>
        </p:txBody>
      </p:sp>
      <p:sp>
        <p:nvSpPr>
          <p:cNvPr id="30" name="Text Placeholder 2">
            <a:extLst>
              <a:ext uri="{FF2B5EF4-FFF2-40B4-BE49-F238E27FC236}">
                <a16:creationId xmlns:a16="http://schemas.microsoft.com/office/drawing/2014/main" id="{39C286EB-B4EB-407E-9E61-97D02F492D65}"/>
              </a:ext>
            </a:extLst>
          </p:cNvPr>
          <p:cNvSpPr>
            <a:spLocks noGrp="1"/>
          </p:cNvSpPr>
          <p:nvPr>
            <p:ph type="body" sz="quarter" idx="11"/>
          </p:nvPr>
        </p:nvSpPr>
        <p:spPr>
          <a:xfrm>
            <a:off x="457200" y="842686"/>
            <a:ext cx="9954126" cy="423094"/>
          </a:xfrm>
        </p:spPr>
        <p:txBody>
          <a:bodyPr/>
          <a:lstStyle/>
          <a:p>
            <a:pPr fontAlgn="base"/>
            <a:r>
              <a:rPr lang="en-US" sz="1800" spc="-5" dirty="0">
                <a:latin typeface="Arial"/>
                <a:cs typeface="Arial"/>
              </a:rPr>
              <a:t>Creating unmatched human connections </a:t>
            </a:r>
            <a:r>
              <a:rPr lang="en-US" sz="1800" dirty="0">
                <a:latin typeface="Arial"/>
                <a:cs typeface="Arial"/>
              </a:rPr>
              <a:t>to </a:t>
            </a:r>
            <a:r>
              <a:rPr lang="en-US" sz="1800" spc="-5" dirty="0">
                <a:latin typeface="Arial"/>
                <a:cs typeface="Arial"/>
              </a:rPr>
              <a:t>transform the health care</a:t>
            </a:r>
            <a:r>
              <a:rPr lang="en-US" sz="1800" spc="-55" dirty="0">
                <a:latin typeface="Arial"/>
                <a:cs typeface="Arial"/>
              </a:rPr>
              <a:t> </a:t>
            </a:r>
            <a:r>
              <a:rPr lang="en-US" sz="1800" spc="-5" dirty="0">
                <a:latin typeface="Arial"/>
                <a:cs typeface="Arial"/>
              </a:rPr>
              <a:t>experience</a:t>
            </a:r>
            <a:endParaRPr lang="en-US" sz="1800" dirty="0">
              <a:latin typeface="Arial"/>
              <a:cs typeface="Arial"/>
            </a:endParaRPr>
          </a:p>
          <a:p>
            <a:pPr fontAlgn="base"/>
            <a:r>
              <a:rPr lang="en-US" sz="1800" dirty="0"/>
              <a:t> </a:t>
            </a:r>
          </a:p>
        </p:txBody>
      </p:sp>
      <p:pic>
        <p:nvPicPr>
          <p:cNvPr id="2" name="Picture 1">
            <a:extLst>
              <a:ext uri="{FF2B5EF4-FFF2-40B4-BE49-F238E27FC236}">
                <a16:creationId xmlns:a16="http://schemas.microsoft.com/office/drawing/2014/main" id="{C9730884-2B20-4120-8E34-D74BFE46A199}"/>
              </a:ext>
            </a:extLst>
          </p:cNvPr>
          <p:cNvPicPr>
            <a:picLocks noChangeAspect="1"/>
          </p:cNvPicPr>
          <p:nvPr/>
        </p:nvPicPr>
        <p:blipFill>
          <a:blip r:embed="rId3"/>
          <a:stretch>
            <a:fillRect/>
          </a:stretch>
        </p:blipFill>
        <p:spPr>
          <a:xfrm>
            <a:off x="1173518" y="2626820"/>
            <a:ext cx="504825" cy="442913"/>
          </a:xfrm>
          <a:prstGeom prst="rect">
            <a:avLst/>
          </a:prstGeom>
        </p:spPr>
      </p:pic>
      <p:pic>
        <p:nvPicPr>
          <p:cNvPr id="3" name="Picture 2">
            <a:extLst>
              <a:ext uri="{FF2B5EF4-FFF2-40B4-BE49-F238E27FC236}">
                <a16:creationId xmlns:a16="http://schemas.microsoft.com/office/drawing/2014/main" id="{D2EC4806-D668-458C-8C66-14735432798C}"/>
              </a:ext>
            </a:extLst>
          </p:cNvPr>
          <p:cNvPicPr>
            <a:picLocks noChangeAspect="1"/>
          </p:cNvPicPr>
          <p:nvPr/>
        </p:nvPicPr>
        <p:blipFill>
          <a:blip r:embed="rId4"/>
          <a:stretch>
            <a:fillRect/>
          </a:stretch>
        </p:blipFill>
        <p:spPr>
          <a:xfrm>
            <a:off x="6887167" y="2458454"/>
            <a:ext cx="538944" cy="673680"/>
          </a:xfrm>
          <a:prstGeom prst="rect">
            <a:avLst/>
          </a:prstGeom>
        </p:spPr>
      </p:pic>
      <p:pic>
        <p:nvPicPr>
          <p:cNvPr id="16" name="Picture 15">
            <a:extLst>
              <a:ext uri="{FF2B5EF4-FFF2-40B4-BE49-F238E27FC236}">
                <a16:creationId xmlns:a16="http://schemas.microsoft.com/office/drawing/2014/main" id="{8DD4831D-C75F-4009-87A5-8BDD760AE1F7}"/>
              </a:ext>
            </a:extLst>
          </p:cNvPr>
          <p:cNvPicPr>
            <a:picLocks noChangeAspect="1"/>
          </p:cNvPicPr>
          <p:nvPr/>
        </p:nvPicPr>
        <p:blipFill>
          <a:blip r:embed="rId5"/>
          <a:stretch>
            <a:fillRect/>
          </a:stretch>
        </p:blipFill>
        <p:spPr>
          <a:xfrm>
            <a:off x="2935709" y="2526933"/>
            <a:ext cx="634891" cy="634891"/>
          </a:xfrm>
          <a:prstGeom prst="rect">
            <a:avLst/>
          </a:prstGeom>
        </p:spPr>
      </p:pic>
      <p:pic>
        <p:nvPicPr>
          <p:cNvPr id="17" name="Picture 16">
            <a:extLst>
              <a:ext uri="{FF2B5EF4-FFF2-40B4-BE49-F238E27FC236}">
                <a16:creationId xmlns:a16="http://schemas.microsoft.com/office/drawing/2014/main" id="{07E382AA-5499-4568-B9BB-5F6E941C1C2E}"/>
              </a:ext>
            </a:extLst>
          </p:cNvPr>
          <p:cNvPicPr>
            <a:picLocks noChangeAspect="1"/>
          </p:cNvPicPr>
          <p:nvPr/>
        </p:nvPicPr>
        <p:blipFill>
          <a:blip r:embed="rId6"/>
          <a:stretch>
            <a:fillRect/>
          </a:stretch>
        </p:blipFill>
        <p:spPr>
          <a:xfrm>
            <a:off x="8731044" y="2500346"/>
            <a:ext cx="569387" cy="569387"/>
          </a:xfrm>
          <a:prstGeom prst="rect">
            <a:avLst/>
          </a:prstGeom>
        </p:spPr>
      </p:pic>
      <p:pic>
        <p:nvPicPr>
          <p:cNvPr id="18" name="Picture 17">
            <a:extLst>
              <a:ext uri="{FF2B5EF4-FFF2-40B4-BE49-F238E27FC236}">
                <a16:creationId xmlns:a16="http://schemas.microsoft.com/office/drawing/2014/main" id="{2F5AE232-DD28-449E-A9D0-97594CA56547}"/>
              </a:ext>
            </a:extLst>
          </p:cNvPr>
          <p:cNvPicPr>
            <a:picLocks noChangeAspect="1"/>
          </p:cNvPicPr>
          <p:nvPr/>
        </p:nvPicPr>
        <p:blipFill>
          <a:blip r:embed="rId7"/>
          <a:stretch>
            <a:fillRect/>
          </a:stretch>
        </p:blipFill>
        <p:spPr>
          <a:xfrm>
            <a:off x="4876467" y="2558572"/>
            <a:ext cx="657875" cy="562184"/>
          </a:xfrm>
          <a:prstGeom prst="rect">
            <a:avLst/>
          </a:prstGeom>
        </p:spPr>
      </p:pic>
      <p:pic>
        <p:nvPicPr>
          <p:cNvPr id="31" name="Picture 30">
            <a:extLst>
              <a:ext uri="{FF2B5EF4-FFF2-40B4-BE49-F238E27FC236}">
                <a16:creationId xmlns:a16="http://schemas.microsoft.com/office/drawing/2014/main" id="{B67AB685-A3DB-4EF8-8500-7164D583DF67}"/>
              </a:ext>
            </a:extLst>
          </p:cNvPr>
          <p:cNvPicPr>
            <a:picLocks noChangeAspect="1"/>
          </p:cNvPicPr>
          <p:nvPr/>
        </p:nvPicPr>
        <p:blipFill>
          <a:blip r:embed="rId8"/>
          <a:stretch>
            <a:fillRect/>
          </a:stretch>
        </p:blipFill>
        <p:spPr>
          <a:xfrm>
            <a:off x="10674094" y="2493458"/>
            <a:ext cx="515335" cy="562184"/>
          </a:xfrm>
          <a:prstGeom prst="rect">
            <a:avLst/>
          </a:prstGeom>
        </p:spPr>
      </p:pic>
      <p:sp>
        <p:nvSpPr>
          <p:cNvPr id="35" name="Rectangle 34">
            <a:extLst>
              <a:ext uri="{FF2B5EF4-FFF2-40B4-BE49-F238E27FC236}">
                <a16:creationId xmlns:a16="http://schemas.microsoft.com/office/drawing/2014/main" id="{BCC7B300-DD4E-4CDE-B122-8DBD80CF7D10}"/>
              </a:ext>
            </a:extLst>
          </p:cNvPr>
          <p:cNvSpPr/>
          <p:nvPr/>
        </p:nvSpPr>
        <p:spPr>
          <a:xfrm>
            <a:off x="91352" y="4091806"/>
            <a:ext cx="11765318" cy="190603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14141"/>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7" name="Rectangle 36">
            <a:extLst>
              <a:ext uri="{FF2B5EF4-FFF2-40B4-BE49-F238E27FC236}">
                <a16:creationId xmlns:a16="http://schemas.microsoft.com/office/drawing/2014/main" id="{37818ACD-A1BA-46CD-BD1C-730994A6DFC3}"/>
              </a:ext>
            </a:extLst>
          </p:cNvPr>
          <p:cNvSpPr/>
          <p:nvPr/>
        </p:nvSpPr>
        <p:spPr>
          <a:xfrm>
            <a:off x="2365231" y="4137126"/>
            <a:ext cx="1827123" cy="1528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ectangle 37">
            <a:extLst>
              <a:ext uri="{FF2B5EF4-FFF2-40B4-BE49-F238E27FC236}">
                <a16:creationId xmlns:a16="http://schemas.microsoft.com/office/drawing/2014/main" id="{1A443F8F-8D68-42AA-BAEE-15BC368AA565}"/>
              </a:ext>
            </a:extLst>
          </p:cNvPr>
          <p:cNvSpPr/>
          <p:nvPr/>
        </p:nvSpPr>
        <p:spPr>
          <a:xfrm>
            <a:off x="6186006" y="4139797"/>
            <a:ext cx="1824188" cy="1810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Arial" panose="020B0604020202020204" pitchFamily="34" charset="0"/>
                <a:cs typeface="Arial" panose="020B0604020202020204" pitchFamily="34" charset="0"/>
                <a:sym typeface="Arial" panose="020B0604020202020204" pitchFamily="34" charset="0"/>
              </a:rPr>
              <a:t>The Clinical Platform enables us to innovate aggressively by providing foundational elements as part of the platform, enabling businesses to invest in differentiators.</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9" name="Rectangle 38">
            <a:extLst>
              <a:ext uri="{FF2B5EF4-FFF2-40B4-BE49-F238E27FC236}">
                <a16:creationId xmlns:a16="http://schemas.microsoft.com/office/drawing/2014/main" id="{4ABD6ED7-5DEF-4E10-B245-E30CE0802EF1}"/>
              </a:ext>
            </a:extLst>
          </p:cNvPr>
          <p:cNvSpPr/>
          <p:nvPr/>
        </p:nvSpPr>
        <p:spPr>
          <a:xfrm>
            <a:off x="4199563" y="4138673"/>
            <a:ext cx="1948310" cy="1196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Driving our customers health journey by deeply integrating with our insights and being proactive in our conversations will drive positive health outcomes.</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40" name="Rectangle 39">
            <a:extLst>
              <a:ext uri="{FF2B5EF4-FFF2-40B4-BE49-F238E27FC236}">
                <a16:creationId xmlns:a16="http://schemas.microsoft.com/office/drawing/2014/main" id="{E5BC28D1-A317-46D6-8D20-1C1199149729}"/>
              </a:ext>
            </a:extLst>
          </p:cNvPr>
          <p:cNvSpPr/>
          <p:nvPr/>
        </p:nvSpPr>
        <p:spPr>
          <a:xfrm>
            <a:off x="9936875" y="4185501"/>
            <a:ext cx="1824188" cy="1810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000000"/>
                </a:solidFill>
                <a:latin typeface="Arial" panose="020B0604020202020204" pitchFamily="34" charset="0"/>
                <a:cs typeface="Arial" panose="020B0604020202020204" pitchFamily="34" charset="0"/>
              </a:rPr>
              <a:t>A unified Clinical platform will centralize operations improve productivity, remove inconsistencies and redundancies while accelerating innovations. </a:t>
            </a:r>
          </a:p>
        </p:txBody>
      </p:sp>
      <p:sp>
        <p:nvSpPr>
          <p:cNvPr id="41" name="Rectangle 40">
            <a:extLst>
              <a:ext uri="{FF2B5EF4-FFF2-40B4-BE49-F238E27FC236}">
                <a16:creationId xmlns:a16="http://schemas.microsoft.com/office/drawing/2014/main" id="{F61881A8-8097-4E01-9E0A-37E81BD78925}"/>
              </a:ext>
            </a:extLst>
          </p:cNvPr>
          <p:cNvSpPr/>
          <p:nvPr/>
        </p:nvSpPr>
        <p:spPr>
          <a:xfrm>
            <a:off x="8103392" y="4139796"/>
            <a:ext cx="1824188" cy="1647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Providing clinicians with personalized insights (Alerts, CCs, Gaps </a:t>
            </a:r>
            <a:r>
              <a:rPr kumimoji="0" lang="en-US" sz="12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etc</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 </a:t>
            </a:r>
            <a:r>
              <a:rPr lang="en-US" sz="1200" b="1" dirty="0">
                <a:solidFill>
                  <a:srgbClr val="000000"/>
                </a:solidFill>
                <a:latin typeface="Arial" panose="020B0604020202020204" pitchFamily="34" charset="0"/>
                <a:cs typeface="Arial" panose="020B0604020202020204" pitchFamily="34" charset="0"/>
                <a:sym typeface="Arial" panose="020B0604020202020204" pitchFamily="34" charset="0"/>
              </a:rPr>
              <a:t>will</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 help our customers health journey; will lead the Healthcare industry </a:t>
            </a:r>
          </a:p>
        </p:txBody>
      </p:sp>
      <p:sp>
        <p:nvSpPr>
          <p:cNvPr id="36" name="Rectangle 35">
            <a:extLst>
              <a:ext uri="{FF2B5EF4-FFF2-40B4-BE49-F238E27FC236}">
                <a16:creationId xmlns:a16="http://schemas.microsoft.com/office/drawing/2014/main" id="{B3D7E50B-682B-42EC-9FFB-30C34009C401}"/>
              </a:ext>
            </a:extLst>
          </p:cNvPr>
          <p:cNvSpPr/>
          <p:nvPr/>
        </p:nvSpPr>
        <p:spPr>
          <a:xfrm rot="16200000">
            <a:off x="-680175" y="4834697"/>
            <a:ext cx="1906031" cy="420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141"/>
                </a:solidFill>
                <a:effectLst/>
                <a:uLnTx/>
                <a:uFillTx/>
                <a:latin typeface="Arial" panose="020B0604020202020204" pitchFamily="34" charset="0"/>
                <a:ea typeface="+mn-ea"/>
                <a:cs typeface="Arial" panose="020B0604020202020204" pitchFamily="34" charset="0"/>
                <a:sym typeface="Arial" panose="020B0604020202020204" pitchFamily="34" charset="0"/>
              </a:rPr>
              <a:t>How We Differentiate</a:t>
            </a:r>
          </a:p>
        </p:txBody>
      </p:sp>
      <p:cxnSp>
        <p:nvCxnSpPr>
          <p:cNvPr id="44" name="Straight Connector 43">
            <a:extLst>
              <a:ext uri="{FF2B5EF4-FFF2-40B4-BE49-F238E27FC236}">
                <a16:creationId xmlns:a16="http://schemas.microsoft.com/office/drawing/2014/main" id="{EEBD5CC2-89B1-4EBD-A24F-77DF6CFE39DA}"/>
              </a:ext>
            </a:extLst>
          </p:cNvPr>
          <p:cNvCxnSpPr>
            <a:cxnSpLocks/>
          </p:cNvCxnSpPr>
          <p:nvPr/>
        </p:nvCxnSpPr>
        <p:spPr bwMode="gray">
          <a:xfrm flipH="1">
            <a:off x="478449" y="4189664"/>
            <a:ext cx="8690" cy="1695703"/>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0415831F-B7AD-4DDD-86CF-4F02CD25D1C2}"/>
              </a:ext>
            </a:extLst>
          </p:cNvPr>
          <p:cNvSpPr/>
          <p:nvPr/>
        </p:nvSpPr>
        <p:spPr>
          <a:xfrm>
            <a:off x="478449" y="4132915"/>
            <a:ext cx="1827123" cy="1922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Personalized face to face interactions, through: Community Care, Health-Hub, Minute Clinic and the Pharmacy will continue to drive the localization strategy </a:t>
            </a:r>
            <a:r>
              <a:rPr lang="en-US" sz="1200" b="1" dirty="0">
                <a:solidFill>
                  <a:srgbClr val="000000"/>
                </a:solidFill>
                <a:latin typeface="Arial" panose="020B0604020202020204" pitchFamily="34" charset="0"/>
                <a:cs typeface="Arial" panose="020B0604020202020204" pitchFamily="34" charset="0"/>
              </a:rPr>
              <a:t>with </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Clinical Platform</a:t>
            </a:r>
          </a:p>
        </p:txBody>
      </p:sp>
      <p:sp>
        <p:nvSpPr>
          <p:cNvPr id="14" name="Rectangle 13">
            <a:extLst>
              <a:ext uri="{FF2B5EF4-FFF2-40B4-BE49-F238E27FC236}">
                <a16:creationId xmlns:a16="http://schemas.microsoft.com/office/drawing/2014/main" id="{F4808869-A74B-4A80-AE95-D3CC530BB278}"/>
              </a:ext>
            </a:extLst>
          </p:cNvPr>
          <p:cNvSpPr/>
          <p:nvPr/>
        </p:nvSpPr>
        <p:spPr>
          <a:xfrm>
            <a:off x="5974011" y="3244334"/>
            <a:ext cx="24397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Open Sans"/>
                <a:ea typeface="+mn-ea"/>
                <a:cs typeface="+mn-cs"/>
              </a:rPr>
              <a:t> </a:t>
            </a:r>
          </a:p>
        </p:txBody>
      </p:sp>
      <p:sp>
        <p:nvSpPr>
          <p:cNvPr id="45" name="Rectangle 44">
            <a:extLst>
              <a:ext uri="{FF2B5EF4-FFF2-40B4-BE49-F238E27FC236}">
                <a16:creationId xmlns:a16="http://schemas.microsoft.com/office/drawing/2014/main" id="{DF32B7D5-3F4E-4C83-BB6E-6C3F7BE9222D}"/>
              </a:ext>
            </a:extLst>
          </p:cNvPr>
          <p:cNvSpPr/>
          <p:nvPr/>
        </p:nvSpPr>
        <p:spPr>
          <a:xfrm>
            <a:off x="2490515" y="4132915"/>
            <a:ext cx="1827123" cy="1645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r>
              <a:rPr lang="en-US" sz="1200" b="1" dirty="0">
                <a:solidFill>
                  <a:srgbClr val="000000"/>
                </a:solidFill>
                <a:latin typeface="Arial" panose="020B0604020202020204" pitchFamily="34" charset="0"/>
                <a:cs typeface="Arial" panose="020B0604020202020204" pitchFamily="34" charset="0"/>
              </a:rPr>
              <a:t>The Clinical Platform will seamlessly bring  together all of the  CVSH clinical interactions and content.</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69942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1"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Clinical Platform Strategy – Strategic Programs</a:t>
            </a:r>
          </a:p>
        </p:txBody>
      </p:sp>
      <p:sp>
        <p:nvSpPr>
          <p:cNvPr id="3" name="Text Placeholder 2"/>
          <p:cNvSpPr>
            <a:spLocks noGrp="1"/>
          </p:cNvSpPr>
          <p:nvPr>
            <p:ph type="body" sz="quarter" idx="11"/>
          </p:nvPr>
        </p:nvSpPr>
        <p:spPr>
          <a:xfrm>
            <a:off x="466781" y="780192"/>
            <a:ext cx="9688622" cy="423094"/>
          </a:xfrm>
        </p:spPr>
        <p:txBody>
          <a:bodyPr/>
          <a:lstStyle/>
          <a:p>
            <a:r>
              <a:rPr lang="en-US" sz="1800" dirty="0">
                <a:latin typeface="Arial" panose="020B0604020202020204" pitchFamily="34" charset="0"/>
                <a:cs typeface="Arial" panose="020B0604020202020204" pitchFamily="34" charset="0"/>
                <a:sym typeface="Arial" panose="020B0604020202020204" pitchFamily="34" charset="0"/>
              </a:rPr>
              <a:t>Strategic, investments are transforming the Business Operating Platforms</a:t>
            </a:r>
          </a:p>
        </p:txBody>
      </p:sp>
      <p:sp>
        <p:nvSpPr>
          <p:cNvPr id="69" name="Rectangle: Rounded Corners 1">
            <a:extLst>
              <a:ext uri="{FF2B5EF4-FFF2-40B4-BE49-F238E27FC236}">
                <a16:creationId xmlns:a16="http://schemas.microsoft.com/office/drawing/2014/main" id="{B7AFE8E7-F2EF-4C79-A6F2-C6D9A735CFF4}"/>
              </a:ext>
            </a:extLst>
          </p:cNvPr>
          <p:cNvSpPr/>
          <p:nvPr/>
        </p:nvSpPr>
        <p:spPr>
          <a:xfrm>
            <a:off x="3145753" y="3420781"/>
            <a:ext cx="8615780" cy="1694116"/>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0" name="Rectangle: Rounded Corners 37">
            <a:extLst>
              <a:ext uri="{FF2B5EF4-FFF2-40B4-BE49-F238E27FC236}">
                <a16:creationId xmlns:a16="http://schemas.microsoft.com/office/drawing/2014/main" id="{0CA8724C-FA5C-4350-BA25-482B165F46A1}"/>
              </a:ext>
            </a:extLst>
          </p:cNvPr>
          <p:cNvSpPr/>
          <p:nvPr/>
        </p:nvSpPr>
        <p:spPr>
          <a:xfrm>
            <a:off x="3145753" y="5152945"/>
            <a:ext cx="8615780" cy="1021249"/>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1" name="Rectangle 70">
            <a:extLst>
              <a:ext uri="{FF2B5EF4-FFF2-40B4-BE49-F238E27FC236}">
                <a16:creationId xmlns:a16="http://schemas.microsoft.com/office/drawing/2014/main" id="{01642A33-97C7-48EB-833A-8D19E6C9599D}"/>
              </a:ext>
            </a:extLst>
          </p:cNvPr>
          <p:cNvSpPr/>
          <p:nvPr/>
        </p:nvSpPr>
        <p:spPr>
          <a:xfrm>
            <a:off x="6161236" y="2579299"/>
            <a:ext cx="2560320" cy="45720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Local Consumer Experience</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endPar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endParaRPr>
          </a:p>
          <a:p>
            <a:pPr algn="ctr"/>
            <a:r>
              <a:rPr lang="en-US" sz="1000" i="1" dirty="0">
                <a:solidFill>
                  <a:schemeClr val="tx1"/>
                </a:solidFill>
                <a:latin typeface="Arial" panose="020B0604020202020204" pitchFamily="34" charset="0"/>
                <a:cs typeface="Arial" panose="020B0604020202020204" pitchFamily="34" charset="0"/>
                <a:sym typeface="Arial" panose="020B0604020202020204" pitchFamily="34" charset="0"/>
              </a:rPr>
              <a:t>(Stores, Minute Clinics, Pharmacies)</a:t>
            </a:r>
          </a:p>
        </p:txBody>
      </p:sp>
      <p:sp>
        <p:nvSpPr>
          <p:cNvPr id="72" name="Rectangle: Rounded Corners 39">
            <a:extLst>
              <a:ext uri="{FF2B5EF4-FFF2-40B4-BE49-F238E27FC236}">
                <a16:creationId xmlns:a16="http://schemas.microsoft.com/office/drawing/2014/main" id="{AE078523-0003-4039-AEE8-BAD15CE7991F}"/>
              </a:ext>
            </a:extLst>
          </p:cNvPr>
          <p:cNvSpPr/>
          <p:nvPr/>
        </p:nvSpPr>
        <p:spPr>
          <a:xfrm>
            <a:off x="3145753" y="2146148"/>
            <a:ext cx="8615780" cy="960120"/>
          </a:xfrm>
          <a:prstGeom prst="roundRect">
            <a:avLst/>
          </a:prstGeom>
          <a:noFill/>
          <a:ln>
            <a:solidFill>
              <a:srgbClr val="D4E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3" name="Rectangle: Rounded Corners 40">
            <a:extLst>
              <a:ext uri="{FF2B5EF4-FFF2-40B4-BE49-F238E27FC236}">
                <a16:creationId xmlns:a16="http://schemas.microsoft.com/office/drawing/2014/main" id="{D04AE179-8925-46B2-BDE5-4A555F81A696}"/>
              </a:ext>
            </a:extLst>
          </p:cNvPr>
          <p:cNvSpPr/>
          <p:nvPr/>
        </p:nvSpPr>
        <p:spPr>
          <a:xfrm>
            <a:off x="3145753" y="3144166"/>
            <a:ext cx="8615780" cy="225097"/>
          </a:xfrm>
          <a:prstGeom prst="roundRect">
            <a:avLst/>
          </a:prstGeom>
          <a:solidFill>
            <a:srgbClr val="064E69"/>
          </a:solidFill>
          <a:ln>
            <a:solidFill>
              <a:srgbClr val="064E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4" name="Rectangle: Rounded Corners 41">
            <a:extLst>
              <a:ext uri="{FF2B5EF4-FFF2-40B4-BE49-F238E27FC236}">
                <a16:creationId xmlns:a16="http://schemas.microsoft.com/office/drawing/2014/main" id="{26E86985-7B2A-4399-AAF8-34AB64EF9329}"/>
              </a:ext>
            </a:extLst>
          </p:cNvPr>
          <p:cNvSpPr/>
          <p:nvPr/>
        </p:nvSpPr>
        <p:spPr>
          <a:xfrm>
            <a:off x="3267790" y="3680844"/>
            <a:ext cx="2606040" cy="1371600"/>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7" name="Rectangle: Rounded Corners 44">
            <a:extLst>
              <a:ext uri="{FF2B5EF4-FFF2-40B4-BE49-F238E27FC236}">
                <a16:creationId xmlns:a16="http://schemas.microsoft.com/office/drawing/2014/main" id="{BA2001CF-D8D5-4907-90B2-E90D7FF14EF6}"/>
              </a:ext>
            </a:extLst>
          </p:cNvPr>
          <p:cNvSpPr/>
          <p:nvPr/>
        </p:nvSpPr>
        <p:spPr>
          <a:xfrm>
            <a:off x="3400291" y="5408808"/>
            <a:ext cx="4008200" cy="685800"/>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8" name="Rectangle: Rounded Corners 45">
            <a:extLst>
              <a:ext uri="{FF2B5EF4-FFF2-40B4-BE49-F238E27FC236}">
                <a16:creationId xmlns:a16="http://schemas.microsoft.com/office/drawing/2014/main" id="{11FD229B-1E4A-4FA7-998C-872074AEF622}"/>
              </a:ext>
            </a:extLst>
          </p:cNvPr>
          <p:cNvSpPr/>
          <p:nvPr/>
        </p:nvSpPr>
        <p:spPr>
          <a:xfrm>
            <a:off x="7548252" y="5408808"/>
            <a:ext cx="3977640" cy="685800"/>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1" name="Rectangle 80">
            <a:extLst>
              <a:ext uri="{FF2B5EF4-FFF2-40B4-BE49-F238E27FC236}">
                <a16:creationId xmlns:a16="http://schemas.microsoft.com/office/drawing/2014/main" id="{D1950278-156A-40F1-A36F-9EC351DBE6DA}"/>
              </a:ext>
            </a:extLst>
          </p:cNvPr>
          <p:cNvSpPr/>
          <p:nvPr/>
        </p:nvSpPr>
        <p:spPr>
          <a:xfrm>
            <a:off x="5934008" y="5674203"/>
            <a:ext cx="3059372" cy="32004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Unified Data Fabric</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p>
        </p:txBody>
      </p:sp>
      <p:sp>
        <p:nvSpPr>
          <p:cNvPr id="82" name="Rectangle: Rounded Corners 49">
            <a:extLst>
              <a:ext uri="{FF2B5EF4-FFF2-40B4-BE49-F238E27FC236}">
                <a16:creationId xmlns:a16="http://schemas.microsoft.com/office/drawing/2014/main" id="{7B93B837-57C3-470E-AA03-5420BCF90D57}"/>
              </a:ext>
            </a:extLst>
          </p:cNvPr>
          <p:cNvSpPr/>
          <p:nvPr/>
        </p:nvSpPr>
        <p:spPr>
          <a:xfrm>
            <a:off x="3763366" y="3720443"/>
            <a:ext cx="1795060"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Benefit Admin Model</a:t>
            </a:r>
          </a:p>
        </p:txBody>
      </p:sp>
      <p:grpSp>
        <p:nvGrpSpPr>
          <p:cNvPr id="7" name="Group 6">
            <a:extLst>
              <a:ext uri="{FF2B5EF4-FFF2-40B4-BE49-F238E27FC236}">
                <a16:creationId xmlns:a16="http://schemas.microsoft.com/office/drawing/2014/main" id="{08556B40-47A5-4E77-B884-BF5842297781}"/>
              </a:ext>
            </a:extLst>
          </p:cNvPr>
          <p:cNvGrpSpPr/>
          <p:nvPr/>
        </p:nvGrpSpPr>
        <p:grpSpPr>
          <a:xfrm>
            <a:off x="5968967" y="3696842"/>
            <a:ext cx="1828800" cy="1367084"/>
            <a:chOff x="5968967" y="3718892"/>
            <a:chExt cx="1828800" cy="1367084"/>
          </a:xfrm>
        </p:grpSpPr>
        <p:sp>
          <p:nvSpPr>
            <p:cNvPr id="75" name="Rectangle: Rounded Corners 42">
              <a:extLst>
                <a:ext uri="{FF2B5EF4-FFF2-40B4-BE49-F238E27FC236}">
                  <a16:creationId xmlns:a16="http://schemas.microsoft.com/office/drawing/2014/main" id="{C159CF8C-A7C2-4F49-BF6D-ABD1E80627E7}"/>
                </a:ext>
              </a:extLst>
            </p:cNvPr>
            <p:cNvSpPr/>
            <p:nvPr/>
          </p:nvSpPr>
          <p:spPr>
            <a:xfrm>
              <a:off x="5968967" y="3718892"/>
              <a:ext cx="182880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79" name="Rectangle 78">
              <a:extLst>
                <a:ext uri="{FF2B5EF4-FFF2-40B4-BE49-F238E27FC236}">
                  <a16:creationId xmlns:a16="http://schemas.microsoft.com/office/drawing/2014/main" id="{AFB84DB0-03DA-4E3E-AFDE-A445CA4BD9AF}"/>
                </a:ext>
              </a:extLst>
            </p:cNvPr>
            <p:cNvSpPr/>
            <p:nvPr/>
          </p:nvSpPr>
          <p:spPr>
            <a:xfrm>
              <a:off x="6152467" y="4003263"/>
              <a:ext cx="1400272" cy="358072"/>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Service Platform</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endPar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83" name="Rectangle: Rounded Corners 50">
              <a:extLst>
                <a:ext uri="{FF2B5EF4-FFF2-40B4-BE49-F238E27FC236}">
                  <a16:creationId xmlns:a16="http://schemas.microsoft.com/office/drawing/2014/main" id="{6FCA1E6C-6F69-4395-A7CA-844F68BD8986}"/>
                </a:ext>
              </a:extLst>
            </p:cNvPr>
            <p:cNvSpPr/>
            <p:nvPr/>
          </p:nvSpPr>
          <p:spPr>
            <a:xfrm>
              <a:off x="6217170" y="3774945"/>
              <a:ext cx="1193707" cy="187241"/>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Service Model</a:t>
              </a:r>
            </a:p>
          </p:txBody>
        </p:sp>
      </p:grpSp>
      <p:sp>
        <p:nvSpPr>
          <p:cNvPr id="85" name="Rectangle: Rounded Corners 52">
            <a:extLst>
              <a:ext uri="{FF2B5EF4-FFF2-40B4-BE49-F238E27FC236}">
                <a16:creationId xmlns:a16="http://schemas.microsoft.com/office/drawing/2014/main" id="{D489A509-5FDA-4641-BF8C-A8D7B30F1995}"/>
              </a:ext>
            </a:extLst>
          </p:cNvPr>
          <p:cNvSpPr/>
          <p:nvPr/>
        </p:nvSpPr>
        <p:spPr>
          <a:xfrm>
            <a:off x="8550894" y="5406066"/>
            <a:ext cx="1965960" cy="20116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Actionable Insights</a:t>
            </a:r>
            <a:r>
              <a:rPr lang="en-US" sz="1100" b="1" dirty="0">
                <a:solidFill>
                  <a:srgbClr val="FF0000"/>
                </a:solidFill>
                <a:latin typeface="Arial" panose="020B0604020202020204" pitchFamily="34" charset="0"/>
                <a:cs typeface="Arial" panose="020B0604020202020204" pitchFamily="34" charset="0"/>
                <a:sym typeface="Arial" panose="020B0604020202020204" pitchFamily="34" charset="0"/>
              </a:rPr>
              <a:t>*</a:t>
            </a:r>
            <a:endParaRPr lang="en-US" sz="1100" b="1" dirty="0">
              <a:latin typeface="Arial" panose="020B0604020202020204" pitchFamily="34" charset="0"/>
              <a:cs typeface="Arial" panose="020B0604020202020204" pitchFamily="34" charset="0"/>
              <a:sym typeface="Arial" panose="020B0604020202020204" pitchFamily="34" charset="0"/>
            </a:endParaRPr>
          </a:p>
        </p:txBody>
      </p:sp>
      <p:sp>
        <p:nvSpPr>
          <p:cNvPr id="86" name="Rectangle: Rounded Corners 53">
            <a:extLst>
              <a:ext uri="{FF2B5EF4-FFF2-40B4-BE49-F238E27FC236}">
                <a16:creationId xmlns:a16="http://schemas.microsoft.com/office/drawing/2014/main" id="{A441C296-2485-4E25-B441-B380BD09867C}"/>
              </a:ext>
            </a:extLst>
          </p:cNvPr>
          <p:cNvSpPr/>
          <p:nvPr/>
        </p:nvSpPr>
        <p:spPr>
          <a:xfrm>
            <a:off x="4032791" y="5416699"/>
            <a:ext cx="2743200" cy="219456"/>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Reporting &amp; Business Performance</a:t>
            </a:r>
          </a:p>
        </p:txBody>
      </p:sp>
      <p:sp>
        <p:nvSpPr>
          <p:cNvPr id="91" name="Rectangle 90">
            <a:extLst>
              <a:ext uri="{FF2B5EF4-FFF2-40B4-BE49-F238E27FC236}">
                <a16:creationId xmlns:a16="http://schemas.microsoft.com/office/drawing/2014/main" id="{8EA347C4-0FD2-4FFB-A548-4787FB6E8E2F}"/>
              </a:ext>
            </a:extLst>
          </p:cNvPr>
          <p:cNvSpPr/>
          <p:nvPr/>
        </p:nvSpPr>
        <p:spPr>
          <a:xfrm>
            <a:off x="3380848" y="2579299"/>
            <a:ext cx="2560320" cy="45720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Digital Consumer Experience</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endParaRPr lang="en-US" sz="1000" i="1"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algn="ctr"/>
            <a:r>
              <a:rPr lang="en-US" sz="1000" i="1" dirty="0">
                <a:solidFill>
                  <a:schemeClr val="tx1"/>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(Apps, Shopping, Health Cloud)</a:t>
            </a:r>
          </a:p>
        </p:txBody>
      </p:sp>
      <p:sp>
        <p:nvSpPr>
          <p:cNvPr id="92" name="TextBox 91">
            <a:extLst>
              <a:ext uri="{FF2B5EF4-FFF2-40B4-BE49-F238E27FC236}">
                <a16:creationId xmlns:a16="http://schemas.microsoft.com/office/drawing/2014/main" id="{95DBDF4D-88A3-458A-B918-85D4B4C68706}"/>
              </a:ext>
            </a:extLst>
          </p:cNvPr>
          <p:cNvSpPr txBox="1"/>
          <p:nvPr/>
        </p:nvSpPr>
        <p:spPr>
          <a:xfrm>
            <a:off x="6579602" y="2157592"/>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Arial" panose="020B0604020202020204" pitchFamily="34" charset="0"/>
                <a:cs typeface="Arial" panose="020B0604020202020204" pitchFamily="34" charset="0"/>
                <a:sym typeface="Arial" panose="020B0604020202020204" pitchFamily="34" charset="0"/>
              </a:rPr>
              <a:t>Engagement</a:t>
            </a:r>
          </a:p>
        </p:txBody>
      </p:sp>
      <p:sp>
        <p:nvSpPr>
          <p:cNvPr id="93" name="TextBox 92">
            <a:extLst>
              <a:ext uri="{FF2B5EF4-FFF2-40B4-BE49-F238E27FC236}">
                <a16:creationId xmlns:a16="http://schemas.microsoft.com/office/drawing/2014/main" id="{1B6E1662-2CB4-4B90-BD85-13E8D78B9267}"/>
              </a:ext>
            </a:extLst>
          </p:cNvPr>
          <p:cNvSpPr txBox="1"/>
          <p:nvPr/>
        </p:nvSpPr>
        <p:spPr>
          <a:xfrm>
            <a:off x="6579602" y="3415484"/>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Arial" panose="020B0604020202020204" pitchFamily="34" charset="0"/>
                <a:cs typeface="Arial" panose="020B0604020202020204" pitchFamily="34" charset="0"/>
                <a:sym typeface="Arial" panose="020B0604020202020204" pitchFamily="34" charset="0"/>
              </a:rPr>
              <a:t>Transactional</a:t>
            </a:r>
          </a:p>
        </p:txBody>
      </p:sp>
      <p:sp>
        <p:nvSpPr>
          <p:cNvPr id="95" name="Rectangle 94">
            <a:extLst>
              <a:ext uri="{FF2B5EF4-FFF2-40B4-BE49-F238E27FC236}">
                <a16:creationId xmlns:a16="http://schemas.microsoft.com/office/drawing/2014/main" id="{C024F84C-B2FC-4EEE-9F6E-9192DE61B9D7}"/>
              </a:ext>
            </a:extLst>
          </p:cNvPr>
          <p:cNvSpPr/>
          <p:nvPr/>
        </p:nvSpPr>
        <p:spPr>
          <a:xfrm>
            <a:off x="8941624" y="2579299"/>
            <a:ext cx="2560320" cy="457200"/>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Other Constituent Experience</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p>
          <a:p>
            <a:pPr algn="ctr"/>
            <a:r>
              <a:rPr lang="en-US" sz="1000" i="1" dirty="0">
                <a:solidFill>
                  <a:schemeClr val="tx1"/>
                </a:solidFill>
                <a:latin typeface="Arial" panose="020B0604020202020204" pitchFamily="34" charset="0"/>
                <a:cs typeface="Arial" panose="020B0604020202020204" pitchFamily="34" charset="0"/>
                <a:sym typeface="Arial" panose="020B0604020202020204" pitchFamily="34" charset="0"/>
              </a:rPr>
              <a:t>(Plan Sponsor, Broker, Provider)</a:t>
            </a:r>
          </a:p>
        </p:txBody>
      </p:sp>
      <p:sp>
        <p:nvSpPr>
          <p:cNvPr id="96" name="TextBox 95">
            <a:extLst>
              <a:ext uri="{FF2B5EF4-FFF2-40B4-BE49-F238E27FC236}">
                <a16:creationId xmlns:a16="http://schemas.microsoft.com/office/drawing/2014/main" id="{A378C742-125A-48F5-903B-89AA1FA84723}"/>
              </a:ext>
            </a:extLst>
          </p:cNvPr>
          <p:cNvSpPr txBox="1"/>
          <p:nvPr/>
        </p:nvSpPr>
        <p:spPr>
          <a:xfrm>
            <a:off x="6577554" y="3131819"/>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chemeClr val="bg1"/>
                </a:solidFill>
                <a:latin typeface="Arial" panose="020B0604020202020204" pitchFamily="34" charset="0"/>
                <a:cs typeface="Arial" panose="020B0604020202020204" pitchFamily="34" charset="0"/>
                <a:sym typeface="Arial" panose="020B0604020202020204" pitchFamily="34" charset="0"/>
              </a:rPr>
              <a:t>Ecosystem Platform</a:t>
            </a:r>
          </a:p>
        </p:txBody>
      </p:sp>
      <p:sp>
        <p:nvSpPr>
          <p:cNvPr id="97" name="TextBox 96">
            <a:extLst>
              <a:ext uri="{FF2B5EF4-FFF2-40B4-BE49-F238E27FC236}">
                <a16:creationId xmlns:a16="http://schemas.microsoft.com/office/drawing/2014/main" id="{9795B2D4-09D8-4D01-9435-11312D460F27}"/>
              </a:ext>
            </a:extLst>
          </p:cNvPr>
          <p:cNvSpPr txBox="1"/>
          <p:nvPr/>
        </p:nvSpPr>
        <p:spPr>
          <a:xfrm>
            <a:off x="3139311"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Account for Life</a:t>
            </a:r>
          </a:p>
        </p:txBody>
      </p:sp>
      <p:sp>
        <p:nvSpPr>
          <p:cNvPr id="98" name="TextBox 97">
            <a:extLst>
              <a:ext uri="{FF2B5EF4-FFF2-40B4-BE49-F238E27FC236}">
                <a16:creationId xmlns:a16="http://schemas.microsoft.com/office/drawing/2014/main" id="{752578C7-7BF7-47AE-A971-9FFDEC8001DB}"/>
              </a:ext>
            </a:extLst>
          </p:cNvPr>
          <p:cNvSpPr txBox="1"/>
          <p:nvPr/>
        </p:nvSpPr>
        <p:spPr>
          <a:xfrm>
            <a:off x="4285392"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Global ID</a:t>
            </a:r>
          </a:p>
        </p:txBody>
      </p:sp>
      <p:sp>
        <p:nvSpPr>
          <p:cNvPr id="99" name="TextBox 98">
            <a:extLst>
              <a:ext uri="{FF2B5EF4-FFF2-40B4-BE49-F238E27FC236}">
                <a16:creationId xmlns:a16="http://schemas.microsoft.com/office/drawing/2014/main" id="{ED9F9B3B-D4BB-4357-8922-EBA68AE10FFD}"/>
              </a:ext>
            </a:extLst>
          </p:cNvPr>
          <p:cNvSpPr txBox="1"/>
          <p:nvPr/>
        </p:nvSpPr>
        <p:spPr>
          <a:xfrm>
            <a:off x="5431473"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Next Gen</a:t>
            </a:r>
          </a:p>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Authentication</a:t>
            </a:r>
          </a:p>
        </p:txBody>
      </p:sp>
      <p:sp>
        <p:nvSpPr>
          <p:cNvPr id="100" name="TextBox 99">
            <a:extLst>
              <a:ext uri="{FF2B5EF4-FFF2-40B4-BE49-F238E27FC236}">
                <a16:creationId xmlns:a16="http://schemas.microsoft.com/office/drawing/2014/main" id="{7D7C3F04-2424-4D64-A030-2D2131578B3F}"/>
              </a:ext>
            </a:extLst>
          </p:cNvPr>
          <p:cNvSpPr txBox="1"/>
          <p:nvPr/>
        </p:nvSpPr>
        <p:spPr>
          <a:xfrm>
            <a:off x="8374436"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Preferences</a:t>
            </a:r>
          </a:p>
        </p:txBody>
      </p:sp>
      <p:sp>
        <p:nvSpPr>
          <p:cNvPr id="101" name="TextBox 100">
            <a:extLst>
              <a:ext uri="{FF2B5EF4-FFF2-40B4-BE49-F238E27FC236}">
                <a16:creationId xmlns:a16="http://schemas.microsoft.com/office/drawing/2014/main" id="{C2366B01-B551-449C-9D3B-82B73BC4EB5D}"/>
              </a:ext>
            </a:extLst>
          </p:cNvPr>
          <p:cNvSpPr txBox="1"/>
          <p:nvPr/>
        </p:nvSpPr>
        <p:spPr>
          <a:xfrm>
            <a:off x="9520516"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360 Profile</a:t>
            </a:r>
          </a:p>
        </p:txBody>
      </p:sp>
      <p:sp>
        <p:nvSpPr>
          <p:cNvPr id="102" name="TextBox 101">
            <a:extLst>
              <a:ext uri="{FF2B5EF4-FFF2-40B4-BE49-F238E27FC236}">
                <a16:creationId xmlns:a16="http://schemas.microsoft.com/office/drawing/2014/main" id="{046E180F-EA11-444A-ABE6-EF5E73895F24}"/>
              </a:ext>
            </a:extLst>
          </p:cNvPr>
          <p:cNvSpPr txBox="1"/>
          <p:nvPr/>
        </p:nvSpPr>
        <p:spPr>
          <a:xfrm>
            <a:off x="10666596" y="3131819"/>
            <a:ext cx="1097280"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latin typeface="Arial" panose="020B0604020202020204" pitchFamily="34" charset="0"/>
                <a:cs typeface="Arial" panose="020B0604020202020204" pitchFamily="34" charset="0"/>
                <a:sym typeface="Arial" panose="020B0604020202020204" pitchFamily="34" charset="0"/>
              </a:rPr>
              <a:t>Omni-Channel Interaction</a:t>
            </a:r>
          </a:p>
        </p:txBody>
      </p:sp>
      <p:sp>
        <p:nvSpPr>
          <p:cNvPr id="103" name="TextBox 102">
            <a:extLst>
              <a:ext uri="{FF2B5EF4-FFF2-40B4-BE49-F238E27FC236}">
                <a16:creationId xmlns:a16="http://schemas.microsoft.com/office/drawing/2014/main" id="{C913B5D0-93CC-4A23-8A6B-C03DD7721FB0}"/>
              </a:ext>
            </a:extLst>
          </p:cNvPr>
          <p:cNvSpPr txBox="1"/>
          <p:nvPr/>
        </p:nvSpPr>
        <p:spPr>
          <a:xfrm>
            <a:off x="6579602" y="5138032"/>
            <a:ext cx="1748082" cy="265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064E69"/>
                </a:solidFill>
                <a:latin typeface="Domaine Display Bold" panose="020A0803080505060203" pitchFamily="18" charset="0"/>
                <a:cs typeface="Open Sans Bold"/>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latin typeface="Arial" panose="020B0604020202020204" pitchFamily="34" charset="0"/>
                <a:cs typeface="Arial" panose="020B0604020202020204" pitchFamily="34" charset="0"/>
                <a:sym typeface="Arial" panose="020B0604020202020204" pitchFamily="34" charset="0"/>
              </a:rPr>
              <a:t>Insights</a:t>
            </a:r>
          </a:p>
        </p:txBody>
      </p:sp>
      <p:sp>
        <p:nvSpPr>
          <p:cNvPr id="104" name="Rectangle 103">
            <a:extLst>
              <a:ext uri="{FF2B5EF4-FFF2-40B4-BE49-F238E27FC236}">
                <a16:creationId xmlns:a16="http://schemas.microsoft.com/office/drawing/2014/main" id="{F2A3743F-63A0-4BC4-B748-4AEE492C1820}"/>
              </a:ext>
            </a:extLst>
          </p:cNvPr>
          <p:cNvSpPr/>
          <p:nvPr/>
        </p:nvSpPr>
        <p:spPr>
          <a:xfrm>
            <a:off x="461011" y="2879434"/>
            <a:ext cx="2282191" cy="3635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CVSH Digital activities</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Apple Partnership</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Pop Health VBC</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Medicare NextGen</a:t>
            </a:r>
          </a:p>
          <a:p>
            <a:pPr marL="117475" indent="-117475">
              <a:spcAft>
                <a:spcPts val="1600"/>
              </a:spcAft>
              <a:buFont typeface="Arial" panose="020B0604020202020204" pitchFamily="34" charset="0"/>
              <a:buChar char="•"/>
            </a:pPr>
            <a:r>
              <a:rPr lang="en-US" sz="1200" dirty="0" err="1">
                <a:solidFill>
                  <a:schemeClr val="tx2"/>
                </a:solidFill>
                <a:latin typeface="Arial" panose="020B0604020202020204" pitchFamily="34" charset="0"/>
                <a:cs typeface="Arial" panose="020B0604020202020204" pitchFamily="34" charset="0"/>
                <a:sym typeface="Arial" panose="020B0604020202020204" pitchFamily="34" charset="0"/>
              </a:rPr>
              <a:t>ElevateCare</a:t>
            </a:r>
            <a:endParaRPr lang="en-US" sz="1200" dirty="0">
              <a:solidFill>
                <a:schemeClr val="tx2"/>
              </a:solidFill>
              <a:latin typeface="Arial" panose="020B0604020202020204" pitchFamily="34" charset="0"/>
              <a:cs typeface="Arial" panose="020B0604020202020204" pitchFamily="34" charset="0"/>
              <a:sym typeface="Arial" panose="020B0604020202020204" pitchFamily="34" charset="0"/>
            </a:endParaRP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Guided Personal Service</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Clinical Platform</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10+ PA Systems</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Epic</a:t>
            </a:r>
          </a:p>
          <a:p>
            <a:pPr marL="117475" indent="-117475">
              <a:spcAft>
                <a:spcPts val="1600"/>
              </a:spcAft>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sym typeface="Arial" panose="020B0604020202020204" pitchFamily="34" charset="0"/>
              </a:rPr>
              <a:t>Financial Data Repository</a:t>
            </a:r>
          </a:p>
        </p:txBody>
      </p:sp>
      <p:sp>
        <p:nvSpPr>
          <p:cNvPr id="105" name="Rectangle: Rounded Corners 3">
            <a:extLst>
              <a:ext uri="{FF2B5EF4-FFF2-40B4-BE49-F238E27FC236}">
                <a16:creationId xmlns:a16="http://schemas.microsoft.com/office/drawing/2014/main" id="{9FD0AD19-8C67-4DC5-A602-01439E0F6694}"/>
              </a:ext>
            </a:extLst>
          </p:cNvPr>
          <p:cNvSpPr/>
          <p:nvPr/>
        </p:nvSpPr>
        <p:spPr>
          <a:xfrm>
            <a:off x="292494" y="2237914"/>
            <a:ext cx="2194560" cy="36576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en-US" b="1"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Major Ongoing Programs</a:t>
            </a:r>
          </a:p>
        </p:txBody>
      </p:sp>
      <p:sp>
        <p:nvSpPr>
          <p:cNvPr id="106" name="Oval 105">
            <a:extLst>
              <a:ext uri="{FF2B5EF4-FFF2-40B4-BE49-F238E27FC236}">
                <a16:creationId xmlns:a16="http://schemas.microsoft.com/office/drawing/2014/main" id="{4CC75E1D-DBC3-476D-9D84-C7D8EEF07AD2}"/>
              </a:ext>
            </a:extLst>
          </p:cNvPr>
          <p:cNvSpPr/>
          <p:nvPr/>
        </p:nvSpPr>
        <p:spPr>
          <a:xfrm>
            <a:off x="286426" y="2827479"/>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1</a:t>
            </a:r>
          </a:p>
        </p:txBody>
      </p:sp>
      <p:sp>
        <p:nvSpPr>
          <p:cNvPr id="107" name="Oval 106">
            <a:extLst>
              <a:ext uri="{FF2B5EF4-FFF2-40B4-BE49-F238E27FC236}">
                <a16:creationId xmlns:a16="http://schemas.microsoft.com/office/drawing/2014/main" id="{9FB13803-8221-4CBE-B9E9-9650FB72A683}"/>
              </a:ext>
            </a:extLst>
          </p:cNvPr>
          <p:cNvSpPr/>
          <p:nvPr/>
        </p:nvSpPr>
        <p:spPr>
          <a:xfrm>
            <a:off x="286426" y="3215033"/>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2</a:t>
            </a:r>
          </a:p>
        </p:txBody>
      </p:sp>
      <p:sp>
        <p:nvSpPr>
          <p:cNvPr id="108" name="Oval 107">
            <a:extLst>
              <a:ext uri="{FF2B5EF4-FFF2-40B4-BE49-F238E27FC236}">
                <a16:creationId xmlns:a16="http://schemas.microsoft.com/office/drawing/2014/main" id="{6153FF62-6A89-472F-97A6-7B286D6FF97A}"/>
              </a:ext>
            </a:extLst>
          </p:cNvPr>
          <p:cNvSpPr/>
          <p:nvPr/>
        </p:nvSpPr>
        <p:spPr>
          <a:xfrm>
            <a:off x="286426" y="3602587"/>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3</a:t>
            </a:r>
          </a:p>
        </p:txBody>
      </p:sp>
      <p:sp>
        <p:nvSpPr>
          <p:cNvPr id="109" name="Oval 108">
            <a:extLst>
              <a:ext uri="{FF2B5EF4-FFF2-40B4-BE49-F238E27FC236}">
                <a16:creationId xmlns:a16="http://schemas.microsoft.com/office/drawing/2014/main" id="{553D365A-F2E0-43BA-BEB8-0D55121413F5}"/>
              </a:ext>
            </a:extLst>
          </p:cNvPr>
          <p:cNvSpPr/>
          <p:nvPr/>
        </p:nvSpPr>
        <p:spPr>
          <a:xfrm>
            <a:off x="286426" y="3990141"/>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4</a:t>
            </a:r>
          </a:p>
        </p:txBody>
      </p:sp>
      <p:sp>
        <p:nvSpPr>
          <p:cNvPr id="110" name="Oval 109">
            <a:extLst>
              <a:ext uri="{FF2B5EF4-FFF2-40B4-BE49-F238E27FC236}">
                <a16:creationId xmlns:a16="http://schemas.microsoft.com/office/drawing/2014/main" id="{0D9F0F1A-7A49-4876-81CD-4A0033B895B7}"/>
              </a:ext>
            </a:extLst>
          </p:cNvPr>
          <p:cNvSpPr/>
          <p:nvPr/>
        </p:nvSpPr>
        <p:spPr>
          <a:xfrm>
            <a:off x="286426" y="4377695"/>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5</a:t>
            </a:r>
          </a:p>
        </p:txBody>
      </p:sp>
      <p:sp>
        <p:nvSpPr>
          <p:cNvPr id="111" name="Oval 110">
            <a:extLst>
              <a:ext uri="{FF2B5EF4-FFF2-40B4-BE49-F238E27FC236}">
                <a16:creationId xmlns:a16="http://schemas.microsoft.com/office/drawing/2014/main" id="{35460643-7CEB-4C9F-91D1-506AF912320B}"/>
              </a:ext>
            </a:extLst>
          </p:cNvPr>
          <p:cNvSpPr/>
          <p:nvPr/>
        </p:nvSpPr>
        <p:spPr>
          <a:xfrm>
            <a:off x="286426" y="4765249"/>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6</a:t>
            </a:r>
          </a:p>
        </p:txBody>
      </p:sp>
      <p:sp>
        <p:nvSpPr>
          <p:cNvPr id="112" name="Oval 111">
            <a:extLst>
              <a:ext uri="{FF2B5EF4-FFF2-40B4-BE49-F238E27FC236}">
                <a16:creationId xmlns:a16="http://schemas.microsoft.com/office/drawing/2014/main" id="{A593A15A-531A-4A71-B98D-70D41B6EED7E}"/>
              </a:ext>
            </a:extLst>
          </p:cNvPr>
          <p:cNvSpPr/>
          <p:nvPr/>
        </p:nvSpPr>
        <p:spPr>
          <a:xfrm>
            <a:off x="286426" y="5152803"/>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7</a:t>
            </a:r>
          </a:p>
        </p:txBody>
      </p:sp>
      <p:sp>
        <p:nvSpPr>
          <p:cNvPr id="114" name="Oval 113">
            <a:extLst>
              <a:ext uri="{FF2B5EF4-FFF2-40B4-BE49-F238E27FC236}">
                <a16:creationId xmlns:a16="http://schemas.microsoft.com/office/drawing/2014/main" id="{856DDB14-F3AF-4CD1-AFF2-5414E732669E}"/>
              </a:ext>
            </a:extLst>
          </p:cNvPr>
          <p:cNvSpPr/>
          <p:nvPr/>
        </p:nvSpPr>
        <p:spPr>
          <a:xfrm>
            <a:off x="286426" y="5927910"/>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9</a:t>
            </a:r>
          </a:p>
        </p:txBody>
      </p:sp>
      <p:sp>
        <p:nvSpPr>
          <p:cNvPr id="115" name="Oval 114">
            <a:extLst>
              <a:ext uri="{FF2B5EF4-FFF2-40B4-BE49-F238E27FC236}">
                <a16:creationId xmlns:a16="http://schemas.microsoft.com/office/drawing/2014/main" id="{E0BCE580-8070-447B-BE0C-4FD53484D90D}"/>
              </a:ext>
            </a:extLst>
          </p:cNvPr>
          <p:cNvSpPr/>
          <p:nvPr/>
        </p:nvSpPr>
        <p:spPr>
          <a:xfrm>
            <a:off x="5877800" y="5668225"/>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10</a:t>
            </a:r>
          </a:p>
        </p:txBody>
      </p:sp>
      <p:sp>
        <p:nvSpPr>
          <p:cNvPr id="120" name="Oval 119">
            <a:extLst>
              <a:ext uri="{FF2B5EF4-FFF2-40B4-BE49-F238E27FC236}">
                <a16:creationId xmlns:a16="http://schemas.microsoft.com/office/drawing/2014/main" id="{7C7A2105-2FDB-4F4E-89F6-00A529FAF069}"/>
              </a:ext>
            </a:extLst>
          </p:cNvPr>
          <p:cNvSpPr/>
          <p:nvPr/>
        </p:nvSpPr>
        <p:spPr>
          <a:xfrm>
            <a:off x="5982682" y="4001580"/>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5</a:t>
            </a:r>
          </a:p>
        </p:txBody>
      </p:sp>
      <p:sp>
        <p:nvSpPr>
          <p:cNvPr id="121" name="Oval 120">
            <a:extLst>
              <a:ext uri="{FF2B5EF4-FFF2-40B4-BE49-F238E27FC236}">
                <a16:creationId xmlns:a16="http://schemas.microsoft.com/office/drawing/2014/main" id="{DA952A1A-14CC-46BC-AD2B-3D432AB6B869}"/>
              </a:ext>
            </a:extLst>
          </p:cNvPr>
          <p:cNvSpPr/>
          <p:nvPr/>
        </p:nvSpPr>
        <p:spPr>
          <a:xfrm>
            <a:off x="7391547" y="4006300"/>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6</a:t>
            </a:r>
          </a:p>
        </p:txBody>
      </p:sp>
      <p:sp>
        <p:nvSpPr>
          <p:cNvPr id="122" name="Oval 121">
            <a:extLst>
              <a:ext uri="{FF2B5EF4-FFF2-40B4-BE49-F238E27FC236}">
                <a16:creationId xmlns:a16="http://schemas.microsoft.com/office/drawing/2014/main" id="{3E7470E8-00C1-44ED-94C2-7CD1332BB546}"/>
              </a:ext>
            </a:extLst>
          </p:cNvPr>
          <p:cNvSpPr/>
          <p:nvPr/>
        </p:nvSpPr>
        <p:spPr>
          <a:xfrm>
            <a:off x="3233758" y="2406256"/>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1</a:t>
            </a:r>
          </a:p>
        </p:txBody>
      </p:sp>
      <p:sp>
        <p:nvSpPr>
          <p:cNvPr id="123" name="Oval 122">
            <a:extLst>
              <a:ext uri="{FF2B5EF4-FFF2-40B4-BE49-F238E27FC236}">
                <a16:creationId xmlns:a16="http://schemas.microsoft.com/office/drawing/2014/main" id="{1EE83CC1-5057-4736-A65B-44DCA4B6B4B3}"/>
              </a:ext>
            </a:extLst>
          </p:cNvPr>
          <p:cNvSpPr/>
          <p:nvPr/>
        </p:nvSpPr>
        <p:spPr>
          <a:xfrm>
            <a:off x="5777131" y="2406256"/>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2</a:t>
            </a:r>
          </a:p>
        </p:txBody>
      </p:sp>
      <p:cxnSp>
        <p:nvCxnSpPr>
          <p:cNvPr id="124" name="Straight Connector 123"/>
          <p:cNvCxnSpPr/>
          <p:nvPr/>
        </p:nvCxnSpPr>
        <p:spPr>
          <a:xfrm>
            <a:off x="292494" y="2726296"/>
            <a:ext cx="2194560" cy="0"/>
          </a:xfrm>
          <a:prstGeom prst="line">
            <a:avLst/>
          </a:prstGeom>
          <a:ln w="952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1138314" y="1617061"/>
            <a:ext cx="502920" cy="502920"/>
            <a:chOff x="-365760" y="1797627"/>
            <a:chExt cx="502920" cy="502920"/>
          </a:xfrm>
        </p:grpSpPr>
        <p:sp>
          <p:nvSpPr>
            <p:cNvPr id="126" name="Oval 125"/>
            <p:cNvSpPr>
              <a:spLocks noChangeAspect="1"/>
            </p:cNvSpPr>
            <p:nvPr/>
          </p:nvSpPr>
          <p:spPr>
            <a:xfrm>
              <a:off x="-342900" y="1820487"/>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pic>
          <p:nvPicPr>
            <p:cNvPr id="127" name="Picture 1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760" y="1797627"/>
              <a:ext cx="502920" cy="502920"/>
            </a:xfrm>
            <a:prstGeom prst="rect">
              <a:avLst/>
            </a:prstGeom>
          </p:spPr>
        </p:pic>
      </p:grpSp>
      <p:sp>
        <p:nvSpPr>
          <p:cNvPr id="67" name="Rectangle 66">
            <a:extLst>
              <a:ext uri="{FF2B5EF4-FFF2-40B4-BE49-F238E27FC236}">
                <a16:creationId xmlns:a16="http://schemas.microsoft.com/office/drawing/2014/main" id="{822A2399-9042-4006-9344-B105A200D0EA}"/>
              </a:ext>
            </a:extLst>
          </p:cNvPr>
          <p:cNvSpPr/>
          <p:nvPr/>
        </p:nvSpPr>
        <p:spPr>
          <a:xfrm>
            <a:off x="3338077" y="3969171"/>
            <a:ext cx="773078" cy="100221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Provider and Network Platform</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p>
        </p:txBody>
      </p:sp>
      <p:sp>
        <p:nvSpPr>
          <p:cNvPr id="130" name="Rectangle 129">
            <a:extLst>
              <a:ext uri="{FF2B5EF4-FFF2-40B4-BE49-F238E27FC236}">
                <a16:creationId xmlns:a16="http://schemas.microsoft.com/office/drawing/2014/main" id="{092EBA91-61A0-4F8D-819D-1AE71C63F7EA}"/>
              </a:ext>
            </a:extLst>
          </p:cNvPr>
          <p:cNvSpPr/>
          <p:nvPr/>
        </p:nvSpPr>
        <p:spPr>
          <a:xfrm>
            <a:off x="4161956" y="3941833"/>
            <a:ext cx="741965" cy="31220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PBM</a:t>
            </a:r>
            <a:endParaRPr lang="en-US" sz="1000" i="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31" name="Rectangle 130">
            <a:extLst>
              <a:ext uri="{FF2B5EF4-FFF2-40B4-BE49-F238E27FC236}">
                <a16:creationId xmlns:a16="http://schemas.microsoft.com/office/drawing/2014/main" id="{5AC69CB0-F566-4675-A8BA-55CA2275B15C}"/>
              </a:ext>
            </a:extLst>
          </p:cNvPr>
          <p:cNvSpPr/>
          <p:nvPr/>
        </p:nvSpPr>
        <p:spPr>
          <a:xfrm>
            <a:off x="4161384" y="4692230"/>
            <a:ext cx="815373" cy="279158"/>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Specialty</a:t>
            </a:r>
            <a:endParaRPr lang="en-US" sz="1000" i="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32" name="Rectangle 131">
            <a:extLst>
              <a:ext uri="{FF2B5EF4-FFF2-40B4-BE49-F238E27FC236}">
                <a16:creationId xmlns:a16="http://schemas.microsoft.com/office/drawing/2014/main" id="{CCF171DB-8C44-40FE-9E91-CE33C55B4E3E}"/>
              </a:ext>
            </a:extLst>
          </p:cNvPr>
          <p:cNvSpPr/>
          <p:nvPr/>
        </p:nvSpPr>
        <p:spPr>
          <a:xfrm>
            <a:off x="4161957" y="4327420"/>
            <a:ext cx="815373" cy="290482"/>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Medical</a:t>
            </a:r>
            <a:endParaRPr lang="en-US" sz="1000" i="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33" name="Rectangle 132">
            <a:extLst>
              <a:ext uri="{FF2B5EF4-FFF2-40B4-BE49-F238E27FC236}">
                <a16:creationId xmlns:a16="http://schemas.microsoft.com/office/drawing/2014/main" id="{0FD961DB-9A3E-49CB-9C35-78DBA66CEAAA}"/>
              </a:ext>
            </a:extLst>
          </p:cNvPr>
          <p:cNvSpPr/>
          <p:nvPr/>
        </p:nvSpPr>
        <p:spPr>
          <a:xfrm>
            <a:off x="5024873" y="3969171"/>
            <a:ext cx="807444" cy="1002216"/>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Product</a:t>
            </a:r>
          </a:p>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&amp; </a:t>
            </a:r>
          </a:p>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Pricing</a:t>
            </a:r>
          </a:p>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&amp;</a:t>
            </a:r>
          </a:p>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Claims</a:t>
            </a:r>
          </a:p>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&amp; Actuarial</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p>
        </p:txBody>
      </p:sp>
      <p:sp>
        <p:nvSpPr>
          <p:cNvPr id="138" name="Oval 137">
            <a:extLst>
              <a:ext uri="{FF2B5EF4-FFF2-40B4-BE49-F238E27FC236}">
                <a16:creationId xmlns:a16="http://schemas.microsoft.com/office/drawing/2014/main" id="{9DDF2769-6CDA-470B-AD2D-78161289A5F9}"/>
              </a:ext>
            </a:extLst>
          </p:cNvPr>
          <p:cNvSpPr/>
          <p:nvPr/>
        </p:nvSpPr>
        <p:spPr>
          <a:xfrm>
            <a:off x="286426" y="5540356"/>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8</a:t>
            </a:r>
          </a:p>
        </p:txBody>
      </p:sp>
      <p:sp>
        <p:nvSpPr>
          <p:cNvPr id="141" name="Oval 140">
            <a:extLst>
              <a:ext uri="{FF2B5EF4-FFF2-40B4-BE49-F238E27FC236}">
                <a16:creationId xmlns:a16="http://schemas.microsoft.com/office/drawing/2014/main" id="{2D3EC71D-0B02-4A57-A3CD-14A7D6415ECC}"/>
              </a:ext>
            </a:extLst>
          </p:cNvPr>
          <p:cNvSpPr/>
          <p:nvPr/>
        </p:nvSpPr>
        <p:spPr>
          <a:xfrm>
            <a:off x="3990409" y="4292604"/>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4</a:t>
            </a:r>
          </a:p>
        </p:txBody>
      </p:sp>
      <p:sp>
        <p:nvSpPr>
          <p:cNvPr id="142" name="Oval 141">
            <a:extLst>
              <a:ext uri="{FF2B5EF4-FFF2-40B4-BE49-F238E27FC236}">
                <a16:creationId xmlns:a16="http://schemas.microsoft.com/office/drawing/2014/main" id="{6847EE1B-7A1C-4975-AF30-2C4BE27D3998}"/>
              </a:ext>
            </a:extLst>
          </p:cNvPr>
          <p:cNvSpPr/>
          <p:nvPr/>
        </p:nvSpPr>
        <p:spPr>
          <a:xfrm>
            <a:off x="3203190" y="3889585"/>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3</a:t>
            </a:r>
          </a:p>
        </p:txBody>
      </p:sp>
      <p:grpSp>
        <p:nvGrpSpPr>
          <p:cNvPr id="6" name="Group 5">
            <a:extLst>
              <a:ext uri="{FF2B5EF4-FFF2-40B4-BE49-F238E27FC236}">
                <a16:creationId xmlns:a16="http://schemas.microsoft.com/office/drawing/2014/main" id="{A2833BC5-A0E4-4FDD-9E4D-FB354936C423}"/>
              </a:ext>
            </a:extLst>
          </p:cNvPr>
          <p:cNvGrpSpPr/>
          <p:nvPr/>
        </p:nvGrpSpPr>
        <p:grpSpPr>
          <a:xfrm>
            <a:off x="7930654" y="3696842"/>
            <a:ext cx="1828800" cy="1367084"/>
            <a:chOff x="9825318" y="3718892"/>
            <a:chExt cx="1828800" cy="1367084"/>
          </a:xfrm>
        </p:grpSpPr>
        <p:sp>
          <p:nvSpPr>
            <p:cNvPr id="76" name="Rectangle: Rounded Corners 43">
              <a:extLst>
                <a:ext uri="{FF2B5EF4-FFF2-40B4-BE49-F238E27FC236}">
                  <a16:creationId xmlns:a16="http://schemas.microsoft.com/office/drawing/2014/main" id="{4027B224-7326-4618-9EE1-63AD63263596}"/>
                </a:ext>
              </a:extLst>
            </p:cNvPr>
            <p:cNvSpPr/>
            <p:nvPr/>
          </p:nvSpPr>
          <p:spPr>
            <a:xfrm>
              <a:off x="9825318" y="3718892"/>
              <a:ext cx="182880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0" name="Rectangle 79">
              <a:extLst>
                <a:ext uri="{FF2B5EF4-FFF2-40B4-BE49-F238E27FC236}">
                  <a16:creationId xmlns:a16="http://schemas.microsoft.com/office/drawing/2014/main" id="{02471273-ACC6-4143-A37A-0B4F2C4EE023}"/>
                </a:ext>
              </a:extLst>
            </p:cNvPr>
            <p:cNvSpPr/>
            <p:nvPr/>
          </p:nvSpPr>
          <p:spPr>
            <a:xfrm>
              <a:off x="10032788" y="3948592"/>
              <a:ext cx="1413860" cy="372032"/>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Clinical &amp; Logistics Platform</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p>
          </p:txBody>
        </p:sp>
        <p:sp>
          <p:nvSpPr>
            <p:cNvPr id="84" name="Rectangle: Rounded Corners 51">
              <a:extLst>
                <a:ext uri="{FF2B5EF4-FFF2-40B4-BE49-F238E27FC236}">
                  <a16:creationId xmlns:a16="http://schemas.microsoft.com/office/drawing/2014/main" id="{65B21E3D-8C00-4D8E-BD70-D7D40ED1D31A}"/>
                </a:ext>
              </a:extLst>
            </p:cNvPr>
            <p:cNvSpPr/>
            <p:nvPr/>
          </p:nvSpPr>
          <p:spPr>
            <a:xfrm>
              <a:off x="10231013" y="3758613"/>
              <a:ext cx="962515" cy="162998"/>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Care Model</a:t>
              </a:r>
            </a:p>
          </p:txBody>
        </p:sp>
        <p:sp>
          <p:nvSpPr>
            <p:cNvPr id="119" name="Oval 118">
              <a:extLst>
                <a:ext uri="{FF2B5EF4-FFF2-40B4-BE49-F238E27FC236}">
                  <a16:creationId xmlns:a16="http://schemas.microsoft.com/office/drawing/2014/main" id="{680A7230-046C-44C7-ACA1-A02561AAF230}"/>
                </a:ext>
              </a:extLst>
            </p:cNvPr>
            <p:cNvSpPr/>
            <p:nvPr/>
          </p:nvSpPr>
          <p:spPr>
            <a:xfrm>
              <a:off x="9878062" y="3791659"/>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7</a:t>
              </a:r>
            </a:p>
          </p:txBody>
        </p:sp>
        <p:sp>
          <p:nvSpPr>
            <p:cNvPr id="144" name="Rectangle 143">
              <a:extLst>
                <a:ext uri="{FF2B5EF4-FFF2-40B4-BE49-F238E27FC236}">
                  <a16:creationId xmlns:a16="http://schemas.microsoft.com/office/drawing/2014/main" id="{2BD31A58-9815-4B14-A4FF-C3DACCF5448B}"/>
                </a:ext>
              </a:extLst>
            </p:cNvPr>
            <p:cNvSpPr/>
            <p:nvPr/>
          </p:nvSpPr>
          <p:spPr>
            <a:xfrm>
              <a:off x="10001320" y="4674311"/>
              <a:ext cx="1413860" cy="365341"/>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Retail Pharmacy Platform</a:t>
              </a:r>
            </a:p>
          </p:txBody>
        </p:sp>
      </p:grpSp>
      <p:sp>
        <p:nvSpPr>
          <p:cNvPr id="145" name="Rectangle: Rounded Corners 148">
            <a:extLst>
              <a:ext uri="{FF2B5EF4-FFF2-40B4-BE49-F238E27FC236}">
                <a16:creationId xmlns:a16="http://schemas.microsoft.com/office/drawing/2014/main" id="{29CFACA0-6DF3-4730-BA55-2B51F820D5A1}"/>
              </a:ext>
            </a:extLst>
          </p:cNvPr>
          <p:cNvSpPr/>
          <p:nvPr/>
        </p:nvSpPr>
        <p:spPr>
          <a:xfrm>
            <a:off x="2810993" y="6282137"/>
            <a:ext cx="4305591" cy="4129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FF0000"/>
                </a:solidFill>
                <a:latin typeface="Arial" panose="020B0604020202020204" pitchFamily="34" charset="0"/>
                <a:cs typeface="Arial" panose="020B0604020202020204" pitchFamily="34" charset="0"/>
                <a:sym typeface="Arial" panose="020B0604020202020204" pitchFamily="34" charset="0"/>
              </a:rPr>
              <a:t>*</a:t>
            </a:r>
            <a:r>
              <a:rPr lang="en-US" sz="900" b="1" dirty="0">
                <a:solidFill>
                  <a:schemeClr val="tx2">
                    <a:lumMod val="60000"/>
                    <a:lumOff val="40000"/>
                  </a:schemeClr>
                </a:solidFill>
                <a:latin typeface="Arial" panose="020B0604020202020204" pitchFamily="34" charset="0"/>
                <a:cs typeface="Arial" panose="020B0604020202020204" pitchFamily="34" charset="0"/>
                <a:sym typeface="Arial" panose="020B0604020202020204" pitchFamily="34" charset="0"/>
              </a:rPr>
              <a:t> = Major joint transformation opportunity</a:t>
            </a:r>
          </a:p>
        </p:txBody>
      </p:sp>
      <p:grpSp>
        <p:nvGrpSpPr>
          <p:cNvPr id="8" name="Group 7">
            <a:extLst>
              <a:ext uri="{FF2B5EF4-FFF2-40B4-BE49-F238E27FC236}">
                <a16:creationId xmlns:a16="http://schemas.microsoft.com/office/drawing/2014/main" id="{D80E1AC6-6654-4CF1-8CC1-2681C3C9315A}"/>
              </a:ext>
            </a:extLst>
          </p:cNvPr>
          <p:cNvGrpSpPr/>
          <p:nvPr/>
        </p:nvGrpSpPr>
        <p:grpSpPr>
          <a:xfrm>
            <a:off x="9875836" y="3696842"/>
            <a:ext cx="1828800" cy="1367084"/>
            <a:chOff x="9875836" y="3696842"/>
            <a:chExt cx="1828800" cy="1367084"/>
          </a:xfrm>
        </p:grpSpPr>
        <p:sp>
          <p:nvSpPr>
            <p:cNvPr id="143" name="Rectangle 142">
              <a:extLst>
                <a:ext uri="{FF2B5EF4-FFF2-40B4-BE49-F238E27FC236}">
                  <a16:creationId xmlns:a16="http://schemas.microsoft.com/office/drawing/2014/main" id="{AD6B072C-CF6C-48FD-B98D-F6D0EDFCF89F}"/>
                </a:ext>
              </a:extLst>
            </p:cNvPr>
            <p:cNvSpPr/>
            <p:nvPr/>
          </p:nvSpPr>
          <p:spPr>
            <a:xfrm>
              <a:off x="10155403" y="4008802"/>
              <a:ext cx="1213319" cy="35806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Point-of-Sale Platform</a:t>
              </a:r>
            </a:p>
          </p:txBody>
        </p:sp>
        <p:sp>
          <p:nvSpPr>
            <p:cNvPr id="87" name="Rectangle: Rounded Corners 42">
              <a:extLst>
                <a:ext uri="{FF2B5EF4-FFF2-40B4-BE49-F238E27FC236}">
                  <a16:creationId xmlns:a16="http://schemas.microsoft.com/office/drawing/2014/main" id="{463BB8D6-74C9-445B-8FFA-011DD05860B3}"/>
                </a:ext>
              </a:extLst>
            </p:cNvPr>
            <p:cNvSpPr/>
            <p:nvPr/>
          </p:nvSpPr>
          <p:spPr>
            <a:xfrm>
              <a:off x="9875836" y="3696842"/>
              <a:ext cx="1828800" cy="1367084"/>
            </a:xfrm>
            <a:prstGeom prst="roundRect">
              <a:avLst/>
            </a:prstGeom>
            <a:noFill/>
            <a:ln>
              <a:solidFill>
                <a:srgbClr val="487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8" name="Rectangle: Rounded Corners 50">
              <a:extLst>
                <a:ext uri="{FF2B5EF4-FFF2-40B4-BE49-F238E27FC236}">
                  <a16:creationId xmlns:a16="http://schemas.microsoft.com/office/drawing/2014/main" id="{AA7E3CF9-DF3C-498E-BC24-BC6D2DBF2C82}"/>
                </a:ext>
              </a:extLst>
            </p:cNvPr>
            <p:cNvSpPr/>
            <p:nvPr/>
          </p:nvSpPr>
          <p:spPr>
            <a:xfrm>
              <a:off x="10169836" y="3754592"/>
              <a:ext cx="1193707" cy="187241"/>
            </a:xfrm>
            <a:prstGeom prst="roundRect">
              <a:avLst/>
            </a:prstGeom>
            <a:solidFill>
              <a:srgbClr val="008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panose="020B0604020202020204" pitchFamily="34" charset="0"/>
                  <a:cs typeface="Arial" panose="020B0604020202020204" pitchFamily="34" charset="0"/>
                  <a:sym typeface="Arial" panose="020B0604020202020204" pitchFamily="34" charset="0"/>
                </a:rPr>
                <a:t>Retail Model</a:t>
              </a:r>
            </a:p>
          </p:txBody>
        </p:sp>
        <p:sp>
          <p:nvSpPr>
            <p:cNvPr id="89" name="Rectangle 88">
              <a:extLst>
                <a:ext uri="{FF2B5EF4-FFF2-40B4-BE49-F238E27FC236}">
                  <a16:creationId xmlns:a16="http://schemas.microsoft.com/office/drawing/2014/main" id="{2BE1D85D-B97D-4CCF-BF57-58B2429BA0A4}"/>
                </a:ext>
              </a:extLst>
            </p:cNvPr>
            <p:cNvSpPr/>
            <p:nvPr/>
          </p:nvSpPr>
          <p:spPr>
            <a:xfrm>
              <a:off x="10155403" y="4544037"/>
              <a:ext cx="1213319" cy="358065"/>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Supply Chain Management</a:t>
              </a:r>
            </a:p>
          </p:txBody>
        </p:sp>
      </p:grpSp>
      <p:sp>
        <p:nvSpPr>
          <p:cNvPr id="90" name="Rectangle 89">
            <a:extLst>
              <a:ext uri="{FF2B5EF4-FFF2-40B4-BE49-F238E27FC236}">
                <a16:creationId xmlns:a16="http://schemas.microsoft.com/office/drawing/2014/main" id="{2075DBDC-AB3E-4BA8-B279-9D2A816A37A3}"/>
              </a:ext>
            </a:extLst>
          </p:cNvPr>
          <p:cNvSpPr/>
          <p:nvPr/>
        </p:nvSpPr>
        <p:spPr>
          <a:xfrm>
            <a:off x="6194468" y="4551273"/>
            <a:ext cx="1400272" cy="358072"/>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Call Center Platform</a:t>
            </a:r>
            <a:r>
              <a:rPr lang="en-US" sz="1000" b="1" dirty="0">
                <a:solidFill>
                  <a:srgbClr val="FF0000"/>
                </a:solidFill>
                <a:latin typeface="Arial" panose="020B0604020202020204" pitchFamily="34" charset="0"/>
                <a:cs typeface="Arial" panose="020B0604020202020204" pitchFamily="34" charset="0"/>
                <a:sym typeface="Arial" panose="020B0604020202020204" pitchFamily="34" charset="0"/>
              </a:rPr>
              <a:t>*</a:t>
            </a:r>
            <a:endPar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94" name="Oval 93">
            <a:extLst>
              <a:ext uri="{FF2B5EF4-FFF2-40B4-BE49-F238E27FC236}">
                <a16:creationId xmlns:a16="http://schemas.microsoft.com/office/drawing/2014/main" id="{EBF8ACE1-B47B-4498-9322-38D891CEB5AD}"/>
              </a:ext>
            </a:extLst>
          </p:cNvPr>
          <p:cNvSpPr/>
          <p:nvPr/>
        </p:nvSpPr>
        <p:spPr>
          <a:xfrm>
            <a:off x="7403915" y="4571433"/>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6</a:t>
            </a:r>
          </a:p>
        </p:txBody>
      </p:sp>
      <p:sp>
        <p:nvSpPr>
          <p:cNvPr id="113" name="Rectangle 112">
            <a:extLst>
              <a:ext uri="{FF2B5EF4-FFF2-40B4-BE49-F238E27FC236}">
                <a16:creationId xmlns:a16="http://schemas.microsoft.com/office/drawing/2014/main" id="{37667AC6-20AA-41DF-995B-881E80C7A6A7}"/>
              </a:ext>
            </a:extLst>
          </p:cNvPr>
          <p:cNvSpPr/>
          <p:nvPr/>
        </p:nvSpPr>
        <p:spPr>
          <a:xfrm>
            <a:off x="8131507" y="4336622"/>
            <a:ext cx="1437016" cy="276022"/>
          </a:xfrm>
          <a:prstGeom prst="rect">
            <a:avLst/>
          </a:prstGeom>
          <a:solidFill>
            <a:srgbClr val="D1E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sym typeface="Arial" panose="020B0604020202020204" pitchFamily="34" charset="0"/>
              </a:rPr>
              <a:t>Prior Authorization Platform</a:t>
            </a:r>
          </a:p>
        </p:txBody>
      </p:sp>
      <p:sp>
        <p:nvSpPr>
          <p:cNvPr id="116" name="Oval 115">
            <a:extLst>
              <a:ext uri="{FF2B5EF4-FFF2-40B4-BE49-F238E27FC236}">
                <a16:creationId xmlns:a16="http://schemas.microsoft.com/office/drawing/2014/main" id="{9B1BA94A-B8DD-4B49-A530-BB8859AD9D8C}"/>
              </a:ext>
            </a:extLst>
          </p:cNvPr>
          <p:cNvSpPr/>
          <p:nvPr/>
        </p:nvSpPr>
        <p:spPr>
          <a:xfrm>
            <a:off x="9420359" y="4327636"/>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8</a:t>
            </a:r>
          </a:p>
        </p:txBody>
      </p:sp>
      <p:sp>
        <p:nvSpPr>
          <p:cNvPr id="117" name="Oval 116">
            <a:extLst>
              <a:ext uri="{FF2B5EF4-FFF2-40B4-BE49-F238E27FC236}">
                <a16:creationId xmlns:a16="http://schemas.microsoft.com/office/drawing/2014/main" id="{43E4E3EA-103C-45BD-9EB8-883D534F67B2}"/>
              </a:ext>
            </a:extLst>
          </p:cNvPr>
          <p:cNvSpPr/>
          <p:nvPr/>
        </p:nvSpPr>
        <p:spPr>
          <a:xfrm>
            <a:off x="297180" y="6315464"/>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10</a:t>
            </a:r>
          </a:p>
        </p:txBody>
      </p:sp>
      <p:sp>
        <p:nvSpPr>
          <p:cNvPr id="118" name="Oval 117">
            <a:extLst>
              <a:ext uri="{FF2B5EF4-FFF2-40B4-BE49-F238E27FC236}">
                <a16:creationId xmlns:a16="http://schemas.microsoft.com/office/drawing/2014/main" id="{FBB2E6E3-1D73-4D58-A8BC-C4F41BC66449}"/>
              </a:ext>
            </a:extLst>
          </p:cNvPr>
          <p:cNvSpPr/>
          <p:nvPr/>
        </p:nvSpPr>
        <p:spPr>
          <a:xfrm>
            <a:off x="9399901" y="3715551"/>
            <a:ext cx="320040" cy="320040"/>
          </a:xfrm>
          <a:prstGeom prst="ellipse">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chemeClr val="bg1"/>
                </a:solidFill>
                <a:latin typeface="Arial" panose="020B0604020202020204" pitchFamily="34" charset="0"/>
                <a:cs typeface="Arial" panose="020B0604020202020204" pitchFamily="34" charset="0"/>
                <a:sym typeface="Arial" panose="020B0604020202020204" pitchFamily="34" charset="0"/>
              </a:rPr>
              <a:t>9</a:t>
            </a:r>
          </a:p>
        </p:txBody>
      </p:sp>
      <p:sp>
        <p:nvSpPr>
          <p:cNvPr id="5" name="Oval 4">
            <a:extLst>
              <a:ext uri="{FF2B5EF4-FFF2-40B4-BE49-F238E27FC236}">
                <a16:creationId xmlns:a16="http://schemas.microsoft.com/office/drawing/2014/main" id="{EB058A25-2AED-48E8-B734-768F9741FFBE}"/>
              </a:ext>
            </a:extLst>
          </p:cNvPr>
          <p:cNvSpPr/>
          <p:nvPr/>
        </p:nvSpPr>
        <p:spPr>
          <a:xfrm>
            <a:off x="4180983" y="4268855"/>
            <a:ext cx="735721" cy="3585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9" name="TextBox 8">
            <a:extLst>
              <a:ext uri="{FF2B5EF4-FFF2-40B4-BE49-F238E27FC236}">
                <a16:creationId xmlns:a16="http://schemas.microsoft.com/office/drawing/2014/main" id="{28538C5B-307C-43E1-91D6-AA555BE079D6}"/>
              </a:ext>
            </a:extLst>
          </p:cNvPr>
          <p:cNvSpPr txBox="1"/>
          <p:nvPr/>
        </p:nvSpPr>
        <p:spPr>
          <a:xfrm>
            <a:off x="9475507" y="1730633"/>
            <a:ext cx="1340629" cy="186152"/>
          </a:xfrm>
          <a:prstGeom prst="rect">
            <a:avLst/>
          </a:prstGeom>
          <a:noFill/>
        </p:spPr>
        <p:txBody>
          <a:bodyPr wrap="none" lIns="0" tIns="0" rIns="0" bIns="0" rtlCol="0">
            <a:noAutofit/>
          </a:bodyPr>
          <a:lstStyle/>
          <a:p>
            <a:pPr defTabSz="456758" fontAlgn="base">
              <a:spcBef>
                <a:spcPts val="1200"/>
              </a:spcBef>
            </a:pPr>
            <a:r>
              <a:rPr lang="en-US" sz="1200" dirty="0">
                <a:solidFill>
                  <a:schemeClr val="tx2"/>
                </a:solidFill>
                <a:cs typeface="Open Sans Light"/>
              </a:rPr>
              <a:t>Clinical Impacts</a:t>
            </a:r>
          </a:p>
        </p:txBody>
      </p:sp>
      <p:sp>
        <p:nvSpPr>
          <p:cNvPr id="134" name="Oval 133">
            <a:extLst>
              <a:ext uri="{FF2B5EF4-FFF2-40B4-BE49-F238E27FC236}">
                <a16:creationId xmlns:a16="http://schemas.microsoft.com/office/drawing/2014/main" id="{A7A3B450-2478-462D-AD17-ECADE93CCEB2}"/>
              </a:ext>
            </a:extLst>
          </p:cNvPr>
          <p:cNvSpPr/>
          <p:nvPr/>
        </p:nvSpPr>
        <p:spPr>
          <a:xfrm>
            <a:off x="3597645" y="2578295"/>
            <a:ext cx="2304002" cy="5598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35" name="Oval 134">
            <a:extLst>
              <a:ext uri="{FF2B5EF4-FFF2-40B4-BE49-F238E27FC236}">
                <a16:creationId xmlns:a16="http://schemas.microsoft.com/office/drawing/2014/main" id="{BB056B61-14EA-4EC3-8C83-C98CA937C108}"/>
              </a:ext>
            </a:extLst>
          </p:cNvPr>
          <p:cNvSpPr/>
          <p:nvPr/>
        </p:nvSpPr>
        <p:spPr>
          <a:xfrm>
            <a:off x="3095251" y="3765166"/>
            <a:ext cx="1047078" cy="1201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36" name="Oval 135">
            <a:extLst>
              <a:ext uri="{FF2B5EF4-FFF2-40B4-BE49-F238E27FC236}">
                <a16:creationId xmlns:a16="http://schemas.microsoft.com/office/drawing/2014/main" id="{8D9BB30A-A8B4-44A4-9BA4-87FB94340C9A}"/>
              </a:ext>
            </a:extLst>
          </p:cNvPr>
          <p:cNvSpPr/>
          <p:nvPr/>
        </p:nvSpPr>
        <p:spPr>
          <a:xfrm>
            <a:off x="10516854" y="2736185"/>
            <a:ext cx="743989" cy="312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40" name="Oval 139">
            <a:extLst>
              <a:ext uri="{FF2B5EF4-FFF2-40B4-BE49-F238E27FC236}">
                <a16:creationId xmlns:a16="http://schemas.microsoft.com/office/drawing/2014/main" id="{C9DE3B8E-C480-43D1-A333-9693706E6F7F}"/>
              </a:ext>
            </a:extLst>
          </p:cNvPr>
          <p:cNvSpPr/>
          <p:nvPr/>
        </p:nvSpPr>
        <p:spPr>
          <a:xfrm>
            <a:off x="8025425" y="3464148"/>
            <a:ext cx="1694516" cy="1756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46" name="Oval 145">
            <a:extLst>
              <a:ext uri="{FF2B5EF4-FFF2-40B4-BE49-F238E27FC236}">
                <a16:creationId xmlns:a16="http://schemas.microsoft.com/office/drawing/2014/main" id="{379AFB46-D937-4EBF-B52D-F9C2FDF29043}"/>
              </a:ext>
            </a:extLst>
          </p:cNvPr>
          <p:cNvSpPr/>
          <p:nvPr/>
        </p:nvSpPr>
        <p:spPr>
          <a:xfrm>
            <a:off x="5548622" y="5450759"/>
            <a:ext cx="3750242" cy="780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47" name="Oval 146">
            <a:extLst>
              <a:ext uri="{FF2B5EF4-FFF2-40B4-BE49-F238E27FC236}">
                <a16:creationId xmlns:a16="http://schemas.microsoft.com/office/drawing/2014/main" id="{4D5E4A45-38AD-478C-9ED6-DDCF949B5D71}"/>
              </a:ext>
            </a:extLst>
          </p:cNvPr>
          <p:cNvSpPr/>
          <p:nvPr/>
        </p:nvSpPr>
        <p:spPr>
          <a:xfrm>
            <a:off x="6755870" y="2570567"/>
            <a:ext cx="1850854" cy="5598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48" name="Oval 147">
            <a:extLst>
              <a:ext uri="{FF2B5EF4-FFF2-40B4-BE49-F238E27FC236}">
                <a16:creationId xmlns:a16="http://schemas.microsoft.com/office/drawing/2014/main" id="{98F291D0-6103-4E7B-8568-866B9CB4EA17}"/>
              </a:ext>
            </a:extLst>
          </p:cNvPr>
          <p:cNvSpPr/>
          <p:nvPr/>
        </p:nvSpPr>
        <p:spPr>
          <a:xfrm>
            <a:off x="6397493" y="3917039"/>
            <a:ext cx="1047078" cy="1201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49" name="Oval 148">
            <a:extLst>
              <a:ext uri="{FF2B5EF4-FFF2-40B4-BE49-F238E27FC236}">
                <a16:creationId xmlns:a16="http://schemas.microsoft.com/office/drawing/2014/main" id="{A2F3A88A-3C2F-4B00-B7EC-5634FA7DEEB2}"/>
              </a:ext>
            </a:extLst>
          </p:cNvPr>
          <p:cNvSpPr/>
          <p:nvPr/>
        </p:nvSpPr>
        <p:spPr>
          <a:xfrm>
            <a:off x="2666299" y="3019872"/>
            <a:ext cx="9351529" cy="4938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50" name="Oval 149">
            <a:extLst>
              <a:ext uri="{FF2B5EF4-FFF2-40B4-BE49-F238E27FC236}">
                <a16:creationId xmlns:a16="http://schemas.microsoft.com/office/drawing/2014/main" id="{423FA3EF-3471-4E65-9371-1A69C61BC142}"/>
              </a:ext>
            </a:extLst>
          </p:cNvPr>
          <p:cNvSpPr/>
          <p:nvPr/>
        </p:nvSpPr>
        <p:spPr>
          <a:xfrm>
            <a:off x="4206292" y="3935252"/>
            <a:ext cx="697630" cy="283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51" name="Oval 150">
            <a:extLst>
              <a:ext uri="{FF2B5EF4-FFF2-40B4-BE49-F238E27FC236}">
                <a16:creationId xmlns:a16="http://schemas.microsoft.com/office/drawing/2014/main" id="{F8C4E385-AB42-4D45-84F6-B040EAD2E761}"/>
              </a:ext>
            </a:extLst>
          </p:cNvPr>
          <p:cNvSpPr/>
          <p:nvPr/>
        </p:nvSpPr>
        <p:spPr>
          <a:xfrm>
            <a:off x="4184579" y="4631543"/>
            <a:ext cx="770465" cy="349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28" name="Oval 127">
            <a:extLst>
              <a:ext uri="{FF2B5EF4-FFF2-40B4-BE49-F238E27FC236}">
                <a16:creationId xmlns:a16="http://schemas.microsoft.com/office/drawing/2014/main" id="{F3C17961-7B31-4417-A873-8F12D21D677E}"/>
              </a:ext>
            </a:extLst>
          </p:cNvPr>
          <p:cNvSpPr/>
          <p:nvPr/>
        </p:nvSpPr>
        <p:spPr>
          <a:xfrm>
            <a:off x="8987205" y="1706694"/>
            <a:ext cx="435146" cy="2461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129" name="Oval 128">
            <a:extLst>
              <a:ext uri="{FF2B5EF4-FFF2-40B4-BE49-F238E27FC236}">
                <a16:creationId xmlns:a16="http://schemas.microsoft.com/office/drawing/2014/main" id="{4BB2E120-F770-4532-B5DD-61C18F49F114}"/>
              </a:ext>
            </a:extLst>
          </p:cNvPr>
          <p:cNvSpPr/>
          <p:nvPr/>
        </p:nvSpPr>
        <p:spPr>
          <a:xfrm>
            <a:off x="5148750" y="4483746"/>
            <a:ext cx="563921" cy="2815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Tree>
    <p:extLst>
      <p:ext uri="{BB962C8B-B14F-4D97-AF65-F5344CB8AC3E}">
        <p14:creationId xmlns:p14="http://schemas.microsoft.com/office/powerpoint/2010/main" val="3140332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oftheCTO_theme_100218">
  <a:themeElements>
    <a:clrScheme name="Custom 4">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SharedWithUsers xmlns="f8f3ac21-d33a-4f17-9d4e-9f9f14b93e81">
      <UserInfo>
        <DisplayName>Hickey, Claudette</DisplayName>
        <AccountId>43</AccountId>
        <AccountType/>
      </UserInfo>
    </SharedWithUsers>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FFEF1EFF-851D-44AC-B60C-F92DDFECFE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F0FD7-590D-477C-84D8-04F64A55F94D}">
  <ds:schemaRefs>
    <ds:schemaRef ds:uri="http://schemas.microsoft.com/office/2006/metadata/properties"/>
    <ds:schemaRef ds:uri="http://purl.org/dc/terms/"/>
    <ds:schemaRef ds:uri="f8f3ac21-d33a-4f17-9d4e-9f9f14b93e81"/>
    <ds:schemaRef ds:uri="http://schemas.microsoft.com/office/2006/documentManagement/types"/>
    <ds:schemaRef ds:uri="http://schemas.openxmlformats.org/package/2006/metadata/core-properties"/>
    <ds:schemaRef ds:uri="http://purl.org/dc/elements/1.1/"/>
    <ds:schemaRef ds:uri="b1cf5257-8992-498b-aff9-2ccb2706890d"/>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Aetna Violet PPT template-widescreen</Template>
  <TotalTime>178492</TotalTime>
  <Words>3113</Words>
  <Application>Microsoft Office PowerPoint</Application>
  <PresentationFormat>Widescreen</PresentationFormat>
  <Paragraphs>514</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OfficeoftheCTO_theme_100218</vt:lpstr>
      <vt:lpstr>Clinical Platform (Version 3.2) </vt:lpstr>
      <vt:lpstr>Table of Contents</vt:lpstr>
      <vt:lpstr>Executive Summary</vt:lpstr>
      <vt:lpstr>Business Opportunity</vt:lpstr>
      <vt:lpstr>Lines of Business Care Model</vt:lpstr>
      <vt:lpstr>Even today some of our data feeds are created “as needed” from one source to another, thereby creating duplication, inefficiencies and lacks source of truth</vt:lpstr>
      <vt:lpstr>Why is it important to CVS Health?</vt:lpstr>
      <vt:lpstr>Why is it important to CVS Health?</vt:lpstr>
      <vt:lpstr>Clinical Platform Strategy – Strategic Programs</vt:lpstr>
      <vt:lpstr>IT Strategy: Business Platforms</vt:lpstr>
      <vt:lpstr>What does Success look like?</vt:lpstr>
      <vt:lpstr>Future State Clinical Platform</vt:lpstr>
      <vt:lpstr>Next Steps</vt:lpstr>
      <vt:lpstr>PowerPoint Presentation</vt:lpstr>
      <vt:lpstr>Prioritized Business  Use Cases</vt:lpstr>
      <vt:lpstr>Enhanced Patient Experience   </vt:lpstr>
      <vt:lpstr>Enhanced Provider Experience   </vt:lpstr>
      <vt:lpstr>CVS Clinical Operational excellence </vt:lpstr>
      <vt:lpstr>PowerPoint Presentation</vt:lpstr>
      <vt:lpstr>PowerPoint Presentation</vt:lpstr>
      <vt:lpstr>PowerPoint Presentation</vt:lpstr>
      <vt:lpstr>Clinical Current </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Fitzgerald, David</cp:lastModifiedBy>
  <cp:revision>1944</cp:revision>
  <cp:lastPrinted>2019-03-04T01:26:20Z</cp:lastPrinted>
  <dcterms:created xsi:type="dcterms:W3CDTF">2017-11-30T21:23:10Z</dcterms:created>
  <dcterms:modified xsi:type="dcterms:W3CDTF">2022-03-11T15:01:55Z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AvadhanamH@aetna.com</vt:lpwstr>
  </property>
  <property fmtid="{D5CDD505-2E9C-101B-9397-08002B2CF9AE}" pid="6" name="MSIP_Label_67599526-06ca-49cc-9fa9-5307800a949a_SetDate">
    <vt:lpwstr>2019-01-11T18:50:42.0821147Z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1235200</vt:r8>
  </property>
  <property fmtid="{D5CDD505-2E9C-101B-9397-08002B2CF9AE}" pid="12" name="ItemStatus">
    <vt:lpwstr/>
  </property>
</Properties>
</file>