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6" r:id="rId2"/>
    <p:sldId id="326" r:id="rId3"/>
    <p:sldId id="327" r:id="rId4"/>
    <p:sldId id="328" r:id="rId5"/>
    <p:sldId id="346" r:id="rId6"/>
    <p:sldId id="393" r:id="rId7"/>
    <p:sldId id="343" r:id="rId8"/>
    <p:sldId id="344" r:id="rId9"/>
    <p:sldId id="345" r:id="rId10"/>
    <p:sldId id="268" r:id="rId11"/>
    <p:sldId id="335" r:id="rId12"/>
    <p:sldId id="348" r:id="rId13"/>
    <p:sldId id="350" r:id="rId14"/>
    <p:sldId id="351" r:id="rId15"/>
    <p:sldId id="353" r:id="rId16"/>
    <p:sldId id="347" r:id="rId17"/>
    <p:sldId id="349" r:id="rId18"/>
    <p:sldId id="352" r:id="rId19"/>
    <p:sldId id="354" r:id="rId20"/>
    <p:sldId id="355" r:id="rId21"/>
    <p:sldId id="356" r:id="rId22"/>
    <p:sldId id="357" r:id="rId23"/>
    <p:sldId id="358" r:id="rId24"/>
    <p:sldId id="359" r:id="rId25"/>
    <p:sldId id="370" r:id="rId26"/>
    <p:sldId id="371" r:id="rId27"/>
    <p:sldId id="372" r:id="rId28"/>
    <p:sldId id="373" r:id="rId29"/>
    <p:sldId id="374" r:id="rId30"/>
    <p:sldId id="375" r:id="rId31"/>
    <p:sldId id="384" r:id="rId32"/>
    <p:sldId id="385" r:id="rId33"/>
    <p:sldId id="386" r:id="rId34"/>
    <p:sldId id="269" r:id="rId35"/>
    <p:sldId id="259" r:id="rId36"/>
    <p:sldId id="360" r:id="rId37"/>
    <p:sldId id="361" r:id="rId38"/>
    <p:sldId id="394" r:id="rId39"/>
    <p:sldId id="362" r:id="rId40"/>
    <p:sldId id="363" r:id="rId41"/>
    <p:sldId id="369" r:id="rId42"/>
    <p:sldId id="364" r:id="rId43"/>
    <p:sldId id="376" r:id="rId44"/>
    <p:sldId id="387" r:id="rId45"/>
    <p:sldId id="390" r:id="rId46"/>
    <p:sldId id="388" r:id="rId47"/>
    <p:sldId id="377" r:id="rId48"/>
    <p:sldId id="378" r:id="rId49"/>
    <p:sldId id="380" r:id="rId50"/>
    <p:sldId id="381" r:id="rId51"/>
    <p:sldId id="382" r:id="rId52"/>
    <p:sldId id="391" r:id="rId53"/>
    <p:sldId id="392" r:id="rId54"/>
    <p:sldId id="389" r:id="rId55"/>
    <p:sldId id="383" r:id="rId56"/>
    <p:sldId id="264"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4" autoAdjust="0"/>
    <p:restoredTop sz="94660"/>
  </p:normalViewPr>
  <p:slideViewPr>
    <p:cSldViewPr>
      <p:cViewPr>
        <p:scale>
          <a:sx n="100" d="100"/>
          <a:sy n="100" d="100"/>
        </p:scale>
        <p:origin x="-2094" y="-234"/>
      </p:cViewPr>
      <p:guideLst>
        <p:guide orient="horz" pos="2160"/>
        <p:guide pos="2880"/>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1ACD7F-3F3F-489F-BF23-63CA95F3A7C0}" type="datetimeFigureOut">
              <a:rPr lang="en-US" smtClean="0"/>
              <a:t>10/28/2021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3EADC1-F634-4057-986E-90702AAD2279}" type="slidenum">
              <a:rPr lang="en-US" smtClean="0"/>
              <a:t>‹#›</a:t>
            </a:fld>
            <a:endParaRPr lang="en-US"/>
          </a:p>
        </p:txBody>
      </p:sp>
    </p:spTree>
    <p:extLst>
      <p:ext uri="{BB962C8B-B14F-4D97-AF65-F5344CB8AC3E}">
        <p14:creationId xmlns:p14="http://schemas.microsoft.com/office/powerpoint/2010/main" val="251284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7</a:t>
            </a:fld>
            <a:endParaRPr lang="en-US"/>
          </a:p>
        </p:txBody>
      </p:sp>
    </p:spTree>
    <p:extLst>
      <p:ext uri="{BB962C8B-B14F-4D97-AF65-F5344CB8AC3E}">
        <p14:creationId xmlns:p14="http://schemas.microsoft.com/office/powerpoint/2010/main" val="2467139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8</a:t>
            </a:fld>
            <a:endParaRPr lang="en-US"/>
          </a:p>
        </p:txBody>
      </p:sp>
    </p:spTree>
    <p:extLst>
      <p:ext uri="{BB962C8B-B14F-4D97-AF65-F5344CB8AC3E}">
        <p14:creationId xmlns:p14="http://schemas.microsoft.com/office/powerpoint/2010/main" val="246713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9</a:t>
            </a:fld>
            <a:endParaRPr lang="en-US"/>
          </a:p>
        </p:txBody>
      </p:sp>
    </p:spTree>
    <p:extLst>
      <p:ext uri="{BB962C8B-B14F-4D97-AF65-F5344CB8AC3E}">
        <p14:creationId xmlns:p14="http://schemas.microsoft.com/office/powerpoint/2010/main" val="2467139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41</a:t>
            </a:fld>
            <a:endParaRPr lang="en-US"/>
          </a:p>
        </p:txBody>
      </p:sp>
    </p:spTree>
    <p:extLst>
      <p:ext uri="{BB962C8B-B14F-4D97-AF65-F5344CB8AC3E}">
        <p14:creationId xmlns:p14="http://schemas.microsoft.com/office/powerpoint/2010/main" val="2467139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D6967D53-59A2-4B5F-A476-AC9F941C0030}" type="slidenum">
              <a:rPr lang="en-US" smtClean="0"/>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D6967D53-59A2-4B5F-A476-AC9F941C0030}"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FB8D598-913C-4247-97CD-5FBBEA2FCCF5}" type="datetimeFigureOut">
              <a:rPr lang="en-US" smtClean="0"/>
              <a:t>10/28/2021</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6967D53-59A2-4B5F-A476-AC9F941C0030}"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terms/e/embeddedoption.asp" TargetMode="External"/><Relationship Id="rId2" Type="http://schemas.openxmlformats.org/officeDocument/2006/relationships/hyperlink" Target="https://www.investopedia.com/terms/r/risk-freerate.asp"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8" Type="http://schemas.openxmlformats.org/officeDocument/2006/relationships/hyperlink" Target="https://www.investopedia.com/terms/v/volatility.asp" TargetMode="External"/><Relationship Id="rId3" Type="http://schemas.openxmlformats.org/officeDocument/2006/relationships/hyperlink" Target="https://www.investopedia.com/terms/a/abnormalreturn.asp" TargetMode="External"/><Relationship Id="rId7" Type="http://schemas.openxmlformats.org/officeDocument/2006/relationships/hyperlink" Target="https://www.investopedia.com/terms/r/returnoninvestment.asp" TargetMode="External"/><Relationship Id="rId2" Type="http://schemas.openxmlformats.org/officeDocument/2006/relationships/hyperlink" Target="https://www.investopedia.com/terms/e/excessreturn.asp" TargetMode="External"/><Relationship Id="rId1" Type="http://schemas.openxmlformats.org/officeDocument/2006/relationships/slideLayout" Target="../slideLayouts/slideLayout1.xml"/><Relationship Id="rId6" Type="http://schemas.openxmlformats.org/officeDocument/2006/relationships/hyperlink" Target="https://www.investopedia.com/terms/i/investor.asp" TargetMode="External"/><Relationship Id="rId5" Type="http://schemas.openxmlformats.org/officeDocument/2006/relationships/hyperlink" Target="https://www.investopedia.com/terms/w/william-f-sharpe.asp" TargetMode="External"/><Relationship Id="rId4" Type="http://schemas.openxmlformats.org/officeDocument/2006/relationships/hyperlink" Target="https://www.investopedia.com/terms/b/beta.asp"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85800"/>
            <a:ext cx="8229600" cy="609600"/>
          </a:xfrm>
        </p:spPr>
        <p:txBody>
          <a:bodyPr>
            <a:normAutofit/>
          </a:bodyPr>
          <a:lstStyle/>
          <a:p>
            <a:r>
              <a:rPr lang="en-US" sz="3000" dirty="0" smtClean="0"/>
              <a:t>GRD </a:t>
            </a:r>
            <a:r>
              <a:rPr lang="en-US" sz="3000" dirty="0" smtClean="0">
                <a:latin typeface="Arial" panose="020B0604020202020204" pitchFamily="34" charset="0"/>
                <a:cs typeface="Arial" panose="020B0604020202020204" pitchFamily="34" charset="0"/>
              </a:rPr>
              <a:t>global</a:t>
            </a:r>
            <a:r>
              <a:rPr lang="en-US" sz="3000" dirty="0" smtClean="0"/>
              <a:t> Capital Advisors</a:t>
            </a:r>
            <a:endParaRPr lang="en-US" sz="3000" dirty="0"/>
          </a:p>
        </p:txBody>
      </p:sp>
      <p:sp>
        <p:nvSpPr>
          <p:cNvPr id="3" name="Subtitle 2"/>
          <p:cNvSpPr>
            <a:spLocks noGrp="1"/>
          </p:cNvSpPr>
          <p:nvPr>
            <p:ph type="subTitle" idx="1"/>
          </p:nvPr>
        </p:nvSpPr>
        <p:spPr>
          <a:xfrm>
            <a:off x="1371600" y="1600200"/>
            <a:ext cx="6400800" cy="1295400"/>
          </a:xfrm>
        </p:spPr>
        <p:txBody>
          <a:bodyPr>
            <a:normAutofit lnSpcReduction="10000"/>
          </a:bodyPr>
          <a:lstStyle/>
          <a:p>
            <a:r>
              <a:rPr lang="en-US" sz="2000" dirty="0" smtClean="0"/>
              <a:t>Quantitative Strategy Development</a:t>
            </a:r>
          </a:p>
          <a:p>
            <a:r>
              <a:rPr lang="en-US" sz="2000" dirty="0" smtClean="0">
                <a:solidFill>
                  <a:srgbClr val="FFC000"/>
                </a:solidFill>
              </a:rPr>
              <a:t>Equity Strategy Research &amp; Development</a:t>
            </a:r>
          </a:p>
          <a:p>
            <a:r>
              <a:rPr lang="en-US" sz="1500" i="1" dirty="0" smtClean="0"/>
              <a:t>Machine </a:t>
            </a:r>
            <a:r>
              <a:rPr lang="en-US" sz="1500" i="1" dirty="0" smtClean="0"/>
              <a:t>Learning Algorithm</a:t>
            </a:r>
            <a:r>
              <a:rPr lang="en-US" sz="1500" dirty="0" smtClean="0"/>
              <a:t> </a:t>
            </a:r>
          </a:p>
          <a:p>
            <a:r>
              <a:rPr lang="en-US" sz="1500" dirty="0" smtClean="0"/>
              <a:t>Option Adjusted Spreads To Predict Equity Market States</a:t>
            </a:r>
          </a:p>
          <a:p>
            <a:endParaRPr lang="en-US" dirty="0"/>
          </a:p>
        </p:txBody>
      </p:sp>
      <p:sp>
        <p:nvSpPr>
          <p:cNvPr id="4" name="Subtitle 2"/>
          <p:cNvSpPr txBox="1">
            <a:spLocks/>
          </p:cNvSpPr>
          <p:nvPr/>
        </p:nvSpPr>
        <p:spPr>
          <a:xfrm>
            <a:off x="1524000" y="3276600"/>
            <a:ext cx="6400800" cy="1295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r>
              <a:rPr lang="en-US" sz="2000" dirty="0" err="1" smtClean="0"/>
              <a:t>FinTech</a:t>
            </a:r>
            <a:r>
              <a:rPr lang="en-US" sz="2000" dirty="0" smtClean="0"/>
              <a:t> </a:t>
            </a:r>
            <a:r>
              <a:rPr lang="en-US" sz="2000" dirty="0" err="1" smtClean="0"/>
              <a:t>BootCamp</a:t>
            </a:r>
            <a:r>
              <a:rPr lang="en-US" sz="2000" dirty="0" smtClean="0"/>
              <a:t> Project 3</a:t>
            </a:r>
          </a:p>
          <a:p>
            <a:r>
              <a:rPr lang="en-US" sz="2000" dirty="0" smtClean="0"/>
              <a:t>Antonio Girardi, </a:t>
            </a:r>
            <a:r>
              <a:rPr lang="en-US" sz="2000" dirty="0" err="1" smtClean="0"/>
              <a:t>MFin</a:t>
            </a:r>
            <a:r>
              <a:rPr lang="en-US" sz="2000" dirty="0" smtClean="0"/>
              <a:t>, CFA</a:t>
            </a:r>
          </a:p>
          <a:p>
            <a:endParaRPr lang="en-US" dirty="0"/>
          </a:p>
        </p:txBody>
      </p:sp>
    </p:spTree>
    <p:extLst>
      <p:ext uri="{BB962C8B-B14F-4D97-AF65-F5344CB8AC3E}">
        <p14:creationId xmlns:p14="http://schemas.microsoft.com/office/powerpoint/2010/main" val="20213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Feature set analysis</a:t>
            </a:r>
            <a:endParaRPr lang="en-US" sz="2800" dirty="0"/>
          </a:p>
        </p:txBody>
      </p:sp>
      <p:sp>
        <p:nvSpPr>
          <p:cNvPr id="3" name="Subtitle 2"/>
          <p:cNvSpPr>
            <a:spLocks noGrp="1"/>
          </p:cNvSpPr>
          <p:nvPr>
            <p:ph type="subTitle" idx="1"/>
          </p:nvPr>
        </p:nvSpPr>
        <p:spPr/>
        <p:txBody>
          <a:bodyPr>
            <a:normAutofit/>
          </a:bodyPr>
          <a:lstStyle/>
          <a:p>
            <a:r>
              <a:rPr lang="en-US" sz="2000" dirty="0" smtClean="0"/>
              <a:t>Understanding Our Feature Set</a:t>
            </a:r>
          </a:p>
          <a:p>
            <a:r>
              <a:rPr lang="en-US" sz="2000" dirty="0" smtClean="0"/>
              <a:t>Daily Levels vs. Percentage Change</a:t>
            </a:r>
          </a:p>
          <a:p>
            <a:r>
              <a:rPr lang="en-US" sz="2000" dirty="0" smtClean="0"/>
              <a:t>Correlation, Distribution, &amp; Lag Analysis</a:t>
            </a:r>
            <a:endParaRPr lang="en-US" sz="2000" dirty="0"/>
          </a:p>
        </p:txBody>
      </p:sp>
    </p:spTree>
    <p:extLst>
      <p:ext uri="{BB962C8B-B14F-4D97-AF65-F5344CB8AC3E}">
        <p14:creationId xmlns:p14="http://schemas.microsoft.com/office/powerpoint/2010/main" val="386021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Pearson correlation</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marL="285750" indent="-285750" algn="l">
              <a:buFont typeface="Wingdings" panose="05000000000000000000" pitchFamily="2" charset="2"/>
              <a:buChar char="Ø"/>
            </a:pPr>
            <a:r>
              <a:rPr lang="en-US" sz="1400" b="1" dirty="0" smtClean="0">
                <a:solidFill>
                  <a:srgbClr val="FFC000"/>
                </a:solidFill>
              </a:rPr>
              <a:t>High degree of positive correlation between all the feature set variable</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1886285" y="1114714"/>
            <a:ext cx="5371429" cy="4628571"/>
          </a:xfrm>
          <a:prstGeom prst="rect">
            <a:avLst/>
          </a:prstGeom>
        </p:spPr>
      </p:pic>
    </p:spTree>
    <p:extLst>
      <p:ext uri="{BB962C8B-B14F-4D97-AF65-F5344CB8AC3E}">
        <p14:creationId xmlns:p14="http://schemas.microsoft.com/office/powerpoint/2010/main" val="206139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Scatter matrix</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smtClean="0">
                <a:solidFill>
                  <a:srgbClr val="FFC000"/>
                </a:solidFill>
              </a:rPr>
              <a:t>Using the </a:t>
            </a:r>
            <a:r>
              <a:rPr lang="en-US" sz="1400" b="1" dirty="0" err="1" smtClean="0">
                <a:solidFill>
                  <a:srgbClr val="FFC000"/>
                </a:solidFill>
              </a:rPr>
              <a:t>hvplot.scatter_matrix</a:t>
            </a:r>
            <a:r>
              <a:rPr lang="en-US" sz="1400" b="1" dirty="0" smtClean="0">
                <a:solidFill>
                  <a:srgbClr val="FFC000"/>
                </a:solidFill>
              </a:rPr>
              <a:t>() plotting function helps confirm that some linear relationship may exist between the feature set variables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412" y="990600"/>
            <a:ext cx="4829175" cy="4919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OAS daily Levels Time series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smtClean="0">
                <a:solidFill>
                  <a:srgbClr val="FFC000"/>
                </a:solidFill>
              </a:rPr>
              <a:t>A simple line plot for OAS Levels also reveals some time dependent relationship between feature set levels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100138"/>
            <a:ext cx="7696200"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474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Box blots</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smtClean="0">
                <a:solidFill>
                  <a:srgbClr val="FFC000"/>
                </a:solidFill>
              </a:rPr>
              <a:t>hvplot.violin</a:t>
            </a:r>
            <a:r>
              <a:rPr lang="en-US" sz="1400" b="1" dirty="0" smtClean="0">
                <a:solidFill>
                  <a:srgbClr val="FFC000"/>
                </a:solidFill>
              </a:rPr>
              <a:t>() allows for a visual description of the distribution (mean, max, min, standard deviations, quartile ranking)</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52952" y="1024238"/>
            <a:ext cx="7638095" cy="4809524"/>
          </a:xfrm>
          <a:prstGeom prst="rect">
            <a:avLst/>
          </a:prstGeom>
        </p:spPr>
      </p:pic>
    </p:spTree>
    <p:extLst>
      <p:ext uri="{BB962C8B-B14F-4D97-AF65-F5344CB8AC3E}">
        <p14:creationId xmlns:p14="http://schemas.microsoft.com/office/powerpoint/2010/main" val="145038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a:solidFill>
                  <a:srgbClr val="FFC000"/>
                </a:solidFill>
              </a:rPr>
              <a:t>hvplot.kde</a:t>
            </a:r>
            <a:r>
              <a:rPr lang="en-US" sz="1400" b="1" dirty="0">
                <a:solidFill>
                  <a:srgbClr val="FFC000"/>
                </a:solidFill>
              </a:rPr>
              <a:t> () </a:t>
            </a:r>
            <a:r>
              <a:rPr lang="en-US" sz="1400" b="1" dirty="0" smtClean="0">
                <a:solidFill>
                  <a:srgbClr val="FFC000"/>
                </a:solidFill>
              </a:rPr>
              <a:t>also allows for a visual description of the distribution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48190" y="1048047"/>
            <a:ext cx="7647619" cy="4761905"/>
          </a:xfrm>
          <a:prstGeom prst="rect">
            <a:avLst/>
          </a:prstGeom>
        </p:spPr>
      </p:pic>
    </p:spTree>
    <p:extLst>
      <p:ext uri="{BB962C8B-B14F-4D97-AF65-F5344CB8AC3E}">
        <p14:creationId xmlns:p14="http://schemas.microsoft.com/office/powerpoint/2010/main" val="231983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Pearson correlation</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smtClean="0">
                <a:solidFill>
                  <a:srgbClr val="FFC000"/>
                </a:solidFill>
              </a:rPr>
              <a:t>Transforming the data set by using daily percentage changes helps reduce the correlation between feature set variables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1891047" y="1138524"/>
            <a:ext cx="5361905" cy="4580952"/>
          </a:xfrm>
          <a:prstGeom prst="rect">
            <a:avLst/>
          </a:prstGeom>
        </p:spPr>
      </p:pic>
    </p:spTree>
    <p:extLst>
      <p:ext uri="{BB962C8B-B14F-4D97-AF65-F5344CB8AC3E}">
        <p14:creationId xmlns:p14="http://schemas.microsoft.com/office/powerpoint/2010/main" val="379731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Pearson correlation</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err="1">
                <a:solidFill>
                  <a:srgbClr val="FFC000"/>
                </a:solidFill>
              </a:rPr>
              <a:t>hvplot.scatter_matrix</a:t>
            </a:r>
            <a:r>
              <a:rPr lang="en-US" sz="1400" b="1" dirty="0">
                <a:solidFill>
                  <a:srgbClr val="FFC000"/>
                </a:solidFill>
              </a:rPr>
              <a:t>() </a:t>
            </a:r>
            <a:r>
              <a:rPr lang="en-US" sz="1400" b="1" dirty="0" smtClean="0">
                <a:solidFill>
                  <a:srgbClr val="FFC000"/>
                </a:solidFill>
              </a:rPr>
              <a:t>helps to visually confirm that transforming  the relationship between feature set variables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202" y="990600"/>
            <a:ext cx="4793595" cy="482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Box blots</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smtClean="0">
                <a:solidFill>
                  <a:srgbClr val="FFC000"/>
                </a:solidFill>
              </a:rPr>
              <a:t>hvplot.violin</a:t>
            </a:r>
            <a:r>
              <a:rPr lang="en-US" sz="1400" b="1" dirty="0" smtClean="0">
                <a:solidFill>
                  <a:srgbClr val="FFC000"/>
                </a:solidFill>
              </a:rPr>
              <a:t>() allows for a visual description of the distribution (mean, max, min, standard deviations, quartile ranking)</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57714" y="1048047"/>
            <a:ext cx="7628571" cy="4761905"/>
          </a:xfrm>
          <a:prstGeom prst="rect">
            <a:avLst/>
          </a:prstGeom>
        </p:spPr>
      </p:pic>
    </p:spTree>
    <p:extLst>
      <p:ext uri="{BB962C8B-B14F-4D97-AF65-F5344CB8AC3E}">
        <p14:creationId xmlns:p14="http://schemas.microsoft.com/office/powerpoint/2010/main" val="406704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a:solidFill>
                  <a:srgbClr val="FFC000"/>
                </a:solidFill>
              </a:rPr>
              <a:t>hvplot.kde</a:t>
            </a:r>
            <a:r>
              <a:rPr lang="en-US" sz="1400" b="1" dirty="0">
                <a:solidFill>
                  <a:srgbClr val="FFC000"/>
                </a:solidFill>
              </a:rPr>
              <a:t> () </a:t>
            </a:r>
            <a:r>
              <a:rPr lang="en-US" sz="1400" b="1" dirty="0" smtClean="0">
                <a:solidFill>
                  <a:srgbClr val="FFC000"/>
                </a:solidFill>
              </a:rPr>
              <a:t>also allows for a visual description of the distribution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43428" y="1052809"/>
            <a:ext cx="7657143" cy="4752381"/>
          </a:xfrm>
          <a:prstGeom prst="rect">
            <a:avLst/>
          </a:prstGeom>
        </p:spPr>
      </p:pic>
    </p:spTree>
    <p:extLst>
      <p:ext uri="{BB962C8B-B14F-4D97-AF65-F5344CB8AC3E}">
        <p14:creationId xmlns:p14="http://schemas.microsoft.com/office/powerpoint/2010/main" val="409594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Project </a:t>
            </a:r>
            <a:r>
              <a:rPr lang="en-US" sz="2800" dirty="0"/>
              <a:t>hypothesis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48792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smtClean="0">
                <a:solidFill>
                  <a:srgbClr val="FFC000"/>
                </a:solidFill>
              </a:rPr>
              <a:t>the ‘box zoom’ widget allows us to inspect plot areas of interest:  CENTRE DENSITY OF DISTRIBUTION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43428" y="1029000"/>
            <a:ext cx="7657143" cy="4800000"/>
          </a:xfrm>
          <a:prstGeom prst="rect">
            <a:avLst/>
          </a:prstGeom>
        </p:spPr>
      </p:pic>
    </p:spTree>
    <p:extLst>
      <p:ext uri="{BB962C8B-B14F-4D97-AF65-F5344CB8AC3E}">
        <p14:creationId xmlns:p14="http://schemas.microsoft.com/office/powerpoint/2010/main" val="411236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smtClean="0">
                <a:solidFill>
                  <a:srgbClr val="FFC000"/>
                </a:solidFill>
              </a:rPr>
              <a:t>the ‘box zoom’ widget allows us to inspect plot areas of interest:  LEFT TAIL OF DISTRIBTION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57714" y="1038524"/>
            <a:ext cx="7628571" cy="4780952"/>
          </a:xfrm>
          <a:prstGeom prst="rect">
            <a:avLst/>
          </a:prstGeom>
        </p:spPr>
      </p:pic>
    </p:spTree>
    <p:extLst>
      <p:ext uri="{BB962C8B-B14F-4D97-AF65-F5344CB8AC3E}">
        <p14:creationId xmlns:p14="http://schemas.microsoft.com/office/powerpoint/2010/main" val="80512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BIVARIATE 2D 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err="1" smtClean="0">
                <a:solidFill>
                  <a:srgbClr val="FFC000"/>
                </a:solidFill>
              </a:rPr>
              <a:t>hvplot.bivariate</a:t>
            </a:r>
            <a:r>
              <a:rPr lang="en-US" sz="1400" b="1" dirty="0" smtClean="0">
                <a:solidFill>
                  <a:srgbClr val="FFC000"/>
                </a:solidFill>
              </a:rPr>
              <a:t>() </a:t>
            </a:r>
            <a:r>
              <a:rPr lang="en-CA" sz="1400" b="1" dirty="0">
                <a:solidFill>
                  <a:srgbClr val="FFC000"/>
                </a:solidFill>
              </a:rPr>
              <a:t>is a statistical method for creating a 2D density plot. Bivariate plots can be a useful alternative to scatter plots if your data are too dense to plot each point individually.</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10095" y="1505190"/>
            <a:ext cx="7723809" cy="3847619"/>
          </a:xfrm>
          <a:prstGeom prst="rect">
            <a:avLst/>
          </a:prstGeom>
        </p:spPr>
      </p:pic>
    </p:spTree>
    <p:extLst>
      <p:ext uri="{BB962C8B-B14F-4D97-AF65-F5344CB8AC3E}">
        <p14:creationId xmlns:p14="http://schemas.microsoft.com/office/powerpoint/2010/main" val="185281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Lagged relationships</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CA" sz="1400" b="1" dirty="0" smtClean="0">
                <a:solidFill>
                  <a:srgbClr val="FFC000"/>
                </a:solidFill>
              </a:rPr>
              <a:t>Lag </a:t>
            </a:r>
            <a:r>
              <a:rPr lang="en-CA" sz="1400" b="1" dirty="0">
                <a:solidFill>
                  <a:srgbClr val="FFC000"/>
                </a:solidFill>
              </a:rPr>
              <a:t>plots are used to check if a data set or time series is </a:t>
            </a:r>
            <a:r>
              <a:rPr lang="en-CA" sz="1400" b="1" dirty="0" smtClean="0">
                <a:solidFill>
                  <a:srgbClr val="FFC000"/>
                </a:solidFill>
              </a:rPr>
              <a:t>random</a:t>
            </a:r>
            <a:r>
              <a:rPr lang="en-CA" sz="1400" b="1" dirty="0">
                <a:solidFill>
                  <a:srgbClr val="FFC000"/>
                </a:solidFill>
              </a:rPr>
              <a:t> </a:t>
            </a:r>
            <a:r>
              <a:rPr lang="en-CA" sz="1400" b="1" dirty="0" smtClean="0">
                <a:solidFill>
                  <a:srgbClr val="FFC000"/>
                </a:solidFill>
              </a:rPr>
              <a:t>and  random data should NOT exhibit any structure in the lag plot. </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9" name="Picture 8"/>
          <p:cNvPicPr>
            <a:picLocks noChangeAspect="1"/>
          </p:cNvPicPr>
          <p:nvPr/>
        </p:nvPicPr>
        <p:blipFill>
          <a:blip r:embed="rId2"/>
          <a:stretch>
            <a:fillRect/>
          </a:stretch>
        </p:blipFill>
        <p:spPr>
          <a:xfrm>
            <a:off x="781524" y="1043285"/>
            <a:ext cx="7580952" cy="4771429"/>
          </a:xfrm>
          <a:prstGeom prst="rect">
            <a:avLst/>
          </a:prstGeom>
        </p:spPr>
      </p:pic>
    </p:spTree>
    <p:extLst>
      <p:ext uri="{BB962C8B-B14F-4D97-AF65-F5344CB8AC3E}">
        <p14:creationId xmlns:p14="http://schemas.microsoft.com/office/powerpoint/2010/main" val="265564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Lagged relationships</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err="1" smtClean="0">
                <a:solidFill>
                  <a:srgbClr val="FFC000"/>
                </a:solidFill>
              </a:rPr>
              <a:t>hvplot.lag_plot</a:t>
            </a:r>
            <a:r>
              <a:rPr lang="en-US" sz="1400" b="1" dirty="0" smtClean="0">
                <a:solidFill>
                  <a:srgbClr val="FFC000"/>
                </a:solidFill>
              </a:rPr>
              <a:t>() function was used to understand if potential lag relationships exist </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48190" y="1038524"/>
            <a:ext cx="7647619" cy="4780952"/>
          </a:xfrm>
          <a:prstGeom prst="rect">
            <a:avLst/>
          </a:prstGeom>
        </p:spPr>
      </p:pic>
    </p:spTree>
    <p:extLst>
      <p:ext uri="{BB962C8B-B14F-4D97-AF65-F5344CB8AC3E}">
        <p14:creationId xmlns:p14="http://schemas.microsoft.com/office/powerpoint/2010/main" val="265564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a:t>Random Forest </a:t>
            </a:r>
            <a:r>
              <a:rPr lang="en-US" sz="2800" dirty="0" smtClean="0"/>
              <a:t>Classifier </a:t>
            </a:r>
            <a:br>
              <a:rPr lang="en-US" sz="2800" dirty="0" smtClean="0"/>
            </a:br>
            <a:r>
              <a:rPr lang="en-US" sz="2800" dirty="0" smtClean="0"/>
              <a:t>Model review</a:t>
            </a:r>
            <a:endParaRPr lang="en-US" sz="2800" dirty="0"/>
          </a:p>
        </p:txBody>
      </p:sp>
    </p:spTree>
    <p:extLst>
      <p:ext uri="{BB962C8B-B14F-4D97-AF65-F5344CB8AC3E}">
        <p14:creationId xmlns:p14="http://schemas.microsoft.com/office/powerpoint/2010/main" val="101441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Random forest classifier models</a:t>
            </a:r>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800" dirty="0" smtClean="0"/>
              <a:t>They are supervised learning models</a:t>
            </a:r>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smtClean="0"/>
              <a:t>Like </a:t>
            </a:r>
            <a:r>
              <a:rPr lang="en-CA" sz="1800" dirty="0"/>
              <a:t>its name implies, </a:t>
            </a:r>
            <a:r>
              <a:rPr lang="en-CA" sz="1800" dirty="0" smtClean="0"/>
              <a:t>it consists </a:t>
            </a:r>
            <a:r>
              <a:rPr lang="en-CA" sz="1800" dirty="0"/>
              <a:t>of a large number of individual decision trees that operate as an </a:t>
            </a:r>
            <a:r>
              <a:rPr lang="en-CA" sz="1800" b="1" dirty="0">
                <a:solidFill>
                  <a:srgbClr val="FFC000"/>
                </a:solidFill>
              </a:rPr>
              <a:t>ensemble</a:t>
            </a:r>
            <a:r>
              <a:rPr lang="en-CA" sz="1800" dirty="0" smtClean="0"/>
              <a:t>.</a:t>
            </a:r>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a:t>Each individual tree in the random forest provides a class prediction and the class with the most votes becomes our model’s </a:t>
            </a:r>
            <a:r>
              <a:rPr lang="en-CA" sz="1800" dirty="0" smtClean="0"/>
              <a:t>prediction.</a:t>
            </a:r>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a:t>The fundamental concept behind random forest is a simple but powerful one — the wisdom of crowds. </a:t>
            </a:r>
            <a:endParaRPr lang="en-CA" sz="1800" dirty="0" smtClean="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smtClean="0"/>
              <a:t>In </a:t>
            </a:r>
            <a:r>
              <a:rPr lang="en-CA" sz="1800" dirty="0"/>
              <a:t>data science speak, the reason that the random forest model works so well is</a:t>
            </a:r>
            <a:r>
              <a:rPr lang="en-CA" sz="1800" dirty="0" smtClean="0"/>
              <a:t>:  </a:t>
            </a:r>
          </a:p>
          <a:p>
            <a:pPr marL="742950" lvl="1" indent="-285750" algn="l" fontAlgn="base">
              <a:buFont typeface="Wingdings" panose="05000000000000000000" pitchFamily="2" charset="2"/>
              <a:buChar char="Ø"/>
            </a:pPr>
            <a:r>
              <a:rPr lang="en-CA" sz="1300" b="1" dirty="0" smtClean="0">
                <a:solidFill>
                  <a:srgbClr val="FFC000"/>
                </a:solidFill>
              </a:rPr>
              <a:t>A </a:t>
            </a:r>
            <a:r>
              <a:rPr lang="en-CA" sz="1300" b="1" dirty="0">
                <a:solidFill>
                  <a:srgbClr val="FFC000"/>
                </a:solidFill>
              </a:rPr>
              <a:t>large number of relatively uncorrelated models (trees) operating as a committee will outperform any of the individual </a:t>
            </a:r>
            <a:r>
              <a:rPr lang="en-CA" sz="1300" b="1" dirty="0" smtClean="0">
                <a:solidFill>
                  <a:srgbClr val="FFC000"/>
                </a:solidFill>
              </a:rPr>
              <a:t>constituent </a:t>
            </a:r>
            <a:r>
              <a:rPr lang="en-CA" sz="1300" b="1" dirty="0">
                <a:solidFill>
                  <a:srgbClr val="FFC000"/>
                </a:solidFill>
              </a:rPr>
              <a:t>models</a:t>
            </a:r>
            <a:r>
              <a:rPr lang="en-CA" sz="1300" b="1" dirty="0" smtClean="0">
                <a:solidFill>
                  <a:srgbClr val="FFC000"/>
                </a:solidFill>
              </a:rPr>
              <a:t>.</a:t>
            </a:r>
          </a:p>
          <a:p>
            <a:pPr marL="742950" lvl="1" indent="-285750" algn="l" fontAlgn="base">
              <a:buFont typeface="Wingdings" panose="05000000000000000000" pitchFamily="2" charset="2"/>
              <a:buChar char="Ø"/>
            </a:pPr>
            <a:r>
              <a:rPr lang="en-CA" sz="1300" b="1" dirty="0">
                <a:solidFill>
                  <a:srgbClr val="FFC000"/>
                </a:solidFill>
              </a:rPr>
              <a:t>The low correlation between models is the key</a:t>
            </a:r>
            <a:r>
              <a:rPr lang="en-CA" sz="1300" b="1" dirty="0" smtClean="0">
                <a:solidFill>
                  <a:srgbClr val="FFC000"/>
                </a:solidFill>
              </a:rPr>
              <a:t>.</a:t>
            </a:r>
          </a:p>
          <a:p>
            <a:pPr algn="l" fontAlgn="base"/>
            <a:r>
              <a:rPr lang="en-CA" sz="1000" dirty="0"/>
              <a:t>https://towardsdatascience.com/understanding-random-forest-58381e0602d2</a:t>
            </a:r>
            <a:endParaRPr lang="en-CA" sz="1000" dirty="0" smtClean="0"/>
          </a:p>
        </p:txBody>
      </p:sp>
    </p:spTree>
    <p:extLst>
      <p:ext uri="{BB962C8B-B14F-4D97-AF65-F5344CB8AC3E}">
        <p14:creationId xmlns:p14="http://schemas.microsoft.com/office/powerpoint/2010/main" val="276328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Bagging (Bootstrap aggregation)</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800" dirty="0" smtClean="0"/>
              <a:t>Decisions </a:t>
            </a:r>
            <a:r>
              <a:rPr lang="en-CA" sz="1800" dirty="0"/>
              <a:t>trees are very sensitive to the data they are trained </a:t>
            </a:r>
            <a:r>
              <a:rPr lang="en-CA" sz="1800" dirty="0" smtClean="0"/>
              <a:t>on</a:t>
            </a:r>
          </a:p>
          <a:p>
            <a:pPr marL="742950" lvl="1" indent="-285750" algn="l" fontAlgn="base">
              <a:buFont typeface="Wingdings" panose="05000000000000000000" pitchFamily="2" charset="2"/>
              <a:buChar char="Ø"/>
            </a:pPr>
            <a:r>
              <a:rPr lang="en-CA" sz="1400" dirty="0" smtClean="0"/>
              <a:t>small </a:t>
            </a:r>
            <a:r>
              <a:rPr lang="en-CA" sz="1400" dirty="0"/>
              <a:t>changes to the training set can result in significantly different tree structures. </a:t>
            </a:r>
            <a:endParaRPr lang="en-CA" sz="1400" dirty="0" smtClean="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Random forest takes advantage of this by allowing each individual tree to randomly sample from the dataset with replacement, resulting in different trees. </a:t>
            </a:r>
            <a:endParaRPr lang="en-CA" sz="1800" dirty="0" smtClean="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This process is known as </a:t>
            </a:r>
            <a:r>
              <a:rPr lang="en-CA" sz="1800" b="1" dirty="0">
                <a:solidFill>
                  <a:srgbClr val="FFC000"/>
                </a:solidFill>
              </a:rPr>
              <a:t>bagging</a:t>
            </a:r>
            <a:r>
              <a:rPr lang="en-CA" sz="1800" dirty="0"/>
              <a:t>.</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smtClean="0"/>
              <a:t>We </a:t>
            </a:r>
            <a:r>
              <a:rPr lang="en-CA" sz="1800" dirty="0"/>
              <a:t>end up with trees that are not only trained on different sets of data (thanks to bagging) but also use different features to make decisions</a:t>
            </a:r>
          </a:p>
        </p:txBody>
      </p:sp>
    </p:spTree>
    <p:extLst>
      <p:ext uri="{BB962C8B-B14F-4D97-AF65-F5344CB8AC3E}">
        <p14:creationId xmlns:p14="http://schemas.microsoft.com/office/powerpoint/2010/main" val="321600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fontScale="90000"/>
          </a:bodyPr>
          <a:lstStyle/>
          <a:p>
            <a:r>
              <a:rPr lang="en-US" sz="2800" dirty="0" smtClean="0"/>
              <a:t/>
            </a:r>
            <a:br>
              <a:rPr lang="en-US" sz="2800" dirty="0" smtClean="0"/>
            </a:br>
            <a:r>
              <a:rPr lang="en-US" sz="2800" dirty="0" smtClean="0"/>
              <a:t>Finance analogy</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smtClean="0"/>
              <a:t>Just </a:t>
            </a:r>
            <a:r>
              <a:rPr lang="en-CA" sz="1700" dirty="0"/>
              <a:t>like how investments with low correlations </a:t>
            </a:r>
            <a:r>
              <a:rPr lang="en-CA" sz="1700" dirty="0" smtClean="0"/>
              <a:t>come </a:t>
            </a:r>
            <a:r>
              <a:rPr lang="en-CA" sz="1700" dirty="0"/>
              <a:t>together to form a portfolio that is greater than the sum of its parts, uncorrelated models can produce ensemble predictions that are more accurate than any of the individual predictions. </a:t>
            </a:r>
            <a:endParaRPr lang="en-CA" sz="1700" dirty="0" smtClean="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smtClean="0"/>
              <a:t>The </a:t>
            </a:r>
            <a:r>
              <a:rPr lang="en-CA" sz="1700" b="1" dirty="0">
                <a:solidFill>
                  <a:srgbClr val="FFC000"/>
                </a:solidFill>
              </a:rPr>
              <a:t>holy grail </a:t>
            </a:r>
            <a:r>
              <a:rPr lang="en-CA" sz="1700" dirty="0" smtClean="0"/>
              <a:t>is to </a:t>
            </a:r>
            <a:r>
              <a:rPr lang="en-CA" sz="1700" dirty="0"/>
              <a:t>build a bunch of uncorrelated models, each with a positive expected return, and then put them together in a portfolio to earn </a:t>
            </a:r>
            <a:r>
              <a:rPr lang="en-CA" sz="1700" dirty="0" smtClean="0"/>
              <a:t>alpha</a:t>
            </a:r>
            <a:endParaRPr lang="en-CA" sz="1700" dirty="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Random </a:t>
            </a:r>
            <a:r>
              <a:rPr lang="en-CA" sz="1700" dirty="0" smtClean="0"/>
              <a:t>Forest </a:t>
            </a:r>
            <a:r>
              <a:rPr lang="en-CA" sz="1700" dirty="0"/>
              <a:t>is the data science equivalent of that. </a:t>
            </a:r>
            <a:endParaRPr lang="en-CA" sz="1700" dirty="0" smtClean="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smtClean="0"/>
              <a:t>The reason for this wonderful effect is that the trees protect each other from their individual errors (as long as they don’t constantly all err in the same direction). </a:t>
            </a:r>
          </a:p>
          <a:p>
            <a:pPr marL="285750" indent="-285750" algn="l" fontAlgn="base">
              <a:buFont typeface="Wingdings" panose="05000000000000000000" pitchFamily="2" charset="2"/>
              <a:buChar char="Ø"/>
            </a:pPr>
            <a:endParaRPr lang="en-CA" sz="1700" dirty="0" smtClean="0"/>
          </a:p>
          <a:p>
            <a:pPr marL="285750" indent="-285750" algn="l" fontAlgn="base">
              <a:buFont typeface="Wingdings" panose="05000000000000000000" pitchFamily="2" charset="2"/>
              <a:buChar char="Ø"/>
            </a:pPr>
            <a:r>
              <a:rPr lang="en-CA" sz="1700" dirty="0" smtClean="0"/>
              <a:t>While some trees may be wrong, many other trees will be right, so as a group the trees are able to move in the correct direction. </a:t>
            </a:r>
          </a:p>
          <a:p>
            <a:pPr marL="285750" indent="-285750" algn="l" fontAlgn="base">
              <a:buFont typeface="Wingdings" panose="05000000000000000000" pitchFamily="2" charset="2"/>
              <a:buChar char="Ø"/>
            </a:pPr>
            <a:endParaRPr lang="en-CA" sz="1700" dirty="0" smtClean="0"/>
          </a:p>
          <a:p>
            <a:pPr marL="285750" indent="-285750" algn="l" fontAlgn="base">
              <a:buFont typeface="Wingdings" panose="05000000000000000000" pitchFamily="2" charset="2"/>
              <a:buChar char="Ø"/>
            </a:pPr>
            <a:endParaRPr lang="en-CA" sz="1700" dirty="0" smtClean="0"/>
          </a:p>
        </p:txBody>
      </p:sp>
    </p:spTree>
    <p:extLst>
      <p:ext uri="{BB962C8B-B14F-4D97-AF65-F5344CB8AC3E}">
        <p14:creationId xmlns:p14="http://schemas.microsoft.com/office/powerpoint/2010/main" val="12531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Random forest classifier </a:t>
            </a:r>
            <a:r>
              <a:rPr lang="en-US" sz="2800" dirty="0" smtClean="0"/>
              <a:t>models</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a:t>So the prerequisites for random forest to perform well are</a:t>
            </a:r>
            <a:r>
              <a:rPr lang="en-CA" sz="1700" dirty="0" smtClean="0"/>
              <a:t>:</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b="1" dirty="0">
                <a:solidFill>
                  <a:srgbClr val="FFC000"/>
                </a:solidFill>
              </a:rPr>
              <a:t>There needs to be some actual signal in our features so that models built using those features do better than random guessing</a:t>
            </a:r>
            <a:r>
              <a:rPr lang="en-CA" sz="1700" b="1" dirty="0" smtClean="0">
                <a:solidFill>
                  <a:srgbClr val="FFC000"/>
                </a:solidFill>
              </a:rPr>
              <a:t>.</a:t>
            </a:r>
          </a:p>
          <a:p>
            <a:pPr marL="285750" indent="-285750" algn="l" fontAlgn="base">
              <a:buFont typeface="Wingdings" panose="05000000000000000000" pitchFamily="2" charset="2"/>
              <a:buChar char="Ø"/>
            </a:pPr>
            <a:endParaRPr lang="en-CA" sz="1700" b="1" dirty="0">
              <a:solidFill>
                <a:srgbClr val="FFC000"/>
              </a:solidFill>
            </a:endParaRPr>
          </a:p>
          <a:p>
            <a:pPr marL="285750" indent="-285750" algn="l" fontAlgn="base">
              <a:buFont typeface="Wingdings" panose="05000000000000000000" pitchFamily="2" charset="2"/>
              <a:buChar char="Ø"/>
            </a:pPr>
            <a:r>
              <a:rPr lang="en-CA" sz="1700" b="1" dirty="0">
                <a:solidFill>
                  <a:srgbClr val="FFC000"/>
                </a:solidFill>
              </a:rPr>
              <a:t>The predictions (and therefore the errors) made by the individual trees need to have low correlations with each other.</a:t>
            </a:r>
          </a:p>
        </p:txBody>
      </p:sp>
    </p:spTree>
    <p:extLst>
      <p:ext uri="{BB962C8B-B14F-4D97-AF65-F5344CB8AC3E}">
        <p14:creationId xmlns:p14="http://schemas.microsoft.com/office/powerpoint/2010/main" val="424638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hypothesis</a:t>
            </a:r>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t>Lagged Option Adjusted Spreads (OASs) values for different bond ratings can be used to predict future equity market states</a:t>
            </a:r>
          </a:p>
          <a:p>
            <a:pPr marL="742950" lvl="1" indent="-285750" algn="l">
              <a:buFont typeface="Wingdings" panose="05000000000000000000" pitchFamily="2" charset="2"/>
              <a:buChar char="Ø"/>
            </a:pPr>
            <a:r>
              <a:rPr lang="en-CA" sz="1400" dirty="0" smtClean="0"/>
              <a:t>Where the equity market experiences a positive return: Up Market State</a:t>
            </a:r>
          </a:p>
          <a:p>
            <a:pPr marL="742950" lvl="1" indent="-285750" algn="l">
              <a:buFont typeface="Wingdings" panose="05000000000000000000" pitchFamily="2" charset="2"/>
              <a:buChar char="Ø"/>
            </a:pPr>
            <a:r>
              <a:rPr lang="en-CA" sz="1400" dirty="0" smtClean="0"/>
              <a:t>Where the equity market experiences a negative or zero return: Down Market State</a:t>
            </a:r>
          </a:p>
          <a:p>
            <a:pPr algn="l"/>
            <a:endParaRPr lang="en-CA" sz="1800" dirty="0" smtClean="0"/>
          </a:p>
          <a:p>
            <a:pPr marL="285750" indent="-285750" algn="l">
              <a:buFont typeface="Wingdings" panose="05000000000000000000" pitchFamily="2" charset="2"/>
              <a:buChar char="Ø"/>
            </a:pPr>
            <a:r>
              <a:rPr lang="en-CA" sz="1800" dirty="0" smtClean="0"/>
              <a:t>Machine Learning can be used to predict future equity market states</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Empirical studies exist for understanding whether credit default swap spreads (CDS Spreads) explain equity performance</a:t>
            </a:r>
          </a:p>
          <a:p>
            <a:pPr algn="l"/>
            <a:endParaRPr lang="en-CA" sz="1800" dirty="0" smtClean="0"/>
          </a:p>
          <a:p>
            <a:pPr marL="285750" indent="-285750" algn="l">
              <a:buFont typeface="Wingdings" panose="05000000000000000000" pitchFamily="2" charset="2"/>
              <a:buChar char="Ø"/>
            </a:pPr>
            <a:r>
              <a:rPr lang="en-CA" sz="1800" dirty="0" smtClean="0"/>
              <a:t>A paper published by the Bank for International Settlements (BIS) concluded:</a:t>
            </a:r>
          </a:p>
          <a:p>
            <a:pPr marL="742950" lvl="1" indent="-285750" algn="l">
              <a:buFont typeface="Wingdings" panose="05000000000000000000" pitchFamily="2" charset="2"/>
              <a:buChar char="Ø"/>
            </a:pPr>
            <a:r>
              <a:rPr lang="en-CA" sz="1400" dirty="0" smtClean="0"/>
              <a:t>A </a:t>
            </a:r>
            <a:r>
              <a:rPr lang="en-CA" sz="1400" dirty="0"/>
              <a:t>structural model with stochastic volatility and jumps implies particular relationships between observed equity returns and credit spreads. </a:t>
            </a:r>
            <a:endParaRPr lang="en-CA" sz="1400" dirty="0" smtClean="0"/>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r>
              <a:rPr lang="en-CA" sz="1400" dirty="0" smtClean="0"/>
              <a:t>Their </a:t>
            </a:r>
            <a:r>
              <a:rPr lang="en-CA" sz="1400" dirty="0"/>
              <a:t>empirical results suggest that volatility risk alone predicts 50% of CDS spread variation, while jump risk alone forecasts 19</a:t>
            </a:r>
            <a:r>
              <a:rPr lang="en-CA" sz="1400" dirty="0" smtClean="0"/>
              <a:t>%.</a:t>
            </a:r>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r>
              <a:rPr lang="en-CA" sz="1400" dirty="0"/>
              <a:t>https://www.bis.org/publ/work181.pdf</a:t>
            </a:r>
            <a:endParaRPr lang="en-CA" sz="14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p:txBody>
      </p:sp>
    </p:spTree>
    <p:extLst>
      <p:ext uri="{BB962C8B-B14F-4D97-AF65-F5344CB8AC3E}">
        <p14:creationId xmlns:p14="http://schemas.microsoft.com/office/powerpoint/2010/main" val="107880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Random forest classifier </a:t>
            </a:r>
            <a:r>
              <a:rPr lang="en-US" sz="2800" dirty="0" smtClean="0"/>
              <a:t>models</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smtClean="0"/>
              <a:t>Random </a:t>
            </a:r>
            <a:r>
              <a:rPr lang="en-CA" sz="1700" dirty="0"/>
              <a:t>forest algorithm can be used for both classifications and regression task.</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It provides higher accuracy through cross validation.</a:t>
            </a:r>
          </a:p>
          <a:p>
            <a:pPr algn="l" fontAlgn="base"/>
            <a:endParaRPr lang="en-CA" sz="1700" dirty="0"/>
          </a:p>
          <a:p>
            <a:pPr marL="285750" indent="-285750" algn="l" fontAlgn="base">
              <a:buFont typeface="Wingdings" panose="05000000000000000000" pitchFamily="2" charset="2"/>
              <a:buChar char="Ø"/>
            </a:pPr>
            <a:r>
              <a:rPr lang="en-CA" sz="1700" dirty="0"/>
              <a:t>If there are more trees, it won’t allow over-fitting trees in the model.</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It has the power to handle a large data set with higher dimensionality</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endParaRPr lang="en-CA" sz="1700" dirty="0"/>
          </a:p>
          <a:p>
            <a:pPr algn="l" fontAlgn="base"/>
            <a:r>
              <a:rPr lang="en-CA" sz="1000" dirty="0"/>
              <a:t>https://www.newgenapps.com/blogs/random-forest-analysis-in-ml-and-when-to-use-it-2/</a:t>
            </a:r>
            <a:endParaRPr lang="en-CA" sz="1000" b="1" dirty="0">
              <a:solidFill>
                <a:srgbClr val="FFC000"/>
              </a:solidFill>
            </a:endParaRPr>
          </a:p>
        </p:txBody>
      </p:sp>
    </p:spTree>
    <p:extLst>
      <p:ext uri="{BB962C8B-B14F-4D97-AF65-F5344CB8AC3E}">
        <p14:creationId xmlns:p14="http://schemas.microsoft.com/office/powerpoint/2010/main" val="56429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Optimized parameters</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err="1">
                <a:solidFill>
                  <a:srgbClr val="FFC000"/>
                </a:solidFill>
              </a:rPr>
              <a:t>N_estimators</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n_estimators</a:t>
            </a:r>
            <a:r>
              <a:rPr lang="en-CA" sz="1300" dirty="0"/>
              <a:t> represents the number of trees in the forest. </a:t>
            </a:r>
            <a:endParaRPr lang="en-CA" sz="1300" dirty="0" smtClean="0"/>
          </a:p>
          <a:p>
            <a:pPr marL="742950" lvl="1" indent="-285750" algn="l" fontAlgn="base">
              <a:buFont typeface="Wingdings" panose="05000000000000000000" pitchFamily="2" charset="2"/>
              <a:buChar char="Ø"/>
            </a:pPr>
            <a:r>
              <a:rPr lang="en-CA" sz="1300" dirty="0" smtClean="0"/>
              <a:t>Usually </a:t>
            </a:r>
            <a:r>
              <a:rPr lang="en-CA" sz="1300" dirty="0"/>
              <a:t>the higher the number of trees the better to learn the data. </a:t>
            </a:r>
            <a:endParaRPr lang="en-CA" sz="1300" dirty="0" smtClean="0"/>
          </a:p>
          <a:p>
            <a:pPr marL="742950" lvl="1" indent="-285750" algn="l" fontAlgn="base">
              <a:buFont typeface="Wingdings" panose="05000000000000000000" pitchFamily="2" charset="2"/>
              <a:buChar char="Ø"/>
            </a:pPr>
            <a:r>
              <a:rPr lang="en-CA" sz="1300" dirty="0" smtClean="0"/>
              <a:t>However</a:t>
            </a:r>
            <a:r>
              <a:rPr lang="en-CA" sz="1300" dirty="0"/>
              <a:t>, adding a lot of trees can slow down the training process </a:t>
            </a:r>
            <a:r>
              <a:rPr lang="en-CA" sz="1300" dirty="0" smtClean="0"/>
              <a:t>considerably</a:t>
            </a:r>
            <a:endParaRPr lang="en-CA" sz="600" b="1" dirty="0">
              <a:solidFill>
                <a:srgbClr val="FFC000"/>
              </a:solidFill>
            </a:endParaRPr>
          </a:p>
          <a:p>
            <a:pPr marL="285750" indent="-285750" algn="l" fontAlgn="base">
              <a:buFont typeface="Wingdings" panose="05000000000000000000" pitchFamily="2" charset="2"/>
              <a:buChar char="Ø"/>
            </a:pPr>
            <a:endParaRPr lang="en-CA" sz="1700" b="1" dirty="0">
              <a:solidFill>
                <a:srgbClr val="FFC000"/>
              </a:solidFill>
            </a:endParaRPr>
          </a:p>
          <a:p>
            <a:pPr marL="285750" indent="-285750" algn="l" fontAlgn="base">
              <a:buFont typeface="Wingdings" panose="05000000000000000000" pitchFamily="2" charset="2"/>
              <a:buChar char="Ø"/>
            </a:pPr>
            <a:r>
              <a:rPr lang="en-CA" sz="1700" dirty="0" err="1">
                <a:solidFill>
                  <a:srgbClr val="FFC000"/>
                </a:solidFill>
              </a:rPr>
              <a:t>max_depth</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max_depth</a:t>
            </a:r>
            <a:r>
              <a:rPr lang="en-CA" sz="1300" dirty="0"/>
              <a:t> represents the depth of each tree in the forest. </a:t>
            </a:r>
            <a:endParaRPr lang="en-CA" sz="1300" dirty="0" smtClean="0"/>
          </a:p>
          <a:p>
            <a:pPr marL="742950" lvl="1" indent="-285750" algn="l" fontAlgn="base">
              <a:buFont typeface="Wingdings" panose="05000000000000000000" pitchFamily="2" charset="2"/>
              <a:buChar char="Ø"/>
            </a:pPr>
            <a:r>
              <a:rPr lang="en-CA" sz="1300" dirty="0" smtClean="0"/>
              <a:t>The </a:t>
            </a:r>
            <a:r>
              <a:rPr lang="en-CA" sz="1300" dirty="0"/>
              <a:t>deeper the tree, the more splits it has and it captures more information about the data</a:t>
            </a:r>
            <a:r>
              <a:rPr lang="en-CA" sz="1300" dirty="0" smtClean="0"/>
              <a:t>.</a:t>
            </a:r>
          </a:p>
          <a:p>
            <a:pPr marL="742950" lvl="1" indent="-285750" algn="l" fontAlgn="base">
              <a:buFont typeface="Wingdings" panose="05000000000000000000" pitchFamily="2" charset="2"/>
              <a:buChar char="Ø"/>
            </a:pPr>
            <a:endParaRPr lang="en-CA" sz="1300" dirty="0"/>
          </a:p>
          <a:p>
            <a:pPr marL="285750" indent="-285750" algn="l" fontAlgn="base">
              <a:buFont typeface="Wingdings" panose="05000000000000000000" pitchFamily="2" charset="2"/>
              <a:buChar char="Ø"/>
            </a:pPr>
            <a:r>
              <a:rPr lang="en-CA" sz="1700" dirty="0" err="1">
                <a:solidFill>
                  <a:srgbClr val="FFC000"/>
                </a:solidFill>
              </a:rPr>
              <a:t>min_samples_split</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min_samples_split</a:t>
            </a:r>
            <a:r>
              <a:rPr lang="en-CA" sz="1300" dirty="0"/>
              <a:t> </a:t>
            </a:r>
            <a:r>
              <a:rPr lang="en-CA" sz="1300" dirty="0" smtClean="0"/>
              <a:t>= min number </a:t>
            </a:r>
            <a:r>
              <a:rPr lang="en-CA" sz="1300" dirty="0"/>
              <a:t>of data points placed in a node before the node is </a:t>
            </a:r>
            <a:r>
              <a:rPr lang="en-CA" sz="1300" dirty="0" smtClean="0"/>
              <a:t>split</a:t>
            </a:r>
          </a:p>
          <a:p>
            <a:pPr marL="742950" lvl="1" indent="-285750" algn="l" fontAlgn="base">
              <a:buFont typeface="Wingdings" panose="05000000000000000000" pitchFamily="2" charset="2"/>
              <a:buChar char="Ø"/>
            </a:pPr>
            <a:r>
              <a:rPr lang="en-CA" sz="1300" dirty="0" smtClean="0"/>
              <a:t>This </a:t>
            </a:r>
            <a:r>
              <a:rPr lang="en-CA" sz="1300" dirty="0"/>
              <a:t>can vary between considering at least one sample at each node to considering all of the samples at each node. </a:t>
            </a:r>
            <a:endParaRPr lang="en-CA" sz="1300" dirty="0" smtClean="0"/>
          </a:p>
          <a:p>
            <a:pPr marL="742950" lvl="1" indent="-285750" algn="l" fontAlgn="base">
              <a:buFont typeface="Wingdings" panose="05000000000000000000" pitchFamily="2" charset="2"/>
              <a:buChar char="Ø"/>
            </a:pPr>
            <a:r>
              <a:rPr lang="en-CA" sz="1300" dirty="0" smtClean="0"/>
              <a:t>When </a:t>
            </a:r>
            <a:r>
              <a:rPr lang="en-CA" sz="1300" dirty="0"/>
              <a:t>we increase this parameter, each tree in the forest becomes more constrained as it has to consider more samples at each node</a:t>
            </a:r>
            <a:r>
              <a:rPr lang="en-CA" sz="1300" dirty="0" smtClean="0"/>
              <a:t>.</a:t>
            </a:r>
          </a:p>
          <a:p>
            <a:pPr marL="742950" lvl="1" indent="-285750" algn="l" fontAlgn="base">
              <a:buFont typeface="Wingdings" panose="05000000000000000000" pitchFamily="2" charset="2"/>
              <a:buChar char="Ø"/>
            </a:pPr>
            <a:endParaRPr lang="en-CA" sz="1300" dirty="0"/>
          </a:p>
          <a:p>
            <a:pPr marL="285750" indent="-285750" algn="l" fontAlgn="base">
              <a:buFont typeface="Wingdings" panose="05000000000000000000" pitchFamily="2" charset="2"/>
              <a:buChar char="Ø"/>
            </a:pPr>
            <a:r>
              <a:rPr lang="en-CA" sz="1700" dirty="0" err="1">
                <a:solidFill>
                  <a:srgbClr val="FFC000"/>
                </a:solidFill>
              </a:rPr>
              <a:t>max_features</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max_features</a:t>
            </a:r>
            <a:r>
              <a:rPr lang="en-CA" sz="1300" dirty="0"/>
              <a:t> represents the number of features to consider when looking for the best split.</a:t>
            </a:r>
            <a:endParaRPr lang="en-CA" sz="600" b="1" dirty="0">
              <a:solidFill>
                <a:srgbClr val="FFC000"/>
              </a:solidFill>
            </a:endParaRPr>
          </a:p>
          <a:p>
            <a:pPr marL="285750" indent="-285750" algn="l" fontAlgn="base">
              <a:buFont typeface="Wingdings" panose="05000000000000000000" pitchFamily="2" charset="2"/>
              <a:buChar char="Ø"/>
            </a:pPr>
            <a:endParaRPr lang="en-CA" sz="1700" dirty="0"/>
          </a:p>
        </p:txBody>
      </p:sp>
    </p:spTree>
    <p:extLst>
      <p:ext uri="{BB962C8B-B14F-4D97-AF65-F5344CB8AC3E}">
        <p14:creationId xmlns:p14="http://schemas.microsoft.com/office/powerpoint/2010/main" val="12568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err="1" smtClean="0"/>
              <a:t>RandomizedSearchCV</a:t>
            </a:r>
            <a:r>
              <a:rPr lang="en-US" sz="2800" dirty="0" smtClean="0"/>
              <a:t> Cross validation</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a:t>The technique of cross validation (CV) is best explained by example using the most common method, K-Fold CV. </a:t>
            </a:r>
          </a:p>
          <a:p>
            <a:pPr marL="742950" lvl="1" indent="-285750" algn="l" fontAlgn="base">
              <a:buFont typeface="Wingdings" panose="05000000000000000000" pitchFamily="2" charset="2"/>
              <a:buChar char="Ø"/>
            </a:pPr>
            <a:r>
              <a:rPr lang="en-CA" sz="1300" dirty="0"/>
              <a:t>When we approach a machine learning problem, we make sure to split our data into a training and a testing set. </a:t>
            </a:r>
          </a:p>
          <a:p>
            <a:pPr marL="742950" lvl="1" indent="-285750" algn="l" fontAlgn="base">
              <a:buFont typeface="Wingdings" panose="05000000000000000000" pitchFamily="2" charset="2"/>
              <a:buChar char="Ø"/>
            </a:pPr>
            <a:r>
              <a:rPr lang="en-CA" sz="1300" dirty="0"/>
              <a:t>In K-Fold CV, we further split our training set into K number of subsets, called folds. </a:t>
            </a:r>
          </a:p>
          <a:p>
            <a:pPr marL="742950" lvl="1" indent="-285750" algn="l" fontAlgn="base">
              <a:buFont typeface="Wingdings" panose="05000000000000000000" pitchFamily="2" charset="2"/>
              <a:buChar char="Ø"/>
            </a:pPr>
            <a:r>
              <a:rPr lang="en-CA" sz="1300" dirty="0"/>
              <a:t>We then iteratively fit the model K times, each time training the data on K-1 of the folds and evaluating on the Kth fold (called the validation data). </a:t>
            </a:r>
          </a:p>
          <a:p>
            <a:pPr marL="285750" indent="-285750" algn="l" fontAlgn="base">
              <a:buFont typeface="Wingdings" panose="05000000000000000000" pitchFamily="2" charset="2"/>
              <a:buChar char="Ø"/>
            </a:pPr>
            <a:endParaRPr lang="en-CA" sz="1700" dirty="0" smtClean="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As an example, consider fitting a model with K = 5. </a:t>
            </a:r>
          </a:p>
          <a:p>
            <a:pPr marL="742950" lvl="1" indent="-285750" algn="l" fontAlgn="base">
              <a:buFont typeface="Wingdings" panose="05000000000000000000" pitchFamily="2" charset="2"/>
              <a:buChar char="Ø"/>
            </a:pPr>
            <a:r>
              <a:rPr lang="en-CA" sz="1300" dirty="0"/>
              <a:t>The first iteration we train on the first four folds and evaluate on the fifth. </a:t>
            </a:r>
          </a:p>
          <a:p>
            <a:pPr marL="742950" lvl="1" indent="-285750" algn="l" fontAlgn="base">
              <a:buFont typeface="Wingdings" panose="05000000000000000000" pitchFamily="2" charset="2"/>
              <a:buChar char="Ø"/>
            </a:pPr>
            <a:r>
              <a:rPr lang="en-CA" sz="1300" dirty="0"/>
              <a:t>The second time we train on the first, second, third, and fifth fold and evaluate on the fourth. </a:t>
            </a:r>
          </a:p>
          <a:p>
            <a:pPr marL="742950" lvl="1" indent="-285750" algn="l" fontAlgn="base">
              <a:buFont typeface="Wingdings" panose="05000000000000000000" pitchFamily="2" charset="2"/>
              <a:buChar char="Ø"/>
            </a:pPr>
            <a:r>
              <a:rPr lang="en-CA" sz="1300" dirty="0"/>
              <a:t>We repeat this procedure 3 more times, each time evaluating on a different fold. </a:t>
            </a:r>
          </a:p>
          <a:p>
            <a:pPr marL="742950" lvl="1" indent="-285750" algn="l" fontAlgn="base">
              <a:buFont typeface="Wingdings" panose="05000000000000000000" pitchFamily="2" charset="2"/>
              <a:buChar char="Ø"/>
            </a:pPr>
            <a:r>
              <a:rPr lang="en-CA" sz="1300" dirty="0"/>
              <a:t>At the very end of training, we average the performance on each of the folds to come up with final validation metrics for the </a:t>
            </a:r>
            <a:r>
              <a:rPr lang="en-CA" sz="1300" dirty="0" smtClean="0"/>
              <a:t>model.</a:t>
            </a:r>
          </a:p>
          <a:p>
            <a:pPr marL="742950" lvl="1" indent="-285750" algn="l" fontAlgn="base">
              <a:buFont typeface="Wingdings" panose="05000000000000000000" pitchFamily="2" charset="2"/>
              <a:buChar char="Ø"/>
            </a:pPr>
            <a:endParaRPr lang="en-CA" sz="1300" dirty="0"/>
          </a:p>
          <a:p>
            <a:pPr marL="742950" lvl="1" indent="-285750" algn="l" fontAlgn="base">
              <a:buFont typeface="Wingdings" panose="05000000000000000000" pitchFamily="2" charset="2"/>
              <a:buChar char="Ø"/>
            </a:pPr>
            <a:endParaRPr lang="en-CA" sz="1300" dirty="0" smtClean="0"/>
          </a:p>
          <a:p>
            <a:pPr marL="742950" lvl="1" indent="-285750" algn="l" fontAlgn="base">
              <a:buFont typeface="Wingdings" panose="05000000000000000000" pitchFamily="2" charset="2"/>
              <a:buChar char="Ø"/>
            </a:pPr>
            <a:endParaRPr lang="en-CA" sz="1300" dirty="0"/>
          </a:p>
          <a:p>
            <a:pPr marL="742950" lvl="1" indent="-285750" algn="l" fontAlgn="base">
              <a:buFont typeface="Wingdings" panose="05000000000000000000" pitchFamily="2" charset="2"/>
              <a:buChar char="Ø"/>
            </a:pPr>
            <a:endParaRPr lang="en-CA" sz="1300" dirty="0" smtClean="0"/>
          </a:p>
          <a:p>
            <a:pPr marL="285750" indent="-285750" algn="l" fontAlgn="base">
              <a:buFont typeface="Wingdings" panose="05000000000000000000" pitchFamily="2" charset="2"/>
              <a:buChar char="Ø"/>
            </a:pPr>
            <a:r>
              <a:rPr lang="en-CA" sz="1000" i="1" dirty="0"/>
              <a:t>https://towardsdatascience.com/hyperparameter-tuning-the-random-forest-in-python-using-scikit-learn-28d2aa77dd74</a:t>
            </a:r>
            <a:endParaRPr lang="en-CA" sz="1000" i="1" dirty="0" smtClean="0"/>
          </a:p>
        </p:txBody>
      </p:sp>
    </p:spTree>
    <p:extLst>
      <p:ext uri="{BB962C8B-B14F-4D97-AF65-F5344CB8AC3E}">
        <p14:creationId xmlns:p14="http://schemas.microsoft.com/office/powerpoint/2010/main" val="12568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Cross validation example</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r>
              <a:rPr lang="en-CA" sz="1000" i="1" dirty="0"/>
              <a:t>https://towardsdatascience.com/hyperparameter-tuning-the-random-forest-in-python-using-scikit-learn-28d2aa77dd74</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6914"/>
            <a:ext cx="9143999" cy="2787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68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Research &amp; testing approach</a:t>
            </a:r>
            <a:endParaRPr lang="en-US" sz="2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6573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Defining time periods</a:t>
            </a:r>
            <a:endParaRPr lang="en-US" sz="2800" dirty="0"/>
          </a:p>
        </p:txBody>
      </p:sp>
      <p:sp>
        <p:nvSpPr>
          <p:cNvPr id="6" name="Subtitle 2"/>
          <p:cNvSpPr>
            <a:spLocks noGrp="1"/>
          </p:cNvSpPr>
          <p:nvPr>
            <p:ph type="subTitle" idx="1"/>
          </p:nvPr>
        </p:nvSpPr>
        <p:spPr>
          <a:xfrm>
            <a:off x="914400" y="685800"/>
            <a:ext cx="7315200" cy="5486400"/>
          </a:xfrm>
        </p:spPr>
        <p:txBody>
          <a:bodyPr>
            <a:normAutofit lnSpcReduction="10000"/>
          </a:bodyPr>
          <a:lstStyle/>
          <a:p>
            <a:pPr marL="285750" indent="-285750" algn="l">
              <a:buFont typeface="Wingdings" panose="05000000000000000000" pitchFamily="2" charset="2"/>
              <a:buChar char="Ø"/>
            </a:pPr>
            <a:r>
              <a:rPr lang="en-CA" sz="1800" dirty="0" smtClean="0"/>
              <a:t>Training Period Start Date </a:t>
            </a:r>
            <a:r>
              <a:rPr lang="en-CA" sz="1800" dirty="0"/>
              <a:t>= </a:t>
            </a:r>
            <a:r>
              <a:rPr lang="en-CA" sz="1800" dirty="0" smtClean="0"/>
              <a:t>October 25, 2011</a:t>
            </a:r>
          </a:p>
          <a:p>
            <a:pPr marL="742950" lvl="1" indent="-285750" algn="l">
              <a:buFont typeface="Wingdings" panose="05000000000000000000" pitchFamily="2" charset="2"/>
              <a:buChar char="Ø"/>
            </a:pPr>
            <a:r>
              <a:rPr lang="en-CA" sz="1400" dirty="0" smtClean="0"/>
              <a:t>Sufficient feature set data exists that allows for using lagged values that align with this training start date</a:t>
            </a:r>
          </a:p>
          <a:p>
            <a:pPr algn="l"/>
            <a:endParaRPr lang="en-CA" sz="2000" dirty="0" smtClean="0"/>
          </a:p>
          <a:p>
            <a:pPr marL="285750" indent="-285750" algn="l">
              <a:buFont typeface="Wingdings" panose="05000000000000000000" pitchFamily="2" charset="2"/>
              <a:buChar char="Ø"/>
            </a:pPr>
            <a:r>
              <a:rPr lang="en-CA" sz="2000" dirty="0" smtClean="0"/>
              <a:t>Training Period End Date = December 14, 2018</a:t>
            </a:r>
          </a:p>
          <a:p>
            <a:pPr marL="742950" lvl="1" indent="-285750" algn="l">
              <a:buFont typeface="Wingdings" panose="05000000000000000000" pitchFamily="2" charset="2"/>
              <a:buChar char="Ø"/>
            </a:pPr>
            <a:r>
              <a:rPr lang="en-CA" sz="1600" dirty="0" smtClean="0"/>
              <a:t>Held constant for all in-sample testing</a:t>
            </a:r>
          </a:p>
          <a:p>
            <a:pPr marL="285750" indent="-285750" algn="l">
              <a:buFont typeface="Wingdings" panose="05000000000000000000" pitchFamily="2" charset="2"/>
              <a:buChar char="Ø"/>
            </a:pPr>
            <a:endParaRPr lang="en-CA" sz="2000" dirty="0" smtClean="0"/>
          </a:p>
          <a:p>
            <a:pPr marL="285750" indent="-285750" algn="l">
              <a:buFont typeface="Wingdings" panose="05000000000000000000" pitchFamily="2" charset="2"/>
              <a:buChar char="Ø"/>
            </a:pPr>
            <a:r>
              <a:rPr lang="en-CA" sz="2000" dirty="0" smtClean="0"/>
              <a:t>Testing Period Start Date = December 15, 2018</a:t>
            </a:r>
          </a:p>
          <a:p>
            <a:pPr marL="742950" lvl="1" indent="-285750" algn="l">
              <a:buFont typeface="Wingdings" panose="05000000000000000000" pitchFamily="2" charset="2"/>
              <a:buChar char="Ø"/>
            </a:pPr>
            <a:r>
              <a:rPr lang="en-CA" sz="1600" dirty="0" smtClean="0"/>
              <a:t>Held constant for all in-sample testing</a:t>
            </a:r>
          </a:p>
          <a:p>
            <a:pPr marL="285750" indent="-285750" algn="l">
              <a:buFont typeface="Wingdings" panose="05000000000000000000" pitchFamily="2" charset="2"/>
              <a:buChar char="Ø"/>
            </a:pPr>
            <a:endParaRPr lang="en-CA" sz="2000" dirty="0" smtClean="0"/>
          </a:p>
          <a:p>
            <a:pPr marL="285750" indent="-285750" algn="l">
              <a:buFont typeface="Wingdings" panose="05000000000000000000" pitchFamily="2" charset="2"/>
              <a:buChar char="Ø"/>
            </a:pPr>
            <a:r>
              <a:rPr lang="en-CA" sz="2000" dirty="0" smtClean="0"/>
              <a:t>Testing Period End Dates was varied to allow for average model parameters to be calculated when using </a:t>
            </a:r>
            <a:r>
              <a:rPr lang="en-CA" sz="2000" dirty="0" err="1" smtClean="0"/>
              <a:t>RandomizedSearchCV</a:t>
            </a:r>
            <a:r>
              <a:rPr lang="en-CA" sz="2000" dirty="0" smtClean="0"/>
              <a:t> to determine model parameters</a:t>
            </a:r>
          </a:p>
          <a:p>
            <a:pPr marL="742950" lvl="1" indent="-285750" algn="l">
              <a:buFont typeface="Wingdings" panose="05000000000000000000" pitchFamily="2" charset="2"/>
              <a:buChar char="Ø"/>
            </a:pPr>
            <a:r>
              <a:rPr lang="en-CA" sz="1600" dirty="0" smtClean="0"/>
              <a:t> Range between October 1, 2021 to October 15, 2021</a:t>
            </a:r>
          </a:p>
          <a:p>
            <a:pPr marL="742950" lvl="1" indent="-285750" algn="l">
              <a:buFont typeface="Wingdings" panose="05000000000000000000" pitchFamily="2" charset="2"/>
              <a:buChar char="Ø"/>
            </a:pPr>
            <a:endParaRPr lang="en-CA" sz="1600" dirty="0" smtClean="0"/>
          </a:p>
          <a:p>
            <a:pPr marL="285750" indent="-285750" algn="l">
              <a:buFont typeface="Wingdings" panose="05000000000000000000" pitchFamily="2" charset="2"/>
              <a:buChar char="Ø"/>
            </a:pPr>
            <a:r>
              <a:rPr lang="en-CA" sz="2000" dirty="0"/>
              <a:t>Lagged time frames range from 1 Day to 90 Days</a:t>
            </a:r>
          </a:p>
          <a:p>
            <a:pPr marL="285750" indent="-285750" algn="l">
              <a:buFont typeface="Wingdings" panose="05000000000000000000" pitchFamily="2" charset="2"/>
              <a:buChar char="Ø"/>
            </a:pPr>
            <a:endParaRPr lang="en-CA" sz="2000" dirty="0" smtClean="0"/>
          </a:p>
          <a:p>
            <a:pPr marL="285750" indent="-285750" algn="l">
              <a:buFont typeface="Wingdings" panose="05000000000000000000" pitchFamily="2" charset="2"/>
              <a:buChar char="Ø"/>
            </a:pPr>
            <a:r>
              <a:rPr lang="en-CA" sz="2000" dirty="0" smtClean="0"/>
              <a:t>Forward Test Start Date = Monday, October 18, 2021</a:t>
            </a:r>
            <a:endParaRPr lang="en-CA" sz="16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16978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lnSpcReduction="10000"/>
          </a:bodyPr>
          <a:lstStyle/>
          <a:p>
            <a:pPr marL="285750" indent="-285750" algn="l">
              <a:buFont typeface="Wingdings" panose="05000000000000000000" pitchFamily="2" charset="2"/>
              <a:buChar char="Ø"/>
            </a:pPr>
            <a:r>
              <a:rPr lang="en-CA" sz="1800" dirty="0" smtClean="0"/>
              <a:t>A “Naïve Approach” to setting the Random Forest Classifier parameters</a:t>
            </a:r>
          </a:p>
          <a:p>
            <a:pPr marL="742950" lvl="1" indent="-285750" algn="l">
              <a:buFont typeface="Wingdings" panose="05000000000000000000" pitchFamily="2" charset="2"/>
              <a:buChar char="Ø"/>
            </a:pPr>
            <a:r>
              <a:rPr lang="en-CA" sz="1400" dirty="0" err="1" smtClean="0"/>
              <a:t>n_estimators</a:t>
            </a:r>
            <a:r>
              <a:rPr lang="en-CA" sz="1400" dirty="0" smtClean="0"/>
              <a:t> </a:t>
            </a:r>
            <a:r>
              <a:rPr lang="en-CA" sz="1400" dirty="0"/>
              <a:t>= </a:t>
            </a:r>
            <a:r>
              <a:rPr lang="en-CA" sz="1400" dirty="0" smtClean="0"/>
              <a:t>500</a:t>
            </a:r>
          </a:p>
          <a:p>
            <a:pPr marL="742950" lvl="1" indent="-285750" algn="l">
              <a:buFont typeface="Wingdings" panose="05000000000000000000" pitchFamily="2" charset="2"/>
              <a:buChar char="Ø"/>
            </a:pPr>
            <a:r>
              <a:rPr lang="en-CA" sz="1400" dirty="0" err="1" smtClean="0"/>
              <a:t>max_depth</a:t>
            </a:r>
            <a:r>
              <a:rPr lang="en-CA" sz="1400" dirty="0" smtClean="0"/>
              <a:t> </a:t>
            </a:r>
            <a:r>
              <a:rPr lang="en-CA" sz="1400" dirty="0"/>
              <a:t>= </a:t>
            </a:r>
            <a:r>
              <a:rPr lang="en-CA" sz="1400" dirty="0" smtClean="0"/>
              <a:t>5,000</a:t>
            </a:r>
          </a:p>
          <a:p>
            <a:pPr marL="742950" lvl="1" indent="-285750" algn="l">
              <a:buFont typeface="Wingdings" panose="05000000000000000000" pitchFamily="2" charset="2"/>
              <a:buChar char="Ø"/>
            </a:pPr>
            <a:r>
              <a:rPr lang="en-CA" sz="1400" dirty="0" err="1" smtClean="0"/>
              <a:t>max_features</a:t>
            </a:r>
            <a:r>
              <a:rPr lang="en-CA" sz="1400" dirty="0" smtClean="0"/>
              <a:t> </a:t>
            </a:r>
            <a:r>
              <a:rPr lang="en-CA" sz="1400" dirty="0"/>
              <a:t>= </a:t>
            </a:r>
            <a:r>
              <a:rPr lang="en-CA" sz="1400" dirty="0" smtClean="0"/>
              <a:t>'auto‘ </a:t>
            </a:r>
          </a:p>
          <a:p>
            <a:pPr marL="1200150" lvl="2" indent="-285750" algn="l">
              <a:buFont typeface="Wingdings" panose="05000000000000000000" pitchFamily="2" charset="2"/>
              <a:buChar char="Ø"/>
            </a:pPr>
            <a:r>
              <a:rPr lang="en-CA" sz="1200" dirty="0" smtClean="0"/>
              <a:t>Of note the use of ‘auto‘ does introduce some issues in replicating results</a:t>
            </a:r>
          </a:p>
          <a:p>
            <a:pPr marL="1200150" lvl="2" indent="-285750" algn="l">
              <a:buFont typeface="Wingdings" panose="05000000000000000000" pitchFamily="2" charset="2"/>
              <a:buChar char="Ø"/>
            </a:pPr>
            <a:r>
              <a:rPr lang="en-CA" sz="1200" dirty="0" smtClean="0"/>
              <a:t>Future enhancements will better control for this parameter</a:t>
            </a:r>
            <a:endParaRPr lang="en-CA" sz="1200" dirty="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An “Optimal Approach” to setting the Random Forest Classifier parameters </a:t>
            </a:r>
          </a:p>
          <a:p>
            <a:pPr marL="742950" lvl="1" indent="-285750" algn="l">
              <a:buFont typeface="Wingdings" panose="05000000000000000000" pitchFamily="2" charset="2"/>
              <a:buChar char="Ø"/>
            </a:pPr>
            <a:r>
              <a:rPr lang="en-CA" sz="1400" dirty="0" smtClean="0"/>
              <a:t>This fits within the world of Model Optimization</a:t>
            </a:r>
          </a:p>
          <a:p>
            <a:pPr marL="742950" lvl="1" indent="-285750" algn="l">
              <a:buFont typeface="Wingdings" panose="05000000000000000000" pitchFamily="2" charset="2"/>
              <a:buChar char="Ø"/>
            </a:pPr>
            <a:r>
              <a:rPr lang="en-CA" sz="1400" dirty="0" err="1" smtClean="0">
                <a:solidFill>
                  <a:srgbClr val="FFC000"/>
                </a:solidFill>
              </a:rPr>
              <a:t>RandomizedSearchCV</a:t>
            </a:r>
            <a:r>
              <a:rPr lang="en-CA" sz="1400" dirty="0">
                <a:solidFill>
                  <a:srgbClr val="FFC000"/>
                </a:solidFill>
              </a:rPr>
              <a:t> </a:t>
            </a:r>
            <a:r>
              <a:rPr lang="en-CA" sz="1400" dirty="0"/>
              <a:t>from </a:t>
            </a:r>
            <a:r>
              <a:rPr lang="en-CA" sz="1400" dirty="0" err="1" smtClean="0">
                <a:solidFill>
                  <a:srgbClr val="FFC000"/>
                </a:solidFill>
              </a:rPr>
              <a:t>sklearn.model_selection</a:t>
            </a:r>
            <a:r>
              <a:rPr lang="en-CA" sz="1400" dirty="0" smtClean="0"/>
              <a:t> library along with </a:t>
            </a:r>
            <a:r>
              <a:rPr lang="en-CA" sz="1400" dirty="0"/>
              <a:t>the associated </a:t>
            </a:r>
            <a:r>
              <a:rPr lang="en-CA" sz="1400" i="1" dirty="0" err="1">
                <a:solidFill>
                  <a:srgbClr val="FFC000"/>
                </a:solidFill>
              </a:rPr>
              <a:t>best_params</a:t>
            </a:r>
            <a:r>
              <a:rPr lang="en-CA" sz="1400" i="1" dirty="0" smtClean="0">
                <a:solidFill>
                  <a:srgbClr val="FFC000"/>
                </a:solidFill>
              </a:rPr>
              <a:t>_</a:t>
            </a:r>
            <a:r>
              <a:rPr lang="en-CA" sz="1400" dirty="0" smtClean="0"/>
              <a:t> method were used </a:t>
            </a:r>
            <a:r>
              <a:rPr lang="en-CA" sz="1400" dirty="0"/>
              <a:t>to obtain  </a:t>
            </a:r>
            <a:r>
              <a:rPr lang="en-CA" sz="1400" dirty="0" smtClean="0"/>
              <a:t>the following model parameters for each of the lagged periods</a:t>
            </a:r>
          </a:p>
          <a:p>
            <a:pPr marL="1200150" lvl="2" indent="-285750" algn="l">
              <a:buFont typeface="Wingdings" panose="05000000000000000000" pitchFamily="2" charset="2"/>
              <a:buChar char="Ø"/>
            </a:pPr>
            <a:r>
              <a:rPr lang="en-CA" sz="1400" dirty="0" smtClean="0"/>
              <a:t>'</a:t>
            </a:r>
            <a:r>
              <a:rPr lang="en-CA" sz="1400" dirty="0" err="1" smtClean="0"/>
              <a:t>max_depth</a:t>
            </a:r>
            <a:r>
              <a:rPr lang="en-CA" sz="1400" dirty="0"/>
              <a:t>': list(range(9, 6001</a:t>
            </a:r>
            <a:r>
              <a:rPr lang="en-CA" sz="1400" dirty="0" smtClean="0"/>
              <a:t>))</a:t>
            </a:r>
          </a:p>
          <a:p>
            <a:pPr marL="1200150" lvl="2" indent="-285750" algn="l">
              <a:buFont typeface="Wingdings" panose="05000000000000000000" pitchFamily="2" charset="2"/>
              <a:buChar char="Ø"/>
            </a:pPr>
            <a:r>
              <a:rPr lang="en-CA" sz="1400" dirty="0" smtClean="0"/>
              <a:t>'</a:t>
            </a:r>
            <a:r>
              <a:rPr lang="en-CA" sz="1400" dirty="0" err="1" smtClean="0"/>
              <a:t>max_features</a:t>
            </a:r>
            <a:r>
              <a:rPr lang="en-CA" sz="1400" dirty="0"/>
              <a:t>': list(range(1,6)),     </a:t>
            </a:r>
            <a:endParaRPr lang="en-CA" sz="1400" dirty="0" smtClean="0"/>
          </a:p>
          <a:p>
            <a:pPr marL="1200150" lvl="2" indent="-285750" algn="l">
              <a:buFont typeface="Wingdings" panose="05000000000000000000" pitchFamily="2" charset="2"/>
              <a:buChar char="Ø"/>
            </a:pPr>
            <a:r>
              <a:rPr lang="en-CA" sz="1400" dirty="0" smtClean="0"/>
              <a:t>'</a:t>
            </a:r>
            <a:r>
              <a:rPr lang="en-CA" sz="1400" dirty="0" err="1" smtClean="0"/>
              <a:t>n_estimators</a:t>
            </a:r>
            <a:r>
              <a:rPr lang="en-CA" sz="1400" dirty="0"/>
              <a:t>': list(range(1,1001)),  </a:t>
            </a:r>
            <a:endParaRPr lang="en-CA" sz="1400" dirty="0" smtClean="0"/>
          </a:p>
          <a:p>
            <a:pPr marL="1200150" lvl="2" indent="-285750" algn="l">
              <a:buFont typeface="Wingdings" panose="05000000000000000000" pitchFamily="2" charset="2"/>
              <a:buChar char="Ø"/>
            </a:pPr>
            <a:r>
              <a:rPr lang="en-CA" sz="1400" dirty="0" smtClean="0"/>
              <a:t>'</a:t>
            </a:r>
            <a:r>
              <a:rPr lang="en-CA" sz="1400" dirty="0" err="1" smtClean="0"/>
              <a:t>min_samples_split</a:t>
            </a:r>
            <a:r>
              <a:rPr lang="en-CA" sz="1400" dirty="0"/>
              <a:t>': list(range(1,51</a:t>
            </a:r>
            <a:r>
              <a:rPr lang="en-CA" sz="1400" dirty="0" smtClean="0"/>
              <a:t>))</a:t>
            </a:r>
          </a:p>
          <a:p>
            <a:pPr marL="1200150" lvl="2" indent="-285750" algn="l">
              <a:buFont typeface="Wingdings" panose="05000000000000000000" pitchFamily="2" charset="2"/>
              <a:buChar char="Ø"/>
            </a:pPr>
            <a:r>
              <a:rPr lang="en-CA" sz="1400" dirty="0"/>
              <a:t>scoring=</a:t>
            </a:r>
            <a:r>
              <a:rPr lang="en-CA" sz="1400" dirty="0" smtClean="0"/>
              <a:t>'accuracy</a:t>
            </a:r>
            <a:r>
              <a:rPr lang="en-CA" sz="1400" dirty="0"/>
              <a:t>‘ and </a:t>
            </a:r>
            <a:r>
              <a:rPr lang="en-CA" sz="1400" dirty="0" err="1"/>
              <a:t>cv_value</a:t>
            </a:r>
            <a:r>
              <a:rPr lang="en-CA" sz="1400" dirty="0"/>
              <a:t> = </a:t>
            </a:r>
            <a:r>
              <a:rPr lang="en-CA" sz="1400" dirty="0" smtClean="0"/>
              <a:t>5 were used for the </a:t>
            </a:r>
            <a:r>
              <a:rPr lang="en-CA" sz="1400" dirty="0" err="1" smtClean="0"/>
              <a:t>RandomSearchCV</a:t>
            </a:r>
            <a:endParaRPr lang="en-CA" sz="1400" dirty="0" smtClean="0"/>
          </a:p>
          <a:p>
            <a:pPr marL="1200150" lvl="2"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r>
              <a:rPr lang="en-CA" sz="1600" dirty="0" smtClean="0"/>
              <a:t>The mean value for the resulting </a:t>
            </a:r>
            <a:r>
              <a:rPr lang="en-CA" sz="1600" i="1" dirty="0" err="1">
                <a:solidFill>
                  <a:srgbClr val="FFC000"/>
                </a:solidFill>
              </a:rPr>
              <a:t>best_params</a:t>
            </a:r>
            <a:r>
              <a:rPr lang="en-CA" sz="1600" i="1" dirty="0">
                <a:solidFill>
                  <a:srgbClr val="FFC000"/>
                </a:solidFill>
              </a:rPr>
              <a:t>_</a:t>
            </a:r>
            <a:r>
              <a:rPr lang="en-CA" sz="1600" dirty="0" smtClean="0"/>
              <a:t> across all lags were </a:t>
            </a:r>
            <a:r>
              <a:rPr lang="en-CA" sz="1600" dirty="0"/>
              <a:t>then calculated based on </a:t>
            </a:r>
            <a:r>
              <a:rPr lang="en-CA" sz="1600" dirty="0" smtClean="0"/>
              <a:t>results for </a:t>
            </a:r>
            <a:r>
              <a:rPr lang="en-CA" sz="1600" dirty="0"/>
              <a:t>October 1, 2021 to October 15, </a:t>
            </a:r>
            <a:r>
              <a:rPr lang="en-CA" sz="1600" dirty="0" smtClean="0"/>
              <a:t>2021, inclusively </a:t>
            </a:r>
          </a:p>
          <a:p>
            <a:pPr lvl="1" algn="l"/>
            <a:endParaRPr lang="en-CA" sz="1600" dirty="0" smtClean="0"/>
          </a:p>
        </p:txBody>
      </p:sp>
    </p:spTree>
    <p:extLst>
      <p:ext uri="{BB962C8B-B14F-4D97-AF65-F5344CB8AC3E}">
        <p14:creationId xmlns:p14="http://schemas.microsoft.com/office/powerpoint/2010/main" val="199804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a:t>These optimized parameters were then used to once again train and test the model </a:t>
            </a:r>
            <a:r>
              <a:rPr lang="en-CA" sz="1800" dirty="0" smtClean="0"/>
              <a:t>for the periods </a:t>
            </a:r>
            <a:r>
              <a:rPr lang="en-CA" sz="1800" dirty="0"/>
              <a:t> </a:t>
            </a:r>
            <a:r>
              <a:rPr lang="en-CA" sz="1800" dirty="0" smtClean="0"/>
              <a:t>between October </a:t>
            </a:r>
            <a:r>
              <a:rPr lang="en-CA" sz="1800" dirty="0"/>
              <a:t>1, 2021 to October 15, </a:t>
            </a:r>
            <a:r>
              <a:rPr lang="en-CA" sz="1800" dirty="0" smtClean="0"/>
              <a:t>2021, inclusively</a:t>
            </a:r>
          </a:p>
          <a:p>
            <a:pPr marL="742950" lvl="1" indent="-285750" algn="l">
              <a:buFont typeface="Wingdings" panose="05000000000000000000" pitchFamily="2" charset="2"/>
              <a:buChar char="Ø"/>
            </a:pPr>
            <a:r>
              <a:rPr lang="en-CA" sz="1400" dirty="0" smtClean="0"/>
              <a:t>The objective was to determine </a:t>
            </a:r>
            <a:r>
              <a:rPr lang="en-CA" sz="1400" dirty="0"/>
              <a:t>which </a:t>
            </a:r>
            <a:r>
              <a:rPr lang="en-CA" sz="1400" dirty="0" smtClean="0"/>
              <a:t>lag produces the </a:t>
            </a:r>
            <a:r>
              <a:rPr lang="en-CA" sz="1400" dirty="0"/>
              <a:t>highest expected annual </a:t>
            </a:r>
            <a:r>
              <a:rPr lang="en-CA" sz="1400" dirty="0" smtClean="0"/>
              <a:t>return</a:t>
            </a:r>
          </a:p>
          <a:p>
            <a:pPr marL="742950" lvl="1" indent="-285750" algn="l">
              <a:buFont typeface="Wingdings" panose="05000000000000000000" pitchFamily="2" charset="2"/>
              <a:buChar char="Ø"/>
            </a:pPr>
            <a:r>
              <a:rPr lang="en-CA" sz="1400" dirty="0" smtClean="0"/>
              <a:t>Mean Model Parameter Values used for this analysis and across all lags</a:t>
            </a:r>
          </a:p>
          <a:p>
            <a:pPr marL="1200150" lvl="2" indent="-285750" algn="l">
              <a:buFont typeface="Wingdings" panose="05000000000000000000" pitchFamily="2" charset="2"/>
              <a:buChar char="Ø"/>
            </a:pPr>
            <a:r>
              <a:rPr lang="en-CA" sz="1200" dirty="0" err="1" smtClean="0"/>
              <a:t>n_estimators</a:t>
            </a:r>
            <a:r>
              <a:rPr lang="en-CA" sz="1200" dirty="0" smtClean="0"/>
              <a:t> </a:t>
            </a:r>
            <a:r>
              <a:rPr lang="en-CA" sz="1200" dirty="0"/>
              <a:t>= 477</a:t>
            </a:r>
          </a:p>
          <a:p>
            <a:pPr marL="1200150" lvl="2" indent="-285750" algn="l">
              <a:buFont typeface="Wingdings" panose="05000000000000000000" pitchFamily="2" charset="2"/>
              <a:buChar char="Ø"/>
            </a:pPr>
            <a:r>
              <a:rPr lang="en-CA" sz="1200" dirty="0" err="1" smtClean="0"/>
              <a:t>min_samples_split</a:t>
            </a:r>
            <a:r>
              <a:rPr lang="en-CA" sz="1200" dirty="0" smtClean="0"/>
              <a:t> </a:t>
            </a:r>
            <a:r>
              <a:rPr lang="en-CA" sz="1200" dirty="0"/>
              <a:t>= 31</a:t>
            </a:r>
          </a:p>
          <a:p>
            <a:pPr marL="1200150" lvl="2" indent="-285750" algn="l">
              <a:buFont typeface="Wingdings" panose="05000000000000000000" pitchFamily="2" charset="2"/>
              <a:buChar char="Ø"/>
            </a:pPr>
            <a:r>
              <a:rPr lang="en-CA" sz="1200" dirty="0" err="1" smtClean="0"/>
              <a:t>max_features</a:t>
            </a:r>
            <a:r>
              <a:rPr lang="en-CA" sz="1200" dirty="0" smtClean="0"/>
              <a:t> </a:t>
            </a:r>
            <a:r>
              <a:rPr lang="en-CA" sz="1200" dirty="0"/>
              <a:t>= 3</a:t>
            </a:r>
          </a:p>
          <a:p>
            <a:pPr marL="1200150" lvl="2" indent="-285750" algn="l">
              <a:buFont typeface="Wingdings" panose="05000000000000000000" pitchFamily="2" charset="2"/>
              <a:buChar char="Ø"/>
            </a:pPr>
            <a:r>
              <a:rPr lang="en-CA" sz="1200" dirty="0" err="1" smtClean="0"/>
              <a:t>max_depth</a:t>
            </a:r>
            <a:r>
              <a:rPr lang="en-CA" sz="1200" dirty="0" smtClean="0"/>
              <a:t> </a:t>
            </a:r>
            <a:r>
              <a:rPr lang="en-CA" sz="1200" dirty="0"/>
              <a:t>= </a:t>
            </a:r>
            <a:r>
              <a:rPr lang="en-CA" sz="1200" dirty="0" smtClean="0"/>
              <a:t>2,988</a:t>
            </a:r>
            <a:endParaRPr lang="en-CA" sz="1200" dirty="0"/>
          </a:p>
          <a:p>
            <a:pPr algn="l"/>
            <a:endParaRPr lang="en-CA" sz="1800" dirty="0" smtClean="0"/>
          </a:p>
          <a:p>
            <a:pPr marL="285750" indent="-285750" algn="l">
              <a:buFont typeface="Wingdings" panose="05000000000000000000" pitchFamily="2" charset="2"/>
              <a:buChar char="Ø"/>
            </a:pPr>
            <a:r>
              <a:rPr lang="en-CA" sz="1800" dirty="0" smtClean="0"/>
              <a:t>The lagged period that produced the highest expected annual return for the above period was deemed the ideal lag for forward testing</a:t>
            </a:r>
          </a:p>
          <a:p>
            <a:pPr marL="742950" lvl="1" indent="-285750" algn="l">
              <a:buFont typeface="Wingdings" panose="05000000000000000000" pitchFamily="2" charset="2"/>
              <a:buChar char="Ø"/>
            </a:pPr>
            <a:r>
              <a:rPr lang="en-CA" sz="1400" dirty="0" smtClean="0">
                <a:solidFill>
                  <a:srgbClr val="FFC000"/>
                </a:solidFill>
              </a:rPr>
              <a:t>A 30 Day lag produced the highest expected annual return for the in-sample period</a:t>
            </a:r>
          </a:p>
          <a:p>
            <a:pPr marL="285750" indent="-285750" algn="l">
              <a:buFont typeface="Wingdings" panose="05000000000000000000" pitchFamily="2" charset="2"/>
              <a:buChar char="Ø"/>
            </a:pPr>
            <a:endParaRPr lang="en-CA" sz="1800" dirty="0">
              <a:solidFill>
                <a:srgbClr val="FFC000"/>
              </a:solidFill>
            </a:endParaRPr>
          </a:p>
          <a:p>
            <a:pPr marL="285750" indent="-285750" algn="l">
              <a:buFont typeface="Wingdings" panose="05000000000000000000" pitchFamily="2" charset="2"/>
              <a:buChar char="Ø"/>
            </a:pPr>
            <a:r>
              <a:rPr lang="en-CA" sz="1800" dirty="0" smtClean="0"/>
              <a:t>The ‘Naïve Model’ followed a similar approach when determining which lag should be used for forward testing purposes</a:t>
            </a:r>
          </a:p>
          <a:p>
            <a:pPr marL="742950" lvl="1" indent="-285750" algn="l">
              <a:buFont typeface="Wingdings" panose="05000000000000000000" pitchFamily="2" charset="2"/>
              <a:buChar char="Ø"/>
            </a:pPr>
            <a:r>
              <a:rPr lang="en-CA" sz="1400" dirty="0" err="1"/>
              <a:t>n_estimators</a:t>
            </a:r>
            <a:r>
              <a:rPr lang="en-CA" sz="1400" dirty="0"/>
              <a:t> = </a:t>
            </a:r>
            <a:r>
              <a:rPr lang="en-CA" sz="1400" dirty="0" smtClean="0"/>
              <a:t>500, </a:t>
            </a:r>
            <a:r>
              <a:rPr lang="en-CA" sz="1400" dirty="0" err="1" smtClean="0"/>
              <a:t>max_depth</a:t>
            </a:r>
            <a:r>
              <a:rPr lang="en-CA" sz="1400" dirty="0" smtClean="0"/>
              <a:t> </a:t>
            </a:r>
            <a:r>
              <a:rPr lang="en-CA" sz="1400" dirty="0"/>
              <a:t>= </a:t>
            </a:r>
            <a:r>
              <a:rPr lang="en-CA" sz="1400" dirty="0" smtClean="0"/>
              <a:t>5,000, </a:t>
            </a:r>
            <a:r>
              <a:rPr lang="en-CA" sz="1400" dirty="0" err="1" smtClean="0"/>
              <a:t>max_features</a:t>
            </a:r>
            <a:r>
              <a:rPr lang="en-CA" sz="1400" dirty="0" smtClean="0"/>
              <a:t> </a:t>
            </a:r>
            <a:r>
              <a:rPr lang="en-CA" sz="1400" dirty="0"/>
              <a:t>= 'auto‘ </a:t>
            </a:r>
            <a:endParaRPr lang="en-CA" sz="1400" dirty="0" smtClean="0"/>
          </a:p>
          <a:p>
            <a:pPr marL="742950" lvl="1" indent="-285750" algn="l">
              <a:buFont typeface="Wingdings" panose="05000000000000000000" pitchFamily="2" charset="2"/>
              <a:buChar char="Ø"/>
            </a:pPr>
            <a:r>
              <a:rPr lang="en-CA" sz="1400" dirty="0" smtClean="0">
                <a:solidFill>
                  <a:srgbClr val="FFC000"/>
                </a:solidFill>
              </a:rPr>
              <a:t>A 27 Day lag produced the highest expected annual return for the in-sample period</a:t>
            </a:r>
            <a:endParaRPr lang="en-CA" sz="1400" dirty="0">
              <a:solidFill>
                <a:srgbClr val="FFC000"/>
              </a:solidFill>
            </a:endParaRPr>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114300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In-Sample Approach Summary</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1066800" y="838200"/>
            <a:ext cx="3352800" cy="5486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742950" lvl="1" indent="-285750" algn="l">
              <a:buFont typeface="Wingdings" panose="05000000000000000000" pitchFamily="2" charset="2"/>
              <a:buChar char="Ø"/>
            </a:pPr>
            <a:endParaRPr lang="en-CA" sz="1600" dirty="0" smtClean="0"/>
          </a:p>
        </p:txBody>
      </p:sp>
      <p:sp>
        <p:nvSpPr>
          <p:cNvPr id="7" name="Subtitle 2"/>
          <p:cNvSpPr txBox="1">
            <a:spLocks/>
          </p:cNvSpPr>
          <p:nvPr/>
        </p:nvSpPr>
        <p:spPr>
          <a:xfrm>
            <a:off x="3200400" y="685800"/>
            <a:ext cx="5562600" cy="5486400"/>
          </a:xfrm>
          <a:prstGeom prst="rect">
            <a:avLst/>
          </a:prstGeom>
        </p:spPr>
        <p:txBody>
          <a:bodyPr vert="horz">
            <a:no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r>
              <a:rPr lang="en-CA" sz="1200" dirty="0">
                <a:solidFill>
                  <a:srgbClr val="FFC000"/>
                </a:solidFill>
              </a:rPr>
              <a:t>990 Naïve Lagged Model Versions Based On In-Sample Data</a:t>
            </a:r>
            <a:r>
              <a:rPr lang="en-CA" sz="1200" dirty="0"/>
              <a:t>	</a:t>
            </a:r>
          </a:p>
          <a:p>
            <a:pPr marL="742950" lvl="1" indent="-285750" algn="l">
              <a:buFont typeface="Wingdings" panose="05000000000000000000" pitchFamily="2" charset="2"/>
              <a:buChar char="Ø"/>
            </a:pPr>
            <a:r>
              <a:rPr lang="en-CA" sz="1100" dirty="0" smtClean="0"/>
              <a:t>Use </a:t>
            </a:r>
            <a:r>
              <a:rPr lang="en-CA" sz="1100" dirty="0"/>
              <a:t>the same Naïve Model Parameters for all lags	</a:t>
            </a:r>
          </a:p>
          <a:p>
            <a:pPr marL="742950" lvl="1" indent="-285750" algn="l">
              <a:buFont typeface="Wingdings" panose="05000000000000000000" pitchFamily="2" charset="2"/>
              <a:buChar char="Ø"/>
            </a:pPr>
            <a:r>
              <a:rPr lang="en-CA" sz="1100" dirty="0" smtClean="0"/>
              <a:t>The </a:t>
            </a:r>
            <a:r>
              <a:rPr lang="en-CA" sz="1100" dirty="0"/>
              <a:t>lagged version that produced the highest annual return expectation over this period was selected for forward testing</a:t>
            </a:r>
            <a:r>
              <a:rPr lang="en-CA" sz="800" dirty="0"/>
              <a:t>	</a:t>
            </a:r>
          </a:p>
          <a:p>
            <a:pPr marL="742950" lvl="1" indent="-285750" algn="l">
              <a:buFont typeface="Wingdings" panose="05000000000000000000" pitchFamily="2" charset="2"/>
              <a:buChar char="Ø"/>
            </a:pPr>
            <a:endParaRPr lang="en-CA" sz="800" dirty="0" smtClean="0"/>
          </a:p>
          <a:p>
            <a:pPr marL="742950" lvl="1" indent="-285750" algn="l">
              <a:buFont typeface="Wingdings" panose="05000000000000000000" pitchFamily="2" charset="2"/>
              <a:buChar char="Ø"/>
            </a:pPr>
            <a:endParaRPr lang="en-CA" sz="1200" dirty="0"/>
          </a:p>
          <a:p>
            <a:pPr marL="285750" indent="-285750" algn="l">
              <a:buFont typeface="Wingdings" panose="05000000000000000000" pitchFamily="2" charset="2"/>
              <a:buChar char="Ø"/>
            </a:pPr>
            <a:r>
              <a:rPr lang="en-CA" sz="1200" dirty="0">
                <a:solidFill>
                  <a:srgbClr val="FFC000"/>
                </a:solidFill>
              </a:rPr>
              <a:t>990 Optimal Lagged Model Versions Based on In-Sample Data</a:t>
            </a:r>
            <a:r>
              <a:rPr lang="en-CA" sz="1200" dirty="0"/>
              <a:t>	</a:t>
            </a:r>
          </a:p>
          <a:p>
            <a:pPr marL="742950" lvl="1" indent="-285750" algn="l">
              <a:buFont typeface="Wingdings" panose="05000000000000000000" pitchFamily="2" charset="2"/>
              <a:buChar char="Ø"/>
            </a:pPr>
            <a:r>
              <a:rPr lang="en-CA" sz="1100" dirty="0" smtClean="0"/>
              <a:t>Iterative </a:t>
            </a:r>
            <a:r>
              <a:rPr lang="en-CA" sz="1100" dirty="0"/>
              <a:t>approach	</a:t>
            </a:r>
            <a:endParaRPr lang="en-CA" sz="1100" dirty="0" smtClean="0"/>
          </a:p>
          <a:p>
            <a:pPr marL="742950" lvl="1" indent="-285750" algn="l">
              <a:buFont typeface="Wingdings" panose="05000000000000000000" pitchFamily="2" charset="2"/>
              <a:buChar char="Ø"/>
            </a:pPr>
            <a:endParaRPr lang="en-CA" sz="1100" dirty="0"/>
          </a:p>
          <a:p>
            <a:pPr marL="742950" lvl="1" indent="-285750" algn="l">
              <a:buFont typeface="Wingdings" panose="05000000000000000000" pitchFamily="2" charset="2"/>
              <a:buChar char="Ø"/>
            </a:pPr>
            <a:r>
              <a:rPr lang="en-CA" sz="1100" dirty="0" smtClean="0"/>
              <a:t>Use </a:t>
            </a:r>
            <a:r>
              <a:rPr lang="en-CA" sz="1100" dirty="0" err="1"/>
              <a:t>RandomizedSearchCV</a:t>
            </a:r>
            <a:r>
              <a:rPr lang="en-CA" sz="1100" dirty="0"/>
              <a:t> &amp; the </a:t>
            </a:r>
            <a:r>
              <a:rPr lang="en-CA" sz="1100" dirty="0" err="1"/>
              <a:t>best_params</a:t>
            </a:r>
            <a:r>
              <a:rPr lang="en-CA" sz="1100" dirty="0"/>
              <a:t>_ method to determine Random Forest Classifier parameter settings for each lag on each day in </a:t>
            </a:r>
            <a:r>
              <a:rPr lang="en-CA" sz="1100" dirty="0" smtClean="0"/>
              <a:t>period</a:t>
            </a:r>
            <a:endParaRPr lang="en-CA" sz="1100" dirty="0"/>
          </a:p>
          <a:p>
            <a:pPr marL="742950" lvl="1" indent="-285750" algn="l">
              <a:buFont typeface="Wingdings" panose="05000000000000000000" pitchFamily="2" charset="2"/>
              <a:buChar char="Ø"/>
            </a:pPr>
            <a:endParaRPr lang="en-CA" sz="1100" dirty="0" smtClean="0"/>
          </a:p>
          <a:p>
            <a:pPr marL="742950" lvl="1" indent="-285750" algn="l">
              <a:buFont typeface="Wingdings" panose="05000000000000000000" pitchFamily="2" charset="2"/>
              <a:buChar char="Ø"/>
            </a:pPr>
            <a:r>
              <a:rPr lang="en-CA" sz="1100" dirty="0" smtClean="0"/>
              <a:t>Calculate </a:t>
            </a:r>
            <a:r>
              <a:rPr lang="en-CA" sz="1100" dirty="0"/>
              <a:t>the mean parameter value, across all lags, for each of the following parameters	</a:t>
            </a:r>
          </a:p>
          <a:p>
            <a:pPr marL="1200150" lvl="2" indent="-285750" algn="l">
              <a:buFont typeface="Wingdings" panose="05000000000000000000" pitchFamily="2" charset="2"/>
              <a:buChar char="Ø"/>
            </a:pPr>
            <a:r>
              <a:rPr lang="en-CA" sz="1100" dirty="0" err="1" smtClean="0"/>
              <a:t>max_depth</a:t>
            </a:r>
            <a:r>
              <a:rPr lang="en-CA" sz="1100" dirty="0"/>
              <a:t>, </a:t>
            </a:r>
            <a:r>
              <a:rPr lang="en-CA" sz="1100" dirty="0" err="1"/>
              <a:t>max_features</a:t>
            </a:r>
            <a:r>
              <a:rPr lang="en-CA" sz="1100" dirty="0"/>
              <a:t>, </a:t>
            </a:r>
            <a:r>
              <a:rPr lang="en-CA" sz="1100" dirty="0" err="1"/>
              <a:t>n_estimators</a:t>
            </a:r>
            <a:r>
              <a:rPr lang="en-CA" sz="1100" dirty="0"/>
              <a:t>, and </a:t>
            </a:r>
            <a:r>
              <a:rPr lang="en-CA" sz="1100" dirty="0" err="1"/>
              <a:t>min_samples_split</a:t>
            </a:r>
            <a:endParaRPr lang="en-CA" sz="1100" dirty="0"/>
          </a:p>
          <a:p>
            <a:pPr marL="742950" lvl="1" indent="-285750" algn="l">
              <a:buFont typeface="Wingdings" panose="05000000000000000000" pitchFamily="2" charset="2"/>
              <a:buChar char="Ø"/>
            </a:pPr>
            <a:endParaRPr lang="en-CA" sz="1100" dirty="0" smtClean="0"/>
          </a:p>
          <a:p>
            <a:pPr marL="742950" lvl="1" indent="-285750" algn="l">
              <a:buFont typeface="Wingdings" panose="05000000000000000000" pitchFamily="2" charset="2"/>
              <a:buChar char="Ø"/>
            </a:pPr>
            <a:r>
              <a:rPr lang="en-CA" sz="1100" dirty="0" smtClean="0"/>
              <a:t>Train </a:t>
            </a:r>
            <a:r>
              <a:rPr lang="en-CA" sz="1100" dirty="0"/>
              <a:t>and Test each lag on each in-sample testing date using the mean parameter values	</a:t>
            </a:r>
          </a:p>
          <a:p>
            <a:pPr marL="742950" lvl="1" indent="-285750" algn="l">
              <a:buFont typeface="Wingdings" panose="05000000000000000000" pitchFamily="2" charset="2"/>
              <a:buChar char="Ø"/>
            </a:pPr>
            <a:endParaRPr lang="en-CA" sz="1100" dirty="0" smtClean="0"/>
          </a:p>
          <a:p>
            <a:pPr marL="742950" lvl="1" indent="-285750" algn="l">
              <a:buFont typeface="Wingdings" panose="05000000000000000000" pitchFamily="2" charset="2"/>
              <a:buChar char="Ø"/>
            </a:pPr>
            <a:r>
              <a:rPr lang="en-CA" sz="1100" dirty="0" smtClean="0"/>
              <a:t>Calculate </a:t>
            </a:r>
            <a:r>
              <a:rPr lang="en-CA" sz="1100" dirty="0"/>
              <a:t>each lags mean annual return during the in-sample testing period	</a:t>
            </a:r>
          </a:p>
          <a:p>
            <a:pPr marL="742950" lvl="1" indent="-285750" algn="l">
              <a:buFont typeface="Wingdings" panose="05000000000000000000" pitchFamily="2" charset="2"/>
              <a:buChar char="Ø"/>
            </a:pPr>
            <a:r>
              <a:rPr lang="en-CA" sz="1100" dirty="0" smtClean="0"/>
              <a:t>Select </a:t>
            </a:r>
            <a:r>
              <a:rPr lang="en-CA" sz="1100" dirty="0"/>
              <a:t>the lag that produced the highest expected annual return during the in-sample testing period	</a:t>
            </a:r>
            <a:endParaRPr lang="en-CA" sz="1100" dirty="0" smtClean="0"/>
          </a:p>
          <a:p>
            <a:pPr marL="285750" indent="-285750" algn="l">
              <a:buFont typeface="Wingdings" panose="05000000000000000000" pitchFamily="2" charset="2"/>
              <a:buChar char="Ø"/>
            </a:pPr>
            <a:endParaRPr lang="en-CA" sz="1200" dirty="0" smtClean="0"/>
          </a:p>
          <a:p>
            <a:pPr marL="285750" indent="-285750" algn="l">
              <a:buFont typeface="Wingdings" panose="05000000000000000000" pitchFamily="2" charset="2"/>
              <a:buChar char="Ø"/>
            </a:pPr>
            <a:endParaRPr lang="en-CA" sz="1200" dirty="0" smtClean="0"/>
          </a:p>
          <a:p>
            <a:pPr marL="285750" indent="-285750" algn="l">
              <a:buFont typeface="Wingdings" panose="05000000000000000000" pitchFamily="2" charset="2"/>
              <a:buChar char="Ø"/>
            </a:pPr>
            <a:endParaRPr lang="en-CA" sz="1200" dirty="0" smtClean="0"/>
          </a:p>
          <a:p>
            <a:pPr marL="742950" lvl="1" indent="-285750" algn="l">
              <a:buFont typeface="Wingdings" panose="05000000000000000000" pitchFamily="2" charset="2"/>
              <a:buChar char="Ø"/>
            </a:pPr>
            <a:endParaRPr lang="en-CA" sz="1100" dirty="0" smtClean="0"/>
          </a:p>
        </p:txBody>
      </p:sp>
      <p:graphicFrame>
        <p:nvGraphicFramePr>
          <p:cNvPr id="2" name="Table 1"/>
          <p:cNvGraphicFramePr>
            <a:graphicFrameLocks noGrp="1"/>
          </p:cNvGraphicFramePr>
          <p:nvPr>
            <p:extLst>
              <p:ext uri="{D42A27DB-BD31-4B8C-83A1-F6EECF244321}">
                <p14:modId xmlns:p14="http://schemas.microsoft.com/office/powerpoint/2010/main" val="2840343172"/>
              </p:ext>
            </p:extLst>
          </p:nvPr>
        </p:nvGraphicFramePr>
        <p:xfrm>
          <a:off x="457200" y="685800"/>
          <a:ext cx="2667000" cy="5486400"/>
        </p:xfrm>
        <a:graphic>
          <a:graphicData uri="http://schemas.openxmlformats.org/drawingml/2006/table">
            <a:tbl>
              <a:tblPr>
                <a:tableStyleId>{5C22544A-7EE6-4342-B048-85BDC9FD1C3A}</a:tableStyleId>
              </a:tblPr>
              <a:tblGrid>
                <a:gridCol w="1955800"/>
                <a:gridCol w="711200"/>
              </a:tblGrid>
              <a:tr h="389433">
                <a:tc gridSpan="2">
                  <a:txBody>
                    <a:bodyPr/>
                    <a:lstStyle/>
                    <a:p>
                      <a:pPr algn="ctr" fontAlgn="ctr"/>
                      <a:r>
                        <a:rPr lang="en-US" sz="1100" u="none" strike="noStrike" dirty="0">
                          <a:effectLst/>
                        </a:rPr>
                        <a:t>In-Sample Testing</a:t>
                      </a:r>
                      <a:endParaRPr lang="en-US" sz="1100" b="1" i="0" u="none" strike="noStrike" dirty="0">
                        <a:solidFill>
                          <a:srgbClr val="000000"/>
                        </a:solidFill>
                        <a:effectLst/>
                        <a:latin typeface="Arial Narrow"/>
                      </a:endParaRPr>
                    </a:p>
                  </a:txBody>
                  <a:tcPr marL="9525" marR="9525" marT="9525" marB="0" anchor="ctr"/>
                </a:tc>
                <a:tc hMerge="1">
                  <a:txBody>
                    <a:bodyPr/>
                    <a:lstStyle/>
                    <a:p>
                      <a:endParaRPr lang="en-US"/>
                    </a:p>
                  </a:txBody>
                  <a:tcPr/>
                </a:tc>
              </a:tr>
              <a:tr h="389433">
                <a:tc>
                  <a:txBody>
                    <a:bodyPr/>
                    <a:lstStyle/>
                    <a:p>
                      <a:pPr algn="l" fontAlgn="ctr"/>
                      <a:r>
                        <a:rPr lang="en-US" sz="1100" u="none" strike="noStrike">
                          <a:effectLst/>
                        </a:rPr>
                        <a:t>Testing End Date</a:t>
                      </a:r>
                      <a:endParaRPr lang="en-US" sz="1100" b="1"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Lags</a:t>
                      </a:r>
                      <a:endParaRPr lang="en-US" sz="1100" b="1"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Friday, October 1,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Monday, October 4,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Tuesday, October 5,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Wednesday, October 6,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Thursday, October 7,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Friday, October 8,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Monday, October 11,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Tuesday, October 12,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423771">
                <a:tc>
                  <a:txBody>
                    <a:bodyPr/>
                    <a:lstStyle/>
                    <a:p>
                      <a:pPr algn="l" fontAlgn="ctr"/>
                      <a:r>
                        <a:rPr lang="en-US" sz="1100" u="none" strike="noStrike">
                          <a:effectLst/>
                        </a:rPr>
                        <a:t>Wednesday, October 13,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Thursday, October 14,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u="none" strike="noStrike">
                          <a:effectLst/>
                        </a:rPr>
                        <a:t>Friday, October 15, 2021</a:t>
                      </a:r>
                      <a:endParaRPr lang="en-US" sz="1100" b="0" i="0" u="none" strike="noStrike">
                        <a:solidFill>
                          <a:srgbClr val="000000"/>
                        </a:solidFill>
                        <a:effectLst/>
                        <a:latin typeface="Arial Narrow"/>
                      </a:endParaRPr>
                    </a:p>
                  </a:txBody>
                  <a:tcPr marL="9525" marR="9525" marT="9525" marB="0" anchor="ctr"/>
                </a:tc>
                <a:tc>
                  <a:txBody>
                    <a:bodyPr/>
                    <a:lstStyle/>
                    <a:p>
                      <a:pPr algn="ctr" fontAlgn="ctr"/>
                      <a:r>
                        <a:rPr lang="en-US" sz="1100" u="none" strike="noStrike">
                          <a:effectLst/>
                        </a:rPr>
                        <a:t>90</a:t>
                      </a:r>
                      <a:endParaRPr lang="en-US" sz="1100" b="0" i="0" u="none" strike="noStrike">
                        <a:solidFill>
                          <a:srgbClr val="000000"/>
                        </a:solidFill>
                        <a:effectLst/>
                        <a:latin typeface="Arial Narrow"/>
                      </a:endParaRPr>
                    </a:p>
                  </a:txBody>
                  <a:tcPr marL="9525" marR="9525" marT="9525" marB="0" anchor="ctr"/>
                </a:tc>
              </a:tr>
              <a:tr h="389433">
                <a:tc>
                  <a:txBody>
                    <a:bodyPr/>
                    <a:lstStyle/>
                    <a:p>
                      <a:pPr algn="l" fontAlgn="ctr"/>
                      <a:r>
                        <a:rPr lang="en-US" sz="1100" b="1" u="none" strike="noStrike" dirty="0">
                          <a:effectLst/>
                        </a:rPr>
                        <a:t>Total Model Versions</a:t>
                      </a:r>
                      <a:endParaRPr lang="en-US" sz="1100" b="1" i="0" u="none" strike="noStrike" dirty="0">
                        <a:solidFill>
                          <a:srgbClr val="000000"/>
                        </a:solidFill>
                        <a:effectLst/>
                        <a:latin typeface="Arial Narrow"/>
                      </a:endParaRPr>
                    </a:p>
                  </a:txBody>
                  <a:tcPr marL="9525" marR="9525" marT="9525" marB="0" anchor="ctr"/>
                </a:tc>
                <a:tc>
                  <a:txBody>
                    <a:bodyPr/>
                    <a:lstStyle/>
                    <a:p>
                      <a:pPr algn="ctr" fontAlgn="ctr"/>
                      <a:r>
                        <a:rPr lang="en-US" sz="1100" b="1" u="none" strike="noStrike" dirty="0">
                          <a:effectLst/>
                        </a:rPr>
                        <a:t>990</a:t>
                      </a:r>
                      <a:endParaRPr lang="en-US" sz="1100" b="1" i="0" u="none" strike="noStrike" dirty="0">
                        <a:solidFill>
                          <a:srgbClr val="000000"/>
                        </a:solidFill>
                        <a:effectLst/>
                        <a:latin typeface="Arial Narrow"/>
                      </a:endParaRPr>
                    </a:p>
                  </a:txBody>
                  <a:tcPr marL="9525" marR="9525" marT="9525" marB="0" anchor="ctr"/>
                </a:tc>
              </a:tr>
            </a:tbl>
          </a:graphicData>
        </a:graphic>
      </p:graphicFrame>
    </p:spTree>
    <p:extLst>
      <p:ext uri="{BB962C8B-B14F-4D97-AF65-F5344CB8AC3E}">
        <p14:creationId xmlns:p14="http://schemas.microsoft.com/office/powerpoint/2010/main" val="427198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7725"/>
            <a:ext cx="9144000" cy="4538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443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hypothesis</a:t>
            </a:r>
          </a:p>
        </p:txBody>
      </p:sp>
      <p:sp>
        <p:nvSpPr>
          <p:cNvPr id="6" name="Subtitle 2"/>
          <p:cNvSpPr>
            <a:spLocks noGrp="1"/>
          </p:cNvSpPr>
          <p:nvPr>
            <p:ph type="subTitle" idx="1"/>
          </p:nvPr>
        </p:nvSpPr>
        <p:spPr>
          <a:xfrm>
            <a:off x="914400" y="685800"/>
            <a:ext cx="7315200" cy="5486400"/>
          </a:xfrm>
        </p:spPr>
        <p:txBody>
          <a:bodyPr>
            <a:normAutofit fontScale="92500" lnSpcReduction="10000"/>
          </a:bodyPr>
          <a:lstStyle/>
          <a:p>
            <a:pPr marL="285750" indent="-285750" algn="l">
              <a:buFont typeface="Wingdings" panose="05000000000000000000" pitchFamily="2" charset="2"/>
              <a:buChar char="Ø"/>
            </a:pPr>
            <a:r>
              <a:rPr lang="en-CA" sz="1800" dirty="0" smtClean="0">
                <a:solidFill>
                  <a:srgbClr val="FFC000"/>
                </a:solidFill>
              </a:rPr>
              <a:t>Why use OAS rather than CDS data?</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OAS captures sufficient risk </a:t>
            </a:r>
            <a:r>
              <a:rPr lang="en-CA" sz="1800" dirty="0" err="1" smtClean="0"/>
              <a:t>premia</a:t>
            </a:r>
            <a:r>
              <a:rPr lang="en-CA" sz="1800" dirty="0"/>
              <a:t> </a:t>
            </a:r>
            <a:r>
              <a:rPr lang="en-CA" sz="1800" dirty="0" smtClean="0"/>
              <a:t>to be used for predictive purposes</a:t>
            </a:r>
          </a:p>
          <a:p>
            <a:pPr marL="1200150" lvl="2" indent="-285750" algn="l">
              <a:buFont typeface="Wingdings" panose="05000000000000000000" pitchFamily="2" charset="2"/>
              <a:buChar char="Ø"/>
            </a:pPr>
            <a:r>
              <a:rPr lang="en-CA" sz="1200" dirty="0" smtClean="0"/>
              <a:t>Credit Risk Premiums via use of different rating indices</a:t>
            </a:r>
          </a:p>
          <a:p>
            <a:pPr marL="1200150" lvl="2" indent="-285750" algn="l">
              <a:buFont typeface="Wingdings" panose="05000000000000000000" pitchFamily="2" charset="2"/>
              <a:buChar char="Ø"/>
            </a:pPr>
            <a:r>
              <a:rPr lang="en-CA" sz="1200" dirty="0" smtClean="0"/>
              <a:t>Interest Rate Risk Premiums (Duration Risk) via nature of fixed income instruments</a:t>
            </a:r>
          </a:p>
          <a:p>
            <a:pPr marL="1200150" lvl="2" indent="-285750" algn="l">
              <a:buFont typeface="Wingdings" panose="05000000000000000000" pitchFamily="2" charset="2"/>
              <a:buChar char="Ø"/>
            </a:pPr>
            <a:r>
              <a:rPr lang="en-CA" sz="1200" dirty="0" smtClean="0"/>
              <a:t>Liquidity Risk Premium (Off-the -run vs. On-the-run, Flight to quality) via investor preference during market distressed periods</a:t>
            </a:r>
          </a:p>
          <a:p>
            <a:pPr marL="1200150" lvl="2" indent="-285750" algn="l">
              <a:buFont typeface="Wingdings" panose="05000000000000000000" pitchFamily="2" charset="2"/>
              <a:buChar char="Ø"/>
            </a:pPr>
            <a:r>
              <a:rPr lang="en-CA" sz="1200" dirty="0" smtClean="0"/>
              <a:t>Changes in option premiums during varying market environments</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Data Availability For CDS Levels</a:t>
            </a:r>
          </a:p>
          <a:p>
            <a:pPr marL="742950" lvl="1" indent="-285750" algn="l">
              <a:buFont typeface="Wingdings" panose="05000000000000000000" pitchFamily="2" charset="2"/>
              <a:buChar char="Ø"/>
            </a:pPr>
            <a:r>
              <a:rPr lang="en-CA" sz="1400" dirty="0" smtClean="0"/>
              <a:t>Leading Industry vendors </a:t>
            </a:r>
            <a:r>
              <a:rPr lang="en-CA" sz="1400" dirty="0"/>
              <a:t>include The Intercontinental Exchange (ICE</a:t>
            </a:r>
            <a:r>
              <a:rPr lang="en-CA" sz="1400" dirty="0" smtClean="0"/>
              <a:t>) &amp; IHS </a:t>
            </a:r>
            <a:r>
              <a:rPr lang="en-CA" sz="1400" dirty="0" err="1" smtClean="0"/>
              <a:t>MarkIT</a:t>
            </a:r>
            <a:endParaRPr lang="en-CA" sz="1400" dirty="0" smtClean="0"/>
          </a:p>
          <a:p>
            <a:pPr marL="742950" lvl="1" indent="-285750" algn="l">
              <a:buFont typeface="Wingdings" panose="05000000000000000000" pitchFamily="2" charset="2"/>
              <a:buChar char="Ø"/>
            </a:pPr>
            <a:r>
              <a:rPr lang="en-CA" sz="1400" dirty="0" smtClean="0"/>
              <a:t>From industry experience, annual data licensing fees can range between $200K- $1MM</a:t>
            </a:r>
          </a:p>
          <a:p>
            <a:pPr marL="742950" lvl="1" indent="-285750" algn="l">
              <a:buFont typeface="Wingdings" panose="05000000000000000000" pitchFamily="2" charset="2"/>
              <a:buChar char="Ø"/>
            </a:pPr>
            <a:r>
              <a:rPr lang="en-CA" sz="1100" i="1" dirty="0"/>
              <a:t>https://www.theice.com/market-data/indices/fixed-income-indices</a:t>
            </a:r>
          </a:p>
          <a:p>
            <a:pPr marL="742950" lvl="1" indent="-285750" algn="l">
              <a:buFont typeface="Wingdings" panose="05000000000000000000" pitchFamily="2" charset="2"/>
              <a:buChar char="Ø"/>
            </a:pPr>
            <a:r>
              <a:rPr lang="en-CA" sz="1100" i="1" dirty="0" smtClean="0"/>
              <a:t>https</a:t>
            </a:r>
            <a:r>
              <a:rPr lang="en-CA" sz="1100" i="1" dirty="0"/>
              <a:t>://ihsmarkit.com/products/cds-indices.html</a:t>
            </a:r>
            <a:endParaRPr lang="en-CA" sz="1100" i="1" dirty="0" smtClean="0"/>
          </a:p>
          <a:p>
            <a:pPr algn="l"/>
            <a:endParaRPr lang="en-CA" sz="1800" dirty="0" smtClean="0"/>
          </a:p>
          <a:p>
            <a:pPr marL="285750" indent="-285750" algn="l">
              <a:buFont typeface="Wingdings" panose="05000000000000000000" pitchFamily="2" charset="2"/>
              <a:buChar char="Ø"/>
            </a:pPr>
            <a:r>
              <a:rPr lang="en-CA" sz="1800" dirty="0" smtClean="0"/>
              <a:t>Empirical Studies Already Exist</a:t>
            </a:r>
          </a:p>
          <a:p>
            <a:pPr marL="742950" lvl="1" indent="-285750" algn="l">
              <a:buFont typeface="Wingdings" panose="05000000000000000000" pitchFamily="2" charset="2"/>
              <a:buChar char="Ø"/>
            </a:pPr>
            <a:r>
              <a:rPr lang="en-CA" sz="1400" dirty="0" smtClean="0"/>
              <a:t>The BIS study referenced  on the prior slide</a:t>
            </a:r>
          </a:p>
          <a:p>
            <a:pPr marL="742950" lvl="1" indent="-285750" algn="l">
              <a:buFont typeface="Wingdings" panose="05000000000000000000" pitchFamily="2" charset="2"/>
              <a:buChar char="Ø"/>
            </a:pPr>
            <a:r>
              <a:rPr lang="en-CA" sz="1400" dirty="0"/>
              <a:t>Theoretical credit risk </a:t>
            </a:r>
            <a:r>
              <a:rPr lang="en-CA" sz="1400" dirty="0" smtClean="0"/>
              <a:t>model, such as the </a:t>
            </a:r>
            <a:r>
              <a:rPr lang="en-CA" sz="1400" dirty="0"/>
              <a:t>Merton </a:t>
            </a:r>
            <a:r>
              <a:rPr lang="en-CA" sz="1400" dirty="0" smtClean="0"/>
              <a:t> Model (1974), </a:t>
            </a:r>
            <a:r>
              <a:rPr lang="en-CA" sz="1400" dirty="0">
                <a:solidFill>
                  <a:srgbClr val="FFC000"/>
                </a:solidFill>
              </a:rPr>
              <a:t>predict a non-linear negative link between the default likelihood and asset value of a firm</a:t>
            </a:r>
            <a:r>
              <a:rPr lang="en-CA" sz="1400" dirty="0" smtClean="0">
                <a:solidFill>
                  <a:srgbClr val="FFC000"/>
                </a:solidFill>
              </a:rPr>
              <a:t>.</a:t>
            </a:r>
          </a:p>
          <a:p>
            <a:pPr marL="742950" lvl="1" indent="-285750" algn="l">
              <a:buFont typeface="Wingdings" panose="05000000000000000000" pitchFamily="2" charset="2"/>
              <a:buChar char="Ø"/>
            </a:pPr>
            <a:r>
              <a:rPr lang="en-CA" sz="1400" dirty="0"/>
              <a:t>The Merton model is an analysis model used to assess the credit risk of a company's debt. </a:t>
            </a:r>
            <a:endParaRPr lang="en-CA" sz="1400" dirty="0" smtClean="0"/>
          </a:p>
          <a:p>
            <a:pPr marL="742950" lvl="1" indent="-285750" algn="l">
              <a:buFont typeface="Wingdings" panose="05000000000000000000" pitchFamily="2" charset="2"/>
              <a:buChar char="Ø"/>
            </a:pPr>
            <a:r>
              <a:rPr lang="en-CA" sz="1400" dirty="0" smtClean="0"/>
              <a:t>Analysts </a:t>
            </a:r>
            <a:r>
              <a:rPr lang="en-CA" sz="1400" dirty="0"/>
              <a:t>and investors utilize the Merton model to understand how capable a company is at meeting financial obligations, servicing its debt, and weighing the general possibility that it will go into credit default.</a:t>
            </a:r>
            <a:endParaRPr lang="en-CA" sz="1400" dirty="0" smtClean="0"/>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endParaRPr lang="en-CA" sz="1400" dirty="0" smtClean="0"/>
          </a:p>
          <a:p>
            <a:pPr algn="l"/>
            <a:endParaRPr lang="en-CA" sz="1800" dirty="0"/>
          </a:p>
        </p:txBody>
      </p:sp>
    </p:spTree>
    <p:extLst>
      <p:ext uri="{BB962C8B-B14F-4D97-AF65-F5344CB8AC3E}">
        <p14:creationId xmlns:p14="http://schemas.microsoft.com/office/powerpoint/2010/main" val="137870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8675"/>
            <a:ext cx="9143999" cy="4559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970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Creating baseline comparisons</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800" dirty="0"/>
              <a:t>Additional performance and risk statistics were </a:t>
            </a:r>
            <a:r>
              <a:rPr lang="en-CA" sz="1800" dirty="0" smtClean="0"/>
              <a:t>also calculated </a:t>
            </a:r>
            <a:r>
              <a:rPr lang="en-CA" sz="1800" dirty="0"/>
              <a:t>for future </a:t>
            </a:r>
            <a:r>
              <a:rPr lang="en-CA" sz="1800" dirty="0" smtClean="0"/>
              <a:t>use and for different objectives (i.e. Highest Shape Ratio)</a:t>
            </a:r>
            <a:endParaRPr lang="en-CA" sz="1800" dirty="0"/>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err="1" smtClean="0"/>
              <a:t>pyfolio</a:t>
            </a:r>
            <a:r>
              <a:rPr lang="en-CA" sz="1800" dirty="0" smtClean="0"/>
              <a:t> </a:t>
            </a:r>
            <a:r>
              <a:rPr lang="en-CA" sz="1800" dirty="0"/>
              <a:t>is a Python library for performance and risk analysis of financial portfolios</a:t>
            </a:r>
          </a:p>
          <a:p>
            <a:pPr algn="l" fontAlgn="base"/>
            <a:endParaRPr lang="en-CA" sz="1800" dirty="0"/>
          </a:p>
          <a:p>
            <a:pPr marL="285750" indent="-285750" algn="l" fontAlgn="base">
              <a:buFont typeface="Wingdings" panose="05000000000000000000" pitchFamily="2" charset="2"/>
              <a:buChar char="Ø"/>
            </a:pPr>
            <a:r>
              <a:rPr lang="en-CA" sz="1800" dirty="0"/>
              <a:t>The </a:t>
            </a:r>
            <a:r>
              <a:rPr lang="en-CA" sz="1800" dirty="0" smtClean="0"/>
              <a:t>‘</a:t>
            </a:r>
            <a:r>
              <a:rPr lang="en-CA" sz="1800" dirty="0" err="1" smtClean="0"/>
              <a:t>empyrical</a:t>
            </a:r>
            <a:r>
              <a:rPr lang="en-CA" sz="1800" dirty="0" smtClean="0"/>
              <a:t>’ library allows for accessing the risk and performance measures, which allows for flexibility in structuring code, as compared to their ‘tear sheet’</a:t>
            </a:r>
          </a:p>
          <a:p>
            <a:pPr marL="742950" lvl="1" indent="-285750" algn="l">
              <a:buFont typeface="Wingdings" panose="05000000000000000000" pitchFamily="2" charset="2"/>
              <a:buChar char="Ø"/>
            </a:pPr>
            <a:r>
              <a:rPr lang="en-CA" sz="1400" dirty="0" err="1" smtClean="0"/>
              <a:t>empyrical.annual_return</a:t>
            </a:r>
            <a:r>
              <a:rPr lang="en-CA" sz="1400" dirty="0" smtClean="0"/>
              <a:t>(</a:t>
            </a:r>
            <a:r>
              <a:rPr lang="en-CA" sz="1400" dirty="0" err="1" smtClean="0"/>
              <a:t>algo_performance_series</a:t>
            </a:r>
            <a:r>
              <a:rPr lang="en-CA" sz="1400" dirty="0"/>
              <a:t>),</a:t>
            </a:r>
          </a:p>
          <a:p>
            <a:pPr marL="742950" lvl="1" indent="-285750" algn="l">
              <a:buFont typeface="Wingdings" panose="05000000000000000000" pitchFamily="2" charset="2"/>
              <a:buChar char="Ø"/>
            </a:pPr>
            <a:r>
              <a:rPr lang="en-CA" sz="1400" dirty="0" err="1"/>
              <a:t>empyrical.annual_volatility</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empyrical.sharpe_ratio</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empyrical.calmar_ratio</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empyrical.max_drawdown</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empyrical.sortino_ratio</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empyrical.alpha</a:t>
            </a:r>
            <a:r>
              <a:rPr lang="en-CA" sz="1400" dirty="0"/>
              <a:t>(</a:t>
            </a:r>
            <a:r>
              <a:rPr lang="en-CA" sz="1400" dirty="0" err="1"/>
              <a:t>algo_performance_series,Equity_performance_series</a:t>
            </a:r>
            <a:r>
              <a:rPr lang="en-CA" sz="1400" dirty="0"/>
              <a:t>),</a:t>
            </a:r>
          </a:p>
          <a:p>
            <a:pPr marL="742950" lvl="1" indent="-285750" algn="l">
              <a:buFont typeface="Wingdings" panose="05000000000000000000" pitchFamily="2" charset="2"/>
              <a:buChar char="Ø"/>
            </a:pPr>
            <a:r>
              <a:rPr lang="en-CA" sz="1400" dirty="0" err="1"/>
              <a:t>empyrical.beta</a:t>
            </a:r>
            <a:r>
              <a:rPr lang="en-CA" sz="1400" dirty="0"/>
              <a:t>(</a:t>
            </a:r>
            <a:r>
              <a:rPr lang="en-CA" sz="1400" dirty="0" err="1"/>
              <a:t>algo_performance_series,Equity_performance_series</a:t>
            </a:r>
            <a:r>
              <a:rPr lang="en-CA" sz="1400" dirty="0"/>
              <a:t>)</a:t>
            </a:r>
          </a:p>
          <a:p>
            <a:pPr marL="742950" lvl="1"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800" dirty="0" smtClean="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391557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In-sample return path</a:t>
            </a:r>
            <a:endParaRPr lang="en-US" sz="2800" dirty="0"/>
          </a:p>
        </p:txBody>
      </p:sp>
      <p:sp>
        <p:nvSpPr>
          <p:cNvPr id="6" name="Subtitle 2"/>
          <p:cNvSpPr>
            <a:spLocks noGrp="1"/>
          </p:cNvSpPr>
          <p:nvPr>
            <p:ph type="subTitle" idx="1"/>
          </p:nvPr>
        </p:nvSpPr>
        <p:spPr>
          <a:xfrm>
            <a:off x="914400" y="685800"/>
            <a:ext cx="7315200" cy="5867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9143999" cy="4602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200" dirty="0" smtClean="0">
                <a:solidFill>
                  <a:srgbClr val="FFC000"/>
                </a:solidFill>
              </a:rPr>
              <a:t>Aids </a:t>
            </a:r>
            <a:r>
              <a:rPr lang="en-CA" sz="1200" dirty="0">
                <a:solidFill>
                  <a:srgbClr val="FFC000"/>
                </a:solidFill>
              </a:rPr>
              <a:t>in understanding the return path taken to earn the </a:t>
            </a:r>
            <a:r>
              <a:rPr lang="en-CA" sz="1200" dirty="0" smtClean="0">
                <a:solidFill>
                  <a:srgbClr val="FFC000"/>
                </a:solidFill>
              </a:rPr>
              <a:t>cumulative </a:t>
            </a:r>
            <a:r>
              <a:rPr lang="en-CA" sz="1200" dirty="0">
                <a:solidFill>
                  <a:srgbClr val="FFC000"/>
                </a:solidFill>
              </a:rPr>
              <a:t>return</a:t>
            </a:r>
          </a:p>
          <a:p>
            <a:pPr marL="285750" indent="-285750" algn="l" fontAlgn="base">
              <a:buFont typeface="Wingdings" panose="05000000000000000000" pitchFamily="2" charset="2"/>
              <a:buChar char="Ø"/>
            </a:pPr>
            <a:r>
              <a:rPr lang="en-CA" sz="1200" dirty="0">
                <a:solidFill>
                  <a:srgbClr val="FFC000"/>
                </a:solidFill>
              </a:rPr>
              <a:t>Were strategy returns earned during volatile periods?</a:t>
            </a:r>
          </a:p>
          <a:p>
            <a:pPr marL="285750" indent="-285750" algn="l" fontAlgn="base">
              <a:buFont typeface="Wingdings" panose="05000000000000000000" pitchFamily="2" charset="2"/>
              <a:buChar char="Ø"/>
            </a:pPr>
            <a:r>
              <a:rPr lang="en-CA" sz="1200" dirty="0">
                <a:solidFill>
                  <a:srgbClr val="FFC000"/>
                </a:solidFill>
              </a:rPr>
              <a:t>Were strategy returns earned during up markets or down markets?</a:t>
            </a:r>
          </a:p>
          <a:p>
            <a:pPr marL="285750" indent="-285750" algn="l" fontAlgn="base">
              <a:buFont typeface="Wingdings" panose="05000000000000000000" pitchFamily="2" charset="2"/>
              <a:buChar char="Ø"/>
            </a:pPr>
            <a:r>
              <a:rPr lang="en-CA" sz="1200" dirty="0">
                <a:solidFill>
                  <a:srgbClr val="FFC000"/>
                </a:solidFill>
              </a:rPr>
              <a:t>Are there periods where one outperforms the other and how consistently does this occur</a:t>
            </a:r>
            <a:r>
              <a:rPr lang="en-CA" sz="1200" dirty="0" smtClean="0">
                <a:solidFill>
                  <a:srgbClr val="FFC000"/>
                </a:solidFill>
              </a:rPr>
              <a:t>?</a:t>
            </a:r>
          </a:p>
        </p:txBody>
      </p:sp>
    </p:spTree>
    <p:extLst>
      <p:ext uri="{BB962C8B-B14F-4D97-AF65-F5344CB8AC3E}">
        <p14:creationId xmlns:p14="http://schemas.microsoft.com/office/powerpoint/2010/main" val="50472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In-sample downside comparison</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5800"/>
            <a:ext cx="9144000" cy="4632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285123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Optimal model feature importance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r>
              <a:rPr lang="en-CA" sz="1400" dirty="0"/>
              <a:t>Gini Importance or Mean Decrease in Impurity (MDI) </a:t>
            </a:r>
            <a:r>
              <a:rPr lang="en-CA" sz="1400" dirty="0" smtClean="0"/>
              <a:t> is the default RFC criterion setting</a:t>
            </a:r>
          </a:p>
          <a:p>
            <a:pPr marL="742950" lvl="1" indent="-285750" algn="l" fontAlgn="base">
              <a:buFont typeface="Wingdings" panose="05000000000000000000" pitchFamily="2" charset="2"/>
              <a:buChar char="Ø"/>
            </a:pPr>
            <a:r>
              <a:rPr lang="en-CA" sz="1000" b="1" dirty="0" smtClean="0"/>
              <a:t>criterion</a:t>
            </a:r>
            <a:r>
              <a:rPr lang="en-CA" sz="1000" i="1" dirty="0"/>
              <a:t>{“</a:t>
            </a:r>
            <a:r>
              <a:rPr lang="en-CA" sz="1000" i="1" dirty="0" err="1"/>
              <a:t>gini</a:t>
            </a:r>
            <a:r>
              <a:rPr lang="en-CA" sz="1000" i="1" dirty="0"/>
              <a:t>”, “entropy”}, default=”</a:t>
            </a:r>
            <a:r>
              <a:rPr lang="en-CA" sz="1000" i="1" dirty="0" err="1"/>
              <a:t>gini</a:t>
            </a:r>
            <a:r>
              <a:rPr lang="en-CA" sz="1000" i="1" dirty="0" smtClean="0"/>
              <a:t>”</a:t>
            </a:r>
          </a:p>
          <a:p>
            <a:pPr marL="742950" lvl="1" indent="-285750" algn="l" fontAlgn="base">
              <a:buFont typeface="Wingdings" panose="05000000000000000000" pitchFamily="2" charset="2"/>
              <a:buChar char="Ø"/>
            </a:pPr>
            <a:r>
              <a:rPr lang="en-CA" sz="1000" dirty="0" smtClean="0"/>
              <a:t>The </a:t>
            </a:r>
            <a:r>
              <a:rPr lang="en-CA" sz="1000" dirty="0"/>
              <a:t>function to measure the quality of a split. </a:t>
            </a:r>
            <a:endParaRPr lang="en-CA" sz="1000" dirty="0" smtClean="0"/>
          </a:p>
          <a:p>
            <a:pPr marL="742950" lvl="1" indent="-285750" algn="l" fontAlgn="base">
              <a:buFont typeface="Wingdings" panose="05000000000000000000" pitchFamily="2" charset="2"/>
              <a:buChar char="Ø"/>
            </a:pPr>
            <a:r>
              <a:rPr lang="en-CA" sz="1000" dirty="0"/>
              <a:t>Supported criteria are “</a:t>
            </a:r>
            <a:r>
              <a:rPr lang="en-CA" sz="1000" dirty="0" err="1"/>
              <a:t>gini</a:t>
            </a:r>
            <a:r>
              <a:rPr lang="en-CA" sz="1000" dirty="0"/>
              <a:t>” for the Gini impurity and “entropy” for the information gain. </a:t>
            </a:r>
          </a:p>
          <a:p>
            <a:pPr algn="l" fontAlgn="base"/>
            <a:endParaRPr lang="en-CA" sz="1400" dirty="0" smtClean="0"/>
          </a:p>
          <a:p>
            <a:pPr marL="285750" indent="-285750" algn="l" fontAlgn="base">
              <a:buFont typeface="Wingdings" panose="05000000000000000000" pitchFamily="2" charset="2"/>
              <a:buChar char="Ø"/>
            </a:pPr>
            <a:r>
              <a:rPr lang="en-CA" sz="1400" dirty="0" smtClean="0"/>
              <a:t>It calculates </a:t>
            </a:r>
            <a:r>
              <a:rPr lang="en-CA" sz="1400" dirty="0"/>
              <a:t>each feature importance as the sum over the number of splits (across all tress) that include the feature, proportionally to the number of samples it splits. </a:t>
            </a:r>
            <a:endParaRPr lang="en-CA" sz="1400" dirty="0" smtClean="0"/>
          </a:p>
          <a:p>
            <a:pPr algn="l" fontAlgn="base"/>
            <a:endParaRPr lang="en-CA" sz="1400" dirty="0"/>
          </a:p>
          <a:p>
            <a:pPr marL="285750" indent="-285750" algn="l" fontAlgn="base">
              <a:buFont typeface="Wingdings" panose="05000000000000000000" pitchFamily="2" charset="2"/>
              <a:buChar char="Ø"/>
            </a:pPr>
            <a:r>
              <a:rPr lang="en-CA" sz="1400" dirty="0" smtClean="0"/>
              <a:t>In </a:t>
            </a:r>
            <a:r>
              <a:rPr lang="en-CA" sz="1400" dirty="0" err="1"/>
              <a:t>scikit</a:t>
            </a:r>
            <a:r>
              <a:rPr lang="en-CA" sz="1400" dirty="0"/>
              <a:t>-learn, it is sometimes called “</a:t>
            </a:r>
            <a:r>
              <a:rPr lang="en-CA" sz="1400" dirty="0" err="1"/>
              <a:t>gini</a:t>
            </a:r>
            <a:r>
              <a:rPr lang="en-CA" sz="1400" dirty="0"/>
              <a:t> importance” or “mean decrease impurity” </a:t>
            </a:r>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r>
              <a:rPr lang="en-CA" sz="1400" dirty="0" smtClean="0"/>
              <a:t>Defined </a:t>
            </a:r>
            <a:r>
              <a:rPr lang="en-CA" sz="1400" dirty="0"/>
              <a:t>as the total decrease in node impurity weighted by the probability of reaching that node (which is approximated by the proportion of samples reaching that node</a:t>
            </a:r>
            <a:r>
              <a:rPr lang="en-CA" sz="1400" dirty="0" smtClean="0"/>
              <a:t>) </a:t>
            </a:r>
            <a:r>
              <a:rPr lang="en-CA" sz="1400" dirty="0"/>
              <a:t>averaged over all trees of the ensemble. </a:t>
            </a: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i="1" dirty="0"/>
              <a:t>At each split in each tree, </a:t>
            </a:r>
            <a:r>
              <a:rPr lang="en-CA" sz="1400" b="1" i="1" dirty="0"/>
              <a:t>the improvement in the split-criterion is the importance measure attributed to the splitting variable</a:t>
            </a:r>
            <a:r>
              <a:rPr lang="en-CA" sz="1400" i="1" dirty="0"/>
              <a:t>, and is accumulated over all the trees in the forest separately for each variable.</a:t>
            </a:r>
            <a:endParaRPr lang="en-CA" sz="1400" dirty="0" smtClean="0"/>
          </a:p>
          <a:p>
            <a:pPr algn="l" fontAlgn="base"/>
            <a:endParaRPr lang="en-CA" sz="1400" dirty="0"/>
          </a:p>
          <a:p>
            <a:pPr marL="285750" indent="-285750" algn="l" fontAlgn="base">
              <a:buFont typeface="Wingdings" panose="05000000000000000000" pitchFamily="2" charset="2"/>
              <a:buChar char="Ø"/>
            </a:pPr>
            <a:r>
              <a:rPr lang="en-CA" sz="1400" dirty="0" smtClean="0"/>
              <a:t>Feature importance </a:t>
            </a:r>
            <a:r>
              <a:rPr lang="en-CA" sz="1400" dirty="0"/>
              <a:t>are provided by the fitted attribute </a:t>
            </a:r>
            <a:r>
              <a:rPr lang="en-CA" sz="1400" dirty="0" err="1"/>
              <a:t>feature_importances</a:t>
            </a:r>
            <a:r>
              <a:rPr lang="en-CA" sz="1400" dirty="0"/>
              <a:t>_ and they are computed as the mean and standard deviation of accumulation of the impurity decrease within each tree</a:t>
            </a:r>
            <a:r>
              <a:rPr lang="en-CA" sz="1400" dirty="0" smtClean="0"/>
              <a:t>.</a:t>
            </a:r>
          </a:p>
          <a:p>
            <a:pPr algn="l" fontAlgn="base"/>
            <a:endParaRPr lang="en-CA" sz="800" dirty="0" smtClean="0"/>
          </a:p>
          <a:p>
            <a:pPr algn="l" fontAlgn="base"/>
            <a:r>
              <a:rPr lang="en-CA" sz="1000" i="1" dirty="0"/>
              <a:t>https://scikit-learn.org/stable/modules/generated/sklearn.ensemble.RandomForestClassifier.html</a:t>
            </a:r>
            <a:endParaRPr lang="en-CA" sz="1000" i="1" dirty="0" smtClean="0"/>
          </a:p>
          <a:p>
            <a:pPr algn="l" fontAlgn="base"/>
            <a:r>
              <a:rPr lang="en-CA" sz="1000" i="1" dirty="0" smtClean="0"/>
              <a:t>https</a:t>
            </a:r>
            <a:r>
              <a:rPr lang="en-CA" sz="1000" i="1" dirty="0"/>
              <a:t>://medium.com/the-artificial-impostor/feature-importance-measures-for-tree-models-part-i-47f187c1a2c3</a:t>
            </a:r>
            <a:endParaRPr lang="en-CA" sz="1000" i="1" dirty="0" smtClean="0"/>
          </a:p>
        </p:txBody>
      </p:sp>
    </p:spTree>
    <p:extLst>
      <p:ext uri="{BB962C8B-B14F-4D97-AF65-F5344CB8AC3E}">
        <p14:creationId xmlns:p14="http://schemas.microsoft.com/office/powerpoint/2010/main" val="100859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Optimal model feature importance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algn="l" fontAlgn="base"/>
            <a:endParaRPr lang="en-CA" sz="1400" dirty="0"/>
          </a:p>
          <a:p>
            <a:pPr marL="285750" indent="-285750" algn="l" fontAlgn="base">
              <a:buFont typeface="Wingdings" panose="05000000000000000000" pitchFamily="2" charset="2"/>
              <a:buChar char="Ø"/>
            </a:pPr>
            <a:endParaRPr lang="en-CA" sz="1400" dirty="0" smtClean="0"/>
          </a:p>
          <a:p>
            <a:pPr algn="l" fontAlgn="base"/>
            <a:endParaRPr lang="en-CA" sz="1400" dirty="0"/>
          </a:p>
          <a:p>
            <a:pPr marL="285750" indent="-285750" algn="l" fontAlgn="base">
              <a:buFont typeface="Wingdings" panose="05000000000000000000" pitchFamily="2" charset="2"/>
              <a:buChar char="Ø"/>
            </a:pPr>
            <a:r>
              <a:rPr lang="en-CA" sz="1400" dirty="0"/>
              <a:t>The blue bars are the feature importance of the forest, along with their inter-trees variability represented by the error bars. </a:t>
            </a:r>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r>
              <a:rPr lang="en-CA" sz="1400" dirty="0" smtClean="0"/>
              <a:t>The gold highlighted features that follow appear to have a greater level of importance, justifying a another model approach the less important features are dropped</a:t>
            </a:r>
          </a:p>
          <a:p>
            <a:pPr marL="742950" lvl="1" indent="-285750" algn="l" fontAlgn="base">
              <a:buFont typeface="Wingdings" panose="05000000000000000000" pitchFamily="2" charset="2"/>
              <a:buChar char="Ø"/>
            </a:pPr>
            <a:r>
              <a:rPr lang="en-CA" sz="1050" b="1" dirty="0" smtClean="0">
                <a:solidFill>
                  <a:srgbClr val="FFC000"/>
                </a:solidFill>
              </a:rPr>
              <a:t>Feature 0 Index:  ICE </a:t>
            </a:r>
            <a:r>
              <a:rPr lang="en-CA" sz="1050" b="1" dirty="0" err="1">
                <a:solidFill>
                  <a:srgbClr val="FFC000"/>
                </a:solidFill>
              </a:rPr>
              <a:t>BofA</a:t>
            </a:r>
            <a:r>
              <a:rPr lang="en-CA" sz="1050" b="1" dirty="0">
                <a:solidFill>
                  <a:srgbClr val="FFC000"/>
                </a:solidFill>
              </a:rPr>
              <a:t> US High Yield Index Option-Adjusted Spread (BAMLH0A0HYM2</a:t>
            </a:r>
            <a:r>
              <a:rPr lang="en-CA" sz="1050" b="1" dirty="0" smtClean="0">
                <a:solidFill>
                  <a:srgbClr val="FFC000"/>
                </a:solidFill>
              </a:rPr>
              <a:t>)</a:t>
            </a:r>
          </a:p>
          <a:p>
            <a:pPr marL="1200150" lvl="2" indent="-285750" algn="l" fontAlgn="base">
              <a:buFont typeface="Wingdings" panose="05000000000000000000" pitchFamily="2" charset="2"/>
              <a:buChar char="Ø"/>
            </a:pPr>
            <a:r>
              <a:rPr lang="en-CA" sz="1000" i="1" dirty="0" smtClean="0"/>
              <a:t>Expected as HY captures a greater amount of credit risk</a:t>
            </a:r>
            <a:endParaRPr lang="en-CA" sz="1000" b="1" dirty="0"/>
          </a:p>
          <a:p>
            <a:pPr marL="742950" lvl="1" indent="-285750" algn="l" fontAlgn="base">
              <a:buFont typeface="Wingdings" panose="05000000000000000000" pitchFamily="2" charset="2"/>
              <a:buChar char="Ø"/>
            </a:pPr>
            <a:r>
              <a:rPr lang="en-CA" sz="1050" i="1" dirty="0"/>
              <a:t>Feature </a:t>
            </a:r>
            <a:r>
              <a:rPr lang="en-CA" sz="1050" i="1" dirty="0" smtClean="0"/>
              <a:t>1 Index:  ICE </a:t>
            </a:r>
            <a:r>
              <a:rPr lang="en-CA" sz="1050" i="1" dirty="0" err="1"/>
              <a:t>BofA</a:t>
            </a:r>
            <a:r>
              <a:rPr lang="en-CA" sz="1050" i="1" dirty="0"/>
              <a:t> US Corporate Index Option-Adjusted Spread (BAMLC0A0CM</a:t>
            </a:r>
            <a:r>
              <a:rPr lang="en-CA" sz="1050" i="1" dirty="0" smtClean="0"/>
              <a:t>)</a:t>
            </a:r>
          </a:p>
          <a:p>
            <a:pPr marL="1200150" lvl="2" indent="-285750" algn="l" fontAlgn="base">
              <a:buFont typeface="Wingdings" panose="05000000000000000000" pitchFamily="2" charset="2"/>
              <a:buChar char="Ø"/>
            </a:pPr>
            <a:r>
              <a:rPr lang="en-CA" sz="1000" i="1" dirty="0" smtClean="0"/>
              <a:t>Expected as this is a broader index with higher rated names</a:t>
            </a:r>
            <a:endParaRPr lang="en-CA" sz="1050" i="1" dirty="0" smtClean="0"/>
          </a:p>
          <a:p>
            <a:pPr marL="742950" lvl="1" indent="-285750" algn="l" fontAlgn="base">
              <a:buFont typeface="Wingdings" panose="05000000000000000000" pitchFamily="2" charset="2"/>
              <a:buChar char="Ø"/>
            </a:pPr>
            <a:r>
              <a:rPr lang="en-CA" sz="1050" i="1" dirty="0" smtClean="0"/>
              <a:t>Feature 2 Index:  ICE </a:t>
            </a:r>
            <a:r>
              <a:rPr lang="en-CA" sz="1050" i="1" dirty="0" err="1"/>
              <a:t>BofA</a:t>
            </a:r>
            <a:r>
              <a:rPr lang="en-CA" sz="1050" i="1" dirty="0"/>
              <a:t> BBB US Corporate Index Option-Adjusted Spread (BAMLC0A4CBBB</a:t>
            </a:r>
            <a:r>
              <a:rPr lang="en-CA" sz="1050" i="1" dirty="0" smtClean="0"/>
              <a:t>)</a:t>
            </a:r>
          </a:p>
          <a:p>
            <a:pPr marL="1200150" lvl="2" indent="-285750" algn="l" fontAlgn="base">
              <a:buFont typeface="Wingdings" panose="05000000000000000000" pitchFamily="2" charset="2"/>
              <a:buChar char="Ø"/>
            </a:pPr>
            <a:r>
              <a:rPr lang="en-CA" sz="1000" b="1" i="1" dirty="0" smtClean="0">
                <a:solidFill>
                  <a:srgbClr val="FFC000"/>
                </a:solidFill>
              </a:rPr>
              <a:t>Unexpected</a:t>
            </a:r>
            <a:r>
              <a:rPr lang="en-CA" sz="1000" i="1" dirty="0" smtClean="0"/>
              <a:t> as BBB was expected to capture a sufficient amount of credit risk </a:t>
            </a:r>
            <a:endParaRPr lang="en-CA" sz="1000" i="1" dirty="0"/>
          </a:p>
          <a:p>
            <a:pPr marL="742950" lvl="1" indent="-285750" algn="l" fontAlgn="base">
              <a:buFont typeface="Wingdings" panose="05000000000000000000" pitchFamily="2" charset="2"/>
              <a:buChar char="Ø"/>
            </a:pPr>
            <a:r>
              <a:rPr lang="en-CA" sz="1050" b="1" dirty="0">
                <a:solidFill>
                  <a:srgbClr val="FFC000"/>
                </a:solidFill>
              </a:rPr>
              <a:t>Feature </a:t>
            </a:r>
            <a:r>
              <a:rPr lang="en-CA" sz="1050" b="1" dirty="0" smtClean="0">
                <a:solidFill>
                  <a:srgbClr val="FFC000"/>
                </a:solidFill>
              </a:rPr>
              <a:t>3 Index:  ICE </a:t>
            </a:r>
            <a:r>
              <a:rPr lang="en-CA" sz="1050" b="1" dirty="0" err="1">
                <a:solidFill>
                  <a:srgbClr val="FFC000"/>
                </a:solidFill>
              </a:rPr>
              <a:t>BofA</a:t>
            </a:r>
            <a:r>
              <a:rPr lang="en-CA" sz="1050" b="1" dirty="0">
                <a:solidFill>
                  <a:srgbClr val="FFC000"/>
                </a:solidFill>
              </a:rPr>
              <a:t> BB US High Yield Index Option-Adjusted Spread (BAMLH0A1HYBB</a:t>
            </a:r>
            <a:r>
              <a:rPr lang="en-CA" sz="1050" b="1" dirty="0" smtClean="0">
                <a:solidFill>
                  <a:srgbClr val="FFC000"/>
                </a:solidFill>
              </a:rPr>
              <a:t>)</a:t>
            </a:r>
          </a:p>
          <a:p>
            <a:pPr marL="1200150" lvl="2" indent="-285750" algn="l" fontAlgn="base">
              <a:buFont typeface="Wingdings" panose="05000000000000000000" pitchFamily="2" charset="2"/>
              <a:buChar char="Ø"/>
            </a:pPr>
            <a:r>
              <a:rPr lang="en-CA" sz="1000" i="1" dirty="0" smtClean="0"/>
              <a:t>Expected as BB is still below investment grade and expected to capture a sufficient level of credit risk</a:t>
            </a:r>
            <a:endParaRPr lang="en-CA" sz="850" b="1" dirty="0">
              <a:solidFill>
                <a:srgbClr val="FFC000"/>
              </a:solidFill>
            </a:endParaRPr>
          </a:p>
          <a:p>
            <a:pPr marL="742950" lvl="1" indent="-285750" algn="l" fontAlgn="base">
              <a:buFont typeface="Wingdings" panose="05000000000000000000" pitchFamily="2" charset="2"/>
              <a:buChar char="Ø"/>
            </a:pPr>
            <a:r>
              <a:rPr lang="en-CA" sz="1050" b="1" dirty="0">
                <a:solidFill>
                  <a:srgbClr val="FFC000"/>
                </a:solidFill>
              </a:rPr>
              <a:t>Feature </a:t>
            </a:r>
            <a:r>
              <a:rPr lang="en-CA" sz="1050" b="1" dirty="0" smtClean="0">
                <a:solidFill>
                  <a:srgbClr val="FFC000"/>
                </a:solidFill>
              </a:rPr>
              <a:t>4 Index:  ICE </a:t>
            </a:r>
            <a:r>
              <a:rPr lang="en-CA" sz="1050" b="1" dirty="0" err="1">
                <a:solidFill>
                  <a:srgbClr val="FFC000"/>
                </a:solidFill>
              </a:rPr>
              <a:t>BofA</a:t>
            </a:r>
            <a:r>
              <a:rPr lang="en-CA" sz="1050" b="1" dirty="0">
                <a:solidFill>
                  <a:srgbClr val="FFC000"/>
                </a:solidFill>
              </a:rPr>
              <a:t> CCC &amp; Lower US High Yield Index Option-Adjusted Spread (BAMLH0A3HYC</a:t>
            </a:r>
            <a:r>
              <a:rPr lang="en-CA" sz="1050" b="1" dirty="0" smtClean="0">
                <a:solidFill>
                  <a:srgbClr val="FFC000"/>
                </a:solidFill>
              </a:rPr>
              <a:t>)</a:t>
            </a:r>
          </a:p>
          <a:p>
            <a:pPr marL="1200150" lvl="2" indent="-285750" algn="l" fontAlgn="base">
              <a:buFont typeface="Wingdings" panose="05000000000000000000" pitchFamily="2" charset="2"/>
              <a:buChar char="Ø"/>
            </a:pPr>
            <a:r>
              <a:rPr lang="en-CA" sz="1000" i="1" dirty="0"/>
              <a:t>Expected as BB is still below investment grade and expected to capture a sufficient level of credit risk</a:t>
            </a:r>
            <a:endParaRPr lang="en-CA" sz="1000" b="1" dirty="0" smtClean="0">
              <a:solidFill>
                <a:srgbClr val="FFC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685800"/>
            <a:ext cx="4171950"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79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Potential over-fitting</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r>
              <a:rPr lang="en-CA" sz="1400" dirty="0"/>
              <a:t>The </a:t>
            </a:r>
            <a:r>
              <a:rPr lang="en-CA" sz="1400" dirty="0" smtClean="0"/>
              <a:t>“.score” method can be used to obtain the training and testing period score</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The score represents the mean accuracy during the respective training and testing periods</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Optimal RFC Model accuracy during training period: 0.8709</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Optimal RFC Model accuracy during testing : 0.5686</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Given the material decline in accuracy score during the testing period, evidence exists that over-fitting may introduce issues with the model during the Forward Test Period (out-of-sample testing)</a:t>
            </a:r>
            <a:endParaRPr lang="en-CA" sz="1200" dirty="0" smtClean="0"/>
          </a:p>
        </p:txBody>
      </p:sp>
    </p:spTree>
    <p:extLst>
      <p:ext uri="{BB962C8B-B14F-4D97-AF65-F5344CB8AC3E}">
        <p14:creationId xmlns:p14="http://schemas.microsoft.com/office/powerpoint/2010/main" val="16653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Development phase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9143999" cy="4203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Subtitle 2"/>
          <p:cNvSpPr txBox="1">
            <a:spLocks/>
          </p:cNvSpPr>
          <p:nvPr/>
        </p:nvSpPr>
        <p:spPr>
          <a:xfrm>
            <a:off x="914400" y="914400"/>
            <a:ext cx="7315200" cy="5715000"/>
          </a:xfrm>
          <a:prstGeom prst="rect">
            <a:avLst/>
          </a:prstGeom>
        </p:spPr>
        <p:txBody>
          <a:bodyPr vert="horz">
            <a:normAutofit lnSpcReduction="10000"/>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200" dirty="0" smtClean="0">
                <a:solidFill>
                  <a:srgbClr val="FFC000"/>
                </a:solidFill>
              </a:rPr>
              <a:t>The above represents Naïve Model capture and Equity Market state statistics (in-sample)</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Purpose of this analysis is to understand whether the strategy contains any biases in different market states</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The analysis compliments the return path analysis</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For example, the Naïve Strategy was invested in the equity market on 71 days where the market experienced a return greater than or equal to 1%</a:t>
            </a:r>
          </a:p>
        </p:txBody>
      </p:sp>
    </p:spTree>
    <p:extLst>
      <p:ext uri="{BB962C8B-B14F-4D97-AF65-F5344CB8AC3E}">
        <p14:creationId xmlns:p14="http://schemas.microsoft.com/office/powerpoint/2010/main" val="198354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Development phase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200" dirty="0">
                <a:solidFill>
                  <a:srgbClr val="FFC000"/>
                </a:solidFill>
              </a:rPr>
              <a:t>The above represents </a:t>
            </a:r>
            <a:r>
              <a:rPr lang="en-CA" sz="1200" dirty="0" smtClean="0">
                <a:solidFill>
                  <a:srgbClr val="FFC000"/>
                </a:solidFill>
              </a:rPr>
              <a:t>Optimal Model </a:t>
            </a:r>
            <a:r>
              <a:rPr lang="en-CA" sz="1200" dirty="0">
                <a:solidFill>
                  <a:srgbClr val="FFC000"/>
                </a:solidFill>
              </a:rPr>
              <a:t>capture and Equity Market state </a:t>
            </a:r>
            <a:r>
              <a:rPr lang="en-CA" sz="1200" dirty="0" smtClean="0">
                <a:solidFill>
                  <a:srgbClr val="FFC000"/>
                </a:solidFill>
              </a:rPr>
              <a:t>statistics (in-sample)</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For example, the Optimal Strategy was invested in the equity market on 75 days where the market experienced a return greater than or equal to 1%</a:t>
            </a:r>
          </a:p>
          <a:p>
            <a:pPr marL="285750" indent="-285750" algn="l" fontAlgn="base">
              <a:buFont typeface="Wingdings" panose="05000000000000000000" pitchFamily="2" charset="2"/>
              <a:buChar char="Ø"/>
            </a:pPr>
            <a:r>
              <a:rPr lang="en-CA" sz="1200" dirty="0" smtClean="0">
                <a:solidFill>
                  <a:srgbClr val="FFC000"/>
                </a:solidFill>
              </a:rPr>
              <a:t>These statistics are calculated for all Naïve &amp; Optimal Models, including the different lagged versions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5800"/>
            <a:ext cx="9144000" cy="4203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35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Forward test results</a:t>
            </a:r>
            <a:endParaRPr lang="en-US" sz="2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636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hypothesis</a:t>
            </a:r>
          </a:p>
        </p:txBody>
      </p:sp>
      <p:sp>
        <p:nvSpPr>
          <p:cNvPr id="6" name="Subtitle 2"/>
          <p:cNvSpPr>
            <a:spLocks noGrp="1"/>
          </p:cNvSpPr>
          <p:nvPr>
            <p:ph type="subTitle" idx="1"/>
          </p:nvPr>
        </p:nvSpPr>
        <p:spPr>
          <a:xfrm>
            <a:off x="914400" y="685800"/>
            <a:ext cx="7315200" cy="5486400"/>
          </a:xfrm>
        </p:spPr>
        <p:txBody>
          <a:bodyPr>
            <a:normAutofit fontScale="92500" lnSpcReduction="20000"/>
          </a:bodyPr>
          <a:lstStyle/>
          <a:p>
            <a:pPr marL="285750" indent="-285750" algn="l">
              <a:buFont typeface="Wingdings" panose="05000000000000000000" pitchFamily="2" charset="2"/>
              <a:buChar char="Ø"/>
            </a:pPr>
            <a:r>
              <a:rPr lang="en-CA" sz="1800" dirty="0" smtClean="0"/>
              <a:t>The </a:t>
            </a:r>
            <a:r>
              <a:rPr lang="en-CA" sz="1800" dirty="0"/>
              <a:t>option-adjusted spread (OAS) is the measurement of the spread of a fixed-income security rate and the </a:t>
            </a:r>
            <a:r>
              <a:rPr lang="en-CA" sz="1800" u="sng" dirty="0">
                <a:hlinkClick r:id="rId2"/>
              </a:rPr>
              <a:t>risk-free rate of return</a:t>
            </a:r>
            <a:r>
              <a:rPr lang="en-CA" sz="1800" dirty="0"/>
              <a:t>, which is then adjusted to take into account an </a:t>
            </a:r>
            <a:r>
              <a:rPr lang="en-CA" sz="1800" u="sng" dirty="0">
                <a:hlinkClick r:id="rId3"/>
              </a:rPr>
              <a:t>embedded option</a:t>
            </a:r>
            <a:r>
              <a:rPr lang="en-CA" sz="1800" dirty="0"/>
              <a:t>. </a:t>
            </a: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Typically</a:t>
            </a:r>
            <a:r>
              <a:rPr lang="en-CA" sz="1800" dirty="0"/>
              <a:t>, an analyst uses Treasury yields for the risk-free rate. </a:t>
            </a: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The </a:t>
            </a:r>
            <a:r>
              <a:rPr lang="en-CA" sz="1800" dirty="0"/>
              <a:t>spread is added to the fixed-income security price to make the risk-free bond price the same as the bond</a:t>
            </a:r>
            <a:r>
              <a:rPr lang="en-CA" sz="1800" dirty="0" smtClean="0"/>
              <a:t>.</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a:t>The option-adjusted spread (OAS) measures the difference in yield between a bond with an embedded option, such as an MBS or </a:t>
            </a:r>
            <a:r>
              <a:rPr lang="en-CA" sz="1800" dirty="0" err="1"/>
              <a:t>callables</a:t>
            </a:r>
            <a:r>
              <a:rPr lang="en-CA" sz="1800" dirty="0"/>
              <a:t>, with the yield on Treasuries</a:t>
            </a:r>
            <a:r>
              <a:rPr lang="en-CA" sz="1800" dirty="0" smtClean="0"/>
              <a:t>.</a:t>
            </a:r>
          </a:p>
          <a:p>
            <a:pPr algn="l"/>
            <a:endParaRPr lang="en-CA" sz="1800" dirty="0"/>
          </a:p>
          <a:p>
            <a:pPr marL="285750" indent="-285750" algn="l">
              <a:buFont typeface="Wingdings" panose="05000000000000000000" pitchFamily="2" charset="2"/>
              <a:buChar char="Ø"/>
            </a:pPr>
            <a:r>
              <a:rPr lang="en-CA" sz="1800" dirty="0"/>
              <a:t>Using historical data and volatility modeling, OAS considers how a bond's embedded option can change the future cash flows and thus the overall value of the bond.</a:t>
            </a:r>
          </a:p>
          <a:p>
            <a:pPr algn="l"/>
            <a:endParaRPr lang="en-CA" sz="1800" dirty="0"/>
          </a:p>
          <a:p>
            <a:pPr marL="285750" indent="-285750" algn="l">
              <a:buFont typeface="Wingdings" panose="05000000000000000000" pitchFamily="2" charset="2"/>
              <a:buChar char="Ø"/>
            </a:pPr>
            <a:r>
              <a:rPr lang="en-CA" sz="1800" dirty="0"/>
              <a:t>The option-adjusted spread helps investors compare a fixed-income security’s cash flows to reference rates while also </a:t>
            </a:r>
            <a:r>
              <a:rPr lang="en-CA" sz="1800" b="1" dirty="0">
                <a:solidFill>
                  <a:srgbClr val="FFC000"/>
                </a:solidFill>
              </a:rPr>
              <a:t>valuing embedded options against general market volatility. </a:t>
            </a:r>
            <a:endParaRPr lang="en-CA" sz="1800" b="1" dirty="0" smtClean="0">
              <a:solidFill>
                <a:srgbClr val="FFC000"/>
              </a:solidFill>
            </a:endParaRP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The </a:t>
            </a:r>
            <a:r>
              <a:rPr lang="en-CA" sz="1800" dirty="0"/>
              <a:t>OAS method is more accurate than simply comparing a bond’s yield to maturity to a </a:t>
            </a:r>
            <a:r>
              <a:rPr lang="en-CA" sz="1800" dirty="0" smtClean="0"/>
              <a:t>benchmark.</a:t>
            </a:r>
          </a:p>
          <a:p>
            <a:pPr marL="285750" indent="-285750" algn="l">
              <a:buFont typeface="Wingdings" panose="05000000000000000000" pitchFamily="2" charset="2"/>
              <a:buChar char="Ø"/>
            </a:pPr>
            <a:endParaRPr lang="en-CA" sz="1800" dirty="0"/>
          </a:p>
        </p:txBody>
      </p:sp>
    </p:spTree>
    <p:extLst>
      <p:ext uri="{BB962C8B-B14F-4D97-AF65-F5344CB8AC3E}">
        <p14:creationId xmlns:p14="http://schemas.microsoft.com/office/powerpoint/2010/main" val="277637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Save finalized model</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t>Every version of the lagged models were saved using the </a:t>
            </a:r>
            <a:r>
              <a:rPr lang="en-CA" sz="1800" dirty="0" err="1" smtClean="0"/>
              <a:t>joblib</a:t>
            </a:r>
            <a:r>
              <a:rPr lang="en-CA" sz="1800" dirty="0" smtClean="0"/>
              <a:t> library</a:t>
            </a:r>
          </a:p>
          <a:p>
            <a:pPr marL="742950" lvl="1" indent="-285750" algn="l">
              <a:buFont typeface="Wingdings" panose="05000000000000000000" pitchFamily="2" charset="2"/>
              <a:buChar char="Ø"/>
            </a:pPr>
            <a:r>
              <a:rPr lang="en-CA" sz="1400" dirty="0">
                <a:solidFill>
                  <a:srgbClr val="FFC000"/>
                </a:solidFill>
              </a:rPr>
              <a:t>from </a:t>
            </a:r>
            <a:r>
              <a:rPr lang="en-CA" sz="1400" dirty="0" err="1">
                <a:solidFill>
                  <a:srgbClr val="FFC000"/>
                </a:solidFill>
              </a:rPr>
              <a:t>joblib</a:t>
            </a:r>
            <a:r>
              <a:rPr lang="en-CA" sz="1400" dirty="0">
                <a:solidFill>
                  <a:srgbClr val="FFC000"/>
                </a:solidFill>
              </a:rPr>
              <a:t> import dump, </a:t>
            </a:r>
            <a:r>
              <a:rPr lang="en-CA" sz="1400" dirty="0" smtClean="0">
                <a:solidFill>
                  <a:srgbClr val="FFC000"/>
                </a:solidFill>
              </a:rPr>
              <a:t>load</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Naïve Model with a 27 Day lag &amp; Optimal Model with a 30 Day lag were selected for forward testing purposes</a:t>
            </a:r>
          </a:p>
          <a:p>
            <a:pPr marL="742950" lvl="1" indent="-285750" algn="l">
              <a:buFont typeface="Wingdings" panose="05000000000000000000" pitchFamily="2" charset="2"/>
              <a:buChar char="Ø"/>
            </a:pPr>
            <a:r>
              <a:rPr lang="en-CA" sz="1400" dirty="0" smtClean="0"/>
              <a:t>Each delivered the highest expected annual return during the test period</a:t>
            </a:r>
          </a:p>
          <a:p>
            <a:pPr marL="742950" lvl="1" indent="-285750" algn="l">
              <a:buFont typeface="Wingdings" panose="05000000000000000000" pitchFamily="2" charset="2"/>
              <a:buChar char="Ø"/>
            </a:pPr>
            <a:r>
              <a:rPr lang="en-CA" sz="1400" dirty="0" smtClean="0"/>
              <a:t>Recall that each model uses different model parameters (noted earlier)</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The October 15, 2021 models were saved and forward testing started on Monday, October 18, 2021</a:t>
            </a:r>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4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6012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Naïve &amp; Optimal Predictions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7" name="Subtitle 2"/>
          <p:cNvSpPr txBox="1">
            <a:spLocks/>
          </p:cNvSpPr>
          <p:nvPr/>
        </p:nvSpPr>
        <p:spPr>
          <a:xfrm>
            <a:off x="1066800" y="838200"/>
            <a:ext cx="7315200" cy="5486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400" dirty="0" smtClean="0">
                <a:solidFill>
                  <a:srgbClr val="FFC000"/>
                </a:solidFill>
              </a:rPr>
              <a:t>Let the forward test battle begin!</a:t>
            </a:r>
          </a:p>
          <a:p>
            <a:pPr marL="285750" indent="-285750" algn="l">
              <a:buFont typeface="Wingdings" panose="05000000000000000000" pitchFamily="2" charset="2"/>
              <a:buChar char="Ø"/>
            </a:pPr>
            <a:r>
              <a:rPr lang="en-CA" sz="1400" dirty="0" smtClean="0">
                <a:solidFill>
                  <a:srgbClr val="FFC000"/>
                </a:solidFill>
              </a:rPr>
              <a:t>1 = Positive Market State &amp; 0 = Flat or Negative Market State</a:t>
            </a:r>
          </a:p>
          <a:p>
            <a:pPr marL="285750" indent="-285750" algn="l">
              <a:buFont typeface="Wingdings" panose="05000000000000000000" pitchFamily="2" charset="2"/>
              <a:buChar char="Ø"/>
            </a:pPr>
            <a:r>
              <a:rPr lang="en-CA" sz="1400" dirty="0" smtClean="0">
                <a:solidFill>
                  <a:srgbClr val="FFC000"/>
                </a:solidFill>
              </a:rPr>
              <a:t>Long Equity or Long Cash Strategy</a:t>
            </a:r>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742950" lvl="1" indent="-285750" algn="l">
              <a:buFont typeface="Wingdings" panose="05000000000000000000" pitchFamily="2" charset="2"/>
              <a:buChar char="Ø"/>
            </a:pPr>
            <a:endParaRPr lang="en-CA" sz="16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1039"/>
            <a:ext cx="9144000" cy="4552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296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Post mortem &amp; </a:t>
            </a:r>
            <a:br>
              <a:rPr lang="en-US" sz="2800" dirty="0" smtClean="0"/>
            </a:br>
            <a:r>
              <a:rPr lang="en-US" sz="2800" dirty="0" smtClean="0"/>
              <a:t>future enhancements</a:t>
            </a:r>
            <a:endParaRPr lang="en-US" sz="2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3336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Post mortem &amp; future enhancements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t>Develop a more robust averaging period to determine optimal RFC parameters</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Calculate mean RFC parameters across different dimension</a:t>
            </a:r>
          </a:p>
          <a:p>
            <a:pPr marL="742950" lvl="1" indent="-285750" algn="l">
              <a:buFont typeface="Wingdings" panose="05000000000000000000" pitchFamily="2" charset="2"/>
              <a:buChar char="Ø"/>
            </a:pPr>
            <a:r>
              <a:rPr lang="en-CA" sz="1400" dirty="0" smtClean="0"/>
              <a:t>Each lags’ own test history averages rather than average across all lags</a:t>
            </a:r>
            <a:endParaRPr lang="en-CA" sz="1400" dirty="0"/>
          </a:p>
          <a:p>
            <a:pPr marL="742950" lvl="1" indent="-285750" algn="l">
              <a:buFont typeface="Wingdings" panose="05000000000000000000" pitchFamily="2" charset="2"/>
              <a:buChar char="Ø"/>
            </a:pPr>
            <a:endParaRPr lang="en-CA" sz="1400" dirty="0" smtClean="0"/>
          </a:p>
          <a:p>
            <a:pPr marL="285750" indent="-285750" algn="l">
              <a:buFont typeface="Wingdings" panose="05000000000000000000" pitchFamily="2" charset="2"/>
              <a:buChar char="Ø"/>
            </a:pPr>
            <a:r>
              <a:rPr lang="en-CA" sz="1800" dirty="0" smtClean="0"/>
              <a:t>Better control for Naïve RFC parameter settings</a:t>
            </a:r>
          </a:p>
          <a:p>
            <a:pPr marL="742950" lvl="1" indent="-285750" algn="l">
              <a:buFont typeface="Wingdings" panose="05000000000000000000" pitchFamily="2" charset="2"/>
              <a:buChar char="Ø"/>
            </a:pPr>
            <a:r>
              <a:rPr lang="en-CA" sz="1400" dirty="0" smtClean="0"/>
              <a:t>Explicitly state all the Naïve parameter settings to ensure reproducibility of results</a:t>
            </a:r>
          </a:p>
          <a:p>
            <a:pPr marL="742950" lvl="1" indent="-285750" algn="l">
              <a:buFont typeface="Wingdings" panose="05000000000000000000" pitchFamily="2" charset="2"/>
              <a:buChar char="Ø"/>
            </a:pPr>
            <a:r>
              <a:rPr lang="en-CA" sz="1400" dirty="0" smtClean="0"/>
              <a:t>It is believed that the </a:t>
            </a:r>
            <a:r>
              <a:rPr lang="en-CA" sz="1400" dirty="0" err="1" smtClean="0"/>
              <a:t>max_features</a:t>
            </a:r>
            <a:r>
              <a:rPr lang="en-CA" sz="1400" dirty="0" smtClean="0"/>
              <a:t> </a:t>
            </a:r>
            <a:r>
              <a:rPr lang="en-CA" sz="1400" dirty="0"/>
              <a:t>= 'auto‘ </a:t>
            </a:r>
            <a:r>
              <a:rPr lang="en-CA" sz="1400" dirty="0" smtClean="0"/>
              <a:t> created these issues</a:t>
            </a:r>
          </a:p>
          <a:p>
            <a:pPr marL="742950" lvl="1" indent="-285750" algn="l">
              <a:buFont typeface="Wingdings" panose="05000000000000000000" pitchFamily="2" charset="2"/>
              <a:buChar char="Ø"/>
            </a:pPr>
            <a:endParaRPr lang="en-CA" sz="1400" dirty="0" smtClean="0"/>
          </a:p>
          <a:p>
            <a:pPr marL="285750" indent="-285750" algn="l">
              <a:buFont typeface="Wingdings" panose="05000000000000000000" pitchFamily="2" charset="2"/>
              <a:buChar char="Ø"/>
            </a:pPr>
            <a:r>
              <a:rPr lang="en-CA" sz="1800" dirty="0" smtClean="0"/>
              <a:t>Use findings from feature set analysis and feature importance to reduce the feature set </a:t>
            </a:r>
          </a:p>
          <a:p>
            <a:pPr marL="742950" lvl="1" indent="-285750" algn="l">
              <a:buFont typeface="Wingdings" panose="05000000000000000000" pitchFamily="2" charset="2"/>
              <a:buChar char="Ø"/>
            </a:pPr>
            <a:r>
              <a:rPr lang="en-CA" sz="1200" dirty="0"/>
              <a:t>Feature 0 Index: ICE </a:t>
            </a:r>
            <a:r>
              <a:rPr lang="en-CA" sz="1200" dirty="0" err="1"/>
              <a:t>BofA</a:t>
            </a:r>
            <a:r>
              <a:rPr lang="en-CA" sz="1200" dirty="0"/>
              <a:t> US High Yield Index Option-Adjusted Spread (BAMLH0A0HYM2)</a:t>
            </a:r>
          </a:p>
          <a:p>
            <a:pPr marL="742950" lvl="1" indent="-285750" algn="l">
              <a:buFont typeface="Wingdings" panose="05000000000000000000" pitchFamily="2" charset="2"/>
              <a:buChar char="Ø"/>
            </a:pPr>
            <a:r>
              <a:rPr lang="en-CA" sz="1200" dirty="0"/>
              <a:t>Feature 3 Index: ICE </a:t>
            </a:r>
            <a:r>
              <a:rPr lang="en-CA" sz="1200" dirty="0" err="1"/>
              <a:t>BofA</a:t>
            </a:r>
            <a:r>
              <a:rPr lang="en-CA" sz="1200" dirty="0"/>
              <a:t> BB US High Yield Index Option-Adjusted Spread (BAMLH0A1HYBB)</a:t>
            </a:r>
          </a:p>
          <a:p>
            <a:pPr marL="742950" lvl="1" indent="-285750" algn="l">
              <a:buFont typeface="Wingdings" panose="05000000000000000000" pitchFamily="2" charset="2"/>
              <a:buChar char="Ø"/>
            </a:pPr>
            <a:r>
              <a:rPr lang="en-CA" sz="1200" dirty="0"/>
              <a:t>Feature 4 Index: ICE </a:t>
            </a:r>
            <a:r>
              <a:rPr lang="en-CA" sz="1200" dirty="0" err="1"/>
              <a:t>BofA</a:t>
            </a:r>
            <a:r>
              <a:rPr lang="en-CA" sz="1200" dirty="0"/>
              <a:t> CCC &amp; Lower US High Yield Index Option-Adjusted Spread (BAMLH0A3HYC)</a:t>
            </a:r>
            <a:endParaRPr lang="en-CA" sz="12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endParaRPr lang="en-CA" sz="14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216802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algn="l"/>
            <a:endParaRPr lang="en-CA" sz="2600" dirty="0" smtClean="0">
              <a:solidFill>
                <a:srgbClr val="FFC000"/>
              </a:solidFill>
            </a:endParaRPr>
          </a:p>
          <a:p>
            <a:pPr algn="l"/>
            <a:endParaRPr lang="en-CA" sz="2600" dirty="0">
              <a:solidFill>
                <a:srgbClr val="FFC000"/>
              </a:solidFill>
            </a:endParaRPr>
          </a:p>
          <a:p>
            <a:pPr algn="l"/>
            <a:endParaRPr lang="en-CA" sz="2600" dirty="0" smtClean="0">
              <a:solidFill>
                <a:srgbClr val="FFC000"/>
              </a:solidFill>
            </a:endParaRPr>
          </a:p>
          <a:p>
            <a:pPr algn="l"/>
            <a:endParaRPr lang="en-CA" sz="2600" dirty="0">
              <a:solidFill>
                <a:srgbClr val="FFC000"/>
              </a:solidFill>
            </a:endParaRPr>
          </a:p>
          <a:p>
            <a:pPr algn="l"/>
            <a:endParaRPr lang="en-CA" sz="2600" dirty="0" smtClean="0">
              <a:solidFill>
                <a:srgbClr val="FFC000"/>
              </a:solidFill>
            </a:endParaRPr>
          </a:p>
          <a:p>
            <a:r>
              <a:rPr lang="en-CA" sz="2600" dirty="0" smtClean="0">
                <a:solidFill>
                  <a:srgbClr val="FFC000"/>
                </a:solidFill>
              </a:rPr>
              <a:t>Thank you for your attention! </a:t>
            </a:r>
            <a:endParaRPr lang="en-CA" sz="2600" dirty="0">
              <a:solidFill>
                <a:srgbClr val="FFC000"/>
              </a:solidFill>
            </a:endParaRPr>
          </a:p>
        </p:txBody>
      </p:sp>
    </p:spTree>
    <p:extLst>
      <p:ext uri="{BB962C8B-B14F-4D97-AF65-F5344CB8AC3E}">
        <p14:creationId xmlns:p14="http://schemas.microsoft.com/office/powerpoint/2010/main" val="408372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Appendix B</a:t>
            </a:r>
            <a:endParaRPr lang="en-US" sz="2800" dirty="0"/>
          </a:p>
        </p:txBody>
      </p:sp>
      <p:sp>
        <p:nvSpPr>
          <p:cNvPr id="6" name="Subtitle 2"/>
          <p:cNvSpPr>
            <a:spLocks noGrp="1"/>
          </p:cNvSpPr>
          <p:nvPr>
            <p:ph type="subTitle" idx="1"/>
          </p:nvPr>
        </p:nvSpPr>
        <p:spPr>
          <a:xfrm>
            <a:off x="914400" y="685800"/>
            <a:ext cx="7315200" cy="5486400"/>
          </a:xfrm>
        </p:spPr>
        <p:txBody>
          <a:bodyPr>
            <a:normAutofit fontScale="70000" lnSpcReduction="20000"/>
          </a:bodyPr>
          <a:lstStyle/>
          <a:p>
            <a:pPr marL="285750" indent="-285750" algn="l">
              <a:buFont typeface="Wingdings" panose="05000000000000000000" pitchFamily="2" charset="2"/>
              <a:buChar char="Ø"/>
            </a:pPr>
            <a:r>
              <a:rPr lang="en-CA" sz="2600" dirty="0">
                <a:solidFill>
                  <a:srgbClr val="FFC000"/>
                </a:solidFill>
              </a:rPr>
              <a:t>Alpha (α) </a:t>
            </a:r>
          </a:p>
          <a:p>
            <a:pPr marL="742950" lvl="1" indent="-285750" algn="l">
              <a:buFont typeface="Wingdings" panose="05000000000000000000" pitchFamily="2" charset="2"/>
              <a:buChar char="Ø"/>
            </a:pPr>
            <a:r>
              <a:rPr lang="en-CA" sz="1900" dirty="0" smtClean="0"/>
              <a:t>A term </a:t>
            </a:r>
            <a:r>
              <a:rPr lang="en-CA" sz="1900" dirty="0"/>
              <a:t>used in investing to describe an investment strategy's ability to beat the </a:t>
            </a:r>
            <a:r>
              <a:rPr lang="en-CA" sz="1900" dirty="0" smtClean="0"/>
              <a:t>market</a:t>
            </a:r>
            <a:r>
              <a:rPr lang="en-CA" sz="1900" dirty="0"/>
              <a:t> </a:t>
            </a:r>
            <a:endParaRPr lang="en-CA" sz="1900" dirty="0" smtClean="0"/>
          </a:p>
          <a:p>
            <a:pPr marL="742950" lvl="1" indent="-285750" algn="l">
              <a:buFont typeface="Wingdings" panose="05000000000000000000" pitchFamily="2" charset="2"/>
              <a:buChar char="Ø"/>
            </a:pPr>
            <a:r>
              <a:rPr lang="en-CA" sz="1900" dirty="0" smtClean="0"/>
              <a:t>Alpha </a:t>
            </a:r>
            <a:r>
              <a:rPr lang="en-CA" sz="1900" dirty="0"/>
              <a:t>is thus also often referred to as “</a:t>
            </a:r>
            <a:r>
              <a:rPr lang="en-CA" sz="1900" u="sng" dirty="0">
                <a:hlinkClick r:id="rId2"/>
              </a:rPr>
              <a:t>excess return</a:t>
            </a:r>
            <a:r>
              <a:rPr lang="en-CA" sz="1900" dirty="0"/>
              <a:t>” or “</a:t>
            </a:r>
            <a:r>
              <a:rPr lang="en-CA" sz="1900" u="sng" dirty="0">
                <a:hlinkClick r:id="rId3"/>
              </a:rPr>
              <a:t>abnormal rate of return</a:t>
            </a:r>
            <a:r>
              <a:rPr lang="en-CA" sz="1900" dirty="0"/>
              <a:t>,” which refers to the idea that markets are efficient, and so there is no way to systematically earn returns that exceed the broad market as a whole. </a:t>
            </a:r>
            <a:endParaRPr lang="en-CA" sz="1900" dirty="0" smtClean="0"/>
          </a:p>
          <a:p>
            <a:pPr marL="742950" lvl="1" indent="-285750" algn="l">
              <a:buFont typeface="Wingdings" panose="05000000000000000000" pitchFamily="2" charset="2"/>
              <a:buChar char="Ø"/>
            </a:pPr>
            <a:r>
              <a:rPr lang="en-CA" sz="1900" dirty="0" smtClean="0"/>
              <a:t>Alpha </a:t>
            </a:r>
            <a:r>
              <a:rPr lang="en-CA" sz="1900" dirty="0"/>
              <a:t>is often used in conjunction with </a:t>
            </a:r>
            <a:r>
              <a:rPr lang="en-CA" sz="1900" u="sng" dirty="0" smtClean="0">
                <a:hlinkClick r:id="rId4"/>
              </a:rPr>
              <a:t>beta</a:t>
            </a:r>
            <a:endParaRPr lang="en-CA" sz="1900" dirty="0" smtClean="0"/>
          </a:p>
          <a:p>
            <a:pPr algn="l"/>
            <a:endParaRPr lang="en-CA" sz="2000" dirty="0" smtClean="0">
              <a:solidFill>
                <a:srgbClr val="FFC000"/>
              </a:solidFill>
            </a:endParaRPr>
          </a:p>
          <a:p>
            <a:pPr marL="285750" indent="-285750" algn="l">
              <a:buFont typeface="Wingdings" panose="05000000000000000000" pitchFamily="2" charset="2"/>
              <a:buChar char="Ø"/>
            </a:pPr>
            <a:r>
              <a:rPr lang="en-CA" sz="2600" dirty="0" smtClean="0">
                <a:solidFill>
                  <a:srgbClr val="FFC000"/>
                </a:solidFill>
              </a:rPr>
              <a:t>Beta (β)</a:t>
            </a:r>
            <a:endParaRPr lang="en-CA" sz="2600" dirty="0">
              <a:solidFill>
                <a:srgbClr val="FFC000"/>
              </a:solidFill>
            </a:endParaRPr>
          </a:p>
          <a:p>
            <a:pPr marL="742950" lvl="1" indent="-285750" algn="l">
              <a:buFont typeface="Wingdings" panose="05000000000000000000" pitchFamily="2" charset="2"/>
              <a:buChar char="Ø"/>
            </a:pPr>
            <a:r>
              <a:rPr lang="en-CA" sz="1900" dirty="0" smtClean="0"/>
              <a:t>A </a:t>
            </a:r>
            <a:r>
              <a:rPr lang="en-CA" sz="1900" dirty="0"/>
              <a:t>measure of the volatility – or systematic risk – of a security or portfolio compared to the market as a whole.</a:t>
            </a:r>
          </a:p>
          <a:p>
            <a:pPr marL="742950" lvl="1" indent="-285750" algn="l">
              <a:buFont typeface="Wingdings" panose="05000000000000000000" pitchFamily="2" charset="2"/>
              <a:buChar char="Ø"/>
            </a:pPr>
            <a:r>
              <a:rPr lang="en-CA" sz="1900" dirty="0"/>
              <a:t>For beta to be meaningful, the stock should be related to the benchmark that is used in the calculation.</a:t>
            </a:r>
          </a:p>
          <a:p>
            <a:pPr marL="742950" lvl="1" indent="-285750" algn="l">
              <a:buFont typeface="Wingdings" panose="05000000000000000000" pitchFamily="2" charset="2"/>
              <a:buChar char="Ø"/>
            </a:pPr>
            <a:r>
              <a:rPr lang="en-CA" sz="1900" dirty="0"/>
              <a:t>Gaining market exposure via the State Street Global Advisor SPDR S&amp;P 500 ETF Trust (SPY)</a:t>
            </a:r>
          </a:p>
          <a:p>
            <a:pPr algn="l"/>
            <a:endParaRPr lang="en-CA" sz="1900" dirty="0" smtClean="0"/>
          </a:p>
          <a:p>
            <a:pPr marL="285750" indent="-285750" algn="l">
              <a:buFont typeface="Wingdings" panose="05000000000000000000" pitchFamily="2" charset="2"/>
              <a:buChar char="Ø"/>
            </a:pPr>
            <a:r>
              <a:rPr lang="en-CA" sz="2600" dirty="0" smtClean="0">
                <a:solidFill>
                  <a:srgbClr val="FFC000"/>
                </a:solidFill>
              </a:rPr>
              <a:t>Standard Deviation</a:t>
            </a:r>
            <a:r>
              <a:rPr lang="en-CA" sz="2000" dirty="0" smtClean="0">
                <a:solidFill>
                  <a:srgbClr val="FFC000"/>
                </a:solidFill>
              </a:rPr>
              <a:t> </a:t>
            </a:r>
          </a:p>
          <a:p>
            <a:pPr marL="742950" lvl="1" indent="-285750" algn="l">
              <a:buFont typeface="Wingdings" panose="05000000000000000000" pitchFamily="2" charset="2"/>
              <a:buChar char="Ø"/>
            </a:pPr>
            <a:r>
              <a:rPr lang="en-CA" sz="1900" dirty="0" smtClean="0"/>
              <a:t>A </a:t>
            </a:r>
            <a:r>
              <a:rPr lang="en-CA" sz="1900" dirty="0"/>
              <a:t>measure of how much an investment's returns can vary from its average return. </a:t>
            </a:r>
            <a:endParaRPr lang="en-CA" sz="1900" dirty="0" smtClean="0"/>
          </a:p>
          <a:p>
            <a:pPr marL="742950" lvl="1" indent="-285750" algn="l">
              <a:buFont typeface="Wingdings" panose="05000000000000000000" pitchFamily="2" charset="2"/>
              <a:buChar char="Ø"/>
            </a:pPr>
            <a:r>
              <a:rPr lang="en-CA" sz="1900" dirty="0" smtClean="0"/>
              <a:t>It </a:t>
            </a:r>
            <a:r>
              <a:rPr lang="en-CA" sz="1900" dirty="0"/>
              <a:t>is a measure of volatility and, in turn, </a:t>
            </a:r>
            <a:r>
              <a:rPr lang="en-CA" sz="1900" dirty="0" smtClean="0"/>
              <a:t>total risk</a:t>
            </a:r>
            <a:r>
              <a:rPr lang="en-CA" sz="1900" dirty="0"/>
              <a:t>. </a:t>
            </a:r>
            <a:endParaRPr lang="en-CA" sz="1900" dirty="0" smtClean="0"/>
          </a:p>
          <a:p>
            <a:pPr marL="742950" lvl="1" indent="-285750" algn="l">
              <a:buFont typeface="Wingdings" panose="05000000000000000000" pitchFamily="2" charset="2"/>
              <a:buChar char="Ø"/>
            </a:pPr>
            <a:r>
              <a:rPr lang="en-CA" sz="1900" dirty="0" smtClean="0"/>
              <a:t>Finding </a:t>
            </a:r>
            <a:r>
              <a:rPr lang="en-CA" sz="1900" dirty="0"/>
              <a:t>out the standard deviation as a measure of risk can show investors the historical volatility of investments. </a:t>
            </a:r>
            <a:endParaRPr lang="en-CA" sz="1900" dirty="0" smtClean="0"/>
          </a:p>
          <a:p>
            <a:pPr marL="742950" lvl="1" indent="-285750" algn="l">
              <a:buFont typeface="Wingdings" panose="05000000000000000000" pitchFamily="2" charset="2"/>
              <a:buChar char="Ø"/>
            </a:pPr>
            <a:r>
              <a:rPr lang="en-CA" sz="1900" dirty="0" smtClean="0"/>
              <a:t>The </a:t>
            </a:r>
            <a:r>
              <a:rPr lang="en-CA" sz="1900" dirty="0"/>
              <a:t>higher the standard deviation, the more volatile or risky an investment may be</a:t>
            </a:r>
            <a:r>
              <a:rPr lang="en-CA" sz="1900" dirty="0" smtClean="0"/>
              <a:t>.</a:t>
            </a:r>
          </a:p>
          <a:p>
            <a:pPr algn="l"/>
            <a:endParaRPr lang="en-CA" sz="2000" dirty="0" smtClean="0"/>
          </a:p>
          <a:p>
            <a:pPr marL="285750" indent="-285750" algn="l">
              <a:buFont typeface="Wingdings" panose="05000000000000000000" pitchFamily="2" charset="2"/>
              <a:buChar char="Ø"/>
            </a:pPr>
            <a:r>
              <a:rPr lang="en-CA" sz="2600" dirty="0" smtClean="0">
                <a:solidFill>
                  <a:srgbClr val="FFC000"/>
                </a:solidFill>
              </a:rPr>
              <a:t>Sharpe Ratio</a:t>
            </a:r>
          </a:p>
          <a:p>
            <a:pPr marL="742950" lvl="1" indent="-285750" algn="l">
              <a:buFont typeface="Wingdings" panose="05000000000000000000" pitchFamily="2" charset="2"/>
              <a:buChar char="Ø"/>
            </a:pPr>
            <a:r>
              <a:rPr lang="en-CA" sz="1900" dirty="0"/>
              <a:t>The Sharpe ratio was developed by Nobel laureate </a:t>
            </a:r>
            <a:r>
              <a:rPr lang="en-CA" sz="1900" u="sng" dirty="0">
                <a:hlinkClick r:id="rId5"/>
              </a:rPr>
              <a:t>William F. Sharpe</a:t>
            </a:r>
            <a:r>
              <a:rPr lang="en-CA" sz="1900" dirty="0"/>
              <a:t> and is used to help </a:t>
            </a:r>
            <a:r>
              <a:rPr lang="en-CA" sz="1900" u="sng" dirty="0">
                <a:hlinkClick r:id="rId6"/>
              </a:rPr>
              <a:t>investors</a:t>
            </a:r>
            <a:r>
              <a:rPr lang="en-CA" sz="1900" dirty="0"/>
              <a:t> understand the </a:t>
            </a:r>
            <a:r>
              <a:rPr lang="en-CA" sz="1900" u="sng" dirty="0">
                <a:hlinkClick r:id="rId7"/>
              </a:rPr>
              <a:t>return of an investment</a:t>
            </a:r>
            <a:r>
              <a:rPr lang="en-CA" sz="1900" dirty="0"/>
              <a:t> compared to its risk</a:t>
            </a:r>
            <a:r>
              <a:rPr lang="en-CA" sz="1900" dirty="0" smtClean="0"/>
              <a:t>.</a:t>
            </a:r>
            <a:r>
              <a:rPr lang="en-CA" sz="1900" baseline="30000" dirty="0" smtClean="0"/>
              <a:t> </a:t>
            </a:r>
            <a:r>
              <a:rPr lang="en-CA" sz="1900" dirty="0"/>
              <a:t> </a:t>
            </a:r>
            <a:endParaRPr lang="en-CA" sz="1900" dirty="0" smtClean="0"/>
          </a:p>
          <a:p>
            <a:pPr marL="742950" lvl="1" indent="-285750" algn="l">
              <a:buFont typeface="Wingdings" panose="05000000000000000000" pitchFamily="2" charset="2"/>
              <a:buChar char="Ø"/>
            </a:pPr>
            <a:r>
              <a:rPr lang="en-CA" sz="1900" dirty="0" smtClean="0"/>
              <a:t>The </a:t>
            </a:r>
            <a:r>
              <a:rPr lang="en-CA" sz="1900" dirty="0"/>
              <a:t>ratio is the average return earned in excess of the risk-free rate per unit of </a:t>
            </a:r>
            <a:r>
              <a:rPr lang="en-CA" sz="1900" u="sng" dirty="0">
                <a:hlinkClick r:id="rId8"/>
              </a:rPr>
              <a:t>volatility</a:t>
            </a:r>
            <a:r>
              <a:rPr lang="en-CA" sz="1900" dirty="0"/>
              <a:t> or total risk. </a:t>
            </a:r>
            <a:endParaRPr lang="en-CA" sz="1900" dirty="0" smtClean="0"/>
          </a:p>
        </p:txBody>
      </p:sp>
    </p:spTree>
    <p:extLst>
      <p:ext uri="{BB962C8B-B14F-4D97-AF65-F5344CB8AC3E}">
        <p14:creationId xmlns:p14="http://schemas.microsoft.com/office/powerpoint/2010/main" val="2933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Appendix </a:t>
            </a:r>
            <a:r>
              <a:rPr lang="en-US" sz="2800" dirty="0" smtClean="0"/>
              <a:t>B</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solidFill>
                  <a:srgbClr val="FFC000"/>
                </a:solidFill>
              </a:rPr>
              <a:t>Drawdown (DD) &amp; Maximum Drawdown (MDD) </a:t>
            </a:r>
            <a:endParaRPr lang="en-CA" sz="1800" dirty="0">
              <a:solidFill>
                <a:srgbClr val="FFC000"/>
              </a:solidFill>
            </a:endParaRPr>
          </a:p>
          <a:p>
            <a:pPr marL="742950" lvl="1" indent="-285750" algn="l">
              <a:buFont typeface="Wingdings" panose="05000000000000000000" pitchFamily="2" charset="2"/>
              <a:buChar char="Ø"/>
            </a:pPr>
            <a:r>
              <a:rPr lang="en-CA" sz="1300" dirty="0"/>
              <a:t>A </a:t>
            </a:r>
            <a:r>
              <a:rPr lang="en-CA" sz="1300" dirty="0" smtClean="0"/>
              <a:t>maximum drawdown (MDD) is </a:t>
            </a:r>
            <a:r>
              <a:rPr lang="en-CA" sz="1300" dirty="0"/>
              <a:t>the </a:t>
            </a:r>
            <a:r>
              <a:rPr lang="en-CA" sz="1300" dirty="0" smtClean="0"/>
              <a:t>maximum observed </a:t>
            </a:r>
            <a:r>
              <a:rPr lang="en-CA" sz="1300" dirty="0"/>
              <a:t>loss from a peak to a trough of a portfolio, before a new peak is attained. </a:t>
            </a:r>
            <a:endParaRPr lang="en-CA" sz="1300" dirty="0" smtClean="0"/>
          </a:p>
          <a:p>
            <a:pPr marL="742950" lvl="1" indent="-285750" algn="l">
              <a:buFont typeface="Wingdings" panose="05000000000000000000" pitchFamily="2" charset="2"/>
              <a:buChar char="Ø"/>
            </a:pPr>
            <a:r>
              <a:rPr lang="en-CA" sz="1300" dirty="0" smtClean="0"/>
              <a:t>Maximum drawdown </a:t>
            </a:r>
            <a:r>
              <a:rPr lang="en-CA" sz="1300" dirty="0"/>
              <a:t>is an indicator of downside risk over a specified time period</a:t>
            </a:r>
            <a:r>
              <a:rPr lang="en-CA" sz="1300" dirty="0" smtClean="0"/>
              <a:t>.</a:t>
            </a:r>
            <a:endParaRPr lang="en-CA" sz="1300" dirty="0"/>
          </a:p>
          <a:p>
            <a:pPr marL="742950" lvl="1" indent="-285750" algn="l">
              <a:buFont typeface="Wingdings" panose="05000000000000000000" pitchFamily="2" charset="2"/>
              <a:buChar char="Ø"/>
            </a:pPr>
            <a:r>
              <a:rPr lang="en-CA" sz="1300" dirty="0"/>
              <a:t>It can be used both as a stand-alone measure or as an input into other metrics such as "Return over Maximum Drawdown" and the Calmar Ratio. </a:t>
            </a:r>
            <a:endParaRPr lang="en-CA" sz="1300" dirty="0" smtClean="0"/>
          </a:p>
          <a:p>
            <a:pPr marL="742950" lvl="1" indent="-285750" algn="l">
              <a:buFont typeface="Wingdings" panose="05000000000000000000" pitchFamily="2" charset="2"/>
              <a:buChar char="Ø"/>
            </a:pPr>
            <a:r>
              <a:rPr lang="en-CA" sz="1300" dirty="0" smtClean="0"/>
              <a:t>Maximum Drawdown is expressed in percentage terms.</a:t>
            </a:r>
            <a:endParaRPr lang="en-CA" sz="1300" dirty="0" smtClean="0">
              <a:solidFill>
                <a:srgbClr val="FFC000"/>
              </a:solidFill>
            </a:endParaRPr>
          </a:p>
          <a:p>
            <a:pPr marL="742950" lvl="1" indent="-285750" algn="l">
              <a:buFont typeface="Wingdings" panose="05000000000000000000" pitchFamily="2" charset="2"/>
              <a:buChar char="Ø"/>
            </a:pPr>
            <a:endParaRPr lang="en-CA" sz="1300" dirty="0" smtClean="0">
              <a:solidFill>
                <a:srgbClr val="FFC000"/>
              </a:solidFill>
            </a:endParaRPr>
          </a:p>
          <a:p>
            <a:pPr marL="285750" indent="-285750" algn="l">
              <a:buFont typeface="Wingdings" panose="05000000000000000000" pitchFamily="2" charset="2"/>
              <a:buChar char="Ø"/>
            </a:pPr>
            <a:r>
              <a:rPr lang="en-CA" sz="1800" dirty="0">
                <a:solidFill>
                  <a:srgbClr val="FFC000"/>
                </a:solidFill>
              </a:rPr>
              <a:t>Calmar Ratio</a:t>
            </a:r>
          </a:p>
          <a:p>
            <a:pPr marL="742950" lvl="1" indent="-285750" algn="l">
              <a:buFont typeface="Wingdings" panose="05000000000000000000" pitchFamily="2" charset="2"/>
              <a:buChar char="Ø"/>
            </a:pPr>
            <a:r>
              <a:rPr lang="en-CA" sz="1300" dirty="0"/>
              <a:t>The Calmar ratio is a gauge of the performance of investment funds such as hedge funds and commodity trading advisors (CTAs). </a:t>
            </a:r>
            <a:endParaRPr lang="en-CA" sz="1300" dirty="0" smtClean="0"/>
          </a:p>
          <a:p>
            <a:pPr marL="742950" lvl="1" indent="-285750" algn="l">
              <a:buFont typeface="Wingdings" panose="05000000000000000000" pitchFamily="2" charset="2"/>
              <a:buChar char="Ø"/>
            </a:pPr>
            <a:r>
              <a:rPr lang="en-CA" sz="1300" dirty="0" smtClean="0"/>
              <a:t>It </a:t>
            </a:r>
            <a:r>
              <a:rPr lang="en-CA" sz="1300" dirty="0"/>
              <a:t>is a function of the fund's average compounded annual rate of return versus its maximum drawdown. </a:t>
            </a:r>
            <a:endParaRPr lang="en-CA" sz="1300" dirty="0" smtClean="0"/>
          </a:p>
          <a:p>
            <a:pPr marL="742950" lvl="1" indent="-285750" algn="l">
              <a:buFont typeface="Wingdings" panose="05000000000000000000" pitchFamily="2" charset="2"/>
              <a:buChar char="Ø"/>
            </a:pPr>
            <a:r>
              <a:rPr lang="en-CA" sz="1300" dirty="0" smtClean="0"/>
              <a:t>The </a:t>
            </a:r>
            <a:r>
              <a:rPr lang="en-CA" sz="1300" dirty="0"/>
              <a:t>higher the Calmar ratio, the better it performed on a risk-adjusted basis during the given time </a:t>
            </a:r>
            <a:r>
              <a:rPr lang="en-CA" sz="1300" dirty="0" smtClean="0"/>
              <a:t>fram</a:t>
            </a:r>
            <a:r>
              <a:rPr lang="en-CA" sz="1600" dirty="0" smtClean="0"/>
              <a:t>e</a:t>
            </a:r>
            <a:endParaRPr lang="en-CA" sz="2000" dirty="0"/>
          </a:p>
          <a:p>
            <a:pPr algn="l"/>
            <a:endParaRPr lang="en-CA" sz="1300" dirty="0" smtClean="0"/>
          </a:p>
          <a:p>
            <a:pPr marL="285750" indent="-285750" algn="l">
              <a:buFont typeface="Wingdings" panose="05000000000000000000" pitchFamily="2" charset="2"/>
              <a:buChar char="Ø"/>
            </a:pPr>
            <a:r>
              <a:rPr lang="en-CA" sz="1800" dirty="0">
                <a:solidFill>
                  <a:srgbClr val="FFC000"/>
                </a:solidFill>
              </a:rPr>
              <a:t>Sortino </a:t>
            </a:r>
            <a:r>
              <a:rPr lang="en-CA" sz="1800" dirty="0" smtClean="0">
                <a:solidFill>
                  <a:srgbClr val="FFC000"/>
                </a:solidFill>
              </a:rPr>
              <a:t>Ratio</a:t>
            </a:r>
          </a:p>
          <a:p>
            <a:pPr marL="742950" lvl="1" indent="-285750" algn="l">
              <a:buFont typeface="Wingdings" panose="05000000000000000000" pitchFamily="2" charset="2"/>
              <a:buChar char="Ø"/>
            </a:pPr>
            <a:r>
              <a:rPr lang="en-CA" sz="1300" dirty="0"/>
              <a:t>The Sortino ratio is a variation of the Sharpe ratio that differentiates harmful volatility from total overall volatility by using the asset's standard deviation of negative portfolio returns—downside deviation—instead of the total standard deviation of portfolio returns. </a:t>
            </a:r>
            <a:endParaRPr lang="en-CA" sz="1300" dirty="0" smtClean="0"/>
          </a:p>
          <a:p>
            <a:pPr marL="742950" lvl="1" indent="-285750" algn="l">
              <a:buFont typeface="Wingdings" panose="05000000000000000000" pitchFamily="2" charset="2"/>
              <a:buChar char="Ø"/>
            </a:pPr>
            <a:r>
              <a:rPr lang="en-CA" sz="1300" dirty="0" smtClean="0"/>
              <a:t>The </a:t>
            </a:r>
            <a:r>
              <a:rPr lang="en-CA" sz="1300" dirty="0"/>
              <a:t>Sortino ratio takes an asset or portfolio's return and subtracts the risk-free rate, and then divides that amount by the asset's downside deviation. </a:t>
            </a:r>
            <a:endParaRPr lang="en-CA" sz="1300" dirty="0" smtClean="0"/>
          </a:p>
          <a:p>
            <a:pPr lvl="1" algn="l"/>
            <a:endParaRPr lang="en-CA" sz="1600" dirty="0" smtClean="0"/>
          </a:p>
        </p:txBody>
      </p:sp>
    </p:spTree>
    <p:extLst>
      <p:ext uri="{BB962C8B-B14F-4D97-AF65-F5344CB8AC3E}">
        <p14:creationId xmlns:p14="http://schemas.microsoft.com/office/powerpoint/2010/main" val="119085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a:t>
            </a:r>
            <a:r>
              <a:rPr lang="en-US" sz="2800" dirty="0" smtClean="0"/>
              <a:t>hypothesis summary</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solidFill>
                  <a:srgbClr val="FFC000"/>
                </a:solidFill>
              </a:rPr>
              <a:t>The daily rate of changes for OAS (Risk Measure) are expected to predict the future state of the equity market.</a:t>
            </a:r>
          </a:p>
          <a:p>
            <a:pPr marL="285750" indent="-285750" algn="l">
              <a:buFont typeface="Wingdings" panose="05000000000000000000" pitchFamily="2" charset="2"/>
              <a:buChar char="Ø"/>
            </a:pPr>
            <a:endParaRPr lang="en-CA" sz="1800" dirty="0" smtClean="0">
              <a:solidFill>
                <a:srgbClr val="FFC000"/>
              </a:solidFill>
            </a:endParaRPr>
          </a:p>
          <a:p>
            <a:pPr marL="285750" indent="-285750" algn="l">
              <a:buFont typeface="Wingdings" panose="05000000000000000000" pitchFamily="2" charset="2"/>
              <a:buChar char="Ø"/>
            </a:pPr>
            <a:endParaRPr lang="en-CA" sz="1800" dirty="0">
              <a:solidFill>
                <a:srgbClr val="FFC000"/>
              </a:solidFill>
            </a:endParaRPr>
          </a:p>
          <a:p>
            <a:pPr marL="285750" indent="-285750" algn="l">
              <a:buFont typeface="Wingdings" panose="05000000000000000000" pitchFamily="2" charset="2"/>
              <a:buChar char="Ø"/>
            </a:pPr>
            <a:r>
              <a:rPr lang="en-CA" sz="1800" dirty="0" smtClean="0">
                <a:solidFill>
                  <a:srgbClr val="FFC000"/>
                </a:solidFill>
              </a:rPr>
              <a:t>The use of lagged values for the OAS and the Random Forest Classifier Model can be used to make these predictions.</a:t>
            </a:r>
          </a:p>
          <a:p>
            <a:pPr marL="285750" indent="-285750" algn="l">
              <a:buFont typeface="Wingdings" panose="05000000000000000000" pitchFamily="2" charset="2"/>
              <a:buChar char="Ø"/>
            </a:pPr>
            <a:endParaRPr lang="en-CA" sz="1800" dirty="0">
              <a:solidFill>
                <a:srgbClr val="FFC000"/>
              </a:solidFill>
            </a:endParaRPr>
          </a:p>
          <a:p>
            <a:pPr marL="285750" indent="-285750" algn="l">
              <a:buFont typeface="Wingdings" panose="05000000000000000000" pitchFamily="2" charset="2"/>
              <a:buChar char="Ø"/>
            </a:pPr>
            <a:endParaRPr lang="en-CA" sz="1800" dirty="0" smtClean="0">
              <a:solidFill>
                <a:srgbClr val="FFC000"/>
              </a:solidFill>
            </a:endParaRPr>
          </a:p>
          <a:p>
            <a:pPr marL="285750" indent="-285750" algn="l">
              <a:buFont typeface="Wingdings" panose="05000000000000000000" pitchFamily="2" charset="2"/>
              <a:buChar char="Ø"/>
            </a:pPr>
            <a:r>
              <a:rPr lang="en-CA" sz="1800" dirty="0" smtClean="0">
                <a:solidFill>
                  <a:srgbClr val="FFC000"/>
                </a:solidFill>
              </a:rPr>
              <a:t>Random Forest Classifier Model parameters can be optimized to produce a superior annual rate of return as compared to naively setting parameters or using a buy-and-hold strategy for the equity security.</a:t>
            </a:r>
          </a:p>
          <a:p>
            <a:pPr marL="285750" indent="-285750" algn="l">
              <a:buFont typeface="Wingdings" panose="05000000000000000000" pitchFamily="2" charset="2"/>
              <a:buChar char="Ø"/>
            </a:pPr>
            <a:endParaRPr lang="en-CA" sz="1800" dirty="0"/>
          </a:p>
        </p:txBody>
      </p:sp>
    </p:spTree>
    <p:extLst>
      <p:ext uri="{BB962C8B-B14F-4D97-AF65-F5344CB8AC3E}">
        <p14:creationId xmlns:p14="http://schemas.microsoft.com/office/powerpoint/2010/main" val="411615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Feature data source</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lnSpcReduction="10000"/>
          </a:bodyPr>
          <a:lstStyle/>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2200" dirty="0"/>
              <a:t>Federal Reserve Economic </a:t>
            </a:r>
            <a:r>
              <a:rPr lang="en-CA" sz="2200" dirty="0" smtClean="0"/>
              <a:t>Data (FRED),  </a:t>
            </a:r>
            <a:r>
              <a:rPr lang="en-CA" sz="2200" dirty="0"/>
              <a:t>is an online database consisting of hundreds of thousands of economic data time series from scores of national, international, public, and private sources. </a:t>
            </a:r>
            <a:endParaRPr lang="en-CA" sz="2200" dirty="0" smtClean="0"/>
          </a:p>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2200" dirty="0"/>
              <a:t>FRED, </a:t>
            </a:r>
            <a:r>
              <a:rPr lang="en-CA" sz="2200" dirty="0" smtClean="0"/>
              <a:t>was created </a:t>
            </a:r>
            <a:r>
              <a:rPr lang="en-CA" sz="2200" dirty="0"/>
              <a:t>and maintained by the Research Department at the Federal Reserve Bank of St. </a:t>
            </a:r>
            <a:r>
              <a:rPr lang="en-CA" sz="2200" dirty="0" smtClean="0"/>
              <a:t>Louis</a:t>
            </a:r>
          </a:p>
          <a:p>
            <a:pPr marL="285750" indent="-285750" algn="l" fontAlgn="base">
              <a:buFont typeface="Wingdings" panose="05000000000000000000" pitchFamily="2" charset="2"/>
              <a:buChar char="Ø"/>
            </a:pPr>
            <a:endParaRPr lang="en-CA" sz="2200" dirty="0" smtClean="0"/>
          </a:p>
          <a:p>
            <a:pPr marL="285750" indent="-285750" algn="l" fontAlgn="base">
              <a:buFont typeface="Wingdings" panose="05000000000000000000" pitchFamily="2" charset="2"/>
              <a:buChar char="Ø"/>
            </a:pPr>
            <a:r>
              <a:rPr lang="en-CA" sz="2200" dirty="0" smtClean="0"/>
              <a:t>FRED offers both web based and API access to their database</a:t>
            </a:r>
            <a:endParaRPr lang="en-CA" sz="2200" dirty="0"/>
          </a:p>
          <a:p>
            <a:pPr marL="285750" indent="-285750" algn="l" fontAlgn="base">
              <a:buFont typeface="Wingdings" panose="05000000000000000000" pitchFamily="2" charset="2"/>
              <a:buChar char="Ø"/>
            </a:pPr>
            <a:endParaRPr lang="en-CA" sz="2200" dirty="0" smtClean="0"/>
          </a:p>
          <a:p>
            <a:pPr marL="285750" indent="-285750" algn="l" fontAlgn="base">
              <a:buFont typeface="Wingdings" panose="05000000000000000000" pitchFamily="2" charset="2"/>
              <a:buChar char="Ø"/>
            </a:pPr>
            <a:r>
              <a:rPr lang="en-CA" sz="2200" dirty="0" smtClean="0"/>
              <a:t>Their API was used to import data for project purposes</a:t>
            </a:r>
            <a:endParaRPr lang="en-CA" sz="2200" dirty="0"/>
          </a:p>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1400" i="1" dirty="0"/>
              <a:t>https://fredhelp.stlouisfed.org/fred/about/about-fred/what-is-fred/</a:t>
            </a:r>
            <a:endParaRPr lang="en-CA" sz="1000" i="1" dirty="0" smtClean="0"/>
          </a:p>
          <a:p>
            <a:pPr marL="285750" indent="-285750" algn="l" fontAlgn="base">
              <a:buFont typeface="Wingdings" panose="05000000000000000000" pitchFamily="2" charset="2"/>
              <a:buChar char="Ø"/>
            </a:pPr>
            <a:endParaRPr lang="en-CA" sz="1800" dirty="0" smtClean="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281853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Feature data source</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fontScale="92500" lnSpcReduction="10000"/>
          </a:bodyPr>
          <a:lstStyle/>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1800" dirty="0"/>
              <a:t>FEATURE 1: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US High Yield Index Option-Adjusted </a:t>
            </a:r>
            <a:r>
              <a:rPr lang="en-CA" sz="1400" dirty="0" smtClean="0"/>
              <a:t>Spread</a:t>
            </a:r>
          </a:p>
          <a:p>
            <a:pPr marL="742950" lvl="1" indent="-285750" algn="l" fontAlgn="base">
              <a:buFont typeface="Wingdings" panose="05000000000000000000" pitchFamily="2" charset="2"/>
              <a:buChar char="Ø"/>
            </a:pPr>
            <a:r>
              <a:rPr lang="en-CA" sz="1400" dirty="0" smtClean="0"/>
              <a:t>FRED mnemonic:  BAMLH0A0HYM2</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FEATURE 2: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US Corporate Index Option-Adjusted </a:t>
            </a:r>
            <a:r>
              <a:rPr lang="en-CA" sz="1400" dirty="0" smtClean="0"/>
              <a:t>Spread</a:t>
            </a:r>
          </a:p>
          <a:p>
            <a:pPr marL="742950" lvl="1" indent="-285750" algn="l" fontAlgn="base">
              <a:buFont typeface="Wingdings" panose="05000000000000000000" pitchFamily="2" charset="2"/>
              <a:buChar char="Ø"/>
            </a:pPr>
            <a:r>
              <a:rPr lang="en-CA" sz="1400" dirty="0"/>
              <a:t>FRED </a:t>
            </a:r>
            <a:r>
              <a:rPr lang="en-CA" sz="1400" dirty="0" smtClean="0"/>
              <a:t>mnemonic:  BAMLC0A0CM</a:t>
            </a:r>
            <a:endParaRPr lang="en-CA" sz="1400" dirty="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FEATURE 3: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BBB US Corporate Index Option-Adjusted Spread </a:t>
            </a:r>
            <a:endParaRPr lang="en-CA" sz="1400" dirty="0" smtClean="0"/>
          </a:p>
          <a:p>
            <a:pPr marL="742950" lvl="1" indent="-285750" algn="l" fontAlgn="base">
              <a:buFont typeface="Wingdings" panose="05000000000000000000" pitchFamily="2" charset="2"/>
              <a:buChar char="Ø"/>
            </a:pPr>
            <a:r>
              <a:rPr lang="en-CA" sz="1400" dirty="0"/>
              <a:t>FRED mnemonic</a:t>
            </a:r>
            <a:r>
              <a:rPr lang="en-CA" sz="1400" dirty="0" smtClean="0"/>
              <a:t>:  BAMLC0A4CBBB</a:t>
            </a:r>
            <a:endParaRPr lang="en-CA" sz="1400" dirty="0"/>
          </a:p>
          <a:p>
            <a:pPr marL="285750" indent="-285750" algn="l" fontAlgn="base">
              <a:buFont typeface="Wingdings" panose="05000000000000000000" pitchFamily="2" charset="2"/>
              <a:buChar char="Ø"/>
            </a:pPr>
            <a:r>
              <a:rPr lang="en-CA" sz="1800" dirty="0"/>
              <a:t>           </a:t>
            </a:r>
          </a:p>
          <a:p>
            <a:pPr marL="285750" indent="-285750" algn="l" fontAlgn="base">
              <a:buFont typeface="Wingdings" panose="05000000000000000000" pitchFamily="2" charset="2"/>
              <a:buChar char="Ø"/>
            </a:pPr>
            <a:r>
              <a:rPr lang="en-CA" sz="1800" dirty="0"/>
              <a:t>FEATURE 4: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BB US High Yield Index Option-Adjusted </a:t>
            </a:r>
            <a:r>
              <a:rPr lang="en-CA" sz="1400" dirty="0" smtClean="0"/>
              <a:t>Spread</a:t>
            </a:r>
          </a:p>
          <a:p>
            <a:pPr marL="742950" lvl="1" indent="-285750" algn="l" fontAlgn="base">
              <a:buFont typeface="Wingdings" panose="05000000000000000000" pitchFamily="2" charset="2"/>
              <a:buChar char="Ø"/>
            </a:pPr>
            <a:r>
              <a:rPr lang="en-CA" sz="1400" dirty="0"/>
              <a:t>FRED </a:t>
            </a:r>
            <a:r>
              <a:rPr lang="en-CA" sz="1400" dirty="0" smtClean="0"/>
              <a:t>mnemonic:  BAMLH0A1HYBB</a:t>
            </a:r>
            <a:endParaRPr lang="en-CA" sz="1400" dirty="0"/>
          </a:p>
          <a:p>
            <a:pPr algn="l" fontAlgn="base"/>
            <a:endParaRPr lang="en-CA" sz="1800" dirty="0"/>
          </a:p>
          <a:p>
            <a:pPr marL="285750" indent="-285750" algn="l" fontAlgn="base">
              <a:buFont typeface="Wingdings" panose="05000000000000000000" pitchFamily="2" charset="2"/>
              <a:buChar char="Ø"/>
            </a:pPr>
            <a:r>
              <a:rPr lang="en-CA" sz="1800" dirty="0"/>
              <a:t>FEATURE 5: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CCC &amp; Lower US High Yield Index Option-Adjusted </a:t>
            </a:r>
            <a:r>
              <a:rPr lang="en-CA" sz="1400" dirty="0" smtClean="0"/>
              <a:t>Spread</a:t>
            </a:r>
          </a:p>
          <a:p>
            <a:pPr marL="742950" lvl="1" indent="-285750" algn="l" fontAlgn="base">
              <a:buFont typeface="Wingdings" panose="05000000000000000000" pitchFamily="2" charset="2"/>
              <a:buChar char="Ø"/>
            </a:pPr>
            <a:r>
              <a:rPr lang="en-CA" sz="1400" dirty="0"/>
              <a:t>FRED mnemonic: </a:t>
            </a:r>
            <a:r>
              <a:rPr lang="en-CA" sz="1400" dirty="0" smtClean="0"/>
              <a:t> BAMLH0A3HYC</a:t>
            </a:r>
            <a:endParaRPr lang="en-CA" sz="1400" dirty="0"/>
          </a:p>
          <a:p>
            <a:pPr marL="285750" indent="-285750" algn="l" fontAlgn="base">
              <a:buFont typeface="Wingdings" panose="05000000000000000000" pitchFamily="2" charset="2"/>
              <a:buChar char="Ø"/>
            </a:pPr>
            <a:endParaRPr lang="en-CA" sz="1800" dirty="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176571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target data source</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lnSpcReduction="10000"/>
          </a:bodyPr>
          <a:lstStyle/>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1800" dirty="0"/>
              <a:t>The SPDR® S&amp;P 500® ETF Trust </a:t>
            </a:r>
            <a:r>
              <a:rPr lang="en-CA" sz="1800" dirty="0" smtClean="0"/>
              <a:t>(SPY) seeks </a:t>
            </a:r>
            <a:r>
              <a:rPr lang="en-CA" sz="1800" dirty="0"/>
              <a:t>to provide investment results that, before expenses, correspond generally to the price and yield performance of the S&amp;P 500® Index (the “Index”) </a:t>
            </a:r>
            <a:endParaRPr lang="en-CA" sz="1800" dirty="0" smtClean="0"/>
          </a:p>
          <a:p>
            <a:pPr marL="742950" lvl="1" indent="-285750" algn="l" fontAlgn="base">
              <a:buFont typeface="Wingdings" panose="05000000000000000000" pitchFamily="2" charset="2"/>
              <a:buChar char="Ø"/>
            </a:pPr>
            <a:r>
              <a:rPr lang="en-CA" sz="1400" dirty="0" smtClean="0"/>
              <a:t>The </a:t>
            </a:r>
            <a:r>
              <a:rPr lang="en-CA" sz="1400" dirty="0"/>
              <a:t>S&amp;P 500 Index is a diversified large cap U.S. index that holds companies across all eleven GICS </a:t>
            </a:r>
            <a:r>
              <a:rPr lang="en-CA" sz="1400" dirty="0" smtClean="0"/>
              <a:t>sectors</a:t>
            </a:r>
          </a:p>
          <a:p>
            <a:pPr marL="742950" lvl="1" indent="-285750" algn="l" fontAlgn="base">
              <a:buFont typeface="Wingdings" panose="05000000000000000000" pitchFamily="2" charset="2"/>
              <a:buChar char="Ø"/>
            </a:pPr>
            <a:r>
              <a:rPr lang="en-CA" sz="1400" dirty="0" smtClean="0"/>
              <a:t>Launched </a:t>
            </a:r>
            <a:r>
              <a:rPr lang="en-CA" sz="1400" dirty="0"/>
              <a:t>in January 1993, SPY was the very first exchange traded fund listed in the United </a:t>
            </a:r>
            <a:r>
              <a:rPr lang="en-CA" sz="1400" dirty="0" smtClean="0"/>
              <a:t>States</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smtClean="0"/>
              <a:t>The ‘</a:t>
            </a:r>
            <a:r>
              <a:rPr lang="en-US" sz="1800" dirty="0" err="1" smtClean="0"/>
              <a:t>yfinance</a:t>
            </a:r>
            <a:r>
              <a:rPr lang="en-US" sz="1800" dirty="0" smtClean="0"/>
              <a:t>’ library was used to source the target’s data</a:t>
            </a:r>
          </a:p>
          <a:p>
            <a:pPr marL="742950" lvl="1" indent="-285750" algn="l" fontAlgn="base">
              <a:buFont typeface="Wingdings" panose="05000000000000000000" pitchFamily="2" charset="2"/>
              <a:buChar char="Ø"/>
            </a:pPr>
            <a:r>
              <a:rPr lang="en-CA" sz="1400" dirty="0"/>
              <a:t>Ever since Yahoo! finance decommissioned their historical data API, many programs that relied on it to stop working</a:t>
            </a:r>
            <a:r>
              <a:rPr lang="en-CA" sz="1400" dirty="0" smtClean="0"/>
              <a:t>.</a:t>
            </a:r>
            <a:endParaRPr lang="en-CA" sz="1800" dirty="0"/>
          </a:p>
          <a:p>
            <a:pPr marL="742950" lvl="1" indent="-285750" algn="l" fontAlgn="base">
              <a:buFont typeface="Wingdings" panose="05000000000000000000" pitchFamily="2" charset="2"/>
              <a:buChar char="Ø"/>
            </a:pPr>
            <a:r>
              <a:rPr lang="en-CA" sz="1400" dirty="0" err="1"/>
              <a:t>yfinance</a:t>
            </a:r>
            <a:r>
              <a:rPr lang="en-CA" sz="1400" dirty="0"/>
              <a:t> aims to solve this problem by offering a reliable, threaded, and </a:t>
            </a:r>
            <a:r>
              <a:rPr lang="en-CA" sz="1400" dirty="0" err="1"/>
              <a:t>Pythonic</a:t>
            </a:r>
            <a:r>
              <a:rPr lang="en-CA" sz="1400" dirty="0"/>
              <a:t> way to download historical market data from Yahoo! finance</a:t>
            </a:r>
            <a:r>
              <a:rPr lang="en-CA" sz="1400" dirty="0" smtClean="0"/>
              <a:t>.</a:t>
            </a:r>
          </a:p>
          <a:p>
            <a:pPr marL="742950" lvl="1" indent="-285750" algn="l" fontAlgn="base">
              <a:buFont typeface="Wingdings" panose="05000000000000000000" pitchFamily="2" charset="2"/>
              <a:buChar char="Ø"/>
            </a:pPr>
            <a:r>
              <a:rPr lang="en-CA" sz="1400" dirty="0" smtClean="0"/>
              <a:t>Was selected for the project solution as no data restrictions exist for the length of the data time series </a:t>
            </a:r>
            <a:r>
              <a:rPr lang="en-CA" sz="1400" i="1" dirty="0" smtClean="0"/>
              <a:t>(i.e. Alpaca trial version restricts historical time series to 1,000 days)</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400" dirty="0" smtClean="0"/>
              <a:t>https</a:t>
            </a:r>
            <a:r>
              <a:rPr lang="en-CA" sz="1400" dirty="0"/>
              <a:t>://</a:t>
            </a:r>
            <a:r>
              <a:rPr lang="en-CA" sz="1400" dirty="0" smtClean="0"/>
              <a:t>www.ssga.com/library-content/products/factsheets/etfs/us/factsheet-us-en-spy.pdf</a:t>
            </a:r>
          </a:p>
          <a:p>
            <a:pPr marL="285750" indent="-285750" algn="l" fontAlgn="base">
              <a:buFont typeface="Wingdings" panose="05000000000000000000" pitchFamily="2" charset="2"/>
              <a:buChar char="Ø"/>
            </a:pPr>
            <a:r>
              <a:rPr lang="en-CA" sz="1400" dirty="0"/>
              <a:t>https://pypi.org/project/yfinance/</a:t>
            </a:r>
          </a:p>
          <a:p>
            <a:pPr marL="285750" indent="-285750" algn="l" fontAlgn="base">
              <a:buFont typeface="Wingdings" panose="05000000000000000000" pitchFamily="2" charset="2"/>
              <a:buChar char="Ø"/>
            </a:pPr>
            <a:endParaRPr lang="en-CA" sz="1800" dirty="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368568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2421</TotalTime>
  <Words>3692</Words>
  <Application>Microsoft Office PowerPoint</Application>
  <PresentationFormat>On-screen Show (4:3)</PresentationFormat>
  <Paragraphs>958</Paragraphs>
  <Slides>56</Slides>
  <Notes>4</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Apex</vt:lpstr>
      <vt:lpstr>GRD global Capital Advisors</vt:lpstr>
      <vt:lpstr>Project hypothesis</vt:lpstr>
      <vt:lpstr>Project hypothesis</vt:lpstr>
      <vt:lpstr>Project hypothesis</vt:lpstr>
      <vt:lpstr>Project hypothesis</vt:lpstr>
      <vt:lpstr>Project hypothesis summary</vt:lpstr>
      <vt:lpstr>Feature data source</vt:lpstr>
      <vt:lpstr>Feature data source</vt:lpstr>
      <vt:lpstr>target data source</vt:lpstr>
      <vt:lpstr>Feature set analysis</vt:lpstr>
      <vt:lpstr>Pearson correlation OAS Daily Levels</vt:lpstr>
      <vt:lpstr>Scatter matrix OAS daily Levels</vt:lpstr>
      <vt:lpstr>OAS daily Levels Time series</vt:lpstr>
      <vt:lpstr>Box blots OAS daily Levels</vt:lpstr>
      <vt:lpstr>Density plot OAS daily Levels</vt:lpstr>
      <vt:lpstr>Pearson correlation OAS daily Percentage Change</vt:lpstr>
      <vt:lpstr>Pearson correlation OAS daily Percentage Change</vt:lpstr>
      <vt:lpstr>Box blots OAS daily percentage change</vt:lpstr>
      <vt:lpstr>Density plot OAS daily percentage change</vt:lpstr>
      <vt:lpstr>Density plot OAS daily percentage change</vt:lpstr>
      <vt:lpstr>Density plot OAS daily percentage change</vt:lpstr>
      <vt:lpstr>BIVARIATE 2D DENSITY PLOT OAS daily percentage change</vt:lpstr>
      <vt:lpstr>Lagged relationships OAS daily percentage change</vt:lpstr>
      <vt:lpstr>Lagged relationships OAS daily percentage change</vt:lpstr>
      <vt:lpstr>Random Forest Classifier  Model review</vt:lpstr>
      <vt:lpstr>Random forest classifier models</vt:lpstr>
      <vt:lpstr>Bagging (Bootstrap aggregation)</vt:lpstr>
      <vt:lpstr> Finance analogy</vt:lpstr>
      <vt:lpstr>Random forest classifier models</vt:lpstr>
      <vt:lpstr>Random forest classifier models</vt:lpstr>
      <vt:lpstr>Optimized parameters</vt:lpstr>
      <vt:lpstr>RandomizedSearchCV Cross validation</vt:lpstr>
      <vt:lpstr>Cross validation example</vt:lpstr>
      <vt:lpstr>Research &amp; testing approach</vt:lpstr>
      <vt:lpstr>Defining time periods</vt:lpstr>
      <vt:lpstr>Creating baseline comparisons</vt:lpstr>
      <vt:lpstr>Creating baseline comparisons</vt:lpstr>
      <vt:lpstr>In-Sample Approach Summary</vt:lpstr>
      <vt:lpstr>Creating baseline comparisons</vt:lpstr>
      <vt:lpstr>Creating baseline comparisons</vt:lpstr>
      <vt:lpstr>Creating baseline comparisons</vt:lpstr>
      <vt:lpstr>In-sample return path</vt:lpstr>
      <vt:lpstr>In-sample downside comparison</vt:lpstr>
      <vt:lpstr>Optimal model feature importance</vt:lpstr>
      <vt:lpstr>Optimal model feature importance</vt:lpstr>
      <vt:lpstr>Potential over-fitting</vt:lpstr>
      <vt:lpstr>Development phase</vt:lpstr>
      <vt:lpstr>Development phase</vt:lpstr>
      <vt:lpstr>Forward test results</vt:lpstr>
      <vt:lpstr>Save finalized model</vt:lpstr>
      <vt:lpstr>Naïve &amp; Optimal Predictions</vt:lpstr>
      <vt:lpstr>Post mortem &amp;  future enhancements</vt:lpstr>
      <vt:lpstr>Post mortem &amp; future enhancements</vt:lpstr>
      <vt:lpstr>PowerPoint Presentation</vt:lpstr>
      <vt:lpstr>Appendix B</vt:lpstr>
      <vt:lpstr>Appendix 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Antonio Girardi</dc:creator>
  <cp:lastModifiedBy>Antonio Girardi</cp:lastModifiedBy>
  <cp:revision>188</cp:revision>
  <dcterms:created xsi:type="dcterms:W3CDTF">2021-09-05T12:35:49Z</dcterms:created>
  <dcterms:modified xsi:type="dcterms:W3CDTF">2021-10-28T12:26:31Z</dcterms:modified>
</cp:coreProperties>
</file>