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6" r:id="rId3"/>
    <p:sldId id="327" r:id="rId4"/>
    <p:sldId id="328" r:id="rId5"/>
    <p:sldId id="346" r:id="rId6"/>
    <p:sldId id="393" r:id="rId7"/>
    <p:sldId id="343" r:id="rId8"/>
    <p:sldId id="344" r:id="rId9"/>
    <p:sldId id="345" r:id="rId10"/>
    <p:sldId id="268" r:id="rId11"/>
    <p:sldId id="335" r:id="rId12"/>
    <p:sldId id="348" r:id="rId13"/>
    <p:sldId id="350" r:id="rId14"/>
    <p:sldId id="351" r:id="rId15"/>
    <p:sldId id="353" r:id="rId16"/>
    <p:sldId id="347" r:id="rId17"/>
    <p:sldId id="349" r:id="rId18"/>
    <p:sldId id="352" r:id="rId19"/>
    <p:sldId id="354" r:id="rId20"/>
    <p:sldId id="355" r:id="rId21"/>
    <p:sldId id="356" r:id="rId22"/>
    <p:sldId id="357" r:id="rId23"/>
    <p:sldId id="358" r:id="rId24"/>
    <p:sldId id="359" r:id="rId25"/>
    <p:sldId id="370" r:id="rId26"/>
    <p:sldId id="371" r:id="rId27"/>
    <p:sldId id="372" r:id="rId28"/>
    <p:sldId id="373" r:id="rId29"/>
    <p:sldId id="374" r:id="rId30"/>
    <p:sldId id="375" r:id="rId31"/>
    <p:sldId id="384" r:id="rId32"/>
    <p:sldId id="385" r:id="rId33"/>
    <p:sldId id="386" r:id="rId34"/>
    <p:sldId id="269" r:id="rId35"/>
    <p:sldId id="259" r:id="rId36"/>
    <p:sldId id="360" r:id="rId37"/>
    <p:sldId id="361" r:id="rId38"/>
    <p:sldId id="394" r:id="rId39"/>
    <p:sldId id="369" r:id="rId40"/>
    <p:sldId id="395" r:id="rId41"/>
    <p:sldId id="362" r:id="rId42"/>
    <p:sldId id="363" r:id="rId43"/>
    <p:sldId id="364" r:id="rId44"/>
    <p:sldId id="376" r:id="rId45"/>
    <p:sldId id="387" r:id="rId46"/>
    <p:sldId id="390" r:id="rId47"/>
    <p:sldId id="388" r:id="rId48"/>
    <p:sldId id="377" r:id="rId49"/>
    <p:sldId id="378" r:id="rId50"/>
    <p:sldId id="380" r:id="rId51"/>
    <p:sldId id="381" r:id="rId52"/>
    <p:sldId id="382" r:id="rId53"/>
    <p:sldId id="391" r:id="rId54"/>
    <p:sldId id="392" r:id="rId55"/>
    <p:sldId id="389" r:id="rId56"/>
    <p:sldId id="383" r:id="rId57"/>
    <p:sldId id="26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9</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39</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10/28/2021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lnSpcReduction="10000"/>
          </a:bodyPr>
          <a:lstStyle/>
          <a:p>
            <a:r>
              <a:rPr lang="en-US" sz="2000" dirty="0" smtClean="0"/>
              <a:t>Quantitative Strategy Development</a:t>
            </a:r>
          </a:p>
          <a:p>
            <a:r>
              <a:rPr lang="en-US" sz="2000" dirty="0" smtClean="0">
                <a:solidFill>
                  <a:srgbClr val="FFC000"/>
                </a:solidFill>
              </a:rPr>
              <a:t>Equity Strategy Research &amp; Development</a:t>
            </a:r>
          </a:p>
          <a:p>
            <a:r>
              <a:rPr lang="en-US" sz="1500" i="1" dirty="0" smtClean="0"/>
              <a:t>Machine Learning Algorithm</a:t>
            </a:r>
            <a:r>
              <a:rPr lang="en-US" sz="1500" dirty="0" smtClean="0"/>
              <a:t> </a:t>
            </a:r>
          </a:p>
          <a:p>
            <a:r>
              <a:rPr lang="en-US" sz="1500" dirty="0" smtClean="0"/>
              <a:t>Option Adjusted Spreads To Predict Equity Market States</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Approach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1066800" y="838200"/>
            <a:ext cx="33528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3200400" y="685800"/>
            <a:ext cx="5562600" cy="5486400"/>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r>
              <a:rPr lang="en-CA" sz="1200" dirty="0">
                <a:solidFill>
                  <a:srgbClr val="FFC000"/>
                </a:solidFill>
              </a:rPr>
              <a:t>990 Naïve Lagged Model Versions Based On In-Sample Data</a:t>
            </a:r>
            <a:r>
              <a:rPr lang="en-CA" sz="1200" dirty="0"/>
              <a:t>	</a:t>
            </a:r>
          </a:p>
          <a:p>
            <a:pPr marL="742950" lvl="1" indent="-285750" algn="l">
              <a:buFont typeface="Wingdings" panose="05000000000000000000" pitchFamily="2" charset="2"/>
              <a:buChar char="Ø"/>
            </a:pPr>
            <a:r>
              <a:rPr lang="en-CA" sz="1100" dirty="0" smtClean="0"/>
              <a:t>Use </a:t>
            </a:r>
            <a:r>
              <a:rPr lang="en-CA" sz="1100" dirty="0"/>
              <a:t>the same Naïve Model Parameters for all lags	</a:t>
            </a:r>
          </a:p>
          <a:p>
            <a:pPr marL="742950" lvl="1" indent="-285750" algn="l">
              <a:buFont typeface="Wingdings" panose="05000000000000000000" pitchFamily="2" charset="2"/>
              <a:buChar char="Ø"/>
            </a:pPr>
            <a:r>
              <a:rPr lang="en-CA" sz="1100" dirty="0" smtClean="0"/>
              <a:t>The </a:t>
            </a:r>
            <a:r>
              <a:rPr lang="en-CA" sz="1100" dirty="0"/>
              <a:t>lagged version that produced the highest annual return expectation over this period was selected for forward testing</a:t>
            </a:r>
            <a:r>
              <a:rPr lang="en-CA" sz="800" dirty="0"/>
              <a:t>	</a:t>
            </a:r>
          </a:p>
          <a:p>
            <a:pPr marL="742950" lvl="1" indent="-285750" algn="l">
              <a:buFont typeface="Wingdings" panose="05000000000000000000" pitchFamily="2" charset="2"/>
              <a:buChar char="Ø"/>
            </a:pPr>
            <a:endParaRPr lang="en-CA" sz="800" dirty="0" smtClean="0"/>
          </a:p>
          <a:p>
            <a:pPr marL="742950" lvl="1" indent="-285750" algn="l">
              <a:buFont typeface="Wingdings" panose="05000000000000000000" pitchFamily="2" charset="2"/>
              <a:buChar char="Ø"/>
            </a:pPr>
            <a:endParaRPr lang="en-CA" sz="1200" dirty="0"/>
          </a:p>
          <a:p>
            <a:pPr marL="285750" indent="-285750" algn="l">
              <a:buFont typeface="Wingdings" panose="05000000000000000000" pitchFamily="2" charset="2"/>
              <a:buChar char="Ø"/>
            </a:pPr>
            <a:r>
              <a:rPr lang="en-CA" sz="1200" dirty="0">
                <a:solidFill>
                  <a:srgbClr val="FFC000"/>
                </a:solidFill>
              </a:rPr>
              <a:t>990 Optimal Lagged Model Versions Based on In-Sample Data</a:t>
            </a:r>
            <a:r>
              <a:rPr lang="en-CA" sz="1200" dirty="0"/>
              <a:t>	</a:t>
            </a:r>
          </a:p>
          <a:p>
            <a:pPr marL="742950" lvl="1" indent="-285750" algn="l">
              <a:buFont typeface="Wingdings" panose="05000000000000000000" pitchFamily="2" charset="2"/>
              <a:buChar char="Ø"/>
            </a:pPr>
            <a:r>
              <a:rPr lang="en-CA" sz="1100" dirty="0" smtClean="0"/>
              <a:t>Iterative </a:t>
            </a:r>
            <a:r>
              <a:rPr lang="en-CA" sz="1100" dirty="0"/>
              <a:t>approach	</a:t>
            </a:r>
            <a:endParaRPr lang="en-CA" sz="1100" dirty="0" smtClean="0"/>
          </a:p>
          <a:p>
            <a:pPr marL="742950" lvl="1" indent="-285750" algn="l">
              <a:buFont typeface="Wingdings" panose="05000000000000000000" pitchFamily="2" charset="2"/>
              <a:buChar char="Ø"/>
            </a:pPr>
            <a:endParaRPr lang="en-CA" sz="1100" dirty="0"/>
          </a:p>
          <a:p>
            <a:pPr marL="742950" lvl="1" indent="-285750" algn="l">
              <a:buFont typeface="Wingdings" panose="05000000000000000000" pitchFamily="2" charset="2"/>
              <a:buChar char="Ø"/>
            </a:pPr>
            <a:r>
              <a:rPr lang="en-CA" sz="1100" dirty="0" smtClean="0"/>
              <a:t>Use </a:t>
            </a:r>
            <a:r>
              <a:rPr lang="en-CA" sz="1100" dirty="0" err="1"/>
              <a:t>RandomizedSearchCV</a:t>
            </a:r>
            <a:r>
              <a:rPr lang="en-CA" sz="1100" dirty="0"/>
              <a:t> &amp; the </a:t>
            </a:r>
            <a:r>
              <a:rPr lang="en-CA" sz="1100" dirty="0" err="1"/>
              <a:t>best_params</a:t>
            </a:r>
            <a:r>
              <a:rPr lang="en-CA" sz="1100" dirty="0"/>
              <a:t>_ method to determine Random Forest Classifier parameter settings for each lag on each day in </a:t>
            </a:r>
            <a:r>
              <a:rPr lang="en-CA" sz="1100" dirty="0" smtClean="0"/>
              <a:t>period</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the mean parameter value, across all lags, for each of the following parameters	</a:t>
            </a:r>
          </a:p>
          <a:p>
            <a:pPr marL="1200150" lvl="2" indent="-285750" algn="l">
              <a:buFont typeface="Wingdings" panose="05000000000000000000" pitchFamily="2" charset="2"/>
              <a:buChar char="Ø"/>
            </a:pPr>
            <a:r>
              <a:rPr lang="en-CA" sz="1100" dirty="0" err="1" smtClean="0"/>
              <a:t>max_depth</a:t>
            </a:r>
            <a:r>
              <a:rPr lang="en-CA" sz="1100" dirty="0"/>
              <a:t>, </a:t>
            </a:r>
            <a:r>
              <a:rPr lang="en-CA" sz="1100" dirty="0" err="1"/>
              <a:t>max_features</a:t>
            </a:r>
            <a:r>
              <a:rPr lang="en-CA" sz="1100" dirty="0"/>
              <a:t>, </a:t>
            </a:r>
            <a:r>
              <a:rPr lang="en-CA" sz="1100" dirty="0" err="1"/>
              <a:t>n_estimators</a:t>
            </a:r>
            <a:r>
              <a:rPr lang="en-CA" sz="1100" dirty="0"/>
              <a:t>, and </a:t>
            </a:r>
            <a:r>
              <a:rPr lang="en-CA" sz="1100" dirty="0" err="1"/>
              <a:t>min_samples_split</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Train </a:t>
            </a:r>
            <a:r>
              <a:rPr lang="en-CA" sz="1100" dirty="0"/>
              <a:t>and Test each lag on each in-sample testing date using the mean parameter values	</a:t>
            </a:r>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each lags mean annual return during the in-sample testing period	</a:t>
            </a:r>
          </a:p>
          <a:p>
            <a:pPr marL="742950" lvl="1" indent="-285750" algn="l">
              <a:buFont typeface="Wingdings" panose="05000000000000000000" pitchFamily="2" charset="2"/>
              <a:buChar char="Ø"/>
            </a:pPr>
            <a:r>
              <a:rPr lang="en-CA" sz="1100" dirty="0" smtClean="0"/>
              <a:t>Select </a:t>
            </a:r>
            <a:r>
              <a:rPr lang="en-CA" sz="1100" dirty="0"/>
              <a:t>the lag that produced the highest expected annual return during the in-sample testing period	</a:t>
            </a:r>
            <a:endParaRPr lang="en-CA" sz="11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742950" lvl="1" indent="-285750" algn="l">
              <a:buFont typeface="Wingdings" panose="05000000000000000000" pitchFamily="2" charset="2"/>
              <a:buChar char="Ø"/>
            </a:pPr>
            <a:endParaRPr lang="en-CA" sz="1100" dirty="0" smtClean="0"/>
          </a:p>
        </p:txBody>
      </p:sp>
      <p:graphicFrame>
        <p:nvGraphicFramePr>
          <p:cNvPr id="2" name="Table 1"/>
          <p:cNvGraphicFramePr>
            <a:graphicFrameLocks noGrp="1"/>
          </p:cNvGraphicFramePr>
          <p:nvPr>
            <p:extLst>
              <p:ext uri="{D42A27DB-BD31-4B8C-83A1-F6EECF244321}">
                <p14:modId xmlns:p14="http://schemas.microsoft.com/office/powerpoint/2010/main" val="2840343172"/>
              </p:ext>
            </p:extLst>
          </p:nvPr>
        </p:nvGraphicFramePr>
        <p:xfrm>
          <a:off x="457200" y="685800"/>
          <a:ext cx="2667000" cy="5486400"/>
        </p:xfrm>
        <a:graphic>
          <a:graphicData uri="http://schemas.openxmlformats.org/drawingml/2006/table">
            <a:tbl>
              <a:tblPr>
                <a:tableStyleId>{5C22544A-7EE6-4342-B048-85BDC9FD1C3A}</a:tableStyleId>
              </a:tblPr>
              <a:tblGrid>
                <a:gridCol w="1955800"/>
                <a:gridCol w="711200"/>
              </a:tblGrid>
              <a:tr h="389433">
                <a:tc gridSpan="2">
                  <a:txBody>
                    <a:bodyPr/>
                    <a:lstStyle/>
                    <a:p>
                      <a:pPr algn="ctr" fontAlgn="ctr"/>
                      <a:r>
                        <a:rPr lang="en-US" sz="1100" u="none" strike="noStrike" dirty="0">
                          <a:effectLst/>
                        </a:rPr>
                        <a:t>In-Sample Testing</a:t>
                      </a:r>
                      <a:endParaRPr lang="en-US" sz="1100" b="1" i="0" u="none" strike="noStrike" dirty="0">
                        <a:solidFill>
                          <a:srgbClr val="000000"/>
                        </a:solidFill>
                        <a:effectLst/>
                        <a:latin typeface="Arial Narrow"/>
                      </a:endParaRPr>
                    </a:p>
                  </a:txBody>
                  <a:tcPr marL="9525" marR="9525" marT="9525" marB="0" anchor="ctr"/>
                </a:tc>
                <a:tc hMerge="1">
                  <a:txBody>
                    <a:bodyPr/>
                    <a:lstStyle/>
                    <a:p>
                      <a:endParaRPr lang="en-US"/>
                    </a:p>
                  </a:txBody>
                  <a:tcPr/>
                </a:tc>
              </a:tr>
              <a:tr h="389433">
                <a:tc>
                  <a:txBody>
                    <a:bodyPr/>
                    <a:lstStyle/>
                    <a:p>
                      <a:pPr algn="l" fontAlgn="ctr"/>
                      <a:r>
                        <a:rPr lang="en-US" sz="1100" u="none" strike="noStrike">
                          <a:effectLst/>
                        </a:rPr>
                        <a:t>Testing End Date</a:t>
                      </a:r>
                      <a:endParaRPr lang="en-US" sz="1100" b="1"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Lags</a:t>
                      </a:r>
                      <a:endParaRPr lang="en-US" sz="1100" b="1"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Wednesday, October 6,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7,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8,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11,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12,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423771">
                <a:tc>
                  <a:txBody>
                    <a:bodyPr/>
                    <a:lstStyle/>
                    <a:p>
                      <a:pPr algn="l" fontAlgn="ctr"/>
                      <a:r>
                        <a:rPr lang="en-US" sz="1100" u="none" strike="noStrike">
                          <a:effectLst/>
                        </a:rPr>
                        <a:t>Wednesday, October 13,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14,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b="1" u="none" strike="noStrike" dirty="0">
                          <a:effectLst/>
                        </a:rPr>
                        <a:t>Total Model Versions</a:t>
                      </a:r>
                      <a:endParaRPr lang="en-US" sz="1100" b="1" i="0" u="none" strike="noStrike" dirty="0">
                        <a:solidFill>
                          <a:srgbClr val="000000"/>
                        </a:solidFill>
                        <a:effectLst/>
                        <a:latin typeface="Arial Narrow"/>
                      </a:endParaRPr>
                    </a:p>
                  </a:txBody>
                  <a:tcPr marL="9525" marR="9525" marT="9525" marB="0" anchor="ctr"/>
                </a:tc>
                <a:tc>
                  <a:txBody>
                    <a:bodyPr/>
                    <a:lstStyle/>
                    <a:p>
                      <a:pPr algn="ctr" fontAlgn="ctr"/>
                      <a:r>
                        <a:rPr lang="en-US" sz="1100" b="1" u="none" strike="noStrike" dirty="0">
                          <a:effectLst/>
                        </a:rPr>
                        <a:t>990</a:t>
                      </a:r>
                      <a:endParaRPr lang="en-US" sz="1100" b="1" i="0" u="none" strike="noStrike" dirty="0">
                        <a:solidFill>
                          <a:srgbClr val="000000"/>
                        </a:solidFill>
                        <a:effectLst/>
                        <a:latin typeface="Arial Narrow"/>
                      </a:endParaRPr>
                    </a:p>
                  </a:txBody>
                  <a:tcPr marL="9525" marR="9525" marT="9525" marB="0" anchor="ctr"/>
                </a:tc>
              </a:tr>
            </a:tbl>
          </a:graphicData>
        </a:graphic>
      </p:graphicFrame>
    </p:spTree>
    <p:extLst>
      <p:ext uri="{BB962C8B-B14F-4D97-AF65-F5344CB8AC3E}">
        <p14:creationId xmlns:p14="http://schemas.microsoft.com/office/powerpoint/2010/main" val="42719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Although </a:t>
            </a:r>
            <a:r>
              <a:rPr lang="en-CA" sz="1800" dirty="0" smtClean="0"/>
              <a:t>the current objective is Annual Return, </a:t>
            </a:r>
            <a:r>
              <a:rPr lang="en-CA" sz="1800" dirty="0" smtClean="0"/>
              <a:t>additional </a:t>
            </a:r>
            <a:r>
              <a:rPr lang="en-CA" sz="1800" dirty="0"/>
              <a:t>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sufficient risk </a:t>
            </a:r>
            <a:r>
              <a:rPr lang="en-CA" sz="1800" dirty="0" err="1" smtClean="0"/>
              <a:t>premia</a:t>
            </a:r>
            <a:r>
              <a:rPr lang="en-CA" sz="1800" dirty="0"/>
              <a:t> </a:t>
            </a:r>
            <a:r>
              <a:rPr lang="en-CA" sz="1800" dirty="0" smtClean="0"/>
              <a:t>to be used for predictive purposes</a:t>
            </a:r>
          </a:p>
          <a:p>
            <a:pPr marL="1200150" lvl="2" indent="-285750" algn="l">
              <a:buFont typeface="Wingdings" panose="05000000000000000000" pitchFamily="2" charset="2"/>
              <a:buChar char="Ø"/>
            </a:pPr>
            <a:r>
              <a:rPr lang="en-CA" sz="1200" dirty="0" smtClean="0"/>
              <a:t>Credit Risk Premiums via use of different rating indices</a:t>
            </a:r>
          </a:p>
          <a:p>
            <a:pPr marL="1200150" lvl="2" indent="-285750" algn="l">
              <a:buFont typeface="Wingdings" panose="05000000000000000000" pitchFamily="2" charset="2"/>
              <a:buChar char="Ø"/>
            </a:pPr>
            <a:r>
              <a:rPr lang="en-CA" sz="1200" dirty="0" smtClean="0"/>
              <a:t>Interest Rate Risk Premiums (Duration Risk) via nature of fixed income instruments</a:t>
            </a:r>
          </a:p>
          <a:p>
            <a:pPr marL="1200150" lvl="2" indent="-285750" algn="l">
              <a:buFont typeface="Wingdings" panose="05000000000000000000" pitchFamily="2" charset="2"/>
              <a:buChar char="Ø"/>
            </a:pPr>
            <a:r>
              <a:rPr lang="en-CA" sz="1200" dirty="0" smtClean="0"/>
              <a:t>Liquidity Risk Premium (Off-the -run vs. On-the-run, Flight to quality) via investor preference during market distressed periods</a:t>
            </a:r>
          </a:p>
          <a:p>
            <a:pPr marL="1200150" lvl="2" indent="-285750" algn="l">
              <a:buFont typeface="Wingdings" panose="05000000000000000000" pitchFamily="2" charset="2"/>
              <a:buChar char="Ø"/>
            </a:pPr>
            <a:r>
              <a:rPr lang="en-CA" sz="1200" dirty="0" smtClean="0"/>
              <a:t>Changes in option premiums during varying market environments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solidFill>
                  <a:srgbClr val="FFC000"/>
                </a:solidFill>
              </a:rPr>
              <a:t>predict a non-linear negative link between the default likelihood and asset value of a firm</a:t>
            </a:r>
            <a:r>
              <a:rPr lang="en-CA" sz="1400" dirty="0" smtClean="0">
                <a:solidFill>
                  <a:srgbClr val="FFC000"/>
                </a:solidFill>
              </a:rPr>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Approach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1066800" y="838200"/>
            <a:ext cx="33528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457200" y="685800"/>
            <a:ext cx="8305800" cy="5486400"/>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200" dirty="0" smtClean="0"/>
          </a:p>
          <a:p>
            <a:pPr marL="742950" lvl="1" indent="-285750" algn="l">
              <a:buFont typeface="Wingdings" panose="05000000000000000000" pitchFamily="2" charset="2"/>
              <a:buChar char="Ø"/>
            </a:pPr>
            <a:endParaRPr lang="en-CA" sz="1100" dirty="0" smtClean="0"/>
          </a:p>
        </p:txBody>
      </p:sp>
      <p:graphicFrame>
        <p:nvGraphicFramePr>
          <p:cNvPr id="8" name="Table 7"/>
          <p:cNvGraphicFramePr>
            <a:graphicFrameLocks noGrp="1"/>
          </p:cNvGraphicFramePr>
          <p:nvPr>
            <p:extLst>
              <p:ext uri="{D42A27DB-BD31-4B8C-83A1-F6EECF244321}">
                <p14:modId xmlns:p14="http://schemas.microsoft.com/office/powerpoint/2010/main" val="4270757984"/>
              </p:ext>
            </p:extLst>
          </p:nvPr>
        </p:nvGraphicFramePr>
        <p:xfrm>
          <a:off x="457200" y="1544638"/>
          <a:ext cx="8229598" cy="3767498"/>
        </p:xfrm>
        <a:graphic>
          <a:graphicData uri="http://schemas.openxmlformats.org/drawingml/2006/table">
            <a:tbl>
              <a:tblPr>
                <a:tableStyleId>{5C22544A-7EE6-4342-B048-85BDC9FD1C3A}</a:tableStyleId>
              </a:tblPr>
              <a:tblGrid>
                <a:gridCol w="802690"/>
                <a:gridCol w="243239"/>
                <a:gridCol w="697286"/>
                <a:gridCol w="591882"/>
                <a:gridCol w="705394"/>
                <a:gridCol w="778366"/>
                <a:gridCol w="875662"/>
                <a:gridCol w="689178"/>
                <a:gridCol w="689178"/>
                <a:gridCol w="794582"/>
                <a:gridCol w="705394"/>
                <a:gridCol w="348644"/>
                <a:gridCol w="308103"/>
              </a:tblGrid>
              <a:tr h="269107">
                <a:tc gridSpan="13">
                  <a:txBody>
                    <a:bodyPr/>
                    <a:lstStyle/>
                    <a:p>
                      <a:pPr algn="ctr" fontAlgn="ctr"/>
                      <a:r>
                        <a:rPr lang="en-CA" sz="900" b="1" u="none" strike="noStrike" dirty="0">
                          <a:effectLst/>
                        </a:rPr>
                        <a:t>Optimal Model Example:  Mean Annual Return Highest for Feature Lag </a:t>
                      </a:r>
                      <a:r>
                        <a:rPr lang="en-CA" sz="900" b="1" u="none" strike="noStrike" dirty="0" smtClean="0">
                          <a:effectLst/>
                        </a:rPr>
                        <a:t>30 During In-Sample</a:t>
                      </a:r>
                      <a:r>
                        <a:rPr lang="en-CA" sz="900" b="1" u="none" strike="noStrike" baseline="0" dirty="0" smtClean="0">
                          <a:effectLst/>
                        </a:rPr>
                        <a:t> Testing Period</a:t>
                      </a:r>
                      <a:endParaRPr lang="en-CA"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9107">
                <a:tc>
                  <a:txBody>
                    <a:bodyPr/>
                    <a:lstStyle/>
                    <a:p>
                      <a:pPr algn="l" fontAlgn="ctr"/>
                      <a:r>
                        <a:rPr lang="en-US" sz="900" u="none" strike="noStrike">
                          <a:effectLst/>
                        </a:rPr>
                        <a:t>PeriodEndDate</a:t>
                      </a:r>
                      <a:endParaRPr lang="en-US" sz="900" b="1" i="0" u="none" strike="noStrike">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Lag</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n_estimators</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max_depth</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max_features</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Annual Return</a:t>
                      </a:r>
                      <a:endParaRPr lang="en-US" sz="900" b="1" i="0" u="none" strike="noStrike" dirty="0">
                        <a:solidFill>
                          <a:srgbClr val="000000"/>
                        </a:solidFill>
                        <a:effectLst/>
                        <a:latin typeface="Arial Narrow"/>
                      </a:endParaRPr>
                    </a:p>
                  </a:txBody>
                  <a:tcPr marL="8089" marR="8089" marT="8089" marB="0" anchor="ctr">
                    <a:solidFill>
                      <a:srgbClr val="00B050"/>
                    </a:solidFill>
                  </a:tcPr>
                </a:tc>
                <a:tc>
                  <a:txBody>
                    <a:bodyPr/>
                    <a:lstStyle/>
                    <a:p>
                      <a:pPr algn="ctr" fontAlgn="ctr"/>
                      <a:r>
                        <a:rPr lang="en-US" sz="900" u="none" strike="noStrike" dirty="0">
                          <a:effectLst/>
                        </a:rPr>
                        <a:t>Annual Volatility</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Sharpe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Calmar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Max Drawdown</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Sortino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Alpha</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Beta</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r>
              <a:tr h="269107">
                <a:tc>
                  <a:txBody>
                    <a:bodyPr/>
                    <a:lstStyle/>
                    <a:p>
                      <a:pPr algn="l" fontAlgn="ctr"/>
                      <a:r>
                        <a:rPr lang="en-US" sz="900" u="none" strike="noStrike">
                          <a:effectLst/>
                        </a:rPr>
                        <a:t>1-Oct-21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29.723%</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19.018%</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1.464</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1.805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0.702</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4-Oct-21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3</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29.675%</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19.005%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1.802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0.701</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5-Oct-21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29.627%</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18.992%</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6-Oct-21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29.580%</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18.978%</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7-Oct-21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29.532%</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18.965%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2.229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8-Oct-21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29.401%</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18.952%</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1.785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2.222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11-Oct-21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29.021%</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18.945%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1.440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1.762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12-Oct-21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28.862%</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18.933%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1.434</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1.753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2.189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13-Oct-21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28.980%</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1.440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1.760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14-Oct-21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28.934%</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18.907%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1.439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1.757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0.116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0.699</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15-Oct-21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29.234%</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18.898%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1.775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2.217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0.117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0.699</a:t>
                      </a:r>
                      <a:endParaRPr lang="en-US" sz="900" b="0" i="0" u="none" strike="noStrike">
                        <a:solidFill>
                          <a:srgbClr val="000000"/>
                        </a:solidFill>
                        <a:effectLst/>
                        <a:latin typeface="Arial Narrow"/>
                      </a:endParaRPr>
                    </a:p>
                  </a:txBody>
                  <a:tcPr marL="8089" marR="8089" marT="8089" marB="0" anchor="ctr"/>
                </a:tc>
              </a:tr>
              <a:tr h="269107">
                <a:tc gridSpan="5">
                  <a:txBody>
                    <a:bodyPr/>
                    <a:lstStyle/>
                    <a:p>
                      <a:pPr algn="l" fontAlgn="ctr"/>
                      <a:r>
                        <a:rPr lang="en-US" sz="900" b="1" u="none" strike="noStrike" dirty="0">
                          <a:effectLst/>
                        </a:rPr>
                        <a:t>Mean Values</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900" b="1" u="none" strike="noStrike" dirty="0">
                          <a:effectLst/>
                        </a:rPr>
                        <a:t>29.324%</a:t>
                      </a:r>
                      <a:endParaRPr lang="en-US" sz="900" b="1" i="0" u="none" strike="noStrike" dirty="0">
                        <a:solidFill>
                          <a:srgbClr val="000000"/>
                        </a:solidFill>
                        <a:effectLst/>
                        <a:latin typeface="Arial Narrow"/>
                      </a:endParaRPr>
                    </a:p>
                  </a:txBody>
                  <a:tcPr marL="8089" marR="8089" marT="8089" marB="0" anchor="ctr">
                    <a:solidFill>
                      <a:srgbClr val="00B050"/>
                    </a:solidFill>
                  </a:tcPr>
                </a:tc>
                <a:tc>
                  <a:txBody>
                    <a:bodyPr/>
                    <a:lstStyle/>
                    <a:p>
                      <a:pPr algn="ctr" fontAlgn="ctr"/>
                      <a:r>
                        <a:rPr lang="en-US" sz="900" u="none" strike="noStrike" dirty="0">
                          <a:effectLst/>
                        </a:rPr>
                        <a:t>18.956%</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1.452</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1.781</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-16.468%</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2.216</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0.122</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0.700</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r>
            </a:tbl>
          </a:graphicData>
        </a:graphic>
      </p:graphicFrame>
    </p:spTree>
    <p:extLst>
      <p:ext uri="{BB962C8B-B14F-4D97-AF65-F5344CB8AC3E}">
        <p14:creationId xmlns:p14="http://schemas.microsoft.com/office/powerpoint/2010/main" val="7849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39"/>
            <a:ext cx="9144000" cy="45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Post mortem &amp; </a:t>
            </a:r>
            <a:br>
              <a:rPr lang="en-US" sz="2800" dirty="0" smtClean="0"/>
            </a:br>
            <a:r>
              <a:rPr lang="en-US" sz="2800" dirty="0" smtClean="0"/>
              <a:t>future enhancements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336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Post mortem &amp; future enhancements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Develop a more robust averaging period to determine optimal RFC parameters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Calculate mean RFC parameters across different dimension</a:t>
            </a:r>
          </a:p>
          <a:p>
            <a:pPr marL="742950" lvl="1" indent="-285750" algn="l">
              <a:buFont typeface="Wingdings" panose="05000000000000000000" pitchFamily="2" charset="2"/>
              <a:buChar char="Ø"/>
            </a:pPr>
            <a:r>
              <a:rPr lang="en-CA" sz="1400" dirty="0" smtClean="0"/>
              <a:t>Each lags’ own test history averages rather than average across all lags</a:t>
            </a:r>
            <a:endParaRPr lang="en-CA" sz="14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Better control for Naïve RFC parameter settings</a:t>
            </a:r>
          </a:p>
          <a:p>
            <a:pPr marL="742950" lvl="1" indent="-285750" algn="l">
              <a:buFont typeface="Wingdings" panose="05000000000000000000" pitchFamily="2" charset="2"/>
              <a:buChar char="Ø"/>
            </a:pPr>
            <a:r>
              <a:rPr lang="en-CA" sz="1400" dirty="0" smtClean="0"/>
              <a:t>Explicitly state all the Naïve parameter settings to ensure reproducibility of results</a:t>
            </a:r>
          </a:p>
          <a:p>
            <a:pPr marL="742950" lvl="1" indent="-285750" algn="l">
              <a:buFont typeface="Wingdings" panose="05000000000000000000" pitchFamily="2" charset="2"/>
              <a:buChar char="Ø"/>
            </a:pPr>
            <a:r>
              <a:rPr lang="en-CA" sz="1400" dirty="0" smtClean="0"/>
              <a:t>It is believed that the </a:t>
            </a:r>
            <a:r>
              <a:rPr lang="en-CA" sz="1400" dirty="0" err="1" smtClean="0"/>
              <a:t>max_features</a:t>
            </a:r>
            <a:r>
              <a:rPr lang="en-CA" sz="1400" dirty="0" smtClean="0"/>
              <a:t> </a:t>
            </a:r>
            <a:r>
              <a:rPr lang="en-CA" sz="1400" dirty="0"/>
              <a:t>= 'auto‘ </a:t>
            </a:r>
            <a:r>
              <a:rPr lang="en-CA" sz="1400" dirty="0" smtClean="0"/>
              <a:t> created these issues</a:t>
            </a:r>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Use findings from feature set analysis and feature importance to reduce the feature set </a:t>
            </a:r>
          </a:p>
          <a:p>
            <a:pPr marL="742950" lvl="1" indent="-285750" algn="l">
              <a:buFont typeface="Wingdings" panose="05000000000000000000" pitchFamily="2" charset="2"/>
              <a:buChar char="Ø"/>
            </a:pPr>
            <a:r>
              <a:rPr lang="en-CA" sz="1200" dirty="0"/>
              <a:t>Feature 0 Index: ICE </a:t>
            </a:r>
            <a:r>
              <a:rPr lang="en-CA" sz="1200" dirty="0" err="1"/>
              <a:t>BofA</a:t>
            </a:r>
            <a:r>
              <a:rPr lang="en-CA" sz="1200" dirty="0"/>
              <a:t> US High Yield Index Option-Adjusted Spread (BAMLH0A0HYM2)</a:t>
            </a:r>
          </a:p>
          <a:p>
            <a:pPr marL="742950" lvl="1" indent="-285750" algn="l">
              <a:buFont typeface="Wingdings" panose="05000000000000000000" pitchFamily="2" charset="2"/>
              <a:buChar char="Ø"/>
            </a:pPr>
            <a:r>
              <a:rPr lang="en-CA" sz="1200" dirty="0"/>
              <a:t>Feature 3 Index: ICE </a:t>
            </a:r>
            <a:r>
              <a:rPr lang="en-CA" sz="1200" dirty="0" err="1"/>
              <a:t>BofA</a:t>
            </a:r>
            <a:r>
              <a:rPr lang="en-CA" sz="1200" dirty="0"/>
              <a:t> BB US High Yield Index Option-Adjusted Spread (BAMLH0A1HYBB)</a:t>
            </a:r>
          </a:p>
          <a:p>
            <a:pPr marL="742950" lvl="1" indent="-285750" algn="l">
              <a:buFont typeface="Wingdings" panose="05000000000000000000" pitchFamily="2" charset="2"/>
              <a:buChar char="Ø"/>
            </a:pPr>
            <a:r>
              <a:rPr lang="en-CA" sz="1200" dirty="0"/>
              <a:t>Feature 4 Index: ICE </a:t>
            </a:r>
            <a:r>
              <a:rPr lang="en-CA" sz="1200" dirty="0" err="1"/>
              <a:t>BofA</a:t>
            </a:r>
            <a:r>
              <a:rPr lang="en-CA" sz="1200" dirty="0"/>
              <a:t> CCC &amp; Lower US High Yield Index Option-Adjusted Spread (BAMLH0A3HYC)</a:t>
            </a:r>
            <a:endParaRPr lang="en-CA" sz="12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1680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a:t>
            </a:r>
            <a:r>
              <a:rPr lang="en-US" sz="2800" dirty="0" smtClean="0"/>
              <a:t>hypothesis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solidFill>
                  <a:srgbClr val="FFC000"/>
                </a:solidFill>
              </a:rPr>
              <a:t>The daily rate of changes for OAS (Risk Measure) are expected to predict the future state of the equity market.</a:t>
            </a: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The use of lagged values for the OAS and the Random Forest Classifier Model can be used to make these predictions.</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Random Forest Classifier Model parameters can be optimized to produce a superior annual rate of return as compared to naively setting parameters or using a buy-and-hold strategy for the equity security.</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4116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2466</TotalTime>
  <Words>3939</Words>
  <Application>Microsoft Office PowerPoint</Application>
  <PresentationFormat>On-screen Show (4:3)</PresentationFormat>
  <Paragraphs>1133</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Apex</vt:lpstr>
      <vt:lpstr>GRD global Capital Advisors</vt:lpstr>
      <vt:lpstr>Project hypothesis</vt:lpstr>
      <vt:lpstr>Project hypothesis</vt:lpstr>
      <vt:lpstr>Project hypothesis</vt:lpstr>
      <vt:lpstr>Project hypothesis</vt:lpstr>
      <vt:lpstr>Project hypothesis summary</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In-Sample Approach Summary</vt:lpstr>
      <vt:lpstr>Creating baseline comparisons</vt:lpstr>
      <vt:lpstr>In-Sample Approach Summary</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Post mortem &amp;  future enhancements</vt:lpstr>
      <vt:lpstr>Post mortem &amp; future enhancements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191</cp:revision>
  <dcterms:created xsi:type="dcterms:W3CDTF">2021-09-05T12:35:49Z</dcterms:created>
  <dcterms:modified xsi:type="dcterms:W3CDTF">2021-10-28T13:21:13Z</dcterms:modified>
</cp:coreProperties>
</file>