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26" r:id="rId3"/>
    <p:sldId id="327" r:id="rId4"/>
    <p:sldId id="328" r:id="rId5"/>
    <p:sldId id="346" r:id="rId6"/>
    <p:sldId id="343" r:id="rId7"/>
    <p:sldId id="344" r:id="rId8"/>
    <p:sldId id="345" r:id="rId9"/>
    <p:sldId id="268" r:id="rId10"/>
    <p:sldId id="335" r:id="rId11"/>
    <p:sldId id="348" r:id="rId12"/>
    <p:sldId id="350" r:id="rId13"/>
    <p:sldId id="351" r:id="rId14"/>
    <p:sldId id="353" r:id="rId15"/>
    <p:sldId id="347" r:id="rId16"/>
    <p:sldId id="349" r:id="rId17"/>
    <p:sldId id="352" r:id="rId18"/>
    <p:sldId id="354" r:id="rId19"/>
    <p:sldId id="355" r:id="rId20"/>
    <p:sldId id="356" r:id="rId21"/>
    <p:sldId id="357" r:id="rId22"/>
    <p:sldId id="358" r:id="rId23"/>
    <p:sldId id="359" r:id="rId24"/>
    <p:sldId id="370" r:id="rId25"/>
    <p:sldId id="371" r:id="rId26"/>
    <p:sldId id="372" r:id="rId27"/>
    <p:sldId id="373" r:id="rId28"/>
    <p:sldId id="374" r:id="rId29"/>
    <p:sldId id="375" r:id="rId30"/>
    <p:sldId id="384" r:id="rId31"/>
    <p:sldId id="385" r:id="rId32"/>
    <p:sldId id="386" r:id="rId33"/>
    <p:sldId id="269" r:id="rId34"/>
    <p:sldId id="259" r:id="rId35"/>
    <p:sldId id="360" r:id="rId36"/>
    <p:sldId id="361" r:id="rId37"/>
    <p:sldId id="362" r:id="rId38"/>
    <p:sldId id="363" r:id="rId39"/>
    <p:sldId id="369" r:id="rId40"/>
    <p:sldId id="364" r:id="rId41"/>
    <p:sldId id="376" r:id="rId42"/>
    <p:sldId id="387" r:id="rId43"/>
    <p:sldId id="390" r:id="rId44"/>
    <p:sldId id="388" r:id="rId45"/>
    <p:sldId id="377" r:id="rId46"/>
    <p:sldId id="378" r:id="rId47"/>
    <p:sldId id="380" r:id="rId48"/>
    <p:sldId id="381" r:id="rId49"/>
    <p:sldId id="382" r:id="rId50"/>
    <p:sldId id="389" r:id="rId51"/>
    <p:sldId id="383" r:id="rId52"/>
    <p:sldId id="2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6</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39</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10/27/2021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fontScale="92500" lnSpcReduction="20000"/>
          </a:bodyPr>
          <a:lstStyle/>
          <a:p>
            <a:r>
              <a:rPr lang="en-US" sz="2000" dirty="0" smtClean="0"/>
              <a:t>Quantitative Strategy Development</a:t>
            </a:r>
          </a:p>
          <a:p>
            <a:r>
              <a:rPr lang="en-US" sz="2000" dirty="0" smtClean="0">
                <a:solidFill>
                  <a:srgbClr val="FFC000"/>
                </a:solidFill>
              </a:rPr>
              <a:t>Equity Research &amp; Development Group</a:t>
            </a:r>
          </a:p>
          <a:p>
            <a:r>
              <a:rPr lang="en-US" sz="2000" dirty="0" smtClean="0"/>
              <a:t>Machine Learning Algorithm For </a:t>
            </a:r>
          </a:p>
          <a:p>
            <a:r>
              <a:rPr lang="en-US" sz="2000" dirty="0" smtClean="0"/>
              <a:t>Option Adjusted Spreads &amp; Equity Market Performance</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solidFill>
                  <a:srgbClr val="FFC000"/>
                </a:solidFill>
              </a:rPr>
              <a:t>Group XXX</a:t>
            </a:r>
          </a:p>
          <a:p>
            <a:r>
              <a:rPr lang="en-US" sz="2000" dirty="0" smtClean="0"/>
              <a:t>Antonio 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a:t>Additional 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additional risk </a:t>
            </a:r>
            <a:r>
              <a:rPr lang="en-CA" sz="1800" dirty="0" err="1" smtClean="0"/>
              <a:t>premia</a:t>
            </a:r>
            <a:r>
              <a:rPr lang="en-CA" sz="1800" dirty="0" smtClean="0"/>
              <a:t>:</a:t>
            </a:r>
          </a:p>
          <a:p>
            <a:pPr marL="1200150" lvl="2" indent="-285750" algn="l">
              <a:buFont typeface="Wingdings" panose="05000000000000000000" pitchFamily="2" charset="2"/>
              <a:buChar char="Ø"/>
            </a:pPr>
            <a:r>
              <a:rPr lang="en-CA" sz="1200" dirty="0" smtClean="0"/>
              <a:t>Credit Risk Premium</a:t>
            </a:r>
          </a:p>
          <a:p>
            <a:pPr marL="1200150" lvl="2" indent="-285750" algn="l">
              <a:buFont typeface="Wingdings" panose="05000000000000000000" pitchFamily="2" charset="2"/>
              <a:buChar char="Ø"/>
            </a:pPr>
            <a:r>
              <a:rPr lang="en-CA" sz="1200" dirty="0" smtClean="0"/>
              <a:t>Interest Rate Risk Premium (Duration Risk)</a:t>
            </a:r>
          </a:p>
          <a:p>
            <a:pPr marL="1200150" lvl="2" indent="-285750" algn="l">
              <a:buFont typeface="Wingdings" panose="05000000000000000000" pitchFamily="2" charset="2"/>
              <a:buChar char="Ø"/>
            </a:pPr>
            <a:r>
              <a:rPr lang="en-CA" sz="1200" dirty="0" smtClean="0"/>
              <a:t>Liquidity Risk Premium (Off-the -run vs. On-the-run, Flight to quality)</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Existing Empirical 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t>predict a non-linear negative link between the default likelihood and asset value of a firm</a:t>
            </a:r>
            <a:r>
              <a:rPr lang="en-CA" sz="1400" dirty="0" smtClean="0"/>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a:solidFill>
                  <a:srgbClr val="FFC000"/>
                </a:solidFill>
              </a:rPr>
              <a:t>Were strategy returns earned during volatile periods?</a:t>
            </a:r>
          </a:p>
          <a:p>
            <a:pPr marL="285750" indent="-285750" algn="l" fontAlgn="base">
              <a:buFont typeface="Wingdings" panose="05000000000000000000" pitchFamily="2" charset="2"/>
              <a:buChar char="Ø"/>
            </a:pPr>
            <a:r>
              <a:rPr lang="en-CA" sz="1200" dirty="0">
                <a:solidFill>
                  <a:srgbClr val="FFC000"/>
                </a:solidFill>
              </a:rPr>
              <a:t>Were strategy returns earned during up markets or down markets?</a:t>
            </a:r>
          </a:p>
          <a:p>
            <a:pPr marL="285750" indent="-285750" algn="l" fontAlgn="base">
              <a:buFont typeface="Wingdings" panose="05000000000000000000" pitchFamily="2" charset="2"/>
              <a:buChar char="Ø"/>
            </a:pPr>
            <a:r>
              <a:rPr lang="en-CA" sz="1200" dirty="0">
                <a:solidFill>
                  <a:srgbClr val="FFC000"/>
                </a:solidFill>
              </a:rPr>
              <a:t>Are there periods where one outperforms the other and how consistently does this occur</a:t>
            </a:r>
            <a:r>
              <a:rPr lang="en-CA" sz="1200" dirty="0" smtClean="0">
                <a:solidFill>
                  <a:srgbClr val="FFC000"/>
                </a:solidFill>
              </a:rPr>
              <a:t>?</a:t>
            </a: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p>
          <a:p>
            <a:pPr algn="l" fontAlgn="base"/>
            <a:endParaRPr lang="en-CA" sz="1400" dirty="0" smtClean="0"/>
          </a:p>
          <a:p>
            <a:pPr marL="285750" indent="-285750" algn="l" fontAlgn="base">
              <a:buFont typeface="Wingdings" panose="05000000000000000000" pitchFamily="2" charset="2"/>
              <a:buChar char="Ø"/>
            </a:pPr>
            <a:r>
              <a:rPr lang="en-CA" sz="1400" dirty="0" smtClean="0"/>
              <a:t>It 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(which is approximated by the proportion of samples reaching that node</a:t>
            </a:r>
            <a:r>
              <a:rPr lang="en-CA" sz="1400" dirty="0" smtClean="0"/>
              <a:t>) </a:t>
            </a:r>
            <a:r>
              <a:rPr lang="en-CA" sz="1400" dirty="0"/>
              <a:t>averaged 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Optimal Strategy 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1039"/>
            <a:ext cx="9144000" cy="45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2313</TotalTime>
  <Words>3351</Words>
  <Application>Microsoft Office PowerPoint</Application>
  <PresentationFormat>On-screen Show (4:3)</PresentationFormat>
  <Paragraphs>875</Paragraphs>
  <Slides>52</Slides>
  <Notes>4</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Apex</vt:lpstr>
      <vt:lpstr>GRD global Capital Advisors</vt:lpstr>
      <vt:lpstr>Project hypothesis</vt:lpstr>
      <vt:lpstr>Project hypothesis</vt:lpstr>
      <vt:lpstr>Project hypothesis</vt:lpstr>
      <vt:lpstr>Project hypothesis</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Creating baseline comparisons</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177</cp:revision>
  <dcterms:created xsi:type="dcterms:W3CDTF">2021-09-05T12:35:49Z</dcterms:created>
  <dcterms:modified xsi:type="dcterms:W3CDTF">2021-10-27T15:16:04Z</dcterms:modified>
</cp:coreProperties>
</file>