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jpg"/><Relationship Id="rId7" Type="http://schemas.openxmlformats.org/officeDocument/2006/relationships/image" Target="../media/image4.png"/><Relationship Id="rId12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jpg"/><Relationship Id="rId5" Type="http://schemas.openxmlformats.org/officeDocument/2006/relationships/image" Target="../media/image2.png"/><Relationship Id="rId10" Type="http://schemas.openxmlformats.org/officeDocument/2006/relationships/image" Target="../media/image11.jpg"/><Relationship Id="rId4" Type="http://schemas.openxmlformats.org/officeDocument/2006/relationships/image" Target="../media/image9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F20F3-8078-4BFB-A8C7-56A395ED0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559" y="1438921"/>
            <a:ext cx="9416876" cy="2387353"/>
          </a:xfrm>
        </p:spPr>
        <p:txBody>
          <a:bodyPr/>
          <a:lstStyle/>
          <a:p>
            <a:pPr algn="ctr"/>
            <a:r>
              <a:rPr lang="fr-FR" b="1" dirty="0"/>
              <a:t>Neural Network and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57805-E34C-4519-96DB-F4F59CD3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748" y="4173700"/>
            <a:ext cx="8640498" cy="861420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Construction d'un classificateur de photo de scènes naturelles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D9D329-E578-4808-AE9E-7963885F952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31"/>
          <a:stretch/>
        </p:blipFill>
        <p:spPr bwMode="auto">
          <a:xfrm>
            <a:off x="1354237" y="167281"/>
            <a:ext cx="3238500" cy="83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1D6B5F-B569-49EF-B271-39E4EF1E85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8" y="185696"/>
            <a:ext cx="3038475" cy="8197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556F82-F369-4709-B68C-76F64E963F83}"/>
              </a:ext>
            </a:extLst>
          </p:cNvPr>
          <p:cNvSpPr txBox="1"/>
          <p:nvPr/>
        </p:nvSpPr>
        <p:spPr>
          <a:xfrm>
            <a:off x="1316326" y="5969493"/>
            <a:ext cx="955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Baskerville Old Face" panose="02020602080505020303" pitchFamily="18" charset="0"/>
              </a:rPr>
              <a:t>Yann MARTIN D’ESCRIENNE et Yohann TOGNETTI</a:t>
            </a:r>
          </a:p>
        </p:txBody>
      </p:sp>
    </p:spTree>
    <p:extLst>
      <p:ext uri="{BB962C8B-B14F-4D97-AF65-F5344CB8AC3E}">
        <p14:creationId xmlns:p14="http://schemas.microsoft.com/office/powerpoint/2010/main" val="5979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673288-085B-4AF0-AEFE-23B3D483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677" y="2540227"/>
            <a:ext cx="4848596" cy="15348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Résultats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obtenus : </a:t>
            </a:r>
            <a:r>
              <a:rPr lang="en-US" sz="3600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Résultat général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2241E6-302D-491E-B63E-12DED3D3C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68" y="228598"/>
            <a:ext cx="6825141" cy="68251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980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8F4B9-B8E1-4408-881B-C168E9F2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2092"/>
            <a:ext cx="9404723" cy="624683"/>
          </a:xfrm>
        </p:spPr>
        <p:txBody>
          <a:bodyPr/>
          <a:lstStyle/>
          <a:p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Résultats obtenus : </a:t>
            </a:r>
            <a:r>
              <a:rPr lang="fr-FR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Analyse détaillé des classes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715130-0728-4905-8147-DB77FA8D9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27" y="985837"/>
            <a:ext cx="11471648" cy="5735825"/>
          </a:xfrm>
        </p:spPr>
      </p:pic>
    </p:spTree>
    <p:extLst>
      <p:ext uri="{BB962C8B-B14F-4D97-AF65-F5344CB8AC3E}">
        <p14:creationId xmlns:p14="http://schemas.microsoft.com/office/powerpoint/2010/main" val="140366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673F96-7C1A-4A31-9A4B-0F6E89F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142" y="2544282"/>
            <a:ext cx="4366472" cy="10744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Résultats obtenus :</a:t>
            </a:r>
            <a:r>
              <a:rPr lang="en-US" sz="3200" b="0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0" i="0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Analyse détaillé des classes</a:t>
            </a:r>
            <a:endParaRPr lang="en-US" sz="2800" b="0" i="0" kern="12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B54E78-DCE0-406A-8DB2-6FEF35C3F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7463681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50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A362D-84E8-431C-8EE8-C5CE18A3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Les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DE37B-D929-4B4F-92AA-78F9D1E7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9104"/>
            <a:ext cx="9319072" cy="4659296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Travail sur le jeu de données :</a:t>
            </a:r>
          </a:p>
          <a:p>
            <a:pPr marL="0" indent="0">
              <a:buNone/>
            </a:pPr>
            <a:r>
              <a:rPr lang="fr-FR" dirty="0"/>
              <a:t>Supprimer ou déplacer les </a:t>
            </a:r>
            <a:r>
              <a:rPr lang="fr-FR" b="1" dirty="0"/>
              <a:t>images problématiques </a:t>
            </a:r>
            <a:r>
              <a:rPr lang="fr-FR" dirty="0"/>
              <a:t>dans les bonnes catégories permettrait alors à l'IA de </a:t>
            </a:r>
            <a:r>
              <a:rPr lang="fr-FR" b="1" dirty="0"/>
              <a:t>mieux savoir différencier </a:t>
            </a:r>
            <a:r>
              <a:rPr lang="fr-FR" dirty="0"/>
              <a:t>ces différentes images et ainsi obtenir une </a:t>
            </a:r>
            <a:r>
              <a:rPr lang="fr-FR" b="1" dirty="0"/>
              <a:t>meilleure précision</a:t>
            </a:r>
            <a:r>
              <a:rPr lang="fr-FR" dirty="0"/>
              <a:t>. 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Travail sur le modèle :</a:t>
            </a:r>
          </a:p>
          <a:p>
            <a:pPr marL="0" indent="0">
              <a:buNone/>
            </a:pPr>
            <a:r>
              <a:rPr lang="fr-FR" dirty="0"/>
              <a:t>Expérimenter d’autres </a:t>
            </a:r>
            <a:r>
              <a:rPr lang="fr-FR" b="1" dirty="0"/>
              <a:t>possibilités</a:t>
            </a:r>
            <a:r>
              <a:rPr lang="fr-FR" dirty="0"/>
              <a:t> et d'autres </a:t>
            </a:r>
            <a:r>
              <a:rPr lang="fr-FR" b="1" dirty="0"/>
              <a:t>méthodes d'apprentissage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Notre </a:t>
            </a:r>
            <a:r>
              <a:rPr lang="fr-FR" b="1" dirty="0"/>
              <a:t>précision de 87% </a:t>
            </a:r>
            <a:r>
              <a:rPr lang="fr-FR" dirty="0"/>
              <a:t>reste néanmoins plus que correcte, mais il aurait peut-être été possible </a:t>
            </a:r>
            <a:r>
              <a:rPr lang="fr-FR" b="1" dirty="0"/>
              <a:t>d'atteindre 90%.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3287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D376-71FC-48A4-8522-5FB425BA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30" y="2920710"/>
            <a:ext cx="9617631" cy="1400530"/>
          </a:xfrm>
        </p:spPr>
        <p:txBody>
          <a:bodyPr/>
          <a:lstStyle/>
          <a:p>
            <a:r>
              <a:rPr lang="fr-FR" sz="4800" b="1" dirty="0">
                <a:latin typeface="Baskerville Old Face" panose="02020602080505020303" pitchFamily="18" charset="0"/>
              </a:rPr>
              <a:t>MERCI DE VOTRE ATTENTION !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631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31D59-E8D3-460F-8553-FB8BC0DE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587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Descriptif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C3125-48E2-49A3-BA29-DB197C58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08699"/>
            <a:ext cx="8946541" cy="3700509"/>
          </a:xfrm>
        </p:spPr>
        <p:txBody>
          <a:bodyPr/>
          <a:lstStyle/>
          <a:p>
            <a:r>
              <a:rPr lang="fr-FR" b="1" dirty="0"/>
              <a:t>Construire</a:t>
            </a:r>
            <a:r>
              <a:rPr lang="fr-FR" dirty="0"/>
              <a:t> un classificateur de photo de scènes naturelles qui à chaque prise de photo va </a:t>
            </a:r>
            <a:r>
              <a:rPr lang="fr-FR" b="1" dirty="0"/>
              <a:t>taguer l'image </a:t>
            </a:r>
            <a:r>
              <a:rPr lang="fr-FR" dirty="0"/>
              <a:t>avec le nom d'une </a:t>
            </a:r>
            <a:r>
              <a:rPr lang="fr-FR" b="1" dirty="0"/>
              <a:t>catégorie</a:t>
            </a:r>
            <a:r>
              <a:rPr lang="fr-FR" dirty="0"/>
              <a:t> qui y correspond.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Plus précisément,  </a:t>
            </a:r>
            <a:r>
              <a:rPr lang="fr-FR" b="1" dirty="0"/>
              <a:t>prédire la catégorie </a:t>
            </a:r>
            <a:r>
              <a:rPr lang="fr-FR" dirty="0"/>
              <a:t>qui se rapporte à l’image mais également pouvoir </a:t>
            </a:r>
            <a:r>
              <a:rPr lang="fr-FR" b="1" dirty="0"/>
              <a:t>afficher les probabilités</a:t>
            </a:r>
            <a:r>
              <a:rPr lang="fr-FR" dirty="0"/>
              <a:t> de chaque catégories pour l’image. </a:t>
            </a:r>
          </a:p>
        </p:txBody>
      </p:sp>
    </p:spTree>
    <p:extLst>
      <p:ext uri="{BB962C8B-B14F-4D97-AF65-F5344CB8AC3E}">
        <p14:creationId xmlns:p14="http://schemas.microsoft.com/office/powerpoint/2010/main" val="5498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montagne, ciel, extérieur, nature&#10;&#10;Description générée automatiquement">
            <a:extLst>
              <a:ext uri="{FF2B5EF4-FFF2-40B4-BE49-F238E27FC236}">
                <a16:creationId xmlns:a16="http://schemas.microsoft.com/office/drawing/2014/main" id="{3D26814B-D1C2-43BA-A314-D676BE011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229" y="-8635"/>
            <a:ext cx="1776912" cy="4722678"/>
          </a:xfrm>
          <a:prstGeom prst="rect">
            <a:avLst/>
          </a:prstGeom>
        </p:spPr>
      </p:pic>
      <p:pic>
        <p:nvPicPr>
          <p:cNvPr id="27" name="Image 26" descr="Une image contenant arbre, extérieur, plante, forêt&#10;&#10;Description générée automatiquement">
            <a:extLst>
              <a:ext uri="{FF2B5EF4-FFF2-40B4-BE49-F238E27FC236}">
                <a16:creationId xmlns:a16="http://schemas.microsoft.com/office/drawing/2014/main" id="{40ADD146-2709-42DF-89FD-04E82165A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990" y="-12219"/>
            <a:ext cx="2033249" cy="4577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Image 12" descr="Une image contenant ciel, extérieur, eau, plage&#10;&#10;Description générée automatiquement">
            <a:extLst>
              <a:ext uri="{FF2B5EF4-FFF2-40B4-BE49-F238E27FC236}">
                <a16:creationId xmlns:a16="http://schemas.microsoft.com/office/drawing/2014/main" id="{AAFC0807-A339-446D-8A24-ACCFA6AC9F2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58" r="21647"/>
          <a:stretch/>
        </p:blipFill>
        <p:spPr>
          <a:xfrm>
            <a:off x="7887370" y="-14473"/>
            <a:ext cx="2100007" cy="5101377"/>
          </a:xfrm>
          <a:custGeom>
            <a:avLst/>
            <a:gdLst/>
            <a:ahLst/>
            <a:cxnLst/>
            <a:rect l="l" t="t" r="r" b="b"/>
            <a:pathLst>
              <a:path w="3049016" h="4438528">
                <a:moveTo>
                  <a:pt x="0" y="0"/>
                </a:moveTo>
                <a:lnTo>
                  <a:pt x="3049016" y="0"/>
                </a:lnTo>
                <a:lnTo>
                  <a:pt x="3049016" y="4438528"/>
                </a:lnTo>
                <a:lnTo>
                  <a:pt x="2670541" y="4405147"/>
                </a:lnTo>
                <a:lnTo>
                  <a:pt x="2302352" y="4369765"/>
                </a:lnTo>
                <a:lnTo>
                  <a:pt x="1960984" y="4331582"/>
                </a:lnTo>
                <a:lnTo>
                  <a:pt x="1640343" y="4294099"/>
                </a:lnTo>
                <a:lnTo>
                  <a:pt x="1345303" y="4256616"/>
                </a:lnTo>
                <a:lnTo>
                  <a:pt x="1074648" y="4221235"/>
                </a:lnTo>
                <a:lnTo>
                  <a:pt x="834471" y="4187605"/>
                </a:lnTo>
                <a:lnTo>
                  <a:pt x="617459" y="4155727"/>
                </a:lnTo>
                <a:lnTo>
                  <a:pt x="434584" y="4129104"/>
                </a:lnTo>
                <a:lnTo>
                  <a:pt x="280968" y="4103881"/>
                </a:lnTo>
                <a:lnTo>
                  <a:pt x="70052" y="4067800"/>
                </a:lnTo>
                <a:lnTo>
                  <a:pt x="0" y="4055859"/>
                </a:lnTo>
                <a:close/>
              </a:path>
            </a:pathLst>
          </a:custGeom>
        </p:spPr>
      </p:pic>
      <p:pic>
        <p:nvPicPr>
          <p:cNvPr id="5" name="Image 4" descr="Une image contenant bâtiment, extérieur&#10;&#10;Description générée automatiquement">
            <a:extLst>
              <a:ext uri="{FF2B5EF4-FFF2-40B4-BE49-F238E27FC236}">
                <a16:creationId xmlns:a16="http://schemas.microsoft.com/office/drawing/2014/main" id="{E6F6938F-5861-49A8-AF5B-2708D3366E7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113" r="11271" b="1"/>
          <a:stretch/>
        </p:blipFill>
        <p:spPr>
          <a:xfrm>
            <a:off x="-5106" y="-14472"/>
            <a:ext cx="2040096" cy="4579617"/>
          </a:xfrm>
          <a:custGeom>
            <a:avLst/>
            <a:gdLst/>
            <a:ahLst/>
            <a:cxnLst/>
            <a:rect l="l" t="t" r="r" b="b"/>
            <a:pathLst>
              <a:path w="3044952" h="4579627">
                <a:moveTo>
                  <a:pt x="0" y="0"/>
                </a:moveTo>
                <a:lnTo>
                  <a:pt x="3044952" y="0"/>
                </a:lnTo>
                <a:lnTo>
                  <a:pt x="3044952" y="4579627"/>
                </a:lnTo>
                <a:lnTo>
                  <a:pt x="2865557" y="4579627"/>
                </a:lnTo>
                <a:lnTo>
                  <a:pt x="2698152" y="4576798"/>
                </a:lnTo>
                <a:lnTo>
                  <a:pt x="2454318" y="4570492"/>
                </a:lnTo>
                <a:lnTo>
                  <a:pt x="2212923" y="4564537"/>
                </a:lnTo>
                <a:lnTo>
                  <a:pt x="1976404" y="4557881"/>
                </a:lnTo>
                <a:lnTo>
                  <a:pt x="1741103" y="4547722"/>
                </a:lnTo>
                <a:lnTo>
                  <a:pt x="1509462" y="4536862"/>
                </a:lnTo>
                <a:lnTo>
                  <a:pt x="1282695" y="4527054"/>
                </a:lnTo>
                <a:lnTo>
                  <a:pt x="840137" y="4499379"/>
                </a:lnTo>
                <a:lnTo>
                  <a:pt x="415866" y="4469954"/>
                </a:lnTo>
                <a:lnTo>
                  <a:pt x="8663" y="4439126"/>
                </a:lnTo>
                <a:lnTo>
                  <a:pt x="0" y="4438362"/>
                </a:lnTo>
                <a:close/>
              </a:path>
            </a:pathLst>
          </a:custGeom>
        </p:spPr>
      </p:pic>
      <p:pic>
        <p:nvPicPr>
          <p:cNvPr id="15" name="Image 14" descr="Une image contenant terrain, rue, passage, étroit&#10;&#10;Description générée automatiquement">
            <a:extLst>
              <a:ext uri="{FF2B5EF4-FFF2-40B4-BE49-F238E27FC236}">
                <a16:creationId xmlns:a16="http://schemas.microsoft.com/office/drawing/2014/main" id="{A0D6C0AA-8765-4B57-AADA-076911C658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473" r="18976" b="1"/>
          <a:stretch/>
        </p:blipFill>
        <p:spPr>
          <a:xfrm>
            <a:off x="9987377" y="8"/>
            <a:ext cx="2230359" cy="4854338"/>
          </a:xfrm>
          <a:custGeom>
            <a:avLst/>
            <a:gdLst/>
            <a:ahLst/>
            <a:cxnLst/>
            <a:rect l="l" t="t" r="r" b="b"/>
            <a:pathLst>
              <a:path w="3044952" h="4579627">
                <a:moveTo>
                  <a:pt x="0" y="0"/>
                </a:moveTo>
                <a:lnTo>
                  <a:pt x="3044952" y="0"/>
                </a:lnTo>
                <a:lnTo>
                  <a:pt x="3044952" y="4477424"/>
                </a:lnTo>
                <a:lnTo>
                  <a:pt x="2783620" y="4497628"/>
                </a:lnTo>
                <a:lnTo>
                  <a:pt x="2511745" y="4514092"/>
                </a:lnTo>
                <a:lnTo>
                  <a:pt x="2241090" y="4531258"/>
                </a:lnTo>
                <a:lnTo>
                  <a:pt x="1972872" y="4545620"/>
                </a:lnTo>
                <a:lnTo>
                  <a:pt x="1707093" y="4555779"/>
                </a:lnTo>
                <a:lnTo>
                  <a:pt x="1441314" y="4564537"/>
                </a:lnTo>
                <a:lnTo>
                  <a:pt x="1177974" y="4572944"/>
                </a:lnTo>
                <a:lnTo>
                  <a:pt x="918291" y="4576798"/>
                </a:lnTo>
                <a:lnTo>
                  <a:pt x="743501" y="4579627"/>
                </a:lnTo>
                <a:lnTo>
                  <a:pt x="0" y="4579627"/>
                </a:lnTo>
                <a:close/>
              </a:path>
            </a:pathLst>
          </a:custGeom>
        </p:spPr>
      </p:pic>
      <p:pic>
        <p:nvPicPr>
          <p:cNvPr id="9" name="Image 8" descr="Une image contenant nature, glace, montagne, extérieur&#10;&#10;Description générée automatiquement">
            <a:extLst>
              <a:ext uri="{FF2B5EF4-FFF2-40B4-BE49-F238E27FC236}">
                <a16:creationId xmlns:a16="http://schemas.microsoft.com/office/drawing/2014/main" id="{E45E0F66-B01D-42AF-ACB1-F515EA1E36E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856" r="16138" b="-1"/>
          <a:stretch/>
        </p:blipFill>
        <p:spPr>
          <a:xfrm>
            <a:off x="4062750" y="-2"/>
            <a:ext cx="2033250" cy="5086907"/>
          </a:xfrm>
          <a:custGeom>
            <a:avLst/>
            <a:gdLst/>
            <a:ahLst/>
            <a:cxnLst/>
            <a:rect l="l" t="t" r="r" b="b"/>
            <a:pathLst>
              <a:path w="3044648" h="4477110">
                <a:moveTo>
                  <a:pt x="0" y="0"/>
                </a:moveTo>
                <a:lnTo>
                  <a:pt x="3044648" y="0"/>
                </a:lnTo>
                <a:lnTo>
                  <a:pt x="3044648" y="4057991"/>
                </a:lnTo>
                <a:lnTo>
                  <a:pt x="2767898" y="4110187"/>
                </a:lnTo>
                <a:lnTo>
                  <a:pt x="2492365" y="4159931"/>
                </a:lnTo>
                <a:lnTo>
                  <a:pt x="2215614" y="4208624"/>
                </a:lnTo>
                <a:lnTo>
                  <a:pt x="1937643" y="4250310"/>
                </a:lnTo>
                <a:lnTo>
                  <a:pt x="1660892" y="4292347"/>
                </a:lnTo>
                <a:lnTo>
                  <a:pt x="1382921" y="4331582"/>
                </a:lnTo>
                <a:lnTo>
                  <a:pt x="1108608" y="4365211"/>
                </a:lnTo>
                <a:lnTo>
                  <a:pt x="830637" y="4397089"/>
                </a:lnTo>
                <a:lnTo>
                  <a:pt x="553886" y="4426165"/>
                </a:lnTo>
                <a:lnTo>
                  <a:pt x="282011" y="4451387"/>
                </a:lnTo>
                <a:lnTo>
                  <a:pt x="6479" y="4476609"/>
                </a:lnTo>
                <a:lnTo>
                  <a:pt x="0" y="4477110"/>
                </a:lnTo>
                <a:close/>
              </a:path>
            </a:pathLst>
          </a:custGeom>
        </p:spPr>
      </p:pic>
      <p:sp>
        <p:nvSpPr>
          <p:cNvPr id="3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3070B3-F757-4156-B2FC-0E87BF20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100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215656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251C3-1067-4229-A084-10DF2D9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jeu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48D95-08F4-44E9-9143-D8217F73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9204"/>
            <a:ext cx="8946541" cy="2059619"/>
          </a:xfrm>
        </p:spPr>
        <p:txBody>
          <a:bodyPr/>
          <a:lstStyle/>
          <a:p>
            <a:r>
              <a:rPr lang="fr-FR" dirty="0"/>
              <a:t>Le jeu de données viens de </a:t>
            </a:r>
            <a:r>
              <a:rPr lang="fr-FR" b="1" dirty="0"/>
              <a:t>« Intel Image Classification » </a:t>
            </a:r>
            <a:r>
              <a:rPr lang="fr-FR" dirty="0"/>
              <a:t>de Google. </a:t>
            </a:r>
          </a:p>
          <a:p>
            <a:r>
              <a:rPr lang="fr-FR" dirty="0"/>
              <a:t>Il est composé d'un total de </a:t>
            </a:r>
            <a:r>
              <a:rPr lang="fr-FR" b="1" dirty="0"/>
              <a:t>24.347 </a:t>
            </a:r>
            <a:r>
              <a:rPr lang="fr-FR" dirty="0"/>
              <a:t>images, toutes de taille </a:t>
            </a:r>
            <a:r>
              <a:rPr lang="fr-FR" b="1" dirty="0"/>
              <a:t>150x150 </a:t>
            </a:r>
            <a:r>
              <a:rPr lang="fr-FR" dirty="0"/>
              <a:t>pixels dans un </a:t>
            </a:r>
            <a:r>
              <a:rPr lang="fr-FR" b="1" dirty="0"/>
              <a:t>format RGB</a:t>
            </a:r>
            <a:r>
              <a:rPr lang="fr-FR" dirty="0"/>
              <a:t>.</a:t>
            </a:r>
          </a:p>
          <a:p>
            <a:r>
              <a:rPr lang="fr-FR" dirty="0"/>
              <a:t>Le dossier principal est réparti en trois sous-dossiers </a:t>
            </a:r>
            <a:r>
              <a:rPr lang="fr-FR" b="1" dirty="0" err="1"/>
              <a:t>seg_train</a:t>
            </a:r>
            <a:r>
              <a:rPr lang="fr-FR" b="1" dirty="0"/>
              <a:t>, </a:t>
            </a:r>
            <a:r>
              <a:rPr lang="fr-FR" b="1" dirty="0" err="1"/>
              <a:t>seg_test</a:t>
            </a:r>
            <a:r>
              <a:rPr lang="fr-FR" b="1" dirty="0"/>
              <a:t> </a:t>
            </a:r>
            <a:r>
              <a:rPr lang="fr-FR" dirty="0"/>
              <a:t>et</a:t>
            </a:r>
            <a:r>
              <a:rPr lang="fr-FR" b="1" dirty="0"/>
              <a:t> </a:t>
            </a:r>
            <a:r>
              <a:rPr lang="fr-FR" b="1" dirty="0" err="1"/>
              <a:t>seg_pred</a:t>
            </a:r>
            <a:r>
              <a:rPr lang="fr-FR" b="1" dirty="0"/>
              <a:t>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BE1943-9650-4E62-B440-3ADA1FDC2D22}"/>
              </a:ext>
            </a:extLst>
          </p:cNvPr>
          <p:cNvSpPr txBox="1"/>
          <p:nvPr/>
        </p:nvSpPr>
        <p:spPr>
          <a:xfrm>
            <a:off x="1360438" y="3693109"/>
            <a:ext cx="3988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répertoire train : 14.046 images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Buildings 2.191 </a:t>
            </a:r>
          </a:p>
          <a:p>
            <a:pPr marL="285750" indent="-285750">
              <a:buFontTx/>
              <a:buChar char="-"/>
            </a:pPr>
            <a:r>
              <a:rPr lang="fr-FR" dirty="0"/>
              <a:t>Forest 2.271</a:t>
            </a:r>
          </a:p>
          <a:p>
            <a:pPr marL="285750" indent="-285750">
              <a:buFontTx/>
              <a:buChar char="-"/>
            </a:pPr>
            <a:r>
              <a:rPr lang="fr-FR" dirty="0"/>
              <a:t>Glacier 2.416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Mountain</a:t>
            </a:r>
            <a:r>
              <a:rPr lang="fr-FR" dirty="0"/>
              <a:t> 2.512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Sea</a:t>
            </a:r>
            <a:r>
              <a:rPr lang="fr-FR" dirty="0"/>
              <a:t> 2.274</a:t>
            </a:r>
          </a:p>
          <a:p>
            <a:pPr marL="285750" indent="-285750">
              <a:buFontTx/>
              <a:buChar char="-"/>
            </a:pPr>
            <a:r>
              <a:rPr lang="fr-FR" dirty="0"/>
              <a:t>Street 2.382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7BBA86-CCF9-4EE3-9B60-E8605CC21177}"/>
              </a:ext>
            </a:extLst>
          </p:cNvPr>
          <p:cNvSpPr txBox="1"/>
          <p:nvPr/>
        </p:nvSpPr>
        <p:spPr>
          <a:xfrm>
            <a:off x="6960093" y="3693109"/>
            <a:ext cx="4110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répertoire test : 3000 images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Buildings 437</a:t>
            </a:r>
          </a:p>
          <a:p>
            <a:pPr marL="285750" indent="-285750">
              <a:buFontTx/>
              <a:buChar char="-"/>
            </a:pPr>
            <a:r>
              <a:rPr lang="fr-FR" dirty="0"/>
              <a:t>Forest 474 </a:t>
            </a:r>
          </a:p>
          <a:p>
            <a:pPr marL="285750" indent="-285750">
              <a:buFontTx/>
              <a:buChar char="-"/>
            </a:pPr>
            <a:r>
              <a:rPr lang="fr-FR" dirty="0"/>
              <a:t>Glacier 553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Mountain</a:t>
            </a:r>
            <a:r>
              <a:rPr lang="fr-FR" dirty="0"/>
              <a:t> 525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Sea</a:t>
            </a:r>
            <a:r>
              <a:rPr lang="fr-FR" dirty="0"/>
              <a:t> 510 </a:t>
            </a:r>
          </a:p>
          <a:p>
            <a:pPr marL="285750" indent="-285750">
              <a:buFontTx/>
              <a:buChar char="-"/>
            </a:pPr>
            <a:r>
              <a:rPr lang="fr-FR" dirty="0"/>
              <a:t>Street 501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D14919-F43E-4D48-B3BD-30DB9C7B2217}"/>
              </a:ext>
            </a:extLst>
          </p:cNvPr>
          <p:cNvSpPr txBox="1"/>
          <p:nvPr/>
        </p:nvSpPr>
        <p:spPr>
          <a:xfrm>
            <a:off x="3532826" y="6035950"/>
            <a:ext cx="62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 répertoire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pred</a:t>
            </a: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/>
              <a:t>: </a:t>
            </a:r>
            <a:r>
              <a:rPr lang="fr-FR" dirty="0"/>
              <a:t>7.301 images</a:t>
            </a:r>
          </a:p>
        </p:txBody>
      </p:sp>
    </p:spTree>
    <p:extLst>
      <p:ext uri="{BB962C8B-B14F-4D97-AF65-F5344CB8AC3E}">
        <p14:creationId xmlns:p14="http://schemas.microsoft.com/office/powerpoint/2010/main" val="36849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E8A21D-0D11-456A-8B63-985DB76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29" y="5084233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1" dirty="0"/>
              <a:t>Des données mal classifiées</a:t>
            </a:r>
          </a:p>
        </p:txBody>
      </p:sp>
      <p:pic>
        <p:nvPicPr>
          <p:cNvPr id="5" name="Espace réservé du contenu 4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4D7C7FB0-B360-4408-B846-7C245A9D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3009" y="577239"/>
            <a:ext cx="3340965" cy="33409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Image 6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926A529E-02C3-4356-9697-114150E8C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6065" y="589187"/>
            <a:ext cx="3325969" cy="33259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3" name="Image 12" descr="Une image contenant extérieur, ciel, roche, montagne&#10;&#10;Description générée automatiquement">
            <a:extLst>
              <a:ext uri="{FF2B5EF4-FFF2-40B4-BE49-F238E27FC236}">
                <a16:creationId xmlns:a16="http://schemas.microsoft.com/office/drawing/2014/main" id="{F5ED73A1-5291-4C2B-AB17-A9FCEE37FC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25" y="577239"/>
            <a:ext cx="3325969" cy="33259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689C48-9F57-4FCB-BE2B-46F3C866B7F8}"/>
              </a:ext>
            </a:extLst>
          </p:cNvPr>
          <p:cNvSpPr txBox="1"/>
          <p:nvPr/>
        </p:nvSpPr>
        <p:spPr>
          <a:xfrm>
            <a:off x="29862" y="4053388"/>
            <a:ext cx="397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Image 23589.jpg, catégorie Glacier du jeu de test.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AD251A-11C2-44E5-BFB6-B62FB6FA0029}"/>
              </a:ext>
            </a:extLst>
          </p:cNvPr>
          <p:cNvSpPr txBox="1"/>
          <p:nvPr/>
        </p:nvSpPr>
        <p:spPr>
          <a:xfrm>
            <a:off x="3582989" y="4044133"/>
            <a:ext cx="37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Image 20662.jpg, catégorie </a:t>
            </a:r>
            <a:r>
              <a:rPr lang="fr-FR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Mountain</a:t>
            </a: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du jeu de test.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A74518-1101-4DF7-8775-42CDC89B70EF}"/>
              </a:ext>
            </a:extLst>
          </p:cNvPr>
          <p:cNvSpPr/>
          <p:nvPr/>
        </p:nvSpPr>
        <p:spPr>
          <a:xfrm>
            <a:off x="7244125" y="4075073"/>
            <a:ext cx="3225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Image 1512.jpg, Catégorie Glacier du jeu de train.</a:t>
            </a:r>
          </a:p>
        </p:txBody>
      </p:sp>
    </p:spTree>
    <p:extLst>
      <p:ext uri="{BB962C8B-B14F-4D97-AF65-F5344CB8AC3E}">
        <p14:creationId xmlns:p14="http://schemas.microsoft.com/office/powerpoint/2010/main" val="255196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A21D-0D11-456A-8B63-985DB76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5673"/>
            <a:ext cx="9404723" cy="1400530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Implémentation de l'algorithme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413EBD-10D7-4073-A9A2-768A35E244E1}"/>
              </a:ext>
            </a:extLst>
          </p:cNvPr>
          <p:cNvSpPr txBox="1"/>
          <p:nvPr/>
        </p:nvSpPr>
        <p:spPr>
          <a:xfrm>
            <a:off x="998413" y="979896"/>
            <a:ext cx="870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Preprocessing.py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4857DB9-6E51-4D7A-AA91-6126293B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56" y="1676203"/>
            <a:ext cx="7686674" cy="47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E8A21D-0D11-456A-8B63-985DB766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" y="278892"/>
            <a:ext cx="3670078" cy="1009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TrainModel.py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57BA63-4BC7-4A8A-A3F2-58F352800040}"/>
              </a:ext>
            </a:extLst>
          </p:cNvPr>
          <p:cNvSpPr/>
          <p:nvPr/>
        </p:nvSpPr>
        <p:spPr>
          <a:xfrm>
            <a:off x="10339286" y="-2"/>
            <a:ext cx="917600" cy="1207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413EBD-10D7-4073-A9A2-768A35E244E1}"/>
              </a:ext>
            </a:extLst>
          </p:cNvPr>
          <p:cNvSpPr txBox="1"/>
          <p:nvPr/>
        </p:nvSpPr>
        <p:spPr>
          <a:xfrm>
            <a:off x="472371" y="1202852"/>
            <a:ext cx="3943351" cy="63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Description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424836-659C-4150-9FE3-AD6D0818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98" y="130478"/>
            <a:ext cx="5692687" cy="65970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C8EB1C-80EF-4A62-9A01-6A00CC18E1CB}"/>
              </a:ext>
            </a:extLst>
          </p:cNvPr>
          <p:cNvSpPr txBox="1"/>
          <p:nvPr/>
        </p:nvSpPr>
        <p:spPr>
          <a:xfrm>
            <a:off x="10339285" y="635819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Softmax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033065-9016-4270-BDEB-8B0E22EF4F85}"/>
              </a:ext>
            </a:extLst>
          </p:cNvPr>
          <p:cNvSpPr txBox="1"/>
          <p:nvPr/>
        </p:nvSpPr>
        <p:spPr>
          <a:xfrm>
            <a:off x="10339285" y="560181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42F3C0-CB07-46D8-81DD-5BCD8836013E}"/>
              </a:ext>
            </a:extLst>
          </p:cNvPr>
          <p:cNvSpPr txBox="1"/>
          <p:nvPr/>
        </p:nvSpPr>
        <p:spPr>
          <a:xfrm>
            <a:off x="10287311" y="257889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78F7DC4-ED4B-482A-A9ED-488C6269AB8D}"/>
              </a:ext>
            </a:extLst>
          </p:cNvPr>
          <p:cNvSpPr txBox="1"/>
          <p:nvPr/>
        </p:nvSpPr>
        <p:spPr>
          <a:xfrm>
            <a:off x="10303665" y="370964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17909-0EE8-4D31-BBEE-82D444F8C910}"/>
              </a:ext>
            </a:extLst>
          </p:cNvPr>
          <p:cNvSpPr txBox="1"/>
          <p:nvPr/>
        </p:nvSpPr>
        <p:spPr>
          <a:xfrm>
            <a:off x="10314865" y="1423476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FAB74D-6F73-44FC-B1DA-E0F7CA3E540A}"/>
              </a:ext>
            </a:extLst>
          </p:cNvPr>
          <p:cNvSpPr txBox="1"/>
          <p:nvPr/>
        </p:nvSpPr>
        <p:spPr>
          <a:xfrm>
            <a:off x="10303665" y="250435"/>
            <a:ext cx="20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Relu, strides 3x3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E63AF0-7A02-4FBD-9482-75E887E86939}"/>
              </a:ext>
            </a:extLst>
          </p:cNvPr>
          <p:cNvSpPr txBox="1"/>
          <p:nvPr/>
        </p:nvSpPr>
        <p:spPr>
          <a:xfrm>
            <a:off x="8876224" y="4177180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330BA9-46FF-4D16-87B9-453114EDF184}"/>
              </a:ext>
            </a:extLst>
          </p:cNvPr>
          <p:cNvSpPr txBox="1"/>
          <p:nvPr/>
        </p:nvSpPr>
        <p:spPr>
          <a:xfrm>
            <a:off x="6474599" y="22077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548FABA-2F9F-42B0-BC0A-4F1068EE1E41}"/>
              </a:ext>
            </a:extLst>
          </p:cNvPr>
          <p:cNvSpPr txBox="1"/>
          <p:nvPr/>
        </p:nvSpPr>
        <p:spPr>
          <a:xfrm>
            <a:off x="6474599" y="332599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BF1B44-96AB-4B4D-A905-1C586850FE8F}"/>
              </a:ext>
            </a:extLst>
          </p:cNvPr>
          <p:cNvSpPr txBox="1"/>
          <p:nvPr/>
        </p:nvSpPr>
        <p:spPr>
          <a:xfrm>
            <a:off x="6474599" y="107044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31095E3-95D7-4E0E-9C6C-619F2B0CF175}"/>
              </a:ext>
            </a:extLst>
          </p:cNvPr>
          <p:cNvSpPr txBox="1"/>
          <p:nvPr/>
        </p:nvSpPr>
        <p:spPr>
          <a:xfrm>
            <a:off x="6474599" y="518554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4946DAA-A1A6-44B2-AF78-D13E643E32DB}"/>
              </a:ext>
            </a:extLst>
          </p:cNvPr>
          <p:cNvSpPr txBox="1"/>
          <p:nvPr/>
        </p:nvSpPr>
        <p:spPr>
          <a:xfrm>
            <a:off x="6474599" y="601641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CC7457-C2CE-4007-869F-1625512CC841}"/>
              </a:ext>
            </a:extLst>
          </p:cNvPr>
          <p:cNvSpPr txBox="1"/>
          <p:nvPr/>
        </p:nvSpPr>
        <p:spPr>
          <a:xfrm>
            <a:off x="6474599" y="44792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CB147D3-2A52-42CB-BE09-03A88CB632CE}"/>
              </a:ext>
            </a:extLst>
          </p:cNvPr>
          <p:cNvSpPr txBox="1"/>
          <p:nvPr/>
        </p:nvSpPr>
        <p:spPr>
          <a:xfrm>
            <a:off x="8876224" y="3045063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1EB5C60-9442-4AE0-B8B3-6A149B93C96A}"/>
              </a:ext>
            </a:extLst>
          </p:cNvPr>
          <p:cNvSpPr txBox="1"/>
          <p:nvPr/>
        </p:nvSpPr>
        <p:spPr>
          <a:xfrm>
            <a:off x="8876224" y="1900097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209F59-B02D-4D85-AA2A-E7DD1307C0DA}"/>
              </a:ext>
            </a:extLst>
          </p:cNvPr>
          <p:cNvSpPr txBox="1"/>
          <p:nvPr/>
        </p:nvSpPr>
        <p:spPr>
          <a:xfrm>
            <a:off x="8876223" y="767980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Strides 2x2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A15C9-E633-48DC-B0EF-B4D0C9C18DEF}"/>
              </a:ext>
            </a:extLst>
          </p:cNvPr>
          <p:cNvSpPr/>
          <p:nvPr/>
        </p:nvSpPr>
        <p:spPr>
          <a:xfrm>
            <a:off x="6002228" y="265103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Input 150x150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0FCD3-1811-43C7-9CD8-DE3132CD9B54}"/>
              </a:ext>
            </a:extLst>
          </p:cNvPr>
          <p:cNvSpPr txBox="1"/>
          <p:nvPr/>
        </p:nvSpPr>
        <p:spPr>
          <a:xfrm>
            <a:off x="260356" y="2377028"/>
            <a:ext cx="3943351" cy="225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Compilation du modèle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Optimiseur : </a:t>
            </a:r>
            <a:r>
              <a:rPr lang="fr-FR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Fonction de perte : </a:t>
            </a:r>
            <a:r>
              <a:rPr lang="fr-FR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Categorical Crossentropy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Metrics : </a:t>
            </a:r>
            <a:r>
              <a:rPr lang="fr-FR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Précision</a:t>
            </a:r>
            <a:endParaRPr lang="fr-FR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9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1B466-A654-48FF-A477-CF5C4268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81" y="186431"/>
            <a:ext cx="9404723" cy="843422"/>
          </a:xfrm>
        </p:spPr>
        <p:txBody>
          <a:bodyPr/>
          <a:lstStyle/>
          <a:p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TrainModel.py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58C25E-9173-4232-AAE7-D0C5776D9336}"/>
              </a:ext>
            </a:extLst>
          </p:cNvPr>
          <p:cNvSpPr txBox="1"/>
          <p:nvPr/>
        </p:nvSpPr>
        <p:spPr>
          <a:xfrm>
            <a:off x="1138099" y="768243"/>
            <a:ext cx="51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Evolution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0AB625-D985-4476-A43B-40C8D925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3" y="1468790"/>
            <a:ext cx="4697954" cy="46979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B98F04-710F-4AC9-9C49-00390D60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3" y="1440215"/>
            <a:ext cx="4697954" cy="46979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70D40E1-8BF2-416C-B2FA-7D038253B592}"/>
              </a:ext>
            </a:extLst>
          </p:cNvPr>
          <p:cNvSpPr txBox="1"/>
          <p:nvPr/>
        </p:nvSpPr>
        <p:spPr>
          <a:xfrm>
            <a:off x="8034005" y="616674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Avec Dropout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098C42-1462-4DA9-BFF4-E2499FFB4679}"/>
              </a:ext>
            </a:extLst>
          </p:cNvPr>
          <p:cNvSpPr txBox="1"/>
          <p:nvPr/>
        </p:nvSpPr>
        <p:spPr>
          <a:xfrm>
            <a:off x="2439255" y="616867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Sans Dropout</a:t>
            </a:r>
          </a:p>
        </p:txBody>
      </p:sp>
    </p:spTree>
    <p:extLst>
      <p:ext uri="{BB962C8B-B14F-4D97-AF65-F5344CB8AC3E}">
        <p14:creationId xmlns:p14="http://schemas.microsoft.com/office/powerpoint/2010/main" val="353860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DEFA1-939E-45B6-8DCA-172379AB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28431"/>
            <a:ext cx="9404723" cy="1400530"/>
          </a:xfrm>
        </p:spPr>
        <p:txBody>
          <a:bodyPr/>
          <a:lstStyle/>
          <a:p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Temps d'apprentissage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238D1-EF79-45B7-8784-95B293C9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14" y="1511380"/>
            <a:ext cx="9248051" cy="4195481"/>
          </a:xfrm>
        </p:spPr>
        <p:txBody>
          <a:bodyPr>
            <a:normAutofit/>
          </a:bodyPr>
          <a:lstStyle/>
          <a:p>
            <a:r>
              <a:rPr lang="fr-FR" sz="2400" dirty="0"/>
              <a:t>Notre modèle final se base sur </a:t>
            </a:r>
            <a:r>
              <a:rPr lang="fr-FR" sz="2400" b="1" dirty="0"/>
              <a:t>60 epochs </a:t>
            </a:r>
            <a:r>
              <a:rPr lang="fr-FR" sz="2400" dirty="0"/>
              <a:t>de </a:t>
            </a:r>
            <a:r>
              <a:rPr lang="fr-FR" sz="2400" b="1" dirty="0"/>
              <a:t>430 étapes </a:t>
            </a:r>
            <a:r>
              <a:rPr lang="fr-FR" sz="2400" dirty="0"/>
              <a:t>chacune, l’entrainement prend </a:t>
            </a:r>
            <a:r>
              <a:rPr lang="fr-FR" sz="2400" b="1" dirty="0"/>
              <a:t>15-20 min.</a:t>
            </a:r>
          </a:p>
          <a:p>
            <a:endParaRPr lang="fr-FR" sz="2400" dirty="0"/>
          </a:p>
          <a:p>
            <a:r>
              <a:rPr lang="fr-FR" sz="2400" dirty="0"/>
              <a:t>Lors des tests d'améliorations, nous ne mettions que </a:t>
            </a:r>
            <a:r>
              <a:rPr lang="fr-FR" sz="2400" b="1" dirty="0"/>
              <a:t>30 epochs </a:t>
            </a:r>
            <a:r>
              <a:rPr lang="fr-FR" sz="2400" dirty="0"/>
              <a:t>de </a:t>
            </a:r>
            <a:r>
              <a:rPr lang="fr-FR" sz="2400" b="1" dirty="0"/>
              <a:t>120 étapes</a:t>
            </a:r>
            <a:r>
              <a:rPr lang="fr-FR" sz="2400" dirty="0"/>
              <a:t> afin de voir rapidement les résultats, l’entrainement prend </a:t>
            </a:r>
            <a:r>
              <a:rPr lang="fr-FR" sz="2400" b="1" dirty="0"/>
              <a:t>2-3 min. </a:t>
            </a:r>
          </a:p>
          <a:p>
            <a:endParaRPr lang="fr-FR" sz="2400" dirty="0"/>
          </a:p>
          <a:p>
            <a:r>
              <a:rPr lang="fr-FR" sz="2400" dirty="0"/>
              <a:t>Installation des dll utilisant la carte graphique et </a:t>
            </a:r>
            <a:r>
              <a:rPr lang="fr-FR" sz="2400" b="1" dirty="0"/>
              <a:t>cœurs cuda </a:t>
            </a:r>
            <a:r>
              <a:rPr lang="fr-FR" sz="2400" dirty="0"/>
              <a:t>pour l'apprentissage de l'IA. </a:t>
            </a:r>
          </a:p>
        </p:txBody>
      </p:sp>
    </p:spTree>
    <p:extLst>
      <p:ext uri="{BB962C8B-B14F-4D97-AF65-F5344CB8AC3E}">
        <p14:creationId xmlns:p14="http://schemas.microsoft.com/office/powerpoint/2010/main" val="1106876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447</Words>
  <Application>Microsoft Office PowerPoint</Application>
  <PresentationFormat>Grand écran</PresentationFormat>
  <Paragraphs>77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Century Gothic</vt:lpstr>
      <vt:lpstr>Wingdings</vt:lpstr>
      <vt:lpstr>Wingdings 3</vt:lpstr>
      <vt:lpstr>Ion</vt:lpstr>
      <vt:lpstr>Neural Network and Learning</vt:lpstr>
      <vt:lpstr>Descriptif du sujet</vt:lpstr>
      <vt:lpstr>Les catégories</vt:lpstr>
      <vt:lpstr>Le jeu de données </vt:lpstr>
      <vt:lpstr>Des données mal classifiées</vt:lpstr>
      <vt:lpstr>Implémentation de l'algorithme</vt:lpstr>
      <vt:lpstr>TrainModel.py</vt:lpstr>
      <vt:lpstr>TrainModel.py</vt:lpstr>
      <vt:lpstr>Temps d'apprentissage du modèle</vt:lpstr>
      <vt:lpstr>Résultats obtenus : Résultat général</vt:lpstr>
      <vt:lpstr>Résultats obtenus : Analyse détaillé des classes</vt:lpstr>
      <vt:lpstr>Résultats obtenus : Analyse détaillé des classes</vt:lpstr>
      <vt:lpstr>Les améliorations possibles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Learning</dc:title>
  <dc:creator>Mentra20</dc:creator>
  <cp:lastModifiedBy> </cp:lastModifiedBy>
  <cp:revision>12</cp:revision>
  <dcterms:created xsi:type="dcterms:W3CDTF">2021-01-28T09:07:49Z</dcterms:created>
  <dcterms:modified xsi:type="dcterms:W3CDTF">2021-01-28T13:09:16Z</dcterms:modified>
</cp:coreProperties>
</file>