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56654-7CA0-496B-8369-4DD8B1A2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943" y="1121546"/>
            <a:ext cx="9436106" cy="2307454"/>
          </a:xfrm>
        </p:spPr>
        <p:txBody>
          <a:bodyPr/>
          <a:lstStyle/>
          <a:p>
            <a:pPr algn="ctr"/>
            <a:r>
              <a:rPr lang="fr-FR" sz="6000" b="1" dirty="0">
                <a:latin typeface="Baskerville Old Face" panose="02020602080505020303" pitchFamily="18" charset="0"/>
              </a:rPr>
              <a:t>Traitement Automatique du Texte en 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FE0CDB-F73C-4868-9F79-6C5E73E7C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782" y="3728715"/>
            <a:ext cx="10460427" cy="1463622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Identification des opinions exprimées dans les avis et commentaires d'un ordinateur.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505C15-A77D-46DD-89D8-320EE0939C9B}"/>
              </a:ext>
            </a:extLst>
          </p:cNvPr>
          <p:cNvSpPr txBox="1"/>
          <p:nvPr/>
        </p:nvSpPr>
        <p:spPr>
          <a:xfrm>
            <a:off x="1316326" y="5969493"/>
            <a:ext cx="955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Yann MARTIN D’ESCRIENNE et Yohann TOGNETTI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994AE6-ED5A-43D4-A2B2-01D7EC965E2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31"/>
          <a:stretch/>
        </p:blipFill>
        <p:spPr bwMode="auto">
          <a:xfrm>
            <a:off x="2179490" y="125478"/>
            <a:ext cx="3238500" cy="838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CB2ACD6-1E55-4FF7-80D5-EF80B768649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83" y="134685"/>
            <a:ext cx="3038475" cy="81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16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F2B30-858F-4D37-8D80-24AAC787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fr-FR" sz="3600" b="1">
                <a:latin typeface="Baskerville Old Face" panose="02020602080505020303" pitchFamily="18" charset="0"/>
              </a:rPr>
              <a:t>PreProcessing.py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5C9112-7F22-4B7D-8BC7-54756306C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638300"/>
            <a:ext cx="4311556" cy="4585519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Ce fichier permet d’effectuer un prétraitement sur les textes du premier data frame afin de faciliter le travail d'apprentissage de l’IA.</a:t>
            </a:r>
          </a:p>
          <a:p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fr-FR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Tokenisation</a:t>
            </a:r>
          </a:p>
          <a:p>
            <a:pPr lvl="1">
              <a:lnSpc>
                <a:spcPct val="150000"/>
              </a:lnSpc>
            </a:pPr>
            <a:r>
              <a:rPr lang="fr-FR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Stopwords</a:t>
            </a:r>
          </a:p>
          <a:p>
            <a:pPr lvl="1">
              <a:lnSpc>
                <a:spcPct val="150000"/>
              </a:lnSpc>
            </a:pPr>
            <a:r>
              <a:rPr lang="fr-FR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Lemmatisation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50C0CB6-6722-404A-AE48-B84388836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688" y="484631"/>
            <a:ext cx="6673473" cy="5739187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B3312DE-8801-4DCB-9AE3-6887B8E1A30F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9/16</a:t>
            </a:r>
          </a:p>
        </p:txBody>
      </p:sp>
    </p:spTree>
    <p:extLst>
      <p:ext uri="{BB962C8B-B14F-4D97-AF65-F5344CB8AC3E}">
        <p14:creationId xmlns:p14="http://schemas.microsoft.com/office/powerpoint/2010/main" val="33510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117AC-9E9A-4B08-AB67-6D37F9D6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710257"/>
          </a:xfrm>
        </p:spPr>
        <p:txBody>
          <a:bodyPr/>
          <a:lstStyle/>
          <a:p>
            <a:r>
              <a:rPr lang="fr-FR" sz="4400" b="1" dirty="0">
                <a:latin typeface="Baskerville Old Face" panose="02020602080505020303" pitchFamily="18" charset="0"/>
              </a:rPr>
              <a:t>Classify.py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0C7C8F-5EA4-4F99-A3A6-202F6551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6" y="1362076"/>
            <a:ext cx="7277100" cy="4886324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Ce fichier a pour fonction de créer un classifieur pour chaque classe qui possède des données pour s'entrainer. </a:t>
            </a:r>
          </a:p>
          <a:p>
            <a:pPr>
              <a:lnSpc>
                <a:spcPct val="110000"/>
              </a:lnSpc>
            </a:pPr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TfidfVectorizer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: un classifieur de la librairie </a:t>
            </a:r>
            <a:r>
              <a:rPr lang="fr-FR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sklearn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avec la 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norme "l2" 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et des 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ngram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entre 1 et 8.</a:t>
            </a:r>
          </a:p>
          <a:p>
            <a:pPr marL="0" indent="0">
              <a:lnSpc>
                <a:spcPct val="110000"/>
              </a:lnSpc>
              <a:buNone/>
            </a:pPr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One-versus-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rest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: 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chaque classe représente un couple 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E#C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. Utilisé avec un Solver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sag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un poids 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équilibré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entre chaque classe et un nombre 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d'itérations maximum de 1000</a:t>
            </a:r>
          </a:p>
          <a:p>
            <a:pPr>
              <a:lnSpc>
                <a:spcPct val="110000"/>
              </a:lnSpc>
            </a:pP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ADASYN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(Adaptive </a:t>
            </a:r>
            <a:r>
              <a:rPr lang="fr-FR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Synthetic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) : un algorithme qui créé des données à partir de celles existantes.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BCFA9D-94A5-4965-B67F-FA49B7E8B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204" y="1854878"/>
            <a:ext cx="4197659" cy="314824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1884E04-14BD-4EAB-9ACA-74CD8420CE41}"/>
              </a:ext>
            </a:extLst>
          </p:cNvPr>
          <p:cNvSpPr txBox="1"/>
          <p:nvPr/>
        </p:nvSpPr>
        <p:spPr>
          <a:xfrm>
            <a:off x="10377995" y="69241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10/16</a:t>
            </a:r>
          </a:p>
        </p:txBody>
      </p:sp>
    </p:spTree>
    <p:extLst>
      <p:ext uri="{BB962C8B-B14F-4D97-AF65-F5344CB8AC3E}">
        <p14:creationId xmlns:p14="http://schemas.microsoft.com/office/powerpoint/2010/main" val="286405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0A5FD-98F1-4864-B31D-1E616BED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dirty="0">
                <a:latin typeface="Baskerville Old Face" panose="02020602080505020303" pitchFamily="18" charset="0"/>
              </a:rPr>
              <a:t>PlotResult.py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3CD9F-41BD-4797-9449-29BA0425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0" y="1500326"/>
            <a:ext cx="10049523" cy="474807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Ce fichier permet de mettre en place la représentation graphique des résultats obtenus. Les données sont récupérées lors de la classification du fichier précédent.</a:t>
            </a:r>
          </a:p>
          <a:p>
            <a:endParaRPr lang="fr-FR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Cela permet d'avoir une vision générale mais rapide des différents scores évalués.</a:t>
            </a:r>
          </a:p>
          <a:p>
            <a:endParaRPr lang="fr-FR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Beaucoup de classes différentes : un rapport de classification détaillé pour chaque classe n’est pas pertinent.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57A090-8740-443A-9611-D3845E1131C5}"/>
              </a:ext>
            </a:extLst>
          </p:cNvPr>
          <p:cNvSpPr txBox="1"/>
          <p:nvPr/>
        </p:nvSpPr>
        <p:spPr>
          <a:xfrm>
            <a:off x="10377995" y="69241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11/16</a:t>
            </a:r>
          </a:p>
        </p:txBody>
      </p:sp>
    </p:spTree>
    <p:extLst>
      <p:ext uri="{BB962C8B-B14F-4D97-AF65-F5344CB8AC3E}">
        <p14:creationId xmlns:p14="http://schemas.microsoft.com/office/powerpoint/2010/main" val="421192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DE00E-5CCE-443C-AD17-C74570EF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64530"/>
            <a:ext cx="9404723" cy="754645"/>
          </a:xfrm>
        </p:spPr>
        <p:txBody>
          <a:bodyPr/>
          <a:lstStyle/>
          <a:p>
            <a:r>
              <a:rPr lang="fr-FR" sz="4400" b="1" dirty="0">
                <a:latin typeface="Baskerville Old Face" panose="02020602080505020303" pitchFamily="18" charset="0"/>
              </a:rPr>
              <a:t>Résultats obtenus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24A094D-267C-4224-AF8D-8D95EEF03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1730"/>
            <a:ext cx="12192000" cy="6096000"/>
          </a:xfr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E174F5F-C75A-46CC-B0E7-312DA3A163B0}"/>
              </a:ext>
            </a:extLst>
          </p:cNvPr>
          <p:cNvSpPr txBox="1"/>
          <p:nvPr/>
        </p:nvSpPr>
        <p:spPr>
          <a:xfrm>
            <a:off x="10377995" y="69241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12/16</a:t>
            </a:r>
          </a:p>
        </p:txBody>
      </p:sp>
    </p:spTree>
    <p:extLst>
      <p:ext uri="{BB962C8B-B14F-4D97-AF65-F5344CB8AC3E}">
        <p14:creationId xmlns:p14="http://schemas.microsoft.com/office/powerpoint/2010/main" val="30508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3198097E-A8F5-4218-9AB2-598E0853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64530"/>
            <a:ext cx="9404723" cy="754645"/>
          </a:xfrm>
        </p:spPr>
        <p:txBody>
          <a:bodyPr/>
          <a:lstStyle/>
          <a:p>
            <a:r>
              <a:rPr lang="fr-FR" sz="4400" b="1" dirty="0">
                <a:latin typeface="Baskerville Old Face" panose="02020602080505020303" pitchFamily="18" charset="0"/>
              </a:rPr>
              <a:t>Résultats obtenus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21A0BA-8D06-4C79-89E5-13EACCD72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665"/>
            <a:ext cx="12192000" cy="6096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A87FFE0-94DC-40F4-A9DC-60E887F77B87}"/>
              </a:ext>
            </a:extLst>
          </p:cNvPr>
          <p:cNvSpPr txBox="1"/>
          <p:nvPr/>
        </p:nvSpPr>
        <p:spPr>
          <a:xfrm>
            <a:off x="10377995" y="69241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13/16</a:t>
            </a:r>
          </a:p>
        </p:txBody>
      </p:sp>
    </p:spTree>
    <p:extLst>
      <p:ext uri="{BB962C8B-B14F-4D97-AF65-F5344CB8AC3E}">
        <p14:creationId xmlns:p14="http://schemas.microsoft.com/office/powerpoint/2010/main" val="220900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31447BB-B768-4373-A9F8-5F0146C79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" y="1304925"/>
            <a:ext cx="11106150" cy="5553075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177EB965-3D91-4F9F-AB41-EE5C59BA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64530"/>
            <a:ext cx="9404723" cy="754645"/>
          </a:xfrm>
        </p:spPr>
        <p:txBody>
          <a:bodyPr/>
          <a:lstStyle/>
          <a:p>
            <a:r>
              <a:rPr lang="fr-FR" sz="4400" b="1" dirty="0">
                <a:latin typeface="Baskerville Old Face" panose="02020602080505020303" pitchFamily="18" charset="0"/>
              </a:rPr>
              <a:t>Résultats obtenus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8BACEB-C956-4CCE-8EFF-1E4050555871}"/>
              </a:ext>
            </a:extLst>
          </p:cNvPr>
          <p:cNvSpPr txBox="1"/>
          <p:nvPr/>
        </p:nvSpPr>
        <p:spPr>
          <a:xfrm>
            <a:off x="10377995" y="69241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14/16</a:t>
            </a:r>
          </a:p>
        </p:txBody>
      </p:sp>
    </p:spTree>
    <p:extLst>
      <p:ext uri="{BB962C8B-B14F-4D97-AF65-F5344CB8AC3E}">
        <p14:creationId xmlns:p14="http://schemas.microsoft.com/office/powerpoint/2010/main" val="574311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77EB965-3D91-4F9F-AB41-EE5C59BA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64530"/>
            <a:ext cx="9404723" cy="754645"/>
          </a:xfrm>
        </p:spPr>
        <p:txBody>
          <a:bodyPr/>
          <a:lstStyle/>
          <a:p>
            <a:r>
              <a:rPr lang="fr-FR" sz="4400" b="1" dirty="0">
                <a:latin typeface="Baskerville Old Face" panose="02020602080505020303" pitchFamily="18" charset="0"/>
              </a:rPr>
              <a:t>Résultats obtenus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038323A-1257-48DD-8D02-A8A388097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489" y="1560019"/>
            <a:ext cx="11383022" cy="5691512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24CA2-B52F-4EFF-B44E-9AE20DDF62A2}"/>
              </a:ext>
            </a:extLst>
          </p:cNvPr>
          <p:cNvSpPr txBox="1"/>
          <p:nvPr/>
        </p:nvSpPr>
        <p:spPr>
          <a:xfrm>
            <a:off x="8069802" y="2157274"/>
            <a:ext cx="224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negative : 768  positive : 917  neutral : 430  mixed : 46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0032F66-139C-4D28-8EB0-6707BA4CC920}"/>
              </a:ext>
            </a:extLst>
          </p:cNvPr>
          <p:cNvSpPr txBox="1"/>
          <p:nvPr/>
        </p:nvSpPr>
        <p:spPr>
          <a:xfrm>
            <a:off x="10377995" y="69241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15/16</a:t>
            </a:r>
          </a:p>
        </p:txBody>
      </p:sp>
    </p:spTree>
    <p:extLst>
      <p:ext uri="{BB962C8B-B14F-4D97-AF65-F5344CB8AC3E}">
        <p14:creationId xmlns:p14="http://schemas.microsoft.com/office/powerpoint/2010/main" val="47612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875F2-C9EB-4EEE-AA5F-3AFD1DF7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3624"/>
          </a:xfrm>
        </p:spPr>
        <p:txBody>
          <a:bodyPr/>
          <a:lstStyle/>
          <a:p>
            <a:r>
              <a:rPr lang="fr-FR" sz="4000" b="1" dirty="0">
                <a:latin typeface="Baskerville Old Face" panose="02020602080505020303" pitchFamily="18" charset="0"/>
              </a:rPr>
              <a:t>Les 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6E020-9E94-430E-B2F9-11EBAD9C6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40528"/>
            <a:ext cx="10424343" cy="49892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200" b="1" u="sng" dirty="0">
                <a:latin typeface="Baskerville Old Face" panose="02020602080505020303" pitchFamily="18" charset="0"/>
              </a:rPr>
              <a:t>Les classes :</a:t>
            </a:r>
            <a:r>
              <a:rPr lang="fr-FR" sz="2200" b="1" dirty="0">
                <a:latin typeface="Baskerville Old Face" panose="02020602080505020303" pitchFamily="18" charset="0"/>
              </a:rPr>
              <a:t>  </a:t>
            </a:r>
            <a:r>
              <a:rPr lang="fr-FR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il y en a beaucoup trop (126). </a:t>
            </a:r>
          </a:p>
          <a:p>
            <a:r>
              <a:rPr lang="fr-FR" b="1" dirty="0">
                <a:latin typeface="Baskerville Old Face" panose="02020602080505020303" pitchFamily="18" charset="0"/>
              </a:rPr>
              <a:t>Solution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: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moins de classes, mais plus générales. (‘composant’,’service’,’visuel’)</a:t>
            </a:r>
          </a:p>
          <a:p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fr-FR" sz="2200" b="1" u="sng" dirty="0">
                <a:latin typeface="Baskerville Old Face" panose="02020602080505020303" pitchFamily="18" charset="0"/>
              </a:rPr>
              <a:t>Le jeu de données :</a:t>
            </a:r>
            <a:r>
              <a:rPr lang="fr-FR" sz="2200" b="1" dirty="0">
                <a:latin typeface="Baskerville Old Face" panose="02020602080505020303" pitchFamily="18" charset="0"/>
              </a:rPr>
              <a:t>  </a:t>
            </a:r>
            <a:r>
              <a:rPr lang="fr-FR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jeu d’entrainement trop pauvre en données pour certaines classes. </a:t>
            </a:r>
            <a:endParaRPr lang="fr-FR" sz="2200" b="1" u="sng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b="1" dirty="0">
                <a:latin typeface="Baskerville Old Face" panose="02020602080505020303" pitchFamily="18" charset="0"/>
              </a:rPr>
              <a:t>Solution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: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avoir un jeu de données plus conséquent et plus orienté dans la conception choisie avec les différents couples.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fr-FR" sz="2200" b="1" u="sng" dirty="0">
                <a:latin typeface="Baskerville Old Face" panose="02020602080505020303" pitchFamily="18" charset="0"/>
              </a:rPr>
              <a:t>Les marques et modèles :</a:t>
            </a:r>
            <a:r>
              <a:rPr lang="fr-FR" sz="2200" dirty="0">
                <a:latin typeface="Baskerville Old Face" panose="02020602080505020303" pitchFamily="18" charset="0"/>
              </a:rPr>
              <a:t> </a:t>
            </a:r>
            <a:r>
              <a:rPr lang="fr-FR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trop de marques et modèles différents pour représenter la même chose.</a:t>
            </a:r>
            <a:endParaRPr lang="fr-FR" sz="2200" b="1" u="sng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b="1" dirty="0">
                <a:latin typeface="Baskerville Old Face" panose="02020602080505020303" pitchFamily="18" charset="0"/>
              </a:rPr>
              <a:t>Solution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: 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changer les Tokens des modèles spécifiques lors de leur récupération par un mot plus général. 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fr-FR" sz="2200" b="1" u="sng" dirty="0">
                <a:latin typeface="Baskerville Old Face" panose="02020602080505020303" pitchFamily="18" charset="0"/>
              </a:rPr>
              <a:t>La polarité :</a:t>
            </a:r>
            <a:r>
              <a:rPr lang="fr-FR" sz="2200" dirty="0">
                <a:latin typeface="Baskerville Old Face" panose="02020602080505020303" pitchFamily="18" charset="0"/>
              </a:rPr>
              <a:t> </a:t>
            </a:r>
            <a:r>
              <a:rPr lang="fr-FR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polarité trop générale et donc moins précise.</a:t>
            </a:r>
            <a:endParaRPr lang="fr-FR" sz="2200" b="1" u="sng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b="1" dirty="0">
                <a:latin typeface="Baskerville Old Face" panose="02020602080505020303" pitchFamily="18" charset="0"/>
              </a:rPr>
              <a:t>Solution</a:t>
            </a:r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: 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isoler le morceau de phrase qui a permis de détecter la classe. Puis à partir de ce sous-ensemble, faire de nouveau une classification sur la polarité. 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FE6EE4-413D-4315-9402-4F6DE7A114A0}"/>
              </a:ext>
            </a:extLst>
          </p:cNvPr>
          <p:cNvSpPr txBox="1"/>
          <p:nvPr/>
        </p:nvSpPr>
        <p:spPr>
          <a:xfrm>
            <a:off x="10377995" y="69241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16/16</a:t>
            </a:r>
          </a:p>
        </p:txBody>
      </p:sp>
    </p:spTree>
    <p:extLst>
      <p:ext uri="{BB962C8B-B14F-4D97-AF65-F5344CB8AC3E}">
        <p14:creationId xmlns:p14="http://schemas.microsoft.com/office/powerpoint/2010/main" val="2798117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DAE22C-4165-49E9-B27C-2BEA680C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818" y="1912848"/>
            <a:ext cx="8825657" cy="1915647"/>
          </a:xfrm>
        </p:spPr>
        <p:txBody>
          <a:bodyPr/>
          <a:lstStyle/>
          <a:p>
            <a:pPr algn="ctr"/>
            <a:r>
              <a:rPr lang="fr-FR" sz="4400" b="1" dirty="0">
                <a:latin typeface="Baskerville Old Face" panose="02020602080505020303" pitchFamily="18" charset="0"/>
              </a:rPr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408815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35943-BFC2-4F70-B3EB-018CC177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Description des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BB83A6-F329-4E18-92B9-AE9B01B9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33322"/>
            <a:ext cx="8946541" cy="4195481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Ce sujet est fortement inspiré du </a:t>
            </a:r>
            <a:r>
              <a:rPr lang="fr-F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« </a:t>
            </a:r>
            <a:r>
              <a:rPr lang="fr-FR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SemEval-2015 </a:t>
            </a:r>
            <a:r>
              <a:rPr lang="fr-FR" sz="2400" b="1" i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Task</a:t>
            </a:r>
            <a:r>
              <a:rPr lang="fr-FR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12 </a:t>
            </a:r>
            <a:r>
              <a:rPr lang="fr-F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» </a:t>
            </a: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sur la partie </a:t>
            </a:r>
            <a:r>
              <a:rPr lang="fr-F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« </a:t>
            </a:r>
            <a:r>
              <a:rPr lang="fr-FR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Aspect </a:t>
            </a:r>
            <a:r>
              <a:rPr lang="fr-FR" sz="2400" b="1" i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Based</a:t>
            </a:r>
            <a:r>
              <a:rPr lang="fr-FR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Sentiment </a:t>
            </a:r>
            <a:r>
              <a:rPr lang="fr-FR" sz="2400" b="1" i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Analysis</a:t>
            </a:r>
            <a:r>
              <a:rPr lang="fr-FR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(ABSA) : Laptop </a:t>
            </a:r>
            <a:r>
              <a:rPr lang="fr-FR" sz="2400" b="1" i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Reviews</a:t>
            </a:r>
            <a:r>
              <a:rPr lang="fr-FR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 </a:t>
            </a:r>
            <a:r>
              <a:rPr lang="fr-FR" sz="24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»</a:t>
            </a:r>
          </a:p>
          <a:p>
            <a:endParaRPr lang="fr-FR" sz="2400" i="1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Le but est de retrouver pour chaque phrase d’un commentaire le(s) couple(s) </a:t>
            </a:r>
            <a:r>
              <a:rPr lang="fr-F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Entité#Catégorie</a:t>
            </a:r>
            <a:r>
              <a:rPr lang="fr-F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(E#C) </a:t>
            </a: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ainsi que de déterminer </a:t>
            </a:r>
            <a:r>
              <a:rPr lang="fr-F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la polarité générale</a:t>
            </a: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de la phrase. </a:t>
            </a:r>
          </a:p>
          <a:p>
            <a:endParaRPr lang="fr-FR" sz="2400" b="1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Les différentes </a:t>
            </a:r>
            <a:r>
              <a:rPr lang="fr-F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entités et catégories </a:t>
            </a: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qui vont suivre proviennent également des annotations du sujet de </a:t>
            </a:r>
            <a:r>
              <a:rPr lang="fr-F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SemEval</a:t>
            </a: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. </a:t>
            </a:r>
            <a:endParaRPr lang="fr-FR" sz="2400" b="1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30493A-B5D2-4757-9C96-1CEE5DFDB013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1/16</a:t>
            </a:r>
          </a:p>
        </p:txBody>
      </p:sp>
    </p:spTree>
    <p:extLst>
      <p:ext uri="{BB962C8B-B14F-4D97-AF65-F5344CB8AC3E}">
        <p14:creationId xmlns:p14="http://schemas.microsoft.com/office/powerpoint/2010/main" val="111548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CD595-FEC6-4B62-BD7D-F42ADCE8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15" y="122907"/>
            <a:ext cx="4165580" cy="690282"/>
          </a:xfrm>
        </p:spPr>
        <p:txBody>
          <a:bodyPr>
            <a:normAutofit/>
          </a:bodyPr>
          <a:lstStyle/>
          <a:p>
            <a:r>
              <a:rPr lang="fr-FR" sz="3600" b="1" dirty="0">
                <a:latin typeface="Baskerville Old Face" panose="02020602080505020303" pitchFamily="18" charset="0"/>
              </a:rPr>
              <a:t>Les Entités</a:t>
            </a:r>
          </a:p>
        </p:txBody>
      </p:sp>
      <p:sp>
        <p:nvSpPr>
          <p:cNvPr id="83" name="Freeform 23">
            <a:extLst>
              <a:ext uri="{FF2B5EF4-FFF2-40B4-BE49-F238E27FC236}">
                <a16:creationId xmlns:a16="http://schemas.microsoft.com/office/drawing/2014/main" id="{2159A326-9F9C-49B1-AA30-2BB5AB0A6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5">
            <a:extLst>
              <a:ext uri="{FF2B5EF4-FFF2-40B4-BE49-F238E27FC236}">
                <a16:creationId xmlns:a16="http://schemas.microsoft.com/office/drawing/2014/main" id="{5246D812-5D35-4A47-A981-48811ADC2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65FE40-A675-4790-A918-019ADFF3B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Batteries Made With Asphalt Can Charge in 5 Minutes - ECS">
            <a:extLst>
              <a:ext uri="{FF2B5EF4-FFF2-40B4-BE49-F238E27FC236}">
                <a16:creationId xmlns:a16="http://schemas.microsoft.com/office/drawing/2014/main" id="{796DB60B-2920-4557-B0EE-A746080F6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5592" y="813189"/>
            <a:ext cx="1566924" cy="15669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344B3A24-3695-43B0-8419-EBD1D8772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798594-3F72-4427-829D-B2B98FCB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89" y="864236"/>
            <a:ext cx="5171022" cy="590281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LAPTOP (= l'ordinateur),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DISPLAY (=moniteur, écran),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KEYBOARD (=touche, clavier, pavé numérique),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MOUSE (=sourie, pavé tactile),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MOTHERBOARD (=carte mère),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CPU (=processeur),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FANS_COOLING (=ventilateur, système de refroidissement),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PORTS (=USB, HDMI, VGA, lecteur de carte),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MEMORY (=mémoire, RAM),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POWER_SUPPLY (=chargeur, unité de chargement, cordon d'alimentation, (power) adapteur),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OPTICAL_DRIVES (=lecteur CD, DVD ou Blu-ray),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BATTERY (=batterie),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GRAPHICS (=carte graphique, carte vidéo),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MULTIMEDIA_DEVICES (=son, audio, microphone, webcam, hautparleur, casque, écouteurs),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HARDWARE (=Disque dur, SSD, Composants internes),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SOFTWARE (= Logiciels),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OS (=Windows, Linux..),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WARRANTY (=Garantie),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SHIPPING (= Livraison),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SUPPORT (=Assistance technique),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fr-F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COMPANY (=DELL, TOSHIBA...).</a:t>
            </a:r>
          </a:p>
        </p:txBody>
      </p:sp>
      <p:pic>
        <p:nvPicPr>
          <p:cNvPr id="2058" name="Picture 10" descr="CPU Data: Amazon.fr: Appstore pour Android">
            <a:extLst>
              <a:ext uri="{FF2B5EF4-FFF2-40B4-BE49-F238E27FC236}">
                <a16:creationId xmlns:a16="http://schemas.microsoft.com/office/drawing/2014/main" id="{8D195634-7C7A-46FB-9B89-133589C0F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08" y="685248"/>
            <a:ext cx="1487492" cy="148749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Écran Moniteur Ordinateur - Image gratuite sur Pixabay">
            <a:extLst>
              <a:ext uri="{FF2B5EF4-FFF2-40B4-BE49-F238E27FC236}">
                <a16:creationId xmlns:a16="http://schemas.microsoft.com/office/drawing/2014/main" id="{6A1CBE53-BEBB-4D5A-AF57-AC760BC75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0684" y="2595188"/>
            <a:ext cx="1920182" cy="192018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igne Et Symbole De Vecteur D'icône De Clavier D'isolement Sur Le Fond  Blanc, Concept De Logo De Clavier Illustration de Vecteur - Illustration du  icône, isolement: 134618403">
            <a:extLst>
              <a:ext uri="{FF2B5EF4-FFF2-40B4-BE49-F238E27FC236}">
                <a16:creationId xmlns:a16="http://schemas.microsoft.com/office/drawing/2014/main" id="{4AF3403B-DA67-464B-9B9D-1EEECFC7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11455" y="1374905"/>
            <a:ext cx="1920182" cy="192018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Prix remplacement bouche de vmc (ventilation mécanique contrôlée)">
            <a:extLst>
              <a:ext uri="{FF2B5EF4-FFF2-40B4-BE49-F238E27FC236}">
                <a16:creationId xmlns:a16="http://schemas.microsoft.com/office/drawing/2014/main" id="{42AA3ED5-E6CA-4724-A23B-2C127D4A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441" y="4730445"/>
            <a:ext cx="1559186" cy="155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USB : quels type de connecteurs et quelles versions ? - La boîte à idées -  Le blog de Jean Chambard">
            <a:extLst>
              <a:ext uri="{FF2B5EF4-FFF2-40B4-BE49-F238E27FC236}">
                <a16:creationId xmlns:a16="http://schemas.microsoft.com/office/drawing/2014/main" id="{C6534FE5-1012-4D32-954D-DEF3CDB28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415" y="3709642"/>
            <a:ext cx="1667460" cy="79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Windows logo : histoire, signification et évolution, symbole">
            <a:extLst>
              <a:ext uri="{FF2B5EF4-FFF2-40B4-BE49-F238E27FC236}">
                <a16:creationId xmlns:a16="http://schemas.microsoft.com/office/drawing/2014/main" id="{E670011A-C1BC-4824-B45B-85F100206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357" y="5107677"/>
            <a:ext cx="1349989" cy="12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Souris D'ordinateur | Icons Gratuite">
            <a:extLst>
              <a:ext uri="{FF2B5EF4-FFF2-40B4-BE49-F238E27FC236}">
                <a16:creationId xmlns:a16="http://schemas.microsoft.com/office/drawing/2014/main" id="{F59B2036-30E4-427F-B9D6-D3951754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593" y="4669992"/>
            <a:ext cx="1232710" cy="12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B1B0D84-483E-424B-A6A5-05C01775F027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2/16</a:t>
            </a:r>
          </a:p>
        </p:txBody>
      </p:sp>
    </p:spTree>
    <p:extLst>
      <p:ext uri="{BB962C8B-B14F-4D97-AF65-F5344CB8AC3E}">
        <p14:creationId xmlns:p14="http://schemas.microsoft.com/office/powerpoint/2010/main" val="68808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EA71D-11AF-4742-8D1F-26F08C0C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213021"/>
            <a:ext cx="4165580" cy="9299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 b="1" dirty="0">
                <a:latin typeface="Baskerville Old Face" panose="02020602080505020303" pitchFamily="18" charset="0"/>
              </a:rPr>
              <a:t>Les </a:t>
            </a:r>
            <a:r>
              <a:rPr lang="fr-FR" sz="4000" b="1" dirty="0">
                <a:latin typeface="Baskerville Old Face" panose="02020602080505020303" pitchFamily="18" charset="0"/>
              </a:rPr>
              <a:t>Catégories</a:t>
            </a:r>
            <a:endParaRPr lang="fr-FR" sz="3600" b="1" dirty="0">
              <a:latin typeface="Baskerville Old Face" panose="02020602080505020303" pitchFamily="18" charset="0"/>
            </a:endParaRPr>
          </a:p>
        </p:txBody>
      </p:sp>
      <p:sp>
        <p:nvSpPr>
          <p:cNvPr id="79" name="Freeform 23">
            <a:extLst>
              <a:ext uri="{FF2B5EF4-FFF2-40B4-BE49-F238E27FC236}">
                <a16:creationId xmlns:a16="http://schemas.microsoft.com/office/drawing/2014/main" id="{2159A326-9F9C-49B1-AA30-2BB5AB0A6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5">
            <a:extLst>
              <a:ext uri="{FF2B5EF4-FFF2-40B4-BE49-F238E27FC236}">
                <a16:creationId xmlns:a16="http://schemas.microsoft.com/office/drawing/2014/main" id="{5246D812-5D35-4A47-A981-48811ADC2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765FE40-A675-4790-A918-019ADFF3B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sign et qualité dans un rapport de prix performant |">
            <a:extLst>
              <a:ext uri="{FF2B5EF4-FFF2-40B4-BE49-F238E27FC236}">
                <a16:creationId xmlns:a16="http://schemas.microsoft.com/office/drawing/2014/main" id="{3AF074CA-1A04-49E4-81AF-D99791ADE2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6129" y="685249"/>
            <a:ext cx="2627752" cy="26277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344B3A24-3695-43B0-8419-EBD1D8772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E8C6B36-BE66-4389-8279-482F45B84890}"/>
              </a:ext>
            </a:extLst>
          </p:cNvPr>
          <p:cNvSpPr txBox="1"/>
          <p:nvPr/>
        </p:nvSpPr>
        <p:spPr>
          <a:xfrm>
            <a:off x="646113" y="1228170"/>
            <a:ext cx="4165146" cy="5217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GENERAL,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PRICE (=prix),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QUALITY (=qualité),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DESIGN_FEATURES (=design et fonctionnalités), 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OPERATION_PERFORMANCE,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USABILITY (=ergonomie, prise en main),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PORTABILITY (=portabilité), 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CONNECTIVITY (=connectivité), 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MISCELLANEOUS (=divers). </a:t>
            </a:r>
          </a:p>
        </p:txBody>
      </p:sp>
      <p:pic>
        <p:nvPicPr>
          <p:cNvPr id="1034" name="Picture 10" descr="Beauty Is Skin Deep: The Need for Usability | Usability Sciences | Phone  logo, Phone, Salon professional">
            <a:extLst>
              <a:ext uri="{FF2B5EF4-FFF2-40B4-BE49-F238E27FC236}">
                <a16:creationId xmlns:a16="http://schemas.microsoft.com/office/drawing/2014/main" id="{EB82D9B3-675A-4793-A5DA-69316F3C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08" y="685248"/>
            <a:ext cx="2627752" cy="26277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F8B48CC-6E34-43A3-B894-FFE44D307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08" y="3604637"/>
            <a:ext cx="2627752" cy="2584670"/>
          </a:xfrm>
          <a:prstGeom prst="rect">
            <a:avLst/>
          </a:prstGeom>
          <a:effectLst/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F9AD0D-17A8-4354-B648-B792B70BD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6129" y="4155881"/>
            <a:ext cx="2627752" cy="1482182"/>
          </a:xfrm>
          <a:prstGeom prst="rect">
            <a:avLst/>
          </a:prstGeom>
          <a:effectLst/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DB62971-54A9-412F-9F41-3E9B3D77EDA8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3/16</a:t>
            </a:r>
          </a:p>
        </p:txBody>
      </p:sp>
    </p:spTree>
    <p:extLst>
      <p:ext uri="{BB962C8B-B14F-4D97-AF65-F5344CB8AC3E}">
        <p14:creationId xmlns:p14="http://schemas.microsoft.com/office/powerpoint/2010/main" val="297467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42653A-00F8-40F8-9BAA-AFDE65366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85582E-5C24-4E50-94D0-EBDFCAF82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D2CF7175-D926-4ED8-BF71-C9046B886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CE21D3E3-E417-4B15-9ACE-327E9B12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4CAA26-1862-4B61-9297-DB050442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23" y="5176211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La </a:t>
            </a:r>
            <a:r>
              <a:rPr lang="fr-FR" sz="4800" b="1" dirty="0"/>
              <a:t>polarité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562937-EA47-4014-9479-11CFC096C8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498" y="458295"/>
            <a:ext cx="9150807" cy="2127563"/>
          </a:xfrm>
          <a:prstGeom prst="rect">
            <a:avLst/>
          </a:prstGeom>
          <a:effectLst/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FE82D1-C214-4FAB-B7FD-0382B1334C58}"/>
              </a:ext>
            </a:extLst>
          </p:cNvPr>
          <p:cNvSpPr txBox="1"/>
          <p:nvPr/>
        </p:nvSpPr>
        <p:spPr>
          <a:xfrm>
            <a:off x="1429134" y="2669684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POSITIVE</a:t>
            </a:r>
            <a:endParaRPr lang="fr-FR" b="1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71168C-FDFE-4F59-AD88-E3627CA69497}"/>
              </a:ext>
            </a:extLst>
          </p:cNvPr>
          <p:cNvSpPr txBox="1"/>
          <p:nvPr/>
        </p:nvSpPr>
        <p:spPr>
          <a:xfrm>
            <a:off x="5663820" y="2656862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NEGATIVE</a:t>
            </a:r>
            <a:endParaRPr lang="fr-FR" b="1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379FF7-F1E5-4468-9602-83C543C42330}"/>
              </a:ext>
            </a:extLst>
          </p:cNvPr>
          <p:cNvSpPr txBox="1"/>
          <p:nvPr/>
        </p:nvSpPr>
        <p:spPr>
          <a:xfrm>
            <a:off x="3607752" y="2656862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tx1">
                    <a:lumMod val="50000"/>
                  </a:schemeClr>
                </a:solidFill>
                <a:latin typeface="Baskerville Old Face" panose="02020602080505020303" pitchFamily="18" charset="0"/>
              </a:rPr>
              <a:t>NEUTRAL</a:t>
            </a:r>
            <a:endParaRPr lang="fr-FR" b="1" dirty="0">
              <a:solidFill>
                <a:schemeClr val="tx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7BBF08-A37E-4F47-866A-0E0036A89C01}"/>
              </a:ext>
            </a:extLst>
          </p:cNvPr>
          <p:cNvSpPr txBox="1"/>
          <p:nvPr/>
        </p:nvSpPr>
        <p:spPr>
          <a:xfrm>
            <a:off x="8040117" y="2656862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M</a:t>
            </a:r>
            <a:r>
              <a:rPr lang="fr-FR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I</a:t>
            </a:r>
            <a:r>
              <a:rPr lang="fr-FR" sz="24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X</a:t>
            </a:r>
            <a:r>
              <a:rPr lang="fr-FR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E</a:t>
            </a:r>
            <a:r>
              <a:rPr lang="fr-FR" sz="24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D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02A1A47-9555-49FB-9802-1B18BDB59B97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4/16</a:t>
            </a:r>
          </a:p>
        </p:txBody>
      </p:sp>
    </p:spTree>
    <p:extLst>
      <p:ext uri="{BB962C8B-B14F-4D97-AF65-F5344CB8AC3E}">
        <p14:creationId xmlns:p14="http://schemas.microsoft.com/office/powerpoint/2010/main" val="307723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F879116-7CB7-4022-BC9C-C48D91C05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658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F04116-8A5D-4E0E-9455-FA954D4502E1}"/>
              </a:ext>
            </a:extLst>
          </p:cNvPr>
          <p:cNvSpPr/>
          <p:nvPr/>
        </p:nvSpPr>
        <p:spPr>
          <a:xfrm>
            <a:off x="548844" y="286111"/>
            <a:ext cx="9482923" cy="876864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latin typeface="Baskerville Old Face" panose="02020602080505020303" pitchFamily="18" charset="0"/>
              </a:rPr>
              <a:t>Structure des jeux de données</a:t>
            </a:r>
            <a:endParaRPr lang="fr-FR" sz="5400" dirty="0">
              <a:latin typeface="Baskerville Old Face" panose="020206020805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BE3060-653D-48F2-8E55-8209A99CEA9B}"/>
              </a:ext>
            </a:extLst>
          </p:cNvPr>
          <p:cNvSpPr/>
          <p:nvPr/>
        </p:nvSpPr>
        <p:spPr>
          <a:xfrm>
            <a:off x="10431262" y="0"/>
            <a:ext cx="692458" cy="1145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69AD804-86B6-4A51-91E7-101FC3895C06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5/16</a:t>
            </a:r>
          </a:p>
        </p:txBody>
      </p:sp>
    </p:spTree>
    <p:extLst>
      <p:ext uri="{BB962C8B-B14F-4D97-AF65-F5344CB8AC3E}">
        <p14:creationId xmlns:p14="http://schemas.microsoft.com/office/powerpoint/2010/main" val="249880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19541-B9AE-4A37-90EB-01C81841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731"/>
          </a:xfrm>
        </p:spPr>
        <p:txBody>
          <a:bodyPr/>
          <a:lstStyle/>
          <a:p>
            <a:r>
              <a:rPr lang="fr-FR" b="1" dirty="0">
                <a:latin typeface="Baskerville Old Face" panose="02020602080505020303" pitchFamily="18" charset="0"/>
              </a:rPr>
              <a:t>Modification des jeux de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59481C-F643-49F9-B131-F0704E66A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97981"/>
            <a:ext cx="10158013" cy="4807301"/>
          </a:xfrm>
        </p:spPr>
        <p:txBody>
          <a:bodyPr>
            <a:normAutofit lnSpcReduction="10000"/>
          </a:bodyPr>
          <a:lstStyle/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Nécessité d’avoir de </a:t>
            </a:r>
            <a:r>
              <a:rPr lang="fr-F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nombreuses données pour chaque couple </a:t>
            </a: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afin d'obtenir une fonction d'évaluation optimale.</a:t>
            </a:r>
          </a:p>
          <a:p>
            <a:pPr marL="0" indent="0">
              <a:buNone/>
            </a:pPr>
            <a:endParaRPr lang="fr-FR" sz="2400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Environ </a:t>
            </a:r>
            <a:r>
              <a:rPr lang="fr-F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350 phrases </a:t>
            </a: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ont été ajoutées, toutes sont dans la section 'sentences' d'ID 198.</a:t>
            </a:r>
          </a:p>
          <a:p>
            <a:endParaRPr lang="fr-FR" sz="2400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Pour les phrases portant sur les claviers, écrans, pavés tactile et batteries beaucoup proviennent </a:t>
            </a:r>
            <a:r>
              <a:rPr lang="fr-F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d'avis de consommateurs sur les ordinateurs portables les plus commentés sur Amazon (en anglais).</a:t>
            </a:r>
          </a:p>
          <a:p>
            <a:endParaRPr lang="fr-FR" sz="2400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Les phrases pour les catégories les plus rares (DVD, OS..) ont été ajoutées </a:t>
            </a:r>
            <a:r>
              <a:rPr lang="fr-F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à la main.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D87870-5ACC-4680-8C14-C66BECA54A6D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6/16</a:t>
            </a:r>
          </a:p>
        </p:txBody>
      </p:sp>
    </p:spTree>
    <p:extLst>
      <p:ext uri="{BB962C8B-B14F-4D97-AF65-F5344CB8AC3E}">
        <p14:creationId xmlns:p14="http://schemas.microsoft.com/office/powerpoint/2010/main" val="168610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76BB68-3F8B-4E5D-AE73-BDAE6A202D25}"/>
              </a:ext>
            </a:extLst>
          </p:cNvPr>
          <p:cNvSpPr/>
          <p:nvPr/>
        </p:nvSpPr>
        <p:spPr>
          <a:xfrm>
            <a:off x="3533313" y="4181383"/>
            <a:ext cx="5157926" cy="246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1CCA42-CE3C-464C-85C2-45F4CB1E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6688"/>
          </a:xfrm>
        </p:spPr>
        <p:txBody>
          <a:bodyPr/>
          <a:lstStyle/>
          <a:p>
            <a:r>
              <a:rPr lang="fr-FR" sz="4400" b="1" dirty="0">
                <a:latin typeface="Baskerville Old Face" panose="02020602080505020303" pitchFamily="18" charset="0"/>
              </a:rPr>
              <a:t>DataInitializer.py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9BA56-71F6-4746-B704-6E4B59B8F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13551"/>
            <a:ext cx="10974389" cy="2399156"/>
          </a:xfrm>
        </p:spPr>
        <p:txBody>
          <a:bodyPr>
            <a:noAutofit/>
          </a:bodyPr>
          <a:lstStyle/>
          <a:p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Ce fichier permet de lire un documents XML du jeu de données et regroupe les informations essentielles dans un dataframe de la librairie panda. 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Chacune des phrases correspondent à une ligne dans le dataframe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Une ligne = vecteur binaire à 197 dimensions comportant majoritairement des 0.</a:t>
            </a:r>
          </a:p>
          <a:p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3A68766-05C5-441C-A60E-AA93D1BD37E8}"/>
              </a:ext>
            </a:extLst>
          </p:cNvPr>
          <p:cNvSpPr txBox="1"/>
          <p:nvPr/>
        </p:nvSpPr>
        <p:spPr>
          <a:xfrm>
            <a:off x="3721223" y="4317554"/>
            <a:ext cx="51046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2060"/>
                </a:solidFill>
                <a:latin typeface="Baskerville Old Face" panose="02020602080505020303" pitchFamily="18" charset="0"/>
              </a:rPr>
              <a:t>Calcul de la polarité : 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Soit x une polarité :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neutral + X = X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positive + negative = mixed.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mixed + X = mixed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6127CF-C624-4D36-B791-2AE18A6FE16D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7/16</a:t>
            </a:r>
          </a:p>
        </p:txBody>
      </p:sp>
    </p:spTree>
    <p:extLst>
      <p:ext uri="{BB962C8B-B14F-4D97-AF65-F5344CB8AC3E}">
        <p14:creationId xmlns:p14="http://schemas.microsoft.com/office/powerpoint/2010/main" val="233302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F82B0DA-DE66-4CA2-AA2B-075926A8E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06345"/>
            <a:ext cx="13189185" cy="4198408"/>
          </a:xfrm>
          <a:prstGeom prst="rect">
            <a:avLst/>
          </a:prstGeom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DCB2A2-BE62-4174-8B43-DF1FF53145A7}"/>
              </a:ext>
            </a:extLst>
          </p:cNvPr>
          <p:cNvSpPr/>
          <p:nvPr/>
        </p:nvSpPr>
        <p:spPr>
          <a:xfrm>
            <a:off x="10422385" y="0"/>
            <a:ext cx="670375" cy="1322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69AA98-472D-485F-83FE-4BF94943596F}"/>
              </a:ext>
            </a:extLst>
          </p:cNvPr>
          <p:cNvSpPr txBox="1"/>
          <p:nvPr/>
        </p:nvSpPr>
        <p:spPr>
          <a:xfrm>
            <a:off x="2189825" y="5282214"/>
            <a:ext cx="7812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latin typeface="Baskerville Old Face" panose="02020602080505020303" pitchFamily="18" charset="0"/>
              </a:rPr>
              <a:t>Dataframe obtenu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1EE189-5CD8-4266-8EA6-566F63B3D79B}"/>
              </a:ext>
            </a:extLst>
          </p:cNvPr>
          <p:cNvSpPr txBox="1"/>
          <p:nvPr/>
        </p:nvSpPr>
        <p:spPr>
          <a:xfrm>
            <a:off x="10422384" y="6835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8/16</a:t>
            </a:r>
          </a:p>
        </p:txBody>
      </p:sp>
    </p:spTree>
    <p:extLst>
      <p:ext uri="{BB962C8B-B14F-4D97-AF65-F5344CB8AC3E}">
        <p14:creationId xmlns:p14="http://schemas.microsoft.com/office/powerpoint/2010/main" val="323401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859</Words>
  <Application>Microsoft Office PowerPoint</Application>
  <PresentationFormat>Grand écran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Baskerville Old Face</vt:lpstr>
      <vt:lpstr>Century Gothic</vt:lpstr>
      <vt:lpstr>Wingdings 3</vt:lpstr>
      <vt:lpstr>Ion</vt:lpstr>
      <vt:lpstr>Traitement Automatique du Texte en IA</vt:lpstr>
      <vt:lpstr>Description des tâches</vt:lpstr>
      <vt:lpstr>Les Entités</vt:lpstr>
      <vt:lpstr>Les Catégories</vt:lpstr>
      <vt:lpstr>La polarité</vt:lpstr>
      <vt:lpstr>Présentation PowerPoint</vt:lpstr>
      <vt:lpstr>Modification des jeux de données </vt:lpstr>
      <vt:lpstr>DataInitializer.py</vt:lpstr>
      <vt:lpstr>Présentation PowerPoint</vt:lpstr>
      <vt:lpstr>PreProcessing.py</vt:lpstr>
      <vt:lpstr>Classify.py</vt:lpstr>
      <vt:lpstr>PlotResult.py</vt:lpstr>
      <vt:lpstr>Résultats obtenus</vt:lpstr>
      <vt:lpstr>Résultats obtenus</vt:lpstr>
      <vt:lpstr>Résultats obtenus</vt:lpstr>
      <vt:lpstr>Résultats obtenus</vt:lpstr>
      <vt:lpstr>Les améliorations possibles</vt:lpstr>
      <vt:lpstr>MERCI DE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Traitement Automatique du Texte en IA</dc:title>
  <dc:creator> </dc:creator>
  <cp:lastModifiedBy> </cp:lastModifiedBy>
  <cp:revision>35</cp:revision>
  <dcterms:created xsi:type="dcterms:W3CDTF">2021-01-15T14:17:00Z</dcterms:created>
  <dcterms:modified xsi:type="dcterms:W3CDTF">2021-01-15T20:35:48Z</dcterms:modified>
</cp:coreProperties>
</file>