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0" r:id="rId4"/>
    <p:sldId id="264"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4660"/>
  </p:normalViewPr>
  <p:slideViewPr>
    <p:cSldViewPr snapToGrid="0">
      <p:cViewPr>
        <p:scale>
          <a:sx n="44" d="100"/>
          <a:sy n="44" d="100"/>
        </p:scale>
        <p:origin x="24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E60CF-CE4B-4C15-B722-5C672A0E9F75}" type="datetimeFigureOut">
              <a:rPr lang="en-US" smtClean="0"/>
              <a:t>13-Dec-19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5004C-FF06-4A96-979F-D2564604ECB9}" type="slidenum">
              <a:rPr lang="en-US" smtClean="0"/>
              <a:t>‹#›</a:t>
            </a:fld>
            <a:endParaRPr lang="en-US"/>
          </a:p>
        </p:txBody>
      </p:sp>
    </p:spTree>
    <p:extLst>
      <p:ext uri="{BB962C8B-B14F-4D97-AF65-F5344CB8AC3E}">
        <p14:creationId xmlns:p14="http://schemas.microsoft.com/office/powerpoint/2010/main" val="859774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pPr lvl="1"/>
            <a:r>
              <a:rPr lang="en-US" dirty="0" smtClean="0"/>
              <a:t>Given pulse length, choose drive amp</a:t>
            </a:r>
          </a:p>
          <a:p>
            <a:pPr lvl="1"/>
            <a:r>
              <a:rPr lang="en-US" dirty="0" smtClean="0"/>
              <a:t>Plot ping pong and run on backend</a:t>
            </a:r>
          </a:p>
          <a:p>
            <a:pPr lvl="1"/>
            <a:r>
              <a:rPr lang="en-US" dirty="0" smtClean="0"/>
              <a:t>Plot cos curve and fit ping pong plot onto cos curve</a:t>
            </a:r>
          </a:p>
          <a:p>
            <a:pPr lvl="1"/>
            <a:r>
              <a:rPr lang="en-US" dirty="0" smtClean="0"/>
              <a:t>Optimize ping pong fit onto cos curve by calculating angle theta of each pulse applied; compare to pie/2 t o find the variation</a:t>
            </a:r>
          </a:p>
          <a:p>
            <a:pPr lvl="1"/>
            <a:r>
              <a:rPr lang="en-US" dirty="0" smtClean="0"/>
              <a:t>Update drive amp by ration of pie/2 to theta to get the fine calibration</a:t>
            </a:r>
          </a:p>
          <a:p>
            <a:pPr marL="457200" lvl="1" indent="0">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54C5004C-FF06-4A96-979F-D2564604ECB9}" type="slidenum">
              <a:rPr lang="en-US" smtClean="0"/>
              <a:t>3</a:t>
            </a:fld>
            <a:endParaRPr lang="en-US"/>
          </a:p>
        </p:txBody>
      </p:sp>
    </p:spTree>
    <p:extLst>
      <p:ext uri="{BB962C8B-B14F-4D97-AF65-F5344CB8AC3E}">
        <p14:creationId xmlns:p14="http://schemas.microsoft.com/office/powerpoint/2010/main" val="425758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pPr lvl="1"/>
            <a:r>
              <a:rPr lang="en-US" dirty="0" smtClean="0"/>
              <a:t>Given pulse length, choose drive amp</a:t>
            </a:r>
          </a:p>
          <a:p>
            <a:pPr lvl="1"/>
            <a:r>
              <a:rPr lang="en-US" dirty="0" smtClean="0"/>
              <a:t>Plot ping pong and run on backend</a:t>
            </a:r>
          </a:p>
          <a:p>
            <a:pPr lvl="1"/>
            <a:r>
              <a:rPr lang="en-US" dirty="0" smtClean="0"/>
              <a:t>Plot cos curve and fit ping pong plot onto cos curve</a:t>
            </a:r>
          </a:p>
          <a:p>
            <a:pPr lvl="1"/>
            <a:r>
              <a:rPr lang="en-US" dirty="0" smtClean="0"/>
              <a:t>Optimize ping pong fit onto cos curve by calculating angle theta of each pulse applied; compare to pie/2 t o find the variation</a:t>
            </a:r>
          </a:p>
          <a:p>
            <a:pPr lvl="1"/>
            <a:r>
              <a:rPr lang="en-US" dirty="0" smtClean="0"/>
              <a:t>Update drive amp by ration of pie/2 to theta to get the fine calibration</a:t>
            </a:r>
          </a:p>
          <a:p>
            <a:pPr marL="457200" lvl="1" indent="0">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54C5004C-FF06-4A96-979F-D2564604ECB9}" type="slidenum">
              <a:rPr lang="en-US" smtClean="0"/>
              <a:t>4</a:t>
            </a:fld>
            <a:endParaRPr lang="en-US"/>
          </a:p>
        </p:txBody>
      </p:sp>
    </p:spTree>
    <p:extLst>
      <p:ext uri="{BB962C8B-B14F-4D97-AF65-F5344CB8AC3E}">
        <p14:creationId xmlns:p14="http://schemas.microsoft.com/office/powerpoint/2010/main" val="1176943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7750E8-6B22-44F0-9363-117CEC016D14}"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339350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750E8-6B22-44F0-9363-117CEC016D14}"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362313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750E8-6B22-44F0-9363-117CEC016D14}"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80594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750E8-6B22-44F0-9363-117CEC016D14}"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115003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750E8-6B22-44F0-9363-117CEC016D14}" type="datetimeFigureOut">
              <a:rPr lang="en-US" smtClean="0"/>
              <a:t>13-Dec-19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210747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7750E8-6B22-44F0-9363-117CEC016D14}" type="datetimeFigureOut">
              <a:rPr lang="en-US" smtClean="0"/>
              <a:t>13-Dec-19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162509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7750E8-6B22-44F0-9363-117CEC016D14}" type="datetimeFigureOut">
              <a:rPr lang="en-US" smtClean="0"/>
              <a:t>13-Dec-19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97982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750E8-6B22-44F0-9363-117CEC016D14}" type="datetimeFigureOut">
              <a:rPr lang="en-US" smtClean="0"/>
              <a:t>13-Dec-19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309722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750E8-6B22-44F0-9363-117CEC016D14}" type="datetimeFigureOut">
              <a:rPr lang="en-US" smtClean="0"/>
              <a:t>13-Dec-19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377186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750E8-6B22-44F0-9363-117CEC016D14}" type="datetimeFigureOut">
              <a:rPr lang="en-US" smtClean="0"/>
              <a:t>13-Dec-19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392359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750E8-6B22-44F0-9363-117CEC016D14}" type="datetimeFigureOut">
              <a:rPr lang="en-US" smtClean="0"/>
              <a:t>13-Dec-19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AA15A-4392-4458-BECF-53A115F4BDFD}" type="slidenum">
              <a:rPr lang="en-US" smtClean="0"/>
              <a:t>‹#›</a:t>
            </a:fld>
            <a:endParaRPr lang="en-US"/>
          </a:p>
        </p:txBody>
      </p:sp>
    </p:spTree>
    <p:extLst>
      <p:ext uri="{BB962C8B-B14F-4D97-AF65-F5344CB8AC3E}">
        <p14:creationId xmlns:p14="http://schemas.microsoft.com/office/powerpoint/2010/main" val="389884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750E8-6B22-44F0-9363-117CEC016D14}" type="datetimeFigureOut">
              <a:rPr lang="en-US" smtClean="0"/>
              <a:t>13-Dec-19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AA15A-4392-4458-BECF-53A115F4BDFD}" type="slidenum">
              <a:rPr lang="en-US" smtClean="0"/>
              <a:t>‹#›</a:t>
            </a:fld>
            <a:endParaRPr lang="en-US"/>
          </a:p>
        </p:txBody>
      </p:sp>
    </p:spTree>
    <p:extLst>
      <p:ext uri="{BB962C8B-B14F-4D97-AF65-F5344CB8AC3E}">
        <p14:creationId xmlns:p14="http://schemas.microsoft.com/office/powerpoint/2010/main" val="731690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ctrTitle"/>
              </p:nvPr>
            </p:nvSpPr>
            <p:spPr/>
            <p:txBody>
              <a:bodyPr>
                <a:noAutofit/>
              </a:bodyPr>
              <a:lstStyle/>
              <a:p>
                <a:r>
                  <a:rPr lang="en-US" b="1" dirty="0" smtClean="0">
                    <a:solidFill>
                      <a:schemeClr val="bg1"/>
                    </a:solidFill>
                    <a:effectLst>
                      <a:outerShdw blurRad="38100" dist="38100" dir="2700000" algn="tl">
                        <a:srgbClr val="000000">
                          <a:alpha val="43137"/>
                        </a:srgbClr>
                      </a:outerShdw>
                    </a:effectLst>
                  </a:rPr>
                  <a:t>Using Open Pulse to Implement Fine </a:t>
                </a:r>
                <a14:m>
                  <m:oMath xmlns:m="http://schemas.openxmlformats.org/officeDocument/2006/math">
                    <m:sSub>
                      <m:sSubPr>
                        <m:ctrlPr>
                          <a:rPr lang="en-US" b="1"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b="1" i="1" smtClean="0">
                            <a:solidFill>
                              <a:schemeClr val="bg1"/>
                            </a:solidFill>
                            <a:effectLst>
                              <a:outerShdw blurRad="38100" dist="38100" dir="2700000" algn="tl">
                                <a:srgbClr val="000000">
                                  <a:alpha val="43137"/>
                                </a:srgbClr>
                              </a:outerShdw>
                            </a:effectLst>
                            <a:latin typeface="Cambria Math" panose="02040503050406030204" pitchFamily="18" charset="0"/>
                          </a:rPr>
                          <m:t>𝑿</m:t>
                        </m:r>
                      </m:e>
                      <m:sub>
                        <m:f>
                          <m:fPr>
                            <m:type m:val="skw"/>
                            <m:ctrlPr>
                              <a:rPr lang="en-US" b="1" i="1" smtClean="0">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b="1"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𝝅</m:t>
                            </m:r>
                          </m:num>
                          <m:den>
                            <m:r>
                              <a:rPr lang="en-US" b="1" i="1" smtClean="0">
                                <a:solidFill>
                                  <a:schemeClr val="bg1"/>
                                </a:solidFill>
                                <a:effectLst>
                                  <a:outerShdw blurRad="38100" dist="38100" dir="2700000" algn="tl">
                                    <a:srgbClr val="000000">
                                      <a:alpha val="43137"/>
                                    </a:srgbClr>
                                  </a:outerShdw>
                                </a:effectLst>
                                <a:latin typeface="Cambria Math" panose="02040503050406030204" pitchFamily="18" charset="0"/>
                              </a:rPr>
                              <m:t>𝟐</m:t>
                            </m:r>
                          </m:den>
                        </m:f>
                      </m:sub>
                    </m:sSub>
                  </m:oMath>
                </a14:m>
                <a:r>
                  <a:rPr lang="en-US" b="1" dirty="0" smtClean="0">
                    <a:solidFill>
                      <a:schemeClr val="bg1"/>
                    </a:solidFill>
                    <a:effectLst>
                      <a:outerShdw blurRad="38100" dist="38100" dir="2700000" algn="tl">
                        <a:srgbClr val="000000">
                          <a:alpha val="43137"/>
                        </a:srgbClr>
                      </a:outerShdw>
                    </a:effectLst>
                  </a:rPr>
                  <a:t> Gate Calibrations</a:t>
                </a:r>
                <a:endParaRPr lang="en-US" b="1" dirty="0">
                  <a:solidFill>
                    <a:schemeClr val="bg1"/>
                  </a:solidFill>
                  <a:effectLst>
                    <a:outerShdw blurRad="38100" dist="38100" dir="2700000" algn="tl">
                      <a:srgbClr val="000000">
                        <a:alpha val="43137"/>
                      </a:srgbClr>
                    </a:outerShdw>
                  </a:effectLst>
                </a:endParaRPr>
              </a:p>
            </p:txBody>
          </p:sp>
        </mc:Choice>
        <mc:Fallback>
          <p:sp>
            <p:nvSpPr>
              <p:cNvPr id="2" name="Title 1"/>
              <p:cNvSpPr>
                <a:spLocks noGrp="1" noRot="1" noChangeAspect="1" noMove="1" noResize="1" noEditPoints="1" noAdjustHandles="1" noChangeArrowheads="1" noChangeShapeType="1" noTextEdit="1"/>
              </p:cNvSpPr>
              <p:nvPr>
                <p:ph type="ctrTitle"/>
              </p:nvPr>
            </p:nvSpPr>
            <p:spPr>
              <a:blipFill rotWithShape="0">
                <a:blip r:embed="rId2"/>
                <a:stretch>
                  <a:fillRect t="-24235" r="-333" b="-19643"/>
                </a:stretch>
              </a:blipFill>
            </p:spPr>
            <p:txBody>
              <a:bodyPr/>
              <a:lstStyle/>
              <a:p>
                <a:r>
                  <a:rPr lang="en-US">
                    <a:noFill/>
                  </a:rPr>
                  <a:t> </a:t>
                </a:r>
              </a:p>
            </p:txBody>
          </p:sp>
        </mc:Fallback>
      </mc:AlternateContent>
      <p:sp>
        <p:nvSpPr>
          <p:cNvPr id="4" name="TextBox 3"/>
          <p:cNvSpPr txBox="1"/>
          <p:nvPr/>
        </p:nvSpPr>
        <p:spPr>
          <a:xfrm>
            <a:off x="8915400" y="4329184"/>
            <a:ext cx="3853543" cy="2246769"/>
          </a:xfrm>
          <a:prstGeom prst="rect">
            <a:avLst/>
          </a:prstGeom>
          <a:noFill/>
        </p:spPr>
        <p:txBody>
          <a:bodyPr wrap="square" rtlCol="0">
            <a:spAutoFit/>
          </a:bodyPr>
          <a:lstStyle/>
          <a:p>
            <a:r>
              <a:rPr lang="en-US" sz="2000" dirty="0" err="1" smtClean="0">
                <a:solidFill>
                  <a:schemeClr val="bg1"/>
                </a:solidFill>
              </a:rPr>
              <a:t>Gontse</a:t>
            </a:r>
            <a:r>
              <a:rPr lang="en-US" sz="2000" dirty="0" smtClean="0">
                <a:solidFill>
                  <a:schemeClr val="bg1"/>
                </a:solidFill>
              </a:rPr>
              <a:t> </a:t>
            </a:r>
            <a:r>
              <a:rPr lang="en-US" sz="2000" dirty="0" err="1" smtClean="0">
                <a:solidFill>
                  <a:schemeClr val="bg1"/>
                </a:solidFill>
              </a:rPr>
              <a:t>Masutha</a:t>
            </a:r>
            <a:endParaRPr lang="en-US" sz="2000" dirty="0" smtClean="0">
              <a:solidFill>
                <a:schemeClr val="bg1"/>
              </a:solidFill>
            </a:endParaRPr>
          </a:p>
          <a:p>
            <a:r>
              <a:rPr lang="en-US" sz="2000" dirty="0" smtClean="0">
                <a:solidFill>
                  <a:schemeClr val="bg1"/>
                </a:solidFill>
              </a:rPr>
              <a:t>Wendy Ombima</a:t>
            </a:r>
          </a:p>
          <a:p>
            <a:r>
              <a:rPr lang="en-US" sz="2000" dirty="0" smtClean="0">
                <a:solidFill>
                  <a:schemeClr val="bg1"/>
                </a:solidFill>
              </a:rPr>
              <a:t>Doreen Mango</a:t>
            </a:r>
          </a:p>
          <a:p>
            <a:r>
              <a:rPr lang="en-US" sz="2000" dirty="0" err="1" smtClean="0">
                <a:solidFill>
                  <a:schemeClr val="bg1"/>
                </a:solidFill>
              </a:rPr>
              <a:t>Yousha</a:t>
            </a:r>
            <a:r>
              <a:rPr lang="en-US" sz="2000" dirty="0" smtClean="0">
                <a:solidFill>
                  <a:schemeClr val="bg1"/>
                </a:solidFill>
              </a:rPr>
              <a:t> </a:t>
            </a:r>
            <a:r>
              <a:rPr lang="en-US" sz="2000" dirty="0" err="1" smtClean="0">
                <a:solidFill>
                  <a:schemeClr val="bg1"/>
                </a:solidFill>
              </a:rPr>
              <a:t>Shoaib</a:t>
            </a:r>
            <a:endParaRPr lang="en-US" sz="2000" dirty="0" smtClean="0">
              <a:solidFill>
                <a:schemeClr val="bg1"/>
              </a:solidFill>
            </a:endParaRPr>
          </a:p>
          <a:p>
            <a:r>
              <a:rPr lang="en-US" sz="2000" dirty="0" err="1" smtClean="0">
                <a:solidFill>
                  <a:schemeClr val="bg1"/>
                </a:solidFill>
              </a:rPr>
              <a:t>Goodgift</a:t>
            </a:r>
            <a:r>
              <a:rPr lang="en-US" sz="2000" dirty="0" smtClean="0">
                <a:solidFill>
                  <a:schemeClr val="bg1"/>
                </a:solidFill>
              </a:rPr>
              <a:t> </a:t>
            </a:r>
            <a:r>
              <a:rPr lang="en-US" sz="2000" dirty="0" err="1" smtClean="0">
                <a:solidFill>
                  <a:schemeClr val="bg1"/>
                </a:solidFill>
              </a:rPr>
              <a:t>Moyo</a:t>
            </a:r>
            <a:r>
              <a:rPr lang="en-US" sz="2000" dirty="0" smtClean="0">
                <a:solidFill>
                  <a:schemeClr val="bg1"/>
                </a:solidFill>
              </a:rPr>
              <a:t> </a:t>
            </a:r>
          </a:p>
          <a:p>
            <a:endParaRPr lang="en-US" sz="2000" dirty="0">
              <a:solidFill>
                <a:schemeClr val="bg1"/>
              </a:solidFill>
            </a:endParaRPr>
          </a:p>
          <a:p>
            <a:r>
              <a:rPr lang="en-US" sz="2000" dirty="0" smtClean="0">
                <a:solidFill>
                  <a:schemeClr val="bg1"/>
                </a:solidFill>
              </a:rPr>
              <a:t>Headed by </a:t>
            </a:r>
            <a:r>
              <a:rPr lang="en-US" sz="2000" dirty="0" err="1" smtClean="0">
                <a:solidFill>
                  <a:schemeClr val="bg1"/>
                </a:solidFill>
              </a:rPr>
              <a:t>Jin</a:t>
            </a:r>
            <a:r>
              <a:rPr lang="en-US" sz="2000" dirty="0" smtClean="0">
                <a:solidFill>
                  <a:schemeClr val="bg1"/>
                </a:solidFill>
              </a:rPr>
              <a:t>-Sung Kim</a:t>
            </a:r>
            <a:endParaRPr lang="en-US" sz="2000" dirty="0">
              <a:solidFill>
                <a:schemeClr val="bg1"/>
              </a:solidFill>
            </a:endParaRPr>
          </a:p>
        </p:txBody>
      </p:sp>
      <p:sp>
        <p:nvSpPr>
          <p:cNvPr id="5" name="TextBox 4"/>
          <p:cNvSpPr txBox="1"/>
          <p:nvPr/>
        </p:nvSpPr>
        <p:spPr>
          <a:xfrm>
            <a:off x="304800" y="4898571"/>
            <a:ext cx="3243943" cy="1107996"/>
          </a:xfrm>
          <a:prstGeom prst="rect">
            <a:avLst/>
          </a:prstGeom>
          <a:noFill/>
        </p:spPr>
        <p:txBody>
          <a:bodyPr wrap="square" rtlCol="0">
            <a:spAutoFit/>
          </a:bodyPr>
          <a:lstStyle/>
          <a:p>
            <a:r>
              <a:rPr lang="en-US" sz="6600" dirty="0" smtClean="0">
                <a:solidFill>
                  <a:schemeClr val="bg1"/>
                </a:solidFill>
              </a:rPr>
              <a:t>#28</a:t>
            </a:r>
            <a:endParaRPr lang="en-US" sz="6600" dirty="0">
              <a:solidFill>
                <a:schemeClr val="bg1"/>
              </a:solidFill>
            </a:endParaRPr>
          </a:p>
        </p:txBody>
      </p:sp>
    </p:spTree>
    <p:extLst>
      <p:ext uri="{BB962C8B-B14F-4D97-AF65-F5344CB8AC3E}">
        <p14:creationId xmlns:p14="http://schemas.microsoft.com/office/powerpoint/2010/main" val="31149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4"/>
            <a:ext cx="10515600" cy="1325563"/>
          </a:xfrm>
        </p:spPr>
        <p:txBody>
          <a:bodyPr/>
          <a:lstStyle/>
          <a:p>
            <a:pPr algn="ctr"/>
            <a:r>
              <a:rPr lang="en-US" b="1" dirty="0" smtClean="0">
                <a:solidFill>
                  <a:schemeClr val="bg1"/>
                </a:solidFill>
              </a:rPr>
              <a:t>Problem Statement</a:t>
            </a:r>
            <a:endParaRPr lang="en-US" b="1" dirty="0">
              <a:solidFill>
                <a:schemeClr val="bg1"/>
              </a:solidFill>
            </a:endParaRPr>
          </a:p>
        </p:txBody>
      </p:sp>
      <p:sp>
        <p:nvSpPr>
          <p:cNvPr id="3" name="Content Placeholder 2"/>
          <p:cNvSpPr>
            <a:spLocks noGrp="1"/>
          </p:cNvSpPr>
          <p:nvPr>
            <p:ph idx="1"/>
          </p:nvPr>
        </p:nvSpPr>
        <p:spPr>
          <a:xfrm>
            <a:off x="533400" y="1690688"/>
            <a:ext cx="6838950" cy="3833812"/>
          </a:xfrm>
        </p:spPr>
        <p:txBody>
          <a:bodyPr>
            <a:noAutofit/>
          </a:bodyPr>
          <a:lstStyle/>
          <a:p>
            <a:pPr marL="0" indent="0" algn="just">
              <a:lnSpc>
                <a:spcPct val="100000"/>
              </a:lnSpc>
              <a:buNone/>
            </a:pPr>
            <a:r>
              <a:rPr lang="en-US" dirty="0" smtClean="0"/>
              <a:t>Pulse level control was previously only available to researchers in the physical lab. With the release of OpenPulse, pulse level optimization of standard gates is now available to users over the cloud. Using OpenPulse, we should be able to implement a fine calibration routine for the Xpi/2 gate, a standard gate in the qiskit gateset, enabling optimization and customization of single qubit gates for the user</a:t>
            </a:r>
            <a:endParaRPr lang="en-US" dirty="0"/>
          </a:p>
        </p:txBody>
      </p:sp>
      <p:pic>
        <p:nvPicPr>
          <p:cNvPr id="5" name="Picture 4"/>
          <p:cNvPicPr>
            <a:picLocks noChangeAspect="1"/>
          </p:cNvPicPr>
          <p:nvPr/>
        </p:nvPicPr>
        <p:blipFill>
          <a:blip r:embed="rId2"/>
          <a:stretch>
            <a:fillRect/>
          </a:stretch>
        </p:blipFill>
        <p:spPr>
          <a:xfrm>
            <a:off x="3594660" y="1328057"/>
            <a:ext cx="5092140" cy="5337371"/>
          </a:xfrm>
          <a:prstGeom prst="rect">
            <a:avLst/>
          </a:prstGeom>
        </p:spPr>
      </p:pic>
      <p:sp>
        <p:nvSpPr>
          <p:cNvPr id="8" name="TextBox 7"/>
          <p:cNvSpPr txBox="1"/>
          <p:nvPr/>
        </p:nvSpPr>
        <p:spPr>
          <a:xfrm>
            <a:off x="5849364" y="2108180"/>
            <a:ext cx="1774371" cy="461665"/>
          </a:xfrm>
          <a:prstGeom prst="rect">
            <a:avLst/>
          </a:prstGeom>
          <a:noFill/>
        </p:spPr>
        <p:txBody>
          <a:bodyPr wrap="square" rtlCol="0">
            <a:spAutoFit/>
          </a:bodyPr>
          <a:lstStyle/>
          <a:p>
            <a:r>
              <a:rPr lang="en-US" sz="2400" dirty="0" smtClean="0"/>
              <a:t>Here</a:t>
            </a:r>
            <a:endParaRPr lang="en-US" sz="2400" dirty="0"/>
          </a:p>
        </p:txBody>
      </p:sp>
      <p:sp>
        <p:nvSpPr>
          <p:cNvPr id="9" name="TextBox 8"/>
          <p:cNvSpPr txBox="1"/>
          <p:nvPr/>
        </p:nvSpPr>
        <p:spPr>
          <a:xfrm>
            <a:off x="5850725" y="5293667"/>
            <a:ext cx="1774371" cy="461665"/>
          </a:xfrm>
          <a:prstGeom prst="rect">
            <a:avLst/>
          </a:prstGeom>
          <a:noFill/>
        </p:spPr>
        <p:txBody>
          <a:bodyPr wrap="square" rtlCol="0">
            <a:spAutoFit/>
          </a:bodyPr>
          <a:lstStyle/>
          <a:p>
            <a:r>
              <a:rPr lang="en-US" sz="2400" dirty="0" smtClean="0"/>
              <a:t>There</a:t>
            </a:r>
            <a:endParaRPr lang="en-US" sz="2400" dirty="0"/>
          </a:p>
        </p:txBody>
      </p:sp>
      <p:sp>
        <p:nvSpPr>
          <p:cNvPr id="10" name="Curved Right Arrow 9"/>
          <p:cNvSpPr/>
          <p:nvPr/>
        </p:nvSpPr>
        <p:spPr>
          <a:xfrm>
            <a:off x="2158093" y="1718118"/>
            <a:ext cx="1828800" cy="45572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442405" y="3147750"/>
            <a:ext cx="1621625" cy="954107"/>
          </a:xfrm>
          <a:prstGeom prst="rect">
            <a:avLst/>
          </a:prstGeom>
          <a:noFill/>
        </p:spPr>
        <p:txBody>
          <a:bodyPr wrap="square" rtlCol="0">
            <a:spAutoFit/>
          </a:bodyPr>
          <a:lstStyle/>
          <a:p>
            <a:r>
              <a:rPr lang="en-US" sz="2800" b="1" dirty="0" smtClean="0">
                <a:solidFill>
                  <a:schemeClr val="bg1"/>
                </a:solidFill>
              </a:rPr>
              <a:t>Improved</a:t>
            </a:r>
          </a:p>
          <a:p>
            <a:r>
              <a:rPr lang="en-US" sz="2800" b="1" dirty="0" smtClean="0">
                <a:solidFill>
                  <a:schemeClr val="bg1"/>
                </a:solidFill>
              </a:rPr>
              <a:t>Accuracy</a:t>
            </a:r>
            <a:endParaRPr lang="en-US" sz="2800" b="1" dirty="0">
              <a:solidFill>
                <a:schemeClr val="bg1"/>
              </a:solidFill>
            </a:endParaRPr>
          </a:p>
        </p:txBody>
      </p:sp>
    </p:spTree>
    <p:extLst>
      <p:ext uri="{BB962C8B-B14F-4D97-AF65-F5344CB8AC3E}">
        <p14:creationId xmlns:p14="http://schemas.microsoft.com/office/powerpoint/2010/main" val="260276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99" y="25853"/>
            <a:ext cx="10515600" cy="1325563"/>
          </a:xfrm>
        </p:spPr>
        <p:txBody>
          <a:bodyPr/>
          <a:lstStyle/>
          <a:p>
            <a:pPr algn="ctr"/>
            <a:r>
              <a:rPr lang="en-US" b="1" dirty="0" smtClean="0">
                <a:solidFill>
                  <a:schemeClr val="bg1"/>
                </a:solidFill>
              </a:rPr>
              <a:t>Open Pulse Rough Calibration</a:t>
            </a:r>
            <a:endParaRPr lang="en-US" b="1" dirty="0">
              <a:solidFill>
                <a:schemeClr val="bg1"/>
              </a:solidFill>
            </a:endParaRPr>
          </a:p>
        </p:txBody>
      </p:sp>
      <p:sp>
        <p:nvSpPr>
          <p:cNvPr id="3" name="Content Placeholder 2"/>
          <p:cNvSpPr>
            <a:spLocks noGrp="1"/>
          </p:cNvSpPr>
          <p:nvPr>
            <p:ph idx="1"/>
          </p:nvPr>
        </p:nvSpPr>
        <p:spPr>
          <a:xfrm>
            <a:off x="438150" y="1171576"/>
            <a:ext cx="4648200" cy="4714874"/>
          </a:xfrm>
        </p:spPr>
        <p:txBody>
          <a:bodyPr>
            <a:normAutofit/>
          </a:bodyPr>
          <a:lstStyle/>
          <a:p>
            <a:r>
              <a:rPr lang="en-US" dirty="0" smtClean="0"/>
              <a:t>Key Ideas;</a:t>
            </a:r>
          </a:p>
          <a:p>
            <a:pPr lvl="1"/>
            <a:r>
              <a:rPr lang="en-US" dirty="0" smtClean="0"/>
              <a:t>X90 gates</a:t>
            </a:r>
          </a:p>
          <a:p>
            <a:pPr lvl="1"/>
            <a:r>
              <a:rPr lang="en-US" dirty="0" smtClean="0"/>
              <a:t>Open pulse for Pulse level Programming. </a:t>
            </a:r>
          </a:p>
          <a:p>
            <a:pPr lvl="1"/>
            <a:r>
              <a:rPr lang="en-US" dirty="0" smtClean="0"/>
              <a:t>Calibration of X90 gates using open pulse.</a:t>
            </a:r>
          </a:p>
          <a:p>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2624912" y="1481138"/>
            <a:ext cx="6713575" cy="4405312"/>
          </a:xfrm>
          <a:prstGeom prst="rect">
            <a:avLst/>
          </a:prstGeom>
        </p:spPr>
      </p:pic>
      <p:sp>
        <p:nvSpPr>
          <p:cNvPr id="5" name="TextBox 4"/>
          <p:cNvSpPr txBox="1"/>
          <p:nvPr/>
        </p:nvSpPr>
        <p:spPr>
          <a:xfrm>
            <a:off x="438150" y="2764971"/>
            <a:ext cx="2186762" cy="1200329"/>
          </a:xfrm>
          <a:prstGeom prst="rect">
            <a:avLst/>
          </a:prstGeom>
          <a:noFill/>
        </p:spPr>
        <p:txBody>
          <a:bodyPr wrap="square" rtlCol="0">
            <a:spAutoFit/>
          </a:bodyPr>
          <a:lstStyle/>
          <a:p>
            <a:r>
              <a:rPr lang="en-US" sz="2400" dirty="0" smtClean="0">
                <a:solidFill>
                  <a:schemeClr val="bg1"/>
                </a:solidFill>
              </a:rPr>
              <a:t>Calibration of the microwave pulse</a:t>
            </a:r>
          </a:p>
        </p:txBody>
      </p:sp>
    </p:spTree>
    <p:extLst>
      <p:ext uri="{BB962C8B-B14F-4D97-AF65-F5344CB8AC3E}">
        <p14:creationId xmlns:p14="http://schemas.microsoft.com/office/powerpoint/2010/main" val="188394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5575"/>
            <a:ext cx="10515600" cy="662781"/>
          </a:xfrm>
        </p:spPr>
        <p:txBody>
          <a:bodyPr>
            <a:noAutofit/>
          </a:bodyPr>
          <a:lstStyle/>
          <a:p>
            <a:pPr algn="ctr"/>
            <a:r>
              <a:rPr lang="en-US" b="1" dirty="0" smtClean="0">
                <a:solidFill>
                  <a:schemeClr val="bg1"/>
                </a:solidFill>
              </a:rPr>
              <a:t>Point of Singularity</a:t>
            </a:r>
            <a:endParaRPr lang="en-US" b="1" dirty="0">
              <a:solidFill>
                <a:schemeClr val="bg1"/>
              </a:solidFill>
            </a:endParaRPr>
          </a:p>
        </p:txBody>
      </p:sp>
      <p:sp>
        <p:nvSpPr>
          <p:cNvPr id="3" name="Content Placeholder 2"/>
          <p:cNvSpPr>
            <a:spLocks noGrp="1"/>
          </p:cNvSpPr>
          <p:nvPr>
            <p:ph idx="1"/>
          </p:nvPr>
        </p:nvSpPr>
        <p:spPr>
          <a:xfrm>
            <a:off x="247650" y="818356"/>
            <a:ext cx="5410200" cy="5430044"/>
          </a:xfrm>
        </p:spPr>
        <p:txBody>
          <a:bodyPr>
            <a:normAutofit/>
          </a:bodyPr>
          <a:lstStyle/>
          <a:p>
            <a:r>
              <a:rPr lang="en-US" sz="2000" dirty="0" smtClean="0"/>
              <a:t>Key Ideas;</a:t>
            </a:r>
          </a:p>
          <a:p>
            <a:pPr lvl="1"/>
            <a:r>
              <a:rPr lang="en-US" sz="2000" dirty="0" smtClean="0"/>
              <a:t>Optimizing the rough calibration circuit to a fine calibrated circuit</a:t>
            </a:r>
          </a:p>
          <a:p>
            <a:pPr marL="457200" lvl="1" indent="0">
              <a:buNone/>
            </a:pPr>
            <a:endParaRPr lang="en-US" dirty="0"/>
          </a:p>
        </p:txBody>
      </p:sp>
      <p:sp>
        <p:nvSpPr>
          <p:cNvPr id="6" name="Content Placeholder 2"/>
          <p:cNvSpPr txBox="1">
            <a:spLocks/>
          </p:cNvSpPr>
          <p:nvPr/>
        </p:nvSpPr>
        <p:spPr>
          <a:xfrm>
            <a:off x="6419850" y="818356"/>
            <a:ext cx="5048250" cy="5430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Key Ideas;</a:t>
            </a:r>
          </a:p>
          <a:p>
            <a:pPr lvl="1"/>
            <a:r>
              <a:rPr lang="en-US" sz="2000" dirty="0" smtClean="0"/>
              <a:t>Fit the FCC to a cos curve to determine the variation caused by under/over rotation</a:t>
            </a:r>
          </a:p>
          <a:p>
            <a:pPr marL="457200" lvl="1" indent="0">
              <a:buFont typeface="Arial" panose="020B0604020202020204" pitchFamily="34" charset="0"/>
              <a:buNone/>
            </a:pPr>
            <a:endParaRPr lang="en-US" dirty="0"/>
          </a:p>
        </p:txBody>
      </p:sp>
      <p:pic>
        <p:nvPicPr>
          <p:cNvPr id="4" name="Picture 3"/>
          <p:cNvPicPr>
            <a:picLocks noChangeAspect="1"/>
          </p:cNvPicPr>
          <p:nvPr/>
        </p:nvPicPr>
        <p:blipFill>
          <a:blip r:embed="rId3"/>
          <a:stretch>
            <a:fillRect/>
          </a:stretch>
        </p:blipFill>
        <p:spPr>
          <a:xfrm>
            <a:off x="5860614" y="2385194"/>
            <a:ext cx="6303882" cy="4000824"/>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247650" y="1698225"/>
                <a:ext cx="3505200" cy="502445"/>
              </a:xfrm>
              <a:prstGeom prst="rect">
                <a:avLst/>
              </a:prstGeom>
              <a:noFill/>
            </p:spPr>
            <p:txBody>
              <a:bodyPr wrap="square" rtlCol="0">
                <a:spAutoFit/>
              </a:bodyPr>
              <a:lstStyle/>
              <a:p>
                <a:r>
                  <a:rPr lang="en-US" sz="2400" dirty="0" smtClean="0">
                    <a:solidFill>
                      <a:schemeClr val="bg1"/>
                    </a:solidFill>
                  </a:rPr>
                  <a:t>Uncalibrated </a:t>
                </a:r>
                <a14:m>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𝑋</m:t>
                        </m:r>
                      </m:e>
                      <m:sub>
                        <m:f>
                          <m:fPr>
                            <m:type m:val="skw"/>
                            <m:ctrlPr>
                              <a:rPr lang="en-US" sz="2400" i="1" smtClean="0">
                                <a:solidFill>
                                  <a:schemeClr val="bg1"/>
                                </a:solidFill>
                                <a:latin typeface="Cambria Math" panose="02040503050406030204" pitchFamily="18" charset="0"/>
                              </a:rPr>
                            </m:ctrlPr>
                          </m:fPr>
                          <m:num>
                            <m:r>
                              <a:rPr lang="en-US" sz="2400" i="1" smtClean="0">
                                <a:solidFill>
                                  <a:schemeClr val="bg1"/>
                                </a:solidFill>
                                <a:latin typeface="Cambria Math" panose="02040503050406030204" pitchFamily="18" charset="0"/>
                                <a:ea typeface="Cambria Math" panose="02040503050406030204" pitchFamily="18" charset="0"/>
                              </a:rPr>
                              <m:t>𝜋</m:t>
                            </m:r>
                          </m:num>
                          <m:den>
                            <m:r>
                              <a:rPr lang="en-US" sz="2400" b="0" i="1" smtClean="0">
                                <a:solidFill>
                                  <a:schemeClr val="bg1"/>
                                </a:solidFill>
                                <a:latin typeface="Cambria Math" panose="02040503050406030204" pitchFamily="18" charset="0"/>
                              </a:rPr>
                              <m:t>2</m:t>
                            </m:r>
                          </m:den>
                        </m:f>
                      </m:sub>
                    </m:sSub>
                  </m:oMath>
                </a14:m>
                <a:r>
                  <a:rPr lang="en-US" sz="2400" dirty="0" smtClean="0">
                    <a:solidFill>
                      <a:schemeClr val="bg1"/>
                    </a:solidFill>
                  </a:rPr>
                  <a:t> </a:t>
                </a:r>
                <a:endParaRPr lang="en-US" sz="2400" dirty="0">
                  <a:solidFill>
                    <a:schemeClr val="bg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247650" y="1698225"/>
                <a:ext cx="3505200" cy="502445"/>
              </a:xfrm>
              <a:prstGeom prst="rect">
                <a:avLst/>
              </a:prstGeom>
              <a:blipFill rotWithShape="0">
                <a:blip r:embed="rId4"/>
                <a:stretch>
                  <a:fillRect l="-2783" t="-51220" b="-131707"/>
                </a:stretch>
              </a:blipFill>
            </p:spPr>
            <p:txBody>
              <a:bodyPr/>
              <a:lstStyle/>
              <a:p>
                <a:r>
                  <a:rPr lang="en-US">
                    <a:noFill/>
                  </a:rPr>
                  <a:t> </a:t>
                </a:r>
              </a:p>
            </p:txBody>
          </p:sp>
        </mc:Fallback>
      </mc:AlternateContent>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0" y="2385778"/>
            <a:ext cx="5612964" cy="3999657"/>
          </a:xfrm>
          <a:prstGeom prst="rect">
            <a:avLst/>
          </a:prstGeom>
        </p:spPr>
      </p:pic>
      <p:pic>
        <p:nvPicPr>
          <p:cNvPr id="10" name="Picture 9"/>
          <p:cNvPicPr>
            <a:picLocks noChangeAspect="1"/>
          </p:cNvPicPr>
          <p:nvPr/>
        </p:nvPicPr>
        <p:blipFill>
          <a:blip r:embed="rId6"/>
          <a:stretch>
            <a:fillRect/>
          </a:stretch>
        </p:blipFill>
        <p:spPr>
          <a:xfrm>
            <a:off x="10584932" y="131614"/>
            <a:ext cx="1442404" cy="1511868"/>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5860614" y="1702718"/>
                <a:ext cx="3505200" cy="502445"/>
              </a:xfrm>
              <a:prstGeom prst="rect">
                <a:avLst/>
              </a:prstGeom>
              <a:noFill/>
            </p:spPr>
            <p:txBody>
              <a:bodyPr wrap="square" rtlCol="0">
                <a:spAutoFit/>
              </a:bodyPr>
              <a:lstStyle/>
              <a:p>
                <a:r>
                  <a:rPr lang="en-US" sz="2400" dirty="0">
                    <a:solidFill>
                      <a:schemeClr val="bg1"/>
                    </a:solidFill>
                  </a:rPr>
                  <a:t>C</a:t>
                </a:r>
                <a:r>
                  <a:rPr lang="en-US" sz="2400" dirty="0" smtClean="0">
                    <a:solidFill>
                      <a:schemeClr val="bg1"/>
                    </a:solidFill>
                  </a:rPr>
                  <a:t>alibrated </a:t>
                </a:r>
                <a14:m>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𝑋</m:t>
                        </m:r>
                      </m:e>
                      <m:sub>
                        <m:f>
                          <m:fPr>
                            <m:type m:val="skw"/>
                            <m:ctrlPr>
                              <a:rPr lang="en-US" sz="2400" i="1" smtClean="0">
                                <a:solidFill>
                                  <a:schemeClr val="bg1"/>
                                </a:solidFill>
                                <a:latin typeface="Cambria Math" panose="02040503050406030204" pitchFamily="18" charset="0"/>
                              </a:rPr>
                            </m:ctrlPr>
                          </m:fPr>
                          <m:num>
                            <m:r>
                              <a:rPr lang="en-US" sz="2400" i="1" smtClean="0">
                                <a:solidFill>
                                  <a:schemeClr val="bg1"/>
                                </a:solidFill>
                                <a:latin typeface="Cambria Math" panose="02040503050406030204" pitchFamily="18" charset="0"/>
                                <a:ea typeface="Cambria Math" panose="02040503050406030204" pitchFamily="18" charset="0"/>
                              </a:rPr>
                              <m:t>𝜋</m:t>
                            </m:r>
                          </m:num>
                          <m:den>
                            <m:r>
                              <a:rPr lang="en-US" sz="2400" b="0" i="1" smtClean="0">
                                <a:solidFill>
                                  <a:schemeClr val="bg1"/>
                                </a:solidFill>
                                <a:latin typeface="Cambria Math" panose="02040503050406030204" pitchFamily="18" charset="0"/>
                              </a:rPr>
                              <m:t>2</m:t>
                            </m:r>
                          </m:den>
                        </m:f>
                      </m:sub>
                    </m:sSub>
                  </m:oMath>
                </a14:m>
                <a:r>
                  <a:rPr lang="en-US" sz="2400" dirty="0" smtClean="0">
                    <a:solidFill>
                      <a:schemeClr val="bg1"/>
                    </a:solidFill>
                  </a:rPr>
                  <a:t> </a:t>
                </a:r>
                <a:endParaRPr lang="en-US" sz="2400" dirty="0">
                  <a:solidFill>
                    <a:schemeClr val="bg1"/>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5860614" y="1702718"/>
                <a:ext cx="3505200" cy="502445"/>
              </a:xfrm>
              <a:prstGeom prst="rect">
                <a:avLst/>
              </a:prstGeom>
              <a:blipFill rotWithShape="0">
                <a:blip r:embed="rId7"/>
                <a:stretch>
                  <a:fillRect l="-2609" t="-50602" b="-128916"/>
                </a:stretch>
              </a:blipFill>
            </p:spPr>
            <p:txBody>
              <a:bodyPr/>
              <a:lstStyle/>
              <a:p>
                <a:r>
                  <a:rPr lang="en-US">
                    <a:noFill/>
                  </a:rPr>
                  <a:t> </a:t>
                </a:r>
              </a:p>
            </p:txBody>
          </p:sp>
        </mc:Fallback>
      </mc:AlternateContent>
      <p:sp>
        <p:nvSpPr>
          <p:cNvPr id="12" name="TextBox 11"/>
          <p:cNvSpPr txBox="1"/>
          <p:nvPr/>
        </p:nvSpPr>
        <p:spPr>
          <a:xfrm>
            <a:off x="3887560" y="1027458"/>
            <a:ext cx="4188279" cy="461665"/>
          </a:xfrm>
          <a:prstGeom prst="rect">
            <a:avLst/>
          </a:prstGeom>
          <a:noFill/>
        </p:spPr>
        <p:txBody>
          <a:bodyPr wrap="square" rtlCol="0">
            <a:spAutoFit/>
          </a:bodyPr>
          <a:lstStyle/>
          <a:p>
            <a:r>
              <a:rPr lang="en-US" sz="2400" dirty="0" smtClean="0">
                <a:solidFill>
                  <a:schemeClr val="bg1"/>
                </a:solidFill>
              </a:rPr>
              <a:t>Implemented Rough Calibration</a:t>
            </a:r>
            <a:endParaRPr lang="en-US" sz="2400" dirty="0">
              <a:solidFill>
                <a:schemeClr val="bg1"/>
              </a:solidFill>
            </a:endParaRPr>
          </a:p>
        </p:txBody>
      </p:sp>
    </p:spTree>
    <p:extLst>
      <p:ext uri="{BB962C8B-B14F-4D97-AF65-F5344CB8AC3E}">
        <p14:creationId xmlns:p14="http://schemas.microsoft.com/office/powerpoint/2010/main" val="105545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67950" cy="777875"/>
          </a:xfrm>
        </p:spPr>
        <p:txBody>
          <a:bodyPr/>
          <a:lstStyle/>
          <a:p>
            <a:pPr algn="ctr"/>
            <a:r>
              <a:rPr lang="en-US" dirty="0" smtClean="0">
                <a:solidFill>
                  <a:schemeClr val="bg1"/>
                </a:solidFill>
              </a:rPr>
              <a:t>Immediate Next Steps</a:t>
            </a:r>
            <a:endParaRPr lang="en-US" dirty="0">
              <a:solidFill>
                <a:schemeClr val="bg1"/>
              </a:solidFill>
            </a:endParaRPr>
          </a:p>
        </p:txBody>
      </p:sp>
      <p:sp>
        <p:nvSpPr>
          <p:cNvPr id="4" name="Content Placeholder 3"/>
          <p:cNvSpPr>
            <a:spLocks noGrp="1"/>
          </p:cNvSpPr>
          <p:nvPr>
            <p:ph sz="half" idx="1"/>
          </p:nvPr>
        </p:nvSpPr>
        <p:spPr>
          <a:xfrm>
            <a:off x="838200" y="1864179"/>
            <a:ext cx="10091057" cy="4601936"/>
          </a:xfrm>
        </p:spPr>
        <p:txBody>
          <a:bodyPr>
            <a:normAutofit/>
          </a:bodyPr>
          <a:lstStyle/>
          <a:p>
            <a:r>
              <a:rPr lang="en-US" sz="3200" dirty="0" smtClean="0">
                <a:solidFill>
                  <a:schemeClr val="bg1"/>
                </a:solidFill>
              </a:rPr>
              <a:t>Automating calibration of the ping pong plot </a:t>
            </a:r>
          </a:p>
          <a:p>
            <a:r>
              <a:rPr lang="en-US" sz="3200" dirty="0" smtClean="0">
                <a:solidFill>
                  <a:schemeClr val="bg1"/>
                </a:solidFill>
              </a:rPr>
              <a:t>Integrating our calibrated circuit with randomized bench marking to determine the fidelity of the gate.</a:t>
            </a:r>
          </a:p>
          <a:p>
            <a:r>
              <a:rPr lang="en-US" sz="3200" dirty="0" smtClean="0">
                <a:solidFill>
                  <a:schemeClr val="bg1"/>
                </a:solidFill>
              </a:rPr>
              <a:t>Compare Randomized bench marking vs Cross Entropy bench marking with higher valued qubits.</a:t>
            </a:r>
          </a:p>
          <a:p>
            <a:endParaRPr lang="en-US" dirty="0">
              <a:solidFill>
                <a:schemeClr val="bg1"/>
              </a:solidFill>
            </a:endParaRPr>
          </a:p>
        </p:txBody>
      </p:sp>
    </p:spTree>
    <p:extLst>
      <p:ext uri="{BB962C8B-B14F-4D97-AF65-F5344CB8AC3E}">
        <p14:creationId xmlns:p14="http://schemas.microsoft.com/office/powerpoint/2010/main" val="243199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179</TotalTime>
  <Words>342</Words>
  <Application>Microsoft Office PowerPoint</Application>
  <PresentationFormat>Widescreen</PresentationFormat>
  <Paragraphs>49</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Using Open Pulse to Implement Fine X_(π⁄2) Gate Calibrations</vt:lpstr>
      <vt:lpstr>Problem Statement</vt:lpstr>
      <vt:lpstr>Open Pulse Rough Calibration</vt:lpstr>
      <vt:lpstr>Point of Singularity</vt:lpstr>
      <vt:lpstr>Immediate 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Open Pulse to Implement Fine X90 Calibrations</dc:title>
  <dc:creator>User</dc:creator>
  <cp:lastModifiedBy>User</cp:lastModifiedBy>
  <cp:revision>20</cp:revision>
  <dcterms:created xsi:type="dcterms:W3CDTF">2019-12-13T09:25:58Z</dcterms:created>
  <dcterms:modified xsi:type="dcterms:W3CDTF">2019-12-13T12:25:13Z</dcterms:modified>
</cp:coreProperties>
</file>