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2" r:id="rId4"/>
    <p:sldId id="258" r:id="rId5"/>
    <p:sldId id="27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83F6DCD-E0F0-45A7-A148-7DE480E88C82}">
          <p14:sldIdLst>
            <p14:sldId id="256"/>
            <p14:sldId id="271"/>
          </p14:sldIdLst>
        </p14:section>
        <p14:section name="Project Description" id="{281AC988-93E8-46B4-89CA-33A033FB429E}">
          <p14:sldIdLst>
            <p14:sldId id="272"/>
            <p14:sldId id="258"/>
          </p14:sldIdLst>
        </p14:section>
        <p14:section name="Endpoints" id="{51EF8F75-04A0-40EF-A798-3621A287E1C1}">
          <p14:sldIdLst>
            <p14:sldId id="270"/>
            <p14:sldId id="265"/>
            <p14:sldId id="262"/>
            <p14:sldId id="263"/>
            <p14:sldId id="264"/>
            <p14:sldId id="266"/>
            <p14:sldId id="267"/>
            <p14:sldId id="268"/>
            <p14:sldId id="269"/>
          </p14:sldIdLst>
        </p14:section>
        <p14:section name="Implementation" id="{2A88C3F1-24AF-490D-9DB5-A9A47D470AED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783" y="10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9FD2-4E70-4B1E-B85E-55BD1804D970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1DB83-1487-456F-BA29-70A36E4392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88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F4F9-6295-D4A6-5F57-143BE637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070547-DAC0-98C8-EFC2-D4EA4E5CB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DB293-F94C-72E6-BCCC-F0A0D322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A67-9C37-45CC-9B70-D970AFAD12B0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EB7B-EF2A-450B-F10E-33A4A1B9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E2B45-BE71-7C73-CEF2-3AABC366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1244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0B8E4-7D64-BC80-6764-4AEEDAD6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3C007-DFE9-B0EB-81E1-41D70A27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F6595-94F2-F84A-7D81-60D548EB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E1E-41D0-40C3-95F6-3531C165AB74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B570DD-DC4C-A830-15CB-447E01C4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26B60-02A6-CB76-9132-DEC3AAA8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95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A81244-8A4E-8A54-CC3D-CAACC266C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BDE9A7-E3B5-4D1F-C287-2C7BF7AF6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94DD3-76C7-7815-B795-5AE1693D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96E3-7A68-4CE4-B1C8-052D1818D8D3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44930-1EE5-81C7-DFCE-658DCC9C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F2D74-CEC3-E1AF-6B2C-016F42CD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49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BCB00-2390-040E-8BB9-7188C45C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10170-EBD1-5A57-4F88-648AC35D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0E92B-143B-E60B-047B-20EED39E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B4E7-2021-4AD9-BE78-8CE4E0D71BD7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93B66-04A8-A817-EEF1-6623BEF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84979-A71D-CCFC-06FC-2E363169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243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3B2E9-9D98-7765-F30E-D455F71B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85501-53FA-0CD6-AC75-793D6A97E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97517-6983-DBF9-2E2C-8659A98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0419-0B6C-41E9-97A6-CFA02D2AD1D4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F11FA-1620-DDC0-4CFD-327DDD8C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0512A-57A7-224B-F6B9-08F71ECB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6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7AA05-F86E-B27F-CFE6-C97A18A9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E3021-1BA8-4C2A-724C-170EA015E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E6E321-E871-47F4-A90C-9C052EBC1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0A4309-362A-EE96-9B1F-03BC5B87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F13E-BF28-41EE-9165-BF994DD8B0B1}" type="datetime1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DDD66-81AB-AF4F-C775-C85E7D33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AE039-7AA4-691C-2860-C5D68636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55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D0349-B019-B346-8358-6F0BDA23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D144AC-4425-BEFA-2849-B9E302A89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A1E299-0279-72B5-679F-F2BE0CDB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BE41C2-1790-A2F8-E8AC-CFC74CBC7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7C0A38-7797-5C34-6868-A122D3271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B4671B-9FE5-B9ED-1A77-41C804F0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B328-77A4-4679-9CAB-93C522938169}" type="datetime1">
              <a:rPr lang="de-CH" smtClean="0"/>
              <a:t>10.01.2024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D75355-1776-47A3-5559-9A39BDFB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1C3B29-2084-2878-895E-345F7F2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60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752C3-AAF0-44CC-32AC-5DE160D4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4A5261-1D66-E3F5-E4F4-5D29C549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DBA8-C60F-4A9F-8EEC-79DC6B66217D}" type="datetime1">
              <a:rPr lang="de-CH" smtClean="0"/>
              <a:t>10.01.2024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A71A27-4477-6A2A-E00D-079B3640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F62C7D-4771-039D-1FFA-8D1D00FD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670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8313A-2920-E38F-05B1-554FF2B4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4E05-CA77-41EA-9D8E-C6D27F154F7C}" type="datetime1">
              <a:rPr lang="de-CH" smtClean="0"/>
              <a:t>10.01.2024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0FB65-E875-7F5C-041A-2EBD673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104F5-1144-7BD3-6457-B1BB35FD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71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772D-0D70-870D-02CD-6D5AD1F8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425D1-D350-95D4-15D3-B64D9F25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A32914-627E-9BCF-4766-2320440A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DCA10F-875C-C464-8A72-FC27C6B1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EFC6-710A-4ECE-92E1-D363909600A0}" type="datetime1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BB9ADF-D167-988D-6C9E-11FBD598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FCF775-BE99-A263-36F0-94DF57DB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41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912D-8DB6-1340-43C3-757C0E3C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23A191-8DA3-3D67-980C-228DD520E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6E73E-0EFE-2311-A9D8-79554C5FC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C8173D-84D4-991D-7590-AC3500E0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1E3E-91F8-4429-B062-2DF8A17BB795}" type="datetime1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2F29F5-1911-43BF-CB54-F4859459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4D7CD-DBC1-F9E4-C925-899D174D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84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62B6AB-EA14-C649-47A2-FEFC2082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5D74E-40F1-16F5-4496-A38C0839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0B53A2-ADC3-2F10-C37A-0AEBF9E88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096E-C210-47DE-8625-70F3FF70E0D7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DD70A-57FF-80EF-6807-68F6F47C6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3C097-031B-8C40-7F52-89F1D6A9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469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DA06-A7D2-47F4-BC45-502096FB0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704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377ED-44FC-6964-FFB1-622AAB4FE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Event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950C76-4644-128D-E503-4E3CFF520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Project</a:t>
            </a:r>
          </a:p>
          <a:p>
            <a:endParaRPr lang="de-CH" dirty="0"/>
          </a:p>
          <a:p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Luca Bosin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E448C5-6430-B990-0F50-FF2AD9F1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589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BFE6-DA07-1B3E-491F-B223756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E671C1-8D5C-52EE-F495-A6179DBBD189}"/>
              </a:ext>
            </a:extLst>
          </p:cNvPr>
          <p:cNvSpPr txBox="1"/>
          <p:nvPr/>
        </p:nvSpPr>
        <p:spPr>
          <a:xfrm>
            <a:off x="1182071" y="2387801"/>
            <a:ext cx="558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login</a:t>
            </a:r>
            <a:r>
              <a:rPr lang="de-CH" sz="2000" b="1" dirty="0"/>
              <a:t>    </a:t>
            </a:r>
            <a:r>
              <a:rPr lang="de-CH" dirty="0"/>
              <a:t>List all </a:t>
            </a:r>
            <a:r>
              <a:rPr lang="de-CH" dirty="0" err="1"/>
              <a:t>users</a:t>
            </a:r>
            <a:r>
              <a:rPr lang="de-CH" dirty="0"/>
              <a:t> and log in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account</a:t>
            </a:r>
            <a:endParaRPr lang="de-CH" sz="2000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9C303D-D7FF-4C73-A504-5034CA960F09}"/>
              </a:ext>
            </a:extLst>
          </p:cNvPr>
          <p:cNvSpPr txBox="1"/>
          <p:nvPr/>
        </p:nvSpPr>
        <p:spPr>
          <a:xfrm>
            <a:off x="1182071" y="2829695"/>
            <a:ext cx="3930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register</a:t>
            </a:r>
            <a:r>
              <a:rPr lang="de-CH" sz="2000" b="1" dirty="0"/>
              <a:t>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Create a </a:t>
            </a:r>
            <a:r>
              <a:rPr lang="de-CH" dirty="0" err="1">
                <a:solidFill>
                  <a:prstClr val="black"/>
                </a:solidFill>
                <a:latin typeface="Inter"/>
              </a:rPr>
              <a:t>user</a:t>
            </a:r>
            <a:r>
              <a:rPr lang="de-CH" dirty="0">
                <a:solidFill>
                  <a:prstClr val="black"/>
                </a:solidFill>
                <a:latin typeface="Inter"/>
              </a:rPr>
              <a:t> </a:t>
            </a:r>
            <a:r>
              <a:rPr lang="de-CH" dirty="0" err="1">
                <a:solidFill>
                  <a:prstClr val="black"/>
                </a:solidFill>
                <a:latin typeface="Inter"/>
              </a:rPr>
              <a:t>account</a:t>
            </a:r>
            <a:endParaRPr lang="de-CH" sz="20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EC4258-E85B-2F57-76CB-B176D13C0846}"/>
              </a:ext>
            </a:extLst>
          </p:cNvPr>
          <p:cNvSpPr txBox="1"/>
          <p:nvPr/>
        </p:nvSpPr>
        <p:spPr>
          <a:xfrm>
            <a:off x="1182071" y="3279893"/>
            <a:ext cx="6859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/[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any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]    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List all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users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in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the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navbar’s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user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account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dropdown</a:t>
            </a:r>
            <a:endParaRPr lang="de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B132DCD-E282-361F-B415-5C91B0A47598}"/>
              </a:ext>
            </a:extLst>
          </p:cNvPr>
          <p:cNvSpPr txBox="1"/>
          <p:nvPr/>
        </p:nvSpPr>
        <p:spPr>
          <a:xfrm>
            <a:off x="1182071" y="3721787"/>
            <a:ext cx="5997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/</a:t>
            </a:r>
            <a:r>
              <a:rPr kumimoji="0" lang="de-CH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events</a:t>
            </a:r>
            <a:r>
              <a:rPr kumimoji="0" lang="de-CH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/{</a:t>
            </a:r>
            <a:r>
              <a:rPr kumimoji="0" lang="de-CH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id</a:t>
            </a:r>
            <a:r>
              <a:rPr kumimoji="0" lang="de-CH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}   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List all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users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participating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at an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</a:t>
            </a:r>
            <a:endParaRPr kumimoji="0" lang="de-CH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8059D98-A032-8AB3-8619-586B8037310F}"/>
              </a:ext>
            </a:extLst>
          </p:cNvPr>
          <p:cNvSpPr txBox="1"/>
          <p:nvPr/>
        </p:nvSpPr>
        <p:spPr>
          <a:xfrm>
            <a:off x="838200" y="1754598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Frontend-Endpoints</a:t>
            </a:r>
            <a:endParaRPr lang="de-CH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349266-C48B-3E65-C7BB-58737DEB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10</a:t>
            </a:fld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960A65-0B65-A63E-D752-86C36457DEFA}"/>
              </a:ext>
            </a:extLst>
          </p:cNvPr>
          <p:cNvSpPr txBox="1"/>
          <p:nvPr/>
        </p:nvSpPr>
        <p:spPr>
          <a:xfrm>
            <a:off x="1182070" y="4171985"/>
            <a:ext cx="7409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events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/{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}/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signup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Sign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user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up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as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participant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of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an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</a:t>
            </a:r>
            <a:endParaRPr lang="de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620E23DB-D1FB-5950-FE80-B50ACD189813}"/>
              </a:ext>
            </a:extLst>
          </p:cNvPr>
          <p:cNvSpPr/>
          <p:nvPr/>
        </p:nvSpPr>
        <p:spPr>
          <a:xfrm rot="2700000">
            <a:off x="10589290" y="-269766"/>
            <a:ext cx="2447302" cy="127183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de-CH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254515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BFE6-DA07-1B3E-491F-B223756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E671C1-8D5C-52EE-F495-A6179DBBD189}"/>
              </a:ext>
            </a:extLst>
          </p:cNvPr>
          <p:cNvSpPr txBox="1"/>
          <p:nvPr/>
        </p:nvSpPr>
        <p:spPr>
          <a:xfrm>
            <a:off x="2211974" y="2387801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users</a:t>
            </a:r>
            <a:r>
              <a:rPr lang="de-CH" sz="2000" b="1" dirty="0"/>
              <a:t>    </a:t>
            </a:r>
            <a:r>
              <a:rPr lang="de-CH" dirty="0" err="1"/>
              <a:t>Get</a:t>
            </a:r>
            <a:r>
              <a:rPr lang="de-CH" dirty="0"/>
              <a:t> all </a:t>
            </a:r>
            <a:r>
              <a:rPr lang="de-CH" dirty="0" err="1"/>
              <a:t>users</a:t>
            </a:r>
            <a:endParaRPr lang="de-CH" sz="200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95BD1ED-3675-34D7-2A45-5E9E22E674CD}"/>
              </a:ext>
            </a:extLst>
          </p:cNvPr>
          <p:cNvSpPr/>
          <p:nvPr/>
        </p:nvSpPr>
        <p:spPr>
          <a:xfrm>
            <a:off x="929522" y="2383649"/>
            <a:ext cx="1221606" cy="40426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GET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BFEAF63-0AA5-F96F-AFAF-5A2AE8B8F7EC}"/>
              </a:ext>
            </a:extLst>
          </p:cNvPr>
          <p:cNvSpPr/>
          <p:nvPr/>
        </p:nvSpPr>
        <p:spPr>
          <a:xfrm>
            <a:off x="929522" y="2829695"/>
            <a:ext cx="1221606" cy="40426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POST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9C303D-D7FF-4C73-A504-5034CA960F09}"/>
              </a:ext>
            </a:extLst>
          </p:cNvPr>
          <p:cNvSpPr txBox="1"/>
          <p:nvPr/>
        </p:nvSpPr>
        <p:spPr>
          <a:xfrm>
            <a:off x="2211974" y="2829695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users</a:t>
            </a:r>
            <a:r>
              <a:rPr lang="de-CH" sz="2000" b="1" dirty="0"/>
              <a:t>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Create a </a:t>
            </a:r>
            <a:r>
              <a:rPr lang="de-CH" dirty="0" err="1">
                <a:solidFill>
                  <a:prstClr val="black"/>
                </a:solidFill>
                <a:latin typeface="Inter"/>
              </a:rPr>
              <a:t>user</a:t>
            </a:r>
            <a:endParaRPr lang="de-CH" sz="2000" b="1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C0D3F168-5716-514D-0EFA-82100BFE4FB1}"/>
              </a:ext>
            </a:extLst>
          </p:cNvPr>
          <p:cNvSpPr/>
          <p:nvPr/>
        </p:nvSpPr>
        <p:spPr>
          <a:xfrm>
            <a:off x="929522" y="3275741"/>
            <a:ext cx="1221606" cy="40426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GET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EC4258-E85B-2F57-76CB-B176D13C0846}"/>
              </a:ext>
            </a:extLst>
          </p:cNvPr>
          <p:cNvSpPr txBox="1"/>
          <p:nvPr/>
        </p:nvSpPr>
        <p:spPr>
          <a:xfrm>
            <a:off x="2211974" y="3279893"/>
            <a:ext cx="3969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users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   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Get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user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by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its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ID</a:t>
            </a:r>
            <a:endParaRPr lang="de-CH" sz="2000" b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8059D98-A032-8AB3-8619-586B8037310F}"/>
              </a:ext>
            </a:extLst>
          </p:cNvPr>
          <p:cNvSpPr txBox="1"/>
          <p:nvPr/>
        </p:nvSpPr>
        <p:spPr>
          <a:xfrm>
            <a:off x="838200" y="1754598"/>
            <a:ext cx="499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API-Endpoints    </a:t>
            </a:r>
            <a:r>
              <a:rPr lang="de-CH" sz="2000" dirty="0" err="1"/>
              <a:t>Get</a:t>
            </a:r>
            <a:r>
              <a:rPr lang="de-CH" sz="2000" dirty="0"/>
              <a:t> </a:t>
            </a:r>
            <a:r>
              <a:rPr lang="de-CH" sz="2000" dirty="0" err="1"/>
              <a:t>or</a:t>
            </a:r>
            <a:r>
              <a:rPr lang="de-CH" sz="2000" dirty="0"/>
              <a:t> </a:t>
            </a:r>
            <a:r>
              <a:rPr lang="de-CH" sz="2000" dirty="0" err="1"/>
              <a:t>create</a:t>
            </a:r>
            <a:r>
              <a:rPr lang="de-CH" sz="2000" dirty="0"/>
              <a:t> </a:t>
            </a:r>
            <a:r>
              <a:rPr lang="de-CH" sz="2000" dirty="0" err="1"/>
              <a:t>users</a:t>
            </a:r>
            <a:endParaRPr lang="de-CH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43D40-0653-A31E-25B6-E4A8ABEB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11</a:t>
            </a:fld>
            <a:endParaRPr lang="de-CH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FCEF4494-B1C3-2F92-E225-F035245702A7}"/>
              </a:ext>
            </a:extLst>
          </p:cNvPr>
          <p:cNvSpPr/>
          <p:nvPr/>
        </p:nvSpPr>
        <p:spPr>
          <a:xfrm rot="2700000">
            <a:off x="10589290" y="-269766"/>
            <a:ext cx="2447302" cy="127183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de-CH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1098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BFE6-DA07-1B3E-491F-B223756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Categories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E671C1-8D5C-52EE-F495-A6179DBBD189}"/>
              </a:ext>
            </a:extLst>
          </p:cNvPr>
          <p:cNvSpPr txBox="1"/>
          <p:nvPr/>
        </p:nvSpPr>
        <p:spPr>
          <a:xfrm>
            <a:off x="1182071" y="2387801"/>
            <a:ext cx="5945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err="1"/>
              <a:t>none</a:t>
            </a:r>
            <a:r>
              <a:rPr lang="de-CH" sz="2000" b="1" dirty="0"/>
              <a:t>    </a:t>
            </a:r>
            <a:r>
              <a:rPr lang="de-CH" dirty="0"/>
              <a:t>This </a:t>
            </a:r>
            <a:r>
              <a:rPr lang="de-CH" dirty="0" err="1"/>
              <a:t>entity</a:t>
            </a:r>
            <a:r>
              <a:rPr lang="de-CH" dirty="0"/>
              <a:t> type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own </a:t>
            </a:r>
            <a:r>
              <a:rPr lang="de-CH" dirty="0" err="1"/>
              <a:t>pages</a:t>
            </a:r>
            <a:endParaRPr lang="de-CH" sz="2000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9C303D-D7FF-4C73-A504-5034CA960F09}"/>
              </a:ext>
            </a:extLst>
          </p:cNvPr>
          <p:cNvSpPr txBox="1"/>
          <p:nvPr/>
        </p:nvSpPr>
        <p:spPr>
          <a:xfrm>
            <a:off x="1182071" y="2829695"/>
            <a:ext cx="428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events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Filter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events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by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categories</a:t>
            </a:r>
            <a:endParaRPr lang="de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EC4258-E85B-2F57-76CB-B176D13C0846}"/>
              </a:ext>
            </a:extLst>
          </p:cNvPr>
          <p:cNvSpPr txBox="1"/>
          <p:nvPr/>
        </p:nvSpPr>
        <p:spPr>
          <a:xfrm>
            <a:off x="1182071" y="3279893"/>
            <a:ext cx="626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events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/{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}/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edit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Specify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the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categories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of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 an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Inter"/>
              </a:rPr>
              <a:t>event</a:t>
            </a:r>
            <a:endParaRPr lang="de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8059D98-A032-8AB3-8619-586B8037310F}"/>
              </a:ext>
            </a:extLst>
          </p:cNvPr>
          <p:cNvSpPr txBox="1"/>
          <p:nvPr/>
        </p:nvSpPr>
        <p:spPr>
          <a:xfrm>
            <a:off x="838200" y="1754598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Frontend-Endpoints</a:t>
            </a:r>
            <a:endParaRPr lang="de-CH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349266-C48B-3E65-C7BB-58737DEB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12</a:t>
            </a:fld>
            <a:endParaRPr lang="de-CH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96C56E1A-7E93-77A5-041A-874C05E962DF}"/>
              </a:ext>
            </a:extLst>
          </p:cNvPr>
          <p:cNvSpPr/>
          <p:nvPr/>
        </p:nvSpPr>
        <p:spPr>
          <a:xfrm rot="2700000">
            <a:off x="10589290" y="-269766"/>
            <a:ext cx="2447302" cy="127183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de-CH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85961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BFE6-DA07-1B3E-491F-B223756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Categories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E671C1-8D5C-52EE-F495-A6179DBBD189}"/>
              </a:ext>
            </a:extLst>
          </p:cNvPr>
          <p:cNvSpPr txBox="1"/>
          <p:nvPr/>
        </p:nvSpPr>
        <p:spPr>
          <a:xfrm>
            <a:off x="2211974" y="2387801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categories</a:t>
            </a:r>
            <a:r>
              <a:rPr lang="de-CH" sz="2000" b="1" dirty="0"/>
              <a:t>    </a:t>
            </a:r>
            <a:r>
              <a:rPr lang="de-CH" dirty="0" err="1"/>
              <a:t>Get</a:t>
            </a:r>
            <a:r>
              <a:rPr lang="de-CH" dirty="0"/>
              <a:t> all </a:t>
            </a:r>
            <a:r>
              <a:rPr lang="de-CH" dirty="0" err="1"/>
              <a:t>categories</a:t>
            </a:r>
            <a:endParaRPr lang="de-CH" sz="200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95BD1ED-3675-34D7-2A45-5E9E22E674CD}"/>
              </a:ext>
            </a:extLst>
          </p:cNvPr>
          <p:cNvSpPr/>
          <p:nvPr/>
        </p:nvSpPr>
        <p:spPr>
          <a:xfrm>
            <a:off x="929522" y="2383649"/>
            <a:ext cx="1221606" cy="40426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GET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8059D98-A032-8AB3-8619-586B8037310F}"/>
              </a:ext>
            </a:extLst>
          </p:cNvPr>
          <p:cNvSpPr txBox="1"/>
          <p:nvPr/>
        </p:nvSpPr>
        <p:spPr>
          <a:xfrm>
            <a:off x="838200" y="1754598"/>
            <a:ext cx="444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API-Endpoints    </a:t>
            </a:r>
            <a:r>
              <a:rPr lang="de-CH" sz="2000" dirty="0" err="1"/>
              <a:t>Get</a:t>
            </a:r>
            <a:r>
              <a:rPr lang="de-CH" sz="2000" dirty="0"/>
              <a:t> </a:t>
            </a:r>
            <a:r>
              <a:rPr lang="de-CH" sz="2000" dirty="0" err="1"/>
              <a:t>categories</a:t>
            </a:r>
            <a:endParaRPr lang="de-CH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43D40-0653-A31E-25B6-E4A8ABEB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13</a:t>
            </a:fld>
            <a:endParaRPr lang="de-CH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24C87218-EAB6-0486-02DD-6C7605CB0947}"/>
              </a:ext>
            </a:extLst>
          </p:cNvPr>
          <p:cNvSpPr/>
          <p:nvPr/>
        </p:nvSpPr>
        <p:spPr>
          <a:xfrm rot="2700000">
            <a:off x="10589290" y="-269766"/>
            <a:ext cx="2447302" cy="127183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de-CH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99444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CA7F4-DF2C-B5E3-3B6F-41CB4FE0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80CDC-E3FB-03AC-E6F2-93A89C62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Let’s</a:t>
            </a:r>
            <a:r>
              <a:rPr lang="de-CH" dirty="0"/>
              <a:t> jump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demo</a:t>
            </a:r>
            <a:r>
              <a:rPr lang="de-CH" dirty="0"/>
              <a:t>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EA25E-EFA8-ACED-1AA6-9A2526D9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14</a:t>
            </a:fld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3BEA32-4A63-5954-1777-286BFFC289E0}"/>
              </a:ext>
            </a:extLst>
          </p:cNvPr>
          <p:cNvSpPr txBox="1"/>
          <p:nvPr/>
        </p:nvSpPr>
        <p:spPr>
          <a:xfrm>
            <a:off x="1337023" y="2397419"/>
            <a:ext cx="425308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00" dirty="0">
                <a:solidFill>
                  <a:schemeClr val="accent4">
                    <a:lumMod val="50000"/>
                  </a:schemeClr>
                </a:solidFill>
                <a:latin typeface="UbuntuMono Nerd Font Mono" panose="020B0509030602030204" pitchFamily="50" charset="0"/>
              </a:rPr>
              <a:t>&gt;</a:t>
            </a:r>
            <a:r>
              <a:rPr lang="de-CH" sz="2900" dirty="0">
                <a:latin typeface="UbuntuMono Nerd Font Mono" panose="020B0509030602030204" pitchFamily="50" charset="0"/>
              </a:rPr>
              <a:t> </a:t>
            </a:r>
            <a:r>
              <a:rPr lang="de-CH" sz="2900" b="1" dirty="0">
                <a:solidFill>
                  <a:schemeClr val="accent1"/>
                </a:solidFill>
                <a:latin typeface="UbuntuMono Nerd Font Mono" panose="020B0509030602030204" pitchFamily="50" charset="0"/>
              </a:rPr>
              <a:t>and</a:t>
            </a:r>
            <a:r>
              <a:rPr lang="de-CH" sz="2900" dirty="0">
                <a:latin typeface="UbuntuMono Nerd Font Mono" panose="020B0509030602030204" pitchFamily="50" charset="0"/>
              </a:rPr>
              <a:t> </a:t>
            </a:r>
            <a:r>
              <a:rPr lang="de-CH" sz="2900" b="1" dirty="0" err="1">
                <a:solidFill>
                  <a:schemeClr val="accent5"/>
                </a:solidFill>
                <a:latin typeface="UbuntuMono Nerd Font Mono" panose="020B0509030602030204" pitchFamily="50" charset="0"/>
              </a:rPr>
              <a:t>then</a:t>
            </a:r>
            <a:r>
              <a:rPr lang="de-CH" sz="2900" dirty="0">
                <a:latin typeface="UbuntuMono Nerd Font Mono" panose="020B0509030602030204" pitchFamily="50" charset="0"/>
              </a:rPr>
              <a:t> </a:t>
            </a:r>
            <a:r>
              <a:rPr lang="de-CH" sz="2900" dirty="0">
                <a:solidFill>
                  <a:schemeClr val="bg1">
                    <a:lumMod val="65000"/>
                  </a:schemeClr>
                </a:solidFill>
                <a:latin typeface="UbuntuMono Nerd Font Mono" panose="020B0509030602030204" pitchFamily="50" charset="0"/>
              </a:rPr>
              <a:t>//</a:t>
            </a:r>
            <a:r>
              <a:rPr lang="de-CH" sz="2900" dirty="0" err="1">
                <a:solidFill>
                  <a:schemeClr val="bg1">
                    <a:lumMod val="65000"/>
                  </a:schemeClr>
                </a:solidFill>
                <a:latin typeface="UbuntuMono Nerd Font Mono" panose="020B0509030602030204" pitchFamily="50" charset="0"/>
              </a:rPr>
              <a:t>the</a:t>
            </a:r>
            <a:r>
              <a:rPr lang="de-CH" sz="2900" dirty="0">
                <a:solidFill>
                  <a:schemeClr val="bg1">
                    <a:lumMod val="65000"/>
                  </a:schemeClr>
                </a:solidFill>
                <a:latin typeface="UbuntuMono Nerd Font Mono" panose="020B0509030602030204" pitchFamily="50" charset="0"/>
              </a:rPr>
              <a:t> code!</a:t>
            </a:r>
          </a:p>
        </p:txBody>
      </p:sp>
    </p:spTree>
    <p:extLst>
      <p:ext uri="{BB962C8B-B14F-4D97-AF65-F5344CB8AC3E}">
        <p14:creationId xmlns:p14="http://schemas.microsoft.com/office/powerpoint/2010/main" val="18142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8CB94-22F9-5D93-1F24-65596580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BE84-52EA-DD41-B7E0-BCC19D0A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Project Description</a:t>
            </a:r>
          </a:p>
          <a:p>
            <a:r>
              <a:rPr lang="de-CH" dirty="0"/>
              <a:t>Entity-</a:t>
            </a:r>
            <a:r>
              <a:rPr lang="de-CH" dirty="0" err="1"/>
              <a:t>Relationship</a:t>
            </a:r>
            <a:r>
              <a:rPr lang="de-CH" dirty="0"/>
              <a:t>-Model</a:t>
            </a:r>
          </a:p>
          <a:p>
            <a:r>
              <a:rPr lang="de-CH" dirty="0"/>
              <a:t>Endpoints</a:t>
            </a: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5E6A3D-A336-1C8E-9840-D4F8605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76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B7CEA-5C31-7339-3BEF-1151A9C9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4281C-86CD-412F-A855-B82AD26F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Goal</a:t>
            </a:r>
          </a:p>
          <a:p>
            <a:pPr marL="0" indent="0">
              <a:buNone/>
            </a:pPr>
            <a:r>
              <a:rPr lang="de-CH" sz="2400" dirty="0"/>
              <a:t>Create a web </a:t>
            </a:r>
            <a:r>
              <a:rPr lang="de-CH" sz="2400" dirty="0" err="1"/>
              <a:t>platform</a:t>
            </a:r>
            <a:r>
              <a:rPr lang="de-CH" sz="2400" dirty="0"/>
              <a:t> </a:t>
            </a:r>
            <a:r>
              <a:rPr lang="de-CH" sz="2400" dirty="0" err="1"/>
              <a:t>where</a:t>
            </a:r>
            <a:r>
              <a:rPr lang="de-CH" sz="2400" dirty="0"/>
              <a:t> </a:t>
            </a:r>
            <a:r>
              <a:rPr lang="de-CH" sz="2400" dirty="0" err="1"/>
              <a:t>event</a:t>
            </a:r>
            <a:r>
              <a:rPr lang="de-CH" sz="2400" dirty="0"/>
              <a:t> </a:t>
            </a:r>
            <a:r>
              <a:rPr lang="de-CH" sz="2400" dirty="0" err="1"/>
              <a:t>managers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create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events</a:t>
            </a:r>
            <a:r>
              <a:rPr lang="de-CH" sz="2400" dirty="0"/>
              <a:t> and </a:t>
            </a:r>
            <a:r>
              <a:rPr lang="de-CH" sz="2400" dirty="0" err="1"/>
              <a:t>guests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sign</a:t>
            </a:r>
            <a:r>
              <a:rPr lang="de-CH" sz="2400" dirty="0"/>
              <a:t> </a:t>
            </a:r>
            <a:r>
              <a:rPr lang="de-CH" sz="2400" dirty="0" err="1"/>
              <a:t>up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participate</a:t>
            </a:r>
            <a:r>
              <a:rPr lang="de-CH" sz="2400" dirty="0"/>
              <a:t>.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b="1" dirty="0" err="1"/>
              <a:t>Subgoals</a:t>
            </a:r>
            <a:endParaRPr lang="de-CH" sz="2400" b="1" dirty="0"/>
          </a:p>
          <a:p>
            <a:r>
              <a:rPr lang="de-CH" sz="2400" dirty="0"/>
              <a:t>Keep </a:t>
            </a:r>
            <a:r>
              <a:rPr lang="de-CH" sz="2400" dirty="0" err="1"/>
              <a:t>accessibility</a:t>
            </a:r>
            <a:r>
              <a:rPr lang="de-CH" sz="2400" dirty="0"/>
              <a:t> in </a:t>
            </a:r>
            <a:r>
              <a:rPr lang="de-CH" sz="2400" dirty="0" err="1"/>
              <a:t>mind</a:t>
            </a:r>
            <a:endParaRPr lang="de-CH" sz="2400" dirty="0"/>
          </a:p>
          <a:p>
            <a:r>
              <a:rPr lang="de-CH" sz="2400" dirty="0"/>
              <a:t>Keep </a:t>
            </a:r>
            <a:r>
              <a:rPr lang="de-CH" sz="2400" dirty="0" err="1"/>
              <a:t>search</a:t>
            </a:r>
            <a:r>
              <a:rPr lang="de-CH" sz="2400" dirty="0"/>
              <a:t> </a:t>
            </a:r>
            <a:r>
              <a:rPr lang="de-CH" sz="2400" dirty="0" err="1"/>
              <a:t>engines</a:t>
            </a:r>
            <a:r>
              <a:rPr lang="de-CH" sz="2400" dirty="0"/>
              <a:t> in </a:t>
            </a:r>
            <a:r>
              <a:rPr lang="de-CH" sz="2400" dirty="0" err="1"/>
              <a:t>mind</a:t>
            </a:r>
            <a:endParaRPr lang="de-CH" sz="2400" dirty="0"/>
          </a:p>
          <a:p>
            <a:r>
              <a:rPr lang="de-CH" sz="2400" dirty="0" err="1"/>
              <a:t>Adhere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REST </a:t>
            </a:r>
            <a:r>
              <a:rPr lang="de-CH" sz="2400" dirty="0" err="1"/>
              <a:t>semantics</a:t>
            </a:r>
            <a:endParaRPr lang="de-CH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AA9B4-70DD-A9E9-9419-50AB822B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449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AD78F-09B4-31F6-EDC4-34003045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6520" cy="2499995"/>
          </a:xfrm>
        </p:spPr>
        <p:txBody>
          <a:bodyPr>
            <a:normAutofit/>
          </a:bodyPr>
          <a:lstStyle/>
          <a:p>
            <a:r>
              <a:rPr lang="de-CH" dirty="0"/>
              <a:t>Entity-</a:t>
            </a:r>
            <a:r>
              <a:rPr lang="de-CH" dirty="0" err="1"/>
              <a:t>Relationship</a:t>
            </a:r>
            <a:r>
              <a:rPr lang="de-CH" dirty="0"/>
              <a:t> Model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B940276-132D-5FA4-CA0D-AC80803BD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5500" y="666895"/>
            <a:ext cx="7123563" cy="5524209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DCA413-72A4-4758-6B4B-A4247F62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88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C50DA-D8D9-7170-777C-91ED25C6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Endpoints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B03BE93-3092-8B87-CDE1-207991DF5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80512"/>
              </p:ext>
            </p:extLst>
          </p:nvPr>
        </p:nvGraphicFramePr>
        <p:xfrm>
          <a:off x="838200" y="1825625"/>
          <a:ext cx="10122800" cy="3713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560">
                  <a:extLst>
                    <a:ext uri="{9D8B030D-6E8A-4147-A177-3AD203B41FA5}">
                      <a16:colId xmlns:a16="http://schemas.microsoft.com/office/drawing/2014/main" val="3190787023"/>
                    </a:ext>
                  </a:extLst>
                </a:gridCol>
                <a:gridCol w="2024560">
                  <a:extLst>
                    <a:ext uri="{9D8B030D-6E8A-4147-A177-3AD203B41FA5}">
                      <a16:colId xmlns:a16="http://schemas.microsoft.com/office/drawing/2014/main" val="947855253"/>
                    </a:ext>
                  </a:extLst>
                </a:gridCol>
                <a:gridCol w="2024560">
                  <a:extLst>
                    <a:ext uri="{9D8B030D-6E8A-4147-A177-3AD203B41FA5}">
                      <a16:colId xmlns:a16="http://schemas.microsoft.com/office/drawing/2014/main" val="2468840321"/>
                    </a:ext>
                  </a:extLst>
                </a:gridCol>
                <a:gridCol w="2024560">
                  <a:extLst>
                    <a:ext uri="{9D8B030D-6E8A-4147-A177-3AD203B41FA5}">
                      <a16:colId xmlns:a16="http://schemas.microsoft.com/office/drawing/2014/main" val="4276809613"/>
                    </a:ext>
                  </a:extLst>
                </a:gridCol>
                <a:gridCol w="2024560">
                  <a:extLst>
                    <a:ext uri="{9D8B030D-6E8A-4147-A177-3AD203B41FA5}">
                      <a16:colId xmlns:a16="http://schemas.microsoft.com/office/drawing/2014/main" val="518851605"/>
                    </a:ext>
                  </a:extLst>
                </a:gridCol>
              </a:tblGrid>
              <a:tr h="318422">
                <a:tc>
                  <a:txBody>
                    <a:bodyPr/>
                    <a:lstStyle/>
                    <a:p>
                      <a:endParaRPr lang="de-C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1" dirty="0"/>
                        <a:t>Events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1" dirty="0" err="1"/>
                        <a:t>Venues</a:t>
                      </a:r>
                      <a:endParaRPr lang="de-CH" sz="20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1" dirty="0"/>
                        <a:t>Users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1" dirty="0" err="1"/>
                        <a:t>Categories</a:t>
                      </a:r>
                      <a:endParaRPr lang="de-CH" sz="20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3218297"/>
                  </a:ext>
                </a:extLst>
              </a:tr>
              <a:tr h="843833">
                <a:tc>
                  <a:txBody>
                    <a:bodyPr/>
                    <a:lstStyle/>
                    <a:p>
                      <a:r>
                        <a:rPr lang="de-CH" sz="2000" b="1" dirty="0"/>
                        <a:t>Frontend-Endpoints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/>
                        <a:t>5</a:t>
                      </a:r>
                      <a:endParaRPr lang="de-CH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/>
                        <a:t>2</a:t>
                      </a:r>
                      <a:endParaRPr lang="de-CH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/>
                        <a:t>0</a:t>
                      </a:r>
                      <a:endParaRPr lang="de-CH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459020"/>
                  </a:ext>
                </a:extLst>
              </a:tr>
              <a:tr h="989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b="1" dirty="0"/>
                        <a:t>Form-Action-Endpoints*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86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de-CH" sz="2000" b="1" dirty="0"/>
                        <a:t>API-Endpoints</a:t>
                      </a:r>
                    </a:p>
                    <a:p>
                      <a:pPr marL="342900" indent="-254000">
                        <a:buFont typeface="Arial" panose="020B0604020202020204" pitchFamily="34" charset="0"/>
                        <a:buChar char="•"/>
                      </a:pPr>
                      <a:r>
                        <a:rPr lang="de-CH" sz="1600" b="1" dirty="0"/>
                        <a:t>GET</a:t>
                      </a:r>
                    </a:p>
                    <a:p>
                      <a:pPr marL="342900" indent="-254000">
                        <a:buFont typeface="Arial" panose="020B0604020202020204" pitchFamily="34" charset="0"/>
                        <a:buChar char="•"/>
                      </a:pPr>
                      <a:r>
                        <a:rPr lang="de-CH" sz="1600" b="1" dirty="0"/>
                        <a:t>POST</a:t>
                      </a:r>
                    </a:p>
                    <a:p>
                      <a:pPr marL="342900" indent="-254000">
                        <a:buFont typeface="Arial" panose="020B0604020202020204" pitchFamily="34" charset="0"/>
                        <a:buChar char="•"/>
                      </a:pPr>
                      <a:r>
                        <a:rPr lang="de-CH" sz="1600" b="1" dirty="0"/>
                        <a:t>PUT</a:t>
                      </a:r>
                    </a:p>
                    <a:p>
                      <a:pPr marL="342900" indent="-254000">
                        <a:buFont typeface="Arial" panose="020B0604020202020204" pitchFamily="34" charset="0"/>
                        <a:buChar char="•"/>
                      </a:pPr>
                      <a:r>
                        <a:rPr lang="de-CH" sz="1600" b="1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de-CH" sz="2000" b="0" dirty="0"/>
                        <a:t>5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600" b="0" dirty="0"/>
                        <a:t>2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600" b="0" dirty="0"/>
                        <a:t>1</a:t>
                      </a:r>
                      <a:endParaRPr lang="de-CH" sz="1600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600" b="0" dirty="0"/>
                        <a:t>1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600" b="0" dirty="0"/>
                        <a:t>1</a:t>
                      </a:r>
                      <a:endParaRPr lang="de-CH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de-CH" sz="2000" b="0" dirty="0"/>
                        <a:t>5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600" b="0" dirty="0"/>
                        <a:t>2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600" b="0" dirty="0"/>
                        <a:t>1</a:t>
                      </a:r>
                      <a:endParaRPr lang="de-CH" sz="1600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600" b="0" dirty="0"/>
                        <a:t>1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de-CH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8021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de-CH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8021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562831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F9D8A6-8DB4-3D0D-A070-C3B11505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5</a:t>
            </a:fld>
            <a:endParaRPr lang="de-CH"/>
          </a:p>
        </p:txBody>
      </p:sp>
      <p:sp>
        <p:nvSpPr>
          <p:cNvPr id="7" name="Stern: 32 Zacken 6">
            <a:extLst>
              <a:ext uri="{FF2B5EF4-FFF2-40B4-BE49-F238E27FC236}">
                <a16:creationId xmlns:a16="http://schemas.microsoft.com/office/drawing/2014/main" id="{AF3A7875-940F-90CC-BF33-8CE8BED24906}"/>
              </a:ext>
            </a:extLst>
          </p:cNvPr>
          <p:cNvSpPr/>
          <p:nvPr/>
        </p:nvSpPr>
        <p:spPr>
          <a:xfrm>
            <a:off x="10498028" y="3004576"/>
            <a:ext cx="1343888" cy="1343888"/>
          </a:xfrm>
          <a:prstGeom prst="star32">
            <a:avLst>
              <a:gd name="adj" fmla="val 46700"/>
            </a:avLst>
          </a:prstGeom>
          <a:solidFill>
            <a:srgbClr val="0E76A8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de-CH" sz="1600" dirty="0">
                <a:solidFill>
                  <a:schemeClr val="bg1"/>
                </a:solidFill>
              </a:rPr>
              <a:t>* POST-</a:t>
            </a:r>
            <a:br>
              <a:rPr lang="de-CH" sz="1600" dirty="0">
                <a:solidFill>
                  <a:schemeClr val="bg1"/>
                </a:solidFill>
              </a:rPr>
            </a:br>
            <a:r>
              <a:rPr lang="de-CH" sz="1600" dirty="0" err="1">
                <a:solidFill>
                  <a:schemeClr val="bg1"/>
                </a:solidFill>
              </a:rPr>
              <a:t>Endpoint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BFE6-DA07-1B3E-491F-B223756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E671C1-8D5C-52EE-F495-A6179DBBD189}"/>
              </a:ext>
            </a:extLst>
          </p:cNvPr>
          <p:cNvSpPr txBox="1"/>
          <p:nvPr/>
        </p:nvSpPr>
        <p:spPr>
          <a:xfrm>
            <a:off x="1182071" y="2387801"/>
            <a:ext cx="472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    </a:t>
            </a:r>
            <a:r>
              <a:rPr lang="de-CH" dirty="0"/>
              <a:t>List </a:t>
            </a:r>
            <a:r>
              <a:rPr lang="de-CH" dirty="0" err="1"/>
              <a:t>upcoming</a:t>
            </a:r>
            <a:r>
              <a:rPr lang="de-CH" dirty="0"/>
              <a:t> and </a:t>
            </a:r>
            <a:r>
              <a:rPr lang="de-CH" dirty="0" err="1"/>
              <a:t>past</a:t>
            </a:r>
            <a:r>
              <a:rPr lang="de-CH" dirty="0"/>
              <a:t> </a:t>
            </a:r>
            <a:r>
              <a:rPr lang="de-CH" dirty="0" err="1"/>
              <a:t>events</a:t>
            </a:r>
            <a:endParaRPr lang="de-CH" sz="2000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9C303D-D7FF-4C73-A504-5034CA960F09}"/>
              </a:ext>
            </a:extLst>
          </p:cNvPr>
          <p:cNvSpPr txBox="1"/>
          <p:nvPr/>
        </p:nvSpPr>
        <p:spPr>
          <a:xfrm>
            <a:off x="1182071" y="2829695"/>
            <a:ext cx="3760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/</a:t>
            </a:r>
            <a:r>
              <a:rPr lang="de-CH" sz="2000" b="1" dirty="0" err="1"/>
              <a:t>new</a:t>
            </a:r>
            <a:r>
              <a:rPr lang="de-CH" sz="2000" b="1" dirty="0"/>
              <a:t>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Create an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</a:t>
            </a:r>
            <a:endParaRPr lang="de-CH" sz="20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EC4258-E85B-2F57-76CB-B176D13C0846}"/>
              </a:ext>
            </a:extLst>
          </p:cNvPr>
          <p:cNvSpPr txBox="1"/>
          <p:nvPr/>
        </p:nvSpPr>
        <p:spPr>
          <a:xfrm>
            <a:off x="1182071" y="3279893"/>
            <a:ext cx="4540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   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View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details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of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an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</a:t>
            </a:r>
            <a:endParaRPr lang="de-CH" sz="20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B132DCD-E282-361F-B415-5C91B0A47598}"/>
              </a:ext>
            </a:extLst>
          </p:cNvPr>
          <p:cNvSpPr txBox="1"/>
          <p:nvPr/>
        </p:nvSpPr>
        <p:spPr>
          <a:xfrm>
            <a:off x="1182071" y="3721787"/>
            <a:ext cx="427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}/</a:t>
            </a:r>
            <a:r>
              <a:rPr lang="de-CH" sz="2000" b="1" dirty="0" err="1"/>
              <a:t>edit</a:t>
            </a:r>
            <a:r>
              <a:rPr lang="de-CH" sz="2000" b="1" dirty="0"/>
              <a:t>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Modify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an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</a:t>
            </a:r>
            <a:endParaRPr lang="de-CH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E21F5DB-A62A-CB0D-2843-FC01B0CF75AF}"/>
              </a:ext>
            </a:extLst>
          </p:cNvPr>
          <p:cNvSpPr txBox="1"/>
          <p:nvPr/>
        </p:nvSpPr>
        <p:spPr>
          <a:xfrm>
            <a:off x="1182071" y="4171985"/>
            <a:ext cx="5083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}/</a:t>
            </a:r>
            <a:r>
              <a:rPr lang="de-CH" sz="2000" b="1" dirty="0" err="1"/>
              <a:t>signup</a:t>
            </a:r>
            <a:r>
              <a:rPr lang="de-CH" sz="2000" b="1" dirty="0"/>
              <a:t>    </a:t>
            </a:r>
            <a:r>
              <a:rPr lang="de-CH" dirty="0" err="1"/>
              <a:t>Sign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an </a:t>
            </a:r>
            <a:r>
              <a:rPr lang="de-CH" dirty="0" err="1"/>
              <a:t>event</a:t>
            </a:r>
            <a:endParaRPr lang="de-CH" sz="20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8059D98-A032-8AB3-8619-586B8037310F}"/>
              </a:ext>
            </a:extLst>
          </p:cNvPr>
          <p:cNvSpPr txBox="1"/>
          <p:nvPr/>
        </p:nvSpPr>
        <p:spPr>
          <a:xfrm>
            <a:off x="838200" y="1754598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Frontend-Endpoints</a:t>
            </a:r>
            <a:endParaRPr lang="de-CH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349266-C48B-3E65-C7BB-58737DEB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6</a:t>
            </a:fld>
            <a:endParaRPr lang="de-CH"/>
          </a:p>
        </p:txBody>
      </p:sp>
      <p:sp>
        <p:nvSpPr>
          <p:cNvPr id="6" name="Stern: 32 Zacken 5">
            <a:extLst>
              <a:ext uri="{FF2B5EF4-FFF2-40B4-BE49-F238E27FC236}">
                <a16:creationId xmlns:a16="http://schemas.microsoft.com/office/drawing/2014/main" id="{DC0C8629-4EC9-9342-8D8C-6A21192D6E35}"/>
              </a:ext>
            </a:extLst>
          </p:cNvPr>
          <p:cNvSpPr/>
          <p:nvPr/>
        </p:nvSpPr>
        <p:spPr>
          <a:xfrm>
            <a:off x="8590626" y="3502351"/>
            <a:ext cx="1633472" cy="1633472"/>
          </a:xfrm>
          <a:prstGeom prst="star32">
            <a:avLst>
              <a:gd name="adj" fmla="val 46700"/>
            </a:avLst>
          </a:prstGeom>
          <a:solidFill>
            <a:srgbClr val="0E76A8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de-CH" sz="1600" dirty="0" err="1">
                <a:solidFill>
                  <a:schemeClr val="bg1"/>
                </a:solidFill>
              </a:rPr>
              <a:t>Creates</a:t>
            </a:r>
            <a:br>
              <a:rPr lang="de-CH" sz="1600" dirty="0">
                <a:solidFill>
                  <a:schemeClr val="bg1"/>
                </a:solidFill>
              </a:rPr>
            </a:br>
            <a:r>
              <a:rPr lang="de-CH" sz="1600" dirty="0">
                <a:solidFill>
                  <a:schemeClr val="bg1"/>
                </a:solidFill>
              </a:rPr>
              <a:t>an n:n-</a:t>
            </a:r>
            <a:br>
              <a:rPr lang="de-CH" sz="1600" dirty="0">
                <a:solidFill>
                  <a:schemeClr val="bg1"/>
                </a:solidFill>
              </a:rPr>
            </a:br>
            <a:r>
              <a:rPr lang="de-CH" sz="1600" dirty="0" err="1">
                <a:solidFill>
                  <a:schemeClr val="bg1"/>
                </a:solidFill>
              </a:rPr>
              <a:t>Relationship</a:t>
            </a:r>
            <a:endParaRPr lang="de-CH" sz="1600" dirty="0">
              <a:solidFill>
                <a:schemeClr val="bg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A286CFC-85EE-0D36-70F7-57B76E7919E5}"/>
              </a:ext>
            </a:extLst>
          </p:cNvPr>
          <p:cNvCxnSpPr>
            <a:cxnSpLocks/>
          </p:cNvCxnSpPr>
          <p:nvPr/>
        </p:nvCxnSpPr>
        <p:spPr>
          <a:xfrm>
            <a:off x="6216834" y="4363286"/>
            <a:ext cx="219564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11188CD-926E-50C1-072C-17E30673C6FD}"/>
              </a:ext>
            </a:extLst>
          </p:cNvPr>
          <p:cNvSpPr txBox="1"/>
          <p:nvPr/>
        </p:nvSpPr>
        <p:spPr>
          <a:xfrm>
            <a:off x="1182071" y="4613879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/   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List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logged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in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users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’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and all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upcoming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events</a:t>
            </a:r>
            <a:endParaRPr lang="de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12AFA8-8596-90D6-4DED-3AF65C1D4BC7}"/>
              </a:ext>
            </a:extLst>
          </p:cNvPr>
          <p:cNvSpPr txBox="1"/>
          <p:nvPr/>
        </p:nvSpPr>
        <p:spPr>
          <a:xfrm>
            <a:off x="1169584" y="5067632"/>
            <a:ext cx="4684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venues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/{</a:t>
            </a:r>
            <a:r>
              <a:rPr lang="de-CH" sz="2000" b="1" dirty="0" err="1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de-CH" sz="2000" b="1" dirty="0">
                <a:solidFill>
                  <a:schemeClr val="bg1">
                    <a:lumMod val="65000"/>
                  </a:schemeClr>
                </a:solidFill>
              </a:rPr>
              <a:t>}   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List all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at a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venue</a:t>
            </a:r>
            <a:endParaRPr lang="de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C4AF5CBE-713D-DE27-B53B-2310698DF878}"/>
              </a:ext>
            </a:extLst>
          </p:cNvPr>
          <p:cNvSpPr/>
          <p:nvPr/>
        </p:nvSpPr>
        <p:spPr>
          <a:xfrm rot="2700000">
            <a:off x="10589290" y="-269766"/>
            <a:ext cx="2447302" cy="127183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de-CH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273874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BFE6-DA07-1B3E-491F-B223756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E671C1-8D5C-52EE-F495-A6179DBBD189}"/>
              </a:ext>
            </a:extLst>
          </p:cNvPr>
          <p:cNvSpPr txBox="1"/>
          <p:nvPr/>
        </p:nvSpPr>
        <p:spPr>
          <a:xfrm>
            <a:off x="2211974" y="2387801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    </a:t>
            </a:r>
            <a:r>
              <a:rPr lang="de-CH" dirty="0" err="1"/>
              <a:t>Get</a:t>
            </a:r>
            <a:r>
              <a:rPr lang="de-CH" dirty="0"/>
              <a:t> all </a:t>
            </a:r>
            <a:r>
              <a:rPr lang="de-CH" dirty="0" err="1"/>
              <a:t>events</a:t>
            </a:r>
            <a:endParaRPr lang="de-CH" sz="200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95BD1ED-3675-34D7-2A45-5E9E22E674CD}"/>
              </a:ext>
            </a:extLst>
          </p:cNvPr>
          <p:cNvSpPr/>
          <p:nvPr/>
        </p:nvSpPr>
        <p:spPr>
          <a:xfrm>
            <a:off x="929522" y="2383649"/>
            <a:ext cx="1221606" cy="40426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GET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BFEAF63-0AA5-F96F-AFAF-5A2AE8B8F7EC}"/>
              </a:ext>
            </a:extLst>
          </p:cNvPr>
          <p:cNvSpPr/>
          <p:nvPr/>
        </p:nvSpPr>
        <p:spPr>
          <a:xfrm>
            <a:off x="929522" y="2829695"/>
            <a:ext cx="1221606" cy="40426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POST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9C303D-D7FF-4C73-A504-5034CA960F09}"/>
              </a:ext>
            </a:extLst>
          </p:cNvPr>
          <p:cNvSpPr txBox="1"/>
          <p:nvPr/>
        </p:nvSpPr>
        <p:spPr>
          <a:xfrm>
            <a:off x="2211974" y="2829695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Create an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</a:t>
            </a:r>
            <a:endParaRPr lang="de-CH" sz="2000" b="1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C0D3F168-5716-514D-0EFA-82100BFE4FB1}"/>
              </a:ext>
            </a:extLst>
          </p:cNvPr>
          <p:cNvSpPr/>
          <p:nvPr/>
        </p:nvSpPr>
        <p:spPr>
          <a:xfrm>
            <a:off x="929522" y="3275741"/>
            <a:ext cx="1221606" cy="40426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GET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55C0EB3-6781-D098-4375-54B9B0B25BE2}"/>
              </a:ext>
            </a:extLst>
          </p:cNvPr>
          <p:cNvSpPr/>
          <p:nvPr/>
        </p:nvSpPr>
        <p:spPr>
          <a:xfrm>
            <a:off x="929522" y="4167833"/>
            <a:ext cx="1221606" cy="40426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DELETE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D58E9995-4A97-196B-5882-B5FC9F0317B3}"/>
              </a:ext>
            </a:extLst>
          </p:cNvPr>
          <p:cNvSpPr/>
          <p:nvPr/>
        </p:nvSpPr>
        <p:spPr>
          <a:xfrm>
            <a:off x="929522" y="3721787"/>
            <a:ext cx="1221606" cy="40426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PUT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EC4258-E85B-2F57-76CB-B176D13C0846}"/>
              </a:ext>
            </a:extLst>
          </p:cNvPr>
          <p:cNvSpPr txBox="1"/>
          <p:nvPr/>
        </p:nvSpPr>
        <p:spPr>
          <a:xfrm>
            <a:off x="2211974" y="3279893"/>
            <a:ext cx="4278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   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Get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an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by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its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ID</a:t>
            </a:r>
            <a:endParaRPr lang="de-CH" sz="20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B132DCD-E282-361F-B415-5C91B0A47598}"/>
              </a:ext>
            </a:extLst>
          </p:cNvPr>
          <p:cNvSpPr txBox="1"/>
          <p:nvPr/>
        </p:nvSpPr>
        <p:spPr>
          <a:xfrm>
            <a:off x="2211974" y="3721787"/>
            <a:ext cx="4764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Modify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an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by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its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ID</a:t>
            </a:r>
            <a:endParaRPr lang="de-CH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E21F5DB-A62A-CB0D-2843-FC01B0CF75AF}"/>
              </a:ext>
            </a:extLst>
          </p:cNvPr>
          <p:cNvSpPr txBox="1"/>
          <p:nvPr/>
        </p:nvSpPr>
        <p:spPr>
          <a:xfrm>
            <a:off x="2211974" y="4171985"/>
            <a:ext cx="464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events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    </a:t>
            </a:r>
            <a:r>
              <a:rPr lang="de-CH" dirty="0"/>
              <a:t>Delete an </a:t>
            </a:r>
            <a:r>
              <a:rPr lang="de-CH" dirty="0" err="1"/>
              <a:t>event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ID</a:t>
            </a:r>
            <a:endParaRPr lang="de-CH" sz="20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8059D98-A032-8AB3-8619-586B8037310F}"/>
              </a:ext>
            </a:extLst>
          </p:cNvPr>
          <p:cNvSpPr txBox="1"/>
          <p:nvPr/>
        </p:nvSpPr>
        <p:spPr>
          <a:xfrm>
            <a:off x="838200" y="1754598"/>
            <a:ext cx="702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API-Endpoints    </a:t>
            </a:r>
            <a:r>
              <a:rPr lang="de-CH" sz="2000" dirty="0" err="1"/>
              <a:t>Get</a:t>
            </a:r>
            <a:r>
              <a:rPr lang="de-CH" sz="2000" dirty="0"/>
              <a:t>, </a:t>
            </a:r>
            <a:r>
              <a:rPr lang="de-CH" sz="2000" dirty="0" err="1"/>
              <a:t>create</a:t>
            </a:r>
            <a:r>
              <a:rPr lang="de-CH" sz="2000" dirty="0"/>
              <a:t>, </a:t>
            </a:r>
            <a:r>
              <a:rPr lang="de-CH" sz="2000" dirty="0" err="1"/>
              <a:t>modify</a:t>
            </a:r>
            <a:r>
              <a:rPr lang="de-CH" sz="2000" dirty="0"/>
              <a:t> </a:t>
            </a:r>
            <a:r>
              <a:rPr lang="de-CH" sz="2000" dirty="0" err="1"/>
              <a:t>or</a:t>
            </a:r>
            <a:r>
              <a:rPr lang="de-CH" sz="2000" dirty="0"/>
              <a:t> </a:t>
            </a:r>
            <a:r>
              <a:rPr lang="de-CH" sz="2000" dirty="0" err="1"/>
              <a:t>delete</a:t>
            </a:r>
            <a:r>
              <a:rPr lang="de-CH" sz="2000" dirty="0"/>
              <a:t> </a:t>
            </a:r>
            <a:r>
              <a:rPr lang="de-CH" sz="2000" dirty="0" err="1"/>
              <a:t>events</a:t>
            </a:r>
            <a:endParaRPr lang="de-CH" sz="2400" dirty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1997C6B6-F79B-D933-B068-EC6196380573}"/>
              </a:ext>
            </a:extLst>
          </p:cNvPr>
          <p:cNvSpPr/>
          <p:nvPr/>
        </p:nvSpPr>
        <p:spPr>
          <a:xfrm rot="2700000">
            <a:off x="10589290" y="-269766"/>
            <a:ext cx="2447302" cy="127183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de-CH" dirty="0"/>
              <a:t>Endpoints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43D40-0653-A31E-25B6-E4A8ABEB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717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BFE6-DA07-1B3E-491F-B223756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Venues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E671C1-8D5C-52EE-F495-A6179DBBD189}"/>
              </a:ext>
            </a:extLst>
          </p:cNvPr>
          <p:cNvSpPr txBox="1"/>
          <p:nvPr/>
        </p:nvSpPr>
        <p:spPr>
          <a:xfrm>
            <a:off x="1182071" y="2387801"/>
            <a:ext cx="7335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venues</a:t>
            </a:r>
            <a:r>
              <a:rPr lang="de-CH" sz="2000" b="1" dirty="0"/>
              <a:t>    </a:t>
            </a:r>
            <a:r>
              <a:rPr lang="de-CH" dirty="0"/>
              <a:t>List all </a:t>
            </a:r>
            <a:r>
              <a:rPr lang="de-CH" dirty="0" err="1"/>
              <a:t>venues</a:t>
            </a:r>
            <a:r>
              <a:rPr lang="de-CH" dirty="0"/>
              <a:t> 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(incl. total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upcoming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events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de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9C303D-D7FF-4C73-A504-5034CA960F09}"/>
              </a:ext>
            </a:extLst>
          </p:cNvPr>
          <p:cNvSpPr txBox="1"/>
          <p:nvPr/>
        </p:nvSpPr>
        <p:spPr>
          <a:xfrm>
            <a:off x="1182071" y="2829695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venues</a:t>
            </a:r>
            <a:r>
              <a:rPr lang="de-CH" sz="2000" b="1" dirty="0"/>
              <a:t>/</a:t>
            </a:r>
            <a:r>
              <a:rPr lang="de-CH" sz="2000" b="1" dirty="0" err="1"/>
              <a:t>new</a:t>
            </a:r>
            <a:r>
              <a:rPr lang="de-CH" sz="2000" b="1" dirty="0"/>
              <a:t>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Create a </a:t>
            </a:r>
            <a:r>
              <a:rPr lang="de-CH" dirty="0" err="1">
                <a:solidFill>
                  <a:prstClr val="black"/>
                </a:solidFill>
                <a:latin typeface="Inter"/>
              </a:rPr>
              <a:t>venue</a:t>
            </a:r>
            <a:endParaRPr lang="de-CH" sz="20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EC4258-E85B-2F57-76CB-B176D13C0846}"/>
              </a:ext>
            </a:extLst>
          </p:cNvPr>
          <p:cNvSpPr txBox="1"/>
          <p:nvPr/>
        </p:nvSpPr>
        <p:spPr>
          <a:xfrm>
            <a:off x="1182071" y="3279893"/>
            <a:ext cx="8132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venues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   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View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details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of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venue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(incl.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list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of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all 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Inter"/>
              </a:rPr>
              <a:t>u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pcoming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events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)</a:t>
            </a:r>
            <a:endParaRPr lang="de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B132DCD-E282-361F-B415-5C91B0A47598}"/>
              </a:ext>
            </a:extLst>
          </p:cNvPr>
          <p:cNvSpPr txBox="1"/>
          <p:nvPr/>
        </p:nvSpPr>
        <p:spPr>
          <a:xfrm>
            <a:off x="1182071" y="3721787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venues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}/</a:t>
            </a:r>
            <a:r>
              <a:rPr lang="de-CH" sz="2000" b="1" dirty="0" err="1"/>
              <a:t>edit</a:t>
            </a:r>
            <a:r>
              <a:rPr lang="de-CH" sz="2000" b="1" dirty="0"/>
              <a:t>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Modify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a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venue</a:t>
            </a:r>
            <a:endParaRPr lang="de-CH" sz="2000" b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8059D98-A032-8AB3-8619-586B8037310F}"/>
              </a:ext>
            </a:extLst>
          </p:cNvPr>
          <p:cNvSpPr txBox="1"/>
          <p:nvPr/>
        </p:nvSpPr>
        <p:spPr>
          <a:xfrm>
            <a:off x="838200" y="1754598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Frontend-Endpoints</a:t>
            </a:r>
            <a:endParaRPr lang="de-CH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349266-C48B-3E65-C7BB-58737DEB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8</a:t>
            </a:fld>
            <a:endParaRPr lang="de-CH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2927A66B-7ED3-A501-D618-2F838746BD9D}"/>
              </a:ext>
            </a:extLst>
          </p:cNvPr>
          <p:cNvSpPr/>
          <p:nvPr/>
        </p:nvSpPr>
        <p:spPr>
          <a:xfrm rot="2700000">
            <a:off x="10589290" y="-269766"/>
            <a:ext cx="2447302" cy="127183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de-CH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47034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BFE6-DA07-1B3E-491F-B223756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E671C1-8D5C-52EE-F495-A6179DBBD189}"/>
              </a:ext>
            </a:extLst>
          </p:cNvPr>
          <p:cNvSpPr txBox="1"/>
          <p:nvPr/>
        </p:nvSpPr>
        <p:spPr>
          <a:xfrm>
            <a:off x="2211974" y="2387801"/>
            <a:ext cx="298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venues</a:t>
            </a:r>
            <a:r>
              <a:rPr lang="de-CH" sz="2000" b="1" dirty="0"/>
              <a:t>    </a:t>
            </a:r>
            <a:r>
              <a:rPr lang="de-CH" dirty="0" err="1"/>
              <a:t>Get</a:t>
            </a:r>
            <a:r>
              <a:rPr lang="de-CH" dirty="0"/>
              <a:t> all </a:t>
            </a:r>
            <a:r>
              <a:rPr lang="de-CH" dirty="0" err="1"/>
              <a:t>venues</a:t>
            </a:r>
            <a:endParaRPr lang="de-CH" sz="200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95BD1ED-3675-34D7-2A45-5E9E22E674CD}"/>
              </a:ext>
            </a:extLst>
          </p:cNvPr>
          <p:cNvSpPr/>
          <p:nvPr/>
        </p:nvSpPr>
        <p:spPr>
          <a:xfrm>
            <a:off x="929522" y="2383649"/>
            <a:ext cx="1221606" cy="40426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GET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BFEAF63-0AA5-F96F-AFAF-5A2AE8B8F7EC}"/>
              </a:ext>
            </a:extLst>
          </p:cNvPr>
          <p:cNvSpPr/>
          <p:nvPr/>
        </p:nvSpPr>
        <p:spPr>
          <a:xfrm>
            <a:off x="929522" y="2829695"/>
            <a:ext cx="1221606" cy="40426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POST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9C303D-D7FF-4C73-A504-5034CA960F09}"/>
              </a:ext>
            </a:extLst>
          </p:cNvPr>
          <p:cNvSpPr txBox="1"/>
          <p:nvPr/>
        </p:nvSpPr>
        <p:spPr>
          <a:xfrm>
            <a:off x="2211974" y="2829695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venues</a:t>
            </a:r>
            <a:r>
              <a:rPr lang="de-CH" sz="2000" b="1" dirty="0"/>
              <a:t>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Create a </a:t>
            </a:r>
            <a:r>
              <a:rPr lang="de-CH" dirty="0" err="1">
                <a:solidFill>
                  <a:prstClr val="black"/>
                </a:solidFill>
                <a:latin typeface="Inter"/>
              </a:rPr>
              <a:t>venue</a:t>
            </a:r>
            <a:endParaRPr lang="de-CH" sz="2000" b="1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C0D3F168-5716-514D-0EFA-82100BFE4FB1}"/>
              </a:ext>
            </a:extLst>
          </p:cNvPr>
          <p:cNvSpPr/>
          <p:nvPr/>
        </p:nvSpPr>
        <p:spPr>
          <a:xfrm>
            <a:off x="929522" y="3275741"/>
            <a:ext cx="1221606" cy="40426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GET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55C0EB3-6781-D098-4375-54B9B0B25BE2}"/>
              </a:ext>
            </a:extLst>
          </p:cNvPr>
          <p:cNvSpPr/>
          <p:nvPr/>
        </p:nvSpPr>
        <p:spPr>
          <a:xfrm>
            <a:off x="929522" y="4167833"/>
            <a:ext cx="1221606" cy="40426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DELETE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D58E9995-4A97-196B-5882-B5FC9F0317B3}"/>
              </a:ext>
            </a:extLst>
          </p:cNvPr>
          <p:cNvSpPr/>
          <p:nvPr/>
        </p:nvSpPr>
        <p:spPr>
          <a:xfrm>
            <a:off x="929522" y="3721787"/>
            <a:ext cx="1221606" cy="40426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PUT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EC4258-E85B-2F57-76CB-B176D13C0846}"/>
              </a:ext>
            </a:extLst>
          </p:cNvPr>
          <p:cNvSpPr txBox="1"/>
          <p:nvPr/>
        </p:nvSpPr>
        <p:spPr>
          <a:xfrm>
            <a:off x="2211974" y="3279893"/>
            <a:ext cx="4389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venues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   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Get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venue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by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its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ID</a:t>
            </a:r>
            <a:endParaRPr lang="de-CH" sz="20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B132DCD-E282-361F-B415-5C91B0A47598}"/>
              </a:ext>
            </a:extLst>
          </p:cNvPr>
          <p:cNvSpPr txBox="1"/>
          <p:nvPr/>
        </p:nvSpPr>
        <p:spPr>
          <a:xfrm>
            <a:off x="2211974" y="3721787"/>
            <a:ext cx="4616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venues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    </a:t>
            </a:r>
            <a:r>
              <a:rPr lang="de-CH" dirty="0">
                <a:solidFill>
                  <a:prstClr val="black"/>
                </a:solidFill>
                <a:latin typeface="Inter"/>
              </a:rPr>
              <a:t>Modify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a 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venue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by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its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ID</a:t>
            </a:r>
            <a:endParaRPr lang="de-CH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E21F5DB-A62A-CB0D-2843-FC01B0CF75AF}"/>
              </a:ext>
            </a:extLst>
          </p:cNvPr>
          <p:cNvSpPr txBox="1"/>
          <p:nvPr/>
        </p:nvSpPr>
        <p:spPr>
          <a:xfrm>
            <a:off x="2211974" y="4171985"/>
            <a:ext cx="4573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/</a:t>
            </a:r>
            <a:r>
              <a:rPr lang="de-CH" sz="2000" b="1" dirty="0" err="1"/>
              <a:t>venues</a:t>
            </a:r>
            <a:r>
              <a:rPr lang="de-CH" sz="2000" b="1" dirty="0"/>
              <a:t>/{</a:t>
            </a:r>
            <a:r>
              <a:rPr lang="de-CH" sz="2000" b="1" dirty="0" err="1"/>
              <a:t>id</a:t>
            </a:r>
            <a:r>
              <a:rPr lang="de-CH" sz="2000" b="1" dirty="0"/>
              <a:t>}    </a:t>
            </a:r>
            <a:r>
              <a:rPr lang="de-CH" dirty="0"/>
              <a:t>Delete a </a:t>
            </a:r>
            <a:r>
              <a:rPr lang="de-CH" dirty="0" err="1"/>
              <a:t>venue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ID</a:t>
            </a:r>
            <a:endParaRPr lang="de-CH" sz="20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8059D98-A032-8AB3-8619-586B8037310F}"/>
              </a:ext>
            </a:extLst>
          </p:cNvPr>
          <p:cNvSpPr txBox="1"/>
          <p:nvPr/>
        </p:nvSpPr>
        <p:spPr>
          <a:xfrm>
            <a:off x="838200" y="1754598"/>
            <a:ext cx="708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API-Endpoints    </a:t>
            </a:r>
            <a:r>
              <a:rPr lang="de-CH" sz="2000" dirty="0" err="1"/>
              <a:t>Get</a:t>
            </a:r>
            <a:r>
              <a:rPr lang="de-CH" sz="2000" dirty="0"/>
              <a:t>, </a:t>
            </a:r>
            <a:r>
              <a:rPr lang="de-CH" sz="2000" dirty="0" err="1"/>
              <a:t>create</a:t>
            </a:r>
            <a:r>
              <a:rPr lang="de-CH" sz="2000" dirty="0"/>
              <a:t>, </a:t>
            </a:r>
            <a:r>
              <a:rPr lang="de-CH" sz="2000" dirty="0" err="1"/>
              <a:t>modify</a:t>
            </a:r>
            <a:r>
              <a:rPr lang="de-CH" sz="2000" dirty="0"/>
              <a:t> </a:t>
            </a:r>
            <a:r>
              <a:rPr lang="de-CH" sz="2000" dirty="0" err="1"/>
              <a:t>or</a:t>
            </a:r>
            <a:r>
              <a:rPr lang="de-CH" sz="2000" dirty="0"/>
              <a:t> </a:t>
            </a:r>
            <a:r>
              <a:rPr lang="de-CH" sz="2000" dirty="0" err="1"/>
              <a:t>delete</a:t>
            </a:r>
            <a:r>
              <a:rPr lang="de-CH" sz="2000" dirty="0"/>
              <a:t> </a:t>
            </a:r>
            <a:r>
              <a:rPr lang="de-CH" sz="2000" dirty="0" err="1"/>
              <a:t>venues</a:t>
            </a:r>
            <a:endParaRPr lang="de-CH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43D40-0653-A31E-25B6-E4A8ABEB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DA06-A7D2-47F4-BC45-502096FB06A0}" type="slidenum">
              <a:rPr lang="de-CH" smtClean="0"/>
              <a:t>9</a:t>
            </a:fld>
            <a:endParaRPr lang="de-CH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2E8884B7-DBFF-9683-45DC-6D0799FB7AE2}"/>
              </a:ext>
            </a:extLst>
          </p:cNvPr>
          <p:cNvSpPr/>
          <p:nvPr/>
        </p:nvSpPr>
        <p:spPr>
          <a:xfrm rot="2700000">
            <a:off x="10589290" y="-269766"/>
            <a:ext cx="2447302" cy="127183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de-CH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2535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r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Breitbild</PresentationFormat>
  <Paragraphs>147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Inter</vt:lpstr>
      <vt:lpstr>UbuntuMono Nerd Font Mono</vt:lpstr>
      <vt:lpstr>Office</vt:lpstr>
      <vt:lpstr>Event Manager</vt:lpstr>
      <vt:lpstr>Contents</vt:lpstr>
      <vt:lpstr>Project Description</vt:lpstr>
      <vt:lpstr>Entity-Relationship Model</vt:lpstr>
      <vt:lpstr>Endpoints</vt:lpstr>
      <vt:lpstr>Events</vt:lpstr>
      <vt:lpstr>Events</vt:lpstr>
      <vt:lpstr>Venues</vt:lpstr>
      <vt:lpstr>Events</vt:lpstr>
      <vt:lpstr>Users</vt:lpstr>
      <vt:lpstr>Users</vt:lpstr>
      <vt:lpstr>Categories</vt:lpstr>
      <vt:lpstr>Categories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Manager</dc:title>
  <dc:creator>Bosin Luca (bosluc01)</dc:creator>
  <cp:lastModifiedBy>Bosin Luca (bosluc01)</cp:lastModifiedBy>
  <cp:revision>16</cp:revision>
  <dcterms:created xsi:type="dcterms:W3CDTF">2023-12-27T09:11:16Z</dcterms:created>
  <dcterms:modified xsi:type="dcterms:W3CDTF">2024-01-10T18:41:09Z</dcterms:modified>
</cp:coreProperties>
</file>