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0"/>
  </p:notesMasterIdLst>
  <p:handoutMasterIdLst>
    <p:handoutMasterId r:id="rId31"/>
  </p:handoutMasterIdLst>
  <p:sldIdLst>
    <p:sldId id="256" r:id="rId5"/>
    <p:sldId id="278" r:id="rId6"/>
    <p:sldId id="257" r:id="rId7"/>
    <p:sldId id="258" r:id="rId8"/>
    <p:sldId id="261" r:id="rId9"/>
    <p:sldId id="279" r:id="rId10"/>
    <p:sldId id="259" r:id="rId11"/>
    <p:sldId id="260" r:id="rId12"/>
    <p:sldId id="262" r:id="rId13"/>
    <p:sldId id="263" r:id="rId14"/>
    <p:sldId id="280" r:id="rId15"/>
    <p:sldId id="264" r:id="rId16"/>
    <p:sldId id="268" r:id="rId17"/>
    <p:sldId id="269" r:id="rId18"/>
    <p:sldId id="270" r:id="rId19"/>
    <p:sldId id="271" r:id="rId20"/>
    <p:sldId id="272" r:id="rId21"/>
    <p:sldId id="281" r:id="rId22"/>
    <p:sldId id="282" r:id="rId23"/>
    <p:sldId id="283" r:id="rId24"/>
    <p:sldId id="286" r:id="rId25"/>
    <p:sldId id="275" r:id="rId26"/>
    <p:sldId id="276" r:id="rId27"/>
    <p:sldId id="277"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788" initials="7" lastIdx="2" clrIdx="0">
    <p:extLst>
      <p:ext uri="{19B8F6BF-5375-455C-9EA6-DF929625EA0E}">
        <p15:presenceInfo xmlns:p15="http://schemas.microsoft.com/office/powerpoint/2012/main" userId="78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1E4"/>
    <a:srgbClr val="FAD6F8"/>
    <a:srgbClr val="89A1EF"/>
    <a:srgbClr val="4A6F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2564"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B8EB14-ABEA-4772-9D6B-795B0B52D7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id="{B4567A1C-0C00-425D-B944-F8C6F75E04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F0C7C-A0EF-40EA-9D7E-D272577EF7D0}" type="datetimeFigureOut">
              <a:rPr lang="aa-ET" smtClean="0"/>
              <a:t>06/23/2021</a:t>
            </a:fld>
            <a:endParaRPr lang="aa-ET"/>
          </a:p>
        </p:txBody>
      </p:sp>
      <p:sp>
        <p:nvSpPr>
          <p:cNvPr id="4" name="Footer Placeholder 3">
            <a:extLst>
              <a:ext uri="{FF2B5EF4-FFF2-40B4-BE49-F238E27FC236}">
                <a16:creationId xmlns:a16="http://schemas.microsoft.com/office/drawing/2014/main" id="{58023D8A-AB42-42B1-B731-B01F09E016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C4781A9F-2FEE-4D2E-B335-4B4D426EE7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615650-FEEC-4FBC-9356-B773B94F6916}" type="slidenum">
              <a:rPr lang="aa-ET" smtClean="0"/>
              <a:t>‹#›</a:t>
            </a:fld>
            <a:endParaRPr lang="aa-ET"/>
          </a:p>
        </p:txBody>
      </p:sp>
    </p:spTree>
    <p:extLst>
      <p:ext uri="{BB962C8B-B14F-4D97-AF65-F5344CB8AC3E}">
        <p14:creationId xmlns:p14="http://schemas.microsoft.com/office/powerpoint/2010/main" val="14855838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3EA09-FC7F-4C4B-A4FB-1044CB9248E4}" type="datetimeFigureOut">
              <a:rPr lang="aa-ET" smtClean="0"/>
              <a:t>06/23/2021</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A4FBE-8479-4D72-BFDE-4047C935E041}" type="slidenum">
              <a:rPr lang="aa-ET" smtClean="0"/>
              <a:t>‹#›</a:t>
            </a:fld>
            <a:endParaRPr lang="aa-ET"/>
          </a:p>
        </p:txBody>
      </p:sp>
    </p:spTree>
    <p:extLst>
      <p:ext uri="{BB962C8B-B14F-4D97-AF65-F5344CB8AC3E}">
        <p14:creationId xmlns:p14="http://schemas.microsoft.com/office/powerpoint/2010/main" val="17548697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C3FF3-76DE-46CA-8777-12A9E22EA226}"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BD4F2C-2DA7-43D0-86BF-0828FBC64D64}"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66A252-6197-42ED-9CD2-DCE002E6F714}"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179C2-4907-4387-9A6D-200F178AF604}"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792CFC-7B6C-4622-B2DC-CC65A17028FE}"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AF7F8-5096-41CB-BE75-817A7E667FA1}" type="datetime1">
              <a:rPr lang="en-US" smtClean="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16523D-6C6F-4F75-9B1D-9A81AEA24B49}" type="datetime1">
              <a:rPr lang="en-US" smtClean="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AE4F6-0E47-410B-A85D-1AFE146C5907}"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EBB36-90A7-463B-BC33-B0379C1773DE}"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42D31-D916-4E59-AC28-CB48FAFAAE64}"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411DA-F097-4EA3-91F8-5C44AF6695CA}"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EAC3F-9345-4D16-8F94-156A7F4D19D7}"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7B2AA-3CFC-4E18-BA5D-2FD564A08B38}" type="datetime1">
              <a:rPr lang="en-US" smtClean="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735BD-881C-44AC-AF60-201F056AFC3B}" type="datetime1">
              <a:rPr lang="en-US" smtClean="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C7870FB-2605-4727-AD41-06A8EE59E194}" type="datetime1">
              <a:rPr lang="en-US" smtClean="0"/>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A6AAE3-F476-4389-BEF3-02994E6C3CAB}"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E02FD-79C3-47A0-BDD5-FC984E355C36}"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28B0FC-7E64-4CDD-B692-4CA8D5CCB96E}" type="datetime1">
              <a:rPr lang="en-US" smtClean="0"/>
              <a:t>6/23/2021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27.jp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B547D57-F53A-4177-9C4C-C29A15F95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AED3BEA4-2A0D-445D-A93C-0B718D8156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2858C9DB-88D4-4100-96CD-3AD8C14A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0FCB05-BFD2-408D-88B3-13018B9E9519}"/>
              </a:ext>
            </a:extLst>
          </p:cNvPr>
          <p:cNvSpPr>
            <a:spLocks noGrp="1"/>
          </p:cNvSpPr>
          <p:nvPr>
            <p:ph type="ctrTitle"/>
          </p:nvPr>
        </p:nvSpPr>
        <p:spPr>
          <a:xfrm>
            <a:off x="502922" y="1507786"/>
            <a:ext cx="5291198" cy="1715849"/>
          </a:xfrm>
        </p:spPr>
        <p:txBody>
          <a:bodyPr vert="horz" lIns="91440" tIns="45720" rIns="91440" bIns="45720" rtlCol="0" anchor="b">
            <a:normAutofit/>
          </a:bodyPr>
          <a:lstStyle/>
          <a:p>
            <a:r>
              <a:rPr lang="en-US" sz="3600" b="1" dirty="0">
                <a:latin typeface="Calibri" panose="020F0502020204030204" pitchFamily="34" charset="0"/>
                <a:cs typeface="Calibri" panose="020F0502020204030204" pitchFamily="34" charset="0"/>
              </a:rPr>
              <a:t>Climate change and its effect on crop yield in developing countries</a:t>
            </a:r>
            <a:endParaRPr lang="en-US" sz="36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CA82471-86B5-4315-B57E-E85D583504FD}"/>
              </a:ext>
            </a:extLst>
          </p:cNvPr>
          <p:cNvSpPr>
            <a:spLocks noGrp="1"/>
          </p:cNvSpPr>
          <p:nvPr>
            <p:ph type="subTitle" idx="1"/>
          </p:nvPr>
        </p:nvSpPr>
        <p:spPr>
          <a:xfrm>
            <a:off x="259722" y="3329006"/>
            <a:ext cx="5787956" cy="958824"/>
          </a:xfrm>
        </p:spPr>
        <p:txBody>
          <a:bodyPr vert="horz" lIns="91440" tIns="45720" rIns="91440" bIns="45720" rtlCol="0">
            <a:normAutofit/>
          </a:bodyPr>
          <a:lstStyle/>
          <a:p>
            <a:r>
              <a:rPr lang="en-US" sz="2000" dirty="0">
                <a:latin typeface="Calibri" panose="020F0502020204030204" pitchFamily="34" charset="0"/>
                <a:cs typeface="Calibri" panose="020F0502020204030204" pitchFamily="34" charset="0"/>
              </a:rPr>
              <a:t>A Case study of Nigeria, ghana, Kenya and south Africa.</a:t>
            </a:r>
          </a:p>
        </p:txBody>
      </p:sp>
      <p:sp>
        <p:nvSpPr>
          <p:cNvPr id="4" name="Slide Number Placeholder 3">
            <a:extLst>
              <a:ext uri="{FF2B5EF4-FFF2-40B4-BE49-F238E27FC236}">
                <a16:creationId xmlns:a16="http://schemas.microsoft.com/office/drawing/2014/main" id="{86A6C7F8-9352-4CD8-B9E8-FADE18FB90D8}"/>
              </a:ext>
            </a:extLst>
          </p:cNvPr>
          <p:cNvSpPr>
            <a:spLocks noGrp="1"/>
          </p:cNvSpPr>
          <p:nvPr>
            <p:ph type="sldNum" sz="quarter" idx="12"/>
          </p:nvPr>
        </p:nvSpPr>
        <p:spPr>
          <a:xfrm>
            <a:off x="10514011" y="5883275"/>
            <a:ext cx="764215" cy="365125"/>
          </a:xfrm>
        </p:spPr>
        <p:txBody>
          <a:bodyPr vert="horz" lIns="91440" tIns="45720" rIns="91440" bIns="45720" rtlCol="0" anchor="ctr">
            <a:normAutofit/>
          </a:bodyPr>
          <a:lstStyle/>
          <a:p>
            <a:pPr defTabSz="914400">
              <a:spcAft>
                <a:spcPts val="600"/>
              </a:spcAft>
            </a:pPr>
            <a:fld id="{6D22F896-40B5-4ADD-8801-0D06FADFA095}" type="slidenum">
              <a:rPr lang="en-US" smtClean="0"/>
              <a:pPr defTabSz="914400">
                <a:spcAft>
                  <a:spcPts val="600"/>
                </a:spcAft>
              </a:pPr>
              <a:t>1</a:t>
            </a:fld>
            <a:endParaRPr lang="en-US"/>
          </a:p>
        </p:txBody>
      </p:sp>
      <p:sp>
        <p:nvSpPr>
          <p:cNvPr id="11" name="Subtitle 2">
            <a:extLst>
              <a:ext uri="{FF2B5EF4-FFF2-40B4-BE49-F238E27FC236}">
                <a16:creationId xmlns:a16="http://schemas.microsoft.com/office/drawing/2014/main" id="{AEB2F56D-1485-4A1D-806A-187D32078004}"/>
              </a:ext>
            </a:extLst>
          </p:cNvPr>
          <p:cNvSpPr txBox="1">
            <a:spLocks/>
          </p:cNvSpPr>
          <p:nvPr/>
        </p:nvSpPr>
        <p:spPr>
          <a:xfrm>
            <a:off x="1639314" y="4346216"/>
            <a:ext cx="2650585" cy="371702"/>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GB" sz="1600" i="1" dirty="0">
                <a:latin typeface="Calibri" panose="020F0502020204030204" pitchFamily="34" charset="0"/>
                <a:cs typeface="Calibri" panose="020F0502020204030204" pitchFamily="34" charset="0"/>
              </a:rPr>
              <a:t>Group 7</a:t>
            </a:r>
            <a:endParaRPr lang="aa-ET" sz="1600"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3A9C189-9356-4174-940A-71AEC8D2E6A6}"/>
              </a:ext>
            </a:extLst>
          </p:cNvPr>
          <p:cNvPicPr>
            <a:picLocks noChangeAspect="1"/>
          </p:cNvPicPr>
          <p:nvPr/>
        </p:nvPicPr>
        <p:blipFill>
          <a:blip r:embed="rId4"/>
          <a:srcRect l="24289" r="24289"/>
          <a:stretch/>
        </p:blipFill>
        <p:spPr>
          <a:xfrm>
            <a:off x="6318044" y="385517"/>
            <a:ext cx="5867342" cy="6243479"/>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8" name="Picture 27" descr="Logo, company name&#10;&#10;Description automatically generated">
            <a:extLst>
              <a:ext uri="{FF2B5EF4-FFF2-40B4-BE49-F238E27FC236}">
                <a16:creationId xmlns:a16="http://schemas.microsoft.com/office/drawing/2014/main" id="{D602D12B-CF94-4B39-9D69-F6118E0643E2}"/>
              </a:ext>
            </a:extLst>
          </p:cNvPr>
          <p:cNvPicPr>
            <a:picLocks noChangeAspect="1"/>
          </p:cNvPicPr>
          <p:nvPr/>
        </p:nvPicPr>
        <p:blipFill rotWithShape="1">
          <a:blip r:embed="rId5"/>
          <a:srcRect r="3" b="9708"/>
          <a:stretch/>
        </p:blipFill>
        <p:spPr>
          <a:xfrm>
            <a:off x="112023" y="6065601"/>
            <a:ext cx="699281" cy="633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Chart, waterfall chart&#10;&#10;Description automatically generated">
            <a:extLst>
              <a:ext uri="{FF2B5EF4-FFF2-40B4-BE49-F238E27FC236}">
                <a16:creationId xmlns:a16="http://schemas.microsoft.com/office/drawing/2014/main" id="{6BD59E86-0456-4722-A39F-EA20D3B421E4}"/>
              </a:ext>
            </a:extLst>
          </p:cNvPr>
          <p:cNvPicPr>
            <a:picLocks noChangeAspect="1"/>
          </p:cNvPicPr>
          <p:nvPr/>
        </p:nvPicPr>
        <p:blipFill>
          <a:blip r:embed="rId6"/>
          <a:stretch>
            <a:fillRect/>
          </a:stretch>
        </p:blipFill>
        <p:spPr>
          <a:xfrm>
            <a:off x="1718464" y="6070059"/>
            <a:ext cx="639832" cy="6398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A picture containing text&#10;&#10;Description automatically generated">
            <a:extLst>
              <a:ext uri="{FF2B5EF4-FFF2-40B4-BE49-F238E27FC236}">
                <a16:creationId xmlns:a16="http://schemas.microsoft.com/office/drawing/2014/main" id="{47174B8C-AA63-410E-8BDC-568F6D6EB312}"/>
              </a:ext>
            </a:extLst>
          </p:cNvPr>
          <p:cNvPicPr>
            <a:picLocks noChangeAspect="1"/>
          </p:cNvPicPr>
          <p:nvPr/>
        </p:nvPicPr>
        <p:blipFill>
          <a:blip r:embed="rId7"/>
          <a:stretch>
            <a:fillRect/>
          </a:stretch>
        </p:blipFill>
        <p:spPr>
          <a:xfrm>
            <a:off x="944968" y="6070059"/>
            <a:ext cx="639832" cy="6398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5758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3" name="Rectangle 32">
            <a:extLst>
              <a:ext uri="{FF2B5EF4-FFF2-40B4-BE49-F238E27FC236}">
                <a16:creationId xmlns:a16="http://schemas.microsoft.com/office/drawing/2014/main" id="{A740C18D-3A46-4FA7-A5F5-31605D6A3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
            <a:extLst>
              <a:ext uri="{FF2B5EF4-FFF2-40B4-BE49-F238E27FC236}">
                <a16:creationId xmlns:a16="http://schemas.microsoft.com/office/drawing/2014/main" id="{49A1B031-5798-4670-870A-70D97AFB69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rt, bar chart&#10;&#10;Description automatically generated">
            <a:extLst>
              <a:ext uri="{FF2B5EF4-FFF2-40B4-BE49-F238E27FC236}">
                <a16:creationId xmlns:a16="http://schemas.microsoft.com/office/drawing/2014/main" id="{ADDEF4EA-F1F3-4D75-99EC-0F3AA047161F}"/>
              </a:ext>
            </a:extLst>
          </p:cNvPr>
          <p:cNvPicPr>
            <a:picLocks noChangeAspect="1"/>
          </p:cNvPicPr>
          <p:nvPr/>
        </p:nvPicPr>
        <p:blipFill>
          <a:blip r:embed="rId4"/>
          <a:stretch>
            <a:fillRect/>
          </a:stretch>
        </p:blipFill>
        <p:spPr>
          <a:xfrm>
            <a:off x="706527" y="3518047"/>
            <a:ext cx="6309128" cy="259795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7" name="Picture 36">
            <a:extLst>
              <a:ext uri="{FF2B5EF4-FFF2-40B4-BE49-F238E27FC236}">
                <a16:creationId xmlns:a16="http://schemas.microsoft.com/office/drawing/2014/main" id="{DA433A99-8F08-41BB-8FC4-1B315C501D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extBox 14">
            <a:extLst>
              <a:ext uri="{FF2B5EF4-FFF2-40B4-BE49-F238E27FC236}">
                <a16:creationId xmlns:a16="http://schemas.microsoft.com/office/drawing/2014/main" id="{7A6F5BE4-48EE-478A-8005-4ADE488E3A20}"/>
              </a:ext>
            </a:extLst>
          </p:cNvPr>
          <p:cNvSpPr txBox="1"/>
          <p:nvPr/>
        </p:nvSpPr>
        <p:spPr>
          <a:xfrm>
            <a:off x="7631581" y="1635617"/>
            <a:ext cx="3514639" cy="3850783"/>
          </a:xfrm>
          <a:prstGeom prst="rect">
            <a:avLst/>
          </a:prstGeom>
        </p:spPr>
        <p:txBody>
          <a:bodyPr vert="horz" lIns="91440" tIns="45720" rIns="91440" bIns="45720" rtlCol="0">
            <a:normAutofit/>
          </a:bodyPr>
          <a:lstStyle/>
          <a:p>
            <a:pPr algn="just" defTabSz="914400">
              <a:lnSpc>
                <a:spcPct val="120000"/>
              </a:lnSpc>
              <a:spcAft>
                <a:spcPts val="600"/>
              </a:spcAft>
              <a:buClr>
                <a:schemeClr val="tx1"/>
              </a:buClr>
            </a:pPr>
            <a:r>
              <a:rPr lang="en-US" sz="2400" dirty="0">
                <a:latin typeface="Calibri" panose="020F0502020204030204" pitchFamily="34" charset="0"/>
                <a:cs typeface="Calibri" panose="020F0502020204030204" pitchFamily="34" charset="0"/>
              </a:rPr>
              <a:t>The graphs indicates that Ghana and Nigeria have the lowest yield gap between the year </a:t>
            </a:r>
            <a:r>
              <a:rPr lang="en-US" sz="2400">
                <a:latin typeface="Calibri" panose="020F0502020204030204" pitchFamily="34" charset="0"/>
                <a:cs typeface="Calibri" panose="020F0502020204030204" pitchFamily="34" charset="0"/>
              </a:rPr>
              <a:t>2010 to </a:t>
            </a:r>
            <a:r>
              <a:rPr lang="en-US" sz="2400" dirty="0">
                <a:latin typeface="Calibri" panose="020F0502020204030204" pitchFamily="34" charset="0"/>
                <a:cs typeface="Calibri" panose="020F0502020204030204" pitchFamily="34" charset="0"/>
              </a:rPr>
              <a:t>2018 producing maize and millet and hence are the largest maize and millet producers</a:t>
            </a:r>
          </a:p>
        </p:txBody>
      </p:sp>
      <p:pic>
        <p:nvPicPr>
          <p:cNvPr id="3" name="Picture 2" descr="Chart, bar chart&#10;&#10;Description automatically generated">
            <a:extLst>
              <a:ext uri="{FF2B5EF4-FFF2-40B4-BE49-F238E27FC236}">
                <a16:creationId xmlns:a16="http://schemas.microsoft.com/office/drawing/2014/main" id="{A9F45099-9F7D-451F-A989-CA6332A0D411}"/>
              </a:ext>
            </a:extLst>
          </p:cNvPr>
          <p:cNvPicPr>
            <a:picLocks noChangeAspect="1"/>
          </p:cNvPicPr>
          <p:nvPr/>
        </p:nvPicPr>
        <p:blipFill>
          <a:blip r:embed="rId5"/>
          <a:stretch>
            <a:fillRect/>
          </a:stretch>
        </p:blipFill>
        <p:spPr>
          <a:xfrm>
            <a:off x="706527" y="709448"/>
            <a:ext cx="6309128" cy="259795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11" name="Slide Number Placeholder 3">
            <a:extLst>
              <a:ext uri="{FF2B5EF4-FFF2-40B4-BE49-F238E27FC236}">
                <a16:creationId xmlns:a16="http://schemas.microsoft.com/office/drawing/2014/main" id="{865D46E7-6BDC-45C0-B834-DF315E4A7223}"/>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10</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666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6" name="Rectangle 45">
            <a:extLst>
              <a:ext uri="{FF2B5EF4-FFF2-40B4-BE49-F238E27FC236}">
                <a16:creationId xmlns:a16="http://schemas.microsoft.com/office/drawing/2014/main" id="{A740C18D-3A46-4FA7-A5F5-31605D6A3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49A1B031-5798-4670-870A-70D97AFB69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 bar chart&#10;&#10;Description automatically generated">
            <a:extLst>
              <a:ext uri="{FF2B5EF4-FFF2-40B4-BE49-F238E27FC236}">
                <a16:creationId xmlns:a16="http://schemas.microsoft.com/office/drawing/2014/main" id="{C3F0C605-EB11-4FD7-B0F7-68C2DF980DA1}"/>
              </a:ext>
            </a:extLst>
          </p:cNvPr>
          <p:cNvPicPr>
            <a:picLocks noChangeAspect="1"/>
          </p:cNvPicPr>
          <p:nvPr/>
        </p:nvPicPr>
        <p:blipFill>
          <a:blip r:embed="rId4"/>
          <a:stretch>
            <a:fillRect/>
          </a:stretch>
        </p:blipFill>
        <p:spPr>
          <a:xfrm>
            <a:off x="643463" y="3654494"/>
            <a:ext cx="5452535" cy="25326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0" name="Picture 49">
            <a:extLst>
              <a:ext uri="{FF2B5EF4-FFF2-40B4-BE49-F238E27FC236}">
                <a16:creationId xmlns:a16="http://schemas.microsoft.com/office/drawing/2014/main" id="{DA433A99-8F08-41BB-8FC4-1B315C501D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extBox 14">
            <a:extLst>
              <a:ext uri="{FF2B5EF4-FFF2-40B4-BE49-F238E27FC236}">
                <a16:creationId xmlns:a16="http://schemas.microsoft.com/office/drawing/2014/main" id="{7A6F5BE4-48EE-478A-8005-4ADE488E3A20}"/>
              </a:ext>
            </a:extLst>
          </p:cNvPr>
          <p:cNvSpPr txBox="1"/>
          <p:nvPr/>
        </p:nvSpPr>
        <p:spPr>
          <a:xfrm>
            <a:off x="7094482" y="1421155"/>
            <a:ext cx="4303987" cy="3847444"/>
          </a:xfrm>
          <a:prstGeom prst="rect">
            <a:avLst/>
          </a:prstGeom>
        </p:spPr>
        <p:txBody>
          <a:bodyPr vert="horz" lIns="91440" tIns="45720" rIns="91440" bIns="45720" rtlCol="0">
            <a:normAutofit/>
          </a:bodyPr>
          <a:lstStyle/>
          <a:p>
            <a:pPr defTabSz="914400">
              <a:lnSpc>
                <a:spcPct val="120000"/>
              </a:lnSpc>
              <a:spcAft>
                <a:spcPts val="600"/>
              </a:spcAft>
              <a:buClr>
                <a:schemeClr val="tx1"/>
              </a:buClr>
            </a:pPr>
            <a:r>
              <a:rPr lang="en-US" sz="2400" dirty="0">
                <a:latin typeface="Calibri" panose="020F0502020204030204" pitchFamily="34" charset="0"/>
                <a:cs typeface="Calibri" panose="020F0502020204030204" pitchFamily="34" charset="0"/>
              </a:rPr>
              <a:t>The graphs indicates that Ghana and Nigeria have the lowest yield gap between 2010 to 2018 producing cotton, while Ghana, Kenya and Nigeria maintain a close yield gap for rice, and also, close level  of production.</a:t>
            </a:r>
          </a:p>
        </p:txBody>
      </p:sp>
      <p:pic>
        <p:nvPicPr>
          <p:cNvPr id="4" name="Picture 3" descr="Chart, bar chart&#10;&#10;Description automatically generated">
            <a:extLst>
              <a:ext uri="{FF2B5EF4-FFF2-40B4-BE49-F238E27FC236}">
                <a16:creationId xmlns:a16="http://schemas.microsoft.com/office/drawing/2014/main" id="{3F5DE044-BD72-48DF-B26B-0C4A0AAB7EE3}"/>
              </a:ext>
            </a:extLst>
          </p:cNvPr>
          <p:cNvPicPr>
            <a:picLocks noChangeAspect="1"/>
          </p:cNvPicPr>
          <p:nvPr/>
        </p:nvPicPr>
        <p:blipFill>
          <a:blip r:embed="rId5"/>
          <a:stretch>
            <a:fillRect/>
          </a:stretch>
        </p:blipFill>
        <p:spPr>
          <a:xfrm>
            <a:off x="643464" y="954254"/>
            <a:ext cx="5452536" cy="25326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11" name="Slide Number Placeholder 3">
            <a:extLst>
              <a:ext uri="{FF2B5EF4-FFF2-40B4-BE49-F238E27FC236}">
                <a16:creationId xmlns:a16="http://schemas.microsoft.com/office/drawing/2014/main" id="{1A68AF57-8287-419D-A71B-60D6151CAEED}"/>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11</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372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4307D36E-6608-46E6-857A-E172960BB6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20">
            <a:extLst>
              <a:ext uri="{FF2B5EF4-FFF2-40B4-BE49-F238E27FC236}">
                <a16:creationId xmlns:a16="http://schemas.microsoft.com/office/drawing/2014/main" id="{2120660E-F826-4655-BB97-984B17FE5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a:extLst>
              <a:ext uri="{FF2B5EF4-FFF2-40B4-BE49-F238E27FC236}">
                <a16:creationId xmlns:a16="http://schemas.microsoft.com/office/drawing/2014/main" id="{B36D89EE-FA2B-4C32-8C00-B2C6ED2123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650F59-60AF-4838-A5BA-FDF7E7F43685}"/>
              </a:ext>
            </a:extLst>
          </p:cNvPr>
          <p:cNvSpPr txBox="1"/>
          <p:nvPr/>
        </p:nvSpPr>
        <p:spPr>
          <a:xfrm>
            <a:off x="488104" y="1925652"/>
            <a:ext cx="3893978" cy="3424107"/>
          </a:xfrm>
          <a:prstGeom prst="rect">
            <a:avLst/>
          </a:prstGeom>
        </p:spPr>
        <p:txBody>
          <a:bodyPr vert="horz" lIns="91440" tIns="45720" rIns="91440" bIns="45720" rtlCol="0">
            <a:noAutofit/>
          </a:bodyPr>
          <a:lstStyle/>
          <a:p>
            <a:pPr defTabSz="914400">
              <a:lnSpc>
                <a:spcPct val="120000"/>
              </a:lnSpc>
              <a:spcAft>
                <a:spcPts val="600"/>
              </a:spcAft>
              <a:buClr>
                <a:schemeClr val="tx1"/>
              </a:buClr>
            </a:pPr>
            <a:r>
              <a:rPr lang="en-US" sz="2400" dirty="0">
                <a:latin typeface="Calibri" panose="020F0502020204030204" pitchFamily="34" charset="0"/>
                <a:cs typeface="Calibri" panose="020F0502020204030204" pitchFamily="34" charset="0"/>
              </a:rPr>
              <a:t>Unlike the previous analyzed field gaps where Ghana has a lesser yield gap. The level of produced Sugarcane in Kenya is twice as much produced in South Africa.</a:t>
            </a:r>
          </a:p>
        </p:txBody>
      </p:sp>
      <p:pic>
        <p:nvPicPr>
          <p:cNvPr id="12" name="Picture 11" descr="Chart, bar chart&#10;&#10;Description automatically generated">
            <a:extLst>
              <a:ext uri="{FF2B5EF4-FFF2-40B4-BE49-F238E27FC236}">
                <a16:creationId xmlns:a16="http://schemas.microsoft.com/office/drawing/2014/main" id="{477808E8-2502-4139-A0BA-BDE17F114263}"/>
              </a:ext>
            </a:extLst>
          </p:cNvPr>
          <p:cNvPicPr>
            <a:picLocks noChangeAspect="1"/>
          </p:cNvPicPr>
          <p:nvPr/>
        </p:nvPicPr>
        <p:blipFill>
          <a:blip r:embed="rId4"/>
          <a:stretch/>
        </p:blipFill>
        <p:spPr>
          <a:xfrm>
            <a:off x="4807753" y="1352401"/>
            <a:ext cx="6470472" cy="4055168"/>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5" name="Picture 24">
            <a:extLst>
              <a:ext uri="{FF2B5EF4-FFF2-40B4-BE49-F238E27FC236}">
                <a16:creationId xmlns:a16="http://schemas.microsoft.com/office/drawing/2014/main" id="{318307F8-152F-4244-A9FE-8D30EFFB7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Slide Number Placeholder 3">
            <a:extLst>
              <a:ext uri="{FF2B5EF4-FFF2-40B4-BE49-F238E27FC236}">
                <a16:creationId xmlns:a16="http://schemas.microsoft.com/office/drawing/2014/main" id="{FF3723F2-D29F-41C7-A315-D705A34157E7}"/>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12</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580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F96E7-A32E-4CB0-8178-C242F2AF3FCD}"/>
              </a:ext>
            </a:extLst>
          </p:cNvPr>
          <p:cNvSpPr txBox="1"/>
          <p:nvPr/>
        </p:nvSpPr>
        <p:spPr>
          <a:xfrm>
            <a:off x="1112520" y="1371600"/>
            <a:ext cx="9890760" cy="4524315"/>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Through the visual analysis of the crop yield gap over the stipulated period, it has been shown that Nigeria and Ghana are the largest producing crop countries between the year 2010 to 2018, producing thrice as much as the least producing country. Kenya is the next producing country. However, production is gradually declining over the years and sparing remained constant.</a:t>
            </a:r>
          </a:p>
          <a:p>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Sugarcane however proved to have last the test of time by gradually increasing in production in South Africa.</a:t>
            </a:r>
          </a:p>
          <a:p>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We need to consider the average temperatures in these countries and how it affects the production of crops.</a:t>
            </a:r>
            <a:endParaRPr lang="aa-ET"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F73EF3C-7E72-499D-B569-422A84A58838}"/>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13</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666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913774" y="609599"/>
            <a:ext cx="10364452" cy="1233715"/>
          </a:xfrm>
        </p:spPr>
        <p:txBody>
          <a:bodyPr/>
          <a:lstStyle/>
          <a:p>
            <a:r>
              <a:rPr lang="en-GB" dirty="0">
                <a:latin typeface="Calibri" panose="020F0502020204030204" pitchFamily="34" charset="0"/>
                <a:cs typeface="Calibri" panose="020F0502020204030204" pitchFamily="34" charset="0"/>
              </a:rPr>
              <a:t>ANNUAL Average temperature</a:t>
            </a:r>
            <a:endParaRPr lang="aa-ET"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913775" y="2317964"/>
            <a:ext cx="10364452" cy="1586380"/>
          </a:xfrm>
        </p:spPr>
        <p:txBody>
          <a:bodyPr>
            <a:noAutofit/>
          </a:bodyPr>
          <a:lstStyle/>
          <a:p>
            <a:r>
              <a:rPr lang="en-GB" sz="2400" cap="none" dirty="0">
                <a:latin typeface="Calibri" panose="020F0502020204030204" pitchFamily="34" charset="0"/>
                <a:cs typeface="Calibri" panose="020F0502020204030204" pitchFamily="34" charset="0"/>
              </a:rPr>
              <a:t>After the visual representation of the crop yield that reflects the level of production, it is however important to note the level of temperature over the years to determine how temperature influence the production of crops in the 4 countries.</a:t>
            </a:r>
            <a:endParaRPr lang="aa-ET" sz="2400" b="1" cap="none" dirty="0">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73253675-CD09-4C15-A7B2-033D40107B65}"/>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14</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2679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3">
            <a:extLst>
              <a:ext uri="{FF2B5EF4-FFF2-40B4-BE49-F238E27FC236}">
                <a16:creationId xmlns:a16="http://schemas.microsoft.com/office/drawing/2014/main" id="{4307D36E-6608-46E6-857A-E172960BB6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6" name="Rectangle 15">
            <a:extLst>
              <a:ext uri="{FF2B5EF4-FFF2-40B4-BE49-F238E27FC236}">
                <a16:creationId xmlns:a16="http://schemas.microsoft.com/office/drawing/2014/main" id="{2120660E-F826-4655-BB97-984B17FE5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B36D89EE-FA2B-4C32-8C00-B2C6ED2123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318307F8-152F-4244-A9FE-8D30EFFB7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Chart, line chart&#10;&#10;Description automatically generated">
            <a:extLst>
              <a:ext uri="{FF2B5EF4-FFF2-40B4-BE49-F238E27FC236}">
                <a16:creationId xmlns:a16="http://schemas.microsoft.com/office/drawing/2014/main" id="{0392FD16-4F9C-43F4-A42B-CEDA1C3C22AA}"/>
              </a:ext>
            </a:extLst>
          </p:cNvPr>
          <p:cNvPicPr>
            <a:picLocks noChangeAspect="1"/>
          </p:cNvPicPr>
          <p:nvPr/>
        </p:nvPicPr>
        <p:blipFill>
          <a:blip r:embed="rId4"/>
          <a:stretch>
            <a:fillRect/>
          </a:stretch>
        </p:blipFill>
        <p:spPr>
          <a:xfrm>
            <a:off x="658200" y="437745"/>
            <a:ext cx="10176086" cy="5603133"/>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10" name="Slide Number Placeholder 3">
            <a:extLst>
              <a:ext uri="{FF2B5EF4-FFF2-40B4-BE49-F238E27FC236}">
                <a16:creationId xmlns:a16="http://schemas.microsoft.com/office/drawing/2014/main" id="{C386EF2B-04B2-4346-A6AD-404FAFD5A72D}"/>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15</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99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913774" y="609599"/>
            <a:ext cx="10364452" cy="1233715"/>
          </a:xfrm>
        </p:spPr>
        <p:txBody>
          <a:bodyPr/>
          <a:lstStyle/>
          <a:p>
            <a:r>
              <a:rPr lang="en-GB" dirty="0">
                <a:latin typeface="Calibri" panose="020F0502020204030204" pitchFamily="34" charset="0"/>
                <a:cs typeface="Calibri" panose="020F0502020204030204" pitchFamily="34" charset="0"/>
              </a:rPr>
              <a:t>Average temperature</a:t>
            </a:r>
            <a:endParaRPr lang="aa-ET"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3A3C933-0B34-45DA-8CD6-FC0B14742705}"/>
              </a:ext>
            </a:extLst>
          </p:cNvPr>
          <p:cNvSpPr txBox="1"/>
          <p:nvPr/>
        </p:nvSpPr>
        <p:spPr>
          <a:xfrm>
            <a:off x="562628" y="1916201"/>
            <a:ext cx="10364452" cy="3570199"/>
          </a:xfrm>
          <a:prstGeom prst="rect">
            <a:avLst/>
          </a:prstGeom>
        </p:spPr>
        <p:txBody>
          <a:bodyPr vert="horz" lIns="91440" tIns="45720" rIns="91440" bIns="45720" rtlCol="0">
            <a:normAutofit lnSpcReduction="10000"/>
          </a:bodyPr>
          <a:lstStyle/>
          <a:p>
            <a:pPr defTabSz="914400">
              <a:lnSpc>
                <a:spcPct val="120000"/>
              </a:lnSpc>
              <a:spcAft>
                <a:spcPts val="600"/>
              </a:spcAft>
              <a:buClr>
                <a:schemeClr val="tx1"/>
              </a:buClr>
            </a:pPr>
            <a:r>
              <a:rPr lang="en-US" sz="2400" dirty="0">
                <a:latin typeface="Calibri" panose="020F0502020204030204" pitchFamily="34" charset="0"/>
                <a:cs typeface="Calibri" panose="020F0502020204030204" pitchFamily="34" charset="0"/>
              </a:rPr>
              <a:t>Graphically, Ghana has shown to be the hottest country, followed by Nigeria at 27</a:t>
            </a:r>
            <a:r>
              <a:rPr lang="en-GB" sz="2400"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dirty="0">
                <a:latin typeface="Calibri" panose="020F0502020204030204" pitchFamily="34" charset="0"/>
                <a:cs typeface="Calibri" panose="020F0502020204030204" pitchFamily="34" charset="0"/>
              </a:rPr>
              <a:t>C – 28</a:t>
            </a:r>
            <a:r>
              <a:rPr lang="en-GB" sz="2400"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dirty="0">
                <a:latin typeface="Calibri" panose="020F0502020204030204" pitchFamily="34" charset="0"/>
                <a:cs typeface="Calibri" panose="020F0502020204030204" pitchFamily="34" charset="0"/>
              </a:rPr>
              <a:t>C minimum Temperature between the year 2010 and 2018.</a:t>
            </a:r>
          </a:p>
          <a:p>
            <a:pPr defTabSz="914400">
              <a:lnSpc>
                <a:spcPct val="120000"/>
              </a:lnSpc>
              <a:spcAft>
                <a:spcPts val="600"/>
              </a:spcAft>
              <a:buClr>
                <a:schemeClr val="tx1"/>
              </a:buClr>
            </a:pPr>
            <a:r>
              <a:rPr lang="en-US" sz="2400" dirty="0">
                <a:latin typeface="Calibri" panose="020F0502020204030204" pitchFamily="34" charset="0"/>
                <a:cs typeface="Calibri" panose="020F0502020204030204" pitchFamily="34" charset="0"/>
              </a:rPr>
              <a:t>Kenya is the next hot state at 25</a:t>
            </a:r>
            <a:r>
              <a:rPr lang="en-GB" sz="2400"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dirty="0">
                <a:latin typeface="Calibri" panose="020F0502020204030204" pitchFamily="34" charset="0"/>
                <a:cs typeface="Calibri" panose="020F0502020204030204" pitchFamily="34" charset="0"/>
              </a:rPr>
              <a:t>C minimum temperature.</a:t>
            </a:r>
          </a:p>
          <a:p>
            <a:pPr defTabSz="914400">
              <a:lnSpc>
                <a:spcPct val="120000"/>
              </a:lnSpc>
              <a:spcAft>
                <a:spcPts val="600"/>
              </a:spcAft>
              <a:buClr>
                <a:schemeClr val="tx1"/>
              </a:buClr>
            </a:pPr>
            <a:r>
              <a:rPr lang="en-US" sz="2400" dirty="0">
                <a:latin typeface="Calibri" panose="020F0502020204030204" pitchFamily="34" charset="0"/>
                <a:cs typeface="Calibri" panose="020F0502020204030204" pitchFamily="34" charset="0"/>
              </a:rPr>
              <a:t>However, South Africa, the least crop producing country is seen to be the coolest country as it’s temperature is within 18</a:t>
            </a:r>
            <a:r>
              <a:rPr lang="en-GB" sz="2400"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dirty="0">
                <a:latin typeface="Calibri" panose="020F0502020204030204" pitchFamily="34" charset="0"/>
                <a:cs typeface="Calibri" panose="020F0502020204030204" pitchFamily="34" charset="0"/>
              </a:rPr>
              <a:t>C – 19</a:t>
            </a:r>
            <a:r>
              <a:rPr lang="en-GB" sz="2400"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dirty="0">
                <a:latin typeface="Calibri" panose="020F0502020204030204" pitchFamily="34" charset="0"/>
                <a:cs typeface="Calibri" panose="020F0502020204030204" pitchFamily="34" charset="0"/>
              </a:rPr>
              <a:t>C minimum temperature.</a:t>
            </a:r>
          </a:p>
          <a:p>
            <a:pPr defTabSz="914400">
              <a:lnSpc>
                <a:spcPct val="120000"/>
              </a:lnSpc>
              <a:spcAft>
                <a:spcPts val="600"/>
              </a:spcAft>
              <a:buClr>
                <a:schemeClr val="tx1"/>
              </a:buClr>
            </a:pPr>
            <a:r>
              <a:rPr lang="en-US" sz="2400" dirty="0">
                <a:latin typeface="Calibri" panose="020F0502020204030204" pitchFamily="34" charset="0"/>
                <a:cs typeface="Calibri" panose="020F0502020204030204" pitchFamily="34" charset="0"/>
              </a:rPr>
              <a:t>The analysis visualized the effect of temperature on crop production; based on the findings, most crops have been seen to thrive and succeed better in Africa’s hot climates.</a:t>
            </a:r>
          </a:p>
        </p:txBody>
      </p:sp>
      <p:sp>
        <p:nvSpPr>
          <p:cNvPr id="5" name="Slide Number Placeholder 3">
            <a:extLst>
              <a:ext uri="{FF2B5EF4-FFF2-40B4-BE49-F238E27FC236}">
                <a16:creationId xmlns:a16="http://schemas.microsoft.com/office/drawing/2014/main" id="{ADC736EE-4D32-4F71-AC62-9818C6120EB5}"/>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16</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848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913774" y="609599"/>
            <a:ext cx="10364452" cy="1233715"/>
          </a:xfrm>
        </p:spPr>
        <p:txBody>
          <a:bodyPr/>
          <a:lstStyle/>
          <a:p>
            <a:r>
              <a:rPr lang="en-GB" dirty="0">
                <a:latin typeface="Calibri" panose="020F0502020204030204" pitchFamily="34" charset="0"/>
                <a:cs typeface="Calibri" panose="020F0502020204030204" pitchFamily="34" charset="0"/>
              </a:rPr>
              <a:t>Annual AVERAGE temperature Vs crop yield</a:t>
            </a:r>
            <a:endParaRPr lang="aa-ET"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913775" y="2317964"/>
            <a:ext cx="10364452" cy="1586380"/>
          </a:xfrm>
        </p:spPr>
        <p:txBody>
          <a:bodyPr>
            <a:normAutofit/>
          </a:bodyPr>
          <a:lstStyle/>
          <a:p>
            <a:r>
              <a:rPr lang="en-GB" sz="2400" cap="none" dirty="0">
                <a:latin typeface="Calibri" panose="020F0502020204030204" pitchFamily="34" charset="0"/>
                <a:cs typeface="Calibri" panose="020F0502020204030204" pitchFamily="34" charset="0"/>
              </a:rPr>
              <a:t>For further aid of the objective, it is important to visualize the relationship between the annual average temperate and each individual crop yield.</a:t>
            </a:r>
            <a:endParaRPr lang="aa-ET" sz="2400" b="1" cap="none" dirty="0">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DEC53DC2-656D-471F-AB14-B53788A9C5A0}"/>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17</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5621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73" name="Picture 2">
            <a:extLst>
              <a:ext uri="{FF2B5EF4-FFF2-40B4-BE49-F238E27FC236}">
                <a16:creationId xmlns:a16="http://schemas.microsoft.com/office/drawing/2014/main" id="{158DD2C3-C549-410E-9C07-470B182900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8">
            <a:extLst>
              <a:ext uri="{FF2B5EF4-FFF2-40B4-BE49-F238E27FC236}">
                <a16:creationId xmlns:a16="http://schemas.microsoft.com/office/drawing/2014/main" id="{A3B4776F-FCA7-4B6B-838A-EA37F49334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5" name="Rectangle 60">
            <a:extLst>
              <a:ext uri="{FF2B5EF4-FFF2-40B4-BE49-F238E27FC236}">
                <a16:creationId xmlns:a16="http://schemas.microsoft.com/office/drawing/2014/main" id="{34D4CBC8-A54C-4C32-AE32-E1B926FAC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2">
            <a:extLst>
              <a:ext uri="{FF2B5EF4-FFF2-40B4-BE49-F238E27FC236}">
                <a16:creationId xmlns:a16="http://schemas.microsoft.com/office/drawing/2014/main" id="{A36EFDDB-6C10-494D-99E7-55A0D22AB2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77" name="Rounded Rectangle 13">
            <a:extLst>
              <a:ext uri="{FF2B5EF4-FFF2-40B4-BE49-F238E27FC236}">
                <a16:creationId xmlns:a16="http://schemas.microsoft.com/office/drawing/2014/main" id="{84D6E1AB-0D52-4757-8F25-376C0E6C3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3" y="635245"/>
            <a:ext cx="6909478" cy="5613156"/>
          </a:xfrm>
          <a:prstGeom prst="roundRect">
            <a:avLst>
              <a:gd name="adj" fmla="val 2274"/>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scatter chart&#10;&#10;Description automatically generated">
            <a:extLst>
              <a:ext uri="{FF2B5EF4-FFF2-40B4-BE49-F238E27FC236}">
                <a16:creationId xmlns:a16="http://schemas.microsoft.com/office/drawing/2014/main" id="{3818EBA1-9344-49E9-96E4-9AF833133298}"/>
              </a:ext>
            </a:extLst>
          </p:cNvPr>
          <p:cNvPicPr>
            <a:picLocks noChangeAspect="1"/>
          </p:cNvPicPr>
          <p:nvPr/>
        </p:nvPicPr>
        <p:blipFill>
          <a:blip r:embed="rId4"/>
          <a:stretch>
            <a:fillRect/>
          </a:stretch>
        </p:blipFill>
        <p:spPr>
          <a:xfrm>
            <a:off x="836833" y="3625307"/>
            <a:ext cx="3514450" cy="2487087"/>
          </a:xfrm>
          <a:prstGeom prst="roundRect">
            <a:avLst>
              <a:gd name="adj" fmla="val 5301"/>
            </a:avLst>
          </a:prstGeom>
          <a:ln w="82550" cap="sq">
            <a:noFill/>
            <a:miter lim="800000"/>
          </a:ln>
          <a:effectLst/>
        </p:spPr>
      </p:pic>
      <p:pic>
        <p:nvPicPr>
          <p:cNvPr id="13" name="Picture 12" descr="Chart, scatter chart&#10;&#10;Description automatically generated">
            <a:extLst>
              <a:ext uri="{FF2B5EF4-FFF2-40B4-BE49-F238E27FC236}">
                <a16:creationId xmlns:a16="http://schemas.microsoft.com/office/drawing/2014/main" id="{E6C10E1E-7175-4357-891C-CC12FA97AFFD}"/>
              </a:ext>
            </a:extLst>
          </p:cNvPr>
          <p:cNvPicPr>
            <a:picLocks noChangeAspect="1"/>
          </p:cNvPicPr>
          <p:nvPr/>
        </p:nvPicPr>
        <p:blipFill>
          <a:blip r:embed="rId5"/>
          <a:stretch>
            <a:fillRect/>
          </a:stretch>
        </p:blipFill>
        <p:spPr>
          <a:xfrm>
            <a:off x="4098201" y="2041694"/>
            <a:ext cx="3185467" cy="2583368"/>
          </a:xfrm>
          <a:prstGeom prst="roundRect">
            <a:avLst>
              <a:gd name="adj" fmla="val 5301"/>
            </a:avLst>
          </a:prstGeom>
          <a:ln w="82550" cap="sq">
            <a:noFill/>
            <a:miter lim="800000"/>
          </a:ln>
          <a:effectLst/>
        </p:spPr>
      </p:pic>
      <p:sp>
        <p:nvSpPr>
          <p:cNvPr id="15" name="TextBox 14">
            <a:extLst>
              <a:ext uri="{FF2B5EF4-FFF2-40B4-BE49-F238E27FC236}">
                <a16:creationId xmlns:a16="http://schemas.microsoft.com/office/drawing/2014/main" id="{7A6F5BE4-48EE-478A-8005-4ADE488E3A20}"/>
              </a:ext>
            </a:extLst>
          </p:cNvPr>
          <p:cNvSpPr txBox="1"/>
          <p:nvPr/>
        </p:nvSpPr>
        <p:spPr>
          <a:xfrm>
            <a:off x="7906848" y="2031812"/>
            <a:ext cx="3352128" cy="2799268"/>
          </a:xfrm>
          <a:prstGeom prst="rect">
            <a:avLst/>
          </a:prstGeom>
        </p:spPr>
        <p:txBody>
          <a:bodyPr vert="horz" lIns="91440" tIns="45720" rIns="91440" bIns="45720" rtlCol="0">
            <a:noAutofit/>
          </a:bodyPr>
          <a:lstStyle/>
          <a:p>
            <a:pPr defTabSz="914400">
              <a:lnSpc>
                <a:spcPct val="120000"/>
              </a:lnSpc>
              <a:spcAft>
                <a:spcPts val="600"/>
              </a:spcAft>
              <a:buClr>
                <a:schemeClr val="tx1"/>
              </a:buClr>
            </a:pPr>
            <a:r>
              <a:rPr lang="en-US" sz="2400" dirty="0">
                <a:latin typeface="Calibri" panose="020F0502020204030204" pitchFamily="34" charset="0"/>
                <a:cs typeface="Calibri" panose="020F0502020204030204" pitchFamily="34" charset="0"/>
              </a:rPr>
              <a:t>The graph shows that the higher the temperature of the climate, the higher the crop production and…</a:t>
            </a:r>
          </a:p>
        </p:txBody>
      </p:sp>
      <p:pic>
        <p:nvPicPr>
          <p:cNvPr id="78" name="Picture 66">
            <a:extLst>
              <a:ext uri="{FF2B5EF4-FFF2-40B4-BE49-F238E27FC236}">
                <a16:creationId xmlns:a16="http://schemas.microsoft.com/office/drawing/2014/main" id="{DF59A367-5DE6-4E98-8170-588A8C5E4B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descr="Chart, scatter chart&#10;&#10;Description automatically generated">
            <a:extLst>
              <a:ext uri="{FF2B5EF4-FFF2-40B4-BE49-F238E27FC236}">
                <a16:creationId xmlns:a16="http://schemas.microsoft.com/office/drawing/2014/main" id="{5DC8539E-59FC-450E-9ED4-D03BB795AB64}"/>
              </a:ext>
            </a:extLst>
          </p:cNvPr>
          <p:cNvPicPr>
            <a:picLocks noChangeAspect="1"/>
          </p:cNvPicPr>
          <p:nvPr/>
        </p:nvPicPr>
        <p:blipFill>
          <a:blip r:embed="rId6"/>
          <a:stretch>
            <a:fillRect/>
          </a:stretch>
        </p:blipFill>
        <p:spPr>
          <a:xfrm>
            <a:off x="836833" y="745606"/>
            <a:ext cx="3352127" cy="2583368"/>
          </a:xfrm>
          <a:prstGeom prst="roundRect">
            <a:avLst>
              <a:gd name="adj" fmla="val 5301"/>
            </a:avLst>
          </a:prstGeom>
          <a:ln w="82550" cap="sq">
            <a:noFill/>
            <a:miter lim="800000"/>
          </a:ln>
          <a:effectLst/>
        </p:spPr>
      </p:pic>
      <p:sp>
        <p:nvSpPr>
          <p:cNvPr id="14" name="Slide Number Placeholder 3">
            <a:extLst>
              <a:ext uri="{FF2B5EF4-FFF2-40B4-BE49-F238E27FC236}">
                <a16:creationId xmlns:a16="http://schemas.microsoft.com/office/drawing/2014/main" id="{9037CC1F-0E55-445B-A59B-0871B2CCE7C2}"/>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18</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600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52"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3">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4" name="Rectangle 45">
            <a:extLst>
              <a:ext uri="{FF2B5EF4-FFF2-40B4-BE49-F238E27FC236}">
                <a16:creationId xmlns:a16="http://schemas.microsoft.com/office/drawing/2014/main" id="{E8647EB8-A4BA-4577-BC19-D29C4DB7A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A381ED2D-F98E-4FB5-AF44-0D271CBE3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 scatter chart&#10;&#10;Description automatically generated">
            <a:extLst>
              <a:ext uri="{FF2B5EF4-FFF2-40B4-BE49-F238E27FC236}">
                <a16:creationId xmlns:a16="http://schemas.microsoft.com/office/drawing/2014/main" id="{196F604A-7F4B-4261-9069-2595897213E4}"/>
              </a:ext>
            </a:extLst>
          </p:cNvPr>
          <p:cNvPicPr>
            <a:picLocks noChangeAspect="1"/>
          </p:cNvPicPr>
          <p:nvPr/>
        </p:nvPicPr>
        <p:blipFill>
          <a:blip r:embed="rId4"/>
          <a:stretch>
            <a:fillRect/>
          </a:stretch>
        </p:blipFill>
        <p:spPr>
          <a:xfrm>
            <a:off x="4597593" y="305777"/>
            <a:ext cx="5510472" cy="281744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6" name="Picture 49">
            <a:extLst>
              <a:ext uri="{FF2B5EF4-FFF2-40B4-BE49-F238E27FC236}">
                <a16:creationId xmlns:a16="http://schemas.microsoft.com/office/drawing/2014/main" id="{D6022CFA-A050-4588-AFFA-539348CC3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TextBox 22">
            <a:extLst>
              <a:ext uri="{FF2B5EF4-FFF2-40B4-BE49-F238E27FC236}">
                <a16:creationId xmlns:a16="http://schemas.microsoft.com/office/drawing/2014/main" id="{CC417762-9F83-441C-98E2-8C723047CC34}"/>
              </a:ext>
            </a:extLst>
          </p:cNvPr>
          <p:cNvSpPr txBox="1"/>
          <p:nvPr/>
        </p:nvSpPr>
        <p:spPr>
          <a:xfrm>
            <a:off x="1048848" y="1894652"/>
            <a:ext cx="3352128" cy="3096064"/>
          </a:xfrm>
          <a:prstGeom prst="rect">
            <a:avLst/>
          </a:prstGeom>
        </p:spPr>
        <p:txBody>
          <a:bodyPr vert="horz" lIns="91440" tIns="45720" rIns="91440" bIns="45720" rtlCol="0">
            <a:noAutofit/>
          </a:bodyPr>
          <a:lstStyle/>
          <a:p>
            <a:pPr algn="r" defTabSz="914400">
              <a:lnSpc>
                <a:spcPct val="120000"/>
              </a:lnSpc>
              <a:spcAft>
                <a:spcPts val="600"/>
              </a:spcAft>
              <a:buClr>
                <a:schemeClr val="tx1"/>
              </a:buClr>
            </a:pPr>
            <a:r>
              <a:rPr lang="en-US" sz="2400" dirty="0">
                <a:latin typeface="Calibri" panose="020F0502020204030204" pitchFamily="34" charset="0"/>
                <a:cs typeface="Calibri" panose="020F0502020204030204" pitchFamily="34" charset="0"/>
              </a:rPr>
              <a:t>…the lower the temperature of the climate the lesser the crop production as seen in the case of Ghana and South Africa.</a:t>
            </a:r>
          </a:p>
        </p:txBody>
      </p:sp>
      <p:pic>
        <p:nvPicPr>
          <p:cNvPr id="4" name="Picture 3" descr="Chart, scatter chart&#10;&#10;Description automatically generated">
            <a:extLst>
              <a:ext uri="{FF2B5EF4-FFF2-40B4-BE49-F238E27FC236}">
                <a16:creationId xmlns:a16="http://schemas.microsoft.com/office/drawing/2014/main" id="{B7AC2F06-FD1B-4DBA-87A0-89ACA92671EB}"/>
              </a:ext>
            </a:extLst>
          </p:cNvPr>
          <p:cNvPicPr>
            <a:picLocks noChangeAspect="1"/>
          </p:cNvPicPr>
          <p:nvPr/>
        </p:nvPicPr>
        <p:blipFill>
          <a:blip r:embed="rId5"/>
          <a:stretch>
            <a:fillRect/>
          </a:stretch>
        </p:blipFill>
        <p:spPr>
          <a:xfrm>
            <a:off x="4597593" y="3337718"/>
            <a:ext cx="5526723" cy="281744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11" name="Slide Number Placeholder 3">
            <a:extLst>
              <a:ext uri="{FF2B5EF4-FFF2-40B4-BE49-F238E27FC236}">
                <a16:creationId xmlns:a16="http://schemas.microsoft.com/office/drawing/2014/main" id="{93109281-D1FE-42C3-B501-0F10F336A53A}"/>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19</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332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32AF732-3D71-4AC1-90B9-1B13C80C6D9C}"/>
              </a:ext>
            </a:extLst>
          </p:cNvPr>
          <p:cNvSpPr>
            <a:spLocks noGrp="1"/>
          </p:cNvSpPr>
          <p:nvPr>
            <p:ph type="body" sz="half" idx="2"/>
          </p:nvPr>
        </p:nvSpPr>
        <p:spPr>
          <a:xfrm>
            <a:off x="1843415" y="1950720"/>
            <a:ext cx="4237345" cy="4160520"/>
          </a:xfrm>
        </p:spPr>
        <p:txBody>
          <a:bodyPr>
            <a:noAutofit/>
          </a:bodyPr>
          <a:lstStyle/>
          <a:p>
            <a:pPr marL="342900" indent="-342900" algn="just">
              <a:lnSpc>
                <a:spcPct val="150000"/>
              </a:lnSpc>
              <a:spcAft>
                <a:spcPts val="800"/>
              </a:spcAft>
              <a:buFont typeface="Wingdings" panose="05000000000000000000" pitchFamily="2" charset="2"/>
              <a:buChar char="Ø"/>
            </a:pPr>
            <a:r>
              <a:rPr lang="en-GB" sz="2400" cap="none" dirty="0">
                <a:latin typeface="Calibri" panose="020F0502020204030204" pitchFamily="34" charset="0"/>
                <a:cs typeface="Calibri" panose="020F0502020204030204" pitchFamily="34" charset="0"/>
              </a:rPr>
              <a:t>Mary Akinsande		</a:t>
            </a:r>
          </a:p>
          <a:p>
            <a:pPr marL="342900" indent="-342900" algn="just">
              <a:lnSpc>
                <a:spcPct val="150000"/>
              </a:lnSpc>
              <a:spcAft>
                <a:spcPts val="800"/>
              </a:spcAft>
              <a:buFont typeface="Wingdings" panose="05000000000000000000" pitchFamily="2" charset="2"/>
              <a:buChar char="Ø"/>
            </a:pPr>
            <a:r>
              <a:rPr lang="en-GB" sz="2400" cap="none" dirty="0">
                <a:latin typeface="Calibri" panose="020F0502020204030204" pitchFamily="34" charset="0"/>
                <a:cs typeface="Calibri" panose="020F0502020204030204" pitchFamily="34" charset="0"/>
              </a:rPr>
              <a:t>Oreoluwa Daramola</a:t>
            </a:r>
          </a:p>
          <a:p>
            <a:pPr marL="342900" indent="-342900" algn="just">
              <a:lnSpc>
                <a:spcPct val="150000"/>
              </a:lnSpc>
              <a:spcAft>
                <a:spcPts val="800"/>
              </a:spcAft>
              <a:buFont typeface="Wingdings" panose="05000000000000000000" pitchFamily="2" charset="2"/>
              <a:buChar char="Ø"/>
            </a:pPr>
            <a:r>
              <a:rPr lang="en-GB" sz="2400" cap="none" dirty="0">
                <a:latin typeface="Calibri" panose="020F0502020204030204" pitchFamily="34" charset="0"/>
                <a:cs typeface="Calibri" panose="020F0502020204030204" pitchFamily="34" charset="0"/>
              </a:rPr>
              <a:t>Oluchukwu Okorie</a:t>
            </a:r>
          </a:p>
          <a:p>
            <a:pPr marL="342900" indent="-342900" algn="just">
              <a:lnSpc>
                <a:spcPct val="150000"/>
              </a:lnSpc>
              <a:spcAft>
                <a:spcPts val="800"/>
              </a:spcAft>
              <a:buFont typeface="Wingdings" panose="05000000000000000000" pitchFamily="2" charset="2"/>
              <a:buChar char="Ø"/>
            </a:pPr>
            <a:r>
              <a:rPr lang="en-GB" sz="2400" cap="none" dirty="0">
                <a:latin typeface="Calibri" panose="020F0502020204030204" pitchFamily="34" charset="0"/>
                <a:cs typeface="Calibri" panose="020F0502020204030204" pitchFamily="34" charset="0"/>
              </a:rPr>
              <a:t>Hamdiya Adams</a:t>
            </a:r>
          </a:p>
          <a:p>
            <a:pPr marL="342900" indent="-342900" algn="just">
              <a:lnSpc>
                <a:spcPct val="150000"/>
              </a:lnSpc>
              <a:spcAft>
                <a:spcPts val="800"/>
              </a:spcAft>
              <a:buFont typeface="Wingdings" panose="05000000000000000000" pitchFamily="2" charset="2"/>
              <a:buChar char="Ø"/>
            </a:pPr>
            <a:r>
              <a:rPr lang="en-GB" sz="2400" cap="none" dirty="0">
                <a:latin typeface="Calibri" panose="020F0502020204030204" pitchFamily="34" charset="0"/>
                <a:cs typeface="Calibri" panose="020F0502020204030204" pitchFamily="34" charset="0"/>
              </a:rPr>
              <a:t>Lilian Ugwu</a:t>
            </a:r>
          </a:p>
          <a:p>
            <a:pPr marL="342900" indent="-342900" algn="just">
              <a:lnSpc>
                <a:spcPct val="100000"/>
              </a:lnSpc>
              <a:spcAft>
                <a:spcPts val="800"/>
              </a:spcAft>
              <a:buFont typeface="Wingdings" panose="05000000000000000000" pitchFamily="2" charset="2"/>
              <a:buChar char="Ø"/>
            </a:pPr>
            <a:endParaRPr lang="en-GB" sz="2400" cap="none" dirty="0">
              <a:latin typeface="Calibri" panose="020F0502020204030204" pitchFamily="34" charset="0"/>
              <a:cs typeface="Calibri" panose="020F0502020204030204" pitchFamily="34" charset="0"/>
            </a:endParaRPr>
          </a:p>
        </p:txBody>
      </p:sp>
      <p:sp>
        <p:nvSpPr>
          <p:cNvPr id="4" name="Text Placeholder 8">
            <a:extLst>
              <a:ext uri="{FF2B5EF4-FFF2-40B4-BE49-F238E27FC236}">
                <a16:creationId xmlns:a16="http://schemas.microsoft.com/office/drawing/2014/main" id="{CCAFCAB0-ED0A-4B5A-80B1-D64269B8ECFA}"/>
              </a:ext>
            </a:extLst>
          </p:cNvPr>
          <p:cNvSpPr txBox="1">
            <a:spLocks/>
          </p:cNvSpPr>
          <p:nvPr/>
        </p:nvSpPr>
        <p:spPr>
          <a:xfrm>
            <a:off x="6308735" y="1539240"/>
            <a:ext cx="4237345" cy="4160520"/>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marL="342900" indent="-342900" algn="just">
              <a:lnSpc>
                <a:spcPct val="150000"/>
              </a:lnSpc>
              <a:spcAft>
                <a:spcPts val="800"/>
              </a:spcAft>
              <a:buFont typeface="Wingdings" panose="05000000000000000000" pitchFamily="2" charset="2"/>
              <a:buChar char="Ø"/>
            </a:pPr>
            <a:r>
              <a:rPr lang="en-GB" sz="2400" cap="none" dirty="0">
                <a:latin typeface="Calibri" panose="020F0502020204030204" pitchFamily="34" charset="0"/>
                <a:cs typeface="Calibri" panose="020F0502020204030204" pitchFamily="34" charset="0"/>
              </a:rPr>
              <a:t>Maryam Adesokan	</a:t>
            </a:r>
          </a:p>
          <a:p>
            <a:pPr marL="342900" indent="-342900" algn="just">
              <a:lnSpc>
                <a:spcPct val="150000"/>
              </a:lnSpc>
              <a:spcAft>
                <a:spcPts val="800"/>
              </a:spcAft>
              <a:buFont typeface="Wingdings" panose="05000000000000000000" pitchFamily="2" charset="2"/>
              <a:buChar char="Ø"/>
            </a:pPr>
            <a:r>
              <a:rPr lang="en-GB" sz="2400" cap="none" dirty="0">
                <a:latin typeface="Calibri" panose="020F0502020204030204" pitchFamily="34" charset="0"/>
                <a:cs typeface="Calibri" panose="020F0502020204030204" pitchFamily="34" charset="0"/>
              </a:rPr>
              <a:t>Kenechukwu Jane</a:t>
            </a:r>
          </a:p>
          <a:p>
            <a:pPr marL="342900" indent="-342900" algn="just">
              <a:lnSpc>
                <a:spcPct val="150000"/>
              </a:lnSpc>
              <a:spcAft>
                <a:spcPts val="800"/>
              </a:spcAft>
              <a:buFont typeface="Wingdings" panose="05000000000000000000" pitchFamily="2" charset="2"/>
              <a:buChar char="Ø"/>
            </a:pPr>
            <a:r>
              <a:rPr lang="en-GB" sz="2400" cap="none" dirty="0">
                <a:latin typeface="Calibri" panose="020F0502020204030204" pitchFamily="34" charset="0"/>
                <a:cs typeface="Calibri" panose="020F0502020204030204" pitchFamily="34" charset="0"/>
              </a:rPr>
              <a:t> Ibukunoluwa Ogunnaike</a:t>
            </a:r>
          </a:p>
          <a:p>
            <a:pPr marL="342900" indent="-342900" algn="just">
              <a:lnSpc>
                <a:spcPct val="150000"/>
              </a:lnSpc>
              <a:spcAft>
                <a:spcPts val="800"/>
              </a:spcAft>
              <a:buFont typeface="Wingdings" panose="05000000000000000000" pitchFamily="2" charset="2"/>
              <a:buChar char="Ø"/>
            </a:pPr>
            <a:r>
              <a:rPr lang="en-GB" sz="2400" cap="none" dirty="0">
                <a:latin typeface="Calibri" panose="020F0502020204030204" pitchFamily="34" charset="0"/>
                <a:cs typeface="Calibri" panose="020F0502020204030204" pitchFamily="34" charset="0"/>
              </a:rPr>
              <a:t>Olajumoke Bakare</a:t>
            </a:r>
          </a:p>
          <a:p>
            <a:pPr marL="342900" indent="-342900" algn="just">
              <a:lnSpc>
                <a:spcPct val="100000"/>
              </a:lnSpc>
              <a:spcAft>
                <a:spcPts val="800"/>
              </a:spcAft>
              <a:buFont typeface="Wingdings" panose="05000000000000000000" pitchFamily="2" charset="2"/>
              <a:buChar char="Ø"/>
            </a:pPr>
            <a:endParaRPr lang="en-GB" sz="2400" cap="none"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4771CED-6774-4C0A-9A95-B4DA935EA31D}"/>
              </a:ext>
            </a:extLst>
          </p:cNvPr>
          <p:cNvSpPr txBox="1"/>
          <p:nvPr/>
        </p:nvSpPr>
        <p:spPr>
          <a:xfrm>
            <a:off x="4160520" y="670560"/>
            <a:ext cx="4130040" cy="584775"/>
          </a:xfrm>
          <a:prstGeom prst="rect">
            <a:avLst/>
          </a:prstGeom>
          <a:noFill/>
        </p:spPr>
        <p:txBody>
          <a:bodyPr wrap="square" rtlCol="0">
            <a:spAutoFit/>
          </a:bodyPr>
          <a:lstStyle/>
          <a:p>
            <a:r>
              <a:rPr lang="en-GB" sz="3200" b="1" dirty="0">
                <a:latin typeface="Calibri" panose="020F0502020204030204" pitchFamily="34" charset="0"/>
                <a:cs typeface="Calibri" panose="020F0502020204030204" pitchFamily="34" charset="0"/>
              </a:rPr>
              <a:t>TEAM MEMBERS</a:t>
            </a:r>
            <a:endParaRPr lang="aa-ET" sz="32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CD697E2-5CE9-4563-BBD1-75A644A2213F}"/>
              </a:ext>
            </a:extLst>
          </p:cNvPr>
          <p:cNvSpPr txBox="1"/>
          <p:nvPr/>
        </p:nvSpPr>
        <p:spPr>
          <a:xfrm>
            <a:off x="4922520" y="1252923"/>
            <a:ext cx="1984118" cy="523220"/>
          </a:xfrm>
          <a:prstGeom prst="rect">
            <a:avLst/>
          </a:prstGeom>
          <a:noFill/>
        </p:spPr>
        <p:txBody>
          <a:bodyPr wrap="square" rtlCol="0">
            <a:spAutoFit/>
          </a:bodyPr>
          <a:lstStyle/>
          <a:p>
            <a:r>
              <a:rPr lang="en-GB" sz="2800" i="1" dirty="0">
                <a:solidFill>
                  <a:schemeClr val="tx1">
                    <a:lumMod val="50000"/>
                    <a:lumOff val="50000"/>
                  </a:schemeClr>
                </a:solidFill>
                <a:latin typeface="Calibri" panose="020F0502020204030204" pitchFamily="34" charset="0"/>
                <a:cs typeface="Calibri" panose="020F0502020204030204" pitchFamily="34" charset="0"/>
              </a:rPr>
              <a:t>Group 7</a:t>
            </a:r>
            <a:endParaRPr lang="aa-ET" sz="2800" i="1"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0" name="Slide Number Placeholder 3">
            <a:extLst>
              <a:ext uri="{FF2B5EF4-FFF2-40B4-BE49-F238E27FC236}">
                <a16:creationId xmlns:a16="http://schemas.microsoft.com/office/drawing/2014/main" id="{CFAB4F46-1F91-4A1E-853E-8BBBDAC83595}"/>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2</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9322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3625A826-0478-494A-9CFD-52063A91F3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6" name="Rectangle 15">
            <a:extLst>
              <a:ext uri="{FF2B5EF4-FFF2-40B4-BE49-F238E27FC236}">
                <a16:creationId xmlns:a16="http://schemas.microsoft.com/office/drawing/2014/main" id="{4A16AED4-33F9-4A33-833A-0249DBC38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C3EB7CFD-35F7-4687-B451-87972F6798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023B1484-2BFA-48CF-B5F4-320A2F94AD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55478"/>
          <a:stretch/>
        </p:blipFill>
        <p:spPr>
          <a:xfrm>
            <a:off x="-2607" y="0"/>
            <a:ext cx="12192000" cy="3053351"/>
          </a:xfrm>
          <a:prstGeom prst="rect">
            <a:avLst/>
          </a:prstGeom>
        </p:spPr>
      </p:pic>
      <p:pic>
        <p:nvPicPr>
          <p:cNvPr id="22" name="Picture 21">
            <a:extLst>
              <a:ext uri="{FF2B5EF4-FFF2-40B4-BE49-F238E27FC236}">
                <a16:creationId xmlns:a16="http://schemas.microsoft.com/office/drawing/2014/main" id="{D53E31EE-3B49-4B23-807E-581201796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9764" t="46543"/>
          <a:stretch/>
        </p:blipFill>
        <p:spPr>
          <a:xfrm>
            <a:off x="8500434" y="3191932"/>
            <a:ext cx="3686351" cy="3666067"/>
          </a:xfrm>
          <a:prstGeom prst="rect">
            <a:avLst/>
          </a:prstGeom>
        </p:spPr>
      </p:pic>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635211" y="752855"/>
            <a:ext cx="10916365" cy="1137554"/>
          </a:xfrm>
        </p:spPr>
        <p:txBody>
          <a:bodyPr vert="horz" lIns="91440" tIns="45720" rIns="91440" bIns="45720" rtlCol="0" anchor="b">
            <a:normAutofit/>
          </a:bodyPr>
          <a:lstStyle/>
          <a:p>
            <a:r>
              <a:rPr lang="en-US" sz="3600" dirty="0">
                <a:latin typeface="Calibri" panose="020F0502020204030204" pitchFamily="34" charset="0"/>
                <a:cs typeface="Calibri" panose="020F0502020204030204" pitchFamily="34" charset="0"/>
              </a:rPr>
              <a:t>Annual Rainfall Vs and crop yield</a:t>
            </a:r>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635211" y="1951369"/>
            <a:ext cx="10916365" cy="787775"/>
          </a:xfrm>
        </p:spPr>
        <p:txBody>
          <a:bodyPr vert="horz" lIns="91440" tIns="45720" rIns="91440" bIns="45720" rtlCol="0">
            <a:normAutofit fontScale="92500" lnSpcReduction="20000"/>
          </a:bodyPr>
          <a:lstStyle/>
          <a:p>
            <a:r>
              <a:rPr lang="en-US" sz="2400" cap="none" dirty="0">
                <a:solidFill>
                  <a:schemeClr val="tx1">
                    <a:lumMod val="65000"/>
                    <a:lumOff val="35000"/>
                  </a:schemeClr>
                </a:solidFill>
                <a:latin typeface="Calibri" panose="020F0502020204030204" pitchFamily="34" charset="0"/>
                <a:cs typeface="Calibri" panose="020F0502020204030204" pitchFamily="34" charset="0"/>
              </a:rPr>
              <a:t>Graphically visualizing the relationship between rainfall and crop yield to determine the effect of rain on crop production</a:t>
            </a:r>
          </a:p>
        </p:txBody>
      </p:sp>
      <p:pic>
        <p:nvPicPr>
          <p:cNvPr id="5" name="Picture 4" descr="Chart, scatter chart&#10;&#10;Description automatically generated">
            <a:extLst>
              <a:ext uri="{FF2B5EF4-FFF2-40B4-BE49-F238E27FC236}">
                <a16:creationId xmlns:a16="http://schemas.microsoft.com/office/drawing/2014/main" id="{E2A842D0-FC80-409C-A5DD-B4B4F2A9029A}"/>
              </a:ext>
            </a:extLst>
          </p:cNvPr>
          <p:cNvPicPr>
            <a:picLocks noChangeAspect="1"/>
          </p:cNvPicPr>
          <p:nvPr/>
        </p:nvPicPr>
        <p:blipFill>
          <a:blip r:embed="rId4"/>
          <a:stretch>
            <a:fillRect/>
          </a:stretch>
        </p:blipFill>
        <p:spPr>
          <a:xfrm>
            <a:off x="1129202" y="2938686"/>
            <a:ext cx="4119535" cy="32853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7" name="Picture 6" descr="Chart, scatter chart&#10;&#10;Description automatically generated">
            <a:extLst>
              <a:ext uri="{FF2B5EF4-FFF2-40B4-BE49-F238E27FC236}">
                <a16:creationId xmlns:a16="http://schemas.microsoft.com/office/drawing/2014/main" id="{9F9BC4F2-14D3-42DB-A98E-A444AD52EBAE}"/>
              </a:ext>
            </a:extLst>
          </p:cNvPr>
          <p:cNvPicPr>
            <a:picLocks noChangeAspect="1"/>
          </p:cNvPicPr>
          <p:nvPr/>
        </p:nvPicPr>
        <p:blipFill>
          <a:blip r:embed="rId5"/>
          <a:stretch>
            <a:fillRect/>
          </a:stretch>
        </p:blipFill>
        <p:spPr>
          <a:xfrm>
            <a:off x="6408791" y="2938686"/>
            <a:ext cx="4198504" cy="32853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13" name="Slide Number Placeholder 3">
            <a:extLst>
              <a:ext uri="{FF2B5EF4-FFF2-40B4-BE49-F238E27FC236}">
                <a16:creationId xmlns:a16="http://schemas.microsoft.com/office/drawing/2014/main" id="{DFFDF6B4-CD6B-4E0D-92FC-9ED4324047B4}"/>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20</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134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9A1EF">
                <a:alpha val="78824"/>
              </a:srgbClr>
            </a:gs>
            <a:gs pos="48000">
              <a:srgbClr val="FAD6F8"/>
            </a:gs>
            <a:gs pos="100000">
              <a:srgbClr val="EDA1E4"/>
            </a:gs>
          </a:gsLst>
          <a:lin ang="16200000" scaled="1"/>
          <a:tileRect/>
        </a:gra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F92C4E42-23A9-4A92-8CDE-C3848DE088E2}"/>
              </a:ext>
            </a:extLst>
          </p:cNvPr>
          <p:cNvPicPr>
            <a:picLocks noChangeAspect="1"/>
          </p:cNvPicPr>
          <p:nvPr/>
        </p:nvPicPr>
        <p:blipFill>
          <a:blip r:embed="rId2"/>
          <a:stretch>
            <a:fillRect/>
          </a:stretch>
        </p:blipFill>
        <p:spPr>
          <a:xfrm>
            <a:off x="641180" y="880009"/>
            <a:ext cx="6410084" cy="5112042"/>
          </a:xfrm>
          <a:prstGeom prst="rect">
            <a:avLst/>
          </a:prstGeom>
        </p:spPr>
      </p:pic>
      <p:sp>
        <p:nvSpPr>
          <p:cNvPr id="31" name="Rectangle 30">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scatter chart&#10;&#10;Description automatically generated">
            <a:extLst>
              <a:ext uri="{FF2B5EF4-FFF2-40B4-BE49-F238E27FC236}">
                <a16:creationId xmlns:a16="http://schemas.microsoft.com/office/drawing/2014/main" id="{0A4AF73A-208D-4E66-8D5C-E7209D96CE98}"/>
              </a:ext>
            </a:extLst>
          </p:cNvPr>
          <p:cNvPicPr>
            <a:picLocks noChangeAspect="1"/>
          </p:cNvPicPr>
          <p:nvPr/>
        </p:nvPicPr>
        <p:blipFill>
          <a:blip r:embed="rId3"/>
          <a:stretch>
            <a:fillRect/>
          </a:stretch>
        </p:blipFill>
        <p:spPr>
          <a:xfrm>
            <a:off x="8061419" y="643467"/>
            <a:ext cx="3123852" cy="2475653"/>
          </a:xfrm>
          <a:prstGeom prst="rect">
            <a:avLst/>
          </a:prstGeom>
        </p:spPr>
      </p:pic>
      <p:sp>
        <p:nvSpPr>
          <p:cNvPr id="33" name="Rectangle 32">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0CDAF485-1DD9-4B61-9AA5-4C5324A3CF9D}"/>
              </a:ext>
            </a:extLst>
          </p:cNvPr>
          <p:cNvPicPr>
            <a:picLocks noChangeAspect="1"/>
          </p:cNvPicPr>
          <p:nvPr/>
        </p:nvPicPr>
        <p:blipFill>
          <a:blip r:embed="rId4"/>
          <a:stretch>
            <a:fillRect/>
          </a:stretch>
        </p:blipFill>
        <p:spPr>
          <a:xfrm>
            <a:off x="8007900" y="3748194"/>
            <a:ext cx="3230890" cy="2471631"/>
          </a:xfrm>
          <a:prstGeom prst="rect">
            <a:avLst/>
          </a:prstGeom>
        </p:spPr>
      </p:pic>
      <p:sp>
        <p:nvSpPr>
          <p:cNvPr id="10" name="Slide Number Placeholder 3">
            <a:extLst>
              <a:ext uri="{FF2B5EF4-FFF2-40B4-BE49-F238E27FC236}">
                <a16:creationId xmlns:a16="http://schemas.microsoft.com/office/drawing/2014/main" id="{570E0E9C-7A64-4B74-9512-41D3A4528CFA}"/>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21</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059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913774" y="609599"/>
            <a:ext cx="10364452" cy="1233715"/>
          </a:xfrm>
        </p:spPr>
        <p:txBody>
          <a:bodyPr/>
          <a:lstStyle/>
          <a:p>
            <a:r>
              <a:rPr lang="en-GB" dirty="0">
                <a:latin typeface="Calibri" panose="020F0502020204030204" pitchFamily="34" charset="0"/>
                <a:cs typeface="Calibri" panose="020F0502020204030204" pitchFamily="34" charset="0"/>
              </a:rPr>
              <a:t>OBSERVATIONS </a:t>
            </a:r>
            <a:endParaRPr lang="aa-ET"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913775" y="1888976"/>
            <a:ext cx="10364452" cy="3646062"/>
          </a:xfrm>
        </p:spPr>
        <p:txBody>
          <a:bodyPr>
            <a:noAutofit/>
          </a:bodyPr>
          <a:lstStyle/>
          <a:p>
            <a:r>
              <a:rPr lang="en-GB" sz="2400" cap="none" dirty="0">
                <a:latin typeface="Calibri" panose="020F0502020204030204" pitchFamily="34" charset="0"/>
                <a:cs typeface="Calibri" panose="020F0502020204030204" pitchFamily="34" charset="0"/>
              </a:rPr>
              <a:t>With visual analysis of  crop production between the year 2010 to 2018 and climate change (rainfall and temperature), it has been observed that climate indeed influence yield gap and is statistically significant to the crop production. Also, it is shown that </a:t>
            </a:r>
            <a:r>
              <a:rPr lang="en-GB" sz="2400" b="0" i="0" cap="none" dirty="0">
                <a:effectLst/>
                <a:latin typeface="Calibri" panose="020F0502020204030204" pitchFamily="34" charset="0"/>
                <a:cs typeface="Calibri" panose="020F0502020204030204" pitchFamily="34" charset="0"/>
              </a:rPr>
              <a:t>there is an optimal temperature at which certain crops grow well, and it is observed here that at </a:t>
            </a:r>
            <a:r>
              <a:rPr lang="en-GB" sz="2400" cap="none" dirty="0">
                <a:effectLst/>
                <a:latin typeface="Calibri" panose="020F0502020204030204" pitchFamily="34" charset="0"/>
                <a:ea typeface="Calibri" panose="020F0502020204030204" pitchFamily="34" charset="0"/>
                <a:cs typeface="Calibri" panose="020F0502020204030204" pitchFamily="34" charset="0"/>
              </a:rPr>
              <a:t>27</a:t>
            </a:r>
            <a:r>
              <a:rPr lang="en-GB" sz="2400" cap="none" baseline="30000" dirty="0">
                <a:effectLst/>
                <a:latin typeface="Calibri" panose="020F0502020204030204" pitchFamily="34" charset="0"/>
                <a:ea typeface="Calibri" panose="020F0502020204030204" pitchFamily="34" charset="0"/>
                <a:cs typeface="Calibri" panose="020F0502020204030204" pitchFamily="34" charset="0"/>
              </a:rPr>
              <a:t>o</a:t>
            </a:r>
            <a:r>
              <a:rPr lang="en-GB" sz="2400" cap="none" dirty="0">
                <a:effectLst/>
                <a:latin typeface="Calibri" panose="020F0502020204030204" pitchFamily="34" charset="0"/>
                <a:ea typeface="Calibri" panose="020F0502020204030204" pitchFamily="34" charset="0"/>
                <a:cs typeface="Calibri" panose="020F0502020204030204" pitchFamily="34" charset="0"/>
              </a:rPr>
              <a:t>c</a:t>
            </a:r>
            <a:r>
              <a:rPr lang="en-GB" sz="2400" cap="none" dirty="0">
                <a:latin typeface="Calibri" panose="020F0502020204030204" pitchFamily="34" charset="0"/>
                <a:ea typeface="Calibri" panose="020F0502020204030204" pitchFamily="34" charset="0"/>
                <a:cs typeface="Calibri" panose="020F0502020204030204" pitchFamily="34" charset="0"/>
              </a:rPr>
              <a:t> </a:t>
            </a:r>
            <a:r>
              <a:rPr lang="en-GB" sz="2400" b="0" i="0" cap="none" dirty="0">
                <a:effectLst/>
                <a:latin typeface="Calibri" panose="020F0502020204030204" pitchFamily="34" charset="0"/>
                <a:cs typeface="Calibri" panose="020F0502020204030204" pitchFamily="34" charset="0"/>
              </a:rPr>
              <a:t>temperature, at this temperature, countries have a lower yield gap</a:t>
            </a:r>
            <a:r>
              <a:rPr lang="en-GB" sz="2400" cap="none" dirty="0">
                <a:latin typeface="Calibri" panose="020F0502020204030204" pitchFamily="34" charset="0"/>
                <a:cs typeface="Calibri" panose="020F0502020204030204" pitchFamily="34" charset="0"/>
              </a:rPr>
              <a:t> and as such produces more crop production for consumption. </a:t>
            </a:r>
            <a:r>
              <a:rPr lang="en-GB" sz="2400" b="0" i="0" cap="none" dirty="0">
                <a:effectLst/>
                <a:latin typeface="Calibri" panose="020F0502020204030204" pitchFamily="34" charset="0"/>
                <a:cs typeface="Calibri" panose="020F0502020204030204" pitchFamily="34" charset="0"/>
              </a:rPr>
              <a:t>However, global warming increases daily and with time it is possible this optimal conditions for crop growth may not be achieved.</a:t>
            </a:r>
          </a:p>
        </p:txBody>
      </p:sp>
      <p:sp>
        <p:nvSpPr>
          <p:cNvPr id="5" name="Slide Number Placeholder 3">
            <a:extLst>
              <a:ext uri="{FF2B5EF4-FFF2-40B4-BE49-F238E27FC236}">
                <a16:creationId xmlns:a16="http://schemas.microsoft.com/office/drawing/2014/main" id="{0F370C41-EC7F-446E-B847-2E7B811BACD2}"/>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22</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6516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913774" y="609599"/>
            <a:ext cx="10364452" cy="1233715"/>
          </a:xfrm>
        </p:spPr>
        <p:txBody>
          <a:bodyPr/>
          <a:lstStyle/>
          <a:p>
            <a:r>
              <a:rPr lang="en-GB" dirty="0">
                <a:latin typeface="Calibri" panose="020F0502020204030204" pitchFamily="34" charset="0"/>
                <a:cs typeface="Calibri" panose="020F0502020204030204" pitchFamily="34" charset="0"/>
              </a:rPr>
              <a:t>CONCLUSIONS</a:t>
            </a:r>
            <a:endParaRPr lang="aa-ET"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913775" y="2317964"/>
            <a:ext cx="10364452" cy="1586380"/>
          </a:xfrm>
        </p:spPr>
        <p:txBody>
          <a:bodyPr>
            <a:normAutofit/>
          </a:bodyPr>
          <a:lstStyle/>
          <a:p>
            <a:r>
              <a:rPr lang="en-GB" sz="2400" cap="none" dirty="0">
                <a:latin typeface="Calibri" panose="020F0502020204030204" pitchFamily="34" charset="0"/>
                <a:cs typeface="Calibri" panose="020F0502020204030204" pitchFamily="34" charset="0"/>
              </a:rPr>
              <a:t>Based on our findings, to a very large extent, climate change affects crop production and the yield gap annually. However, some crops like sugarcane are still favoured by climate change.</a:t>
            </a:r>
            <a:endParaRPr lang="aa-ET" sz="2400" cap="none" dirty="0">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5EA8EDA4-C8F7-4637-8EF6-D589137655D7}"/>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23</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7285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913774" y="609599"/>
            <a:ext cx="10364452" cy="1233715"/>
          </a:xfrm>
        </p:spPr>
        <p:txBody>
          <a:bodyPr/>
          <a:lstStyle/>
          <a:p>
            <a:r>
              <a:rPr lang="en-GB" dirty="0">
                <a:latin typeface="Calibri" panose="020F0502020204030204" pitchFamily="34" charset="0"/>
                <a:cs typeface="Calibri" panose="020F0502020204030204" pitchFamily="34" charset="0"/>
              </a:rPr>
              <a:t>RECOMMENDATIONS</a:t>
            </a:r>
            <a:endParaRPr lang="aa-ET"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913774" y="1452110"/>
            <a:ext cx="10364452" cy="4917550"/>
          </a:xfrm>
        </p:spPr>
        <p:txBody>
          <a:bodyPr>
            <a:noAutofit/>
          </a:bodyPr>
          <a:lstStyle/>
          <a:p>
            <a:pPr algn="l"/>
            <a:r>
              <a:rPr lang="en-GB" sz="2400" b="0" i="0" cap="none" dirty="0">
                <a:effectLst/>
                <a:latin typeface="Calibri" panose="020F0502020204030204" pitchFamily="34" charset="0"/>
                <a:cs typeface="Calibri" panose="020F0502020204030204" pitchFamily="34" charset="0"/>
              </a:rPr>
              <a:t>The following are the recommendations to aid better crop production:</a:t>
            </a:r>
          </a:p>
          <a:p>
            <a:pPr marL="457200" indent="-457200" algn="l">
              <a:buFont typeface="+mj-lt"/>
              <a:buAutoNum type="arabicPeriod"/>
            </a:pPr>
            <a:r>
              <a:rPr lang="en-GB" sz="2400" b="0" i="0" cap="none" dirty="0">
                <a:effectLst/>
                <a:latin typeface="Calibri" panose="020F0502020204030204" pitchFamily="34" charset="0"/>
                <a:cs typeface="Calibri" panose="020F0502020204030204" pitchFamily="34" charset="0"/>
              </a:rPr>
              <a:t>Use of alternative sources of fuel that are environmentally friendly. </a:t>
            </a:r>
            <a:r>
              <a:rPr lang="en-GB" sz="2400" cap="none" dirty="0">
                <a:latin typeface="Calibri" panose="020F0502020204030204" pitchFamily="34" charset="0"/>
                <a:cs typeface="Calibri" panose="020F0502020204030204" pitchFamily="34" charset="0"/>
              </a:rPr>
              <a:t>E.G. </a:t>
            </a:r>
            <a:r>
              <a:rPr lang="en-GB" sz="2400" b="0" i="0" cap="none" dirty="0">
                <a:effectLst/>
                <a:latin typeface="Calibri" panose="020F0502020204030204" pitchFamily="34" charset="0"/>
                <a:cs typeface="Calibri" panose="020F0502020204030204" pitchFamily="34" charset="0"/>
              </a:rPr>
              <a:t>Biogas and geothermal energy.</a:t>
            </a:r>
          </a:p>
          <a:p>
            <a:pPr marL="457200" indent="-457200" algn="l">
              <a:buFont typeface="+mj-lt"/>
              <a:buAutoNum type="arabicPeriod"/>
            </a:pPr>
            <a:r>
              <a:rPr lang="en-GB" sz="2400" b="0" i="0" cap="none" dirty="0">
                <a:effectLst/>
                <a:latin typeface="Calibri" panose="020F0502020204030204" pitchFamily="34" charset="0"/>
                <a:cs typeface="Calibri" panose="020F0502020204030204" pitchFamily="34" charset="0"/>
              </a:rPr>
              <a:t>Reduced carbon concentration in the atmosphere by gradually banning the use of carbon emitting automobiles </a:t>
            </a:r>
          </a:p>
          <a:p>
            <a:pPr marL="457200" indent="-457200" algn="l">
              <a:buFont typeface="+mj-lt"/>
              <a:buAutoNum type="arabicPeriod"/>
            </a:pPr>
            <a:r>
              <a:rPr lang="en-GB" sz="2400" b="0" i="0" cap="none" dirty="0">
                <a:effectLst/>
                <a:latin typeface="Calibri" panose="020F0502020204030204" pitchFamily="34" charset="0"/>
                <a:cs typeface="Calibri" panose="020F0502020204030204" pitchFamily="34" charset="0"/>
              </a:rPr>
              <a:t>Reduce depends on rain fed agriculture and practice irrigation farming.</a:t>
            </a:r>
            <a:endParaRPr lang="en-GB" sz="2400" b="1" i="0" cap="none" dirty="0">
              <a:effectLst/>
              <a:latin typeface="Calibri" panose="020F0502020204030204" pitchFamily="34" charset="0"/>
              <a:cs typeface="Calibri" panose="020F0502020204030204" pitchFamily="34" charset="0"/>
            </a:endParaRPr>
          </a:p>
          <a:p>
            <a:pPr marL="457200" indent="-457200" algn="l">
              <a:buFont typeface="+mj-lt"/>
              <a:buAutoNum type="arabicPeriod"/>
            </a:pPr>
            <a:r>
              <a:rPr lang="en-GB" sz="2400" cap="none" dirty="0">
                <a:latin typeface="Calibri" panose="020F0502020204030204" pitchFamily="34" charset="0"/>
                <a:cs typeface="Calibri" panose="020F0502020204030204" pitchFamily="34" charset="0"/>
              </a:rPr>
              <a:t>Due to</a:t>
            </a:r>
            <a:r>
              <a:rPr lang="en-GB" sz="2400" b="0" i="0" cap="none" dirty="0">
                <a:effectLst/>
                <a:latin typeface="Calibri" panose="020F0502020204030204" pitchFamily="34" charset="0"/>
                <a:cs typeface="Calibri" panose="020F0502020204030204" pitchFamily="34" charset="0"/>
              </a:rPr>
              <a:t> the time frame of the project we were able to cover 8 years, for a more in depth view on climate change we recommend more years and countries to be covered.</a:t>
            </a:r>
          </a:p>
        </p:txBody>
      </p:sp>
      <p:sp>
        <p:nvSpPr>
          <p:cNvPr id="5" name="Slide Number Placeholder 3">
            <a:extLst>
              <a:ext uri="{FF2B5EF4-FFF2-40B4-BE49-F238E27FC236}">
                <a16:creationId xmlns:a16="http://schemas.microsoft.com/office/drawing/2014/main" id="{120FCC30-C681-4F1C-92EA-A23090F5F922}"/>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24</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1440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2" name="Rectangle 31">
            <a:extLst>
              <a:ext uri="{FF2B5EF4-FFF2-40B4-BE49-F238E27FC236}">
                <a16:creationId xmlns:a16="http://schemas.microsoft.com/office/drawing/2014/main" id="{E51DA82A-39C7-49FB-A67D-7D707228D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a:extLst>
              <a:ext uri="{FF2B5EF4-FFF2-40B4-BE49-F238E27FC236}">
                <a16:creationId xmlns:a16="http://schemas.microsoft.com/office/drawing/2014/main" id="{2CD4A931-5C3B-42CB-A737-3132BE79B8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grass, outdoor, plant, field&#10;&#10;Description automatically generated">
            <a:extLst>
              <a:ext uri="{FF2B5EF4-FFF2-40B4-BE49-F238E27FC236}">
                <a16:creationId xmlns:a16="http://schemas.microsoft.com/office/drawing/2014/main" id="{090FC1CD-C027-4DA9-AE41-352B4ED22AE1}"/>
              </a:ext>
            </a:extLst>
          </p:cNvPr>
          <p:cNvPicPr>
            <a:picLocks noChangeAspect="1"/>
          </p:cNvPicPr>
          <p:nvPr/>
        </p:nvPicPr>
        <p:blipFill rotWithShape="1">
          <a:blip r:embed="rId4"/>
          <a:srcRect l="25285" r="37027"/>
          <a:stretch/>
        </p:blipFill>
        <p:spPr>
          <a:xfrm>
            <a:off x="7315200" y="10"/>
            <a:ext cx="4876800" cy="6857990"/>
          </a:xfrm>
          <a:prstGeom prst="rect">
            <a:avLst/>
          </a:prstGeom>
        </p:spPr>
      </p:pic>
      <p:sp>
        <p:nvSpPr>
          <p:cNvPr id="36" name="Rectangle 35">
            <a:extLst>
              <a:ext uri="{FF2B5EF4-FFF2-40B4-BE49-F238E27FC236}">
                <a16:creationId xmlns:a16="http://schemas.microsoft.com/office/drawing/2014/main" id="{3DD7481A-E218-44F3-8B5F-C0988542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91970391-3328-4422-B0A8-3FE6BE64E1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0E3BD1-EFB8-483F-B39E-725BF1561B01}"/>
              </a:ext>
            </a:extLst>
          </p:cNvPr>
          <p:cNvSpPr>
            <a:spLocks noGrp="1"/>
          </p:cNvSpPr>
          <p:nvPr>
            <p:ph type="title"/>
          </p:nvPr>
        </p:nvSpPr>
        <p:spPr>
          <a:xfrm>
            <a:off x="981075" y="1358901"/>
            <a:ext cx="5280026" cy="2730498"/>
          </a:xfrm>
        </p:spPr>
        <p:txBody>
          <a:bodyPr vert="horz" lIns="91440" tIns="45720" rIns="91440" bIns="45720" rtlCol="0" anchor="b">
            <a:normAutofit/>
          </a:bodyPr>
          <a:lstStyle/>
          <a:p>
            <a:r>
              <a:rPr lang="en-US" sz="4800"/>
              <a:t>THANK YOU!</a:t>
            </a:r>
          </a:p>
        </p:txBody>
      </p:sp>
      <p:sp>
        <p:nvSpPr>
          <p:cNvPr id="24" name="Slide Number Placeholder 3">
            <a:extLst>
              <a:ext uri="{FF2B5EF4-FFF2-40B4-BE49-F238E27FC236}">
                <a16:creationId xmlns:a16="http://schemas.microsoft.com/office/drawing/2014/main" id="{CA15CB70-1263-47D1-A0E3-1F6BD987ED7E}"/>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25</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470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7C9BB6-390D-4D78-87D1-F8FBDFE60382}"/>
              </a:ext>
            </a:extLst>
          </p:cNvPr>
          <p:cNvSpPr>
            <a:spLocks noGrp="1"/>
          </p:cNvSpPr>
          <p:nvPr>
            <p:ph type="title"/>
          </p:nvPr>
        </p:nvSpPr>
        <p:spPr>
          <a:xfrm>
            <a:off x="594462" y="609600"/>
            <a:ext cx="5934969" cy="725714"/>
          </a:xfrm>
        </p:spPr>
        <p:txBody>
          <a:bodyPr/>
          <a:lstStyle/>
          <a:p>
            <a:r>
              <a:rPr lang="en-GB" dirty="0"/>
              <a:t>INtroduction</a:t>
            </a:r>
            <a:endParaRPr lang="aa-ET" dirty="0"/>
          </a:p>
        </p:txBody>
      </p:sp>
      <p:pic>
        <p:nvPicPr>
          <p:cNvPr id="8" name="Picture Placeholder 7">
            <a:extLst>
              <a:ext uri="{FF2B5EF4-FFF2-40B4-BE49-F238E27FC236}">
                <a16:creationId xmlns:a16="http://schemas.microsoft.com/office/drawing/2014/main" id="{9DA0D17C-1B31-48EC-BDB6-CB0A97E85901}"/>
              </a:ext>
            </a:extLst>
          </p:cNvPr>
          <p:cNvPicPr>
            <a:picLocks noGrp="1" noChangeAspect="1"/>
          </p:cNvPicPr>
          <p:nvPr>
            <p:ph type="pic" idx="1"/>
          </p:nvPr>
        </p:nvPicPr>
        <p:blipFill rotWithShape="1">
          <a:blip r:embed="rId2"/>
          <a:srcRect l="376" r="15825"/>
          <a:stretch/>
        </p:blipFill>
        <p:spPr>
          <a:xfrm>
            <a:off x="7727392" y="838200"/>
            <a:ext cx="3255358" cy="5181600"/>
          </a:xfrm>
          <a:prstGeom prst="roundRect">
            <a:avLst>
              <a:gd name="adj" fmla="val 15159"/>
            </a:avLst>
          </a:prstGeom>
        </p:spPr>
      </p:pic>
      <p:sp>
        <p:nvSpPr>
          <p:cNvPr id="6" name="Text Placeholder 5">
            <a:extLst>
              <a:ext uri="{FF2B5EF4-FFF2-40B4-BE49-F238E27FC236}">
                <a16:creationId xmlns:a16="http://schemas.microsoft.com/office/drawing/2014/main" id="{515EF55E-03EA-4F6D-B58A-E7A4C8EF958C}"/>
              </a:ext>
            </a:extLst>
          </p:cNvPr>
          <p:cNvSpPr>
            <a:spLocks noGrp="1"/>
          </p:cNvSpPr>
          <p:nvPr>
            <p:ph type="body" sz="half" idx="2"/>
          </p:nvPr>
        </p:nvSpPr>
        <p:spPr>
          <a:xfrm>
            <a:off x="594462" y="1664645"/>
            <a:ext cx="6778171" cy="4907326"/>
          </a:xfrm>
        </p:spPr>
        <p:txBody>
          <a:bodyPr>
            <a:noAutofit/>
          </a:bodyPr>
          <a:lstStyle/>
          <a:p>
            <a:pPr algn="just">
              <a:lnSpc>
                <a:spcPct val="150000"/>
              </a:lnSpc>
            </a:pPr>
            <a:r>
              <a:rPr lang="en-GB" sz="2400" cap="none" dirty="0">
                <a:latin typeface="Calibri" panose="020F0502020204030204" pitchFamily="34" charset="0"/>
                <a:ea typeface="Calibri" panose="020F0502020204030204" pitchFamily="34" charset="0"/>
                <a:cs typeface="Calibri" panose="020F0502020204030204" pitchFamily="34" charset="0"/>
              </a:rPr>
              <a:t>Global warming has become one of the most prevalent environmental issues critically discussed. Due to the adverse impacts, global warming has on crop yields, active weather patterns, sea levels and ecological systems. Since 1850, when the record of global temperature began to be kept, temperature has always been on the increase and is expected to rise by </a:t>
            </a:r>
            <a:r>
              <a:rPr lang="en-GB" sz="2400" cap="none" dirty="0">
                <a:latin typeface="Calibri" panose="020F0502020204030204" pitchFamily="34" charset="0"/>
                <a:ea typeface="Calibri" panose="020F0502020204030204" pitchFamily="34" charset="0"/>
                <a:cs typeface="Times New Roman" panose="02020603050405020304" pitchFamily="18" charset="0"/>
              </a:rPr>
              <a:t>1</a:t>
            </a:r>
            <a:r>
              <a:rPr lang="en-GB" sz="2400" dirty="0">
                <a:effectLst/>
                <a:latin typeface="Calibri" panose="020F0502020204030204" pitchFamily="34" charset="0"/>
                <a:ea typeface="Calibri" panose="020F0502020204030204" pitchFamily="34" charset="0"/>
                <a:cs typeface="Times New Roman" panose="02020603050405020304" pitchFamily="18" charset="0"/>
              </a:rPr>
              <a:t>.8</a:t>
            </a:r>
            <a:r>
              <a:rPr lang="en-GB" sz="2400"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GB" sz="2400" dirty="0">
                <a:effectLst/>
                <a:latin typeface="Calibri" panose="020F0502020204030204" pitchFamily="34" charset="0"/>
                <a:ea typeface="Calibri" panose="020F0502020204030204" pitchFamily="34" charset="0"/>
                <a:cs typeface="Times New Roman" panose="02020603050405020304" pitchFamily="18" charset="0"/>
              </a:rPr>
              <a:t>C</a:t>
            </a:r>
            <a:r>
              <a:rPr lang="en-GB" sz="2400" dirty="0">
                <a:latin typeface="Calibri" panose="020F0502020204030204" pitchFamily="34" charset="0"/>
                <a:ea typeface="Calibri" panose="020F0502020204030204" pitchFamily="34" charset="0"/>
                <a:cs typeface="Times New Roman" panose="02020603050405020304" pitchFamily="18" charset="0"/>
              </a:rPr>
              <a:t> </a:t>
            </a:r>
            <a:r>
              <a:rPr lang="en-GB" sz="2400" cap="none" dirty="0">
                <a:latin typeface="Calibri" panose="020F0502020204030204" pitchFamily="34" charset="0"/>
                <a:ea typeface="Calibri" panose="020F0502020204030204" pitchFamily="34" charset="0"/>
                <a:cs typeface="Calibri" panose="020F0502020204030204" pitchFamily="34" charset="0"/>
              </a:rPr>
              <a:t>to </a:t>
            </a:r>
            <a:r>
              <a:rPr lang="en-GB" sz="2400" dirty="0">
                <a:effectLst/>
                <a:latin typeface="Calibri" panose="020F0502020204030204" pitchFamily="34" charset="0"/>
                <a:ea typeface="Calibri" panose="020F0502020204030204" pitchFamily="34" charset="0"/>
                <a:cs typeface="Times New Roman" panose="02020603050405020304" pitchFamily="18" charset="0"/>
              </a:rPr>
              <a:t>8.5</a:t>
            </a:r>
            <a:r>
              <a:rPr lang="en-GB" sz="2400"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GB" sz="2400" cap="none" dirty="0">
                <a:latin typeface="Calibri" panose="020F0502020204030204" pitchFamily="34" charset="0"/>
                <a:ea typeface="Calibri" panose="020F0502020204030204" pitchFamily="34" charset="0"/>
                <a:cs typeface="Calibri" panose="020F0502020204030204" pitchFamily="34" charset="0"/>
              </a:rPr>
              <a:t>C by the end of this century. </a:t>
            </a:r>
            <a:endParaRPr lang="en-GB" sz="2400" cap="none"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3">
            <a:extLst>
              <a:ext uri="{FF2B5EF4-FFF2-40B4-BE49-F238E27FC236}">
                <a16:creationId xmlns:a16="http://schemas.microsoft.com/office/drawing/2014/main" id="{C193E879-B711-443F-A7D2-649E7E23E7D4}"/>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3</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557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A49D7307-36F7-47F8-9931-AB5BAC7C43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 name="Rectangle 16">
            <a:extLst>
              <a:ext uri="{FF2B5EF4-FFF2-40B4-BE49-F238E27FC236}">
                <a16:creationId xmlns:a16="http://schemas.microsoft.com/office/drawing/2014/main" id="{22A1F095-40D4-4696-9718-1BDE047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71F83339-F5DE-41D0-9A16-69E711AFFE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9B4E11D-B0E0-4BFD-8D6A-E79C7F7953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Placeholder 7">
            <a:extLst>
              <a:ext uri="{FF2B5EF4-FFF2-40B4-BE49-F238E27FC236}">
                <a16:creationId xmlns:a16="http://schemas.microsoft.com/office/drawing/2014/main" id="{9DA0D17C-1B31-48EC-BDB6-CB0A97E85901}"/>
              </a:ext>
            </a:extLst>
          </p:cNvPr>
          <p:cNvPicPr>
            <a:picLocks noGrp="1" noChangeAspect="1"/>
          </p:cNvPicPr>
          <p:nvPr>
            <p:ph type="pic" idx="1"/>
          </p:nvPr>
        </p:nvPicPr>
        <p:blipFill rotWithShape="1">
          <a:blip r:embed="rId4"/>
          <a:srcRect l="3659" t="635" r="17201" b="-635"/>
          <a:stretch/>
        </p:blipFill>
        <p:spPr>
          <a:xfrm>
            <a:off x="8121446" y="10"/>
            <a:ext cx="4070555" cy="6857990"/>
          </a:xfrm>
          <a:prstGeom prst="rect">
            <a:avLst/>
          </a:prstGeom>
        </p:spPr>
      </p:pic>
      <p:sp>
        <p:nvSpPr>
          <p:cNvPr id="6" name="Text Placeholder 5">
            <a:extLst>
              <a:ext uri="{FF2B5EF4-FFF2-40B4-BE49-F238E27FC236}">
                <a16:creationId xmlns:a16="http://schemas.microsoft.com/office/drawing/2014/main" id="{515EF55E-03EA-4F6D-B58A-E7A4C8EF958C}"/>
              </a:ext>
            </a:extLst>
          </p:cNvPr>
          <p:cNvSpPr>
            <a:spLocks noGrp="1"/>
          </p:cNvSpPr>
          <p:nvPr>
            <p:ph type="body" sz="half" idx="2"/>
          </p:nvPr>
        </p:nvSpPr>
        <p:spPr>
          <a:xfrm>
            <a:off x="433906" y="466240"/>
            <a:ext cx="7474677" cy="6041561"/>
          </a:xfrm>
        </p:spPr>
        <p:txBody>
          <a:bodyPr vert="horz" lIns="91440" tIns="45720" rIns="91440" bIns="45720" rtlCol="0">
            <a:noAutofit/>
          </a:bodyPr>
          <a:lstStyle/>
          <a:p>
            <a:pPr algn="just">
              <a:lnSpc>
                <a:spcPct val="150000"/>
              </a:lnSpc>
              <a:spcAft>
                <a:spcPts val="800"/>
              </a:spcAft>
            </a:pPr>
            <a:r>
              <a:rPr lang="en-GB" sz="2200" cap="none" dirty="0">
                <a:latin typeface="Calibri" panose="020F0502020204030204" pitchFamily="34" charset="0"/>
                <a:ea typeface="Calibri" panose="020F0502020204030204" pitchFamily="34" charset="0"/>
                <a:cs typeface="Calibri" panose="020F0502020204030204" pitchFamily="34" charset="0"/>
              </a:rPr>
              <a:t>Global warming is caused by the emission of greenhouse gases like carbon dioxide, methane, chlorofluorocarbons and nitrous oxide. These gases cause an insulating effect on the climate which causes the atmosphere to trap heat and warm the earth. The actives of these gases on the climate affect the soil which in turns affect crop yield. With the world population expected to hit double by 2050, global food production would have to double to meet the need of the rising population. The threat to food security from climate change is a critical issue for sustainable agriculture and a sufficient number of businesses. Developing countries may be more at risk of food scarcity.</a:t>
            </a:r>
            <a:endParaRPr lang="aa-ET" sz="2200" cap="none" dirty="0">
              <a:effectLst/>
              <a:latin typeface="Calibri" panose="020F0502020204030204" pitchFamily="34" charset="0"/>
              <a:ea typeface="Calibri" panose="020F0502020204030204" pitchFamily="34" charset="0"/>
              <a:cs typeface="Calibri" panose="020F0502020204030204" pitchFamily="34" charset="0"/>
            </a:endParaRPr>
          </a:p>
        </p:txBody>
      </p:sp>
      <p:cxnSp>
        <p:nvCxnSpPr>
          <p:cNvPr id="23" name="Straight Connector 22">
            <a:extLst>
              <a:ext uri="{FF2B5EF4-FFF2-40B4-BE49-F238E27FC236}">
                <a16:creationId xmlns:a16="http://schemas.microsoft.com/office/drawing/2014/main" id="{FEB8E36E-2282-452A-A9D7-E38288D1C8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7460"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11" name="Slide Number Placeholder 3">
            <a:extLst>
              <a:ext uri="{FF2B5EF4-FFF2-40B4-BE49-F238E27FC236}">
                <a16:creationId xmlns:a16="http://schemas.microsoft.com/office/drawing/2014/main" id="{6F50BDCE-E5E2-4F57-B266-8CACC9DF2B11}"/>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4</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983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32AF732-3D71-4AC1-90B9-1B13C80C6D9C}"/>
              </a:ext>
            </a:extLst>
          </p:cNvPr>
          <p:cNvSpPr>
            <a:spLocks noGrp="1"/>
          </p:cNvSpPr>
          <p:nvPr>
            <p:ph type="body" sz="half" idx="2"/>
          </p:nvPr>
        </p:nvSpPr>
        <p:spPr>
          <a:xfrm>
            <a:off x="1087946" y="2311963"/>
            <a:ext cx="9725197" cy="3628870"/>
          </a:xfrm>
        </p:spPr>
        <p:txBody>
          <a:bodyPr>
            <a:noAutofit/>
          </a:bodyPr>
          <a:lstStyle/>
          <a:p>
            <a:pPr algn="l">
              <a:lnSpc>
                <a:spcPct val="150000"/>
              </a:lnSpc>
              <a:spcAft>
                <a:spcPts val="800"/>
              </a:spcAft>
            </a:pPr>
            <a:r>
              <a:rPr lang="en-GB" sz="2400" cap="none" dirty="0">
                <a:latin typeface="Calibri" panose="020F0502020204030204" pitchFamily="34" charset="0"/>
                <a:ea typeface="Calibri" panose="020F0502020204030204" pitchFamily="34" charset="0"/>
                <a:cs typeface="Calibri" panose="020F0502020204030204" pitchFamily="34" charset="0"/>
              </a:rPr>
              <a:t>The goal of this study is to perform an exploratory analysis on how the variables of climate change; temperature and rainfall pattern affect crop yields in four countries in Africa. The case study is Ghana, Kenya, Nigeria, and South Africa.</a:t>
            </a:r>
            <a:endParaRPr lang="aa-ET" sz="2400" cap="none"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3B38A14-4623-492C-8D36-9FDD52B87A85}"/>
              </a:ext>
            </a:extLst>
          </p:cNvPr>
          <p:cNvSpPr txBox="1"/>
          <p:nvPr/>
        </p:nvSpPr>
        <p:spPr>
          <a:xfrm>
            <a:off x="3048000" y="1390137"/>
            <a:ext cx="6096000" cy="523220"/>
          </a:xfrm>
          <a:prstGeom prst="rect">
            <a:avLst/>
          </a:prstGeom>
          <a:noFill/>
        </p:spPr>
        <p:txBody>
          <a:bodyPr wrap="square">
            <a:spAutoFit/>
          </a:bodyPr>
          <a:lstStyle/>
          <a:p>
            <a:r>
              <a:rPr lang="en-GB" sz="2800" b="1" dirty="0">
                <a:latin typeface="Calibri" panose="020F0502020204030204" pitchFamily="34" charset="0"/>
                <a:cs typeface="Calibri" panose="020F0502020204030204" pitchFamily="34" charset="0"/>
              </a:rPr>
              <a:t>Goal and objectives of the study</a:t>
            </a:r>
          </a:p>
        </p:txBody>
      </p:sp>
      <p:sp>
        <p:nvSpPr>
          <p:cNvPr id="5" name="TextBox 4">
            <a:extLst>
              <a:ext uri="{FF2B5EF4-FFF2-40B4-BE49-F238E27FC236}">
                <a16:creationId xmlns:a16="http://schemas.microsoft.com/office/drawing/2014/main" id="{B3A59452-F09C-49B7-A368-2DEF13EDB303}"/>
              </a:ext>
            </a:extLst>
          </p:cNvPr>
          <p:cNvSpPr txBox="1"/>
          <p:nvPr/>
        </p:nvSpPr>
        <p:spPr>
          <a:xfrm>
            <a:off x="1291091" y="2535783"/>
            <a:ext cx="1072061" cy="523220"/>
          </a:xfrm>
          <a:prstGeom prst="rect">
            <a:avLst/>
          </a:prstGeom>
          <a:noFill/>
        </p:spPr>
        <p:txBody>
          <a:bodyPr wrap="square">
            <a:spAutoFit/>
          </a:bodyPr>
          <a:lstStyle/>
          <a:p>
            <a:r>
              <a:rPr lang="en-GB" sz="2800" b="1" dirty="0">
                <a:latin typeface="Calibri" panose="020F0502020204030204" pitchFamily="34" charset="0"/>
                <a:cs typeface="Calibri" panose="020F0502020204030204" pitchFamily="34" charset="0"/>
              </a:rPr>
              <a:t>Goal</a:t>
            </a:r>
          </a:p>
        </p:txBody>
      </p:sp>
      <p:sp>
        <p:nvSpPr>
          <p:cNvPr id="6" name="Slide Number Placeholder 3">
            <a:extLst>
              <a:ext uri="{FF2B5EF4-FFF2-40B4-BE49-F238E27FC236}">
                <a16:creationId xmlns:a16="http://schemas.microsoft.com/office/drawing/2014/main" id="{CF8C552B-D688-43E6-93F3-C61DD5DACD2A}"/>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5</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560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32AF732-3D71-4AC1-90B9-1B13C80C6D9C}"/>
              </a:ext>
            </a:extLst>
          </p:cNvPr>
          <p:cNvSpPr>
            <a:spLocks noGrp="1"/>
          </p:cNvSpPr>
          <p:nvPr>
            <p:ph type="body" sz="half" idx="2"/>
          </p:nvPr>
        </p:nvSpPr>
        <p:spPr>
          <a:xfrm>
            <a:off x="1087946" y="2311963"/>
            <a:ext cx="9725197" cy="3628870"/>
          </a:xfrm>
        </p:spPr>
        <p:txBody>
          <a:bodyPr>
            <a:noAutofit/>
          </a:bodyPr>
          <a:lstStyle/>
          <a:p>
            <a:pPr marL="342900" lvl="0" indent="-342900" algn="just">
              <a:lnSpc>
                <a:spcPct val="150000"/>
              </a:lnSpc>
              <a:buFont typeface="Symbol" panose="05050102010706020507" pitchFamily="18" charset="2"/>
              <a:buChar char=""/>
            </a:pPr>
            <a:r>
              <a:rPr lang="en-GB" sz="2400" cap="none" dirty="0">
                <a:effectLst/>
                <a:latin typeface="Calibri" panose="020F0502020204030204" pitchFamily="34" charset="0"/>
                <a:ea typeface="Calibri" panose="020F0502020204030204" pitchFamily="34" charset="0"/>
                <a:cs typeface="Calibri" panose="020F0502020204030204" pitchFamily="34" charset="0"/>
              </a:rPr>
              <a:t>To determine the extent variations in temperature, affect crop yield in different countries.</a:t>
            </a:r>
            <a:endParaRPr lang="aa-ET" sz="24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spcAft>
                <a:spcPts val="800"/>
              </a:spcAft>
              <a:buFont typeface="Symbol" panose="05050102010706020507" pitchFamily="18" charset="2"/>
              <a:buChar char=""/>
            </a:pPr>
            <a:r>
              <a:rPr lang="en-GB" sz="2400" cap="none" dirty="0">
                <a:effectLst/>
                <a:latin typeface="Calibri" panose="020F0502020204030204" pitchFamily="34" charset="0"/>
                <a:ea typeface="Calibri" panose="020F0502020204030204" pitchFamily="34" charset="0"/>
                <a:cs typeface="Calibri" panose="020F0502020204030204" pitchFamily="34" charset="0"/>
              </a:rPr>
              <a:t>To determine the extent variations in rainfall patterns, affect crop yield in different countries.</a:t>
            </a:r>
            <a:endParaRPr lang="aa-ET" sz="2400" cap="none"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3A59452-F09C-49B7-A368-2DEF13EDB303}"/>
              </a:ext>
            </a:extLst>
          </p:cNvPr>
          <p:cNvSpPr txBox="1"/>
          <p:nvPr/>
        </p:nvSpPr>
        <p:spPr>
          <a:xfrm>
            <a:off x="1466189" y="1968219"/>
            <a:ext cx="2317535" cy="523220"/>
          </a:xfrm>
          <a:prstGeom prst="rect">
            <a:avLst/>
          </a:prstGeom>
          <a:noFill/>
        </p:spPr>
        <p:txBody>
          <a:bodyPr wrap="square">
            <a:spAutoFit/>
          </a:bodyPr>
          <a:lstStyle/>
          <a:p>
            <a:r>
              <a:rPr lang="en-GB" sz="2800" b="1" dirty="0">
                <a:latin typeface="Calibri" panose="020F0502020204030204" pitchFamily="34" charset="0"/>
                <a:cs typeface="Calibri" panose="020F0502020204030204" pitchFamily="34" charset="0"/>
              </a:rPr>
              <a:t>Objectives</a:t>
            </a:r>
          </a:p>
        </p:txBody>
      </p:sp>
      <p:sp>
        <p:nvSpPr>
          <p:cNvPr id="6" name="Slide Number Placeholder 3">
            <a:extLst>
              <a:ext uri="{FF2B5EF4-FFF2-40B4-BE49-F238E27FC236}">
                <a16:creationId xmlns:a16="http://schemas.microsoft.com/office/drawing/2014/main" id="{3F121A94-AEFE-4BEF-A6B1-4A16F1CA3A90}"/>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6</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622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vector graphics&#10;&#10;Description automatically generated">
            <a:extLst>
              <a:ext uri="{FF2B5EF4-FFF2-40B4-BE49-F238E27FC236}">
                <a16:creationId xmlns:a16="http://schemas.microsoft.com/office/drawing/2014/main" id="{A4EA8384-E4DB-4347-8238-9865C720000F}"/>
              </a:ext>
            </a:extLst>
          </p:cNvPr>
          <p:cNvPicPr>
            <a:picLocks noChangeAspect="1"/>
          </p:cNvPicPr>
          <p:nvPr/>
        </p:nvPicPr>
        <p:blipFill>
          <a:blip r:embed="rId2"/>
          <a:stretch>
            <a:fillRect/>
          </a:stretch>
        </p:blipFill>
        <p:spPr>
          <a:xfrm>
            <a:off x="10187456" y="4931923"/>
            <a:ext cx="1950720" cy="1877436"/>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Text Placeholder 8">
            <a:extLst>
              <a:ext uri="{FF2B5EF4-FFF2-40B4-BE49-F238E27FC236}">
                <a16:creationId xmlns:a16="http://schemas.microsoft.com/office/drawing/2014/main" id="{932AF732-3D71-4AC1-90B9-1B13C80C6D9C}"/>
              </a:ext>
            </a:extLst>
          </p:cNvPr>
          <p:cNvSpPr>
            <a:spLocks noGrp="1"/>
          </p:cNvSpPr>
          <p:nvPr>
            <p:ph type="body" sz="half" idx="2"/>
          </p:nvPr>
        </p:nvSpPr>
        <p:spPr>
          <a:xfrm>
            <a:off x="944255" y="1334621"/>
            <a:ext cx="10364452" cy="4496494"/>
          </a:xfrm>
        </p:spPr>
        <p:txBody>
          <a:bodyPr>
            <a:noAutofit/>
          </a:bodyPr>
          <a:lstStyle/>
          <a:p>
            <a:pPr algn="just">
              <a:lnSpc>
                <a:spcPct val="150000"/>
              </a:lnSpc>
              <a:spcAft>
                <a:spcPts val="800"/>
              </a:spcAft>
            </a:pPr>
            <a:r>
              <a:rPr lang="en-GB" sz="2400" b="1" cap="none" dirty="0">
                <a:latin typeface="Calibri" panose="020F0502020204030204" pitchFamily="34" charset="0"/>
                <a:ea typeface="Calibri" panose="020F0502020204030204" pitchFamily="34" charset="0"/>
                <a:cs typeface="Calibri" panose="020F0502020204030204" pitchFamily="34" charset="0"/>
              </a:rPr>
              <a:t>    </a:t>
            </a:r>
            <a:r>
              <a:rPr lang="en-GB" sz="2800" b="1" cap="none" dirty="0">
                <a:effectLst/>
                <a:latin typeface="Calibri" panose="020F0502020204030204" pitchFamily="34" charset="0"/>
                <a:ea typeface="Calibri" panose="020F0502020204030204" pitchFamily="34" charset="0"/>
                <a:cs typeface="Calibri" panose="020F0502020204030204" pitchFamily="34" charset="0"/>
              </a:rPr>
              <a:t>Hypothesis:</a:t>
            </a:r>
          </a:p>
          <a:p>
            <a:pPr algn="just">
              <a:lnSpc>
                <a:spcPct val="150000"/>
              </a:lnSpc>
              <a:spcAft>
                <a:spcPts val="800"/>
              </a:spcAft>
            </a:pPr>
            <a:r>
              <a:rPr lang="en-GB" sz="2400" cap="none" dirty="0">
                <a:effectLst/>
                <a:latin typeface="Calibri" panose="020F0502020204030204" pitchFamily="34" charset="0"/>
                <a:ea typeface="Calibri" panose="020F0502020204030204" pitchFamily="34" charset="0"/>
                <a:cs typeface="Calibri" panose="020F0502020204030204" pitchFamily="34" charset="0"/>
              </a:rPr>
              <a:t>Does climate change have an effect on crop production in developing countries?</a:t>
            </a:r>
            <a:endParaRPr lang="aa-ET" sz="2400" cap="none"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50000"/>
              </a:lnSpc>
              <a:spcAft>
                <a:spcPts val="800"/>
              </a:spcAft>
            </a:pPr>
            <a:r>
              <a:rPr lang="en-GB" sz="2800" b="1" cap="none" dirty="0">
                <a:effectLst/>
                <a:latin typeface="Calibri" panose="020F0502020204030204" pitchFamily="34" charset="0"/>
                <a:ea typeface="Calibri" panose="020F0502020204030204" pitchFamily="34" charset="0"/>
                <a:cs typeface="Calibri" panose="020F0502020204030204" pitchFamily="34" charset="0"/>
              </a:rPr>
              <a:t>Research questions:</a:t>
            </a:r>
            <a:endParaRPr lang="aa-ET" sz="28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n-GB" sz="2400" cap="none" dirty="0">
                <a:effectLst/>
                <a:latin typeface="Calibri" panose="020F0502020204030204" pitchFamily="34" charset="0"/>
                <a:ea typeface="Calibri" panose="020F0502020204030204" pitchFamily="34" charset="0"/>
                <a:cs typeface="Calibri" panose="020F0502020204030204" pitchFamily="34" charset="0"/>
              </a:rPr>
              <a:t>Is there a correlation between an increase in temperature and crop yield? </a:t>
            </a:r>
            <a:endParaRPr lang="aa-ET" sz="24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spcAft>
                <a:spcPts val="800"/>
              </a:spcAft>
              <a:buFont typeface="Symbol" panose="05050102010706020507" pitchFamily="18" charset="2"/>
              <a:buChar char=""/>
            </a:pPr>
            <a:r>
              <a:rPr lang="en-GB" sz="2400" cap="none" dirty="0">
                <a:effectLst/>
                <a:latin typeface="Calibri" panose="020F0502020204030204" pitchFamily="34" charset="0"/>
                <a:ea typeface="Calibri" panose="020F0502020204030204" pitchFamily="34" charset="0"/>
                <a:cs typeface="Calibri" panose="020F0502020204030204" pitchFamily="34" charset="0"/>
              </a:rPr>
              <a:t>Does the amount of rain fall affect crop yield in developing regions?</a:t>
            </a:r>
            <a:endParaRPr lang="aa-ET" sz="2400" cap="none" dirty="0">
              <a:effectLst/>
              <a:latin typeface="Calibri" panose="020F0502020204030204" pitchFamily="34" charset="0"/>
              <a:ea typeface="Calibri" panose="020F0502020204030204" pitchFamily="34" charset="0"/>
              <a:cs typeface="Calibri" panose="020F0502020204030204" pitchFamily="34" charset="0"/>
            </a:endParaRPr>
          </a:p>
          <a:p>
            <a:endParaRPr lang="aa-ET" sz="2400" cap="none" dirty="0">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2DCD5C84-B360-422D-A2B1-7D60432E061D}"/>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7</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453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0B5471-407A-4694-8FF1-4964D62495CE}"/>
              </a:ext>
            </a:extLst>
          </p:cNvPr>
          <p:cNvSpPr>
            <a:spLocks noGrp="1"/>
          </p:cNvSpPr>
          <p:nvPr>
            <p:ph type="body" sz="half" idx="2"/>
          </p:nvPr>
        </p:nvSpPr>
        <p:spPr>
          <a:xfrm>
            <a:off x="1262118" y="1084242"/>
            <a:ext cx="9609082" cy="5062551"/>
          </a:xfrm>
        </p:spPr>
        <p:txBody>
          <a:bodyPr>
            <a:noAutofit/>
          </a:bodyPr>
          <a:lstStyle/>
          <a:p>
            <a:pPr algn="l"/>
            <a:r>
              <a:rPr lang="en-GB" sz="2400" cap="none" dirty="0">
                <a:latin typeface="Calibri" panose="020F0502020204030204" pitchFamily="34" charset="0"/>
                <a:cs typeface="Calibri" panose="020F0502020204030204" pitchFamily="34" charset="0"/>
              </a:rPr>
              <a:t>To ensure a correlative conclusion, we used common crops found in the countries selected. The crops include the following:</a:t>
            </a:r>
          </a:p>
          <a:p>
            <a:pPr marL="457200" indent="-457200" algn="l">
              <a:buFont typeface="+mj-lt"/>
              <a:buAutoNum type="arabicPeriod"/>
            </a:pPr>
            <a:r>
              <a:rPr lang="en-GB" sz="2400" cap="none" dirty="0">
                <a:latin typeface="Calibri" panose="020F0502020204030204" pitchFamily="34" charset="0"/>
                <a:cs typeface="Calibri" panose="020F0502020204030204" pitchFamily="34" charset="0"/>
              </a:rPr>
              <a:t>Rice</a:t>
            </a:r>
          </a:p>
          <a:p>
            <a:pPr marL="457200" indent="-457200" algn="l">
              <a:buFont typeface="+mj-lt"/>
              <a:buAutoNum type="arabicPeriod"/>
            </a:pPr>
            <a:r>
              <a:rPr lang="en-GB" sz="2400" cap="none" dirty="0">
                <a:latin typeface="Calibri" panose="020F0502020204030204" pitchFamily="34" charset="0"/>
                <a:cs typeface="Calibri" panose="020F0502020204030204" pitchFamily="34" charset="0"/>
              </a:rPr>
              <a:t>Maize</a:t>
            </a:r>
          </a:p>
          <a:p>
            <a:pPr marL="457200" indent="-457200" algn="l">
              <a:buFont typeface="+mj-lt"/>
              <a:buAutoNum type="arabicPeriod"/>
            </a:pPr>
            <a:r>
              <a:rPr lang="en-GB" sz="2400" cap="none" dirty="0">
                <a:latin typeface="Calibri" panose="020F0502020204030204" pitchFamily="34" charset="0"/>
                <a:cs typeface="Calibri" panose="020F0502020204030204" pitchFamily="34" charset="0"/>
              </a:rPr>
              <a:t>Cotton</a:t>
            </a:r>
          </a:p>
          <a:p>
            <a:pPr marL="457200" indent="-457200" algn="l">
              <a:buFont typeface="+mj-lt"/>
              <a:buAutoNum type="arabicPeriod"/>
            </a:pPr>
            <a:r>
              <a:rPr lang="en-GB" sz="2400" cap="none" dirty="0">
                <a:latin typeface="Calibri" panose="020F0502020204030204" pitchFamily="34" charset="0"/>
                <a:cs typeface="Calibri" panose="020F0502020204030204" pitchFamily="34" charset="0"/>
              </a:rPr>
              <a:t>Sugarcane</a:t>
            </a:r>
          </a:p>
          <a:p>
            <a:pPr marL="457200" indent="-457200" algn="l">
              <a:buFont typeface="+mj-lt"/>
              <a:buAutoNum type="arabicPeriod"/>
            </a:pPr>
            <a:r>
              <a:rPr lang="en-GB" sz="2400" cap="none" dirty="0">
                <a:latin typeface="Calibri" panose="020F0502020204030204" pitchFamily="34" charset="0"/>
                <a:cs typeface="Calibri" panose="020F0502020204030204" pitchFamily="34" charset="0"/>
              </a:rPr>
              <a:t>Millet</a:t>
            </a:r>
          </a:p>
          <a:p>
            <a:pPr algn="l"/>
            <a:r>
              <a:rPr lang="en-GB" sz="2400" cap="none" dirty="0">
                <a:latin typeface="Calibri" panose="020F0502020204030204" pitchFamily="34" charset="0"/>
                <a:cs typeface="Calibri" panose="020F0502020204030204" pitchFamily="34" charset="0"/>
              </a:rPr>
              <a:t>Data was mined, collected, cleaned and visualized from the year 2010 to 2018.</a:t>
            </a:r>
            <a:endParaRPr lang="aa-ET" sz="2400" cap="none"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BF3BD77-47D2-4082-897B-E50A068A1597}"/>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8</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091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913774" y="609599"/>
            <a:ext cx="10364452" cy="1233715"/>
          </a:xfrm>
        </p:spPr>
        <p:txBody>
          <a:bodyPr/>
          <a:lstStyle/>
          <a:p>
            <a:r>
              <a:rPr lang="en-GB" dirty="0">
                <a:latin typeface="Calibri" panose="020F0502020204030204" pitchFamily="34" charset="0"/>
                <a:cs typeface="Calibri" panose="020F0502020204030204" pitchFamily="34" charset="0"/>
              </a:rPr>
              <a:t>Annual crop YIELD GAP</a:t>
            </a:r>
            <a:endParaRPr lang="aa-ET"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913775" y="1734636"/>
            <a:ext cx="10364452" cy="2391103"/>
          </a:xfrm>
        </p:spPr>
        <p:txBody>
          <a:bodyPr>
            <a:noAutofit/>
          </a:bodyPr>
          <a:lstStyle/>
          <a:p>
            <a:r>
              <a:rPr lang="en-GB" sz="2400" cap="none" dirty="0">
                <a:latin typeface="Calibri" panose="020F0502020204030204" pitchFamily="34" charset="0"/>
                <a:cs typeface="Calibri" panose="020F0502020204030204" pitchFamily="34" charset="0"/>
              </a:rPr>
              <a:t>Crop yield gap is the difference between yield potential and average farmers yield over a specified area or period of time i.e. the higher the yield gap the lower the production. Factors that affect crop yield gap include flood, drought caused by climatic changes. </a:t>
            </a:r>
            <a:endParaRPr lang="aa-ET" sz="2400" b="1" cap="none" dirty="0">
              <a:latin typeface="Calibri" panose="020F0502020204030204" pitchFamily="34" charset="0"/>
              <a:cs typeface="Calibri" panose="020F0502020204030204" pitchFamily="34" charset="0"/>
            </a:endParaRPr>
          </a:p>
        </p:txBody>
      </p:sp>
      <p:sp>
        <p:nvSpPr>
          <p:cNvPr id="4" name="Text Placeholder 2">
            <a:extLst>
              <a:ext uri="{FF2B5EF4-FFF2-40B4-BE49-F238E27FC236}">
                <a16:creationId xmlns:a16="http://schemas.microsoft.com/office/drawing/2014/main" id="{EFD691DA-A1AC-4BF3-8829-71AE17693907}"/>
              </a:ext>
            </a:extLst>
          </p:cNvPr>
          <p:cNvSpPr txBox="1">
            <a:spLocks/>
          </p:cNvSpPr>
          <p:nvPr/>
        </p:nvSpPr>
        <p:spPr>
          <a:xfrm>
            <a:off x="908515" y="4220333"/>
            <a:ext cx="10364452" cy="1586380"/>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r>
              <a:rPr lang="en-GB" sz="2400" cap="none" dirty="0">
                <a:latin typeface="Calibri" panose="020F0502020204030204" pitchFamily="34" charset="0"/>
                <a:cs typeface="Calibri" panose="020F0502020204030204" pitchFamily="34" charset="0"/>
              </a:rPr>
              <a:t>After the database was retrieved and sorted. Analysis and visualization was carried out on the annual production of the selected crops</a:t>
            </a:r>
            <a:r>
              <a:rPr lang="en-GB" sz="2400" cap="none" dirty="0">
                <a:solidFill>
                  <a:srgbClr val="000000"/>
                </a:solidFill>
                <a:latin typeface="Calibri" panose="020F0502020204030204" pitchFamily="34" charset="0"/>
                <a:cs typeface="Calibri" panose="020F0502020204030204" pitchFamily="34" charset="0"/>
              </a:rPr>
              <a:t> </a:t>
            </a:r>
            <a:r>
              <a:rPr lang="en-GB" sz="2400" b="1" cap="none" dirty="0">
                <a:solidFill>
                  <a:srgbClr val="000000"/>
                </a:solidFill>
                <a:latin typeface="Calibri" panose="020F0502020204030204" pitchFamily="34" charset="0"/>
                <a:cs typeface="Calibri" panose="020F0502020204030204" pitchFamily="34" charset="0"/>
              </a:rPr>
              <a:t>rice, maize, cotton, sugarcane and millet </a:t>
            </a:r>
            <a:r>
              <a:rPr lang="en-GB" sz="2400" cap="none" dirty="0">
                <a:solidFill>
                  <a:srgbClr val="000000"/>
                </a:solidFill>
                <a:latin typeface="Calibri" panose="020F0502020204030204" pitchFamily="34" charset="0"/>
                <a:cs typeface="Calibri" panose="020F0502020204030204" pitchFamily="34" charset="0"/>
              </a:rPr>
              <a:t>among the 4 countries </a:t>
            </a:r>
            <a:r>
              <a:rPr lang="en-GB" sz="2400" cap="none" dirty="0">
                <a:latin typeface="Calibri" panose="020F0502020204030204" pitchFamily="34" charset="0"/>
                <a:cs typeface="Calibri" panose="020F0502020204030204" pitchFamily="34" charset="0"/>
              </a:rPr>
              <a:t>within the year of </a:t>
            </a:r>
            <a:r>
              <a:rPr lang="en-GB" sz="2400" b="1" cap="none" dirty="0">
                <a:latin typeface="Calibri" panose="020F0502020204030204" pitchFamily="34" charset="0"/>
                <a:cs typeface="Calibri" panose="020F0502020204030204" pitchFamily="34" charset="0"/>
              </a:rPr>
              <a:t>2010 – 2018.</a:t>
            </a:r>
            <a:endParaRPr lang="aa-ET" sz="2400" b="1" cap="none" dirty="0">
              <a:latin typeface="Calibri" panose="020F0502020204030204" pitchFamily="34" charset="0"/>
              <a:cs typeface="Calibri" panose="020F0502020204030204" pitchFamily="34" charset="0"/>
            </a:endParaRPr>
          </a:p>
        </p:txBody>
      </p:sp>
      <p:sp>
        <p:nvSpPr>
          <p:cNvPr id="6" name="Slide Number Placeholder 3">
            <a:extLst>
              <a:ext uri="{FF2B5EF4-FFF2-40B4-BE49-F238E27FC236}">
                <a16:creationId xmlns:a16="http://schemas.microsoft.com/office/drawing/2014/main" id="{74FB7754-8362-4632-8A70-7FDA9C022B95}"/>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9</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73461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B480CE30C84A4FAAA900A6484BF433" ma:contentTypeVersion="12" ma:contentTypeDescription="Create a new document." ma:contentTypeScope="" ma:versionID="ab625e10062d0a25b9d71ff974622dfe">
  <xsd:schema xmlns:xsd="http://www.w3.org/2001/XMLSchema" xmlns:xs="http://www.w3.org/2001/XMLSchema" xmlns:p="http://schemas.microsoft.com/office/2006/metadata/properties" xmlns:ns2="c6868e1e-5f3f-4c6d-b4db-ad66d24b6e16" xmlns:ns3="085f1ba3-0b4f-4f9b-a2b6-8bc923661bf4" targetNamespace="http://schemas.microsoft.com/office/2006/metadata/properties" ma:root="true" ma:fieldsID="5212e5fd586ace6519527e33a5dca632" ns2:_="" ns3:_="">
    <xsd:import namespace="c6868e1e-5f3f-4c6d-b4db-ad66d24b6e16"/>
    <xsd:import namespace="085f1ba3-0b4f-4f9b-a2b6-8bc923661bf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868e1e-5f3f-4c6d-b4db-ad66d24b6e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5f1ba3-0b4f-4f9b-a2b6-8bc923661bf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17F0A7-1AB7-4036-A74D-7C83FCA4A45B}">
  <ds:schemaRefs>
    <ds:schemaRef ds:uri="http://schemas.microsoft.com/sharepoint/v3/contenttype/forms"/>
  </ds:schemaRefs>
</ds:datastoreItem>
</file>

<file path=customXml/itemProps2.xml><?xml version="1.0" encoding="utf-8"?>
<ds:datastoreItem xmlns:ds="http://schemas.openxmlformats.org/officeDocument/2006/customXml" ds:itemID="{653E720B-2CE9-4B61-AB1A-D082DF84E3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868e1e-5f3f-4c6d-b4db-ad66d24b6e16"/>
    <ds:schemaRef ds:uri="085f1ba3-0b4f-4f9b-a2b6-8bc923661b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778D53-24EC-4AE9-B74A-FA3D766A7FC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1123</TotalTime>
  <Words>1243</Words>
  <Application>Microsoft Office PowerPoint</Application>
  <PresentationFormat>Widescreen</PresentationFormat>
  <Paragraphs>95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Symbol</vt:lpstr>
      <vt:lpstr>Tw Cen MT</vt:lpstr>
      <vt:lpstr>Wingdings</vt:lpstr>
      <vt:lpstr>Droplet</vt:lpstr>
      <vt:lpstr>Climate change and its effect on crop yield in developing countries</vt:lpstr>
      <vt:lpstr>PowerPoint Presentation</vt:lpstr>
      <vt:lpstr>INtroduction</vt:lpstr>
      <vt:lpstr>PowerPoint Presentation</vt:lpstr>
      <vt:lpstr>PowerPoint Presentation</vt:lpstr>
      <vt:lpstr>PowerPoint Presentation</vt:lpstr>
      <vt:lpstr>PowerPoint Presentation</vt:lpstr>
      <vt:lpstr>PowerPoint Presentation</vt:lpstr>
      <vt:lpstr>Annual crop YIELD GAP</vt:lpstr>
      <vt:lpstr>PowerPoint Presentation</vt:lpstr>
      <vt:lpstr>PowerPoint Presentation</vt:lpstr>
      <vt:lpstr>PowerPoint Presentation</vt:lpstr>
      <vt:lpstr>PowerPoint Presentation</vt:lpstr>
      <vt:lpstr>ANNUAL Average temperature</vt:lpstr>
      <vt:lpstr>PowerPoint Presentation</vt:lpstr>
      <vt:lpstr>Average temperature</vt:lpstr>
      <vt:lpstr>Annual AVERAGE temperature Vs crop yield</vt:lpstr>
      <vt:lpstr>PowerPoint Presentation</vt:lpstr>
      <vt:lpstr>PowerPoint Presentation</vt:lpstr>
      <vt:lpstr>Annual Rainfall Vs and crop yield</vt:lpstr>
      <vt:lpstr>PowerPoint Presentation</vt:lpstr>
      <vt:lpstr>OBSERVATIONS </vt:lpstr>
      <vt:lpstr>CONCLUSIONS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and its effect on crop yield in developing countries</dc:title>
  <dc:creator>788</dc:creator>
  <cp:lastModifiedBy>788</cp:lastModifiedBy>
  <cp:revision>50</cp:revision>
  <dcterms:created xsi:type="dcterms:W3CDTF">2021-06-19T12:04:51Z</dcterms:created>
  <dcterms:modified xsi:type="dcterms:W3CDTF">2021-06-23T06:43:56Z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0x010100D2B480CE30C84A4FAAA900A6484BF433</vt:lpwstr>
  </property>
</Properties>
</file>