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86" r:id="rId6"/>
    <p:sldId id="257" r:id="rId7"/>
    <p:sldId id="258" r:id="rId8"/>
    <p:sldId id="259" r:id="rId9"/>
    <p:sldId id="261" r:id="rId10"/>
    <p:sldId id="271" r:id="rId11"/>
    <p:sldId id="287" r:id="rId12"/>
    <p:sldId id="272" r:id="rId13"/>
    <p:sldId id="285" r:id="rId14"/>
    <p:sldId id="260" r:id="rId15"/>
    <p:sldId id="275" r:id="rId16"/>
    <p:sldId id="277" r:id="rId17"/>
    <p:sldId id="278" r:id="rId18"/>
    <p:sldId id="279" r:id="rId19"/>
    <p:sldId id="280" r:id="rId20"/>
    <p:sldId id="281" r:id="rId21"/>
    <p:sldId id="273" r:id="rId22"/>
    <p:sldId id="274" r:id="rId23"/>
    <p:sldId id="276" r:id="rId24"/>
    <p:sldId id="262" r:id="rId25"/>
    <p:sldId id="284" r:id="rId26"/>
    <p:sldId id="283" r:id="rId27"/>
    <p:sldId id="264" r:id="rId28"/>
    <p:sldId id="270" r:id="rId29"/>
    <p:sldId id="26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3613" autoAdjust="0"/>
  </p:normalViewPr>
  <p:slideViewPr>
    <p:cSldViewPr snapToGrid="0">
      <p:cViewPr varScale="1">
        <p:scale>
          <a:sx n="67" d="100"/>
          <a:sy n="67"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6596E2-682E-48FB-942A-CA34AE058F8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61883A2-0EBB-4CDF-B03D-BC7DB5CC8E63}">
      <dgm:prSet/>
      <dgm:spPr/>
      <dgm:t>
        <a:bodyPr/>
        <a:lstStyle/>
        <a:p>
          <a:pPr>
            <a:lnSpc>
              <a:spcPct val="100000"/>
            </a:lnSpc>
          </a:pPr>
          <a:r>
            <a:rPr lang="en-US" b="1">
              <a:solidFill>
                <a:schemeClr val="bg1"/>
              </a:solidFill>
              <a:latin typeface="Times New Roman" panose="02020603050405020304" pitchFamily="18" charset="0"/>
              <a:cs typeface="Times New Roman" panose="02020603050405020304" pitchFamily="18" charset="0"/>
            </a:rPr>
            <a:t>Problem statement</a:t>
          </a:r>
        </a:p>
      </dgm:t>
    </dgm:pt>
    <dgm:pt modelId="{DFC083F3-40C0-4E44-AF04-92C565995CFD}" type="parTrans" cxnId="{47F0F463-D4B0-4944-A792-40BF55A1BDD1}">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29E209A9-602D-467D-8121-1B0ABA4B3A00}" type="sibTrans" cxnId="{47F0F463-D4B0-4944-A792-40BF55A1BDD1}">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489DF7B3-1751-44B0-856B-15868B459205}">
      <dgm:prSet/>
      <dgm:spPr/>
      <dgm:t>
        <a:bodyPr/>
        <a:lstStyle/>
        <a:p>
          <a:pPr>
            <a:lnSpc>
              <a:spcPct val="100000"/>
            </a:lnSpc>
          </a:pPr>
          <a:r>
            <a:rPr lang="en-US" b="1">
              <a:solidFill>
                <a:schemeClr val="bg1"/>
              </a:solidFill>
              <a:latin typeface="Times New Roman" panose="02020603050405020304" pitchFamily="18" charset="0"/>
              <a:cs typeface="Times New Roman" panose="02020603050405020304" pitchFamily="18" charset="0"/>
            </a:rPr>
            <a:t>Objectives</a:t>
          </a:r>
        </a:p>
      </dgm:t>
    </dgm:pt>
    <dgm:pt modelId="{A29D2D18-27C9-4F7B-9B7C-32DAA5912B7A}" type="parTrans" cxnId="{855DD0EB-5535-4C45-94C3-7A5B40F9820D}">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BCC69106-8167-4818-BEB0-B01DEDB66FE5}" type="sibTrans" cxnId="{855DD0EB-5535-4C45-94C3-7A5B40F9820D}">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1C8F9F8D-2430-4C45-8C8A-79154B4193C7}">
      <dgm:prSet/>
      <dgm:spPr/>
      <dgm:t>
        <a:bodyPr/>
        <a:lstStyle/>
        <a:p>
          <a:pPr>
            <a:lnSpc>
              <a:spcPct val="100000"/>
            </a:lnSpc>
          </a:pPr>
          <a:r>
            <a:rPr lang="en-US" b="1" dirty="0">
              <a:solidFill>
                <a:schemeClr val="bg1"/>
              </a:solidFill>
              <a:latin typeface="Times New Roman" panose="02020603050405020304" pitchFamily="18" charset="0"/>
              <a:cs typeface="Times New Roman" panose="02020603050405020304" pitchFamily="18" charset="0"/>
            </a:rPr>
            <a:t>Approach and model development</a:t>
          </a:r>
        </a:p>
      </dgm:t>
    </dgm:pt>
    <dgm:pt modelId="{0EAA3D47-7821-41FC-BB40-AE51C441FBEA}" type="parTrans" cxnId="{7EF9B52B-9445-4EF2-838E-6BF5DA853257}">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C35C06C7-4E4B-46AF-B0C6-6FB03AE4C36E}" type="sibTrans" cxnId="{7EF9B52B-9445-4EF2-838E-6BF5DA853257}">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466CE124-84F2-4928-8876-22B5B60BBC08}">
      <dgm:prSet/>
      <dgm:spPr/>
      <dgm:t>
        <a:bodyPr/>
        <a:lstStyle/>
        <a:p>
          <a:pPr>
            <a:lnSpc>
              <a:spcPct val="100000"/>
            </a:lnSpc>
          </a:pPr>
          <a:r>
            <a:rPr lang="en-US" b="1">
              <a:solidFill>
                <a:schemeClr val="bg1"/>
              </a:solidFill>
              <a:latin typeface="Times New Roman" panose="02020603050405020304" pitchFamily="18" charset="0"/>
              <a:cs typeface="Times New Roman" panose="02020603050405020304" pitchFamily="18" charset="0"/>
            </a:rPr>
            <a:t>Results and findings</a:t>
          </a:r>
        </a:p>
      </dgm:t>
    </dgm:pt>
    <dgm:pt modelId="{FD5D356E-9572-4C78-B3C9-55D71334AECF}" type="parTrans" cxnId="{22EDD2F3-65B6-4219-B0DF-D55A162A3E55}">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BC7B0DA7-C46B-4F7B-9447-46B96D0C2698}" type="sibTrans" cxnId="{22EDD2F3-65B6-4219-B0DF-D55A162A3E55}">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83C3ADD0-AE6F-437E-9D72-9966C7D12BDA}">
      <dgm:prSet/>
      <dgm:spPr/>
      <dgm:t>
        <a:bodyPr/>
        <a:lstStyle/>
        <a:p>
          <a:pPr>
            <a:lnSpc>
              <a:spcPct val="100000"/>
            </a:lnSpc>
          </a:pPr>
          <a:r>
            <a:rPr lang="en-US" b="1">
              <a:solidFill>
                <a:schemeClr val="bg1"/>
              </a:solidFill>
              <a:latin typeface="Times New Roman" panose="02020603050405020304" pitchFamily="18" charset="0"/>
              <a:cs typeface="Times New Roman" panose="02020603050405020304" pitchFamily="18" charset="0"/>
            </a:rPr>
            <a:t>Conclusion</a:t>
          </a:r>
        </a:p>
      </dgm:t>
    </dgm:pt>
    <dgm:pt modelId="{959A1DE8-DBC0-4E2E-B2F4-24DE0092BF50}" type="parTrans" cxnId="{1EB61B99-73C2-40C9-9DF5-BBE50BAB633C}">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C27C7A70-A05B-4C59-8E0C-6914293DF742}" type="sibTrans" cxnId="{1EB61B99-73C2-40C9-9DF5-BBE50BAB633C}">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EF342CE1-4E33-4866-B8C0-2335A59A87D4}">
      <dgm:prSet/>
      <dgm:spPr/>
      <dgm:t>
        <a:bodyPr/>
        <a:lstStyle/>
        <a:p>
          <a:pPr>
            <a:lnSpc>
              <a:spcPct val="100000"/>
            </a:lnSpc>
          </a:pPr>
          <a:r>
            <a:rPr lang="en-US" b="1">
              <a:solidFill>
                <a:schemeClr val="bg1"/>
              </a:solidFill>
              <a:latin typeface="Times New Roman" panose="02020603050405020304" pitchFamily="18" charset="0"/>
              <a:cs typeface="Times New Roman" panose="02020603050405020304" pitchFamily="18" charset="0"/>
            </a:rPr>
            <a:t>References</a:t>
          </a:r>
        </a:p>
      </dgm:t>
    </dgm:pt>
    <dgm:pt modelId="{58A85BF8-D93A-4140-A811-3C285A42434C}" type="parTrans" cxnId="{EC891DD2-1EF1-44AB-A5F1-FB1141FE922C}">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E7D21E77-4954-4E79-9CBC-7BF8698271CA}" type="sibTrans" cxnId="{EC891DD2-1EF1-44AB-A5F1-FB1141FE922C}">
      <dgm:prSet/>
      <dgm:spPr/>
      <dgm:t>
        <a:bodyPr/>
        <a:lstStyle/>
        <a:p>
          <a:endParaRPr lang="en-US" b="1">
            <a:solidFill>
              <a:schemeClr val="bg1"/>
            </a:solidFill>
            <a:latin typeface="Times New Roman" panose="02020603050405020304" pitchFamily="18" charset="0"/>
            <a:cs typeface="Times New Roman" panose="02020603050405020304" pitchFamily="18" charset="0"/>
          </a:endParaRPr>
        </a:p>
      </dgm:t>
    </dgm:pt>
    <dgm:pt modelId="{597C7692-025F-4F5A-812F-D29E2AD9C9B4}" type="pres">
      <dgm:prSet presAssocID="{FF6596E2-682E-48FB-942A-CA34AE058F82}" presName="root" presStyleCnt="0">
        <dgm:presLayoutVars>
          <dgm:dir/>
          <dgm:resizeHandles val="exact"/>
        </dgm:presLayoutVars>
      </dgm:prSet>
      <dgm:spPr/>
    </dgm:pt>
    <dgm:pt modelId="{384C1200-2015-4665-9BB2-CB2CBEB568A5}" type="pres">
      <dgm:prSet presAssocID="{A61883A2-0EBB-4CDF-B03D-BC7DB5CC8E63}" presName="compNode" presStyleCnt="0"/>
      <dgm:spPr/>
    </dgm:pt>
    <dgm:pt modelId="{9F2B0CB0-EA48-4D49-9F95-0EA26905EFBB}" type="pres">
      <dgm:prSet presAssocID="{A61883A2-0EBB-4CDF-B03D-BC7DB5CC8E63}" presName="bgRect" presStyleLbl="bgShp" presStyleIdx="0" presStyleCnt="6" custLinFactNeighborY="9528"/>
      <dgm:spPr/>
    </dgm:pt>
    <dgm:pt modelId="{254D2FDE-1500-448F-8BB4-D666C0374402}" type="pres">
      <dgm:prSet presAssocID="{A61883A2-0EBB-4CDF-B03D-BC7DB5CC8E6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899E29B9-2505-4DB3-B249-05689617B8D3}" type="pres">
      <dgm:prSet presAssocID="{A61883A2-0EBB-4CDF-B03D-BC7DB5CC8E63}" presName="spaceRect" presStyleCnt="0"/>
      <dgm:spPr/>
    </dgm:pt>
    <dgm:pt modelId="{1412EDD6-2114-43C1-9735-27553015F913}" type="pres">
      <dgm:prSet presAssocID="{A61883A2-0EBB-4CDF-B03D-BC7DB5CC8E63}" presName="parTx" presStyleLbl="revTx" presStyleIdx="0" presStyleCnt="6">
        <dgm:presLayoutVars>
          <dgm:chMax val="0"/>
          <dgm:chPref val="0"/>
        </dgm:presLayoutVars>
      </dgm:prSet>
      <dgm:spPr/>
    </dgm:pt>
    <dgm:pt modelId="{28CBE7AB-EF5D-4FF3-A5F5-B481CEC49270}" type="pres">
      <dgm:prSet presAssocID="{29E209A9-602D-467D-8121-1B0ABA4B3A00}" presName="sibTrans" presStyleCnt="0"/>
      <dgm:spPr/>
    </dgm:pt>
    <dgm:pt modelId="{2E72BE96-120F-49FE-98BE-DF2570201C6B}" type="pres">
      <dgm:prSet presAssocID="{489DF7B3-1751-44B0-856B-15868B459205}" presName="compNode" presStyleCnt="0"/>
      <dgm:spPr/>
    </dgm:pt>
    <dgm:pt modelId="{827826C1-4757-48D2-9494-DF0C00357475}" type="pres">
      <dgm:prSet presAssocID="{489DF7B3-1751-44B0-856B-15868B459205}" presName="bgRect" presStyleLbl="bgShp" presStyleIdx="1" presStyleCnt="6"/>
      <dgm:spPr/>
    </dgm:pt>
    <dgm:pt modelId="{7A43DB8F-4376-4172-8E01-1BC24F530860}" type="pres">
      <dgm:prSet presAssocID="{489DF7B3-1751-44B0-856B-15868B45920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64EE956A-A433-4CFE-AF39-05AF3ED06953}" type="pres">
      <dgm:prSet presAssocID="{489DF7B3-1751-44B0-856B-15868B459205}" presName="spaceRect" presStyleCnt="0"/>
      <dgm:spPr/>
    </dgm:pt>
    <dgm:pt modelId="{26216F56-1A10-4D59-B51F-DED28965D1DA}" type="pres">
      <dgm:prSet presAssocID="{489DF7B3-1751-44B0-856B-15868B459205}" presName="parTx" presStyleLbl="revTx" presStyleIdx="1" presStyleCnt="6">
        <dgm:presLayoutVars>
          <dgm:chMax val="0"/>
          <dgm:chPref val="0"/>
        </dgm:presLayoutVars>
      </dgm:prSet>
      <dgm:spPr/>
    </dgm:pt>
    <dgm:pt modelId="{8A59B6D9-0E71-4C00-A8FF-76BD5283C148}" type="pres">
      <dgm:prSet presAssocID="{BCC69106-8167-4818-BEB0-B01DEDB66FE5}" presName="sibTrans" presStyleCnt="0"/>
      <dgm:spPr/>
    </dgm:pt>
    <dgm:pt modelId="{4F22F9F9-235E-4E9A-A7CC-24CC7F6019B2}" type="pres">
      <dgm:prSet presAssocID="{1C8F9F8D-2430-4C45-8C8A-79154B4193C7}" presName="compNode" presStyleCnt="0"/>
      <dgm:spPr/>
    </dgm:pt>
    <dgm:pt modelId="{E6DDA37A-1C88-471A-93A7-BF1DF4EBB14F}" type="pres">
      <dgm:prSet presAssocID="{1C8F9F8D-2430-4C45-8C8A-79154B4193C7}" presName="bgRect" presStyleLbl="bgShp" presStyleIdx="2" presStyleCnt="6"/>
      <dgm:spPr/>
    </dgm:pt>
    <dgm:pt modelId="{500489DA-7F41-4BB9-BFBB-DFD854D952FB}" type="pres">
      <dgm:prSet presAssocID="{1C8F9F8D-2430-4C45-8C8A-79154B4193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4AB629CE-B88D-413C-8037-B5BF389B6233}" type="pres">
      <dgm:prSet presAssocID="{1C8F9F8D-2430-4C45-8C8A-79154B4193C7}" presName="spaceRect" presStyleCnt="0"/>
      <dgm:spPr/>
    </dgm:pt>
    <dgm:pt modelId="{E724B41E-8CC9-47BB-9A2E-BACCA614FE46}" type="pres">
      <dgm:prSet presAssocID="{1C8F9F8D-2430-4C45-8C8A-79154B4193C7}" presName="parTx" presStyleLbl="revTx" presStyleIdx="2" presStyleCnt="6">
        <dgm:presLayoutVars>
          <dgm:chMax val="0"/>
          <dgm:chPref val="0"/>
        </dgm:presLayoutVars>
      </dgm:prSet>
      <dgm:spPr/>
    </dgm:pt>
    <dgm:pt modelId="{63C3CE80-D0E1-4A7F-BA53-DA6DD2EC6B40}" type="pres">
      <dgm:prSet presAssocID="{C35C06C7-4E4B-46AF-B0C6-6FB03AE4C36E}" presName="sibTrans" presStyleCnt="0"/>
      <dgm:spPr/>
    </dgm:pt>
    <dgm:pt modelId="{E066327C-9789-469A-8E09-9094E406E411}" type="pres">
      <dgm:prSet presAssocID="{466CE124-84F2-4928-8876-22B5B60BBC08}" presName="compNode" presStyleCnt="0"/>
      <dgm:spPr/>
    </dgm:pt>
    <dgm:pt modelId="{D71EE5EB-387D-4620-8E36-0ED31CAEB209}" type="pres">
      <dgm:prSet presAssocID="{466CE124-84F2-4928-8876-22B5B60BBC08}" presName="bgRect" presStyleLbl="bgShp" presStyleIdx="3" presStyleCnt="6"/>
      <dgm:spPr/>
    </dgm:pt>
    <dgm:pt modelId="{FC29126B-3F58-44E5-9911-6B3F8C06D98B}" type="pres">
      <dgm:prSet presAssocID="{466CE124-84F2-4928-8876-22B5B60BBC0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pward trend"/>
        </a:ext>
      </dgm:extLst>
    </dgm:pt>
    <dgm:pt modelId="{8F675914-F381-482D-B25F-6473F40FD63B}" type="pres">
      <dgm:prSet presAssocID="{466CE124-84F2-4928-8876-22B5B60BBC08}" presName="spaceRect" presStyleCnt="0"/>
      <dgm:spPr/>
    </dgm:pt>
    <dgm:pt modelId="{88E70F44-9FAE-42F9-AB25-1432FFB119C2}" type="pres">
      <dgm:prSet presAssocID="{466CE124-84F2-4928-8876-22B5B60BBC08}" presName="parTx" presStyleLbl="revTx" presStyleIdx="3" presStyleCnt="6">
        <dgm:presLayoutVars>
          <dgm:chMax val="0"/>
          <dgm:chPref val="0"/>
        </dgm:presLayoutVars>
      </dgm:prSet>
      <dgm:spPr/>
    </dgm:pt>
    <dgm:pt modelId="{8651F195-E58C-424F-A416-D5C4D727165D}" type="pres">
      <dgm:prSet presAssocID="{BC7B0DA7-C46B-4F7B-9447-46B96D0C2698}" presName="sibTrans" presStyleCnt="0"/>
      <dgm:spPr/>
    </dgm:pt>
    <dgm:pt modelId="{AECBAE3E-784B-4E7C-B324-64DA28FCA2DC}" type="pres">
      <dgm:prSet presAssocID="{83C3ADD0-AE6F-437E-9D72-9966C7D12BDA}" presName="compNode" presStyleCnt="0"/>
      <dgm:spPr/>
    </dgm:pt>
    <dgm:pt modelId="{2DB9348F-B320-4BB9-9483-FF0E8B895B74}" type="pres">
      <dgm:prSet presAssocID="{83C3ADD0-AE6F-437E-9D72-9966C7D12BDA}" presName="bgRect" presStyleLbl="bgShp" presStyleIdx="4" presStyleCnt="6"/>
      <dgm:spPr/>
    </dgm:pt>
    <dgm:pt modelId="{A7A54582-10B5-4598-BE02-FD33E963994C}" type="pres">
      <dgm:prSet presAssocID="{83C3ADD0-AE6F-437E-9D72-9966C7D12BD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E9F587BF-0472-45DC-9B60-029138D8F73B}" type="pres">
      <dgm:prSet presAssocID="{83C3ADD0-AE6F-437E-9D72-9966C7D12BDA}" presName="spaceRect" presStyleCnt="0"/>
      <dgm:spPr/>
    </dgm:pt>
    <dgm:pt modelId="{D1DC5BFD-58B9-4478-83D8-8D5BF55EBC25}" type="pres">
      <dgm:prSet presAssocID="{83C3ADD0-AE6F-437E-9D72-9966C7D12BDA}" presName="parTx" presStyleLbl="revTx" presStyleIdx="4" presStyleCnt="6">
        <dgm:presLayoutVars>
          <dgm:chMax val="0"/>
          <dgm:chPref val="0"/>
        </dgm:presLayoutVars>
      </dgm:prSet>
      <dgm:spPr/>
    </dgm:pt>
    <dgm:pt modelId="{84DCD23D-9FE1-483B-8082-8DECDFFF1F7C}" type="pres">
      <dgm:prSet presAssocID="{C27C7A70-A05B-4C59-8E0C-6914293DF742}" presName="sibTrans" presStyleCnt="0"/>
      <dgm:spPr/>
    </dgm:pt>
    <dgm:pt modelId="{7567CA31-3745-4952-8CDB-72317C7591D3}" type="pres">
      <dgm:prSet presAssocID="{EF342CE1-4E33-4866-B8C0-2335A59A87D4}" presName="compNode" presStyleCnt="0"/>
      <dgm:spPr/>
    </dgm:pt>
    <dgm:pt modelId="{32DD5D46-114F-4F6F-B235-0AFB56E1489E}" type="pres">
      <dgm:prSet presAssocID="{EF342CE1-4E33-4866-B8C0-2335A59A87D4}" presName="bgRect" presStyleLbl="bgShp" presStyleIdx="5" presStyleCnt="6"/>
      <dgm:spPr/>
    </dgm:pt>
    <dgm:pt modelId="{0472A214-604D-4164-8DA3-DA4E87E8A5DC}" type="pres">
      <dgm:prSet presAssocID="{EF342CE1-4E33-4866-B8C0-2335A59A87D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ooks"/>
        </a:ext>
      </dgm:extLst>
    </dgm:pt>
    <dgm:pt modelId="{D11A9703-FA4A-4A64-869C-859CD5D934CB}" type="pres">
      <dgm:prSet presAssocID="{EF342CE1-4E33-4866-B8C0-2335A59A87D4}" presName="spaceRect" presStyleCnt="0"/>
      <dgm:spPr/>
    </dgm:pt>
    <dgm:pt modelId="{279F25BF-8C20-4E2C-A931-B23AFD50129A}" type="pres">
      <dgm:prSet presAssocID="{EF342CE1-4E33-4866-B8C0-2335A59A87D4}" presName="parTx" presStyleLbl="revTx" presStyleIdx="5" presStyleCnt="6">
        <dgm:presLayoutVars>
          <dgm:chMax val="0"/>
          <dgm:chPref val="0"/>
        </dgm:presLayoutVars>
      </dgm:prSet>
      <dgm:spPr/>
    </dgm:pt>
  </dgm:ptLst>
  <dgm:cxnLst>
    <dgm:cxn modelId="{3330330B-360F-412D-9F8E-388D374D8FAA}" type="presOf" srcId="{A61883A2-0EBB-4CDF-B03D-BC7DB5CC8E63}" destId="{1412EDD6-2114-43C1-9735-27553015F913}" srcOrd="0" destOrd="0" presId="urn:microsoft.com/office/officeart/2018/2/layout/IconVerticalSolidList"/>
    <dgm:cxn modelId="{4ED9F220-037D-45EC-92A0-3C0BC44E6B66}" type="presOf" srcId="{466CE124-84F2-4928-8876-22B5B60BBC08}" destId="{88E70F44-9FAE-42F9-AB25-1432FFB119C2}" srcOrd="0" destOrd="0" presId="urn:microsoft.com/office/officeart/2018/2/layout/IconVerticalSolidList"/>
    <dgm:cxn modelId="{7EF9B52B-9445-4EF2-838E-6BF5DA853257}" srcId="{FF6596E2-682E-48FB-942A-CA34AE058F82}" destId="{1C8F9F8D-2430-4C45-8C8A-79154B4193C7}" srcOrd="2" destOrd="0" parTransId="{0EAA3D47-7821-41FC-BB40-AE51C441FBEA}" sibTransId="{C35C06C7-4E4B-46AF-B0C6-6FB03AE4C36E}"/>
    <dgm:cxn modelId="{47F0F463-D4B0-4944-A792-40BF55A1BDD1}" srcId="{FF6596E2-682E-48FB-942A-CA34AE058F82}" destId="{A61883A2-0EBB-4CDF-B03D-BC7DB5CC8E63}" srcOrd="0" destOrd="0" parTransId="{DFC083F3-40C0-4E44-AF04-92C565995CFD}" sibTransId="{29E209A9-602D-467D-8121-1B0ABA4B3A00}"/>
    <dgm:cxn modelId="{B9430F65-6976-46D5-83F8-0A071080DAA3}" type="presOf" srcId="{1C8F9F8D-2430-4C45-8C8A-79154B4193C7}" destId="{E724B41E-8CC9-47BB-9A2E-BACCA614FE46}" srcOrd="0" destOrd="0" presId="urn:microsoft.com/office/officeart/2018/2/layout/IconVerticalSolidList"/>
    <dgm:cxn modelId="{11D99A7B-099A-44CE-880C-F482A5A83F41}" type="presOf" srcId="{83C3ADD0-AE6F-437E-9D72-9966C7D12BDA}" destId="{D1DC5BFD-58B9-4478-83D8-8D5BF55EBC25}" srcOrd="0" destOrd="0" presId="urn:microsoft.com/office/officeart/2018/2/layout/IconVerticalSolidList"/>
    <dgm:cxn modelId="{1EB61B99-73C2-40C9-9DF5-BBE50BAB633C}" srcId="{FF6596E2-682E-48FB-942A-CA34AE058F82}" destId="{83C3ADD0-AE6F-437E-9D72-9966C7D12BDA}" srcOrd="4" destOrd="0" parTransId="{959A1DE8-DBC0-4E2E-B2F4-24DE0092BF50}" sibTransId="{C27C7A70-A05B-4C59-8E0C-6914293DF742}"/>
    <dgm:cxn modelId="{6D80A8BE-FC73-440C-8FC7-8A581DDECD6F}" type="presOf" srcId="{489DF7B3-1751-44B0-856B-15868B459205}" destId="{26216F56-1A10-4D59-B51F-DED28965D1DA}" srcOrd="0" destOrd="0" presId="urn:microsoft.com/office/officeart/2018/2/layout/IconVerticalSolidList"/>
    <dgm:cxn modelId="{598A52D1-84F0-476A-A91A-25B5A78285C8}" type="presOf" srcId="{EF342CE1-4E33-4866-B8C0-2335A59A87D4}" destId="{279F25BF-8C20-4E2C-A931-B23AFD50129A}" srcOrd="0" destOrd="0" presId="urn:microsoft.com/office/officeart/2018/2/layout/IconVerticalSolidList"/>
    <dgm:cxn modelId="{EC891DD2-1EF1-44AB-A5F1-FB1141FE922C}" srcId="{FF6596E2-682E-48FB-942A-CA34AE058F82}" destId="{EF342CE1-4E33-4866-B8C0-2335A59A87D4}" srcOrd="5" destOrd="0" parTransId="{58A85BF8-D93A-4140-A811-3C285A42434C}" sibTransId="{E7D21E77-4954-4E79-9CBC-7BF8698271CA}"/>
    <dgm:cxn modelId="{A679DDE4-C95E-4EE6-A68D-18A8BF51216E}" type="presOf" srcId="{FF6596E2-682E-48FB-942A-CA34AE058F82}" destId="{597C7692-025F-4F5A-812F-D29E2AD9C9B4}" srcOrd="0" destOrd="0" presId="urn:microsoft.com/office/officeart/2018/2/layout/IconVerticalSolidList"/>
    <dgm:cxn modelId="{855DD0EB-5535-4C45-94C3-7A5B40F9820D}" srcId="{FF6596E2-682E-48FB-942A-CA34AE058F82}" destId="{489DF7B3-1751-44B0-856B-15868B459205}" srcOrd="1" destOrd="0" parTransId="{A29D2D18-27C9-4F7B-9B7C-32DAA5912B7A}" sibTransId="{BCC69106-8167-4818-BEB0-B01DEDB66FE5}"/>
    <dgm:cxn modelId="{22EDD2F3-65B6-4219-B0DF-D55A162A3E55}" srcId="{FF6596E2-682E-48FB-942A-CA34AE058F82}" destId="{466CE124-84F2-4928-8876-22B5B60BBC08}" srcOrd="3" destOrd="0" parTransId="{FD5D356E-9572-4C78-B3C9-55D71334AECF}" sibTransId="{BC7B0DA7-C46B-4F7B-9447-46B96D0C2698}"/>
    <dgm:cxn modelId="{B91B7D7B-9ECF-4F6B-BE38-9EB57C2C61C0}" type="presParOf" srcId="{597C7692-025F-4F5A-812F-D29E2AD9C9B4}" destId="{384C1200-2015-4665-9BB2-CB2CBEB568A5}" srcOrd="0" destOrd="0" presId="urn:microsoft.com/office/officeart/2018/2/layout/IconVerticalSolidList"/>
    <dgm:cxn modelId="{D05FF5DA-04F0-4E7C-B7BB-302639EBE04D}" type="presParOf" srcId="{384C1200-2015-4665-9BB2-CB2CBEB568A5}" destId="{9F2B0CB0-EA48-4D49-9F95-0EA26905EFBB}" srcOrd="0" destOrd="0" presId="urn:microsoft.com/office/officeart/2018/2/layout/IconVerticalSolidList"/>
    <dgm:cxn modelId="{BCD62B7E-EE2B-4FC7-9609-51885B281690}" type="presParOf" srcId="{384C1200-2015-4665-9BB2-CB2CBEB568A5}" destId="{254D2FDE-1500-448F-8BB4-D666C0374402}" srcOrd="1" destOrd="0" presId="urn:microsoft.com/office/officeart/2018/2/layout/IconVerticalSolidList"/>
    <dgm:cxn modelId="{183F3283-2F39-4901-A2A8-61DDBBA28DFE}" type="presParOf" srcId="{384C1200-2015-4665-9BB2-CB2CBEB568A5}" destId="{899E29B9-2505-4DB3-B249-05689617B8D3}" srcOrd="2" destOrd="0" presId="urn:microsoft.com/office/officeart/2018/2/layout/IconVerticalSolidList"/>
    <dgm:cxn modelId="{220923EF-E7EC-4666-8D65-D3CDB2F066D6}" type="presParOf" srcId="{384C1200-2015-4665-9BB2-CB2CBEB568A5}" destId="{1412EDD6-2114-43C1-9735-27553015F913}" srcOrd="3" destOrd="0" presId="urn:microsoft.com/office/officeart/2018/2/layout/IconVerticalSolidList"/>
    <dgm:cxn modelId="{11C99DF1-E75F-4B5F-818B-3B08689F2D46}" type="presParOf" srcId="{597C7692-025F-4F5A-812F-D29E2AD9C9B4}" destId="{28CBE7AB-EF5D-4FF3-A5F5-B481CEC49270}" srcOrd="1" destOrd="0" presId="urn:microsoft.com/office/officeart/2018/2/layout/IconVerticalSolidList"/>
    <dgm:cxn modelId="{9ECC7EFF-8779-4B82-A7C7-14A3CC5995A4}" type="presParOf" srcId="{597C7692-025F-4F5A-812F-D29E2AD9C9B4}" destId="{2E72BE96-120F-49FE-98BE-DF2570201C6B}" srcOrd="2" destOrd="0" presId="urn:microsoft.com/office/officeart/2018/2/layout/IconVerticalSolidList"/>
    <dgm:cxn modelId="{CCC8D33D-6227-4133-98DB-45628396BD57}" type="presParOf" srcId="{2E72BE96-120F-49FE-98BE-DF2570201C6B}" destId="{827826C1-4757-48D2-9494-DF0C00357475}" srcOrd="0" destOrd="0" presId="urn:microsoft.com/office/officeart/2018/2/layout/IconVerticalSolidList"/>
    <dgm:cxn modelId="{5D65A684-F1C6-4383-B7C0-4DBE90C4F681}" type="presParOf" srcId="{2E72BE96-120F-49FE-98BE-DF2570201C6B}" destId="{7A43DB8F-4376-4172-8E01-1BC24F530860}" srcOrd="1" destOrd="0" presId="urn:microsoft.com/office/officeart/2018/2/layout/IconVerticalSolidList"/>
    <dgm:cxn modelId="{4F394F9A-2687-4CB6-8BF4-AB32852E1E39}" type="presParOf" srcId="{2E72BE96-120F-49FE-98BE-DF2570201C6B}" destId="{64EE956A-A433-4CFE-AF39-05AF3ED06953}" srcOrd="2" destOrd="0" presId="urn:microsoft.com/office/officeart/2018/2/layout/IconVerticalSolidList"/>
    <dgm:cxn modelId="{C17A6B9E-B804-42FB-B02D-57DB4FFFB3B8}" type="presParOf" srcId="{2E72BE96-120F-49FE-98BE-DF2570201C6B}" destId="{26216F56-1A10-4D59-B51F-DED28965D1DA}" srcOrd="3" destOrd="0" presId="urn:microsoft.com/office/officeart/2018/2/layout/IconVerticalSolidList"/>
    <dgm:cxn modelId="{7D8E1BD0-677B-4455-B6C9-523C7E1BC7FC}" type="presParOf" srcId="{597C7692-025F-4F5A-812F-D29E2AD9C9B4}" destId="{8A59B6D9-0E71-4C00-A8FF-76BD5283C148}" srcOrd="3" destOrd="0" presId="urn:microsoft.com/office/officeart/2018/2/layout/IconVerticalSolidList"/>
    <dgm:cxn modelId="{4D1DB369-394F-44FE-8725-8CD959B3609C}" type="presParOf" srcId="{597C7692-025F-4F5A-812F-D29E2AD9C9B4}" destId="{4F22F9F9-235E-4E9A-A7CC-24CC7F6019B2}" srcOrd="4" destOrd="0" presId="urn:microsoft.com/office/officeart/2018/2/layout/IconVerticalSolidList"/>
    <dgm:cxn modelId="{868E4200-7988-4FCC-A260-A65BA7036AF3}" type="presParOf" srcId="{4F22F9F9-235E-4E9A-A7CC-24CC7F6019B2}" destId="{E6DDA37A-1C88-471A-93A7-BF1DF4EBB14F}" srcOrd="0" destOrd="0" presId="urn:microsoft.com/office/officeart/2018/2/layout/IconVerticalSolidList"/>
    <dgm:cxn modelId="{47D1606D-D125-4317-A311-318AE9488312}" type="presParOf" srcId="{4F22F9F9-235E-4E9A-A7CC-24CC7F6019B2}" destId="{500489DA-7F41-4BB9-BFBB-DFD854D952FB}" srcOrd="1" destOrd="0" presId="urn:microsoft.com/office/officeart/2018/2/layout/IconVerticalSolidList"/>
    <dgm:cxn modelId="{FCAEA137-84D4-44FB-A69C-EA683EFF4032}" type="presParOf" srcId="{4F22F9F9-235E-4E9A-A7CC-24CC7F6019B2}" destId="{4AB629CE-B88D-413C-8037-B5BF389B6233}" srcOrd="2" destOrd="0" presId="urn:microsoft.com/office/officeart/2018/2/layout/IconVerticalSolidList"/>
    <dgm:cxn modelId="{882A65EA-AFA9-4D11-B5FC-33AF6CF34A7D}" type="presParOf" srcId="{4F22F9F9-235E-4E9A-A7CC-24CC7F6019B2}" destId="{E724B41E-8CC9-47BB-9A2E-BACCA614FE46}" srcOrd="3" destOrd="0" presId="urn:microsoft.com/office/officeart/2018/2/layout/IconVerticalSolidList"/>
    <dgm:cxn modelId="{275B8F90-03CF-489D-A4C5-7DBA9D9430FB}" type="presParOf" srcId="{597C7692-025F-4F5A-812F-D29E2AD9C9B4}" destId="{63C3CE80-D0E1-4A7F-BA53-DA6DD2EC6B40}" srcOrd="5" destOrd="0" presId="urn:microsoft.com/office/officeart/2018/2/layout/IconVerticalSolidList"/>
    <dgm:cxn modelId="{E5A577D0-8CE6-4AFD-8807-95011D2330B6}" type="presParOf" srcId="{597C7692-025F-4F5A-812F-D29E2AD9C9B4}" destId="{E066327C-9789-469A-8E09-9094E406E411}" srcOrd="6" destOrd="0" presId="urn:microsoft.com/office/officeart/2018/2/layout/IconVerticalSolidList"/>
    <dgm:cxn modelId="{F3343D05-E6FF-4E23-93C6-C5EBA6F18C9E}" type="presParOf" srcId="{E066327C-9789-469A-8E09-9094E406E411}" destId="{D71EE5EB-387D-4620-8E36-0ED31CAEB209}" srcOrd="0" destOrd="0" presId="urn:microsoft.com/office/officeart/2018/2/layout/IconVerticalSolidList"/>
    <dgm:cxn modelId="{4EA532CE-8023-4149-A81B-6CB70833BCDC}" type="presParOf" srcId="{E066327C-9789-469A-8E09-9094E406E411}" destId="{FC29126B-3F58-44E5-9911-6B3F8C06D98B}" srcOrd="1" destOrd="0" presId="urn:microsoft.com/office/officeart/2018/2/layout/IconVerticalSolidList"/>
    <dgm:cxn modelId="{52544542-4C5E-4AD2-BAC6-2F3596FB423F}" type="presParOf" srcId="{E066327C-9789-469A-8E09-9094E406E411}" destId="{8F675914-F381-482D-B25F-6473F40FD63B}" srcOrd="2" destOrd="0" presId="urn:microsoft.com/office/officeart/2018/2/layout/IconVerticalSolidList"/>
    <dgm:cxn modelId="{240E39B8-AAB1-48A1-861D-325FE1FE9C98}" type="presParOf" srcId="{E066327C-9789-469A-8E09-9094E406E411}" destId="{88E70F44-9FAE-42F9-AB25-1432FFB119C2}" srcOrd="3" destOrd="0" presId="urn:microsoft.com/office/officeart/2018/2/layout/IconVerticalSolidList"/>
    <dgm:cxn modelId="{00271A9F-0C2B-4C09-ABFE-59F12AB8593E}" type="presParOf" srcId="{597C7692-025F-4F5A-812F-D29E2AD9C9B4}" destId="{8651F195-E58C-424F-A416-D5C4D727165D}" srcOrd="7" destOrd="0" presId="urn:microsoft.com/office/officeart/2018/2/layout/IconVerticalSolidList"/>
    <dgm:cxn modelId="{C37CAB61-53E8-49C5-B61D-A28339BBD97B}" type="presParOf" srcId="{597C7692-025F-4F5A-812F-D29E2AD9C9B4}" destId="{AECBAE3E-784B-4E7C-B324-64DA28FCA2DC}" srcOrd="8" destOrd="0" presId="urn:microsoft.com/office/officeart/2018/2/layout/IconVerticalSolidList"/>
    <dgm:cxn modelId="{BE6E0B7A-CEAA-4FAB-B1DD-98CD84CC4A43}" type="presParOf" srcId="{AECBAE3E-784B-4E7C-B324-64DA28FCA2DC}" destId="{2DB9348F-B320-4BB9-9483-FF0E8B895B74}" srcOrd="0" destOrd="0" presId="urn:microsoft.com/office/officeart/2018/2/layout/IconVerticalSolidList"/>
    <dgm:cxn modelId="{10B1B3D1-C3A1-4357-93EB-1D30FDD135ED}" type="presParOf" srcId="{AECBAE3E-784B-4E7C-B324-64DA28FCA2DC}" destId="{A7A54582-10B5-4598-BE02-FD33E963994C}" srcOrd="1" destOrd="0" presId="urn:microsoft.com/office/officeart/2018/2/layout/IconVerticalSolidList"/>
    <dgm:cxn modelId="{F73D94A4-4143-4FE3-B819-1DD0B7FCF039}" type="presParOf" srcId="{AECBAE3E-784B-4E7C-B324-64DA28FCA2DC}" destId="{E9F587BF-0472-45DC-9B60-029138D8F73B}" srcOrd="2" destOrd="0" presId="urn:microsoft.com/office/officeart/2018/2/layout/IconVerticalSolidList"/>
    <dgm:cxn modelId="{4997B28A-6325-479E-A2D0-288B30E48331}" type="presParOf" srcId="{AECBAE3E-784B-4E7C-B324-64DA28FCA2DC}" destId="{D1DC5BFD-58B9-4478-83D8-8D5BF55EBC25}" srcOrd="3" destOrd="0" presId="urn:microsoft.com/office/officeart/2018/2/layout/IconVerticalSolidList"/>
    <dgm:cxn modelId="{F45E8016-37DE-47D9-8A0D-59EDB2C5F181}" type="presParOf" srcId="{597C7692-025F-4F5A-812F-D29E2AD9C9B4}" destId="{84DCD23D-9FE1-483B-8082-8DECDFFF1F7C}" srcOrd="9" destOrd="0" presId="urn:microsoft.com/office/officeart/2018/2/layout/IconVerticalSolidList"/>
    <dgm:cxn modelId="{F564E694-7698-4135-B900-3EFB0633DC3B}" type="presParOf" srcId="{597C7692-025F-4F5A-812F-D29E2AD9C9B4}" destId="{7567CA31-3745-4952-8CDB-72317C7591D3}" srcOrd="10" destOrd="0" presId="urn:microsoft.com/office/officeart/2018/2/layout/IconVerticalSolidList"/>
    <dgm:cxn modelId="{0B676BAB-AD14-4DF1-9304-A639D9A86C03}" type="presParOf" srcId="{7567CA31-3745-4952-8CDB-72317C7591D3}" destId="{32DD5D46-114F-4F6F-B235-0AFB56E1489E}" srcOrd="0" destOrd="0" presId="urn:microsoft.com/office/officeart/2018/2/layout/IconVerticalSolidList"/>
    <dgm:cxn modelId="{D433EFC9-716E-4B7E-AC04-371EBA0BB25F}" type="presParOf" srcId="{7567CA31-3745-4952-8CDB-72317C7591D3}" destId="{0472A214-604D-4164-8DA3-DA4E87E8A5DC}" srcOrd="1" destOrd="0" presId="urn:microsoft.com/office/officeart/2018/2/layout/IconVerticalSolidList"/>
    <dgm:cxn modelId="{736771CF-9196-4285-8167-22DEE7904C0F}" type="presParOf" srcId="{7567CA31-3745-4952-8CDB-72317C7591D3}" destId="{D11A9703-FA4A-4A64-869C-859CD5D934CB}" srcOrd="2" destOrd="0" presId="urn:microsoft.com/office/officeart/2018/2/layout/IconVerticalSolidList"/>
    <dgm:cxn modelId="{3C00BA91-8428-4AD2-83CF-E1A0DD5254BA}" type="presParOf" srcId="{7567CA31-3745-4952-8CDB-72317C7591D3}" destId="{279F25BF-8C20-4E2C-A931-B23AFD50129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ADAF3-EAA4-4563-89DA-1E9B3A59C93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92DFE2F-B343-4A9E-A5BB-B4DB70DBC34D}">
      <dgm:prSet custT="1"/>
      <dgm:spPr/>
      <dgm:t>
        <a:bodyPr/>
        <a:lstStyle/>
        <a:p>
          <a:pPr>
            <a:lnSpc>
              <a:spcPct val="100000"/>
            </a:lnSpc>
            <a:defRPr cap="all"/>
          </a:pPr>
          <a:r>
            <a:rPr lang="en-US" sz="1400" dirty="0"/>
            <a:t>The current economic downturn has resulted with an increased need for consumer credit as people find themselves turning more to financial institutions for loans.</a:t>
          </a:r>
        </a:p>
      </dgm:t>
    </dgm:pt>
    <dgm:pt modelId="{4717D6A3-E09F-4A45-9065-5F99CDDB132C}" type="parTrans" cxnId="{5768E0AD-99F1-4741-93A1-E00328416D70}">
      <dgm:prSet/>
      <dgm:spPr/>
      <dgm:t>
        <a:bodyPr/>
        <a:lstStyle/>
        <a:p>
          <a:endParaRPr lang="en-US"/>
        </a:p>
      </dgm:t>
    </dgm:pt>
    <dgm:pt modelId="{CDD22AA6-6846-443C-9BCE-D65641678CCB}" type="sibTrans" cxnId="{5768E0AD-99F1-4741-93A1-E00328416D70}">
      <dgm:prSet/>
      <dgm:spPr/>
      <dgm:t>
        <a:bodyPr/>
        <a:lstStyle/>
        <a:p>
          <a:endParaRPr lang="en-US"/>
        </a:p>
      </dgm:t>
    </dgm:pt>
    <dgm:pt modelId="{4CCA6FCA-9AB3-4D35-A1BF-651644EB6EB3}">
      <dgm:prSet custT="1"/>
      <dgm:spPr/>
      <dgm:t>
        <a:bodyPr/>
        <a:lstStyle/>
        <a:p>
          <a:pPr algn="ctr">
            <a:lnSpc>
              <a:spcPct val="100000"/>
            </a:lnSpc>
            <a:defRPr cap="all"/>
          </a:pPr>
          <a:r>
            <a:rPr lang="en-US" sz="1200" dirty="0"/>
            <a:t>One of the key factors which financial institutions use to assess the borrower’s eligibility to qualify for credit is by creating and designing prediction models to provide an automatic assessment upon input of certain variables to model the borrower’s chances of qualifying for the loan. </a:t>
          </a:r>
        </a:p>
      </dgm:t>
    </dgm:pt>
    <dgm:pt modelId="{58B1EAAE-948B-4473-9F38-7FBE6F5D6895}" type="parTrans" cxnId="{F372707B-BDEC-4EEF-A9AD-7EE4777B251F}">
      <dgm:prSet/>
      <dgm:spPr/>
      <dgm:t>
        <a:bodyPr/>
        <a:lstStyle/>
        <a:p>
          <a:endParaRPr lang="en-US"/>
        </a:p>
      </dgm:t>
    </dgm:pt>
    <dgm:pt modelId="{6B911A77-3E47-43B7-8ACD-ACD0001B19A6}" type="sibTrans" cxnId="{F372707B-BDEC-4EEF-A9AD-7EE4777B251F}">
      <dgm:prSet/>
      <dgm:spPr/>
      <dgm:t>
        <a:bodyPr/>
        <a:lstStyle/>
        <a:p>
          <a:endParaRPr lang="en-US"/>
        </a:p>
      </dgm:t>
    </dgm:pt>
    <dgm:pt modelId="{DA72E886-05D7-41CA-BDD1-6A96B1643C0F}">
      <dgm:prSet/>
      <dgm:spPr/>
      <dgm:t>
        <a:bodyPr/>
        <a:lstStyle/>
        <a:p>
          <a:pPr>
            <a:lnSpc>
              <a:spcPct val="100000"/>
            </a:lnSpc>
            <a:defRPr cap="all"/>
          </a:pPr>
          <a:r>
            <a:rPr lang="en-US" dirty="0"/>
            <a:t>This method is a less time-consuming process and quickens the loan shopping process. </a:t>
          </a:r>
        </a:p>
      </dgm:t>
    </dgm:pt>
    <dgm:pt modelId="{65BAA329-C7CD-428C-BD84-A5B5B273E6A8}" type="parTrans" cxnId="{B6AF8654-A298-43C6-BFD1-AAE659402032}">
      <dgm:prSet/>
      <dgm:spPr/>
      <dgm:t>
        <a:bodyPr/>
        <a:lstStyle/>
        <a:p>
          <a:endParaRPr lang="en-US"/>
        </a:p>
      </dgm:t>
    </dgm:pt>
    <dgm:pt modelId="{492896CB-6FC9-418E-95B9-F207EAB91287}" type="sibTrans" cxnId="{B6AF8654-A298-43C6-BFD1-AAE659402032}">
      <dgm:prSet/>
      <dgm:spPr/>
      <dgm:t>
        <a:bodyPr/>
        <a:lstStyle/>
        <a:p>
          <a:endParaRPr lang="en-US"/>
        </a:p>
      </dgm:t>
    </dgm:pt>
    <dgm:pt modelId="{AD47077D-E900-4875-A8EB-C88C7F7AE4F9}" type="pres">
      <dgm:prSet presAssocID="{1E6ADAF3-EAA4-4563-89DA-1E9B3A59C933}" presName="root" presStyleCnt="0">
        <dgm:presLayoutVars>
          <dgm:dir/>
          <dgm:resizeHandles val="exact"/>
        </dgm:presLayoutVars>
      </dgm:prSet>
      <dgm:spPr/>
    </dgm:pt>
    <dgm:pt modelId="{4C485890-0EC5-45E2-9098-DAAD807219A6}" type="pres">
      <dgm:prSet presAssocID="{092DFE2F-B343-4A9E-A5BB-B4DB70DBC34D}" presName="compNode" presStyleCnt="0"/>
      <dgm:spPr/>
    </dgm:pt>
    <dgm:pt modelId="{87A1EEBC-19D1-45BC-A086-0D83FD935289}" type="pres">
      <dgm:prSet presAssocID="{092DFE2F-B343-4A9E-A5BB-B4DB70DBC34D}" presName="iconBgRect" presStyleLbl="bgShp" presStyleIdx="0" presStyleCnt="3"/>
      <dgm:spPr/>
    </dgm:pt>
    <dgm:pt modelId="{114BB464-04E2-45D0-A14D-02568D8A339D}" type="pres">
      <dgm:prSet presAssocID="{092DFE2F-B343-4A9E-A5BB-B4DB70DBC34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ACFBEC5-F23F-41BA-A46C-297C803290FF}" type="pres">
      <dgm:prSet presAssocID="{092DFE2F-B343-4A9E-A5BB-B4DB70DBC34D}" presName="spaceRect" presStyleCnt="0"/>
      <dgm:spPr/>
    </dgm:pt>
    <dgm:pt modelId="{4A919BD3-EA45-45A0-9338-0E7EBD0995EE}" type="pres">
      <dgm:prSet presAssocID="{092DFE2F-B343-4A9E-A5BB-B4DB70DBC34D}" presName="textRect" presStyleLbl="revTx" presStyleIdx="0" presStyleCnt="3">
        <dgm:presLayoutVars>
          <dgm:chMax val="1"/>
          <dgm:chPref val="1"/>
        </dgm:presLayoutVars>
      </dgm:prSet>
      <dgm:spPr/>
    </dgm:pt>
    <dgm:pt modelId="{5A6899CA-65BD-43AE-BE9C-A7E1D98CF406}" type="pres">
      <dgm:prSet presAssocID="{CDD22AA6-6846-443C-9BCE-D65641678CCB}" presName="sibTrans" presStyleCnt="0"/>
      <dgm:spPr/>
    </dgm:pt>
    <dgm:pt modelId="{F5357878-5575-4728-93F6-0B54EB4C24C6}" type="pres">
      <dgm:prSet presAssocID="{4CCA6FCA-9AB3-4D35-A1BF-651644EB6EB3}" presName="compNode" presStyleCnt="0"/>
      <dgm:spPr/>
    </dgm:pt>
    <dgm:pt modelId="{ED7EF3E7-0EF8-482A-8153-D11736A9211C}" type="pres">
      <dgm:prSet presAssocID="{4CCA6FCA-9AB3-4D35-A1BF-651644EB6EB3}" presName="iconBgRect" presStyleLbl="bgShp" presStyleIdx="1" presStyleCnt="3"/>
      <dgm:spPr/>
    </dgm:pt>
    <dgm:pt modelId="{02323899-28A3-46AF-8E38-C22DE9D9D845}" type="pres">
      <dgm:prSet presAssocID="{4CCA6FCA-9AB3-4D35-A1BF-651644EB6E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BB4EED13-350F-4EE7-B75C-35EC84A74999}" type="pres">
      <dgm:prSet presAssocID="{4CCA6FCA-9AB3-4D35-A1BF-651644EB6EB3}" presName="spaceRect" presStyleCnt="0"/>
      <dgm:spPr/>
    </dgm:pt>
    <dgm:pt modelId="{6B4C5116-2EC5-4FEE-B436-F7982D0EC665}" type="pres">
      <dgm:prSet presAssocID="{4CCA6FCA-9AB3-4D35-A1BF-651644EB6EB3}" presName="textRect" presStyleLbl="revTx" presStyleIdx="1" presStyleCnt="3">
        <dgm:presLayoutVars>
          <dgm:chMax val="1"/>
          <dgm:chPref val="1"/>
        </dgm:presLayoutVars>
      </dgm:prSet>
      <dgm:spPr/>
    </dgm:pt>
    <dgm:pt modelId="{587B27A6-60AC-42F2-BA1F-06512B38377D}" type="pres">
      <dgm:prSet presAssocID="{6B911A77-3E47-43B7-8ACD-ACD0001B19A6}" presName="sibTrans" presStyleCnt="0"/>
      <dgm:spPr/>
    </dgm:pt>
    <dgm:pt modelId="{B12BFE78-1394-4F5C-94A6-255A9717DA18}" type="pres">
      <dgm:prSet presAssocID="{DA72E886-05D7-41CA-BDD1-6A96B1643C0F}" presName="compNode" presStyleCnt="0"/>
      <dgm:spPr/>
    </dgm:pt>
    <dgm:pt modelId="{7BE2489D-FC4A-4363-A466-EBE025991AC4}" type="pres">
      <dgm:prSet presAssocID="{DA72E886-05D7-41CA-BDD1-6A96B1643C0F}" presName="iconBgRect" presStyleLbl="bgShp" presStyleIdx="2" presStyleCnt="3"/>
      <dgm:spPr/>
    </dgm:pt>
    <dgm:pt modelId="{82F90037-DA10-44EE-AF0C-DB45C32345B6}" type="pres">
      <dgm:prSet presAssocID="{DA72E886-05D7-41CA-BDD1-6A96B1643C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Check"/>
        </a:ext>
      </dgm:extLst>
    </dgm:pt>
    <dgm:pt modelId="{9439F5B7-93FF-4876-A405-AEC868A4E200}" type="pres">
      <dgm:prSet presAssocID="{DA72E886-05D7-41CA-BDD1-6A96B1643C0F}" presName="spaceRect" presStyleCnt="0"/>
      <dgm:spPr/>
    </dgm:pt>
    <dgm:pt modelId="{38AC3FB8-81C8-4027-BB19-C6525C513276}" type="pres">
      <dgm:prSet presAssocID="{DA72E886-05D7-41CA-BDD1-6A96B1643C0F}" presName="textRect" presStyleLbl="revTx" presStyleIdx="2" presStyleCnt="3">
        <dgm:presLayoutVars>
          <dgm:chMax val="1"/>
          <dgm:chPref val="1"/>
        </dgm:presLayoutVars>
      </dgm:prSet>
      <dgm:spPr/>
    </dgm:pt>
  </dgm:ptLst>
  <dgm:cxnLst>
    <dgm:cxn modelId="{F91DAF16-7BEF-4267-8451-3F992077A138}" type="presOf" srcId="{1E6ADAF3-EAA4-4563-89DA-1E9B3A59C933}" destId="{AD47077D-E900-4875-A8EB-C88C7F7AE4F9}" srcOrd="0" destOrd="0" presId="urn:microsoft.com/office/officeart/2018/5/layout/IconCircleLabelList"/>
    <dgm:cxn modelId="{84DFE422-C6D2-4D95-8C80-E919B9AD7EA7}" type="presOf" srcId="{4CCA6FCA-9AB3-4D35-A1BF-651644EB6EB3}" destId="{6B4C5116-2EC5-4FEE-B436-F7982D0EC665}" srcOrd="0" destOrd="0" presId="urn:microsoft.com/office/officeart/2018/5/layout/IconCircleLabelList"/>
    <dgm:cxn modelId="{E317E926-517A-4962-B0B2-81EB7E993179}" type="presOf" srcId="{DA72E886-05D7-41CA-BDD1-6A96B1643C0F}" destId="{38AC3FB8-81C8-4027-BB19-C6525C513276}" srcOrd="0" destOrd="0" presId="urn:microsoft.com/office/officeart/2018/5/layout/IconCircleLabelList"/>
    <dgm:cxn modelId="{B6AF8654-A298-43C6-BFD1-AAE659402032}" srcId="{1E6ADAF3-EAA4-4563-89DA-1E9B3A59C933}" destId="{DA72E886-05D7-41CA-BDD1-6A96B1643C0F}" srcOrd="2" destOrd="0" parTransId="{65BAA329-C7CD-428C-BD84-A5B5B273E6A8}" sibTransId="{492896CB-6FC9-418E-95B9-F207EAB91287}"/>
    <dgm:cxn modelId="{F372707B-BDEC-4EEF-A9AD-7EE4777B251F}" srcId="{1E6ADAF3-EAA4-4563-89DA-1E9B3A59C933}" destId="{4CCA6FCA-9AB3-4D35-A1BF-651644EB6EB3}" srcOrd="1" destOrd="0" parTransId="{58B1EAAE-948B-4473-9F38-7FBE6F5D6895}" sibTransId="{6B911A77-3E47-43B7-8ACD-ACD0001B19A6}"/>
    <dgm:cxn modelId="{5768E0AD-99F1-4741-93A1-E00328416D70}" srcId="{1E6ADAF3-EAA4-4563-89DA-1E9B3A59C933}" destId="{092DFE2F-B343-4A9E-A5BB-B4DB70DBC34D}" srcOrd="0" destOrd="0" parTransId="{4717D6A3-E09F-4A45-9065-5F99CDDB132C}" sibTransId="{CDD22AA6-6846-443C-9BCE-D65641678CCB}"/>
    <dgm:cxn modelId="{0B33F6C4-4DAA-45D3-BFF2-2C02D6D61EFA}" type="presOf" srcId="{092DFE2F-B343-4A9E-A5BB-B4DB70DBC34D}" destId="{4A919BD3-EA45-45A0-9338-0E7EBD0995EE}" srcOrd="0" destOrd="0" presId="urn:microsoft.com/office/officeart/2018/5/layout/IconCircleLabelList"/>
    <dgm:cxn modelId="{B78CA5E6-D395-4F55-8849-1F2CB45FB3A1}" type="presParOf" srcId="{AD47077D-E900-4875-A8EB-C88C7F7AE4F9}" destId="{4C485890-0EC5-45E2-9098-DAAD807219A6}" srcOrd="0" destOrd="0" presId="urn:microsoft.com/office/officeart/2018/5/layout/IconCircleLabelList"/>
    <dgm:cxn modelId="{741D25FD-9D2A-47E8-932E-73994ABA1123}" type="presParOf" srcId="{4C485890-0EC5-45E2-9098-DAAD807219A6}" destId="{87A1EEBC-19D1-45BC-A086-0D83FD935289}" srcOrd="0" destOrd="0" presId="urn:microsoft.com/office/officeart/2018/5/layout/IconCircleLabelList"/>
    <dgm:cxn modelId="{F55BF4FB-E034-43F2-BDCD-3661DBC53110}" type="presParOf" srcId="{4C485890-0EC5-45E2-9098-DAAD807219A6}" destId="{114BB464-04E2-45D0-A14D-02568D8A339D}" srcOrd="1" destOrd="0" presId="urn:microsoft.com/office/officeart/2018/5/layout/IconCircleLabelList"/>
    <dgm:cxn modelId="{C97AB517-FA83-430B-990B-DB3AD8F7922C}" type="presParOf" srcId="{4C485890-0EC5-45E2-9098-DAAD807219A6}" destId="{2ACFBEC5-F23F-41BA-A46C-297C803290FF}" srcOrd="2" destOrd="0" presId="urn:microsoft.com/office/officeart/2018/5/layout/IconCircleLabelList"/>
    <dgm:cxn modelId="{984E839A-BE45-4804-AEAC-6909DAA47F96}" type="presParOf" srcId="{4C485890-0EC5-45E2-9098-DAAD807219A6}" destId="{4A919BD3-EA45-45A0-9338-0E7EBD0995EE}" srcOrd="3" destOrd="0" presId="urn:microsoft.com/office/officeart/2018/5/layout/IconCircleLabelList"/>
    <dgm:cxn modelId="{E7BF8109-8825-45A5-8A61-7BB4E0F6473B}" type="presParOf" srcId="{AD47077D-E900-4875-A8EB-C88C7F7AE4F9}" destId="{5A6899CA-65BD-43AE-BE9C-A7E1D98CF406}" srcOrd="1" destOrd="0" presId="urn:microsoft.com/office/officeart/2018/5/layout/IconCircleLabelList"/>
    <dgm:cxn modelId="{B85D27DF-9070-4883-A556-7CD6C7B5768D}" type="presParOf" srcId="{AD47077D-E900-4875-A8EB-C88C7F7AE4F9}" destId="{F5357878-5575-4728-93F6-0B54EB4C24C6}" srcOrd="2" destOrd="0" presId="urn:microsoft.com/office/officeart/2018/5/layout/IconCircleLabelList"/>
    <dgm:cxn modelId="{9CB1B82D-A06C-4858-B3AB-FEC34FB8C57C}" type="presParOf" srcId="{F5357878-5575-4728-93F6-0B54EB4C24C6}" destId="{ED7EF3E7-0EF8-482A-8153-D11736A9211C}" srcOrd="0" destOrd="0" presId="urn:microsoft.com/office/officeart/2018/5/layout/IconCircleLabelList"/>
    <dgm:cxn modelId="{2C258C9D-37F2-47BC-BF2B-A40516C76721}" type="presParOf" srcId="{F5357878-5575-4728-93F6-0B54EB4C24C6}" destId="{02323899-28A3-46AF-8E38-C22DE9D9D845}" srcOrd="1" destOrd="0" presId="urn:microsoft.com/office/officeart/2018/5/layout/IconCircleLabelList"/>
    <dgm:cxn modelId="{0A88B9FF-E769-4679-9B2A-650A69C97BAA}" type="presParOf" srcId="{F5357878-5575-4728-93F6-0B54EB4C24C6}" destId="{BB4EED13-350F-4EE7-B75C-35EC84A74999}" srcOrd="2" destOrd="0" presId="urn:microsoft.com/office/officeart/2018/5/layout/IconCircleLabelList"/>
    <dgm:cxn modelId="{EADF100A-FDAB-4E13-B529-3BF7B5CD643F}" type="presParOf" srcId="{F5357878-5575-4728-93F6-0B54EB4C24C6}" destId="{6B4C5116-2EC5-4FEE-B436-F7982D0EC665}" srcOrd="3" destOrd="0" presId="urn:microsoft.com/office/officeart/2018/5/layout/IconCircleLabelList"/>
    <dgm:cxn modelId="{E2785534-5E8A-434A-8014-8DADBF3DC7EB}" type="presParOf" srcId="{AD47077D-E900-4875-A8EB-C88C7F7AE4F9}" destId="{587B27A6-60AC-42F2-BA1F-06512B38377D}" srcOrd="3" destOrd="0" presId="urn:microsoft.com/office/officeart/2018/5/layout/IconCircleLabelList"/>
    <dgm:cxn modelId="{E8DF4D9C-17CD-47F7-89AE-78FE4A7EA613}" type="presParOf" srcId="{AD47077D-E900-4875-A8EB-C88C7F7AE4F9}" destId="{B12BFE78-1394-4F5C-94A6-255A9717DA18}" srcOrd="4" destOrd="0" presId="urn:microsoft.com/office/officeart/2018/5/layout/IconCircleLabelList"/>
    <dgm:cxn modelId="{8C7E33E4-7CE6-467F-91EE-8366C5025174}" type="presParOf" srcId="{B12BFE78-1394-4F5C-94A6-255A9717DA18}" destId="{7BE2489D-FC4A-4363-A466-EBE025991AC4}" srcOrd="0" destOrd="0" presId="urn:microsoft.com/office/officeart/2018/5/layout/IconCircleLabelList"/>
    <dgm:cxn modelId="{203E4729-E62A-47BB-A6F7-9B270A42203E}" type="presParOf" srcId="{B12BFE78-1394-4F5C-94A6-255A9717DA18}" destId="{82F90037-DA10-44EE-AF0C-DB45C32345B6}" srcOrd="1" destOrd="0" presId="urn:microsoft.com/office/officeart/2018/5/layout/IconCircleLabelList"/>
    <dgm:cxn modelId="{3329A4DF-D646-433E-ADBD-55AD9AAD8127}" type="presParOf" srcId="{B12BFE78-1394-4F5C-94A6-255A9717DA18}" destId="{9439F5B7-93FF-4876-A405-AEC868A4E200}" srcOrd="2" destOrd="0" presId="urn:microsoft.com/office/officeart/2018/5/layout/IconCircleLabelList"/>
    <dgm:cxn modelId="{4611EDED-CF12-4886-BE63-14A274CC718A}" type="presParOf" srcId="{B12BFE78-1394-4F5C-94A6-255A9717DA18}" destId="{38AC3FB8-81C8-4027-BB19-C6525C513276}"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F1E953-6E38-4C74-A832-07A815289CEC}"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849743B1-1FDF-40A8-93FA-2F8BA3552F38}">
      <dgm:prSet/>
      <dgm:spPr/>
      <dgm:t>
        <a:bodyPr/>
        <a:lstStyle/>
        <a:p>
          <a:r>
            <a:rPr lang="en-US" dirty="0">
              <a:latin typeface="Times New Roman" panose="02020603050405020304" pitchFamily="18" charset="0"/>
              <a:cs typeface="Times New Roman" panose="02020603050405020304" pitchFamily="18" charset="0"/>
            </a:rPr>
            <a:t>The variables chosen in the dataset about the borrower are:</a:t>
          </a:r>
        </a:p>
      </dgm:t>
    </dgm:pt>
    <dgm:pt modelId="{5DE9EE01-49E5-4CAF-8B55-6C8EDBAFB9CB}" type="parTrans" cxnId="{622C38BD-9871-4892-A523-47C9F3A7F04C}">
      <dgm:prSet/>
      <dgm:spPr/>
      <dgm:t>
        <a:bodyPr/>
        <a:lstStyle/>
        <a:p>
          <a:endParaRPr lang="en-US">
            <a:latin typeface="Times New Roman" panose="02020603050405020304" pitchFamily="18" charset="0"/>
            <a:cs typeface="Times New Roman" panose="02020603050405020304" pitchFamily="18" charset="0"/>
          </a:endParaRPr>
        </a:p>
      </dgm:t>
    </dgm:pt>
    <dgm:pt modelId="{1F172F10-EC2F-4B5F-8D6D-E002EA149295}" type="sibTrans" cxnId="{622C38BD-9871-4892-A523-47C9F3A7F04C}">
      <dgm:prSet/>
      <dgm:spPr/>
      <dgm:t>
        <a:bodyPr/>
        <a:lstStyle/>
        <a:p>
          <a:endParaRPr lang="en-US">
            <a:latin typeface="Times New Roman" panose="02020603050405020304" pitchFamily="18" charset="0"/>
            <a:cs typeface="Times New Roman" panose="02020603050405020304" pitchFamily="18" charset="0"/>
          </a:endParaRPr>
        </a:p>
      </dgm:t>
    </dgm:pt>
    <dgm:pt modelId="{98480473-F9B8-4FDA-A818-354839F0432C}">
      <dgm:prSet/>
      <dgm:spPr/>
      <dgm:t>
        <a:bodyPr/>
        <a:lstStyle/>
        <a:p>
          <a:r>
            <a:rPr lang="en-US">
              <a:latin typeface="Times New Roman" panose="02020603050405020304" pitchFamily="18" charset="0"/>
              <a:cs typeface="Times New Roman" panose="02020603050405020304" pitchFamily="18" charset="0"/>
            </a:rPr>
            <a:t>Gender</a:t>
          </a:r>
        </a:p>
      </dgm:t>
    </dgm:pt>
    <dgm:pt modelId="{B66DF264-5F24-4169-9C6D-465265E6E3BF}" type="parTrans" cxnId="{4DA4F28C-F150-4B77-8F5C-9CC3920EE3F1}">
      <dgm:prSet/>
      <dgm:spPr/>
      <dgm:t>
        <a:bodyPr/>
        <a:lstStyle/>
        <a:p>
          <a:endParaRPr lang="en-US">
            <a:latin typeface="Times New Roman" panose="02020603050405020304" pitchFamily="18" charset="0"/>
            <a:cs typeface="Times New Roman" panose="02020603050405020304" pitchFamily="18" charset="0"/>
          </a:endParaRPr>
        </a:p>
      </dgm:t>
    </dgm:pt>
    <dgm:pt modelId="{733426DF-A8E5-470F-83D0-BC82CB7E2CB5}" type="sibTrans" cxnId="{4DA4F28C-F150-4B77-8F5C-9CC3920EE3F1}">
      <dgm:prSet/>
      <dgm:spPr/>
      <dgm:t>
        <a:bodyPr/>
        <a:lstStyle/>
        <a:p>
          <a:endParaRPr lang="en-US">
            <a:latin typeface="Times New Roman" panose="02020603050405020304" pitchFamily="18" charset="0"/>
            <a:cs typeface="Times New Roman" panose="02020603050405020304" pitchFamily="18" charset="0"/>
          </a:endParaRPr>
        </a:p>
      </dgm:t>
    </dgm:pt>
    <dgm:pt modelId="{2842AD21-0E8E-429E-9821-8D5B48509958}">
      <dgm:prSet/>
      <dgm:spPr/>
      <dgm:t>
        <a:bodyPr/>
        <a:lstStyle/>
        <a:p>
          <a:r>
            <a:rPr lang="en-US">
              <a:latin typeface="Times New Roman" panose="02020603050405020304" pitchFamily="18" charset="0"/>
              <a:cs typeface="Times New Roman" panose="02020603050405020304" pitchFamily="18" charset="0"/>
            </a:rPr>
            <a:t>The borrower’s Income</a:t>
          </a:r>
        </a:p>
      </dgm:t>
    </dgm:pt>
    <dgm:pt modelId="{D366DEA4-9D47-4A65-8E00-9E1AE7D8850F}" type="parTrans" cxnId="{80AEA32A-6518-4BF6-9EF9-BA469E3E9D7E}">
      <dgm:prSet/>
      <dgm:spPr/>
      <dgm:t>
        <a:bodyPr/>
        <a:lstStyle/>
        <a:p>
          <a:endParaRPr lang="en-US">
            <a:latin typeface="Times New Roman" panose="02020603050405020304" pitchFamily="18" charset="0"/>
            <a:cs typeface="Times New Roman" panose="02020603050405020304" pitchFamily="18" charset="0"/>
          </a:endParaRPr>
        </a:p>
      </dgm:t>
    </dgm:pt>
    <dgm:pt modelId="{7EC313F9-896C-4B37-BDD1-2E00EBC915D8}" type="sibTrans" cxnId="{80AEA32A-6518-4BF6-9EF9-BA469E3E9D7E}">
      <dgm:prSet/>
      <dgm:spPr/>
      <dgm:t>
        <a:bodyPr/>
        <a:lstStyle/>
        <a:p>
          <a:endParaRPr lang="en-US">
            <a:latin typeface="Times New Roman" panose="02020603050405020304" pitchFamily="18" charset="0"/>
            <a:cs typeface="Times New Roman" panose="02020603050405020304" pitchFamily="18" charset="0"/>
          </a:endParaRPr>
        </a:p>
      </dgm:t>
    </dgm:pt>
    <dgm:pt modelId="{B98B7DF7-F25E-46EF-8D3A-5EF3A21A4A72}">
      <dgm:prSet/>
      <dgm:spPr/>
      <dgm:t>
        <a:bodyPr/>
        <a:lstStyle/>
        <a:p>
          <a:r>
            <a:rPr lang="en-AU">
              <a:latin typeface="Times New Roman" panose="02020603050405020304" pitchFamily="18" charset="0"/>
              <a:cs typeface="Times New Roman" panose="02020603050405020304" pitchFamily="18" charset="0"/>
            </a:rPr>
            <a:t>Education</a:t>
          </a:r>
          <a:endParaRPr lang="en-US">
            <a:latin typeface="Times New Roman" panose="02020603050405020304" pitchFamily="18" charset="0"/>
            <a:cs typeface="Times New Roman" panose="02020603050405020304" pitchFamily="18" charset="0"/>
          </a:endParaRPr>
        </a:p>
      </dgm:t>
    </dgm:pt>
    <dgm:pt modelId="{D1BDE5DC-9151-4B96-A421-0FDA9FE0AAAE}" type="parTrans" cxnId="{CEB64F5D-F78D-4045-B9DB-C3D3FABB943B}">
      <dgm:prSet/>
      <dgm:spPr/>
      <dgm:t>
        <a:bodyPr/>
        <a:lstStyle/>
        <a:p>
          <a:endParaRPr lang="en-US">
            <a:latin typeface="Times New Roman" panose="02020603050405020304" pitchFamily="18" charset="0"/>
            <a:cs typeface="Times New Roman" panose="02020603050405020304" pitchFamily="18" charset="0"/>
          </a:endParaRPr>
        </a:p>
      </dgm:t>
    </dgm:pt>
    <dgm:pt modelId="{680EFA97-029A-487B-BC6F-2F4C5C49FE7C}" type="sibTrans" cxnId="{CEB64F5D-F78D-4045-B9DB-C3D3FABB943B}">
      <dgm:prSet/>
      <dgm:spPr/>
      <dgm:t>
        <a:bodyPr/>
        <a:lstStyle/>
        <a:p>
          <a:endParaRPr lang="en-US">
            <a:latin typeface="Times New Roman" panose="02020603050405020304" pitchFamily="18" charset="0"/>
            <a:cs typeface="Times New Roman" panose="02020603050405020304" pitchFamily="18" charset="0"/>
          </a:endParaRPr>
        </a:p>
      </dgm:t>
    </dgm:pt>
    <dgm:pt modelId="{C36B6D76-A3AE-49C3-B1C6-3C918EA61F45}">
      <dgm:prSet/>
      <dgm:spPr/>
      <dgm:t>
        <a:bodyPr/>
        <a:lstStyle/>
        <a:p>
          <a:r>
            <a:rPr lang="en-US" dirty="0">
              <a:latin typeface="Times New Roman" panose="02020603050405020304" pitchFamily="18" charset="0"/>
              <a:cs typeface="Times New Roman" panose="02020603050405020304" pitchFamily="18" charset="0"/>
            </a:rPr>
            <a:t>Marital status</a:t>
          </a:r>
        </a:p>
      </dgm:t>
    </dgm:pt>
    <dgm:pt modelId="{3536ED5B-FF10-4C12-AF09-F51D421000A4}" type="parTrans" cxnId="{29D776E6-54A8-4D54-8D90-7B0B6827558C}">
      <dgm:prSet/>
      <dgm:spPr/>
      <dgm:t>
        <a:bodyPr/>
        <a:lstStyle/>
        <a:p>
          <a:endParaRPr lang="en-US">
            <a:latin typeface="Times New Roman" panose="02020603050405020304" pitchFamily="18" charset="0"/>
            <a:cs typeface="Times New Roman" panose="02020603050405020304" pitchFamily="18" charset="0"/>
          </a:endParaRPr>
        </a:p>
      </dgm:t>
    </dgm:pt>
    <dgm:pt modelId="{50690DC0-C652-4F85-9E39-8E201FE0FC6C}" type="sibTrans" cxnId="{29D776E6-54A8-4D54-8D90-7B0B6827558C}">
      <dgm:prSet/>
      <dgm:spPr/>
      <dgm:t>
        <a:bodyPr/>
        <a:lstStyle/>
        <a:p>
          <a:endParaRPr lang="en-US">
            <a:latin typeface="Times New Roman" panose="02020603050405020304" pitchFamily="18" charset="0"/>
            <a:cs typeface="Times New Roman" panose="02020603050405020304" pitchFamily="18" charset="0"/>
          </a:endParaRPr>
        </a:p>
      </dgm:t>
    </dgm:pt>
    <dgm:pt modelId="{C0FA5A29-DDD8-4BA9-BD87-83F58B0929F1}">
      <dgm:prSet/>
      <dgm:spPr/>
      <dgm:t>
        <a:bodyPr/>
        <a:lstStyle/>
        <a:p>
          <a:r>
            <a:rPr lang="en-US">
              <a:latin typeface="Times New Roman" panose="02020603050405020304" pitchFamily="18" charset="0"/>
              <a:cs typeface="Times New Roman" panose="02020603050405020304" pitchFamily="18" charset="0"/>
            </a:rPr>
            <a:t>No. of dependents</a:t>
          </a:r>
        </a:p>
      </dgm:t>
    </dgm:pt>
    <dgm:pt modelId="{75673D75-AEBF-4E25-90D2-CEC0BC0C6A15}" type="parTrans" cxnId="{E16B9640-39B8-4A7D-9F32-18B271C0BCAB}">
      <dgm:prSet/>
      <dgm:spPr/>
      <dgm:t>
        <a:bodyPr/>
        <a:lstStyle/>
        <a:p>
          <a:endParaRPr lang="en-US">
            <a:latin typeface="Times New Roman" panose="02020603050405020304" pitchFamily="18" charset="0"/>
            <a:cs typeface="Times New Roman" panose="02020603050405020304" pitchFamily="18" charset="0"/>
          </a:endParaRPr>
        </a:p>
      </dgm:t>
    </dgm:pt>
    <dgm:pt modelId="{65CCDAC8-9A41-4847-A65D-36D3AB84C2E9}" type="sibTrans" cxnId="{E16B9640-39B8-4A7D-9F32-18B271C0BCAB}">
      <dgm:prSet/>
      <dgm:spPr/>
      <dgm:t>
        <a:bodyPr/>
        <a:lstStyle/>
        <a:p>
          <a:endParaRPr lang="en-US">
            <a:latin typeface="Times New Roman" panose="02020603050405020304" pitchFamily="18" charset="0"/>
            <a:cs typeface="Times New Roman" panose="02020603050405020304" pitchFamily="18" charset="0"/>
          </a:endParaRPr>
        </a:p>
      </dgm:t>
    </dgm:pt>
    <dgm:pt modelId="{DAE746EE-AC6D-40D4-B528-27D7BD12DDD2}">
      <dgm:prSet/>
      <dgm:spPr/>
      <dgm:t>
        <a:bodyPr/>
        <a:lstStyle/>
        <a:p>
          <a:r>
            <a:rPr lang="en-US">
              <a:latin typeface="Times New Roman" panose="02020603050405020304" pitchFamily="18" charset="0"/>
              <a:cs typeface="Times New Roman" panose="02020603050405020304" pitchFamily="18" charset="0"/>
            </a:rPr>
            <a:t>Loan amount</a:t>
          </a:r>
        </a:p>
      </dgm:t>
    </dgm:pt>
    <dgm:pt modelId="{693A8EDE-235A-4215-9F4E-44467E173430}" type="parTrans" cxnId="{47D80D5C-3A1E-46DD-A7DF-CA62D4B535E2}">
      <dgm:prSet/>
      <dgm:spPr/>
      <dgm:t>
        <a:bodyPr/>
        <a:lstStyle/>
        <a:p>
          <a:endParaRPr lang="en-US">
            <a:latin typeface="Times New Roman" panose="02020603050405020304" pitchFamily="18" charset="0"/>
            <a:cs typeface="Times New Roman" panose="02020603050405020304" pitchFamily="18" charset="0"/>
          </a:endParaRPr>
        </a:p>
      </dgm:t>
    </dgm:pt>
    <dgm:pt modelId="{6A20A246-7B36-4437-9A70-757860556E4D}" type="sibTrans" cxnId="{47D80D5C-3A1E-46DD-A7DF-CA62D4B535E2}">
      <dgm:prSet/>
      <dgm:spPr/>
      <dgm:t>
        <a:bodyPr/>
        <a:lstStyle/>
        <a:p>
          <a:endParaRPr lang="en-US">
            <a:latin typeface="Times New Roman" panose="02020603050405020304" pitchFamily="18" charset="0"/>
            <a:cs typeface="Times New Roman" panose="02020603050405020304" pitchFamily="18" charset="0"/>
          </a:endParaRPr>
        </a:p>
      </dgm:t>
    </dgm:pt>
    <dgm:pt modelId="{C71AF78C-68BF-4597-BA5C-B59204EDD6CC}">
      <dgm:prSet/>
      <dgm:spPr/>
      <dgm:t>
        <a:bodyPr/>
        <a:lstStyle/>
        <a:p>
          <a:r>
            <a:rPr lang="en-US">
              <a:latin typeface="Times New Roman" panose="02020603050405020304" pitchFamily="18" charset="0"/>
              <a:cs typeface="Times New Roman" panose="02020603050405020304" pitchFamily="18" charset="0"/>
            </a:rPr>
            <a:t>Loan term</a:t>
          </a:r>
        </a:p>
      </dgm:t>
    </dgm:pt>
    <dgm:pt modelId="{19F1A314-6D3D-4DCB-A5AB-CA8B028E5DD2}" type="parTrans" cxnId="{A4B3CCDB-9B76-4CB3-BC4C-9814BD019114}">
      <dgm:prSet/>
      <dgm:spPr/>
      <dgm:t>
        <a:bodyPr/>
        <a:lstStyle/>
        <a:p>
          <a:endParaRPr lang="en-US">
            <a:latin typeface="Times New Roman" panose="02020603050405020304" pitchFamily="18" charset="0"/>
            <a:cs typeface="Times New Roman" panose="02020603050405020304" pitchFamily="18" charset="0"/>
          </a:endParaRPr>
        </a:p>
      </dgm:t>
    </dgm:pt>
    <dgm:pt modelId="{6647C6A7-F3DF-4A14-8DEC-BD51FA61D448}" type="sibTrans" cxnId="{A4B3CCDB-9B76-4CB3-BC4C-9814BD019114}">
      <dgm:prSet/>
      <dgm:spPr/>
      <dgm:t>
        <a:bodyPr/>
        <a:lstStyle/>
        <a:p>
          <a:endParaRPr lang="en-US">
            <a:latin typeface="Times New Roman" panose="02020603050405020304" pitchFamily="18" charset="0"/>
            <a:cs typeface="Times New Roman" panose="02020603050405020304" pitchFamily="18" charset="0"/>
          </a:endParaRPr>
        </a:p>
      </dgm:t>
    </dgm:pt>
    <dgm:pt modelId="{B1C850C4-1056-4573-A26D-5C8A9651F901}">
      <dgm:prSet/>
      <dgm:spPr/>
      <dgm:t>
        <a:bodyPr/>
        <a:lstStyle/>
        <a:p>
          <a:r>
            <a:rPr lang="en-US">
              <a:latin typeface="Times New Roman" panose="02020603050405020304" pitchFamily="18" charset="0"/>
              <a:cs typeface="Times New Roman" panose="02020603050405020304" pitchFamily="18" charset="0"/>
            </a:rPr>
            <a:t>Credit history</a:t>
          </a:r>
        </a:p>
      </dgm:t>
    </dgm:pt>
    <dgm:pt modelId="{6BE93054-1F7D-40CA-9F74-93A8258A1D42}" type="parTrans" cxnId="{5300A202-90E7-4957-B7CD-160A0F5C4760}">
      <dgm:prSet/>
      <dgm:spPr/>
      <dgm:t>
        <a:bodyPr/>
        <a:lstStyle/>
        <a:p>
          <a:endParaRPr lang="en-US">
            <a:latin typeface="Times New Roman" panose="02020603050405020304" pitchFamily="18" charset="0"/>
            <a:cs typeface="Times New Roman" panose="02020603050405020304" pitchFamily="18" charset="0"/>
          </a:endParaRPr>
        </a:p>
      </dgm:t>
    </dgm:pt>
    <dgm:pt modelId="{B752D6F8-6AE2-45CB-BA9E-1874045D3AF4}" type="sibTrans" cxnId="{5300A202-90E7-4957-B7CD-160A0F5C4760}">
      <dgm:prSet/>
      <dgm:spPr/>
      <dgm:t>
        <a:bodyPr/>
        <a:lstStyle/>
        <a:p>
          <a:endParaRPr lang="en-US">
            <a:latin typeface="Times New Roman" panose="02020603050405020304" pitchFamily="18" charset="0"/>
            <a:cs typeface="Times New Roman" panose="02020603050405020304" pitchFamily="18" charset="0"/>
          </a:endParaRPr>
        </a:p>
      </dgm:t>
    </dgm:pt>
    <dgm:pt modelId="{F4334584-A340-4CE6-A9DB-5AF802F3DC26}" type="pres">
      <dgm:prSet presAssocID="{B5F1E953-6E38-4C74-A832-07A815289CEC}" presName="linear" presStyleCnt="0">
        <dgm:presLayoutVars>
          <dgm:animLvl val="lvl"/>
          <dgm:resizeHandles val="exact"/>
        </dgm:presLayoutVars>
      </dgm:prSet>
      <dgm:spPr/>
    </dgm:pt>
    <dgm:pt modelId="{306CA32E-A856-43F3-A424-FDBE687FAAE4}" type="pres">
      <dgm:prSet presAssocID="{849743B1-1FDF-40A8-93FA-2F8BA3552F38}" presName="parentText" presStyleLbl="node1" presStyleIdx="0" presStyleCnt="1">
        <dgm:presLayoutVars>
          <dgm:chMax val="0"/>
          <dgm:bulletEnabled val="1"/>
        </dgm:presLayoutVars>
      </dgm:prSet>
      <dgm:spPr/>
    </dgm:pt>
    <dgm:pt modelId="{6356097E-5DE9-4C1D-822C-0AECD45DA767}" type="pres">
      <dgm:prSet presAssocID="{849743B1-1FDF-40A8-93FA-2F8BA3552F38}" presName="childText" presStyleLbl="revTx" presStyleIdx="0" presStyleCnt="1">
        <dgm:presLayoutVars>
          <dgm:bulletEnabled val="1"/>
        </dgm:presLayoutVars>
      </dgm:prSet>
      <dgm:spPr/>
    </dgm:pt>
  </dgm:ptLst>
  <dgm:cxnLst>
    <dgm:cxn modelId="{264F2801-39F6-46B9-BD1C-1F1E4F7D207B}" type="presOf" srcId="{C0FA5A29-DDD8-4BA9-BD87-83F58B0929F1}" destId="{6356097E-5DE9-4C1D-822C-0AECD45DA767}" srcOrd="0" destOrd="4" presId="urn:microsoft.com/office/officeart/2005/8/layout/vList2"/>
    <dgm:cxn modelId="{5300A202-90E7-4957-B7CD-160A0F5C4760}" srcId="{849743B1-1FDF-40A8-93FA-2F8BA3552F38}" destId="{B1C850C4-1056-4573-A26D-5C8A9651F901}" srcOrd="7" destOrd="0" parTransId="{6BE93054-1F7D-40CA-9F74-93A8258A1D42}" sibTransId="{B752D6F8-6AE2-45CB-BA9E-1874045D3AF4}"/>
    <dgm:cxn modelId="{931ADF20-E27B-4EEA-972F-EAD6B51D0A67}" type="presOf" srcId="{DAE746EE-AC6D-40D4-B528-27D7BD12DDD2}" destId="{6356097E-5DE9-4C1D-822C-0AECD45DA767}" srcOrd="0" destOrd="5" presId="urn:microsoft.com/office/officeart/2005/8/layout/vList2"/>
    <dgm:cxn modelId="{80AEA32A-6518-4BF6-9EF9-BA469E3E9D7E}" srcId="{849743B1-1FDF-40A8-93FA-2F8BA3552F38}" destId="{2842AD21-0E8E-429E-9821-8D5B48509958}" srcOrd="1" destOrd="0" parTransId="{D366DEA4-9D47-4A65-8E00-9E1AE7D8850F}" sibTransId="{7EC313F9-896C-4B37-BDD1-2E00EBC915D8}"/>
    <dgm:cxn modelId="{E16B9640-39B8-4A7D-9F32-18B271C0BCAB}" srcId="{849743B1-1FDF-40A8-93FA-2F8BA3552F38}" destId="{C0FA5A29-DDD8-4BA9-BD87-83F58B0929F1}" srcOrd="4" destOrd="0" parTransId="{75673D75-AEBF-4E25-90D2-CEC0BC0C6A15}" sibTransId="{65CCDAC8-9A41-4847-A65D-36D3AB84C2E9}"/>
    <dgm:cxn modelId="{47D80D5C-3A1E-46DD-A7DF-CA62D4B535E2}" srcId="{849743B1-1FDF-40A8-93FA-2F8BA3552F38}" destId="{DAE746EE-AC6D-40D4-B528-27D7BD12DDD2}" srcOrd="5" destOrd="0" parTransId="{693A8EDE-235A-4215-9F4E-44467E173430}" sibTransId="{6A20A246-7B36-4437-9A70-757860556E4D}"/>
    <dgm:cxn modelId="{CEB64F5D-F78D-4045-B9DB-C3D3FABB943B}" srcId="{849743B1-1FDF-40A8-93FA-2F8BA3552F38}" destId="{B98B7DF7-F25E-46EF-8D3A-5EF3A21A4A72}" srcOrd="2" destOrd="0" parTransId="{D1BDE5DC-9151-4B96-A421-0FDA9FE0AAAE}" sibTransId="{680EFA97-029A-487B-BC6F-2F4C5C49FE7C}"/>
    <dgm:cxn modelId="{D70D0B63-CA65-4293-908B-D126F2F5BA2F}" type="presOf" srcId="{C36B6D76-A3AE-49C3-B1C6-3C918EA61F45}" destId="{6356097E-5DE9-4C1D-822C-0AECD45DA767}" srcOrd="0" destOrd="3" presId="urn:microsoft.com/office/officeart/2005/8/layout/vList2"/>
    <dgm:cxn modelId="{BA6ED36D-4BAB-4BE4-9C58-592235C7E707}" type="presOf" srcId="{B5F1E953-6E38-4C74-A832-07A815289CEC}" destId="{F4334584-A340-4CE6-A9DB-5AF802F3DC26}" srcOrd="0" destOrd="0" presId="urn:microsoft.com/office/officeart/2005/8/layout/vList2"/>
    <dgm:cxn modelId="{5DA5D57A-58DD-4547-AFCD-58CBF58F5611}" type="presOf" srcId="{C71AF78C-68BF-4597-BA5C-B59204EDD6CC}" destId="{6356097E-5DE9-4C1D-822C-0AECD45DA767}" srcOrd="0" destOrd="6" presId="urn:microsoft.com/office/officeart/2005/8/layout/vList2"/>
    <dgm:cxn modelId="{4DA4F28C-F150-4B77-8F5C-9CC3920EE3F1}" srcId="{849743B1-1FDF-40A8-93FA-2F8BA3552F38}" destId="{98480473-F9B8-4FDA-A818-354839F0432C}" srcOrd="0" destOrd="0" parTransId="{B66DF264-5F24-4169-9C6D-465265E6E3BF}" sibTransId="{733426DF-A8E5-470F-83D0-BC82CB7E2CB5}"/>
    <dgm:cxn modelId="{C0F0F294-5EF0-467D-88C3-8841388327A3}" type="presOf" srcId="{2842AD21-0E8E-429E-9821-8D5B48509958}" destId="{6356097E-5DE9-4C1D-822C-0AECD45DA767}" srcOrd="0" destOrd="1" presId="urn:microsoft.com/office/officeart/2005/8/layout/vList2"/>
    <dgm:cxn modelId="{F0240196-7E5A-43A5-87D2-2982680DCA82}" type="presOf" srcId="{849743B1-1FDF-40A8-93FA-2F8BA3552F38}" destId="{306CA32E-A856-43F3-A424-FDBE687FAAE4}" srcOrd="0" destOrd="0" presId="urn:microsoft.com/office/officeart/2005/8/layout/vList2"/>
    <dgm:cxn modelId="{4A6C72AF-6102-4361-B95C-FD49D2D08D5F}" type="presOf" srcId="{B1C850C4-1056-4573-A26D-5C8A9651F901}" destId="{6356097E-5DE9-4C1D-822C-0AECD45DA767}" srcOrd="0" destOrd="7" presId="urn:microsoft.com/office/officeart/2005/8/layout/vList2"/>
    <dgm:cxn modelId="{622C38BD-9871-4892-A523-47C9F3A7F04C}" srcId="{B5F1E953-6E38-4C74-A832-07A815289CEC}" destId="{849743B1-1FDF-40A8-93FA-2F8BA3552F38}" srcOrd="0" destOrd="0" parTransId="{5DE9EE01-49E5-4CAF-8B55-6C8EDBAFB9CB}" sibTransId="{1F172F10-EC2F-4B5F-8D6D-E002EA149295}"/>
    <dgm:cxn modelId="{8B16C3CB-2DBB-4D68-8E4E-3087C3F3D018}" type="presOf" srcId="{98480473-F9B8-4FDA-A818-354839F0432C}" destId="{6356097E-5DE9-4C1D-822C-0AECD45DA767}" srcOrd="0" destOrd="0" presId="urn:microsoft.com/office/officeart/2005/8/layout/vList2"/>
    <dgm:cxn modelId="{A4B3CCDB-9B76-4CB3-BC4C-9814BD019114}" srcId="{849743B1-1FDF-40A8-93FA-2F8BA3552F38}" destId="{C71AF78C-68BF-4597-BA5C-B59204EDD6CC}" srcOrd="6" destOrd="0" parTransId="{19F1A314-6D3D-4DCB-A5AB-CA8B028E5DD2}" sibTransId="{6647C6A7-F3DF-4A14-8DEC-BD51FA61D448}"/>
    <dgm:cxn modelId="{29D776E6-54A8-4D54-8D90-7B0B6827558C}" srcId="{849743B1-1FDF-40A8-93FA-2F8BA3552F38}" destId="{C36B6D76-A3AE-49C3-B1C6-3C918EA61F45}" srcOrd="3" destOrd="0" parTransId="{3536ED5B-FF10-4C12-AF09-F51D421000A4}" sibTransId="{50690DC0-C652-4F85-9E39-8E201FE0FC6C}"/>
    <dgm:cxn modelId="{BB8E14F3-F3DE-4AC9-AB86-F77B7893793C}" type="presOf" srcId="{B98B7DF7-F25E-46EF-8D3A-5EF3A21A4A72}" destId="{6356097E-5DE9-4C1D-822C-0AECD45DA767}" srcOrd="0" destOrd="2" presId="urn:microsoft.com/office/officeart/2005/8/layout/vList2"/>
    <dgm:cxn modelId="{D3D9A5EF-03AA-4C86-8B91-D1785692C0F4}" type="presParOf" srcId="{F4334584-A340-4CE6-A9DB-5AF802F3DC26}" destId="{306CA32E-A856-43F3-A424-FDBE687FAAE4}" srcOrd="0" destOrd="0" presId="urn:microsoft.com/office/officeart/2005/8/layout/vList2"/>
    <dgm:cxn modelId="{D491E25A-CB6C-4951-A03D-95D5677FB3C9}" type="presParOf" srcId="{F4334584-A340-4CE6-A9DB-5AF802F3DC26}" destId="{6356097E-5DE9-4C1D-822C-0AECD45DA76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86292C-EF31-4CBB-A6F8-6D530E51D0DC}" type="doc">
      <dgm:prSet loTypeId="urn:microsoft.com/office/officeart/2005/8/layout/hierarchy1" loCatId="hierarchy" qsTypeId="urn:microsoft.com/office/officeart/2005/8/quickstyle/simple5" qsCatId="simple" csTypeId="urn:microsoft.com/office/officeart/2005/8/colors/colorful1" csCatId="colorful" phldr="1"/>
      <dgm:spPr/>
      <dgm:t>
        <a:bodyPr/>
        <a:lstStyle/>
        <a:p>
          <a:endParaRPr lang="en-US"/>
        </a:p>
      </dgm:t>
    </dgm:pt>
    <dgm:pt modelId="{8C9BD2B9-9C17-40A4-A185-4757165BE01C}">
      <dgm:prSet/>
      <dgm:spPr/>
      <dgm:t>
        <a:bodyPr/>
        <a:lstStyle/>
        <a:p>
          <a:r>
            <a:rPr lang="en-US" dirty="0">
              <a:latin typeface="Times New Roman" panose="02020603050405020304" pitchFamily="18" charset="0"/>
              <a:cs typeface="Times New Roman" panose="02020603050405020304" pitchFamily="18" charset="0"/>
            </a:rPr>
            <a:t>When using logistic regression model, our accuracy was 78% while using random forest, the accuracy was 77%</a:t>
          </a:r>
        </a:p>
      </dgm:t>
    </dgm:pt>
    <dgm:pt modelId="{F39DEDA9-F706-48FC-BB74-E766D7D687EC}" type="parTrans" cxnId="{5DD4FD5A-5F35-4458-8733-2924F57ED4C1}">
      <dgm:prSet/>
      <dgm:spPr/>
      <dgm:t>
        <a:bodyPr/>
        <a:lstStyle/>
        <a:p>
          <a:endParaRPr lang="en-US">
            <a:latin typeface="Times New Roman" panose="02020603050405020304" pitchFamily="18" charset="0"/>
            <a:cs typeface="Times New Roman" panose="02020603050405020304" pitchFamily="18" charset="0"/>
          </a:endParaRPr>
        </a:p>
      </dgm:t>
    </dgm:pt>
    <dgm:pt modelId="{3F5A16F9-94C6-4A82-8E4F-F448F6B7B71D}" type="sibTrans" cxnId="{5DD4FD5A-5F35-4458-8733-2924F57ED4C1}">
      <dgm:prSet/>
      <dgm:spPr/>
      <dgm:t>
        <a:bodyPr/>
        <a:lstStyle/>
        <a:p>
          <a:endParaRPr lang="en-US">
            <a:latin typeface="Times New Roman" panose="02020603050405020304" pitchFamily="18" charset="0"/>
            <a:cs typeface="Times New Roman" panose="02020603050405020304" pitchFamily="18" charset="0"/>
          </a:endParaRPr>
        </a:p>
      </dgm:t>
    </dgm:pt>
    <dgm:pt modelId="{AAFE4DB4-9DD9-4A6D-8975-D5B26248F72D}">
      <dgm:prSet/>
      <dgm:spPr/>
      <dgm:t>
        <a:bodyPr/>
        <a:lstStyle/>
        <a:p>
          <a:r>
            <a:rPr lang="en-US" dirty="0">
              <a:latin typeface="Times New Roman" panose="02020603050405020304" pitchFamily="18" charset="0"/>
              <a:cs typeface="Times New Roman" panose="02020603050405020304" pitchFamily="18" charset="0"/>
            </a:rPr>
            <a:t>Using important features, we retrained our model, and our accuracy went up to 81% from 77% for random forest and for logistic regression, our accuracy went from 78% to 83%.</a:t>
          </a:r>
        </a:p>
      </dgm:t>
    </dgm:pt>
    <dgm:pt modelId="{3393B1E2-1EC3-4DEC-A7C7-4814E80B84D8}" type="parTrans" cxnId="{A07086B8-64BF-44CD-9835-0454D8850F51}">
      <dgm:prSet/>
      <dgm:spPr/>
      <dgm:t>
        <a:bodyPr/>
        <a:lstStyle/>
        <a:p>
          <a:endParaRPr lang="en-US">
            <a:latin typeface="Times New Roman" panose="02020603050405020304" pitchFamily="18" charset="0"/>
            <a:cs typeface="Times New Roman" panose="02020603050405020304" pitchFamily="18" charset="0"/>
          </a:endParaRPr>
        </a:p>
      </dgm:t>
    </dgm:pt>
    <dgm:pt modelId="{4DDC34BC-691C-45AC-ADC4-73D9522E36AB}" type="sibTrans" cxnId="{A07086B8-64BF-44CD-9835-0454D8850F51}">
      <dgm:prSet/>
      <dgm:spPr/>
      <dgm:t>
        <a:bodyPr/>
        <a:lstStyle/>
        <a:p>
          <a:endParaRPr lang="en-US">
            <a:latin typeface="Times New Roman" panose="02020603050405020304" pitchFamily="18" charset="0"/>
            <a:cs typeface="Times New Roman" panose="02020603050405020304" pitchFamily="18" charset="0"/>
          </a:endParaRPr>
        </a:p>
      </dgm:t>
    </dgm:pt>
    <dgm:pt modelId="{F6D7A7FD-76F5-4B23-9A30-A74E3B3313CE}" type="pres">
      <dgm:prSet presAssocID="{E386292C-EF31-4CBB-A6F8-6D530E51D0DC}" presName="hierChild1" presStyleCnt="0">
        <dgm:presLayoutVars>
          <dgm:chPref val="1"/>
          <dgm:dir/>
          <dgm:animOne val="branch"/>
          <dgm:animLvl val="lvl"/>
          <dgm:resizeHandles/>
        </dgm:presLayoutVars>
      </dgm:prSet>
      <dgm:spPr/>
    </dgm:pt>
    <dgm:pt modelId="{3B39590F-4E31-4CDA-93F1-B32603DF828A}" type="pres">
      <dgm:prSet presAssocID="{8C9BD2B9-9C17-40A4-A185-4757165BE01C}" presName="hierRoot1" presStyleCnt="0"/>
      <dgm:spPr/>
    </dgm:pt>
    <dgm:pt modelId="{A9D1B118-2ADE-42B3-B800-6F1BBBEF6DCA}" type="pres">
      <dgm:prSet presAssocID="{8C9BD2B9-9C17-40A4-A185-4757165BE01C}" presName="composite" presStyleCnt="0"/>
      <dgm:spPr/>
    </dgm:pt>
    <dgm:pt modelId="{17E35060-27EB-4005-AC3D-F59995C34426}" type="pres">
      <dgm:prSet presAssocID="{8C9BD2B9-9C17-40A4-A185-4757165BE01C}" presName="background" presStyleLbl="node0" presStyleIdx="0" presStyleCnt="2"/>
      <dgm:spPr/>
    </dgm:pt>
    <dgm:pt modelId="{9D19BD55-6BB1-4B27-8ED8-9D8A4193413B}" type="pres">
      <dgm:prSet presAssocID="{8C9BD2B9-9C17-40A4-A185-4757165BE01C}" presName="text" presStyleLbl="fgAcc0" presStyleIdx="0" presStyleCnt="2">
        <dgm:presLayoutVars>
          <dgm:chPref val="3"/>
        </dgm:presLayoutVars>
      </dgm:prSet>
      <dgm:spPr/>
    </dgm:pt>
    <dgm:pt modelId="{47728729-2051-4162-AF95-C952148A6F13}" type="pres">
      <dgm:prSet presAssocID="{8C9BD2B9-9C17-40A4-A185-4757165BE01C}" presName="hierChild2" presStyleCnt="0"/>
      <dgm:spPr/>
    </dgm:pt>
    <dgm:pt modelId="{C4401A83-0EBD-4D32-84F9-644C95AB1A82}" type="pres">
      <dgm:prSet presAssocID="{AAFE4DB4-9DD9-4A6D-8975-D5B26248F72D}" presName="hierRoot1" presStyleCnt="0"/>
      <dgm:spPr/>
    </dgm:pt>
    <dgm:pt modelId="{FC62B978-F0EE-4C82-8F59-81C88439A030}" type="pres">
      <dgm:prSet presAssocID="{AAFE4DB4-9DD9-4A6D-8975-D5B26248F72D}" presName="composite" presStyleCnt="0"/>
      <dgm:spPr/>
    </dgm:pt>
    <dgm:pt modelId="{C7AA5D65-36C3-41BF-8222-5EAE89DA6005}" type="pres">
      <dgm:prSet presAssocID="{AAFE4DB4-9DD9-4A6D-8975-D5B26248F72D}" presName="background" presStyleLbl="node0" presStyleIdx="1" presStyleCnt="2"/>
      <dgm:spPr/>
    </dgm:pt>
    <dgm:pt modelId="{A8244537-8FE3-4C8F-BCC5-4AF9E49BF726}" type="pres">
      <dgm:prSet presAssocID="{AAFE4DB4-9DD9-4A6D-8975-D5B26248F72D}" presName="text" presStyleLbl="fgAcc0" presStyleIdx="1" presStyleCnt="2">
        <dgm:presLayoutVars>
          <dgm:chPref val="3"/>
        </dgm:presLayoutVars>
      </dgm:prSet>
      <dgm:spPr/>
    </dgm:pt>
    <dgm:pt modelId="{08C710BA-6A19-4BD6-96C0-ECB8BD8141F1}" type="pres">
      <dgm:prSet presAssocID="{AAFE4DB4-9DD9-4A6D-8975-D5B26248F72D}" presName="hierChild2" presStyleCnt="0"/>
      <dgm:spPr/>
    </dgm:pt>
  </dgm:ptLst>
  <dgm:cxnLst>
    <dgm:cxn modelId="{F6AADA28-F133-4E01-AFDA-E6C5597DF21E}" type="presOf" srcId="{E386292C-EF31-4CBB-A6F8-6D530E51D0DC}" destId="{F6D7A7FD-76F5-4B23-9A30-A74E3B3313CE}" srcOrd="0" destOrd="0" presId="urn:microsoft.com/office/officeart/2005/8/layout/hierarchy1"/>
    <dgm:cxn modelId="{03D2A86B-F2B6-4139-9A56-6C40C0A69CB6}" type="presOf" srcId="{8C9BD2B9-9C17-40A4-A185-4757165BE01C}" destId="{9D19BD55-6BB1-4B27-8ED8-9D8A4193413B}" srcOrd="0" destOrd="0" presId="urn:microsoft.com/office/officeart/2005/8/layout/hierarchy1"/>
    <dgm:cxn modelId="{5DD4FD5A-5F35-4458-8733-2924F57ED4C1}" srcId="{E386292C-EF31-4CBB-A6F8-6D530E51D0DC}" destId="{8C9BD2B9-9C17-40A4-A185-4757165BE01C}" srcOrd="0" destOrd="0" parTransId="{F39DEDA9-F706-48FC-BB74-E766D7D687EC}" sibTransId="{3F5A16F9-94C6-4A82-8E4F-F448F6B7B71D}"/>
    <dgm:cxn modelId="{510DD798-61FE-4A2D-A8C1-FE6C83E00163}" type="presOf" srcId="{AAFE4DB4-9DD9-4A6D-8975-D5B26248F72D}" destId="{A8244537-8FE3-4C8F-BCC5-4AF9E49BF726}" srcOrd="0" destOrd="0" presId="urn:microsoft.com/office/officeart/2005/8/layout/hierarchy1"/>
    <dgm:cxn modelId="{A07086B8-64BF-44CD-9835-0454D8850F51}" srcId="{E386292C-EF31-4CBB-A6F8-6D530E51D0DC}" destId="{AAFE4DB4-9DD9-4A6D-8975-D5B26248F72D}" srcOrd="1" destOrd="0" parTransId="{3393B1E2-1EC3-4DEC-A7C7-4814E80B84D8}" sibTransId="{4DDC34BC-691C-45AC-ADC4-73D9522E36AB}"/>
    <dgm:cxn modelId="{CF70CFFF-EFD5-4B96-A9D0-D7408FDC3FBA}" type="presParOf" srcId="{F6D7A7FD-76F5-4B23-9A30-A74E3B3313CE}" destId="{3B39590F-4E31-4CDA-93F1-B32603DF828A}" srcOrd="0" destOrd="0" presId="urn:microsoft.com/office/officeart/2005/8/layout/hierarchy1"/>
    <dgm:cxn modelId="{9D4C03ED-3A0F-4178-91F2-65A768AB6CB7}" type="presParOf" srcId="{3B39590F-4E31-4CDA-93F1-B32603DF828A}" destId="{A9D1B118-2ADE-42B3-B800-6F1BBBEF6DCA}" srcOrd="0" destOrd="0" presId="urn:microsoft.com/office/officeart/2005/8/layout/hierarchy1"/>
    <dgm:cxn modelId="{4F6082C1-DD06-462B-AE2D-277517E37C81}" type="presParOf" srcId="{A9D1B118-2ADE-42B3-B800-6F1BBBEF6DCA}" destId="{17E35060-27EB-4005-AC3D-F59995C34426}" srcOrd="0" destOrd="0" presId="urn:microsoft.com/office/officeart/2005/8/layout/hierarchy1"/>
    <dgm:cxn modelId="{32C31D0D-43CB-4CA9-8507-A2CDCA8511FA}" type="presParOf" srcId="{A9D1B118-2ADE-42B3-B800-6F1BBBEF6DCA}" destId="{9D19BD55-6BB1-4B27-8ED8-9D8A4193413B}" srcOrd="1" destOrd="0" presId="urn:microsoft.com/office/officeart/2005/8/layout/hierarchy1"/>
    <dgm:cxn modelId="{519A074E-68AB-4D79-9516-1210E71E12BE}" type="presParOf" srcId="{3B39590F-4E31-4CDA-93F1-B32603DF828A}" destId="{47728729-2051-4162-AF95-C952148A6F13}" srcOrd="1" destOrd="0" presId="urn:microsoft.com/office/officeart/2005/8/layout/hierarchy1"/>
    <dgm:cxn modelId="{B9ADADCC-E898-48CF-813B-DBAFA5465BE6}" type="presParOf" srcId="{F6D7A7FD-76F5-4B23-9A30-A74E3B3313CE}" destId="{C4401A83-0EBD-4D32-84F9-644C95AB1A82}" srcOrd="1" destOrd="0" presId="urn:microsoft.com/office/officeart/2005/8/layout/hierarchy1"/>
    <dgm:cxn modelId="{DCD3E9E1-A18F-4666-9CEA-8DDEFB5B45D6}" type="presParOf" srcId="{C4401A83-0EBD-4D32-84F9-644C95AB1A82}" destId="{FC62B978-F0EE-4C82-8F59-81C88439A030}" srcOrd="0" destOrd="0" presId="urn:microsoft.com/office/officeart/2005/8/layout/hierarchy1"/>
    <dgm:cxn modelId="{2BE0324B-BAF1-417B-AD68-E8A2F5C46D63}" type="presParOf" srcId="{FC62B978-F0EE-4C82-8F59-81C88439A030}" destId="{C7AA5D65-36C3-41BF-8222-5EAE89DA6005}" srcOrd="0" destOrd="0" presId="urn:microsoft.com/office/officeart/2005/8/layout/hierarchy1"/>
    <dgm:cxn modelId="{67BB9A71-A143-4946-84CE-EA154969B1B5}" type="presParOf" srcId="{FC62B978-F0EE-4C82-8F59-81C88439A030}" destId="{A8244537-8FE3-4C8F-BCC5-4AF9E49BF726}" srcOrd="1" destOrd="0" presId="urn:microsoft.com/office/officeart/2005/8/layout/hierarchy1"/>
    <dgm:cxn modelId="{6613AF54-D642-4ECD-8072-421485EB30BC}" type="presParOf" srcId="{C4401A83-0EBD-4D32-84F9-644C95AB1A82}" destId="{08C710BA-6A19-4BD6-96C0-ECB8BD8141F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E4FE3A-7619-4718-BAC9-6856A5CC4E97}" type="doc">
      <dgm:prSet loTypeId="urn:microsoft.com/office/officeart/2005/8/layout/vProcess5" loCatId="process" qsTypeId="urn:microsoft.com/office/officeart/2005/8/quickstyle/simple5" qsCatId="simple" csTypeId="urn:microsoft.com/office/officeart/2005/8/colors/accent1_4" csCatId="accent1" phldr="1"/>
      <dgm:spPr/>
      <dgm:t>
        <a:bodyPr/>
        <a:lstStyle/>
        <a:p>
          <a:endParaRPr lang="en-US"/>
        </a:p>
      </dgm:t>
    </dgm:pt>
    <dgm:pt modelId="{E76FF4D1-6DAB-430F-9C5C-D441BFD5AF14}">
      <dgm:prSet custT="1"/>
      <dgm:spPr/>
      <dgm:t>
        <a:bodyPr/>
        <a:lstStyle/>
        <a:p>
          <a:r>
            <a:rPr lang="en-AU" sz="2100">
              <a:solidFill>
                <a:schemeClr val="bg1"/>
              </a:solidFill>
              <a:latin typeface="Times New Roman" panose="02020603050405020304" pitchFamily="18" charset="0"/>
              <a:cs typeface="Times New Roman" panose="02020603050405020304" pitchFamily="18" charset="0"/>
            </a:rPr>
            <a:t>An automation of the loan processing design was created and used to check the eligibility of the borrower to qualify for a loan.</a:t>
          </a:r>
          <a:endParaRPr lang="en-US" sz="2100">
            <a:solidFill>
              <a:schemeClr val="bg1"/>
            </a:solidFill>
            <a:latin typeface="Times New Roman" panose="02020603050405020304" pitchFamily="18" charset="0"/>
            <a:cs typeface="Times New Roman" panose="02020603050405020304" pitchFamily="18" charset="0"/>
          </a:endParaRPr>
        </a:p>
      </dgm:t>
    </dgm:pt>
    <dgm:pt modelId="{97153FEC-EB1C-419B-9031-BA317E0A3882}" type="parTrans" cxnId="{2066D448-78F9-434F-89AE-60A1166AC4A8}">
      <dgm:prSet/>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F39648A0-2D16-4E57-B359-244FFEE4F4BC}" type="sibTrans" cxnId="{2066D448-78F9-434F-89AE-60A1166AC4A8}">
      <dgm:prSet custT="1"/>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001DFAC5-F6C9-4580-A620-89BE8A8C6ECA}">
      <dgm:prSet custT="1"/>
      <dgm:spPr/>
      <dgm:t>
        <a:bodyPr/>
        <a:lstStyle/>
        <a:p>
          <a:r>
            <a:rPr lang="en-AU" sz="2100" dirty="0">
              <a:solidFill>
                <a:schemeClr val="bg1"/>
              </a:solidFill>
              <a:latin typeface="Times New Roman" panose="02020603050405020304" pitchFamily="18" charset="0"/>
              <a:cs typeface="Times New Roman" panose="02020603050405020304" pitchFamily="18" charset="0"/>
            </a:rPr>
            <a:t>Applicants with no credit history have almost 100% chance of their loan applications declined.</a:t>
          </a:r>
          <a:endParaRPr lang="en-US" sz="2100" dirty="0">
            <a:solidFill>
              <a:schemeClr val="bg1"/>
            </a:solidFill>
            <a:latin typeface="Times New Roman" panose="02020603050405020304" pitchFamily="18" charset="0"/>
            <a:cs typeface="Times New Roman" panose="02020603050405020304" pitchFamily="18" charset="0"/>
          </a:endParaRPr>
        </a:p>
      </dgm:t>
    </dgm:pt>
    <dgm:pt modelId="{AED7C74A-F504-4AC4-B6DF-668E9705298A}" type="parTrans" cxnId="{4A86DEA7-C949-45BF-9265-C94BDC2D5AA5}">
      <dgm:prSet/>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D89DB825-4E25-424E-A17A-0AD94771F5F0}" type="sibTrans" cxnId="{4A86DEA7-C949-45BF-9265-C94BDC2D5AA5}">
      <dgm:prSet custT="1"/>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F65BE03F-2C25-4060-A63C-8B070B03982F}">
      <dgm:prSet custT="1"/>
      <dgm:spPr/>
      <dgm:t>
        <a:bodyPr/>
        <a:lstStyle/>
        <a:p>
          <a:r>
            <a:rPr lang="en-AU" sz="2100" dirty="0">
              <a:solidFill>
                <a:schemeClr val="bg1"/>
              </a:solidFill>
              <a:latin typeface="Times New Roman" panose="02020603050405020304" pitchFamily="18" charset="0"/>
              <a:cs typeface="Times New Roman" panose="02020603050405020304" pitchFamily="18" charset="0"/>
            </a:rPr>
            <a:t>Model development requires continuous improvement. Data preparation and cleaning, as well as variable engineering/feature importance contributes to model accuracy.</a:t>
          </a:r>
          <a:endParaRPr lang="en-US" sz="2100" dirty="0">
            <a:solidFill>
              <a:schemeClr val="bg1"/>
            </a:solidFill>
            <a:latin typeface="Times New Roman" panose="02020603050405020304" pitchFamily="18" charset="0"/>
            <a:cs typeface="Times New Roman" panose="02020603050405020304" pitchFamily="18" charset="0"/>
          </a:endParaRPr>
        </a:p>
      </dgm:t>
    </dgm:pt>
    <dgm:pt modelId="{BF6AD733-3442-4D35-873F-E0602EC1EFF9}" type="parTrans" cxnId="{905E7D14-C8B0-4265-9D1C-238A889B2F9D}">
      <dgm:prSet/>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15507B53-FEE4-474E-A945-CDA3F06ADFAB}" type="sibTrans" cxnId="{905E7D14-C8B0-4265-9D1C-238A889B2F9D}">
      <dgm:prSet custT="1"/>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40691AE4-EE35-4F37-AEB3-D34801641BEB}">
      <dgm:prSet custT="1"/>
      <dgm:spPr/>
      <dgm:t>
        <a:bodyPr/>
        <a:lstStyle/>
        <a:p>
          <a:r>
            <a:rPr lang="en-AU" sz="2100" dirty="0">
              <a:solidFill>
                <a:schemeClr val="bg1"/>
              </a:solidFill>
              <a:latin typeface="Times New Roman" panose="02020603050405020304" pitchFamily="18" charset="0"/>
              <a:cs typeface="Times New Roman" panose="02020603050405020304" pitchFamily="18" charset="0"/>
            </a:rPr>
            <a:t>Prediction models quicken the loan application process for financial institutions and reduce the risk of approving people likely to default on their payments at a quicker process</a:t>
          </a:r>
          <a:endParaRPr lang="en-US" sz="2100" dirty="0">
            <a:solidFill>
              <a:schemeClr val="bg1"/>
            </a:solidFill>
            <a:latin typeface="Times New Roman" panose="02020603050405020304" pitchFamily="18" charset="0"/>
            <a:cs typeface="Times New Roman" panose="02020603050405020304" pitchFamily="18" charset="0"/>
          </a:endParaRPr>
        </a:p>
      </dgm:t>
    </dgm:pt>
    <dgm:pt modelId="{59AAB7EA-6EC0-42A5-BC69-9E8D2B8A73CA}" type="parTrans" cxnId="{F0CBED31-0DBA-4966-A043-D7E65033B0CD}">
      <dgm:prSet/>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8817B656-2FFE-4B2B-9199-FE47ECF21868}" type="sibTrans" cxnId="{F0CBED31-0DBA-4966-A043-D7E65033B0CD}">
      <dgm:prSet/>
      <dgm:spPr/>
      <dgm:t>
        <a:bodyPr/>
        <a:lstStyle/>
        <a:p>
          <a:endParaRPr lang="en-US" sz="2100">
            <a:solidFill>
              <a:schemeClr val="bg1"/>
            </a:solidFill>
            <a:latin typeface="Times New Roman" panose="02020603050405020304" pitchFamily="18" charset="0"/>
            <a:cs typeface="Times New Roman" panose="02020603050405020304" pitchFamily="18" charset="0"/>
          </a:endParaRPr>
        </a:p>
      </dgm:t>
    </dgm:pt>
    <dgm:pt modelId="{2AD6DDCD-4CDD-4E02-B472-AF8BFF1727D2}" type="pres">
      <dgm:prSet presAssocID="{48E4FE3A-7619-4718-BAC9-6856A5CC4E97}" presName="outerComposite" presStyleCnt="0">
        <dgm:presLayoutVars>
          <dgm:chMax val="5"/>
          <dgm:dir/>
          <dgm:resizeHandles val="exact"/>
        </dgm:presLayoutVars>
      </dgm:prSet>
      <dgm:spPr/>
    </dgm:pt>
    <dgm:pt modelId="{894F17E3-E4B7-4517-AB27-6249D8364743}" type="pres">
      <dgm:prSet presAssocID="{48E4FE3A-7619-4718-BAC9-6856A5CC4E97}" presName="dummyMaxCanvas" presStyleCnt="0">
        <dgm:presLayoutVars/>
      </dgm:prSet>
      <dgm:spPr/>
    </dgm:pt>
    <dgm:pt modelId="{4B227DBE-4175-4496-850F-05BFE4285AAA}" type="pres">
      <dgm:prSet presAssocID="{48E4FE3A-7619-4718-BAC9-6856A5CC4E97}" presName="FourNodes_1" presStyleLbl="node1" presStyleIdx="0" presStyleCnt="4">
        <dgm:presLayoutVars>
          <dgm:bulletEnabled val="1"/>
        </dgm:presLayoutVars>
      </dgm:prSet>
      <dgm:spPr/>
    </dgm:pt>
    <dgm:pt modelId="{2F83EFD5-5D27-48E0-B880-2D26B73DF0DE}" type="pres">
      <dgm:prSet presAssocID="{48E4FE3A-7619-4718-BAC9-6856A5CC4E97}" presName="FourNodes_2" presStyleLbl="node1" presStyleIdx="1" presStyleCnt="4">
        <dgm:presLayoutVars>
          <dgm:bulletEnabled val="1"/>
        </dgm:presLayoutVars>
      </dgm:prSet>
      <dgm:spPr/>
    </dgm:pt>
    <dgm:pt modelId="{8D94CB78-805C-43F7-BCE1-9F15F5648EE3}" type="pres">
      <dgm:prSet presAssocID="{48E4FE3A-7619-4718-BAC9-6856A5CC4E97}" presName="FourNodes_3" presStyleLbl="node1" presStyleIdx="2" presStyleCnt="4">
        <dgm:presLayoutVars>
          <dgm:bulletEnabled val="1"/>
        </dgm:presLayoutVars>
      </dgm:prSet>
      <dgm:spPr/>
    </dgm:pt>
    <dgm:pt modelId="{53FBA564-656C-4C6A-82AA-152A42F01222}" type="pres">
      <dgm:prSet presAssocID="{48E4FE3A-7619-4718-BAC9-6856A5CC4E97}" presName="FourNodes_4" presStyleLbl="node1" presStyleIdx="3" presStyleCnt="4">
        <dgm:presLayoutVars>
          <dgm:bulletEnabled val="1"/>
        </dgm:presLayoutVars>
      </dgm:prSet>
      <dgm:spPr/>
    </dgm:pt>
    <dgm:pt modelId="{D3C628ED-39E0-4E67-BDC9-0341742075D2}" type="pres">
      <dgm:prSet presAssocID="{48E4FE3A-7619-4718-BAC9-6856A5CC4E97}" presName="FourConn_1-2" presStyleLbl="fgAccFollowNode1" presStyleIdx="0" presStyleCnt="3">
        <dgm:presLayoutVars>
          <dgm:bulletEnabled val="1"/>
        </dgm:presLayoutVars>
      </dgm:prSet>
      <dgm:spPr/>
    </dgm:pt>
    <dgm:pt modelId="{A501FA24-5A4F-45D4-9F85-6244F992D567}" type="pres">
      <dgm:prSet presAssocID="{48E4FE3A-7619-4718-BAC9-6856A5CC4E97}" presName="FourConn_2-3" presStyleLbl="fgAccFollowNode1" presStyleIdx="1" presStyleCnt="3">
        <dgm:presLayoutVars>
          <dgm:bulletEnabled val="1"/>
        </dgm:presLayoutVars>
      </dgm:prSet>
      <dgm:spPr/>
    </dgm:pt>
    <dgm:pt modelId="{6FE3F584-FC5B-45C0-8211-3293A89D6949}" type="pres">
      <dgm:prSet presAssocID="{48E4FE3A-7619-4718-BAC9-6856A5CC4E97}" presName="FourConn_3-4" presStyleLbl="fgAccFollowNode1" presStyleIdx="2" presStyleCnt="3">
        <dgm:presLayoutVars>
          <dgm:bulletEnabled val="1"/>
        </dgm:presLayoutVars>
      </dgm:prSet>
      <dgm:spPr/>
    </dgm:pt>
    <dgm:pt modelId="{3A42DB7A-D243-4291-9E2A-D4781A7A6D7F}" type="pres">
      <dgm:prSet presAssocID="{48E4FE3A-7619-4718-BAC9-6856A5CC4E97}" presName="FourNodes_1_text" presStyleLbl="node1" presStyleIdx="3" presStyleCnt="4">
        <dgm:presLayoutVars>
          <dgm:bulletEnabled val="1"/>
        </dgm:presLayoutVars>
      </dgm:prSet>
      <dgm:spPr/>
    </dgm:pt>
    <dgm:pt modelId="{3B31EFD9-CB13-4D30-AD70-2392CCAD4131}" type="pres">
      <dgm:prSet presAssocID="{48E4FE3A-7619-4718-BAC9-6856A5CC4E97}" presName="FourNodes_2_text" presStyleLbl="node1" presStyleIdx="3" presStyleCnt="4">
        <dgm:presLayoutVars>
          <dgm:bulletEnabled val="1"/>
        </dgm:presLayoutVars>
      </dgm:prSet>
      <dgm:spPr/>
    </dgm:pt>
    <dgm:pt modelId="{0F4B8D56-0203-4ED0-BF3F-5FF7EF851754}" type="pres">
      <dgm:prSet presAssocID="{48E4FE3A-7619-4718-BAC9-6856A5CC4E97}" presName="FourNodes_3_text" presStyleLbl="node1" presStyleIdx="3" presStyleCnt="4">
        <dgm:presLayoutVars>
          <dgm:bulletEnabled val="1"/>
        </dgm:presLayoutVars>
      </dgm:prSet>
      <dgm:spPr/>
    </dgm:pt>
    <dgm:pt modelId="{F9F43769-39DC-45E7-A8C6-BE060859E295}" type="pres">
      <dgm:prSet presAssocID="{48E4FE3A-7619-4718-BAC9-6856A5CC4E97}" presName="FourNodes_4_text" presStyleLbl="node1" presStyleIdx="3" presStyleCnt="4">
        <dgm:presLayoutVars>
          <dgm:bulletEnabled val="1"/>
        </dgm:presLayoutVars>
      </dgm:prSet>
      <dgm:spPr/>
    </dgm:pt>
  </dgm:ptLst>
  <dgm:cxnLst>
    <dgm:cxn modelId="{905E7D14-C8B0-4265-9D1C-238A889B2F9D}" srcId="{48E4FE3A-7619-4718-BAC9-6856A5CC4E97}" destId="{F65BE03F-2C25-4060-A63C-8B070B03982F}" srcOrd="2" destOrd="0" parTransId="{BF6AD733-3442-4D35-873F-E0602EC1EFF9}" sibTransId="{15507B53-FEE4-474E-A945-CDA3F06ADFAB}"/>
    <dgm:cxn modelId="{6B90DB2C-7952-41E1-B1D1-F49E3CABCFA6}" type="presOf" srcId="{F65BE03F-2C25-4060-A63C-8B070B03982F}" destId="{8D94CB78-805C-43F7-BCE1-9F15F5648EE3}" srcOrd="0" destOrd="0" presId="urn:microsoft.com/office/officeart/2005/8/layout/vProcess5"/>
    <dgm:cxn modelId="{F0CBED31-0DBA-4966-A043-D7E65033B0CD}" srcId="{48E4FE3A-7619-4718-BAC9-6856A5CC4E97}" destId="{40691AE4-EE35-4F37-AEB3-D34801641BEB}" srcOrd="3" destOrd="0" parTransId="{59AAB7EA-6EC0-42A5-BC69-9E8D2B8A73CA}" sibTransId="{8817B656-2FFE-4B2B-9199-FE47ECF21868}"/>
    <dgm:cxn modelId="{BDFCAC45-D78F-49CE-8480-265F05C2717D}" type="presOf" srcId="{E76FF4D1-6DAB-430F-9C5C-D441BFD5AF14}" destId="{3A42DB7A-D243-4291-9E2A-D4781A7A6D7F}" srcOrd="1" destOrd="0" presId="urn:microsoft.com/office/officeart/2005/8/layout/vProcess5"/>
    <dgm:cxn modelId="{2066D448-78F9-434F-89AE-60A1166AC4A8}" srcId="{48E4FE3A-7619-4718-BAC9-6856A5CC4E97}" destId="{E76FF4D1-6DAB-430F-9C5C-D441BFD5AF14}" srcOrd="0" destOrd="0" parTransId="{97153FEC-EB1C-419B-9031-BA317E0A3882}" sibTransId="{F39648A0-2D16-4E57-B359-244FFEE4F4BC}"/>
    <dgm:cxn modelId="{422A8C6C-00A4-4606-9E08-4A4D0F00AE3C}" type="presOf" srcId="{40691AE4-EE35-4F37-AEB3-D34801641BEB}" destId="{53FBA564-656C-4C6A-82AA-152A42F01222}" srcOrd="0" destOrd="0" presId="urn:microsoft.com/office/officeart/2005/8/layout/vProcess5"/>
    <dgm:cxn modelId="{271EC373-F323-4971-8CFA-8A01BE8D5BA5}" type="presOf" srcId="{15507B53-FEE4-474E-A945-CDA3F06ADFAB}" destId="{6FE3F584-FC5B-45C0-8211-3293A89D6949}" srcOrd="0" destOrd="0" presId="urn:microsoft.com/office/officeart/2005/8/layout/vProcess5"/>
    <dgm:cxn modelId="{2CA77E57-6006-4BFB-B22C-F8EE1DCA3765}" type="presOf" srcId="{001DFAC5-F6C9-4580-A620-89BE8A8C6ECA}" destId="{3B31EFD9-CB13-4D30-AD70-2392CCAD4131}" srcOrd="1" destOrd="0" presId="urn:microsoft.com/office/officeart/2005/8/layout/vProcess5"/>
    <dgm:cxn modelId="{7B985C79-181D-4990-89DA-CEA841D7B697}" type="presOf" srcId="{E76FF4D1-6DAB-430F-9C5C-D441BFD5AF14}" destId="{4B227DBE-4175-4496-850F-05BFE4285AAA}" srcOrd="0" destOrd="0" presId="urn:microsoft.com/office/officeart/2005/8/layout/vProcess5"/>
    <dgm:cxn modelId="{F9C7C59E-B474-4E7B-877F-379DC520E18F}" type="presOf" srcId="{D89DB825-4E25-424E-A17A-0AD94771F5F0}" destId="{A501FA24-5A4F-45D4-9F85-6244F992D567}" srcOrd="0" destOrd="0" presId="urn:microsoft.com/office/officeart/2005/8/layout/vProcess5"/>
    <dgm:cxn modelId="{09EF9DA1-9561-49C6-BF80-E2F178393912}" type="presOf" srcId="{F65BE03F-2C25-4060-A63C-8B070B03982F}" destId="{0F4B8D56-0203-4ED0-BF3F-5FF7EF851754}" srcOrd="1" destOrd="0" presId="urn:microsoft.com/office/officeart/2005/8/layout/vProcess5"/>
    <dgm:cxn modelId="{4A86DEA7-C949-45BF-9265-C94BDC2D5AA5}" srcId="{48E4FE3A-7619-4718-BAC9-6856A5CC4E97}" destId="{001DFAC5-F6C9-4580-A620-89BE8A8C6ECA}" srcOrd="1" destOrd="0" parTransId="{AED7C74A-F504-4AC4-B6DF-668E9705298A}" sibTransId="{D89DB825-4E25-424E-A17A-0AD94771F5F0}"/>
    <dgm:cxn modelId="{4EDA79C2-27FA-4FB5-BD59-355190488B55}" type="presOf" srcId="{F39648A0-2D16-4E57-B359-244FFEE4F4BC}" destId="{D3C628ED-39E0-4E67-BDC9-0341742075D2}" srcOrd="0" destOrd="0" presId="urn:microsoft.com/office/officeart/2005/8/layout/vProcess5"/>
    <dgm:cxn modelId="{72B5F7C2-08F8-4CEA-B4C7-1844CEFA3E72}" type="presOf" srcId="{48E4FE3A-7619-4718-BAC9-6856A5CC4E97}" destId="{2AD6DDCD-4CDD-4E02-B472-AF8BFF1727D2}" srcOrd="0" destOrd="0" presId="urn:microsoft.com/office/officeart/2005/8/layout/vProcess5"/>
    <dgm:cxn modelId="{324623C7-9BCF-411E-942C-508F53BE6554}" type="presOf" srcId="{001DFAC5-F6C9-4580-A620-89BE8A8C6ECA}" destId="{2F83EFD5-5D27-48E0-B880-2D26B73DF0DE}" srcOrd="0" destOrd="0" presId="urn:microsoft.com/office/officeart/2005/8/layout/vProcess5"/>
    <dgm:cxn modelId="{E27847E2-54AB-4A50-AFCC-17DDE8C13D45}" type="presOf" srcId="{40691AE4-EE35-4F37-AEB3-D34801641BEB}" destId="{F9F43769-39DC-45E7-A8C6-BE060859E295}" srcOrd="1" destOrd="0" presId="urn:microsoft.com/office/officeart/2005/8/layout/vProcess5"/>
    <dgm:cxn modelId="{CB2C7875-F340-453E-B083-11B156633314}" type="presParOf" srcId="{2AD6DDCD-4CDD-4E02-B472-AF8BFF1727D2}" destId="{894F17E3-E4B7-4517-AB27-6249D8364743}" srcOrd="0" destOrd="0" presId="urn:microsoft.com/office/officeart/2005/8/layout/vProcess5"/>
    <dgm:cxn modelId="{4E39CD29-DB2B-43BA-99CA-E0671B1415BA}" type="presParOf" srcId="{2AD6DDCD-4CDD-4E02-B472-AF8BFF1727D2}" destId="{4B227DBE-4175-4496-850F-05BFE4285AAA}" srcOrd="1" destOrd="0" presId="urn:microsoft.com/office/officeart/2005/8/layout/vProcess5"/>
    <dgm:cxn modelId="{B3526B62-F303-4368-A178-16A013DED626}" type="presParOf" srcId="{2AD6DDCD-4CDD-4E02-B472-AF8BFF1727D2}" destId="{2F83EFD5-5D27-48E0-B880-2D26B73DF0DE}" srcOrd="2" destOrd="0" presId="urn:microsoft.com/office/officeart/2005/8/layout/vProcess5"/>
    <dgm:cxn modelId="{4BD1B445-4C55-4748-B21E-BA4EE126389A}" type="presParOf" srcId="{2AD6DDCD-4CDD-4E02-B472-AF8BFF1727D2}" destId="{8D94CB78-805C-43F7-BCE1-9F15F5648EE3}" srcOrd="3" destOrd="0" presId="urn:microsoft.com/office/officeart/2005/8/layout/vProcess5"/>
    <dgm:cxn modelId="{F4D4D60B-F547-4506-83A0-718AD889A6EF}" type="presParOf" srcId="{2AD6DDCD-4CDD-4E02-B472-AF8BFF1727D2}" destId="{53FBA564-656C-4C6A-82AA-152A42F01222}" srcOrd="4" destOrd="0" presId="urn:microsoft.com/office/officeart/2005/8/layout/vProcess5"/>
    <dgm:cxn modelId="{8D47A7F6-6DAD-4BFE-8D00-C946AB2F77F1}" type="presParOf" srcId="{2AD6DDCD-4CDD-4E02-B472-AF8BFF1727D2}" destId="{D3C628ED-39E0-4E67-BDC9-0341742075D2}" srcOrd="5" destOrd="0" presId="urn:microsoft.com/office/officeart/2005/8/layout/vProcess5"/>
    <dgm:cxn modelId="{7B48316A-CC5C-40ED-81BE-1F002F4C517F}" type="presParOf" srcId="{2AD6DDCD-4CDD-4E02-B472-AF8BFF1727D2}" destId="{A501FA24-5A4F-45D4-9F85-6244F992D567}" srcOrd="6" destOrd="0" presId="urn:microsoft.com/office/officeart/2005/8/layout/vProcess5"/>
    <dgm:cxn modelId="{69CAB94E-DAFF-4478-9D4A-5E9E1FD0D118}" type="presParOf" srcId="{2AD6DDCD-4CDD-4E02-B472-AF8BFF1727D2}" destId="{6FE3F584-FC5B-45C0-8211-3293A89D6949}" srcOrd="7" destOrd="0" presId="urn:microsoft.com/office/officeart/2005/8/layout/vProcess5"/>
    <dgm:cxn modelId="{57376F26-27D2-4492-B017-DBFF255796CC}" type="presParOf" srcId="{2AD6DDCD-4CDD-4E02-B472-AF8BFF1727D2}" destId="{3A42DB7A-D243-4291-9E2A-D4781A7A6D7F}" srcOrd="8" destOrd="0" presId="urn:microsoft.com/office/officeart/2005/8/layout/vProcess5"/>
    <dgm:cxn modelId="{FC760E6B-7423-47CE-8241-F8B4762289BA}" type="presParOf" srcId="{2AD6DDCD-4CDD-4E02-B472-AF8BFF1727D2}" destId="{3B31EFD9-CB13-4D30-AD70-2392CCAD4131}" srcOrd="9" destOrd="0" presId="urn:microsoft.com/office/officeart/2005/8/layout/vProcess5"/>
    <dgm:cxn modelId="{B83F14F1-4063-4CF0-AB5F-25440A3763CC}" type="presParOf" srcId="{2AD6DDCD-4CDD-4E02-B472-AF8BFF1727D2}" destId="{0F4B8D56-0203-4ED0-BF3F-5FF7EF851754}" srcOrd="10" destOrd="0" presId="urn:microsoft.com/office/officeart/2005/8/layout/vProcess5"/>
    <dgm:cxn modelId="{998E6034-CED0-4588-94E1-9D0322B30F1E}" type="presParOf" srcId="{2AD6DDCD-4CDD-4E02-B472-AF8BFF1727D2}" destId="{F9F43769-39DC-45E7-A8C6-BE060859E295}"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B0CB0-EA48-4D49-9F95-0EA26905EFBB}">
      <dsp:nvSpPr>
        <dsp:cNvPr id="0" name=""/>
        <dsp:cNvSpPr/>
      </dsp:nvSpPr>
      <dsp:spPr>
        <a:xfrm>
          <a:off x="0" y="58556"/>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D2FDE-1500-448F-8BB4-D666C0374402}">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2EDD6-2114-43C1-9735-27553015F913}">
      <dsp:nvSpPr>
        <dsp:cNvPr id="0" name=""/>
        <dsp:cNvSpPr/>
      </dsp:nvSpPr>
      <dsp:spPr>
        <a:xfrm>
          <a:off x="692764" y="1407"/>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a:solidFill>
                <a:schemeClr val="bg1"/>
              </a:solidFill>
              <a:latin typeface="Times New Roman" panose="02020603050405020304" pitchFamily="18" charset="0"/>
              <a:cs typeface="Times New Roman" panose="02020603050405020304" pitchFamily="18" charset="0"/>
            </a:rPr>
            <a:t>Problem statement</a:t>
          </a:r>
        </a:p>
      </dsp:txBody>
      <dsp:txXfrm>
        <a:off x="692764" y="1407"/>
        <a:ext cx="9541035" cy="599796"/>
      </dsp:txXfrm>
    </dsp:sp>
    <dsp:sp modelId="{827826C1-4757-48D2-9494-DF0C00357475}">
      <dsp:nvSpPr>
        <dsp:cNvPr id="0" name=""/>
        <dsp:cNvSpPr/>
      </dsp:nvSpPr>
      <dsp:spPr>
        <a:xfrm>
          <a:off x="0" y="751152"/>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3DB8F-4376-4172-8E01-1BC24F530860}">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216F56-1A10-4D59-B51F-DED28965D1DA}">
      <dsp:nvSpPr>
        <dsp:cNvPr id="0" name=""/>
        <dsp:cNvSpPr/>
      </dsp:nvSpPr>
      <dsp:spPr>
        <a:xfrm>
          <a:off x="692764" y="751152"/>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a:solidFill>
                <a:schemeClr val="bg1"/>
              </a:solidFill>
              <a:latin typeface="Times New Roman" panose="02020603050405020304" pitchFamily="18" charset="0"/>
              <a:cs typeface="Times New Roman" panose="02020603050405020304" pitchFamily="18" charset="0"/>
            </a:rPr>
            <a:t>Objectives</a:t>
          </a:r>
        </a:p>
      </dsp:txBody>
      <dsp:txXfrm>
        <a:off x="692764" y="751152"/>
        <a:ext cx="9541035" cy="599796"/>
      </dsp:txXfrm>
    </dsp:sp>
    <dsp:sp modelId="{E6DDA37A-1C88-471A-93A7-BF1DF4EBB14F}">
      <dsp:nvSpPr>
        <dsp:cNvPr id="0" name=""/>
        <dsp:cNvSpPr/>
      </dsp:nvSpPr>
      <dsp:spPr>
        <a:xfrm>
          <a:off x="0" y="1500898"/>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0489DA-7F41-4BB9-BFBB-DFD854D952FB}">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4B41E-8CC9-47BB-9A2E-BACCA614FE46}">
      <dsp:nvSpPr>
        <dsp:cNvPr id="0" name=""/>
        <dsp:cNvSpPr/>
      </dsp:nvSpPr>
      <dsp:spPr>
        <a:xfrm>
          <a:off x="692764" y="1500898"/>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dirty="0">
              <a:solidFill>
                <a:schemeClr val="bg1"/>
              </a:solidFill>
              <a:latin typeface="Times New Roman" panose="02020603050405020304" pitchFamily="18" charset="0"/>
              <a:cs typeface="Times New Roman" panose="02020603050405020304" pitchFamily="18" charset="0"/>
            </a:rPr>
            <a:t>Approach and model development</a:t>
          </a:r>
        </a:p>
      </dsp:txBody>
      <dsp:txXfrm>
        <a:off x="692764" y="1500898"/>
        <a:ext cx="9541035" cy="599796"/>
      </dsp:txXfrm>
    </dsp:sp>
    <dsp:sp modelId="{D71EE5EB-387D-4620-8E36-0ED31CAEB209}">
      <dsp:nvSpPr>
        <dsp:cNvPr id="0" name=""/>
        <dsp:cNvSpPr/>
      </dsp:nvSpPr>
      <dsp:spPr>
        <a:xfrm>
          <a:off x="0" y="2250643"/>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29126B-3F58-44E5-9911-6B3F8C06D98B}">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E70F44-9FAE-42F9-AB25-1432FFB119C2}">
      <dsp:nvSpPr>
        <dsp:cNvPr id="0" name=""/>
        <dsp:cNvSpPr/>
      </dsp:nvSpPr>
      <dsp:spPr>
        <a:xfrm>
          <a:off x="692764" y="2250643"/>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a:solidFill>
                <a:schemeClr val="bg1"/>
              </a:solidFill>
              <a:latin typeface="Times New Roman" panose="02020603050405020304" pitchFamily="18" charset="0"/>
              <a:cs typeface="Times New Roman" panose="02020603050405020304" pitchFamily="18" charset="0"/>
            </a:rPr>
            <a:t>Results and findings</a:t>
          </a:r>
        </a:p>
      </dsp:txBody>
      <dsp:txXfrm>
        <a:off x="692764" y="2250643"/>
        <a:ext cx="9541035" cy="599796"/>
      </dsp:txXfrm>
    </dsp:sp>
    <dsp:sp modelId="{2DB9348F-B320-4BB9-9483-FF0E8B895B74}">
      <dsp:nvSpPr>
        <dsp:cNvPr id="0" name=""/>
        <dsp:cNvSpPr/>
      </dsp:nvSpPr>
      <dsp:spPr>
        <a:xfrm>
          <a:off x="0" y="3000388"/>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54582-10B5-4598-BE02-FD33E963994C}">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C5BFD-58B9-4478-83D8-8D5BF55EBC25}">
      <dsp:nvSpPr>
        <dsp:cNvPr id="0" name=""/>
        <dsp:cNvSpPr/>
      </dsp:nvSpPr>
      <dsp:spPr>
        <a:xfrm>
          <a:off x="692764" y="3000388"/>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a:solidFill>
                <a:schemeClr val="bg1"/>
              </a:solidFill>
              <a:latin typeface="Times New Roman" panose="02020603050405020304" pitchFamily="18" charset="0"/>
              <a:cs typeface="Times New Roman" panose="02020603050405020304" pitchFamily="18" charset="0"/>
            </a:rPr>
            <a:t>Conclusion</a:t>
          </a:r>
        </a:p>
      </dsp:txBody>
      <dsp:txXfrm>
        <a:off x="692764" y="3000388"/>
        <a:ext cx="9541035" cy="599796"/>
      </dsp:txXfrm>
    </dsp:sp>
    <dsp:sp modelId="{32DD5D46-114F-4F6F-B235-0AFB56E1489E}">
      <dsp:nvSpPr>
        <dsp:cNvPr id="0" name=""/>
        <dsp:cNvSpPr/>
      </dsp:nvSpPr>
      <dsp:spPr>
        <a:xfrm>
          <a:off x="0" y="3750134"/>
          <a:ext cx="10233800" cy="599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2A214-604D-4164-8DA3-DA4E87E8A5DC}">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9F25BF-8C20-4E2C-A931-B23AFD50129A}">
      <dsp:nvSpPr>
        <dsp:cNvPr id="0" name=""/>
        <dsp:cNvSpPr/>
      </dsp:nvSpPr>
      <dsp:spPr>
        <a:xfrm>
          <a:off x="692764" y="3750134"/>
          <a:ext cx="95410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100000"/>
            </a:lnSpc>
            <a:spcBef>
              <a:spcPct val="0"/>
            </a:spcBef>
            <a:spcAft>
              <a:spcPct val="35000"/>
            </a:spcAft>
            <a:buNone/>
          </a:pPr>
          <a:r>
            <a:rPr lang="en-US" sz="1900" b="1" kern="1200">
              <a:solidFill>
                <a:schemeClr val="bg1"/>
              </a:solidFill>
              <a:latin typeface="Times New Roman" panose="02020603050405020304" pitchFamily="18" charset="0"/>
              <a:cs typeface="Times New Roman" panose="02020603050405020304" pitchFamily="18" charset="0"/>
            </a:rPr>
            <a:t>References</a:t>
          </a:r>
        </a:p>
      </dsp:txBody>
      <dsp:txXfrm>
        <a:off x="692764" y="3750134"/>
        <a:ext cx="9541035" cy="599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A1EEBC-19D1-45BC-A086-0D83FD935289}">
      <dsp:nvSpPr>
        <dsp:cNvPr id="0" name=""/>
        <dsp:cNvSpPr/>
      </dsp:nvSpPr>
      <dsp:spPr>
        <a:xfrm>
          <a:off x="621012" y="121950"/>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4BB464-04E2-45D0-A14D-02568D8A339D}">
      <dsp:nvSpPr>
        <dsp:cNvPr id="0" name=""/>
        <dsp:cNvSpPr/>
      </dsp:nvSpPr>
      <dsp:spPr>
        <a:xfrm>
          <a:off x="1015887" y="516825"/>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919BD3-EA45-45A0-9338-0E7EBD0995EE}">
      <dsp:nvSpPr>
        <dsp:cNvPr id="0" name=""/>
        <dsp:cNvSpPr/>
      </dsp:nvSpPr>
      <dsp:spPr>
        <a:xfrm>
          <a:off x="28699" y="2551950"/>
          <a:ext cx="3037500" cy="167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The current economic downturn has resulted with an increased need for consumer credit as people find themselves turning more to financial institutions for loans.</a:t>
          </a:r>
        </a:p>
      </dsp:txBody>
      <dsp:txXfrm>
        <a:off x="28699" y="2551950"/>
        <a:ext cx="3037500" cy="1677436"/>
      </dsp:txXfrm>
    </dsp:sp>
    <dsp:sp modelId="{ED7EF3E7-0EF8-482A-8153-D11736A9211C}">
      <dsp:nvSpPr>
        <dsp:cNvPr id="0" name=""/>
        <dsp:cNvSpPr/>
      </dsp:nvSpPr>
      <dsp:spPr>
        <a:xfrm>
          <a:off x="4190075" y="121950"/>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323899-28A3-46AF-8E38-C22DE9D9D845}">
      <dsp:nvSpPr>
        <dsp:cNvPr id="0" name=""/>
        <dsp:cNvSpPr/>
      </dsp:nvSpPr>
      <dsp:spPr>
        <a:xfrm>
          <a:off x="4584950" y="516825"/>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4C5116-2EC5-4FEE-B436-F7982D0EC665}">
      <dsp:nvSpPr>
        <dsp:cNvPr id="0" name=""/>
        <dsp:cNvSpPr/>
      </dsp:nvSpPr>
      <dsp:spPr>
        <a:xfrm>
          <a:off x="3597762" y="2551950"/>
          <a:ext cx="3037500" cy="167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One of the key factors which financial institutions use to assess the borrower’s eligibility to qualify for credit is by creating and designing prediction models to provide an automatic assessment upon input of certain variables to model the borrower’s chances of qualifying for the loan. </a:t>
          </a:r>
        </a:p>
      </dsp:txBody>
      <dsp:txXfrm>
        <a:off x="3597762" y="2551950"/>
        <a:ext cx="3037500" cy="1677436"/>
      </dsp:txXfrm>
    </dsp:sp>
    <dsp:sp modelId="{7BE2489D-FC4A-4363-A466-EBE025991AC4}">
      <dsp:nvSpPr>
        <dsp:cNvPr id="0" name=""/>
        <dsp:cNvSpPr/>
      </dsp:nvSpPr>
      <dsp:spPr>
        <a:xfrm>
          <a:off x="7759137" y="121950"/>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F90037-DA10-44EE-AF0C-DB45C32345B6}">
      <dsp:nvSpPr>
        <dsp:cNvPr id="0" name=""/>
        <dsp:cNvSpPr/>
      </dsp:nvSpPr>
      <dsp:spPr>
        <a:xfrm>
          <a:off x="8154012" y="516825"/>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AC3FB8-81C8-4027-BB19-C6525C513276}">
      <dsp:nvSpPr>
        <dsp:cNvPr id="0" name=""/>
        <dsp:cNvSpPr/>
      </dsp:nvSpPr>
      <dsp:spPr>
        <a:xfrm>
          <a:off x="7166825" y="2551950"/>
          <a:ext cx="3037500" cy="1677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This method is a less time-consuming process and quickens the loan shopping process. </a:t>
          </a:r>
        </a:p>
      </dsp:txBody>
      <dsp:txXfrm>
        <a:off x="7166825" y="2551950"/>
        <a:ext cx="3037500" cy="1677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CA32E-A856-43F3-A424-FDBE687FAAE4}">
      <dsp:nvSpPr>
        <dsp:cNvPr id="0" name=""/>
        <dsp:cNvSpPr/>
      </dsp:nvSpPr>
      <dsp:spPr>
        <a:xfrm>
          <a:off x="0" y="178389"/>
          <a:ext cx="10233025" cy="748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The variables chosen in the dataset about the borrower are:</a:t>
          </a:r>
        </a:p>
      </dsp:txBody>
      <dsp:txXfrm>
        <a:off x="36553" y="214942"/>
        <a:ext cx="10159919" cy="675694"/>
      </dsp:txXfrm>
    </dsp:sp>
    <dsp:sp modelId="{6356097E-5DE9-4C1D-822C-0AECD45DA767}">
      <dsp:nvSpPr>
        <dsp:cNvPr id="0" name=""/>
        <dsp:cNvSpPr/>
      </dsp:nvSpPr>
      <dsp:spPr>
        <a:xfrm>
          <a:off x="0" y="927189"/>
          <a:ext cx="10233025" cy="3245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89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Gender</a:t>
          </a:r>
        </a:p>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The borrower’s Income</a:t>
          </a:r>
        </a:p>
        <a:p>
          <a:pPr marL="228600" lvl="1" indent="-228600" algn="l" defTabSz="1111250">
            <a:lnSpc>
              <a:spcPct val="90000"/>
            </a:lnSpc>
            <a:spcBef>
              <a:spcPct val="0"/>
            </a:spcBef>
            <a:spcAft>
              <a:spcPct val="20000"/>
            </a:spcAft>
            <a:buChar char="•"/>
          </a:pPr>
          <a:r>
            <a:rPr lang="en-AU" sz="2500" kern="1200">
              <a:latin typeface="Times New Roman" panose="02020603050405020304" pitchFamily="18" charset="0"/>
              <a:cs typeface="Times New Roman" panose="02020603050405020304" pitchFamily="18" charset="0"/>
            </a:rPr>
            <a:t>Education</a:t>
          </a:r>
          <a:endParaRPr lang="en-US" sz="2500" kern="1200">
            <a:latin typeface="Times New Roman" panose="02020603050405020304" pitchFamily="18" charset="0"/>
            <a:cs typeface="Times New Roman" panose="02020603050405020304" pitchFamily="18" charset="0"/>
          </a:endParaRPr>
        </a:p>
        <a:p>
          <a:pPr marL="228600" lvl="1" indent="-228600" algn="l" defTabSz="1111250">
            <a:lnSpc>
              <a:spcPct val="90000"/>
            </a:lnSpc>
            <a:spcBef>
              <a:spcPct val="0"/>
            </a:spcBef>
            <a:spcAft>
              <a:spcPct val="20000"/>
            </a:spcAft>
            <a:buChar char="•"/>
          </a:pPr>
          <a:r>
            <a:rPr lang="en-US" sz="2500" kern="1200" dirty="0">
              <a:latin typeface="Times New Roman" panose="02020603050405020304" pitchFamily="18" charset="0"/>
              <a:cs typeface="Times New Roman" panose="02020603050405020304" pitchFamily="18" charset="0"/>
            </a:rPr>
            <a:t>Marital status</a:t>
          </a:r>
        </a:p>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No. of dependents</a:t>
          </a:r>
        </a:p>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Loan amount</a:t>
          </a:r>
        </a:p>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Loan term</a:t>
          </a:r>
        </a:p>
        <a:p>
          <a:pPr marL="228600" lvl="1" indent="-228600" algn="l" defTabSz="1111250">
            <a:lnSpc>
              <a:spcPct val="90000"/>
            </a:lnSpc>
            <a:spcBef>
              <a:spcPct val="0"/>
            </a:spcBef>
            <a:spcAft>
              <a:spcPct val="20000"/>
            </a:spcAft>
            <a:buChar char="•"/>
          </a:pPr>
          <a:r>
            <a:rPr lang="en-US" sz="2500" kern="1200">
              <a:latin typeface="Times New Roman" panose="02020603050405020304" pitchFamily="18" charset="0"/>
              <a:cs typeface="Times New Roman" panose="02020603050405020304" pitchFamily="18" charset="0"/>
            </a:rPr>
            <a:t>Credit history</a:t>
          </a:r>
        </a:p>
      </dsp:txBody>
      <dsp:txXfrm>
        <a:off x="0" y="927189"/>
        <a:ext cx="10233025" cy="32457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E35060-27EB-4005-AC3D-F59995C34426}">
      <dsp:nvSpPr>
        <dsp:cNvPr id="0" name=""/>
        <dsp:cNvSpPr/>
      </dsp:nvSpPr>
      <dsp:spPr>
        <a:xfrm>
          <a:off x="1249" y="552181"/>
          <a:ext cx="4384511" cy="27841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19BD55-6BB1-4B27-8ED8-9D8A4193413B}">
      <dsp:nvSpPr>
        <dsp:cNvPr id="0" name=""/>
        <dsp:cNvSpPr/>
      </dsp:nvSpPr>
      <dsp:spPr>
        <a:xfrm>
          <a:off x="488417" y="1014991"/>
          <a:ext cx="4384511" cy="27841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When using logistic regression model, our accuracy was 78% while using random forest, the accuracy was 77%</a:t>
          </a:r>
        </a:p>
      </dsp:txBody>
      <dsp:txXfrm>
        <a:off x="569962" y="1096536"/>
        <a:ext cx="4221421" cy="2621074"/>
      </dsp:txXfrm>
    </dsp:sp>
    <dsp:sp modelId="{C7AA5D65-36C3-41BF-8222-5EAE89DA6005}">
      <dsp:nvSpPr>
        <dsp:cNvPr id="0" name=""/>
        <dsp:cNvSpPr/>
      </dsp:nvSpPr>
      <dsp:spPr>
        <a:xfrm>
          <a:off x="5360096" y="552181"/>
          <a:ext cx="4384511" cy="278416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8244537-8FE3-4C8F-BCC5-4AF9E49BF726}">
      <dsp:nvSpPr>
        <dsp:cNvPr id="0" name=""/>
        <dsp:cNvSpPr/>
      </dsp:nvSpPr>
      <dsp:spPr>
        <a:xfrm>
          <a:off x="5847264" y="1014991"/>
          <a:ext cx="4384511" cy="2784164"/>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Times New Roman" panose="02020603050405020304" pitchFamily="18" charset="0"/>
              <a:cs typeface="Times New Roman" panose="02020603050405020304" pitchFamily="18" charset="0"/>
            </a:rPr>
            <a:t>Using important features, we retrained our model, and our accuracy went up to 81% from 77% for random forest and for logistic regression, our accuracy went from 78% to 83%.</a:t>
          </a:r>
        </a:p>
      </dsp:txBody>
      <dsp:txXfrm>
        <a:off x="5928809" y="1096536"/>
        <a:ext cx="4221421" cy="26210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27DBE-4175-4496-850F-05BFE4285AAA}">
      <dsp:nvSpPr>
        <dsp:cNvPr id="0" name=""/>
        <dsp:cNvSpPr/>
      </dsp:nvSpPr>
      <dsp:spPr>
        <a:xfrm>
          <a:off x="0" y="0"/>
          <a:ext cx="8186420" cy="957294"/>
        </a:xfrm>
        <a:prstGeom prst="roundRect">
          <a:avLst>
            <a:gd name="adj" fmla="val 10000"/>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a:solidFill>
                <a:schemeClr val="bg1"/>
              </a:solidFill>
              <a:latin typeface="Times New Roman" panose="02020603050405020304" pitchFamily="18" charset="0"/>
              <a:cs typeface="Times New Roman" panose="02020603050405020304" pitchFamily="18" charset="0"/>
            </a:rPr>
            <a:t>An automation of the loan processing design was created and used to check the eligibility of the borrower to qualify for a loan.</a:t>
          </a:r>
          <a:endParaRPr lang="en-US" sz="2100" kern="1200">
            <a:solidFill>
              <a:schemeClr val="bg1"/>
            </a:solidFill>
            <a:latin typeface="Times New Roman" panose="02020603050405020304" pitchFamily="18" charset="0"/>
            <a:cs typeface="Times New Roman" panose="02020603050405020304" pitchFamily="18" charset="0"/>
          </a:endParaRPr>
        </a:p>
      </dsp:txBody>
      <dsp:txXfrm>
        <a:off x="28038" y="28038"/>
        <a:ext cx="7072533" cy="901218"/>
      </dsp:txXfrm>
    </dsp:sp>
    <dsp:sp modelId="{2F83EFD5-5D27-48E0-B880-2D26B73DF0DE}">
      <dsp:nvSpPr>
        <dsp:cNvPr id="0" name=""/>
        <dsp:cNvSpPr/>
      </dsp:nvSpPr>
      <dsp:spPr>
        <a:xfrm>
          <a:off x="685612" y="1131347"/>
          <a:ext cx="8186420" cy="957294"/>
        </a:xfrm>
        <a:prstGeom prst="roundRect">
          <a:avLst>
            <a:gd name="adj" fmla="val 10000"/>
          </a:avLst>
        </a:prstGeom>
        <a:gradFill rotWithShape="0">
          <a:gsLst>
            <a:gs pos="0">
              <a:schemeClr val="accent1">
                <a:shade val="50000"/>
                <a:hueOff val="88761"/>
                <a:satOff val="-7116"/>
                <a:lumOff val="21827"/>
                <a:alphaOff val="0"/>
                <a:satMod val="103000"/>
                <a:lumMod val="102000"/>
                <a:tint val="94000"/>
              </a:schemeClr>
            </a:gs>
            <a:gs pos="50000">
              <a:schemeClr val="accent1">
                <a:shade val="50000"/>
                <a:hueOff val="88761"/>
                <a:satOff val="-7116"/>
                <a:lumOff val="21827"/>
                <a:alphaOff val="0"/>
                <a:satMod val="110000"/>
                <a:lumMod val="100000"/>
                <a:shade val="100000"/>
              </a:schemeClr>
            </a:gs>
            <a:gs pos="100000">
              <a:schemeClr val="accent1">
                <a:shade val="50000"/>
                <a:hueOff val="88761"/>
                <a:satOff val="-7116"/>
                <a:lumOff val="21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solidFill>
                <a:schemeClr val="bg1"/>
              </a:solidFill>
              <a:latin typeface="Times New Roman" panose="02020603050405020304" pitchFamily="18" charset="0"/>
              <a:cs typeface="Times New Roman" panose="02020603050405020304" pitchFamily="18" charset="0"/>
            </a:rPr>
            <a:t>Applicants with no credit history have almost 100% chance of their loan applications declined.</a:t>
          </a:r>
          <a:endParaRPr lang="en-US" sz="2100" kern="1200" dirty="0">
            <a:solidFill>
              <a:schemeClr val="bg1"/>
            </a:solidFill>
            <a:latin typeface="Times New Roman" panose="02020603050405020304" pitchFamily="18" charset="0"/>
            <a:cs typeface="Times New Roman" panose="02020603050405020304" pitchFamily="18" charset="0"/>
          </a:endParaRPr>
        </a:p>
      </dsp:txBody>
      <dsp:txXfrm>
        <a:off x="713650" y="1159385"/>
        <a:ext cx="6822489" cy="901218"/>
      </dsp:txXfrm>
    </dsp:sp>
    <dsp:sp modelId="{8D94CB78-805C-43F7-BCE1-9F15F5648EE3}">
      <dsp:nvSpPr>
        <dsp:cNvPr id="0" name=""/>
        <dsp:cNvSpPr/>
      </dsp:nvSpPr>
      <dsp:spPr>
        <a:xfrm>
          <a:off x="1360992" y="2262695"/>
          <a:ext cx="8186420" cy="957294"/>
        </a:xfrm>
        <a:prstGeom prst="roundRect">
          <a:avLst>
            <a:gd name="adj" fmla="val 10000"/>
          </a:avLst>
        </a:prstGeom>
        <a:gradFill rotWithShape="0">
          <a:gsLst>
            <a:gs pos="0">
              <a:schemeClr val="accent1">
                <a:shade val="50000"/>
                <a:hueOff val="177523"/>
                <a:satOff val="-14232"/>
                <a:lumOff val="43653"/>
                <a:alphaOff val="0"/>
                <a:satMod val="103000"/>
                <a:lumMod val="102000"/>
                <a:tint val="94000"/>
              </a:schemeClr>
            </a:gs>
            <a:gs pos="50000">
              <a:schemeClr val="accent1">
                <a:shade val="50000"/>
                <a:hueOff val="177523"/>
                <a:satOff val="-14232"/>
                <a:lumOff val="43653"/>
                <a:alphaOff val="0"/>
                <a:satMod val="110000"/>
                <a:lumMod val="100000"/>
                <a:shade val="100000"/>
              </a:schemeClr>
            </a:gs>
            <a:gs pos="100000">
              <a:schemeClr val="accent1">
                <a:shade val="50000"/>
                <a:hueOff val="177523"/>
                <a:satOff val="-14232"/>
                <a:lumOff val="436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solidFill>
                <a:schemeClr val="bg1"/>
              </a:solidFill>
              <a:latin typeface="Times New Roman" panose="02020603050405020304" pitchFamily="18" charset="0"/>
              <a:cs typeface="Times New Roman" panose="02020603050405020304" pitchFamily="18" charset="0"/>
            </a:rPr>
            <a:t>Model development requires continuous improvement. Data preparation and cleaning, as well as variable engineering/feature importance contributes to model accuracy.</a:t>
          </a:r>
          <a:endParaRPr lang="en-US" sz="2100" kern="1200" dirty="0">
            <a:solidFill>
              <a:schemeClr val="bg1"/>
            </a:solidFill>
            <a:latin typeface="Times New Roman" panose="02020603050405020304" pitchFamily="18" charset="0"/>
            <a:cs typeface="Times New Roman" panose="02020603050405020304" pitchFamily="18" charset="0"/>
          </a:endParaRPr>
        </a:p>
      </dsp:txBody>
      <dsp:txXfrm>
        <a:off x="1389030" y="2290733"/>
        <a:ext cx="6832723" cy="901218"/>
      </dsp:txXfrm>
    </dsp:sp>
    <dsp:sp modelId="{53FBA564-656C-4C6A-82AA-152A42F01222}">
      <dsp:nvSpPr>
        <dsp:cNvPr id="0" name=""/>
        <dsp:cNvSpPr/>
      </dsp:nvSpPr>
      <dsp:spPr>
        <a:xfrm>
          <a:off x="2046604" y="3394043"/>
          <a:ext cx="8186420" cy="957294"/>
        </a:xfrm>
        <a:prstGeom prst="roundRect">
          <a:avLst>
            <a:gd name="adj" fmla="val 10000"/>
          </a:avLst>
        </a:prstGeom>
        <a:gradFill rotWithShape="0">
          <a:gsLst>
            <a:gs pos="0">
              <a:schemeClr val="accent1">
                <a:shade val="50000"/>
                <a:hueOff val="88761"/>
                <a:satOff val="-7116"/>
                <a:lumOff val="21827"/>
                <a:alphaOff val="0"/>
                <a:satMod val="103000"/>
                <a:lumMod val="102000"/>
                <a:tint val="94000"/>
              </a:schemeClr>
            </a:gs>
            <a:gs pos="50000">
              <a:schemeClr val="accent1">
                <a:shade val="50000"/>
                <a:hueOff val="88761"/>
                <a:satOff val="-7116"/>
                <a:lumOff val="21827"/>
                <a:alphaOff val="0"/>
                <a:satMod val="110000"/>
                <a:lumMod val="100000"/>
                <a:shade val="100000"/>
              </a:schemeClr>
            </a:gs>
            <a:gs pos="100000">
              <a:schemeClr val="accent1">
                <a:shade val="50000"/>
                <a:hueOff val="88761"/>
                <a:satOff val="-7116"/>
                <a:lumOff val="2182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AU" sz="2100" kern="1200" dirty="0">
              <a:solidFill>
                <a:schemeClr val="bg1"/>
              </a:solidFill>
              <a:latin typeface="Times New Roman" panose="02020603050405020304" pitchFamily="18" charset="0"/>
              <a:cs typeface="Times New Roman" panose="02020603050405020304" pitchFamily="18" charset="0"/>
            </a:rPr>
            <a:t>Prediction models quicken the loan application process for financial institutions and reduce the risk of approving people likely to default on their payments at a quicker process</a:t>
          </a:r>
          <a:endParaRPr lang="en-US" sz="2100" kern="1200" dirty="0">
            <a:solidFill>
              <a:schemeClr val="bg1"/>
            </a:solidFill>
            <a:latin typeface="Times New Roman" panose="02020603050405020304" pitchFamily="18" charset="0"/>
            <a:cs typeface="Times New Roman" panose="02020603050405020304" pitchFamily="18" charset="0"/>
          </a:endParaRPr>
        </a:p>
      </dsp:txBody>
      <dsp:txXfrm>
        <a:off x="2074642" y="3422081"/>
        <a:ext cx="6822489" cy="901218"/>
      </dsp:txXfrm>
    </dsp:sp>
    <dsp:sp modelId="{D3C628ED-39E0-4E67-BDC9-0341742075D2}">
      <dsp:nvSpPr>
        <dsp:cNvPr id="0" name=""/>
        <dsp:cNvSpPr/>
      </dsp:nvSpPr>
      <dsp:spPr>
        <a:xfrm>
          <a:off x="7564178" y="733200"/>
          <a:ext cx="622241" cy="622241"/>
        </a:xfrm>
        <a:prstGeom prst="downArrow">
          <a:avLst>
            <a:gd name="adj1" fmla="val 55000"/>
            <a:gd name="adj2" fmla="val 45000"/>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bg1"/>
            </a:solidFill>
            <a:latin typeface="Times New Roman" panose="02020603050405020304" pitchFamily="18" charset="0"/>
            <a:cs typeface="Times New Roman" panose="02020603050405020304" pitchFamily="18" charset="0"/>
          </a:endParaRPr>
        </a:p>
      </dsp:txBody>
      <dsp:txXfrm>
        <a:off x="7704182" y="733200"/>
        <a:ext cx="342233" cy="468236"/>
      </dsp:txXfrm>
    </dsp:sp>
    <dsp:sp modelId="{A501FA24-5A4F-45D4-9F85-6244F992D567}">
      <dsp:nvSpPr>
        <dsp:cNvPr id="0" name=""/>
        <dsp:cNvSpPr/>
      </dsp:nvSpPr>
      <dsp:spPr>
        <a:xfrm>
          <a:off x="8249791" y="1864548"/>
          <a:ext cx="622241" cy="622241"/>
        </a:xfrm>
        <a:prstGeom prst="downArrow">
          <a:avLst>
            <a:gd name="adj1" fmla="val 55000"/>
            <a:gd name="adj2" fmla="val 45000"/>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bg1"/>
            </a:solidFill>
            <a:latin typeface="Times New Roman" panose="02020603050405020304" pitchFamily="18" charset="0"/>
            <a:cs typeface="Times New Roman" panose="02020603050405020304" pitchFamily="18" charset="0"/>
          </a:endParaRPr>
        </a:p>
      </dsp:txBody>
      <dsp:txXfrm>
        <a:off x="8389795" y="1864548"/>
        <a:ext cx="342233" cy="468236"/>
      </dsp:txXfrm>
    </dsp:sp>
    <dsp:sp modelId="{6FE3F584-FC5B-45C0-8211-3293A89D6949}">
      <dsp:nvSpPr>
        <dsp:cNvPr id="0" name=""/>
        <dsp:cNvSpPr/>
      </dsp:nvSpPr>
      <dsp:spPr>
        <a:xfrm>
          <a:off x="8925170" y="2995896"/>
          <a:ext cx="622241" cy="622241"/>
        </a:xfrm>
        <a:prstGeom prst="downArrow">
          <a:avLst>
            <a:gd name="adj1" fmla="val 55000"/>
            <a:gd name="adj2" fmla="val 45000"/>
          </a:avLst>
        </a:prstGeom>
        <a:solidFill>
          <a:schemeClr val="accent1">
            <a:alpha val="90000"/>
            <a:tint val="55000"/>
            <a:hueOff val="0"/>
            <a:satOff val="0"/>
            <a:lumOff val="0"/>
            <a:alphaOff val="0"/>
          </a:schemeClr>
        </a:solidFill>
        <a:ln w="6350" cap="flat" cmpd="sng" algn="ctr">
          <a:solidFill>
            <a:schemeClr val="accent1">
              <a:alpha val="90000"/>
              <a:tint val="55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solidFill>
              <a:schemeClr val="bg1"/>
            </a:solidFill>
            <a:latin typeface="Times New Roman" panose="02020603050405020304" pitchFamily="18" charset="0"/>
            <a:cs typeface="Times New Roman" panose="02020603050405020304" pitchFamily="18" charset="0"/>
          </a:endParaRPr>
        </a:p>
      </dsp:txBody>
      <dsp:txXfrm>
        <a:off x="9065174" y="2995896"/>
        <a:ext cx="342233" cy="4682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49186A0-4DF7-4DD7-9E3C-FFB9005F5D53}" type="datetimeFigureOut">
              <a:rPr lang="en-AU" smtClean="0"/>
              <a:t>23/06/2021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42901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124135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958698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02468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1750266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9186A0-4DF7-4DD7-9E3C-FFB9005F5D53}" type="datetimeFigureOut">
              <a:rPr lang="en-AU" smtClean="0"/>
              <a:t>23/06/2021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705755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49186A0-4DF7-4DD7-9E3C-FFB9005F5D53}" type="datetimeFigureOut">
              <a:rPr lang="en-AU" smtClean="0"/>
              <a:t>23/06/2021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8066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186A0-4DF7-4DD7-9E3C-FFB9005F5D53}" type="datetimeFigureOut">
              <a:rPr lang="en-AU" smtClean="0"/>
              <a:t>23/06/2021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1862106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186A0-4DF7-4DD7-9E3C-FFB9005F5D53}" type="datetimeFigureOut">
              <a:rPr lang="en-AU" smtClean="0"/>
              <a:t>23/06/2021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307322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9186A0-4DF7-4DD7-9E3C-FFB9005F5D53}" type="datetimeFigureOut">
              <a:rPr lang="en-AU" smtClean="0"/>
              <a:t>23/06/2021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324365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9186A0-4DF7-4DD7-9E3C-FFB9005F5D53}" type="datetimeFigureOut">
              <a:rPr lang="en-AU" smtClean="0"/>
              <a:t>23/06/2021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3819132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412853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9186A0-4DF7-4DD7-9E3C-FFB9005F5D53}" type="datetimeFigureOut">
              <a:rPr lang="en-AU" smtClean="0"/>
              <a:t>23/06/2021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88920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9186A0-4DF7-4DD7-9E3C-FFB9005F5D53}" type="datetimeFigureOut">
              <a:rPr lang="en-AU" smtClean="0"/>
              <a:t>23/06/2021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683914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186A0-4DF7-4DD7-9E3C-FFB9005F5D53}" type="datetimeFigureOut">
              <a:rPr lang="en-AU" smtClean="0"/>
              <a:t>23/06/2021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57467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233129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9186A0-4DF7-4DD7-9E3C-FFB9005F5D53}" type="datetimeFigureOut">
              <a:rPr lang="en-AU" smtClean="0"/>
              <a:t>23/06/2021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64EAD37-F94A-4337-83FD-D6EFC8311DD4}" type="slidenum">
              <a:rPr lang="en-AU" smtClean="0"/>
              <a:t>‹#›</a:t>
            </a:fld>
            <a:endParaRPr lang="en-AU"/>
          </a:p>
        </p:txBody>
      </p:sp>
    </p:spTree>
    <p:extLst>
      <p:ext uri="{BB962C8B-B14F-4D97-AF65-F5344CB8AC3E}">
        <p14:creationId xmlns:p14="http://schemas.microsoft.com/office/powerpoint/2010/main" val="359985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49186A0-4DF7-4DD7-9E3C-FFB9005F5D53}" type="datetimeFigureOut">
              <a:rPr lang="en-AU" smtClean="0"/>
              <a:t>23/06/2021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64EAD37-F94A-4337-83FD-D6EFC8311DD4}" type="slidenum">
              <a:rPr lang="en-AU" smtClean="0"/>
              <a:t>‹#›</a:t>
            </a:fld>
            <a:endParaRPr lang="en-AU"/>
          </a:p>
        </p:txBody>
      </p:sp>
    </p:spTree>
    <p:extLst>
      <p:ext uri="{BB962C8B-B14F-4D97-AF65-F5344CB8AC3E}">
        <p14:creationId xmlns:p14="http://schemas.microsoft.com/office/powerpoint/2010/main" val="2119017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intellipaat.com/blog/tutorial/data-science-tutorial/modeling-the-data/" TargetMode="External"/><Relationship Id="rId2" Type="http://schemas.openxmlformats.org/officeDocument/2006/relationships/hyperlink" Target="https://medium.com/swlh/complete-life-cycle-of-a-data-science-machine-learning-project-13df81bbd8eb"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7A690B-DE55-4274-B33B-C91FD647EB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6C3E39A-0724-48B5-B54A-D2798FAB7AA8}"/>
              </a:ext>
            </a:extLst>
          </p:cNvPr>
          <p:cNvSpPr>
            <a:spLocks noGrp="1" noChangeArrowheads="1"/>
          </p:cNvSpPr>
          <p:nvPr>
            <p:ph type="ctrTitle"/>
          </p:nvPr>
        </p:nvSpPr>
        <p:spPr bwMode="auto">
          <a:xfrm>
            <a:off x="5248656" y="1132116"/>
            <a:ext cx="6105143" cy="45937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p>
            <a:pPr lvl="0" algn="l" eaLnBrk="0" fontAlgn="base" hangingPunct="0">
              <a:spcAft>
                <a:spcPct val="0"/>
              </a:spcAft>
            </a:pPr>
            <a:r>
              <a:rPr lang="en-US" altLang="en-US" sz="6000" b="1" spc="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Calibri" panose="020F0502020204030204" pitchFamily="34" charset="0"/>
                <a:ea typeface="Times New Roman" panose="02020603050405020304" pitchFamily="18" charset="0"/>
                <a:cs typeface="Times New Roman" panose="02020603050405020304" pitchFamily="18" charset="0"/>
              </a:rPr>
              <a:t>LOAN PREDICTION</a:t>
            </a:r>
            <a:br>
              <a:rPr lang="en-US" altLang="en-US" sz="6000" b="1" spc="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Calibri" panose="020F0502020204030204" pitchFamily="34" charset="0"/>
                <a:ea typeface="Times New Roman" panose="02020603050405020304" pitchFamily="18" charset="0"/>
                <a:cs typeface="Times New Roman" panose="02020603050405020304" pitchFamily="18" charset="0"/>
              </a:rPr>
            </a:br>
            <a:r>
              <a:rPr lang="en-US" altLang="en-US" sz="6000" b="1" spc="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Calibri" panose="020F0502020204030204" pitchFamily="34" charset="0"/>
                <a:ea typeface="Times New Roman" panose="02020603050405020304" pitchFamily="18" charset="0"/>
                <a:cs typeface="Times New Roman" panose="02020603050405020304" pitchFamily="18" charset="0"/>
              </a:rPr>
              <a:t> MODEL</a:t>
            </a:r>
            <a:endParaRPr kumimoji="0" lang="en-US" altLang="en-US" sz="6000" b="1" i="0" u="none" strike="noStrike" spc="0" normalizeH="0" baseline="0">
              <a:ln w="12700">
                <a:solidFill>
                  <a:schemeClr val="accent1"/>
                </a:solidFill>
                <a:prstDash val="solid"/>
              </a:ln>
              <a:solidFill>
                <a:schemeClr val="tx1">
                  <a:lumMod val="85000"/>
                  <a:lumOff val="15000"/>
                </a:schemeClr>
              </a:solidFill>
              <a:effectLst>
                <a:outerShdw dist="38100" dir="2640000" algn="bl" rotWithShape="0">
                  <a:schemeClr val="accent1"/>
                </a:outerShdw>
              </a:effectLst>
              <a:latin typeface="Arial" panose="020B0604020202020204" pitchFamily="34" charset="0"/>
            </a:endParaRPr>
          </a:p>
        </p:txBody>
      </p:sp>
      <p:sp>
        <p:nvSpPr>
          <p:cNvPr id="12" name="Rectangle 11">
            <a:extLst>
              <a:ext uri="{FF2B5EF4-FFF2-40B4-BE49-F238E27FC236}">
                <a16:creationId xmlns:a16="http://schemas.microsoft.com/office/drawing/2014/main" id="{DC9CD390-6DB5-4AEA-8D13-BC6CEF34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65344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0F4CA617-4313-4411-9551-5D0E60C63F51}"/>
              </a:ext>
            </a:extLst>
          </p:cNvPr>
          <p:cNvSpPr>
            <a:spLocks noGrp="1" noChangeArrowheads="1"/>
          </p:cNvSpPr>
          <p:nvPr>
            <p:ph type="subTitle" idx="1"/>
          </p:nvPr>
        </p:nvSpPr>
        <p:spPr bwMode="auto">
          <a:xfrm>
            <a:off x="838200" y="1132115"/>
            <a:ext cx="3624943" cy="45937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2800" b="0" i="0" u="none" strike="noStrike" cap="none" normalizeH="0" baseline="0">
                <a:ln>
                  <a:noFill/>
                </a:ln>
                <a:solidFill>
                  <a:srgbClr val="F2F2F2"/>
                </a:solidFill>
                <a:effectLst/>
                <a:latin typeface="Times New Roman" panose="02020603050405020304" pitchFamily="18" charset="0"/>
                <a:ea typeface="Times New Roman" panose="02020603050405020304" pitchFamily="18" charset="0"/>
                <a:cs typeface="Times New Roman" panose="02020603050405020304" pitchFamily="18" charset="0"/>
              </a:rPr>
              <a:t>Group 2 mini project models an analysis of the borrower</a:t>
            </a:r>
            <a:r>
              <a:rPr kumimoji="0" lang="en-US" altLang="en-US" sz="2800" b="0" i="0" u="none" strike="noStrike" cap="none" normalizeH="0" baseline="0">
                <a:ln>
                  <a:noFill/>
                </a:ln>
                <a:solidFill>
                  <a:srgbClr val="F2F2F2"/>
                </a:solidFill>
                <a:effectLst/>
                <a:latin typeface="Calibri" panose="020F0502020204030204" pitchFamily="34" charset="0"/>
                <a:ea typeface="Times New Roman" panose="02020603050405020304" pitchFamily="18" charset="0"/>
                <a:cs typeface="Times New Roman" panose="02020603050405020304" pitchFamily="18" charset="0"/>
              </a:rPr>
              <a:t>’</a:t>
            </a:r>
            <a:r>
              <a:rPr kumimoji="0" lang="en-US" altLang="en-US" sz="2800" b="0" i="0" u="none" strike="noStrike" cap="none" normalizeH="0" baseline="0">
                <a:ln>
                  <a:noFill/>
                </a:ln>
                <a:solidFill>
                  <a:srgbClr val="F2F2F2"/>
                </a:solidFill>
                <a:effectLst/>
                <a:latin typeface="Times New Roman" panose="02020603050405020304" pitchFamily="18" charset="0"/>
                <a:ea typeface="Times New Roman" panose="02020603050405020304" pitchFamily="18" charset="0"/>
                <a:cs typeface="Times New Roman" panose="02020603050405020304" pitchFamily="18" charset="0"/>
              </a:rPr>
              <a:t>s eligibility/chance of being granted a loan</a:t>
            </a:r>
            <a:endParaRPr kumimoji="0" lang="en-US" altLang="en-US" sz="2800" b="0" i="0" u="none" strike="noStrike" cap="none" normalizeH="0" baseline="0">
              <a:ln>
                <a:noFill/>
              </a:ln>
              <a:solidFill>
                <a:srgbClr val="F2F2F2"/>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11FA69C6-0A69-4994-9F32-C4497B8B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43467" cy="685800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Logo, company name&#10;&#10;Description automatically generated">
            <a:extLst>
              <a:ext uri="{FF2B5EF4-FFF2-40B4-BE49-F238E27FC236}">
                <a16:creationId xmlns:a16="http://schemas.microsoft.com/office/drawing/2014/main" id="{B074AE0C-553B-4E81-9312-3EDED3013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5623" y="5511901"/>
            <a:ext cx="2276377" cy="1274771"/>
          </a:xfrm>
          <a:prstGeom prst="rect">
            <a:avLst/>
          </a:prstGeom>
        </p:spPr>
      </p:pic>
    </p:spTree>
    <p:extLst>
      <p:ext uri="{BB962C8B-B14F-4D97-AF65-F5344CB8AC3E}">
        <p14:creationId xmlns:p14="http://schemas.microsoft.com/office/powerpoint/2010/main" val="95647617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Machine learning tools</a:t>
            </a:r>
          </a:p>
        </p:txBody>
      </p:sp>
      <p:sp>
        <p:nvSpPr>
          <p:cNvPr id="3" name="Content Placeholder 2"/>
          <p:cNvSpPr>
            <a:spLocks noGrp="1"/>
          </p:cNvSpPr>
          <p:nvPr>
            <p:ph idx="1"/>
          </p:nvPr>
        </p:nvSpPr>
        <p:spPr>
          <a:xfrm>
            <a:off x="838200" y="1825625"/>
            <a:ext cx="7505700" cy="4667250"/>
          </a:xfrm>
        </p:spPr>
        <p:txBody>
          <a:bodyPr>
            <a:normAutofit/>
          </a:bodyPr>
          <a:lstStyle/>
          <a:p>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The two techniques that we used to compare our accuracy for predicting if a person has qualified for the loan</a:t>
            </a:r>
            <a:endParaRPr lang="en-US" sz="2400" b="1"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a:p>
            <a:endParaRPr lang="en-US" sz="2400" b="1"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a:p>
            <a:r>
              <a:rPr lang="en-US" sz="2400" b="1"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Logistic regression </a:t>
            </a:r>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 is a technique borrowed by machine learning from the field of statistics. It is the go-to method for binary classification problems, (problems with two class value).</a:t>
            </a:r>
          </a:p>
          <a:p>
            <a:r>
              <a:rPr lang="en-US" sz="2400" b="1"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Random Forest</a:t>
            </a:r>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 Random forest is a tweak on this approach where decision trees are created so that rather than selecting optimal points, suboptimal splits are made by introducing randomness</a:t>
            </a:r>
          </a:p>
          <a:p>
            <a:endPar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a:p>
            <a:pPr marL="0" indent="0">
              <a:buNone/>
            </a:pPr>
            <a:endParaRPr lang="en-AU"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a:p>
            <a:endPar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p:txBody>
      </p:sp>
      <p:pic>
        <p:nvPicPr>
          <p:cNvPr id="7" name="Graphic 6" descr="Bitcoin">
            <a:extLst>
              <a:ext uri="{FF2B5EF4-FFF2-40B4-BE49-F238E27FC236}">
                <a16:creationId xmlns:a16="http://schemas.microsoft.com/office/drawing/2014/main" id="{67CE8C51-35B8-498A-BD0E-2B6BCCB3CC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922" y="1924505"/>
            <a:ext cx="3354676" cy="3354676"/>
          </a:xfrm>
          <a:prstGeom prst="rect">
            <a:avLst/>
          </a:prstGeom>
        </p:spPr>
      </p:pic>
    </p:spTree>
    <p:extLst>
      <p:ext uri="{BB962C8B-B14F-4D97-AF65-F5344CB8AC3E}">
        <p14:creationId xmlns:p14="http://schemas.microsoft.com/office/powerpoint/2010/main" val="285985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E6DF-72B2-47BC-8C80-900C761FD264}"/>
              </a:ext>
            </a:extLst>
          </p:cNvPr>
          <p:cNvSpPr>
            <a:spLocks noGrp="1"/>
          </p:cNvSpPr>
          <p:nvPr>
            <p:ph type="title"/>
          </p:nvPr>
        </p:nvSpPr>
        <p:spPr>
          <a:xfrm>
            <a:off x="838200" y="365125"/>
            <a:ext cx="10515600" cy="132556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Features </a:t>
            </a:r>
            <a:endParaRPr lang="en-AU"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1E22A1D5-6550-4765-927C-921C1BD13640}"/>
              </a:ext>
            </a:extLst>
          </p:cNvPr>
          <p:cNvGraphicFramePr>
            <a:graphicFrameLocks noGrp="1"/>
          </p:cNvGraphicFramePr>
          <p:nvPr>
            <p:ph idx="1"/>
            <p:extLst>
              <p:ext uri="{D42A27DB-BD31-4B8C-83A1-F6EECF244321}">
                <p14:modId xmlns:p14="http://schemas.microsoft.com/office/powerpoint/2010/main" val="1667809800"/>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477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6E9AB-F8D4-418E-B456-55BBB1623C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EC1F78-1012-4E5B-9361-EA8725CE20C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Analyzing data using graphs</a:t>
            </a:r>
          </a:p>
          <a:p>
            <a:endParaRPr lang="en-AU"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DAEE320-E5B2-49BA-BAF7-C6F4B0FC5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24" y="2596895"/>
            <a:ext cx="10515600" cy="3302705"/>
          </a:xfrm>
          <a:prstGeom prst="rect">
            <a:avLst/>
          </a:prstGeom>
        </p:spPr>
      </p:pic>
    </p:spTree>
    <p:extLst>
      <p:ext uri="{BB962C8B-B14F-4D97-AF65-F5344CB8AC3E}">
        <p14:creationId xmlns:p14="http://schemas.microsoft.com/office/powerpoint/2010/main" val="42558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7675-3D4C-4F80-89A8-553FA21E9D8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4558C3-906E-4514-891A-7BB6A3B766D7}"/>
              </a:ext>
            </a:extLst>
          </p:cNvPr>
          <p:cNvSpPr>
            <a:spLocks noGrp="1"/>
          </p:cNvSpPr>
          <p:nvPr>
            <p:ph idx="1"/>
          </p:nvPr>
        </p:nvSpPr>
        <p:spPr>
          <a:xfrm>
            <a:off x="566928" y="1426464"/>
            <a:ext cx="10786872" cy="4750499"/>
          </a:xfrm>
        </p:spPr>
        <p:txBody>
          <a:bodyPr/>
          <a:lstStyle/>
          <a:p>
            <a:r>
              <a:rPr lang="en-US" dirty="0">
                <a:latin typeface="Times New Roman" panose="02020603050405020304" pitchFamily="18" charset="0"/>
                <a:cs typeface="Times New Roman" panose="02020603050405020304" pitchFamily="18" charset="0"/>
              </a:rPr>
              <a:t>Analyzing data using graphs</a:t>
            </a:r>
          </a:p>
          <a:p>
            <a:endParaRPr lang="en-AU"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5C0D60-901F-4EAF-84D4-536BE9C6F0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414" y="2080913"/>
            <a:ext cx="8732521" cy="4342460"/>
          </a:xfrm>
          <a:prstGeom prst="rect">
            <a:avLst/>
          </a:prstGeom>
        </p:spPr>
      </p:pic>
    </p:spTree>
    <p:extLst>
      <p:ext uri="{BB962C8B-B14F-4D97-AF65-F5344CB8AC3E}">
        <p14:creationId xmlns:p14="http://schemas.microsoft.com/office/powerpoint/2010/main" val="235980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757D-512E-4642-B125-91D3DB8D6175}"/>
              </a:ext>
            </a:extLst>
          </p:cNvPr>
          <p:cNvSpPr>
            <a:spLocks noGrp="1"/>
          </p:cNvSpPr>
          <p:nvPr>
            <p:ph type="title"/>
          </p:nvPr>
        </p:nvSpPr>
        <p:spPr>
          <a:xfrm>
            <a:off x="838200" y="365125"/>
            <a:ext cx="10515600" cy="859659"/>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015E02-D97B-46EC-A9E6-77922D8A385F}"/>
              </a:ext>
            </a:extLst>
          </p:cNvPr>
          <p:cNvSpPr>
            <a:spLocks noGrp="1"/>
          </p:cNvSpPr>
          <p:nvPr>
            <p:ph idx="1"/>
          </p:nvPr>
        </p:nvSpPr>
        <p:spPr>
          <a:xfrm>
            <a:off x="838200" y="1389888"/>
            <a:ext cx="10515600" cy="4787075"/>
          </a:xfrm>
        </p:spPr>
        <p:txBody>
          <a:bodyPr/>
          <a:lstStyle/>
          <a:p>
            <a:endParaRPr lang="en-US" dirty="0"/>
          </a:p>
          <a:p>
            <a:endParaRPr lang="en-AU" dirty="0"/>
          </a:p>
        </p:txBody>
      </p:sp>
      <p:pic>
        <p:nvPicPr>
          <p:cNvPr id="5" name="Picture 4">
            <a:extLst>
              <a:ext uri="{FF2B5EF4-FFF2-40B4-BE49-F238E27FC236}">
                <a16:creationId xmlns:a16="http://schemas.microsoft.com/office/drawing/2014/main" id="{07A9CB55-128C-4172-B1E4-5CE80F1E4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09" y="1714738"/>
            <a:ext cx="3777562" cy="3753374"/>
          </a:xfrm>
          <a:prstGeom prst="rect">
            <a:avLst/>
          </a:prstGeom>
        </p:spPr>
      </p:pic>
      <p:pic>
        <p:nvPicPr>
          <p:cNvPr id="7" name="Picture 6">
            <a:extLst>
              <a:ext uri="{FF2B5EF4-FFF2-40B4-BE49-F238E27FC236}">
                <a16:creationId xmlns:a16="http://schemas.microsoft.com/office/drawing/2014/main" id="{D396E733-1A2D-44F0-985A-D11E923CE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995" y="1714738"/>
            <a:ext cx="3492344" cy="3753374"/>
          </a:xfrm>
          <a:prstGeom prst="rect">
            <a:avLst/>
          </a:prstGeom>
        </p:spPr>
      </p:pic>
      <p:pic>
        <p:nvPicPr>
          <p:cNvPr id="9" name="Picture 8">
            <a:extLst>
              <a:ext uri="{FF2B5EF4-FFF2-40B4-BE49-F238E27FC236}">
                <a16:creationId xmlns:a16="http://schemas.microsoft.com/office/drawing/2014/main" id="{78B10EA1-B1BF-4B2F-A25F-6C3DC513E2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463" y="1714738"/>
            <a:ext cx="3492343" cy="3753374"/>
          </a:xfrm>
          <a:prstGeom prst="rect">
            <a:avLst/>
          </a:prstGeom>
        </p:spPr>
      </p:pic>
    </p:spTree>
    <p:extLst>
      <p:ext uri="{BB962C8B-B14F-4D97-AF65-F5344CB8AC3E}">
        <p14:creationId xmlns:p14="http://schemas.microsoft.com/office/powerpoint/2010/main" val="1386381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41C6-4CDE-4B68-A721-C8D08637FA7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analysis(EDA)</a:t>
            </a:r>
            <a:endParaRPr lang="en-AU"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5F084E0-17D9-49CC-B165-28FCFB542A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5841" y="1563624"/>
            <a:ext cx="4617719" cy="4206240"/>
          </a:xfrm>
        </p:spPr>
      </p:pic>
      <p:pic>
        <p:nvPicPr>
          <p:cNvPr id="7" name="Picture 6">
            <a:extLst>
              <a:ext uri="{FF2B5EF4-FFF2-40B4-BE49-F238E27FC236}">
                <a16:creationId xmlns:a16="http://schemas.microsoft.com/office/drawing/2014/main" id="{C16257C4-277E-496A-8CF3-20E949ED1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0087" y="1563624"/>
            <a:ext cx="4617719" cy="4206240"/>
          </a:xfrm>
          <a:prstGeom prst="rect">
            <a:avLst/>
          </a:prstGeom>
        </p:spPr>
      </p:pic>
    </p:spTree>
    <p:extLst>
      <p:ext uri="{BB962C8B-B14F-4D97-AF65-F5344CB8AC3E}">
        <p14:creationId xmlns:p14="http://schemas.microsoft.com/office/powerpoint/2010/main" val="1632720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C237-421C-48FE-BB41-74A3F876009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EDA</a:t>
            </a:r>
            <a:endParaRPr lang="en-AU"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62501D-C877-4B7A-83B1-9198ED3797F5}"/>
              </a:ext>
            </a:extLst>
          </p:cNvPr>
          <p:cNvSpPr>
            <a:spLocks noGrp="1"/>
          </p:cNvSpPr>
          <p:nvPr>
            <p:ph idx="1"/>
          </p:nvPr>
        </p:nvSpPr>
        <p:spPr>
          <a:xfrm>
            <a:off x="838200" y="1825625"/>
            <a:ext cx="10515600" cy="3999103"/>
          </a:xfrm>
        </p:spPr>
        <p:txBody>
          <a:bodyPr/>
          <a:lstStyle/>
          <a:p>
            <a:pPr marL="0" indent="0">
              <a:buNone/>
            </a:pPr>
            <a:r>
              <a:rPr lang="en-US" dirty="0" err="1">
                <a:latin typeface="Times New Roman" panose="02020603050405020304" pitchFamily="18" charset="0"/>
                <a:cs typeface="Times New Roman" panose="02020603050405020304" pitchFamily="18" charset="0"/>
              </a:rPr>
              <a:t>Analysing</a:t>
            </a:r>
            <a:r>
              <a:rPr lang="en-US" dirty="0">
                <a:latin typeface="Times New Roman" panose="02020603050405020304" pitchFamily="18" charset="0"/>
                <a:cs typeface="Times New Roman" panose="02020603050405020304" pitchFamily="18" charset="0"/>
              </a:rPr>
              <a:t> data using graphs</a:t>
            </a:r>
            <a:endParaRPr lang="en-AU"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10166DBB-A934-4B30-B15E-1B0598EF9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07" y="2736790"/>
            <a:ext cx="4841027" cy="33822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14F67B7-9763-4E8A-95CE-957B21C4B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8665" y="2577401"/>
            <a:ext cx="5490428" cy="3835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7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AC69-3612-404D-A562-2127146FD222}"/>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Comparisons of applicant’s income between graduates and not graduate</a:t>
            </a:r>
            <a:endParaRPr lang="en-AU"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CEB943F-5BB9-4C98-88E3-20FD6D374E1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Graduates have more outliers hence people with huge income are most likely to be educated</a:t>
            </a:r>
          </a:p>
          <a:p>
            <a:endParaRPr lang="en-AU"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E8D5DB-AB72-4F95-84ED-FF0581713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7863" y="2655369"/>
            <a:ext cx="7516274" cy="3956378"/>
          </a:xfrm>
          <a:prstGeom prst="rect">
            <a:avLst/>
          </a:prstGeom>
        </p:spPr>
      </p:pic>
    </p:spTree>
    <p:extLst>
      <p:ext uri="{BB962C8B-B14F-4D97-AF65-F5344CB8AC3E}">
        <p14:creationId xmlns:p14="http://schemas.microsoft.com/office/powerpoint/2010/main" val="3633698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F7CC-CC6F-4DFF-87BB-6BB1F9BA84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importance</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1C894B-D719-4D22-9554-8DF5DAB5880D}"/>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Feature importance: getting rid of variables which are unnecessary to improve model accuracy by selecting features with greater impact. Long bars are more significant than small bars. </a:t>
            </a:r>
          </a:p>
          <a:p>
            <a:pPr algn="just"/>
            <a:endParaRPr lang="en-AU"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359036-458A-4A81-A2A3-6B6659171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478" y="3151866"/>
            <a:ext cx="6922008" cy="3160034"/>
          </a:xfrm>
          <a:prstGeom prst="rect">
            <a:avLst/>
          </a:prstGeom>
        </p:spPr>
      </p:pic>
    </p:spTree>
    <p:extLst>
      <p:ext uri="{BB962C8B-B14F-4D97-AF65-F5344CB8AC3E}">
        <p14:creationId xmlns:p14="http://schemas.microsoft.com/office/powerpoint/2010/main" val="263464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4C189B-EA71-49E1-A9CF-86FB057AB1A1}"/>
              </a:ext>
            </a:extLst>
          </p:cNvPr>
          <p:cNvPicPr>
            <a:picLocks noChangeAspect="1"/>
          </p:cNvPicPr>
          <p:nvPr/>
        </p:nvPicPr>
        <p:blipFill rotWithShape="1">
          <a:blip r:embed="rId3">
            <a:alphaModFix amt="12000"/>
            <a:grayscl/>
          </a:blip>
          <a:srcRect t="6868" b="20159"/>
          <a:stretch/>
        </p:blipFill>
        <p:spPr>
          <a:xfrm>
            <a:off x="20" y="1"/>
            <a:ext cx="12191980" cy="5938683"/>
          </a:xfrm>
          <a:prstGeom prst="rect">
            <a:avLst/>
          </a:prstGeom>
          <a:effectLst>
            <a:reflection blurRad="38100" stA="55000" endPos="15000" dir="5400000" sy="-100000" algn="bl" rotWithShape="0"/>
          </a:effectLst>
        </p:spPr>
      </p:pic>
      <p:sp>
        <p:nvSpPr>
          <p:cNvPr id="2" name="Title 1">
            <a:extLst>
              <a:ext uri="{FF2B5EF4-FFF2-40B4-BE49-F238E27FC236}">
                <a16:creationId xmlns:a16="http://schemas.microsoft.com/office/drawing/2014/main" id="{F25DBC38-C072-4581-B8E2-B98B989FE605}"/>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Feature importance</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D142A4-FB9C-4E32-85F0-AC89DCDE6C42}"/>
              </a:ext>
            </a:extLst>
          </p:cNvPr>
          <p:cNvSpPr>
            <a:spLocks noGrp="1"/>
          </p:cNvSpPr>
          <p:nvPr>
            <p:ph idx="1"/>
          </p:nvPr>
        </p:nvSpPr>
        <p:spPr>
          <a:xfrm>
            <a:off x="1120000" y="1825625"/>
            <a:ext cx="10233800" cy="4351338"/>
          </a:xfrm>
        </p:spPr>
        <p:txBody>
          <a:bodyPr>
            <a:normAutofit/>
          </a:bodyPr>
          <a:lstStyle/>
          <a:p>
            <a:r>
              <a:rPr lang="en-US" sz="4000" dirty="0">
                <a:latin typeface="Times New Roman" panose="02020603050405020304" pitchFamily="18" charset="0"/>
                <a:cs typeface="Times New Roman" panose="02020603050405020304" pitchFamily="18" charset="0"/>
              </a:rPr>
              <a:t>Importance features for our case:</a:t>
            </a:r>
          </a:p>
          <a:p>
            <a:pPr lvl="1"/>
            <a:r>
              <a:rPr lang="en-US" sz="4000" dirty="0">
                <a:latin typeface="Times New Roman" panose="02020603050405020304" pitchFamily="18" charset="0"/>
                <a:cs typeface="Times New Roman" panose="02020603050405020304" pitchFamily="18" charset="0"/>
              </a:rPr>
              <a:t>Loan amount</a:t>
            </a:r>
          </a:p>
          <a:p>
            <a:pPr lvl="1"/>
            <a:r>
              <a:rPr lang="en-US" sz="4000" dirty="0">
                <a:latin typeface="Times New Roman" panose="02020603050405020304" pitchFamily="18" charset="0"/>
                <a:cs typeface="Times New Roman" panose="02020603050405020304" pitchFamily="18" charset="0"/>
              </a:rPr>
              <a:t>Credit history</a:t>
            </a:r>
          </a:p>
          <a:p>
            <a:pPr lvl="1"/>
            <a:r>
              <a:rPr lang="en-US" sz="4000" dirty="0">
                <a:latin typeface="Times New Roman" panose="02020603050405020304" pitchFamily="18" charset="0"/>
                <a:cs typeface="Times New Roman" panose="02020603050405020304" pitchFamily="18" charset="0"/>
              </a:rPr>
              <a:t>Co-applicant income</a:t>
            </a:r>
          </a:p>
          <a:p>
            <a:pPr lvl="1"/>
            <a:r>
              <a:rPr lang="en-US" sz="4000" dirty="0">
                <a:latin typeface="Times New Roman" panose="02020603050405020304" pitchFamily="18" charset="0"/>
                <a:cs typeface="Times New Roman" panose="02020603050405020304" pitchFamily="18" charset="0"/>
              </a:rPr>
              <a:t>Applicant income</a:t>
            </a:r>
          </a:p>
          <a:p>
            <a:pPr lvl="1"/>
            <a:r>
              <a:rPr lang="en-US" sz="4000" dirty="0">
                <a:latin typeface="Times New Roman" panose="02020603050405020304" pitchFamily="18" charset="0"/>
                <a:cs typeface="Times New Roman" panose="02020603050405020304" pitchFamily="18" charset="0"/>
              </a:rPr>
              <a:t>Loan term</a:t>
            </a:r>
          </a:p>
          <a:p>
            <a:pPr marL="457200" lvl="1" indent="0">
              <a:buNone/>
            </a:pPr>
            <a:endParaRPr lang="en-AU"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2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02628" y="365125"/>
            <a:ext cx="6651171" cy="1325563"/>
          </a:xfrm>
        </p:spPr>
        <p:txBody>
          <a:bodyPr>
            <a:normAutofit/>
          </a:bodyPr>
          <a:lstStyle/>
          <a:p>
            <a:r>
              <a:rPr lang="en-US" sz="4800" dirty="0">
                <a:latin typeface="Times New Roman" panose="02020603050405020304" pitchFamily="18" charset="0"/>
                <a:cs typeface="Times New Roman" panose="02020603050405020304" pitchFamily="18" charset="0"/>
              </a:rPr>
              <a:t>GROUP 2 MEMBERS</a:t>
            </a:r>
          </a:p>
        </p:txBody>
      </p:sp>
      <p:sp>
        <p:nvSpPr>
          <p:cNvPr id="3" name="Content Placeholder 2"/>
          <p:cNvSpPr>
            <a:spLocks noGrp="1"/>
          </p:cNvSpPr>
          <p:nvPr>
            <p:ph idx="1"/>
          </p:nvPr>
        </p:nvSpPr>
        <p:spPr>
          <a:xfrm>
            <a:off x="4983480" y="1825625"/>
            <a:ext cx="6487886" cy="4351338"/>
          </a:xfrm>
        </p:spPr>
        <p:txBody>
          <a:bodyPr>
            <a:normAutofit/>
          </a:bodyPr>
          <a:lstStyle/>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JUDITH MALEPE </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CAROLINE AYIEKO</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OMOBOLANLE ADEYEMI</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CHEGE JACINTA </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PURITY CHEPKURUI</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OLUWATOSIN EHINDERO</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ALOZIE IJEOMA </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NKECHI IJEOMA</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CLEMENCE RUHI</a:t>
            </a: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p:txBody>
      </p:sp>
      <p:pic>
        <p:nvPicPr>
          <p:cNvPr id="5" name="Picture 4" descr="One in a crowd">
            <a:extLst>
              <a:ext uri="{FF2B5EF4-FFF2-40B4-BE49-F238E27FC236}">
                <a16:creationId xmlns:a16="http://schemas.microsoft.com/office/drawing/2014/main" id="{0A9863F9-7765-4DE9-94EB-61ECF79E77EF}"/>
              </a:ext>
            </a:extLst>
          </p:cNvPr>
          <p:cNvPicPr>
            <a:picLocks noChangeAspect="1"/>
          </p:cNvPicPr>
          <p:nvPr/>
        </p:nvPicPr>
        <p:blipFill rotWithShape="1">
          <a:blip r:embed="rId3"/>
          <a:srcRect l="30345" r="22155"/>
          <a:stretch/>
        </p:blipFill>
        <p:spPr>
          <a:xfrm>
            <a:off x="20" y="10"/>
            <a:ext cx="4343380" cy="6857990"/>
          </a:xfrm>
          <a:prstGeom prst="rect">
            <a:avLst/>
          </a:prstGeom>
        </p:spPr>
      </p:pic>
    </p:spTree>
    <p:extLst>
      <p:ext uri="{BB962C8B-B14F-4D97-AF65-F5344CB8AC3E}">
        <p14:creationId xmlns:p14="http://schemas.microsoft.com/office/powerpoint/2010/main" val="3850606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075F-9A85-4BBF-B04A-F8FD0BB231C7}"/>
              </a:ext>
            </a:extLst>
          </p:cNvPr>
          <p:cNvSpPr>
            <a:spLocks noGrp="1"/>
          </p:cNvSpPr>
          <p:nvPr>
            <p:ph type="title"/>
          </p:nvPr>
        </p:nvSpPr>
        <p:spPr>
          <a:xfrm>
            <a:off x="838200" y="365125"/>
            <a:ext cx="10515600" cy="132556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Model validation</a:t>
            </a:r>
            <a:endParaRPr lang="en-AU"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5C068A92-2F40-4770-A864-554D90D07E5E}"/>
              </a:ext>
            </a:extLst>
          </p:cNvPr>
          <p:cNvGraphicFramePr>
            <a:graphicFrameLocks noGrp="1"/>
          </p:cNvGraphicFramePr>
          <p:nvPr>
            <p:ph idx="1"/>
            <p:extLst>
              <p:ext uri="{D42A27DB-BD31-4B8C-83A1-F6EECF244321}">
                <p14:modId xmlns:p14="http://schemas.microsoft.com/office/powerpoint/2010/main" val="60512829"/>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4840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7684-3CC4-4C91-8C0B-2DB7779B2D1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02D32-5FA2-4583-8F93-56DD005E35DA}"/>
              </a:ext>
            </a:extLst>
          </p:cNvPr>
          <p:cNvSpPr>
            <a:spLocks noGrp="1"/>
          </p:cNvSpPr>
          <p:nvPr>
            <p:ph idx="1"/>
          </p:nvPr>
        </p:nvSpPr>
        <p:spPr/>
        <p:txBody>
          <a:bodyPr/>
          <a:lstStyle/>
          <a:p>
            <a:endParaRPr lang="en-US" dirty="0"/>
          </a:p>
          <a:p>
            <a:endParaRPr lang="en-AU" dirty="0"/>
          </a:p>
        </p:txBody>
      </p:sp>
      <p:pic>
        <p:nvPicPr>
          <p:cNvPr id="5" name="Picture 4">
            <a:extLst>
              <a:ext uri="{FF2B5EF4-FFF2-40B4-BE49-F238E27FC236}">
                <a16:creationId xmlns:a16="http://schemas.microsoft.com/office/drawing/2014/main" id="{11574BC0-8751-4236-A3E7-1772BF59C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7065"/>
            <a:ext cx="9244584" cy="3881835"/>
          </a:xfrm>
          <a:prstGeom prst="rect">
            <a:avLst/>
          </a:prstGeom>
        </p:spPr>
      </p:pic>
    </p:spTree>
    <p:extLst>
      <p:ext uri="{BB962C8B-B14F-4D97-AF65-F5344CB8AC3E}">
        <p14:creationId xmlns:p14="http://schemas.microsoft.com/office/powerpoint/2010/main" val="70210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F672-7E2F-4B7E-BC38-666982C8F03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3E5D22-E792-46F9-80EA-0BEB75D8465E}"/>
              </a:ext>
            </a:extLst>
          </p:cNvPr>
          <p:cNvSpPr>
            <a:spLocks noGrp="1"/>
          </p:cNvSpPr>
          <p:nvPr>
            <p:ph idx="1"/>
          </p:nvPr>
        </p:nvSpPr>
        <p:spPr>
          <a:xfrm>
            <a:off x="838200" y="1853057"/>
            <a:ext cx="10515600" cy="4351338"/>
          </a:xfrm>
        </p:spPr>
        <p:txBody>
          <a:bodyPr/>
          <a:lstStyle/>
          <a:p>
            <a:endParaRPr lang="en-US" dirty="0"/>
          </a:p>
          <a:p>
            <a:endParaRPr lang="en-AU" dirty="0"/>
          </a:p>
        </p:txBody>
      </p:sp>
      <p:pic>
        <p:nvPicPr>
          <p:cNvPr id="5" name="Picture 4">
            <a:extLst>
              <a:ext uri="{FF2B5EF4-FFF2-40B4-BE49-F238E27FC236}">
                <a16:creationId xmlns:a16="http://schemas.microsoft.com/office/drawing/2014/main" id="{3ACECB2C-4E20-479C-B4A8-D11C6872A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113" y="1853057"/>
            <a:ext cx="8094938" cy="4765531"/>
          </a:xfrm>
          <a:prstGeom prst="rect">
            <a:avLst/>
          </a:prstGeom>
        </p:spPr>
      </p:pic>
    </p:spTree>
    <p:extLst>
      <p:ext uri="{BB962C8B-B14F-4D97-AF65-F5344CB8AC3E}">
        <p14:creationId xmlns:p14="http://schemas.microsoft.com/office/powerpoint/2010/main" val="176206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F1DB-BBEE-46B7-A711-10769C36C7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results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B9F7E6-B89E-4673-952B-2E02B145947A}"/>
              </a:ext>
            </a:extLst>
          </p:cNvPr>
          <p:cNvSpPr>
            <a:spLocks noGrp="1"/>
          </p:cNvSpPr>
          <p:nvPr>
            <p:ph idx="1"/>
          </p:nvPr>
        </p:nvSpPr>
        <p:spPr/>
        <p:txBody>
          <a:bodyPr/>
          <a:lstStyle/>
          <a:p>
            <a:endParaRPr lang="en-US" dirty="0"/>
          </a:p>
          <a:p>
            <a:endParaRPr lang="en-AU" dirty="0"/>
          </a:p>
        </p:txBody>
      </p:sp>
      <p:pic>
        <p:nvPicPr>
          <p:cNvPr id="5" name="Picture 4">
            <a:extLst>
              <a:ext uri="{FF2B5EF4-FFF2-40B4-BE49-F238E27FC236}">
                <a16:creationId xmlns:a16="http://schemas.microsoft.com/office/drawing/2014/main" id="{E1A1F8C3-7713-47E3-9FA7-E7B6A414D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63" y="1956097"/>
            <a:ext cx="10320528" cy="3879081"/>
          </a:xfrm>
          <a:prstGeom prst="rect">
            <a:avLst/>
          </a:prstGeom>
        </p:spPr>
      </p:pic>
    </p:spTree>
    <p:extLst>
      <p:ext uri="{BB962C8B-B14F-4D97-AF65-F5344CB8AC3E}">
        <p14:creationId xmlns:p14="http://schemas.microsoft.com/office/powerpoint/2010/main" val="3718666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00D31-A095-4E10-B98E-A3FAEA7E4F15}"/>
              </a:ext>
            </a:extLst>
          </p:cNvPr>
          <p:cNvSpPr>
            <a:spLocks noGrp="1"/>
          </p:cNvSpPr>
          <p:nvPr>
            <p:ph type="title"/>
          </p:nvPr>
        </p:nvSpPr>
        <p:spPr>
          <a:xfrm>
            <a:off x="838200" y="365125"/>
            <a:ext cx="10515600" cy="1325563"/>
          </a:xfrm>
        </p:spPr>
        <p:txBody>
          <a:bodyPr>
            <a:normAutofit/>
          </a:bodyPr>
          <a:lstStyle/>
          <a:p>
            <a:r>
              <a:rPr lang="en-US">
                <a:solidFill>
                  <a:schemeClr val="tx1"/>
                </a:solidFill>
                <a:latin typeface="Times New Roman" panose="02020603050405020304" pitchFamily="18" charset="0"/>
                <a:cs typeface="Times New Roman" panose="02020603050405020304" pitchFamily="18" charset="0"/>
              </a:rPr>
              <a:t>Conclusion</a:t>
            </a:r>
            <a:endParaRPr lang="en-AU">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05CCFE62-9AE5-462B-A764-4EDE1ADE2C77}"/>
              </a:ext>
            </a:extLst>
          </p:cNvPr>
          <p:cNvGraphicFramePr>
            <a:graphicFrameLocks noGrp="1"/>
          </p:cNvGraphicFramePr>
          <p:nvPr>
            <p:ph idx="1"/>
            <p:extLst>
              <p:ext uri="{D42A27DB-BD31-4B8C-83A1-F6EECF244321}">
                <p14:modId xmlns:p14="http://schemas.microsoft.com/office/powerpoint/2010/main" val="354433355"/>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214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EC4A-5782-4963-9EE0-1E7AEF58B4DF}"/>
              </a:ext>
            </a:extLst>
          </p:cNvPr>
          <p:cNvSpPr>
            <a:spLocks noGrp="1"/>
          </p:cNvSpPr>
          <p:nvPr>
            <p:ph type="title"/>
          </p:nvPr>
        </p:nvSpPr>
        <p:spPr>
          <a:xfrm>
            <a:off x="838200" y="307975"/>
            <a:ext cx="10515600" cy="1325563"/>
          </a:xfrm>
        </p:spPr>
        <p:txBody>
          <a:bodyPr/>
          <a:lstStyle/>
          <a:p>
            <a:r>
              <a:rPr lang="en-US" dirty="0"/>
              <a:t>References</a:t>
            </a:r>
            <a:endParaRPr lang="en-AU" dirty="0"/>
          </a:p>
        </p:txBody>
      </p:sp>
      <p:sp>
        <p:nvSpPr>
          <p:cNvPr id="3" name="Content Placeholder 2">
            <a:extLst>
              <a:ext uri="{FF2B5EF4-FFF2-40B4-BE49-F238E27FC236}">
                <a16:creationId xmlns:a16="http://schemas.microsoft.com/office/drawing/2014/main" id="{880EEC35-E826-4015-85FB-8BD6808DC64F}"/>
              </a:ext>
            </a:extLst>
          </p:cNvPr>
          <p:cNvSpPr>
            <a:spLocks noGrp="1"/>
          </p:cNvSpPr>
          <p:nvPr>
            <p:ph idx="1"/>
          </p:nvPr>
        </p:nvSpPr>
        <p:spPr/>
        <p:txBody>
          <a:bodyPr>
            <a:normAutofit/>
          </a:bodyPr>
          <a:lstStyle/>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https://medium.com/swlh/complete-life-cycle-of-a-data-science-machine-learning-project-13df81bbd8eb</a:t>
            </a:r>
            <a:endParaRPr lang="en-ZA"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Emeto W, Statistical modelling notes,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Tech4Dev-DataScience Learning track’</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May 2021.06.23 [3]. </a:t>
            </a:r>
            <a:r>
              <a:rPr lang="en-US" sz="2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https://intellipaat.com/blog/tutorial/data-science-tutorial/modeling-the-data/</a:t>
            </a:r>
            <a:endParaRPr lang="en-ZA"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Analytic environment - Jupiter Notebook</a:t>
            </a:r>
            <a:endParaRPr lang="en-ZA"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[5]. Testing and training data - </a:t>
            </a:r>
            <a:r>
              <a:rPr lang="en-AU" sz="2400" dirty="0">
                <a:effectLst/>
                <a:latin typeface="Times New Roman" panose="02020603050405020304" pitchFamily="18" charset="0"/>
                <a:ea typeface="Calibri" panose="020F0502020204030204" pitchFamily="34" charset="0"/>
                <a:cs typeface="Times New Roman" panose="02020603050405020304" pitchFamily="18" charset="0"/>
              </a:rPr>
              <a:t>https://www.kaggle.com/altruistdelhite04/loan-prediction-problem-dataset</a:t>
            </a:r>
            <a:r>
              <a:rPr lang="en-AU"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3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1319-3A55-4957-AF49-C5E9CBA0A29C}"/>
              </a:ext>
            </a:extLst>
          </p:cNvPr>
          <p:cNvSpPr>
            <a:spLocks noGrp="1"/>
          </p:cNvSpPr>
          <p:nvPr>
            <p:ph type="title"/>
          </p:nvPr>
        </p:nvSpPr>
        <p:spPr/>
        <p:txBody>
          <a:bodyPr/>
          <a:lstStyle/>
          <a:p>
            <a:r>
              <a:rPr lang="en-US" dirty="0"/>
              <a:t>Thank you</a:t>
            </a:r>
            <a:endParaRPr lang="en-AU" dirty="0"/>
          </a:p>
        </p:txBody>
      </p:sp>
      <p:pic>
        <p:nvPicPr>
          <p:cNvPr id="1026" name="Picture 2" descr="Large Question Mark High Res Stock Images | Shutterstock">
            <a:extLst>
              <a:ext uri="{FF2B5EF4-FFF2-40B4-BE49-F238E27FC236}">
                <a16:creationId xmlns:a16="http://schemas.microsoft.com/office/drawing/2014/main" id="{CAD759B1-B7E3-417E-98A2-4B36B70E39F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244"/>
          <a:stretch/>
        </p:blipFill>
        <p:spPr bwMode="auto">
          <a:xfrm>
            <a:off x="3213099" y="1507629"/>
            <a:ext cx="5045076" cy="498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59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7193-FB27-417B-A65B-010A43504C2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endParaRPr lang="en-AU"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CEAFCAC7-4FA0-43B9-8310-4CC9E92869C9}"/>
              </a:ext>
            </a:extLst>
          </p:cNvPr>
          <p:cNvGraphicFramePr>
            <a:graphicFrameLocks noGrp="1"/>
          </p:cNvGraphicFramePr>
          <p:nvPr>
            <p:ph idx="1"/>
            <p:extLst>
              <p:ext uri="{D42A27DB-BD31-4B8C-83A1-F6EECF244321}">
                <p14:modId xmlns:p14="http://schemas.microsoft.com/office/powerpoint/2010/main" val="1074655124"/>
              </p:ext>
            </p:extLst>
          </p:nvPr>
        </p:nvGraphicFramePr>
        <p:xfrm>
          <a:off x="1120000" y="1825625"/>
          <a:ext cx="10233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64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B22B-766A-4B07-BBEA-E3C50E1B8A1B}"/>
              </a:ext>
            </a:extLst>
          </p:cNvPr>
          <p:cNvSpPr>
            <a:spLocks noGrp="1"/>
          </p:cNvSpPr>
          <p:nvPr>
            <p:ph type="title"/>
          </p:nvPr>
        </p:nvSpPr>
        <p:spPr>
          <a:xfrm>
            <a:off x="838200" y="365125"/>
            <a:ext cx="10515600" cy="1325563"/>
          </a:xfrm>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Problem statement</a:t>
            </a:r>
            <a:endParaRPr lang="en-AU"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590A02F-A3BB-47EC-B6A9-5E2C32E438D9}"/>
              </a:ext>
            </a:extLst>
          </p:cNvPr>
          <p:cNvGraphicFramePr>
            <a:graphicFrameLocks noGrp="1"/>
          </p:cNvGraphicFramePr>
          <p:nvPr>
            <p:ph idx="1"/>
            <p:extLst>
              <p:ext uri="{D42A27DB-BD31-4B8C-83A1-F6EECF244321}">
                <p14:modId xmlns:p14="http://schemas.microsoft.com/office/powerpoint/2010/main" val="1507890272"/>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259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EB694-CBC5-408E-9415-6301F28E4846}"/>
              </a:ext>
            </a:extLst>
          </p:cNvPr>
          <p:cNvPicPr>
            <a:picLocks noChangeAspect="1"/>
          </p:cNvPicPr>
          <p:nvPr/>
        </p:nvPicPr>
        <p:blipFill rotWithShape="1">
          <a:blip r:embed="rId3"/>
          <a:srcRect l="12142" r="42705" b="-1"/>
          <a:stretch/>
        </p:blipFill>
        <p:spPr>
          <a:xfrm>
            <a:off x="7552944" y="10"/>
            <a:ext cx="4639056" cy="6857990"/>
          </a:xfrm>
          <a:prstGeom prst="rect">
            <a:avLst/>
          </a:prstGeom>
        </p:spPr>
      </p:pic>
      <p:sp useBgFill="1">
        <p:nvSpPr>
          <p:cNvPr id="9" name="Rectangle 8">
            <a:extLst>
              <a:ext uri="{FF2B5EF4-FFF2-40B4-BE49-F238E27FC236}">
                <a16:creationId xmlns:a16="http://schemas.microsoft.com/office/drawing/2014/main" id="{97E60398-905F-436C-AB6F-00D742F62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52944" cy="6858000"/>
          </a:xfrm>
          <a:prstGeom prst="rect">
            <a:avLst/>
          </a:prstGeom>
          <a:ln>
            <a:noFill/>
          </a:ln>
          <a:effectLst>
            <a:outerShdw blurRad="1397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B22B-766A-4B07-BBEA-E3C50E1B8A1B}"/>
              </a:ext>
            </a:extLst>
          </p:cNvPr>
          <p:cNvSpPr>
            <a:spLocks noGrp="1"/>
          </p:cNvSpPr>
          <p:nvPr>
            <p:ph type="title"/>
          </p:nvPr>
        </p:nvSpPr>
        <p:spPr>
          <a:xfrm>
            <a:off x="838201" y="365125"/>
            <a:ext cx="6361590" cy="1325563"/>
          </a:xfrm>
        </p:spPr>
        <p:txBody>
          <a:bodyPr>
            <a:normAutofit/>
          </a:bodyPr>
          <a:lstStyle/>
          <a:p>
            <a:r>
              <a:rPr lang="en-US" dirty="0">
                <a:latin typeface="Times New Roman" panose="02020603050405020304" pitchFamily="18" charset="0"/>
                <a:cs typeface="Times New Roman" panose="02020603050405020304" pitchFamily="18" charset="0"/>
              </a:rPr>
              <a:t>Objectives</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21F6EA-A815-4093-BD1C-AA3B8FFE3A71}"/>
              </a:ext>
            </a:extLst>
          </p:cNvPr>
          <p:cNvSpPr>
            <a:spLocks noGrp="1"/>
          </p:cNvSpPr>
          <p:nvPr>
            <p:ph idx="1"/>
          </p:nvPr>
        </p:nvSpPr>
        <p:spPr>
          <a:xfrm>
            <a:off x="1120000" y="1825625"/>
            <a:ext cx="6079791" cy="4351338"/>
          </a:xfrm>
        </p:spPr>
        <p:txBody>
          <a:bodyPr>
            <a:normAutofit/>
          </a:bodyPr>
          <a:lstStyle/>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The main objective of the model is to provide an automation of loan processing system for financial institutions</a:t>
            </a:r>
          </a:p>
          <a:p>
            <a:pPr algn="just"/>
            <a:r>
              <a:rPr lang="en-US" dirty="0">
                <a:latin typeface="Times New Roman" panose="02020603050405020304" pitchFamily="18" charset="0"/>
                <a:ea typeface="Calibri" panose="020F0502020204030204" pitchFamily="34" charset="0"/>
                <a:cs typeface="Times New Roman" panose="02020603050405020304" pitchFamily="18" charset="0"/>
              </a:rPr>
              <a:t>Help save time used by the financial institutions to check if a client qualifies for the loan</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B</a:t>
            </a:r>
            <a:r>
              <a:rPr lang="en-US" dirty="0">
                <a:effectLst/>
                <a:latin typeface="Times New Roman" panose="02020603050405020304" pitchFamily="18" charset="0"/>
                <a:ea typeface="Calibri" panose="020F0502020204030204" pitchFamily="34" charset="0"/>
                <a:cs typeface="Times New Roman" panose="02020603050405020304" pitchFamily="18" charset="0"/>
              </a:rPr>
              <a:t>inary response of the target variable, that is, loan approval status</a:t>
            </a:r>
          </a:p>
          <a:p>
            <a:pPr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Our target variable is loan status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AU" dirty="0"/>
          </a:p>
        </p:txBody>
      </p:sp>
    </p:spTree>
    <p:extLst>
      <p:ext uri="{BB962C8B-B14F-4D97-AF65-F5344CB8AC3E}">
        <p14:creationId xmlns:p14="http://schemas.microsoft.com/office/powerpoint/2010/main" val="1737437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F164E5A-ABC0-4A97-86CA-5F7C26615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384" y="0"/>
            <a:ext cx="8116488"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C2393E8D-D10F-4FE1-AC21-8B44BEB50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1"/>
            <a:ext cx="4062127" cy="6857996"/>
          </a:xfrm>
          <a:prstGeom prst="rect">
            <a:avLst/>
          </a:pr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8EF627-C0F7-4743-A26D-91B9937F0BA6}"/>
              </a:ext>
            </a:extLst>
          </p:cNvPr>
          <p:cNvSpPr>
            <a:spLocks noGrp="1"/>
          </p:cNvSpPr>
          <p:nvPr>
            <p:ph type="title"/>
          </p:nvPr>
        </p:nvSpPr>
        <p:spPr>
          <a:xfrm>
            <a:off x="8610600" y="643468"/>
            <a:ext cx="2944152" cy="1622744"/>
          </a:xfrm>
        </p:spPr>
        <p:txBody>
          <a:bodyPr anchor="b">
            <a:normAutofit fontScale="90000"/>
          </a:bodyPr>
          <a:lstStyle/>
          <a:p>
            <a:r>
              <a:rPr lang="en-US" sz="4000" dirty="0">
                <a:solidFill>
                  <a:schemeClr val="tx1"/>
                </a:solidFill>
                <a:latin typeface="Times New Roman" panose="02020603050405020304" pitchFamily="18" charset="0"/>
                <a:cs typeface="Times New Roman" panose="02020603050405020304" pitchFamily="18" charset="0"/>
              </a:rPr>
              <a:t>Model development approach</a:t>
            </a:r>
            <a:endParaRPr lang="en-AU" sz="4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1E9A24-2D8B-4A14-8962-AE25A02BC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184" y="643467"/>
            <a:ext cx="6793979" cy="5571063"/>
          </a:xfrm>
          <a:prstGeom prst="rect">
            <a:avLst/>
          </a:prstGeom>
        </p:spPr>
      </p:pic>
      <p:sp>
        <p:nvSpPr>
          <p:cNvPr id="7" name="Content Placeholder 6">
            <a:extLst>
              <a:ext uri="{FF2B5EF4-FFF2-40B4-BE49-F238E27FC236}">
                <a16:creationId xmlns:a16="http://schemas.microsoft.com/office/drawing/2014/main" id="{5523795A-2D75-4FBA-9F38-F75CBCAE3111}"/>
              </a:ext>
            </a:extLst>
          </p:cNvPr>
          <p:cNvSpPr>
            <a:spLocks noGrp="1"/>
          </p:cNvSpPr>
          <p:nvPr>
            <p:ph idx="1"/>
          </p:nvPr>
        </p:nvSpPr>
        <p:spPr>
          <a:xfrm>
            <a:off x="8610599" y="2402733"/>
            <a:ext cx="2944151" cy="3774230"/>
          </a:xfrm>
        </p:spPr>
        <p:txBody>
          <a:bodyPr>
            <a:normAutofit/>
          </a:bodyPr>
          <a:lstStyle/>
          <a:p>
            <a:r>
              <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rPr>
              <a:t>Data science life cycle [1]</a:t>
            </a:r>
          </a:p>
          <a:p>
            <a:pPr marL="0" indent="0">
              <a:buNone/>
            </a:pPr>
            <a:endParaRPr lang="en-US"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a:p>
            <a:endParaRPr lang="en-AU" sz="2400" dirty="0">
              <a:gradFill>
                <a:gsLst>
                  <a:gs pos="34000">
                    <a:schemeClr val="tx1">
                      <a:lumMod val="93000"/>
                    </a:schemeClr>
                  </a:gs>
                  <a:gs pos="0">
                    <a:schemeClr val="bg1">
                      <a:lumMod val="25000"/>
                      <a:lumOff val="75000"/>
                    </a:schemeClr>
                  </a:gs>
                  <a:gs pos="100000">
                    <a:schemeClr val="tx1"/>
                  </a:gs>
                </a:gsLst>
                <a:lin ang="4800000" scaled="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2879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20E385-54F4-42F2-9A7E-7A8B8160EC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5FA4C-38FF-4011-929A-A4BC9B86CF4E}"/>
              </a:ext>
            </a:extLst>
          </p:cNvPr>
          <p:cNvSpPr>
            <a:spLocks noGrp="1"/>
          </p:cNvSpPr>
          <p:nvPr>
            <p:ph type="title"/>
          </p:nvPr>
        </p:nvSpPr>
        <p:spPr>
          <a:xfrm>
            <a:off x="838200" y="365125"/>
            <a:ext cx="10515600" cy="1325563"/>
          </a:xfrm>
        </p:spPr>
        <p:txBody>
          <a:bodyPr>
            <a:normAutofit/>
          </a:bodyPr>
          <a:lstStyle/>
          <a:p>
            <a:r>
              <a:rPr lang="en-US"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cs typeface="Times New Roman" panose="02020603050405020304" pitchFamily="18" charset="0"/>
              </a:rPr>
              <a:t>Model development </a:t>
            </a:r>
            <a:endParaRPr lang="en-AU" dirty="0">
              <a:gradFill flip="none" rotWithShape="1">
                <a:gsLst>
                  <a:gs pos="28000">
                    <a:srgbClr val="EDEDED"/>
                  </a:gs>
                  <a:gs pos="0">
                    <a:srgbClr val="BFBFBF"/>
                  </a:gs>
                  <a:gs pos="100000">
                    <a:srgbClr val="FFFFFF"/>
                  </a:gs>
                </a:gsLst>
                <a:lin ang="4800000" scaled="0"/>
                <a:tileRect/>
              </a:gra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CB8E0D-0B16-49CC-926A-9AF39F236E05}"/>
              </a:ext>
            </a:extLst>
          </p:cNvPr>
          <p:cNvSpPr>
            <a:spLocks noGrp="1"/>
          </p:cNvSpPr>
          <p:nvPr>
            <p:ph idx="1"/>
          </p:nvPr>
        </p:nvSpPr>
        <p:spPr>
          <a:xfrm>
            <a:off x="838200" y="1492871"/>
            <a:ext cx="6802680" cy="5222254"/>
          </a:xfrm>
        </p:spPr>
        <p:txBody>
          <a:bodyPr>
            <a:noAutofit/>
          </a:bodyPr>
          <a:lstStyle/>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Business understanding</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understanding the business process, the problem, business objective and criteria for loan model solution</a:t>
            </a:r>
          </a:p>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Data collection</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producing a dataset</a:t>
            </a:r>
          </a:p>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Data preparation</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cleaning of data</a:t>
            </a:r>
          </a:p>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Exploratory data analysis</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analyzing data using graphs</a:t>
            </a:r>
          </a:p>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Modelling and evaluation</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a:t>
            </a:r>
          </a:p>
          <a:p>
            <a:pPr lvl="1"/>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Generate and assess model</a:t>
            </a:r>
          </a:p>
          <a:p>
            <a:pPr lvl="1"/>
            <a:r>
              <a:rPr lang="en-US"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Determine Accuracy: </a:t>
            </a:r>
          </a:p>
          <a:p>
            <a:pPr lvl="2"/>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Random forest &amp; Logistic regression compared</a:t>
            </a:r>
          </a:p>
          <a:p>
            <a:r>
              <a:rPr lang="en-US" sz="2400" b="1"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Model deployment</a:t>
            </a:r>
            <a:r>
              <a:rPr lang="en-US"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rPr>
              <a:t>: testing the model</a:t>
            </a:r>
          </a:p>
          <a:p>
            <a:endParaRPr lang="en-AU" sz="2400" dirty="0">
              <a:gradFill>
                <a:gsLst>
                  <a:gs pos="34000">
                    <a:srgbClr val="EDEDED"/>
                  </a:gs>
                  <a:gs pos="0">
                    <a:srgbClr val="BFBFBF"/>
                  </a:gs>
                  <a:gs pos="100000">
                    <a:srgbClr val="FFFFFF"/>
                  </a:gs>
                </a:gsLst>
                <a:lin ang="4800000" scaled="0"/>
              </a:gradFill>
              <a:latin typeface="Times New Roman" panose="02020603050405020304" pitchFamily="18" charset="0"/>
              <a:cs typeface="Times New Roman" panose="02020603050405020304" pitchFamily="18" charset="0"/>
            </a:endParaRPr>
          </a:p>
        </p:txBody>
      </p:sp>
      <p:sp>
        <p:nvSpPr>
          <p:cNvPr id="12" name="Rounded Rectangle 17">
            <a:extLst>
              <a:ext uri="{FF2B5EF4-FFF2-40B4-BE49-F238E27FC236}">
                <a16:creationId xmlns:a16="http://schemas.microsoft.com/office/drawing/2014/main" id="{B1B60728-8C3E-4908-96B8-23E962259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852" y="1948070"/>
            <a:ext cx="3429886" cy="3896139"/>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968FB08F-2205-4BE3-97A9-8A002DFC18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6824" y="2474168"/>
            <a:ext cx="2843942" cy="2843942"/>
          </a:xfrm>
          <a:prstGeom prst="rect">
            <a:avLst/>
          </a:prstGeom>
        </p:spPr>
      </p:pic>
    </p:spTree>
    <p:extLst>
      <p:ext uri="{BB962C8B-B14F-4D97-AF65-F5344CB8AC3E}">
        <p14:creationId xmlns:p14="http://schemas.microsoft.com/office/powerpoint/2010/main" val="141761083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D1BC4-909E-474A-A4F4-5A59B3DC7E5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Illustration of the Business process</a:t>
            </a:r>
          </a:p>
          <a:p>
            <a:endParaRPr lang="en-ZA"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68FC809-FAD6-4827-9906-836BD806249C}"/>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Business understanding</a:t>
            </a:r>
            <a:endParaRPr lang="en-AU"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883C04A-0895-4344-98D0-F55F0D747904}"/>
              </a:ext>
            </a:extLst>
          </p:cNvPr>
          <p:cNvPicPr>
            <a:picLocks noChangeAspect="1"/>
          </p:cNvPicPr>
          <p:nvPr/>
        </p:nvPicPr>
        <p:blipFill>
          <a:blip r:embed="rId2"/>
          <a:stretch>
            <a:fillRect/>
          </a:stretch>
        </p:blipFill>
        <p:spPr>
          <a:xfrm>
            <a:off x="624484" y="2029994"/>
            <a:ext cx="10032518" cy="4647032"/>
          </a:xfrm>
          <a:prstGeom prst="rect">
            <a:avLst/>
          </a:prstGeom>
        </p:spPr>
      </p:pic>
    </p:spTree>
    <p:extLst>
      <p:ext uri="{BB962C8B-B14F-4D97-AF65-F5344CB8AC3E}">
        <p14:creationId xmlns:p14="http://schemas.microsoft.com/office/powerpoint/2010/main" val="398498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A965-5F70-4536-9BD6-A932A5F967E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collection and preparation</a:t>
            </a:r>
            <a:endParaRPr lang="en-AU"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9A3E31-F5D4-4A19-BE3B-FB8F7A66E35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Producing a data set and cleaning data</a:t>
            </a:r>
          </a:p>
          <a:p>
            <a:endParaRPr lang="en-AU"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6657DF-8354-4C13-895A-AD6ECDFD2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663" y="2621334"/>
            <a:ext cx="10850674" cy="3555629"/>
          </a:xfrm>
          <a:prstGeom prst="rect">
            <a:avLst/>
          </a:prstGeom>
        </p:spPr>
      </p:pic>
    </p:spTree>
    <p:extLst>
      <p:ext uri="{BB962C8B-B14F-4D97-AF65-F5344CB8AC3E}">
        <p14:creationId xmlns:p14="http://schemas.microsoft.com/office/powerpoint/2010/main" val="20486844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2B480CE30C84A4FAAA900A6484BF433" ma:contentTypeVersion="12" ma:contentTypeDescription="Create a new document." ma:contentTypeScope="" ma:versionID="ab625e10062d0a25b9d71ff974622dfe">
  <xsd:schema xmlns:xsd="http://www.w3.org/2001/XMLSchema" xmlns:xs="http://www.w3.org/2001/XMLSchema" xmlns:p="http://schemas.microsoft.com/office/2006/metadata/properties" xmlns:ns2="c6868e1e-5f3f-4c6d-b4db-ad66d24b6e16" xmlns:ns3="085f1ba3-0b4f-4f9b-a2b6-8bc923661bf4" targetNamespace="http://schemas.microsoft.com/office/2006/metadata/properties" ma:root="true" ma:fieldsID="5212e5fd586ace6519527e33a5dca632" ns2:_="" ns3:_="">
    <xsd:import namespace="c6868e1e-5f3f-4c6d-b4db-ad66d24b6e16"/>
    <xsd:import namespace="085f1ba3-0b4f-4f9b-a2b6-8bc923661bf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868e1e-5f3f-4c6d-b4db-ad66d24b6e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85f1ba3-0b4f-4f9b-a2b6-8bc923661bf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962D2D-BBFC-41AE-990F-B28D93A978B5}">
  <ds:schemaRefs>
    <ds:schemaRef ds:uri="http://purl.org/dc/dcmitype/"/>
    <ds:schemaRef ds:uri="http://purl.org/dc/terms/"/>
    <ds:schemaRef ds:uri="http://schemas.microsoft.com/office/2006/documentManagement/types"/>
    <ds:schemaRef ds:uri="http://schemas.openxmlformats.org/package/2006/metadata/core-properties"/>
    <ds:schemaRef ds:uri="http://purl.org/dc/elements/1.1/"/>
    <ds:schemaRef ds:uri="c6868e1e-5f3f-4c6d-b4db-ad66d24b6e16"/>
    <ds:schemaRef ds:uri="085f1ba3-0b4f-4f9b-a2b6-8bc923661bf4"/>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8470B8A-C51C-45DD-B681-0B24D5C51DEE}">
  <ds:schemaRefs>
    <ds:schemaRef ds:uri="http://schemas.microsoft.com/sharepoint/v3/contenttype/forms"/>
  </ds:schemaRefs>
</ds:datastoreItem>
</file>

<file path=customXml/itemProps3.xml><?xml version="1.0" encoding="utf-8"?>
<ds:datastoreItem xmlns:ds="http://schemas.openxmlformats.org/officeDocument/2006/customXml" ds:itemID="{97A7E4AC-C04D-4C1C-9C97-ABA7EBF8E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868e1e-5f3f-4c6d-b4db-ad66d24b6e16"/>
    <ds:schemaRef ds:uri="085f1ba3-0b4f-4f9b-a2b6-8bc923661b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1686</TotalTime>
  <Words>743</Words>
  <Application>Microsoft Office PowerPoint</Application>
  <PresentationFormat>Widescreen</PresentationFormat>
  <Paragraphs>96</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Corbel</vt:lpstr>
      <vt:lpstr>Times New Roman</vt:lpstr>
      <vt:lpstr>Depth</vt:lpstr>
      <vt:lpstr>LOAN PREDICTION  MODEL</vt:lpstr>
      <vt:lpstr>GROUP 2 MEMBERS</vt:lpstr>
      <vt:lpstr>Agenda</vt:lpstr>
      <vt:lpstr>Problem statement</vt:lpstr>
      <vt:lpstr>Objectives</vt:lpstr>
      <vt:lpstr>Model development approach</vt:lpstr>
      <vt:lpstr>Model development </vt:lpstr>
      <vt:lpstr>Business understanding</vt:lpstr>
      <vt:lpstr>Data collection and preparation</vt:lpstr>
      <vt:lpstr>Machine learning tools</vt:lpstr>
      <vt:lpstr>Features </vt:lpstr>
      <vt:lpstr>Exploratory data analysis</vt:lpstr>
      <vt:lpstr>Exploratory  data analysis</vt:lpstr>
      <vt:lpstr>Exploratory data analysis</vt:lpstr>
      <vt:lpstr>Exploratory data analysis(EDA)</vt:lpstr>
      <vt:lpstr>EDA</vt:lpstr>
      <vt:lpstr>Comparisons of applicant’s income between graduates and not graduate</vt:lpstr>
      <vt:lpstr>Feature importance</vt:lpstr>
      <vt:lpstr>Feature importance</vt:lpstr>
      <vt:lpstr>Model validation</vt:lpstr>
      <vt:lpstr>Results</vt:lpstr>
      <vt:lpstr>Results</vt:lpstr>
      <vt:lpstr>Final 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PREDICTION MODEL</dc:title>
  <dc:creator>Caroline Ayieko</dc:creator>
  <cp:lastModifiedBy>Judith Malepe</cp:lastModifiedBy>
  <cp:revision>68</cp:revision>
  <dcterms:created xsi:type="dcterms:W3CDTF">2021-06-20T16:12:38Z</dcterms:created>
  <dcterms:modified xsi:type="dcterms:W3CDTF">2021-06-23T20:09:06Z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0x010100D2B480CE30C84A4FAAA900A6484BF433</vt:lpwstr>
  </property>
</Properties>
</file>