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sldIdLst>
    <p:sldId id="256" r:id="rId5"/>
    <p:sldId id="259" r:id="rId6"/>
    <p:sldId id="287" r:id="rId7"/>
    <p:sldId id="261" r:id="rId8"/>
    <p:sldId id="288" r:id="rId9"/>
    <p:sldId id="275" r:id="rId10"/>
    <p:sldId id="273" r:id="rId11"/>
    <p:sldId id="276" r:id="rId12"/>
    <p:sldId id="28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3613" autoAdjust="0"/>
  </p:normalViewPr>
  <p:slideViewPr>
    <p:cSldViewPr snapToGrid="0">
      <p:cViewPr varScale="1">
        <p:scale>
          <a:sx n="67" d="100"/>
          <a:sy n="67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ADAF3-EAA4-4563-89DA-1E9B3A59C93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2DFE2F-B343-4A9E-A5BB-B4DB70DBC34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increased need for consumer credit.</a:t>
          </a:r>
        </a:p>
      </dgm:t>
    </dgm:pt>
    <dgm:pt modelId="{4717D6A3-E09F-4A45-9065-5F99CDDB132C}" type="parTrans" cxnId="{5768E0AD-99F1-4741-93A1-E00328416D70}">
      <dgm:prSet/>
      <dgm:spPr/>
      <dgm:t>
        <a:bodyPr/>
        <a:lstStyle/>
        <a:p>
          <a:endParaRPr lang="en-US"/>
        </a:p>
      </dgm:t>
    </dgm:pt>
    <dgm:pt modelId="{CDD22AA6-6846-443C-9BCE-D65641678CCB}" type="sibTrans" cxnId="{5768E0AD-99F1-4741-93A1-E00328416D70}">
      <dgm:prSet/>
      <dgm:spPr/>
      <dgm:t>
        <a:bodyPr/>
        <a:lstStyle/>
        <a:p>
          <a:endParaRPr lang="en-US"/>
        </a:p>
      </dgm:t>
    </dgm:pt>
    <dgm:pt modelId="{4CCA6FCA-9AB3-4D35-A1BF-651644EB6EB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Customer Eligibility</a:t>
          </a:r>
        </a:p>
      </dgm:t>
    </dgm:pt>
    <dgm:pt modelId="{58B1EAAE-948B-4473-9F38-7FBE6F5D6895}" type="parTrans" cxnId="{F372707B-BDEC-4EEF-A9AD-7EE4777B251F}">
      <dgm:prSet/>
      <dgm:spPr/>
      <dgm:t>
        <a:bodyPr/>
        <a:lstStyle/>
        <a:p>
          <a:endParaRPr lang="en-US"/>
        </a:p>
      </dgm:t>
    </dgm:pt>
    <dgm:pt modelId="{6B911A77-3E47-43B7-8ACD-ACD0001B19A6}" type="sibTrans" cxnId="{F372707B-BDEC-4EEF-A9AD-7EE4777B251F}">
      <dgm:prSet/>
      <dgm:spPr/>
      <dgm:t>
        <a:bodyPr/>
        <a:lstStyle/>
        <a:p>
          <a:endParaRPr lang="en-US"/>
        </a:p>
      </dgm:t>
    </dgm:pt>
    <dgm:pt modelId="{DA72E886-05D7-41CA-BDD1-6A96B1643C0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loan shopping process. </a:t>
          </a:r>
        </a:p>
      </dgm:t>
    </dgm:pt>
    <dgm:pt modelId="{65BAA329-C7CD-428C-BD84-A5B5B273E6A8}" type="parTrans" cxnId="{B6AF8654-A298-43C6-BFD1-AAE659402032}">
      <dgm:prSet/>
      <dgm:spPr/>
      <dgm:t>
        <a:bodyPr/>
        <a:lstStyle/>
        <a:p>
          <a:endParaRPr lang="en-US"/>
        </a:p>
      </dgm:t>
    </dgm:pt>
    <dgm:pt modelId="{492896CB-6FC9-418E-95B9-F207EAB91287}" type="sibTrans" cxnId="{B6AF8654-A298-43C6-BFD1-AAE659402032}">
      <dgm:prSet/>
      <dgm:spPr/>
      <dgm:t>
        <a:bodyPr/>
        <a:lstStyle/>
        <a:p>
          <a:endParaRPr lang="en-US"/>
        </a:p>
      </dgm:t>
    </dgm:pt>
    <dgm:pt modelId="{AD47077D-E900-4875-A8EB-C88C7F7AE4F9}" type="pres">
      <dgm:prSet presAssocID="{1E6ADAF3-EAA4-4563-89DA-1E9B3A59C933}" presName="root" presStyleCnt="0">
        <dgm:presLayoutVars>
          <dgm:dir/>
          <dgm:resizeHandles val="exact"/>
        </dgm:presLayoutVars>
      </dgm:prSet>
      <dgm:spPr/>
    </dgm:pt>
    <dgm:pt modelId="{4C485890-0EC5-45E2-9098-DAAD807219A6}" type="pres">
      <dgm:prSet presAssocID="{092DFE2F-B343-4A9E-A5BB-B4DB70DBC34D}" presName="compNode" presStyleCnt="0"/>
      <dgm:spPr/>
    </dgm:pt>
    <dgm:pt modelId="{87A1EEBC-19D1-45BC-A086-0D83FD935289}" type="pres">
      <dgm:prSet presAssocID="{092DFE2F-B343-4A9E-A5BB-B4DB70DBC34D}" presName="iconBgRect" presStyleLbl="bgShp" presStyleIdx="0" presStyleCnt="3"/>
      <dgm:spPr/>
    </dgm:pt>
    <dgm:pt modelId="{114BB464-04E2-45D0-A14D-02568D8A339D}" type="pres">
      <dgm:prSet presAssocID="{092DFE2F-B343-4A9E-A5BB-B4DB70DBC3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ACFBEC5-F23F-41BA-A46C-297C803290FF}" type="pres">
      <dgm:prSet presAssocID="{092DFE2F-B343-4A9E-A5BB-B4DB70DBC34D}" presName="spaceRect" presStyleCnt="0"/>
      <dgm:spPr/>
    </dgm:pt>
    <dgm:pt modelId="{4A919BD3-EA45-45A0-9338-0E7EBD0995EE}" type="pres">
      <dgm:prSet presAssocID="{092DFE2F-B343-4A9E-A5BB-B4DB70DBC34D}" presName="textRect" presStyleLbl="revTx" presStyleIdx="0" presStyleCnt="3">
        <dgm:presLayoutVars>
          <dgm:chMax val="1"/>
          <dgm:chPref val="1"/>
        </dgm:presLayoutVars>
      </dgm:prSet>
      <dgm:spPr/>
    </dgm:pt>
    <dgm:pt modelId="{5A6899CA-65BD-43AE-BE9C-A7E1D98CF406}" type="pres">
      <dgm:prSet presAssocID="{CDD22AA6-6846-443C-9BCE-D65641678CCB}" presName="sibTrans" presStyleCnt="0"/>
      <dgm:spPr/>
    </dgm:pt>
    <dgm:pt modelId="{F5357878-5575-4728-93F6-0B54EB4C24C6}" type="pres">
      <dgm:prSet presAssocID="{4CCA6FCA-9AB3-4D35-A1BF-651644EB6EB3}" presName="compNode" presStyleCnt="0"/>
      <dgm:spPr/>
    </dgm:pt>
    <dgm:pt modelId="{ED7EF3E7-0EF8-482A-8153-D11736A9211C}" type="pres">
      <dgm:prSet presAssocID="{4CCA6FCA-9AB3-4D35-A1BF-651644EB6EB3}" presName="iconBgRect" presStyleLbl="bgShp" presStyleIdx="1" presStyleCnt="3"/>
      <dgm:spPr/>
    </dgm:pt>
    <dgm:pt modelId="{02323899-28A3-46AF-8E38-C22DE9D9D845}" type="pres">
      <dgm:prSet presAssocID="{4CCA6FCA-9AB3-4D35-A1BF-651644EB6E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B4EED13-350F-4EE7-B75C-35EC84A74999}" type="pres">
      <dgm:prSet presAssocID="{4CCA6FCA-9AB3-4D35-A1BF-651644EB6EB3}" presName="spaceRect" presStyleCnt="0"/>
      <dgm:spPr/>
    </dgm:pt>
    <dgm:pt modelId="{6B4C5116-2EC5-4FEE-B436-F7982D0EC665}" type="pres">
      <dgm:prSet presAssocID="{4CCA6FCA-9AB3-4D35-A1BF-651644EB6EB3}" presName="textRect" presStyleLbl="revTx" presStyleIdx="1" presStyleCnt="3">
        <dgm:presLayoutVars>
          <dgm:chMax val="1"/>
          <dgm:chPref val="1"/>
        </dgm:presLayoutVars>
      </dgm:prSet>
      <dgm:spPr/>
    </dgm:pt>
    <dgm:pt modelId="{587B27A6-60AC-42F2-BA1F-06512B38377D}" type="pres">
      <dgm:prSet presAssocID="{6B911A77-3E47-43B7-8ACD-ACD0001B19A6}" presName="sibTrans" presStyleCnt="0"/>
      <dgm:spPr/>
    </dgm:pt>
    <dgm:pt modelId="{B12BFE78-1394-4F5C-94A6-255A9717DA18}" type="pres">
      <dgm:prSet presAssocID="{DA72E886-05D7-41CA-BDD1-6A96B1643C0F}" presName="compNode" presStyleCnt="0"/>
      <dgm:spPr/>
    </dgm:pt>
    <dgm:pt modelId="{7BE2489D-FC4A-4363-A466-EBE025991AC4}" type="pres">
      <dgm:prSet presAssocID="{DA72E886-05D7-41CA-BDD1-6A96B1643C0F}" presName="iconBgRect" presStyleLbl="bgShp" presStyleIdx="2" presStyleCnt="3"/>
      <dgm:spPr/>
    </dgm:pt>
    <dgm:pt modelId="{82F90037-DA10-44EE-AF0C-DB45C32345B6}" type="pres">
      <dgm:prSet presAssocID="{DA72E886-05D7-41CA-BDD1-6A96B1643C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9439F5B7-93FF-4876-A405-AEC868A4E200}" type="pres">
      <dgm:prSet presAssocID="{DA72E886-05D7-41CA-BDD1-6A96B1643C0F}" presName="spaceRect" presStyleCnt="0"/>
      <dgm:spPr/>
    </dgm:pt>
    <dgm:pt modelId="{38AC3FB8-81C8-4027-BB19-C6525C513276}" type="pres">
      <dgm:prSet presAssocID="{DA72E886-05D7-41CA-BDD1-6A96B1643C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1DAF16-7BEF-4267-8451-3F992077A138}" type="presOf" srcId="{1E6ADAF3-EAA4-4563-89DA-1E9B3A59C933}" destId="{AD47077D-E900-4875-A8EB-C88C7F7AE4F9}" srcOrd="0" destOrd="0" presId="urn:microsoft.com/office/officeart/2018/5/layout/IconCircleLabelList"/>
    <dgm:cxn modelId="{84DFE422-C6D2-4D95-8C80-E919B9AD7EA7}" type="presOf" srcId="{4CCA6FCA-9AB3-4D35-A1BF-651644EB6EB3}" destId="{6B4C5116-2EC5-4FEE-B436-F7982D0EC665}" srcOrd="0" destOrd="0" presId="urn:microsoft.com/office/officeart/2018/5/layout/IconCircleLabelList"/>
    <dgm:cxn modelId="{E317E926-517A-4962-B0B2-81EB7E993179}" type="presOf" srcId="{DA72E886-05D7-41CA-BDD1-6A96B1643C0F}" destId="{38AC3FB8-81C8-4027-BB19-C6525C513276}" srcOrd="0" destOrd="0" presId="urn:microsoft.com/office/officeart/2018/5/layout/IconCircleLabelList"/>
    <dgm:cxn modelId="{B6AF8654-A298-43C6-BFD1-AAE659402032}" srcId="{1E6ADAF3-EAA4-4563-89DA-1E9B3A59C933}" destId="{DA72E886-05D7-41CA-BDD1-6A96B1643C0F}" srcOrd="2" destOrd="0" parTransId="{65BAA329-C7CD-428C-BD84-A5B5B273E6A8}" sibTransId="{492896CB-6FC9-418E-95B9-F207EAB91287}"/>
    <dgm:cxn modelId="{F372707B-BDEC-4EEF-A9AD-7EE4777B251F}" srcId="{1E6ADAF3-EAA4-4563-89DA-1E9B3A59C933}" destId="{4CCA6FCA-9AB3-4D35-A1BF-651644EB6EB3}" srcOrd="1" destOrd="0" parTransId="{58B1EAAE-948B-4473-9F38-7FBE6F5D6895}" sibTransId="{6B911A77-3E47-43B7-8ACD-ACD0001B19A6}"/>
    <dgm:cxn modelId="{5768E0AD-99F1-4741-93A1-E00328416D70}" srcId="{1E6ADAF3-EAA4-4563-89DA-1E9B3A59C933}" destId="{092DFE2F-B343-4A9E-A5BB-B4DB70DBC34D}" srcOrd="0" destOrd="0" parTransId="{4717D6A3-E09F-4A45-9065-5F99CDDB132C}" sibTransId="{CDD22AA6-6846-443C-9BCE-D65641678CCB}"/>
    <dgm:cxn modelId="{0B33F6C4-4DAA-45D3-BFF2-2C02D6D61EFA}" type="presOf" srcId="{092DFE2F-B343-4A9E-A5BB-B4DB70DBC34D}" destId="{4A919BD3-EA45-45A0-9338-0E7EBD0995EE}" srcOrd="0" destOrd="0" presId="urn:microsoft.com/office/officeart/2018/5/layout/IconCircleLabelList"/>
    <dgm:cxn modelId="{B78CA5E6-D395-4F55-8849-1F2CB45FB3A1}" type="presParOf" srcId="{AD47077D-E900-4875-A8EB-C88C7F7AE4F9}" destId="{4C485890-0EC5-45E2-9098-DAAD807219A6}" srcOrd="0" destOrd="0" presId="urn:microsoft.com/office/officeart/2018/5/layout/IconCircleLabelList"/>
    <dgm:cxn modelId="{741D25FD-9D2A-47E8-932E-73994ABA1123}" type="presParOf" srcId="{4C485890-0EC5-45E2-9098-DAAD807219A6}" destId="{87A1EEBC-19D1-45BC-A086-0D83FD935289}" srcOrd="0" destOrd="0" presId="urn:microsoft.com/office/officeart/2018/5/layout/IconCircleLabelList"/>
    <dgm:cxn modelId="{F55BF4FB-E034-43F2-BDCD-3661DBC53110}" type="presParOf" srcId="{4C485890-0EC5-45E2-9098-DAAD807219A6}" destId="{114BB464-04E2-45D0-A14D-02568D8A339D}" srcOrd="1" destOrd="0" presId="urn:microsoft.com/office/officeart/2018/5/layout/IconCircleLabelList"/>
    <dgm:cxn modelId="{C97AB517-FA83-430B-990B-DB3AD8F7922C}" type="presParOf" srcId="{4C485890-0EC5-45E2-9098-DAAD807219A6}" destId="{2ACFBEC5-F23F-41BA-A46C-297C803290FF}" srcOrd="2" destOrd="0" presId="urn:microsoft.com/office/officeart/2018/5/layout/IconCircleLabelList"/>
    <dgm:cxn modelId="{984E839A-BE45-4804-AEAC-6909DAA47F96}" type="presParOf" srcId="{4C485890-0EC5-45E2-9098-DAAD807219A6}" destId="{4A919BD3-EA45-45A0-9338-0E7EBD0995EE}" srcOrd="3" destOrd="0" presId="urn:microsoft.com/office/officeart/2018/5/layout/IconCircleLabelList"/>
    <dgm:cxn modelId="{E7BF8109-8825-45A5-8A61-7BB4E0F6473B}" type="presParOf" srcId="{AD47077D-E900-4875-A8EB-C88C7F7AE4F9}" destId="{5A6899CA-65BD-43AE-BE9C-A7E1D98CF406}" srcOrd="1" destOrd="0" presId="urn:microsoft.com/office/officeart/2018/5/layout/IconCircleLabelList"/>
    <dgm:cxn modelId="{B85D27DF-9070-4883-A556-7CD6C7B5768D}" type="presParOf" srcId="{AD47077D-E900-4875-A8EB-C88C7F7AE4F9}" destId="{F5357878-5575-4728-93F6-0B54EB4C24C6}" srcOrd="2" destOrd="0" presId="urn:microsoft.com/office/officeart/2018/5/layout/IconCircleLabelList"/>
    <dgm:cxn modelId="{9CB1B82D-A06C-4858-B3AB-FEC34FB8C57C}" type="presParOf" srcId="{F5357878-5575-4728-93F6-0B54EB4C24C6}" destId="{ED7EF3E7-0EF8-482A-8153-D11736A9211C}" srcOrd="0" destOrd="0" presId="urn:microsoft.com/office/officeart/2018/5/layout/IconCircleLabelList"/>
    <dgm:cxn modelId="{2C258C9D-37F2-47BC-BF2B-A40516C76721}" type="presParOf" srcId="{F5357878-5575-4728-93F6-0B54EB4C24C6}" destId="{02323899-28A3-46AF-8E38-C22DE9D9D845}" srcOrd="1" destOrd="0" presId="urn:microsoft.com/office/officeart/2018/5/layout/IconCircleLabelList"/>
    <dgm:cxn modelId="{0A88B9FF-E769-4679-9B2A-650A69C97BAA}" type="presParOf" srcId="{F5357878-5575-4728-93F6-0B54EB4C24C6}" destId="{BB4EED13-350F-4EE7-B75C-35EC84A74999}" srcOrd="2" destOrd="0" presId="urn:microsoft.com/office/officeart/2018/5/layout/IconCircleLabelList"/>
    <dgm:cxn modelId="{EADF100A-FDAB-4E13-B529-3BF7B5CD643F}" type="presParOf" srcId="{F5357878-5575-4728-93F6-0B54EB4C24C6}" destId="{6B4C5116-2EC5-4FEE-B436-F7982D0EC665}" srcOrd="3" destOrd="0" presId="urn:microsoft.com/office/officeart/2018/5/layout/IconCircleLabelList"/>
    <dgm:cxn modelId="{E2785534-5E8A-434A-8014-8DADBF3DC7EB}" type="presParOf" srcId="{AD47077D-E900-4875-A8EB-C88C7F7AE4F9}" destId="{587B27A6-60AC-42F2-BA1F-06512B38377D}" srcOrd="3" destOrd="0" presId="urn:microsoft.com/office/officeart/2018/5/layout/IconCircleLabelList"/>
    <dgm:cxn modelId="{E8DF4D9C-17CD-47F7-89AE-78FE4A7EA613}" type="presParOf" srcId="{AD47077D-E900-4875-A8EB-C88C7F7AE4F9}" destId="{B12BFE78-1394-4F5C-94A6-255A9717DA18}" srcOrd="4" destOrd="0" presId="urn:microsoft.com/office/officeart/2018/5/layout/IconCircleLabelList"/>
    <dgm:cxn modelId="{8C7E33E4-7CE6-467F-91EE-8366C5025174}" type="presParOf" srcId="{B12BFE78-1394-4F5C-94A6-255A9717DA18}" destId="{7BE2489D-FC4A-4363-A466-EBE025991AC4}" srcOrd="0" destOrd="0" presId="urn:microsoft.com/office/officeart/2018/5/layout/IconCircleLabelList"/>
    <dgm:cxn modelId="{203E4729-E62A-47BB-A6F7-9B270A42203E}" type="presParOf" srcId="{B12BFE78-1394-4F5C-94A6-255A9717DA18}" destId="{82F90037-DA10-44EE-AF0C-DB45C32345B6}" srcOrd="1" destOrd="0" presId="urn:microsoft.com/office/officeart/2018/5/layout/IconCircleLabelList"/>
    <dgm:cxn modelId="{3329A4DF-D646-433E-ADBD-55AD9AAD8127}" type="presParOf" srcId="{B12BFE78-1394-4F5C-94A6-255A9717DA18}" destId="{9439F5B7-93FF-4876-A405-AEC868A4E200}" srcOrd="2" destOrd="0" presId="urn:microsoft.com/office/officeart/2018/5/layout/IconCircleLabelList"/>
    <dgm:cxn modelId="{4611EDED-CF12-4886-BE63-14A274CC718A}" type="presParOf" srcId="{B12BFE78-1394-4F5C-94A6-255A9717DA18}" destId="{38AC3FB8-81C8-4027-BB19-C6525C5132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6292C-EF31-4CBB-A6F8-6D530E51D0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9BD2B9-9C17-40A4-A185-4757165BE0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</a:p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= 78% </a:t>
          </a:r>
        </a:p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Random forest = 77%</a:t>
          </a:r>
        </a:p>
      </dgm:t>
    </dgm:pt>
    <dgm:pt modelId="{F39DEDA9-F706-48FC-BB74-E766D7D687EC}" type="parTrans" cxnId="{5DD4FD5A-5F35-4458-8733-2924F57ED4C1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5A16F9-94C6-4A82-8E4F-F448F6B7B71D}" type="sibTrans" cxnId="{5DD4FD5A-5F35-4458-8733-2924F57ED4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FE4DB4-9DD9-4A6D-8975-D5B26248F7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After important features, we retrained our model, </a:t>
          </a:r>
          <a:r>
            <a:rPr lang="en-US" u="sng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= 83%.</a:t>
          </a:r>
        </a:p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Random forest = 81%</a:t>
          </a:r>
        </a:p>
      </dgm:t>
    </dgm:pt>
    <dgm:pt modelId="{3393B1E2-1EC3-4DEC-A7C7-4814E80B84D8}" type="parTrans" cxnId="{A07086B8-64BF-44CD-9835-0454D8850F51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DC34BC-691C-45AC-ADC4-73D9522E36AB}" type="sibTrans" cxnId="{A07086B8-64BF-44CD-9835-0454D8850F5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11D4A9-9C14-4226-B303-EE36FC5291EA}" type="pres">
      <dgm:prSet presAssocID="{E386292C-EF31-4CBB-A6F8-6D530E51D0DC}" presName="root" presStyleCnt="0">
        <dgm:presLayoutVars>
          <dgm:dir/>
          <dgm:resizeHandles val="exact"/>
        </dgm:presLayoutVars>
      </dgm:prSet>
      <dgm:spPr/>
    </dgm:pt>
    <dgm:pt modelId="{76C5C0F2-2B32-4DEC-94D1-D2DAE6BBE098}" type="pres">
      <dgm:prSet presAssocID="{8C9BD2B9-9C17-40A4-A185-4757165BE01C}" presName="compNode" presStyleCnt="0"/>
      <dgm:spPr/>
    </dgm:pt>
    <dgm:pt modelId="{DFCFB501-4346-4DBD-8222-8D264A14ED53}" type="pres">
      <dgm:prSet presAssocID="{8C9BD2B9-9C17-40A4-A185-4757165BE01C}" presName="bgRect" presStyleLbl="bgShp" presStyleIdx="0" presStyleCnt="2"/>
      <dgm:spPr/>
    </dgm:pt>
    <dgm:pt modelId="{E9FA7ABE-8B96-43FF-A1FD-7B5676548F07}" type="pres">
      <dgm:prSet presAssocID="{8C9BD2B9-9C17-40A4-A185-4757165BE0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12528A1-6BCB-4CE9-A4FE-26FF936AB643}" type="pres">
      <dgm:prSet presAssocID="{8C9BD2B9-9C17-40A4-A185-4757165BE01C}" presName="spaceRect" presStyleCnt="0"/>
      <dgm:spPr/>
    </dgm:pt>
    <dgm:pt modelId="{BDEF1D25-93E2-4E1B-B3F3-B174DF182D07}" type="pres">
      <dgm:prSet presAssocID="{8C9BD2B9-9C17-40A4-A185-4757165BE01C}" presName="parTx" presStyleLbl="revTx" presStyleIdx="0" presStyleCnt="2">
        <dgm:presLayoutVars>
          <dgm:chMax val="0"/>
          <dgm:chPref val="0"/>
        </dgm:presLayoutVars>
      </dgm:prSet>
      <dgm:spPr/>
    </dgm:pt>
    <dgm:pt modelId="{8286E510-FD50-4634-AF1C-BEB3127B96D6}" type="pres">
      <dgm:prSet presAssocID="{3F5A16F9-94C6-4A82-8E4F-F448F6B7B71D}" presName="sibTrans" presStyleCnt="0"/>
      <dgm:spPr/>
    </dgm:pt>
    <dgm:pt modelId="{9B76166B-28CF-4260-AC83-0CDD8DAEFF28}" type="pres">
      <dgm:prSet presAssocID="{AAFE4DB4-9DD9-4A6D-8975-D5B26248F72D}" presName="compNode" presStyleCnt="0"/>
      <dgm:spPr/>
    </dgm:pt>
    <dgm:pt modelId="{8033850D-D5C1-44F0-A313-D1A8BB724996}" type="pres">
      <dgm:prSet presAssocID="{AAFE4DB4-9DD9-4A6D-8975-D5B26248F72D}" presName="bgRect" presStyleLbl="bgShp" presStyleIdx="1" presStyleCnt="2"/>
      <dgm:spPr/>
    </dgm:pt>
    <dgm:pt modelId="{17547AC4-DA6E-40AF-9D41-88E57E5C3A3B}" type="pres">
      <dgm:prSet presAssocID="{AAFE4DB4-9DD9-4A6D-8975-D5B26248F7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2DA4FA6-FC98-4331-A057-F4B8D38F49A5}" type="pres">
      <dgm:prSet presAssocID="{AAFE4DB4-9DD9-4A6D-8975-D5B26248F72D}" presName="spaceRect" presStyleCnt="0"/>
      <dgm:spPr/>
    </dgm:pt>
    <dgm:pt modelId="{39628739-5A81-419C-ADCB-24B5028DC84C}" type="pres">
      <dgm:prSet presAssocID="{AAFE4DB4-9DD9-4A6D-8975-D5B26248F7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A2A701-3400-4D0A-AFDB-DFBDA804879F}" type="presOf" srcId="{E386292C-EF31-4CBB-A6F8-6D530E51D0DC}" destId="{4211D4A9-9C14-4226-B303-EE36FC5291EA}" srcOrd="0" destOrd="0" presId="urn:microsoft.com/office/officeart/2018/2/layout/IconVerticalSolidList"/>
    <dgm:cxn modelId="{BFDD4961-2A80-4801-9D5D-3A3448202B2F}" type="presOf" srcId="{8C9BD2B9-9C17-40A4-A185-4757165BE01C}" destId="{BDEF1D25-93E2-4E1B-B3F3-B174DF182D07}" srcOrd="0" destOrd="0" presId="urn:microsoft.com/office/officeart/2018/2/layout/IconVerticalSolidList"/>
    <dgm:cxn modelId="{5DD4FD5A-5F35-4458-8733-2924F57ED4C1}" srcId="{E386292C-EF31-4CBB-A6F8-6D530E51D0DC}" destId="{8C9BD2B9-9C17-40A4-A185-4757165BE01C}" srcOrd="0" destOrd="0" parTransId="{F39DEDA9-F706-48FC-BB74-E766D7D687EC}" sibTransId="{3F5A16F9-94C6-4A82-8E4F-F448F6B7B71D}"/>
    <dgm:cxn modelId="{A07086B8-64BF-44CD-9835-0454D8850F51}" srcId="{E386292C-EF31-4CBB-A6F8-6D530E51D0DC}" destId="{AAFE4DB4-9DD9-4A6D-8975-D5B26248F72D}" srcOrd="1" destOrd="0" parTransId="{3393B1E2-1EC3-4DEC-A7C7-4814E80B84D8}" sibTransId="{4DDC34BC-691C-45AC-ADC4-73D9522E36AB}"/>
    <dgm:cxn modelId="{0DA9AAF3-2333-41B4-BE33-D8CB94C9AD8F}" type="presOf" srcId="{AAFE4DB4-9DD9-4A6D-8975-D5B26248F72D}" destId="{39628739-5A81-419C-ADCB-24B5028DC84C}" srcOrd="0" destOrd="0" presId="urn:microsoft.com/office/officeart/2018/2/layout/IconVerticalSolidList"/>
    <dgm:cxn modelId="{A3D49CD8-B0F3-4C46-8338-83585A29A60D}" type="presParOf" srcId="{4211D4A9-9C14-4226-B303-EE36FC5291EA}" destId="{76C5C0F2-2B32-4DEC-94D1-D2DAE6BBE098}" srcOrd="0" destOrd="0" presId="urn:microsoft.com/office/officeart/2018/2/layout/IconVerticalSolidList"/>
    <dgm:cxn modelId="{5A9B1C39-0734-43A8-B5BA-5126AB02863F}" type="presParOf" srcId="{76C5C0F2-2B32-4DEC-94D1-D2DAE6BBE098}" destId="{DFCFB501-4346-4DBD-8222-8D264A14ED53}" srcOrd="0" destOrd="0" presId="urn:microsoft.com/office/officeart/2018/2/layout/IconVerticalSolidList"/>
    <dgm:cxn modelId="{014D4754-E5E7-4397-847F-7DF503340E4C}" type="presParOf" srcId="{76C5C0F2-2B32-4DEC-94D1-D2DAE6BBE098}" destId="{E9FA7ABE-8B96-43FF-A1FD-7B5676548F07}" srcOrd="1" destOrd="0" presId="urn:microsoft.com/office/officeart/2018/2/layout/IconVerticalSolidList"/>
    <dgm:cxn modelId="{1E6D08E7-34EC-40E1-BDF7-F18618AE885A}" type="presParOf" srcId="{76C5C0F2-2B32-4DEC-94D1-D2DAE6BBE098}" destId="{712528A1-6BCB-4CE9-A4FE-26FF936AB643}" srcOrd="2" destOrd="0" presId="urn:microsoft.com/office/officeart/2018/2/layout/IconVerticalSolidList"/>
    <dgm:cxn modelId="{9C18CB69-9573-4D0E-B23A-549F814A315F}" type="presParOf" srcId="{76C5C0F2-2B32-4DEC-94D1-D2DAE6BBE098}" destId="{BDEF1D25-93E2-4E1B-B3F3-B174DF182D07}" srcOrd="3" destOrd="0" presId="urn:microsoft.com/office/officeart/2018/2/layout/IconVerticalSolidList"/>
    <dgm:cxn modelId="{FB832C7E-7C18-4A8A-A6DC-64B9A57D8C2D}" type="presParOf" srcId="{4211D4A9-9C14-4226-B303-EE36FC5291EA}" destId="{8286E510-FD50-4634-AF1C-BEB3127B96D6}" srcOrd="1" destOrd="0" presId="urn:microsoft.com/office/officeart/2018/2/layout/IconVerticalSolidList"/>
    <dgm:cxn modelId="{D0EB4670-4540-4162-B8C1-3B92A7410D2F}" type="presParOf" srcId="{4211D4A9-9C14-4226-B303-EE36FC5291EA}" destId="{9B76166B-28CF-4260-AC83-0CDD8DAEFF28}" srcOrd="2" destOrd="0" presId="urn:microsoft.com/office/officeart/2018/2/layout/IconVerticalSolidList"/>
    <dgm:cxn modelId="{E7520AFE-FA61-4371-A054-616442F72AD4}" type="presParOf" srcId="{9B76166B-28CF-4260-AC83-0CDD8DAEFF28}" destId="{8033850D-D5C1-44F0-A313-D1A8BB724996}" srcOrd="0" destOrd="0" presId="urn:microsoft.com/office/officeart/2018/2/layout/IconVerticalSolidList"/>
    <dgm:cxn modelId="{592BE0A0-7EAB-48BD-9DAB-F4A0EFA28940}" type="presParOf" srcId="{9B76166B-28CF-4260-AC83-0CDD8DAEFF28}" destId="{17547AC4-DA6E-40AF-9D41-88E57E5C3A3B}" srcOrd="1" destOrd="0" presId="urn:microsoft.com/office/officeart/2018/2/layout/IconVerticalSolidList"/>
    <dgm:cxn modelId="{93295132-F662-4E15-9E11-30B64B41F12D}" type="presParOf" srcId="{9B76166B-28CF-4260-AC83-0CDD8DAEFF28}" destId="{52DA4FA6-FC98-4331-A057-F4B8D38F49A5}" srcOrd="2" destOrd="0" presId="urn:microsoft.com/office/officeart/2018/2/layout/IconVerticalSolidList"/>
    <dgm:cxn modelId="{596EC05C-71D2-42A1-BBF5-EE70A255DC12}" type="presParOf" srcId="{9B76166B-28CF-4260-AC83-0CDD8DAEFF28}" destId="{39628739-5A81-419C-ADCB-24B5028DC8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E4FE3A-7619-4718-BAC9-6856A5CC4E97}" type="doc">
      <dgm:prSet loTypeId="urn:microsoft.com/office/officeart/2005/8/layout/process1" loCatId="process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76FF4D1-6DAB-430F-9C5C-D441BFD5AF14}">
      <dgm:prSet custT="1"/>
      <dgm:spPr/>
      <dgm:t>
        <a:bodyPr/>
        <a:lstStyle/>
        <a:p>
          <a:r>
            <a:rPr lang="en-AU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Loan processing model was created &amp; used to check the eligibility of the borrower to qualify for a loan based on their record.</a:t>
          </a:r>
          <a:endParaRPr lang="en-US" sz="21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53FEC-EB1C-419B-9031-BA317E0A3882}" type="parTrans" cxnId="{2066D448-78F9-434F-89AE-60A1166AC4A8}">
      <dgm:prSet/>
      <dgm:spPr/>
      <dgm:t>
        <a:bodyPr/>
        <a:lstStyle/>
        <a:p>
          <a:endParaRPr lang="en-US" sz="2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9648A0-2D16-4E57-B359-244FFEE4F4BC}" type="sibTrans" cxnId="{2066D448-78F9-434F-89AE-60A1166AC4A8}">
      <dgm:prSet custT="1"/>
      <dgm:spPr/>
      <dgm:t>
        <a:bodyPr/>
        <a:lstStyle/>
        <a:p>
          <a:endParaRPr lang="en-US" sz="2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1DFAC5-F6C9-4580-A620-89BE8A8C6ECA}">
      <dgm:prSet custT="1"/>
      <dgm:spPr/>
      <dgm:t>
        <a:bodyPr/>
        <a:lstStyle/>
        <a:p>
          <a:r>
            <a:rPr lang="en-AU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Applicants with no credit history have almost 100% chance of their loan applications declined.</a:t>
          </a:r>
          <a:endParaRPr lang="en-US" sz="21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D7C74A-F504-4AC4-B6DF-668E9705298A}" type="parTrans" cxnId="{4A86DEA7-C949-45BF-9265-C94BDC2D5AA5}">
      <dgm:prSet/>
      <dgm:spPr/>
      <dgm:t>
        <a:bodyPr/>
        <a:lstStyle/>
        <a:p>
          <a:endParaRPr lang="en-US" sz="2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9DB825-4E25-424E-A17A-0AD94771F5F0}" type="sibTrans" cxnId="{4A86DEA7-C949-45BF-9265-C94BDC2D5AA5}">
      <dgm:prSet custT="1"/>
      <dgm:spPr/>
      <dgm:t>
        <a:bodyPr/>
        <a:lstStyle/>
        <a:p>
          <a:endParaRPr lang="en-US" sz="2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5BE03F-2C25-4060-A63C-8B070B03982F}">
      <dgm:prSet custT="1"/>
      <dgm:spPr/>
      <dgm:t>
        <a:bodyPr/>
        <a:lstStyle/>
        <a:p>
          <a:r>
            <a:rPr lang="en-AU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 development requires continuous improvement. Data cleaning &amp; variable engineering/feature importance contributes to model accuracy.</a:t>
          </a:r>
          <a:endParaRPr lang="en-US" sz="21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6AD733-3442-4D35-873F-E0602EC1EFF9}" type="parTrans" cxnId="{905E7D14-C8B0-4265-9D1C-238A889B2F9D}">
      <dgm:prSet/>
      <dgm:spPr/>
      <dgm:t>
        <a:bodyPr/>
        <a:lstStyle/>
        <a:p>
          <a:endParaRPr lang="en-US" sz="2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507B53-FEE4-474E-A945-CDA3F06ADFAB}" type="sibTrans" cxnId="{905E7D14-C8B0-4265-9D1C-238A889B2F9D}">
      <dgm:prSet custT="1"/>
      <dgm:spPr/>
      <dgm:t>
        <a:bodyPr/>
        <a:lstStyle/>
        <a:p>
          <a:endParaRPr lang="en-US" sz="2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691AE4-EE35-4F37-AEB3-D34801641BEB}">
      <dgm:prSet custT="1"/>
      <dgm:spPr/>
      <dgm:t>
        <a:bodyPr/>
        <a:lstStyle/>
        <a:p>
          <a:r>
            <a:rPr lang="en-AU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Prediction models quicken the loan application &amp; reduce the risk of approving applicants likely to default on their payments</a:t>
          </a:r>
          <a:endParaRPr lang="en-US" sz="21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AAB7EA-6EC0-42A5-BC69-9E8D2B8A73CA}" type="parTrans" cxnId="{F0CBED31-0DBA-4966-A043-D7E65033B0CD}">
      <dgm:prSet/>
      <dgm:spPr/>
      <dgm:t>
        <a:bodyPr/>
        <a:lstStyle/>
        <a:p>
          <a:endParaRPr lang="en-US" sz="2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17B656-2FFE-4B2B-9199-FE47ECF21868}" type="sibTrans" cxnId="{F0CBED31-0DBA-4966-A043-D7E65033B0CD}">
      <dgm:prSet/>
      <dgm:spPr/>
      <dgm:t>
        <a:bodyPr/>
        <a:lstStyle/>
        <a:p>
          <a:endParaRPr lang="en-US" sz="2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AE5936-D71D-4843-9E18-9E605462A543}" type="pres">
      <dgm:prSet presAssocID="{48E4FE3A-7619-4718-BAC9-6856A5CC4E97}" presName="Name0" presStyleCnt="0">
        <dgm:presLayoutVars>
          <dgm:dir/>
          <dgm:resizeHandles val="exact"/>
        </dgm:presLayoutVars>
      </dgm:prSet>
      <dgm:spPr/>
    </dgm:pt>
    <dgm:pt modelId="{5EE84C47-E367-497A-BEA9-396DA0B6C305}" type="pres">
      <dgm:prSet presAssocID="{E76FF4D1-6DAB-430F-9C5C-D441BFD5AF14}" presName="node" presStyleLbl="node1" presStyleIdx="0" presStyleCnt="4" custLinFactNeighborY="1590">
        <dgm:presLayoutVars>
          <dgm:bulletEnabled val="1"/>
        </dgm:presLayoutVars>
      </dgm:prSet>
      <dgm:spPr/>
    </dgm:pt>
    <dgm:pt modelId="{232D4476-0BF9-4738-A509-3620E7A12534}" type="pres">
      <dgm:prSet presAssocID="{F39648A0-2D16-4E57-B359-244FFEE4F4BC}" presName="sibTrans" presStyleLbl="sibTrans2D1" presStyleIdx="0" presStyleCnt="3"/>
      <dgm:spPr/>
    </dgm:pt>
    <dgm:pt modelId="{B6C7F182-45A4-4840-B666-0645F5F18FE4}" type="pres">
      <dgm:prSet presAssocID="{F39648A0-2D16-4E57-B359-244FFEE4F4BC}" presName="connectorText" presStyleLbl="sibTrans2D1" presStyleIdx="0" presStyleCnt="3"/>
      <dgm:spPr/>
    </dgm:pt>
    <dgm:pt modelId="{9D8F04B0-7BC2-46E8-B161-BFD209FE3E69}" type="pres">
      <dgm:prSet presAssocID="{001DFAC5-F6C9-4580-A620-89BE8A8C6ECA}" presName="node" presStyleLbl="node1" presStyleIdx="1" presStyleCnt="4">
        <dgm:presLayoutVars>
          <dgm:bulletEnabled val="1"/>
        </dgm:presLayoutVars>
      </dgm:prSet>
      <dgm:spPr/>
    </dgm:pt>
    <dgm:pt modelId="{C3AF8E4E-3276-4FF5-B5C0-C57FB139D688}" type="pres">
      <dgm:prSet presAssocID="{D89DB825-4E25-424E-A17A-0AD94771F5F0}" presName="sibTrans" presStyleLbl="sibTrans2D1" presStyleIdx="1" presStyleCnt="3"/>
      <dgm:spPr/>
    </dgm:pt>
    <dgm:pt modelId="{4AD47ED2-25F3-4D8F-8C5A-72C9FF19C5EC}" type="pres">
      <dgm:prSet presAssocID="{D89DB825-4E25-424E-A17A-0AD94771F5F0}" presName="connectorText" presStyleLbl="sibTrans2D1" presStyleIdx="1" presStyleCnt="3"/>
      <dgm:spPr/>
    </dgm:pt>
    <dgm:pt modelId="{5B355133-D837-4282-9A0C-C31F7F872CD7}" type="pres">
      <dgm:prSet presAssocID="{F65BE03F-2C25-4060-A63C-8B070B03982F}" presName="node" presStyleLbl="node1" presStyleIdx="2" presStyleCnt="4">
        <dgm:presLayoutVars>
          <dgm:bulletEnabled val="1"/>
        </dgm:presLayoutVars>
      </dgm:prSet>
      <dgm:spPr/>
    </dgm:pt>
    <dgm:pt modelId="{B4E43F17-4DBE-40E1-A454-752744ABD69A}" type="pres">
      <dgm:prSet presAssocID="{15507B53-FEE4-474E-A945-CDA3F06ADFAB}" presName="sibTrans" presStyleLbl="sibTrans2D1" presStyleIdx="2" presStyleCnt="3"/>
      <dgm:spPr/>
    </dgm:pt>
    <dgm:pt modelId="{57F3D36C-534A-4082-A73F-3166A9EA9E1F}" type="pres">
      <dgm:prSet presAssocID="{15507B53-FEE4-474E-A945-CDA3F06ADFAB}" presName="connectorText" presStyleLbl="sibTrans2D1" presStyleIdx="2" presStyleCnt="3"/>
      <dgm:spPr/>
    </dgm:pt>
    <dgm:pt modelId="{A37C5B4A-1E66-49BD-A6E6-020F5F327208}" type="pres">
      <dgm:prSet presAssocID="{40691AE4-EE35-4F37-AEB3-D34801641BEB}" presName="node" presStyleLbl="node1" presStyleIdx="3" presStyleCnt="4">
        <dgm:presLayoutVars>
          <dgm:bulletEnabled val="1"/>
        </dgm:presLayoutVars>
      </dgm:prSet>
      <dgm:spPr/>
    </dgm:pt>
  </dgm:ptLst>
  <dgm:cxnLst>
    <dgm:cxn modelId="{B971E405-5A2C-46B1-8A53-5A17FA3FB1B7}" type="presOf" srcId="{F65BE03F-2C25-4060-A63C-8B070B03982F}" destId="{5B355133-D837-4282-9A0C-C31F7F872CD7}" srcOrd="0" destOrd="0" presId="urn:microsoft.com/office/officeart/2005/8/layout/process1"/>
    <dgm:cxn modelId="{905E7D14-C8B0-4265-9D1C-238A889B2F9D}" srcId="{48E4FE3A-7619-4718-BAC9-6856A5CC4E97}" destId="{F65BE03F-2C25-4060-A63C-8B070B03982F}" srcOrd="2" destOrd="0" parTransId="{BF6AD733-3442-4D35-873F-E0602EC1EFF9}" sibTransId="{15507B53-FEE4-474E-A945-CDA3F06ADFAB}"/>
    <dgm:cxn modelId="{4232701E-5ECA-45C4-B29C-34DB52A5E557}" type="presOf" srcId="{F39648A0-2D16-4E57-B359-244FFEE4F4BC}" destId="{B6C7F182-45A4-4840-B666-0645F5F18FE4}" srcOrd="1" destOrd="0" presId="urn:microsoft.com/office/officeart/2005/8/layout/process1"/>
    <dgm:cxn modelId="{01E4B728-DE2A-4310-BAE5-835EBFDB44A1}" type="presOf" srcId="{48E4FE3A-7619-4718-BAC9-6856A5CC4E97}" destId="{6EAE5936-D71D-4843-9E18-9E605462A543}" srcOrd="0" destOrd="0" presId="urn:microsoft.com/office/officeart/2005/8/layout/process1"/>
    <dgm:cxn modelId="{F0CBED31-0DBA-4966-A043-D7E65033B0CD}" srcId="{48E4FE3A-7619-4718-BAC9-6856A5CC4E97}" destId="{40691AE4-EE35-4F37-AEB3-D34801641BEB}" srcOrd="3" destOrd="0" parTransId="{59AAB7EA-6EC0-42A5-BC69-9E8D2B8A73CA}" sibTransId="{8817B656-2FFE-4B2B-9199-FE47ECF21868}"/>
    <dgm:cxn modelId="{DD699467-47B6-42E8-906D-AC039C868C3C}" type="presOf" srcId="{D89DB825-4E25-424E-A17A-0AD94771F5F0}" destId="{4AD47ED2-25F3-4D8F-8C5A-72C9FF19C5EC}" srcOrd="1" destOrd="0" presId="urn:microsoft.com/office/officeart/2005/8/layout/process1"/>
    <dgm:cxn modelId="{2066D448-78F9-434F-89AE-60A1166AC4A8}" srcId="{48E4FE3A-7619-4718-BAC9-6856A5CC4E97}" destId="{E76FF4D1-6DAB-430F-9C5C-D441BFD5AF14}" srcOrd="0" destOrd="0" parTransId="{97153FEC-EB1C-419B-9031-BA317E0A3882}" sibTransId="{F39648A0-2D16-4E57-B359-244FFEE4F4BC}"/>
    <dgm:cxn modelId="{491C434A-6497-44D0-A19C-FD310993A19A}" type="presOf" srcId="{15507B53-FEE4-474E-A945-CDA3F06ADFAB}" destId="{57F3D36C-534A-4082-A73F-3166A9EA9E1F}" srcOrd="1" destOrd="0" presId="urn:microsoft.com/office/officeart/2005/8/layout/process1"/>
    <dgm:cxn modelId="{15709E4A-4610-497F-8661-9E284E92129B}" type="presOf" srcId="{15507B53-FEE4-474E-A945-CDA3F06ADFAB}" destId="{B4E43F17-4DBE-40E1-A454-752744ABD69A}" srcOrd="0" destOrd="0" presId="urn:microsoft.com/office/officeart/2005/8/layout/process1"/>
    <dgm:cxn modelId="{4AD99F88-B863-4A4E-92F8-43D9221E6DE5}" type="presOf" srcId="{40691AE4-EE35-4F37-AEB3-D34801641BEB}" destId="{A37C5B4A-1E66-49BD-A6E6-020F5F327208}" srcOrd="0" destOrd="0" presId="urn:microsoft.com/office/officeart/2005/8/layout/process1"/>
    <dgm:cxn modelId="{4A86DEA7-C949-45BF-9265-C94BDC2D5AA5}" srcId="{48E4FE3A-7619-4718-BAC9-6856A5CC4E97}" destId="{001DFAC5-F6C9-4580-A620-89BE8A8C6ECA}" srcOrd="1" destOrd="0" parTransId="{AED7C74A-F504-4AC4-B6DF-668E9705298A}" sibTransId="{D89DB825-4E25-424E-A17A-0AD94771F5F0}"/>
    <dgm:cxn modelId="{769CE3B3-44A4-4A94-8A8F-E69DEDEC2DAC}" type="presOf" srcId="{001DFAC5-F6C9-4580-A620-89BE8A8C6ECA}" destId="{9D8F04B0-7BC2-46E8-B161-BFD209FE3E69}" srcOrd="0" destOrd="0" presId="urn:microsoft.com/office/officeart/2005/8/layout/process1"/>
    <dgm:cxn modelId="{AC4255CA-95D2-4A13-A040-86CC9EFCCDA9}" type="presOf" srcId="{F39648A0-2D16-4E57-B359-244FFEE4F4BC}" destId="{232D4476-0BF9-4738-A509-3620E7A12534}" srcOrd="0" destOrd="0" presId="urn:microsoft.com/office/officeart/2005/8/layout/process1"/>
    <dgm:cxn modelId="{7E3087CA-48A1-498C-AC7E-F018ECCBB0F8}" type="presOf" srcId="{E76FF4D1-6DAB-430F-9C5C-D441BFD5AF14}" destId="{5EE84C47-E367-497A-BEA9-396DA0B6C305}" srcOrd="0" destOrd="0" presId="urn:microsoft.com/office/officeart/2005/8/layout/process1"/>
    <dgm:cxn modelId="{861AB5CE-6C39-452A-A876-10F9B6C740B0}" type="presOf" srcId="{D89DB825-4E25-424E-A17A-0AD94771F5F0}" destId="{C3AF8E4E-3276-4FF5-B5C0-C57FB139D688}" srcOrd="0" destOrd="0" presId="urn:microsoft.com/office/officeart/2005/8/layout/process1"/>
    <dgm:cxn modelId="{98F5F142-81C7-4C0F-A627-C81391DCADCA}" type="presParOf" srcId="{6EAE5936-D71D-4843-9E18-9E605462A543}" destId="{5EE84C47-E367-497A-BEA9-396DA0B6C305}" srcOrd="0" destOrd="0" presId="urn:microsoft.com/office/officeart/2005/8/layout/process1"/>
    <dgm:cxn modelId="{10A7BB8D-5BF9-4DF2-A7F7-C7A41119DA31}" type="presParOf" srcId="{6EAE5936-D71D-4843-9E18-9E605462A543}" destId="{232D4476-0BF9-4738-A509-3620E7A12534}" srcOrd="1" destOrd="0" presId="urn:microsoft.com/office/officeart/2005/8/layout/process1"/>
    <dgm:cxn modelId="{87DF67D3-8444-4F45-A226-16C494EBF04E}" type="presParOf" srcId="{232D4476-0BF9-4738-A509-3620E7A12534}" destId="{B6C7F182-45A4-4840-B666-0645F5F18FE4}" srcOrd="0" destOrd="0" presId="urn:microsoft.com/office/officeart/2005/8/layout/process1"/>
    <dgm:cxn modelId="{739506E4-C604-4241-BA93-A42D93C69DCE}" type="presParOf" srcId="{6EAE5936-D71D-4843-9E18-9E605462A543}" destId="{9D8F04B0-7BC2-46E8-B161-BFD209FE3E69}" srcOrd="2" destOrd="0" presId="urn:microsoft.com/office/officeart/2005/8/layout/process1"/>
    <dgm:cxn modelId="{43ACF617-8747-41F1-9CE9-E20566559553}" type="presParOf" srcId="{6EAE5936-D71D-4843-9E18-9E605462A543}" destId="{C3AF8E4E-3276-4FF5-B5C0-C57FB139D688}" srcOrd="3" destOrd="0" presId="urn:microsoft.com/office/officeart/2005/8/layout/process1"/>
    <dgm:cxn modelId="{49391214-A034-4D0E-A018-161AF13AB298}" type="presParOf" srcId="{C3AF8E4E-3276-4FF5-B5C0-C57FB139D688}" destId="{4AD47ED2-25F3-4D8F-8C5A-72C9FF19C5EC}" srcOrd="0" destOrd="0" presId="urn:microsoft.com/office/officeart/2005/8/layout/process1"/>
    <dgm:cxn modelId="{3B6CC748-E54C-4BC4-B671-19C8BE63AC97}" type="presParOf" srcId="{6EAE5936-D71D-4843-9E18-9E605462A543}" destId="{5B355133-D837-4282-9A0C-C31F7F872CD7}" srcOrd="4" destOrd="0" presId="urn:microsoft.com/office/officeart/2005/8/layout/process1"/>
    <dgm:cxn modelId="{452E7F5D-FDAC-4F48-8BD3-6D4EA5D3720D}" type="presParOf" srcId="{6EAE5936-D71D-4843-9E18-9E605462A543}" destId="{B4E43F17-4DBE-40E1-A454-752744ABD69A}" srcOrd="5" destOrd="0" presId="urn:microsoft.com/office/officeart/2005/8/layout/process1"/>
    <dgm:cxn modelId="{A3D9766E-BB30-4458-9392-6886E8BCD877}" type="presParOf" srcId="{B4E43F17-4DBE-40E1-A454-752744ABD69A}" destId="{57F3D36C-534A-4082-A73F-3166A9EA9E1F}" srcOrd="0" destOrd="0" presId="urn:microsoft.com/office/officeart/2005/8/layout/process1"/>
    <dgm:cxn modelId="{A8E8ACA0-AE06-44CF-BF82-0AF225BFD6F0}" type="presParOf" srcId="{6EAE5936-D71D-4843-9E18-9E605462A543}" destId="{A37C5B4A-1E66-49BD-A6E6-020F5F3272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EEBC-19D1-45BC-A086-0D83FD935289}">
      <dsp:nvSpPr>
        <dsp:cNvPr id="0" name=""/>
        <dsp:cNvSpPr/>
      </dsp:nvSpPr>
      <dsp:spPr>
        <a:xfrm>
          <a:off x="1481957" y="404"/>
          <a:ext cx="1047603" cy="10476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4BB464-04E2-45D0-A14D-02568D8A339D}">
      <dsp:nvSpPr>
        <dsp:cNvPr id="0" name=""/>
        <dsp:cNvSpPr/>
      </dsp:nvSpPr>
      <dsp:spPr>
        <a:xfrm>
          <a:off x="1705217" y="223664"/>
          <a:ext cx="601083" cy="601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919BD3-EA45-45A0-9338-0E7EBD0995EE}">
      <dsp:nvSpPr>
        <dsp:cNvPr id="0" name=""/>
        <dsp:cNvSpPr/>
      </dsp:nvSpPr>
      <dsp:spPr>
        <a:xfrm>
          <a:off x="1147067" y="1374311"/>
          <a:ext cx="1717382" cy="89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increased need for consumer credit.</a:t>
          </a:r>
        </a:p>
      </dsp:txBody>
      <dsp:txXfrm>
        <a:off x="1147067" y="1374311"/>
        <a:ext cx="1717382" cy="892234"/>
      </dsp:txXfrm>
    </dsp:sp>
    <dsp:sp modelId="{ED7EF3E7-0EF8-482A-8153-D11736A9211C}">
      <dsp:nvSpPr>
        <dsp:cNvPr id="0" name=""/>
        <dsp:cNvSpPr/>
      </dsp:nvSpPr>
      <dsp:spPr>
        <a:xfrm>
          <a:off x="3499882" y="404"/>
          <a:ext cx="1047603" cy="10476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323899-28A3-46AF-8E38-C22DE9D9D845}">
      <dsp:nvSpPr>
        <dsp:cNvPr id="0" name=""/>
        <dsp:cNvSpPr/>
      </dsp:nvSpPr>
      <dsp:spPr>
        <a:xfrm>
          <a:off x="3723142" y="223664"/>
          <a:ext cx="601083" cy="601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4C5116-2EC5-4FEE-B436-F7982D0EC665}">
      <dsp:nvSpPr>
        <dsp:cNvPr id="0" name=""/>
        <dsp:cNvSpPr/>
      </dsp:nvSpPr>
      <dsp:spPr>
        <a:xfrm>
          <a:off x="3164992" y="1374311"/>
          <a:ext cx="1717382" cy="89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Customer Eligibility</a:t>
          </a:r>
        </a:p>
      </dsp:txBody>
      <dsp:txXfrm>
        <a:off x="3164992" y="1374311"/>
        <a:ext cx="1717382" cy="892234"/>
      </dsp:txXfrm>
    </dsp:sp>
    <dsp:sp modelId="{7BE2489D-FC4A-4363-A466-EBE025991AC4}">
      <dsp:nvSpPr>
        <dsp:cNvPr id="0" name=""/>
        <dsp:cNvSpPr/>
      </dsp:nvSpPr>
      <dsp:spPr>
        <a:xfrm>
          <a:off x="5517807" y="404"/>
          <a:ext cx="1047603" cy="10476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F90037-DA10-44EE-AF0C-DB45C32345B6}">
      <dsp:nvSpPr>
        <dsp:cNvPr id="0" name=""/>
        <dsp:cNvSpPr/>
      </dsp:nvSpPr>
      <dsp:spPr>
        <a:xfrm>
          <a:off x="5741066" y="223664"/>
          <a:ext cx="601083" cy="601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C3FB8-81C8-4027-BB19-C6525C513276}">
      <dsp:nvSpPr>
        <dsp:cNvPr id="0" name=""/>
        <dsp:cNvSpPr/>
      </dsp:nvSpPr>
      <dsp:spPr>
        <a:xfrm>
          <a:off x="5182917" y="1374311"/>
          <a:ext cx="1717382" cy="89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loan shopping process. </a:t>
          </a:r>
        </a:p>
      </dsp:txBody>
      <dsp:txXfrm>
        <a:off x="5182917" y="1374311"/>
        <a:ext cx="1717382" cy="892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FB501-4346-4DBD-8222-8D264A14ED53}">
      <dsp:nvSpPr>
        <dsp:cNvPr id="0" name=""/>
        <dsp:cNvSpPr/>
      </dsp:nvSpPr>
      <dsp:spPr>
        <a:xfrm>
          <a:off x="0" y="900052"/>
          <a:ext cx="6312150" cy="16616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A7ABE-8B96-43FF-A1FD-7B5676548F07}">
      <dsp:nvSpPr>
        <dsp:cNvPr id="0" name=""/>
        <dsp:cNvSpPr/>
      </dsp:nvSpPr>
      <dsp:spPr>
        <a:xfrm>
          <a:off x="502644" y="1273920"/>
          <a:ext cx="913899" cy="913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F1D25-93E2-4E1B-B3F3-B174DF182D07}">
      <dsp:nvSpPr>
        <dsp:cNvPr id="0" name=""/>
        <dsp:cNvSpPr/>
      </dsp:nvSpPr>
      <dsp:spPr>
        <a:xfrm>
          <a:off x="1919188" y="900052"/>
          <a:ext cx="4392961" cy="1661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56" tIns="175856" rIns="175856" bIns="175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= 78%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Random forest = 77%</a:t>
          </a:r>
        </a:p>
      </dsp:txBody>
      <dsp:txXfrm>
        <a:off x="1919188" y="900052"/>
        <a:ext cx="4392961" cy="1661634"/>
      </dsp:txXfrm>
    </dsp:sp>
    <dsp:sp modelId="{8033850D-D5C1-44F0-A313-D1A8BB724996}">
      <dsp:nvSpPr>
        <dsp:cNvPr id="0" name=""/>
        <dsp:cNvSpPr/>
      </dsp:nvSpPr>
      <dsp:spPr>
        <a:xfrm>
          <a:off x="0" y="2977095"/>
          <a:ext cx="6312150" cy="16616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7AC4-DA6E-40AF-9D41-88E57E5C3A3B}">
      <dsp:nvSpPr>
        <dsp:cNvPr id="0" name=""/>
        <dsp:cNvSpPr/>
      </dsp:nvSpPr>
      <dsp:spPr>
        <a:xfrm>
          <a:off x="502644" y="3350963"/>
          <a:ext cx="913899" cy="913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28739-5A81-419C-ADCB-24B5028DC84C}">
      <dsp:nvSpPr>
        <dsp:cNvPr id="0" name=""/>
        <dsp:cNvSpPr/>
      </dsp:nvSpPr>
      <dsp:spPr>
        <a:xfrm>
          <a:off x="1919188" y="2977095"/>
          <a:ext cx="4392961" cy="1661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56" tIns="175856" rIns="175856" bIns="175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After important features, we retrained our model, </a:t>
          </a:r>
          <a:r>
            <a:rPr lang="en-US" sz="1900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= 83%.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Random forest = 81%</a:t>
          </a:r>
        </a:p>
      </dsp:txBody>
      <dsp:txXfrm>
        <a:off x="1919188" y="2977095"/>
        <a:ext cx="4392961" cy="1661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84C47-E367-497A-BEA9-396DA0B6C305}">
      <dsp:nvSpPr>
        <dsp:cNvPr id="0" name=""/>
        <dsp:cNvSpPr/>
      </dsp:nvSpPr>
      <dsp:spPr>
        <a:xfrm>
          <a:off x="9489" y="435755"/>
          <a:ext cx="1964239" cy="3594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Loan processing model was created &amp; used to check the eligibility of the borrower to qualify for a loan based on their record.</a:t>
          </a:r>
          <a:endParaRPr lang="en-US" sz="21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0" y="493286"/>
        <a:ext cx="1849177" cy="3479058"/>
      </dsp:txXfrm>
    </dsp:sp>
    <dsp:sp modelId="{232D4476-0BF9-4738-A509-3620E7A12534}">
      <dsp:nvSpPr>
        <dsp:cNvPr id="0" name=""/>
        <dsp:cNvSpPr/>
      </dsp:nvSpPr>
      <dsp:spPr>
        <a:xfrm rot="21528570">
          <a:off x="2170107" y="1960431"/>
          <a:ext cx="416508" cy="4871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0120" y="2059155"/>
        <a:ext cx="291556" cy="292279"/>
      </dsp:txXfrm>
    </dsp:sp>
    <dsp:sp modelId="{9D8F04B0-7BC2-46E8-B161-BFD209FE3E69}">
      <dsp:nvSpPr>
        <dsp:cNvPr id="0" name=""/>
        <dsp:cNvSpPr/>
      </dsp:nvSpPr>
      <dsp:spPr>
        <a:xfrm>
          <a:off x="2759424" y="378608"/>
          <a:ext cx="1964239" cy="3594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88761"/>
                <a:satOff val="-7116"/>
                <a:lumOff val="218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88761"/>
                <a:satOff val="-7116"/>
                <a:lumOff val="218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88761"/>
                <a:satOff val="-7116"/>
                <a:lumOff val="218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Applicants with no credit history have almost 100% chance of their loan applications declined.</a:t>
          </a:r>
          <a:endParaRPr lang="en-US" sz="21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6955" y="436139"/>
        <a:ext cx="1849177" cy="3479058"/>
      </dsp:txXfrm>
    </dsp:sp>
    <dsp:sp modelId="{C3AF8E4E-3276-4FF5-B5C0-C57FB139D688}">
      <dsp:nvSpPr>
        <dsp:cNvPr id="0" name=""/>
        <dsp:cNvSpPr/>
      </dsp:nvSpPr>
      <dsp:spPr>
        <a:xfrm>
          <a:off x="4920088" y="1932103"/>
          <a:ext cx="416418" cy="4871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24170"/>
                <a:satOff val="-8809"/>
                <a:lumOff val="22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124170"/>
                <a:satOff val="-8809"/>
                <a:lumOff val="22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124170"/>
                <a:satOff val="-8809"/>
                <a:lumOff val="22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20088" y="2029529"/>
        <a:ext cx="291493" cy="292279"/>
      </dsp:txXfrm>
    </dsp:sp>
    <dsp:sp modelId="{5B355133-D837-4282-9A0C-C31F7F872CD7}">
      <dsp:nvSpPr>
        <dsp:cNvPr id="0" name=""/>
        <dsp:cNvSpPr/>
      </dsp:nvSpPr>
      <dsp:spPr>
        <a:xfrm>
          <a:off x="5509360" y="378608"/>
          <a:ext cx="1964239" cy="3594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177523"/>
                <a:satOff val="-14232"/>
                <a:lumOff val="436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77523"/>
                <a:satOff val="-14232"/>
                <a:lumOff val="436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77523"/>
                <a:satOff val="-14232"/>
                <a:lumOff val="436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 development requires continuous improvement. Data cleaning &amp; variable engineering/feature importance contributes to model accuracy.</a:t>
          </a:r>
          <a:endParaRPr lang="en-US" sz="21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6891" y="436139"/>
        <a:ext cx="1849177" cy="3479058"/>
      </dsp:txXfrm>
    </dsp:sp>
    <dsp:sp modelId="{B4E43F17-4DBE-40E1-A454-752744ABD69A}">
      <dsp:nvSpPr>
        <dsp:cNvPr id="0" name=""/>
        <dsp:cNvSpPr/>
      </dsp:nvSpPr>
      <dsp:spPr>
        <a:xfrm>
          <a:off x="7670024" y="1932103"/>
          <a:ext cx="416418" cy="4871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24170"/>
                <a:satOff val="-8809"/>
                <a:lumOff val="22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124170"/>
                <a:satOff val="-8809"/>
                <a:lumOff val="22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124170"/>
                <a:satOff val="-8809"/>
                <a:lumOff val="22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0024" y="2029529"/>
        <a:ext cx="291493" cy="292279"/>
      </dsp:txXfrm>
    </dsp:sp>
    <dsp:sp modelId="{A37C5B4A-1E66-49BD-A6E6-020F5F327208}">
      <dsp:nvSpPr>
        <dsp:cNvPr id="0" name=""/>
        <dsp:cNvSpPr/>
      </dsp:nvSpPr>
      <dsp:spPr>
        <a:xfrm>
          <a:off x="8259296" y="378608"/>
          <a:ext cx="1964239" cy="3594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88761"/>
                <a:satOff val="-7116"/>
                <a:lumOff val="218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88761"/>
                <a:satOff val="-7116"/>
                <a:lumOff val="218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88761"/>
                <a:satOff val="-7116"/>
                <a:lumOff val="218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Prediction models quicken the loan application &amp; reduce the risk of approving applicants likely to default on their payments</a:t>
          </a:r>
          <a:endParaRPr lang="en-US" sz="21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16827" y="436139"/>
        <a:ext cx="1849177" cy="3479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B691F-ACF9-45C6-952A-AA631623B042}" type="datetimeFigureOut">
              <a:rPr lang="en-ZA" smtClean="0"/>
              <a:t>2021/07/01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AA94-E6D9-4459-A7DC-E29A7AB922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068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53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5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103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72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12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66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18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1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5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9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34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68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34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3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49186A0-4DF7-4DD7-9E3C-FFB9005F5D5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64EAD37-F94A-4337-83FD-D6EFC8311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208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swlh/complete-life-cycle-of-a-data-science-machine-learning-project-13df81bbd8e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C3E39A-0724-48B5-B54A-D2798FAB7A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248657" y="1132115"/>
            <a:ext cx="6105143" cy="45937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altLang="en-US" sz="6000" b="1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 PREDICTION</a:t>
            </a:r>
            <a:br>
              <a:rPr lang="en-US" altLang="en-US" sz="6000" b="1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kumimoji="0" lang="en-US" altLang="en-US" sz="6000" b="1" i="0" u="none" strike="noStrike" spc="0" normalizeH="0" baseline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4CA617-4313-4411-9551-5D0E60C63F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38200" y="1132115"/>
            <a:ext cx="3624943" cy="45937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Beta Signal -Group 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 project models an analysis of the borrower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eligibility/chances of being granted a loan based on their record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2F2F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074AE0C-553B-4E81-9312-3EDED301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23" y="5511901"/>
            <a:ext cx="2276377" cy="12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7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0D31-A095-4E10-B98E-A3FAEA7E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CFE62-9AE5-462B-A764-4EDE1ADE2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673476"/>
              </p:ext>
            </p:extLst>
          </p:nvPr>
        </p:nvGraphicFramePr>
        <p:xfrm>
          <a:off x="695324" y="1438274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Large Question Mark High Res Stock Images | Shutterstock">
            <a:extLst>
              <a:ext uri="{FF2B5EF4-FFF2-40B4-BE49-F238E27FC236}">
                <a16:creationId xmlns:a16="http://schemas.microsoft.com/office/drawing/2014/main" id="{26A0FCBA-983A-4BBB-B5E8-C545CF0C6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4"/>
          <a:stretch/>
        </p:blipFill>
        <p:spPr bwMode="auto">
          <a:xfrm>
            <a:off x="5811836" y="5753954"/>
            <a:ext cx="936727" cy="92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977190-DC9B-4E12-82D3-22DC7477A874}"/>
              </a:ext>
            </a:extLst>
          </p:cNvPr>
          <p:cNvSpPr txBox="1"/>
          <p:nvPr/>
        </p:nvSpPr>
        <p:spPr>
          <a:xfrm>
            <a:off x="4454525" y="5911426"/>
            <a:ext cx="135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Thank You</a:t>
            </a:r>
          </a:p>
          <a:p>
            <a:r>
              <a:rPr lang="en-US" b="1" dirty="0"/>
              <a:t>Questions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07214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EB694-CBC5-408E-9415-6301F28E4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0" r="42667" b="-1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B22B-766A-4B07-BBEA-E3C50E1B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F6EA-A815-4093-BD1C-AA3B8FFE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an automation of loan processing system for financial institutions</a:t>
            </a:r>
          </a:p>
          <a:p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 save time for financial institutions when checking if a client qualifies for the loan</a:t>
            </a:r>
          </a:p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inary response of the target variable, that is, loan approval status</a:t>
            </a:r>
          </a:p>
        </p:txBody>
      </p:sp>
    </p:spTree>
    <p:extLst>
      <p:ext uri="{BB962C8B-B14F-4D97-AF65-F5344CB8AC3E}">
        <p14:creationId xmlns:p14="http://schemas.microsoft.com/office/powerpoint/2010/main" val="173743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8FC809-FAD6-4827-9906-836BD806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-16351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3C04A-0895-4344-98D0-F55F0D74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45" y="2890804"/>
            <a:ext cx="8047368" cy="372751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E1E985-32CF-4218-9341-76CC23495F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408475"/>
              </p:ext>
            </p:extLst>
          </p:nvPr>
        </p:nvGraphicFramePr>
        <p:xfrm>
          <a:off x="1147763" y="1162050"/>
          <a:ext cx="8047368" cy="226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EC39E0BD-B0BF-4F53-AC39-71A4E94D8FC4}"/>
              </a:ext>
            </a:extLst>
          </p:cNvPr>
          <p:cNvSpPr/>
          <p:nvPr/>
        </p:nvSpPr>
        <p:spPr>
          <a:xfrm rot="19611546">
            <a:off x="804717" y="2007069"/>
            <a:ext cx="2030423" cy="4431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695EB-7BC1-4A32-BCAE-58497B8CD173}"/>
              </a:ext>
            </a:extLst>
          </p:cNvPr>
          <p:cNvSpPr txBox="1"/>
          <p:nvPr/>
        </p:nvSpPr>
        <p:spPr>
          <a:xfrm>
            <a:off x="6776917" y="644116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Process </a:t>
            </a:r>
            <a:endParaRPr lang="en-Z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F627-C0F7-4743-A26D-91B9937F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643467"/>
            <a:ext cx="2944152" cy="1622744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approach</a:t>
            </a:r>
            <a:endParaRPr lang="en-A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23795A-2D75-4FBA-9F38-F75CBCAE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402733"/>
            <a:ext cx="2944151" cy="3774230"/>
          </a:xfrm>
        </p:spPr>
        <p:txBody>
          <a:bodyPr>
            <a:normAutofit/>
          </a:bodyPr>
          <a:lstStyle/>
          <a:p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life cycle </a:t>
            </a:r>
          </a:p>
          <a:p>
            <a:pPr marL="0" indent="0">
              <a:buNone/>
            </a:pPr>
            <a:endParaRPr lang="en-US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E9A24-2D8B-4A14-8962-AE25A02BC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4" y="643467"/>
            <a:ext cx="6793979" cy="5571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BE0FC-F5DC-416D-8F7D-39DC0F14FB6E}"/>
              </a:ext>
            </a:extLst>
          </p:cNvPr>
          <p:cNvSpPr txBox="1"/>
          <p:nvPr/>
        </p:nvSpPr>
        <p:spPr>
          <a:xfrm>
            <a:off x="142875" y="6448575"/>
            <a:ext cx="1072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Ref: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https://medium.com/swlh/complete-life-cycle-of-a-data-science-machine-learning-project-13df81bbd8eb</a:t>
            </a:r>
            <a:endParaRPr lang="en-ZA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87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28DA5DA-0FE4-46F4-B4CB-D5FF50B4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development Process</a:t>
            </a:r>
            <a:endParaRPr lang="en-ZA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509A55-A009-4B12-8EFC-FE2A5598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4951"/>
            <a:ext cx="9947495" cy="2609851"/>
          </a:xfrm>
          <a:prstGeom prst="rect">
            <a:avLst/>
          </a:prstGeom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3C0415B8-D90F-4F24-831E-B7A962A9D29F}"/>
              </a:ext>
            </a:extLst>
          </p:cNvPr>
          <p:cNvSpPr/>
          <p:nvPr/>
        </p:nvSpPr>
        <p:spPr>
          <a:xfrm rot="19878243">
            <a:off x="639416" y="3964982"/>
            <a:ext cx="1033463" cy="2456006"/>
          </a:xfrm>
          <a:prstGeom prst="curvedRightArrow">
            <a:avLst>
              <a:gd name="adj1" fmla="val 25000"/>
              <a:gd name="adj2" fmla="val 56757"/>
              <a:gd name="adj3" fmla="val 43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852512-FF4E-4C52-A263-BE687247F2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38"/>
          <a:stretch/>
        </p:blipFill>
        <p:spPr>
          <a:xfrm>
            <a:off x="2199054" y="4578530"/>
            <a:ext cx="9745983" cy="1899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CFD56D-6673-462C-B301-A39CF15150BD}"/>
              </a:ext>
            </a:extLst>
          </p:cNvPr>
          <p:cNvSpPr txBox="1"/>
          <p:nvPr/>
        </p:nvSpPr>
        <p:spPr>
          <a:xfrm>
            <a:off x="2095499" y="4270753"/>
            <a:ext cx="5605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 snippet in our Jupiter Notebook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00013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6E9AB-F8D4-418E-B456-55BBB16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89" y="1546119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AU" sz="4000" b="1" dirty="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1F78-1012-4E5B-9361-EA8725CE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57" y="3057525"/>
            <a:ext cx="2476276" cy="32337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 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using graphs</a:t>
            </a:r>
          </a:p>
          <a:p>
            <a:endParaRPr lang="en-AU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EE320-E5B2-49BA-BAF7-C6F4B0FC5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069" y="74612"/>
            <a:ext cx="8962932" cy="3181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5FD3E-5F07-4964-8ED2-79FB1D6BBC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7"/>
          <a:stretch/>
        </p:blipFill>
        <p:spPr>
          <a:xfrm>
            <a:off x="9049757" y="3250575"/>
            <a:ext cx="3000002" cy="3550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BBE53C-CA59-4FC8-8D48-3A026BDEAA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94"/>
          <a:stretch/>
        </p:blipFill>
        <p:spPr>
          <a:xfrm>
            <a:off x="3229069" y="3307205"/>
            <a:ext cx="2960157" cy="3550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84690-DE50-4F62-87B4-04E340D81A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6"/>
          <a:stretch/>
        </p:blipFill>
        <p:spPr>
          <a:xfrm>
            <a:off x="6357521" y="3309064"/>
            <a:ext cx="2882105" cy="35507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7DBDB0-7CB4-451E-9E7E-8FF97DC184D6}"/>
              </a:ext>
            </a:extLst>
          </p:cNvPr>
          <p:cNvCxnSpPr/>
          <p:nvPr/>
        </p:nvCxnSpPr>
        <p:spPr>
          <a:xfrm>
            <a:off x="315789" y="2871682"/>
            <a:ext cx="27560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2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F7CC-CC6F-4DFF-87BB-6BB1F9B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59036-458A-4A81-A2A3-6B665917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9" y="1690688"/>
            <a:ext cx="1051912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4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5F-9A85-4BBF-B04A-F8FD0B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257" y="1349680"/>
            <a:ext cx="3417713" cy="4827278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  <a:endParaRPr lang="en-AU"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068A92-2F40-4770-A864-554D90D07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916944"/>
              </p:ext>
            </p:extLst>
          </p:nvPr>
        </p:nvGraphicFramePr>
        <p:xfrm>
          <a:off x="627291" y="638175"/>
          <a:ext cx="6312150" cy="5538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484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F672-7E2F-4B7E-BC38-666982C8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39" y="2090913"/>
            <a:ext cx="3257001" cy="92333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Signal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D703E-BD41-48F9-8202-4DA7F1276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r="16892"/>
          <a:stretch/>
        </p:blipFill>
        <p:spPr>
          <a:xfrm>
            <a:off x="4226423" y="163031"/>
            <a:ext cx="7522115" cy="3265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BF422-C40F-4F86-8A07-20B65CDB9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" r="5311" b="34251"/>
          <a:stretch/>
        </p:blipFill>
        <p:spPr>
          <a:xfrm>
            <a:off x="4226425" y="3680376"/>
            <a:ext cx="7522113" cy="297247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758FE6-42B3-46BA-96D3-9F68EB29AF1D}"/>
              </a:ext>
            </a:extLst>
          </p:cNvPr>
          <p:cNvCxnSpPr/>
          <p:nvPr/>
        </p:nvCxnSpPr>
        <p:spPr>
          <a:xfrm>
            <a:off x="443462" y="2657475"/>
            <a:ext cx="219972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9AE4F7-7E2F-4DE3-BF02-4DAD8DF46137}"/>
              </a:ext>
            </a:extLst>
          </p:cNvPr>
          <p:cNvSpPr txBox="1"/>
          <p:nvPr/>
        </p:nvSpPr>
        <p:spPr>
          <a:xfrm>
            <a:off x="314874" y="2580236"/>
            <a:ext cx="27569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ZA" sz="6600" dirty="0"/>
          </a:p>
        </p:txBody>
      </p:sp>
    </p:spTree>
    <p:extLst>
      <p:ext uri="{BB962C8B-B14F-4D97-AF65-F5344CB8AC3E}">
        <p14:creationId xmlns:p14="http://schemas.microsoft.com/office/powerpoint/2010/main" val="17620641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480CE30C84A4FAAA900A6484BF433" ma:contentTypeVersion="12" ma:contentTypeDescription="Create a new document." ma:contentTypeScope="" ma:versionID="ab625e10062d0a25b9d71ff974622dfe">
  <xsd:schema xmlns:xsd="http://www.w3.org/2001/XMLSchema" xmlns:xs="http://www.w3.org/2001/XMLSchema" xmlns:p="http://schemas.microsoft.com/office/2006/metadata/properties" xmlns:ns2="c6868e1e-5f3f-4c6d-b4db-ad66d24b6e16" xmlns:ns3="085f1ba3-0b4f-4f9b-a2b6-8bc923661bf4" targetNamespace="http://schemas.microsoft.com/office/2006/metadata/properties" ma:root="true" ma:fieldsID="5212e5fd586ace6519527e33a5dca632" ns2:_="" ns3:_="">
    <xsd:import namespace="c6868e1e-5f3f-4c6d-b4db-ad66d24b6e16"/>
    <xsd:import namespace="085f1ba3-0b4f-4f9b-a2b6-8bc923661b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68e1e-5f3f-4c6d-b4db-ad66d24b6e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5f1ba3-0b4f-4f9b-a2b6-8bc923661bf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470B8A-C51C-45DD-B681-0B24D5C51D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A7E4AC-C04D-4C1C-9C97-ABA7EBF8E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868e1e-5f3f-4c6d-b4db-ad66d24b6e16"/>
    <ds:schemaRef ds:uri="085f1ba3-0b4f-4f9b-a2b6-8bc923661b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962D2D-BBFC-41AE-990F-B28D93A978B5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c6868e1e-5f3f-4c6d-b4db-ad66d24b6e16"/>
    <ds:schemaRef ds:uri="085f1ba3-0b4f-4f9b-a2b6-8bc923661bf4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241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Corbel</vt:lpstr>
      <vt:lpstr>Times New Roman</vt:lpstr>
      <vt:lpstr>Depth</vt:lpstr>
      <vt:lpstr>LOAN PREDICTION  MODEL</vt:lpstr>
      <vt:lpstr>Objectives</vt:lpstr>
      <vt:lpstr>Business understanding</vt:lpstr>
      <vt:lpstr>Model development approach</vt:lpstr>
      <vt:lpstr>Model development Process</vt:lpstr>
      <vt:lpstr>Exploratory data analysis</vt:lpstr>
      <vt:lpstr>Feature importance</vt:lpstr>
      <vt:lpstr>Model validation</vt:lpstr>
      <vt:lpstr>Beta Signal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MODEL</dc:title>
  <dc:creator>Caroline Ayieko</dc:creator>
  <cp:lastModifiedBy>Judith Malepe</cp:lastModifiedBy>
  <cp:revision>87</cp:revision>
  <dcterms:created xsi:type="dcterms:W3CDTF">2021-06-20T16:12:38Z</dcterms:created>
  <dcterms:modified xsi:type="dcterms:W3CDTF">2021-07-01T21:01:43Z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0x010100D2B480CE30C84A4FAAA900A6484BF433</vt:lpwstr>
  </property>
</Properties>
</file>