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Hairline" panose="020F0202020204030203" pitchFamily="34" charset="0"/>
      <p:regular r:id="rId13"/>
      <p:bold r:id="rId14"/>
      <p:italic r:id="rId15"/>
      <p:boldItalic r:id="rId16"/>
    </p:embeddedFont>
    <p:embeddedFont>
      <p:font typeface="Lato Light" panose="020F03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 Agapit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3T08:59:50.856" idx="1">
    <p:pos x="6000" y="0"/>
    <p:text>Slide de presentación de ponente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3T08:59:31.811" idx="2">
    <p:pos x="6000" y="0"/>
    <p:text>Slide de agenda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3T08:59:31.811" idx="2">
    <p:pos x="6000" y="0"/>
    <p:text>Slide de agenda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e78902b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e78902b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f8601ae4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f8601ae4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f8601ae4c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f8601ae4c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f8601ae4c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9f8601ae4c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8601ae4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8601ae4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2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8601ae4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8601ae4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273400" y="11464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 idx="2"/>
          </p:nvPr>
        </p:nvSpPr>
        <p:spPr>
          <a:xfrm>
            <a:off x="273400" y="19292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3"/>
          </p:nvPr>
        </p:nvSpPr>
        <p:spPr>
          <a:xfrm>
            <a:off x="273400" y="3812500"/>
            <a:ext cx="3698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4"/>
          </p:nvPr>
        </p:nvSpPr>
        <p:spPr>
          <a:xfrm>
            <a:off x="273400" y="4254400"/>
            <a:ext cx="3698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674100" y="0"/>
            <a:ext cx="4470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Espacio para una fotografía de la charla</a:t>
            </a:r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2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374225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 idx="3"/>
          </p:nvPr>
        </p:nvSpPr>
        <p:spPr>
          <a:xfrm>
            <a:off x="374225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11"/>
          <p:cNvSpPr/>
          <p:nvPr/>
        </p:nvSpPr>
        <p:spPr>
          <a:xfrm>
            <a:off x="447900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447900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title" idx="4"/>
          </p:nvPr>
        </p:nvSpPr>
        <p:spPr>
          <a:xfrm>
            <a:off x="3601950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title" idx="5"/>
          </p:nvPr>
        </p:nvSpPr>
        <p:spPr>
          <a:xfrm>
            <a:off x="3601950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11"/>
          <p:cNvSpPr/>
          <p:nvPr/>
        </p:nvSpPr>
        <p:spPr>
          <a:xfrm>
            <a:off x="3675625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3675625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 idx="6"/>
          </p:nvPr>
        </p:nvSpPr>
        <p:spPr>
          <a:xfrm>
            <a:off x="6829675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idx="7"/>
          </p:nvPr>
        </p:nvSpPr>
        <p:spPr>
          <a:xfrm>
            <a:off x="6829675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1"/>
          <p:cNvSpPr/>
          <p:nvPr/>
        </p:nvSpPr>
        <p:spPr>
          <a:xfrm>
            <a:off x="6903350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6903350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143" name="Google Shape;143;p11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 dirty="0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 dirty="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11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7" name="Google Shape;147;p11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71B5B64C-89EF-42C0-8EFF-74F4AB0965FE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+ highlight">
  <p:cSld name="TITLE_ONLY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52" name="Google Shape;152;p12"/>
          <p:cNvCxnSpPr/>
          <p:nvPr/>
        </p:nvCxnSpPr>
        <p:spPr>
          <a:xfrm>
            <a:off x="0" y="3769731"/>
            <a:ext cx="915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374225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title" idx="3"/>
          </p:nvPr>
        </p:nvSpPr>
        <p:spPr>
          <a:xfrm>
            <a:off x="374225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12"/>
          <p:cNvSpPr/>
          <p:nvPr/>
        </p:nvSpPr>
        <p:spPr>
          <a:xfrm>
            <a:off x="447900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447900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title" idx="4"/>
          </p:nvPr>
        </p:nvSpPr>
        <p:spPr>
          <a:xfrm>
            <a:off x="3601950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title" idx="5"/>
          </p:nvPr>
        </p:nvSpPr>
        <p:spPr>
          <a:xfrm>
            <a:off x="3601950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12"/>
          <p:cNvSpPr/>
          <p:nvPr/>
        </p:nvSpPr>
        <p:spPr>
          <a:xfrm>
            <a:off x="3675625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3675625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title" idx="6"/>
          </p:nvPr>
        </p:nvSpPr>
        <p:spPr>
          <a:xfrm>
            <a:off x="6898975" y="1739675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title" idx="7"/>
          </p:nvPr>
        </p:nvSpPr>
        <p:spPr>
          <a:xfrm>
            <a:off x="6898975" y="126987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3" name="Google Shape;163;p12"/>
          <p:cNvSpPr/>
          <p:nvPr/>
        </p:nvSpPr>
        <p:spPr>
          <a:xfrm>
            <a:off x="6972650" y="70672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6972650" y="7067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title" idx="8"/>
          </p:nvPr>
        </p:nvSpPr>
        <p:spPr>
          <a:xfrm>
            <a:off x="2427675" y="3760172"/>
            <a:ext cx="6342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title" idx="9"/>
          </p:nvPr>
        </p:nvSpPr>
        <p:spPr>
          <a:xfrm>
            <a:off x="374225" y="37697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sldNum" idx="14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9" name="Google Shape;169;p12"/>
          <p:cNvSpPr/>
          <p:nvPr/>
        </p:nvSpPr>
        <p:spPr>
          <a:xfrm>
            <a:off x="11500" y="4618878"/>
            <a:ext cx="9144000" cy="5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900850" y="4618878"/>
            <a:ext cx="29802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rPr>
              <a:t>Women for Technical Talks W4TT</a:t>
            </a:r>
            <a:endParaRPr sz="1100" b="1">
              <a:solidFill>
                <a:schemeClr val="accent1"/>
              </a:solidFill>
              <a:highlight>
                <a:srgbClr val="F3F6F8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3326800" y="4579025"/>
            <a:ext cx="24231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rPr>
              <a:t> https://women4tt.blogspot.com</a:t>
            </a:r>
            <a:endParaRPr sz="1100" b="1">
              <a:solidFill>
                <a:schemeClr val="accent1"/>
              </a:solidFill>
              <a:highlight>
                <a:srgbClr val="F3F6F8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2">
            <a:alphaModFix/>
          </a:blip>
          <a:srcRect l="19005" t="6175" r="22080" b="37530"/>
          <a:stretch/>
        </p:blipFill>
        <p:spPr>
          <a:xfrm>
            <a:off x="262075" y="4609192"/>
            <a:ext cx="538002" cy="552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142;p11">
            <a:extLst>
              <a:ext uri="{FF2B5EF4-FFF2-40B4-BE49-F238E27FC236}">
                <a16:creationId xmlns:a16="http://schemas.microsoft.com/office/drawing/2014/main" id="{8CDD99C9-0E75-4CEA-90E1-741CC85D113F}"/>
              </a:ext>
            </a:extLst>
          </p:cNvPr>
          <p:cNvGrpSpPr/>
          <p:nvPr userDrawn="1"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31" name="Google Shape;143;p11">
              <a:extLst>
                <a:ext uri="{FF2B5EF4-FFF2-40B4-BE49-F238E27FC236}">
                  <a16:creationId xmlns:a16="http://schemas.microsoft.com/office/drawing/2014/main" id="{33C6C3F8-B04B-4B65-A06A-19812AD8549C}"/>
                </a:ext>
              </a:extLst>
            </p:cNvPr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;p11">
              <a:extLst>
                <a:ext uri="{FF2B5EF4-FFF2-40B4-BE49-F238E27FC236}">
                  <a16:creationId xmlns:a16="http://schemas.microsoft.com/office/drawing/2014/main" id="{45272CD3-DFB2-401B-84D6-694A50EB376E}"/>
                </a:ext>
              </a:extLst>
            </p:cNvPr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 dirty="0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 dirty="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145;p11">
              <a:extLst>
                <a:ext uri="{FF2B5EF4-FFF2-40B4-BE49-F238E27FC236}">
                  <a16:creationId xmlns:a16="http://schemas.microsoft.com/office/drawing/2014/main" id="{664B62E4-739A-4508-B3E2-9372FCDAC806}"/>
                </a:ext>
              </a:extLst>
            </p:cNvPr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 dirty="0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 dirty="0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146;p11">
              <a:extLst>
                <a:ext uri="{FF2B5EF4-FFF2-40B4-BE49-F238E27FC236}">
                  <a16:creationId xmlns:a16="http://schemas.microsoft.com/office/drawing/2014/main" id="{DC3E4EBA-B8DA-4904-A827-70097B9E509E}"/>
                </a:ext>
              </a:extLst>
            </p:cNvPr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5" name="Google Shape;147;p11">
              <a:extLst>
                <a:ext uri="{FF2B5EF4-FFF2-40B4-BE49-F238E27FC236}">
                  <a16:creationId xmlns:a16="http://schemas.microsoft.com/office/drawing/2014/main" id="{34289F58-9020-44D9-98B0-9944174702B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148;p11">
              <a:extLst>
                <a:ext uri="{FF2B5EF4-FFF2-40B4-BE49-F238E27FC236}">
                  <a16:creationId xmlns:a16="http://schemas.microsoft.com/office/drawing/2014/main" id="{70ABD704-564D-4851-BA7E-BA0B0739BA4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Google Shape;432;p26">
            <a:extLst>
              <a:ext uri="{FF2B5EF4-FFF2-40B4-BE49-F238E27FC236}">
                <a16:creationId xmlns:a16="http://schemas.microsoft.com/office/drawing/2014/main" id="{5E6BADC3-78F6-47C9-8B8F-09F041F03B87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TITLE_ONLY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378175" y="1463225"/>
            <a:ext cx="3431100" cy="20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"/>
          </p:nvPr>
        </p:nvSpPr>
        <p:spPr>
          <a:xfrm>
            <a:off x="918875" y="6912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3"/>
          <p:cNvSpPr/>
          <p:nvPr/>
        </p:nvSpPr>
        <p:spPr>
          <a:xfrm>
            <a:off x="370175" y="6912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370175" y="691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3"/>
          </p:nvPr>
        </p:nvSpPr>
        <p:spPr>
          <a:xfrm>
            <a:off x="4729200" y="1491591"/>
            <a:ext cx="3431100" cy="20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4"/>
          </p:nvPr>
        </p:nvSpPr>
        <p:spPr>
          <a:xfrm>
            <a:off x="5269900" y="7200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1" name="Google Shape;181;p13"/>
          <p:cNvSpPr/>
          <p:nvPr/>
        </p:nvSpPr>
        <p:spPr>
          <a:xfrm>
            <a:off x="4721200" y="7200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4721200" y="7200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cxnSp>
        <p:nvCxnSpPr>
          <p:cNvPr id="183" name="Google Shape;183;p13"/>
          <p:cNvCxnSpPr/>
          <p:nvPr/>
        </p:nvCxnSpPr>
        <p:spPr>
          <a:xfrm>
            <a:off x="0" y="3769731"/>
            <a:ext cx="915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3"/>
          <p:cNvSpPr txBox="1">
            <a:spLocks noGrp="1"/>
          </p:cNvSpPr>
          <p:nvPr>
            <p:ph type="title" idx="5"/>
          </p:nvPr>
        </p:nvSpPr>
        <p:spPr>
          <a:xfrm>
            <a:off x="2427675" y="3760172"/>
            <a:ext cx="6342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6"/>
          </p:nvPr>
        </p:nvSpPr>
        <p:spPr>
          <a:xfrm>
            <a:off x="374225" y="37697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323">
          <p15:clr>
            <a:srgbClr val="FA7B17"/>
          </p15:clr>
        </p15:guide>
        <p15:guide id="3" pos="2835">
          <p15:clr>
            <a:srgbClr val="FA7B17"/>
          </p15:clr>
        </p15:guide>
        <p15:guide id="4" pos="2974">
          <p15:clr>
            <a:srgbClr val="FA7B17"/>
          </p15:clr>
        </p15:guide>
        <p15:guide id="5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1">
  <p:cSld name="TITLE_ONLY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88" name="Google Shape;188;p14"/>
          <p:cNvCxnSpPr/>
          <p:nvPr/>
        </p:nvCxnSpPr>
        <p:spPr>
          <a:xfrm>
            <a:off x="4492600" y="1648250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4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4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11500" y="4618878"/>
            <a:ext cx="9144000" cy="5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900850" y="4618878"/>
            <a:ext cx="29802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rPr>
              <a:t>Women for Technical Talks W4TT</a:t>
            </a:r>
            <a:endParaRPr sz="1100" b="1">
              <a:solidFill>
                <a:schemeClr val="accent1"/>
              </a:solidFill>
              <a:highlight>
                <a:srgbClr val="F3F6F8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378175" y="1463225"/>
            <a:ext cx="34311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5"/>
          </p:nvPr>
        </p:nvSpPr>
        <p:spPr>
          <a:xfrm>
            <a:off x="918875" y="6912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14"/>
          <p:cNvSpPr/>
          <p:nvPr/>
        </p:nvSpPr>
        <p:spPr>
          <a:xfrm>
            <a:off x="370175" y="6912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370175" y="691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6"/>
          </p:nvPr>
        </p:nvSpPr>
        <p:spPr>
          <a:xfrm>
            <a:off x="4729200" y="1500342"/>
            <a:ext cx="34311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 idx="7"/>
          </p:nvPr>
        </p:nvSpPr>
        <p:spPr>
          <a:xfrm>
            <a:off x="5269900" y="7200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0" name="Google Shape;200;p14"/>
          <p:cNvSpPr/>
          <p:nvPr/>
        </p:nvSpPr>
        <p:spPr>
          <a:xfrm>
            <a:off x="4721200" y="7200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4721200" y="7200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3326800" y="4579025"/>
            <a:ext cx="24231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rPr>
              <a:t> https://women4tt.blogspot.com</a:t>
            </a:r>
            <a:endParaRPr sz="1100" b="1">
              <a:solidFill>
                <a:schemeClr val="accent1"/>
              </a:solidFill>
              <a:highlight>
                <a:srgbClr val="F3F6F8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2">
            <a:alphaModFix/>
          </a:blip>
          <a:srcRect l="19005" t="6175" r="22080" b="37530"/>
          <a:stretch/>
        </p:blipFill>
        <p:spPr>
          <a:xfrm>
            <a:off x="262075" y="4609192"/>
            <a:ext cx="538002" cy="552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/>
          <p:nvPr/>
        </p:nvSpPr>
        <p:spPr>
          <a:xfrm>
            <a:off x="7813050" y="4619528"/>
            <a:ext cx="13308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s"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W4TT #anfitrionasw4tt</a:t>
            </a:r>
            <a:endParaRPr sz="11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" name="Google Shape;142;p11">
            <a:extLst>
              <a:ext uri="{FF2B5EF4-FFF2-40B4-BE49-F238E27FC236}">
                <a16:creationId xmlns:a16="http://schemas.microsoft.com/office/drawing/2014/main" id="{E648EF58-9A6D-4581-A9F8-3FCB2CA262F7}"/>
              </a:ext>
            </a:extLst>
          </p:cNvPr>
          <p:cNvGrpSpPr/>
          <p:nvPr userDrawn="1"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21" name="Google Shape;143;p11">
              <a:extLst>
                <a:ext uri="{FF2B5EF4-FFF2-40B4-BE49-F238E27FC236}">
                  <a16:creationId xmlns:a16="http://schemas.microsoft.com/office/drawing/2014/main" id="{080E082D-E399-4909-9195-A7D8D3BA9510}"/>
                </a:ext>
              </a:extLst>
            </p:cNvPr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;p11">
              <a:extLst>
                <a:ext uri="{FF2B5EF4-FFF2-40B4-BE49-F238E27FC236}">
                  <a16:creationId xmlns:a16="http://schemas.microsoft.com/office/drawing/2014/main" id="{43B1C057-2B17-444E-81A5-70CCDC4BC8CF}"/>
                </a:ext>
              </a:extLst>
            </p:cNvPr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 dirty="0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 dirty="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145;p11">
              <a:extLst>
                <a:ext uri="{FF2B5EF4-FFF2-40B4-BE49-F238E27FC236}">
                  <a16:creationId xmlns:a16="http://schemas.microsoft.com/office/drawing/2014/main" id="{37BDE175-624E-4866-841C-16F786076C55}"/>
                </a:ext>
              </a:extLst>
            </p:cNvPr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 dirty="0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 dirty="0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146;p11">
              <a:extLst>
                <a:ext uri="{FF2B5EF4-FFF2-40B4-BE49-F238E27FC236}">
                  <a16:creationId xmlns:a16="http://schemas.microsoft.com/office/drawing/2014/main" id="{15F1E11D-3293-4B34-A1A7-55D3071A5B96}"/>
                </a:ext>
              </a:extLst>
            </p:cNvPr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" name="Google Shape;147;p11">
              <a:extLst>
                <a:ext uri="{FF2B5EF4-FFF2-40B4-BE49-F238E27FC236}">
                  <a16:creationId xmlns:a16="http://schemas.microsoft.com/office/drawing/2014/main" id="{45CEFC76-8E33-4D3B-938E-2BF3C1E5329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48;p11">
              <a:extLst>
                <a:ext uri="{FF2B5EF4-FFF2-40B4-BE49-F238E27FC236}">
                  <a16:creationId xmlns:a16="http://schemas.microsoft.com/office/drawing/2014/main" id="{454236EE-45DD-49A1-B8AF-9414217097F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881FC618-B65A-4D32-A3DF-6C27A77AD11A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323">
          <p15:clr>
            <a:srgbClr val="FA7B17"/>
          </p15:clr>
        </p15:guide>
        <p15:guide id="3" pos="2835">
          <p15:clr>
            <a:srgbClr val="FA7B17"/>
          </p15:clr>
        </p15:guide>
        <p15:guide id="4" pos="2974">
          <p15:clr>
            <a:srgbClr val="FA7B17"/>
          </p15:clr>
        </p15:guide>
        <p15:guide id="5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photo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114750" y="1316000"/>
            <a:ext cx="5487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6000" b="1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748700" y="1666850"/>
            <a:ext cx="33468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210" name="Google Shape;210;p15"/>
          <p:cNvSpPr/>
          <p:nvPr/>
        </p:nvSpPr>
        <p:spPr>
          <a:xfrm>
            <a:off x="4674100" y="0"/>
            <a:ext cx="4470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MAIN_POIN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>
            <a:off x="4674100" y="0"/>
            <a:ext cx="4470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372700" y="1131175"/>
            <a:ext cx="3473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>
            <a:off x="374375" y="1803825"/>
            <a:ext cx="36645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218" name="Google Shape;218;p16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2" name="Google Shape;222;p16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F2D5A0B6-B472-4467-BA05-6A6DA8887519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35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imple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7"/>
          <p:cNvGrpSpPr/>
          <p:nvPr/>
        </p:nvGrpSpPr>
        <p:grpSpPr>
          <a:xfrm>
            <a:off x="1196350" y="1815419"/>
            <a:ext cx="571390" cy="606085"/>
            <a:chOff x="1493400" y="2110419"/>
            <a:chExt cx="571390" cy="606085"/>
          </a:xfrm>
        </p:grpSpPr>
        <p:sp>
          <p:nvSpPr>
            <p:cNvPr id="226" name="Google Shape;226;p17"/>
            <p:cNvSpPr/>
            <p:nvPr/>
          </p:nvSpPr>
          <p:spPr>
            <a:xfrm>
              <a:off x="1493400" y="2110419"/>
              <a:ext cx="548700" cy="548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1516090" y="2472604"/>
              <a:ext cx="548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 b="1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“</a:t>
              </a:r>
              <a:endParaRPr sz="6000" b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1939925" y="1984500"/>
            <a:ext cx="56043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start">
  <p:cSld name="CAPTION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18"/>
          <p:cNvCxnSpPr/>
          <p:nvPr/>
        </p:nvCxnSpPr>
        <p:spPr>
          <a:xfrm>
            <a:off x="1812070" y="2776188"/>
            <a:ext cx="7340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1812111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8"/>
          <p:cNvCxnSpPr/>
          <p:nvPr/>
        </p:nvCxnSpPr>
        <p:spPr>
          <a:xfrm>
            <a:off x="294295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4073802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5204648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6335494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8"/>
          <p:cNvCxnSpPr/>
          <p:nvPr/>
        </p:nvCxnSpPr>
        <p:spPr>
          <a:xfrm>
            <a:off x="7466340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8"/>
          <p:cNvCxnSpPr/>
          <p:nvPr/>
        </p:nvCxnSpPr>
        <p:spPr>
          <a:xfrm>
            <a:off x="859718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8"/>
          <p:cNvCxnSpPr/>
          <p:nvPr/>
        </p:nvCxnSpPr>
        <p:spPr>
          <a:xfrm>
            <a:off x="1808133" y="1500798"/>
            <a:ext cx="221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0" name="Google Shape;240;p18"/>
          <p:cNvCxnSpPr/>
          <p:nvPr/>
        </p:nvCxnSpPr>
        <p:spPr>
          <a:xfrm>
            <a:off x="5196120" y="2011323"/>
            <a:ext cx="3423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1" name="Google Shape;241;p18"/>
          <p:cNvCxnSpPr/>
          <p:nvPr/>
        </p:nvCxnSpPr>
        <p:spPr>
          <a:xfrm>
            <a:off x="4073795" y="4532698"/>
            <a:ext cx="116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2" name="Google Shape;2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358275" y="2538000"/>
            <a:ext cx="1164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4" name="Google Shape;244;p18"/>
          <p:cNvSpPr txBox="1">
            <a:spLocks noGrp="1"/>
          </p:cNvSpPr>
          <p:nvPr>
            <p:ph type="title" idx="2"/>
          </p:nvPr>
        </p:nvSpPr>
        <p:spPr>
          <a:xfrm>
            <a:off x="1812100" y="26902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5" name="Google Shape;245;p18"/>
          <p:cNvSpPr txBox="1">
            <a:spLocks noGrp="1"/>
          </p:cNvSpPr>
          <p:nvPr>
            <p:ph type="title" idx="3"/>
          </p:nvPr>
        </p:nvSpPr>
        <p:spPr>
          <a:xfrm>
            <a:off x="1812100" y="87200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 idx="4"/>
          </p:nvPr>
        </p:nvSpPr>
        <p:spPr>
          <a:xfrm>
            <a:off x="5238400" y="754100"/>
            <a:ext cx="333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7" name="Google Shape;247;p18"/>
          <p:cNvSpPr txBox="1">
            <a:spLocks noGrp="1"/>
          </p:cNvSpPr>
          <p:nvPr>
            <p:ph type="title" idx="5"/>
          </p:nvPr>
        </p:nvSpPr>
        <p:spPr>
          <a:xfrm>
            <a:off x="5238400" y="1357075"/>
            <a:ext cx="333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idx="6"/>
          </p:nvPr>
        </p:nvSpPr>
        <p:spPr>
          <a:xfrm>
            <a:off x="4024300" y="3573850"/>
            <a:ext cx="3333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7"/>
          </p:nvPr>
        </p:nvSpPr>
        <p:spPr>
          <a:xfrm>
            <a:off x="4024300" y="3997978"/>
            <a:ext cx="3333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8"/>
          </p:nvPr>
        </p:nvSpPr>
        <p:spPr>
          <a:xfrm>
            <a:off x="164187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title" idx="9"/>
          </p:nvPr>
        </p:nvSpPr>
        <p:spPr>
          <a:xfrm>
            <a:off x="26309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 idx="13"/>
          </p:nvPr>
        </p:nvSpPr>
        <p:spPr>
          <a:xfrm>
            <a:off x="376180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14"/>
          </p:nvPr>
        </p:nvSpPr>
        <p:spPr>
          <a:xfrm>
            <a:off x="48926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15"/>
          </p:nvPr>
        </p:nvSpPr>
        <p:spPr>
          <a:xfrm>
            <a:off x="602350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16"/>
          </p:nvPr>
        </p:nvSpPr>
        <p:spPr>
          <a:xfrm>
            <a:off x="71543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17"/>
          </p:nvPr>
        </p:nvSpPr>
        <p:spPr>
          <a:xfrm>
            <a:off x="828520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end">
  <p:cSld name="CAPTION_ONLY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9"/>
          <p:cNvCxnSpPr/>
          <p:nvPr/>
        </p:nvCxnSpPr>
        <p:spPr>
          <a:xfrm>
            <a:off x="-16730" y="2776188"/>
            <a:ext cx="7340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35215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9"/>
          <p:cNvCxnSpPr/>
          <p:nvPr/>
        </p:nvCxnSpPr>
        <p:spPr>
          <a:xfrm>
            <a:off x="1483002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9"/>
          <p:cNvCxnSpPr/>
          <p:nvPr/>
        </p:nvCxnSpPr>
        <p:spPr>
          <a:xfrm>
            <a:off x="2613848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3744694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9"/>
          <p:cNvCxnSpPr/>
          <p:nvPr/>
        </p:nvCxnSpPr>
        <p:spPr>
          <a:xfrm>
            <a:off x="4875540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600638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66" name="Google Shape;266;p19"/>
          <p:cNvCxnSpPr/>
          <p:nvPr/>
        </p:nvCxnSpPr>
        <p:spPr>
          <a:xfrm>
            <a:off x="352158" y="1761723"/>
            <a:ext cx="221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356125" y="5299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2"/>
          </p:nvPr>
        </p:nvSpPr>
        <p:spPr>
          <a:xfrm>
            <a:off x="356125" y="113292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3"/>
          </p:nvPr>
        </p:nvSpPr>
        <p:spPr>
          <a:xfrm>
            <a:off x="7471550" y="2538000"/>
            <a:ext cx="1164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 idx="4"/>
          </p:nvPr>
        </p:nvSpPr>
        <p:spPr>
          <a:xfrm>
            <a:off x="6872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title" idx="5"/>
          </p:nvPr>
        </p:nvSpPr>
        <p:spPr>
          <a:xfrm>
            <a:off x="117107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title" idx="6"/>
          </p:nvPr>
        </p:nvSpPr>
        <p:spPr>
          <a:xfrm>
            <a:off x="2273413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7"/>
          </p:nvPr>
        </p:nvSpPr>
        <p:spPr>
          <a:xfrm>
            <a:off x="343272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title" idx="8"/>
          </p:nvPr>
        </p:nvSpPr>
        <p:spPr>
          <a:xfrm>
            <a:off x="45635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 idx="9"/>
          </p:nvPr>
        </p:nvSpPr>
        <p:spPr>
          <a:xfrm>
            <a:off x="569437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">
  <p:cSld name="BIG_NUMBER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0" y="340350"/>
            <a:ext cx="91440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 idx="3"/>
          </p:nvPr>
        </p:nvSpPr>
        <p:spPr>
          <a:xfrm>
            <a:off x="348925" y="171637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 idx="4"/>
          </p:nvPr>
        </p:nvSpPr>
        <p:spPr>
          <a:xfrm>
            <a:off x="348925" y="23193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1180675" y="120937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1180675" y="12093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title" idx="5"/>
          </p:nvPr>
        </p:nvSpPr>
        <p:spPr>
          <a:xfrm>
            <a:off x="3465900" y="171637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6"/>
          </p:nvPr>
        </p:nvSpPr>
        <p:spPr>
          <a:xfrm>
            <a:off x="3465900" y="23193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4297650" y="120937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4297650" y="12093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7"/>
          </p:nvPr>
        </p:nvSpPr>
        <p:spPr>
          <a:xfrm>
            <a:off x="6582875" y="171637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8"/>
          </p:nvPr>
        </p:nvSpPr>
        <p:spPr>
          <a:xfrm>
            <a:off x="6582875" y="23193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7414625" y="120937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7414625" y="12093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9"/>
          </p:nvPr>
        </p:nvSpPr>
        <p:spPr>
          <a:xfrm>
            <a:off x="348925" y="361497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13"/>
          </p:nvPr>
        </p:nvSpPr>
        <p:spPr>
          <a:xfrm>
            <a:off x="348925" y="42179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1180675" y="310797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1180675" y="3107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14"/>
          </p:nvPr>
        </p:nvSpPr>
        <p:spPr>
          <a:xfrm>
            <a:off x="3465900" y="361497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15"/>
          </p:nvPr>
        </p:nvSpPr>
        <p:spPr>
          <a:xfrm>
            <a:off x="3465900" y="42179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297650" y="310797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4297650" y="3107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6"/>
          </p:nvPr>
        </p:nvSpPr>
        <p:spPr>
          <a:xfrm>
            <a:off x="6582875" y="361497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7"/>
          </p:nvPr>
        </p:nvSpPr>
        <p:spPr>
          <a:xfrm>
            <a:off x="6582875" y="42179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7414625" y="310797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7414625" y="3107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peaker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674100" y="0"/>
            <a:ext cx="4470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 de la ponente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2075" y="7380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62075" y="15208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19" name="Google Shape;19;p3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20" name="Google Shape;20;p3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432;p26">
            <a:extLst>
              <a:ext uri="{FF2B5EF4-FFF2-40B4-BE49-F238E27FC236}">
                <a16:creationId xmlns:a16="http://schemas.microsoft.com/office/drawing/2014/main" id="{6F078280-2F71-4FED-BCD6-8994437A2A7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tems" type="blank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6" name="Google Shape;306;p21"/>
          <p:cNvPicPr preferRelativeResize="0"/>
          <p:nvPr/>
        </p:nvPicPr>
        <p:blipFill rotWithShape="1">
          <a:blip r:embed="rId2">
            <a:alphaModFix/>
          </a:blip>
          <a:srcRect t="17246" r="1390" b="20151"/>
          <a:stretch/>
        </p:blipFill>
        <p:spPr>
          <a:xfrm>
            <a:off x="2647625" y="1350050"/>
            <a:ext cx="3848751" cy="2443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1"/>
          <p:cNvCxnSpPr/>
          <p:nvPr/>
        </p:nvCxnSpPr>
        <p:spPr>
          <a:xfrm>
            <a:off x="1996700" y="1887875"/>
            <a:ext cx="1497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8" name="Google Shape;308;p21"/>
          <p:cNvCxnSpPr/>
          <p:nvPr/>
        </p:nvCxnSpPr>
        <p:spPr>
          <a:xfrm>
            <a:off x="1701750" y="3600975"/>
            <a:ext cx="1497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9" name="Google Shape;309;p21"/>
          <p:cNvCxnSpPr/>
          <p:nvPr/>
        </p:nvCxnSpPr>
        <p:spPr>
          <a:xfrm>
            <a:off x="5445550" y="2466475"/>
            <a:ext cx="1497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0" name="Google Shape;310;p21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title"/>
          </p:nvPr>
        </p:nvSpPr>
        <p:spPr>
          <a:xfrm>
            <a:off x="100400" y="1552125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  <a:defRPr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title" idx="3"/>
          </p:nvPr>
        </p:nvSpPr>
        <p:spPr>
          <a:xfrm>
            <a:off x="100400" y="2155100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602400" y="96892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"/>
          <p:cNvSpPr txBox="1"/>
          <p:nvPr/>
        </p:nvSpPr>
        <p:spPr>
          <a:xfrm>
            <a:off x="602400" y="9689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title" idx="4"/>
          </p:nvPr>
        </p:nvSpPr>
        <p:spPr>
          <a:xfrm>
            <a:off x="100400" y="3469425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  <a:defRPr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title" idx="5"/>
          </p:nvPr>
        </p:nvSpPr>
        <p:spPr>
          <a:xfrm>
            <a:off x="100400" y="4072400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602400" y="288622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602400" y="2886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title" idx="6"/>
          </p:nvPr>
        </p:nvSpPr>
        <p:spPr>
          <a:xfrm>
            <a:off x="7066175" y="2218388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  <a:defRPr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title" idx="7"/>
          </p:nvPr>
        </p:nvSpPr>
        <p:spPr>
          <a:xfrm>
            <a:off x="7066175" y="2821363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7568175" y="1635188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7568175" y="16351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">
  <p:cSld name="BLANK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25" name="Google Shape;325;p22"/>
          <p:cNvCxnSpPr/>
          <p:nvPr/>
        </p:nvCxnSpPr>
        <p:spPr>
          <a:xfrm>
            <a:off x="838000" y="203525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2"/>
          <p:cNvCxnSpPr/>
          <p:nvPr/>
        </p:nvCxnSpPr>
        <p:spPr>
          <a:xfrm>
            <a:off x="838000" y="177290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2"/>
          <p:cNvCxnSpPr/>
          <p:nvPr/>
        </p:nvCxnSpPr>
        <p:spPr>
          <a:xfrm>
            <a:off x="838000" y="151195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2"/>
          <p:cNvCxnSpPr/>
          <p:nvPr/>
        </p:nvCxnSpPr>
        <p:spPr>
          <a:xfrm>
            <a:off x="838000" y="125100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838000" y="99005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838000" y="72910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22"/>
          <p:cNvSpPr txBox="1"/>
          <p:nvPr/>
        </p:nvSpPr>
        <p:spPr>
          <a:xfrm>
            <a:off x="215550" y="191330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01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215550" y="165095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02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215550" y="139000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03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215550" y="112905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04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15550" y="86810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05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15550" y="60715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06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907600" y="1511946"/>
            <a:ext cx="147600" cy="5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1100450" y="1705899"/>
            <a:ext cx="147600" cy="3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1531575" y="990054"/>
            <a:ext cx="147600" cy="10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1724425" y="1377588"/>
            <a:ext cx="147600" cy="65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2155550" y="1206726"/>
            <a:ext cx="147600" cy="82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2348400" y="1513899"/>
            <a:ext cx="147600" cy="52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2779525" y="1842026"/>
            <a:ext cx="147600" cy="19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2972375" y="1913599"/>
            <a:ext cx="147600" cy="1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3403500" y="1641501"/>
            <a:ext cx="147600" cy="3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3596350" y="1787411"/>
            <a:ext cx="147600" cy="2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838000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2018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1457044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2019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2076088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2020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2695131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2021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3314175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2022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919050" y="2414950"/>
            <a:ext cx="123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This is the legend</a:t>
            </a:r>
            <a:endParaRPr sz="1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771450" y="2505550"/>
            <a:ext cx="147600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2552725" y="2436750"/>
            <a:ext cx="1310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This is the legend</a:t>
            </a:r>
            <a:endParaRPr sz="1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405125" y="2527350"/>
            <a:ext cx="147600" cy="1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 rot="-5400000">
            <a:off x="5240350" y="280447"/>
            <a:ext cx="263100" cy="10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4849450" y="680950"/>
            <a:ext cx="104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8" name="Google Shape;358;p22"/>
          <p:cNvSpPr/>
          <p:nvPr/>
        </p:nvSpPr>
        <p:spPr>
          <a:xfrm rot="-5400000">
            <a:off x="6145326" y="414700"/>
            <a:ext cx="263100" cy="7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5888675" y="68095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0" name="Google Shape;360;p22"/>
          <p:cNvSpPr/>
          <p:nvPr/>
        </p:nvSpPr>
        <p:spPr>
          <a:xfrm rot="-5400000">
            <a:off x="5382400" y="524122"/>
            <a:ext cx="263100" cy="13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4849450" y="1066678"/>
            <a:ext cx="1329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p22"/>
          <p:cNvSpPr/>
          <p:nvPr/>
        </p:nvSpPr>
        <p:spPr>
          <a:xfrm rot="-5400000">
            <a:off x="6533437" y="694825"/>
            <a:ext cx="263100" cy="9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171187" y="1066678"/>
            <a:ext cx="697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22"/>
          <p:cNvSpPr/>
          <p:nvPr/>
        </p:nvSpPr>
        <p:spPr>
          <a:xfrm rot="-5400000">
            <a:off x="5140750" y="1151497"/>
            <a:ext cx="263100" cy="84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4849450" y="1452406"/>
            <a:ext cx="845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22"/>
          <p:cNvSpPr/>
          <p:nvPr/>
        </p:nvSpPr>
        <p:spPr>
          <a:xfrm rot="-5400000">
            <a:off x="5873311" y="1260100"/>
            <a:ext cx="263100" cy="62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5690597" y="1452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8" name="Google Shape;368;p22"/>
          <p:cNvSpPr/>
          <p:nvPr/>
        </p:nvSpPr>
        <p:spPr>
          <a:xfrm rot="-5400000">
            <a:off x="5528750" y="1144072"/>
            <a:ext cx="263100" cy="16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4844300" y="1838133"/>
            <a:ext cx="1632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0" name="Google Shape;370;p22"/>
          <p:cNvSpPr/>
          <p:nvPr/>
        </p:nvSpPr>
        <p:spPr>
          <a:xfrm rot="-5400000">
            <a:off x="6942500" y="1353625"/>
            <a:ext cx="263100" cy="12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6467573" y="1838128"/>
            <a:ext cx="1059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72" name="Google Shape;372;p22"/>
          <p:cNvCxnSpPr/>
          <p:nvPr/>
        </p:nvCxnSpPr>
        <p:spPr>
          <a:xfrm rot="10800000" flipH="1">
            <a:off x="4688225" y="2314233"/>
            <a:ext cx="3457500" cy="1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3" name="Google Shape;373;p22"/>
          <p:cNvSpPr txBox="1"/>
          <p:nvPr/>
        </p:nvSpPr>
        <p:spPr>
          <a:xfrm>
            <a:off x="4578381" y="2457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2021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7680500" y="2457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2022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8140725" y="68095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1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555950" y="189550"/>
            <a:ext cx="3403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Vertical graphic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4818325" y="189550"/>
            <a:ext cx="3403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Horizontal graphic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8140725" y="106667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8140725" y="1452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3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8140725" y="1838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4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55950" y="3167050"/>
            <a:ext cx="3403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635425" y="36467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1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635425" y="41264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2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635425" y="46061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3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5" name="Google Shape;385;p22"/>
          <p:cNvCxnSpPr/>
          <p:nvPr/>
        </p:nvCxnSpPr>
        <p:spPr>
          <a:xfrm>
            <a:off x="635425" y="4064583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2"/>
          <p:cNvCxnSpPr/>
          <p:nvPr/>
        </p:nvCxnSpPr>
        <p:spPr>
          <a:xfrm>
            <a:off x="1520225" y="3505575"/>
            <a:ext cx="0" cy="1497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22"/>
          <p:cNvSpPr txBox="1"/>
          <p:nvPr/>
        </p:nvSpPr>
        <p:spPr>
          <a:xfrm>
            <a:off x="1687375" y="3615813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2018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2833200" y="3615813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2019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1687375" y="41264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767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2833200" y="41264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233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1687375" y="46061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767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2833200" y="46061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233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22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u page">
  <p:cSld name="BLANK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23"/>
          <p:cNvCxnSpPr/>
          <p:nvPr/>
        </p:nvCxnSpPr>
        <p:spPr>
          <a:xfrm>
            <a:off x="3555600" y="1426800"/>
            <a:ext cx="0" cy="2289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3845950" y="1426800"/>
            <a:ext cx="47874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title" idx="2"/>
          </p:nvPr>
        </p:nvSpPr>
        <p:spPr>
          <a:xfrm>
            <a:off x="3845950" y="2314500"/>
            <a:ext cx="4787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8" name="Google Shape;398;p23"/>
          <p:cNvSpPr txBox="1">
            <a:spLocks noGrp="1"/>
          </p:cNvSpPr>
          <p:nvPr>
            <p:ph type="title" idx="3"/>
          </p:nvPr>
        </p:nvSpPr>
        <p:spPr>
          <a:xfrm>
            <a:off x="3845950" y="3074600"/>
            <a:ext cx="47874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title" idx="4"/>
          </p:nvPr>
        </p:nvSpPr>
        <p:spPr>
          <a:xfrm>
            <a:off x="3845950" y="3414800"/>
            <a:ext cx="47874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400" name="Google Shape;40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47238"/>
            <a:ext cx="3581726" cy="384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225" y="4812498"/>
            <a:ext cx="959700" cy="1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73CD0B22-5BE2-493A-937E-8AE80CBC23E7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">
  <p:cSld name="CUSTOM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1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42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884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565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4" y="1144802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3906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5248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5" y="1680003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6590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6594" y="1144802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26594" y="2932957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26594" y="2336905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26594" y="1740853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95349" y="1144802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07931" y="60960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01226" y="60960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26596" y="352901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7200" y="2215219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83" y="1144806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489271" y="60960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926585" y="4064202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8270610" y="609600"/>
            <a:ext cx="354365" cy="35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886525" y="2151750"/>
            <a:ext cx="44442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rPr>
              <a:t>Anfitrionas: Hablemos de tecnología W4TT</a:t>
            </a:r>
            <a:endParaRPr sz="2500" b="1">
              <a:solidFill>
                <a:srgbClr val="513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555600" y="1426800"/>
            <a:ext cx="0" cy="2289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36940"/>
          <a:stretch/>
        </p:blipFill>
        <p:spPr>
          <a:xfrm>
            <a:off x="0" y="1358133"/>
            <a:ext cx="3581726" cy="2427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4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31" name="Google Shape;31;p4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4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4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5" name="Google Shape;35;p4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E07CAD72-B302-4596-8322-D9355B09896C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60000" y="325800"/>
            <a:ext cx="7728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/>
          </p:nvPr>
        </p:nvSpPr>
        <p:spPr>
          <a:xfrm>
            <a:off x="568775" y="1055075"/>
            <a:ext cx="510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728362" y="144867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568775" y="2064775"/>
            <a:ext cx="510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5"/>
          </p:nvPr>
        </p:nvSpPr>
        <p:spPr>
          <a:xfrm>
            <a:off x="728362" y="245837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6"/>
          </p:nvPr>
        </p:nvSpPr>
        <p:spPr>
          <a:xfrm>
            <a:off x="568775" y="3074475"/>
            <a:ext cx="510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/>
          </p:nvPr>
        </p:nvSpPr>
        <p:spPr>
          <a:xfrm>
            <a:off x="728362" y="346807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45" name="Google Shape;45;p5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46" name="Google Shape;46;p5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0" name="Google Shape;50;p5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B974979B-407B-4392-B5EC-7D84492DB659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358">
          <p15:clr>
            <a:srgbClr val="FA7B17"/>
          </p15:clr>
        </p15:guide>
        <p15:guide id="4" pos="2835">
          <p15:clr>
            <a:srgbClr val="FA7B17"/>
          </p15:clr>
        </p15:guide>
        <p15:guide id="5" pos="2948">
          <p15:clr>
            <a:srgbClr val="FA7B17"/>
          </p15:clr>
        </p15:guide>
        <p15:guide id="6" orient="horz" pos="66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ry">
  <p:cSld name="CUSTOM_4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60000" y="325800"/>
            <a:ext cx="7728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 idx="2"/>
          </p:nvPr>
        </p:nvSpPr>
        <p:spPr>
          <a:xfrm>
            <a:off x="360000" y="1112475"/>
            <a:ext cx="4143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None/>
              <a:defRPr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 idx="3"/>
          </p:nvPr>
        </p:nvSpPr>
        <p:spPr>
          <a:xfrm>
            <a:off x="601650" y="1833575"/>
            <a:ext cx="4143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 idx="4"/>
          </p:nvPr>
        </p:nvSpPr>
        <p:spPr>
          <a:xfrm>
            <a:off x="601650" y="2249875"/>
            <a:ext cx="41439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 idx="5"/>
          </p:nvPr>
        </p:nvSpPr>
        <p:spPr>
          <a:xfrm>
            <a:off x="601650" y="2789775"/>
            <a:ext cx="4143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 idx="6"/>
          </p:nvPr>
        </p:nvSpPr>
        <p:spPr>
          <a:xfrm>
            <a:off x="601650" y="3206075"/>
            <a:ext cx="41439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7"/>
          </p:nvPr>
        </p:nvSpPr>
        <p:spPr>
          <a:xfrm>
            <a:off x="4769950" y="1112475"/>
            <a:ext cx="4143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None/>
              <a:defRPr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8"/>
          </p:nvPr>
        </p:nvSpPr>
        <p:spPr>
          <a:xfrm>
            <a:off x="5011600" y="1833575"/>
            <a:ext cx="4143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title" idx="9"/>
          </p:nvPr>
        </p:nvSpPr>
        <p:spPr>
          <a:xfrm>
            <a:off x="5011600" y="2249875"/>
            <a:ext cx="41439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13"/>
          </p:nvPr>
        </p:nvSpPr>
        <p:spPr>
          <a:xfrm>
            <a:off x="5011600" y="2789775"/>
            <a:ext cx="4143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14"/>
          </p:nvPr>
        </p:nvSpPr>
        <p:spPr>
          <a:xfrm>
            <a:off x="5011600" y="3206075"/>
            <a:ext cx="41439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65" name="Google Shape;65;p6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6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6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9" name="Google Shape;69;p6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ED5BB3E3-FE67-4301-83BF-5C66466E7B91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x">
  <p:cSld name="TITLE_AND_BODY">
    <p:bg>
      <p:bgPr>
        <a:solidFill>
          <a:srgbClr val="F3F3F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2535600" y="535350"/>
            <a:ext cx="4072800" cy="407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 title="01"/>
          <p:cNvSpPr txBox="1">
            <a:spLocks noGrp="1"/>
          </p:cNvSpPr>
          <p:nvPr>
            <p:ph type="title"/>
          </p:nvPr>
        </p:nvSpPr>
        <p:spPr>
          <a:xfrm>
            <a:off x="107025" y="2492620"/>
            <a:ext cx="9246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74" name="Google Shape;74;p7" title="01"/>
          <p:cNvSpPr txBox="1">
            <a:spLocks noGrp="1"/>
          </p:cNvSpPr>
          <p:nvPr>
            <p:ph type="title" idx="2"/>
          </p:nvPr>
        </p:nvSpPr>
        <p:spPr>
          <a:xfrm>
            <a:off x="107025" y="1968000"/>
            <a:ext cx="9246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2000"/>
              <a:buFont typeface="Lato"/>
              <a:buNone/>
              <a:defRPr sz="2000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75" name="Google Shape;75;p7" title="01"/>
          <p:cNvSpPr txBox="1">
            <a:spLocks noGrp="1"/>
          </p:cNvSpPr>
          <p:nvPr>
            <p:ph type="title" idx="3"/>
          </p:nvPr>
        </p:nvSpPr>
        <p:spPr>
          <a:xfrm>
            <a:off x="0" y="863325"/>
            <a:ext cx="92460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4000"/>
              <a:buFont typeface="Lato"/>
              <a:buNone/>
              <a:defRPr sz="4000" b="1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imple" userDrawn="1">
  <p:cSld name="CUSTOM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360000" y="369475"/>
            <a:ext cx="79332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81" name="Google Shape;81;p8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8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8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5" name="Google Shape;85;p8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9A4566FA-5B5C-4D34-A253-ABCFBEAF851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12F2791-6549-3B4C-9A31-AB0279DE4D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3" y="1081946"/>
            <a:ext cx="7932837" cy="235320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+ photo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374225" y="2525025"/>
            <a:ext cx="19401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 idx="2"/>
          </p:nvPr>
        </p:nvSpPr>
        <p:spPr>
          <a:xfrm>
            <a:off x="374225" y="20552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6725" y="757725"/>
            <a:ext cx="1405800" cy="129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737426" y="868176"/>
            <a:ext cx="1202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4"/>
          </p:nvPr>
        </p:nvSpPr>
        <p:spPr>
          <a:xfrm>
            <a:off x="3601950" y="2525025"/>
            <a:ext cx="19401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5"/>
          </p:nvPr>
        </p:nvSpPr>
        <p:spPr>
          <a:xfrm>
            <a:off x="3601950" y="20552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9"/>
          <p:cNvSpPr/>
          <p:nvPr/>
        </p:nvSpPr>
        <p:spPr>
          <a:xfrm>
            <a:off x="3834450" y="757725"/>
            <a:ext cx="1405800" cy="129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3965151" y="868176"/>
            <a:ext cx="1202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 idx="6"/>
          </p:nvPr>
        </p:nvSpPr>
        <p:spPr>
          <a:xfrm>
            <a:off x="6829675" y="2479625"/>
            <a:ext cx="19401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 idx="7"/>
          </p:nvPr>
        </p:nvSpPr>
        <p:spPr>
          <a:xfrm>
            <a:off x="6829675" y="20098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9"/>
          <p:cNvSpPr/>
          <p:nvPr/>
        </p:nvSpPr>
        <p:spPr>
          <a:xfrm>
            <a:off x="7062175" y="712325"/>
            <a:ext cx="1405800" cy="129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7192876" y="822776"/>
            <a:ext cx="1202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103" name="Google Shape;103;p9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9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9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7" name="Google Shape;107;p9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B3FF974B-B296-432C-8B3D-589CC111F580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+ photo">
  <p:cSld name="TITLE_AND_TWO_COLUMNS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680525" y="3013035"/>
            <a:ext cx="35286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title" idx="3"/>
          </p:nvPr>
        </p:nvSpPr>
        <p:spPr>
          <a:xfrm>
            <a:off x="680525" y="2543235"/>
            <a:ext cx="340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0"/>
          <p:cNvSpPr/>
          <p:nvPr/>
        </p:nvSpPr>
        <p:spPr>
          <a:xfrm>
            <a:off x="1474700" y="726346"/>
            <a:ext cx="1870800" cy="1726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1648634" y="873332"/>
            <a:ext cx="1600200" cy="1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 idx="4"/>
          </p:nvPr>
        </p:nvSpPr>
        <p:spPr>
          <a:xfrm>
            <a:off x="4983475" y="3010100"/>
            <a:ext cx="35286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5"/>
          </p:nvPr>
        </p:nvSpPr>
        <p:spPr>
          <a:xfrm>
            <a:off x="4983475" y="2540300"/>
            <a:ext cx="340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0"/>
          <p:cNvSpPr/>
          <p:nvPr/>
        </p:nvSpPr>
        <p:spPr>
          <a:xfrm>
            <a:off x="5777650" y="723411"/>
            <a:ext cx="1870800" cy="1726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5951584" y="870398"/>
            <a:ext cx="1600200" cy="1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>
            <a:off x="-6778" y="4610006"/>
            <a:ext cx="9144000" cy="552459"/>
            <a:chOff x="-6778" y="4610006"/>
            <a:chExt cx="9144000" cy="552459"/>
          </a:xfrm>
        </p:grpSpPr>
        <p:sp>
          <p:nvSpPr>
            <p:cNvPr id="121" name="Google Shape;121;p10"/>
            <p:cNvSpPr/>
            <p:nvPr/>
          </p:nvSpPr>
          <p:spPr>
            <a:xfrm>
              <a:off x="-6778" y="4619686"/>
              <a:ext cx="9144000" cy="533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 txBox="1"/>
            <p:nvPr/>
          </p:nvSpPr>
          <p:spPr>
            <a:xfrm>
              <a:off x="5749900" y="4619686"/>
              <a:ext cx="13308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s" sz="11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W4TT #anfitrionasw4tt</a:t>
              </a:r>
              <a:endPara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900850" y="4610536"/>
              <a:ext cx="2980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Women for Technical Talks W4TT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0"/>
            <p:cNvSpPr txBox="1"/>
            <p:nvPr/>
          </p:nvSpPr>
          <p:spPr>
            <a:xfrm>
              <a:off x="3326800" y="4610536"/>
              <a:ext cx="2423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b="1">
                  <a:solidFill>
                    <a:schemeClr val="accent1"/>
                  </a:solidFill>
                  <a:highlight>
                    <a:srgbClr val="F3F6F8"/>
                  </a:highlight>
                  <a:latin typeface="Lato"/>
                  <a:ea typeface="Lato"/>
                  <a:cs typeface="Lato"/>
                  <a:sym typeface="Lato"/>
                </a:rPr>
                <a:t> https://women4tt.blogspot.com</a:t>
              </a:r>
              <a:endParaRPr sz="1100" b="1">
                <a:solidFill>
                  <a:schemeClr val="accent1"/>
                </a:solidFill>
                <a:highlight>
                  <a:srgbClr val="F3F6F8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2">
              <a:alphaModFix/>
            </a:blip>
            <a:srcRect l="19005" t="6175" r="22080" b="37530"/>
            <a:stretch/>
          </p:blipFill>
          <p:spPr>
            <a:xfrm>
              <a:off x="262075" y="4610006"/>
              <a:ext cx="538002" cy="552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8225" y="4812498"/>
              <a:ext cx="959700" cy="147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432;p26">
            <a:extLst>
              <a:ext uri="{FF2B5EF4-FFF2-40B4-BE49-F238E27FC236}">
                <a16:creationId xmlns:a16="http://schemas.microsoft.com/office/drawing/2014/main" id="{9EFC1AB8-F956-452A-A3B3-646E1BA519C0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475" y="4707297"/>
            <a:ext cx="816275" cy="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2835">
          <p15:clr>
            <a:srgbClr val="FA7B17"/>
          </p15:clr>
        </p15:guide>
        <p15:guide id="3" pos="235">
          <p15:clr>
            <a:srgbClr val="FA7B17"/>
          </p15:clr>
        </p15:guide>
        <p15:guide id="4" orient="horz" pos="121">
          <p15:clr>
            <a:srgbClr val="FA7B17"/>
          </p15:clr>
        </p15:guide>
        <p15:guide id="5" orient="horz" pos="45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91328A-D637-2A48-A902-7EF721A3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B80572-A182-D643-8BEE-8A226CE1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DA2-82FB-FB41-8386-29CE3E66B6C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AFCCCB-C566-8D4E-8C7B-FC21CD0B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785378-55FF-E94F-80F4-CB988D0E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B2C7F-424F-4543-BD57-74B819AF5E33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7E7B398-11B7-B145-A73A-439A6163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70" b="0" i="0" u="none" strike="noStrike" cap="none">
          <a:solidFill>
            <a:schemeClr val="accent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28600" marR="0" lvl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baseline="0">
          <a:solidFill>
            <a:srgbClr val="000000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L="685800" marR="0" lvl="1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u="none" strike="noStrike" cap="none">
          <a:solidFill>
            <a:srgbClr val="000000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2pPr>
      <a:lvl3pPr marL="1143000" marR="0" lvl="2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100" b="0" i="0" u="none" strike="noStrike" cap="none">
          <a:solidFill>
            <a:srgbClr val="000000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3pPr>
      <a:lvl4pPr marL="1600200" marR="0" lvl="3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b="0" i="0" u="none" strike="noStrike" cap="none">
          <a:solidFill>
            <a:srgbClr val="000000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4pPr>
      <a:lvl5pPr marL="2057400" marR="0" lvl="4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900" b="0" i="0" u="none" strike="noStrike" cap="none">
          <a:solidFill>
            <a:srgbClr val="000000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5pPr>
      <a:lvl6pPr marL="285750" marR="0" lvl="5" indent="-285750" algn="l" rtl="0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ursos.biist.pro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www.linkedin.com/in/dhania-mamodal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/>
        </p:nvSpPr>
        <p:spPr>
          <a:xfrm>
            <a:off x="3886525" y="2151750"/>
            <a:ext cx="44442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rPr>
              <a:t>Anfitrionas: Hablemos de tecnología W4TT</a:t>
            </a:r>
            <a:endParaRPr sz="2500" b="1" dirty="0">
              <a:solidFill>
                <a:srgbClr val="513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26"/>
          <p:cNvCxnSpPr/>
          <p:nvPr/>
        </p:nvCxnSpPr>
        <p:spPr>
          <a:xfrm>
            <a:off x="3555600" y="1426800"/>
            <a:ext cx="0" cy="2289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>
            <a:spLocks noGrp="1"/>
          </p:cNvSpPr>
          <p:nvPr>
            <p:ph type="title"/>
          </p:nvPr>
        </p:nvSpPr>
        <p:spPr>
          <a:xfrm>
            <a:off x="262075" y="738050"/>
            <a:ext cx="36984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Dhania Mamodaly</a:t>
            </a:r>
            <a:endParaRPr dirty="0"/>
          </a:p>
        </p:txBody>
      </p:sp>
      <p:sp>
        <p:nvSpPr>
          <p:cNvPr id="438" name="Google Shape;438;p27"/>
          <p:cNvSpPr txBox="1">
            <a:spLocks noGrp="1"/>
          </p:cNvSpPr>
          <p:nvPr>
            <p:ph type="title" idx="2"/>
          </p:nvPr>
        </p:nvSpPr>
        <p:spPr>
          <a:xfrm>
            <a:off x="262075" y="1056449"/>
            <a:ext cx="3838438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Consultora Power BI en Capgemini</a:t>
            </a:r>
            <a:br>
              <a:rPr lang="es-ES" dirty="0">
                <a:solidFill>
                  <a:schemeClr val="accent1"/>
                </a:solidFill>
              </a:rPr>
            </a:br>
            <a:r>
              <a:rPr lang="es-ES" dirty="0">
                <a:solidFill>
                  <a:schemeClr val="accent1"/>
                </a:solidFill>
              </a:rPr>
              <a:t>Formadora Power BI en freelance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erson wearing a dress&#10;&#10;Description automatically generated">
            <a:extLst>
              <a:ext uri="{FF2B5EF4-FFF2-40B4-BE49-F238E27FC236}">
                <a16:creationId xmlns:a16="http://schemas.microsoft.com/office/drawing/2014/main" id="{C93F744A-B612-4BF4-9901-89B6B327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03"/>
          <a:stretch/>
        </p:blipFill>
        <p:spPr>
          <a:xfrm>
            <a:off x="5343526" y="614658"/>
            <a:ext cx="3219000" cy="332184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ECF204C-4535-4FA6-BF1E-A86018424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11" y="2344724"/>
            <a:ext cx="251852" cy="257449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B4988CC-4991-4EDA-800F-4389BB8D1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3" y="2679932"/>
            <a:ext cx="290089" cy="32145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6E76314-F946-40A2-A2AC-5BAB0DBBA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01" y="1978401"/>
            <a:ext cx="456497" cy="256780"/>
          </a:xfrm>
          <a:prstGeom prst="rect">
            <a:avLst/>
          </a:prstGeom>
        </p:spPr>
      </p:pic>
      <p:sp>
        <p:nvSpPr>
          <p:cNvPr id="14" name="Google Shape;438;p27">
            <a:extLst>
              <a:ext uri="{FF2B5EF4-FFF2-40B4-BE49-F238E27FC236}">
                <a16:creationId xmlns:a16="http://schemas.microsoft.com/office/drawing/2014/main" id="{F233A651-99B2-44A0-B15F-24365CF4599F}"/>
              </a:ext>
            </a:extLst>
          </p:cNvPr>
          <p:cNvSpPr txBox="1">
            <a:spLocks/>
          </p:cNvSpPr>
          <p:nvPr/>
        </p:nvSpPr>
        <p:spPr>
          <a:xfrm>
            <a:off x="997077" y="1939011"/>
            <a:ext cx="3103436" cy="335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https://www.linkedin.com/in/dhania-mamodaly/</a:t>
            </a:r>
            <a:endParaRPr lang="es-ES" sz="1050" dirty="0">
              <a:solidFill>
                <a:schemeClr val="accent1"/>
              </a:solidFill>
            </a:endParaRPr>
          </a:p>
        </p:txBody>
      </p:sp>
      <p:sp>
        <p:nvSpPr>
          <p:cNvPr id="12" name="Google Shape;438;p27">
            <a:extLst>
              <a:ext uri="{FF2B5EF4-FFF2-40B4-BE49-F238E27FC236}">
                <a16:creationId xmlns:a16="http://schemas.microsoft.com/office/drawing/2014/main" id="{FD18665E-275A-4D20-BB56-DA39141E219B}"/>
              </a:ext>
            </a:extLst>
          </p:cNvPr>
          <p:cNvSpPr txBox="1">
            <a:spLocks/>
          </p:cNvSpPr>
          <p:nvPr/>
        </p:nvSpPr>
        <p:spPr>
          <a:xfrm>
            <a:off x="997077" y="2296542"/>
            <a:ext cx="3103436" cy="335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>
                <a:solidFill>
                  <a:schemeClr val="accent1"/>
                </a:solidFill>
              </a:rPr>
              <a:t>@Dhania_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F7960-ED01-49AF-A1BB-65DEFB51A19D}"/>
              </a:ext>
            </a:extLst>
          </p:cNvPr>
          <p:cNvSpPr txBox="1"/>
          <p:nvPr/>
        </p:nvSpPr>
        <p:spPr>
          <a:xfrm>
            <a:off x="997077" y="2649518"/>
            <a:ext cx="1814724" cy="2539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dk1"/>
              </a:buClr>
              <a:buSzPts val="1400"/>
              <a:buFont typeface="Lato"/>
              <a:buNone/>
              <a:defRPr sz="105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>
              <a:buSzPts val="1400"/>
              <a:buNone/>
            </a:lvl2pPr>
            <a:lvl3pPr>
              <a:buSzPts val="1400"/>
              <a:buNone/>
            </a:lvl3pPr>
            <a:lvl4pPr>
              <a:buSzPts val="1400"/>
              <a:buNone/>
            </a:lvl4pPr>
            <a:lvl5pPr>
              <a:buSzPts val="1400"/>
              <a:buNone/>
            </a:lvl5pPr>
            <a:lvl6pPr>
              <a:buSzPts val="1400"/>
              <a:buNone/>
            </a:lvl6pPr>
            <a:lvl7pPr>
              <a:buSzPts val="1400"/>
              <a:buNone/>
            </a:lvl7pPr>
            <a:lvl8pPr>
              <a:buSzPts val="1400"/>
              <a:buNone/>
            </a:lvl8pPr>
            <a:lvl9pPr>
              <a:buSzPts val="1400"/>
              <a:buNone/>
            </a:lvl9pPr>
          </a:lstStyle>
          <a:p>
            <a:r>
              <a:rPr lang="es-E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https://cursos.biist.pro/</a:t>
            </a:r>
            <a:endParaRPr lang="es-ES" dirty="0"/>
          </a:p>
        </p:txBody>
      </p:sp>
      <p:sp>
        <p:nvSpPr>
          <p:cNvPr id="19" name="Google Shape;438;p27">
            <a:extLst>
              <a:ext uri="{FF2B5EF4-FFF2-40B4-BE49-F238E27FC236}">
                <a16:creationId xmlns:a16="http://schemas.microsoft.com/office/drawing/2014/main" id="{5AE4010A-5F51-42DB-984A-9E6FB6DC3C28}"/>
              </a:ext>
            </a:extLst>
          </p:cNvPr>
          <p:cNvSpPr txBox="1">
            <a:spLocks/>
          </p:cNvSpPr>
          <p:nvPr/>
        </p:nvSpPr>
        <p:spPr>
          <a:xfrm>
            <a:off x="469244" y="3476344"/>
            <a:ext cx="3838438" cy="5464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>
                <a:solidFill>
                  <a:schemeClr val="tx1"/>
                </a:solidFill>
              </a:rPr>
              <a:t>Analizar sus datos de LinkedIn con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>
            <a:spLocks noGrp="1"/>
          </p:cNvSpPr>
          <p:nvPr>
            <p:ph type="title"/>
          </p:nvPr>
        </p:nvSpPr>
        <p:spPr>
          <a:xfrm>
            <a:off x="360000" y="132915"/>
            <a:ext cx="77289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Agenda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title" idx="3"/>
          </p:nvPr>
        </p:nvSpPr>
        <p:spPr>
          <a:xfrm>
            <a:off x="577250" y="1437606"/>
            <a:ext cx="28503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es el RGPD?</a:t>
            </a:r>
            <a:endParaRPr dirty="0"/>
          </a:p>
        </p:txBody>
      </p:sp>
      <p:sp>
        <p:nvSpPr>
          <p:cNvPr id="448" name="Google Shape;448;p28"/>
          <p:cNvSpPr txBox="1">
            <a:spLocks noGrp="1"/>
          </p:cNvSpPr>
          <p:nvPr>
            <p:ph type="title" idx="5"/>
          </p:nvPr>
        </p:nvSpPr>
        <p:spPr>
          <a:xfrm>
            <a:off x="577250" y="2004906"/>
            <a:ext cx="41439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¿Cómo se trabaja en Power BI?</a:t>
            </a:r>
            <a:endParaRPr dirty="0"/>
          </a:p>
        </p:txBody>
      </p:sp>
      <p:sp>
        <p:nvSpPr>
          <p:cNvPr id="451" name="Google Shape;451;p28"/>
          <p:cNvSpPr txBox="1">
            <a:spLocks noGrp="1"/>
          </p:cNvSpPr>
          <p:nvPr>
            <p:ph type="title" idx="8"/>
          </p:nvPr>
        </p:nvSpPr>
        <p:spPr>
          <a:xfrm>
            <a:off x="4787362" y="1426376"/>
            <a:ext cx="4368138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Conectarse a sus datos de LinkedIn</a:t>
            </a:r>
            <a:endParaRPr dirty="0"/>
          </a:p>
        </p:txBody>
      </p:sp>
      <p:sp>
        <p:nvSpPr>
          <p:cNvPr id="453" name="Google Shape;453;p28"/>
          <p:cNvSpPr txBox="1">
            <a:spLocks noGrp="1"/>
          </p:cNvSpPr>
          <p:nvPr>
            <p:ph type="title" idx="13"/>
          </p:nvPr>
        </p:nvSpPr>
        <p:spPr>
          <a:xfrm>
            <a:off x="4787363" y="1954950"/>
            <a:ext cx="4326325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Limpiar los datos en Power Query</a:t>
            </a:r>
            <a:endParaRPr dirty="0"/>
          </a:p>
        </p:txBody>
      </p:sp>
      <p:sp>
        <p:nvSpPr>
          <p:cNvPr id="23" name="Google Shape;473;p30">
            <a:extLst>
              <a:ext uri="{FF2B5EF4-FFF2-40B4-BE49-F238E27FC236}">
                <a16:creationId xmlns:a16="http://schemas.microsoft.com/office/drawing/2014/main" id="{12D50F9F-6D20-4FB1-86F7-F72FCB39E6FF}"/>
              </a:ext>
            </a:extLst>
          </p:cNvPr>
          <p:cNvSpPr txBox="1">
            <a:spLocks/>
          </p:cNvSpPr>
          <p:nvPr/>
        </p:nvSpPr>
        <p:spPr>
          <a:xfrm>
            <a:off x="4787362" y="919590"/>
            <a:ext cx="4126487" cy="567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None/>
              <a:defRPr sz="18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 dirty="0"/>
              <a:t>Demostraciones</a:t>
            </a:r>
          </a:p>
        </p:txBody>
      </p:sp>
      <p:sp>
        <p:nvSpPr>
          <p:cNvPr id="14" name="Google Shape;473;p30">
            <a:extLst>
              <a:ext uri="{FF2B5EF4-FFF2-40B4-BE49-F238E27FC236}">
                <a16:creationId xmlns:a16="http://schemas.microsoft.com/office/drawing/2014/main" id="{1725B294-9A9F-4035-85DB-108463A39B38}"/>
              </a:ext>
            </a:extLst>
          </p:cNvPr>
          <p:cNvSpPr txBox="1">
            <a:spLocks/>
          </p:cNvSpPr>
          <p:nvPr/>
        </p:nvSpPr>
        <p:spPr>
          <a:xfrm>
            <a:off x="601650" y="939564"/>
            <a:ext cx="4143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None/>
              <a:defRPr sz="18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 dirty="0"/>
              <a:t>Introducción</a:t>
            </a:r>
          </a:p>
        </p:txBody>
      </p:sp>
      <p:sp>
        <p:nvSpPr>
          <p:cNvPr id="28" name="Google Shape;453;p28">
            <a:extLst>
              <a:ext uri="{FF2B5EF4-FFF2-40B4-BE49-F238E27FC236}">
                <a16:creationId xmlns:a16="http://schemas.microsoft.com/office/drawing/2014/main" id="{AC1AEFC0-EDE7-4E8A-A1AA-EAE85AB96419}"/>
              </a:ext>
            </a:extLst>
          </p:cNvPr>
          <p:cNvSpPr txBox="1">
            <a:spLocks/>
          </p:cNvSpPr>
          <p:nvPr/>
        </p:nvSpPr>
        <p:spPr>
          <a:xfrm>
            <a:off x="4787363" y="2483523"/>
            <a:ext cx="4326325" cy="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 dirty="0"/>
              <a:t>Crear un modelo de datos para explorar datos</a:t>
            </a:r>
          </a:p>
        </p:txBody>
      </p:sp>
      <p:sp>
        <p:nvSpPr>
          <p:cNvPr id="15" name="Google Shape;453;p28">
            <a:extLst>
              <a:ext uri="{FF2B5EF4-FFF2-40B4-BE49-F238E27FC236}">
                <a16:creationId xmlns:a16="http://schemas.microsoft.com/office/drawing/2014/main" id="{C692BB81-CCAB-48C6-9938-BDC1E0FD65E9}"/>
              </a:ext>
            </a:extLst>
          </p:cNvPr>
          <p:cNvSpPr txBox="1">
            <a:spLocks/>
          </p:cNvSpPr>
          <p:nvPr/>
        </p:nvSpPr>
        <p:spPr>
          <a:xfrm>
            <a:off x="4787363" y="3012096"/>
            <a:ext cx="4326325" cy="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 dirty="0"/>
              <a:t>Visualizar los datos en un informe Power BI</a:t>
            </a: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AE6344C1-4957-4EE1-8F02-DE289B348053}"/>
              </a:ext>
            </a:extLst>
          </p:cNvPr>
          <p:cNvSpPr txBox="1">
            <a:spLocks/>
          </p:cNvSpPr>
          <p:nvPr/>
        </p:nvSpPr>
        <p:spPr>
          <a:xfrm>
            <a:off x="4787363" y="3540670"/>
            <a:ext cx="4326325" cy="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 dirty="0"/>
              <a:t>Cuidar el diseño en Power BI</a:t>
            </a:r>
          </a:p>
        </p:txBody>
      </p:sp>
      <p:pic>
        <p:nvPicPr>
          <p:cNvPr id="17" name="Google Shape;495;p31">
            <a:extLst>
              <a:ext uri="{FF2B5EF4-FFF2-40B4-BE49-F238E27FC236}">
                <a16:creationId xmlns:a16="http://schemas.microsoft.com/office/drawing/2014/main" id="{D4A0D08E-7ECA-44D1-8AF8-30161240E6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88" y="1525750"/>
            <a:ext cx="206424" cy="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95;p31">
            <a:extLst>
              <a:ext uri="{FF2B5EF4-FFF2-40B4-BE49-F238E27FC236}">
                <a16:creationId xmlns:a16="http://schemas.microsoft.com/office/drawing/2014/main" id="{4BB208F6-46DA-45A8-A061-ED9532B479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06" y="2074970"/>
            <a:ext cx="206424" cy="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95;p31">
            <a:extLst>
              <a:ext uri="{FF2B5EF4-FFF2-40B4-BE49-F238E27FC236}">
                <a16:creationId xmlns:a16="http://schemas.microsoft.com/office/drawing/2014/main" id="{F508D6C1-F540-48FC-8C9E-3CD3780E44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269" y="2591954"/>
            <a:ext cx="206424" cy="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495;p31">
            <a:extLst>
              <a:ext uri="{FF2B5EF4-FFF2-40B4-BE49-F238E27FC236}">
                <a16:creationId xmlns:a16="http://schemas.microsoft.com/office/drawing/2014/main" id="{1208EE56-449B-449A-81C0-40563A9D00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38" y="3117084"/>
            <a:ext cx="206424" cy="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495;p31">
            <a:extLst>
              <a:ext uri="{FF2B5EF4-FFF2-40B4-BE49-F238E27FC236}">
                <a16:creationId xmlns:a16="http://schemas.microsoft.com/office/drawing/2014/main" id="{1E8EBC03-E020-475E-8181-D8E3C926F8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38" y="3645658"/>
            <a:ext cx="206424" cy="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95;p31">
            <a:extLst>
              <a:ext uri="{FF2B5EF4-FFF2-40B4-BE49-F238E27FC236}">
                <a16:creationId xmlns:a16="http://schemas.microsoft.com/office/drawing/2014/main" id="{1004353F-42B0-40EA-9C2B-4448CCC450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6" y="2126204"/>
            <a:ext cx="206424" cy="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95;p31">
            <a:extLst>
              <a:ext uri="{FF2B5EF4-FFF2-40B4-BE49-F238E27FC236}">
                <a16:creationId xmlns:a16="http://schemas.microsoft.com/office/drawing/2014/main" id="{5591D52D-DC0B-4B0B-AD81-32300ED589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6" y="1558904"/>
            <a:ext cx="206424" cy="2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515BFDA-9061-4A12-93F8-BF030130AE9F}"/>
              </a:ext>
            </a:extLst>
          </p:cNvPr>
          <p:cNvSpPr txBox="1"/>
          <p:nvPr/>
        </p:nvSpPr>
        <p:spPr>
          <a:xfrm>
            <a:off x="0" y="4363704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Charla inspirada de este vídeo https://datatale.com.au/linkedin-data-into-power-bi/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FFD775-77F5-B141-B51F-8F69C547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RGPD?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D256270-6A55-3D42-9DE8-43A0C53BB9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3" y="1081946"/>
            <a:ext cx="7932837" cy="3161442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El </a:t>
            </a:r>
            <a:r>
              <a:rPr lang="es-ES" b="1" dirty="0"/>
              <a:t>Reglamento General de Protección de Datos </a:t>
            </a:r>
            <a:r>
              <a:rPr lang="es-ES" dirty="0"/>
              <a:t>es la norma que afecta por igual a las grandes corporaciones y a las </a:t>
            </a:r>
            <a:r>
              <a:rPr lang="es-ES" dirty="0" err="1"/>
              <a:t>micropymes</a:t>
            </a:r>
            <a:r>
              <a:rPr lang="es-ES" dirty="0"/>
              <a:t> —muchas de ellas muy activas en </a:t>
            </a:r>
            <a:r>
              <a:rPr lang="es-ES" b="1" dirty="0"/>
              <a:t>el uso de datos.</a:t>
            </a:r>
          </a:p>
          <a:p>
            <a:pPr algn="l"/>
            <a:endParaRPr lang="es-ES" b="1" dirty="0"/>
          </a:p>
          <a:p>
            <a:pPr algn="l"/>
            <a:r>
              <a:rPr lang="es-ES" dirty="0"/>
              <a:t>Fue de aplicación obligatoria para todas las empresas de la Unión Europea desde el 25 de mayo de 2018, y otorga un </a:t>
            </a:r>
            <a:r>
              <a:rPr lang="es-ES" b="1" dirty="0"/>
              <a:t>mayor control y seguridad a los ciudadanos sobre su información personal en el mundo 2.0.  </a:t>
            </a:r>
          </a:p>
          <a:p>
            <a:pPr algn="l"/>
            <a:endParaRPr lang="es-ES" dirty="0"/>
          </a:p>
          <a:p>
            <a:pPr algn="l"/>
            <a:r>
              <a:rPr lang="es-ES" b="1" dirty="0"/>
              <a:t>El RGPD amplía sus derechos </a:t>
            </a:r>
            <a:r>
              <a:rPr lang="es-ES" dirty="0"/>
              <a:t>a decidir cómo desean que sus datos sean tratados y a cómo quieren recibir información de las empresas. </a:t>
            </a:r>
          </a:p>
          <a:p>
            <a:pPr algn="l"/>
            <a:endParaRPr lang="es-ES" dirty="0"/>
          </a:p>
          <a:p>
            <a:r>
              <a:rPr lang="es-ES" dirty="0"/>
              <a:t>Las empresas deben ofrecer la </a:t>
            </a:r>
            <a:r>
              <a:rPr lang="es-ES" b="1" dirty="0"/>
              <a:t>posibilidad de descargarse los datos personales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360000" y="325800"/>
            <a:ext cx="77289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¿Cómo trabajar en Power BI?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46389DE-7ED6-4FBF-BE8A-08E04554F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64" y="893100"/>
            <a:ext cx="6518672" cy="3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7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360000" y="325800"/>
            <a:ext cx="77289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Power BI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title" idx="2"/>
          </p:nvPr>
        </p:nvSpPr>
        <p:spPr>
          <a:xfrm>
            <a:off x="360000" y="1112475"/>
            <a:ext cx="41439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30"/>
          <p:cNvSpPr txBox="1">
            <a:spLocks noGrp="1"/>
          </p:cNvSpPr>
          <p:nvPr>
            <p:ph type="title" idx="3"/>
          </p:nvPr>
        </p:nvSpPr>
        <p:spPr>
          <a:xfrm>
            <a:off x="601650" y="1833575"/>
            <a:ext cx="41439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4"/>
          </p:nvPr>
        </p:nvSpPr>
        <p:spPr>
          <a:xfrm>
            <a:off x="601650" y="2249875"/>
            <a:ext cx="41439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5"/>
          </p:nvPr>
        </p:nvSpPr>
        <p:spPr>
          <a:xfrm>
            <a:off x="601650" y="2789775"/>
            <a:ext cx="41439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6"/>
          </p:nvPr>
        </p:nvSpPr>
        <p:spPr>
          <a:xfrm>
            <a:off x="601650" y="3206075"/>
            <a:ext cx="41439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 idx="8"/>
          </p:nvPr>
        </p:nvSpPr>
        <p:spPr>
          <a:xfrm>
            <a:off x="5011600" y="1833575"/>
            <a:ext cx="41439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9"/>
          </p:nvPr>
        </p:nvSpPr>
        <p:spPr>
          <a:xfrm>
            <a:off x="5011600" y="2249875"/>
            <a:ext cx="41439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title" idx="13"/>
          </p:nvPr>
        </p:nvSpPr>
        <p:spPr>
          <a:xfrm>
            <a:off x="5011600" y="2789775"/>
            <a:ext cx="41439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30"/>
          <p:cNvSpPr txBox="1">
            <a:spLocks noGrp="1"/>
          </p:cNvSpPr>
          <p:nvPr>
            <p:ph type="title" idx="14"/>
          </p:nvPr>
        </p:nvSpPr>
        <p:spPr>
          <a:xfrm>
            <a:off x="5011600" y="3206075"/>
            <a:ext cx="41439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ED95EF-8507-40EB-A1CC-C6E1AF375B24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4TT">
  <a:themeElements>
    <a:clrScheme name="Simple Light">
      <a:dk1>
        <a:srgbClr val="121212"/>
      </a:dk1>
      <a:lt1>
        <a:srgbClr val="FFFFFF"/>
      </a:lt1>
      <a:dk2>
        <a:srgbClr val="FFFFFF"/>
      </a:dk2>
      <a:lt2>
        <a:srgbClr val="FFFFFF"/>
      </a:lt2>
      <a:accent1>
        <a:srgbClr val="51397F"/>
      </a:accent1>
      <a:accent2>
        <a:srgbClr val="548C9B"/>
      </a:accent2>
      <a:accent3>
        <a:srgbClr val="A0C1B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243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 Light</vt:lpstr>
      <vt:lpstr>Lato</vt:lpstr>
      <vt:lpstr>Lato Hairline</vt:lpstr>
      <vt:lpstr>W4TT</vt:lpstr>
      <vt:lpstr>PowerPoint Presentation</vt:lpstr>
      <vt:lpstr>Dhania Mamodaly</vt:lpstr>
      <vt:lpstr>Agenda</vt:lpstr>
      <vt:lpstr>¿Qué es el RGPD?</vt:lpstr>
      <vt:lpstr>¿Cómo trabajar en Power BI?</vt:lpstr>
      <vt:lpstr>Let’s go to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</dc:creator>
  <cp:lastModifiedBy>Mamodaly, Dhania</cp:lastModifiedBy>
  <cp:revision>31</cp:revision>
  <dcterms:modified xsi:type="dcterms:W3CDTF">2020-11-16T17:00:19Z</dcterms:modified>
</cp:coreProperties>
</file>