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8"/>
  </p:notesMasterIdLst>
  <p:handoutMasterIdLst>
    <p:handoutMasterId r:id="rId19"/>
  </p:handoutMasterIdLst>
  <p:sldIdLst>
    <p:sldId id="256" r:id="rId6"/>
    <p:sldId id="257" r:id="rId7"/>
    <p:sldId id="259" r:id="rId8"/>
    <p:sldId id="271" r:id="rId9"/>
    <p:sldId id="282" r:id="rId10"/>
    <p:sldId id="290" r:id="rId11"/>
    <p:sldId id="291" r:id="rId12"/>
    <p:sldId id="285" r:id="rId13"/>
    <p:sldId id="280" r:id="rId14"/>
    <p:sldId id="283" r:id="rId15"/>
    <p:sldId id="284" r:id="rId16"/>
    <p:sldId id="281" r:id="rId17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LLAVI DHURDE" initials="PD" lastIdx="1" clrIdx="0">
    <p:extLst>
      <p:ext uri="{19B8F6BF-5375-455C-9EA6-DF929625EA0E}">
        <p15:presenceInfo xmlns:p15="http://schemas.microsoft.com/office/powerpoint/2012/main" userId="S-1-5-21-484763869-343818398-682003330-589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8" autoAdjust="0"/>
    <p:restoredTop sz="92895" autoAdjust="0"/>
  </p:normalViewPr>
  <p:slideViewPr>
    <p:cSldViewPr snapToGrid="0">
      <p:cViewPr varScale="1">
        <p:scale>
          <a:sx n="88" d="100"/>
          <a:sy n="88" d="100"/>
        </p:scale>
        <p:origin x="678" y="24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60842" y="2043967"/>
            <a:ext cx="5561624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      WOMEN EMPOWERMENT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013" y="4087008"/>
            <a:ext cx="5556738" cy="221456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Date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27/11/2019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573732-5F66-4140-AE8A-9D30961A6899}"/>
              </a:ext>
            </a:extLst>
          </p:cNvPr>
          <p:cNvSpPr/>
          <p:nvPr/>
        </p:nvSpPr>
        <p:spPr>
          <a:xfrm>
            <a:off x="1360842" y="11037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b="1" dirty="0">
                <a:solidFill>
                  <a:srgbClr val="0070C0"/>
                </a:solidFill>
              </a:rPr>
              <a:t>Gladiator Case Study Presentation</a:t>
            </a:r>
            <a:endParaRPr lang="en-IN" sz="20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E10DD-A7AC-4B7B-84C6-828E14683248}"/>
              </a:ext>
            </a:extLst>
          </p:cNvPr>
          <p:cNvSpPr txBox="1"/>
          <p:nvPr/>
        </p:nvSpPr>
        <p:spPr>
          <a:xfrm>
            <a:off x="5378823" y="3262407"/>
            <a:ext cx="2269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u="sng" dirty="0">
                <a:solidFill>
                  <a:srgbClr val="000000"/>
                </a:solidFill>
                <a:ea typeface="+mj-ea"/>
              </a:rPr>
              <a:t>TEAM:  SHE-UNIT</a:t>
            </a:r>
          </a:p>
          <a:p>
            <a:pPr algn="l"/>
            <a:endParaRPr lang="en-IN" b="1" dirty="0">
              <a:solidFill>
                <a:srgbClr val="000000"/>
              </a:solidFill>
              <a:ea typeface="+mj-ea"/>
            </a:endParaRPr>
          </a:p>
          <a:p>
            <a:pPr algn="l"/>
            <a:r>
              <a:rPr lang="en-IN" b="1" dirty="0">
                <a:solidFill>
                  <a:srgbClr val="000000"/>
                </a:solidFill>
                <a:ea typeface="+mj-ea"/>
              </a:rPr>
              <a:t>SHWETA BHALERAO</a:t>
            </a:r>
            <a:r>
              <a:rPr lang="en-IN" b="1" baseline="0" dirty="0">
                <a:solidFill>
                  <a:srgbClr val="000000"/>
                </a:solidFill>
                <a:ea typeface="+mj-ea"/>
              </a:rPr>
              <a:t> </a:t>
            </a:r>
            <a:r>
              <a:rPr lang="en-IN" baseline="0" dirty="0">
                <a:solidFill>
                  <a:srgbClr val="000000"/>
                </a:solidFill>
                <a:ea typeface="+mj-ea"/>
              </a:rPr>
              <a:t>(TL)</a:t>
            </a:r>
          </a:p>
          <a:p>
            <a:pPr algn="l"/>
            <a:r>
              <a:rPr lang="en-IN" b="1" dirty="0">
                <a:solidFill>
                  <a:srgbClr val="000000"/>
                </a:solidFill>
                <a:ea typeface="+mj-ea"/>
              </a:rPr>
              <a:t>MAYURI SURASE</a:t>
            </a:r>
          </a:p>
          <a:p>
            <a:pPr algn="l"/>
            <a:r>
              <a:rPr lang="en-IN" b="1" baseline="0" dirty="0">
                <a:solidFill>
                  <a:srgbClr val="000000"/>
                </a:solidFill>
                <a:ea typeface="+mj-ea"/>
              </a:rPr>
              <a:t>KOMAL JANWE</a:t>
            </a:r>
          </a:p>
          <a:p>
            <a:pPr algn="l"/>
            <a:r>
              <a:rPr lang="en-IN" b="1" dirty="0">
                <a:solidFill>
                  <a:srgbClr val="000000"/>
                </a:solidFill>
                <a:ea typeface="+mj-ea"/>
              </a:rPr>
              <a:t>ANJALI ROY</a:t>
            </a:r>
          </a:p>
          <a:p>
            <a:pPr algn="l"/>
            <a:endParaRPr lang="en-IN" baseline="0" dirty="0">
              <a:solidFill>
                <a:srgbClr val="00000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3E45A70-ACD2-47B0-8EE1-8EA33BC1D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514" y="929948"/>
            <a:ext cx="7141029" cy="37258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8E863A-38FD-44F2-96B8-A7AD9784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 (SCRUM BOARD)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84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43DFBD-4E59-44E3-B052-B0E02F1B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Empowering one woman means encouraging a house, society and a country to take a step ahead for development.</a:t>
            </a:r>
          </a:p>
          <a:p>
            <a:r>
              <a:rPr lang="en-IN" dirty="0"/>
              <a:t>It’s all about development of our Country as well as  for our Society.</a:t>
            </a:r>
          </a:p>
          <a:p>
            <a:r>
              <a:rPr lang="en-IN" dirty="0"/>
              <a:t>To encourage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“BETI BACHAO BETI  PDHAO” </a:t>
            </a:r>
            <a:r>
              <a:rPr lang="en-IN" dirty="0">
                <a:solidFill>
                  <a:schemeClr val="tx1"/>
                </a:solidFill>
              </a:rPr>
              <a:t>and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“SUKANYA SAMRIDHI YOJANA” </a:t>
            </a:r>
            <a:r>
              <a:rPr lang="en-IN" dirty="0">
                <a:solidFill>
                  <a:schemeClr val="tx1"/>
                </a:solidFill>
              </a:rPr>
              <a:t>schemes.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48D07-57A5-4A3F-9D5E-4EE3CBF8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88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4E3126-09D7-4EC5-AF1D-40B04B3059C6}"/>
              </a:ext>
            </a:extLst>
          </p:cNvPr>
          <p:cNvSpPr txBox="1"/>
          <p:nvPr/>
        </p:nvSpPr>
        <p:spPr>
          <a:xfrm>
            <a:off x="1491344" y="1915887"/>
            <a:ext cx="50836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YOU!!</a:t>
            </a:r>
          </a:p>
          <a:p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</a:t>
            </a:r>
          </a:p>
          <a:p>
            <a:r>
              <a:rPr lang="en-US" sz="24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Majrul  Ansari Sir</a:t>
            </a:r>
          </a:p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Simant Setu Sir </a:t>
            </a:r>
            <a:endParaRPr lang="en-IN" sz="2400" b="1" baseline="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9878" y="1515236"/>
            <a:ext cx="8615227" cy="3725083"/>
          </a:xfrm>
        </p:spPr>
        <p:txBody>
          <a:bodyPr/>
          <a:lstStyle/>
          <a:p>
            <a:r>
              <a:rPr lang="en-US" dirty="0"/>
              <a:t> To </a:t>
            </a:r>
            <a:r>
              <a:rPr lang="en-IN" dirty="0"/>
              <a:t>encourage  and empower women(single/widow/divorce/married/old women) or girl child(poor/orphan).</a:t>
            </a:r>
          </a:p>
          <a:p>
            <a:r>
              <a:rPr lang="en-IN" dirty="0"/>
              <a:t>Empowering women through any ways either by providing employment opportunity , accommodation , education or finance funds.</a:t>
            </a:r>
          </a:p>
          <a:p>
            <a:r>
              <a:rPr lang="en-IN" dirty="0"/>
              <a:t>Encouraging women’s talent and providing  all possible facilities.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9878" y="1485900"/>
            <a:ext cx="7798357" cy="3657600"/>
          </a:xfrm>
        </p:spPr>
        <p:txBody>
          <a:bodyPr/>
          <a:lstStyle/>
          <a:p>
            <a:r>
              <a:rPr lang="en-US" dirty="0"/>
              <a:t>Save and conveniently located accommodation for working women.</a:t>
            </a:r>
          </a:p>
          <a:p>
            <a:r>
              <a:rPr lang="en-US" dirty="0"/>
              <a:t>Day-Care facilities for their childern or elderly people.</a:t>
            </a:r>
          </a:p>
          <a:p>
            <a:r>
              <a:rPr lang="en-US" dirty="0"/>
              <a:t>Urban/Semi Urban/Rural area where employment opportunity for Women exist.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68CE-D321-4C2D-A332-29390638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7B45-5B15-4777-8F73-8426D3E91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828" y="771525"/>
            <a:ext cx="7669266" cy="3848100"/>
          </a:xfrm>
        </p:spPr>
        <p:txBody>
          <a:bodyPr/>
          <a:lstStyle/>
          <a:p>
            <a:r>
              <a:rPr lang="en-IN" dirty="0"/>
              <a:t>The project is aimed to provide schemes initiated by government of India as an Integrated Package of following services to women are: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Economically more viable in the Society.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Must be independent.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To raise the socio-economic status.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To enable self-dependent.	.</a:t>
            </a:r>
          </a:p>
          <a:p>
            <a:r>
              <a:rPr lang="en-IN" dirty="0"/>
              <a:t> This application consist of scheme related to social welfare and financial service for women.</a:t>
            </a:r>
          </a:p>
          <a:p>
            <a:r>
              <a:rPr lang="en-IN" dirty="0"/>
              <a:t>Sukanya Samridhi Yojana: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 It provide saving scheme targeted at parent of girl child.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Encourage for future education and marriage expenses. Sukanya Samridhi  account will be deposit of minimum amount of Rs.1000(till she turns 10).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Small deposit  scheme for girl child as part of ‘BETI BACHAO BETI PADHAO’ campaign.  </a:t>
            </a:r>
          </a:p>
          <a:p>
            <a:pPr marL="342900" indent="-342900">
              <a:buFont typeface="+mj-lt"/>
              <a:buAutoNum type="alphaL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36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provide skill, Employment, Competencies, skills for self employed or Entrepreneur, and Soft skills.</a:t>
            </a:r>
          </a:p>
          <a:p>
            <a:r>
              <a:rPr lang="en-IN" dirty="0"/>
              <a:t>Sectors will be Agriculture, Horticulture, Food processing, Handlooms, Tailoring, Stitching, Embroidery, Handicrafts, Computer/It, Gems &amp; Jewellery.</a:t>
            </a:r>
          </a:p>
          <a:p>
            <a:r>
              <a:rPr lang="en-IN" dirty="0"/>
              <a:t>Eligibility Criteria: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Girl child should be Indian Resident, and if residency status is interim then no interest shall be payable from date of change and account will be closed prematurely.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Girl upto age of 18 years and boy must be age of 5 years may accompany working mother will be provided accomodation.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Working, single, widowed, divorced, seperated , married but her husband or immediate family doesnot reside in same city/area.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AIMs</a:t>
            </a:r>
          </a:p>
        </p:txBody>
      </p:sp>
    </p:spTree>
    <p:extLst>
      <p:ext uri="{BB962C8B-B14F-4D97-AF65-F5344CB8AC3E}">
        <p14:creationId xmlns:p14="http://schemas.microsoft.com/office/powerpoint/2010/main" val="356454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/>
          <a:lstStyle/>
          <a:p>
            <a:r>
              <a:rPr lang="en-IN" dirty="0"/>
              <a:t>FLOW DIAGRAM</a:t>
            </a:r>
          </a:p>
        </p:txBody>
      </p:sp>
      <p:sp>
        <p:nvSpPr>
          <p:cNvPr id="3" name="Flowchart: Terminator 2"/>
          <p:cNvSpPr/>
          <p:nvPr/>
        </p:nvSpPr>
        <p:spPr bwMode="auto">
          <a:xfrm>
            <a:off x="3852809" y="369869"/>
            <a:ext cx="914400" cy="301752"/>
          </a:xfrm>
          <a:prstGeom prst="flowChartTerminator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Arial" pitchFamily="34" charset="0"/>
                <a:ea typeface="+mj-ea"/>
              </a:rPr>
              <a:t>START</a:t>
            </a: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highlight>
                <a:srgbClr val="FFFF00"/>
              </a:highlight>
              <a:latin typeface="Arial" pitchFamily="34" charset="0"/>
              <a:ea typeface="+mj-ea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4310005" y="656775"/>
            <a:ext cx="1" cy="38661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 bwMode="auto">
          <a:xfrm>
            <a:off x="2804845" y="1043391"/>
            <a:ext cx="3010327" cy="626724"/>
          </a:xfrm>
          <a:prstGeom prst="flowChartDecision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Arial" pitchFamily="34" charset="0"/>
                <a:ea typeface="+mj-ea"/>
              </a:rPr>
              <a:t>GET VALIDATED DATA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 bwMode="auto">
          <a:xfrm>
            <a:off x="4310009" y="1670115"/>
            <a:ext cx="0" cy="38014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 bwMode="auto">
          <a:xfrm>
            <a:off x="3246635" y="2029146"/>
            <a:ext cx="2126751" cy="482886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Arial" pitchFamily="34" charset="0"/>
                <a:ea typeface="+mj-ea"/>
              </a:rPr>
              <a:t>FETCH DATA FROM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Arial" pitchFamily="34" charset="0"/>
                <a:ea typeface="+mj-ea"/>
              </a:rPr>
              <a:t>RESPECTIVE TABLE</a:t>
            </a: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highlight>
                <a:srgbClr val="FFFF00"/>
              </a:highlight>
              <a:latin typeface="Arial" pitchFamily="34" charset="0"/>
              <a:ea typeface="+mj-ea"/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 bwMode="auto">
          <a:xfrm>
            <a:off x="4310011" y="2512032"/>
            <a:ext cx="2" cy="34932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ata 10"/>
          <p:cNvSpPr/>
          <p:nvPr/>
        </p:nvSpPr>
        <p:spPr bwMode="auto">
          <a:xfrm>
            <a:off x="3246635" y="2897313"/>
            <a:ext cx="2126751" cy="482886"/>
          </a:xfrm>
          <a:prstGeom prst="flowChartInputOutpu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Arial" pitchFamily="34" charset="0"/>
                <a:ea typeface="+mj-ea"/>
              </a:rPr>
              <a:t>MVC FOR USER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Arial" pitchFamily="34" charset="0"/>
                <a:ea typeface="+mj-ea"/>
              </a:rPr>
              <a:t>AND ADMIN </a:t>
            </a:r>
          </a:p>
        </p:txBody>
      </p:sp>
      <p:cxnSp>
        <p:nvCxnSpPr>
          <p:cNvPr id="13" name="Straight Arrow Connector 12"/>
          <p:cNvCxnSpPr>
            <a:stCxn id="11" idx="4"/>
          </p:cNvCxnSpPr>
          <p:nvPr/>
        </p:nvCxnSpPr>
        <p:spPr bwMode="auto">
          <a:xfrm>
            <a:off x="4310011" y="3380199"/>
            <a:ext cx="2" cy="38014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 bwMode="auto">
          <a:xfrm>
            <a:off x="3390472" y="3760342"/>
            <a:ext cx="1839074" cy="328773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Arial" pitchFamily="34" charset="0"/>
                <a:ea typeface="+mj-ea"/>
              </a:rPr>
              <a:t>DISPLAY THE  DATA</a:t>
            </a:r>
            <a:r>
              <a:rPr kumimoji="0" lang="en-IN" sz="1400" b="0" i="0" u="none" strike="noStrike" cap="none" normalizeH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Arial" pitchFamily="34" charset="0"/>
                <a:ea typeface="+mj-ea"/>
              </a:rPr>
              <a:t> </a:t>
            </a: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highlight>
                <a:srgbClr val="FFFF00"/>
              </a:highlight>
              <a:latin typeface="Arial" pitchFamily="34" charset="0"/>
              <a:ea typeface="+mj-ea"/>
            </a:endParaRPr>
          </a:p>
        </p:txBody>
      </p:sp>
      <p:sp>
        <p:nvSpPr>
          <p:cNvPr id="15" name="Flowchart: Terminator 14"/>
          <p:cNvSpPr/>
          <p:nvPr/>
        </p:nvSpPr>
        <p:spPr bwMode="auto">
          <a:xfrm>
            <a:off x="3780890" y="4448710"/>
            <a:ext cx="1089061" cy="297951"/>
          </a:xfrm>
          <a:prstGeom prst="flowChartTerminator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Arial" pitchFamily="34" charset="0"/>
                <a:ea typeface="+mj-ea"/>
              </a:rPr>
              <a:t>STOP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284320" y="4089115"/>
            <a:ext cx="15412" cy="35959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3"/>
          </p:cNvCxnSpPr>
          <p:nvPr/>
        </p:nvCxnSpPr>
        <p:spPr bwMode="auto">
          <a:xfrm>
            <a:off x="5815172" y="1356753"/>
            <a:ext cx="390419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6205591" y="1356753"/>
            <a:ext cx="0" cy="324093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5" idx="3"/>
          </p:cNvCxnSpPr>
          <p:nvPr/>
        </p:nvCxnSpPr>
        <p:spPr bwMode="auto">
          <a:xfrm flipH="1">
            <a:off x="4869951" y="4597685"/>
            <a:ext cx="1335640" cy="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88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B851-CA5E-4405-B501-13ED0ECE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 DIAGRAM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F0470C-48BA-42F0-90D7-EA078D77A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38" y="738416"/>
            <a:ext cx="8209524" cy="3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5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E13DCB-83D8-43C2-B4AC-81E58F54A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9" y="708917"/>
            <a:ext cx="8615227" cy="4068565"/>
          </a:xfrm>
        </p:spPr>
        <p:txBody>
          <a:bodyPr numCol="2"/>
          <a:lstStyle/>
          <a:p>
            <a:pPr>
              <a:buFont typeface="Wingdings" pitchFamily="2" charset="2"/>
              <a:buChar char="Ø"/>
            </a:pPr>
            <a:r>
              <a:rPr lang="en-IN" dirty="0"/>
              <a:t>Spring Framework- version 5.1.3 Release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Spring-Core 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Spring-Beans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Spring-Context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Spring-jdbc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Spring-orm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Spring-web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Spring-webmvc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Spring-context-support</a:t>
            </a:r>
          </a:p>
          <a:p>
            <a:pPr marL="0" indent="0">
              <a:buNone/>
            </a:pPr>
            <a:endParaRPr lang="en-IN" dirty="0"/>
          </a:p>
          <a:p>
            <a:pPr marL="400050" indent="-400050">
              <a:buFont typeface="+mj-lt"/>
              <a:buAutoNum type="romanUcPeriod"/>
            </a:pPr>
            <a:endParaRPr lang="en-IN" dirty="0"/>
          </a:p>
          <a:p>
            <a:pPr marL="400050" indent="-400050">
              <a:buFont typeface="+mj-lt"/>
              <a:buAutoNum type="romanUcPeriod"/>
            </a:pPr>
            <a:endParaRPr lang="en-IN" dirty="0"/>
          </a:p>
          <a:p>
            <a:pPr marL="400050" indent="-400050">
              <a:buFont typeface="+mj-lt"/>
              <a:buAutoNum type="romanUcPeriod"/>
            </a:pPr>
            <a:endParaRPr lang="en-IN" dirty="0"/>
          </a:p>
          <a:p>
            <a:pPr marL="400050" indent="-400050">
              <a:buFont typeface="+mj-lt"/>
              <a:buAutoNum type="romanUcPeriod"/>
            </a:pPr>
            <a:endParaRPr lang="en-IN" dirty="0"/>
          </a:p>
          <a:p>
            <a:pPr marL="400050" indent="-400050">
              <a:buFont typeface="+mj-lt"/>
              <a:buAutoNum type="romanUcPeriod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OJDBC8-version 19.3.0.0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Junit - version 5.1.3 Release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DBCP2-version 2.7.0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Hibernate-version 5.4.5 Final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Hibernate-core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Mail-version 1.4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Commons-file upload-version 1.4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Servlet-API-version 2.4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JSTL-version1.2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00050" indent="-400050">
              <a:buFont typeface="+mj-lt"/>
              <a:buAutoNum type="romanUcPeriod"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20A31-2482-4FA8-8986-289CC757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&amp; TOOL VERSIONS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46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83BEA0-C46C-4F5D-B2C6-36481C07585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79525" y="109280"/>
            <a:ext cx="674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baseline="0" dirty="0">
                <a:solidFill>
                  <a:srgbClr val="000000"/>
                </a:solidFill>
                <a:ea typeface="+mj-ea"/>
              </a:rPr>
              <a:t>HOME PAGE LAYOUT</a:t>
            </a:r>
            <a:endParaRPr lang="en-IN" sz="2000" b="1" baseline="0" dirty="0">
              <a:solidFill>
                <a:srgbClr val="000000"/>
              </a:solidFill>
              <a:ea typeface="+mj-ea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529F90C-194C-4CAF-ABF6-2A60E4DB3EB1}"/>
              </a:ext>
            </a:extLst>
          </p:cNvPr>
          <p:cNvSpPr/>
          <p:nvPr/>
        </p:nvSpPr>
        <p:spPr bwMode="auto">
          <a:xfrm>
            <a:off x="4131459" y="2648600"/>
            <a:ext cx="502920" cy="274320"/>
          </a:xfrm>
          <a:prstGeom prst="rightArrow">
            <a:avLst/>
          </a:prstGeom>
          <a:solidFill>
            <a:srgbClr val="00000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1" y="566436"/>
            <a:ext cx="4115236" cy="443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EE6848-07DC-435A-858B-74BA6B7B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692" y="638175"/>
            <a:ext cx="4274594" cy="23416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D6FFB3-F215-45AA-B1B5-4C82DB79F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691" y="2979868"/>
            <a:ext cx="4274593" cy="20252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4CFB69-5AF3-45B5-913C-AC905EF89BB8}"/>
              </a:ext>
            </a:extLst>
          </p:cNvPr>
          <p:cNvCxnSpPr/>
          <p:nvPr/>
        </p:nvCxnSpPr>
        <p:spPr bwMode="auto">
          <a:xfrm>
            <a:off x="6550331" y="2420471"/>
            <a:ext cx="43138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56C0CCD-85D2-4D4D-A635-102D0821401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6621610" y="2593459"/>
            <a:ext cx="751942" cy="46311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1211DA0-8995-41CA-81D6-1086E053288B}"/>
              </a:ext>
            </a:extLst>
          </p:cNvPr>
          <p:cNvSpPr/>
          <p:nvPr/>
        </p:nvSpPr>
        <p:spPr bwMode="auto">
          <a:xfrm>
            <a:off x="2194902" y="2007309"/>
            <a:ext cx="892543" cy="452494"/>
          </a:xfrm>
          <a:prstGeom prst="ellipse">
            <a:avLst/>
          </a:prstGeom>
          <a:noFill/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9B1E01-FDDC-440A-803C-87AEA3B68DCA}"/>
              </a:ext>
            </a:extLst>
          </p:cNvPr>
          <p:cNvCxnSpPr/>
          <p:nvPr/>
        </p:nvCxnSpPr>
        <p:spPr bwMode="auto">
          <a:xfrm>
            <a:off x="2556285" y="2007309"/>
            <a:ext cx="1" cy="50846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B65E41-D3AC-4849-BD40-EB2B46CAF4FE}"/>
              </a:ext>
            </a:extLst>
          </p:cNvPr>
          <p:cNvCxnSpPr/>
          <p:nvPr/>
        </p:nvCxnSpPr>
        <p:spPr bwMode="auto">
          <a:xfrm>
            <a:off x="2556285" y="2007309"/>
            <a:ext cx="423583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7D7260-5FA0-4952-8AED-7485EA4F7E05}"/>
              </a:ext>
            </a:extLst>
          </p:cNvPr>
          <p:cNvCxnSpPr/>
          <p:nvPr/>
        </p:nvCxnSpPr>
        <p:spPr bwMode="auto">
          <a:xfrm>
            <a:off x="2979868" y="2007308"/>
            <a:ext cx="0" cy="50846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DB8F69-1BC2-47ED-881E-B6EE03566E82}"/>
              </a:ext>
            </a:extLst>
          </p:cNvPr>
          <p:cNvCxnSpPr/>
          <p:nvPr/>
        </p:nvCxnSpPr>
        <p:spPr bwMode="auto">
          <a:xfrm>
            <a:off x="2556285" y="2515776"/>
            <a:ext cx="423583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724182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http://schemas.microsoft.com/office/2006/documentManagement/types"/>
    <ds:schemaRef ds:uri="http://purl.org/dc/dcmitype/"/>
    <ds:schemaRef ds:uri="71bf3f0a-df54-467d-89c2-87f8d534ba77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24672</TotalTime>
  <Words>418</Words>
  <Application>Microsoft Office PowerPoint</Application>
  <PresentationFormat>On-screen Show (16:9)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 Light</vt:lpstr>
      <vt:lpstr>Symbol</vt:lpstr>
      <vt:lpstr>Times New Roman</vt:lpstr>
      <vt:lpstr>Wingdings</vt:lpstr>
      <vt:lpstr>L&amp;T Infotech</vt:lpstr>
      <vt:lpstr>Custom Design</vt:lpstr>
      <vt:lpstr>       WOMEN EMPOWERMENT</vt:lpstr>
      <vt:lpstr>PROBLEM STATEMENT</vt:lpstr>
      <vt:lpstr>OBJECTIVES</vt:lpstr>
      <vt:lpstr>Abstract  </vt:lpstr>
      <vt:lpstr>MAIN AIMs</vt:lpstr>
      <vt:lpstr>FLOW DIAGRAM</vt:lpstr>
      <vt:lpstr>USECASE DIAGRAM</vt:lpstr>
      <vt:lpstr>TECHNOLOGIES &amp; TOOL VERSIONS</vt:lpstr>
      <vt:lpstr>HOME PAGE LAYOUT</vt:lpstr>
      <vt:lpstr>AGILE METHOD (SCRUM BOARD)</vt:lpstr>
      <vt:lpstr>FUTURE SCOPE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ANJALI ROY</cp:lastModifiedBy>
  <cp:revision>1855</cp:revision>
  <cp:lastPrinted>2015-11-28T12:28:20Z</cp:lastPrinted>
  <dcterms:created xsi:type="dcterms:W3CDTF">2007-05-25T22:38:05Z</dcterms:created>
  <dcterms:modified xsi:type="dcterms:W3CDTF">2019-11-27T03:45:16Z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