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Corbel"/>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gqTY2fLfZhvh5EVWQba7NW+mIz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notesMaster" Target="notesMasters/notesMaster1.xml"/><Relationship Id="rId19" Type="http://schemas.openxmlformats.org/officeDocument/2006/relationships/font" Target="fonts/Corbel-boldItalic.fntdata"/><Relationship Id="rId6" Type="http://schemas.openxmlformats.org/officeDocument/2006/relationships/slide" Target="slides/slide1.xml"/><Relationship Id="rId18" Type="http://schemas.openxmlformats.org/officeDocument/2006/relationships/font" Target="fonts/Corbel-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Before we jump into the 5 things we wish we knew, let’s go back to the basics real quick to make sure we’re all at the same starting point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Making an application adaptable means:</a:t>
            </a:r>
            <a:endParaRPr/>
          </a:p>
          <a:p>
            <a:pPr indent="-298450" lvl="0" marL="457200" rtl="0" algn="l">
              <a:lnSpc>
                <a:spcPct val="100000"/>
              </a:lnSpc>
              <a:spcBef>
                <a:spcPts val="0"/>
              </a:spcBef>
              <a:spcAft>
                <a:spcPts val="0"/>
              </a:spcAft>
              <a:buSzPts val="1100"/>
              <a:buAutoNum type="arabicPeriod"/>
            </a:pPr>
            <a:r>
              <a:rPr lang="en"/>
              <a:t>Your application appears in the region’s target language</a:t>
            </a:r>
            <a:endParaRPr/>
          </a:p>
          <a:p>
            <a:pPr indent="-298450" lvl="0" marL="457200" rtl="0" algn="l">
              <a:lnSpc>
                <a:spcPct val="100000"/>
              </a:lnSpc>
              <a:spcBef>
                <a:spcPts val="0"/>
              </a:spcBef>
              <a:spcAft>
                <a:spcPts val="0"/>
              </a:spcAft>
              <a:buSzPts val="1100"/>
              <a:buAutoNum type="arabicPeriod"/>
            </a:pPr>
            <a:r>
              <a:rPr lang="en"/>
              <a:t>Your application displays the preferred:</a:t>
            </a:r>
            <a:endParaRPr/>
          </a:p>
          <a:p>
            <a:pPr indent="-298450" lvl="1" marL="914400" rtl="0" algn="l">
              <a:lnSpc>
                <a:spcPct val="100000"/>
              </a:lnSpc>
              <a:spcBef>
                <a:spcPts val="0"/>
              </a:spcBef>
              <a:spcAft>
                <a:spcPts val="0"/>
              </a:spcAft>
              <a:buSzPts val="1100"/>
              <a:buAutoNum type="alphaLcPeriod"/>
            </a:pPr>
            <a:r>
              <a:rPr lang="en"/>
              <a:t>Number, Date, Time format</a:t>
            </a:r>
            <a:endParaRPr/>
          </a:p>
          <a:p>
            <a:pPr indent="-298450" lvl="1" marL="914400" rtl="0" algn="l">
              <a:lnSpc>
                <a:spcPct val="100000"/>
              </a:lnSpc>
              <a:spcBef>
                <a:spcPts val="0"/>
              </a:spcBef>
              <a:spcAft>
                <a:spcPts val="0"/>
              </a:spcAft>
              <a:buSzPts val="1100"/>
              <a:buAutoNum type="alphaLcPeriod"/>
            </a:pPr>
            <a:r>
              <a:rPr lang="en"/>
              <a:t>Currency format</a:t>
            </a:r>
            <a:endParaRPr/>
          </a:p>
          <a:p>
            <a:pPr indent="-298450" lvl="1" marL="914400" rtl="0" algn="l">
              <a:lnSpc>
                <a:spcPct val="100000"/>
              </a:lnSpc>
              <a:spcBef>
                <a:spcPts val="0"/>
              </a:spcBef>
              <a:spcAft>
                <a:spcPts val="0"/>
              </a:spcAft>
              <a:buSzPts val="1100"/>
              <a:buAutoNum type="alphaLcPeriod"/>
            </a:pPr>
            <a:r>
              <a:rPr lang="en"/>
              <a:t>Choices based on location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Self-Localization can be done in different ways:</a:t>
            </a:r>
            <a:endParaRPr/>
          </a:p>
          <a:p>
            <a:pPr indent="-298450" lvl="0" marL="457200" rtl="0" algn="l">
              <a:lnSpc>
                <a:spcPct val="100000"/>
              </a:lnSpc>
              <a:spcBef>
                <a:spcPts val="0"/>
              </a:spcBef>
              <a:spcAft>
                <a:spcPts val="0"/>
              </a:spcAft>
              <a:buSzPts val="1100"/>
              <a:buAutoNum type="arabicPeriod"/>
            </a:pPr>
            <a:r>
              <a:rPr lang="en"/>
              <a:t>Manually</a:t>
            </a:r>
            <a:endParaRPr/>
          </a:p>
          <a:p>
            <a:pPr indent="-298450" lvl="1" marL="914400" rtl="0" algn="l">
              <a:lnSpc>
                <a:spcPct val="100000"/>
              </a:lnSpc>
              <a:spcBef>
                <a:spcPts val="0"/>
              </a:spcBef>
              <a:spcAft>
                <a:spcPts val="0"/>
              </a:spcAft>
              <a:buSzPts val="1100"/>
              <a:buAutoNum type="alphaLcPeriod" startAt="2"/>
            </a:pPr>
            <a:r>
              <a:rPr lang="en"/>
              <a:t>Humans source the translations</a:t>
            </a:r>
            <a:endParaRPr/>
          </a:p>
          <a:p>
            <a:pPr indent="-298450" lvl="0" marL="457200" rtl="0" algn="l">
              <a:lnSpc>
                <a:spcPct val="100000"/>
              </a:lnSpc>
              <a:spcBef>
                <a:spcPts val="0"/>
              </a:spcBef>
              <a:spcAft>
                <a:spcPts val="0"/>
              </a:spcAft>
              <a:buSzPts val="1100"/>
              <a:buAutoNum type="arabicPeriod"/>
            </a:pPr>
            <a:r>
              <a:rPr lang="en"/>
              <a:t>Machine</a:t>
            </a:r>
            <a:endParaRPr/>
          </a:p>
          <a:p>
            <a:pPr indent="-298450" lvl="1" marL="914400" rtl="0" algn="l">
              <a:lnSpc>
                <a:spcPct val="100000"/>
              </a:lnSpc>
              <a:spcBef>
                <a:spcPts val="0"/>
              </a:spcBef>
              <a:spcAft>
                <a:spcPts val="0"/>
              </a:spcAft>
              <a:buSzPts val="1100"/>
              <a:buAutoNum type="alphaLcPeriod" startAt="2"/>
            </a:pPr>
            <a:r>
              <a:rPr lang="en"/>
              <a:t>Google Translate</a:t>
            </a:r>
            <a:endParaRPr/>
          </a:p>
          <a:p>
            <a:pPr indent="-298450" lvl="1" marL="914400" rtl="0" algn="l">
              <a:lnSpc>
                <a:spcPct val="100000"/>
              </a:lnSpc>
              <a:spcBef>
                <a:spcPts val="0"/>
              </a:spcBef>
              <a:spcAft>
                <a:spcPts val="0"/>
              </a:spcAft>
              <a:buSzPts val="1100"/>
              <a:buAutoNum type="alphaLcPeriod" startAt="2"/>
            </a:pPr>
            <a:r>
              <a:rPr lang="en"/>
              <a:t>Dynamic Translation functionality in ServiceNow</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We’re going to focus on manual localization since that’s the approach we took</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Here’s some tools that helped us localize our application. We recommend using them since they made this entire process easier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We’ll discuss each tool in more detail throughout the presentation but at a high level: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OOB Tools:</a:t>
            </a:r>
            <a:endParaRPr/>
          </a:p>
          <a:p>
            <a:pPr indent="0" lvl="0" marL="0" rtl="0" algn="l">
              <a:lnSpc>
                <a:spcPct val="100000"/>
              </a:lnSpc>
              <a:spcBef>
                <a:spcPts val="0"/>
              </a:spcBef>
              <a:spcAft>
                <a:spcPts val="0"/>
              </a:spcAft>
              <a:buSzPts val="1100"/>
              <a:buNone/>
            </a:pPr>
            <a:r>
              <a:rPr lang="en"/>
              <a:t>Translation prefix</a:t>
            </a:r>
            <a:endParaRPr/>
          </a:p>
          <a:p>
            <a:pPr indent="-298450" lvl="0" marL="457200" rtl="0" algn="l">
              <a:lnSpc>
                <a:spcPct val="100000"/>
              </a:lnSpc>
              <a:spcBef>
                <a:spcPts val="0"/>
              </a:spcBef>
              <a:spcAft>
                <a:spcPts val="0"/>
              </a:spcAft>
              <a:buSzPts val="1100"/>
              <a:buChar char="-"/>
            </a:pPr>
            <a:r>
              <a:rPr lang="en"/>
              <a:t>This system property places a prefix like “MSG” before each string to tell you which table a string is on</a:t>
            </a:r>
            <a:endParaRPr/>
          </a:p>
          <a:p>
            <a:pPr indent="-298450" lvl="0" marL="457200" rtl="0" algn="l">
              <a:lnSpc>
                <a:spcPct val="100000"/>
              </a:lnSpc>
              <a:spcBef>
                <a:spcPts val="0"/>
              </a:spcBef>
              <a:spcAft>
                <a:spcPts val="0"/>
              </a:spcAft>
              <a:buSzPts val="1100"/>
              <a:buChar char="-"/>
            </a:pPr>
            <a:r>
              <a:rPr lang="en"/>
              <a:t>Helps with debugging and identifying translation gaps</a:t>
            </a:r>
            <a:endParaRPr/>
          </a:p>
          <a:p>
            <a:pPr indent="0" lvl="0" marL="0" rtl="0" algn="l">
              <a:lnSpc>
                <a:spcPct val="100000"/>
              </a:lnSpc>
              <a:spcBef>
                <a:spcPts val="0"/>
              </a:spcBef>
              <a:spcAft>
                <a:spcPts val="0"/>
              </a:spcAft>
              <a:buSzPts val="1100"/>
              <a:buNone/>
            </a:pPr>
            <a:r>
              <a:rPr lang="en"/>
              <a:t>Translate and Learn</a:t>
            </a:r>
            <a:endParaRPr/>
          </a:p>
          <a:p>
            <a:pPr indent="-298450" lvl="0" marL="457200" rtl="0" algn="l">
              <a:lnSpc>
                <a:spcPct val="100000"/>
              </a:lnSpc>
              <a:spcBef>
                <a:spcPts val="0"/>
              </a:spcBef>
              <a:spcAft>
                <a:spcPts val="0"/>
              </a:spcAft>
              <a:buSzPts val="1100"/>
              <a:buChar char="-"/>
            </a:pPr>
            <a:r>
              <a:rPr lang="en"/>
              <a:t>This system property will automatically create records in the applicable translation table for any strings that are missing translations</a:t>
            </a:r>
            <a:endParaRPr/>
          </a:p>
          <a:p>
            <a:pPr indent="-298450" lvl="0" marL="457200" rtl="0" algn="l">
              <a:lnSpc>
                <a:spcPct val="100000"/>
              </a:lnSpc>
              <a:spcBef>
                <a:spcPts val="0"/>
              </a:spcBef>
              <a:spcAft>
                <a:spcPts val="0"/>
              </a:spcAft>
              <a:buSzPts val="1100"/>
              <a:buChar char="-"/>
            </a:pPr>
            <a:r>
              <a:rPr lang="en"/>
              <a:t>Helps with doing part of the work for you since you don’t have to create the records yourself, just need to update them with the translation value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Crowdin:</a:t>
            </a:r>
            <a:endParaRPr/>
          </a:p>
          <a:p>
            <a:pPr indent="0" lvl="0" marL="0" rtl="0" algn="l">
              <a:lnSpc>
                <a:spcPct val="100000"/>
              </a:lnSpc>
              <a:spcBef>
                <a:spcPts val="0"/>
              </a:spcBef>
              <a:spcAft>
                <a:spcPts val="0"/>
              </a:spcAft>
              <a:buSzPts val="1100"/>
              <a:buNone/>
            </a:pPr>
            <a:r>
              <a:rPr lang="e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FetchCode:</a:t>
            </a:r>
            <a:endParaRPr/>
          </a:p>
          <a:p>
            <a:pPr indent="-298450" lvl="0" marL="457200" rtl="0" algn="l">
              <a:lnSpc>
                <a:spcPct val="100000"/>
              </a:lnSpc>
              <a:spcBef>
                <a:spcPts val="0"/>
              </a:spcBef>
              <a:spcAft>
                <a:spcPts val="0"/>
              </a:spcAft>
              <a:buSzPts val="1100"/>
              <a:buChar char="-"/>
            </a:pPr>
            <a:r>
              <a:rPr lang="en"/>
              <a:t>Project on ServiceNow Share</a:t>
            </a:r>
            <a:endParaRPr/>
          </a:p>
          <a:p>
            <a:pPr indent="-298450" lvl="0" marL="457200" rtl="0" algn="l">
              <a:lnSpc>
                <a:spcPct val="100000"/>
              </a:lnSpc>
              <a:spcBef>
                <a:spcPts val="0"/>
              </a:spcBef>
              <a:spcAft>
                <a:spcPts val="0"/>
              </a:spcAft>
              <a:buSzPts val="1100"/>
              <a:buChar char="-"/>
            </a:pPr>
            <a:r>
              <a:rPr lang="en"/>
              <a:t>Helps with identifying hard-coded strings</a:t>
            </a:r>
            <a:endParaRPr/>
          </a:p>
          <a:p>
            <a:pPr indent="-298450" lvl="0" marL="457200" rtl="0" algn="l">
              <a:lnSpc>
                <a:spcPct val="100000"/>
              </a:lnSpc>
              <a:spcBef>
                <a:spcPts val="0"/>
              </a:spcBef>
              <a:spcAft>
                <a:spcPts val="0"/>
              </a:spcAft>
              <a:buSzPts val="1100"/>
              <a:buChar char="-"/>
            </a:pPr>
            <a:r>
              <a:rPr lang="en">
                <a:solidFill>
                  <a:schemeClr val="dk1"/>
                </a:solidFill>
              </a:rPr>
              <a:t>We inherited a lot of legacy code and didn’t know where all hard-coded strings are located within the app. Script Includes, Business Rules, Widgets, and every other place with a script field in the system is a huge effort to have to manually audit for hard-coded strings. So, we found this tool.</a:t>
            </a:r>
            <a:endParaRPr/>
          </a:p>
          <a:p>
            <a:pPr indent="-298450" lvl="0" marL="457200" rtl="0" algn="l">
              <a:lnSpc>
                <a:spcPct val="100000"/>
              </a:lnSpc>
              <a:spcBef>
                <a:spcPts val="0"/>
              </a:spcBef>
              <a:spcAft>
                <a:spcPts val="0"/>
              </a:spcAft>
              <a:buSzPts val="1100"/>
              <a:buChar char="-"/>
            </a:pPr>
            <a:r>
              <a:rPr lang="en"/>
              <a:t>We use this to search for where code is in our instance. In a large scoped application with lots of legacy code, it’s likely you don’t know what code exists/is doing.</a:t>
            </a:r>
            <a:endParaRPr/>
          </a:p>
          <a:p>
            <a:pPr indent="-298450" lvl="0" marL="457200" rtl="0" algn="l">
              <a:lnSpc>
                <a:spcPct val="100000"/>
              </a:lnSpc>
              <a:spcBef>
                <a:spcPts val="0"/>
              </a:spcBef>
              <a:spcAft>
                <a:spcPts val="0"/>
              </a:spcAft>
              <a:buSzPts val="1100"/>
              <a:buChar char="-"/>
            </a:pPr>
            <a:r>
              <a:rPr lang="en"/>
              <a:t>This tool makes it easy to search for where a function name or search term is being referenced in the system. For example, we’ve even used it to search for CSS classes to see if they were still being used in our app.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that we’ve covered the basics and some helpful tools, it’s time to learn about the 5 things I wish I knew before attempting to localize my scoped application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Where do I even start?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We’ve broken up the process of localizing your app into 5 steps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1st step happens before you start anything, where you need to plan the localization strategy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means figuring out some details like: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What languages will you support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How will you source translations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our case, we decided to focus on Spanish, French, German since that’s what customers requested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a few options for sourcing translations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Machine such as Google Translate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By hand with the help of native speakers or language leads / experts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rPr lang="en">
                <a:solidFill>
                  <a:schemeClr val="dk1"/>
                </a:solidFill>
              </a:rPr>
              <a:t>For us, our team has native Spanish and French speakers, so we only had to figure out a plan for German translations. That’s where we went with the Crowdin tool</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Now that you have a plan, you’re ready to start and so you activate the language plugin. During this stage of the process you should focus on finding missing translations.</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Remember how ServiceNow doesn’t translate for you? In order for ServiceNow to display the translated text, there needs to be records of the strings in the 5 translation tables for the target language. This is where the OOB system properties comes into play.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“Translate and learn” will create these translation records for you, when it comes across a string that only has an English version. The best way to use this property is to literally click through every single thing in your application. We went module by module of our app in the filter navigator. Open a form on each table, including table sections. Click on choice fields. Visit every page in your Portal to capture text from widgets. With this method we were able to generate 100+ records that needed translations added.</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Even though these records are now created, our work isn’t done finding missing translations. Any hard-coded string in your scripts will not be able to locate these translation records since they aren’t using the appropriate MessageAPI. All of these hard-coded strings will need to be converted.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This is when you want to enable the property we recommend “Displays translation prefix on translatable strings”. This property will tell you which table the string comes from. The important thing here is if you see a string that doesn’t identify which table it’s from, meaning it doesn’t have a prefix, then you know the string is hard-coded.</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Another tool we used to find hard-coded strings is FetchCode. Our GitHub repo and blog post showcases how we used it.</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By this point, you’re somewhere in the middle of converting your hard-coded strings to translatable ones. What’s the best way to do that? Establishing some Design and Development Standards can make life easier for future development, debugging, and maintenance.</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We learned there’s a better way to use gs.GetMessage(). The common example you see with this method is placing the English text you want to display to the user as the key to the function call. For example, gs.getMessage(‘View your requests’)</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However, we recommend that rather than using English text as a key, use a system description instead. For example, gs.getMessage(‘widget_request_title’). Then, your sys_ui_message translation record would have the key as widget_request_title, and value of View your requests.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Structuring your code like this makes it easy to tell when this string is missing a translation record because the output will show ‘widget_request_title’ rather than ‘View your requests’</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More standards discussed in GitHub / blog post</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With everything localized, it’s time to test all of the hard work done so far.</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We don’t have a well-defined testing plan, partly since we haven’t reached this stage ourselves yet.</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However, what we have done is taken a look at everything in our application to see how it looks when things are translated.</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Different languages have different sizing compared to English, so what looks good in the English UI might appear cramped or overflowing in the translated UI. For example, the word for “New” is 3 letters long in English but 9 letters long in French. This is something to be mindful of, especially when users are zoomed in to their browsers or have a larger default font size.</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Another thing we plan to do is have our customers try to navigate our application in English, and then in the target language like French. Using our Service Portal as an example, our goal is to verify that our customers can navigate and use the portal functionality the same as in English vs. French.</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If our customers are unable to use the French version of the portal for whatever reason, that gives feedback for what needs to be re-worked</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Great job! The localization implementation has been deployed. Now it needs to be maintained.</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Like testing, we also don’t have a well-defined maintenance plan, since we haven’t reached this stage ourselves yet.</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When new content and features get added to the app, localization needs to be considered. Code reviews should be checking that strings aren’t hardcoded for instance.</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A good thing about making sure you’re not hard-coding strings and wrapping everything in the appropriate gs.GetMessage in your scripts is that this makes maintenance of your strings easier!</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Whenever you want to change the wording of a message, you no longer need to change the code. You can instead update the value of the translation record for that key which is a data change.</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View our GitHub repo and blog post on this topic. It goes way more in depth on what we’ve covered today and has code samples that you can reference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4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4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43"/>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3"/>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3"/>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52"/>
          <p:cNvSpPr txBox="1"/>
          <p:nvPr>
            <p:ph type="title"/>
          </p:nvPr>
        </p:nvSpPr>
        <p:spPr>
          <a:xfrm>
            <a:off x="628650" y="274638"/>
            <a:ext cx="7886700" cy="9937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2"/>
          <p:cNvSpPr txBox="1"/>
          <p:nvPr>
            <p:ph idx="1" type="body"/>
          </p:nvPr>
        </p:nvSpPr>
        <p:spPr>
          <a:xfrm rot="5400000">
            <a:off x="2940844" y="-942181"/>
            <a:ext cx="3262312"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52"/>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2"/>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2"/>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53"/>
          <p:cNvSpPr txBox="1"/>
          <p:nvPr>
            <p:ph type="title"/>
          </p:nvPr>
        </p:nvSpPr>
        <p:spPr>
          <a:xfrm rot="5400000">
            <a:off x="5350669" y="1467644"/>
            <a:ext cx="4357687"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53"/>
          <p:cNvSpPr txBox="1"/>
          <p:nvPr>
            <p:ph idx="1" type="body"/>
          </p:nvPr>
        </p:nvSpPr>
        <p:spPr>
          <a:xfrm rot="5400000">
            <a:off x="1331119" y="-427831"/>
            <a:ext cx="4357687"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53"/>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3"/>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3"/>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82" name="Shape 82"/>
        <p:cNvGrpSpPr/>
        <p:nvPr/>
      </p:nvGrpSpPr>
      <p:grpSpPr>
        <a:xfrm>
          <a:off x="0" y="0"/>
          <a:ext cx="0" cy="0"/>
          <a:chOff x="0" y="0"/>
          <a:chExt cx="0" cy="0"/>
        </a:xfrm>
      </p:grpSpPr>
      <p:sp>
        <p:nvSpPr>
          <p:cNvPr id="83" name="Google Shape;83;g12382ad1d28_0_0"/>
          <p:cNvSpPr txBox="1"/>
          <p:nvPr>
            <p:ph type="title"/>
          </p:nvPr>
        </p:nvSpPr>
        <p:spPr>
          <a:xfrm>
            <a:off x="768371" y="843526"/>
            <a:ext cx="7609500" cy="18840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2400"/>
              <a:buFont typeface="Corbel"/>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4" name="Google Shape;84;g12382ad1d28_0_0"/>
          <p:cNvSpPr txBox="1"/>
          <p:nvPr>
            <p:ph idx="1" type="body"/>
          </p:nvPr>
        </p:nvSpPr>
        <p:spPr>
          <a:xfrm>
            <a:off x="768350" y="2736236"/>
            <a:ext cx="7608600" cy="750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200"/>
              <a:buNone/>
              <a:defRPr sz="1200"/>
            </a:lvl1pPr>
            <a:lvl2pPr indent="-228600" lvl="1" marL="914400" rtl="0" algn="l">
              <a:lnSpc>
                <a:spcPct val="90000"/>
              </a:lnSpc>
              <a:spcBef>
                <a:spcPts val="400"/>
              </a:spcBef>
              <a:spcAft>
                <a:spcPts val="0"/>
              </a:spcAft>
              <a:buClr>
                <a:schemeClr val="lt1"/>
              </a:buClr>
              <a:buSzPts val="1100"/>
              <a:buNone/>
              <a:defRPr sz="1100"/>
            </a:lvl2pPr>
            <a:lvl3pPr indent="-228600" lvl="2" marL="1371600" rtl="0" algn="l">
              <a:lnSpc>
                <a:spcPct val="90000"/>
              </a:lnSpc>
              <a:spcBef>
                <a:spcPts val="400"/>
              </a:spcBef>
              <a:spcAft>
                <a:spcPts val="0"/>
              </a:spcAft>
              <a:buClr>
                <a:schemeClr val="lt1"/>
              </a:buClr>
              <a:buSzPts val="900"/>
              <a:buNone/>
              <a:defRPr sz="900"/>
            </a:lvl3pPr>
            <a:lvl4pPr indent="-228600" lvl="3" marL="1828800" rtl="0" algn="l">
              <a:lnSpc>
                <a:spcPct val="90000"/>
              </a:lnSpc>
              <a:spcBef>
                <a:spcPts val="400"/>
              </a:spcBef>
              <a:spcAft>
                <a:spcPts val="0"/>
              </a:spcAft>
              <a:buClr>
                <a:schemeClr val="lt1"/>
              </a:buClr>
              <a:buSzPts val="800"/>
              <a:buNone/>
              <a:defRPr sz="800"/>
            </a:lvl4pPr>
            <a:lvl5pPr indent="-228600" lvl="4" marL="2286000" rtl="0" algn="l">
              <a:lnSpc>
                <a:spcPct val="9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85" name="Google Shape;85;g12382ad1d28_0_0"/>
          <p:cNvSpPr txBox="1"/>
          <p:nvPr>
            <p:ph idx="10" type="dt"/>
          </p:nvPr>
        </p:nvSpPr>
        <p:spPr>
          <a:xfrm>
            <a:off x="5860839" y="284162"/>
            <a:ext cx="2183100" cy="273900"/>
          </a:xfrm>
          <a:prstGeom prst="rect">
            <a:avLst/>
          </a:prstGeom>
          <a:noFill/>
          <a:ln>
            <a:noFill/>
          </a:ln>
        </p:spPr>
        <p:txBody>
          <a:bodyPr anchorCtr="0" anchor="t"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14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orbel"/>
                <a:ea typeface="Corbel"/>
                <a:cs typeface="Corbel"/>
                <a:sym typeface="Corbel"/>
              </a:defRPr>
            </a:lvl9pPr>
          </a:lstStyle>
          <a:p/>
        </p:txBody>
      </p:sp>
      <p:sp>
        <p:nvSpPr>
          <p:cNvPr id="86" name="Google Shape;86;g12382ad1d28_0_0"/>
          <p:cNvSpPr txBox="1"/>
          <p:nvPr>
            <p:ph idx="11" type="ftr"/>
          </p:nvPr>
        </p:nvSpPr>
        <p:spPr>
          <a:xfrm>
            <a:off x="514350" y="284162"/>
            <a:ext cx="52437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7" name="Google Shape;87;g12382ad1d28_0_0"/>
          <p:cNvSpPr txBox="1"/>
          <p:nvPr>
            <p:ph idx="12" type="sldNum"/>
          </p:nvPr>
        </p:nvSpPr>
        <p:spPr>
          <a:xfrm>
            <a:off x="8146839" y="285750"/>
            <a:ext cx="48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g12382ad1d28_0_0"/>
          <p:cNvPicPr preferRelativeResize="0"/>
          <p:nvPr/>
        </p:nvPicPr>
        <p:blipFill rotWithShape="1">
          <a:blip r:embed="rId2">
            <a:alphaModFix/>
          </a:blip>
          <a:srcRect b="0" l="0" r="0" t="0"/>
          <a:stretch/>
        </p:blipFill>
        <p:spPr>
          <a:xfrm>
            <a:off x="8531705" y="4570220"/>
            <a:ext cx="570233" cy="53006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44"/>
          <p:cNvSpPr txBox="1"/>
          <p:nvPr>
            <p:ph type="title"/>
          </p:nvPr>
        </p:nvSpPr>
        <p:spPr>
          <a:xfrm>
            <a:off x="628650" y="274638"/>
            <a:ext cx="7886700" cy="9937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4"/>
          <p:cNvSpPr txBox="1"/>
          <p:nvPr>
            <p:ph idx="1" type="body"/>
          </p:nvPr>
        </p:nvSpPr>
        <p:spPr>
          <a:xfrm>
            <a:off x="628650" y="1370013"/>
            <a:ext cx="7886700" cy="32623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44"/>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4"/>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4"/>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5"/>
          <p:cNvSpPr txBox="1"/>
          <p:nvPr>
            <p:ph type="title"/>
          </p:nvPr>
        </p:nvSpPr>
        <p:spPr>
          <a:xfrm>
            <a:off x="623888" y="1282700"/>
            <a:ext cx="7886700" cy="2139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5"/>
          <p:cNvSpPr txBox="1"/>
          <p:nvPr>
            <p:ph idx="1" type="body"/>
          </p:nvPr>
        </p:nvSpPr>
        <p:spPr>
          <a:xfrm>
            <a:off x="623888" y="3441700"/>
            <a:ext cx="7886700" cy="11255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45"/>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5"/>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5"/>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46"/>
          <p:cNvSpPr txBox="1"/>
          <p:nvPr>
            <p:ph type="title"/>
          </p:nvPr>
        </p:nvSpPr>
        <p:spPr>
          <a:xfrm>
            <a:off x="628650" y="274638"/>
            <a:ext cx="7886700" cy="9937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6"/>
          <p:cNvSpPr txBox="1"/>
          <p:nvPr>
            <p:ph idx="1" type="body"/>
          </p:nvPr>
        </p:nvSpPr>
        <p:spPr>
          <a:xfrm>
            <a:off x="628650" y="1370013"/>
            <a:ext cx="3867150" cy="32623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6"/>
          <p:cNvSpPr txBox="1"/>
          <p:nvPr>
            <p:ph idx="2" type="body"/>
          </p:nvPr>
        </p:nvSpPr>
        <p:spPr>
          <a:xfrm>
            <a:off x="4648200" y="1370013"/>
            <a:ext cx="3867150" cy="32623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6"/>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6"/>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6"/>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47"/>
          <p:cNvSpPr txBox="1"/>
          <p:nvPr>
            <p:ph type="title"/>
          </p:nvPr>
        </p:nvSpPr>
        <p:spPr>
          <a:xfrm>
            <a:off x="630238" y="274638"/>
            <a:ext cx="7886700" cy="9937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7"/>
          <p:cNvSpPr txBox="1"/>
          <p:nvPr>
            <p:ph idx="1" type="body"/>
          </p:nvPr>
        </p:nvSpPr>
        <p:spPr>
          <a:xfrm>
            <a:off x="630238" y="1260475"/>
            <a:ext cx="3868737" cy="619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7"/>
          <p:cNvSpPr txBox="1"/>
          <p:nvPr>
            <p:ph idx="2" type="body"/>
          </p:nvPr>
        </p:nvSpPr>
        <p:spPr>
          <a:xfrm>
            <a:off x="630238" y="1879600"/>
            <a:ext cx="3868737" cy="27622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7"/>
          <p:cNvSpPr txBox="1"/>
          <p:nvPr>
            <p:ph idx="3" type="body"/>
          </p:nvPr>
        </p:nvSpPr>
        <p:spPr>
          <a:xfrm>
            <a:off x="4629150" y="1260475"/>
            <a:ext cx="3887788" cy="619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7"/>
          <p:cNvSpPr txBox="1"/>
          <p:nvPr>
            <p:ph idx="4" type="body"/>
          </p:nvPr>
        </p:nvSpPr>
        <p:spPr>
          <a:xfrm>
            <a:off x="4629150" y="1879600"/>
            <a:ext cx="3887788" cy="27622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7"/>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7"/>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7"/>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48"/>
          <p:cNvSpPr txBox="1"/>
          <p:nvPr>
            <p:ph type="title"/>
          </p:nvPr>
        </p:nvSpPr>
        <p:spPr>
          <a:xfrm>
            <a:off x="628650" y="274638"/>
            <a:ext cx="7886700" cy="9937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48"/>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8"/>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8"/>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49"/>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9"/>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9"/>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50"/>
          <p:cNvSpPr txBox="1"/>
          <p:nvPr>
            <p:ph type="title"/>
          </p:nvPr>
        </p:nvSpPr>
        <p:spPr>
          <a:xfrm>
            <a:off x="630238" y="342900"/>
            <a:ext cx="2949575"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50"/>
          <p:cNvSpPr txBox="1"/>
          <p:nvPr>
            <p:ph idx="1" type="body"/>
          </p:nvPr>
        </p:nvSpPr>
        <p:spPr>
          <a:xfrm>
            <a:off x="3887788" y="741363"/>
            <a:ext cx="4629150" cy="36544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50"/>
          <p:cNvSpPr txBox="1"/>
          <p:nvPr>
            <p:ph idx="2" type="body"/>
          </p:nvPr>
        </p:nvSpPr>
        <p:spPr>
          <a:xfrm>
            <a:off x="630238" y="1543050"/>
            <a:ext cx="2949575" cy="28590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50"/>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0"/>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0"/>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51"/>
          <p:cNvSpPr txBox="1"/>
          <p:nvPr>
            <p:ph type="title"/>
          </p:nvPr>
        </p:nvSpPr>
        <p:spPr>
          <a:xfrm>
            <a:off x="630238" y="342900"/>
            <a:ext cx="2949575"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51"/>
          <p:cNvSpPr/>
          <p:nvPr>
            <p:ph idx="2" type="pic"/>
          </p:nvPr>
        </p:nvSpPr>
        <p:spPr>
          <a:xfrm>
            <a:off x="3887788" y="741363"/>
            <a:ext cx="4629150" cy="3654425"/>
          </a:xfrm>
          <a:prstGeom prst="rect">
            <a:avLst/>
          </a:prstGeom>
          <a:noFill/>
          <a:ln>
            <a:noFill/>
          </a:ln>
        </p:spPr>
      </p:sp>
      <p:sp>
        <p:nvSpPr>
          <p:cNvPr id="66" name="Google Shape;66;p51"/>
          <p:cNvSpPr txBox="1"/>
          <p:nvPr>
            <p:ph idx="1" type="body"/>
          </p:nvPr>
        </p:nvSpPr>
        <p:spPr>
          <a:xfrm>
            <a:off x="630238" y="1543050"/>
            <a:ext cx="2949575" cy="28590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51"/>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1"/>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51"/>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Background pattern&#10;&#10;Description automatically generated with medium confidence" id="6" name="Google Shape;6;p42"/>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42"/>
          <p:cNvSpPr txBox="1"/>
          <p:nvPr>
            <p:ph type="title"/>
          </p:nvPr>
        </p:nvSpPr>
        <p:spPr>
          <a:xfrm>
            <a:off x="628650" y="274638"/>
            <a:ext cx="7886700" cy="9937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42"/>
          <p:cNvSpPr txBox="1"/>
          <p:nvPr>
            <p:ph idx="1" type="body"/>
          </p:nvPr>
        </p:nvSpPr>
        <p:spPr>
          <a:xfrm>
            <a:off x="628650" y="1370013"/>
            <a:ext cx="7886700" cy="326231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42"/>
          <p:cNvSpPr txBox="1"/>
          <p:nvPr>
            <p:ph idx="10" type="dt"/>
          </p:nvPr>
        </p:nvSpPr>
        <p:spPr>
          <a:xfrm>
            <a:off x="628650" y="4767263"/>
            <a:ext cx="2057400"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42"/>
          <p:cNvSpPr txBox="1"/>
          <p:nvPr>
            <p:ph idx="11" type="ftr"/>
          </p:nvPr>
        </p:nvSpPr>
        <p:spPr>
          <a:xfrm>
            <a:off x="3028950" y="4767263"/>
            <a:ext cx="3086100" cy="27463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 name="Google Shape;11;p42"/>
          <p:cNvSpPr txBox="1"/>
          <p:nvPr>
            <p:ph idx="12" type="sldNum"/>
          </p:nvPr>
        </p:nvSpPr>
        <p:spPr>
          <a:xfrm>
            <a:off x="6457950" y="4767263"/>
            <a:ext cx="20574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42"/>
          <p:cNvPicPr preferRelativeResize="0"/>
          <p:nvPr/>
        </p:nvPicPr>
        <p:blipFill rotWithShape="1">
          <a:blip r:embed="rId2">
            <a:alphaModFix/>
          </a:blip>
          <a:srcRect b="0" l="0" r="0" t="0"/>
          <a:stretch/>
        </p:blipFill>
        <p:spPr>
          <a:xfrm>
            <a:off x="8531705" y="4570220"/>
            <a:ext cx="570233" cy="53006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943650" y="1997850"/>
            <a:ext cx="7884600" cy="2219400"/>
          </a:xfrm>
          <a:prstGeom prst="rect">
            <a:avLst/>
          </a:prstGeom>
          <a:noFill/>
          <a:ln>
            <a:noFill/>
          </a:ln>
        </p:spPr>
        <p:txBody>
          <a:bodyPr anchorCtr="0" anchor="b" bIns="34275" lIns="68575" spcFirstLastPara="1" rIns="68575" wrap="square" tIns="34275">
            <a:normAutofit fontScale="90000"/>
          </a:bodyPr>
          <a:lstStyle/>
          <a:p>
            <a:pPr indent="0" lvl="0" marL="0" rtl="0" algn="r">
              <a:lnSpc>
                <a:spcPct val="90000"/>
              </a:lnSpc>
              <a:spcBef>
                <a:spcPts val="0"/>
              </a:spcBef>
              <a:spcAft>
                <a:spcPts val="0"/>
              </a:spcAft>
              <a:buClr>
                <a:schemeClr val="dk1"/>
              </a:buClr>
              <a:buSzPct val="75000"/>
              <a:buFont typeface="Corbel"/>
              <a:buNone/>
            </a:pPr>
            <a:r>
              <a:rPr b="1" lang="en"/>
              <a:t>Five things I wish I knew before attempting to localize my scoped application</a:t>
            </a:r>
            <a:endParaRPr b="1"/>
          </a:p>
        </p:txBody>
      </p:sp>
      <p:sp>
        <p:nvSpPr>
          <p:cNvPr id="94" name="Google Shape;94;p1"/>
          <p:cNvSpPr txBox="1"/>
          <p:nvPr>
            <p:ph idx="1" type="subTitle"/>
          </p:nvPr>
        </p:nvSpPr>
        <p:spPr>
          <a:xfrm>
            <a:off x="769075" y="4113013"/>
            <a:ext cx="3543300" cy="544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500"/>
              <a:buNone/>
            </a:pPr>
            <a:r>
              <a:rPr b="1" lang="en" sz="1800">
                <a:solidFill>
                  <a:schemeClr val="accent2"/>
                </a:solidFill>
              </a:rPr>
              <a:t>Jesalyn Smith</a:t>
            </a:r>
            <a:endParaRPr b="1" sz="1800">
              <a:solidFill>
                <a:schemeClr val="accent2"/>
              </a:solidFill>
            </a:endParaRPr>
          </a:p>
          <a:p>
            <a:pPr indent="0" lvl="0" marL="0" rtl="0" algn="l">
              <a:lnSpc>
                <a:spcPct val="90000"/>
              </a:lnSpc>
              <a:spcBef>
                <a:spcPts val="0"/>
              </a:spcBef>
              <a:spcAft>
                <a:spcPts val="0"/>
              </a:spcAft>
              <a:buClr>
                <a:schemeClr val="dk1"/>
              </a:buClr>
              <a:buSzPts val="1500"/>
              <a:buNone/>
            </a:pPr>
            <a:r>
              <a:rPr i="1" lang="en" sz="1400">
                <a:solidFill>
                  <a:schemeClr val="accent2"/>
                </a:solidFill>
              </a:rPr>
              <a:t>ServiceNow Developer</a:t>
            </a:r>
            <a:endParaRPr i="1" sz="1400">
              <a:solidFill>
                <a:schemeClr val="accent2"/>
              </a:solidFill>
            </a:endParaRPr>
          </a:p>
        </p:txBody>
      </p:sp>
      <p:sp>
        <p:nvSpPr>
          <p:cNvPr id="95" name="Google Shape;95;p1"/>
          <p:cNvSpPr txBox="1"/>
          <p:nvPr>
            <p:ph idx="1" type="subTitle"/>
          </p:nvPr>
        </p:nvSpPr>
        <p:spPr>
          <a:xfrm>
            <a:off x="769075" y="3591200"/>
            <a:ext cx="3990000" cy="12381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Clr>
                <a:schemeClr val="dk1"/>
              </a:buClr>
              <a:buSzPts val="1100"/>
              <a:buNone/>
            </a:pPr>
            <a:r>
              <a:rPr b="1" lang="en" sz="1800">
                <a:solidFill>
                  <a:schemeClr val="accent2"/>
                </a:solidFill>
              </a:rPr>
              <a:t>Maria Gabriela Ochoa Perez Waechter</a:t>
            </a:r>
            <a:endParaRPr b="1" sz="1800">
              <a:solidFill>
                <a:schemeClr val="accent2"/>
              </a:solidFill>
              <a:latin typeface="Arial"/>
              <a:ea typeface="Arial"/>
              <a:cs typeface="Arial"/>
              <a:sym typeface="Arial"/>
            </a:endParaRPr>
          </a:p>
          <a:p>
            <a:pPr indent="0" lvl="0" marL="0" rtl="0" algn="l">
              <a:lnSpc>
                <a:spcPct val="90000"/>
              </a:lnSpc>
              <a:spcBef>
                <a:spcPts val="0"/>
              </a:spcBef>
              <a:spcAft>
                <a:spcPts val="0"/>
              </a:spcAft>
              <a:buClr>
                <a:schemeClr val="dk1"/>
              </a:buClr>
              <a:buSzPts val="1500"/>
              <a:buNone/>
            </a:pPr>
            <a:r>
              <a:rPr i="1" lang="en" sz="1400">
                <a:solidFill>
                  <a:schemeClr val="accent2"/>
                </a:solidFill>
              </a:rPr>
              <a:t>Senior ServiceNow Developer</a:t>
            </a:r>
            <a:endParaRPr i="1" sz="14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480100" y="538401"/>
            <a:ext cx="7609500" cy="5436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2400"/>
              <a:buNone/>
            </a:pPr>
            <a:r>
              <a:rPr b="1" lang="en" sz="4400">
                <a:solidFill>
                  <a:schemeClr val="accent2"/>
                </a:solidFill>
              </a:rPr>
              <a:t>Who we are…</a:t>
            </a:r>
            <a:endParaRPr b="1" sz="4400">
              <a:solidFill>
                <a:schemeClr val="accent2"/>
              </a:solidFill>
            </a:endParaRPr>
          </a:p>
        </p:txBody>
      </p:sp>
      <p:sp>
        <p:nvSpPr>
          <p:cNvPr id="101" name="Google Shape;101;p2"/>
          <p:cNvSpPr txBox="1"/>
          <p:nvPr>
            <p:ph idx="1" type="body"/>
          </p:nvPr>
        </p:nvSpPr>
        <p:spPr>
          <a:xfrm>
            <a:off x="366862" y="1255068"/>
            <a:ext cx="3648900" cy="746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500"/>
              <a:buNone/>
            </a:pPr>
            <a:r>
              <a:rPr b="1" lang="en" sz="1900">
                <a:solidFill>
                  <a:schemeClr val="accent2"/>
                </a:solidFill>
              </a:rPr>
              <a:t>Jesalyn Smith</a:t>
            </a:r>
            <a:endParaRPr b="1" sz="1900">
              <a:solidFill>
                <a:schemeClr val="accent2"/>
              </a:solidFill>
            </a:endParaRPr>
          </a:p>
          <a:p>
            <a:pPr indent="0" lvl="0" marL="0" rtl="0" algn="l">
              <a:lnSpc>
                <a:spcPct val="90000"/>
              </a:lnSpc>
              <a:spcBef>
                <a:spcPts val="0"/>
              </a:spcBef>
              <a:spcAft>
                <a:spcPts val="0"/>
              </a:spcAft>
              <a:buClr>
                <a:schemeClr val="dk1"/>
              </a:buClr>
              <a:buSzPts val="1500"/>
              <a:buNone/>
            </a:pPr>
            <a:r>
              <a:rPr i="1" lang="en" sz="1500">
                <a:solidFill>
                  <a:schemeClr val="accent2"/>
                </a:solidFill>
              </a:rPr>
              <a:t>ServiceNow Developer</a:t>
            </a:r>
            <a:endParaRPr i="1" sz="1500">
              <a:solidFill>
                <a:schemeClr val="accent2"/>
              </a:solidFill>
            </a:endParaRPr>
          </a:p>
        </p:txBody>
      </p:sp>
      <p:sp>
        <p:nvSpPr>
          <p:cNvPr id="102" name="Google Shape;102;p2"/>
          <p:cNvSpPr txBox="1"/>
          <p:nvPr>
            <p:ph idx="4294967295" type="subTitle"/>
          </p:nvPr>
        </p:nvSpPr>
        <p:spPr>
          <a:xfrm>
            <a:off x="4469027" y="1255068"/>
            <a:ext cx="4108800" cy="746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800"/>
              </a:spcBef>
              <a:spcAft>
                <a:spcPts val="0"/>
              </a:spcAft>
              <a:buClr>
                <a:schemeClr val="dk1"/>
              </a:buClr>
              <a:buSzPts val="1189"/>
              <a:buFont typeface="Arial"/>
              <a:buNone/>
            </a:pPr>
            <a:r>
              <a:rPr b="1" i="0" lang="en" sz="1900" u="none" cap="none" strike="noStrike">
                <a:solidFill>
                  <a:schemeClr val="accent2"/>
                </a:solidFill>
                <a:latin typeface="Corbel"/>
                <a:ea typeface="Corbel"/>
                <a:cs typeface="Corbel"/>
                <a:sym typeface="Corbel"/>
              </a:rPr>
              <a:t>Maria Gabriela Ochoa Perez Waechter</a:t>
            </a:r>
            <a:endParaRPr b="1" i="0" sz="1900" u="none" cap="none" strike="noStrike">
              <a:solidFill>
                <a:schemeClr val="accent2"/>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622"/>
              <a:buFont typeface="Arial"/>
              <a:buNone/>
            </a:pPr>
            <a:r>
              <a:rPr b="0" i="1" lang="en" sz="1500" u="none" cap="none" strike="noStrike">
                <a:solidFill>
                  <a:schemeClr val="accent2"/>
                </a:solidFill>
                <a:latin typeface="Corbel"/>
                <a:ea typeface="Corbel"/>
                <a:cs typeface="Corbel"/>
                <a:sym typeface="Corbel"/>
              </a:rPr>
              <a:t>Senior ServiceNow Developer</a:t>
            </a:r>
            <a:endParaRPr b="0" i="1" sz="1500" u="none" cap="none" strike="noStrike">
              <a:solidFill>
                <a:schemeClr val="accent2"/>
              </a:solidFill>
              <a:latin typeface="Corbel"/>
              <a:ea typeface="Corbel"/>
              <a:cs typeface="Corbel"/>
              <a:sym typeface="Corbel"/>
            </a:endParaRPr>
          </a:p>
        </p:txBody>
      </p:sp>
      <p:grpSp>
        <p:nvGrpSpPr>
          <p:cNvPr id="103" name="Google Shape;103;p2"/>
          <p:cNvGrpSpPr/>
          <p:nvPr/>
        </p:nvGrpSpPr>
        <p:grpSpPr>
          <a:xfrm>
            <a:off x="4572000" y="1812746"/>
            <a:ext cx="4091900" cy="3186376"/>
            <a:chOff x="4649625" y="1652325"/>
            <a:chExt cx="4091900" cy="3186376"/>
          </a:xfrm>
        </p:grpSpPr>
        <p:pic>
          <p:nvPicPr>
            <p:cNvPr id="104" name="Google Shape;104;p2"/>
            <p:cNvPicPr preferRelativeResize="0"/>
            <p:nvPr/>
          </p:nvPicPr>
          <p:blipFill rotWithShape="1">
            <a:blip r:embed="rId3">
              <a:alphaModFix/>
            </a:blip>
            <a:srcRect b="0" l="0" r="0" t="0"/>
            <a:stretch/>
          </p:blipFill>
          <p:spPr>
            <a:xfrm>
              <a:off x="4649625" y="1652325"/>
              <a:ext cx="2122176" cy="3186376"/>
            </a:xfrm>
            <a:prstGeom prst="rect">
              <a:avLst/>
            </a:prstGeom>
            <a:noFill/>
            <a:ln>
              <a:noFill/>
            </a:ln>
          </p:spPr>
        </p:pic>
        <p:sp>
          <p:nvSpPr>
            <p:cNvPr id="105" name="Google Shape;105;p2"/>
            <p:cNvSpPr txBox="1"/>
            <p:nvPr/>
          </p:nvSpPr>
          <p:spPr>
            <a:xfrm>
              <a:off x="6889625" y="1702275"/>
              <a:ext cx="1851900" cy="144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Calibri"/>
                  <a:ea typeface="Calibri"/>
                  <a:cs typeface="Calibri"/>
                  <a:sym typeface="Calibri"/>
                </a:rPr>
                <a:t>She/Her</a:t>
              </a:r>
              <a:endParaRPr b="1" i="0" sz="1400" u="none" cap="none" strike="noStrike">
                <a:solidFill>
                  <a:schemeClr val="accent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accent2"/>
                  </a:solidFill>
                  <a:latin typeface="Calibri"/>
                  <a:ea typeface="Calibri"/>
                  <a:cs typeface="Calibri"/>
                  <a:sym typeface="Calibri"/>
                </a:rPr>
                <a:t>2022 &amp; 2021 ServiceNow Developer MVP</a:t>
              </a:r>
              <a:endParaRPr i="0" sz="1400" u="none" cap="none" strike="noStrike">
                <a:solidFill>
                  <a:schemeClr val="accent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chemeClr val="accent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1" i="0" lang="en" sz="1200" u="sng" cap="none" strike="noStrike">
                  <a:solidFill>
                    <a:schemeClr val="accent2"/>
                  </a:solidFill>
                  <a:latin typeface="Calibri"/>
                  <a:ea typeface="Calibri"/>
                  <a:cs typeface="Calibri"/>
                  <a:sym typeface="Calibri"/>
                </a:rPr>
                <a:t>https://mgopw.dev</a:t>
              </a:r>
              <a:endParaRPr b="1" i="0" sz="1200" u="sng" cap="none" strike="noStrike">
                <a:solidFill>
                  <a:schemeClr val="accent2"/>
                </a:solidFill>
                <a:latin typeface="Calibri"/>
                <a:ea typeface="Calibri"/>
                <a:cs typeface="Calibri"/>
                <a:sym typeface="Calibri"/>
              </a:endParaRPr>
            </a:p>
          </p:txBody>
        </p:sp>
      </p:grpSp>
      <p:grpSp>
        <p:nvGrpSpPr>
          <p:cNvPr id="106" name="Google Shape;106;p2"/>
          <p:cNvGrpSpPr/>
          <p:nvPr/>
        </p:nvGrpSpPr>
        <p:grpSpPr>
          <a:xfrm>
            <a:off x="480100" y="1839471"/>
            <a:ext cx="4091900" cy="3132923"/>
            <a:chOff x="480100" y="1679050"/>
            <a:chExt cx="4091900" cy="3132923"/>
          </a:xfrm>
        </p:grpSpPr>
        <p:sp>
          <p:nvSpPr>
            <p:cNvPr id="107" name="Google Shape;107;p2"/>
            <p:cNvSpPr txBox="1"/>
            <p:nvPr/>
          </p:nvSpPr>
          <p:spPr>
            <a:xfrm>
              <a:off x="2720100" y="1702275"/>
              <a:ext cx="18519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Calibri"/>
                  <a:ea typeface="Calibri"/>
                  <a:cs typeface="Calibri"/>
                  <a:sym typeface="Calibri"/>
                </a:rPr>
                <a:t>She/Her</a:t>
              </a:r>
              <a:endParaRPr b="1" i="0" sz="1400" u="none" cap="none" strike="noStrike">
                <a:solidFill>
                  <a:schemeClr val="accent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chemeClr val="accent2"/>
                  </a:solidFill>
                  <a:latin typeface="Calibri"/>
                  <a:ea typeface="Calibri"/>
                  <a:cs typeface="Calibri"/>
                  <a:sym typeface="Calibri"/>
                </a:rPr>
                <a:t>ServiceNow Developer</a:t>
              </a:r>
              <a:endParaRPr i="0" sz="1400" u="none" cap="none" strike="noStrike">
                <a:solidFill>
                  <a:schemeClr val="accent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chemeClr val="accent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1" i="0" lang="en" sz="1200" u="sng" cap="none" strike="noStrike">
                  <a:solidFill>
                    <a:schemeClr val="accent2"/>
                  </a:solidFill>
                  <a:latin typeface="Calibri"/>
                  <a:ea typeface="Calibri"/>
                  <a:cs typeface="Calibri"/>
                  <a:sym typeface="Calibri"/>
                </a:rPr>
                <a:t>https://jesalyn.dev</a:t>
              </a:r>
              <a:endParaRPr b="1" i="0" sz="1200" u="sng" cap="none" strike="noStrike">
                <a:solidFill>
                  <a:schemeClr val="accent2"/>
                </a:solidFill>
                <a:latin typeface="Calibri"/>
                <a:ea typeface="Calibri"/>
                <a:cs typeface="Calibri"/>
                <a:sym typeface="Calibri"/>
              </a:endParaRPr>
            </a:p>
          </p:txBody>
        </p:sp>
        <p:pic>
          <p:nvPicPr>
            <p:cNvPr id="108" name="Google Shape;108;p2"/>
            <p:cNvPicPr preferRelativeResize="0"/>
            <p:nvPr/>
          </p:nvPicPr>
          <p:blipFill rotWithShape="1">
            <a:blip r:embed="rId4">
              <a:alphaModFix/>
            </a:blip>
            <a:srcRect b="0" l="0" r="0" t="0"/>
            <a:stretch/>
          </p:blipFill>
          <p:spPr>
            <a:xfrm>
              <a:off x="480100" y="1679050"/>
              <a:ext cx="2088099" cy="3132923"/>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99350" y="344500"/>
            <a:ext cx="6458100" cy="971700"/>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SzPts val="1400"/>
              <a:buNone/>
            </a:pPr>
            <a:r>
              <a:rPr b="1" lang="en">
                <a:solidFill>
                  <a:schemeClr val="accent2"/>
                </a:solidFill>
              </a:rPr>
              <a:t>Back to basics real quick…</a:t>
            </a:r>
            <a:endParaRPr b="1">
              <a:solidFill>
                <a:schemeClr val="accent2"/>
              </a:solidFill>
            </a:endParaRPr>
          </a:p>
        </p:txBody>
      </p:sp>
      <p:sp>
        <p:nvSpPr>
          <p:cNvPr id="114" name="Google Shape;114;p3"/>
          <p:cNvSpPr txBox="1"/>
          <p:nvPr>
            <p:ph idx="1" type="body"/>
          </p:nvPr>
        </p:nvSpPr>
        <p:spPr>
          <a:xfrm>
            <a:off x="611957" y="1482726"/>
            <a:ext cx="3810000" cy="6180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800"/>
              </a:spcBef>
              <a:spcAft>
                <a:spcPts val="0"/>
              </a:spcAft>
              <a:buSzPts val="2100"/>
              <a:buNone/>
            </a:pPr>
            <a:r>
              <a:rPr lang="en" u="sng"/>
              <a:t>Localization vs Translation</a:t>
            </a:r>
            <a:endParaRPr u="sng"/>
          </a:p>
        </p:txBody>
      </p:sp>
      <p:sp>
        <p:nvSpPr>
          <p:cNvPr id="115" name="Google Shape;115;p3"/>
          <p:cNvSpPr txBox="1"/>
          <p:nvPr>
            <p:ph idx="2" type="body"/>
          </p:nvPr>
        </p:nvSpPr>
        <p:spPr>
          <a:xfrm>
            <a:off x="440500" y="2194375"/>
            <a:ext cx="3981300" cy="2608500"/>
          </a:xfrm>
          <a:prstGeom prst="rect">
            <a:avLst/>
          </a:prstGeom>
          <a:noFill/>
          <a:ln>
            <a:noFill/>
          </a:ln>
        </p:spPr>
        <p:txBody>
          <a:bodyPr anchorCtr="0" anchor="t" bIns="34275" lIns="68575" spcFirstLastPara="1" rIns="68575" wrap="square" tIns="34275">
            <a:normAutofit/>
          </a:bodyPr>
          <a:lstStyle/>
          <a:p>
            <a:pPr indent="-311150" lvl="0" marL="457200" marR="0" rtl="0" algn="l">
              <a:lnSpc>
                <a:spcPct val="115000"/>
              </a:lnSpc>
              <a:spcBef>
                <a:spcPts val="500"/>
              </a:spcBef>
              <a:spcAft>
                <a:spcPts val="0"/>
              </a:spcAft>
              <a:buSzPts val="1300"/>
              <a:buChar char="●"/>
            </a:pPr>
            <a:r>
              <a:rPr lang="en" sz="1300">
                <a:latin typeface="Arial"/>
                <a:ea typeface="Arial"/>
                <a:cs typeface="Arial"/>
                <a:sym typeface="Arial"/>
              </a:rPr>
              <a:t>Localization is making an application adaptable to specific regions without impacting functionality</a:t>
            </a:r>
            <a:endParaRPr sz="1300">
              <a:latin typeface="Arial"/>
              <a:ea typeface="Arial"/>
              <a:cs typeface="Arial"/>
              <a:sym typeface="Arial"/>
            </a:endParaRPr>
          </a:p>
          <a:p>
            <a:pPr indent="-311150" lvl="0" marL="457200" marR="0" rtl="0" algn="l">
              <a:lnSpc>
                <a:spcPct val="115000"/>
              </a:lnSpc>
              <a:spcBef>
                <a:spcPts val="500"/>
              </a:spcBef>
              <a:spcAft>
                <a:spcPts val="0"/>
              </a:spcAft>
              <a:buSzPts val="1300"/>
              <a:buChar char="●"/>
            </a:pPr>
            <a:r>
              <a:rPr lang="en" sz="1300">
                <a:latin typeface="Arial"/>
                <a:ea typeface="Arial"/>
                <a:cs typeface="Arial"/>
                <a:sym typeface="Arial"/>
              </a:rPr>
              <a:t>Translation is changing source text into another language</a:t>
            </a:r>
            <a:endParaRPr sz="1950">
              <a:latin typeface="Arial"/>
              <a:ea typeface="Arial"/>
              <a:cs typeface="Arial"/>
              <a:sym typeface="Arial"/>
            </a:endParaRPr>
          </a:p>
          <a:p>
            <a:pPr indent="0" lvl="0" marL="0" rtl="0" algn="l">
              <a:lnSpc>
                <a:spcPct val="90000"/>
              </a:lnSpc>
              <a:spcBef>
                <a:spcPts val="800"/>
              </a:spcBef>
              <a:spcAft>
                <a:spcPts val="0"/>
              </a:spcAft>
              <a:buSzPts val="1400"/>
              <a:buNone/>
            </a:pPr>
            <a:r>
              <a:rPr lang="en" sz="1950"/>
              <a:t>That’s why we’re localizing our application!</a:t>
            </a:r>
            <a:endParaRPr sz="1950"/>
          </a:p>
        </p:txBody>
      </p:sp>
      <p:sp>
        <p:nvSpPr>
          <p:cNvPr id="116" name="Google Shape;116;p3"/>
          <p:cNvSpPr txBox="1"/>
          <p:nvPr>
            <p:ph idx="3" type="body"/>
          </p:nvPr>
        </p:nvSpPr>
        <p:spPr>
          <a:xfrm>
            <a:off x="4805850" y="1482725"/>
            <a:ext cx="3829200" cy="6180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800"/>
              </a:spcBef>
              <a:spcAft>
                <a:spcPts val="0"/>
              </a:spcAft>
              <a:buSzPts val="2100"/>
              <a:buNone/>
            </a:pPr>
            <a:r>
              <a:rPr lang="en" u="sng"/>
              <a:t>Can’t ServiceNow do this?</a:t>
            </a:r>
            <a:endParaRPr u="sng"/>
          </a:p>
        </p:txBody>
      </p:sp>
      <p:sp>
        <p:nvSpPr>
          <p:cNvPr id="117" name="Google Shape;117;p3"/>
          <p:cNvSpPr txBox="1"/>
          <p:nvPr>
            <p:ph idx="4" type="body"/>
          </p:nvPr>
        </p:nvSpPr>
        <p:spPr>
          <a:xfrm>
            <a:off x="4577400" y="2194375"/>
            <a:ext cx="3887700" cy="2608500"/>
          </a:xfrm>
          <a:prstGeom prst="rect">
            <a:avLst/>
          </a:prstGeom>
          <a:noFill/>
          <a:ln>
            <a:noFill/>
          </a:ln>
        </p:spPr>
        <p:txBody>
          <a:bodyPr anchorCtr="0" anchor="t" bIns="34275" lIns="68575" spcFirstLastPara="1" rIns="68575" wrap="square" tIns="34275">
            <a:normAutofit/>
          </a:bodyPr>
          <a:lstStyle/>
          <a:p>
            <a:pPr indent="-311150" lvl="0" marL="457200" marR="0" rtl="0" algn="l">
              <a:lnSpc>
                <a:spcPct val="115000"/>
              </a:lnSpc>
              <a:spcBef>
                <a:spcPts val="500"/>
              </a:spcBef>
              <a:spcAft>
                <a:spcPts val="0"/>
              </a:spcAft>
              <a:buSzPts val="1300"/>
              <a:buChar char="●"/>
            </a:pPr>
            <a:r>
              <a:rPr lang="en" sz="1300">
                <a:latin typeface="Arial"/>
                <a:ea typeface="Arial"/>
                <a:cs typeface="Arial"/>
                <a:sym typeface="Arial"/>
              </a:rPr>
              <a:t>Language pack plugins only cover OOB strings</a:t>
            </a:r>
            <a:endParaRPr sz="1300">
              <a:latin typeface="Arial"/>
              <a:ea typeface="Arial"/>
              <a:cs typeface="Arial"/>
              <a:sym typeface="Arial"/>
            </a:endParaRPr>
          </a:p>
          <a:p>
            <a:pPr indent="-311150" lvl="0" marL="457200" marR="0" rtl="0" algn="l">
              <a:lnSpc>
                <a:spcPct val="115000"/>
              </a:lnSpc>
              <a:spcBef>
                <a:spcPts val="500"/>
              </a:spcBef>
              <a:spcAft>
                <a:spcPts val="0"/>
              </a:spcAft>
              <a:buSzPts val="1300"/>
              <a:buChar char="●"/>
            </a:pPr>
            <a:r>
              <a:rPr lang="en" sz="1300">
                <a:latin typeface="Arial"/>
                <a:ea typeface="Arial"/>
                <a:cs typeface="Arial"/>
                <a:sym typeface="Arial"/>
              </a:rPr>
              <a:t>Anything custom (everything in a scoped application!) needs to be self-localized</a:t>
            </a:r>
            <a:endParaRPr sz="195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630238" y="274638"/>
            <a:ext cx="7886700" cy="993900"/>
          </a:xfrm>
          <a:prstGeom prst="rect">
            <a:avLst/>
          </a:prstGeom>
          <a:solidFill>
            <a:srgbClr val="000000">
              <a:alpha val="14509"/>
            </a:srgbClr>
          </a:solidFill>
          <a:ln>
            <a:noFill/>
          </a:ln>
          <a:effectLst>
            <a:outerShdw blurRad="857250" rotWithShape="0" algn="bl">
              <a:schemeClr val="dk1"/>
            </a:outerShdw>
          </a:effectLst>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b="1" lang="en">
                <a:solidFill>
                  <a:schemeClr val="accent2"/>
                </a:solidFill>
              </a:rPr>
              <a:t>Tools we recommend</a:t>
            </a:r>
            <a:endParaRPr b="1">
              <a:solidFill>
                <a:schemeClr val="accent2"/>
              </a:solidFill>
            </a:endParaRPr>
          </a:p>
        </p:txBody>
      </p:sp>
      <p:sp>
        <p:nvSpPr>
          <p:cNvPr id="123" name="Google Shape;123;p4"/>
          <p:cNvSpPr txBox="1"/>
          <p:nvPr>
            <p:ph idx="1" type="body"/>
          </p:nvPr>
        </p:nvSpPr>
        <p:spPr>
          <a:xfrm>
            <a:off x="630257" y="1296476"/>
            <a:ext cx="3810000" cy="6180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800"/>
              </a:spcBef>
              <a:spcAft>
                <a:spcPts val="0"/>
              </a:spcAft>
              <a:buSzPts val="2100"/>
              <a:buNone/>
            </a:pPr>
            <a:r>
              <a:rPr lang="en" u="sng"/>
              <a:t>OOB Tools</a:t>
            </a:r>
            <a:endParaRPr u="sng"/>
          </a:p>
        </p:txBody>
      </p:sp>
      <p:sp>
        <p:nvSpPr>
          <p:cNvPr id="124" name="Google Shape;124;p4"/>
          <p:cNvSpPr txBox="1"/>
          <p:nvPr>
            <p:ph idx="2" type="body"/>
          </p:nvPr>
        </p:nvSpPr>
        <p:spPr>
          <a:xfrm>
            <a:off x="496000" y="1942400"/>
            <a:ext cx="3983700" cy="2314500"/>
          </a:xfrm>
          <a:prstGeom prst="rect">
            <a:avLst/>
          </a:prstGeom>
          <a:noFill/>
          <a:ln>
            <a:noFill/>
          </a:ln>
        </p:spPr>
        <p:txBody>
          <a:bodyPr anchorCtr="0" anchor="t" bIns="34275" lIns="68575" spcFirstLastPara="1" rIns="68575" wrap="square" tIns="34275">
            <a:noAutofit/>
          </a:bodyPr>
          <a:lstStyle/>
          <a:p>
            <a:pPr indent="-311150" lvl="0" marL="457200" rtl="0" algn="l">
              <a:lnSpc>
                <a:spcPct val="115000"/>
              </a:lnSpc>
              <a:spcBef>
                <a:spcPts val="500"/>
              </a:spcBef>
              <a:spcAft>
                <a:spcPts val="0"/>
              </a:spcAft>
              <a:buSzPts val="1300"/>
              <a:buChar char="●"/>
            </a:pPr>
            <a:r>
              <a:rPr lang="en" sz="1300">
                <a:latin typeface="Arial"/>
                <a:ea typeface="Arial"/>
                <a:cs typeface="Arial"/>
                <a:sym typeface="Arial"/>
              </a:rPr>
              <a:t>“Display translation prefix on translatable strings” (glide.ui.i18n_test) System Property</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“Translate and learn” (glide.translate.learn) System Property</a:t>
            </a:r>
            <a:endParaRPr sz="1300">
              <a:latin typeface="Arial"/>
              <a:ea typeface="Arial"/>
              <a:cs typeface="Arial"/>
              <a:sym typeface="Arial"/>
            </a:endParaRPr>
          </a:p>
          <a:p>
            <a:pPr indent="0" lvl="0" marL="0" rtl="0" algn="l">
              <a:lnSpc>
                <a:spcPct val="115000"/>
              </a:lnSpc>
              <a:spcBef>
                <a:spcPts val="600"/>
              </a:spcBef>
              <a:spcAft>
                <a:spcPts val="0"/>
              </a:spcAft>
              <a:buSzPts val="1400"/>
              <a:buNone/>
            </a:pPr>
            <a:r>
              <a:t/>
            </a:r>
            <a:endParaRPr sz="1300">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rPr b="1" lang="en" sz="2400" u="sng"/>
              <a:t>Crowdin</a:t>
            </a:r>
            <a:endParaRPr b="1" sz="2400" u="sng"/>
          </a:p>
          <a:p>
            <a:pPr indent="-311150" lvl="0" marL="457200" rtl="0" algn="l">
              <a:lnSpc>
                <a:spcPct val="115000"/>
              </a:lnSpc>
              <a:spcBef>
                <a:spcPts val="500"/>
              </a:spcBef>
              <a:spcAft>
                <a:spcPts val="0"/>
              </a:spcAft>
              <a:buSzPts val="1300"/>
              <a:buChar char="●"/>
            </a:pPr>
            <a:r>
              <a:rPr lang="en" sz="1300">
                <a:latin typeface="Arial"/>
                <a:ea typeface="Arial"/>
                <a:cs typeface="Arial"/>
                <a:sym typeface="Arial"/>
              </a:rPr>
              <a:t>Localization management solution</a:t>
            </a:r>
            <a:endParaRPr sz="1300">
              <a:latin typeface="Arial"/>
              <a:ea typeface="Arial"/>
              <a:cs typeface="Arial"/>
              <a:sym typeface="Arial"/>
            </a:endParaRPr>
          </a:p>
        </p:txBody>
      </p:sp>
      <p:sp>
        <p:nvSpPr>
          <p:cNvPr id="125" name="Google Shape;125;p4"/>
          <p:cNvSpPr txBox="1"/>
          <p:nvPr>
            <p:ph idx="3" type="body"/>
          </p:nvPr>
        </p:nvSpPr>
        <p:spPr>
          <a:xfrm>
            <a:off x="4800900" y="1637852"/>
            <a:ext cx="3828900" cy="618000"/>
          </a:xfrm>
          <a:prstGeom prst="rect">
            <a:avLst/>
          </a:prstGeom>
          <a:noFill/>
          <a:ln>
            <a:noFill/>
          </a:ln>
        </p:spPr>
        <p:txBody>
          <a:bodyPr anchorCtr="0" anchor="b" bIns="34275" lIns="68575" spcFirstLastPara="1" rIns="68575" wrap="square" tIns="34275">
            <a:normAutofit/>
          </a:bodyPr>
          <a:lstStyle/>
          <a:p>
            <a:pPr indent="0" lvl="0" marL="0" rtl="0" algn="l">
              <a:lnSpc>
                <a:spcPct val="115000"/>
              </a:lnSpc>
              <a:spcBef>
                <a:spcPts val="500"/>
              </a:spcBef>
              <a:spcAft>
                <a:spcPts val="300"/>
              </a:spcAft>
              <a:buSzPts val="2100"/>
              <a:buNone/>
            </a:pPr>
            <a:r>
              <a:rPr lang="en" u="sng"/>
              <a:t>FetchCode</a:t>
            </a:r>
            <a:endParaRPr u="sng"/>
          </a:p>
        </p:txBody>
      </p:sp>
      <p:sp>
        <p:nvSpPr>
          <p:cNvPr id="126" name="Google Shape;126;p4"/>
          <p:cNvSpPr txBox="1"/>
          <p:nvPr>
            <p:ph idx="4" type="body"/>
          </p:nvPr>
        </p:nvSpPr>
        <p:spPr>
          <a:xfrm>
            <a:off x="4629300" y="2350499"/>
            <a:ext cx="4000500" cy="2314500"/>
          </a:xfrm>
          <a:prstGeom prst="rect">
            <a:avLst/>
          </a:prstGeom>
          <a:noFill/>
          <a:ln>
            <a:noFill/>
          </a:ln>
        </p:spPr>
        <p:txBody>
          <a:bodyPr anchorCtr="0" anchor="t" bIns="34275" lIns="68575" spcFirstLastPara="1" rIns="68575" wrap="square" tIns="34275">
            <a:noAutofit/>
          </a:bodyPr>
          <a:lstStyle/>
          <a:p>
            <a:pPr indent="-311150" lvl="0" marL="457200" rtl="0" algn="l">
              <a:lnSpc>
                <a:spcPct val="115000"/>
              </a:lnSpc>
              <a:spcBef>
                <a:spcPts val="500"/>
              </a:spcBef>
              <a:spcAft>
                <a:spcPts val="0"/>
              </a:spcAft>
              <a:buSzPts val="1300"/>
              <a:buChar char="●"/>
            </a:pPr>
            <a:r>
              <a:rPr lang="en" sz="1300">
                <a:latin typeface="Arial"/>
                <a:ea typeface="Arial"/>
                <a:cs typeface="Arial"/>
                <a:sym typeface="Arial"/>
              </a:rPr>
              <a:t>Instance code search utility</a:t>
            </a:r>
            <a:endParaRPr sz="1300">
              <a:latin typeface="Arial"/>
              <a:ea typeface="Arial"/>
              <a:cs typeface="Arial"/>
              <a:sym typeface="Arial"/>
            </a:endParaRPr>
          </a:p>
          <a:p>
            <a:pPr indent="0" lvl="0" marL="457200" rtl="0" algn="l">
              <a:lnSpc>
                <a:spcPct val="115000"/>
              </a:lnSpc>
              <a:spcBef>
                <a:spcPts val="500"/>
              </a:spcBef>
              <a:spcAft>
                <a:spcPts val="300"/>
              </a:spcAft>
              <a:buSzPts val="1400"/>
              <a:buNone/>
            </a:pPr>
            <a:r>
              <a:t/>
            </a:r>
            <a:endParaRPr sz="1900"/>
          </a:p>
        </p:txBody>
      </p:sp>
      <p:sp>
        <p:nvSpPr>
          <p:cNvPr id="127" name="Google Shape;127;p4"/>
          <p:cNvSpPr txBox="1"/>
          <p:nvPr>
            <p:ph idx="3" type="body"/>
          </p:nvPr>
        </p:nvSpPr>
        <p:spPr>
          <a:xfrm>
            <a:off x="4651300" y="2790652"/>
            <a:ext cx="3828900" cy="618000"/>
          </a:xfrm>
          <a:prstGeom prst="rect">
            <a:avLst/>
          </a:prstGeom>
          <a:noFill/>
          <a:ln>
            <a:noFill/>
          </a:ln>
        </p:spPr>
        <p:txBody>
          <a:bodyPr anchorCtr="0" anchor="b" bIns="34275" lIns="68575" spcFirstLastPara="1" rIns="68575" wrap="square" tIns="34275">
            <a:normAutofit/>
          </a:bodyPr>
          <a:lstStyle/>
          <a:p>
            <a:pPr indent="0" lvl="0" marL="0" rtl="0" algn="l">
              <a:lnSpc>
                <a:spcPct val="115000"/>
              </a:lnSpc>
              <a:spcBef>
                <a:spcPts val="500"/>
              </a:spcBef>
              <a:spcAft>
                <a:spcPts val="300"/>
              </a:spcAft>
              <a:buSzPts val="2100"/>
              <a:buNone/>
            </a:pPr>
            <a:r>
              <a:rPr lang="en" u="sng"/>
              <a:t>Our GitHub repo!</a:t>
            </a:r>
            <a:endParaRPr u="sng"/>
          </a:p>
        </p:txBody>
      </p:sp>
      <p:sp>
        <p:nvSpPr>
          <p:cNvPr id="128" name="Google Shape;128;p4"/>
          <p:cNvSpPr txBox="1"/>
          <p:nvPr>
            <p:ph idx="4" type="body"/>
          </p:nvPr>
        </p:nvSpPr>
        <p:spPr>
          <a:xfrm>
            <a:off x="4479700" y="3503300"/>
            <a:ext cx="4000500" cy="2314500"/>
          </a:xfrm>
          <a:prstGeom prst="rect">
            <a:avLst/>
          </a:prstGeom>
          <a:noFill/>
          <a:ln>
            <a:noFill/>
          </a:ln>
        </p:spPr>
        <p:txBody>
          <a:bodyPr anchorCtr="0" anchor="t" bIns="34275" lIns="68575" spcFirstLastPara="1" rIns="68575" wrap="square" tIns="34275">
            <a:noAutofit/>
          </a:bodyPr>
          <a:lstStyle/>
          <a:p>
            <a:pPr indent="-311150" lvl="0" marL="457200" marR="0" rtl="0" algn="l">
              <a:lnSpc>
                <a:spcPct val="115000"/>
              </a:lnSpc>
              <a:spcBef>
                <a:spcPts val="500"/>
              </a:spcBef>
              <a:spcAft>
                <a:spcPts val="0"/>
              </a:spcAft>
              <a:buSzPts val="1300"/>
              <a:buChar char="●"/>
            </a:pPr>
            <a:r>
              <a:rPr lang="en" sz="1300">
                <a:latin typeface="Arial"/>
                <a:ea typeface="Arial"/>
                <a:cs typeface="Arial"/>
                <a:sym typeface="Arial"/>
              </a:rPr>
              <a:t>L</a:t>
            </a:r>
            <a:r>
              <a:rPr lang="en" sz="1300">
                <a:latin typeface="Arial"/>
                <a:ea typeface="Arial"/>
                <a:cs typeface="Arial"/>
                <a:sym typeface="Arial"/>
              </a:rPr>
              <a:t>ink at the very end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1251446" y="101651"/>
            <a:ext cx="7609500" cy="1884000"/>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dk1"/>
              </a:buClr>
              <a:buSzPts val="3000"/>
              <a:buFont typeface="Corbel"/>
              <a:buNone/>
            </a:pPr>
            <a:r>
              <a:t/>
            </a:r>
            <a:endParaRPr b="1" sz="3000">
              <a:solidFill>
                <a:schemeClr val="accent2"/>
              </a:solidFill>
            </a:endParaRPr>
          </a:p>
        </p:txBody>
      </p:sp>
      <p:grpSp>
        <p:nvGrpSpPr>
          <p:cNvPr id="134" name="Google Shape;134;p9"/>
          <p:cNvGrpSpPr/>
          <p:nvPr/>
        </p:nvGrpSpPr>
        <p:grpSpPr>
          <a:xfrm rot="2700000">
            <a:off x="3292815" y="1242586"/>
            <a:ext cx="3375784" cy="2706759"/>
            <a:chOff x="3269750" y="1071658"/>
            <a:chExt cx="3375817" cy="2706785"/>
          </a:xfrm>
        </p:grpSpPr>
        <p:sp>
          <p:nvSpPr>
            <p:cNvPr id="135" name="Google Shape;135;p9"/>
            <p:cNvSpPr/>
            <p:nvPr/>
          </p:nvSpPr>
          <p:spPr>
            <a:xfrm rot="2700000">
              <a:off x="4255100" y="1053398"/>
              <a:ext cx="489601" cy="2989789"/>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9"/>
            <p:cNvSpPr/>
            <p:nvPr/>
          </p:nvSpPr>
          <p:spPr>
            <a:xfrm rot="-2700000">
              <a:off x="3459230" y="3255432"/>
              <a:ext cx="326259" cy="326259"/>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accent1"/>
                  </a:solidFill>
                  <a:latin typeface="Roboto"/>
                  <a:ea typeface="Roboto"/>
                  <a:cs typeface="Roboto"/>
                  <a:sym typeface="Roboto"/>
                </a:rPr>
                <a:t>3</a:t>
              </a:r>
              <a:endParaRPr b="1" i="0" sz="900" u="none" cap="none" strike="noStrike">
                <a:solidFill>
                  <a:schemeClr val="accent1"/>
                </a:solidFill>
                <a:latin typeface="Roboto"/>
                <a:ea typeface="Roboto"/>
                <a:cs typeface="Roboto"/>
                <a:sym typeface="Roboto"/>
              </a:endParaRPr>
            </a:p>
          </p:txBody>
        </p:sp>
        <p:sp>
          <p:nvSpPr>
            <p:cNvPr id="137" name="Google Shape;137;p9"/>
            <p:cNvSpPr txBox="1"/>
            <p:nvPr/>
          </p:nvSpPr>
          <p:spPr>
            <a:xfrm rot="-2700000">
              <a:off x="3363080" y="2232216"/>
              <a:ext cx="2562979"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SOMEWHERE IN THE MIDDLE</a:t>
              </a:r>
              <a:endParaRPr b="1" i="0" sz="1400" u="none" cap="none" strike="noStrike">
                <a:solidFill>
                  <a:srgbClr val="FFFFFF"/>
                </a:solidFill>
                <a:latin typeface="Roboto"/>
                <a:ea typeface="Roboto"/>
                <a:cs typeface="Roboto"/>
                <a:sym typeface="Roboto"/>
              </a:endParaRPr>
            </a:p>
          </p:txBody>
        </p:sp>
        <p:sp>
          <p:nvSpPr>
            <p:cNvPr id="138" name="Google Shape;138;p9"/>
            <p:cNvSpPr txBox="1"/>
            <p:nvPr/>
          </p:nvSpPr>
          <p:spPr>
            <a:xfrm rot="-2700000">
              <a:off x="3643846" y="2185404"/>
              <a:ext cx="3333443"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200"/>
                <a:buFont typeface="Arial"/>
                <a:buNone/>
              </a:pPr>
              <a:r>
                <a:rPr b="1" i="0" lang="en" sz="1200" u="none" cap="none" strike="noStrike">
                  <a:solidFill>
                    <a:schemeClr val="lt2"/>
                  </a:solidFill>
                  <a:latin typeface="Roboto"/>
                  <a:ea typeface="Roboto"/>
                  <a:cs typeface="Roboto"/>
                  <a:sym typeface="Roboto"/>
                </a:rPr>
                <a:t>Establish Design and Development Standards</a:t>
              </a:r>
              <a:endParaRPr b="1" i="0" sz="1200" u="none" cap="none" strike="noStrike">
                <a:solidFill>
                  <a:schemeClr val="lt2"/>
                </a:solidFill>
                <a:latin typeface="Roboto"/>
                <a:ea typeface="Roboto"/>
                <a:cs typeface="Roboto"/>
                <a:sym typeface="Roboto"/>
              </a:endParaRPr>
            </a:p>
          </p:txBody>
        </p:sp>
      </p:grpSp>
      <p:grpSp>
        <p:nvGrpSpPr>
          <p:cNvPr id="139" name="Google Shape;139;p9"/>
          <p:cNvGrpSpPr/>
          <p:nvPr/>
        </p:nvGrpSpPr>
        <p:grpSpPr>
          <a:xfrm rot="2700000">
            <a:off x="1859349" y="260262"/>
            <a:ext cx="2604498" cy="2460276"/>
            <a:chOff x="1776625" y="1318142"/>
            <a:chExt cx="2604523" cy="2460300"/>
          </a:xfrm>
        </p:grpSpPr>
        <p:grpSp>
          <p:nvGrpSpPr>
            <p:cNvPr id="140" name="Google Shape;140;p9"/>
            <p:cNvGrpSpPr/>
            <p:nvPr/>
          </p:nvGrpSpPr>
          <p:grpSpPr>
            <a:xfrm>
              <a:off x="1776625" y="1318142"/>
              <a:ext cx="2604523" cy="2460300"/>
              <a:chOff x="1776625" y="1318142"/>
              <a:chExt cx="2604523" cy="2460300"/>
            </a:xfrm>
          </p:grpSpPr>
          <p:sp>
            <p:nvSpPr>
              <p:cNvPr id="141" name="Google Shape;141;p9"/>
              <p:cNvSpPr/>
              <p:nvPr/>
            </p:nvSpPr>
            <p:spPr>
              <a:xfrm rot="2700000">
                <a:off x="2761975" y="1053398"/>
                <a:ext cx="489601" cy="2989789"/>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9"/>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1" i="0" lang="en" sz="1500" u="none" cap="none" strike="noStrike">
                    <a:solidFill>
                      <a:srgbClr val="FFFFFF"/>
                    </a:solidFill>
                    <a:latin typeface="Roboto"/>
                    <a:ea typeface="Roboto"/>
                    <a:cs typeface="Roboto"/>
                    <a:sym typeface="Roboto"/>
                  </a:rPr>
                  <a:t>WHEN YOU START</a:t>
                </a:r>
                <a:endParaRPr b="1" i="0" sz="1500" u="none" cap="none" strike="noStrike">
                  <a:solidFill>
                    <a:srgbClr val="FFFFFF"/>
                  </a:solidFill>
                  <a:latin typeface="Roboto"/>
                  <a:ea typeface="Roboto"/>
                  <a:cs typeface="Roboto"/>
                  <a:sym typeface="Roboto"/>
                </a:endParaRPr>
              </a:p>
            </p:txBody>
          </p:sp>
          <p:sp>
            <p:nvSpPr>
              <p:cNvPr id="143" name="Google Shape;143;p9"/>
              <p:cNvSpPr txBox="1"/>
              <p:nvPr/>
            </p:nvSpPr>
            <p:spPr>
              <a:xfrm rot="-2700000">
                <a:off x="2310468"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200"/>
                  <a:buFont typeface="Arial"/>
                  <a:buNone/>
                </a:pPr>
                <a:r>
                  <a:rPr b="1" i="0" lang="en" sz="1200" u="none" cap="none" strike="noStrike">
                    <a:solidFill>
                      <a:schemeClr val="lt2"/>
                    </a:solidFill>
                    <a:latin typeface="Roboto"/>
                    <a:ea typeface="Roboto"/>
                    <a:cs typeface="Roboto"/>
                    <a:sym typeface="Roboto"/>
                  </a:rPr>
                  <a:t>Find Missing Translations</a:t>
                </a:r>
                <a:endParaRPr b="1" i="0" sz="1200" u="none" cap="none" strike="noStrike">
                  <a:solidFill>
                    <a:schemeClr val="lt2"/>
                  </a:solidFill>
                  <a:latin typeface="Roboto"/>
                  <a:ea typeface="Roboto"/>
                  <a:cs typeface="Roboto"/>
                  <a:sym typeface="Roboto"/>
                </a:endParaRPr>
              </a:p>
            </p:txBody>
          </p:sp>
        </p:grpSp>
        <p:sp>
          <p:nvSpPr>
            <p:cNvPr id="144" name="Google Shape;144;p9"/>
            <p:cNvSpPr/>
            <p:nvPr/>
          </p:nvSpPr>
          <p:spPr>
            <a:xfrm rot="-2700000">
              <a:off x="1966105" y="3255432"/>
              <a:ext cx="326259" cy="326259"/>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accent1"/>
                  </a:solidFill>
                  <a:latin typeface="Roboto"/>
                  <a:ea typeface="Roboto"/>
                  <a:cs typeface="Roboto"/>
                  <a:sym typeface="Roboto"/>
                </a:rPr>
                <a:t>2</a:t>
              </a:r>
              <a:endParaRPr b="1" i="0" sz="900" u="none" cap="none" strike="noStrike">
                <a:solidFill>
                  <a:schemeClr val="accent1"/>
                </a:solidFill>
                <a:latin typeface="Roboto"/>
                <a:ea typeface="Roboto"/>
                <a:cs typeface="Roboto"/>
                <a:sym typeface="Roboto"/>
              </a:endParaRPr>
            </a:p>
          </p:txBody>
        </p:sp>
      </p:grpSp>
      <p:grpSp>
        <p:nvGrpSpPr>
          <p:cNvPr id="145" name="Google Shape;145;p9"/>
          <p:cNvGrpSpPr/>
          <p:nvPr/>
        </p:nvGrpSpPr>
        <p:grpSpPr>
          <a:xfrm rot="2700000">
            <a:off x="6237174" y="3020318"/>
            <a:ext cx="2604497" cy="2460276"/>
            <a:chOff x="6254516" y="1318142"/>
            <a:chExt cx="2604522" cy="2460300"/>
          </a:xfrm>
        </p:grpSpPr>
        <p:sp>
          <p:nvSpPr>
            <p:cNvPr id="146" name="Google Shape;146;p9"/>
            <p:cNvSpPr/>
            <p:nvPr/>
          </p:nvSpPr>
          <p:spPr>
            <a:xfrm rot="2700000">
              <a:off x="7239866" y="1053398"/>
              <a:ext cx="489601" cy="2989789"/>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9"/>
            <p:cNvSpPr/>
            <p:nvPr/>
          </p:nvSpPr>
          <p:spPr>
            <a:xfrm rot="-2700000">
              <a:off x="6444022" y="3255595"/>
              <a:ext cx="325835" cy="325835"/>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accent1"/>
                  </a:solidFill>
                  <a:latin typeface="Roboto"/>
                  <a:ea typeface="Roboto"/>
                  <a:cs typeface="Roboto"/>
                  <a:sym typeface="Roboto"/>
                </a:rPr>
                <a:t>5</a:t>
              </a:r>
              <a:endParaRPr b="1" i="0" sz="900" u="none" cap="none" strike="noStrike">
                <a:solidFill>
                  <a:schemeClr val="accent1"/>
                </a:solidFill>
                <a:latin typeface="Roboto"/>
                <a:ea typeface="Roboto"/>
                <a:cs typeface="Roboto"/>
                <a:sym typeface="Roboto"/>
              </a:endParaRPr>
            </a:p>
          </p:txBody>
        </p:sp>
        <p:sp>
          <p:nvSpPr>
            <p:cNvPr id="148" name="Google Shape;148;p9"/>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1" i="0" lang="en" sz="1500" u="none" cap="none" strike="noStrike">
                  <a:solidFill>
                    <a:srgbClr val="FFFFFF"/>
                  </a:solidFill>
                  <a:latin typeface="Roboto"/>
                  <a:ea typeface="Roboto"/>
                  <a:cs typeface="Roboto"/>
                  <a:sym typeface="Roboto"/>
                </a:rPr>
                <a:t>IN THE FUTURE</a:t>
              </a:r>
              <a:endParaRPr b="1" i="0" sz="1500" u="none" cap="none" strike="noStrike">
                <a:solidFill>
                  <a:srgbClr val="FFFFFF"/>
                </a:solidFill>
                <a:latin typeface="Roboto"/>
                <a:ea typeface="Roboto"/>
                <a:cs typeface="Roboto"/>
                <a:sym typeface="Roboto"/>
              </a:endParaRPr>
            </a:p>
          </p:txBody>
        </p:sp>
        <p:sp>
          <p:nvSpPr>
            <p:cNvPr id="149" name="Google Shape;149;p9"/>
            <p:cNvSpPr txBox="1"/>
            <p:nvPr/>
          </p:nvSpPr>
          <p:spPr>
            <a:xfrm rot="-2700000">
              <a:off x="6788358"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200"/>
                <a:buFont typeface="Arial"/>
                <a:buNone/>
              </a:pPr>
              <a:r>
                <a:rPr b="1" i="0" lang="en" sz="1200" u="none" cap="none" strike="noStrike">
                  <a:solidFill>
                    <a:schemeClr val="lt1"/>
                  </a:solidFill>
                  <a:latin typeface="Roboto"/>
                  <a:ea typeface="Roboto"/>
                  <a:cs typeface="Roboto"/>
                  <a:sym typeface="Roboto"/>
                </a:rPr>
                <a:t>Maintain the Localization Implementation</a:t>
              </a:r>
              <a:endParaRPr b="1" i="0" sz="1200" u="none" cap="none" strike="noStrike">
                <a:solidFill>
                  <a:schemeClr val="lt1"/>
                </a:solidFill>
                <a:latin typeface="Roboto"/>
                <a:ea typeface="Roboto"/>
                <a:cs typeface="Roboto"/>
                <a:sym typeface="Roboto"/>
              </a:endParaRPr>
            </a:p>
          </p:txBody>
        </p:sp>
      </p:grpSp>
      <p:grpSp>
        <p:nvGrpSpPr>
          <p:cNvPr id="150" name="Google Shape;150;p9"/>
          <p:cNvGrpSpPr/>
          <p:nvPr/>
        </p:nvGrpSpPr>
        <p:grpSpPr>
          <a:xfrm rot="2700000">
            <a:off x="400076" y="-659756"/>
            <a:ext cx="2604497" cy="2460276"/>
            <a:chOff x="284959" y="1318142"/>
            <a:chExt cx="2604522" cy="2460300"/>
          </a:xfrm>
        </p:grpSpPr>
        <p:sp>
          <p:nvSpPr>
            <p:cNvPr id="151" name="Google Shape;151;p9"/>
            <p:cNvSpPr/>
            <p:nvPr/>
          </p:nvSpPr>
          <p:spPr>
            <a:xfrm rot="2700000">
              <a:off x="1270309" y="1053398"/>
              <a:ext cx="489601" cy="2989789"/>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9"/>
            <p:cNvSpPr/>
            <p:nvPr/>
          </p:nvSpPr>
          <p:spPr>
            <a:xfrm rot="-2700000">
              <a:off x="472988" y="3255432"/>
              <a:ext cx="326259" cy="326259"/>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accent1"/>
                  </a:solidFill>
                  <a:latin typeface="Roboto"/>
                  <a:ea typeface="Roboto"/>
                  <a:cs typeface="Roboto"/>
                  <a:sym typeface="Roboto"/>
                </a:rPr>
                <a:t>1</a:t>
              </a:r>
              <a:endParaRPr b="1" i="0" sz="900" u="none" cap="none" strike="noStrike">
                <a:solidFill>
                  <a:schemeClr val="accent1"/>
                </a:solidFill>
                <a:latin typeface="Roboto"/>
                <a:ea typeface="Roboto"/>
                <a:cs typeface="Roboto"/>
                <a:sym typeface="Roboto"/>
              </a:endParaRPr>
            </a:p>
          </p:txBody>
        </p:sp>
        <p:sp>
          <p:nvSpPr>
            <p:cNvPr id="153" name="Google Shape;153;p9"/>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1" i="0" lang="en" sz="1500" u="none" cap="none" strike="noStrike">
                  <a:solidFill>
                    <a:srgbClr val="FFFFFF"/>
                  </a:solidFill>
                  <a:latin typeface="Roboto"/>
                  <a:ea typeface="Roboto"/>
                  <a:cs typeface="Roboto"/>
                  <a:sym typeface="Roboto"/>
                </a:rPr>
                <a:t>BEFORE YOU START</a:t>
              </a:r>
              <a:endParaRPr b="1" i="0" sz="1500" u="none" cap="none" strike="noStrike">
                <a:solidFill>
                  <a:srgbClr val="FFFFFF"/>
                </a:solidFill>
                <a:latin typeface="Roboto"/>
                <a:ea typeface="Roboto"/>
                <a:cs typeface="Roboto"/>
                <a:sym typeface="Roboto"/>
              </a:endParaRPr>
            </a:p>
          </p:txBody>
        </p:sp>
        <p:sp>
          <p:nvSpPr>
            <p:cNvPr id="154" name="Google Shape;154;p9"/>
            <p:cNvSpPr txBox="1"/>
            <p:nvPr/>
          </p:nvSpPr>
          <p:spPr>
            <a:xfrm rot="-2700000">
              <a:off x="818801"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200"/>
                <a:buFont typeface="Arial"/>
                <a:buNone/>
              </a:pPr>
              <a:r>
                <a:rPr b="1" i="0" lang="en" sz="1200" u="none" cap="none" strike="noStrike">
                  <a:solidFill>
                    <a:schemeClr val="lt2"/>
                  </a:solidFill>
                  <a:latin typeface="Roboto"/>
                  <a:ea typeface="Roboto"/>
                  <a:cs typeface="Roboto"/>
                  <a:sym typeface="Roboto"/>
                </a:rPr>
                <a:t>Plan the Localization Strategy</a:t>
              </a:r>
              <a:endParaRPr b="1" i="0" sz="1200" u="none" cap="none" strike="noStrike">
                <a:solidFill>
                  <a:schemeClr val="lt2"/>
                </a:solidFill>
                <a:latin typeface="Roboto"/>
                <a:ea typeface="Roboto"/>
                <a:cs typeface="Roboto"/>
                <a:sym typeface="Roboto"/>
              </a:endParaRPr>
            </a:p>
          </p:txBody>
        </p:sp>
      </p:grpSp>
      <p:grpSp>
        <p:nvGrpSpPr>
          <p:cNvPr id="155" name="Google Shape;155;p9"/>
          <p:cNvGrpSpPr/>
          <p:nvPr/>
        </p:nvGrpSpPr>
        <p:grpSpPr>
          <a:xfrm rot="2700000">
            <a:off x="4775450" y="2106209"/>
            <a:ext cx="3488589" cy="2819555"/>
            <a:chOff x="4761417" y="958861"/>
            <a:chExt cx="3488623" cy="2819582"/>
          </a:xfrm>
        </p:grpSpPr>
        <p:sp>
          <p:nvSpPr>
            <p:cNvPr id="156" name="Google Shape;156;p9"/>
            <p:cNvSpPr/>
            <p:nvPr/>
          </p:nvSpPr>
          <p:spPr>
            <a:xfrm rot="2700000">
              <a:off x="5746767" y="1053398"/>
              <a:ext cx="489601" cy="2989789"/>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9"/>
            <p:cNvSpPr/>
            <p:nvPr/>
          </p:nvSpPr>
          <p:spPr>
            <a:xfrm rot="-2700000">
              <a:off x="4950896" y="3255432"/>
              <a:ext cx="326259" cy="326259"/>
            </a:xfrm>
            <a:prstGeom prst="ellipse">
              <a:avLst/>
            </a:prstGeom>
            <a:solidFill>
              <a:srgbClr val="FFFFFF"/>
            </a:solidFill>
            <a:ln>
              <a:noFill/>
            </a:ln>
            <a:effectLst>
              <a:outerShdw blurRad="228600" rotWithShape="0" algn="tl" dir="5400000" dist="50800">
                <a:schemeClr val="accent2">
                  <a:alpha val="5450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accent1"/>
                  </a:solidFill>
                  <a:latin typeface="Roboto"/>
                  <a:ea typeface="Roboto"/>
                  <a:cs typeface="Roboto"/>
                  <a:sym typeface="Roboto"/>
                </a:rPr>
                <a:t>4</a:t>
              </a:r>
              <a:endParaRPr b="1" i="0" sz="900" u="none" cap="none" strike="noStrike">
                <a:solidFill>
                  <a:schemeClr val="accent1"/>
                </a:solidFill>
                <a:latin typeface="Roboto"/>
                <a:ea typeface="Roboto"/>
                <a:cs typeface="Roboto"/>
                <a:sym typeface="Roboto"/>
              </a:endParaRPr>
            </a:p>
          </p:txBody>
        </p:sp>
        <p:sp>
          <p:nvSpPr>
            <p:cNvPr id="158" name="Google Shape;158;p9"/>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1" i="0" lang="en" sz="1500" u="none" cap="none" strike="noStrike">
                  <a:solidFill>
                    <a:srgbClr val="FFFFFF"/>
                  </a:solidFill>
                  <a:latin typeface="Roboto"/>
                  <a:ea typeface="Roboto"/>
                  <a:cs typeface="Roboto"/>
                  <a:sym typeface="Roboto"/>
                </a:rPr>
                <a:t>AFTER GO-LIVE</a:t>
              </a:r>
              <a:endParaRPr b="1" i="0" sz="1500" u="none" cap="none" strike="noStrike">
                <a:solidFill>
                  <a:srgbClr val="FFFFFF"/>
                </a:solidFill>
                <a:latin typeface="Roboto"/>
                <a:ea typeface="Roboto"/>
                <a:cs typeface="Roboto"/>
                <a:sym typeface="Roboto"/>
              </a:endParaRPr>
            </a:p>
          </p:txBody>
        </p:sp>
        <p:sp>
          <p:nvSpPr>
            <p:cNvPr id="159" name="Google Shape;159;p9"/>
            <p:cNvSpPr txBox="1"/>
            <p:nvPr/>
          </p:nvSpPr>
          <p:spPr>
            <a:xfrm rot="-2700000">
              <a:off x="5112157" y="2129007"/>
              <a:ext cx="3492966"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200"/>
                <a:buFont typeface="Arial"/>
                <a:buNone/>
              </a:pPr>
              <a:r>
                <a:rPr b="1" i="0" lang="en" sz="1200" u="none" cap="none" strike="noStrike">
                  <a:solidFill>
                    <a:schemeClr val="lt2"/>
                  </a:solidFill>
                  <a:latin typeface="Roboto"/>
                  <a:ea typeface="Roboto"/>
                  <a:cs typeface="Roboto"/>
                  <a:sym typeface="Roboto"/>
                </a:rPr>
                <a:t>Test the Localization Implementation</a:t>
              </a:r>
              <a:endParaRPr b="1" i="0" sz="1200" u="none" cap="none" strike="noStrike">
                <a:solidFill>
                  <a:schemeClr val="lt2"/>
                </a:solidFill>
                <a:latin typeface="Roboto"/>
                <a:ea typeface="Roboto"/>
                <a:cs typeface="Roboto"/>
                <a:sym typeface="Roboto"/>
              </a:endParaRPr>
            </a:p>
          </p:txBody>
        </p:sp>
      </p:grpSp>
      <p:pic>
        <p:nvPicPr>
          <p:cNvPr id="160" name="Google Shape;160;p9"/>
          <p:cNvPicPr preferRelativeResize="0"/>
          <p:nvPr/>
        </p:nvPicPr>
        <p:blipFill rotWithShape="1">
          <a:blip r:embed="rId3">
            <a:alphaModFix/>
          </a:blip>
          <a:srcRect b="0" l="0" r="0" t="0"/>
          <a:stretch/>
        </p:blipFill>
        <p:spPr>
          <a:xfrm>
            <a:off x="1978952" y="0"/>
            <a:ext cx="5186097"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1000"/>
                                        <p:tgtEl>
                                          <p:spTgt spid="160"/>
                                        </p:tgtEl>
                                        <p:attrNameLst>
                                          <p:attrName>ppt_w</p:attrName>
                                        </p:attrNameLst>
                                      </p:cBhvr>
                                      <p:tavLst>
                                        <p:tav fmla="" tm="0">
                                          <p:val>
                                            <p:strVal val="0"/>
                                          </p:val>
                                        </p:tav>
                                        <p:tav fmla="" tm="100000">
                                          <p:val>
                                            <p:strVal val="#ppt_w"/>
                                          </p:val>
                                        </p:tav>
                                      </p:tavLst>
                                    </p:anim>
                                    <p:anim calcmode="lin" valueType="num">
                                      <p:cBhvr additive="base">
                                        <p:cTn dur="1000"/>
                                        <p:tgtEl>
                                          <p:spTgt spid="16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1000"/>
                                        <p:tgtEl>
                                          <p:spTgt spid="160"/>
                                        </p:tgtEl>
                                        <p:attrNameLst>
                                          <p:attrName>ppt_y</p:attrName>
                                        </p:attrNameLst>
                                      </p:cBhvr>
                                      <p:tavLst>
                                        <p:tav fmla="" tm="0">
                                          <p:val>
                                            <p:strVal val="#ppt_y"/>
                                          </p:val>
                                        </p:tav>
                                        <p:tav fmla="" tm="100000">
                                          <p:val>
                                            <p:strVal val="#ppt_y-1"/>
                                          </p:val>
                                        </p:tav>
                                      </p:tavLst>
                                    </p:anim>
                                    <p:set>
                                      <p:cBhvr>
                                        <p:cTn dur="1" fill="hold">
                                          <p:stCondLst>
                                            <p:cond delay="1000"/>
                                          </p:stCondLst>
                                        </p:cTn>
                                        <p:tgtEl>
                                          <p:spTgt spid="16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nvSpPr>
        <p:spPr>
          <a:xfrm>
            <a:off x="1813025" y="2657218"/>
            <a:ext cx="7146300" cy="1188300"/>
          </a:xfrm>
          <a:prstGeom prst="rect">
            <a:avLst/>
          </a:prstGeom>
          <a:noFill/>
          <a:ln>
            <a:noFill/>
          </a:ln>
        </p:spPr>
        <p:txBody>
          <a:bodyPr anchorCtr="0" anchor="t" bIns="91425" lIns="91425" spcFirstLastPara="1" rIns="91425" wrap="square" tIns="91425">
            <a:spAutoFit/>
          </a:bodyPr>
          <a:lstStyle/>
          <a:p>
            <a:pPr indent="0" lvl="0" marL="0" marR="0" rtl="0" algn="r">
              <a:lnSpc>
                <a:spcPct val="115000"/>
              </a:lnSpc>
              <a:spcBef>
                <a:spcPts val="200"/>
              </a:spcBef>
              <a:spcAft>
                <a:spcPts val="0"/>
              </a:spcAft>
              <a:buClr>
                <a:srgbClr val="000000"/>
              </a:buClr>
              <a:buSzPts val="1900"/>
              <a:buFont typeface="Arial"/>
              <a:buNone/>
            </a:pPr>
            <a:r>
              <a:rPr b="1" i="0" lang="en" sz="1900" u="sng" cap="none" strike="noStrike">
                <a:solidFill>
                  <a:schemeClr val="accent3"/>
                </a:solidFill>
                <a:latin typeface="Arial"/>
                <a:ea typeface="Arial"/>
                <a:cs typeface="Arial"/>
                <a:sym typeface="Arial"/>
              </a:rPr>
              <a:t>https://WomenNow.Dev</a:t>
            </a:r>
            <a:endParaRPr b="1" i="0" sz="1900" u="sng" cap="none" strike="noStrike">
              <a:solidFill>
                <a:schemeClr val="accent3"/>
              </a:solidFill>
              <a:latin typeface="Arial"/>
              <a:ea typeface="Arial"/>
              <a:cs typeface="Arial"/>
              <a:sym typeface="Arial"/>
            </a:endParaRPr>
          </a:p>
          <a:p>
            <a:pPr indent="0" lvl="0" marL="0" marR="0" rtl="0" algn="r">
              <a:lnSpc>
                <a:spcPct val="115000"/>
              </a:lnSpc>
              <a:spcBef>
                <a:spcPts val="300"/>
              </a:spcBef>
              <a:spcAft>
                <a:spcPts val="300"/>
              </a:spcAft>
              <a:buClr>
                <a:srgbClr val="000000"/>
              </a:buClr>
              <a:buSzPts val="1900"/>
              <a:buFont typeface="Arial"/>
              <a:buNone/>
            </a:pPr>
            <a:r>
              <a:rPr b="0" i="0" lang="en" sz="1900" u="none" cap="none" strike="noStrike">
                <a:solidFill>
                  <a:schemeClr val="lt2"/>
                </a:solidFill>
                <a:latin typeface="Arial"/>
                <a:ea typeface="Arial"/>
                <a:cs typeface="Arial"/>
                <a:sym typeface="Arial"/>
              </a:rPr>
              <a:t>Resources and more in our GitHub repo:</a:t>
            </a:r>
            <a:r>
              <a:rPr b="0" i="0" lang="en" sz="1900" u="none" cap="none" strike="noStrike">
                <a:solidFill>
                  <a:schemeClr val="dk1"/>
                </a:solidFill>
                <a:latin typeface="Arial"/>
                <a:ea typeface="Arial"/>
                <a:cs typeface="Arial"/>
                <a:sym typeface="Arial"/>
              </a:rPr>
              <a:t> </a:t>
            </a:r>
            <a:r>
              <a:rPr b="1" i="0" lang="en" sz="1900" u="sng" cap="none" strike="noStrike">
                <a:solidFill>
                  <a:schemeClr val="accent3"/>
                </a:solidFill>
                <a:latin typeface="Arial"/>
                <a:ea typeface="Arial"/>
                <a:cs typeface="Arial"/>
                <a:sym typeface="Arial"/>
              </a:rPr>
              <a:t>https://github.com/WomenNowDev/SNAppLocalization</a:t>
            </a:r>
            <a:endParaRPr b="1" i="0" sz="1700" u="sng" cap="none" strike="noStrike">
              <a:solidFill>
                <a:schemeClr val="accent3"/>
              </a:solidFill>
              <a:latin typeface="Consolas"/>
              <a:ea typeface="Consolas"/>
              <a:cs typeface="Consolas"/>
              <a:sym typeface="Consolas"/>
            </a:endParaRPr>
          </a:p>
        </p:txBody>
      </p:sp>
      <p:sp>
        <p:nvSpPr>
          <p:cNvPr id="166" name="Google Shape;166;p11"/>
          <p:cNvSpPr txBox="1"/>
          <p:nvPr>
            <p:ph type="title"/>
          </p:nvPr>
        </p:nvSpPr>
        <p:spPr>
          <a:xfrm>
            <a:off x="2443560" y="1687318"/>
            <a:ext cx="6458100" cy="969900"/>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SzPts val="1400"/>
              <a:buNone/>
            </a:pPr>
            <a:r>
              <a:rPr b="1" lang="en"/>
              <a:t>Thank you!</a:t>
            </a:r>
            <a:endParaRPr b="1"/>
          </a:p>
        </p:txBody>
      </p:sp>
      <p:pic>
        <p:nvPicPr>
          <p:cNvPr id="167" name="Google Shape;167;p11"/>
          <p:cNvPicPr preferRelativeResize="0"/>
          <p:nvPr/>
        </p:nvPicPr>
        <p:blipFill rotWithShape="1">
          <a:blip r:embed="rId3">
            <a:alphaModFix/>
          </a:blip>
          <a:srcRect b="0" l="0" r="0" t="0"/>
          <a:stretch/>
        </p:blipFill>
        <p:spPr>
          <a:xfrm>
            <a:off x="338185" y="575926"/>
            <a:ext cx="4890300" cy="2478275"/>
          </a:xfrm>
          <a:prstGeom prst="rect">
            <a:avLst/>
          </a:prstGeom>
          <a:noFill/>
          <a:ln>
            <a:noFill/>
          </a:ln>
        </p:spPr>
      </p:pic>
      <p:grpSp>
        <p:nvGrpSpPr>
          <p:cNvPr id="168" name="Google Shape;168;p11"/>
          <p:cNvGrpSpPr/>
          <p:nvPr/>
        </p:nvGrpSpPr>
        <p:grpSpPr>
          <a:xfrm>
            <a:off x="3746726" y="3953173"/>
            <a:ext cx="4572000" cy="1005757"/>
            <a:chOff x="4131950" y="3502733"/>
            <a:chExt cx="4572000" cy="1005757"/>
          </a:xfrm>
        </p:grpSpPr>
        <p:pic>
          <p:nvPicPr>
            <p:cNvPr descr="A picture containing indoor, birthday, decorated&#10;&#10;Description automatically generated" id="169" name="Google Shape;169;p11"/>
            <p:cNvPicPr preferRelativeResize="0"/>
            <p:nvPr/>
          </p:nvPicPr>
          <p:blipFill rotWithShape="1">
            <a:blip r:embed="rId4">
              <a:alphaModFix/>
            </a:blip>
            <a:srcRect b="0" l="0" r="0" t="0"/>
            <a:stretch/>
          </p:blipFill>
          <p:spPr>
            <a:xfrm>
              <a:off x="5057773" y="3502733"/>
              <a:ext cx="834254" cy="769576"/>
            </a:xfrm>
            <a:prstGeom prst="rect">
              <a:avLst/>
            </a:prstGeom>
            <a:noFill/>
            <a:ln>
              <a:noFill/>
            </a:ln>
          </p:spPr>
        </p:pic>
        <p:pic>
          <p:nvPicPr>
            <p:cNvPr descr="Logo&#10;&#10;Description automatically generated" id="170" name="Google Shape;170;p11"/>
            <p:cNvPicPr preferRelativeResize="0"/>
            <p:nvPr/>
          </p:nvPicPr>
          <p:blipFill rotWithShape="1">
            <a:blip r:embed="rId5">
              <a:alphaModFix/>
            </a:blip>
            <a:srcRect b="0" l="0" r="0" t="0"/>
            <a:stretch/>
          </p:blipFill>
          <p:spPr>
            <a:xfrm>
              <a:off x="5969292" y="3574352"/>
              <a:ext cx="2734658" cy="626338"/>
            </a:xfrm>
            <a:prstGeom prst="rect">
              <a:avLst/>
            </a:prstGeom>
            <a:noFill/>
            <a:ln>
              <a:noFill/>
            </a:ln>
          </p:spPr>
        </p:pic>
        <p:sp>
          <p:nvSpPr>
            <p:cNvPr id="171" name="Google Shape;171;p11"/>
            <p:cNvSpPr txBox="1"/>
            <p:nvPr/>
          </p:nvSpPr>
          <p:spPr>
            <a:xfrm>
              <a:off x="4131950" y="4200690"/>
              <a:ext cx="45720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15000"/>
                </a:lnSpc>
                <a:spcBef>
                  <a:spcPts val="0"/>
                </a:spcBef>
                <a:spcAft>
                  <a:spcPts val="0"/>
                </a:spcAft>
                <a:buClr>
                  <a:srgbClr val="000000"/>
                </a:buClr>
                <a:buSzPts val="1400"/>
                <a:buFont typeface="Arial"/>
                <a:buNone/>
              </a:pPr>
              <a:r>
                <a:rPr b="0" i="0" lang="en" sz="1400" u="none" cap="none" strike="noStrike">
                  <a:solidFill>
                    <a:schemeClr val="lt2"/>
                  </a:solidFill>
                  <a:latin typeface="Arial"/>
                  <a:ea typeface="Arial"/>
                  <a:cs typeface="Arial"/>
                  <a:sym typeface="Arial"/>
                </a:rPr>
                <a:t>Come hang out with us @ </a:t>
              </a:r>
              <a:r>
                <a:rPr b="1" i="0" lang="en" sz="1400" u="sng" cap="none" strike="noStrike">
                  <a:solidFill>
                    <a:schemeClr val="accent3"/>
                  </a:solidFill>
                  <a:latin typeface="Arial"/>
                  <a:ea typeface="Arial"/>
                  <a:cs typeface="Arial"/>
                  <a:sym typeface="Arial"/>
                </a:rPr>
                <a:t>https://sndevs.com</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WN - Both">
  <a:themeElements>
    <a:clrScheme name="WomenNow">
      <a:dk1>
        <a:srgbClr val="000000"/>
      </a:dk1>
      <a:lt1>
        <a:srgbClr val="FFFFFF"/>
      </a:lt1>
      <a:dk2>
        <a:srgbClr val="173636"/>
      </a:dk2>
      <a:lt2>
        <a:srgbClr val="E9F6F6"/>
      </a:lt2>
      <a:accent1>
        <a:srgbClr val="FF6566"/>
      </a:accent1>
      <a:accent2>
        <a:srgbClr val="FACD74"/>
      </a:accent2>
      <a:accent3>
        <a:srgbClr val="BAAFCE"/>
      </a:accent3>
      <a:accent4>
        <a:srgbClr val="11B3B2"/>
      </a:accent4>
      <a:accent5>
        <a:srgbClr val="5984DA"/>
      </a:accent5>
      <a:accent6>
        <a:srgbClr val="117A7A"/>
      </a:accent6>
      <a:hlink>
        <a:srgbClr val="FB4AB6"/>
      </a:hlink>
      <a:folHlink>
        <a:srgbClr val="F98F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mg8p</dc:creator>
</cp:coreProperties>
</file>