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Black"/>
      <p:bold r:id="rId28"/>
      <p:boldItalic r:id="rId29"/>
    </p:embeddedFont>
    <p:embeddedFont>
      <p:font typeface="Roboto Medium"/>
      <p:regular r:id="rId30"/>
      <p:bold r:id="rId31"/>
      <p:italic r:id="rId32"/>
      <p:boldItalic r:id="rId33"/>
    </p:embeddedFont>
    <p:embeddedFont>
      <p:font typeface="Roboto"/>
      <p:regular r:id="rId34"/>
      <p:bold r:id="rId35"/>
      <p:italic r:id="rId36"/>
      <p:boldItalic r:id="rId37"/>
    </p:embeddedFont>
    <p:embeddedFont>
      <p:font typeface="Roboto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italic.fntdata"/><Relationship Id="rId20" Type="http://schemas.openxmlformats.org/officeDocument/2006/relationships/slide" Target="slides/slide15.xml"/><Relationship Id="rId41" Type="http://schemas.openxmlformats.org/officeDocument/2006/relationships/font" Target="fonts/Roboto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RobotoLight-bold.fntdata"/><Relationship Id="rId16" Type="http://schemas.openxmlformats.org/officeDocument/2006/relationships/slide" Target="slides/slide11.xml"/><Relationship Id="rId38" Type="http://schemas.openxmlformats.org/officeDocument/2006/relationships/font" Target="fonts/Roboto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aa86d751b380db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a86d751b380db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298450" lvl="0" marL="457200" rtl="0" algn="l">
              <a:spcBef>
                <a:spcPts val="0"/>
              </a:spcBef>
              <a:spcAft>
                <a:spcPts val="0"/>
              </a:spcAft>
              <a:buSzPts val="1100"/>
              <a:buChar char="-"/>
            </a:pPr>
            <a:r>
              <a:rPr lang="en"/>
              <a:t>Welcome everyone! Today we’re presenting our platform Bridge, created by team Banana Builders.</a:t>
            </a:r>
            <a:endParaRPr/>
          </a:p>
          <a:p>
            <a:pPr indent="-298450" lvl="0" marL="457200" rtl="0" algn="l">
              <a:spcBef>
                <a:spcPts val="0"/>
              </a:spcBef>
              <a:spcAft>
                <a:spcPts val="0"/>
              </a:spcAft>
              <a:buSzPts val="1100"/>
              <a:buChar char="-"/>
            </a:pPr>
            <a:r>
              <a:rPr lang="en"/>
              <a:t>Bridge is the </a:t>
            </a:r>
            <a:r>
              <a:rPr lang="en"/>
              <a:t>platform</a:t>
            </a:r>
            <a:r>
              <a:rPr lang="en"/>
              <a:t> for empowering diversity in Swiss tech.</a:t>
            </a:r>
            <a:endParaRPr/>
          </a:p>
          <a:p>
            <a:pPr indent="-298450" lvl="0" marL="457200" rtl="0" algn="l">
              <a:spcBef>
                <a:spcPts val="0"/>
              </a:spcBef>
              <a:spcAft>
                <a:spcPts val="0"/>
              </a:spcAft>
              <a:buSzPts val="1100"/>
              <a:buChar char="-"/>
            </a:pPr>
            <a:r>
              <a:rPr lang="en"/>
              <a:t>So, let’s get connected, let’s get hired, let’s get started!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fea60e8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fea60e8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a:p>
            <a:pPr indent="-298450" lvl="0" marL="457200" rtl="0" algn="l">
              <a:spcBef>
                <a:spcPts val="0"/>
              </a:spcBef>
              <a:spcAft>
                <a:spcPts val="0"/>
              </a:spcAft>
              <a:buSzPts val="1100"/>
              <a:buChar char="-"/>
            </a:pPr>
            <a:r>
              <a:rPr lang="en"/>
              <a:t>First of all, we want to address the bias in recruiting.</a:t>
            </a:r>
            <a:endParaRPr/>
          </a:p>
          <a:p>
            <a:pPr indent="-298450" lvl="0" marL="457200" rtl="0" algn="l">
              <a:spcBef>
                <a:spcPts val="0"/>
              </a:spcBef>
              <a:spcAft>
                <a:spcPts val="0"/>
              </a:spcAft>
              <a:buSzPts val="1100"/>
              <a:buChar char="-"/>
            </a:pPr>
            <a:r>
              <a:rPr lang="en"/>
              <a:t>It is widely known that names, age or nationality can infer specific benefits or disadvantages when it comes to recruiting. That’s why we removed them all from our public candidate profile on Bridge. Recruiters can see initials and the preferred location of work. </a:t>
            </a:r>
            <a:endParaRPr/>
          </a:p>
          <a:p>
            <a:pPr indent="-298450" lvl="0" marL="457200" rtl="0" algn="l">
              <a:spcBef>
                <a:spcPts val="0"/>
              </a:spcBef>
              <a:spcAft>
                <a:spcPts val="0"/>
              </a:spcAft>
              <a:buSzPts val="1100"/>
              <a:buChar char="-"/>
            </a:pPr>
            <a:r>
              <a:rPr lang="en"/>
              <a:t>The profiles on our platform focus a lot on skills, both hard and soft skills, where candidates can also rate their hard skill level.</a:t>
            </a:r>
            <a:endParaRPr/>
          </a:p>
          <a:p>
            <a:pPr indent="-298450" lvl="0" marL="457200" rtl="0" algn="l">
              <a:spcBef>
                <a:spcPts val="0"/>
              </a:spcBef>
              <a:spcAft>
                <a:spcPts val="0"/>
              </a:spcAft>
              <a:buSzPts val="1100"/>
              <a:buChar char="-"/>
            </a:pPr>
            <a:r>
              <a:rPr lang="en"/>
              <a:t>Next to that, we actually emphasize on the values of the candidate and the company, so this is </a:t>
            </a:r>
            <a:r>
              <a:rPr lang="en"/>
              <a:t>visible</a:t>
            </a:r>
            <a:r>
              <a:rPr lang="en"/>
              <a:t> for the recruiter at first glance.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We’ve built a platform where the candidate can decide what is on their public profile and what they want to send to recruiters as their application package. This can be send on request of the recruiter or when the candidate has an interest in a job.</a:t>
            </a:r>
            <a:endParaRPr/>
          </a:p>
          <a:p>
            <a:pPr indent="-298450" lvl="0" marL="457200" rtl="0" algn="l">
              <a:spcBef>
                <a:spcPts val="0"/>
              </a:spcBef>
              <a:spcAft>
                <a:spcPts val="0"/>
              </a:spcAft>
              <a:buSzPts val="1100"/>
              <a:buChar char="-"/>
            </a:pPr>
            <a:r>
              <a:rPr lang="en"/>
              <a:t>In the application package, way more personal information can be found, such as language, recruitment preferences like salary and notice period, industry experience, certificates, the CV and most </a:t>
            </a:r>
            <a:r>
              <a:rPr lang="en"/>
              <a:t>importantly</a:t>
            </a:r>
            <a:r>
              <a:rPr lang="en"/>
              <a:t> contact information.</a:t>
            </a:r>
            <a:endParaRPr/>
          </a:p>
          <a:p>
            <a:pPr indent="-298450" lvl="0" marL="457200" rtl="0" algn="l">
              <a:spcBef>
                <a:spcPts val="0"/>
              </a:spcBef>
              <a:spcAft>
                <a:spcPts val="0"/>
              </a:spcAft>
              <a:buSzPts val="1100"/>
              <a:buChar char="-"/>
            </a:pPr>
            <a:r>
              <a:rPr lang="en"/>
              <a:t>Hiding personal information from the </a:t>
            </a:r>
            <a:r>
              <a:rPr lang="en"/>
              <a:t>public</a:t>
            </a:r>
            <a:r>
              <a:rPr lang="en"/>
              <a:t> profile makes that the very first step in recruitment will be already less biased than normally</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hide information to combate biases - focus on the skills and values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5ce6db94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5ce6db94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Another really cool feature on our platform, is that we’ll do part of the recruitment / browsing work by adding a matching mechanism!</a:t>
            </a:r>
            <a:endParaRPr/>
          </a:p>
          <a:p>
            <a:pPr indent="-298450" lvl="0" marL="457200" rtl="0" algn="l">
              <a:spcBef>
                <a:spcPts val="0"/>
              </a:spcBef>
              <a:spcAft>
                <a:spcPts val="0"/>
              </a:spcAft>
              <a:buSzPts val="1100"/>
              <a:buChar char="-"/>
            </a:pPr>
            <a:r>
              <a:rPr lang="en"/>
              <a:t>Candidates will see a score on jobs that suit their skills and recruiters will see candidates that match their jobs on the listings.</a:t>
            </a:r>
            <a:endParaRPr/>
          </a:p>
          <a:p>
            <a:pPr indent="-298450" lvl="0" marL="457200" rtl="0" algn="l">
              <a:spcBef>
                <a:spcPts val="0"/>
              </a:spcBef>
              <a:spcAft>
                <a:spcPts val="0"/>
              </a:spcAft>
              <a:buSzPts val="1100"/>
              <a:buChar char="-"/>
            </a:pPr>
            <a:r>
              <a:rPr lang="en"/>
              <a:t>The score that is attributed is based on the skills from the candidate, both hard and soft, and the values that they find most important in working culture</a:t>
            </a:r>
            <a:endParaRPr/>
          </a:p>
          <a:p>
            <a:pPr indent="-298450" lvl="0" marL="457200" rtl="0" algn="l">
              <a:spcBef>
                <a:spcPts val="0"/>
              </a:spcBef>
              <a:spcAft>
                <a:spcPts val="0"/>
              </a:spcAft>
              <a:buSzPts val="1100"/>
              <a:buChar char="-"/>
            </a:pPr>
            <a:r>
              <a:rPr lang="en"/>
              <a:t>These inputs are compared with the text in the job description, the extra specified skills and the company values.</a:t>
            </a:r>
            <a:endParaRPr/>
          </a:p>
          <a:p>
            <a:pPr indent="-298450" lvl="0" marL="457200" rtl="0" algn="l">
              <a:spcBef>
                <a:spcPts val="0"/>
              </a:spcBef>
              <a:spcAft>
                <a:spcPts val="0"/>
              </a:spcAft>
              <a:buSzPts val="1100"/>
              <a:buChar char="-"/>
            </a:pPr>
            <a:r>
              <a:rPr lang="en"/>
              <a:t>All of this input together leads to a total score that shows how well we would expect the candidates would do for the jobs.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 based on that information we can match candidates and job descriptions, including the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Couple by Andrejs Kirma from &lt;a href="https://thenounproject.com/browse/icons/term/couple/" target="_blank" title="Couple Icons"&gt;Noun Project&lt;/a&gt; (CC BY 3.0)</a:t>
            </a:r>
            <a:endParaRPr/>
          </a:p>
          <a:p>
            <a:pPr indent="0" lvl="0" marL="0" rtl="0" algn="l">
              <a:spcBef>
                <a:spcPts val="0"/>
              </a:spcBef>
              <a:spcAft>
                <a:spcPts val="0"/>
              </a:spcAft>
              <a:buNone/>
            </a:pPr>
            <a:r>
              <a:rPr lang="en"/>
              <a:t>Strawberry by Lyhn from &lt;a href="https://thenounproject.com/browse/icons/term/strawberry/" target="_blank" title="Strawberry Icons"&gt;Noun Project&lt;/a&gt; (CC BY 3.0)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56cacb970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56cacb970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Maria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Keeping these features in mind, let’s have a look at the demo of Bridge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fea60e8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fea60e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 sz="1000">
                <a:solidFill>
                  <a:srgbClr val="595959"/>
                </a:solidFill>
                <a:latin typeface="Roboto"/>
                <a:ea typeface="Roboto"/>
                <a:cs typeface="Roboto"/>
                <a:sym typeface="Roboto"/>
              </a:rPr>
              <a:t>DEMO</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56cacb97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56cacb97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Meytap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After showing you what Bridge looks like and how it works, I’d like to highlight some of the most important outcomes for the main users of the platform.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1e4a181df_2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91e4a181df_2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Meytap</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With Bridge, we wanted to create a win-win-win situation for all the users involved,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the companies and recruiters, they will have a place to upload their job listings, and in return they get a curated pool of high quality candidates from which only limited companies can pick!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candidates, they fill up the platform with their skills, forming the talent pool and from there they can enjoy the benefits of less biased recruiting and direct access to recruiters from companies that they might be interested in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the non profit associations, they are able to really offer the next step, both for their participants and companies they work with. They also finally have a place where they can measure their impact based on the number of candidates, companies and jobs on the platform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56cacb970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56cacb970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Thanks Meytap and the rest of the team for helping me present the amazing work we’ve done over the last weeks.</a:t>
            </a:r>
            <a:endParaRPr/>
          </a:p>
          <a:p>
            <a:pPr indent="-298450" lvl="0" marL="457200" rtl="0" algn="l">
              <a:spcBef>
                <a:spcPts val="0"/>
              </a:spcBef>
              <a:spcAft>
                <a:spcPts val="0"/>
              </a:spcAft>
              <a:buSzPts val="1100"/>
              <a:buChar char="-"/>
            </a:pPr>
            <a:r>
              <a:rPr lang="en"/>
              <a:t>All of this work, lead to a lot of learnings for us.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6b4181eb5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6b4181eb5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Petra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decided that a picture is worth more than 1000 words, so we used a lot of our words to create this image.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represents all our learnings together as a team.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We’ve shared an intense 6 weeks where we all collaborated smoothly, and we’re very proud of our end result.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has been a true team effort where everyone contributed and we had fun on the way!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56cacb970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56cacb970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298450" lvl="0" marL="457200" rtl="0" algn="l">
              <a:spcBef>
                <a:spcPts val="0"/>
              </a:spcBef>
              <a:spcAft>
                <a:spcPts val="0"/>
              </a:spcAft>
              <a:buSzPts val="1100"/>
              <a:buChar char="-"/>
            </a:pPr>
            <a:r>
              <a:rPr lang="en"/>
              <a:t>All right, it’s not over until it’s over.</a:t>
            </a:r>
            <a:endParaRPr/>
          </a:p>
          <a:p>
            <a:pPr indent="-298450" lvl="0" marL="457200" rtl="0" algn="l">
              <a:spcBef>
                <a:spcPts val="0"/>
              </a:spcBef>
              <a:spcAft>
                <a:spcPts val="0"/>
              </a:spcAft>
              <a:buSzPts val="1100"/>
              <a:buChar char="-"/>
            </a:pPr>
            <a:r>
              <a:rPr lang="en"/>
              <a:t>Let’s move the questions!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fea60e8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fea60e8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6471165e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6471165e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298450" lvl="0" marL="457200" rtl="0" algn="l">
              <a:spcBef>
                <a:spcPts val="0"/>
              </a:spcBef>
              <a:spcAft>
                <a:spcPts val="0"/>
              </a:spcAft>
              <a:buSzPts val="1100"/>
              <a:buChar char="-"/>
            </a:pPr>
            <a:r>
              <a:rPr lang="en"/>
              <a:t>This is the agenda for today’s presentation:</a:t>
            </a:r>
            <a:endParaRPr/>
          </a:p>
          <a:p>
            <a:pPr indent="-298450" lvl="0" marL="457200" rtl="0" algn="l">
              <a:spcBef>
                <a:spcPts val="0"/>
              </a:spcBef>
              <a:spcAft>
                <a:spcPts val="0"/>
              </a:spcAft>
              <a:buSzPts val="1100"/>
              <a:buChar char="-"/>
            </a:pPr>
            <a:r>
              <a:rPr lang="en"/>
              <a:t>We’ll shortly show who is on our team, talk about the job market for tech in Switzerland, discuss the problems we want to solve with Bridge and what we focused on.</a:t>
            </a:r>
            <a:endParaRPr/>
          </a:p>
          <a:p>
            <a:pPr indent="-298450" lvl="0" marL="457200" rtl="0" algn="l">
              <a:spcBef>
                <a:spcPts val="0"/>
              </a:spcBef>
              <a:spcAft>
                <a:spcPts val="0"/>
              </a:spcAft>
              <a:buSzPts val="1100"/>
              <a:buChar char="-"/>
            </a:pPr>
            <a:r>
              <a:rPr lang="en"/>
              <a:t>We’ll show you a demo of our platform and what the impact of Bridge is for our users.</a:t>
            </a:r>
            <a:endParaRPr/>
          </a:p>
          <a:p>
            <a:pPr indent="-298450" lvl="0" marL="457200" rtl="0" algn="l">
              <a:spcBef>
                <a:spcPts val="0"/>
              </a:spcBef>
              <a:spcAft>
                <a:spcPts val="0"/>
              </a:spcAft>
              <a:buSzPts val="1100"/>
              <a:buChar char="-"/>
            </a:pPr>
            <a:r>
              <a:rPr lang="en"/>
              <a:t>Lastly, we’ll show you how we worked together as a team and what we’ve learned before we dive into the time for questions!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5ce6db94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5ce6db94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95ce6db94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95ce6db94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5ce6db94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95ce6db94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56cacb97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56cacb97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298450" lvl="0" marL="457200" rtl="0" algn="l">
              <a:spcBef>
                <a:spcPts val="0"/>
              </a:spcBef>
              <a:spcAft>
                <a:spcPts val="0"/>
              </a:spcAft>
              <a:buSzPts val="1100"/>
              <a:buChar char="-"/>
            </a:pPr>
            <a:r>
              <a:rPr lang="en"/>
              <a:t>I proudly present you team Banana Builders!</a:t>
            </a:r>
            <a:endParaRPr/>
          </a:p>
          <a:p>
            <a:pPr indent="-298450" lvl="0" marL="457200" rtl="0" algn="l">
              <a:spcBef>
                <a:spcPts val="0"/>
              </a:spcBef>
              <a:spcAft>
                <a:spcPts val="0"/>
              </a:spcAft>
              <a:buSzPts val="1100"/>
              <a:buChar char="-"/>
            </a:pPr>
            <a:r>
              <a:rPr lang="en"/>
              <a:t>We have Alba, Laura and Meytap, our engineering team and they’re all here.</a:t>
            </a:r>
            <a:endParaRPr/>
          </a:p>
          <a:p>
            <a:pPr indent="-298450" lvl="0" marL="457200" rtl="0" algn="l">
              <a:spcBef>
                <a:spcPts val="0"/>
              </a:spcBef>
              <a:spcAft>
                <a:spcPts val="0"/>
              </a:spcAft>
              <a:buSzPts val="1100"/>
              <a:buChar char="-"/>
            </a:pPr>
            <a:r>
              <a:rPr lang="en"/>
              <a:t>We have Maria, our designer, also here.</a:t>
            </a:r>
            <a:endParaRPr/>
          </a:p>
          <a:p>
            <a:pPr indent="-298450" lvl="0" marL="457200" rtl="0" algn="l">
              <a:spcBef>
                <a:spcPts val="0"/>
              </a:spcBef>
              <a:spcAft>
                <a:spcPts val="0"/>
              </a:spcAft>
              <a:buSzPts val="1100"/>
              <a:buChar char="-"/>
            </a:pPr>
            <a:r>
              <a:rPr lang="en"/>
              <a:t>Isaac, on data science and Noor, the scrum master are joining us online.</a:t>
            </a:r>
            <a:endParaRPr/>
          </a:p>
          <a:p>
            <a:pPr indent="-298450" lvl="0" marL="457200" rtl="0" algn="l">
              <a:spcBef>
                <a:spcPts val="0"/>
              </a:spcBef>
              <a:spcAft>
                <a:spcPts val="0"/>
              </a:spcAft>
              <a:buSzPts val="1100"/>
              <a:buChar char="-"/>
            </a:pPr>
            <a:r>
              <a:rPr lang="en"/>
              <a:t>And my name is Petra, and I’m the PM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56cacb97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56cacb97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298450" lvl="0" marL="457200" rtl="0" algn="l">
              <a:spcBef>
                <a:spcPts val="0"/>
              </a:spcBef>
              <a:spcAft>
                <a:spcPts val="0"/>
              </a:spcAft>
              <a:buSzPts val="1100"/>
              <a:buChar char="-"/>
            </a:pPr>
            <a:r>
              <a:rPr lang="en"/>
              <a:t>Let me explain you the context we’re working 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5ce6db9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5ce6db9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Petra</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Our platform is tailored towards the tech job market in Switzerland; some companies represented by the fruit baskets here on the slide. They have tech teams based on apples, pears and bananas.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Like any other country in the world, the Swiss companies are more and more becoming reliant on tech teams.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Another thing becoming more important for </a:t>
            </a:r>
            <a:r>
              <a:rPr lang="en" sz="1000">
                <a:solidFill>
                  <a:schemeClr val="dk1"/>
                </a:solidFill>
              </a:rPr>
              <a:t>companies</a:t>
            </a:r>
            <a:r>
              <a:rPr lang="en" sz="1000">
                <a:solidFill>
                  <a:schemeClr val="dk1"/>
                </a:solidFill>
              </a:rPr>
              <a:t>, is that </a:t>
            </a:r>
            <a:r>
              <a:rPr lang="en" sz="1000">
                <a:solidFill>
                  <a:schemeClr val="dk1"/>
                </a:solidFill>
              </a:rPr>
              <a:t>they</a:t>
            </a:r>
            <a:r>
              <a:rPr lang="en" sz="1000">
                <a:solidFill>
                  <a:schemeClr val="dk1"/>
                </a:solidFill>
              </a:rPr>
              <a:t> have diversity targets because companies realise results tend to increase the more diversity. These targets are currently mostly gender based.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To fill up the many </a:t>
            </a:r>
            <a:r>
              <a:rPr lang="en" sz="1000">
                <a:solidFill>
                  <a:schemeClr val="dk1"/>
                </a:solidFill>
              </a:rPr>
              <a:t>positions</a:t>
            </a:r>
            <a:r>
              <a:rPr lang="en" sz="1000">
                <a:solidFill>
                  <a:schemeClr val="dk1"/>
                </a:solidFill>
              </a:rPr>
              <a:t>, there are a lot of  applicants from all across the world, because Switzerland is pretty cool country to live.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Unfortunately, these applicants are facing some difficulties getting jobs in Swiss companies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First of all, they often don’t speak one of the local languages that are often required for the jobs</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Second, it might be quite difficult to get a </a:t>
            </a:r>
            <a:r>
              <a:rPr lang="en" sz="1000">
                <a:solidFill>
                  <a:schemeClr val="dk1"/>
                </a:solidFill>
              </a:rPr>
              <a:t>visa</a:t>
            </a:r>
            <a:r>
              <a:rPr lang="en" sz="1000">
                <a:solidFill>
                  <a:schemeClr val="dk1"/>
                </a:solidFill>
              </a:rPr>
              <a:t> if you’re from outside the EU</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And lastly, they are fighting with bias in the recruitment process.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On the other hand, one good thing going for applicants, are non profit organisation such as Women++ and Powercoders who are trying to close the gaps on tech diversity by offering training and networks, yet they are also missing the true connection to the job market.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en" sz="1000">
                <a:solidFill>
                  <a:schemeClr val="dk1"/>
                </a:solidFill>
              </a:rPr>
              <a:t>Fruit Basket by Siipkan Creative from &lt;a href="https://thenounproject.com/browse/icons/term/fruit-basket/" target="_blank" title="Fruit Basket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grapes by Llisole from &lt;a href="https://thenounproject.com/browse/icons/term/grapes/" target="_blank" title="grapes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Pineapple by Alina Oleynik from &lt;a href="https://thenounproject.com/browse/icons/term/pineapple/" target="_blank" title="Pineapple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Melon by Mohamed Mb from &lt;a href="https://thenounproject.com/browse/icons/term/melon/" target="_blank" title="Melon Icons"&gt;Noun Project&lt;/a&gt; (CC BY 3.0)</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5ce6db9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5ce6db9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Petra</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So where do you go if you’re not one of the standard fruits? What happens to outsiders like the melons, pineapples and grapes? In which fruit basket will they fit?</a:t>
            </a:r>
            <a:endParaRPr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t/>
            </a:r>
            <a:endParaRPr b="1" sz="1000">
              <a:solidFill>
                <a:schemeClr val="dk1"/>
              </a:solidFill>
            </a:endParaRPr>
          </a:p>
          <a:p>
            <a:pPr indent="0" lvl="0" marL="0" rtl="0" algn="l">
              <a:spcBef>
                <a:spcPts val="0"/>
              </a:spcBef>
              <a:spcAft>
                <a:spcPts val="0"/>
              </a:spcAft>
              <a:buNone/>
            </a:pPr>
            <a:r>
              <a:rPr lang="en" sz="1000">
                <a:solidFill>
                  <a:schemeClr val="dk1"/>
                </a:solidFill>
              </a:rPr>
              <a:t>Fruit Basket by Siipkan Creative from &lt;a href="https://thenounproject.com/browse/icons/term/fruit-basket/" target="_blank" title="Fruit Basket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grapes by Llisole from &lt;a href="https://thenounproject.com/browse/icons/term/grapes/" target="_blank" title="grapes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Pineapple by Alina Oleynik from &lt;a href="https://thenounproject.com/browse/icons/term/pineapple/" target="_blank" title="Pineapple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Melon by Mohamed Mb from &lt;a href="https://thenounproject.com/browse/icons/term/melon/" target="_blank" title="Melon Icons"&gt;Noun Project&lt;/a&gt; (CC BY 3.0)</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56cacb97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56cacb97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Petra</a:t>
            </a:r>
            <a:endParaRPr/>
          </a:p>
          <a:p>
            <a:pPr indent="-298450" lvl="0" marL="457200" rtl="0" algn="l">
              <a:spcBef>
                <a:spcPts val="0"/>
              </a:spcBef>
              <a:spcAft>
                <a:spcPts val="0"/>
              </a:spcAft>
              <a:buSzPts val="1100"/>
              <a:buChar char="-"/>
            </a:pPr>
            <a:r>
              <a:rPr lang="en"/>
              <a:t>As this picture describes, we can </a:t>
            </a:r>
            <a:r>
              <a:rPr lang="en"/>
              <a:t>highlight</a:t>
            </a:r>
            <a:r>
              <a:rPr lang="en"/>
              <a:t> many problems in the job market. Let’s look at the most important ones.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5ce6db94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5ce6db94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Petra</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First of all, for recruiters it is hard to find the right talent through the many applications they </a:t>
            </a:r>
            <a:r>
              <a:rPr lang="en" sz="1000">
                <a:solidFill>
                  <a:schemeClr val="dk1"/>
                </a:solidFill>
              </a:rPr>
              <a:t>receive</a:t>
            </a:r>
            <a:r>
              <a:rPr lang="en" sz="1000">
                <a:solidFill>
                  <a:schemeClr val="dk1"/>
                </a:solidFill>
              </a:rPr>
              <a:t>.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It’s hard to assess the skills of candidates because </a:t>
            </a:r>
            <a:r>
              <a:rPr lang="en" sz="1000">
                <a:solidFill>
                  <a:schemeClr val="dk1"/>
                </a:solidFill>
              </a:rPr>
              <a:t>education</a:t>
            </a:r>
            <a:r>
              <a:rPr lang="en" sz="1000">
                <a:solidFill>
                  <a:schemeClr val="dk1"/>
                </a:solidFill>
              </a:rPr>
              <a:t> is different everywhere and especially tech bootcamps are a new promising educational type that might differ greatly in quality.</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For candidates on the other hand, it is really hard to make their profile noticed to recruiters because it’s a competitive market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Next to that, they’re fighting biases when they apply with their full names, pictures, and other personal information</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Also, thanks to bootcamps they might have the skills required, but are lacking in work experience in tech, even if they’ve had a lot of work experience in </a:t>
            </a:r>
            <a:r>
              <a:rPr lang="en" sz="1000">
                <a:solidFill>
                  <a:schemeClr val="dk1"/>
                </a:solidFill>
              </a:rPr>
              <a:t>another</a:t>
            </a:r>
            <a:r>
              <a:rPr lang="en" sz="1000">
                <a:solidFill>
                  <a:schemeClr val="dk1"/>
                </a:solidFill>
              </a:rPr>
              <a:t> industry.</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Lastly, for the non profit associations supporting candidates and companies, they might be providing networking and skills, but have a big gap on impact when it comes to real connections to jobs and recruiters.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b="1"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Fruit Basket by Siipkan Creative from &lt;a href="https://thenounproject.com/browse/icons/term/fruit-basket/" target="_blank" title="Fruit Basket Icons"&gt;Noun Project&lt;/a&gt; (CC BY 3.0)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grapes by Llisole from &lt;a href="https://thenounproject.com/browse/icons/term/grapes/" target="_blank" title="grapes Icons"&gt;Noun Project&lt;/a&gt; (CC BY 3.0)</a:t>
            </a:r>
            <a:endParaRPr sz="1000">
              <a:solidFill>
                <a:schemeClr val="dk1"/>
              </a:solidFill>
            </a:endParaRPr>
          </a:p>
          <a:p>
            <a:pPr indent="0" lvl="0" marL="0" rtl="0" algn="l">
              <a:spcBef>
                <a:spcPts val="0"/>
              </a:spcBef>
              <a:spcAft>
                <a:spcPts val="0"/>
              </a:spcAft>
              <a:buNone/>
            </a:pPr>
            <a:r>
              <a:rPr lang="en" sz="1000">
                <a:solidFill>
                  <a:schemeClr val="dk1"/>
                </a:solidFill>
              </a:rPr>
              <a:t>Pineapple by Alina Oleynik from &lt;a href="https://thenounproject.com/browse/icons/term/pineapple/" target="_blank" title="Pineapple Icons"&gt;Noun Project&lt;/a&gt; (CC BY 3.0)</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Melon by Mohamed Mb from &lt;a href="https://thenounproject.com/browse/icons/term/melon/" target="_blank" title="Melon Icons"&gt;Noun Project&lt;/a&gt; (CC BY 3.0)</a:t>
            </a:r>
            <a:endParaRPr sz="10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56cacb970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56cacb970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a:t>
            </a:r>
            <a:endParaRPr/>
          </a:p>
          <a:p>
            <a:pPr indent="-298450" lvl="0" marL="457200" rtl="0" algn="l">
              <a:spcBef>
                <a:spcPts val="0"/>
              </a:spcBef>
              <a:spcAft>
                <a:spcPts val="0"/>
              </a:spcAft>
              <a:buSzPts val="1100"/>
              <a:buChar char="-"/>
            </a:pPr>
            <a:r>
              <a:rPr lang="en"/>
              <a:t>We decided there are some areas of these problems that we like to focus on the most with our platform, let’s dive into that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6E4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CuLmJxsfFO-KTQ5OV_F_uLKeOZ5ionLL/view" TargetMode="External"/><Relationship Id="rId4" Type="http://schemas.openxmlformats.org/officeDocument/2006/relationships/image" Target="../media/image15.jpg"/><Relationship Id="rId5" Type="http://schemas.openxmlformats.org/officeDocument/2006/relationships/hyperlink" Target="https://www.youtube.com/watch?v=E2ShmsWZ1H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31.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0" Type="http://schemas.openxmlformats.org/officeDocument/2006/relationships/image" Target="../media/image30.png"/><Relationship Id="rId22" Type="http://schemas.openxmlformats.org/officeDocument/2006/relationships/image" Target="../media/image32.png"/><Relationship Id="rId21" Type="http://schemas.openxmlformats.org/officeDocument/2006/relationships/image" Target="../media/image27.png"/><Relationship Id="rId24" Type="http://schemas.openxmlformats.org/officeDocument/2006/relationships/image" Target="../media/image37.jpg"/><Relationship Id="rId23"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8.jpg"/><Relationship Id="rId4" Type="http://schemas.openxmlformats.org/officeDocument/2006/relationships/image" Target="../media/image33.jpg"/><Relationship Id="rId9" Type="http://schemas.openxmlformats.org/officeDocument/2006/relationships/hyperlink" Target="https://www.linkedin.com/in/petraslits/" TargetMode="External"/><Relationship Id="rId26" Type="http://schemas.openxmlformats.org/officeDocument/2006/relationships/image" Target="../media/image3.png"/><Relationship Id="rId25" Type="http://schemas.openxmlformats.org/officeDocument/2006/relationships/image" Target="../media/image34.pn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9.png"/><Relationship Id="rId8"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24.png"/><Relationship Id="rId13" Type="http://schemas.openxmlformats.org/officeDocument/2006/relationships/hyperlink" Target="https://ch.linkedin.com/in/laura-purcaro-896940109" TargetMode="External"/><Relationship Id="rId12" Type="http://schemas.openxmlformats.org/officeDocument/2006/relationships/hyperlink" Target="https://ch.linkedin.com/in/alba-romero-kauss-288744111/en" TargetMode="External"/><Relationship Id="rId15" Type="http://schemas.openxmlformats.org/officeDocument/2006/relationships/hyperlink" Target="https://www.linkedin.com/in/noor-halta-58204859/" TargetMode="External"/><Relationship Id="rId14" Type="http://schemas.openxmlformats.org/officeDocument/2006/relationships/hyperlink" Target="https://www.linkedin.com/in/meytap-yildiz-35575324b/" TargetMode="External"/><Relationship Id="rId17" Type="http://schemas.openxmlformats.org/officeDocument/2006/relationships/hyperlink" Target="https://www.linkedin.com/in/iomolayo/" TargetMode="External"/><Relationship Id="rId16" Type="http://schemas.openxmlformats.org/officeDocument/2006/relationships/hyperlink" Target="https://www.linkedin.com/in/uxmariareis/" TargetMode="External"/><Relationship Id="rId19" Type="http://schemas.openxmlformats.org/officeDocument/2006/relationships/image" Target="../media/image25.png"/><Relationship Id="rId18"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hyperlink" Target="https://docs.google.com/spreadsheets/d/1AgPWXfoaiudKcAx3zY7ZR7H0nzR-2_D3yPLmXMZzPWE/edit?usp=sharing" TargetMode="External"/><Relationship Id="rId5" Type="http://schemas.openxmlformats.org/officeDocument/2006/relationships/image" Target="../media/image31.png"/><Relationship Id="rId6" Type="http://schemas.openxmlformats.org/officeDocument/2006/relationships/image" Target="../media/image35.png"/><Relationship Id="rId7" Type="http://schemas.openxmlformats.org/officeDocument/2006/relationships/hyperlink" Target="https://docs.google.com/spreadsheets/d/1AgPWXfoaiudKcAx3zY7ZR7H0nzR-2_D3yPLmXMZzPWE/edit?usp=sharing" TargetMode="External"/><Relationship Id="rId8" Type="http://schemas.openxmlformats.org/officeDocument/2006/relationships/hyperlink" Target="https://docs.google.com/spreadsheets/d/1AgPWXfoaiudKcAx3zY7ZR7H0nzR-2_D3yPLmXMZzPWE/edit?usp=sharing" TargetMode="External"/><Relationship Id="rId10"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8.jpg"/><Relationship Id="rId4" Type="http://schemas.openxmlformats.org/officeDocument/2006/relationships/image" Target="../media/image33.jpg"/><Relationship Id="rId9" Type="http://schemas.openxmlformats.org/officeDocument/2006/relationships/image" Target="../media/image34.png"/><Relationship Id="rId5" Type="http://schemas.openxmlformats.org/officeDocument/2006/relationships/image" Target="../media/image6.jpg"/><Relationship Id="rId6" Type="http://schemas.openxmlformats.org/officeDocument/2006/relationships/image" Target="../media/image5.jpg"/><Relationship Id="rId7" Type="http://schemas.openxmlformats.org/officeDocument/2006/relationships/image" Target="../media/image9.png"/><Relationship Id="rId8"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54EB"/>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197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body"/>
          </p:nvPr>
        </p:nvSpPr>
        <p:spPr>
          <a:xfrm>
            <a:off x="773000" y="2075550"/>
            <a:ext cx="7685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800">
                <a:solidFill>
                  <a:schemeClr val="lt1"/>
                </a:solidFill>
                <a:latin typeface="Roboto Black"/>
                <a:ea typeface="Roboto Black"/>
                <a:cs typeface="Roboto Black"/>
                <a:sym typeface="Roboto Black"/>
              </a:rPr>
              <a:t>Empowering Diversity in Swiss Tech</a:t>
            </a:r>
            <a:endParaRPr sz="2800">
              <a:solidFill>
                <a:schemeClr val="lt1"/>
              </a:solidFill>
              <a:latin typeface="Roboto Black"/>
              <a:ea typeface="Roboto Black"/>
              <a:cs typeface="Roboto Black"/>
              <a:sym typeface="Roboto Black"/>
            </a:endParaRPr>
          </a:p>
        </p:txBody>
      </p:sp>
      <p:pic>
        <p:nvPicPr>
          <p:cNvPr id="56" name="Google Shape;56;p13"/>
          <p:cNvPicPr preferRelativeResize="0"/>
          <p:nvPr/>
        </p:nvPicPr>
        <p:blipFill rotWithShape="1">
          <a:blip r:embed="rId3">
            <a:alphaModFix/>
          </a:blip>
          <a:srcRect b="0" l="2606" r="2606" t="0"/>
          <a:stretch/>
        </p:blipFill>
        <p:spPr>
          <a:xfrm>
            <a:off x="2291450" y="434850"/>
            <a:ext cx="4648800" cy="1542300"/>
          </a:xfrm>
          <a:prstGeom prst="roundRect">
            <a:avLst>
              <a:gd fmla="val 16667" name="adj"/>
            </a:avLst>
          </a:prstGeom>
          <a:noFill/>
          <a:ln>
            <a:noFill/>
          </a:ln>
        </p:spPr>
      </p:pic>
      <p:sp>
        <p:nvSpPr>
          <p:cNvPr id="57" name="Google Shape;57;p13"/>
          <p:cNvSpPr txBox="1"/>
          <p:nvPr/>
        </p:nvSpPr>
        <p:spPr>
          <a:xfrm>
            <a:off x="2291450" y="2696175"/>
            <a:ext cx="46488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000">
                <a:solidFill>
                  <a:schemeClr val="lt1"/>
                </a:solidFill>
                <a:latin typeface="Roboto Medium"/>
                <a:ea typeface="Roboto Medium"/>
                <a:cs typeface="Roboto Medium"/>
                <a:sym typeface="Roboto Medium"/>
              </a:rPr>
              <a:t>Let’s get connected. Let’s get hired. Let’s get started.</a:t>
            </a:r>
            <a:endParaRPr sz="1600">
              <a:latin typeface="Roboto Medium"/>
              <a:ea typeface="Roboto Medium"/>
              <a:cs typeface="Roboto Medium"/>
              <a:sym typeface="Roboto Medium"/>
            </a:endParaRPr>
          </a:p>
        </p:txBody>
      </p:sp>
      <p:sp>
        <p:nvSpPr>
          <p:cNvPr id="58" name="Google Shape;58;p13"/>
          <p:cNvSpPr txBox="1"/>
          <p:nvPr/>
        </p:nvSpPr>
        <p:spPr>
          <a:xfrm>
            <a:off x="365100" y="3850200"/>
            <a:ext cx="841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Presented by team Banana Builders</a:t>
            </a:r>
            <a:endParaRPr>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04.11.2023 </a:t>
            </a:r>
            <a:endParaRPr>
              <a:solidFill>
                <a:schemeClr val="lt1"/>
              </a:solidFill>
              <a:latin typeface="Roboto Medium"/>
              <a:ea typeface="Roboto Medium"/>
              <a:cs typeface="Roboto Medium"/>
              <a:sym typeface="Roboto Medium"/>
            </a:endParaRPr>
          </a:p>
          <a:p>
            <a:pPr indent="0" lvl="0" marL="0" rtl="0" algn="ctr">
              <a:spcBef>
                <a:spcPts val="0"/>
              </a:spcBef>
              <a:spcAft>
                <a:spcPts val="0"/>
              </a:spcAft>
              <a:buNone/>
            </a:pPr>
            <a:r>
              <a:rPr lang="en">
                <a:solidFill>
                  <a:schemeClr val="lt1"/>
                </a:solidFill>
                <a:latin typeface="Roboto Medium"/>
                <a:ea typeface="Roboto Medium"/>
                <a:cs typeface="Roboto Medium"/>
                <a:sym typeface="Roboto Medium"/>
              </a:rPr>
              <a:t>Zürich</a:t>
            </a:r>
            <a:endParaRPr>
              <a:solidFill>
                <a:schemeClr val="lt1"/>
              </a:solidFill>
              <a:latin typeface="Roboto Medium"/>
              <a:ea typeface="Roboto Medium"/>
              <a:cs typeface="Roboto Medium"/>
              <a:sym typeface="Roboto Medium"/>
            </a:endParaRPr>
          </a:p>
        </p:txBody>
      </p:sp>
      <p:pic>
        <p:nvPicPr>
          <p:cNvPr id="59" name="Google Shape;59;p13"/>
          <p:cNvPicPr preferRelativeResize="0"/>
          <p:nvPr/>
        </p:nvPicPr>
        <p:blipFill>
          <a:blip r:embed="rId4">
            <a:alphaModFix/>
          </a:blip>
          <a:stretch>
            <a:fillRect/>
          </a:stretch>
        </p:blipFill>
        <p:spPr>
          <a:xfrm>
            <a:off x="8008847" y="4040705"/>
            <a:ext cx="910525" cy="910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510075" y="246650"/>
            <a:ext cx="344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Unbiased recruiting</a:t>
            </a:r>
            <a:endParaRPr>
              <a:latin typeface="Roboto"/>
              <a:ea typeface="Roboto"/>
              <a:cs typeface="Roboto"/>
              <a:sym typeface="Roboto"/>
            </a:endParaRPr>
          </a:p>
        </p:txBody>
      </p:sp>
      <p:pic>
        <p:nvPicPr>
          <p:cNvPr id="167" name="Google Shape;167;p22"/>
          <p:cNvPicPr preferRelativeResize="0"/>
          <p:nvPr/>
        </p:nvPicPr>
        <p:blipFill>
          <a:blip r:embed="rId3">
            <a:alphaModFix/>
          </a:blip>
          <a:stretch>
            <a:fillRect/>
          </a:stretch>
        </p:blipFill>
        <p:spPr>
          <a:xfrm>
            <a:off x="4371974" y="829750"/>
            <a:ext cx="4298100" cy="3683700"/>
          </a:xfrm>
          <a:prstGeom prst="roundRect">
            <a:avLst>
              <a:gd fmla="val 6955" name="adj"/>
            </a:avLst>
          </a:prstGeom>
          <a:noFill/>
          <a:ln cap="flat" cmpd="sng" w="9525">
            <a:solidFill>
              <a:srgbClr val="030852"/>
            </a:solidFill>
            <a:prstDash val="solid"/>
            <a:round/>
            <a:headEnd len="sm" w="sm" type="none"/>
            <a:tailEnd len="sm" w="sm" type="none"/>
          </a:ln>
        </p:spPr>
      </p:pic>
      <p:sp>
        <p:nvSpPr>
          <p:cNvPr id="168" name="Google Shape;168;p22"/>
          <p:cNvSpPr/>
          <p:nvPr/>
        </p:nvSpPr>
        <p:spPr>
          <a:xfrm>
            <a:off x="181275" y="1369050"/>
            <a:ext cx="3608400" cy="5019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Roboto Light"/>
                <a:ea typeface="Roboto Light"/>
                <a:cs typeface="Roboto Light"/>
                <a:sym typeface="Roboto Light"/>
              </a:rPr>
              <a:t>Anonymized profile</a:t>
            </a:r>
            <a:endParaRPr sz="1600">
              <a:solidFill>
                <a:schemeClr val="dk1"/>
              </a:solidFill>
              <a:latin typeface="Roboto Light"/>
              <a:ea typeface="Roboto Light"/>
              <a:cs typeface="Roboto Light"/>
              <a:sym typeface="Roboto Light"/>
            </a:endParaRPr>
          </a:p>
        </p:txBody>
      </p:sp>
      <p:sp>
        <p:nvSpPr>
          <p:cNvPr id="169" name="Google Shape;169;p22"/>
          <p:cNvSpPr/>
          <p:nvPr/>
        </p:nvSpPr>
        <p:spPr>
          <a:xfrm>
            <a:off x="181275" y="2420661"/>
            <a:ext cx="3608400" cy="5019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Roboto Light"/>
                <a:ea typeface="Roboto Light"/>
                <a:cs typeface="Roboto Light"/>
                <a:sym typeface="Roboto Light"/>
              </a:rPr>
              <a:t>Focus on skills and values</a:t>
            </a:r>
            <a:endParaRPr sz="1600">
              <a:solidFill>
                <a:schemeClr val="dk1"/>
              </a:solidFill>
              <a:latin typeface="Roboto Light"/>
              <a:ea typeface="Roboto Light"/>
              <a:cs typeface="Roboto Light"/>
              <a:sym typeface="Roboto Light"/>
            </a:endParaRPr>
          </a:p>
        </p:txBody>
      </p:sp>
      <p:sp>
        <p:nvSpPr>
          <p:cNvPr id="170" name="Google Shape;170;p22"/>
          <p:cNvSpPr/>
          <p:nvPr/>
        </p:nvSpPr>
        <p:spPr>
          <a:xfrm>
            <a:off x="181275" y="3484647"/>
            <a:ext cx="3608400" cy="5019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1"/>
                </a:solidFill>
                <a:latin typeface="Roboto Light"/>
                <a:ea typeface="Roboto Light"/>
                <a:cs typeface="Roboto Light"/>
                <a:sym typeface="Roboto Light"/>
              </a:rPr>
              <a:t>Application package</a:t>
            </a:r>
            <a:endParaRPr sz="1600">
              <a:solidFill>
                <a:schemeClr val="dk1"/>
              </a:solidFill>
              <a:latin typeface="Roboto Light"/>
              <a:ea typeface="Roboto Light"/>
              <a:cs typeface="Roboto Light"/>
              <a:sym typeface="Roboto Light"/>
            </a:endParaRPr>
          </a:p>
        </p:txBody>
      </p:sp>
      <p:cxnSp>
        <p:nvCxnSpPr>
          <p:cNvPr id="171" name="Google Shape;171;p22"/>
          <p:cNvCxnSpPr>
            <a:stCxn id="168" idx="3"/>
            <a:endCxn id="167" idx="1"/>
          </p:cNvCxnSpPr>
          <p:nvPr/>
        </p:nvCxnSpPr>
        <p:spPr>
          <a:xfrm>
            <a:off x="3789675" y="1620000"/>
            <a:ext cx="582300" cy="1051500"/>
          </a:xfrm>
          <a:prstGeom prst="straightConnector1">
            <a:avLst/>
          </a:prstGeom>
          <a:noFill/>
          <a:ln cap="flat" cmpd="sng" w="9525">
            <a:solidFill>
              <a:srgbClr val="030852"/>
            </a:solidFill>
            <a:prstDash val="solid"/>
            <a:round/>
            <a:headEnd len="med" w="med" type="none"/>
            <a:tailEnd len="med" w="med" type="none"/>
          </a:ln>
        </p:spPr>
      </p:cxnSp>
      <p:cxnSp>
        <p:nvCxnSpPr>
          <p:cNvPr id="172" name="Google Shape;172;p22"/>
          <p:cNvCxnSpPr>
            <a:stCxn id="169" idx="3"/>
            <a:endCxn id="167" idx="1"/>
          </p:cNvCxnSpPr>
          <p:nvPr/>
        </p:nvCxnSpPr>
        <p:spPr>
          <a:xfrm>
            <a:off x="3789675" y="2671611"/>
            <a:ext cx="582300" cy="0"/>
          </a:xfrm>
          <a:prstGeom prst="straightConnector1">
            <a:avLst/>
          </a:prstGeom>
          <a:noFill/>
          <a:ln cap="flat" cmpd="sng" w="9525">
            <a:solidFill>
              <a:srgbClr val="030852"/>
            </a:solidFill>
            <a:prstDash val="solid"/>
            <a:round/>
            <a:headEnd len="med" w="med" type="none"/>
            <a:tailEnd len="med" w="med" type="none"/>
          </a:ln>
        </p:spPr>
      </p:cxnSp>
      <p:cxnSp>
        <p:nvCxnSpPr>
          <p:cNvPr id="173" name="Google Shape;173;p22"/>
          <p:cNvCxnSpPr>
            <a:stCxn id="170" idx="3"/>
            <a:endCxn id="167" idx="1"/>
          </p:cNvCxnSpPr>
          <p:nvPr/>
        </p:nvCxnSpPr>
        <p:spPr>
          <a:xfrm flipH="1" rot="10800000">
            <a:off x="3789675" y="2671497"/>
            <a:ext cx="582300" cy="1064100"/>
          </a:xfrm>
          <a:prstGeom prst="straightConnector1">
            <a:avLst/>
          </a:prstGeom>
          <a:noFill/>
          <a:ln cap="flat" cmpd="sng" w="9525">
            <a:solidFill>
              <a:srgbClr val="03085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p:nvPr/>
        </p:nvSpPr>
        <p:spPr>
          <a:xfrm>
            <a:off x="-10925" y="1896288"/>
            <a:ext cx="9144000" cy="21603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latin typeface="Roboto Light"/>
              <a:ea typeface="Roboto Light"/>
              <a:cs typeface="Roboto Light"/>
              <a:sym typeface="Roboto Light"/>
            </a:endParaRPr>
          </a:p>
        </p:txBody>
      </p:sp>
      <p:sp>
        <p:nvSpPr>
          <p:cNvPr id="179" name="Google Shape;179;p23"/>
          <p:cNvSpPr txBox="1"/>
          <p:nvPr>
            <p:ph type="title"/>
          </p:nvPr>
        </p:nvSpPr>
        <p:spPr>
          <a:xfrm>
            <a:off x="311700" y="445025"/>
            <a:ext cx="460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Matching candidates and jobs  </a:t>
            </a:r>
            <a:endParaRPr>
              <a:latin typeface="Roboto"/>
              <a:ea typeface="Roboto"/>
              <a:cs typeface="Roboto"/>
              <a:sym typeface="Roboto"/>
            </a:endParaRPr>
          </a:p>
        </p:txBody>
      </p:sp>
      <p:sp>
        <p:nvSpPr>
          <p:cNvPr id="180" name="Google Shape;180;p23"/>
          <p:cNvSpPr/>
          <p:nvPr/>
        </p:nvSpPr>
        <p:spPr>
          <a:xfrm rot="5400000">
            <a:off x="2816875" y="2375950"/>
            <a:ext cx="9144000" cy="21603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dk1"/>
              </a:solidFill>
              <a:latin typeface="Roboto Light"/>
              <a:ea typeface="Roboto Light"/>
              <a:cs typeface="Roboto Light"/>
              <a:sym typeface="Roboto Light"/>
            </a:endParaRPr>
          </a:p>
        </p:txBody>
      </p:sp>
      <p:pic>
        <p:nvPicPr>
          <p:cNvPr id="181" name="Google Shape;181;p23"/>
          <p:cNvPicPr preferRelativeResize="0"/>
          <p:nvPr/>
        </p:nvPicPr>
        <p:blipFill rotWithShape="1">
          <a:blip r:embed="rId3">
            <a:alphaModFix/>
          </a:blip>
          <a:srcRect b="13793" l="0" r="0" t="0"/>
          <a:stretch/>
        </p:blipFill>
        <p:spPr>
          <a:xfrm>
            <a:off x="6422825" y="2204501"/>
            <a:ext cx="1932100" cy="1696387"/>
          </a:xfrm>
          <a:prstGeom prst="rect">
            <a:avLst/>
          </a:prstGeom>
          <a:noFill/>
          <a:ln>
            <a:noFill/>
          </a:ln>
        </p:spPr>
      </p:pic>
      <p:pic>
        <p:nvPicPr>
          <p:cNvPr id="182" name="Google Shape;182;p23"/>
          <p:cNvPicPr preferRelativeResize="0"/>
          <p:nvPr/>
        </p:nvPicPr>
        <p:blipFill>
          <a:blip r:embed="rId4">
            <a:alphaModFix/>
          </a:blip>
          <a:stretch>
            <a:fillRect/>
          </a:stretch>
        </p:blipFill>
        <p:spPr>
          <a:xfrm>
            <a:off x="6924308" y="2052013"/>
            <a:ext cx="901236" cy="736431"/>
          </a:xfrm>
          <a:prstGeom prst="rect">
            <a:avLst/>
          </a:prstGeom>
          <a:noFill/>
          <a:ln>
            <a:noFill/>
          </a:ln>
        </p:spPr>
      </p:pic>
      <p:sp>
        <p:nvSpPr>
          <p:cNvPr id="183" name="Google Shape;183;p23"/>
          <p:cNvSpPr txBox="1"/>
          <p:nvPr/>
        </p:nvSpPr>
        <p:spPr>
          <a:xfrm>
            <a:off x="311700" y="2024700"/>
            <a:ext cx="2508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Medium"/>
                <a:ea typeface="Roboto Medium"/>
                <a:cs typeface="Roboto Medium"/>
                <a:sym typeface="Roboto Medium"/>
              </a:rPr>
              <a:t>Candidate</a:t>
            </a:r>
            <a:endParaRPr sz="1500">
              <a:latin typeface="Roboto Medium"/>
              <a:ea typeface="Roboto Medium"/>
              <a:cs typeface="Roboto Medium"/>
              <a:sym typeface="Roboto Medium"/>
            </a:endParaRPr>
          </a:p>
          <a:p>
            <a:pPr indent="-323850" lvl="0" marL="457200" rtl="0" algn="l">
              <a:spcBef>
                <a:spcPts val="0"/>
              </a:spcBef>
              <a:spcAft>
                <a:spcPts val="0"/>
              </a:spcAft>
              <a:buSzPts val="1500"/>
              <a:buFont typeface="Roboto Light"/>
              <a:buChar char="➔"/>
            </a:pPr>
            <a:r>
              <a:rPr lang="en" sz="1500">
                <a:latin typeface="Roboto Light"/>
                <a:ea typeface="Roboto Light"/>
                <a:cs typeface="Roboto Light"/>
                <a:sym typeface="Roboto Light"/>
              </a:rPr>
              <a:t>Hard skills &amp; level</a:t>
            </a:r>
            <a:endParaRPr sz="1500">
              <a:latin typeface="Roboto Light"/>
              <a:ea typeface="Roboto Light"/>
              <a:cs typeface="Roboto Light"/>
              <a:sym typeface="Roboto Light"/>
            </a:endParaRPr>
          </a:p>
          <a:p>
            <a:pPr indent="-323850" lvl="0" marL="457200" rtl="0" algn="l">
              <a:spcBef>
                <a:spcPts val="0"/>
              </a:spcBef>
              <a:spcAft>
                <a:spcPts val="0"/>
              </a:spcAft>
              <a:buSzPts val="1500"/>
              <a:buFont typeface="Roboto Light"/>
              <a:buChar char="➔"/>
            </a:pPr>
            <a:r>
              <a:rPr lang="en" sz="1500">
                <a:latin typeface="Roboto Light"/>
                <a:ea typeface="Roboto Light"/>
                <a:cs typeface="Roboto Light"/>
                <a:sym typeface="Roboto Light"/>
              </a:rPr>
              <a:t>Soft skills</a:t>
            </a:r>
            <a:endParaRPr sz="1500">
              <a:latin typeface="Roboto Light"/>
              <a:ea typeface="Roboto Light"/>
              <a:cs typeface="Roboto Light"/>
              <a:sym typeface="Roboto Light"/>
            </a:endParaRPr>
          </a:p>
          <a:p>
            <a:pPr indent="-323850" lvl="0" marL="457200" rtl="0" algn="l">
              <a:spcBef>
                <a:spcPts val="0"/>
              </a:spcBef>
              <a:spcAft>
                <a:spcPts val="0"/>
              </a:spcAft>
              <a:buSzPts val="1500"/>
              <a:buFont typeface="Roboto Light"/>
              <a:buChar char="➔"/>
            </a:pPr>
            <a:r>
              <a:rPr lang="en" sz="1500">
                <a:latin typeface="Roboto Light"/>
                <a:ea typeface="Roboto Light"/>
                <a:cs typeface="Roboto Light"/>
                <a:sym typeface="Roboto Light"/>
              </a:rPr>
              <a:t>Values</a:t>
            </a:r>
            <a:endParaRPr sz="1500">
              <a:latin typeface="Roboto Light"/>
              <a:ea typeface="Roboto Light"/>
              <a:cs typeface="Roboto Light"/>
              <a:sym typeface="Roboto Light"/>
            </a:endParaRPr>
          </a:p>
        </p:txBody>
      </p:sp>
      <p:sp>
        <p:nvSpPr>
          <p:cNvPr id="184" name="Google Shape;184;p23"/>
          <p:cNvSpPr txBox="1"/>
          <p:nvPr/>
        </p:nvSpPr>
        <p:spPr>
          <a:xfrm>
            <a:off x="3439650" y="2017650"/>
            <a:ext cx="2653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Medium"/>
                <a:ea typeface="Roboto Medium"/>
                <a:cs typeface="Roboto Medium"/>
                <a:sym typeface="Roboto Medium"/>
              </a:rPr>
              <a:t>Company</a:t>
            </a:r>
            <a:endParaRPr sz="1500">
              <a:latin typeface="Roboto Medium"/>
              <a:ea typeface="Roboto Medium"/>
              <a:cs typeface="Roboto Medium"/>
              <a:sym typeface="Roboto Medium"/>
            </a:endParaRPr>
          </a:p>
          <a:p>
            <a:pPr indent="-323850" lvl="0" marL="457200" rtl="0" algn="l">
              <a:spcBef>
                <a:spcPts val="0"/>
              </a:spcBef>
              <a:spcAft>
                <a:spcPts val="0"/>
              </a:spcAft>
              <a:buSzPts val="1500"/>
              <a:buFont typeface="Roboto Light"/>
              <a:buChar char="➔"/>
            </a:pPr>
            <a:r>
              <a:rPr lang="en" sz="1500">
                <a:latin typeface="Roboto Light"/>
                <a:ea typeface="Roboto Light"/>
                <a:cs typeface="Roboto Light"/>
                <a:sym typeface="Roboto Light"/>
              </a:rPr>
              <a:t>Job </a:t>
            </a:r>
            <a:r>
              <a:rPr lang="en" sz="1500">
                <a:latin typeface="Roboto Light"/>
                <a:ea typeface="Roboto Light"/>
                <a:cs typeface="Roboto Light"/>
                <a:sym typeface="Roboto Light"/>
              </a:rPr>
              <a:t>description</a:t>
            </a:r>
            <a:endParaRPr sz="1500">
              <a:latin typeface="Roboto Light"/>
              <a:ea typeface="Roboto Light"/>
              <a:cs typeface="Roboto Light"/>
              <a:sym typeface="Roboto Light"/>
            </a:endParaRPr>
          </a:p>
          <a:p>
            <a:pPr indent="-323850" lvl="0" marL="457200" rtl="0" algn="l">
              <a:spcBef>
                <a:spcPts val="0"/>
              </a:spcBef>
              <a:spcAft>
                <a:spcPts val="0"/>
              </a:spcAft>
              <a:buSzPts val="1500"/>
              <a:buFont typeface="Roboto Light"/>
              <a:buChar char="➔"/>
            </a:pPr>
            <a:r>
              <a:rPr lang="en" sz="1500">
                <a:latin typeface="Roboto Light"/>
                <a:ea typeface="Roboto Light"/>
                <a:cs typeface="Roboto Light"/>
                <a:sym typeface="Roboto Light"/>
              </a:rPr>
              <a:t>Skills requirement</a:t>
            </a:r>
            <a:endParaRPr sz="1500">
              <a:latin typeface="Roboto Light"/>
              <a:ea typeface="Roboto Light"/>
              <a:cs typeface="Roboto Light"/>
              <a:sym typeface="Roboto Light"/>
            </a:endParaRPr>
          </a:p>
          <a:p>
            <a:pPr indent="-323850" lvl="0" marL="457200" rtl="0" algn="l">
              <a:spcBef>
                <a:spcPts val="0"/>
              </a:spcBef>
              <a:spcAft>
                <a:spcPts val="0"/>
              </a:spcAft>
              <a:buSzPts val="1500"/>
              <a:buFont typeface="Roboto Light"/>
              <a:buChar char="➔"/>
            </a:pPr>
            <a:r>
              <a:rPr lang="en" sz="1500">
                <a:latin typeface="Roboto Light"/>
                <a:ea typeface="Roboto Light"/>
                <a:cs typeface="Roboto Light"/>
                <a:sym typeface="Roboto Light"/>
              </a:rPr>
              <a:t>Company values</a:t>
            </a:r>
            <a:endParaRPr sz="1500">
              <a:latin typeface="Roboto Light"/>
              <a:ea typeface="Roboto Light"/>
              <a:cs typeface="Roboto Light"/>
              <a:sym typeface="Roboto Light"/>
            </a:endParaRPr>
          </a:p>
        </p:txBody>
      </p:sp>
      <p:sp>
        <p:nvSpPr>
          <p:cNvPr id="185" name="Google Shape;185;p23"/>
          <p:cNvSpPr txBox="1"/>
          <p:nvPr/>
        </p:nvSpPr>
        <p:spPr>
          <a:xfrm>
            <a:off x="1604025" y="2371050"/>
            <a:ext cx="2508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Roboto"/>
                <a:ea typeface="Roboto"/>
                <a:cs typeface="Roboto"/>
                <a:sym typeface="Roboto"/>
              </a:rPr>
              <a:t>&lt;/&gt;</a:t>
            </a:r>
            <a:endParaRPr sz="1500">
              <a:latin typeface="Roboto"/>
              <a:ea typeface="Roboto"/>
              <a:cs typeface="Roboto"/>
              <a:sym typeface="Roboto"/>
            </a:endParaRPr>
          </a:p>
        </p:txBody>
      </p:sp>
      <p:sp>
        <p:nvSpPr>
          <p:cNvPr id="186" name="Google Shape;186;p23"/>
          <p:cNvSpPr/>
          <p:nvPr/>
        </p:nvSpPr>
        <p:spPr>
          <a:xfrm>
            <a:off x="316775" y="3237550"/>
            <a:ext cx="5234900" cy="182775"/>
          </a:xfrm>
          <a:custGeom>
            <a:rect b="b" l="l" r="r" t="t"/>
            <a:pathLst>
              <a:path extrusionOk="0" h="7311" w="209396">
                <a:moveTo>
                  <a:pt x="0" y="522"/>
                </a:moveTo>
                <a:lnTo>
                  <a:pt x="95038" y="522"/>
                </a:lnTo>
                <a:lnTo>
                  <a:pt x="101304" y="7311"/>
                </a:lnTo>
                <a:lnTo>
                  <a:pt x="106526" y="522"/>
                </a:lnTo>
                <a:lnTo>
                  <a:pt x="209396" y="0"/>
                </a:lnTo>
              </a:path>
            </a:pathLst>
          </a:custGeom>
          <a:noFill/>
          <a:ln cap="flat" cmpd="sng" w="19050">
            <a:solidFill>
              <a:srgbClr val="030852"/>
            </a:solidFill>
            <a:prstDash val="solid"/>
            <a:round/>
            <a:headEnd len="med" w="med" type="none"/>
            <a:tailEnd len="med" w="med" type="none"/>
          </a:ln>
        </p:spPr>
      </p:sp>
      <p:sp>
        <p:nvSpPr>
          <p:cNvPr id="187" name="Google Shape;187;p23"/>
          <p:cNvSpPr txBox="1"/>
          <p:nvPr/>
        </p:nvSpPr>
        <p:spPr>
          <a:xfrm>
            <a:off x="1575775" y="3524975"/>
            <a:ext cx="2508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Roboto"/>
                <a:ea typeface="Roboto"/>
                <a:cs typeface="Roboto"/>
                <a:sym typeface="Roboto"/>
              </a:rPr>
              <a:t>100% </a:t>
            </a:r>
            <a:endParaRPr sz="1500">
              <a:latin typeface="Roboto"/>
              <a:ea typeface="Roboto"/>
              <a:cs typeface="Roboto"/>
              <a:sym typeface="Roboto"/>
            </a:endParaRPr>
          </a:p>
        </p:txBody>
      </p:sp>
      <p:pic>
        <p:nvPicPr>
          <p:cNvPr id="188" name="Google Shape;188;p23"/>
          <p:cNvPicPr preferRelativeResize="0"/>
          <p:nvPr/>
        </p:nvPicPr>
        <p:blipFill rotWithShape="1">
          <a:blip r:embed="rId5">
            <a:alphaModFix/>
          </a:blip>
          <a:srcRect b="15739" l="0" r="0" t="0"/>
          <a:stretch/>
        </p:blipFill>
        <p:spPr>
          <a:xfrm>
            <a:off x="4714800" y="368825"/>
            <a:ext cx="679651" cy="572700"/>
          </a:xfrm>
          <a:prstGeom prst="rect">
            <a:avLst/>
          </a:prstGeom>
          <a:noFill/>
          <a:ln>
            <a:noFill/>
          </a:ln>
        </p:spPr>
      </p:pic>
      <p:pic>
        <p:nvPicPr>
          <p:cNvPr id="189" name="Google Shape;189;p23"/>
          <p:cNvPicPr preferRelativeResize="0"/>
          <p:nvPr/>
        </p:nvPicPr>
        <p:blipFill rotWithShape="1">
          <a:blip r:embed="rId6">
            <a:alphaModFix/>
          </a:blip>
          <a:srcRect b="31066" l="15943" r="56627" t="28317"/>
          <a:stretch/>
        </p:blipFill>
        <p:spPr>
          <a:xfrm>
            <a:off x="6663725" y="1972500"/>
            <a:ext cx="1422399" cy="834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196" name="Google Shape;196;p24"/>
          <p:cNvSpPr/>
          <p:nvPr/>
        </p:nvSpPr>
        <p:spPr>
          <a:xfrm>
            <a:off x="348475" y="3028925"/>
            <a:ext cx="10641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pic>
        <p:nvPicPr>
          <p:cNvPr id="197" name="Google Shape;197;p24"/>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198" name="Google Shape;198;p24"/>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sp>
        <p:nvSpPr>
          <p:cNvPr id="199" name="Google Shape;199;p24"/>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solidFill>
                  <a:schemeClr val="lt1"/>
                </a:solidFill>
                <a:latin typeface="Roboto"/>
                <a:ea typeface="Roboto"/>
                <a:cs typeface="Roboto"/>
                <a:sym typeface="Roboto"/>
              </a:rPr>
              <a:t>Demo</a:t>
            </a:r>
            <a:endParaRPr sz="2000">
              <a:solidFill>
                <a:schemeClr val="lt1"/>
              </a:solidFill>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11700" y="29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Bridge demo</a:t>
            </a:r>
            <a:endParaRPr>
              <a:latin typeface="Roboto"/>
              <a:ea typeface="Roboto"/>
              <a:cs typeface="Roboto"/>
              <a:sym typeface="Roboto"/>
            </a:endParaRPr>
          </a:p>
        </p:txBody>
      </p:sp>
      <p:pic>
        <p:nvPicPr>
          <p:cNvPr id="205" name="Google Shape;205;p25" title="BIRDGE.mp4">
            <a:hlinkClick r:id="rId3"/>
          </p:cNvPr>
          <p:cNvPicPr preferRelativeResize="0"/>
          <p:nvPr/>
        </p:nvPicPr>
        <p:blipFill>
          <a:blip r:embed="rId4">
            <a:alphaModFix/>
          </a:blip>
          <a:stretch>
            <a:fillRect/>
          </a:stretch>
        </p:blipFill>
        <p:spPr>
          <a:xfrm>
            <a:off x="1175575" y="963000"/>
            <a:ext cx="6792845" cy="3820975"/>
          </a:xfrm>
          <a:prstGeom prst="rect">
            <a:avLst/>
          </a:prstGeom>
          <a:noFill/>
          <a:ln cap="flat" cmpd="sng" w="9525">
            <a:solidFill>
              <a:srgbClr val="030852"/>
            </a:solidFill>
            <a:prstDash val="solid"/>
            <a:round/>
            <a:headEnd len="sm" w="sm" type="none"/>
            <a:tailEnd len="sm" w="sm" type="none"/>
          </a:ln>
        </p:spPr>
      </p:pic>
      <p:sp>
        <p:nvSpPr>
          <p:cNvPr id="206" name="Google Shape;206;p25"/>
          <p:cNvSpPr txBox="1"/>
          <p:nvPr/>
        </p:nvSpPr>
        <p:spPr>
          <a:xfrm>
            <a:off x="7064825" y="4804800"/>
            <a:ext cx="90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u="sng">
                <a:solidFill>
                  <a:schemeClr val="hlink"/>
                </a:solidFill>
                <a:latin typeface="Roboto Light"/>
                <a:ea typeface="Roboto Light"/>
                <a:cs typeface="Roboto Light"/>
                <a:sym typeface="Roboto Light"/>
                <a:hlinkClick r:id="rId5"/>
              </a:rPr>
              <a:t>Link to demo</a:t>
            </a:r>
            <a:endParaRPr i="1" sz="900">
              <a:solidFill>
                <a:srgbClr val="030852"/>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6"/>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213" name="Google Shape;213;p26"/>
          <p:cNvSpPr/>
          <p:nvPr/>
        </p:nvSpPr>
        <p:spPr>
          <a:xfrm>
            <a:off x="336875" y="3520850"/>
            <a:ext cx="14841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pic>
        <p:nvPicPr>
          <p:cNvPr id="214" name="Google Shape;214;p26"/>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215" name="Google Shape;215;p26"/>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pic>
        <p:nvPicPr>
          <p:cNvPr id="216" name="Google Shape;216;p26"/>
          <p:cNvPicPr preferRelativeResize="0"/>
          <p:nvPr/>
        </p:nvPicPr>
        <p:blipFill>
          <a:blip r:embed="rId5">
            <a:alphaModFix/>
          </a:blip>
          <a:stretch>
            <a:fillRect/>
          </a:stretch>
        </p:blipFill>
        <p:spPr>
          <a:xfrm>
            <a:off x="4666311" y="702426"/>
            <a:ext cx="4065027" cy="4065027"/>
          </a:xfrm>
          <a:prstGeom prst="rect">
            <a:avLst/>
          </a:prstGeom>
          <a:noFill/>
          <a:ln>
            <a:noFill/>
          </a:ln>
        </p:spPr>
      </p:pic>
      <p:sp>
        <p:nvSpPr>
          <p:cNvPr id="217" name="Google Shape;217;p26"/>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solidFill>
                  <a:schemeClr val="lt1"/>
                </a:solidFill>
                <a:latin typeface="Roboto"/>
                <a:ea typeface="Roboto"/>
                <a:cs typeface="Roboto"/>
                <a:sym typeface="Roboto"/>
              </a:rPr>
              <a:t>Outcome</a:t>
            </a:r>
            <a:endParaRPr sz="2000">
              <a:solidFill>
                <a:schemeClr val="lt1"/>
              </a:solidFill>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p:nvPr/>
        </p:nvSpPr>
        <p:spPr>
          <a:xfrm>
            <a:off x="0" y="0"/>
            <a:ext cx="9144000" cy="144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7"/>
          <p:cNvSpPr/>
          <p:nvPr/>
        </p:nvSpPr>
        <p:spPr>
          <a:xfrm>
            <a:off x="445550" y="1774800"/>
            <a:ext cx="2382000" cy="763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Roboto Medium"/>
                <a:ea typeface="Roboto Medium"/>
                <a:cs typeface="Roboto Medium"/>
                <a:sym typeface="Roboto Medium"/>
              </a:rPr>
              <a:t>Companies</a:t>
            </a:r>
            <a:endParaRPr sz="2000">
              <a:latin typeface="Roboto Medium"/>
              <a:ea typeface="Roboto Medium"/>
              <a:cs typeface="Roboto Medium"/>
              <a:sym typeface="Roboto Medium"/>
            </a:endParaRPr>
          </a:p>
        </p:txBody>
      </p:sp>
      <p:pic>
        <p:nvPicPr>
          <p:cNvPr id="224" name="Google Shape;224;p27"/>
          <p:cNvPicPr preferRelativeResize="0"/>
          <p:nvPr/>
        </p:nvPicPr>
        <p:blipFill rotWithShape="1">
          <a:blip r:embed="rId3">
            <a:alphaModFix/>
          </a:blip>
          <a:srcRect b="14610" l="0" r="0" t="0"/>
          <a:stretch/>
        </p:blipFill>
        <p:spPr>
          <a:xfrm>
            <a:off x="2029300" y="1902328"/>
            <a:ext cx="595075" cy="508149"/>
          </a:xfrm>
          <a:prstGeom prst="rect">
            <a:avLst/>
          </a:prstGeom>
          <a:noFill/>
          <a:ln>
            <a:noFill/>
          </a:ln>
        </p:spPr>
      </p:pic>
      <p:sp>
        <p:nvSpPr>
          <p:cNvPr id="225" name="Google Shape;225;p27"/>
          <p:cNvSpPr/>
          <p:nvPr/>
        </p:nvSpPr>
        <p:spPr>
          <a:xfrm>
            <a:off x="3372938" y="1774800"/>
            <a:ext cx="2382000" cy="763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Roboto Medium"/>
                <a:ea typeface="Roboto Medium"/>
                <a:cs typeface="Roboto Medium"/>
                <a:sym typeface="Roboto Medium"/>
              </a:rPr>
              <a:t>Candidates</a:t>
            </a:r>
            <a:endParaRPr sz="2000">
              <a:latin typeface="Roboto Medium"/>
              <a:ea typeface="Roboto Medium"/>
              <a:cs typeface="Roboto Medium"/>
              <a:sym typeface="Roboto Medium"/>
            </a:endParaRPr>
          </a:p>
        </p:txBody>
      </p:sp>
      <p:sp>
        <p:nvSpPr>
          <p:cNvPr id="226" name="Google Shape;226;p27"/>
          <p:cNvSpPr/>
          <p:nvPr/>
        </p:nvSpPr>
        <p:spPr>
          <a:xfrm>
            <a:off x="6300325" y="1774800"/>
            <a:ext cx="2382000" cy="763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Roboto Medium"/>
                <a:ea typeface="Roboto Medium"/>
                <a:cs typeface="Roboto Medium"/>
                <a:sym typeface="Roboto Medium"/>
              </a:rPr>
              <a:t>Associations</a:t>
            </a:r>
            <a:endParaRPr sz="2000">
              <a:latin typeface="Roboto Medium"/>
              <a:ea typeface="Roboto Medium"/>
              <a:cs typeface="Roboto Medium"/>
              <a:sym typeface="Roboto Medium"/>
            </a:endParaRPr>
          </a:p>
        </p:txBody>
      </p:sp>
      <p:pic>
        <p:nvPicPr>
          <p:cNvPr id="227" name="Google Shape;227;p27"/>
          <p:cNvPicPr preferRelativeResize="0"/>
          <p:nvPr/>
        </p:nvPicPr>
        <p:blipFill rotWithShape="1">
          <a:blip r:embed="rId4">
            <a:alphaModFix/>
          </a:blip>
          <a:srcRect b="17559" l="20050" r="17175" t="0"/>
          <a:stretch/>
        </p:blipFill>
        <p:spPr>
          <a:xfrm rot="2731136">
            <a:off x="4990068" y="1836119"/>
            <a:ext cx="487768" cy="640573"/>
          </a:xfrm>
          <a:prstGeom prst="rect">
            <a:avLst/>
          </a:prstGeom>
          <a:noFill/>
          <a:ln>
            <a:noFill/>
          </a:ln>
        </p:spPr>
      </p:pic>
      <p:pic>
        <p:nvPicPr>
          <p:cNvPr id="228" name="Google Shape;228;p27"/>
          <p:cNvPicPr preferRelativeResize="0"/>
          <p:nvPr/>
        </p:nvPicPr>
        <p:blipFill>
          <a:blip r:embed="rId5">
            <a:alphaModFix/>
          </a:blip>
          <a:stretch>
            <a:fillRect/>
          </a:stretch>
        </p:blipFill>
        <p:spPr>
          <a:xfrm>
            <a:off x="8027897" y="1902325"/>
            <a:ext cx="508130" cy="508150"/>
          </a:xfrm>
          <a:prstGeom prst="rect">
            <a:avLst/>
          </a:prstGeom>
          <a:noFill/>
          <a:ln>
            <a:noFill/>
          </a:ln>
        </p:spPr>
      </p:pic>
      <p:sp>
        <p:nvSpPr>
          <p:cNvPr id="229" name="Google Shape;229;p27"/>
          <p:cNvSpPr/>
          <p:nvPr/>
        </p:nvSpPr>
        <p:spPr>
          <a:xfrm>
            <a:off x="1501550" y="4065275"/>
            <a:ext cx="1326000" cy="508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Matching helps sourcing</a:t>
            </a:r>
            <a:endParaRPr sz="1200">
              <a:solidFill>
                <a:schemeClr val="dk1"/>
              </a:solidFill>
              <a:latin typeface="Roboto Light"/>
              <a:ea typeface="Roboto Light"/>
              <a:cs typeface="Roboto Light"/>
              <a:sym typeface="Roboto Light"/>
            </a:endParaRPr>
          </a:p>
        </p:txBody>
      </p:sp>
      <p:sp>
        <p:nvSpPr>
          <p:cNvPr id="230" name="Google Shape;230;p27"/>
          <p:cNvSpPr/>
          <p:nvPr/>
        </p:nvSpPr>
        <p:spPr>
          <a:xfrm>
            <a:off x="4303250" y="4083875"/>
            <a:ext cx="1326000" cy="4710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Unbiased recruiting</a:t>
            </a:r>
            <a:endParaRPr sz="1200">
              <a:solidFill>
                <a:schemeClr val="dk1"/>
              </a:solidFill>
              <a:latin typeface="Roboto Light"/>
              <a:ea typeface="Roboto Light"/>
              <a:cs typeface="Roboto Light"/>
              <a:sym typeface="Roboto Light"/>
            </a:endParaRPr>
          </a:p>
        </p:txBody>
      </p:sp>
      <p:sp>
        <p:nvSpPr>
          <p:cNvPr id="231" name="Google Shape;231;p27"/>
          <p:cNvSpPr/>
          <p:nvPr/>
        </p:nvSpPr>
        <p:spPr>
          <a:xfrm>
            <a:off x="6332147" y="3257550"/>
            <a:ext cx="1326000" cy="4710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Offer next step</a:t>
            </a:r>
            <a:endParaRPr sz="1200">
              <a:solidFill>
                <a:schemeClr val="dk1"/>
              </a:solidFill>
              <a:latin typeface="Roboto Light"/>
              <a:ea typeface="Roboto Light"/>
              <a:cs typeface="Roboto Light"/>
              <a:sym typeface="Roboto Light"/>
            </a:endParaRPr>
          </a:p>
        </p:txBody>
      </p:sp>
      <p:sp>
        <p:nvSpPr>
          <p:cNvPr id="232" name="Google Shape;232;p27"/>
          <p:cNvSpPr/>
          <p:nvPr/>
        </p:nvSpPr>
        <p:spPr>
          <a:xfrm>
            <a:off x="3372948" y="3238950"/>
            <a:ext cx="1326000" cy="508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Match on skills</a:t>
            </a:r>
            <a:endParaRPr sz="1200">
              <a:solidFill>
                <a:schemeClr val="dk1"/>
              </a:solidFill>
              <a:latin typeface="Roboto Light"/>
              <a:ea typeface="Roboto Light"/>
              <a:cs typeface="Roboto Light"/>
              <a:sym typeface="Roboto Light"/>
            </a:endParaRPr>
          </a:p>
        </p:txBody>
      </p:sp>
      <p:sp>
        <p:nvSpPr>
          <p:cNvPr id="233" name="Google Shape;233;p27"/>
          <p:cNvSpPr/>
          <p:nvPr/>
        </p:nvSpPr>
        <p:spPr>
          <a:xfrm>
            <a:off x="7356328" y="4065275"/>
            <a:ext cx="1326000" cy="508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Measure impact</a:t>
            </a:r>
            <a:endParaRPr sz="1200">
              <a:solidFill>
                <a:schemeClr val="dk1"/>
              </a:solidFill>
              <a:latin typeface="Roboto Light"/>
              <a:ea typeface="Roboto Light"/>
              <a:cs typeface="Roboto Light"/>
              <a:sym typeface="Roboto Light"/>
            </a:endParaRPr>
          </a:p>
        </p:txBody>
      </p:sp>
      <p:pic>
        <p:nvPicPr>
          <p:cNvPr id="234" name="Google Shape;234;p27"/>
          <p:cNvPicPr preferRelativeResize="0"/>
          <p:nvPr/>
        </p:nvPicPr>
        <p:blipFill rotWithShape="1">
          <a:blip r:embed="rId6">
            <a:alphaModFix/>
          </a:blip>
          <a:srcRect b="0" l="2606" r="2606" t="0"/>
          <a:stretch/>
        </p:blipFill>
        <p:spPr>
          <a:xfrm>
            <a:off x="2733050" y="135825"/>
            <a:ext cx="3599100" cy="1194000"/>
          </a:xfrm>
          <a:prstGeom prst="roundRect">
            <a:avLst>
              <a:gd fmla="val 16667" name="adj"/>
            </a:avLst>
          </a:prstGeom>
          <a:noFill/>
          <a:ln>
            <a:noFill/>
          </a:ln>
        </p:spPr>
      </p:pic>
      <p:cxnSp>
        <p:nvCxnSpPr>
          <p:cNvPr id="235" name="Google Shape;235;p27"/>
          <p:cNvCxnSpPr>
            <a:stCxn id="229" idx="0"/>
          </p:cNvCxnSpPr>
          <p:nvPr/>
        </p:nvCxnSpPr>
        <p:spPr>
          <a:xfrm flipH="1" rot="10800000">
            <a:off x="2164550" y="2575475"/>
            <a:ext cx="5400" cy="1489800"/>
          </a:xfrm>
          <a:prstGeom prst="straightConnector1">
            <a:avLst/>
          </a:prstGeom>
          <a:noFill/>
          <a:ln cap="flat" cmpd="sng" w="19050">
            <a:solidFill>
              <a:srgbClr val="030852"/>
            </a:solidFill>
            <a:prstDash val="solid"/>
            <a:round/>
            <a:headEnd len="med" w="med" type="triangle"/>
            <a:tailEnd len="med" w="med" type="none"/>
          </a:ln>
        </p:spPr>
      </p:cxnSp>
      <p:cxnSp>
        <p:nvCxnSpPr>
          <p:cNvPr id="236" name="Google Shape;236;p27"/>
          <p:cNvCxnSpPr/>
          <p:nvPr/>
        </p:nvCxnSpPr>
        <p:spPr>
          <a:xfrm flipH="1" rot="10800000">
            <a:off x="4001898" y="2565963"/>
            <a:ext cx="10800" cy="666300"/>
          </a:xfrm>
          <a:prstGeom prst="straightConnector1">
            <a:avLst/>
          </a:prstGeom>
          <a:noFill/>
          <a:ln cap="flat" cmpd="sng" w="19050">
            <a:solidFill>
              <a:srgbClr val="030852"/>
            </a:solidFill>
            <a:prstDash val="solid"/>
            <a:round/>
            <a:headEnd len="med" w="med" type="triangle"/>
            <a:tailEnd len="med" w="med" type="none"/>
          </a:ln>
        </p:spPr>
      </p:cxnSp>
      <p:cxnSp>
        <p:nvCxnSpPr>
          <p:cNvPr id="237" name="Google Shape;237;p27"/>
          <p:cNvCxnSpPr/>
          <p:nvPr/>
        </p:nvCxnSpPr>
        <p:spPr>
          <a:xfrm flipH="1" rot="10800000">
            <a:off x="5057900" y="2566100"/>
            <a:ext cx="5400" cy="1489800"/>
          </a:xfrm>
          <a:prstGeom prst="straightConnector1">
            <a:avLst/>
          </a:prstGeom>
          <a:noFill/>
          <a:ln cap="flat" cmpd="sng" w="19050">
            <a:solidFill>
              <a:srgbClr val="030852"/>
            </a:solidFill>
            <a:prstDash val="solid"/>
            <a:round/>
            <a:headEnd len="med" w="med" type="triangle"/>
            <a:tailEnd len="med" w="med" type="none"/>
          </a:ln>
        </p:spPr>
      </p:cxnSp>
      <p:cxnSp>
        <p:nvCxnSpPr>
          <p:cNvPr id="238" name="Google Shape;238;p27"/>
          <p:cNvCxnSpPr/>
          <p:nvPr/>
        </p:nvCxnSpPr>
        <p:spPr>
          <a:xfrm flipH="1" rot="10800000">
            <a:off x="6960623" y="2556663"/>
            <a:ext cx="10800" cy="666300"/>
          </a:xfrm>
          <a:prstGeom prst="straightConnector1">
            <a:avLst/>
          </a:prstGeom>
          <a:noFill/>
          <a:ln cap="flat" cmpd="sng" w="19050">
            <a:solidFill>
              <a:srgbClr val="030852"/>
            </a:solidFill>
            <a:prstDash val="solid"/>
            <a:round/>
            <a:headEnd len="med" w="med" type="triangle"/>
            <a:tailEnd len="med" w="med" type="none"/>
          </a:ln>
        </p:spPr>
      </p:cxnSp>
      <p:cxnSp>
        <p:nvCxnSpPr>
          <p:cNvPr id="239" name="Google Shape;239;p27"/>
          <p:cNvCxnSpPr/>
          <p:nvPr/>
        </p:nvCxnSpPr>
        <p:spPr>
          <a:xfrm flipH="1" rot="10800000">
            <a:off x="8016625" y="2556800"/>
            <a:ext cx="5400" cy="1489800"/>
          </a:xfrm>
          <a:prstGeom prst="straightConnector1">
            <a:avLst/>
          </a:prstGeom>
          <a:noFill/>
          <a:ln cap="flat" cmpd="sng" w="19050">
            <a:solidFill>
              <a:srgbClr val="030852"/>
            </a:solidFill>
            <a:prstDash val="solid"/>
            <a:round/>
            <a:headEnd len="med" w="med" type="triangle"/>
            <a:tailEnd len="med" w="med" type="none"/>
          </a:ln>
        </p:spPr>
      </p:cxnSp>
      <p:sp>
        <p:nvSpPr>
          <p:cNvPr id="240" name="Google Shape;240;p27"/>
          <p:cNvSpPr/>
          <p:nvPr/>
        </p:nvSpPr>
        <p:spPr>
          <a:xfrm>
            <a:off x="413748" y="3210975"/>
            <a:ext cx="1326000" cy="5082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Light"/>
                <a:ea typeface="Roboto Light"/>
                <a:cs typeface="Roboto Light"/>
                <a:sym typeface="Roboto Light"/>
              </a:rPr>
              <a:t>Quality candidates</a:t>
            </a:r>
            <a:endParaRPr sz="1200">
              <a:solidFill>
                <a:schemeClr val="dk1"/>
              </a:solidFill>
              <a:latin typeface="Roboto Light"/>
              <a:ea typeface="Roboto Light"/>
              <a:cs typeface="Roboto Light"/>
              <a:sym typeface="Roboto Light"/>
            </a:endParaRPr>
          </a:p>
        </p:txBody>
      </p:sp>
      <p:cxnSp>
        <p:nvCxnSpPr>
          <p:cNvPr id="241" name="Google Shape;241;p27"/>
          <p:cNvCxnSpPr/>
          <p:nvPr/>
        </p:nvCxnSpPr>
        <p:spPr>
          <a:xfrm flipH="1" rot="10800000">
            <a:off x="1042698" y="2537988"/>
            <a:ext cx="10800" cy="666300"/>
          </a:xfrm>
          <a:prstGeom prst="straightConnector1">
            <a:avLst/>
          </a:prstGeom>
          <a:noFill/>
          <a:ln cap="flat" cmpd="sng" w="19050">
            <a:solidFill>
              <a:srgbClr val="030852"/>
            </a:solidFill>
            <a:prstDash val="solid"/>
            <a:round/>
            <a:headEnd len="med" w="med" type="triangl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28"/>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248" name="Google Shape;248;p28"/>
          <p:cNvSpPr/>
          <p:nvPr/>
        </p:nvSpPr>
        <p:spPr>
          <a:xfrm>
            <a:off x="339350" y="3999225"/>
            <a:ext cx="19479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pic>
        <p:nvPicPr>
          <p:cNvPr id="249" name="Google Shape;249;p28"/>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250" name="Google Shape;250;p28"/>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pic>
        <p:nvPicPr>
          <p:cNvPr id="251" name="Google Shape;251;p28"/>
          <p:cNvPicPr preferRelativeResize="0"/>
          <p:nvPr/>
        </p:nvPicPr>
        <p:blipFill>
          <a:blip r:embed="rId5">
            <a:alphaModFix/>
          </a:blip>
          <a:stretch>
            <a:fillRect/>
          </a:stretch>
        </p:blipFill>
        <p:spPr>
          <a:xfrm>
            <a:off x="4641825" y="863550"/>
            <a:ext cx="3371849" cy="3371849"/>
          </a:xfrm>
          <a:prstGeom prst="rect">
            <a:avLst/>
          </a:prstGeom>
          <a:noFill/>
          <a:ln>
            <a:noFill/>
          </a:ln>
        </p:spPr>
      </p:pic>
      <p:sp>
        <p:nvSpPr>
          <p:cNvPr id="252" name="Google Shape;252;p28"/>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solidFill>
                  <a:schemeClr val="lt1"/>
                </a:solidFill>
                <a:latin typeface="Roboto"/>
                <a:ea typeface="Roboto"/>
                <a:cs typeface="Roboto"/>
                <a:sym typeface="Roboto"/>
              </a:rPr>
              <a:t>Team learnings</a:t>
            </a:r>
            <a:endParaRPr sz="2000">
              <a:solidFill>
                <a:schemeClr val="lt1"/>
              </a:solidFill>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Learnings</a:t>
            </a:r>
            <a:endParaRPr>
              <a:latin typeface="Roboto"/>
              <a:ea typeface="Roboto"/>
              <a:cs typeface="Roboto"/>
              <a:sym typeface="Roboto"/>
            </a:endParaRPr>
          </a:p>
        </p:txBody>
      </p:sp>
      <p:pic>
        <p:nvPicPr>
          <p:cNvPr id="258" name="Google Shape;258;p29"/>
          <p:cNvPicPr preferRelativeResize="0"/>
          <p:nvPr/>
        </p:nvPicPr>
        <p:blipFill>
          <a:blip r:embed="rId3">
            <a:alphaModFix/>
          </a:blip>
          <a:stretch>
            <a:fillRect/>
          </a:stretch>
        </p:blipFill>
        <p:spPr>
          <a:xfrm>
            <a:off x="506200" y="1061275"/>
            <a:ext cx="760381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30"/>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265" name="Google Shape;265;p30"/>
          <p:cNvSpPr/>
          <p:nvPr/>
        </p:nvSpPr>
        <p:spPr>
          <a:xfrm>
            <a:off x="356925" y="4456050"/>
            <a:ext cx="8157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pic>
        <p:nvPicPr>
          <p:cNvPr id="266" name="Google Shape;266;p30"/>
          <p:cNvPicPr preferRelativeResize="0"/>
          <p:nvPr/>
        </p:nvPicPr>
        <p:blipFill rotWithShape="1">
          <a:blip r:embed="rId3">
            <a:alphaModFix/>
          </a:blip>
          <a:srcRect b="5532" l="0" r="0" t="5523"/>
          <a:stretch/>
        </p:blipFill>
        <p:spPr>
          <a:xfrm>
            <a:off x="4641825" y="863550"/>
            <a:ext cx="3790949" cy="3371851"/>
          </a:xfrm>
          <a:prstGeom prst="rect">
            <a:avLst/>
          </a:prstGeom>
          <a:noFill/>
          <a:ln>
            <a:noFill/>
          </a:ln>
        </p:spPr>
      </p:pic>
      <p:pic>
        <p:nvPicPr>
          <p:cNvPr id="267" name="Google Shape;267;p30"/>
          <p:cNvPicPr preferRelativeResize="0"/>
          <p:nvPr/>
        </p:nvPicPr>
        <p:blipFill>
          <a:blip r:embed="rId4">
            <a:alphaModFix/>
          </a:blip>
          <a:stretch>
            <a:fillRect/>
          </a:stretch>
        </p:blipFill>
        <p:spPr>
          <a:xfrm>
            <a:off x="4873350" y="921175"/>
            <a:ext cx="3464552" cy="3464552"/>
          </a:xfrm>
          <a:prstGeom prst="rect">
            <a:avLst/>
          </a:prstGeom>
          <a:noFill/>
          <a:ln>
            <a:noFill/>
          </a:ln>
        </p:spPr>
      </p:pic>
      <p:sp>
        <p:nvSpPr>
          <p:cNvPr id="268" name="Google Shape;268;p30"/>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solidFill>
                  <a:schemeClr val="lt1"/>
                </a:solidFill>
                <a:latin typeface="Roboto"/>
                <a:ea typeface="Roboto"/>
                <a:cs typeface="Roboto"/>
                <a:sym typeface="Roboto"/>
              </a:rPr>
              <a:t>Q&amp;A</a:t>
            </a:r>
            <a:endParaRPr sz="20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158150" y="349675"/>
            <a:ext cx="539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latin typeface="Roboto"/>
                <a:ea typeface="Roboto"/>
                <a:cs typeface="Roboto"/>
                <a:sym typeface="Roboto"/>
              </a:rPr>
              <a:t>Thanks! Any questions?</a:t>
            </a:r>
            <a:endParaRPr sz="2120">
              <a:latin typeface="Roboto"/>
              <a:ea typeface="Roboto"/>
              <a:cs typeface="Roboto"/>
              <a:sym typeface="Roboto"/>
            </a:endParaRPr>
          </a:p>
        </p:txBody>
      </p:sp>
      <p:sp>
        <p:nvSpPr>
          <p:cNvPr id="274" name="Google Shape;274;p31"/>
          <p:cNvSpPr/>
          <p:nvPr/>
        </p:nvSpPr>
        <p:spPr>
          <a:xfrm>
            <a:off x="4684554" y="685893"/>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75" name="Google Shape;275;p31"/>
          <p:cNvSpPr/>
          <p:nvPr/>
        </p:nvSpPr>
        <p:spPr>
          <a:xfrm>
            <a:off x="158156" y="1228922"/>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76" name="Google Shape;276;p31"/>
          <p:cNvSpPr/>
          <p:nvPr/>
        </p:nvSpPr>
        <p:spPr>
          <a:xfrm>
            <a:off x="4684552" y="1717719"/>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77" name="Google Shape;277;p31"/>
          <p:cNvSpPr/>
          <p:nvPr/>
        </p:nvSpPr>
        <p:spPr>
          <a:xfrm>
            <a:off x="158139" y="2260900"/>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78" name="Google Shape;278;p31"/>
          <p:cNvSpPr/>
          <p:nvPr/>
        </p:nvSpPr>
        <p:spPr>
          <a:xfrm>
            <a:off x="4684549" y="2772088"/>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79" name="Google Shape;279;p31"/>
          <p:cNvSpPr/>
          <p:nvPr/>
        </p:nvSpPr>
        <p:spPr>
          <a:xfrm>
            <a:off x="158156" y="3315412"/>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80" name="Google Shape;280;p31"/>
          <p:cNvSpPr/>
          <p:nvPr/>
        </p:nvSpPr>
        <p:spPr>
          <a:xfrm>
            <a:off x="4684554" y="3858472"/>
            <a:ext cx="4227300" cy="8205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Light"/>
              <a:ea typeface="Roboto Light"/>
              <a:cs typeface="Roboto Light"/>
              <a:sym typeface="Roboto Light"/>
            </a:endParaRPr>
          </a:p>
        </p:txBody>
      </p:sp>
      <p:sp>
        <p:nvSpPr>
          <p:cNvPr id="281" name="Google Shape;281;p31"/>
          <p:cNvSpPr/>
          <p:nvPr/>
        </p:nvSpPr>
        <p:spPr>
          <a:xfrm>
            <a:off x="266100" y="1466975"/>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2" name="Google Shape;282;p31"/>
          <p:cNvPicPr preferRelativeResize="0"/>
          <p:nvPr/>
        </p:nvPicPr>
        <p:blipFill rotWithShape="1">
          <a:blip r:embed="rId3">
            <a:alphaModFix/>
          </a:blip>
          <a:srcRect b="42242" l="14853" r="14853" t="6499"/>
          <a:stretch/>
        </p:blipFill>
        <p:spPr>
          <a:xfrm>
            <a:off x="8181450" y="4109325"/>
            <a:ext cx="475500" cy="475500"/>
          </a:xfrm>
          <a:prstGeom prst="ellipse">
            <a:avLst/>
          </a:prstGeom>
          <a:noFill/>
          <a:ln cap="flat" cmpd="sng" w="9525">
            <a:solidFill>
              <a:srgbClr val="030852"/>
            </a:solidFill>
            <a:prstDash val="solid"/>
            <a:round/>
            <a:headEnd len="sm" w="sm" type="none"/>
            <a:tailEnd len="sm" w="sm" type="none"/>
          </a:ln>
        </p:spPr>
      </p:pic>
      <p:pic>
        <p:nvPicPr>
          <p:cNvPr id="283" name="Google Shape;283;p31"/>
          <p:cNvPicPr preferRelativeResize="0"/>
          <p:nvPr/>
        </p:nvPicPr>
        <p:blipFill>
          <a:blip r:embed="rId4">
            <a:alphaModFix/>
          </a:blip>
          <a:stretch>
            <a:fillRect/>
          </a:stretch>
        </p:blipFill>
        <p:spPr>
          <a:xfrm>
            <a:off x="266100" y="3487900"/>
            <a:ext cx="475500" cy="475500"/>
          </a:xfrm>
          <a:prstGeom prst="ellipse">
            <a:avLst/>
          </a:prstGeom>
          <a:noFill/>
          <a:ln cap="flat" cmpd="sng" w="9525">
            <a:solidFill>
              <a:srgbClr val="030852"/>
            </a:solidFill>
            <a:prstDash val="solid"/>
            <a:round/>
            <a:headEnd len="sm" w="sm" type="none"/>
            <a:tailEnd len="sm" w="sm" type="none"/>
          </a:ln>
        </p:spPr>
      </p:pic>
      <p:pic>
        <p:nvPicPr>
          <p:cNvPr id="284" name="Google Shape;284;p31"/>
          <p:cNvPicPr preferRelativeResize="0"/>
          <p:nvPr/>
        </p:nvPicPr>
        <p:blipFill rotWithShape="1">
          <a:blip r:embed="rId5">
            <a:alphaModFix/>
          </a:blip>
          <a:srcRect b="0" l="347" r="337" t="0"/>
          <a:stretch/>
        </p:blipFill>
        <p:spPr>
          <a:xfrm>
            <a:off x="266100" y="2444663"/>
            <a:ext cx="475500" cy="475500"/>
          </a:xfrm>
          <a:prstGeom prst="ellipse">
            <a:avLst/>
          </a:prstGeom>
          <a:noFill/>
          <a:ln cap="flat" cmpd="sng" w="9525">
            <a:solidFill>
              <a:srgbClr val="030852"/>
            </a:solidFill>
            <a:prstDash val="solid"/>
            <a:round/>
            <a:headEnd len="sm" w="sm" type="none"/>
            <a:tailEnd len="sm" w="sm" type="none"/>
          </a:ln>
        </p:spPr>
      </p:pic>
      <p:pic>
        <p:nvPicPr>
          <p:cNvPr id="285" name="Google Shape;285;p31"/>
          <p:cNvPicPr preferRelativeResize="0"/>
          <p:nvPr/>
        </p:nvPicPr>
        <p:blipFill rotWithShape="1">
          <a:blip r:embed="rId6">
            <a:alphaModFix/>
          </a:blip>
          <a:srcRect b="26447" l="0" r="0" t="16956"/>
          <a:stretch/>
        </p:blipFill>
        <p:spPr>
          <a:xfrm>
            <a:off x="8181450" y="1918738"/>
            <a:ext cx="475500" cy="441000"/>
          </a:xfrm>
          <a:prstGeom prst="ellipse">
            <a:avLst/>
          </a:prstGeom>
          <a:noFill/>
          <a:ln cap="flat" cmpd="sng" w="9525">
            <a:solidFill>
              <a:srgbClr val="030852"/>
            </a:solidFill>
            <a:prstDash val="solid"/>
            <a:round/>
            <a:headEnd len="sm" w="sm" type="none"/>
            <a:tailEnd len="sm" w="sm" type="none"/>
          </a:ln>
        </p:spPr>
      </p:pic>
      <p:pic>
        <p:nvPicPr>
          <p:cNvPr id="286" name="Google Shape;286;p31"/>
          <p:cNvPicPr preferRelativeResize="0"/>
          <p:nvPr/>
        </p:nvPicPr>
        <p:blipFill rotWithShape="1">
          <a:blip r:embed="rId7">
            <a:alphaModFix/>
          </a:blip>
          <a:srcRect b="31829" l="14284" r="9327" t="0"/>
          <a:stretch/>
        </p:blipFill>
        <p:spPr>
          <a:xfrm>
            <a:off x="8181450" y="858388"/>
            <a:ext cx="475500" cy="475500"/>
          </a:xfrm>
          <a:prstGeom prst="ellipse">
            <a:avLst/>
          </a:prstGeom>
          <a:noFill/>
          <a:ln cap="flat" cmpd="sng" w="9525">
            <a:solidFill>
              <a:srgbClr val="030852"/>
            </a:solidFill>
            <a:prstDash val="solid"/>
            <a:round/>
            <a:headEnd len="sm" w="sm" type="none"/>
            <a:tailEnd len="sm" w="sm" type="none"/>
          </a:ln>
        </p:spPr>
      </p:pic>
      <p:pic>
        <p:nvPicPr>
          <p:cNvPr id="287" name="Google Shape;287;p31"/>
          <p:cNvPicPr preferRelativeResize="0"/>
          <p:nvPr/>
        </p:nvPicPr>
        <p:blipFill>
          <a:blip r:embed="rId8">
            <a:alphaModFix/>
          </a:blip>
          <a:stretch>
            <a:fillRect/>
          </a:stretch>
        </p:blipFill>
        <p:spPr>
          <a:xfrm>
            <a:off x="3730700" y="3392225"/>
            <a:ext cx="548700" cy="274200"/>
          </a:xfrm>
          <a:prstGeom prst="roundRect">
            <a:avLst>
              <a:gd fmla="val 16667" name="adj"/>
            </a:avLst>
          </a:prstGeom>
          <a:noFill/>
          <a:ln>
            <a:noFill/>
          </a:ln>
        </p:spPr>
      </p:pic>
      <p:pic>
        <p:nvPicPr>
          <p:cNvPr id="288" name="Google Shape;288;p31">
            <a:hlinkClick r:id="rId9"/>
          </p:cNvPr>
          <p:cNvPicPr preferRelativeResize="0"/>
          <p:nvPr/>
        </p:nvPicPr>
        <p:blipFill>
          <a:blip r:embed="rId10">
            <a:alphaModFix/>
          </a:blip>
          <a:stretch>
            <a:fillRect/>
          </a:stretch>
        </p:blipFill>
        <p:spPr>
          <a:xfrm>
            <a:off x="4755089" y="4346045"/>
            <a:ext cx="235609" cy="238775"/>
          </a:xfrm>
          <a:prstGeom prst="rect">
            <a:avLst/>
          </a:prstGeom>
          <a:noFill/>
          <a:ln>
            <a:noFill/>
          </a:ln>
        </p:spPr>
      </p:pic>
      <p:pic>
        <p:nvPicPr>
          <p:cNvPr id="289" name="Google Shape;289;p31"/>
          <p:cNvPicPr preferRelativeResize="0"/>
          <p:nvPr/>
        </p:nvPicPr>
        <p:blipFill>
          <a:blip r:embed="rId11">
            <a:alphaModFix/>
          </a:blip>
          <a:stretch>
            <a:fillRect/>
          </a:stretch>
        </p:blipFill>
        <p:spPr>
          <a:xfrm flipH="1">
            <a:off x="4755100" y="763248"/>
            <a:ext cx="548700" cy="274200"/>
          </a:xfrm>
          <a:prstGeom prst="roundRect">
            <a:avLst>
              <a:gd fmla="val 16667" name="adj"/>
            </a:avLst>
          </a:prstGeom>
          <a:noFill/>
          <a:ln>
            <a:noFill/>
          </a:ln>
        </p:spPr>
      </p:pic>
      <p:pic>
        <p:nvPicPr>
          <p:cNvPr id="290" name="Google Shape;290;p31">
            <a:hlinkClick r:id="rId12"/>
          </p:cNvPr>
          <p:cNvPicPr preferRelativeResize="0"/>
          <p:nvPr/>
        </p:nvPicPr>
        <p:blipFill>
          <a:blip r:embed="rId10">
            <a:alphaModFix/>
          </a:blip>
          <a:stretch>
            <a:fillRect/>
          </a:stretch>
        </p:blipFill>
        <p:spPr>
          <a:xfrm>
            <a:off x="4755089" y="1182595"/>
            <a:ext cx="235609" cy="238775"/>
          </a:xfrm>
          <a:prstGeom prst="rect">
            <a:avLst/>
          </a:prstGeom>
          <a:noFill/>
          <a:ln>
            <a:noFill/>
          </a:ln>
        </p:spPr>
      </p:pic>
      <p:pic>
        <p:nvPicPr>
          <p:cNvPr id="291" name="Google Shape;291;p31">
            <a:hlinkClick r:id="rId13"/>
          </p:cNvPr>
          <p:cNvPicPr preferRelativeResize="0"/>
          <p:nvPr/>
        </p:nvPicPr>
        <p:blipFill>
          <a:blip r:embed="rId10">
            <a:alphaModFix/>
          </a:blip>
          <a:stretch>
            <a:fillRect/>
          </a:stretch>
        </p:blipFill>
        <p:spPr>
          <a:xfrm>
            <a:off x="4755089" y="2209645"/>
            <a:ext cx="235609" cy="238775"/>
          </a:xfrm>
          <a:prstGeom prst="rect">
            <a:avLst/>
          </a:prstGeom>
          <a:noFill/>
          <a:ln>
            <a:noFill/>
          </a:ln>
        </p:spPr>
      </p:pic>
      <p:pic>
        <p:nvPicPr>
          <p:cNvPr id="292" name="Google Shape;292;p31">
            <a:hlinkClick r:id="rId14"/>
          </p:cNvPr>
          <p:cNvPicPr preferRelativeResize="0"/>
          <p:nvPr/>
        </p:nvPicPr>
        <p:blipFill>
          <a:blip r:embed="rId10">
            <a:alphaModFix/>
          </a:blip>
          <a:stretch>
            <a:fillRect/>
          </a:stretch>
        </p:blipFill>
        <p:spPr>
          <a:xfrm>
            <a:off x="4755089" y="3277845"/>
            <a:ext cx="235609" cy="238775"/>
          </a:xfrm>
          <a:prstGeom prst="rect">
            <a:avLst/>
          </a:prstGeom>
          <a:noFill/>
          <a:ln>
            <a:noFill/>
          </a:ln>
        </p:spPr>
      </p:pic>
      <p:pic>
        <p:nvPicPr>
          <p:cNvPr id="293" name="Google Shape;293;p31">
            <a:hlinkClick r:id="rId15"/>
          </p:cNvPr>
          <p:cNvPicPr preferRelativeResize="0"/>
          <p:nvPr/>
        </p:nvPicPr>
        <p:blipFill>
          <a:blip r:embed="rId10">
            <a:alphaModFix/>
          </a:blip>
          <a:stretch>
            <a:fillRect/>
          </a:stretch>
        </p:blipFill>
        <p:spPr>
          <a:xfrm>
            <a:off x="4043789" y="3809395"/>
            <a:ext cx="235609" cy="238775"/>
          </a:xfrm>
          <a:prstGeom prst="rect">
            <a:avLst/>
          </a:prstGeom>
          <a:noFill/>
          <a:ln>
            <a:noFill/>
          </a:ln>
        </p:spPr>
      </p:pic>
      <p:pic>
        <p:nvPicPr>
          <p:cNvPr id="294" name="Google Shape;294;p31">
            <a:hlinkClick r:id="rId16"/>
          </p:cNvPr>
          <p:cNvPicPr preferRelativeResize="0"/>
          <p:nvPr/>
        </p:nvPicPr>
        <p:blipFill>
          <a:blip r:embed="rId10">
            <a:alphaModFix/>
          </a:blip>
          <a:stretch>
            <a:fillRect/>
          </a:stretch>
        </p:blipFill>
        <p:spPr>
          <a:xfrm>
            <a:off x="4043789" y="2747720"/>
            <a:ext cx="235609" cy="238775"/>
          </a:xfrm>
          <a:prstGeom prst="rect">
            <a:avLst/>
          </a:prstGeom>
          <a:noFill/>
          <a:ln>
            <a:noFill/>
          </a:ln>
        </p:spPr>
      </p:pic>
      <p:pic>
        <p:nvPicPr>
          <p:cNvPr id="295" name="Google Shape;295;p31">
            <a:hlinkClick r:id="rId17"/>
          </p:cNvPr>
          <p:cNvPicPr preferRelativeResize="0"/>
          <p:nvPr/>
        </p:nvPicPr>
        <p:blipFill>
          <a:blip r:embed="rId10">
            <a:alphaModFix/>
          </a:blip>
          <a:stretch>
            <a:fillRect/>
          </a:stretch>
        </p:blipFill>
        <p:spPr>
          <a:xfrm>
            <a:off x="4043789" y="1711295"/>
            <a:ext cx="235609" cy="238775"/>
          </a:xfrm>
          <a:prstGeom prst="rect">
            <a:avLst/>
          </a:prstGeom>
          <a:noFill/>
          <a:ln>
            <a:noFill/>
          </a:ln>
        </p:spPr>
      </p:pic>
      <p:pic>
        <p:nvPicPr>
          <p:cNvPr id="296" name="Google Shape;296;p31"/>
          <p:cNvPicPr preferRelativeResize="0"/>
          <p:nvPr/>
        </p:nvPicPr>
        <p:blipFill>
          <a:blip r:embed="rId18">
            <a:alphaModFix/>
          </a:blip>
          <a:stretch>
            <a:fillRect/>
          </a:stretch>
        </p:blipFill>
        <p:spPr>
          <a:xfrm>
            <a:off x="4755379" y="3972175"/>
            <a:ext cx="548700" cy="274200"/>
          </a:xfrm>
          <a:prstGeom prst="roundRect">
            <a:avLst>
              <a:gd fmla="val 16667" name="adj"/>
            </a:avLst>
          </a:prstGeom>
          <a:noFill/>
          <a:ln>
            <a:noFill/>
          </a:ln>
        </p:spPr>
      </p:pic>
      <p:pic>
        <p:nvPicPr>
          <p:cNvPr id="297" name="Google Shape;297;p31"/>
          <p:cNvPicPr preferRelativeResize="0"/>
          <p:nvPr/>
        </p:nvPicPr>
        <p:blipFill>
          <a:blip r:embed="rId19">
            <a:alphaModFix/>
          </a:blip>
          <a:stretch>
            <a:fillRect/>
          </a:stretch>
        </p:blipFill>
        <p:spPr>
          <a:xfrm>
            <a:off x="4755375" y="1807425"/>
            <a:ext cx="548700" cy="274200"/>
          </a:xfrm>
          <a:prstGeom prst="roundRect">
            <a:avLst>
              <a:gd fmla="val 16667" name="adj"/>
            </a:avLst>
          </a:prstGeom>
          <a:noFill/>
          <a:ln>
            <a:noFill/>
          </a:ln>
        </p:spPr>
      </p:pic>
      <p:pic>
        <p:nvPicPr>
          <p:cNvPr id="298" name="Google Shape;298;p31"/>
          <p:cNvPicPr preferRelativeResize="0"/>
          <p:nvPr/>
        </p:nvPicPr>
        <p:blipFill>
          <a:blip r:embed="rId20">
            <a:alphaModFix/>
          </a:blip>
          <a:stretch>
            <a:fillRect/>
          </a:stretch>
        </p:blipFill>
        <p:spPr>
          <a:xfrm>
            <a:off x="4755375" y="2851613"/>
            <a:ext cx="548700" cy="274200"/>
          </a:xfrm>
          <a:prstGeom prst="roundRect">
            <a:avLst>
              <a:gd fmla="val 16667" name="adj"/>
            </a:avLst>
          </a:prstGeom>
          <a:noFill/>
          <a:ln>
            <a:noFill/>
          </a:ln>
        </p:spPr>
      </p:pic>
      <p:pic>
        <p:nvPicPr>
          <p:cNvPr id="299" name="Google Shape;299;p31"/>
          <p:cNvPicPr preferRelativeResize="0"/>
          <p:nvPr/>
        </p:nvPicPr>
        <p:blipFill>
          <a:blip r:embed="rId21">
            <a:alphaModFix/>
          </a:blip>
          <a:stretch>
            <a:fillRect/>
          </a:stretch>
        </p:blipFill>
        <p:spPr>
          <a:xfrm>
            <a:off x="3730700" y="2388288"/>
            <a:ext cx="548700" cy="274200"/>
          </a:xfrm>
          <a:prstGeom prst="roundRect">
            <a:avLst>
              <a:gd fmla="val 16667" name="adj"/>
            </a:avLst>
          </a:prstGeom>
          <a:noFill/>
          <a:ln>
            <a:noFill/>
          </a:ln>
        </p:spPr>
      </p:pic>
      <p:pic>
        <p:nvPicPr>
          <p:cNvPr id="300" name="Google Shape;300;p31"/>
          <p:cNvPicPr preferRelativeResize="0"/>
          <p:nvPr/>
        </p:nvPicPr>
        <p:blipFill>
          <a:blip r:embed="rId22">
            <a:alphaModFix/>
          </a:blip>
          <a:stretch>
            <a:fillRect/>
          </a:stretch>
        </p:blipFill>
        <p:spPr>
          <a:xfrm>
            <a:off x="3730700" y="1297950"/>
            <a:ext cx="548700" cy="274200"/>
          </a:xfrm>
          <a:prstGeom prst="roundRect">
            <a:avLst>
              <a:gd fmla="val 16667" name="adj"/>
            </a:avLst>
          </a:prstGeom>
          <a:noFill/>
          <a:ln>
            <a:noFill/>
          </a:ln>
        </p:spPr>
      </p:pic>
      <p:sp>
        <p:nvSpPr>
          <p:cNvPr id="301" name="Google Shape;301;p31"/>
          <p:cNvSpPr/>
          <p:nvPr/>
        </p:nvSpPr>
        <p:spPr>
          <a:xfrm>
            <a:off x="5177625" y="4346025"/>
            <a:ext cx="11358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Looking for a job</a:t>
            </a:r>
            <a:endParaRPr b="1" sz="900">
              <a:latin typeface="Roboto"/>
              <a:ea typeface="Roboto"/>
              <a:cs typeface="Roboto"/>
              <a:sym typeface="Roboto"/>
            </a:endParaRPr>
          </a:p>
        </p:txBody>
      </p:sp>
      <p:sp>
        <p:nvSpPr>
          <p:cNvPr id="302" name="Google Shape;302;p31"/>
          <p:cNvSpPr txBox="1"/>
          <p:nvPr/>
        </p:nvSpPr>
        <p:spPr>
          <a:xfrm>
            <a:off x="896125" y="1331375"/>
            <a:ext cx="20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Isaac Omolayo</a:t>
            </a:r>
            <a:endParaRPr>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a:solidFill>
                  <a:schemeClr val="dk1"/>
                </a:solidFill>
                <a:latin typeface="Roboto Light"/>
                <a:ea typeface="Roboto Light"/>
                <a:cs typeface="Roboto Light"/>
                <a:sym typeface="Roboto Light"/>
              </a:rPr>
              <a:t>Data Science</a:t>
            </a:r>
            <a:endParaRPr>
              <a:solidFill>
                <a:schemeClr val="dk1"/>
              </a:solidFill>
              <a:latin typeface="Roboto Light"/>
              <a:ea typeface="Roboto Light"/>
              <a:cs typeface="Roboto Light"/>
              <a:sym typeface="Roboto Light"/>
            </a:endParaRPr>
          </a:p>
        </p:txBody>
      </p:sp>
      <p:sp>
        <p:nvSpPr>
          <p:cNvPr id="303" name="Google Shape;303;p31"/>
          <p:cNvSpPr txBox="1"/>
          <p:nvPr/>
        </p:nvSpPr>
        <p:spPr>
          <a:xfrm>
            <a:off x="6097925" y="3949638"/>
            <a:ext cx="20163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Petra Slits</a:t>
            </a:r>
            <a:endParaRPr b="1">
              <a:solidFill>
                <a:schemeClr val="dk1"/>
              </a:solidFill>
              <a:latin typeface="Roboto"/>
              <a:ea typeface="Roboto"/>
              <a:cs typeface="Roboto"/>
              <a:sym typeface="Roboto"/>
            </a:endParaRPr>
          </a:p>
          <a:p>
            <a:pPr indent="0" lvl="0" marL="0" rtl="0" algn="r">
              <a:spcBef>
                <a:spcPts val="0"/>
              </a:spcBef>
              <a:spcAft>
                <a:spcPts val="0"/>
              </a:spcAft>
              <a:buNone/>
            </a:pPr>
            <a:r>
              <a:rPr lang="en">
                <a:solidFill>
                  <a:schemeClr val="dk1"/>
                </a:solidFill>
                <a:latin typeface="Roboto Light"/>
                <a:ea typeface="Roboto Light"/>
                <a:cs typeface="Roboto Light"/>
                <a:sym typeface="Roboto Light"/>
              </a:rPr>
              <a:t>Project Manager</a:t>
            </a:r>
            <a:endParaRPr>
              <a:solidFill>
                <a:schemeClr val="dk1"/>
              </a:solidFill>
              <a:latin typeface="Roboto Light"/>
              <a:ea typeface="Roboto Light"/>
              <a:cs typeface="Roboto Light"/>
              <a:sym typeface="Roboto Light"/>
            </a:endParaRPr>
          </a:p>
        </p:txBody>
      </p:sp>
      <p:sp>
        <p:nvSpPr>
          <p:cNvPr id="304" name="Google Shape;304;p31"/>
          <p:cNvSpPr txBox="1"/>
          <p:nvPr/>
        </p:nvSpPr>
        <p:spPr>
          <a:xfrm>
            <a:off x="6097925" y="2890538"/>
            <a:ext cx="20163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Meytap Yildiz</a:t>
            </a:r>
            <a:endParaRPr b="1">
              <a:solidFill>
                <a:schemeClr val="dk1"/>
              </a:solidFill>
              <a:latin typeface="Roboto"/>
              <a:ea typeface="Roboto"/>
              <a:cs typeface="Roboto"/>
              <a:sym typeface="Roboto"/>
            </a:endParaRPr>
          </a:p>
          <a:p>
            <a:pPr indent="0" lvl="0" marL="0" rtl="0" algn="r">
              <a:spcBef>
                <a:spcPts val="0"/>
              </a:spcBef>
              <a:spcAft>
                <a:spcPts val="0"/>
              </a:spcAft>
              <a:buNone/>
            </a:pPr>
            <a:r>
              <a:rPr lang="en">
                <a:solidFill>
                  <a:schemeClr val="dk1"/>
                </a:solidFill>
                <a:latin typeface="Roboto Light"/>
                <a:ea typeface="Roboto Light"/>
                <a:cs typeface="Roboto Light"/>
                <a:sym typeface="Roboto Light"/>
              </a:rPr>
              <a:t>Full Stack Engineer</a:t>
            </a:r>
            <a:endParaRPr b="1">
              <a:solidFill>
                <a:schemeClr val="dk1"/>
              </a:solidFill>
              <a:latin typeface="Roboto"/>
              <a:ea typeface="Roboto"/>
              <a:cs typeface="Roboto"/>
              <a:sym typeface="Roboto"/>
            </a:endParaRPr>
          </a:p>
        </p:txBody>
      </p:sp>
      <p:sp>
        <p:nvSpPr>
          <p:cNvPr id="305" name="Google Shape;305;p31"/>
          <p:cNvSpPr txBox="1"/>
          <p:nvPr/>
        </p:nvSpPr>
        <p:spPr>
          <a:xfrm>
            <a:off x="6097925" y="1831438"/>
            <a:ext cx="20163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Laura Purcaro</a:t>
            </a:r>
            <a:endParaRPr b="1">
              <a:solidFill>
                <a:schemeClr val="dk1"/>
              </a:solidFill>
              <a:latin typeface="Roboto"/>
              <a:ea typeface="Roboto"/>
              <a:cs typeface="Roboto"/>
              <a:sym typeface="Roboto"/>
            </a:endParaRPr>
          </a:p>
          <a:p>
            <a:pPr indent="0" lvl="0" marL="0" rtl="0" algn="r">
              <a:spcBef>
                <a:spcPts val="0"/>
              </a:spcBef>
              <a:spcAft>
                <a:spcPts val="0"/>
              </a:spcAft>
              <a:buNone/>
            </a:pPr>
            <a:r>
              <a:rPr lang="en">
                <a:solidFill>
                  <a:schemeClr val="dk1"/>
                </a:solidFill>
                <a:latin typeface="Roboto Light"/>
                <a:ea typeface="Roboto Light"/>
                <a:cs typeface="Roboto Light"/>
                <a:sym typeface="Roboto Light"/>
              </a:rPr>
              <a:t>Full Stack Engineer</a:t>
            </a:r>
            <a:endParaRPr b="1">
              <a:solidFill>
                <a:schemeClr val="dk1"/>
              </a:solidFill>
              <a:latin typeface="Roboto"/>
              <a:ea typeface="Roboto"/>
              <a:cs typeface="Roboto"/>
              <a:sym typeface="Roboto"/>
            </a:endParaRPr>
          </a:p>
        </p:txBody>
      </p:sp>
      <p:sp>
        <p:nvSpPr>
          <p:cNvPr id="306" name="Google Shape;306;p31"/>
          <p:cNvSpPr txBox="1"/>
          <p:nvPr/>
        </p:nvSpPr>
        <p:spPr>
          <a:xfrm>
            <a:off x="6097925" y="788338"/>
            <a:ext cx="20163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solidFill>
                  <a:schemeClr val="dk1"/>
                </a:solidFill>
                <a:latin typeface="Roboto"/>
                <a:ea typeface="Roboto"/>
                <a:cs typeface="Roboto"/>
                <a:sym typeface="Roboto"/>
              </a:rPr>
              <a:t>Alba Romero Kauss</a:t>
            </a:r>
            <a:endParaRPr b="1">
              <a:solidFill>
                <a:schemeClr val="dk1"/>
              </a:solidFill>
              <a:latin typeface="Roboto"/>
              <a:ea typeface="Roboto"/>
              <a:cs typeface="Roboto"/>
              <a:sym typeface="Roboto"/>
            </a:endParaRPr>
          </a:p>
          <a:p>
            <a:pPr indent="0" lvl="0" marL="0" rtl="0" algn="r">
              <a:spcBef>
                <a:spcPts val="0"/>
              </a:spcBef>
              <a:spcAft>
                <a:spcPts val="0"/>
              </a:spcAft>
              <a:buNone/>
            </a:pPr>
            <a:r>
              <a:rPr lang="en">
                <a:solidFill>
                  <a:schemeClr val="dk1"/>
                </a:solidFill>
                <a:latin typeface="Roboto Light"/>
                <a:ea typeface="Roboto Light"/>
                <a:cs typeface="Roboto Light"/>
                <a:sym typeface="Roboto Light"/>
              </a:rPr>
              <a:t>Full Stack Engineer</a:t>
            </a:r>
            <a:endParaRPr b="1">
              <a:solidFill>
                <a:schemeClr val="dk1"/>
              </a:solidFill>
              <a:latin typeface="Roboto"/>
              <a:ea typeface="Roboto"/>
              <a:cs typeface="Roboto"/>
              <a:sym typeface="Roboto"/>
            </a:endParaRPr>
          </a:p>
        </p:txBody>
      </p:sp>
      <p:sp>
        <p:nvSpPr>
          <p:cNvPr id="307" name="Google Shape;307;p31"/>
          <p:cNvSpPr txBox="1"/>
          <p:nvPr/>
        </p:nvSpPr>
        <p:spPr>
          <a:xfrm>
            <a:off x="896125" y="3395313"/>
            <a:ext cx="20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Noor Halta</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Light"/>
                <a:ea typeface="Roboto Light"/>
                <a:cs typeface="Roboto Light"/>
                <a:sym typeface="Roboto Light"/>
              </a:rPr>
              <a:t>Scrum Master</a:t>
            </a:r>
            <a:endParaRPr b="1">
              <a:solidFill>
                <a:schemeClr val="dk1"/>
              </a:solidFill>
              <a:latin typeface="Roboto"/>
              <a:ea typeface="Roboto"/>
              <a:cs typeface="Roboto"/>
              <a:sym typeface="Roboto"/>
            </a:endParaRPr>
          </a:p>
        </p:txBody>
      </p:sp>
      <p:sp>
        <p:nvSpPr>
          <p:cNvPr id="308" name="Google Shape;308;p31"/>
          <p:cNvSpPr txBox="1"/>
          <p:nvPr/>
        </p:nvSpPr>
        <p:spPr>
          <a:xfrm>
            <a:off x="896125" y="2374600"/>
            <a:ext cx="20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Maria Reis</a:t>
            </a:r>
            <a:endParaRPr b="1">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Light"/>
                <a:ea typeface="Roboto Light"/>
                <a:cs typeface="Roboto Light"/>
                <a:sym typeface="Roboto Light"/>
              </a:rPr>
              <a:t>UI/UX design</a:t>
            </a:r>
            <a:endParaRPr b="1">
              <a:solidFill>
                <a:schemeClr val="dk1"/>
              </a:solidFill>
              <a:latin typeface="Roboto"/>
              <a:ea typeface="Roboto"/>
              <a:cs typeface="Roboto"/>
              <a:sym typeface="Roboto"/>
            </a:endParaRPr>
          </a:p>
        </p:txBody>
      </p:sp>
      <p:pic>
        <p:nvPicPr>
          <p:cNvPr id="309" name="Google Shape;309;p31"/>
          <p:cNvPicPr preferRelativeResize="0"/>
          <p:nvPr/>
        </p:nvPicPr>
        <p:blipFill>
          <a:blip r:embed="rId23">
            <a:alphaModFix/>
          </a:blip>
          <a:stretch>
            <a:fillRect/>
          </a:stretch>
        </p:blipFill>
        <p:spPr>
          <a:xfrm>
            <a:off x="180238" y="4369899"/>
            <a:ext cx="647224" cy="647224"/>
          </a:xfrm>
          <a:prstGeom prst="rect">
            <a:avLst/>
          </a:prstGeom>
          <a:noFill/>
          <a:ln>
            <a:noFill/>
          </a:ln>
        </p:spPr>
      </p:pic>
      <p:sp>
        <p:nvSpPr>
          <p:cNvPr id="310" name="Google Shape;310;p31"/>
          <p:cNvSpPr/>
          <p:nvPr/>
        </p:nvSpPr>
        <p:spPr>
          <a:xfrm>
            <a:off x="5535825" y="3972175"/>
            <a:ext cx="777600" cy="238800"/>
          </a:xfrm>
          <a:prstGeom prst="roundRect">
            <a:avLst>
              <a:gd fmla="val 16667" name="adj"/>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EU visa ✔</a:t>
            </a:r>
            <a:endParaRPr b="1" sz="900">
              <a:latin typeface="Roboto"/>
              <a:ea typeface="Roboto"/>
              <a:cs typeface="Roboto"/>
              <a:sym typeface="Roboto"/>
            </a:endParaRPr>
          </a:p>
        </p:txBody>
      </p:sp>
      <p:pic>
        <p:nvPicPr>
          <p:cNvPr id="311" name="Google Shape;311;p31"/>
          <p:cNvPicPr preferRelativeResize="0"/>
          <p:nvPr/>
        </p:nvPicPr>
        <p:blipFill>
          <a:blip r:embed="rId24">
            <a:alphaModFix/>
          </a:blip>
          <a:stretch>
            <a:fillRect/>
          </a:stretch>
        </p:blipFill>
        <p:spPr>
          <a:xfrm>
            <a:off x="8181458" y="2960588"/>
            <a:ext cx="475500" cy="475500"/>
          </a:xfrm>
          <a:prstGeom prst="ellipse">
            <a:avLst/>
          </a:prstGeom>
          <a:noFill/>
          <a:ln cap="flat" cmpd="sng" w="9525">
            <a:solidFill>
              <a:srgbClr val="030852"/>
            </a:solidFill>
            <a:prstDash val="solid"/>
            <a:round/>
            <a:headEnd len="sm" w="sm" type="none"/>
            <a:tailEnd len="sm" w="sm" type="none"/>
          </a:ln>
        </p:spPr>
      </p:pic>
      <p:sp>
        <p:nvSpPr>
          <p:cNvPr id="312" name="Google Shape;312;p31"/>
          <p:cNvSpPr/>
          <p:nvPr/>
        </p:nvSpPr>
        <p:spPr>
          <a:xfrm>
            <a:off x="2779813" y="3809375"/>
            <a:ext cx="11817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Looking for a job</a:t>
            </a:r>
            <a:endParaRPr b="1" sz="900">
              <a:latin typeface="Roboto"/>
              <a:ea typeface="Roboto"/>
              <a:cs typeface="Roboto"/>
              <a:sym typeface="Roboto"/>
            </a:endParaRPr>
          </a:p>
        </p:txBody>
      </p:sp>
      <p:pic>
        <p:nvPicPr>
          <p:cNvPr id="313" name="Google Shape;313;p31"/>
          <p:cNvPicPr preferRelativeResize="0"/>
          <p:nvPr/>
        </p:nvPicPr>
        <p:blipFill rotWithShape="1">
          <a:blip r:embed="rId25">
            <a:alphaModFix/>
          </a:blip>
          <a:srcRect b="6439" l="0" r="0" t="7701"/>
          <a:stretch/>
        </p:blipFill>
        <p:spPr>
          <a:xfrm>
            <a:off x="256950" y="1457825"/>
            <a:ext cx="475500" cy="475500"/>
          </a:xfrm>
          <a:prstGeom prst="ellipse">
            <a:avLst/>
          </a:prstGeom>
          <a:noFill/>
          <a:ln cap="flat" cmpd="sng" w="9525">
            <a:solidFill>
              <a:srgbClr val="030852"/>
            </a:solidFill>
            <a:prstDash val="solid"/>
            <a:round/>
            <a:headEnd len="sm" w="sm" type="none"/>
            <a:tailEnd len="sm" w="sm" type="none"/>
          </a:ln>
        </p:spPr>
      </p:pic>
      <p:sp>
        <p:nvSpPr>
          <p:cNvPr id="314" name="Google Shape;314;p31"/>
          <p:cNvSpPr/>
          <p:nvPr/>
        </p:nvSpPr>
        <p:spPr>
          <a:xfrm>
            <a:off x="2779813" y="3395325"/>
            <a:ext cx="777600" cy="238800"/>
          </a:xfrm>
          <a:prstGeom prst="roundRect">
            <a:avLst>
              <a:gd fmla="val 16667" name="adj"/>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CH</a:t>
            </a:r>
            <a:r>
              <a:rPr b="1" lang="en" sz="900">
                <a:latin typeface="Roboto"/>
                <a:ea typeface="Roboto"/>
                <a:cs typeface="Roboto"/>
                <a:sym typeface="Roboto"/>
              </a:rPr>
              <a:t> visa ✔</a:t>
            </a:r>
            <a:endParaRPr b="1" sz="900">
              <a:latin typeface="Roboto"/>
              <a:ea typeface="Roboto"/>
              <a:cs typeface="Roboto"/>
              <a:sym typeface="Roboto"/>
            </a:endParaRPr>
          </a:p>
        </p:txBody>
      </p:sp>
      <p:sp>
        <p:nvSpPr>
          <p:cNvPr id="315" name="Google Shape;315;p31"/>
          <p:cNvSpPr/>
          <p:nvPr/>
        </p:nvSpPr>
        <p:spPr>
          <a:xfrm>
            <a:off x="2779813" y="2770025"/>
            <a:ext cx="11817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Looking for a job</a:t>
            </a:r>
            <a:endParaRPr b="1" sz="900">
              <a:latin typeface="Roboto"/>
              <a:ea typeface="Roboto"/>
              <a:cs typeface="Roboto"/>
              <a:sym typeface="Roboto"/>
            </a:endParaRPr>
          </a:p>
        </p:txBody>
      </p:sp>
      <p:sp>
        <p:nvSpPr>
          <p:cNvPr id="316" name="Google Shape;316;p31"/>
          <p:cNvSpPr/>
          <p:nvPr/>
        </p:nvSpPr>
        <p:spPr>
          <a:xfrm>
            <a:off x="2779813" y="2355975"/>
            <a:ext cx="777600" cy="238800"/>
          </a:xfrm>
          <a:prstGeom prst="roundRect">
            <a:avLst>
              <a:gd fmla="val 16667" name="adj"/>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CH visa ✔</a:t>
            </a:r>
            <a:endParaRPr b="1" sz="900">
              <a:latin typeface="Roboto"/>
              <a:ea typeface="Roboto"/>
              <a:cs typeface="Roboto"/>
              <a:sym typeface="Roboto"/>
            </a:endParaRPr>
          </a:p>
        </p:txBody>
      </p:sp>
      <p:sp>
        <p:nvSpPr>
          <p:cNvPr id="317" name="Google Shape;317;p31"/>
          <p:cNvSpPr/>
          <p:nvPr/>
        </p:nvSpPr>
        <p:spPr>
          <a:xfrm>
            <a:off x="5131725" y="3277138"/>
            <a:ext cx="11817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Looking for a job</a:t>
            </a:r>
            <a:endParaRPr b="1" sz="900">
              <a:latin typeface="Roboto"/>
              <a:ea typeface="Roboto"/>
              <a:cs typeface="Roboto"/>
              <a:sym typeface="Roboto"/>
            </a:endParaRPr>
          </a:p>
        </p:txBody>
      </p:sp>
      <p:sp>
        <p:nvSpPr>
          <p:cNvPr id="318" name="Google Shape;318;p31"/>
          <p:cNvSpPr/>
          <p:nvPr/>
        </p:nvSpPr>
        <p:spPr>
          <a:xfrm>
            <a:off x="5535825" y="2874550"/>
            <a:ext cx="777600" cy="238800"/>
          </a:xfrm>
          <a:prstGeom prst="roundRect">
            <a:avLst>
              <a:gd fmla="val 16667" name="adj"/>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CH </a:t>
            </a:r>
            <a:r>
              <a:rPr b="1" lang="en" sz="900">
                <a:latin typeface="Roboto"/>
                <a:ea typeface="Roboto"/>
                <a:cs typeface="Roboto"/>
                <a:sym typeface="Roboto"/>
              </a:rPr>
              <a:t> visa ✔</a:t>
            </a:r>
            <a:endParaRPr b="1" sz="900">
              <a:latin typeface="Roboto"/>
              <a:ea typeface="Roboto"/>
              <a:cs typeface="Roboto"/>
              <a:sym typeface="Roboto"/>
            </a:endParaRPr>
          </a:p>
        </p:txBody>
      </p:sp>
      <p:sp>
        <p:nvSpPr>
          <p:cNvPr id="319" name="Google Shape;319;p31"/>
          <p:cNvSpPr/>
          <p:nvPr/>
        </p:nvSpPr>
        <p:spPr>
          <a:xfrm>
            <a:off x="5535825" y="1826550"/>
            <a:ext cx="777600" cy="238800"/>
          </a:xfrm>
          <a:prstGeom prst="roundRect">
            <a:avLst>
              <a:gd fmla="val 16667" name="adj"/>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CH visa ✔</a:t>
            </a:r>
            <a:endParaRPr b="1" sz="900">
              <a:latin typeface="Roboto"/>
              <a:ea typeface="Roboto"/>
              <a:cs typeface="Roboto"/>
              <a:sym typeface="Roboto"/>
            </a:endParaRPr>
          </a:p>
        </p:txBody>
      </p:sp>
      <p:sp>
        <p:nvSpPr>
          <p:cNvPr id="320" name="Google Shape;320;p31"/>
          <p:cNvSpPr/>
          <p:nvPr/>
        </p:nvSpPr>
        <p:spPr>
          <a:xfrm>
            <a:off x="5535825" y="762550"/>
            <a:ext cx="777600" cy="238800"/>
          </a:xfrm>
          <a:prstGeom prst="roundRect">
            <a:avLst>
              <a:gd fmla="val 16667" name="adj"/>
            </a:avLst>
          </a:prstGeom>
          <a:solidFill>
            <a:srgbClr val="D8D8D8"/>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CH visa ✔</a:t>
            </a:r>
            <a:endParaRPr b="1" sz="900">
              <a:latin typeface="Roboto"/>
              <a:ea typeface="Roboto"/>
              <a:cs typeface="Roboto"/>
              <a:sym typeface="Roboto"/>
            </a:endParaRPr>
          </a:p>
        </p:txBody>
      </p:sp>
      <p:sp>
        <p:nvSpPr>
          <p:cNvPr id="321" name="Google Shape;321;p31"/>
          <p:cNvSpPr/>
          <p:nvPr/>
        </p:nvSpPr>
        <p:spPr>
          <a:xfrm>
            <a:off x="5063325" y="1165525"/>
            <a:ext cx="12501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Roboto"/>
                <a:ea typeface="Roboto"/>
                <a:cs typeface="Roboto"/>
                <a:sym typeface="Roboto"/>
              </a:rPr>
              <a:t>Open to </a:t>
            </a:r>
            <a:r>
              <a:rPr b="1" lang="en" sz="800">
                <a:latin typeface="Roboto"/>
                <a:ea typeface="Roboto"/>
                <a:cs typeface="Roboto"/>
                <a:sym typeface="Roboto"/>
              </a:rPr>
              <a:t>opportunities</a:t>
            </a:r>
            <a:endParaRPr b="1" sz="800">
              <a:latin typeface="Roboto"/>
              <a:ea typeface="Roboto"/>
              <a:cs typeface="Roboto"/>
              <a:sym typeface="Roboto"/>
            </a:endParaRPr>
          </a:p>
        </p:txBody>
      </p:sp>
      <p:sp>
        <p:nvSpPr>
          <p:cNvPr id="322" name="Google Shape;322;p31"/>
          <p:cNvSpPr/>
          <p:nvPr/>
        </p:nvSpPr>
        <p:spPr>
          <a:xfrm>
            <a:off x="5063325" y="2221150"/>
            <a:ext cx="12501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Roboto"/>
                <a:ea typeface="Roboto"/>
                <a:cs typeface="Roboto"/>
                <a:sym typeface="Roboto"/>
              </a:rPr>
              <a:t>Open to opportunities</a:t>
            </a:r>
            <a:endParaRPr b="1" sz="800">
              <a:latin typeface="Roboto"/>
              <a:ea typeface="Roboto"/>
              <a:cs typeface="Roboto"/>
              <a:sym typeface="Roboto"/>
            </a:endParaRPr>
          </a:p>
        </p:txBody>
      </p:sp>
      <p:sp>
        <p:nvSpPr>
          <p:cNvPr id="323" name="Google Shape;323;p31"/>
          <p:cNvSpPr/>
          <p:nvPr/>
        </p:nvSpPr>
        <p:spPr>
          <a:xfrm>
            <a:off x="2760538" y="1711275"/>
            <a:ext cx="1181700" cy="238800"/>
          </a:xfrm>
          <a:prstGeom prst="roundRect">
            <a:avLst>
              <a:gd fmla="val 16667" name="adj"/>
            </a:avLst>
          </a:prstGeom>
          <a:solidFill>
            <a:srgbClr val="CCF2CD"/>
          </a:solidFill>
          <a:ln cap="flat" cmpd="sng" w="9525">
            <a:solidFill>
              <a:srgbClr val="CCF2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Looking for a job</a:t>
            </a:r>
            <a:endParaRPr b="1" sz="900">
              <a:latin typeface="Roboto"/>
              <a:ea typeface="Roboto"/>
              <a:cs typeface="Roboto"/>
              <a:sym typeface="Roboto"/>
            </a:endParaRPr>
          </a:p>
        </p:txBody>
      </p:sp>
      <p:pic>
        <p:nvPicPr>
          <p:cNvPr id="324" name="Google Shape;324;p31"/>
          <p:cNvPicPr preferRelativeResize="0"/>
          <p:nvPr/>
        </p:nvPicPr>
        <p:blipFill rotWithShape="1">
          <a:blip r:embed="rId26">
            <a:alphaModFix/>
          </a:blip>
          <a:srcRect b="0" l="2606" r="2606" t="0"/>
          <a:stretch/>
        </p:blipFill>
        <p:spPr>
          <a:xfrm>
            <a:off x="7818050" y="111875"/>
            <a:ext cx="1093800" cy="362700"/>
          </a:xfrm>
          <a:prstGeom prst="roundRect">
            <a:avLst>
              <a:gd fmla="val 16667" name="adj"/>
            </a:avLst>
          </a:prstGeom>
          <a:noFill/>
          <a:ln cap="flat" cmpd="sng" w="9525">
            <a:solidFill>
              <a:srgbClr val="030852"/>
            </a:solidFill>
            <a:prstDash val="solid"/>
            <a:round/>
            <a:headEnd len="sm" w="sm" type="none"/>
            <a:tailEnd len="sm" w="sm" type="none"/>
          </a:ln>
        </p:spPr>
      </p:pic>
      <p:sp>
        <p:nvSpPr>
          <p:cNvPr id="325" name="Google Shape;325;p31"/>
          <p:cNvSpPr txBox="1"/>
          <p:nvPr/>
        </p:nvSpPr>
        <p:spPr>
          <a:xfrm>
            <a:off x="723300" y="4442463"/>
            <a:ext cx="208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30852"/>
                </a:solidFill>
                <a:latin typeface="Roboto Light"/>
                <a:ea typeface="Roboto Light"/>
                <a:cs typeface="Roboto Light"/>
                <a:sym typeface="Roboto Light"/>
              </a:rPr>
              <a:t>Team Banana Builders</a:t>
            </a:r>
            <a:endParaRPr sz="1000">
              <a:solidFill>
                <a:srgbClr val="030852"/>
              </a:solidFill>
              <a:latin typeface="Roboto Light"/>
              <a:ea typeface="Roboto Light"/>
              <a:cs typeface="Roboto Light"/>
              <a:sym typeface="Roboto Light"/>
            </a:endParaRPr>
          </a:p>
        </p:txBody>
      </p:sp>
      <p:sp>
        <p:nvSpPr>
          <p:cNvPr id="326" name="Google Shape;326;p31"/>
          <p:cNvSpPr txBox="1"/>
          <p:nvPr/>
        </p:nvSpPr>
        <p:spPr>
          <a:xfrm>
            <a:off x="790050" y="4776150"/>
            <a:ext cx="8121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030852"/>
                </a:solidFill>
                <a:latin typeface="Roboto Light"/>
                <a:ea typeface="Roboto Light"/>
                <a:cs typeface="Roboto Light"/>
                <a:sym typeface="Roboto Light"/>
              </a:rPr>
              <a:t>Special </a:t>
            </a:r>
            <a:r>
              <a:rPr i="1" lang="en" sz="900">
                <a:solidFill>
                  <a:srgbClr val="030852"/>
                </a:solidFill>
                <a:latin typeface="Roboto Light"/>
                <a:ea typeface="Roboto Light"/>
                <a:cs typeface="Roboto Light"/>
                <a:sym typeface="Roboto Light"/>
              </a:rPr>
              <a:t>thanks to our </a:t>
            </a:r>
            <a:r>
              <a:rPr i="1" lang="en" sz="900">
                <a:solidFill>
                  <a:srgbClr val="030852"/>
                </a:solidFill>
                <a:latin typeface="Roboto"/>
                <a:ea typeface="Roboto"/>
                <a:cs typeface="Roboto"/>
                <a:sym typeface="Roboto"/>
              </a:rPr>
              <a:t>mentor Philipp Lichtenberg</a:t>
            </a:r>
            <a:r>
              <a:rPr i="1" lang="en" sz="900">
                <a:solidFill>
                  <a:srgbClr val="030852"/>
                </a:solidFill>
                <a:latin typeface="Roboto Light"/>
                <a:ea typeface="Roboto Light"/>
                <a:cs typeface="Roboto Light"/>
                <a:sym typeface="Roboto Light"/>
              </a:rPr>
              <a:t> for his valuable insights and our </a:t>
            </a:r>
            <a:r>
              <a:rPr i="1" lang="en" sz="900">
                <a:solidFill>
                  <a:srgbClr val="030852"/>
                </a:solidFill>
                <a:latin typeface="Roboto"/>
                <a:ea typeface="Roboto"/>
                <a:cs typeface="Roboto"/>
                <a:sym typeface="Roboto"/>
              </a:rPr>
              <a:t>team satellite Claudia Annoni</a:t>
            </a:r>
            <a:r>
              <a:rPr i="1" lang="en" sz="900">
                <a:solidFill>
                  <a:srgbClr val="030852"/>
                </a:solidFill>
                <a:latin typeface="Roboto Light"/>
                <a:ea typeface="Roboto Light"/>
                <a:cs typeface="Roboto Light"/>
                <a:sym typeface="Roboto Light"/>
              </a:rPr>
              <a:t> for supporting us with the delivery of the project.</a:t>
            </a:r>
            <a:endParaRPr i="1" sz="900">
              <a:solidFill>
                <a:srgbClr val="030852"/>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66" name="Google Shape;66;p14"/>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pic>
        <p:nvPicPr>
          <p:cNvPr id="67" name="Google Shape;67;p14"/>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68" name="Google Shape;68;p14"/>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32"/>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Appendix</a:t>
            </a:r>
            <a:endParaRPr>
              <a:latin typeface="Roboto"/>
              <a:ea typeface="Roboto"/>
              <a:cs typeface="Roboto"/>
              <a:sym typeface="Roboto"/>
            </a:endParaRPr>
          </a:p>
        </p:txBody>
      </p:sp>
      <p:pic>
        <p:nvPicPr>
          <p:cNvPr id="333" name="Google Shape;333;p32"/>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334" name="Google Shape;334;p32"/>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sp>
        <p:nvSpPr>
          <p:cNvPr id="335" name="Google Shape;335;p32"/>
          <p:cNvSpPr txBox="1"/>
          <p:nvPr>
            <p:ph idx="1" type="body"/>
          </p:nvPr>
        </p:nvSpPr>
        <p:spPr>
          <a:xfrm>
            <a:off x="311700" y="1058600"/>
            <a:ext cx="2808000" cy="392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Roboto"/>
                <a:ea typeface="Roboto"/>
                <a:cs typeface="Roboto"/>
                <a:sym typeface="Roboto"/>
              </a:rPr>
              <a:t>Roadmap</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Matching algorithm</a:t>
            </a:r>
            <a:endParaRPr sz="2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311700" y="140225"/>
            <a:ext cx="238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a:t>
            </a:r>
            <a:endParaRPr/>
          </a:p>
        </p:txBody>
      </p:sp>
      <p:sp>
        <p:nvSpPr>
          <p:cNvPr id="341" name="Google Shape;341;p33"/>
          <p:cNvSpPr/>
          <p:nvPr/>
        </p:nvSpPr>
        <p:spPr>
          <a:xfrm>
            <a:off x="311710" y="825175"/>
            <a:ext cx="1934100" cy="6171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Companies</a:t>
            </a:r>
            <a:endParaRPr sz="1800">
              <a:latin typeface="Roboto"/>
              <a:ea typeface="Roboto"/>
              <a:cs typeface="Roboto"/>
              <a:sym typeface="Roboto"/>
            </a:endParaRPr>
          </a:p>
        </p:txBody>
      </p:sp>
      <p:pic>
        <p:nvPicPr>
          <p:cNvPr id="342" name="Google Shape;342;p33"/>
          <p:cNvPicPr preferRelativeResize="0"/>
          <p:nvPr/>
        </p:nvPicPr>
        <p:blipFill rotWithShape="1">
          <a:blip r:embed="rId3">
            <a:alphaModFix/>
          </a:blip>
          <a:srcRect b="14610" l="0" r="0" t="0"/>
          <a:stretch/>
        </p:blipFill>
        <p:spPr>
          <a:xfrm>
            <a:off x="1676969" y="928338"/>
            <a:ext cx="427088" cy="411064"/>
          </a:xfrm>
          <a:prstGeom prst="rect">
            <a:avLst/>
          </a:prstGeom>
          <a:noFill/>
          <a:ln>
            <a:noFill/>
          </a:ln>
        </p:spPr>
      </p:pic>
      <p:sp>
        <p:nvSpPr>
          <p:cNvPr id="343" name="Google Shape;343;p33"/>
          <p:cNvSpPr/>
          <p:nvPr/>
        </p:nvSpPr>
        <p:spPr>
          <a:xfrm>
            <a:off x="311700" y="1628800"/>
            <a:ext cx="1934100" cy="6171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Candidates</a:t>
            </a:r>
            <a:endParaRPr sz="1800">
              <a:latin typeface="Roboto"/>
              <a:ea typeface="Roboto"/>
              <a:cs typeface="Roboto"/>
              <a:sym typeface="Roboto"/>
            </a:endParaRPr>
          </a:p>
        </p:txBody>
      </p:sp>
      <p:sp>
        <p:nvSpPr>
          <p:cNvPr id="344" name="Google Shape;344;p33"/>
          <p:cNvSpPr/>
          <p:nvPr/>
        </p:nvSpPr>
        <p:spPr>
          <a:xfrm>
            <a:off x="311710" y="2432425"/>
            <a:ext cx="1934100" cy="6171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Associations</a:t>
            </a:r>
            <a:endParaRPr sz="1800">
              <a:latin typeface="Roboto"/>
              <a:ea typeface="Roboto"/>
              <a:cs typeface="Roboto"/>
              <a:sym typeface="Roboto"/>
            </a:endParaRPr>
          </a:p>
        </p:txBody>
      </p:sp>
      <p:pic>
        <p:nvPicPr>
          <p:cNvPr id="345" name="Google Shape;345;p33"/>
          <p:cNvPicPr preferRelativeResize="0"/>
          <p:nvPr/>
        </p:nvPicPr>
        <p:blipFill rotWithShape="1">
          <a:blip r:embed="rId4">
            <a:alphaModFix/>
          </a:blip>
          <a:srcRect b="17559" l="20050" r="17175" t="0"/>
          <a:stretch/>
        </p:blipFill>
        <p:spPr>
          <a:xfrm rot="2936097">
            <a:off x="1689257" y="1714852"/>
            <a:ext cx="373392" cy="490364"/>
          </a:xfrm>
          <a:prstGeom prst="rect">
            <a:avLst/>
          </a:prstGeom>
          <a:noFill/>
          <a:ln>
            <a:noFill/>
          </a:ln>
        </p:spPr>
      </p:pic>
      <p:pic>
        <p:nvPicPr>
          <p:cNvPr id="346" name="Google Shape;346;p33"/>
          <p:cNvPicPr preferRelativeResize="0"/>
          <p:nvPr/>
        </p:nvPicPr>
        <p:blipFill>
          <a:blip r:embed="rId5">
            <a:alphaModFix/>
          </a:blip>
          <a:stretch>
            <a:fillRect/>
          </a:stretch>
        </p:blipFill>
        <p:spPr>
          <a:xfrm>
            <a:off x="1771977" y="2483448"/>
            <a:ext cx="427075" cy="481415"/>
          </a:xfrm>
          <a:prstGeom prst="rect">
            <a:avLst/>
          </a:prstGeom>
          <a:noFill/>
          <a:ln>
            <a:noFill/>
          </a:ln>
        </p:spPr>
      </p:pic>
      <p:cxnSp>
        <p:nvCxnSpPr>
          <p:cNvPr id="347" name="Google Shape;347;p33"/>
          <p:cNvCxnSpPr/>
          <p:nvPr/>
        </p:nvCxnSpPr>
        <p:spPr>
          <a:xfrm>
            <a:off x="2582150" y="789125"/>
            <a:ext cx="9000" cy="3928200"/>
          </a:xfrm>
          <a:prstGeom prst="straightConnector1">
            <a:avLst/>
          </a:prstGeom>
          <a:noFill/>
          <a:ln cap="flat" cmpd="sng" w="9525">
            <a:solidFill>
              <a:srgbClr val="030852"/>
            </a:solidFill>
            <a:prstDash val="solid"/>
            <a:round/>
            <a:headEnd len="med" w="med" type="none"/>
            <a:tailEnd len="med" w="med" type="none"/>
          </a:ln>
        </p:spPr>
      </p:cxnSp>
      <p:cxnSp>
        <p:nvCxnSpPr>
          <p:cNvPr id="348" name="Google Shape;348;p33"/>
          <p:cNvCxnSpPr/>
          <p:nvPr/>
        </p:nvCxnSpPr>
        <p:spPr>
          <a:xfrm>
            <a:off x="4700708" y="789125"/>
            <a:ext cx="9000" cy="3928200"/>
          </a:xfrm>
          <a:prstGeom prst="straightConnector1">
            <a:avLst/>
          </a:prstGeom>
          <a:noFill/>
          <a:ln cap="flat" cmpd="sng" w="9525">
            <a:solidFill>
              <a:srgbClr val="030852"/>
            </a:solidFill>
            <a:prstDash val="solid"/>
            <a:round/>
            <a:headEnd len="med" w="med" type="none"/>
            <a:tailEnd len="med" w="med" type="none"/>
          </a:ln>
        </p:spPr>
      </p:cxnSp>
      <p:cxnSp>
        <p:nvCxnSpPr>
          <p:cNvPr id="349" name="Google Shape;349;p33"/>
          <p:cNvCxnSpPr/>
          <p:nvPr/>
        </p:nvCxnSpPr>
        <p:spPr>
          <a:xfrm>
            <a:off x="6819267" y="789125"/>
            <a:ext cx="9000" cy="3928200"/>
          </a:xfrm>
          <a:prstGeom prst="straightConnector1">
            <a:avLst/>
          </a:prstGeom>
          <a:noFill/>
          <a:ln cap="flat" cmpd="sng" w="9525">
            <a:solidFill>
              <a:srgbClr val="030852"/>
            </a:solidFill>
            <a:prstDash val="solid"/>
            <a:round/>
            <a:headEnd len="med" w="med" type="none"/>
            <a:tailEnd len="med" w="med" type="none"/>
          </a:ln>
        </p:spPr>
      </p:cxnSp>
      <p:cxnSp>
        <p:nvCxnSpPr>
          <p:cNvPr id="350" name="Google Shape;350;p33"/>
          <p:cNvCxnSpPr/>
          <p:nvPr/>
        </p:nvCxnSpPr>
        <p:spPr>
          <a:xfrm>
            <a:off x="8937825" y="892200"/>
            <a:ext cx="9000" cy="3928200"/>
          </a:xfrm>
          <a:prstGeom prst="straightConnector1">
            <a:avLst/>
          </a:prstGeom>
          <a:noFill/>
          <a:ln cap="flat" cmpd="sng" w="9525">
            <a:solidFill>
              <a:srgbClr val="030852"/>
            </a:solidFill>
            <a:prstDash val="solid"/>
            <a:round/>
            <a:headEnd len="med" w="med" type="none"/>
            <a:tailEnd len="med" w="med" type="none"/>
          </a:ln>
        </p:spPr>
      </p:cxnSp>
      <p:sp>
        <p:nvSpPr>
          <p:cNvPr id="351" name="Google Shape;351;p33"/>
          <p:cNvSpPr/>
          <p:nvPr/>
        </p:nvSpPr>
        <p:spPr>
          <a:xfrm>
            <a:off x="2941336" y="261500"/>
            <a:ext cx="1424700" cy="323100"/>
          </a:xfrm>
          <a:prstGeom prst="roundRect">
            <a:avLst>
              <a:gd fmla="val 16667" name="adj"/>
            </a:avLst>
          </a:prstGeom>
          <a:solidFill>
            <a:srgbClr val="2F54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Medium"/>
                <a:ea typeface="Roboto Medium"/>
                <a:cs typeface="Roboto Medium"/>
                <a:sym typeface="Roboto Medium"/>
              </a:rPr>
              <a:t>M1</a:t>
            </a:r>
            <a:endParaRPr sz="1600">
              <a:latin typeface="Roboto Medium"/>
              <a:ea typeface="Roboto Medium"/>
              <a:cs typeface="Roboto Medium"/>
              <a:sym typeface="Roboto Medium"/>
            </a:endParaRPr>
          </a:p>
        </p:txBody>
      </p:sp>
      <p:sp>
        <p:nvSpPr>
          <p:cNvPr id="352" name="Google Shape;352;p33"/>
          <p:cNvSpPr/>
          <p:nvPr/>
        </p:nvSpPr>
        <p:spPr>
          <a:xfrm>
            <a:off x="5000467" y="265025"/>
            <a:ext cx="1424700" cy="323100"/>
          </a:xfrm>
          <a:prstGeom prst="roundRect">
            <a:avLst>
              <a:gd fmla="val 16667" name="adj"/>
            </a:avLst>
          </a:prstGeom>
          <a:solidFill>
            <a:srgbClr val="2F54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Medium"/>
                <a:ea typeface="Roboto Medium"/>
                <a:cs typeface="Roboto Medium"/>
                <a:sym typeface="Roboto Medium"/>
              </a:rPr>
              <a:t>M2</a:t>
            </a:r>
            <a:endParaRPr sz="1600">
              <a:latin typeface="Roboto Medium"/>
              <a:ea typeface="Roboto Medium"/>
              <a:cs typeface="Roboto Medium"/>
              <a:sym typeface="Roboto Medium"/>
            </a:endParaRPr>
          </a:p>
        </p:txBody>
      </p:sp>
      <p:sp>
        <p:nvSpPr>
          <p:cNvPr id="353" name="Google Shape;353;p33"/>
          <p:cNvSpPr/>
          <p:nvPr/>
        </p:nvSpPr>
        <p:spPr>
          <a:xfrm>
            <a:off x="7059625" y="265025"/>
            <a:ext cx="1424700" cy="323100"/>
          </a:xfrm>
          <a:prstGeom prst="roundRect">
            <a:avLst>
              <a:gd fmla="val 16667" name="adj"/>
            </a:avLst>
          </a:prstGeom>
          <a:solidFill>
            <a:srgbClr val="2F54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Medium"/>
                <a:ea typeface="Roboto Medium"/>
                <a:cs typeface="Roboto Medium"/>
                <a:sym typeface="Roboto Medium"/>
              </a:rPr>
              <a:t>M3</a:t>
            </a:r>
            <a:endParaRPr sz="1600">
              <a:latin typeface="Roboto Medium"/>
              <a:ea typeface="Roboto Medium"/>
              <a:cs typeface="Roboto Medium"/>
              <a:sym typeface="Roboto Medium"/>
            </a:endParaRPr>
          </a:p>
        </p:txBody>
      </p:sp>
      <p:sp>
        <p:nvSpPr>
          <p:cNvPr id="354" name="Google Shape;354;p33"/>
          <p:cNvSpPr/>
          <p:nvPr/>
        </p:nvSpPr>
        <p:spPr>
          <a:xfrm>
            <a:off x="2655312" y="825175"/>
            <a:ext cx="1494000" cy="238800"/>
          </a:xfrm>
          <a:prstGeom prst="roundRect">
            <a:avLst>
              <a:gd fmla="val 16667" name="adj"/>
            </a:avLst>
          </a:prstGeom>
          <a:solidFill>
            <a:srgbClr val="CCF2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Notifications back end</a:t>
            </a:r>
            <a:endParaRPr b="1" sz="900">
              <a:latin typeface="Roboto"/>
              <a:ea typeface="Roboto"/>
              <a:cs typeface="Roboto"/>
              <a:sym typeface="Roboto"/>
            </a:endParaRPr>
          </a:p>
        </p:txBody>
      </p:sp>
      <p:sp>
        <p:nvSpPr>
          <p:cNvPr id="355" name="Google Shape;355;p33"/>
          <p:cNvSpPr/>
          <p:nvPr/>
        </p:nvSpPr>
        <p:spPr>
          <a:xfrm>
            <a:off x="2683100" y="1634425"/>
            <a:ext cx="1494000" cy="238800"/>
          </a:xfrm>
          <a:prstGeom prst="roundRect">
            <a:avLst>
              <a:gd fmla="val 16667" name="adj"/>
            </a:avLst>
          </a:prstGeom>
          <a:solidFill>
            <a:srgbClr val="CCF2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Notifications back end</a:t>
            </a:r>
            <a:endParaRPr b="1" sz="900">
              <a:latin typeface="Roboto"/>
              <a:ea typeface="Roboto"/>
              <a:cs typeface="Roboto"/>
              <a:sym typeface="Roboto"/>
            </a:endParaRPr>
          </a:p>
        </p:txBody>
      </p:sp>
      <p:sp>
        <p:nvSpPr>
          <p:cNvPr id="356" name="Google Shape;356;p33"/>
          <p:cNvSpPr/>
          <p:nvPr/>
        </p:nvSpPr>
        <p:spPr>
          <a:xfrm>
            <a:off x="4751125" y="1581775"/>
            <a:ext cx="1494000" cy="238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Light"/>
                <a:ea typeface="Roboto Light"/>
                <a:cs typeface="Roboto Light"/>
                <a:sym typeface="Roboto Light"/>
              </a:rPr>
              <a:t>Opening files on profile</a:t>
            </a:r>
            <a:endParaRPr sz="900">
              <a:latin typeface="Roboto Light"/>
              <a:ea typeface="Roboto Light"/>
              <a:cs typeface="Roboto Light"/>
              <a:sym typeface="Roboto Light"/>
            </a:endParaRPr>
          </a:p>
        </p:txBody>
      </p:sp>
      <p:sp>
        <p:nvSpPr>
          <p:cNvPr id="357" name="Google Shape;357;p33"/>
          <p:cNvSpPr/>
          <p:nvPr/>
        </p:nvSpPr>
        <p:spPr>
          <a:xfrm>
            <a:off x="3142525" y="1203475"/>
            <a:ext cx="1494000" cy="238800"/>
          </a:xfrm>
          <a:prstGeom prst="roundRect">
            <a:avLst>
              <a:gd fmla="val 16667" name="adj"/>
            </a:avLst>
          </a:prstGeom>
          <a:solidFill>
            <a:srgbClr val="FFF2CC"/>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Light"/>
                <a:ea typeface="Roboto Light"/>
                <a:cs typeface="Roboto Light"/>
                <a:sym typeface="Roboto Light"/>
              </a:rPr>
              <a:t>Saved filter sets</a:t>
            </a:r>
            <a:endParaRPr sz="900">
              <a:latin typeface="Roboto Light"/>
              <a:ea typeface="Roboto Light"/>
              <a:cs typeface="Roboto Light"/>
              <a:sym typeface="Roboto Light"/>
            </a:endParaRPr>
          </a:p>
        </p:txBody>
      </p:sp>
      <p:sp>
        <p:nvSpPr>
          <p:cNvPr id="358" name="Google Shape;358;p33"/>
          <p:cNvSpPr/>
          <p:nvPr/>
        </p:nvSpPr>
        <p:spPr>
          <a:xfrm>
            <a:off x="5261100" y="1203463"/>
            <a:ext cx="1494000" cy="238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Light"/>
                <a:ea typeface="Roboto Light"/>
                <a:cs typeface="Roboto Light"/>
                <a:sym typeface="Roboto Light"/>
              </a:rPr>
              <a:t>Saved comments</a:t>
            </a:r>
            <a:endParaRPr sz="900">
              <a:latin typeface="Roboto Light"/>
              <a:ea typeface="Roboto Light"/>
              <a:cs typeface="Roboto Light"/>
              <a:sym typeface="Roboto Light"/>
            </a:endParaRPr>
          </a:p>
        </p:txBody>
      </p:sp>
      <p:sp>
        <p:nvSpPr>
          <p:cNvPr id="359" name="Google Shape;359;p33"/>
          <p:cNvSpPr/>
          <p:nvPr/>
        </p:nvSpPr>
        <p:spPr>
          <a:xfrm>
            <a:off x="4773862" y="825175"/>
            <a:ext cx="1494000" cy="238800"/>
          </a:xfrm>
          <a:prstGeom prst="roundRect">
            <a:avLst>
              <a:gd fmla="val 16667" name="adj"/>
            </a:avLst>
          </a:prstGeom>
          <a:solidFill>
            <a:srgbClr val="CCF2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Multiple users</a:t>
            </a:r>
            <a:endParaRPr b="1" sz="900">
              <a:latin typeface="Roboto"/>
              <a:ea typeface="Roboto"/>
              <a:cs typeface="Roboto"/>
              <a:sym typeface="Roboto"/>
            </a:endParaRPr>
          </a:p>
        </p:txBody>
      </p:sp>
      <p:sp>
        <p:nvSpPr>
          <p:cNvPr id="360" name="Google Shape;360;p33"/>
          <p:cNvSpPr/>
          <p:nvPr/>
        </p:nvSpPr>
        <p:spPr>
          <a:xfrm>
            <a:off x="4737212" y="2443675"/>
            <a:ext cx="1494000" cy="238800"/>
          </a:xfrm>
          <a:prstGeom prst="roundRect">
            <a:avLst>
              <a:gd fmla="val 16667" name="adj"/>
            </a:avLst>
          </a:prstGeom>
          <a:solidFill>
            <a:srgbClr val="CCF2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Multiple users</a:t>
            </a:r>
            <a:endParaRPr b="1" sz="900">
              <a:latin typeface="Roboto"/>
              <a:ea typeface="Roboto"/>
              <a:cs typeface="Roboto"/>
              <a:sym typeface="Roboto"/>
            </a:endParaRPr>
          </a:p>
        </p:txBody>
      </p:sp>
      <p:sp>
        <p:nvSpPr>
          <p:cNvPr id="361" name="Google Shape;361;p33"/>
          <p:cNvSpPr/>
          <p:nvPr/>
        </p:nvSpPr>
        <p:spPr>
          <a:xfrm>
            <a:off x="311710" y="3236050"/>
            <a:ext cx="1934100" cy="6171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Admin</a:t>
            </a:r>
            <a:endParaRPr sz="1800">
              <a:latin typeface="Roboto"/>
              <a:ea typeface="Roboto"/>
              <a:cs typeface="Roboto"/>
              <a:sym typeface="Roboto"/>
            </a:endParaRPr>
          </a:p>
        </p:txBody>
      </p:sp>
      <p:pic>
        <p:nvPicPr>
          <p:cNvPr id="362" name="Google Shape;362;p33"/>
          <p:cNvPicPr preferRelativeResize="0"/>
          <p:nvPr/>
        </p:nvPicPr>
        <p:blipFill>
          <a:blip r:embed="rId6">
            <a:alphaModFix/>
          </a:blip>
          <a:stretch>
            <a:fillRect/>
          </a:stretch>
        </p:blipFill>
        <p:spPr>
          <a:xfrm>
            <a:off x="1753178" y="3302163"/>
            <a:ext cx="427075" cy="427075"/>
          </a:xfrm>
          <a:prstGeom prst="rect">
            <a:avLst/>
          </a:prstGeom>
          <a:noFill/>
          <a:ln>
            <a:noFill/>
          </a:ln>
        </p:spPr>
      </p:pic>
      <p:sp>
        <p:nvSpPr>
          <p:cNvPr id="363" name="Google Shape;363;p33"/>
          <p:cNvSpPr/>
          <p:nvPr/>
        </p:nvSpPr>
        <p:spPr>
          <a:xfrm>
            <a:off x="2655300" y="2443675"/>
            <a:ext cx="1494000" cy="238800"/>
          </a:xfrm>
          <a:prstGeom prst="roundRect">
            <a:avLst>
              <a:gd fmla="val 16667" name="adj"/>
            </a:avLst>
          </a:prstGeom>
          <a:solidFill>
            <a:srgbClr val="CCF2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Notifications back end</a:t>
            </a:r>
            <a:endParaRPr b="1" sz="900">
              <a:latin typeface="Roboto"/>
              <a:ea typeface="Roboto"/>
              <a:cs typeface="Roboto"/>
              <a:sym typeface="Roboto"/>
            </a:endParaRPr>
          </a:p>
        </p:txBody>
      </p:sp>
      <p:sp>
        <p:nvSpPr>
          <p:cNvPr id="364" name="Google Shape;364;p33"/>
          <p:cNvSpPr/>
          <p:nvPr/>
        </p:nvSpPr>
        <p:spPr>
          <a:xfrm>
            <a:off x="6881700" y="2432425"/>
            <a:ext cx="1494000" cy="238800"/>
          </a:xfrm>
          <a:prstGeom prst="roundRect">
            <a:avLst>
              <a:gd fmla="val 16667" name="adj"/>
            </a:avLst>
          </a:prstGeom>
          <a:solidFill>
            <a:srgbClr val="CCF2CD"/>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Reporting</a:t>
            </a:r>
            <a:endParaRPr b="1" sz="900">
              <a:latin typeface="Roboto"/>
              <a:ea typeface="Roboto"/>
              <a:cs typeface="Roboto"/>
              <a:sym typeface="Roboto"/>
            </a:endParaRPr>
          </a:p>
        </p:txBody>
      </p:sp>
      <p:sp>
        <p:nvSpPr>
          <p:cNvPr id="365" name="Google Shape;365;p33"/>
          <p:cNvSpPr/>
          <p:nvPr/>
        </p:nvSpPr>
        <p:spPr>
          <a:xfrm>
            <a:off x="6892400" y="3236050"/>
            <a:ext cx="1494000" cy="238800"/>
          </a:xfrm>
          <a:prstGeom prst="roundRect">
            <a:avLst>
              <a:gd fmla="val 16667" name="adj"/>
            </a:avLst>
          </a:prstGeom>
          <a:solidFill>
            <a:srgbClr val="CCF2CD"/>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Roboto"/>
                <a:ea typeface="Roboto"/>
                <a:cs typeface="Roboto"/>
                <a:sym typeface="Roboto"/>
              </a:rPr>
              <a:t>Reporting</a:t>
            </a:r>
            <a:endParaRPr b="1" sz="900">
              <a:latin typeface="Roboto"/>
              <a:ea typeface="Roboto"/>
              <a:cs typeface="Roboto"/>
              <a:sym typeface="Roboto"/>
            </a:endParaRPr>
          </a:p>
        </p:txBody>
      </p:sp>
      <p:sp>
        <p:nvSpPr>
          <p:cNvPr id="366" name="Google Shape;366;p33"/>
          <p:cNvSpPr/>
          <p:nvPr/>
        </p:nvSpPr>
        <p:spPr>
          <a:xfrm>
            <a:off x="6892400" y="825175"/>
            <a:ext cx="1494000" cy="2388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Light"/>
                <a:ea typeface="Roboto Light"/>
                <a:cs typeface="Roboto Light"/>
                <a:sym typeface="Roboto Light"/>
              </a:rPr>
              <a:t>Best practices</a:t>
            </a:r>
            <a:endParaRPr sz="900">
              <a:latin typeface="Roboto Light"/>
              <a:ea typeface="Roboto Light"/>
              <a:cs typeface="Roboto Light"/>
              <a:sym typeface="Roboto Light"/>
            </a:endParaRPr>
          </a:p>
        </p:txBody>
      </p:sp>
      <p:sp>
        <p:nvSpPr>
          <p:cNvPr id="367" name="Google Shape;367;p33"/>
          <p:cNvSpPr/>
          <p:nvPr/>
        </p:nvSpPr>
        <p:spPr>
          <a:xfrm>
            <a:off x="7389450" y="3614350"/>
            <a:ext cx="1494000" cy="238800"/>
          </a:xfrm>
          <a:prstGeom prst="roundRect">
            <a:avLst>
              <a:gd fmla="val 16667" name="adj"/>
            </a:avLst>
          </a:prstGeom>
          <a:solidFill>
            <a:srgbClr val="FFF2CC"/>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Light"/>
                <a:ea typeface="Roboto Light"/>
                <a:cs typeface="Roboto Light"/>
                <a:sym typeface="Roboto Light"/>
              </a:rPr>
              <a:t>Account management</a:t>
            </a:r>
            <a:endParaRPr sz="900">
              <a:latin typeface="Roboto Light"/>
              <a:ea typeface="Roboto Light"/>
              <a:cs typeface="Roboto Light"/>
              <a:sym typeface="Roboto Light"/>
            </a:endParaRPr>
          </a:p>
        </p:txBody>
      </p:sp>
      <p:sp>
        <p:nvSpPr>
          <p:cNvPr id="368" name="Google Shape;368;p33"/>
          <p:cNvSpPr/>
          <p:nvPr/>
        </p:nvSpPr>
        <p:spPr>
          <a:xfrm>
            <a:off x="3142525" y="1984950"/>
            <a:ext cx="1494000" cy="238800"/>
          </a:xfrm>
          <a:prstGeom prst="roundRect">
            <a:avLst>
              <a:gd fmla="val 16667" name="adj"/>
            </a:avLst>
          </a:prstGeom>
          <a:solidFill>
            <a:srgbClr val="FFF2CC"/>
          </a:solid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Roboto Light"/>
                <a:ea typeface="Roboto Light"/>
                <a:cs typeface="Roboto Light"/>
                <a:sym typeface="Roboto Light"/>
              </a:rPr>
              <a:t>Saved filter sets</a:t>
            </a:r>
            <a:endParaRPr sz="900">
              <a:latin typeface="Roboto Light"/>
              <a:ea typeface="Roboto Light"/>
              <a:cs typeface="Roboto Light"/>
              <a:sym typeface="Roboto Light"/>
            </a:endParaRPr>
          </a:p>
        </p:txBody>
      </p:sp>
      <p:sp>
        <p:nvSpPr>
          <p:cNvPr id="369" name="Google Shape;369;p33"/>
          <p:cNvSpPr txBox="1"/>
          <p:nvPr/>
        </p:nvSpPr>
        <p:spPr>
          <a:xfrm>
            <a:off x="345650" y="4807725"/>
            <a:ext cx="319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rgbClr val="030852"/>
                </a:solidFill>
                <a:latin typeface="Roboto Light"/>
                <a:ea typeface="Roboto Light"/>
                <a:cs typeface="Roboto Light"/>
                <a:sym typeface="Roboto Light"/>
              </a:rPr>
              <a:t>More details in </a:t>
            </a:r>
            <a:r>
              <a:rPr i="1" lang="en" sz="900" u="sng">
                <a:solidFill>
                  <a:schemeClr val="hlink"/>
                </a:solidFill>
                <a:latin typeface="Roboto Light"/>
                <a:ea typeface="Roboto Light"/>
                <a:cs typeface="Roboto Light"/>
                <a:sym typeface="Roboto Light"/>
                <a:hlinkClick r:id="rId7"/>
              </a:rPr>
              <a:t>our user stories and </a:t>
            </a:r>
            <a:r>
              <a:rPr i="1" lang="en" sz="900" u="sng">
                <a:solidFill>
                  <a:schemeClr val="hlink"/>
                </a:solidFill>
                <a:latin typeface="Roboto Light"/>
                <a:ea typeface="Roboto Light"/>
                <a:cs typeface="Roboto Light"/>
                <a:sym typeface="Roboto Light"/>
                <a:hlinkClick r:id="rId8"/>
              </a:rPr>
              <a:t>prioritization</a:t>
            </a:r>
            <a:r>
              <a:rPr i="1" lang="en" sz="900" u="sng">
                <a:solidFill>
                  <a:schemeClr val="hlink"/>
                </a:solidFill>
                <a:latin typeface="Roboto Light"/>
                <a:ea typeface="Roboto Light"/>
                <a:cs typeface="Roboto Light"/>
                <a:sym typeface="Roboto Light"/>
                <a:hlinkClick r:id="rId9"/>
              </a:rPr>
              <a:t> document</a:t>
            </a:r>
            <a:r>
              <a:rPr i="1" lang="en" sz="900">
                <a:solidFill>
                  <a:srgbClr val="030852"/>
                </a:solidFill>
                <a:latin typeface="Roboto Light"/>
                <a:ea typeface="Roboto Light"/>
                <a:cs typeface="Roboto Light"/>
                <a:sym typeface="Roboto Light"/>
              </a:rPr>
              <a:t>.</a:t>
            </a:r>
            <a:endParaRPr i="1" sz="900">
              <a:solidFill>
                <a:srgbClr val="030852"/>
              </a:solidFill>
              <a:latin typeface="Roboto Light"/>
              <a:ea typeface="Roboto Light"/>
              <a:cs typeface="Roboto Light"/>
              <a:sym typeface="Roboto Light"/>
            </a:endParaRPr>
          </a:p>
        </p:txBody>
      </p:sp>
      <p:sp>
        <p:nvSpPr>
          <p:cNvPr id="370" name="Google Shape;370;p33"/>
          <p:cNvSpPr/>
          <p:nvPr/>
        </p:nvSpPr>
        <p:spPr>
          <a:xfrm>
            <a:off x="311710" y="4039675"/>
            <a:ext cx="1934100" cy="617100"/>
          </a:xfrm>
          <a:prstGeom prst="roundRect">
            <a:avLst>
              <a:gd fmla="val 16667" name="adj"/>
            </a:avLst>
          </a:prstGeom>
          <a:solidFill>
            <a:schemeClr val="lt1"/>
          </a:solidFill>
          <a:ln cap="flat" cmpd="sng" w="19050">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Matching</a:t>
            </a:r>
            <a:endParaRPr sz="1800">
              <a:latin typeface="Roboto"/>
              <a:ea typeface="Roboto"/>
              <a:cs typeface="Roboto"/>
              <a:sym typeface="Roboto"/>
            </a:endParaRPr>
          </a:p>
        </p:txBody>
      </p:sp>
      <p:pic>
        <p:nvPicPr>
          <p:cNvPr id="371" name="Google Shape;371;p33"/>
          <p:cNvPicPr preferRelativeResize="0"/>
          <p:nvPr/>
        </p:nvPicPr>
        <p:blipFill rotWithShape="1">
          <a:blip r:embed="rId10">
            <a:alphaModFix/>
          </a:blip>
          <a:srcRect b="15739" l="0" r="0" t="0"/>
          <a:stretch/>
        </p:blipFill>
        <p:spPr>
          <a:xfrm>
            <a:off x="1750534" y="4186675"/>
            <a:ext cx="383429" cy="323101"/>
          </a:xfrm>
          <a:prstGeom prst="rect">
            <a:avLst/>
          </a:prstGeom>
          <a:noFill/>
          <a:ln>
            <a:noFill/>
          </a:ln>
        </p:spPr>
      </p:pic>
      <p:sp>
        <p:nvSpPr>
          <p:cNvPr id="372" name="Google Shape;372;p33"/>
          <p:cNvSpPr/>
          <p:nvPr/>
        </p:nvSpPr>
        <p:spPr>
          <a:xfrm>
            <a:off x="2670246" y="4039675"/>
            <a:ext cx="1966200" cy="238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Weights and </a:t>
            </a:r>
            <a:r>
              <a:rPr b="1" lang="en" sz="900">
                <a:latin typeface="Roboto"/>
                <a:ea typeface="Roboto"/>
                <a:cs typeface="Roboto"/>
                <a:sym typeface="Roboto"/>
              </a:rPr>
              <a:t>thresholds</a:t>
            </a:r>
            <a:r>
              <a:rPr b="1" lang="en" sz="900">
                <a:latin typeface="Roboto"/>
                <a:ea typeface="Roboto"/>
                <a:cs typeface="Roboto"/>
                <a:sym typeface="Roboto"/>
              </a:rPr>
              <a:t> tests </a:t>
            </a:r>
            <a:endParaRPr b="1" sz="900">
              <a:latin typeface="Roboto"/>
              <a:ea typeface="Roboto"/>
              <a:cs typeface="Roboto"/>
              <a:sym typeface="Roboto"/>
            </a:endParaRPr>
          </a:p>
        </p:txBody>
      </p:sp>
      <p:sp>
        <p:nvSpPr>
          <p:cNvPr id="373" name="Google Shape;373;p33"/>
          <p:cNvSpPr/>
          <p:nvPr/>
        </p:nvSpPr>
        <p:spPr>
          <a:xfrm>
            <a:off x="4781373" y="4039675"/>
            <a:ext cx="1494000" cy="238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Light"/>
                <a:ea typeface="Roboto Light"/>
                <a:cs typeface="Roboto Light"/>
                <a:sym typeface="Roboto Light"/>
              </a:rPr>
              <a:t>Adjustments</a:t>
            </a:r>
            <a:endParaRPr sz="900">
              <a:latin typeface="Roboto Light"/>
              <a:ea typeface="Roboto Light"/>
              <a:cs typeface="Roboto Light"/>
              <a:sym typeface="Roboto Light"/>
            </a:endParaRPr>
          </a:p>
        </p:txBody>
      </p:sp>
      <p:sp>
        <p:nvSpPr>
          <p:cNvPr id="374" name="Google Shape;374;p33"/>
          <p:cNvSpPr/>
          <p:nvPr/>
        </p:nvSpPr>
        <p:spPr>
          <a:xfrm>
            <a:off x="5261098" y="4417975"/>
            <a:ext cx="1494000" cy="238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latin typeface="Roboto Light"/>
                <a:ea typeface="Roboto Light"/>
                <a:cs typeface="Roboto Light"/>
                <a:sym typeface="Roboto Light"/>
              </a:rPr>
              <a:t>Adding criteria</a:t>
            </a:r>
            <a:endParaRPr sz="900">
              <a:latin typeface="Roboto Light"/>
              <a:ea typeface="Roboto Light"/>
              <a:cs typeface="Roboto Light"/>
              <a:sym typeface="Roboto Light"/>
            </a:endParaRPr>
          </a:p>
        </p:txBody>
      </p:sp>
      <p:sp>
        <p:nvSpPr>
          <p:cNvPr id="375" name="Google Shape;375;p33"/>
          <p:cNvSpPr/>
          <p:nvPr/>
        </p:nvSpPr>
        <p:spPr>
          <a:xfrm>
            <a:off x="6899946" y="4039675"/>
            <a:ext cx="1966200" cy="2388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Testing</a:t>
            </a:r>
            <a:endParaRPr b="1" sz="900">
              <a:latin typeface="Roboto"/>
              <a:ea typeface="Roboto"/>
              <a:cs typeface="Roboto"/>
              <a:sym typeface="Roboto"/>
            </a:endParaRPr>
          </a:p>
        </p:txBody>
      </p:sp>
      <p:cxnSp>
        <p:nvCxnSpPr>
          <p:cNvPr id="376" name="Google Shape;376;p33"/>
          <p:cNvCxnSpPr/>
          <p:nvPr/>
        </p:nvCxnSpPr>
        <p:spPr>
          <a:xfrm flipH="1">
            <a:off x="2582150" y="1506025"/>
            <a:ext cx="6355200" cy="10500"/>
          </a:xfrm>
          <a:prstGeom prst="straightConnector1">
            <a:avLst/>
          </a:prstGeom>
          <a:noFill/>
          <a:ln cap="flat" cmpd="sng" w="9525">
            <a:solidFill>
              <a:srgbClr val="030852"/>
            </a:solidFill>
            <a:prstDash val="dot"/>
            <a:round/>
            <a:headEnd len="med" w="med" type="none"/>
            <a:tailEnd len="med" w="med" type="none"/>
          </a:ln>
        </p:spPr>
      </p:cxnSp>
      <p:cxnSp>
        <p:nvCxnSpPr>
          <p:cNvPr id="377" name="Google Shape;377;p33"/>
          <p:cNvCxnSpPr/>
          <p:nvPr/>
        </p:nvCxnSpPr>
        <p:spPr>
          <a:xfrm flipH="1">
            <a:off x="2582150" y="2328463"/>
            <a:ext cx="6355200" cy="10500"/>
          </a:xfrm>
          <a:prstGeom prst="straightConnector1">
            <a:avLst/>
          </a:prstGeom>
          <a:noFill/>
          <a:ln cap="flat" cmpd="sng" w="9525">
            <a:solidFill>
              <a:srgbClr val="030852"/>
            </a:solidFill>
            <a:prstDash val="dot"/>
            <a:round/>
            <a:headEnd len="med" w="med" type="none"/>
            <a:tailEnd len="med" w="med" type="none"/>
          </a:ln>
        </p:spPr>
      </p:cxnSp>
      <p:cxnSp>
        <p:nvCxnSpPr>
          <p:cNvPr id="378" name="Google Shape;378;p33"/>
          <p:cNvCxnSpPr/>
          <p:nvPr/>
        </p:nvCxnSpPr>
        <p:spPr>
          <a:xfrm flipH="1">
            <a:off x="2582150" y="3114025"/>
            <a:ext cx="6355200" cy="10500"/>
          </a:xfrm>
          <a:prstGeom prst="straightConnector1">
            <a:avLst/>
          </a:prstGeom>
          <a:noFill/>
          <a:ln cap="flat" cmpd="sng" w="9525">
            <a:solidFill>
              <a:srgbClr val="030852"/>
            </a:solidFill>
            <a:prstDash val="dot"/>
            <a:round/>
            <a:headEnd len="med" w="med" type="none"/>
            <a:tailEnd len="med" w="med" type="none"/>
          </a:ln>
        </p:spPr>
      </p:cxnSp>
      <p:cxnSp>
        <p:nvCxnSpPr>
          <p:cNvPr id="379" name="Google Shape;379;p33"/>
          <p:cNvCxnSpPr/>
          <p:nvPr/>
        </p:nvCxnSpPr>
        <p:spPr>
          <a:xfrm flipH="1">
            <a:off x="2582150" y="3941163"/>
            <a:ext cx="6355200" cy="10500"/>
          </a:xfrm>
          <a:prstGeom prst="straightConnector1">
            <a:avLst/>
          </a:prstGeom>
          <a:noFill/>
          <a:ln cap="flat" cmpd="sng" w="9525">
            <a:solidFill>
              <a:srgbClr val="030852"/>
            </a:solidFill>
            <a:prstDash val="dash"/>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Matching </a:t>
            </a:r>
            <a:r>
              <a:rPr lang="en">
                <a:latin typeface="Roboto"/>
                <a:ea typeface="Roboto"/>
                <a:cs typeface="Roboto"/>
                <a:sym typeface="Roboto"/>
              </a:rPr>
              <a:t>algorithm</a:t>
            </a:r>
            <a:endParaRPr>
              <a:latin typeface="Roboto"/>
              <a:ea typeface="Roboto"/>
              <a:cs typeface="Roboto"/>
              <a:sym typeface="Roboto"/>
            </a:endParaRPr>
          </a:p>
        </p:txBody>
      </p:sp>
      <p:sp>
        <p:nvSpPr>
          <p:cNvPr id="385" name="Google Shape;385;p34"/>
          <p:cNvSpPr/>
          <p:nvPr/>
        </p:nvSpPr>
        <p:spPr>
          <a:xfrm>
            <a:off x="191225" y="1318025"/>
            <a:ext cx="5227800" cy="30264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Job and candidates are matched based on</a:t>
            </a:r>
            <a:endParaRPr sz="1100">
              <a:solidFill>
                <a:schemeClr val="dk1"/>
              </a:solidFill>
              <a:latin typeface="Roboto Light"/>
              <a:ea typeface="Roboto Light"/>
              <a:cs typeface="Roboto Light"/>
              <a:sym typeface="Roboto Light"/>
            </a:endParaRPr>
          </a:p>
          <a:p>
            <a:pPr indent="-298450" lvl="1" marL="9144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Hard skills &amp; level (weight 7)</a:t>
            </a:r>
            <a:endParaRPr sz="1100">
              <a:solidFill>
                <a:schemeClr val="dk1"/>
              </a:solidFill>
              <a:latin typeface="Roboto Light"/>
              <a:ea typeface="Roboto Light"/>
              <a:cs typeface="Roboto Light"/>
              <a:sym typeface="Roboto Light"/>
            </a:endParaRPr>
          </a:p>
          <a:p>
            <a:pPr indent="-298450" lvl="1" marL="9144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Soft skills (weight 2)</a:t>
            </a:r>
            <a:endParaRPr sz="1100">
              <a:solidFill>
                <a:schemeClr val="dk1"/>
              </a:solidFill>
              <a:latin typeface="Roboto Light"/>
              <a:ea typeface="Roboto Light"/>
              <a:cs typeface="Roboto Light"/>
              <a:sym typeface="Roboto Light"/>
            </a:endParaRPr>
          </a:p>
          <a:p>
            <a:pPr indent="-298450" lvl="1" marL="9144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Values (weight </a:t>
            </a:r>
            <a:r>
              <a:rPr lang="en" sz="1100">
                <a:solidFill>
                  <a:schemeClr val="dk1"/>
                </a:solidFill>
                <a:latin typeface="Roboto Light"/>
                <a:ea typeface="Roboto Light"/>
                <a:cs typeface="Roboto Light"/>
                <a:sym typeface="Roboto Light"/>
              </a:rPr>
              <a:t>1</a:t>
            </a:r>
            <a:r>
              <a:rPr lang="en" sz="1100">
                <a:solidFill>
                  <a:schemeClr val="dk1"/>
                </a:solidFill>
                <a:latin typeface="Roboto Light"/>
                <a:ea typeface="Roboto Light"/>
                <a:cs typeface="Roboto Light"/>
                <a:sym typeface="Roboto Light"/>
              </a:rPr>
              <a:t>)</a:t>
            </a:r>
            <a:endParaRPr sz="1100">
              <a:solidFill>
                <a:schemeClr val="dk1"/>
              </a:solidFill>
              <a:latin typeface="Roboto Light"/>
              <a:ea typeface="Roboto Light"/>
              <a:cs typeface="Roboto Light"/>
              <a:sym typeface="Roboto Light"/>
            </a:endParaRPr>
          </a:p>
          <a:p>
            <a:pPr indent="-298450" lvl="0" marL="4572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There are 4 hard skills levels (Beginner, Intermediate, Advanced and Pro)</a:t>
            </a:r>
            <a:endParaRPr sz="1100">
              <a:solidFill>
                <a:schemeClr val="dk1"/>
              </a:solidFill>
              <a:latin typeface="Roboto Light"/>
              <a:ea typeface="Roboto Light"/>
              <a:cs typeface="Roboto Light"/>
              <a:sym typeface="Roboto Light"/>
            </a:endParaRPr>
          </a:p>
          <a:p>
            <a:pPr indent="-298450" lvl="0" marL="4572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Matching mechanism based on </a:t>
            </a:r>
            <a:r>
              <a:rPr lang="en" sz="1100">
                <a:solidFill>
                  <a:schemeClr val="dk1"/>
                </a:solidFill>
                <a:latin typeface="Roboto"/>
                <a:ea typeface="Roboto"/>
                <a:cs typeface="Roboto"/>
                <a:sym typeface="Roboto"/>
              </a:rPr>
              <a:t>fuzzy keyword algorithm </a:t>
            </a:r>
            <a:endParaRPr sz="1100">
              <a:solidFill>
                <a:schemeClr val="dk1"/>
              </a:solidFill>
              <a:latin typeface="Roboto"/>
              <a:ea typeface="Roboto"/>
              <a:cs typeface="Roboto"/>
              <a:sym typeface="Roboto"/>
            </a:endParaRPr>
          </a:p>
          <a:p>
            <a:pPr indent="-298450" lvl="1" marL="9144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Algorithm uses TFIDF vectors to compute the similarity between the candidate data and jobs data </a:t>
            </a:r>
            <a:endParaRPr sz="1100">
              <a:solidFill>
                <a:schemeClr val="dk1"/>
              </a:solidFill>
              <a:latin typeface="Roboto Light"/>
              <a:ea typeface="Roboto Light"/>
              <a:cs typeface="Roboto Light"/>
              <a:sym typeface="Roboto Light"/>
            </a:endParaRPr>
          </a:p>
          <a:p>
            <a:pPr indent="-298450" lvl="1" marL="9144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Similarity is translated into a percentage score</a:t>
            </a:r>
            <a:endParaRPr sz="1100">
              <a:solidFill>
                <a:schemeClr val="dk1"/>
              </a:solidFill>
              <a:latin typeface="Roboto Light"/>
              <a:ea typeface="Roboto Light"/>
              <a:cs typeface="Roboto Light"/>
              <a:sym typeface="Roboto Light"/>
            </a:endParaRPr>
          </a:p>
          <a:p>
            <a:pPr indent="-298450" lvl="1" marL="914400" rtl="0" algn="l">
              <a:lnSpc>
                <a:spcPct val="150000"/>
              </a:lnSpc>
              <a:spcBef>
                <a:spcPts val="0"/>
              </a:spcBef>
              <a:spcAft>
                <a:spcPts val="0"/>
              </a:spcAft>
              <a:buClr>
                <a:schemeClr val="dk1"/>
              </a:buClr>
              <a:buSzPts val="1100"/>
              <a:buFont typeface="Roboto Light"/>
              <a:buChar char="○"/>
            </a:pPr>
            <a:r>
              <a:rPr lang="en" sz="1100">
                <a:solidFill>
                  <a:schemeClr val="dk1"/>
                </a:solidFill>
                <a:latin typeface="Roboto Light"/>
                <a:ea typeface="Roboto Light"/>
                <a:cs typeface="Roboto Light"/>
                <a:sym typeface="Roboto Light"/>
              </a:rPr>
              <a:t>Candidates with a score above the threshold are matched </a:t>
            </a:r>
            <a:endParaRPr sz="1100">
              <a:solidFill>
                <a:schemeClr val="dk1"/>
              </a:solidFill>
              <a:latin typeface="Roboto Light"/>
              <a:ea typeface="Roboto Light"/>
              <a:cs typeface="Roboto Light"/>
              <a:sym typeface="Roboto Light"/>
            </a:endParaRPr>
          </a:p>
        </p:txBody>
      </p:sp>
      <p:pic>
        <p:nvPicPr>
          <p:cNvPr id="386" name="Google Shape;386;p34"/>
          <p:cNvPicPr preferRelativeResize="0"/>
          <p:nvPr/>
        </p:nvPicPr>
        <p:blipFill rotWithShape="1">
          <a:blip r:embed="rId3">
            <a:alphaModFix/>
          </a:blip>
          <a:srcRect b="5944" l="0" r="0" t="0"/>
          <a:stretch/>
        </p:blipFill>
        <p:spPr>
          <a:xfrm>
            <a:off x="5667225" y="1318025"/>
            <a:ext cx="3217800" cy="3026400"/>
          </a:xfrm>
          <a:prstGeom prst="roundRect">
            <a:avLst>
              <a:gd fmla="val 16667" name="adj"/>
            </a:avLst>
          </a:prstGeom>
          <a:noFill/>
          <a:ln cap="flat" cmpd="sng" w="9525">
            <a:solidFill>
              <a:srgbClr val="030852"/>
            </a:solidFill>
            <a:prstDash val="solid"/>
            <a:round/>
            <a:headEnd len="sm" w="sm" type="none"/>
            <a:tailEnd len="sm" w="sm" type="none"/>
          </a:ln>
        </p:spPr>
      </p:pic>
      <p:sp>
        <p:nvSpPr>
          <p:cNvPr id="387" name="Google Shape;387;p34"/>
          <p:cNvSpPr txBox="1"/>
          <p:nvPr/>
        </p:nvSpPr>
        <p:spPr>
          <a:xfrm>
            <a:off x="5795625" y="4344425"/>
            <a:ext cx="308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t>Visual representation of our </a:t>
            </a:r>
            <a:r>
              <a:rPr i="1" lang="en" sz="800"/>
              <a:t>matching mechanism created by AI</a:t>
            </a:r>
            <a:endParaRPr i="1"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p:nvPr/>
        </p:nvSpPr>
        <p:spPr>
          <a:xfrm>
            <a:off x="0" y="54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75" name="Google Shape;75;p15"/>
          <p:cNvSpPr/>
          <p:nvPr/>
        </p:nvSpPr>
        <p:spPr>
          <a:xfrm>
            <a:off x="341900" y="1144650"/>
            <a:ext cx="14124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sp>
        <p:nvSpPr>
          <p:cNvPr id="76" name="Google Shape;76;p15"/>
          <p:cNvSpPr/>
          <p:nvPr/>
        </p:nvSpPr>
        <p:spPr>
          <a:xfrm>
            <a:off x="4160575" y="148650"/>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Alba Romero Kauss</a:t>
            </a:r>
            <a:endParaRPr b="1">
              <a:latin typeface="Roboto"/>
              <a:ea typeface="Roboto"/>
              <a:cs typeface="Roboto"/>
              <a:sym typeface="Roboto"/>
            </a:endParaRPr>
          </a:p>
          <a:p>
            <a:pPr indent="0" lvl="0" marL="0" rtl="0" algn="ctr">
              <a:spcBef>
                <a:spcPts val="0"/>
              </a:spcBef>
              <a:spcAft>
                <a:spcPts val="0"/>
              </a:spcAft>
              <a:buNone/>
            </a:pPr>
            <a:r>
              <a:rPr lang="en">
                <a:latin typeface="Roboto Light"/>
                <a:ea typeface="Roboto Light"/>
                <a:cs typeface="Roboto Light"/>
                <a:sym typeface="Roboto Light"/>
              </a:rPr>
              <a:t>Full Stack Engineer</a:t>
            </a:r>
            <a:endParaRPr>
              <a:latin typeface="Roboto Light"/>
              <a:ea typeface="Roboto Light"/>
              <a:cs typeface="Roboto Light"/>
              <a:sym typeface="Roboto Light"/>
            </a:endParaRPr>
          </a:p>
        </p:txBody>
      </p:sp>
      <p:sp>
        <p:nvSpPr>
          <p:cNvPr id="77" name="Google Shape;77;p15"/>
          <p:cNvSpPr/>
          <p:nvPr/>
        </p:nvSpPr>
        <p:spPr>
          <a:xfrm>
            <a:off x="4160575" y="842698"/>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Isaac Omolayo</a:t>
            </a:r>
            <a:endParaRPr>
              <a:latin typeface="Roboto Light"/>
              <a:ea typeface="Roboto Light"/>
              <a:cs typeface="Roboto Light"/>
              <a:sym typeface="Roboto Light"/>
            </a:endParaRPr>
          </a:p>
          <a:p>
            <a:pPr indent="0" lvl="0" marL="0" rtl="0" algn="ctr">
              <a:spcBef>
                <a:spcPts val="0"/>
              </a:spcBef>
              <a:spcAft>
                <a:spcPts val="0"/>
              </a:spcAft>
              <a:buNone/>
            </a:pPr>
            <a:r>
              <a:rPr lang="en">
                <a:latin typeface="Roboto Light"/>
                <a:ea typeface="Roboto Light"/>
                <a:cs typeface="Roboto Light"/>
                <a:sym typeface="Roboto Light"/>
              </a:rPr>
              <a:t>Data Science</a:t>
            </a:r>
            <a:endParaRPr>
              <a:latin typeface="Roboto Light"/>
              <a:ea typeface="Roboto Light"/>
              <a:cs typeface="Roboto Light"/>
              <a:sym typeface="Roboto Light"/>
            </a:endParaRPr>
          </a:p>
        </p:txBody>
      </p:sp>
      <p:sp>
        <p:nvSpPr>
          <p:cNvPr id="78" name="Google Shape;78;p15"/>
          <p:cNvSpPr/>
          <p:nvPr/>
        </p:nvSpPr>
        <p:spPr>
          <a:xfrm>
            <a:off x="4160575" y="1536747"/>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Laura Purcaro</a:t>
            </a:r>
            <a:endParaRPr b="1">
              <a:latin typeface="Roboto"/>
              <a:ea typeface="Roboto"/>
              <a:cs typeface="Roboto"/>
              <a:sym typeface="Roboto"/>
            </a:endParaRPr>
          </a:p>
          <a:p>
            <a:pPr indent="0" lvl="0" marL="0" rtl="0" algn="ctr">
              <a:spcBef>
                <a:spcPts val="0"/>
              </a:spcBef>
              <a:spcAft>
                <a:spcPts val="0"/>
              </a:spcAft>
              <a:buNone/>
            </a:pPr>
            <a:r>
              <a:rPr lang="en">
                <a:latin typeface="Roboto Light"/>
                <a:ea typeface="Roboto Light"/>
                <a:cs typeface="Roboto Light"/>
                <a:sym typeface="Roboto Light"/>
              </a:rPr>
              <a:t>Full Stack Engineer</a:t>
            </a:r>
            <a:endParaRPr>
              <a:latin typeface="Roboto Light"/>
              <a:ea typeface="Roboto Light"/>
              <a:cs typeface="Roboto Light"/>
              <a:sym typeface="Roboto Light"/>
            </a:endParaRPr>
          </a:p>
        </p:txBody>
      </p:sp>
      <p:sp>
        <p:nvSpPr>
          <p:cNvPr id="79" name="Google Shape;79;p15"/>
          <p:cNvSpPr/>
          <p:nvPr/>
        </p:nvSpPr>
        <p:spPr>
          <a:xfrm>
            <a:off x="4160575" y="2230795"/>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Maria Reis</a:t>
            </a:r>
            <a:endParaRPr b="1">
              <a:latin typeface="Roboto"/>
              <a:ea typeface="Roboto"/>
              <a:cs typeface="Roboto"/>
              <a:sym typeface="Roboto"/>
            </a:endParaRPr>
          </a:p>
          <a:p>
            <a:pPr indent="0" lvl="0" marL="0" rtl="0" algn="ctr">
              <a:spcBef>
                <a:spcPts val="0"/>
              </a:spcBef>
              <a:spcAft>
                <a:spcPts val="0"/>
              </a:spcAft>
              <a:buNone/>
            </a:pPr>
            <a:r>
              <a:rPr lang="en">
                <a:latin typeface="Roboto Light"/>
                <a:ea typeface="Roboto Light"/>
                <a:cs typeface="Roboto Light"/>
                <a:sym typeface="Roboto Light"/>
              </a:rPr>
              <a:t>UI/UX design</a:t>
            </a:r>
            <a:endParaRPr>
              <a:latin typeface="Roboto Light"/>
              <a:ea typeface="Roboto Light"/>
              <a:cs typeface="Roboto Light"/>
              <a:sym typeface="Roboto Light"/>
            </a:endParaRPr>
          </a:p>
        </p:txBody>
      </p:sp>
      <p:sp>
        <p:nvSpPr>
          <p:cNvPr id="80" name="Google Shape;80;p15"/>
          <p:cNvSpPr/>
          <p:nvPr/>
        </p:nvSpPr>
        <p:spPr>
          <a:xfrm>
            <a:off x="4160575" y="2924843"/>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Meytap Yildiz</a:t>
            </a:r>
            <a:endParaRPr b="1">
              <a:latin typeface="Roboto"/>
              <a:ea typeface="Roboto"/>
              <a:cs typeface="Roboto"/>
              <a:sym typeface="Roboto"/>
            </a:endParaRPr>
          </a:p>
          <a:p>
            <a:pPr indent="0" lvl="0" marL="0" rtl="0" algn="ctr">
              <a:spcBef>
                <a:spcPts val="0"/>
              </a:spcBef>
              <a:spcAft>
                <a:spcPts val="0"/>
              </a:spcAft>
              <a:buNone/>
            </a:pPr>
            <a:r>
              <a:rPr lang="en">
                <a:latin typeface="Roboto Light"/>
                <a:ea typeface="Roboto Light"/>
                <a:cs typeface="Roboto Light"/>
                <a:sym typeface="Roboto Light"/>
              </a:rPr>
              <a:t>Full Stack Engineer</a:t>
            </a:r>
            <a:endParaRPr>
              <a:latin typeface="Roboto Light"/>
              <a:ea typeface="Roboto Light"/>
              <a:cs typeface="Roboto Light"/>
              <a:sym typeface="Roboto Light"/>
            </a:endParaRPr>
          </a:p>
        </p:txBody>
      </p:sp>
      <p:sp>
        <p:nvSpPr>
          <p:cNvPr id="81" name="Google Shape;81;p15"/>
          <p:cNvSpPr/>
          <p:nvPr/>
        </p:nvSpPr>
        <p:spPr>
          <a:xfrm>
            <a:off x="4160575" y="3618892"/>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Noor Halta</a:t>
            </a:r>
            <a:endParaRPr b="1">
              <a:latin typeface="Roboto"/>
              <a:ea typeface="Roboto"/>
              <a:cs typeface="Roboto"/>
              <a:sym typeface="Roboto"/>
            </a:endParaRPr>
          </a:p>
          <a:p>
            <a:pPr indent="0" lvl="0" marL="0" rtl="0" algn="ctr">
              <a:spcBef>
                <a:spcPts val="0"/>
              </a:spcBef>
              <a:spcAft>
                <a:spcPts val="0"/>
              </a:spcAft>
              <a:buNone/>
            </a:pPr>
            <a:r>
              <a:rPr lang="en">
                <a:latin typeface="Roboto Light"/>
                <a:ea typeface="Roboto Light"/>
                <a:cs typeface="Roboto Light"/>
                <a:sym typeface="Roboto Light"/>
              </a:rPr>
              <a:t>Scrum Master</a:t>
            </a:r>
            <a:endParaRPr>
              <a:latin typeface="Roboto Light"/>
              <a:ea typeface="Roboto Light"/>
              <a:cs typeface="Roboto Light"/>
              <a:sym typeface="Roboto Light"/>
            </a:endParaRPr>
          </a:p>
        </p:txBody>
      </p:sp>
      <p:sp>
        <p:nvSpPr>
          <p:cNvPr id="82" name="Google Shape;82;p15"/>
          <p:cNvSpPr/>
          <p:nvPr/>
        </p:nvSpPr>
        <p:spPr>
          <a:xfrm>
            <a:off x="4160575" y="4312940"/>
            <a:ext cx="4521000" cy="651300"/>
          </a:xfrm>
          <a:prstGeom prst="roundRect">
            <a:avLst>
              <a:gd fmla="val 16667" name="adj"/>
            </a:avLst>
          </a:prstGeom>
          <a:solidFill>
            <a:srgbClr val="FEFEFE"/>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Petra Slits</a:t>
            </a:r>
            <a:endParaRPr b="1">
              <a:latin typeface="Roboto"/>
              <a:ea typeface="Roboto"/>
              <a:cs typeface="Roboto"/>
              <a:sym typeface="Roboto"/>
            </a:endParaRPr>
          </a:p>
          <a:p>
            <a:pPr indent="0" lvl="0" marL="0" rtl="0" algn="ctr">
              <a:spcBef>
                <a:spcPts val="0"/>
              </a:spcBef>
              <a:spcAft>
                <a:spcPts val="0"/>
              </a:spcAft>
              <a:buNone/>
            </a:pPr>
            <a:r>
              <a:rPr lang="en">
                <a:latin typeface="Roboto Light"/>
                <a:ea typeface="Roboto Light"/>
                <a:cs typeface="Roboto Light"/>
                <a:sym typeface="Roboto Light"/>
              </a:rPr>
              <a:t>Project Manager</a:t>
            </a:r>
            <a:endParaRPr>
              <a:latin typeface="Roboto Light"/>
              <a:ea typeface="Roboto Light"/>
              <a:cs typeface="Roboto Light"/>
              <a:sym typeface="Roboto Light"/>
            </a:endParaRPr>
          </a:p>
        </p:txBody>
      </p:sp>
      <p:sp>
        <p:nvSpPr>
          <p:cNvPr id="83" name="Google Shape;83;p15"/>
          <p:cNvSpPr/>
          <p:nvPr/>
        </p:nvSpPr>
        <p:spPr>
          <a:xfrm>
            <a:off x="4343400" y="261450"/>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4343400" y="952875"/>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p:nvPr/>
        </p:nvSpPr>
        <p:spPr>
          <a:xfrm>
            <a:off x="4343400" y="1644300"/>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5"/>
          <p:cNvSpPr/>
          <p:nvPr/>
        </p:nvSpPr>
        <p:spPr>
          <a:xfrm>
            <a:off x="4343400" y="2335725"/>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5"/>
          <p:cNvSpPr/>
          <p:nvPr/>
        </p:nvSpPr>
        <p:spPr>
          <a:xfrm>
            <a:off x="4343400" y="3027150"/>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p:nvPr/>
        </p:nvSpPr>
        <p:spPr>
          <a:xfrm>
            <a:off x="4343400" y="3718575"/>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5"/>
          <p:cNvSpPr/>
          <p:nvPr/>
        </p:nvSpPr>
        <p:spPr>
          <a:xfrm>
            <a:off x="4343400" y="4410000"/>
            <a:ext cx="457200" cy="457200"/>
          </a:xfrm>
          <a:prstGeom prst="ellipse">
            <a:avLst/>
          </a:prstGeom>
          <a:solidFill>
            <a:srgbClr val="2F54EB"/>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0" name="Google Shape;90;p15"/>
          <p:cNvPicPr preferRelativeResize="0"/>
          <p:nvPr/>
        </p:nvPicPr>
        <p:blipFill rotWithShape="1">
          <a:blip r:embed="rId3">
            <a:alphaModFix/>
          </a:blip>
          <a:srcRect b="42242" l="14853" r="14853" t="6499"/>
          <a:stretch/>
        </p:blipFill>
        <p:spPr>
          <a:xfrm>
            <a:off x="4334250" y="4394250"/>
            <a:ext cx="475500" cy="475500"/>
          </a:xfrm>
          <a:prstGeom prst="ellipse">
            <a:avLst/>
          </a:prstGeom>
          <a:noFill/>
          <a:ln cap="flat" cmpd="sng" w="9525">
            <a:solidFill>
              <a:srgbClr val="030852"/>
            </a:solidFill>
            <a:prstDash val="solid"/>
            <a:round/>
            <a:headEnd len="sm" w="sm" type="none"/>
            <a:tailEnd len="sm" w="sm" type="none"/>
          </a:ln>
        </p:spPr>
      </p:pic>
      <p:pic>
        <p:nvPicPr>
          <p:cNvPr id="91" name="Google Shape;91;p15"/>
          <p:cNvPicPr preferRelativeResize="0"/>
          <p:nvPr/>
        </p:nvPicPr>
        <p:blipFill>
          <a:blip r:embed="rId4">
            <a:alphaModFix/>
          </a:blip>
          <a:stretch>
            <a:fillRect/>
          </a:stretch>
        </p:blipFill>
        <p:spPr>
          <a:xfrm>
            <a:off x="4334251" y="3706800"/>
            <a:ext cx="475500" cy="475500"/>
          </a:xfrm>
          <a:prstGeom prst="ellipse">
            <a:avLst/>
          </a:prstGeom>
          <a:noFill/>
          <a:ln cap="flat" cmpd="sng" w="9525">
            <a:solidFill>
              <a:srgbClr val="030852"/>
            </a:solidFill>
            <a:prstDash val="solid"/>
            <a:round/>
            <a:headEnd len="sm" w="sm" type="none"/>
            <a:tailEnd len="sm" w="sm" type="none"/>
          </a:ln>
        </p:spPr>
      </p:pic>
      <p:pic>
        <p:nvPicPr>
          <p:cNvPr id="92" name="Google Shape;92;p15"/>
          <p:cNvPicPr preferRelativeResize="0"/>
          <p:nvPr/>
        </p:nvPicPr>
        <p:blipFill rotWithShape="1">
          <a:blip r:embed="rId5">
            <a:alphaModFix/>
          </a:blip>
          <a:srcRect b="0" l="347" r="337" t="0"/>
          <a:stretch/>
        </p:blipFill>
        <p:spPr>
          <a:xfrm>
            <a:off x="4334250" y="2318700"/>
            <a:ext cx="475500" cy="475500"/>
          </a:xfrm>
          <a:prstGeom prst="ellipse">
            <a:avLst/>
          </a:prstGeom>
          <a:noFill/>
          <a:ln cap="flat" cmpd="sng" w="9525">
            <a:solidFill>
              <a:srgbClr val="030852"/>
            </a:solidFill>
            <a:prstDash val="solid"/>
            <a:round/>
            <a:headEnd len="sm" w="sm" type="none"/>
            <a:tailEnd len="sm" w="sm" type="none"/>
          </a:ln>
        </p:spPr>
      </p:pic>
      <p:pic>
        <p:nvPicPr>
          <p:cNvPr id="93" name="Google Shape;93;p15"/>
          <p:cNvPicPr preferRelativeResize="0"/>
          <p:nvPr/>
        </p:nvPicPr>
        <p:blipFill rotWithShape="1">
          <a:blip r:embed="rId6">
            <a:alphaModFix/>
          </a:blip>
          <a:srcRect b="26447" l="0" r="0" t="16956"/>
          <a:stretch/>
        </p:blipFill>
        <p:spPr>
          <a:xfrm>
            <a:off x="4334250" y="1659063"/>
            <a:ext cx="475500" cy="441000"/>
          </a:xfrm>
          <a:prstGeom prst="ellipse">
            <a:avLst/>
          </a:prstGeom>
          <a:noFill/>
          <a:ln cap="flat" cmpd="sng" w="9525">
            <a:solidFill>
              <a:srgbClr val="030852"/>
            </a:solidFill>
            <a:prstDash val="solid"/>
            <a:round/>
            <a:headEnd len="sm" w="sm" type="none"/>
            <a:tailEnd len="sm" w="sm" type="none"/>
          </a:ln>
        </p:spPr>
      </p:pic>
      <p:pic>
        <p:nvPicPr>
          <p:cNvPr id="94" name="Google Shape;94;p15"/>
          <p:cNvPicPr preferRelativeResize="0"/>
          <p:nvPr/>
        </p:nvPicPr>
        <p:blipFill rotWithShape="1">
          <a:blip r:embed="rId7">
            <a:alphaModFix/>
          </a:blip>
          <a:srcRect b="31829" l="14284" r="9327" t="0"/>
          <a:stretch/>
        </p:blipFill>
        <p:spPr>
          <a:xfrm>
            <a:off x="4334250" y="243150"/>
            <a:ext cx="475500" cy="475500"/>
          </a:xfrm>
          <a:prstGeom prst="ellipse">
            <a:avLst/>
          </a:prstGeom>
          <a:noFill/>
          <a:ln cap="flat" cmpd="sng" w="9525">
            <a:solidFill>
              <a:srgbClr val="030852"/>
            </a:solidFill>
            <a:prstDash val="solid"/>
            <a:round/>
            <a:headEnd len="sm" w="sm" type="none"/>
            <a:tailEnd len="sm" w="sm" type="none"/>
          </a:ln>
        </p:spPr>
      </p:pic>
      <p:pic>
        <p:nvPicPr>
          <p:cNvPr id="95" name="Google Shape;95;p15"/>
          <p:cNvPicPr preferRelativeResize="0"/>
          <p:nvPr/>
        </p:nvPicPr>
        <p:blipFill>
          <a:blip r:embed="rId8">
            <a:alphaModFix/>
          </a:blip>
          <a:stretch>
            <a:fillRect/>
          </a:stretch>
        </p:blipFill>
        <p:spPr>
          <a:xfrm>
            <a:off x="4334258" y="3012750"/>
            <a:ext cx="475500" cy="475500"/>
          </a:xfrm>
          <a:prstGeom prst="ellipse">
            <a:avLst/>
          </a:prstGeom>
          <a:noFill/>
          <a:ln cap="flat" cmpd="sng" w="9525">
            <a:solidFill>
              <a:srgbClr val="030852"/>
            </a:solidFill>
            <a:prstDash val="solid"/>
            <a:round/>
            <a:headEnd len="sm" w="sm" type="none"/>
            <a:tailEnd len="sm" w="sm" type="none"/>
          </a:ln>
        </p:spPr>
      </p:pic>
      <p:pic>
        <p:nvPicPr>
          <p:cNvPr id="96" name="Google Shape;96;p15"/>
          <p:cNvPicPr preferRelativeResize="0"/>
          <p:nvPr/>
        </p:nvPicPr>
        <p:blipFill rotWithShape="1">
          <a:blip r:embed="rId9">
            <a:alphaModFix/>
          </a:blip>
          <a:srcRect b="6439" l="0" r="0" t="7701"/>
          <a:stretch/>
        </p:blipFill>
        <p:spPr>
          <a:xfrm>
            <a:off x="4334250" y="930600"/>
            <a:ext cx="475500" cy="475500"/>
          </a:xfrm>
          <a:prstGeom prst="ellipse">
            <a:avLst/>
          </a:prstGeom>
          <a:noFill/>
          <a:ln cap="flat" cmpd="sng" w="9525">
            <a:solidFill>
              <a:srgbClr val="030852"/>
            </a:solidFill>
            <a:prstDash val="solid"/>
            <a:round/>
            <a:headEnd len="sm" w="sm" type="none"/>
            <a:tailEnd len="sm" w="sm" type="none"/>
          </a:ln>
        </p:spPr>
      </p:pic>
      <p:sp>
        <p:nvSpPr>
          <p:cNvPr id="97" name="Google Shape;97;p15"/>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lt1"/>
                </a:solidFill>
                <a:latin typeface="Roboto"/>
                <a:ea typeface="Roboto"/>
                <a:cs typeface="Roboto"/>
                <a:sym typeface="Roboto"/>
              </a:rPr>
              <a:t>Team </a:t>
            </a:r>
            <a:endParaRPr sz="2000">
              <a:solidFill>
                <a:schemeClr val="lt1"/>
              </a:solidFill>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6"/>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104" name="Google Shape;104;p16"/>
          <p:cNvSpPr/>
          <p:nvPr/>
        </p:nvSpPr>
        <p:spPr>
          <a:xfrm>
            <a:off x="371175" y="1631575"/>
            <a:ext cx="19479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pic>
        <p:nvPicPr>
          <p:cNvPr id="105" name="Google Shape;105;p16"/>
          <p:cNvPicPr preferRelativeResize="0"/>
          <p:nvPr/>
        </p:nvPicPr>
        <p:blipFill>
          <a:blip r:embed="rId3">
            <a:alphaModFix/>
          </a:blip>
          <a:stretch>
            <a:fillRect/>
          </a:stretch>
        </p:blipFill>
        <p:spPr>
          <a:xfrm>
            <a:off x="4864800" y="702425"/>
            <a:ext cx="3668050" cy="4065025"/>
          </a:xfrm>
          <a:prstGeom prst="rect">
            <a:avLst/>
          </a:prstGeom>
          <a:noFill/>
          <a:ln>
            <a:noFill/>
          </a:ln>
        </p:spPr>
      </p:pic>
      <p:pic>
        <p:nvPicPr>
          <p:cNvPr id="106" name="Google Shape;106;p16"/>
          <p:cNvPicPr preferRelativeResize="0"/>
          <p:nvPr/>
        </p:nvPicPr>
        <p:blipFill>
          <a:blip r:embed="rId4">
            <a:alphaModFix/>
          </a:blip>
          <a:stretch>
            <a:fillRect/>
          </a:stretch>
        </p:blipFill>
        <p:spPr>
          <a:xfrm>
            <a:off x="4666311" y="702426"/>
            <a:ext cx="4065027" cy="4065027"/>
          </a:xfrm>
          <a:prstGeom prst="rect">
            <a:avLst/>
          </a:prstGeom>
          <a:noFill/>
          <a:ln>
            <a:noFill/>
          </a:ln>
        </p:spPr>
      </p:pic>
      <p:sp>
        <p:nvSpPr>
          <p:cNvPr id="107" name="Google Shape;107;p16"/>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solidFill>
                  <a:schemeClr val="lt1"/>
                </a:solidFill>
                <a:latin typeface="Roboto"/>
                <a:ea typeface="Roboto"/>
                <a:cs typeface="Roboto"/>
                <a:sym typeface="Roboto"/>
              </a:rPr>
              <a:t>Tech jobs in CH</a:t>
            </a:r>
            <a:endParaRPr sz="2000">
              <a:solidFill>
                <a:schemeClr val="lt1"/>
              </a:solidFill>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Tech jobs in Switzerland</a:t>
            </a:r>
            <a:endParaRPr>
              <a:latin typeface="Roboto"/>
              <a:ea typeface="Roboto"/>
              <a:cs typeface="Roboto"/>
              <a:sym typeface="Roboto"/>
            </a:endParaRPr>
          </a:p>
        </p:txBody>
      </p:sp>
      <p:pic>
        <p:nvPicPr>
          <p:cNvPr id="113" name="Google Shape;113;p17"/>
          <p:cNvPicPr preferRelativeResize="0"/>
          <p:nvPr/>
        </p:nvPicPr>
        <p:blipFill rotWithShape="1">
          <a:blip r:embed="rId3">
            <a:alphaModFix/>
          </a:blip>
          <a:srcRect b="14610" l="0" r="0" t="0"/>
          <a:stretch/>
        </p:blipFill>
        <p:spPr>
          <a:xfrm>
            <a:off x="6010975" y="445025"/>
            <a:ext cx="1256476" cy="1072950"/>
          </a:xfrm>
          <a:prstGeom prst="rect">
            <a:avLst/>
          </a:prstGeom>
          <a:noFill/>
          <a:ln>
            <a:noFill/>
          </a:ln>
        </p:spPr>
      </p:pic>
      <p:pic>
        <p:nvPicPr>
          <p:cNvPr id="114" name="Google Shape;114;p17"/>
          <p:cNvPicPr preferRelativeResize="0"/>
          <p:nvPr/>
        </p:nvPicPr>
        <p:blipFill rotWithShape="1">
          <a:blip r:embed="rId3">
            <a:alphaModFix/>
          </a:blip>
          <a:srcRect b="14610" l="0" r="0" t="0"/>
          <a:stretch/>
        </p:blipFill>
        <p:spPr>
          <a:xfrm>
            <a:off x="7473200" y="2035275"/>
            <a:ext cx="1256476" cy="1072950"/>
          </a:xfrm>
          <a:prstGeom prst="rect">
            <a:avLst/>
          </a:prstGeom>
          <a:noFill/>
          <a:ln>
            <a:noFill/>
          </a:ln>
        </p:spPr>
      </p:pic>
      <p:pic>
        <p:nvPicPr>
          <p:cNvPr id="115" name="Google Shape;115;p17"/>
          <p:cNvPicPr preferRelativeResize="0"/>
          <p:nvPr/>
        </p:nvPicPr>
        <p:blipFill rotWithShape="1">
          <a:blip r:embed="rId3">
            <a:alphaModFix/>
          </a:blip>
          <a:srcRect b="14610" l="0" r="0" t="0"/>
          <a:stretch/>
        </p:blipFill>
        <p:spPr>
          <a:xfrm>
            <a:off x="6010975" y="3693300"/>
            <a:ext cx="1256476" cy="1072950"/>
          </a:xfrm>
          <a:prstGeom prst="rect">
            <a:avLst/>
          </a:prstGeom>
          <a:noFill/>
          <a:ln>
            <a:noFill/>
          </a:ln>
        </p:spPr>
      </p:pic>
      <p:sp>
        <p:nvSpPr>
          <p:cNvPr id="116" name="Google Shape;116;p17"/>
          <p:cNvSpPr/>
          <p:nvPr/>
        </p:nvSpPr>
        <p:spPr>
          <a:xfrm>
            <a:off x="243650" y="1084625"/>
            <a:ext cx="5373600" cy="39099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Roboto Light"/>
              <a:buChar char="●"/>
            </a:pPr>
            <a:r>
              <a:rPr lang="en" sz="1800">
                <a:latin typeface="Roboto Light"/>
                <a:ea typeface="Roboto Light"/>
                <a:cs typeface="Roboto Light"/>
                <a:sym typeface="Roboto Light"/>
              </a:rPr>
              <a:t>Companies </a:t>
            </a:r>
            <a:r>
              <a:rPr lang="en" sz="1800">
                <a:latin typeface="Roboto Light"/>
                <a:ea typeface="Roboto Light"/>
                <a:cs typeface="Roboto Light"/>
                <a:sym typeface="Roboto Light"/>
              </a:rPr>
              <a:t>increasingly</a:t>
            </a:r>
            <a:r>
              <a:rPr lang="en" sz="1800">
                <a:latin typeface="Roboto Light"/>
                <a:ea typeface="Roboto Light"/>
                <a:cs typeface="Roboto Light"/>
                <a:sym typeface="Roboto Light"/>
              </a:rPr>
              <a:t> reliant on tech</a:t>
            </a:r>
            <a:endParaRPr sz="1800">
              <a:latin typeface="Roboto Light"/>
              <a:ea typeface="Roboto Light"/>
              <a:cs typeface="Roboto Light"/>
              <a:sym typeface="Roboto Light"/>
            </a:endParaRPr>
          </a:p>
          <a:p>
            <a:pPr indent="-330200" lvl="1" marL="914400" rtl="0" algn="l">
              <a:lnSpc>
                <a:spcPct val="150000"/>
              </a:lnSpc>
              <a:spcBef>
                <a:spcPts val="0"/>
              </a:spcBef>
              <a:spcAft>
                <a:spcPts val="0"/>
              </a:spcAft>
              <a:buSzPts val="1600"/>
              <a:buFont typeface="Roboto Light"/>
              <a:buChar char="○"/>
            </a:pPr>
            <a:r>
              <a:rPr lang="en" sz="1600">
                <a:latin typeface="Roboto Light"/>
                <a:ea typeface="Roboto Light"/>
                <a:cs typeface="Roboto Light"/>
                <a:sym typeface="Roboto Light"/>
              </a:rPr>
              <a:t>Diversity targets based on gender</a:t>
            </a:r>
            <a:endParaRPr sz="1600">
              <a:latin typeface="Roboto Light"/>
              <a:ea typeface="Roboto Light"/>
              <a:cs typeface="Roboto Light"/>
              <a:sym typeface="Roboto Light"/>
            </a:endParaRPr>
          </a:p>
          <a:p>
            <a:pPr indent="-342900" lvl="0" marL="457200" rtl="0" algn="l">
              <a:lnSpc>
                <a:spcPct val="150000"/>
              </a:lnSpc>
              <a:spcBef>
                <a:spcPts val="0"/>
              </a:spcBef>
              <a:spcAft>
                <a:spcPts val="0"/>
              </a:spcAft>
              <a:buSzPts val="1800"/>
              <a:buFont typeface="Roboto Light"/>
              <a:buChar char="●"/>
            </a:pPr>
            <a:r>
              <a:rPr lang="en" sz="1800">
                <a:latin typeface="Roboto Light"/>
                <a:ea typeface="Roboto Light"/>
                <a:cs typeface="Roboto Light"/>
                <a:sym typeface="Roboto Light"/>
              </a:rPr>
              <a:t>Applicants from all around the world</a:t>
            </a:r>
            <a:endParaRPr sz="1800">
              <a:latin typeface="Roboto Light"/>
              <a:ea typeface="Roboto Light"/>
              <a:cs typeface="Roboto Light"/>
              <a:sym typeface="Roboto Light"/>
            </a:endParaRPr>
          </a:p>
          <a:p>
            <a:pPr indent="-330200" lvl="1" marL="914400" rtl="0" algn="l">
              <a:lnSpc>
                <a:spcPct val="15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German or French language often required</a:t>
            </a:r>
            <a:endParaRPr sz="1600">
              <a:solidFill>
                <a:schemeClr val="dk1"/>
              </a:solidFill>
              <a:latin typeface="Roboto Light"/>
              <a:ea typeface="Roboto Light"/>
              <a:cs typeface="Roboto Light"/>
              <a:sym typeface="Roboto Light"/>
            </a:endParaRPr>
          </a:p>
          <a:p>
            <a:pPr indent="-330200" lvl="1" marL="914400" rtl="0" algn="l">
              <a:lnSpc>
                <a:spcPct val="15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Complexity obtaining visa for outside EU</a:t>
            </a:r>
            <a:endParaRPr sz="1800">
              <a:latin typeface="Roboto Light"/>
              <a:ea typeface="Roboto Light"/>
              <a:cs typeface="Roboto Light"/>
              <a:sym typeface="Roboto Light"/>
            </a:endParaRPr>
          </a:p>
          <a:p>
            <a:pPr indent="-330200" lvl="1" marL="914400" rtl="0" algn="l">
              <a:lnSpc>
                <a:spcPct val="150000"/>
              </a:lnSpc>
              <a:spcBef>
                <a:spcPts val="0"/>
              </a:spcBef>
              <a:spcAft>
                <a:spcPts val="0"/>
              </a:spcAft>
              <a:buSzPts val="1600"/>
              <a:buFont typeface="Roboto Light"/>
              <a:buChar char="○"/>
            </a:pPr>
            <a:r>
              <a:rPr lang="en" sz="1600">
                <a:latin typeface="Roboto Light"/>
                <a:ea typeface="Roboto Light"/>
                <a:cs typeface="Roboto Light"/>
                <a:sym typeface="Roboto Light"/>
              </a:rPr>
              <a:t>Fighting bias </a:t>
            </a:r>
            <a:endParaRPr sz="1600">
              <a:latin typeface="Roboto Light"/>
              <a:ea typeface="Roboto Light"/>
              <a:cs typeface="Roboto Light"/>
              <a:sym typeface="Roboto Light"/>
            </a:endParaRPr>
          </a:p>
          <a:p>
            <a:pPr indent="-342900" lvl="0" marL="457200" rtl="0" algn="l">
              <a:lnSpc>
                <a:spcPct val="150000"/>
              </a:lnSpc>
              <a:spcBef>
                <a:spcPts val="0"/>
              </a:spcBef>
              <a:spcAft>
                <a:spcPts val="0"/>
              </a:spcAft>
              <a:buSzPts val="1800"/>
              <a:buFont typeface="Roboto Light"/>
              <a:buChar char="●"/>
            </a:pPr>
            <a:r>
              <a:rPr lang="en" sz="1800">
                <a:latin typeface="Roboto Light"/>
                <a:ea typeface="Roboto Light"/>
                <a:cs typeface="Roboto Light"/>
                <a:sym typeface="Roboto Light"/>
              </a:rPr>
              <a:t>Nonprofits</a:t>
            </a:r>
            <a:r>
              <a:rPr lang="en" sz="1800">
                <a:latin typeface="Roboto Light"/>
                <a:ea typeface="Roboto Light"/>
                <a:cs typeface="Roboto Light"/>
                <a:sym typeface="Roboto Light"/>
              </a:rPr>
              <a:t> trying to close the gap</a:t>
            </a:r>
            <a:endParaRPr sz="1800">
              <a:latin typeface="Roboto Light"/>
              <a:ea typeface="Roboto Light"/>
              <a:cs typeface="Roboto Light"/>
              <a:sym typeface="Roboto Light"/>
            </a:endParaRPr>
          </a:p>
          <a:p>
            <a:pPr indent="-342900" lvl="1" marL="914400" rtl="0" algn="l">
              <a:lnSpc>
                <a:spcPct val="150000"/>
              </a:lnSpc>
              <a:spcBef>
                <a:spcPts val="0"/>
              </a:spcBef>
              <a:spcAft>
                <a:spcPts val="0"/>
              </a:spcAft>
              <a:buSzPts val="1800"/>
              <a:buFont typeface="Roboto Light"/>
              <a:buChar char="○"/>
            </a:pPr>
            <a:r>
              <a:rPr lang="en" sz="1800">
                <a:latin typeface="Roboto Light"/>
                <a:ea typeface="Roboto Light"/>
                <a:cs typeface="Roboto Light"/>
                <a:sym typeface="Roboto Light"/>
              </a:rPr>
              <a:t>Offering skill building and networks</a:t>
            </a:r>
            <a:endParaRPr sz="1800">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Tech jobs in CH</a:t>
            </a:r>
            <a:endParaRPr>
              <a:latin typeface="Roboto"/>
              <a:ea typeface="Roboto"/>
              <a:cs typeface="Roboto"/>
              <a:sym typeface="Roboto"/>
            </a:endParaRPr>
          </a:p>
        </p:txBody>
      </p:sp>
      <p:pic>
        <p:nvPicPr>
          <p:cNvPr id="122" name="Google Shape;122;p18"/>
          <p:cNvPicPr preferRelativeResize="0"/>
          <p:nvPr/>
        </p:nvPicPr>
        <p:blipFill rotWithShape="1">
          <a:blip r:embed="rId3">
            <a:alphaModFix/>
          </a:blip>
          <a:srcRect b="14610" l="0" r="0" t="0"/>
          <a:stretch/>
        </p:blipFill>
        <p:spPr>
          <a:xfrm>
            <a:off x="6010975" y="445025"/>
            <a:ext cx="1256476" cy="1072950"/>
          </a:xfrm>
          <a:prstGeom prst="rect">
            <a:avLst/>
          </a:prstGeom>
          <a:noFill/>
          <a:ln>
            <a:noFill/>
          </a:ln>
        </p:spPr>
      </p:pic>
      <p:pic>
        <p:nvPicPr>
          <p:cNvPr id="123" name="Google Shape;123;p18"/>
          <p:cNvPicPr preferRelativeResize="0"/>
          <p:nvPr/>
        </p:nvPicPr>
        <p:blipFill rotWithShape="1">
          <a:blip r:embed="rId3">
            <a:alphaModFix/>
          </a:blip>
          <a:srcRect b="14610" l="0" r="0" t="0"/>
          <a:stretch/>
        </p:blipFill>
        <p:spPr>
          <a:xfrm>
            <a:off x="7473200" y="2035275"/>
            <a:ext cx="1256476" cy="1072950"/>
          </a:xfrm>
          <a:prstGeom prst="rect">
            <a:avLst/>
          </a:prstGeom>
          <a:noFill/>
          <a:ln>
            <a:noFill/>
          </a:ln>
        </p:spPr>
      </p:pic>
      <p:pic>
        <p:nvPicPr>
          <p:cNvPr id="124" name="Google Shape;124;p18"/>
          <p:cNvPicPr preferRelativeResize="0"/>
          <p:nvPr/>
        </p:nvPicPr>
        <p:blipFill rotWithShape="1">
          <a:blip r:embed="rId3">
            <a:alphaModFix/>
          </a:blip>
          <a:srcRect b="14610" l="0" r="0" t="0"/>
          <a:stretch/>
        </p:blipFill>
        <p:spPr>
          <a:xfrm>
            <a:off x="6010975" y="3693300"/>
            <a:ext cx="1256476" cy="1072950"/>
          </a:xfrm>
          <a:prstGeom prst="rect">
            <a:avLst/>
          </a:prstGeom>
          <a:noFill/>
          <a:ln>
            <a:noFill/>
          </a:ln>
        </p:spPr>
      </p:pic>
      <p:sp>
        <p:nvSpPr>
          <p:cNvPr id="125" name="Google Shape;125;p18"/>
          <p:cNvSpPr/>
          <p:nvPr/>
        </p:nvSpPr>
        <p:spPr>
          <a:xfrm>
            <a:off x="243650" y="1517975"/>
            <a:ext cx="5373600" cy="32484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800">
                <a:latin typeface="Roboto Light"/>
                <a:ea typeface="Roboto Light"/>
                <a:cs typeface="Roboto Light"/>
                <a:sym typeface="Roboto Light"/>
              </a:rPr>
              <a:t>So where do these outsiders fit in?</a:t>
            </a:r>
            <a:endParaRPr sz="1800">
              <a:latin typeface="Roboto Light"/>
              <a:ea typeface="Roboto Light"/>
              <a:cs typeface="Roboto Light"/>
              <a:sym typeface="Roboto Light"/>
            </a:endParaRPr>
          </a:p>
        </p:txBody>
      </p:sp>
      <p:pic>
        <p:nvPicPr>
          <p:cNvPr id="126" name="Google Shape;126;p18"/>
          <p:cNvPicPr preferRelativeResize="0"/>
          <p:nvPr/>
        </p:nvPicPr>
        <p:blipFill rotWithShape="1">
          <a:blip r:embed="rId4">
            <a:alphaModFix/>
          </a:blip>
          <a:srcRect b="17559" l="20050" r="17175" t="0"/>
          <a:stretch/>
        </p:blipFill>
        <p:spPr>
          <a:xfrm rot="2731114">
            <a:off x="3939246" y="2973911"/>
            <a:ext cx="804204" cy="1056141"/>
          </a:xfrm>
          <a:prstGeom prst="rect">
            <a:avLst/>
          </a:prstGeom>
          <a:noFill/>
          <a:ln>
            <a:noFill/>
          </a:ln>
        </p:spPr>
      </p:pic>
      <p:pic>
        <p:nvPicPr>
          <p:cNvPr id="127" name="Google Shape;127;p18"/>
          <p:cNvPicPr preferRelativeResize="0"/>
          <p:nvPr/>
        </p:nvPicPr>
        <p:blipFill rotWithShape="1">
          <a:blip r:embed="rId5">
            <a:alphaModFix/>
          </a:blip>
          <a:srcRect b="20430" l="23086" r="23545" t="6186"/>
          <a:stretch/>
        </p:blipFill>
        <p:spPr>
          <a:xfrm rot="-960208">
            <a:off x="2579763" y="3012227"/>
            <a:ext cx="701364" cy="979487"/>
          </a:xfrm>
          <a:prstGeom prst="rect">
            <a:avLst/>
          </a:prstGeom>
          <a:noFill/>
          <a:ln>
            <a:noFill/>
          </a:ln>
        </p:spPr>
      </p:pic>
      <p:pic>
        <p:nvPicPr>
          <p:cNvPr id="128" name="Google Shape;128;p18"/>
          <p:cNvPicPr preferRelativeResize="0"/>
          <p:nvPr/>
        </p:nvPicPr>
        <p:blipFill rotWithShape="1">
          <a:blip r:embed="rId6">
            <a:alphaModFix/>
          </a:blip>
          <a:srcRect b="14646" l="0" r="0" t="0"/>
          <a:stretch/>
        </p:blipFill>
        <p:spPr>
          <a:xfrm>
            <a:off x="1044421" y="3012285"/>
            <a:ext cx="1126853" cy="9793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19"/>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sp>
        <p:nvSpPr>
          <p:cNvPr id="135" name="Google Shape;135;p19"/>
          <p:cNvSpPr/>
          <p:nvPr/>
        </p:nvSpPr>
        <p:spPr>
          <a:xfrm>
            <a:off x="311700" y="2062650"/>
            <a:ext cx="22464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pic>
        <p:nvPicPr>
          <p:cNvPr id="136" name="Google Shape;136;p19"/>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137" name="Google Shape;137;p19"/>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pic>
        <p:nvPicPr>
          <p:cNvPr id="138" name="Google Shape;138;p19"/>
          <p:cNvPicPr preferRelativeResize="0"/>
          <p:nvPr/>
        </p:nvPicPr>
        <p:blipFill>
          <a:blip r:embed="rId5">
            <a:alphaModFix/>
          </a:blip>
          <a:stretch>
            <a:fillRect/>
          </a:stretch>
        </p:blipFill>
        <p:spPr>
          <a:xfrm>
            <a:off x="4641825" y="863550"/>
            <a:ext cx="3371849" cy="3371849"/>
          </a:xfrm>
          <a:prstGeom prst="rect">
            <a:avLst/>
          </a:prstGeom>
          <a:noFill/>
          <a:ln>
            <a:noFill/>
          </a:ln>
        </p:spPr>
      </p:pic>
      <p:sp>
        <p:nvSpPr>
          <p:cNvPr id="139" name="Google Shape;139;p19"/>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solidFill>
                  <a:schemeClr val="lt1"/>
                </a:solidFill>
                <a:latin typeface="Roboto"/>
                <a:ea typeface="Roboto"/>
                <a:cs typeface="Roboto"/>
                <a:sym typeface="Roboto"/>
              </a:rPr>
              <a:t>Problems to solve</a:t>
            </a:r>
            <a:endParaRPr sz="2000">
              <a:solidFill>
                <a:schemeClr val="lt1"/>
              </a:solidFill>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Focus areas</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374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a:ea typeface="Roboto"/>
                <a:cs typeface="Roboto"/>
                <a:sym typeface="Roboto"/>
              </a:rPr>
              <a:t>Problems to solve</a:t>
            </a:r>
            <a:endParaRPr>
              <a:latin typeface="Roboto"/>
              <a:ea typeface="Roboto"/>
              <a:cs typeface="Roboto"/>
              <a:sym typeface="Roboto"/>
            </a:endParaRPr>
          </a:p>
        </p:txBody>
      </p:sp>
      <p:sp>
        <p:nvSpPr>
          <p:cNvPr id="145" name="Google Shape;145;p20"/>
          <p:cNvSpPr/>
          <p:nvPr/>
        </p:nvSpPr>
        <p:spPr>
          <a:xfrm>
            <a:off x="162800" y="1590325"/>
            <a:ext cx="2710800" cy="20043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latin typeface="Roboto"/>
                <a:ea typeface="Roboto"/>
                <a:cs typeface="Roboto"/>
                <a:sym typeface="Roboto"/>
              </a:rPr>
              <a:t>Recruiters</a:t>
            </a:r>
            <a:endParaRPr b="1" sz="18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Light"/>
              <a:ea typeface="Roboto Light"/>
              <a:cs typeface="Roboto Light"/>
              <a:sym typeface="Roboto Light"/>
            </a:endParaRPr>
          </a:p>
          <a:p>
            <a:pPr indent="-330200" lvl="0" marL="457200" rtl="0" algn="l">
              <a:lnSpc>
                <a:spcPct val="115000"/>
              </a:lnSpc>
              <a:spcBef>
                <a:spcPts val="0"/>
              </a:spcBef>
              <a:spcAft>
                <a:spcPts val="0"/>
              </a:spcAft>
              <a:buSzPts val="1600"/>
              <a:buFont typeface="Roboto Light"/>
              <a:buChar char="➔"/>
            </a:pPr>
            <a:r>
              <a:rPr lang="en" sz="1600">
                <a:latin typeface="Roboto Light"/>
                <a:ea typeface="Roboto Light"/>
                <a:cs typeface="Roboto Light"/>
                <a:sym typeface="Roboto Light"/>
              </a:rPr>
              <a:t>Difficulty finding right talent</a:t>
            </a:r>
            <a:endParaRPr sz="1600">
              <a:latin typeface="Roboto Light"/>
              <a:ea typeface="Roboto Light"/>
              <a:cs typeface="Roboto Light"/>
              <a:sym typeface="Roboto Light"/>
            </a:endParaRPr>
          </a:p>
          <a:p>
            <a:pPr indent="-330200" lvl="0" marL="457200" rtl="0" algn="l">
              <a:lnSpc>
                <a:spcPct val="115000"/>
              </a:lnSpc>
              <a:spcBef>
                <a:spcPts val="0"/>
              </a:spcBef>
              <a:spcAft>
                <a:spcPts val="0"/>
              </a:spcAft>
              <a:buSzPts val="1600"/>
              <a:buFont typeface="Roboto Light"/>
              <a:buChar char="➔"/>
            </a:pPr>
            <a:r>
              <a:rPr lang="en" sz="1600">
                <a:latin typeface="Roboto Light"/>
                <a:ea typeface="Roboto Light"/>
                <a:cs typeface="Roboto Light"/>
                <a:sym typeface="Roboto Light"/>
              </a:rPr>
              <a:t>Skills hard to assess</a:t>
            </a:r>
            <a:endParaRPr sz="1600">
              <a:latin typeface="Roboto Light"/>
              <a:ea typeface="Roboto Light"/>
              <a:cs typeface="Roboto Light"/>
              <a:sym typeface="Roboto Light"/>
            </a:endParaRPr>
          </a:p>
        </p:txBody>
      </p:sp>
      <p:pic>
        <p:nvPicPr>
          <p:cNvPr id="146" name="Google Shape;146;p20"/>
          <p:cNvPicPr preferRelativeResize="0"/>
          <p:nvPr/>
        </p:nvPicPr>
        <p:blipFill rotWithShape="1">
          <a:blip r:embed="rId3">
            <a:alphaModFix/>
          </a:blip>
          <a:srcRect b="17559" l="20050" r="17175" t="0"/>
          <a:stretch/>
        </p:blipFill>
        <p:spPr>
          <a:xfrm rot="2731114">
            <a:off x="6520021" y="3988699"/>
            <a:ext cx="804204" cy="1056141"/>
          </a:xfrm>
          <a:prstGeom prst="rect">
            <a:avLst/>
          </a:prstGeom>
          <a:noFill/>
          <a:ln>
            <a:noFill/>
          </a:ln>
        </p:spPr>
      </p:pic>
      <p:pic>
        <p:nvPicPr>
          <p:cNvPr id="147" name="Google Shape;147;p20"/>
          <p:cNvPicPr preferRelativeResize="0"/>
          <p:nvPr/>
        </p:nvPicPr>
        <p:blipFill rotWithShape="1">
          <a:blip r:embed="rId4">
            <a:alphaModFix/>
          </a:blip>
          <a:srcRect b="20430" l="23086" r="23545" t="6186"/>
          <a:stretch/>
        </p:blipFill>
        <p:spPr>
          <a:xfrm rot="-960208">
            <a:off x="1906376" y="3398665"/>
            <a:ext cx="701364" cy="979487"/>
          </a:xfrm>
          <a:prstGeom prst="rect">
            <a:avLst/>
          </a:prstGeom>
          <a:noFill/>
          <a:ln>
            <a:noFill/>
          </a:ln>
        </p:spPr>
      </p:pic>
      <p:pic>
        <p:nvPicPr>
          <p:cNvPr id="148" name="Google Shape;148;p20"/>
          <p:cNvPicPr preferRelativeResize="0"/>
          <p:nvPr/>
        </p:nvPicPr>
        <p:blipFill rotWithShape="1">
          <a:blip r:embed="rId5">
            <a:alphaModFix/>
          </a:blip>
          <a:srcRect b="14646" l="0" r="0" t="0"/>
          <a:stretch/>
        </p:blipFill>
        <p:spPr>
          <a:xfrm>
            <a:off x="5321646" y="365485"/>
            <a:ext cx="1126853" cy="979389"/>
          </a:xfrm>
          <a:prstGeom prst="rect">
            <a:avLst/>
          </a:prstGeom>
          <a:noFill/>
          <a:ln>
            <a:noFill/>
          </a:ln>
        </p:spPr>
      </p:pic>
      <p:sp>
        <p:nvSpPr>
          <p:cNvPr id="149" name="Google Shape;149;p20"/>
          <p:cNvSpPr/>
          <p:nvPr/>
        </p:nvSpPr>
        <p:spPr>
          <a:xfrm>
            <a:off x="3142150" y="1590325"/>
            <a:ext cx="2710800" cy="20043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Candidates</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Light"/>
              <a:ea typeface="Roboto Light"/>
              <a:cs typeface="Roboto Light"/>
              <a:sym typeface="Roboto Light"/>
            </a:endParaRPr>
          </a:p>
          <a:p>
            <a:pPr indent="-330200" lvl="0" marL="457200" rtl="0" algn="l">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Fighting bias</a:t>
            </a:r>
            <a:endParaRPr sz="1600">
              <a:solidFill>
                <a:schemeClr val="dk1"/>
              </a:solidFill>
              <a:latin typeface="Roboto Light"/>
              <a:ea typeface="Roboto Light"/>
              <a:cs typeface="Roboto Light"/>
              <a:sym typeface="Roboto Light"/>
            </a:endParaRPr>
          </a:p>
          <a:p>
            <a:pPr indent="-330200" lvl="0" marL="457200" rtl="0" algn="l">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Lacking experience in tech </a:t>
            </a:r>
            <a:endParaRPr sz="1600">
              <a:solidFill>
                <a:schemeClr val="dk1"/>
              </a:solidFill>
              <a:latin typeface="Roboto Light"/>
              <a:ea typeface="Roboto Light"/>
              <a:cs typeface="Roboto Light"/>
              <a:sym typeface="Roboto Light"/>
            </a:endParaRPr>
          </a:p>
        </p:txBody>
      </p:sp>
      <p:sp>
        <p:nvSpPr>
          <p:cNvPr id="150" name="Google Shape;150;p20"/>
          <p:cNvSpPr/>
          <p:nvPr/>
        </p:nvSpPr>
        <p:spPr>
          <a:xfrm>
            <a:off x="6121500" y="1590325"/>
            <a:ext cx="2710800" cy="2004300"/>
          </a:xfrm>
          <a:prstGeom prst="roundRect">
            <a:avLst>
              <a:gd fmla="val 16667" name="adj"/>
            </a:avLst>
          </a:prstGeom>
          <a:solidFill>
            <a:schemeClr val="lt1"/>
          </a:solidFill>
          <a:ln cap="flat" cmpd="sng" w="9525">
            <a:solidFill>
              <a:srgbClr val="03085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Associations</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Impact gap</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0" y="-74325"/>
            <a:ext cx="3850200" cy="524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1"/>
          <p:cNvSpPr/>
          <p:nvPr/>
        </p:nvSpPr>
        <p:spPr>
          <a:xfrm>
            <a:off x="287125" y="2566225"/>
            <a:ext cx="1947900" cy="327000"/>
          </a:xfrm>
          <a:prstGeom prst="roundRect">
            <a:avLst>
              <a:gd fmla="val 16667" name="adj"/>
            </a:avLst>
          </a:prstGeom>
          <a:solidFill>
            <a:srgbClr val="2F54EB"/>
          </a:solidFill>
          <a:ln cap="flat" cmpd="sng" w="9525">
            <a:solidFill>
              <a:srgbClr val="2F54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2F54EB"/>
              </a:highlight>
            </a:endParaRPr>
          </a:p>
        </p:txBody>
      </p:sp>
      <p:sp>
        <p:nvSpPr>
          <p:cNvPr id="157" name="Google Shape;157;p21"/>
          <p:cNvSpPr txBox="1"/>
          <p:nvPr>
            <p:ph type="title"/>
          </p:nvPr>
        </p:nvSpPr>
        <p:spPr>
          <a:xfrm>
            <a:off x="311700" y="3029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Agenda</a:t>
            </a:r>
            <a:endParaRPr>
              <a:latin typeface="Roboto"/>
              <a:ea typeface="Roboto"/>
              <a:cs typeface="Roboto"/>
              <a:sym typeface="Roboto"/>
            </a:endParaRPr>
          </a:p>
        </p:txBody>
      </p:sp>
      <p:pic>
        <p:nvPicPr>
          <p:cNvPr id="158" name="Google Shape;158;p21"/>
          <p:cNvPicPr preferRelativeResize="0"/>
          <p:nvPr/>
        </p:nvPicPr>
        <p:blipFill>
          <a:blip r:embed="rId3">
            <a:alphaModFix/>
          </a:blip>
          <a:stretch>
            <a:fillRect/>
          </a:stretch>
        </p:blipFill>
        <p:spPr>
          <a:xfrm>
            <a:off x="4641825" y="863550"/>
            <a:ext cx="3790950" cy="3371850"/>
          </a:xfrm>
          <a:prstGeom prst="rect">
            <a:avLst/>
          </a:prstGeom>
          <a:noFill/>
          <a:ln>
            <a:noFill/>
          </a:ln>
        </p:spPr>
      </p:pic>
      <p:pic>
        <p:nvPicPr>
          <p:cNvPr id="159" name="Google Shape;159;p21"/>
          <p:cNvPicPr preferRelativeResize="0"/>
          <p:nvPr/>
        </p:nvPicPr>
        <p:blipFill rotWithShape="1">
          <a:blip r:embed="rId4">
            <a:alphaModFix/>
          </a:blip>
          <a:srcRect b="5532" l="0" r="0" t="5523"/>
          <a:stretch/>
        </p:blipFill>
        <p:spPr>
          <a:xfrm>
            <a:off x="4641825" y="863550"/>
            <a:ext cx="3790949" cy="3371851"/>
          </a:xfrm>
          <a:prstGeom prst="rect">
            <a:avLst/>
          </a:prstGeom>
          <a:noFill/>
          <a:ln>
            <a:noFill/>
          </a:ln>
        </p:spPr>
      </p:pic>
      <p:pic>
        <p:nvPicPr>
          <p:cNvPr id="160" name="Google Shape;160;p21"/>
          <p:cNvPicPr preferRelativeResize="0"/>
          <p:nvPr/>
        </p:nvPicPr>
        <p:blipFill>
          <a:blip r:embed="rId5">
            <a:alphaModFix/>
          </a:blip>
          <a:stretch>
            <a:fillRect/>
          </a:stretch>
        </p:blipFill>
        <p:spPr>
          <a:xfrm>
            <a:off x="4873350" y="921175"/>
            <a:ext cx="3464552" cy="3464552"/>
          </a:xfrm>
          <a:prstGeom prst="rect">
            <a:avLst/>
          </a:prstGeom>
          <a:noFill/>
          <a:ln>
            <a:noFill/>
          </a:ln>
        </p:spPr>
      </p:pic>
      <p:sp>
        <p:nvSpPr>
          <p:cNvPr id="161" name="Google Shape;161;p21"/>
          <p:cNvSpPr txBox="1"/>
          <p:nvPr>
            <p:ph idx="1" type="body"/>
          </p:nvPr>
        </p:nvSpPr>
        <p:spPr>
          <a:xfrm>
            <a:off x="311700" y="1058600"/>
            <a:ext cx="2808000" cy="392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latin typeface="Roboto"/>
                <a:ea typeface="Roboto"/>
                <a:cs typeface="Roboto"/>
                <a:sym typeface="Roboto"/>
              </a:rPr>
              <a:t>Team </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Tech jobs in CH</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Problems to solve</a:t>
            </a:r>
            <a:endParaRPr sz="2000">
              <a:latin typeface="Roboto"/>
              <a:ea typeface="Roboto"/>
              <a:cs typeface="Roboto"/>
              <a:sym typeface="Roboto"/>
            </a:endParaRPr>
          </a:p>
          <a:p>
            <a:pPr indent="0" lvl="0" marL="0" rtl="0" algn="l">
              <a:spcBef>
                <a:spcPts val="1200"/>
              </a:spcBef>
              <a:spcAft>
                <a:spcPts val="0"/>
              </a:spcAft>
              <a:buNone/>
            </a:pPr>
            <a:r>
              <a:rPr lang="en" sz="2000">
                <a:solidFill>
                  <a:schemeClr val="lt1"/>
                </a:solidFill>
                <a:latin typeface="Roboto"/>
                <a:ea typeface="Roboto"/>
                <a:cs typeface="Roboto"/>
                <a:sym typeface="Roboto"/>
              </a:rPr>
              <a:t>Focus areas</a:t>
            </a:r>
            <a:endParaRPr sz="2000">
              <a:solidFill>
                <a:schemeClr val="lt1"/>
              </a:solidFill>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Demo</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Outcome</a:t>
            </a:r>
            <a:endParaRPr sz="2000">
              <a:latin typeface="Roboto"/>
              <a:ea typeface="Roboto"/>
              <a:cs typeface="Roboto"/>
              <a:sym typeface="Roboto"/>
            </a:endParaRPr>
          </a:p>
          <a:p>
            <a:pPr indent="0" lvl="0" marL="0" rtl="0" algn="l">
              <a:spcBef>
                <a:spcPts val="1200"/>
              </a:spcBef>
              <a:spcAft>
                <a:spcPts val="0"/>
              </a:spcAft>
              <a:buNone/>
            </a:pPr>
            <a:r>
              <a:rPr lang="en" sz="2000">
                <a:latin typeface="Roboto"/>
                <a:ea typeface="Roboto"/>
                <a:cs typeface="Roboto"/>
                <a:sym typeface="Roboto"/>
              </a:rPr>
              <a:t>Team learnings</a:t>
            </a:r>
            <a:endParaRPr sz="2000">
              <a:latin typeface="Roboto"/>
              <a:ea typeface="Roboto"/>
              <a:cs typeface="Roboto"/>
              <a:sym typeface="Roboto"/>
            </a:endParaRPr>
          </a:p>
          <a:p>
            <a:pPr indent="0" lvl="0" marL="0" rtl="0" algn="l">
              <a:spcBef>
                <a:spcPts val="1200"/>
              </a:spcBef>
              <a:spcAft>
                <a:spcPts val="1200"/>
              </a:spcAft>
              <a:buNone/>
            </a:pPr>
            <a:r>
              <a:rPr lang="en" sz="2000">
                <a:latin typeface="Roboto"/>
                <a:ea typeface="Roboto"/>
                <a:cs typeface="Roboto"/>
                <a:sym typeface="Roboto"/>
              </a:rPr>
              <a:t>Q&amp;A</a:t>
            </a:r>
            <a:endParaRPr sz="2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