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9" r:id="rId13"/>
    <p:sldId id="266" r:id="rId14"/>
    <p:sldId id="267" r:id="rId15"/>
  </p:sldIdLst>
  <p:sldSz cx="9144000" cy="6858000" type="screen4x3"/>
  <p:notesSz cx="6858000" cy="9144000"/>
  <p:embeddedFontLst>
    <p:embeddedFont>
      <p:font typeface="Abadi" panose="020B0604020104020204" pitchFamily="3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rbel" panose="020B0503020204020204" pitchFamily="34" charset="0"/>
      <p:regular r:id="rId22"/>
      <p:bold r:id="rId23"/>
      <p:italic r:id="rId24"/>
      <p:boldItalic r:id="rId25"/>
    </p:embeddedFont>
    <p:embeddedFont>
      <p:font typeface="Palatino Linotype" panose="02040502050505030304" pitchFamily="18" charset="0"/>
      <p:regular r:id="rId26"/>
      <p:bold r:id="rId27"/>
      <p:italic r:id="rId28"/>
      <p:boldItalic r:id="rId29"/>
    </p:embeddedFont>
    <p:embeddedFont>
      <p:font typeface="Trebuchet MS" panose="020B0603020202020204" pitchFamily="34" charset="0"/>
      <p:regular r:id="rId30"/>
      <p:bold r:id="rId31"/>
      <p:italic r:id="rId32"/>
      <p:boldItalic r:id="rId33"/>
    </p:embeddedFont>
    <p:embeddedFont>
      <p:font typeface="Wingdings 3" panose="05040102010807070707" pitchFamily="18" charset="2"/>
      <p:regular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80" autoAdjust="0"/>
  </p:normalViewPr>
  <p:slideViewPr>
    <p:cSldViewPr snapToGrid="0">
      <p:cViewPr varScale="1">
        <p:scale>
          <a:sx n="58" d="100"/>
          <a:sy n="58" d="100"/>
        </p:scale>
        <p:origin x="217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7352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 fontAlgn="base"/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-Python is a high-level, interpreted and general-purpose dynamic programming language. </a:t>
            </a:r>
          </a:p>
          <a:p>
            <a:pPr rtl="0" fontAlgn="base"/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-Its syntax is easy to understand and it focuses on code readability</a:t>
            </a:r>
          </a:p>
          <a:p>
            <a:pPr rtl="0" fontAlgn="base">
              <a:buFontTx/>
              <a:buChar char="-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 Python language has diversified application in the software development companies such as in gaming, web frameworks and applications, language development, prototyping, graphic design applications, etc.</a:t>
            </a:r>
          </a:p>
          <a:p>
            <a:pPr rtl="0" fontAlgn="base">
              <a:buFontTx/>
              <a:buChar char="-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large standard libraries that include the areas like string operations, Internet, web service tools, operating system interfaces and protocols.</a:t>
            </a:r>
          </a:p>
          <a:p>
            <a:pPr rtl="0" fontAlgn="base">
              <a:buFontTx/>
              <a:buChar char="-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Most of the highly used programming tasks are already scripted into it that limits the length of the codes to be written in Python.</a:t>
            </a:r>
          </a:p>
          <a:p>
            <a:pPr rtl="0" fontAlgn="base">
              <a:buFontTx/>
              <a:buChar char="-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Important libraries: pandas,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matplotlib,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scikit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requests,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nltk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BeautifulSoup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sympy</a:t>
            </a:r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rtl="0" fontAlgn="base">
              <a:buFontTx/>
              <a:buChar char="-"/>
            </a:pPr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 text editor is program that allows you to open, view, and edit plain text files. </a:t>
            </a:r>
            <a:endParaRPr dirty="0"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`import this`  will show The Zen of Python in the terminal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20 guidelines for the design of the Python language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- Hidden joke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4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004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988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631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07859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339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94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1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3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8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5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9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0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1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49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2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clibrary.org/lynd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1658640" y="1532465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rPr>
              <a:t>PYTHON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1658640" y="3178767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None/>
            </a:pPr>
            <a:r>
              <a:rPr lang="en-US" sz="44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rPr>
              <a:t>First Timer’s Night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230582" y="5921968"/>
            <a:ext cx="5126182" cy="46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latin typeface="Palatino Linotype"/>
                <a:ea typeface="Palatino Linotype"/>
                <a:cs typeface="Palatino Linotype"/>
                <a:sym typeface="Palatino Linotype"/>
              </a:rPr>
              <a:t>Women Who  Code – DC Chapter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Beginner Tips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idx="1"/>
          </p:nvPr>
        </p:nvSpPr>
        <p:spPr>
          <a:xfrm>
            <a:off x="431800" y="15240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55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Practice a lot</a:t>
            </a:r>
            <a:endParaRPr/>
          </a:p>
          <a:p>
            <a:pPr marL="273050" marR="0" lvl="0" indent="-25558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Understand the code (syntax, format, libraries, functions, classes, packages)</a:t>
            </a:r>
            <a:endParaRPr/>
          </a:p>
          <a:p>
            <a:pPr marL="273050" marR="0" lvl="0" indent="-25558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Start slow – its okay if you don’t get right away</a:t>
            </a:r>
            <a:endParaRPr/>
          </a:p>
          <a:p>
            <a:pPr marL="273050" marR="0" lvl="0" indent="-25558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Try to solve code issues on your own first then reach out</a:t>
            </a:r>
            <a:endParaRPr/>
          </a:p>
          <a:p>
            <a:pPr marL="273050" marR="0" lvl="0" indent="-25558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Help out your team mates – repetitive learning.</a:t>
            </a:r>
            <a:endParaRPr/>
          </a:p>
          <a:p>
            <a:pPr marL="273050" marR="0" lvl="0" indent="-25558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It will take time to develop your skill and tool set – Testing code, debugging techniques and using an Integrated Development Environment (IDE)</a:t>
            </a:r>
            <a:endParaRPr/>
          </a:p>
          <a:p>
            <a:pPr marL="273050" marR="0" lvl="0" indent="-1539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</a:pPr>
            <a:endParaRPr sz="2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3050" marR="0" lvl="0" indent="-1539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</a:pPr>
            <a:endParaRPr sz="2000" b="0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Using a function &amp; input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idx="1"/>
          </p:nvPr>
        </p:nvSpPr>
        <p:spPr>
          <a:xfrm>
            <a:off x="368300" y="1219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# save a new file as “greeting.py”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# this is a function definition 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def greeting(name): 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greet = 'Hello, ' + name + '!' 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print(greet) 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# input is a built-in function that takes input from a user's terminal 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# use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raw_input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if you use Python 2   -  MAC</a:t>
            </a:r>
            <a:endParaRPr sz="20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 = input('Please enter your name')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greeting(name)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print(“</a:t>
            </a:r>
            <a:r>
              <a:rPr lang="en-US" sz="2000" dirty="0">
                <a:solidFill>
                  <a:schemeClr val="dk1"/>
                </a:solidFill>
              </a:rPr>
              <a:t>done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.”)</a:t>
            </a:r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E847-85E2-47B6-85EA-39F56608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227A9-EE05-4F6A-9D2A-C4790D409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82436"/>
            <a:ext cx="6347714" cy="4558927"/>
          </a:xfrm>
        </p:spPr>
        <p:txBody>
          <a:bodyPr/>
          <a:lstStyle/>
          <a:p>
            <a:pPr fontAlgn="base"/>
            <a:r>
              <a:rPr lang="en-US" b="1" dirty="0"/>
              <a:t>Python library</a:t>
            </a:r>
            <a:r>
              <a:rPr lang="en-US" dirty="0"/>
              <a:t> is a collection of functions and methods that allows you to perform lots of actions without writing your own code. </a:t>
            </a:r>
          </a:p>
          <a:p>
            <a:pPr fontAlgn="base"/>
            <a:r>
              <a:rPr lang="en-US" dirty="0"/>
              <a:t>The kind of libraries you use depend on your use-case</a:t>
            </a:r>
          </a:p>
          <a:p>
            <a:r>
              <a:rPr lang="en-US" dirty="0"/>
              <a:t>Ex. Pandas:</a:t>
            </a:r>
          </a:p>
          <a:p>
            <a:pPr fontAlgn="base"/>
            <a:r>
              <a:rPr lang="en-US" dirty="0"/>
              <a:t>provides data structures of high-level and a wide variety of tools for analysis,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  <a:p>
            <a:pPr fontAlgn="base"/>
            <a:r>
              <a:rPr lang="en-US" dirty="0"/>
              <a:t>Pandas have many inbuilt methods for grouping, combining data, and filtering, as well as time-series functionality.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91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Python training resources</a:t>
            </a:r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6096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5603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16"/>
              <a:buFont typeface="Corbel"/>
              <a:buChar char="•"/>
            </a:pPr>
            <a:r>
              <a:rPr lang="en-US" sz="252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Coursera</a:t>
            </a:r>
            <a:endParaRPr/>
          </a:p>
          <a:p>
            <a:pPr marL="274320" marR="0" lvl="0" indent="-25603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16"/>
              <a:buFont typeface="Corbel"/>
              <a:buChar char="•"/>
            </a:pPr>
            <a:r>
              <a:rPr lang="en-US" sz="252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HackerRank</a:t>
            </a:r>
            <a:endParaRPr sz="252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8803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Corbel"/>
              <a:buChar char="•"/>
            </a:pPr>
            <a:r>
              <a:rPr lang="en-US" sz="2520">
                <a:solidFill>
                  <a:schemeClr val="dk1"/>
                </a:solidFill>
              </a:rPr>
              <a:t>Coderbyte</a:t>
            </a:r>
            <a:endParaRPr sz="2520">
              <a:solidFill>
                <a:schemeClr val="dk1"/>
              </a:solidFill>
            </a:endParaRPr>
          </a:p>
          <a:p>
            <a:pPr marL="274320" marR="0" lvl="0" indent="-28803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Corbel"/>
              <a:buChar char="•"/>
            </a:pPr>
            <a:r>
              <a:rPr lang="en-US" sz="2520">
                <a:solidFill>
                  <a:schemeClr val="dk1"/>
                </a:solidFill>
              </a:rPr>
              <a:t>DataCamp (Data Science)</a:t>
            </a:r>
            <a:endParaRPr sz="2520">
              <a:solidFill>
                <a:schemeClr val="dk1"/>
              </a:solidFill>
            </a:endParaRPr>
          </a:p>
          <a:p>
            <a:pPr marL="274320" marR="0" lvl="0" indent="-25603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16"/>
              <a:buFont typeface="Corbel"/>
              <a:buChar char="•"/>
            </a:pPr>
            <a:r>
              <a:rPr lang="en-US" sz="252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StackOverflow</a:t>
            </a:r>
            <a:endParaRPr sz="252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5603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16"/>
              <a:buFont typeface="Corbel"/>
              <a:buChar char="•"/>
            </a:pPr>
            <a:r>
              <a:rPr lang="en-US" sz="252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Slack</a:t>
            </a:r>
            <a:endParaRPr sz="2520" b="1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5603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16"/>
              <a:buFont typeface="Corbel"/>
              <a:buChar char="•"/>
            </a:pPr>
            <a:r>
              <a:rPr lang="en-US" sz="252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CodeCombat</a:t>
            </a:r>
            <a:endParaRPr sz="252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5603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16"/>
              <a:buFont typeface="Corbel"/>
              <a:buChar char="•"/>
            </a:pPr>
            <a:r>
              <a:rPr lang="en-US" sz="252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GitHub</a:t>
            </a:r>
            <a:endParaRPr/>
          </a:p>
          <a:p>
            <a:pPr marL="274320" marR="0" lvl="0" indent="-25603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16"/>
              <a:buFont typeface="Corbel"/>
              <a:buChar char="•"/>
            </a:pPr>
            <a:r>
              <a:rPr lang="en-US" sz="252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How to Think Like a Computer Scientist</a:t>
            </a:r>
            <a:endParaRPr/>
          </a:p>
          <a:p>
            <a:pPr marL="274320" marR="0" lvl="0" indent="-25603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16"/>
              <a:buFont typeface="Corbel"/>
              <a:buChar char="•"/>
            </a:pPr>
            <a:r>
              <a:rPr lang="en-US" sz="252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Learn Python the Hard Way</a:t>
            </a:r>
            <a:endParaRPr/>
          </a:p>
          <a:p>
            <a:pPr marL="18288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16"/>
              <a:buFont typeface="Corbel"/>
              <a:buNone/>
            </a:pPr>
            <a:endParaRPr sz="252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18491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Corbel"/>
              <a:buNone/>
            </a:pPr>
            <a:endParaRPr sz="1400" b="0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6570663" cy="104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Lynda.com via DC Library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idx="1"/>
          </p:nvPr>
        </p:nvSpPr>
        <p:spPr>
          <a:xfrm>
            <a:off x="609600" y="1447800"/>
            <a:ext cx="74041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365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000" b="0" i="0" u="sng" strike="noStrike" cap="non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http://www.dclibrary.org/lynda</a:t>
            </a:r>
            <a:endParaRPr sz="2000" b="0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71450" marR="0" lvl="0" indent="-1365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Who can get a library card for free?</a:t>
            </a:r>
            <a:endParaRPr/>
          </a:p>
          <a:p>
            <a:pPr marL="171450" marR="0" lvl="0" indent="-1365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Maryland</a:t>
            </a:r>
            <a:endParaRPr/>
          </a:p>
          <a:p>
            <a:pPr marL="171450" marR="0" lvl="0" indent="-1365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Montgomery, Prince George's</a:t>
            </a:r>
            <a:endParaRPr/>
          </a:p>
          <a:p>
            <a:pPr marL="171450" marR="0" lvl="0" indent="-1365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Virginia</a:t>
            </a:r>
            <a:endParaRPr/>
          </a:p>
          <a:p>
            <a:pPr marL="171450" marR="0" lvl="0" indent="-1365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Fairfax, Loudoun, Arlington, Prince William, Falls Church, Alexandria, Frederick</a:t>
            </a:r>
            <a:endParaRPr/>
          </a:p>
          <a:p>
            <a:pPr marL="171450" marR="0" lvl="0" indent="-1365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Non-residents - $20 a year</a:t>
            </a:r>
            <a:endParaRPr/>
          </a:p>
          <a:p>
            <a:pPr marL="171450" marR="0" lvl="0" indent="-1365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19 Python courses and 600+ video tutorials complete with data files to do lessons.</a:t>
            </a:r>
            <a:endParaRPr/>
          </a:p>
          <a:p>
            <a:pPr marL="171450" marR="0" lvl="0" indent="-349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</a:pPr>
            <a:endParaRPr sz="2000" b="0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71450" marR="0" lvl="0" indent="-349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</a:pPr>
            <a:endParaRPr sz="2000" b="0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We are Women Who Code!</a:t>
            </a:r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idx="1"/>
          </p:nvPr>
        </p:nvSpPr>
        <p:spPr>
          <a:xfrm>
            <a:off x="2286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55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Women Who Code 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WWCode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) is global non-profit dedicated to inspiring women to excel in technology careers. We work to support this generation in being and becoming leaders and role models in the tech industry.</a:t>
            </a:r>
            <a:endParaRPr sz="2000" dirty="0"/>
          </a:p>
          <a:p>
            <a:pPr marL="273050" marR="0" lvl="0" indent="-25558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We are the DC Chapter!</a:t>
            </a:r>
            <a:endParaRPr sz="2000" dirty="0"/>
          </a:p>
          <a:p>
            <a:pPr marL="273050" marR="0" lvl="0" indent="-25558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Volunteer / Donate</a:t>
            </a:r>
            <a:endParaRPr sz="2000" dirty="0"/>
          </a:p>
          <a:p>
            <a:pPr marL="273050" marR="0" lvl="0" indent="-25558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Visit our Meetup site</a:t>
            </a:r>
            <a:endParaRPr sz="2000" dirty="0"/>
          </a:p>
          <a:p>
            <a:pPr marL="273050" marR="0" lvl="0" indent="-25558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Python Beginners: 1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Wednesday of the Month; Python Hack Night: 3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Wednesday of the month</a:t>
            </a:r>
          </a:p>
          <a:p>
            <a:pPr marL="273050" marR="0" lvl="0" indent="-25558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endParaRPr lang="en-US" sz="2400" dirty="0">
              <a:solidFill>
                <a:schemeClr val="dk1"/>
              </a:solidFill>
              <a:latin typeface="Corbel"/>
              <a:sym typeface="Corbel"/>
            </a:endParaRPr>
          </a:p>
          <a:p>
            <a:pPr marL="273050" lvl="0" indent="-255587">
              <a:lnSpc>
                <a:spcPct val="90000"/>
              </a:lnSpc>
              <a:buSzPts val="1600"/>
              <a:buFont typeface="Corbel"/>
              <a:buChar char="•"/>
            </a:pPr>
            <a:r>
              <a:rPr lang="en-US" sz="3600" dirty="0"/>
              <a:t>http://bit.ly/PYTHONWWCD</a:t>
            </a:r>
            <a:endParaRPr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What is Python?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idx="1"/>
          </p:nvPr>
        </p:nvSpPr>
        <p:spPr>
          <a:xfrm>
            <a:off x="3048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55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badi" panose="020B0604020202020204" pitchFamily="34" charset="0"/>
                <a:ea typeface="Corbel"/>
                <a:cs typeface="Corbel"/>
                <a:sym typeface="Corbel"/>
              </a:rPr>
              <a:t>Powerful scripting language that offers simplicity and flexibility</a:t>
            </a:r>
            <a:endParaRPr sz="2400" dirty="0">
              <a:latin typeface="Abadi" panose="020B0604020202020204" pitchFamily="34" charset="0"/>
            </a:endParaRPr>
          </a:p>
          <a:p>
            <a:pPr marL="273050" marR="0" lvl="0" indent="-25558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badi" panose="020B0604020202020204" pitchFamily="34" charset="0"/>
                <a:ea typeface="Corbel"/>
                <a:cs typeface="Corbel"/>
                <a:sym typeface="Corbel"/>
              </a:rPr>
              <a:t>Easy to learn syntax</a:t>
            </a:r>
            <a:endParaRPr sz="2400" dirty="0">
              <a:latin typeface="Abadi" panose="020B0604020202020204" pitchFamily="34" charset="0"/>
            </a:endParaRPr>
          </a:p>
          <a:p>
            <a:pPr marL="273050" marR="0" lvl="0" indent="-25558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badi" panose="020B0604020202020204" pitchFamily="34" charset="0"/>
                <a:ea typeface="Corbel"/>
                <a:cs typeface="Corbel"/>
                <a:sym typeface="Corbel"/>
              </a:rPr>
              <a:t>Has a large family of libraries</a:t>
            </a:r>
          </a:p>
          <a:p>
            <a:pPr marL="273050" marR="0" lvl="0" indent="-25558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badi" panose="020B0604020202020204" pitchFamily="34" charset="0"/>
                <a:ea typeface="Corbel"/>
                <a:cs typeface="Corbel"/>
                <a:sym typeface="Corbel"/>
              </a:rPr>
              <a:t>The Python community provides a variety of tools for common applications.</a:t>
            </a:r>
            <a:endParaRPr sz="2400" dirty="0">
              <a:latin typeface="Abadi" panose="020B0604020202020204" pitchFamily="34" charset="0"/>
            </a:endParaRPr>
          </a:p>
          <a:p>
            <a:pPr marL="273050" lvl="0" indent="-255587">
              <a:lnSpc>
                <a:spcPct val="90000"/>
              </a:lnSpc>
              <a:buSzPts val="1600"/>
              <a:buFont typeface="Corbel"/>
              <a:buChar char="•"/>
            </a:pPr>
            <a:r>
              <a:rPr lang="en-US" sz="2400" dirty="0">
                <a:latin typeface="Abadi" panose="020B0604020202020204" pitchFamily="34" charset="0"/>
              </a:rPr>
              <a:t>Python language has diversified applications in the software development companies such as in gaming, web frameworks and applications, language development, prototyping, graphic design applications,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381000" y="9906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Tools You Need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idx="1"/>
          </p:nvPr>
        </p:nvSpPr>
        <p:spPr>
          <a:xfrm>
            <a:off x="457200" y="19050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55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Python interpreter –To run Python programs on PCs, Macs, and Linux machines</a:t>
            </a:r>
            <a:endParaRPr sz="2400" dirty="0"/>
          </a:p>
          <a:p>
            <a:pPr marL="273050" marR="0" lvl="0" indent="-1539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3050" marR="0" lvl="0" indent="-25558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Text Editor - Program to edit your code.</a:t>
            </a:r>
            <a:endParaRPr sz="2400" dirty="0"/>
          </a:p>
          <a:p>
            <a:pPr marL="1004888" marR="0" lvl="2" indent="-255588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Sublime Text, Atom,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TextWrangler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, </a:t>
            </a:r>
            <a:r>
              <a:rPr lang="en-US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Spyder to name a few</a:t>
            </a:r>
            <a:endParaRPr sz="1800" dirty="0"/>
          </a:p>
          <a:p>
            <a:pPr marL="273050" marR="0" lvl="0" indent="-1539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</a:pPr>
            <a:endParaRPr sz="2000" b="0" i="0" u="none" strike="noStrike" cap="none" dirty="0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 Python Check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idx="1"/>
          </p:nvPr>
        </p:nvSpPr>
        <p:spPr>
          <a:xfrm>
            <a:off x="1143000" y="1233054"/>
            <a:ext cx="6096000" cy="5243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5603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28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Check to see if you have Python already installed:</a:t>
            </a:r>
            <a:endParaRPr sz="24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5603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28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Windows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Open up a Command Prompt window.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Start &gt; Search &gt; type in "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cmd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" &gt; push 'Enter'</a:t>
            </a:r>
            <a:endParaRPr sz="2000" dirty="0"/>
          </a:p>
          <a:p>
            <a:pPr marL="274320" marR="0" lvl="0" indent="-25603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28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Mac: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Apple Button + Space &gt; type in "terminal" &gt; push Enter</a:t>
            </a:r>
            <a:endParaRPr sz="2000" dirty="0"/>
          </a:p>
          <a:p>
            <a:pPr marL="274320" marR="0" lvl="0" indent="-25603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28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Ubuntu 14.04: Ctrl + Alt + t</a:t>
            </a:r>
          </a:p>
          <a:p>
            <a:pPr marL="18288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28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5603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28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Corbel"/>
                <a:cs typeface="Corbel"/>
                <a:sym typeface="Corbel"/>
              </a:rPr>
              <a:t>In the command prompt, type python and push Enter. </a:t>
            </a:r>
          </a:p>
          <a:p>
            <a:pPr marL="18288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28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Corbel"/>
                <a:cs typeface="Corbel"/>
                <a:sym typeface="Wingdings" panose="05000000000000000000" pitchFamily="2" charset="2"/>
              </a:rPr>
              <a:t>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Corbel"/>
                <a:cs typeface="Corbel"/>
                <a:sym typeface="Corbel"/>
              </a:rPr>
              <a:t>If a different prompt (“&gt;&gt;&gt;”) shows up then you already have Python installed.</a:t>
            </a:r>
          </a:p>
          <a:p>
            <a:pPr marL="18288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28"/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dk1"/>
                </a:solidFill>
                <a:latin typeface="+mj-lt"/>
                <a:sym typeface="Corbel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Check version installed by: python --version</a:t>
            </a:r>
            <a:endParaRPr dirty="0">
              <a:latin typeface="+mj-lt"/>
            </a:endParaRPr>
          </a:p>
          <a:p>
            <a:pPr marL="274320" marR="0" lvl="0" indent="-16205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Corbel"/>
              <a:buNone/>
            </a:pPr>
            <a:endParaRPr sz="1850" b="0" i="0" u="none" strike="noStrike" cap="none" dirty="0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381000" y="5334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Install Python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idx="1"/>
          </p:nvPr>
        </p:nvSpPr>
        <p:spPr>
          <a:xfrm>
            <a:off x="609600" y="1447800"/>
            <a:ext cx="71628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55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Download Python</a:t>
            </a:r>
            <a:endParaRPr sz="2000" dirty="0"/>
          </a:p>
          <a:p>
            <a:pPr marL="639763" marR="0" lvl="1" indent="-153987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639763" marR="0" lvl="1" indent="-255587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Install Python to the default location (assuming you're running Windows, C:\Python35)</a:t>
            </a:r>
            <a:endParaRPr sz="24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639763" marR="0" lvl="1" indent="-153987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639763" marR="0" lvl="1" indent="-255587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number after Python should match the version you’re downloading.</a:t>
            </a:r>
            <a:endParaRPr sz="1800" dirty="0"/>
          </a:p>
          <a:p>
            <a:pPr marL="639763" marR="0" lvl="1" indent="-255587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Download the latest version available, unless you have a preference for a specific version.</a:t>
            </a:r>
            <a:endParaRPr sz="24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504175" y="3664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Setting Environment Var for Python – Windows – for using the command line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idx="1"/>
          </p:nvPr>
        </p:nvSpPr>
        <p:spPr>
          <a:xfrm>
            <a:off x="342900" y="1421700"/>
            <a:ext cx="8458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5603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When the installation is complete, on your computer navigate: My Computer &gt; [System] Properties &gt; Advanced [System Settings] &gt; Environment Variables </a:t>
            </a:r>
            <a:endParaRPr dirty="0"/>
          </a:p>
          <a:p>
            <a:pPr marL="274320" marR="0" lvl="0" indent="-25603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Under System Variables scroll down until you find the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Variable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called path. </a:t>
            </a:r>
            <a:endParaRPr dirty="0"/>
          </a:p>
          <a:p>
            <a:pPr marL="274320" marR="0" lvl="0" indent="-25603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Push the edit button and add ;C:\Python35; to the end of the variable value field. </a:t>
            </a:r>
            <a:endParaRPr dirty="0"/>
          </a:p>
          <a:p>
            <a:pPr marL="274320" marR="0" lvl="0" indent="-25603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Note: This list is semicolon-separated. It will look like: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a;b;c;d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; and you are just adding another item. </a:t>
            </a:r>
            <a:endParaRPr dirty="0"/>
          </a:p>
          <a:p>
            <a:pPr marL="274320" marR="0" lvl="0" indent="-25603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Exit out of all Command Prompt windows</a:t>
            </a:r>
            <a:endParaRPr dirty="0"/>
          </a:p>
          <a:p>
            <a:pPr marL="274320" marR="0" lvl="0" indent="-25603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Open a new one (Start &gt; Search &gt; "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cmd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" &gt; Enter)</a:t>
            </a:r>
            <a:endParaRPr dirty="0"/>
          </a:p>
          <a:p>
            <a:pPr marL="274320" marR="0" lvl="0" indent="-25603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Type python then push Enter.</a:t>
            </a:r>
            <a:endParaRPr dirty="0"/>
          </a:p>
          <a:p>
            <a:pPr marL="274320" marR="0" lvl="0" indent="-25603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Python shell appears</a:t>
            </a:r>
            <a:endParaRPr dirty="0"/>
          </a:p>
          <a:p>
            <a:pPr marL="18288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5603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</a:pPr>
            <a:r>
              <a:rPr lang="en-US" sz="2400" b="1" i="0" u="none" strike="noStrike" cap="none" dirty="0">
                <a:solidFill>
                  <a:schemeClr val="tx2"/>
                </a:solidFill>
                <a:latin typeface="Corbel"/>
                <a:ea typeface="Corbel"/>
                <a:cs typeface="Corbel"/>
                <a:sym typeface="Corbel"/>
              </a:rPr>
              <a:t>Let’s try now a simple Python command!</a:t>
            </a:r>
            <a:endParaRPr sz="2400" b="1" dirty="0">
              <a:solidFill>
                <a:schemeClr val="tx2"/>
              </a:solidFill>
            </a:endParaRPr>
          </a:p>
          <a:p>
            <a:pPr marL="18288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en-US" sz="3200" b="1" i="1" u="none" strike="noStrike" cap="none" dirty="0">
                <a:solidFill>
                  <a:schemeClr val="tx2"/>
                </a:solidFill>
                <a:latin typeface="Corbel"/>
                <a:ea typeface="Corbel"/>
                <a:cs typeface="Corbel"/>
                <a:sym typeface="Corbel"/>
              </a:rPr>
              <a:t>&gt;&gt;&gt; </a:t>
            </a:r>
            <a:r>
              <a:rPr lang="en-US" sz="3200" b="1" i="0" u="none" strike="noStrike" cap="none" dirty="0">
                <a:solidFill>
                  <a:schemeClr val="tx2"/>
                </a:solidFill>
                <a:latin typeface="Corbel"/>
                <a:ea typeface="Corbel"/>
                <a:cs typeface="Corbel"/>
                <a:sym typeface="Corbel"/>
              </a:rPr>
              <a:t>import this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287050" y="17535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First Program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idx="1"/>
          </p:nvPr>
        </p:nvSpPr>
        <p:spPr>
          <a:xfrm>
            <a:off x="287050" y="1089750"/>
            <a:ext cx="8001000" cy="42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5603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Corbe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Open a Text Editor and type:</a:t>
            </a:r>
            <a:endParaRPr/>
          </a:p>
          <a:p>
            <a:pPr marL="274320" marR="0" lvl="0" indent="-16205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Corbel"/>
              <a:buNone/>
            </a:pPr>
            <a:endParaRPr sz="185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# this is your first note!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# please open a file and name it “hello_world.py”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# now write in your file the following line: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print('Hello, world!')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None/>
            </a:pPr>
            <a:endParaRPr sz="185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5603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Corbe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Save the file as hello_world.py to the Desktop.</a:t>
            </a:r>
            <a:endParaRPr sz="185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5603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Corbe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Open your terminal or cmd console, and run cd Desktop to navigate to your Desktop directory</a:t>
            </a:r>
            <a:endParaRPr/>
          </a:p>
          <a:p>
            <a:pPr marL="274320" marR="0" lvl="0" indent="-16205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Corbel"/>
              <a:buNone/>
            </a:pPr>
            <a:endParaRPr sz="1850" b="0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641033" marR="0" lvl="1" indent="-256032" algn="l" rtl="0">
              <a:lnSpc>
                <a:spcPct val="8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Corbel"/>
              <a:buChar char="•"/>
            </a:pPr>
            <a:r>
              <a:rPr lang="en-US" sz="1665" b="0" i="0" u="none" strike="noStrike" cap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For Mac </a:t>
            </a:r>
            <a:r>
              <a:rPr lang="en-US" sz="166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and Linux, type python hello_world.py into the terminal. </a:t>
            </a:r>
            <a:endParaRPr/>
          </a:p>
          <a:p>
            <a:pPr marL="641033" marR="0" lvl="1" indent="-256032" algn="l" rtl="0">
              <a:lnSpc>
                <a:spcPct val="8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Corbel"/>
              <a:buChar char="•"/>
            </a:pPr>
            <a:r>
              <a:rPr lang="en-US" sz="1665" b="0" i="0" u="none" strike="noStrike" cap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On Windows</a:t>
            </a:r>
            <a:r>
              <a:rPr lang="en-US" sz="166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, just type hello_world.py. Press enter to run your program</a:t>
            </a:r>
            <a:endParaRPr/>
          </a:p>
          <a:p>
            <a:pPr marL="641033" marR="0" lvl="1" indent="-171450" algn="l" rtl="0">
              <a:lnSpc>
                <a:spcPct val="8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Corbel"/>
              <a:buNone/>
            </a:pPr>
            <a:endParaRPr sz="1665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5603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Corbe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words "Hello, world!" should be displayed in your console.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CBEB-521C-45AA-A54B-9A07B876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Prog#2: Mathematical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89369-3C2B-44F5-A8B9-B88C46AFA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- python can do numerical operations too. </a:t>
            </a:r>
          </a:p>
          <a:p>
            <a:r>
              <a:rPr lang="en-US" dirty="0">
                <a:solidFill>
                  <a:schemeClr val="tx1"/>
                </a:solidFill>
              </a:rPr>
              <a:t>- in a new file type:</a:t>
            </a:r>
          </a:p>
          <a:p>
            <a:r>
              <a:rPr lang="en-US" dirty="0">
                <a:solidFill>
                  <a:schemeClr val="tx1"/>
                </a:solidFill>
              </a:rPr>
              <a:t>print(5*2)</a:t>
            </a:r>
          </a:p>
          <a:p>
            <a:r>
              <a:rPr lang="en-US" dirty="0">
                <a:solidFill>
                  <a:schemeClr val="tx1"/>
                </a:solidFill>
              </a:rPr>
              <a:t>Save as sum.py on the desktop.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Open a terminal window and navigate to the desktop using cd desktop</a:t>
            </a:r>
          </a:p>
          <a:p>
            <a:r>
              <a:rPr lang="en-US" dirty="0">
                <a:solidFill>
                  <a:schemeClr val="tx1"/>
                </a:solidFill>
              </a:rPr>
              <a:t>Type python to open interpreter</a:t>
            </a:r>
          </a:p>
          <a:p>
            <a:r>
              <a:rPr lang="en-US" dirty="0">
                <a:solidFill>
                  <a:schemeClr val="tx1"/>
                </a:solidFill>
              </a:rPr>
              <a:t>Type python sum.py</a:t>
            </a:r>
          </a:p>
          <a:p>
            <a:r>
              <a:rPr lang="en-US" dirty="0">
                <a:solidFill>
                  <a:schemeClr val="tx1"/>
                </a:solidFill>
              </a:rPr>
              <a:t>You will see 10 displayed on your terminal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2383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941</Words>
  <Application>Microsoft Office PowerPoint</Application>
  <PresentationFormat>On-screen Show (4:3)</PresentationFormat>
  <Paragraphs>134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Wingdings 3</vt:lpstr>
      <vt:lpstr>Arial</vt:lpstr>
      <vt:lpstr>Noto Sans Symbols</vt:lpstr>
      <vt:lpstr>Calibri</vt:lpstr>
      <vt:lpstr>Corbel</vt:lpstr>
      <vt:lpstr>Palatino Linotype</vt:lpstr>
      <vt:lpstr>Trebuchet MS</vt:lpstr>
      <vt:lpstr>Abadi</vt:lpstr>
      <vt:lpstr>Facet</vt:lpstr>
      <vt:lpstr>PYTHON</vt:lpstr>
      <vt:lpstr>We are Women Who Code!</vt:lpstr>
      <vt:lpstr>What is Python?</vt:lpstr>
      <vt:lpstr>Tools You Need</vt:lpstr>
      <vt:lpstr> Python Check</vt:lpstr>
      <vt:lpstr>Install Python</vt:lpstr>
      <vt:lpstr>Setting Environment Var for Python – Windows – for using the command line</vt:lpstr>
      <vt:lpstr>First Program</vt:lpstr>
      <vt:lpstr>Prog#2: Mathematical operations</vt:lpstr>
      <vt:lpstr>Beginner Tips</vt:lpstr>
      <vt:lpstr>Using a function &amp; input</vt:lpstr>
      <vt:lpstr>Libraries:</vt:lpstr>
      <vt:lpstr>Python training resources</vt:lpstr>
      <vt:lpstr>Lynda.com via DC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Monica Puerto</cp:lastModifiedBy>
  <cp:revision>9</cp:revision>
  <dcterms:modified xsi:type="dcterms:W3CDTF">2019-08-07T14:08:45Z</dcterms:modified>
</cp:coreProperties>
</file>