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68" r:id="rId3"/>
    <p:sldId id="259" r:id="rId4"/>
    <p:sldId id="269" r:id="rId5"/>
    <p:sldId id="272" r:id="rId6"/>
    <p:sldId id="273" r:id="rId7"/>
    <p:sldId id="274" r:id="rId8"/>
    <p:sldId id="262" r:id="rId9"/>
    <p:sldId id="263" r:id="rId10"/>
    <p:sldId id="264" r:id="rId11"/>
    <p:sldId id="271" r:id="rId12"/>
    <p:sldId id="265"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Noto Sans" panose="020B0502040504020204" pitchFamily="34" charset="0"/>
      <p:regular r:id="rId23"/>
      <p:bold r:id="rId24"/>
      <p:italic r:id="rId25"/>
      <p:boldItalic r:id="rId26"/>
    </p:embeddedFont>
    <p:embeddedFont>
      <p:font typeface="Raleway" pitchFamily="2" charset="77"/>
      <p:regular r:id="rId27"/>
      <p:bold r:id="rId28"/>
      <p:italic r:id="rId29"/>
      <p:boldItalic r:id="rId30"/>
    </p:embeddedFont>
    <p:embeddedFont>
      <p:font typeface="Raleway ExtraBold" panose="020F0502020204030204" pitchFamily="34" charset="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3447" autoAdjust="0"/>
  </p:normalViewPr>
  <p:slideViewPr>
    <p:cSldViewPr snapToGrid="0">
      <p:cViewPr varScale="1">
        <p:scale>
          <a:sx n="171" d="100"/>
          <a:sy n="171" d="100"/>
        </p:scale>
        <p:origin x="43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docs.google.com/forms/d/e/1FAIpQLSdo2EyYGh29EMMcGumClY9xv1FZHfoYqT4Vqzfmt0dicBGUaA/viewform" TargetMode="External"/><Relationship Id="rId2" Type="http://schemas.openxmlformats.org/officeDocument/2006/relationships/hyperlink" Target="https://docs.google.com/forms/d/e/1FAIpQLScEpoJRgZ1Uh5AsURYmfiS6tUOao924pGPGFqgrNYE_FJZJTQ/viewform?vc=0&amp;c=0&amp;w=1&amp;flr=0" TargetMode="External"/><Relationship Id="rId1" Type="http://schemas.openxmlformats.org/officeDocument/2006/relationships/hyperlink" Target="https://github.com/WomenWhoCode/WWCode-London/tree/main/resources/mock-interview-behavioral"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github.com/WomenWhoCode/WWCode-London/tree/main/resources/mock-interview-behavioral" TargetMode="External"/><Relationship Id="rId2" Type="http://schemas.openxmlformats.org/officeDocument/2006/relationships/hyperlink" Target="https://docs.google.com/forms/d/e/1FAIpQLSdo2EyYGh29EMMcGumClY9xv1FZHfoYqT4Vqzfmt0dicBGUaA/viewform" TargetMode="External"/><Relationship Id="rId1" Type="http://schemas.openxmlformats.org/officeDocument/2006/relationships/hyperlink" Target="https://docs.google.com/forms/d/e/1FAIpQLScEpoJRgZ1Uh5AsURYmfiS6tUOao924pGPGFqgrNYE_FJZJTQ/viewform?vc=0&amp;c=0&amp;w=1&amp;flr=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1E462-A76C-4F78-AB6A-C3CC7FB62B99}" type="doc">
      <dgm:prSet loTypeId="urn:microsoft.com/office/officeart/2005/8/layout/process4" loCatId="list" qsTypeId="urn:microsoft.com/office/officeart/2005/8/quickstyle/3d3" qsCatId="3D" csTypeId="urn:microsoft.com/office/officeart/2005/8/colors/accent1_2" csCatId="accent1" phldr="1"/>
      <dgm:spPr/>
      <dgm:t>
        <a:bodyPr/>
        <a:lstStyle/>
        <a:p>
          <a:endParaRPr lang="en-GB"/>
        </a:p>
      </dgm:t>
    </dgm:pt>
    <dgm:pt modelId="{A438FEED-0672-480B-8122-5B5C695B238A}">
      <dgm:prSet phldrT="[Text]"/>
      <dgm:spPr>
        <a:solidFill>
          <a:srgbClr val="007A7C"/>
        </a:solidFill>
      </dgm:spPr>
      <dgm:t>
        <a:bodyPr/>
        <a:lstStyle/>
        <a:p>
          <a:r>
            <a:rPr lang="en-GB" b="1" dirty="0"/>
            <a:t>Join the </a:t>
          </a:r>
          <a:r>
            <a:rPr lang="en-GB" b="1" dirty="0" err="1"/>
            <a:t>WWCode</a:t>
          </a:r>
          <a:r>
            <a:rPr lang="en-GB" b="1" dirty="0"/>
            <a:t> London #mock_interviews slack channel</a:t>
          </a:r>
        </a:p>
      </dgm:t>
    </dgm:pt>
    <dgm:pt modelId="{81A5DC0C-7116-49C6-B73B-808A47394C93}" type="parTrans" cxnId="{26FE862C-86A2-4E66-A565-A5EA7C8308D8}">
      <dgm:prSet/>
      <dgm:spPr/>
      <dgm:t>
        <a:bodyPr/>
        <a:lstStyle/>
        <a:p>
          <a:endParaRPr lang="en-GB"/>
        </a:p>
      </dgm:t>
    </dgm:pt>
    <dgm:pt modelId="{9F6E7067-5B1F-49BC-A824-9F22C4A9AA91}" type="sibTrans" cxnId="{26FE862C-86A2-4E66-A565-A5EA7C8308D8}">
      <dgm:prSet/>
      <dgm:spPr/>
      <dgm:t>
        <a:bodyPr/>
        <a:lstStyle/>
        <a:p>
          <a:endParaRPr lang="en-GB"/>
        </a:p>
      </dgm:t>
    </dgm:pt>
    <dgm:pt modelId="{33E4C5A0-3353-4621-ADE4-8CB97463789E}">
      <dgm:prSet phldrT="[Text]"/>
      <dgm:spPr>
        <a:solidFill>
          <a:schemeClr val="accent6">
            <a:lumMod val="75000"/>
            <a:alpha val="90000"/>
          </a:schemeClr>
        </a:solidFill>
      </dgm:spPr>
      <dgm:t>
        <a:bodyPr/>
        <a:lstStyle/>
        <a:p>
          <a:r>
            <a:rPr lang="en-GB" dirty="0"/>
            <a:t>Join slack channel</a:t>
          </a:r>
        </a:p>
      </dgm:t>
    </dgm:pt>
    <dgm:pt modelId="{05C0BFD4-3EB4-429E-8BAD-F2269340A7D2}" type="parTrans" cxnId="{FCFCC407-82B3-4EA4-ADCD-E187B9BBF41A}">
      <dgm:prSet/>
      <dgm:spPr/>
      <dgm:t>
        <a:bodyPr/>
        <a:lstStyle/>
        <a:p>
          <a:endParaRPr lang="en-GB"/>
        </a:p>
      </dgm:t>
    </dgm:pt>
    <dgm:pt modelId="{67628079-0EA3-44DB-B90A-66587B7418CA}" type="sibTrans" cxnId="{FCFCC407-82B3-4EA4-ADCD-E187B9BBF41A}">
      <dgm:prSet/>
      <dgm:spPr/>
      <dgm:t>
        <a:bodyPr/>
        <a:lstStyle/>
        <a:p>
          <a:endParaRPr lang="en-GB"/>
        </a:p>
      </dgm:t>
    </dgm:pt>
    <dgm:pt modelId="{53B0E8AC-D21C-46C5-8C4B-AE14CD3DF793}">
      <dgm:prSet phldrT="[Text]"/>
      <dgm:spPr>
        <a:solidFill>
          <a:schemeClr val="accent4">
            <a:lumMod val="75000"/>
            <a:alpha val="90000"/>
          </a:schemeClr>
        </a:solidFill>
      </dgm:spPr>
      <dgm:t>
        <a:bodyPr/>
        <a:lstStyle/>
        <a:p>
          <a:r>
            <a:rPr lang="en-GB" dirty="0"/>
            <a:t>Join slack channel</a:t>
          </a:r>
        </a:p>
      </dgm:t>
    </dgm:pt>
    <dgm:pt modelId="{46D4C8B1-3D53-448A-8427-B67FC39F597B}" type="parTrans" cxnId="{3A33F3DE-5FA4-47CF-AD19-8B54B16C9193}">
      <dgm:prSet/>
      <dgm:spPr/>
      <dgm:t>
        <a:bodyPr/>
        <a:lstStyle/>
        <a:p>
          <a:endParaRPr lang="en-GB"/>
        </a:p>
      </dgm:t>
    </dgm:pt>
    <dgm:pt modelId="{4152F9B6-90EC-4DB1-BC0C-8DB3ACF97D44}" type="sibTrans" cxnId="{3A33F3DE-5FA4-47CF-AD19-8B54B16C9193}">
      <dgm:prSet/>
      <dgm:spPr/>
      <dgm:t>
        <a:bodyPr/>
        <a:lstStyle/>
        <a:p>
          <a:endParaRPr lang="en-GB"/>
        </a:p>
      </dgm:t>
    </dgm:pt>
    <dgm:pt modelId="{2F3B77CD-DF63-4F97-9AD6-CF7CB2DACC32}">
      <dgm:prSet phldrT="[Text]"/>
      <dgm:spPr>
        <a:solidFill>
          <a:srgbClr val="007A7C"/>
        </a:solidFill>
      </dgm:spPr>
      <dgm:t>
        <a:bodyPr/>
        <a:lstStyle/>
        <a:p>
          <a:r>
            <a:rPr lang="en-GB" b="1" dirty="0"/>
            <a:t>Request Interview</a:t>
          </a:r>
        </a:p>
      </dgm:t>
    </dgm:pt>
    <dgm:pt modelId="{60173595-AF85-4FDA-A867-A2AA30B20341}" type="parTrans" cxnId="{CE87D193-B32B-452A-821E-F3D380ABC41F}">
      <dgm:prSet/>
      <dgm:spPr/>
      <dgm:t>
        <a:bodyPr/>
        <a:lstStyle/>
        <a:p>
          <a:endParaRPr lang="en-GB"/>
        </a:p>
      </dgm:t>
    </dgm:pt>
    <dgm:pt modelId="{87BB6D62-CDA7-4E32-8F19-333592CD0EF3}" type="sibTrans" cxnId="{CE87D193-B32B-452A-821E-F3D380ABC41F}">
      <dgm:prSet/>
      <dgm:spPr/>
      <dgm:t>
        <a:bodyPr/>
        <a:lstStyle/>
        <a:p>
          <a:endParaRPr lang="en-GB"/>
        </a:p>
      </dgm:t>
    </dgm:pt>
    <dgm:pt modelId="{B9C1DBA7-4731-4D5F-91BD-476DA4992545}">
      <dgm:prSet phldrT="[Text]"/>
      <dgm:spPr>
        <a:solidFill>
          <a:schemeClr val="accent6">
            <a:lumMod val="75000"/>
            <a:alpha val="90000"/>
          </a:schemeClr>
        </a:solidFill>
      </dgm:spPr>
      <dgm:t>
        <a:bodyPr/>
        <a:lstStyle/>
        <a:p>
          <a:r>
            <a:rPr lang="en-GB" dirty="0"/>
            <a:t>Send a message in the slack channel providing required details </a:t>
          </a:r>
        </a:p>
      </dgm:t>
    </dgm:pt>
    <dgm:pt modelId="{ACF646B2-59A1-4A4D-A965-CC865B8C1D18}" type="parTrans" cxnId="{CCE49F1D-A9C6-483C-B94A-875D32413548}">
      <dgm:prSet/>
      <dgm:spPr/>
      <dgm:t>
        <a:bodyPr/>
        <a:lstStyle/>
        <a:p>
          <a:endParaRPr lang="en-GB"/>
        </a:p>
      </dgm:t>
    </dgm:pt>
    <dgm:pt modelId="{9C6AEB1D-03C0-4364-AC3F-4165EA233584}" type="sibTrans" cxnId="{CCE49F1D-A9C6-483C-B94A-875D32413548}">
      <dgm:prSet/>
      <dgm:spPr/>
      <dgm:t>
        <a:bodyPr/>
        <a:lstStyle/>
        <a:p>
          <a:endParaRPr lang="en-GB"/>
        </a:p>
      </dgm:t>
    </dgm:pt>
    <dgm:pt modelId="{916E9C5E-A9A7-4E6E-9661-4C8719F851C7}">
      <dgm:prSet phldrT="[Text]"/>
      <dgm:spPr>
        <a:solidFill>
          <a:srgbClr val="007A7C"/>
        </a:solidFill>
      </dgm:spPr>
      <dgm:t>
        <a:bodyPr/>
        <a:lstStyle/>
        <a:p>
          <a:r>
            <a:rPr lang="en-GB" b="1" dirty="0"/>
            <a:t>Accept Interview Request</a:t>
          </a:r>
        </a:p>
      </dgm:t>
    </dgm:pt>
    <dgm:pt modelId="{0470E205-3EDF-4491-B980-9E3B5FDAEFA5}" type="parTrans" cxnId="{315361F4-CDB5-4D70-B6E7-81C8CF90F81F}">
      <dgm:prSet/>
      <dgm:spPr/>
      <dgm:t>
        <a:bodyPr/>
        <a:lstStyle/>
        <a:p>
          <a:endParaRPr lang="en-GB"/>
        </a:p>
      </dgm:t>
    </dgm:pt>
    <dgm:pt modelId="{0AA0903F-5843-4B79-80DD-506480F4C4F8}" type="sibTrans" cxnId="{315361F4-CDB5-4D70-B6E7-81C8CF90F81F}">
      <dgm:prSet/>
      <dgm:spPr/>
      <dgm:t>
        <a:bodyPr/>
        <a:lstStyle/>
        <a:p>
          <a:endParaRPr lang="en-GB"/>
        </a:p>
      </dgm:t>
    </dgm:pt>
    <dgm:pt modelId="{9DE08C74-4EDB-4B6F-8EC0-4AE1680BF240}">
      <dgm:prSet phldrT="[Text]"/>
      <dgm:spPr>
        <a:solidFill>
          <a:schemeClr val="accent6">
            <a:lumMod val="75000"/>
            <a:alpha val="90000"/>
          </a:schemeClr>
        </a:solidFill>
      </dgm:spPr>
      <dgm:t>
        <a:bodyPr/>
        <a:lstStyle/>
        <a:p>
          <a:r>
            <a:rPr lang="en-GB" dirty="0"/>
            <a:t>Wait for the request to be confirmed by a interviewer</a:t>
          </a:r>
        </a:p>
      </dgm:t>
    </dgm:pt>
    <dgm:pt modelId="{3B1B5A99-C356-479F-BF1B-D75E6C1AE47A}" type="parTrans" cxnId="{A76BF26A-568D-40CA-986A-B45D1735312B}">
      <dgm:prSet/>
      <dgm:spPr/>
      <dgm:t>
        <a:bodyPr/>
        <a:lstStyle/>
        <a:p>
          <a:endParaRPr lang="en-GB"/>
        </a:p>
      </dgm:t>
    </dgm:pt>
    <dgm:pt modelId="{E3C0FB40-44CC-47CA-BD66-2DF13688AA96}" type="sibTrans" cxnId="{A76BF26A-568D-40CA-986A-B45D1735312B}">
      <dgm:prSet/>
      <dgm:spPr/>
      <dgm:t>
        <a:bodyPr/>
        <a:lstStyle/>
        <a:p>
          <a:endParaRPr lang="en-GB"/>
        </a:p>
      </dgm:t>
    </dgm:pt>
    <dgm:pt modelId="{24925338-2C58-4D05-8326-331A8A651B79}">
      <dgm:prSet phldrT="[Text]"/>
      <dgm:spPr>
        <a:solidFill>
          <a:schemeClr val="accent4">
            <a:lumMod val="75000"/>
            <a:alpha val="90000"/>
          </a:schemeClr>
        </a:solidFill>
      </dgm:spPr>
      <dgm:t>
        <a:bodyPr/>
        <a:lstStyle/>
        <a:p>
          <a:r>
            <a:rPr lang="en-GB" dirty="0"/>
            <a:t>Accept request to conduct a mock interview</a:t>
          </a:r>
        </a:p>
      </dgm:t>
    </dgm:pt>
    <dgm:pt modelId="{974C6408-3788-4E2D-A37A-84B95A0CD1A5}" type="parTrans" cxnId="{2CFD1C9F-F9C0-41BF-88C4-E823C88392B3}">
      <dgm:prSet/>
      <dgm:spPr/>
      <dgm:t>
        <a:bodyPr/>
        <a:lstStyle/>
        <a:p>
          <a:endParaRPr lang="en-GB"/>
        </a:p>
      </dgm:t>
    </dgm:pt>
    <dgm:pt modelId="{A20F60DA-7290-46AF-852F-57B24323E176}" type="sibTrans" cxnId="{2CFD1C9F-F9C0-41BF-88C4-E823C88392B3}">
      <dgm:prSet/>
      <dgm:spPr/>
      <dgm:t>
        <a:bodyPr/>
        <a:lstStyle/>
        <a:p>
          <a:endParaRPr lang="en-GB"/>
        </a:p>
      </dgm:t>
    </dgm:pt>
    <dgm:pt modelId="{A88B76DC-29A3-4A66-B0DB-64079CED0D2F}">
      <dgm:prSet phldrT="[Text]"/>
      <dgm:spPr>
        <a:solidFill>
          <a:srgbClr val="007A7C"/>
        </a:solidFill>
      </dgm:spPr>
      <dgm:t>
        <a:bodyPr/>
        <a:lstStyle/>
        <a:p>
          <a:r>
            <a:rPr lang="en-GB" b="1" dirty="0"/>
            <a:t>Prepare for the Interview</a:t>
          </a:r>
        </a:p>
      </dgm:t>
    </dgm:pt>
    <dgm:pt modelId="{815D7068-568E-46FC-BA0F-3321620B00EF}" type="parTrans" cxnId="{798A782B-39FC-4261-BAE6-19CBCCC80806}">
      <dgm:prSet/>
      <dgm:spPr/>
      <dgm:t>
        <a:bodyPr/>
        <a:lstStyle/>
        <a:p>
          <a:endParaRPr lang="en-GB"/>
        </a:p>
      </dgm:t>
    </dgm:pt>
    <dgm:pt modelId="{BB9F32B8-AC5A-4BD8-A30A-8D9C1995642B}" type="sibTrans" cxnId="{798A782B-39FC-4261-BAE6-19CBCCC80806}">
      <dgm:prSet/>
      <dgm:spPr/>
      <dgm:t>
        <a:bodyPr/>
        <a:lstStyle/>
        <a:p>
          <a:endParaRPr lang="en-GB"/>
        </a:p>
      </dgm:t>
    </dgm:pt>
    <dgm:pt modelId="{11F7CF17-C260-49C7-9B82-A26B35847478}">
      <dgm:prSet phldrT="[Text]"/>
      <dgm:spPr>
        <a:solidFill>
          <a:srgbClr val="007A7C"/>
        </a:solidFill>
      </dgm:spPr>
      <dgm:t>
        <a:bodyPr/>
        <a:lstStyle/>
        <a:p>
          <a:r>
            <a:rPr lang="en-GB" b="1" dirty="0"/>
            <a:t>Attend Interview </a:t>
          </a:r>
        </a:p>
      </dgm:t>
    </dgm:pt>
    <dgm:pt modelId="{FDE5F51B-47C3-4447-B486-A53FE55D7E4E}" type="parTrans" cxnId="{CB08EC96-11BC-47AA-9C2A-4F08D4F99F2D}">
      <dgm:prSet/>
      <dgm:spPr/>
      <dgm:t>
        <a:bodyPr/>
        <a:lstStyle/>
        <a:p>
          <a:endParaRPr lang="en-GB"/>
        </a:p>
      </dgm:t>
    </dgm:pt>
    <dgm:pt modelId="{32EE9FA5-900D-4C86-975E-16E453F7FC5D}" type="sibTrans" cxnId="{CB08EC96-11BC-47AA-9C2A-4F08D4F99F2D}">
      <dgm:prSet/>
      <dgm:spPr/>
      <dgm:t>
        <a:bodyPr/>
        <a:lstStyle/>
        <a:p>
          <a:endParaRPr lang="en-GB"/>
        </a:p>
      </dgm:t>
    </dgm:pt>
    <dgm:pt modelId="{645270C0-E091-4509-9C42-CFB0E0A7E795}">
      <dgm:prSet phldrT="[Text]"/>
      <dgm:spPr>
        <a:solidFill>
          <a:srgbClr val="007A7C"/>
        </a:solidFill>
      </dgm:spPr>
      <dgm:t>
        <a:bodyPr/>
        <a:lstStyle/>
        <a:p>
          <a:r>
            <a:rPr lang="en-GB" b="1" dirty="0"/>
            <a:t>Feedback</a:t>
          </a:r>
        </a:p>
      </dgm:t>
    </dgm:pt>
    <dgm:pt modelId="{0593CB5F-1EA5-4C88-B22D-9D2F7D4D8196}" type="parTrans" cxnId="{F45F4AD0-289F-4A7D-BA69-691C5C868FB6}">
      <dgm:prSet/>
      <dgm:spPr/>
      <dgm:t>
        <a:bodyPr/>
        <a:lstStyle/>
        <a:p>
          <a:endParaRPr lang="en-GB"/>
        </a:p>
      </dgm:t>
    </dgm:pt>
    <dgm:pt modelId="{DA1A4DC6-7C4B-4778-BA0F-2876C0A62FFD}" type="sibTrans" cxnId="{F45F4AD0-289F-4A7D-BA69-691C5C868FB6}">
      <dgm:prSet/>
      <dgm:spPr/>
      <dgm:t>
        <a:bodyPr/>
        <a:lstStyle/>
        <a:p>
          <a:endParaRPr lang="en-GB"/>
        </a:p>
      </dgm:t>
    </dgm:pt>
    <dgm:pt modelId="{E9DD3D43-E1A6-4014-A95B-9C7F8D99D3F7}">
      <dgm:prSet phldrT="[Text]"/>
      <dgm:spPr>
        <a:solidFill>
          <a:schemeClr val="accent4">
            <a:lumMod val="75000"/>
            <a:alpha val="90000"/>
          </a:schemeClr>
        </a:solidFill>
      </dgm:spPr>
      <dgm:t>
        <a:bodyPr/>
        <a:lstStyle/>
        <a:p>
          <a:r>
            <a:rPr lang="en-GB" dirty="0"/>
            <a:t>Monitor slack channel for incoming requests</a:t>
          </a:r>
        </a:p>
      </dgm:t>
    </dgm:pt>
    <dgm:pt modelId="{3B0CDEB0-992E-41F9-8CB9-BDC2E465156D}" type="parTrans" cxnId="{23EC4701-5069-48D9-975F-675C57548380}">
      <dgm:prSet/>
      <dgm:spPr/>
      <dgm:t>
        <a:bodyPr/>
        <a:lstStyle/>
        <a:p>
          <a:endParaRPr lang="en-GB"/>
        </a:p>
      </dgm:t>
    </dgm:pt>
    <dgm:pt modelId="{767E4358-A04D-4DAB-A1F4-0178E455C64F}" type="sibTrans" cxnId="{23EC4701-5069-48D9-975F-675C57548380}">
      <dgm:prSet/>
      <dgm:spPr/>
      <dgm:t>
        <a:bodyPr/>
        <a:lstStyle/>
        <a:p>
          <a:endParaRPr lang="en-GB"/>
        </a:p>
      </dgm:t>
    </dgm:pt>
    <dgm:pt modelId="{90419130-06B2-4315-A757-A4C6AC6C0792}">
      <dgm:prSet phldrT="[Text]"/>
      <dgm:spPr>
        <a:solidFill>
          <a:srgbClr val="007A7C"/>
        </a:solidFill>
      </dgm:spPr>
      <dgm:t>
        <a:bodyPr/>
        <a:lstStyle/>
        <a:p>
          <a:r>
            <a:rPr lang="en-GB" b="1" dirty="0"/>
            <a:t>Schedule Interview</a:t>
          </a:r>
        </a:p>
      </dgm:t>
    </dgm:pt>
    <dgm:pt modelId="{3FCBB8CA-0453-4401-BB20-C86E11DE83E1}" type="parTrans" cxnId="{C18A1DE2-3F7F-4965-B642-654BA3A0312B}">
      <dgm:prSet/>
      <dgm:spPr/>
      <dgm:t>
        <a:bodyPr/>
        <a:lstStyle/>
        <a:p>
          <a:endParaRPr lang="en-GB"/>
        </a:p>
      </dgm:t>
    </dgm:pt>
    <dgm:pt modelId="{C43417C4-AF2F-4895-A6BF-8AA8C38BC776}" type="sibTrans" cxnId="{C18A1DE2-3F7F-4965-B642-654BA3A0312B}">
      <dgm:prSet/>
      <dgm:spPr/>
      <dgm:t>
        <a:bodyPr/>
        <a:lstStyle/>
        <a:p>
          <a:endParaRPr lang="en-GB"/>
        </a:p>
      </dgm:t>
    </dgm:pt>
    <dgm:pt modelId="{2CD44BEC-E950-451C-88B9-4039218B492F}">
      <dgm:prSet phldrT="[Text]"/>
      <dgm:spPr>
        <a:solidFill>
          <a:schemeClr val="accent6">
            <a:lumMod val="75000"/>
            <a:alpha val="90000"/>
          </a:schemeClr>
        </a:solidFill>
      </dgm:spPr>
      <dgm:t>
        <a:bodyPr/>
        <a:lstStyle/>
        <a:p>
          <a:r>
            <a:rPr lang="en-GB" dirty="0"/>
            <a:t>Check preferred time with interviewer and schedule a 30mins meeting</a:t>
          </a:r>
        </a:p>
      </dgm:t>
    </dgm:pt>
    <dgm:pt modelId="{CB0F1690-1CC5-4897-BD50-C5224993DF96}" type="parTrans" cxnId="{74583CFA-4144-4455-BC2F-925197730ACD}">
      <dgm:prSet/>
      <dgm:spPr/>
      <dgm:t>
        <a:bodyPr/>
        <a:lstStyle/>
        <a:p>
          <a:endParaRPr lang="en-GB"/>
        </a:p>
      </dgm:t>
    </dgm:pt>
    <dgm:pt modelId="{68F4FCC5-30F6-4F5C-B093-A8C06904B6EA}" type="sibTrans" cxnId="{74583CFA-4144-4455-BC2F-925197730ACD}">
      <dgm:prSet/>
      <dgm:spPr/>
      <dgm:t>
        <a:bodyPr/>
        <a:lstStyle/>
        <a:p>
          <a:endParaRPr lang="en-GB"/>
        </a:p>
      </dgm:t>
    </dgm:pt>
    <dgm:pt modelId="{42422397-F805-4824-92DC-76E102FF717A}">
      <dgm:prSet phldrT="[Text]"/>
      <dgm:spPr>
        <a:solidFill>
          <a:schemeClr val="accent4">
            <a:lumMod val="75000"/>
            <a:alpha val="90000"/>
          </a:schemeClr>
        </a:solidFill>
      </dgm:spPr>
      <dgm:t>
        <a:bodyPr/>
        <a:lstStyle/>
        <a:p>
          <a:r>
            <a:rPr lang="en-GB" dirty="0"/>
            <a:t>Wait for meeting invite and accept invitation</a:t>
          </a:r>
        </a:p>
      </dgm:t>
    </dgm:pt>
    <dgm:pt modelId="{EE5753EB-04ED-437E-80B5-D7C55238735F}" type="parTrans" cxnId="{0E51FEF4-ED92-4201-96E9-4334D19F21AD}">
      <dgm:prSet/>
      <dgm:spPr/>
      <dgm:t>
        <a:bodyPr/>
        <a:lstStyle/>
        <a:p>
          <a:endParaRPr lang="en-GB"/>
        </a:p>
      </dgm:t>
    </dgm:pt>
    <dgm:pt modelId="{4400BD38-BB67-4AE5-A986-4044C532D474}" type="sibTrans" cxnId="{0E51FEF4-ED92-4201-96E9-4334D19F21AD}">
      <dgm:prSet/>
      <dgm:spPr/>
      <dgm:t>
        <a:bodyPr/>
        <a:lstStyle/>
        <a:p>
          <a:endParaRPr lang="en-GB"/>
        </a:p>
      </dgm:t>
    </dgm:pt>
    <dgm:pt modelId="{7EF456A8-2DED-4083-96F4-E8E40E437F12}">
      <dgm:prSet phldrT="[Text]"/>
      <dgm:spPr>
        <a:solidFill>
          <a:schemeClr val="accent6">
            <a:lumMod val="75000"/>
            <a:alpha val="90000"/>
          </a:schemeClr>
        </a:solidFill>
      </dgm:spPr>
      <dgm:t>
        <a:bodyPr/>
        <a:lstStyle/>
        <a:p>
          <a:r>
            <a:rPr lang="en-GB" dirty="0">
              <a:hlinkClick xmlns:r="http://schemas.openxmlformats.org/officeDocument/2006/relationships" r:id="rId1"/>
            </a:rPr>
            <a:t>Resources for candidates</a:t>
          </a:r>
          <a:endParaRPr lang="en-GB" dirty="0"/>
        </a:p>
      </dgm:t>
    </dgm:pt>
    <dgm:pt modelId="{30998806-B3F6-4ADC-9E65-6E40EDCCBE1B}" type="parTrans" cxnId="{6632CA0B-5381-4130-B3E5-44AE5A6436AA}">
      <dgm:prSet/>
      <dgm:spPr/>
      <dgm:t>
        <a:bodyPr/>
        <a:lstStyle/>
        <a:p>
          <a:endParaRPr lang="en-GB"/>
        </a:p>
      </dgm:t>
    </dgm:pt>
    <dgm:pt modelId="{938ACF94-C95D-41E3-B66F-7AD55D879BFD}" type="sibTrans" cxnId="{6632CA0B-5381-4130-B3E5-44AE5A6436AA}">
      <dgm:prSet/>
      <dgm:spPr/>
      <dgm:t>
        <a:bodyPr/>
        <a:lstStyle/>
        <a:p>
          <a:endParaRPr lang="en-GB"/>
        </a:p>
      </dgm:t>
    </dgm:pt>
    <dgm:pt modelId="{678D860F-23DE-4811-A7D2-FD8807DFF5F6}">
      <dgm:prSet phldrT="[Text]"/>
      <dgm:spPr>
        <a:solidFill>
          <a:schemeClr val="accent4">
            <a:lumMod val="75000"/>
            <a:alpha val="90000"/>
          </a:schemeClr>
        </a:solidFill>
      </dgm:spPr>
      <dgm:t>
        <a:bodyPr/>
        <a:lstStyle/>
        <a:p>
          <a:r>
            <a:rPr lang="en-GB" dirty="0">
              <a:hlinkClick xmlns:r="http://schemas.openxmlformats.org/officeDocument/2006/relationships" r:id="rId1"/>
            </a:rPr>
            <a:t>Resources for interviewers</a:t>
          </a:r>
          <a:endParaRPr lang="en-GB" dirty="0"/>
        </a:p>
      </dgm:t>
    </dgm:pt>
    <dgm:pt modelId="{CE526D0F-D194-43DE-8CBD-7A0B9CF59DBF}" type="parTrans" cxnId="{C7D772FB-3DCA-4AB0-BCB2-DE19E9F1657E}">
      <dgm:prSet/>
      <dgm:spPr/>
      <dgm:t>
        <a:bodyPr/>
        <a:lstStyle/>
        <a:p>
          <a:endParaRPr lang="en-GB"/>
        </a:p>
      </dgm:t>
    </dgm:pt>
    <dgm:pt modelId="{F4A15938-7100-4A96-B8DF-C592296AC6FA}" type="sibTrans" cxnId="{C7D772FB-3DCA-4AB0-BCB2-DE19E9F1657E}">
      <dgm:prSet/>
      <dgm:spPr/>
      <dgm:t>
        <a:bodyPr/>
        <a:lstStyle/>
        <a:p>
          <a:endParaRPr lang="en-GB"/>
        </a:p>
      </dgm:t>
    </dgm:pt>
    <dgm:pt modelId="{97810A27-C701-4DBE-A488-BAD931766C3C}">
      <dgm:prSet phldrT="[Text]"/>
      <dgm:spPr>
        <a:solidFill>
          <a:schemeClr val="accent6">
            <a:lumMod val="75000"/>
            <a:alpha val="90000"/>
          </a:schemeClr>
        </a:solidFill>
      </dgm:spPr>
      <dgm:t>
        <a:bodyPr/>
        <a:lstStyle/>
        <a:p>
          <a:r>
            <a:rPr lang="en-GB" dirty="0"/>
            <a:t>Attend the interview</a:t>
          </a:r>
        </a:p>
      </dgm:t>
    </dgm:pt>
    <dgm:pt modelId="{1F61BD33-35EB-4420-A411-492EC78ABCF6}" type="parTrans" cxnId="{24F82C0A-C121-4D9D-9CFF-3398BED220C3}">
      <dgm:prSet/>
      <dgm:spPr/>
      <dgm:t>
        <a:bodyPr/>
        <a:lstStyle/>
        <a:p>
          <a:endParaRPr lang="en-GB"/>
        </a:p>
      </dgm:t>
    </dgm:pt>
    <dgm:pt modelId="{3C21BBA1-FADF-4BCF-B096-F7B701627971}" type="sibTrans" cxnId="{24F82C0A-C121-4D9D-9CFF-3398BED220C3}">
      <dgm:prSet/>
      <dgm:spPr/>
      <dgm:t>
        <a:bodyPr/>
        <a:lstStyle/>
        <a:p>
          <a:endParaRPr lang="en-GB"/>
        </a:p>
      </dgm:t>
    </dgm:pt>
    <dgm:pt modelId="{F656D51D-99E8-4543-836F-414BC0A66AD4}">
      <dgm:prSet phldrT="[Text]"/>
      <dgm:spPr>
        <a:solidFill>
          <a:schemeClr val="accent4">
            <a:lumMod val="75000"/>
            <a:alpha val="90000"/>
          </a:schemeClr>
        </a:solidFill>
      </dgm:spPr>
      <dgm:t>
        <a:bodyPr/>
        <a:lstStyle/>
        <a:p>
          <a:r>
            <a:rPr lang="en-GB" dirty="0"/>
            <a:t>Attend the interview</a:t>
          </a:r>
        </a:p>
      </dgm:t>
    </dgm:pt>
    <dgm:pt modelId="{4ACE71D5-6958-440A-B9B1-BD2234965A4D}" type="parTrans" cxnId="{4D7B8D6C-1C66-4451-AB15-6305D5DA05EC}">
      <dgm:prSet/>
      <dgm:spPr/>
      <dgm:t>
        <a:bodyPr/>
        <a:lstStyle/>
        <a:p>
          <a:endParaRPr lang="en-GB"/>
        </a:p>
      </dgm:t>
    </dgm:pt>
    <dgm:pt modelId="{29CEC9A4-9EB3-419C-9A94-9A8452085F94}" type="sibTrans" cxnId="{4D7B8D6C-1C66-4451-AB15-6305D5DA05EC}">
      <dgm:prSet/>
      <dgm:spPr/>
      <dgm:t>
        <a:bodyPr/>
        <a:lstStyle/>
        <a:p>
          <a:endParaRPr lang="en-GB"/>
        </a:p>
      </dgm:t>
    </dgm:pt>
    <dgm:pt modelId="{8DACC461-52D8-4A1E-A542-6CDE10258023}">
      <dgm:prSet phldrT="[Text]"/>
      <dgm:spPr>
        <a:solidFill>
          <a:schemeClr val="accent6">
            <a:lumMod val="75000"/>
            <a:alpha val="90000"/>
          </a:schemeClr>
        </a:solidFill>
      </dgm:spPr>
      <dgm:t>
        <a:bodyPr/>
        <a:lstStyle/>
        <a:p>
          <a:r>
            <a:rPr lang="en-GB" dirty="0">
              <a:hlinkClick xmlns:r="http://schemas.openxmlformats.org/officeDocument/2006/relationships" r:id="rId2"/>
            </a:rPr>
            <a:t>Complete Mock Behavioural interview feedback form</a:t>
          </a:r>
          <a:endParaRPr lang="en-GB" dirty="0"/>
        </a:p>
      </dgm:t>
    </dgm:pt>
    <dgm:pt modelId="{3CD2A4BB-71AD-474C-BE3A-92BF0D1114F0}" type="parTrans" cxnId="{36E04B5E-50C0-481E-B983-48CDDCA80857}">
      <dgm:prSet/>
      <dgm:spPr/>
      <dgm:t>
        <a:bodyPr/>
        <a:lstStyle/>
        <a:p>
          <a:endParaRPr lang="en-GB"/>
        </a:p>
      </dgm:t>
    </dgm:pt>
    <dgm:pt modelId="{85E157AF-0293-4C9B-810D-2E5B97755325}" type="sibTrans" cxnId="{36E04B5E-50C0-481E-B983-48CDDCA80857}">
      <dgm:prSet/>
      <dgm:spPr/>
      <dgm:t>
        <a:bodyPr/>
        <a:lstStyle/>
        <a:p>
          <a:endParaRPr lang="en-GB"/>
        </a:p>
      </dgm:t>
    </dgm:pt>
    <dgm:pt modelId="{6A28C261-EB4F-445F-A1A5-FC52BDCBB0F6}">
      <dgm:prSet phldrT="[Text]"/>
      <dgm:spPr>
        <a:solidFill>
          <a:schemeClr val="accent4">
            <a:lumMod val="75000"/>
            <a:alpha val="90000"/>
          </a:schemeClr>
        </a:solidFill>
      </dgm:spPr>
      <dgm:t>
        <a:bodyPr/>
        <a:lstStyle/>
        <a:p>
          <a:r>
            <a:rPr lang="en-GB" dirty="0">
              <a:hlinkClick xmlns:r="http://schemas.openxmlformats.org/officeDocument/2006/relationships" r:id="rId3"/>
            </a:rPr>
            <a:t>Complete Candidate Evaluation Feedback Form</a:t>
          </a:r>
          <a:endParaRPr lang="en-GB" dirty="0"/>
        </a:p>
      </dgm:t>
    </dgm:pt>
    <dgm:pt modelId="{F7DB81FD-416A-4214-A887-92152790E004}" type="parTrans" cxnId="{6BAE766A-7443-42B0-A0C7-65A442FAE2BA}">
      <dgm:prSet/>
      <dgm:spPr/>
      <dgm:t>
        <a:bodyPr/>
        <a:lstStyle/>
        <a:p>
          <a:endParaRPr lang="en-GB"/>
        </a:p>
      </dgm:t>
    </dgm:pt>
    <dgm:pt modelId="{1EB1C799-5890-4864-AC5C-65857E9DE229}" type="sibTrans" cxnId="{6BAE766A-7443-42B0-A0C7-65A442FAE2BA}">
      <dgm:prSet/>
      <dgm:spPr/>
      <dgm:t>
        <a:bodyPr/>
        <a:lstStyle/>
        <a:p>
          <a:endParaRPr lang="en-GB"/>
        </a:p>
      </dgm:t>
    </dgm:pt>
    <dgm:pt modelId="{C47D99B3-B1A1-41F8-BCA0-B5BF019CB986}" type="pres">
      <dgm:prSet presAssocID="{99B1E462-A76C-4F78-AB6A-C3CC7FB62B99}" presName="Name0" presStyleCnt="0">
        <dgm:presLayoutVars>
          <dgm:dir/>
          <dgm:animLvl val="lvl"/>
          <dgm:resizeHandles val="exact"/>
        </dgm:presLayoutVars>
      </dgm:prSet>
      <dgm:spPr/>
    </dgm:pt>
    <dgm:pt modelId="{75291A49-A35A-4B10-A555-C800631A1607}" type="pres">
      <dgm:prSet presAssocID="{645270C0-E091-4509-9C42-CFB0E0A7E795}" presName="boxAndChildren" presStyleCnt="0"/>
      <dgm:spPr/>
    </dgm:pt>
    <dgm:pt modelId="{285124F3-C5D5-4B7E-AFAA-979EE3319BD4}" type="pres">
      <dgm:prSet presAssocID="{645270C0-E091-4509-9C42-CFB0E0A7E795}" presName="parentTextBox" presStyleLbl="node1" presStyleIdx="0" presStyleCnt="7"/>
      <dgm:spPr/>
    </dgm:pt>
    <dgm:pt modelId="{165ECB64-9543-4B52-BD13-233D4E1AC46A}" type="pres">
      <dgm:prSet presAssocID="{645270C0-E091-4509-9C42-CFB0E0A7E795}" presName="entireBox" presStyleLbl="node1" presStyleIdx="0" presStyleCnt="7"/>
      <dgm:spPr/>
    </dgm:pt>
    <dgm:pt modelId="{3734D8AE-A79B-4A6B-8BBE-DED9CFA8A8C2}" type="pres">
      <dgm:prSet presAssocID="{645270C0-E091-4509-9C42-CFB0E0A7E795}" presName="descendantBox" presStyleCnt="0"/>
      <dgm:spPr/>
    </dgm:pt>
    <dgm:pt modelId="{D6BD3515-74EF-4F50-B4E6-8C2E51CA31D0}" type="pres">
      <dgm:prSet presAssocID="{8DACC461-52D8-4A1E-A542-6CDE10258023}" presName="childTextBox" presStyleLbl="fgAccFollowNode1" presStyleIdx="0" presStyleCnt="14">
        <dgm:presLayoutVars>
          <dgm:bulletEnabled val="1"/>
        </dgm:presLayoutVars>
      </dgm:prSet>
      <dgm:spPr/>
    </dgm:pt>
    <dgm:pt modelId="{312DAF48-41DA-4082-99F9-960D768E0E2D}" type="pres">
      <dgm:prSet presAssocID="{6A28C261-EB4F-445F-A1A5-FC52BDCBB0F6}" presName="childTextBox" presStyleLbl="fgAccFollowNode1" presStyleIdx="1" presStyleCnt="14">
        <dgm:presLayoutVars>
          <dgm:bulletEnabled val="1"/>
        </dgm:presLayoutVars>
      </dgm:prSet>
      <dgm:spPr/>
    </dgm:pt>
    <dgm:pt modelId="{D4A33EE6-9EB6-4DD7-BE63-5153F04343E7}" type="pres">
      <dgm:prSet presAssocID="{32EE9FA5-900D-4C86-975E-16E453F7FC5D}" presName="sp" presStyleCnt="0"/>
      <dgm:spPr/>
    </dgm:pt>
    <dgm:pt modelId="{895A51F9-340C-41DF-8367-B009E7A5D277}" type="pres">
      <dgm:prSet presAssocID="{11F7CF17-C260-49C7-9B82-A26B35847478}" presName="arrowAndChildren" presStyleCnt="0"/>
      <dgm:spPr/>
    </dgm:pt>
    <dgm:pt modelId="{3021CC49-9F79-47DD-9031-5DA854B0FB46}" type="pres">
      <dgm:prSet presAssocID="{11F7CF17-C260-49C7-9B82-A26B35847478}" presName="parentTextArrow" presStyleLbl="node1" presStyleIdx="0" presStyleCnt="7"/>
      <dgm:spPr/>
    </dgm:pt>
    <dgm:pt modelId="{35EC5895-6AE6-4574-A2DC-96765A57C7E4}" type="pres">
      <dgm:prSet presAssocID="{11F7CF17-C260-49C7-9B82-A26B35847478}" presName="arrow" presStyleLbl="node1" presStyleIdx="1" presStyleCnt="7"/>
      <dgm:spPr/>
    </dgm:pt>
    <dgm:pt modelId="{70B6C69E-9B94-48CF-8891-EC01BE7C62A4}" type="pres">
      <dgm:prSet presAssocID="{11F7CF17-C260-49C7-9B82-A26B35847478}" presName="descendantArrow" presStyleCnt="0"/>
      <dgm:spPr/>
    </dgm:pt>
    <dgm:pt modelId="{1F1C32CC-AE77-4BD3-8C60-55EB02CC12B0}" type="pres">
      <dgm:prSet presAssocID="{97810A27-C701-4DBE-A488-BAD931766C3C}" presName="childTextArrow" presStyleLbl="fgAccFollowNode1" presStyleIdx="2" presStyleCnt="14">
        <dgm:presLayoutVars>
          <dgm:bulletEnabled val="1"/>
        </dgm:presLayoutVars>
      </dgm:prSet>
      <dgm:spPr/>
    </dgm:pt>
    <dgm:pt modelId="{EC8F0144-F897-4065-A757-F037CF4A1716}" type="pres">
      <dgm:prSet presAssocID="{F656D51D-99E8-4543-836F-414BC0A66AD4}" presName="childTextArrow" presStyleLbl="fgAccFollowNode1" presStyleIdx="3" presStyleCnt="14">
        <dgm:presLayoutVars>
          <dgm:bulletEnabled val="1"/>
        </dgm:presLayoutVars>
      </dgm:prSet>
      <dgm:spPr/>
    </dgm:pt>
    <dgm:pt modelId="{41F06CB0-5948-4A0C-A5B7-9AF0BD2DD0D2}" type="pres">
      <dgm:prSet presAssocID="{BB9F32B8-AC5A-4BD8-A30A-8D9C1995642B}" presName="sp" presStyleCnt="0"/>
      <dgm:spPr/>
    </dgm:pt>
    <dgm:pt modelId="{F280E237-0CC2-47CD-9D29-7909DD8E66AA}" type="pres">
      <dgm:prSet presAssocID="{A88B76DC-29A3-4A66-B0DB-64079CED0D2F}" presName="arrowAndChildren" presStyleCnt="0"/>
      <dgm:spPr/>
    </dgm:pt>
    <dgm:pt modelId="{AD64DA4F-F35D-4ED4-AA62-1981BC0D0EE0}" type="pres">
      <dgm:prSet presAssocID="{A88B76DC-29A3-4A66-B0DB-64079CED0D2F}" presName="parentTextArrow" presStyleLbl="node1" presStyleIdx="1" presStyleCnt="7"/>
      <dgm:spPr/>
    </dgm:pt>
    <dgm:pt modelId="{C1D3DB85-3FC6-4239-B70A-FDC7F904C161}" type="pres">
      <dgm:prSet presAssocID="{A88B76DC-29A3-4A66-B0DB-64079CED0D2F}" presName="arrow" presStyleLbl="node1" presStyleIdx="2" presStyleCnt="7"/>
      <dgm:spPr/>
    </dgm:pt>
    <dgm:pt modelId="{FE47FBFB-FAE9-464E-A19E-EC7A97338546}" type="pres">
      <dgm:prSet presAssocID="{A88B76DC-29A3-4A66-B0DB-64079CED0D2F}" presName="descendantArrow" presStyleCnt="0"/>
      <dgm:spPr/>
    </dgm:pt>
    <dgm:pt modelId="{286F4AD4-5414-484D-AE98-D4F7145494C9}" type="pres">
      <dgm:prSet presAssocID="{7EF456A8-2DED-4083-96F4-E8E40E437F12}" presName="childTextArrow" presStyleLbl="fgAccFollowNode1" presStyleIdx="4" presStyleCnt="14">
        <dgm:presLayoutVars>
          <dgm:bulletEnabled val="1"/>
        </dgm:presLayoutVars>
      </dgm:prSet>
      <dgm:spPr/>
    </dgm:pt>
    <dgm:pt modelId="{821E29AE-82FC-45CF-8BF1-472B7538CA82}" type="pres">
      <dgm:prSet presAssocID="{678D860F-23DE-4811-A7D2-FD8807DFF5F6}" presName="childTextArrow" presStyleLbl="fgAccFollowNode1" presStyleIdx="5" presStyleCnt="14">
        <dgm:presLayoutVars>
          <dgm:bulletEnabled val="1"/>
        </dgm:presLayoutVars>
      </dgm:prSet>
      <dgm:spPr/>
    </dgm:pt>
    <dgm:pt modelId="{D79E63C7-B547-466E-84E3-7AF010A282EA}" type="pres">
      <dgm:prSet presAssocID="{C43417C4-AF2F-4895-A6BF-8AA8C38BC776}" presName="sp" presStyleCnt="0"/>
      <dgm:spPr/>
    </dgm:pt>
    <dgm:pt modelId="{AED9D0DE-881C-4AB2-8D78-248B2FF38A56}" type="pres">
      <dgm:prSet presAssocID="{90419130-06B2-4315-A757-A4C6AC6C0792}" presName="arrowAndChildren" presStyleCnt="0"/>
      <dgm:spPr/>
    </dgm:pt>
    <dgm:pt modelId="{5E93D1F3-6ACD-4912-B4EE-07672FC9F390}" type="pres">
      <dgm:prSet presAssocID="{90419130-06B2-4315-A757-A4C6AC6C0792}" presName="parentTextArrow" presStyleLbl="node1" presStyleIdx="2" presStyleCnt="7"/>
      <dgm:spPr/>
    </dgm:pt>
    <dgm:pt modelId="{C42C5766-81EF-4593-9C48-1CEF94A5D478}" type="pres">
      <dgm:prSet presAssocID="{90419130-06B2-4315-A757-A4C6AC6C0792}" presName="arrow" presStyleLbl="node1" presStyleIdx="3" presStyleCnt="7"/>
      <dgm:spPr/>
    </dgm:pt>
    <dgm:pt modelId="{4419AA40-14DD-45F8-A678-86549CD95D18}" type="pres">
      <dgm:prSet presAssocID="{90419130-06B2-4315-A757-A4C6AC6C0792}" presName="descendantArrow" presStyleCnt="0"/>
      <dgm:spPr/>
    </dgm:pt>
    <dgm:pt modelId="{017047C5-8A00-40AE-85CE-C99F4521BB6B}" type="pres">
      <dgm:prSet presAssocID="{2CD44BEC-E950-451C-88B9-4039218B492F}" presName="childTextArrow" presStyleLbl="fgAccFollowNode1" presStyleIdx="6" presStyleCnt="14">
        <dgm:presLayoutVars>
          <dgm:bulletEnabled val="1"/>
        </dgm:presLayoutVars>
      </dgm:prSet>
      <dgm:spPr/>
    </dgm:pt>
    <dgm:pt modelId="{5945F051-D6EA-4AE8-81B9-706159147FD2}" type="pres">
      <dgm:prSet presAssocID="{42422397-F805-4824-92DC-76E102FF717A}" presName="childTextArrow" presStyleLbl="fgAccFollowNode1" presStyleIdx="7" presStyleCnt="14">
        <dgm:presLayoutVars>
          <dgm:bulletEnabled val="1"/>
        </dgm:presLayoutVars>
      </dgm:prSet>
      <dgm:spPr/>
    </dgm:pt>
    <dgm:pt modelId="{224770CD-F11B-4A31-8DAD-FFE72A1D03E4}" type="pres">
      <dgm:prSet presAssocID="{0AA0903F-5843-4B79-80DD-506480F4C4F8}" presName="sp" presStyleCnt="0"/>
      <dgm:spPr/>
    </dgm:pt>
    <dgm:pt modelId="{467C22AC-935C-4DFE-A96E-1A491090D2B3}" type="pres">
      <dgm:prSet presAssocID="{916E9C5E-A9A7-4E6E-9661-4C8719F851C7}" presName="arrowAndChildren" presStyleCnt="0"/>
      <dgm:spPr/>
    </dgm:pt>
    <dgm:pt modelId="{7FCABCD3-9482-45FF-B39B-C861BF61BC07}" type="pres">
      <dgm:prSet presAssocID="{916E9C5E-A9A7-4E6E-9661-4C8719F851C7}" presName="parentTextArrow" presStyleLbl="node1" presStyleIdx="3" presStyleCnt="7"/>
      <dgm:spPr/>
    </dgm:pt>
    <dgm:pt modelId="{26CB0172-FA51-496A-B3E9-C4031AA0235D}" type="pres">
      <dgm:prSet presAssocID="{916E9C5E-A9A7-4E6E-9661-4C8719F851C7}" presName="arrow" presStyleLbl="node1" presStyleIdx="4" presStyleCnt="7"/>
      <dgm:spPr/>
    </dgm:pt>
    <dgm:pt modelId="{32BA1179-25BE-436B-8312-1ED3330D5799}" type="pres">
      <dgm:prSet presAssocID="{916E9C5E-A9A7-4E6E-9661-4C8719F851C7}" presName="descendantArrow" presStyleCnt="0"/>
      <dgm:spPr/>
    </dgm:pt>
    <dgm:pt modelId="{356ACB9E-1B59-401D-85AA-4EA058DB24FD}" type="pres">
      <dgm:prSet presAssocID="{9DE08C74-4EDB-4B6F-8EC0-4AE1680BF240}" presName="childTextArrow" presStyleLbl="fgAccFollowNode1" presStyleIdx="8" presStyleCnt="14">
        <dgm:presLayoutVars>
          <dgm:bulletEnabled val="1"/>
        </dgm:presLayoutVars>
      </dgm:prSet>
      <dgm:spPr/>
    </dgm:pt>
    <dgm:pt modelId="{FD5FCCF2-E897-43BB-92DA-69F5E0CC6F87}" type="pres">
      <dgm:prSet presAssocID="{24925338-2C58-4D05-8326-331A8A651B79}" presName="childTextArrow" presStyleLbl="fgAccFollowNode1" presStyleIdx="9" presStyleCnt="14">
        <dgm:presLayoutVars>
          <dgm:bulletEnabled val="1"/>
        </dgm:presLayoutVars>
      </dgm:prSet>
      <dgm:spPr/>
    </dgm:pt>
    <dgm:pt modelId="{3C3EA646-6C9F-4F04-B823-FF991E61B3CE}" type="pres">
      <dgm:prSet presAssocID="{87BB6D62-CDA7-4E32-8F19-333592CD0EF3}" presName="sp" presStyleCnt="0"/>
      <dgm:spPr/>
    </dgm:pt>
    <dgm:pt modelId="{2205E680-FD67-4833-AE33-40459357A253}" type="pres">
      <dgm:prSet presAssocID="{2F3B77CD-DF63-4F97-9AD6-CF7CB2DACC32}" presName="arrowAndChildren" presStyleCnt="0"/>
      <dgm:spPr/>
    </dgm:pt>
    <dgm:pt modelId="{DF3AA230-5C53-4932-BC8D-D8AE77FE59FA}" type="pres">
      <dgm:prSet presAssocID="{2F3B77CD-DF63-4F97-9AD6-CF7CB2DACC32}" presName="parentTextArrow" presStyleLbl="node1" presStyleIdx="4" presStyleCnt="7"/>
      <dgm:spPr/>
    </dgm:pt>
    <dgm:pt modelId="{183FB5AC-1197-4846-A001-44A41D46E171}" type="pres">
      <dgm:prSet presAssocID="{2F3B77CD-DF63-4F97-9AD6-CF7CB2DACC32}" presName="arrow" presStyleLbl="node1" presStyleIdx="5" presStyleCnt="7"/>
      <dgm:spPr/>
    </dgm:pt>
    <dgm:pt modelId="{8BE2F607-576F-40F9-B0A2-6A85F8E15146}" type="pres">
      <dgm:prSet presAssocID="{2F3B77CD-DF63-4F97-9AD6-CF7CB2DACC32}" presName="descendantArrow" presStyleCnt="0"/>
      <dgm:spPr/>
    </dgm:pt>
    <dgm:pt modelId="{366CBAF1-DD32-4E03-8055-B5E771D64A79}" type="pres">
      <dgm:prSet presAssocID="{B9C1DBA7-4731-4D5F-91BD-476DA4992545}" presName="childTextArrow" presStyleLbl="fgAccFollowNode1" presStyleIdx="10" presStyleCnt="14">
        <dgm:presLayoutVars>
          <dgm:bulletEnabled val="1"/>
        </dgm:presLayoutVars>
      </dgm:prSet>
      <dgm:spPr/>
    </dgm:pt>
    <dgm:pt modelId="{AE58EE2F-B2BB-4EDF-B95A-ECBAAD9C0D37}" type="pres">
      <dgm:prSet presAssocID="{E9DD3D43-E1A6-4014-A95B-9C7F8D99D3F7}" presName="childTextArrow" presStyleLbl="fgAccFollowNode1" presStyleIdx="11" presStyleCnt="14">
        <dgm:presLayoutVars>
          <dgm:bulletEnabled val="1"/>
        </dgm:presLayoutVars>
      </dgm:prSet>
      <dgm:spPr/>
    </dgm:pt>
    <dgm:pt modelId="{7F03ADAE-CF6D-449D-AEB7-7B11A72F1228}" type="pres">
      <dgm:prSet presAssocID="{9F6E7067-5B1F-49BC-A824-9F22C4A9AA91}" presName="sp" presStyleCnt="0"/>
      <dgm:spPr/>
    </dgm:pt>
    <dgm:pt modelId="{BBAD0591-BA6B-41B8-9E6F-2E9D57F9257A}" type="pres">
      <dgm:prSet presAssocID="{A438FEED-0672-480B-8122-5B5C695B238A}" presName="arrowAndChildren" presStyleCnt="0"/>
      <dgm:spPr/>
    </dgm:pt>
    <dgm:pt modelId="{65A271F3-2788-4086-8015-3239F0A6E8BC}" type="pres">
      <dgm:prSet presAssocID="{A438FEED-0672-480B-8122-5B5C695B238A}" presName="parentTextArrow" presStyleLbl="node1" presStyleIdx="5" presStyleCnt="7"/>
      <dgm:spPr/>
    </dgm:pt>
    <dgm:pt modelId="{9B9B9F40-D3D1-4AFF-B85C-40406EA1EE27}" type="pres">
      <dgm:prSet presAssocID="{A438FEED-0672-480B-8122-5B5C695B238A}" presName="arrow" presStyleLbl="node1" presStyleIdx="6" presStyleCnt="7"/>
      <dgm:spPr/>
    </dgm:pt>
    <dgm:pt modelId="{FF213997-81A4-4401-8989-7275C641AD67}" type="pres">
      <dgm:prSet presAssocID="{A438FEED-0672-480B-8122-5B5C695B238A}" presName="descendantArrow" presStyleCnt="0"/>
      <dgm:spPr/>
    </dgm:pt>
    <dgm:pt modelId="{5A04FC3D-376B-4246-BBB8-EF551FE8433C}" type="pres">
      <dgm:prSet presAssocID="{33E4C5A0-3353-4621-ADE4-8CB97463789E}" presName="childTextArrow" presStyleLbl="fgAccFollowNode1" presStyleIdx="12" presStyleCnt="14">
        <dgm:presLayoutVars>
          <dgm:bulletEnabled val="1"/>
        </dgm:presLayoutVars>
      </dgm:prSet>
      <dgm:spPr/>
    </dgm:pt>
    <dgm:pt modelId="{9CB0A18A-1DF4-4D63-BB61-C79854C917BA}" type="pres">
      <dgm:prSet presAssocID="{53B0E8AC-D21C-46C5-8C4B-AE14CD3DF793}" presName="childTextArrow" presStyleLbl="fgAccFollowNode1" presStyleIdx="13" presStyleCnt="14">
        <dgm:presLayoutVars>
          <dgm:bulletEnabled val="1"/>
        </dgm:presLayoutVars>
      </dgm:prSet>
      <dgm:spPr/>
    </dgm:pt>
  </dgm:ptLst>
  <dgm:cxnLst>
    <dgm:cxn modelId="{23EC4701-5069-48D9-975F-675C57548380}" srcId="{2F3B77CD-DF63-4F97-9AD6-CF7CB2DACC32}" destId="{E9DD3D43-E1A6-4014-A95B-9C7F8D99D3F7}" srcOrd="1" destOrd="0" parTransId="{3B0CDEB0-992E-41F9-8CB9-BDC2E465156D}" sibTransId="{767E4358-A04D-4DAB-A1F4-0178E455C64F}"/>
    <dgm:cxn modelId="{0655D201-40A7-47F5-840B-E1DEBD4449BD}" type="presOf" srcId="{42422397-F805-4824-92DC-76E102FF717A}" destId="{5945F051-D6EA-4AE8-81B9-706159147FD2}" srcOrd="0" destOrd="0" presId="urn:microsoft.com/office/officeart/2005/8/layout/process4"/>
    <dgm:cxn modelId="{FCFCC407-82B3-4EA4-ADCD-E187B9BBF41A}" srcId="{A438FEED-0672-480B-8122-5B5C695B238A}" destId="{33E4C5A0-3353-4621-ADE4-8CB97463789E}" srcOrd="0" destOrd="0" parTransId="{05C0BFD4-3EB4-429E-8BAD-F2269340A7D2}" sibTransId="{67628079-0EA3-44DB-B90A-66587B7418CA}"/>
    <dgm:cxn modelId="{201BAC08-3B56-4A64-A6A9-AF3DA4F7F2CC}" type="presOf" srcId="{90419130-06B2-4315-A757-A4C6AC6C0792}" destId="{C42C5766-81EF-4593-9C48-1CEF94A5D478}" srcOrd="1" destOrd="0" presId="urn:microsoft.com/office/officeart/2005/8/layout/process4"/>
    <dgm:cxn modelId="{24F82C0A-C121-4D9D-9CFF-3398BED220C3}" srcId="{11F7CF17-C260-49C7-9B82-A26B35847478}" destId="{97810A27-C701-4DBE-A488-BAD931766C3C}" srcOrd="0" destOrd="0" parTransId="{1F61BD33-35EB-4420-A411-492EC78ABCF6}" sibTransId="{3C21BBA1-FADF-4BCF-B096-F7B701627971}"/>
    <dgm:cxn modelId="{6632CA0B-5381-4130-B3E5-44AE5A6436AA}" srcId="{A88B76DC-29A3-4A66-B0DB-64079CED0D2F}" destId="{7EF456A8-2DED-4083-96F4-E8E40E437F12}" srcOrd="0" destOrd="0" parTransId="{30998806-B3F6-4ADC-9E65-6E40EDCCBE1B}" sibTransId="{938ACF94-C95D-41E3-B66F-7AD55D879BFD}"/>
    <dgm:cxn modelId="{AC6D520D-41E9-49EB-8ACB-147814F4F657}" type="presOf" srcId="{A88B76DC-29A3-4A66-B0DB-64079CED0D2F}" destId="{C1D3DB85-3FC6-4239-B70A-FDC7F904C161}" srcOrd="1" destOrd="0" presId="urn:microsoft.com/office/officeart/2005/8/layout/process4"/>
    <dgm:cxn modelId="{F26CCD0F-E7EF-4D9D-8BBE-0AA312EF82C2}" type="presOf" srcId="{645270C0-E091-4509-9C42-CFB0E0A7E795}" destId="{285124F3-C5D5-4B7E-AFAA-979EE3319BD4}" srcOrd="0" destOrd="0" presId="urn:microsoft.com/office/officeart/2005/8/layout/process4"/>
    <dgm:cxn modelId="{71CBC911-A335-4B9B-9067-50449529667D}" type="presOf" srcId="{7EF456A8-2DED-4083-96F4-E8E40E437F12}" destId="{286F4AD4-5414-484D-AE98-D4F7145494C9}" srcOrd="0" destOrd="0" presId="urn:microsoft.com/office/officeart/2005/8/layout/process4"/>
    <dgm:cxn modelId="{9107C414-7F21-4D0B-B19C-4F2827D4324F}" type="presOf" srcId="{2F3B77CD-DF63-4F97-9AD6-CF7CB2DACC32}" destId="{183FB5AC-1197-4846-A001-44A41D46E171}" srcOrd="1" destOrd="0" presId="urn:microsoft.com/office/officeart/2005/8/layout/process4"/>
    <dgm:cxn modelId="{CCE49F1D-A9C6-483C-B94A-875D32413548}" srcId="{2F3B77CD-DF63-4F97-9AD6-CF7CB2DACC32}" destId="{B9C1DBA7-4731-4D5F-91BD-476DA4992545}" srcOrd="0" destOrd="0" parTransId="{ACF646B2-59A1-4A4D-A965-CC865B8C1D18}" sibTransId="{9C6AEB1D-03C0-4364-AC3F-4165EA233584}"/>
    <dgm:cxn modelId="{798A782B-39FC-4261-BAE6-19CBCCC80806}" srcId="{99B1E462-A76C-4F78-AB6A-C3CC7FB62B99}" destId="{A88B76DC-29A3-4A66-B0DB-64079CED0D2F}" srcOrd="4" destOrd="0" parTransId="{815D7068-568E-46FC-BA0F-3321620B00EF}" sibTransId="{BB9F32B8-AC5A-4BD8-A30A-8D9C1995642B}"/>
    <dgm:cxn modelId="{26FE862C-86A2-4E66-A565-A5EA7C8308D8}" srcId="{99B1E462-A76C-4F78-AB6A-C3CC7FB62B99}" destId="{A438FEED-0672-480B-8122-5B5C695B238A}" srcOrd="0" destOrd="0" parTransId="{81A5DC0C-7116-49C6-B73B-808A47394C93}" sibTransId="{9F6E7067-5B1F-49BC-A824-9F22C4A9AA91}"/>
    <dgm:cxn modelId="{5F5C3C30-4CEB-4381-B55E-315AC82374DE}" type="presOf" srcId="{F656D51D-99E8-4543-836F-414BC0A66AD4}" destId="{EC8F0144-F897-4065-A757-F037CF4A1716}" srcOrd="0" destOrd="0" presId="urn:microsoft.com/office/officeart/2005/8/layout/process4"/>
    <dgm:cxn modelId="{D09E3E31-DD5B-4546-862E-8E65504EDF25}" type="presOf" srcId="{24925338-2C58-4D05-8326-331A8A651B79}" destId="{FD5FCCF2-E897-43BB-92DA-69F5E0CC6F87}" srcOrd="0" destOrd="0" presId="urn:microsoft.com/office/officeart/2005/8/layout/process4"/>
    <dgm:cxn modelId="{3D27B232-16BF-4DEA-BFBC-D431AF683052}" type="presOf" srcId="{2CD44BEC-E950-451C-88B9-4039218B492F}" destId="{017047C5-8A00-40AE-85CE-C99F4521BB6B}" srcOrd="0" destOrd="0" presId="urn:microsoft.com/office/officeart/2005/8/layout/process4"/>
    <dgm:cxn modelId="{1AB5DB35-D768-4971-BD6E-CF02AF13AB16}" type="presOf" srcId="{97810A27-C701-4DBE-A488-BAD931766C3C}" destId="{1F1C32CC-AE77-4BD3-8C60-55EB02CC12B0}" srcOrd="0" destOrd="0" presId="urn:microsoft.com/office/officeart/2005/8/layout/process4"/>
    <dgm:cxn modelId="{220FBC37-AC6C-4446-BAEE-4878B31744D7}" type="presOf" srcId="{A438FEED-0672-480B-8122-5B5C695B238A}" destId="{65A271F3-2788-4086-8015-3239F0A6E8BC}" srcOrd="0" destOrd="0" presId="urn:microsoft.com/office/officeart/2005/8/layout/process4"/>
    <dgm:cxn modelId="{27AC5B3C-7642-4F60-95F7-2DD3248AE98E}" type="presOf" srcId="{A88B76DC-29A3-4A66-B0DB-64079CED0D2F}" destId="{AD64DA4F-F35D-4ED4-AA62-1981BC0D0EE0}" srcOrd="0" destOrd="0" presId="urn:microsoft.com/office/officeart/2005/8/layout/process4"/>
    <dgm:cxn modelId="{D880D851-4369-417E-9CFD-6EC05B548410}" type="presOf" srcId="{8DACC461-52D8-4A1E-A542-6CDE10258023}" destId="{D6BD3515-74EF-4F50-B4E6-8C2E51CA31D0}" srcOrd="0" destOrd="0" presId="urn:microsoft.com/office/officeart/2005/8/layout/process4"/>
    <dgm:cxn modelId="{1BBD3D55-4932-45F4-951D-CCB9702D0758}" type="presOf" srcId="{11F7CF17-C260-49C7-9B82-A26B35847478}" destId="{35EC5895-6AE6-4574-A2DC-96765A57C7E4}" srcOrd="1" destOrd="0" presId="urn:microsoft.com/office/officeart/2005/8/layout/process4"/>
    <dgm:cxn modelId="{36E04B5E-50C0-481E-B983-48CDDCA80857}" srcId="{645270C0-E091-4509-9C42-CFB0E0A7E795}" destId="{8DACC461-52D8-4A1E-A542-6CDE10258023}" srcOrd="0" destOrd="0" parTransId="{3CD2A4BB-71AD-474C-BE3A-92BF0D1114F0}" sibTransId="{85E157AF-0293-4C9B-810D-2E5B97755325}"/>
    <dgm:cxn modelId="{BA1C6F63-2BE5-4915-8F8A-68A9B7F46B5E}" type="presOf" srcId="{53B0E8AC-D21C-46C5-8C4B-AE14CD3DF793}" destId="{9CB0A18A-1DF4-4D63-BB61-C79854C917BA}" srcOrd="0" destOrd="0" presId="urn:microsoft.com/office/officeart/2005/8/layout/process4"/>
    <dgm:cxn modelId="{26B21C69-4F2E-4E88-B581-8BE693DE8FF4}" type="presOf" srcId="{A438FEED-0672-480B-8122-5B5C695B238A}" destId="{9B9B9F40-D3D1-4AFF-B85C-40406EA1EE27}" srcOrd="1" destOrd="0" presId="urn:microsoft.com/office/officeart/2005/8/layout/process4"/>
    <dgm:cxn modelId="{6BAE766A-7443-42B0-A0C7-65A442FAE2BA}" srcId="{645270C0-E091-4509-9C42-CFB0E0A7E795}" destId="{6A28C261-EB4F-445F-A1A5-FC52BDCBB0F6}" srcOrd="1" destOrd="0" parTransId="{F7DB81FD-416A-4214-A887-92152790E004}" sibTransId="{1EB1C799-5890-4864-AC5C-65857E9DE229}"/>
    <dgm:cxn modelId="{A76BF26A-568D-40CA-986A-B45D1735312B}" srcId="{916E9C5E-A9A7-4E6E-9661-4C8719F851C7}" destId="{9DE08C74-4EDB-4B6F-8EC0-4AE1680BF240}" srcOrd="0" destOrd="0" parTransId="{3B1B5A99-C356-479F-BF1B-D75E6C1AE47A}" sibTransId="{E3C0FB40-44CC-47CA-BD66-2DF13688AA96}"/>
    <dgm:cxn modelId="{4D7B8D6C-1C66-4451-AB15-6305D5DA05EC}" srcId="{11F7CF17-C260-49C7-9B82-A26B35847478}" destId="{F656D51D-99E8-4543-836F-414BC0A66AD4}" srcOrd="1" destOrd="0" parTransId="{4ACE71D5-6958-440A-B9B1-BD2234965A4D}" sibTransId="{29CEC9A4-9EB3-419C-9A94-9A8452085F94}"/>
    <dgm:cxn modelId="{D6D62A78-DDA1-4D9E-A5B3-D926BB7A476A}" type="presOf" srcId="{E9DD3D43-E1A6-4014-A95B-9C7F8D99D3F7}" destId="{AE58EE2F-B2BB-4EDF-B95A-ECBAAD9C0D37}" srcOrd="0" destOrd="0" presId="urn:microsoft.com/office/officeart/2005/8/layout/process4"/>
    <dgm:cxn modelId="{6FD4257F-5D85-4FDD-8AC4-C8776E2723C7}" type="presOf" srcId="{6A28C261-EB4F-445F-A1A5-FC52BDCBB0F6}" destId="{312DAF48-41DA-4082-99F9-960D768E0E2D}" srcOrd="0" destOrd="0" presId="urn:microsoft.com/office/officeart/2005/8/layout/process4"/>
    <dgm:cxn modelId="{699C1581-7407-4A35-A75E-FDC265E08CDD}" type="presOf" srcId="{678D860F-23DE-4811-A7D2-FD8807DFF5F6}" destId="{821E29AE-82FC-45CF-8BF1-472B7538CA82}" srcOrd="0" destOrd="0" presId="urn:microsoft.com/office/officeart/2005/8/layout/process4"/>
    <dgm:cxn modelId="{77E27988-DAC0-4220-B6B8-B1D88B64370B}" type="presOf" srcId="{916E9C5E-A9A7-4E6E-9661-4C8719F851C7}" destId="{7FCABCD3-9482-45FF-B39B-C861BF61BC07}" srcOrd="0" destOrd="0" presId="urn:microsoft.com/office/officeart/2005/8/layout/process4"/>
    <dgm:cxn modelId="{E41D7C8C-16C6-4BC4-8C47-CEE59D9F4F2B}" type="presOf" srcId="{9DE08C74-4EDB-4B6F-8EC0-4AE1680BF240}" destId="{356ACB9E-1B59-401D-85AA-4EA058DB24FD}" srcOrd="0" destOrd="0" presId="urn:microsoft.com/office/officeart/2005/8/layout/process4"/>
    <dgm:cxn modelId="{66197B8F-EF93-4ED2-9A22-96438BAEF024}" type="presOf" srcId="{916E9C5E-A9A7-4E6E-9661-4C8719F851C7}" destId="{26CB0172-FA51-496A-B3E9-C4031AA0235D}" srcOrd="1" destOrd="0" presId="urn:microsoft.com/office/officeart/2005/8/layout/process4"/>
    <dgm:cxn modelId="{CE87D193-B32B-452A-821E-F3D380ABC41F}" srcId="{99B1E462-A76C-4F78-AB6A-C3CC7FB62B99}" destId="{2F3B77CD-DF63-4F97-9AD6-CF7CB2DACC32}" srcOrd="1" destOrd="0" parTransId="{60173595-AF85-4FDA-A867-A2AA30B20341}" sibTransId="{87BB6D62-CDA7-4E32-8F19-333592CD0EF3}"/>
    <dgm:cxn modelId="{17F48894-A119-4BD4-9FE2-C7BAC8002442}" type="presOf" srcId="{33E4C5A0-3353-4621-ADE4-8CB97463789E}" destId="{5A04FC3D-376B-4246-BBB8-EF551FE8433C}" srcOrd="0" destOrd="0" presId="urn:microsoft.com/office/officeart/2005/8/layout/process4"/>
    <dgm:cxn modelId="{CB08EC96-11BC-47AA-9C2A-4F08D4F99F2D}" srcId="{99B1E462-A76C-4F78-AB6A-C3CC7FB62B99}" destId="{11F7CF17-C260-49C7-9B82-A26B35847478}" srcOrd="5" destOrd="0" parTransId="{FDE5F51B-47C3-4447-B486-A53FE55D7E4E}" sibTransId="{32EE9FA5-900D-4C86-975E-16E453F7FC5D}"/>
    <dgm:cxn modelId="{2CFD1C9F-F9C0-41BF-88C4-E823C88392B3}" srcId="{916E9C5E-A9A7-4E6E-9661-4C8719F851C7}" destId="{24925338-2C58-4D05-8326-331A8A651B79}" srcOrd="1" destOrd="0" parTransId="{974C6408-3788-4E2D-A37A-84B95A0CD1A5}" sibTransId="{A20F60DA-7290-46AF-852F-57B24323E176}"/>
    <dgm:cxn modelId="{EB5969AE-40DC-4CD7-9C2A-921B836B4439}" type="presOf" srcId="{99B1E462-A76C-4F78-AB6A-C3CC7FB62B99}" destId="{C47D99B3-B1A1-41F8-BCA0-B5BF019CB986}" srcOrd="0" destOrd="0" presId="urn:microsoft.com/office/officeart/2005/8/layout/process4"/>
    <dgm:cxn modelId="{F45F4AD0-289F-4A7D-BA69-691C5C868FB6}" srcId="{99B1E462-A76C-4F78-AB6A-C3CC7FB62B99}" destId="{645270C0-E091-4509-9C42-CFB0E0A7E795}" srcOrd="6" destOrd="0" parTransId="{0593CB5F-1EA5-4C88-B22D-9D2F7D4D8196}" sibTransId="{DA1A4DC6-7C4B-4778-BA0F-2876C0A62FFD}"/>
    <dgm:cxn modelId="{3A33F3DE-5FA4-47CF-AD19-8B54B16C9193}" srcId="{A438FEED-0672-480B-8122-5B5C695B238A}" destId="{53B0E8AC-D21C-46C5-8C4B-AE14CD3DF793}" srcOrd="1" destOrd="0" parTransId="{46D4C8B1-3D53-448A-8427-B67FC39F597B}" sibTransId="{4152F9B6-90EC-4DB1-BC0C-8DB3ACF97D44}"/>
    <dgm:cxn modelId="{C18A1DE2-3F7F-4965-B642-654BA3A0312B}" srcId="{99B1E462-A76C-4F78-AB6A-C3CC7FB62B99}" destId="{90419130-06B2-4315-A757-A4C6AC6C0792}" srcOrd="3" destOrd="0" parTransId="{3FCBB8CA-0453-4401-BB20-C86E11DE83E1}" sibTransId="{C43417C4-AF2F-4895-A6BF-8AA8C38BC776}"/>
    <dgm:cxn modelId="{C5F863E4-2CE7-4FE1-8341-65571C82F9AB}" type="presOf" srcId="{90419130-06B2-4315-A757-A4C6AC6C0792}" destId="{5E93D1F3-6ACD-4912-B4EE-07672FC9F390}" srcOrd="0" destOrd="0" presId="urn:microsoft.com/office/officeart/2005/8/layout/process4"/>
    <dgm:cxn modelId="{E78F41EB-BBBE-4632-98C4-7107DD3EB158}" type="presOf" srcId="{645270C0-E091-4509-9C42-CFB0E0A7E795}" destId="{165ECB64-9543-4B52-BD13-233D4E1AC46A}" srcOrd="1" destOrd="0" presId="urn:microsoft.com/office/officeart/2005/8/layout/process4"/>
    <dgm:cxn modelId="{83B739ED-3A5A-484B-82BD-8B0E1930F864}" type="presOf" srcId="{11F7CF17-C260-49C7-9B82-A26B35847478}" destId="{3021CC49-9F79-47DD-9031-5DA854B0FB46}" srcOrd="0" destOrd="0" presId="urn:microsoft.com/office/officeart/2005/8/layout/process4"/>
    <dgm:cxn modelId="{7BB67DF3-AE3F-4BB0-AB26-D440F732C55A}" type="presOf" srcId="{B9C1DBA7-4731-4D5F-91BD-476DA4992545}" destId="{366CBAF1-DD32-4E03-8055-B5E771D64A79}" srcOrd="0" destOrd="0" presId="urn:microsoft.com/office/officeart/2005/8/layout/process4"/>
    <dgm:cxn modelId="{315361F4-CDB5-4D70-B6E7-81C8CF90F81F}" srcId="{99B1E462-A76C-4F78-AB6A-C3CC7FB62B99}" destId="{916E9C5E-A9A7-4E6E-9661-4C8719F851C7}" srcOrd="2" destOrd="0" parTransId="{0470E205-3EDF-4491-B980-9E3B5FDAEFA5}" sibTransId="{0AA0903F-5843-4B79-80DD-506480F4C4F8}"/>
    <dgm:cxn modelId="{0E51FEF4-ED92-4201-96E9-4334D19F21AD}" srcId="{90419130-06B2-4315-A757-A4C6AC6C0792}" destId="{42422397-F805-4824-92DC-76E102FF717A}" srcOrd="1" destOrd="0" parTransId="{EE5753EB-04ED-437E-80B5-D7C55238735F}" sibTransId="{4400BD38-BB67-4AE5-A986-4044C532D474}"/>
    <dgm:cxn modelId="{38D077F5-3B43-4903-814F-D86A93E4D701}" type="presOf" srcId="{2F3B77CD-DF63-4F97-9AD6-CF7CB2DACC32}" destId="{DF3AA230-5C53-4932-BC8D-D8AE77FE59FA}" srcOrd="0" destOrd="0" presId="urn:microsoft.com/office/officeart/2005/8/layout/process4"/>
    <dgm:cxn modelId="{74583CFA-4144-4455-BC2F-925197730ACD}" srcId="{90419130-06B2-4315-A757-A4C6AC6C0792}" destId="{2CD44BEC-E950-451C-88B9-4039218B492F}" srcOrd="0" destOrd="0" parTransId="{CB0F1690-1CC5-4897-BD50-C5224993DF96}" sibTransId="{68F4FCC5-30F6-4F5C-B093-A8C06904B6EA}"/>
    <dgm:cxn modelId="{C7D772FB-3DCA-4AB0-BCB2-DE19E9F1657E}" srcId="{A88B76DC-29A3-4A66-B0DB-64079CED0D2F}" destId="{678D860F-23DE-4811-A7D2-FD8807DFF5F6}" srcOrd="1" destOrd="0" parTransId="{CE526D0F-D194-43DE-8CBD-7A0B9CF59DBF}" sibTransId="{F4A15938-7100-4A96-B8DF-C592296AC6FA}"/>
    <dgm:cxn modelId="{693722A2-8BD6-41F5-87F3-7A90DE10CA8E}" type="presParOf" srcId="{C47D99B3-B1A1-41F8-BCA0-B5BF019CB986}" destId="{75291A49-A35A-4B10-A555-C800631A1607}" srcOrd="0" destOrd="0" presId="urn:microsoft.com/office/officeart/2005/8/layout/process4"/>
    <dgm:cxn modelId="{1D1E856D-9108-4E1C-A9C5-558F3A7164ED}" type="presParOf" srcId="{75291A49-A35A-4B10-A555-C800631A1607}" destId="{285124F3-C5D5-4B7E-AFAA-979EE3319BD4}" srcOrd="0" destOrd="0" presId="urn:microsoft.com/office/officeart/2005/8/layout/process4"/>
    <dgm:cxn modelId="{CAD063B7-58C3-4CC8-845D-5B32BBAD73E2}" type="presParOf" srcId="{75291A49-A35A-4B10-A555-C800631A1607}" destId="{165ECB64-9543-4B52-BD13-233D4E1AC46A}" srcOrd="1" destOrd="0" presId="urn:microsoft.com/office/officeart/2005/8/layout/process4"/>
    <dgm:cxn modelId="{23498C4C-16A2-4395-989C-FA026C7885DF}" type="presParOf" srcId="{75291A49-A35A-4B10-A555-C800631A1607}" destId="{3734D8AE-A79B-4A6B-8BBE-DED9CFA8A8C2}" srcOrd="2" destOrd="0" presId="urn:microsoft.com/office/officeart/2005/8/layout/process4"/>
    <dgm:cxn modelId="{EBB61B47-CA34-43AE-B8B7-1D1ABECA21A0}" type="presParOf" srcId="{3734D8AE-A79B-4A6B-8BBE-DED9CFA8A8C2}" destId="{D6BD3515-74EF-4F50-B4E6-8C2E51CA31D0}" srcOrd="0" destOrd="0" presId="urn:microsoft.com/office/officeart/2005/8/layout/process4"/>
    <dgm:cxn modelId="{5DE92540-EDE5-4A23-A892-615BA4438A24}" type="presParOf" srcId="{3734D8AE-A79B-4A6B-8BBE-DED9CFA8A8C2}" destId="{312DAF48-41DA-4082-99F9-960D768E0E2D}" srcOrd="1" destOrd="0" presId="urn:microsoft.com/office/officeart/2005/8/layout/process4"/>
    <dgm:cxn modelId="{D0A4648B-5F70-41D5-90A1-DAF89096C90D}" type="presParOf" srcId="{C47D99B3-B1A1-41F8-BCA0-B5BF019CB986}" destId="{D4A33EE6-9EB6-4DD7-BE63-5153F04343E7}" srcOrd="1" destOrd="0" presId="urn:microsoft.com/office/officeart/2005/8/layout/process4"/>
    <dgm:cxn modelId="{3BEAB9E0-27DE-47EF-A5E6-8F8936AF5483}" type="presParOf" srcId="{C47D99B3-B1A1-41F8-BCA0-B5BF019CB986}" destId="{895A51F9-340C-41DF-8367-B009E7A5D277}" srcOrd="2" destOrd="0" presId="urn:microsoft.com/office/officeart/2005/8/layout/process4"/>
    <dgm:cxn modelId="{D84A86D7-0F33-47E0-89C9-A37485723A5C}" type="presParOf" srcId="{895A51F9-340C-41DF-8367-B009E7A5D277}" destId="{3021CC49-9F79-47DD-9031-5DA854B0FB46}" srcOrd="0" destOrd="0" presId="urn:microsoft.com/office/officeart/2005/8/layout/process4"/>
    <dgm:cxn modelId="{35DFAE92-6BF5-49DA-AD80-6D24500F3EDB}" type="presParOf" srcId="{895A51F9-340C-41DF-8367-B009E7A5D277}" destId="{35EC5895-6AE6-4574-A2DC-96765A57C7E4}" srcOrd="1" destOrd="0" presId="urn:microsoft.com/office/officeart/2005/8/layout/process4"/>
    <dgm:cxn modelId="{70FDE1B6-DED7-4852-8CCE-E75B1017BA55}" type="presParOf" srcId="{895A51F9-340C-41DF-8367-B009E7A5D277}" destId="{70B6C69E-9B94-48CF-8891-EC01BE7C62A4}" srcOrd="2" destOrd="0" presId="urn:microsoft.com/office/officeart/2005/8/layout/process4"/>
    <dgm:cxn modelId="{D487CEBF-B3D2-4ACA-B2B5-A37B852D77B0}" type="presParOf" srcId="{70B6C69E-9B94-48CF-8891-EC01BE7C62A4}" destId="{1F1C32CC-AE77-4BD3-8C60-55EB02CC12B0}" srcOrd="0" destOrd="0" presId="urn:microsoft.com/office/officeart/2005/8/layout/process4"/>
    <dgm:cxn modelId="{341E9C09-577B-4697-83FF-8D191355D85B}" type="presParOf" srcId="{70B6C69E-9B94-48CF-8891-EC01BE7C62A4}" destId="{EC8F0144-F897-4065-A757-F037CF4A1716}" srcOrd="1" destOrd="0" presId="urn:microsoft.com/office/officeart/2005/8/layout/process4"/>
    <dgm:cxn modelId="{BD1F8A3E-CB6E-4A47-98D4-96F8C2E0084D}" type="presParOf" srcId="{C47D99B3-B1A1-41F8-BCA0-B5BF019CB986}" destId="{41F06CB0-5948-4A0C-A5B7-9AF0BD2DD0D2}" srcOrd="3" destOrd="0" presId="urn:microsoft.com/office/officeart/2005/8/layout/process4"/>
    <dgm:cxn modelId="{5F8052E6-F05E-4E50-9928-751EB896A363}" type="presParOf" srcId="{C47D99B3-B1A1-41F8-BCA0-B5BF019CB986}" destId="{F280E237-0CC2-47CD-9D29-7909DD8E66AA}" srcOrd="4" destOrd="0" presId="urn:microsoft.com/office/officeart/2005/8/layout/process4"/>
    <dgm:cxn modelId="{7EEDE994-D501-4C22-8654-0F6BC38F58EB}" type="presParOf" srcId="{F280E237-0CC2-47CD-9D29-7909DD8E66AA}" destId="{AD64DA4F-F35D-4ED4-AA62-1981BC0D0EE0}" srcOrd="0" destOrd="0" presId="urn:microsoft.com/office/officeart/2005/8/layout/process4"/>
    <dgm:cxn modelId="{B9553E41-C691-4853-9CDD-C910F2F40003}" type="presParOf" srcId="{F280E237-0CC2-47CD-9D29-7909DD8E66AA}" destId="{C1D3DB85-3FC6-4239-B70A-FDC7F904C161}" srcOrd="1" destOrd="0" presId="urn:microsoft.com/office/officeart/2005/8/layout/process4"/>
    <dgm:cxn modelId="{A95A4897-7D99-4F8C-889D-450767527364}" type="presParOf" srcId="{F280E237-0CC2-47CD-9D29-7909DD8E66AA}" destId="{FE47FBFB-FAE9-464E-A19E-EC7A97338546}" srcOrd="2" destOrd="0" presId="urn:microsoft.com/office/officeart/2005/8/layout/process4"/>
    <dgm:cxn modelId="{6DD8B247-E371-4A9B-AC8E-F5595EC93CEF}" type="presParOf" srcId="{FE47FBFB-FAE9-464E-A19E-EC7A97338546}" destId="{286F4AD4-5414-484D-AE98-D4F7145494C9}" srcOrd="0" destOrd="0" presId="urn:microsoft.com/office/officeart/2005/8/layout/process4"/>
    <dgm:cxn modelId="{4038054F-877B-432B-9021-502E49F6FA7A}" type="presParOf" srcId="{FE47FBFB-FAE9-464E-A19E-EC7A97338546}" destId="{821E29AE-82FC-45CF-8BF1-472B7538CA82}" srcOrd="1" destOrd="0" presId="urn:microsoft.com/office/officeart/2005/8/layout/process4"/>
    <dgm:cxn modelId="{B02A75C9-4313-4180-A0B2-711DBC12C4CA}" type="presParOf" srcId="{C47D99B3-B1A1-41F8-BCA0-B5BF019CB986}" destId="{D79E63C7-B547-466E-84E3-7AF010A282EA}" srcOrd="5" destOrd="0" presId="urn:microsoft.com/office/officeart/2005/8/layout/process4"/>
    <dgm:cxn modelId="{92DC3564-B8B7-4083-A21D-0944EFFB5CDA}" type="presParOf" srcId="{C47D99B3-B1A1-41F8-BCA0-B5BF019CB986}" destId="{AED9D0DE-881C-4AB2-8D78-248B2FF38A56}" srcOrd="6" destOrd="0" presId="urn:microsoft.com/office/officeart/2005/8/layout/process4"/>
    <dgm:cxn modelId="{3AF5B1DC-3037-4673-A440-C66DE822875C}" type="presParOf" srcId="{AED9D0DE-881C-4AB2-8D78-248B2FF38A56}" destId="{5E93D1F3-6ACD-4912-B4EE-07672FC9F390}" srcOrd="0" destOrd="0" presId="urn:microsoft.com/office/officeart/2005/8/layout/process4"/>
    <dgm:cxn modelId="{E6A748D0-ED61-4D88-9D65-E662E18E0E6F}" type="presParOf" srcId="{AED9D0DE-881C-4AB2-8D78-248B2FF38A56}" destId="{C42C5766-81EF-4593-9C48-1CEF94A5D478}" srcOrd="1" destOrd="0" presId="urn:microsoft.com/office/officeart/2005/8/layout/process4"/>
    <dgm:cxn modelId="{8B7E5552-37D8-4A1A-9EBE-9100FFC6D85D}" type="presParOf" srcId="{AED9D0DE-881C-4AB2-8D78-248B2FF38A56}" destId="{4419AA40-14DD-45F8-A678-86549CD95D18}" srcOrd="2" destOrd="0" presId="urn:microsoft.com/office/officeart/2005/8/layout/process4"/>
    <dgm:cxn modelId="{04D30519-D794-4376-BC6A-27F28EFAE62B}" type="presParOf" srcId="{4419AA40-14DD-45F8-A678-86549CD95D18}" destId="{017047C5-8A00-40AE-85CE-C99F4521BB6B}" srcOrd="0" destOrd="0" presId="urn:microsoft.com/office/officeart/2005/8/layout/process4"/>
    <dgm:cxn modelId="{3AC9779A-D19F-44A1-A2FE-C6E82203D4D7}" type="presParOf" srcId="{4419AA40-14DD-45F8-A678-86549CD95D18}" destId="{5945F051-D6EA-4AE8-81B9-706159147FD2}" srcOrd="1" destOrd="0" presId="urn:microsoft.com/office/officeart/2005/8/layout/process4"/>
    <dgm:cxn modelId="{7FCA33B1-F012-4C1D-AAC8-823CBDC21571}" type="presParOf" srcId="{C47D99B3-B1A1-41F8-BCA0-B5BF019CB986}" destId="{224770CD-F11B-4A31-8DAD-FFE72A1D03E4}" srcOrd="7" destOrd="0" presId="urn:microsoft.com/office/officeart/2005/8/layout/process4"/>
    <dgm:cxn modelId="{8E62713E-DBB9-4D9C-AB82-D69EB14E3BC0}" type="presParOf" srcId="{C47D99B3-B1A1-41F8-BCA0-B5BF019CB986}" destId="{467C22AC-935C-4DFE-A96E-1A491090D2B3}" srcOrd="8" destOrd="0" presId="urn:microsoft.com/office/officeart/2005/8/layout/process4"/>
    <dgm:cxn modelId="{89C70903-1D6E-4E33-BC87-D1156984D651}" type="presParOf" srcId="{467C22AC-935C-4DFE-A96E-1A491090D2B3}" destId="{7FCABCD3-9482-45FF-B39B-C861BF61BC07}" srcOrd="0" destOrd="0" presId="urn:microsoft.com/office/officeart/2005/8/layout/process4"/>
    <dgm:cxn modelId="{FB255127-5E4D-4F13-9E0C-A4A646AB504B}" type="presParOf" srcId="{467C22AC-935C-4DFE-A96E-1A491090D2B3}" destId="{26CB0172-FA51-496A-B3E9-C4031AA0235D}" srcOrd="1" destOrd="0" presId="urn:microsoft.com/office/officeart/2005/8/layout/process4"/>
    <dgm:cxn modelId="{E319C0D0-E67B-4F07-B711-7144C67A267D}" type="presParOf" srcId="{467C22AC-935C-4DFE-A96E-1A491090D2B3}" destId="{32BA1179-25BE-436B-8312-1ED3330D5799}" srcOrd="2" destOrd="0" presId="urn:microsoft.com/office/officeart/2005/8/layout/process4"/>
    <dgm:cxn modelId="{9E74D024-6806-4C50-B7DC-B8C9C4E81983}" type="presParOf" srcId="{32BA1179-25BE-436B-8312-1ED3330D5799}" destId="{356ACB9E-1B59-401D-85AA-4EA058DB24FD}" srcOrd="0" destOrd="0" presId="urn:microsoft.com/office/officeart/2005/8/layout/process4"/>
    <dgm:cxn modelId="{70827920-881E-447E-B7D4-F2ED5391B314}" type="presParOf" srcId="{32BA1179-25BE-436B-8312-1ED3330D5799}" destId="{FD5FCCF2-E897-43BB-92DA-69F5E0CC6F87}" srcOrd="1" destOrd="0" presId="urn:microsoft.com/office/officeart/2005/8/layout/process4"/>
    <dgm:cxn modelId="{DA5030F6-AE9B-4DCE-ACF5-68149929EA24}" type="presParOf" srcId="{C47D99B3-B1A1-41F8-BCA0-B5BF019CB986}" destId="{3C3EA646-6C9F-4F04-B823-FF991E61B3CE}" srcOrd="9" destOrd="0" presId="urn:microsoft.com/office/officeart/2005/8/layout/process4"/>
    <dgm:cxn modelId="{D42CCBB9-D512-474F-9FC3-40EF7B69AD3E}" type="presParOf" srcId="{C47D99B3-B1A1-41F8-BCA0-B5BF019CB986}" destId="{2205E680-FD67-4833-AE33-40459357A253}" srcOrd="10" destOrd="0" presId="urn:microsoft.com/office/officeart/2005/8/layout/process4"/>
    <dgm:cxn modelId="{BFCF6009-7F4C-423B-A54A-55ABD48CFA29}" type="presParOf" srcId="{2205E680-FD67-4833-AE33-40459357A253}" destId="{DF3AA230-5C53-4932-BC8D-D8AE77FE59FA}" srcOrd="0" destOrd="0" presId="urn:microsoft.com/office/officeart/2005/8/layout/process4"/>
    <dgm:cxn modelId="{E55E31C1-4BC2-428D-8A2B-089B75B82E27}" type="presParOf" srcId="{2205E680-FD67-4833-AE33-40459357A253}" destId="{183FB5AC-1197-4846-A001-44A41D46E171}" srcOrd="1" destOrd="0" presId="urn:microsoft.com/office/officeart/2005/8/layout/process4"/>
    <dgm:cxn modelId="{1E238246-B920-47E0-B470-4D8AEE068EF2}" type="presParOf" srcId="{2205E680-FD67-4833-AE33-40459357A253}" destId="{8BE2F607-576F-40F9-B0A2-6A85F8E15146}" srcOrd="2" destOrd="0" presId="urn:microsoft.com/office/officeart/2005/8/layout/process4"/>
    <dgm:cxn modelId="{894B180C-A5FB-4D3B-AF38-C6D515AAB184}" type="presParOf" srcId="{8BE2F607-576F-40F9-B0A2-6A85F8E15146}" destId="{366CBAF1-DD32-4E03-8055-B5E771D64A79}" srcOrd="0" destOrd="0" presId="urn:microsoft.com/office/officeart/2005/8/layout/process4"/>
    <dgm:cxn modelId="{52DF09AA-6E81-4B54-8E6D-566111D989C8}" type="presParOf" srcId="{8BE2F607-576F-40F9-B0A2-6A85F8E15146}" destId="{AE58EE2F-B2BB-4EDF-B95A-ECBAAD9C0D37}" srcOrd="1" destOrd="0" presId="urn:microsoft.com/office/officeart/2005/8/layout/process4"/>
    <dgm:cxn modelId="{58C640F6-7AF1-4F57-9336-994371BC4C24}" type="presParOf" srcId="{C47D99B3-B1A1-41F8-BCA0-B5BF019CB986}" destId="{7F03ADAE-CF6D-449D-AEB7-7B11A72F1228}" srcOrd="11" destOrd="0" presId="urn:microsoft.com/office/officeart/2005/8/layout/process4"/>
    <dgm:cxn modelId="{400E951D-9B34-4FAF-884B-3B3BBE2D1B3F}" type="presParOf" srcId="{C47D99B3-B1A1-41F8-BCA0-B5BF019CB986}" destId="{BBAD0591-BA6B-41B8-9E6F-2E9D57F9257A}" srcOrd="12" destOrd="0" presId="urn:microsoft.com/office/officeart/2005/8/layout/process4"/>
    <dgm:cxn modelId="{9BAAD224-4CE8-4624-A2BD-E2DBD301B9B2}" type="presParOf" srcId="{BBAD0591-BA6B-41B8-9E6F-2E9D57F9257A}" destId="{65A271F3-2788-4086-8015-3239F0A6E8BC}" srcOrd="0" destOrd="0" presId="urn:microsoft.com/office/officeart/2005/8/layout/process4"/>
    <dgm:cxn modelId="{9C9BD8B8-09F7-48AB-B2AF-D3BB6B3F54BC}" type="presParOf" srcId="{BBAD0591-BA6B-41B8-9E6F-2E9D57F9257A}" destId="{9B9B9F40-D3D1-4AFF-B85C-40406EA1EE27}" srcOrd="1" destOrd="0" presId="urn:microsoft.com/office/officeart/2005/8/layout/process4"/>
    <dgm:cxn modelId="{8947968D-24B3-4180-87C4-E1BF9D267CAA}" type="presParOf" srcId="{BBAD0591-BA6B-41B8-9E6F-2E9D57F9257A}" destId="{FF213997-81A4-4401-8989-7275C641AD67}" srcOrd="2" destOrd="0" presId="urn:microsoft.com/office/officeart/2005/8/layout/process4"/>
    <dgm:cxn modelId="{8CB5C791-D214-4350-8CCE-D88F0D22F4A9}" type="presParOf" srcId="{FF213997-81A4-4401-8989-7275C641AD67}" destId="{5A04FC3D-376B-4246-BBB8-EF551FE8433C}" srcOrd="0" destOrd="0" presId="urn:microsoft.com/office/officeart/2005/8/layout/process4"/>
    <dgm:cxn modelId="{A3C64811-E88A-4FD5-A5DB-8B1C014B869C}" type="presParOf" srcId="{FF213997-81A4-4401-8989-7275C641AD67}" destId="{9CB0A18A-1DF4-4D63-BB61-C79854C917BA}"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ECB64-9543-4B52-BD13-233D4E1AC46A}">
      <dsp:nvSpPr>
        <dsp:cNvPr id="0" name=""/>
        <dsp:cNvSpPr/>
      </dsp:nvSpPr>
      <dsp:spPr>
        <a:xfrm>
          <a:off x="0" y="3663033"/>
          <a:ext cx="6096000" cy="400843"/>
        </a:xfrm>
        <a:prstGeom prst="rect">
          <a:avLst/>
        </a:prstGeom>
        <a:solidFill>
          <a:srgbClr val="007A7C"/>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t>Feedback</a:t>
          </a:r>
        </a:p>
      </dsp:txBody>
      <dsp:txXfrm>
        <a:off x="0" y="3663033"/>
        <a:ext cx="6096000" cy="216455"/>
      </dsp:txXfrm>
    </dsp:sp>
    <dsp:sp modelId="{D6BD3515-74EF-4F50-B4E6-8C2E51CA31D0}">
      <dsp:nvSpPr>
        <dsp:cNvPr id="0" name=""/>
        <dsp:cNvSpPr/>
      </dsp:nvSpPr>
      <dsp:spPr>
        <a:xfrm>
          <a:off x="0" y="3871471"/>
          <a:ext cx="3047999" cy="184388"/>
        </a:xfrm>
        <a:prstGeom prst="rect">
          <a:avLst/>
        </a:prstGeom>
        <a:solidFill>
          <a:schemeClr val="accent6">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hlinkClick xmlns:r="http://schemas.openxmlformats.org/officeDocument/2006/relationships" r:id="rId1"/>
            </a:rPr>
            <a:t>Complete Mock Behavioural interview feedback form</a:t>
          </a:r>
          <a:endParaRPr lang="en-GB" sz="700" kern="1200" dirty="0"/>
        </a:p>
      </dsp:txBody>
      <dsp:txXfrm>
        <a:off x="0" y="3871471"/>
        <a:ext cx="3047999" cy="184388"/>
      </dsp:txXfrm>
    </dsp:sp>
    <dsp:sp modelId="{312DAF48-41DA-4082-99F9-960D768E0E2D}">
      <dsp:nvSpPr>
        <dsp:cNvPr id="0" name=""/>
        <dsp:cNvSpPr/>
      </dsp:nvSpPr>
      <dsp:spPr>
        <a:xfrm>
          <a:off x="3048000" y="3871471"/>
          <a:ext cx="3047999" cy="184388"/>
        </a:xfrm>
        <a:prstGeom prst="rect">
          <a:avLst/>
        </a:prstGeom>
        <a:solidFill>
          <a:schemeClr val="accent4">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hlinkClick xmlns:r="http://schemas.openxmlformats.org/officeDocument/2006/relationships" r:id="rId2"/>
            </a:rPr>
            <a:t>Complete Candidate Evaluation Feedback Form</a:t>
          </a:r>
          <a:endParaRPr lang="en-GB" sz="700" kern="1200" dirty="0"/>
        </a:p>
      </dsp:txBody>
      <dsp:txXfrm>
        <a:off x="3048000" y="3871471"/>
        <a:ext cx="3047999" cy="184388"/>
      </dsp:txXfrm>
    </dsp:sp>
    <dsp:sp modelId="{35EC5895-6AE6-4574-A2DC-96765A57C7E4}">
      <dsp:nvSpPr>
        <dsp:cNvPr id="0" name=""/>
        <dsp:cNvSpPr/>
      </dsp:nvSpPr>
      <dsp:spPr>
        <a:xfrm rot="10800000">
          <a:off x="0" y="3052548"/>
          <a:ext cx="6096000" cy="616497"/>
        </a:xfrm>
        <a:prstGeom prst="upArrowCallout">
          <a:avLst/>
        </a:prstGeom>
        <a:solidFill>
          <a:srgbClr val="007A7C"/>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t>Attend Interview </a:t>
          </a:r>
        </a:p>
      </dsp:txBody>
      <dsp:txXfrm rot="-10800000">
        <a:off x="0" y="3052548"/>
        <a:ext cx="6096000" cy="216390"/>
      </dsp:txXfrm>
    </dsp:sp>
    <dsp:sp modelId="{1F1C32CC-AE77-4BD3-8C60-55EB02CC12B0}">
      <dsp:nvSpPr>
        <dsp:cNvPr id="0" name=""/>
        <dsp:cNvSpPr/>
      </dsp:nvSpPr>
      <dsp:spPr>
        <a:xfrm>
          <a:off x="0" y="3268938"/>
          <a:ext cx="3047999" cy="184332"/>
        </a:xfrm>
        <a:prstGeom prst="rect">
          <a:avLst/>
        </a:prstGeom>
        <a:solidFill>
          <a:schemeClr val="accent6">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Attend the interview</a:t>
          </a:r>
        </a:p>
      </dsp:txBody>
      <dsp:txXfrm>
        <a:off x="0" y="3268938"/>
        <a:ext cx="3047999" cy="184332"/>
      </dsp:txXfrm>
    </dsp:sp>
    <dsp:sp modelId="{EC8F0144-F897-4065-A757-F037CF4A1716}">
      <dsp:nvSpPr>
        <dsp:cNvPr id="0" name=""/>
        <dsp:cNvSpPr/>
      </dsp:nvSpPr>
      <dsp:spPr>
        <a:xfrm>
          <a:off x="3048000" y="3268938"/>
          <a:ext cx="3047999" cy="184332"/>
        </a:xfrm>
        <a:prstGeom prst="rect">
          <a:avLst/>
        </a:prstGeom>
        <a:solidFill>
          <a:schemeClr val="accent4">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Attend the interview</a:t>
          </a:r>
        </a:p>
      </dsp:txBody>
      <dsp:txXfrm>
        <a:off x="3048000" y="3268938"/>
        <a:ext cx="3047999" cy="184332"/>
      </dsp:txXfrm>
    </dsp:sp>
    <dsp:sp modelId="{C1D3DB85-3FC6-4239-B70A-FDC7F904C161}">
      <dsp:nvSpPr>
        <dsp:cNvPr id="0" name=""/>
        <dsp:cNvSpPr/>
      </dsp:nvSpPr>
      <dsp:spPr>
        <a:xfrm rot="10800000">
          <a:off x="0" y="2442063"/>
          <a:ext cx="6096000" cy="616497"/>
        </a:xfrm>
        <a:prstGeom prst="upArrowCallout">
          <a:avLst/>
        </a:prstGeom>
        <a:solidFill>
          <a:srgbClr val="007A7C"/>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t>Prepare for the Interview</a:t>
          </a:r>
        </a:p>
      </dsp:txBody>
      <dsp:txXfrm rot="-10800000">
        <a:off x="0" y="2442063"/>
        <a:ext cx="6096000" cy="216390"/>
      </dsp:txXfrm>
    </dsp:sp>
    <dsp:sp modelId="{286F4AD4-5414-484D-AE98-D4F7145494C9}">
      <dsp:nvSpPr>
        <dsp:cNvPr id="0" name=""/>
        <dsp:cNvSpPr/>
      </dsp:nvSpPr>
      <dsp:spPr>
        <a:xfrm>
          <a:off x="0" y="2658453"/>
          <a:ext cx="3047999" cy="184332"/>
        </a:xfrm>
        <a:prstGeom prst="rect">
          <a:avLst/>
        </a:prstGeom>
        <a:solidFill>
          <a:schemeClr val="accent6">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hlinkClick xmlns:r="http://schemas.openxmlformats.org/officeDocument/2006/relationships" r:id="rId3"/>
            </a:rPr>
            <a:t>Resources for candidates</a:t>
          </a:r>
          <a:endParaRPr lang="en-GB" sz="700" kern="1200" dirty="0"/>
        </a:p>
      </dsp:txBody>
      <dsp:txXfrm>
        <a:off x="0" y="2658453"/>
        <a:ext cx="3047999" cy="184332"/>
      </dsp:txXfrm>
    </dsp:sp>
    <dsp:sp modelId="{821E29AE-82FC-45CF-8BF1-472B7538CA82}">
      <dsp:nvSpPr>
        <dsp:cNvPr id="0" name=""/>
        <dsp:cNvSpPr/>
      </dsp:nvSpPr>
      <dsp:spPr>
        <a:xfrm>
          <a:off x="3048000" y="2658453"/>
          <a:ext cx="3047999" cy="184332"/>
        </a:xfrm>
        <a:prstGeom prst="rect">
          <a:avLst/>
        </a:prstGeom>
        <a:solidFill>
          <a:schemeClr val="accent4">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hlinkClick xmlns:r="http://schemas.openxmlformats.org/officeDocument/2006/relationships" r:id="rId3"/>
            </a:rPr>
            <a:t>Resources for interviewers</a:t>
          </a:r>
          <a:endParaRPr lang="en-GB" sz="700" kern="1200" dirty="0"/>
        </a:p>
      </dsp:txBody>
      <dsp:txXfrm>
        <a:off x="3048000" y="2658453"/>
        <a:ext cx="3047999" cy="184332"/>
      </dsp:txXfrm>
    </dsp:sp>
    <dsp:sp modelId="{C42C5766-81EF-4593-9C48-1CEF94A5D478}">
      <dsp:nvSpPr>
        <dsp:cNvPr id="0" name=""/>
        <dsp:cNvSpPr/>
      </dsp:nvSpPr>
      <dsp:spPr>
        <a:xfrm rot="10800000">
          <a:off x="0" y="1831578"/>
          <a:ext cx="6096000" cy="616497"/>
        </a:xfrm>
        <a:prstGeom prst="upArrowCallout">
          <a:avLst/>
        </a:prstGeom>
        <a:solidFill>
          <a:srgbClr val="007A7C"/>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t>Schedule Interview</a:t>
          </a:r>
        </a:p>
      </dsp:txBody>
      <dsp:txXfrm rot="-10800000">
        <a:off x="0" y="1831578"/>
        <a:ext cx="6096000" cy="216390"/>
      </dsp:txXfrm>
    </dsp:sp>
    <dsp:sp modelId="{017047C5-8A00-40AE-85CE-C99F4521BB6B}">
      <dsp:nvSpPr>
        <dsp:cNvPr id="0" name=""/>
        <dsp:cNvSpPr/>
      </dsp:nvSpPr>
      <dsp:spPr>
        <a:xfrm>
          <a:off x="0" y="2047968"/>
          <a:ext cx="3047999" cy="184332"/>
        </a:xfrm>
        <a:prstGeom prst="rect">
          <a:avLst/>
        </a:prstGeom>
        <a:solidFill>
          <a:schemeClr val="accent6">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Check preferred time with interviewer and schedule a 30mins meeting</a:t>
          </a:r>
        </a:p>
      </dsp:txBody>
      <dsp:txXfrm>
        <a:off x="0" y="2047968"/>
        <a:ext cx="3047999" cy="184332"/>
      </dsp:txXfrm>
    </dsp:sp>
    <dsp:sp modelId="{5945F051-D6EA-4AE8-81B9-706159147FD2}">
      <dsp:nvSpPr>
        <dsp:cNvPr id="0" name=""/>
        <dsp:cNvSpPr/>
      </dsp:nvSpPr>
      <dsp:spPr>
        <a:xfrm>
          <a:off x="3048000" y="2047968"/>
          <a:ext cx="3047999" cy="184332"/>
        </a:xfrm>
        <a:prstGeom prst="rect">
          <a:avLst/>
        </a:prstGeom>
        <a:solidFill>
          <a:schemeClr val="accent4">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Wait for meeting invite and accept invitation</a:t>
          </a:r>
        </a:p>
      </dsp:txBody>
      <dsp:txXfrm>
        <a:off x="3048000" y="2047968"/>
        <a:ext cx="3047999" cy="184332"/>
      </dsp:txXfrm>
    </dsp:sp>
    <dsp:sp modelId="{26CB0172-FA51-496A-B3E9-C4031AA0235D}">
      <dsp:nvSpPr>
        <dsp:cNvPr id="0" name=""/>
        <dsp:cNvSpPr/>
      </dsp:nvSpPr>
      <dsp:spPr>
        <a:xfrm rot="10800000">
          <a:off x="0" y="1221093"/>
          <a:ext cx="6096000" cy="616497"/>
        </a:xfrm>
        <a:prstGeom prst="upArrowCallout">
          <a:avLst/>
        </a:prstGeom>
        <a:solidFill>
          <a:srgbClr val="007A7C"/>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t>Accept Interview Request</a:t>
          </a:r>
        </a:p>
      </dsp:txBody>
      <dsp:txXfrm rot="-10800000">
        <a:off x="0" y="1221093"/>
        <a:ext cx="6096000" cy="216390"/>
      </dsp:txXfrm>
    </dsp:sp>
    <dsp:sp modelId="{356ACB9E-1B59-401D-85AA-4EA058DB24FD}">
      <dsp:nvSpPr>
        <dsp:cNvPr id="0" name=""/>
        <dsp:cNvSpPr/>
      </dsp:nvSpPr>
      <dsp:spPr>
        <a:xfrm>
          <a:off x="0" y="1437483"/>
          <a:ext cx="3047999" cy="184332"/>
        </a:xfrm>
        <a:prstGeom prst="rect">
          <a:avLst/>
        </a:prstGeom>
        <a:solidFill>
          <a:schemeClr val="accent6">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Wait for the request to be confirmed by a interviewer</a:t>
          </a:r>
        </a:p>
      </dsp:txBody>
      <dsp:txXfrm>
        <a:off x="0" y="1437483"/>
        <a:ext cx="3047999" cy="184332"/>
      </dsp:txXfrm>
    </dsp:sp>
    <dsp:sp modelId="{FD5FCCF2-E897-43BB-92DA-69F5E0CC6F87}">
      <dsp:nvSpPr>
        <dsp:cNvPr id="0" name=""/>
        <dsp:cNvSpPr/>
      </dsp:nvSpPr>
      <dsp:spPr>
        <a:xfrm>
          <a:off x="3048000" y="1437483"/>
          <a:ext cx="3047999" cy="184332"/>
        </a:xfrm>
        <a:prstGeom prst="rect">
          <a:avLst/>
        </a:prstGeom>
        <a:solidFill>
          <a:schemeClr val="accent4">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Accept request to conduct a mock interview</a:t>
          </a:r>
        </a:p>
      </dsp:txBody>
      <dsp:txXfrm>
        <a:off x="3048000" y="1437483"/>
        <a:ext cx="3047999" cy="184332"/>
      </dsp:txXfrm>
    </dsp:sp>
    <dsp:sp modelId="{183FB5AC-1197-4846-A001-44A41D46E171}">
      <dsp:nvSpPr>
        <dsp:cNvPr id="0" name=""/>
        <dsp:cNvSpPr/>
      </dsp:nvSpPr>
      <dsp:spPr>
        <a:xfrm rot="10800000">
          <a:off x="0" y="610608"/>
          <a:ext cx="6096000" cy="616497"/>
        </a:xfrm>
        <a:prstGeom prst="upArrowCallout">
          <a:avLst/>
        </a:prstGeom>
        <a:solidFill>
          <a:srgbClr val="007A7C"/>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t>Request Interview</a:t>
          </a:r>
        </a:p>
      </dsp:txBody>
      <dsp:txXfrm rot="-10800000">
        <a:off x="0" y="610608"/>
        <a:ext cx="6096000" cy="216390"/>
      </dsp:txXfrm>
    </dsp:sp>
    <dsp:sp modelId="{366CBAF1-DD32-4E03-8055-B5E771D64A79}">
      <dsp:nvSpPr>
        <dsp:cNvPr id="0" name=""/>
        <dsp:cNvSpPr/>
      </dsp:nvSpPr>
      <dsp:spPr>
        <a:xfrm>
          <a:off x="0" y="826998"/>
          <a:ext cx="3047999" cy="184332"/>
        </a:xfrm>
        <a:prstGeom prst="rect">
          <a:avLst/>
        </a:prstGeom>
        <a:solidFill>
          <a:schemeClr val="accent6">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Send a message in the slack channel providing required details </a:t>
          </a:r>
        </a:p>
      </dsp:txBody>
      <dsp:txXfrm>
        <a:off x="0" y="826998"/>
        <a:ext cx="3047999" cy="184332"/>
      </dsp:txXfrm>
    </dsp:sp>
    <dsp:sp modelId="{AE58EE2F-B2BB-4EDF-B95A-ECBAAD9C0D37}">
      <dsp:nvSpPr>
        <dsp:cNvPr id="0" name=""/>
        <dsp:cNvSpPr/>
      </dsp:nvSpPr>
      <dsp:spPr>
        <a:xfrm>
          <a:off x="3048000" y="826998"/>
          <a:ext cx="3047999" cy="184332"/>
        </a:xfrm>
        <a:prstGeom prst="rect">
          <a:avLst/>
        </a:prstGeom>
        <a:solidFill>
          <a:schemeClr val="accent4">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Monitor slack channel for incoming requests</a:t>
          </a:r>
        </a:p>
      </dsp:txBody>
      <dsp:txXfrm>
        <a:off x="3048000" y="826998"/>
        <a:ext cx="3047999" cy="184332"/>
      </dsp:txXfrm>
    </dsp:sp>
    <dsp:sp modelId="{9B9B9F40-D3D1-4AFF-B85C-40406EA1EE27}">
      <dsp:nvSpPr>
        <dsp:cNvPr id="0" name=""/>
        <dsp:cNvSpPr/>
      </dsp:nvSpPr>
      <dsp:spPr>
        <a:xfrm rot="10800000">
          <a:off x="0" y="123"/>
          <a:ext cx="6096000" cy="616497"/>
        </a:xfrm>
        <a:prstGeom prst="upArrowCallout">
          <a:avLst/>
        </a:prstGeom>
        <a:solidFill>
          <a:srgbClr val="007A7C"/>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t>Join the </a:t>
          </a:r>
          <a:r>
            <a:rPr lang="en-GB" sz="700" b="1" kern="1200" dirty="0" err="1"/>
            <a:t>WWCode</a:t>
          </a:r>
          <a:r>
            <a:rPr lang="en-GB" sz="700" b="1" kern="1200" dirty="0"/>
            <a:t> London #mock_interviews slack channel</a:t>
          </a:r>
        </a:p>
      </dsp:txBody>
      <dsp:txXfrm rot="-10800000">
        <a:off x="0" y="123"/>
        <a:ext cx="6096000" cy="216390"/>
      </dsp:txXfrm>
    </dsp:sp>
    <dsp:sp modelId="{5A04FC3D-376B-4246-BBB8-EF551FE8433C}">
      <dsp:nvSpPr>
        <dsp:cNvPr id="0" name=""/>
        <dsp:cNvSpPr/>
      </dsp:nvSpPr>
      <dsp:spPr>
        <a:xfrm>
          <a:off x="0" y="216513"/>
          <a:ext cx="3047999" cy="184332"/>
        </a:xfrm>
        <a:prstGeom prst="rect">
          <a:avLst/>
        </a:prstGeom>
        <a:solidFill>
          <a:schemeClr val="accent6">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Join slack channel</a:t>
          </a:r>
        </a:p>
      </dsp:txBody>
      <dsp:txXfrm>
        <a:off x="0" y="216513"/>
        <a:ext cx="3047999" cy="184332"/>
      </dsp:txXfrm>
    </dsp:sp>
    <dsp:sp modelId="{9CB0A18A-1DF4-4D63-BB61-C79854C917BA}">
      <dsp:nvSpPr>
        <dsp:cNvPr id="0" name=""/>
        <dsp:cNvSpPr/>
      </dsp:nvSpPr>
      <dsp:spPr>
        <a:xfrm>
          <a:off x="3048000" y="216513"/>
          <a:ext cx="3047999" cy="184332"/>
        </a:xfrm>
        <a:prstGeom prst="rect">
          <a:avLst/>
        </a:prstGeom>
        <a:solidFill>
          <a:schemeClr val="accent4">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GB" sz="700" kern="1200" dirty="0"/>
            <a:t>Join slack channel</a:t>
          </a:r>
        </a:p>
      </dsp:txBody>
      <dsp:txXfrm>
        <a:off x="3048000" y="216513"/>
        <a:ext cx="3047999" cy="1843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40580bd1c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40580bd1c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Good Evening everyone. Thank you for joining us on a Thursday evening for the launch Mock Behavioural Interview program which is an initiative by Women  Who Code London to help and support our members at acing behavioural interviews.  We have an action packed agenda for you.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Before I start today’s session full disclaimer that I am here in my personal capacity and I am not representing my current or previous employers.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Agenda:</a:t>
            </a:r>
          </a:p>
          <a:p>
            <a:pPr marL="0" lvl="0" indent="0" algn="l" rtl="0">
              <a:spcBef>
                <a:spcPts val="0"/>
              </a:spcBef>
              <a:spcAft>
                <a:spcPts val="0"/>
              </a:spcAft>
              <a:buNone/>
            </a:pPr>
            <a:endParaRPr lang="en-GB" dirty="0"/>
          </a:p>
          <a:p>
            <a:pPr marL="171450" lvl="0" indent="-171450" algn="l" rtl="0">
              <a:spcBef>
                <a:spcPts val="0"/>
              </a:spcBef>
              <a:spcAft>
                <a:spcPts val="0"/>
              </a:spcAft>
              <a:buFontTx/>
              <a:buChar char="-"/>
            </a:pPr>
            <a:r>
              <a:rPr lang="en-GB" dirty="0"/>
              <a:t>First 30mins going through :</a:t>
            </a:r>
          </a:p>
          <a:p>
            <a:pPr marL="628650" lvl="1" indent="-171450" algn="l" rtl="0">
              <a:spcBef>
                <a:spcPts val="0"/>
              </a:spcBef>
              <a:spcAft>
                <a:spcPts val="0"/>
              </a:spcAft>
              <a:buFontTx/>
              <a:buChar char="-"/>
            </a:pPr>
            <a:r>
              <a:rPr lang="en-GB" dirty="0"/>
              <a:t>What behavioural interviews are?</a:t>
            </a:r>
          </a:p>
          <a:p>
            <a:pPr marL="628650" lvl="1" indent="-171450" algn="l" rtl="0">
              <a:spcBef>
                <a:spcPts val="0"/>
              </a:spcBef>
              <a:spcAft>
                <a:spcPts val="0"/>
              </a:spcAft>
              <a:buFontTx/>
              <a:buChar char="-"/>
            </a:pPr>
            <a:r>
              <a:rPr lang="en-GB" dirty="0"/>
              <a:t>Why are they important?</a:t>
            </a:r>
          </a:p>
          <a:p>
            <a:pPr marL="628650" lvl="1" indent="-171450" algn="l" rtl="0">
              <a:spcBef>
                <a:spcPts val="0"/>
              </a:spcBef>
              <a:spcAft>
                <a:spcPts val="0"/>
              </a:spcAft>
              <a:buFontTx/>
              <a:buChar char="-"/>
            </a:pPr>
            <a:r>
              <a:rPr lang="en-GB" dirty="0"/>
              <a:t>Introduction to the STAR technique of answering behavioural questions</a:t>
            </a:r>
          </a:p>
          <a:p>
            <a:pPr marL="628650" lvl="1" indent="-171450" algn="l" rtl="0">
              <a:spcBef>
                <a:spcPts val="0"/>
              </a:spcBef>
              <a:spcAft>
                <a:spcPts val="0"/>
              </a:spcAft>
              <a:buFontTx/>
              <a:buChar char="-"/>
            </a:pPr>
            <a:r>
              <a:rPr lang="en-GB" dirty="0"/>
              <a:t>Sample Answers </a:t>
            </a:r>
          </a:p>
          <a:p>
            <a:pPr marL="171450" lvl="0" indent="-171450" algn="l" rtl="0">
              <a:spcBef>
                <a:spcPts val="0"/>
              </a:spcBef>
              <a:spcAft>
                <a:spcPts val="0"/>
              </a:spcAft>
              <a:buFontTx/>
              <a:buChar char="-"/>
            </a:pPr>
            <a:r>
              <a:rPr lang="en-GB" dirty="0"/>
              <a:t>Then we will have a breakout sessions for 20mins :</a:t>
            </a:r>
          </a:p>
          <a:p>
            <a:pPr marL="628650" lvl="1" indent="-171450" algn="l" rtl="0">
              <a:spcBef>
                <a:spcPts val="0"/>
              </a:spcBef>
              <a:spcAft>
                <a:spcPts val="0"/>
              </a:spcAft>
              <a:buFontTx/>
              <a:buChar char="-"/>
            </a:pPr>
            <a:r>
              <a:rPr lang="en-GB" dirty="0"/>
              <a:t>Where Irina is going to help us in set up breakout rooms which will be lead by our 5 volunteers – Adrianna, Antra, Ayla, Maria and Stephanie</a:t>
            </a:r>
          </a:p>
          <a:p>
            <a:pPr marL="628650" lvl="1" indent="-171450" algn="l" rtl="0">
              <a:spcBef>
                <a:spcPts val="0"/>
              </a:spcBef>
              <a:spcAft>
                <a:spcPts val="0"/>
              </a:spcAft>
              <a:buFontTx/>
              <a:buChar char="-"/>
            </a:pPr>
            <a:r>
              <a:rPr lang="en-GB" dirty="0"/>
              <a:t>During this time you will have the opportunity to practice answering behavioural questions with a small group of people. It would be helpful if you have a pen and paper by your side during the breakout session. </a:t>
            </a:r>
          </a:p>
          <a:p>
            <a:pPr marL="171450" lvl="0" indent="-171450" algn="l" rtl="0">
              <a:spcBef>
                <a:spcPts val="0"/>
              </a:spcBef>
              <a:spcAft>
                <a:spcPts val="0"/>
              </a:spcAft>
              <a:buFontTx/>
              <a:buChar char="-"/>
            </a:pPr>
            <a:r>
              <a:rPr lang="en-GB" dirty="0"/>
              <a:t>And the last 10 mins will be for Q and A.</a:t>
            </a:r>
          </a:p>
          <a:p>
            <a:pPr marL="628650" lvl="1" indent="-171450" algn="l" rtl="0">
              <a:spcBef>
                <a:spcPts val="0"/>
              </a:spcBef>
              <a:spcAft>
                <a:spcPts val="0"/>
              </a:spcAft>
              <a:buFontTx/>
              <a:buChar char="-"/>
            </a:pPr>
            <a:endParaRPr lang="en-GB" dirty="0"/>
          </a:p>
          <a:p>
            <a:pPr marL="171450" lvl="0" indent="-171450" algn="l" rtl="0">
              <a:spcBef>
                <a:spcPts val="0"/>
              </a:spcBef>
              <a:spcAft>
                <a:spcPts val="0"/>
              </a:spcAft>
              <a:buFontTx/>
              <a:buChar char="-"/>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40580bd1c_0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40580bd1c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40580bd1c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40580bd1c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5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0580bd1c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0580bd1c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GB" sz="1800" dirty="0">
                <a:effectLst/>
                <a:latin typeface="Calibri" panose="020F0502020204030204" pitchFamily="34" charset="0"/>
              </a:rPr>
              <a:t>I am going to close out.</a:t>
            </a:r>
          </a:p>
          <a:p>
            <a:pPr marL="0" marR="0" indent="0">
              <a:spcBef>
                <a:spcPts val="0"/>
              </a:spcBef>
              <a:spcAft>
                <a:spcPts val="0"/>
              </a:spcAft>
              <a:buNone/>
            </a:pPr>
            <a:endParaRPr lang="en-GB" sz="1800" dirty="0">
              <a:effectLst/>
              <a:latin typeface="Calibri" panose="020F0502020204030204" pitchFamily="34" charset="0"/>
            </a:endParaRPr>
          </a:p>
          <a:p>
            <a:pPr marL="0" marR="0" indent="0">
              <a:spcBef>
                <a:spcPts val="0"/>
              </a:spcBef>
              <a:spcAft>
                <a:spcPts val="0"/>
              </a:spcAft>
              <a:buNone/>
            </a:pPr>
            <a:r>
              <a:rPr lang="en-GB" sz="1800" dirty="0">
                <a:effectLst/>
                <a:latin typeface="Calibri" panose="020F0502020204030204" pitchFamily="34" charset="0"/>
              </a:rPr>
              <a:t>Whatever kind of beginner you are, we hope this has given you a good starting point as you start to learn and improve your behavioural skills, where to ask questions and get help from the community.</a:t>
            </a:r>
          </a:p>
          <a:p>
            <a:pPr marL="0" marR="0" indent="0">
              <a:spcBef>
                <a:spcPts val="0"/>
              </a:spcBef>
              <a:spcAft>
                <a:spcPts val="0"/>
              </a:spcAft>
              <a:buNone/>
            </a:pPr>
            <a:endParaRPr lang="en-GB" sz="1800" dirty="0">
              <a:effectLst/>
              <a:latin typeface="Calibri" panose="020F0502020204030204" pitchFamily="34" charset="0"/>
            </a:endParaRPr>
          </a:p>
          <a:p>
            <a:pPr marL="0" marR="0" indent="0">
              <a:spcBef>
                <a:spcPts val="0"/>
              </a:spcBef>
              <a:spcAft>
                <a:spcPts val="0"/>
              </a:spcAft>
              <a:buNone/>
            </a:pPr>
            <a:r>
              <a:rPr lang="en-GB" sz="1800" dirty="0">
                <a:effectLst/>
                <a:latin typeface="Calibri" panose="020F0502020204030204" pitchFamily="34" charset="0"/>
              </a:rPr>
              <a:t>Whatever you do embrace failures, and don't stop trying. Engage with others. Use your resources. </a:t>
            </a:r>
          </a:p>
          <a:p>
            <a:pPr marL="0" marR="0" indent="0">
              <a:spcBef>
                <a:spcPts val="0"/>
              </a:spcBef>
              <a:spcAft>
                <a:spcPts val="0"/>
              </a:spcAft>
              <a:buNone/>
            </a:pPr>
            <a:endParaRPr lang="en-GB" sz="1800" dirty="0">
              <a:effectLst/>
              <a:latin typeface="Calibri" panose="020F0502020204030204" pitchFamily="34" charset="0"/>
            </a:endParaRPr>
          </a:p>
          <a:p>
            <a:pPr marL="0" marR="0" indent="0">
              <a:spcBef>
                <a:spcPts val="0"/>
              </a:spcBef>
              <a:spcAft>
                <a:spcPts val="0"/>
              </a:spcAft>
              <a:buNone/>
            </a:pPr>
            <a:r>
              <a:rPr lang="en-GB" sz="1800" dirty="0">
                <a:effectLst/>
                <a:latin typeface="Calibri" panose="020F0502020204030204" pitchFamily="34" charset="0"/>
              </a:rPr>
              <a:t>Like the famous quote from Benjamin Franklin - Tell me and I forget , Teach me and I may remember , Involve me and I learn. </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40580bd1c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40580bd1c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 would like to start this session by requesting participants to take a minute and really think what is your purpose today.</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And once you have the purpose defined, you will find the program much more engaging and probably feel less distracted on a Thursday evening ready to kick-start the weekend.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Another way of asking the question is : (refer to slide)</a:t>
            </a:r>
          </a:p>
        </p:txBody>
      </p:sp>
    </p:spTree>
    <p:extLst>
      <p:ext uri="{BB962C8B-B14F-4D97-AF65-F5344CB8AC3E}">
        <p14:creationId xmlns:p14="http://schemas.microsoft.com/office/powerpoint/2010/main" val="306118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40580bd1c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40580bd1c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WWC organizes 2 projects – Mock Interviews and Resume Clinic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Today – we are going to be focus on the behavioural interview questions specifically.</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will be conducting mock technical interviews at a later stage but today’s focus is on behavioural interviews.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40580bd1c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40580bd1c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GB" dirty="0"/>
              <a:t>What?</a:t>
            </a:r>
          </a:p>
          <a:p>
            <a:pPr marL="0" lvl="0" indent="0" algn="l" rtl="0">
              <a:spcBef>
                <a:spcPts val="0"/>
              </a:spcBef>
              <a:spcAft>
                <a:spcPts val="0"/>
              </a:spcAft>
              <a:buFontTx/>
              <a:buNone/>
            </a:pPr>
            <a:endParaRPr lang="en-GB" dirty="0"/>
          </a:p>
          <a:p>
            <a:pPr marL="0" lvl="0" indent="0" algn="l" rtl="0">
              <a:spcBef>
                <a:spcPts val="0"/>
              </a:spcBef>
              <a:spcAft>
                <a:spcPts val="0"/>
              </a:spcAft>
              <a:buFontTx/>
              <a:buNone/>
            </a:pPr>
            <a:r>
              <a:rPr lang="en-GB" dirty="0"/>
              <a:t> - Strong, Persuasive, Behavioural interviewing skills. These skills are totally transferable across various industries and roles. </a:t>
            </a:r>
          </a:p>
          <a:p>
            <a:pPr marL="171450" lvl="0" indent="-171450" algn="l" rtl="0">
              <a:spcBef>
                <a:spcPts val="0"/>
              </a:spcBef>
              <a:spcAft>
                <a:spcPts val="0"/>
              </a:spcAft>
              <a:buFontTx/>
              <a:buChar char="-"/>
            </a:pPr>
            <a:r>
              <a:rPr lang="en-GB" dirty="0"/>
              <a:t>Why is this section so important because people usually prepare well for technical interviews and the truth is the behavioural interview part often gets overlooked. And it’s a huge lost opportunity. You are leaving too much </a:t>
            </a:r>
            <a:r>
              <a:rPr lang="en-GB" dirty="0" err="1"/>
              <a:t>upto</a:t>
            </a:r>
            <a:r>
              <a:rPr lang="en-GB" dirty="0"/>
              <a:t> chance if you are not preparing for this part. </a:t>
            </a:r>
          </a:p>
          <a:p>
            <a:pPr marL="171450" lvl="0" indent="-171450" algn="l" rtl="0">
              <a:spcBef>
                <a:spcPts val="0"/>
              </a:spcBef>
              <a:spcAft>
                <a:spcPts val="0"/>
              </a:spcAft>
              <a:buFontTx/>
              <a:buChar char="-"/>
            </a:pPr>
            <a:r>
              <a:rPr lang="en-GB" dirty="0"/>
              <a:t>A lot of the times you will be asked questions like - Tell me a time when you had a conflict with your co-worker and how did you resolve it? Now its very difficult to come up with a story on the spot. And stories are something that people will remember. You see there is no magic here – with the right tools, framework and mindset you can absolutely knock your behavioural interviews out of the park. </a:t>
            </a:r>
          </a:p>
          <a:p>
            <a:pPr marL="171450" lvl="0" indent="-171450" algn="l" rtl="0">
              <a:spcBef>
                <a:spcPts val="0"/>
              </a:spcBef>
              <a:spcAft>
                <a:spcPts val="0"/>
              </a:spcAft>
              <a:buFontTx/>
              <a:buChar char="-"/>
            </a:pPr>
            <a:endParaRPr lang="en-GB" dirty="0"/>
          </a:p>
          <a:p>
            <a:pPr marL="171450" lvl="0" indent="-171450" algn="l" rtl="0">
              <a:spcBef>
                <a:spcPts val="0"/>
              </a:spcBef>
              <a:spcAft>
                <a:spcPts val="0"/>
              </a:spcAft>
              <a:buFontTx/>
              <a:buChar char="-"/>
            </a:pPr>
            <a:endParaRPr lang="en-GB" dirty="0"/>
          </a:p>
          <a:p>
            <a:pPr marL="171450" lvl="0" indent="-171450" algn="l" rtl="0">
              <a:spcBef>
                <a:spcPts val="0"/>
              </a:spcBef>
              <a:spcAft>
                <a:spcPts val="0"/>
              </a:spcAft>
              <a:buFontTx/>
              <a:buChar char="-"/>
            </a:pPr>
            <a:r>
              <a:rPr lang="en-GB" dirty="0"/>
              <a:t>Why?</a:t>
            </a:r>
          </a:p>
          <a:p>
            <a:pPr marL="171450" lvl="0" indent="-171450" algn="l" rtl="0">
              <a:spcBef>
                <a:spcPts val="0"/>
              </a:spcBef>
              <a:spcAft>
                <a:spcPts val="0"/>
              </a:spcAft>
              <a:buFontTx/>
              <a:buChar char="-"/>
            </a:pPr>
            <a:endParaRPr lang="en-GB" dirty="0"/>
          </a:p>
          <a:p>
            <a:pPr marL="171450" lvl="0" indent="-171450" algn="l" rtl="0">
              <a:spcBef>
                <a:spcPts val="0"/>
              </a:spcBef>
              <a:spcAft>
                <a:spcPts val="0"/>
              </a:spcAft>
              <a:buFontTx/>
              <a:buChar char="-"/>
            </a:pPr>
            <a:r>
              <a:rPr lang="en-GB" dirty="0"/>
              <a:t>From an interviewers perspective, these questions allow them ascertain if you have the behaviours and the experience they are looking for. And these qualities can be difficult to determine from your resume. They cover areas like leadership, handling conflict, failure, team working, problem-solving, working under pressure and overcoming setbacks. </a:t>
            </a:r>
          </a:p>
          <a:p>
            <a:pPr marL="171450" lvl="0" indent="-171450" algn="l" rtl="0">
              <a:spcBef>
                <a:spcPts val="0"/>
              </a:spcBef>
              <a:spcAft>
                <a:spcPts val="0"/>
              </a:spcAft>
              <a:buFontTx/>
              <a:buChar char="-"/>
            </a:pPr>
            <a:r>
              <a:rPr lang="en-GB" dirty="0"/>
              <a:t>Now from your perspective as the person being interviewed , they allow you to let your past work performance show what you could do for this employer. They also give you the opportunity to differentiate your self from other candidates applying for the same role.  Add some examples : </a:t>
            </a:r>
          </a:p>
          <a:p>
            <a:pPr marL="0" lvl="0" indent="0" algn="l" rtl="0">
              <a:spcBef>
                <a:spcPts val="0"/>
              </a:spcBef>
              <a:spcAft>
                <a:spcPts val="0"/>
              </a:spcAft>
              <a:buFontTx/>
              <a:buNone/>
            </a:pPr>
            <a:endParaRPr lang="en-GB" dirty="0"/>
          </a:p>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4278320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40580bd1c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40580bd1c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GB" dirty="0"/>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683204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40580bd1c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40580bd1c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GB" dirty="0"/>
          </a:p>
          <a:p>
            <a:pPr algn="l"/>
            <a:r>
              <a:rPr lang="en-US" b="0" i="0" dirty="0">
                <a:solidFill>
                  <a:srgbClr val="333333"/>
                </a:solidFill>
                <a:effectLst/>
                <a:latin typeface="Georgia" panose="02040502050405020303" pitchFamily="18" charset="0"/>
              </a:rPr>
              <a:t>The STAR method is an interview technique that gives you a straightforward format you can use to tell a story by laying out the </a:t>
            </a:r>
            <a:r>
              <a:rPr lang="en-US" b="1" i="0" dirty="0">
                <a:solidFill>
                  <a:srgbClr val="333333"/>
                </a:solidFill>
                <a:effectLst/>
                <a:latin typeface="Georgia" panose="02040502050405020303" pitchFamily="18" charset="0"/>
              </a:rPr>
              <a:t>S</a:t>
            </a:r>
            <a:r>
              <a:rPr lang="en-US" b="0" i="0" dirty="0">
                <a:solidFill>
                  <a:srgbClr val="333333"/>
                </a:solidFill>
                <a:effectLst/>
                <a:latin typeface="Georgia" panose="02040502050405020303" pitchFamily="18" charset="0"/>
              </a:rPr>
              <a:t>ituation, </a:t>
            </a:r>
            <a:r>
              <a:rPr lang="en-US" b="1" i="0" dirty="0">
                <a:solidFill>
                  <a:srgbClr val="333333"/>
                </a:solidFill>
                <a:effectLst/>
                <a:latin typeface="Georgia" panose="02040502050405020303" pitchFamily="18" charset="0"/>
              </a:rPr>
              <a:t>T</a:t>
            </a:r>
            <a:r>
              <a:rPr lang="en-US" b="0" i="0" dirty="0">
                <a:solidFill>
                  <a:srgbClr val="333333"/>
                </a:solidFill>
                <a:effectLst/>
                <a:latin typeface="Georgia" panose="02040502050405020303" pitchFamily="18" charset="0"/>
              </a:rPr>
              <a:t>ask, </a:t>
            </a:r>
            <a:r>
              <a:rPr lang="en-US" b="1" i="0" dirty="0">
                <a:solidFill>
                  <a:srgbClr val="333333"/>
                </a:solidFill>
                <a:effectLst/>
                <a:latin typeface="Georgia" panose="02040502050405020303" pitchFamily="18" charset="0"/>
              </a:rPr>
              <a:t>A</a:t>
            </a:r>
            <a:r>
              <a:rPr lang="en-US" b="0" i="0" dirty="0">
                <a:solidFill>
                  <a:srgbClr val="333333"/>
                </a:solidFill>
                <a:effectLst/>
                <a:latin typeface="Georgia" panose="02040502050405020303" pitchFamily="18" charset="0"/>
              </a:rPr>
              <a:t>ction, and </a:t>
            </a:r>
            <a:r>
              <a:rPr lang="en-US" b="1" i="0" dirty="0">
                <a:solidFill>
                  <a:srgbClr val="333333"/>
                </a:solidFill>
                <a:effectLst/>
                <a:latin typeface="Georgia" panose="02040502050405020303" pitchFamily="18" charset="0"/>
              </a:rPr>
              <a:t>R</a:t>
            </a:r>
            <a:r>
              <a:rPr lang="en-US" b="0" i="0" dirty="0">
                <a:solidFill>
                  <a:srgbClr val="333333"/>
                </a:solidFill>
                <a:effectLst/>
                <a:latin typeface="Georgia" panose="02040502050405020303" pitchFamily="18" charset="0"/>
              </a:rPr>
              <a:t>esult.</a:t>
            </a:r>
          </a:p>
          <a:p>
            <a:pPr algn="l">
              <a:buFont typeface="Arial" panose="020B0604020202020204" pitchFamily="34" charset="0"/>
              <a:buChar char="•"/>
            </a:pPr>
            <a:r>
              <a:rPr lang="en-US" b="1" i="0" dirty="0">
                <a:solidFill>
                  <a:srgbClr val="333333"/>
                </a:solidFill>
                <a:effectLst/>
                <a:latin typeface="Georgia" panose="02040502050405020303" pitchFamily="18" charset="0"/>
              </a:rPr>
              <a:t>Situation:</a:t>
            </a:r>
            <a:r>
              <a:rPr lang="en-US" b="0" i="0" dirty="0">
                <a:solidFill>
                  <a:srgbClr val="333333"/>
                </a:solidFill>
                <a:effectLst/>
                <a:latin typeface="Georgia" panose="02040502050405020303" pitchFamily="18" charset="0"/>
              </a:rPr>
              <a:t> Set the scene and give the necessary details of your example. </a:t>
            </a:r>
            <a:r>
              <a:rPr lang="en-US" b="0" i="0" dirty="0">
                <a:solidFill>
                  <a:srgbClr val="222222"/>
                </a:solidFill>
                <a:effectLst/>
                <a:latin typeface="Rubik"/>
              </a:rPr>
              <a:t>Describe the context within which you performed a job or faced a challenge at work. For example, perhaps you were working on a group project, or you had a conflict with a coworker. This situation can be drawn from a work experience, a volunteer position, or any other relevant event. Be as specific as possible. Avoid using cliché beginnings such “This one time” and “Once upon a time”</a:t>
            </a:r>
            <a:endParaRPr lang="en-US" b="0" i="0" dirty="0">
              <a:solidFill>
                <a:srgbClr val="333333"/>
              </a:solidFill>
              <a:effectLst/>
              <a:latin typeface="Georgia" panose="02040502050405020303" pitchFamily="18" charset="0"/>
            </a:endParaRPr>
          </a:p>
          <a:p>
            <a:pPr algn="l">
              <a:buFont typeface="Arial" panose="020B0604020202020204" pitchFamily="34" charset="0"/>
              <a:buChar char="•"/>
            </a:pPr>
            <a:r>
              <a:rPr lang="en-US" b="1" i="0" dirty="0">
                <a:solidFill>
                  <a:srgbClr val="333333"/>
                </a:solidFill>
                <a:effectLst/>
                <a:latin typeface="Georgia" panose="02040502050405020303" pitchFamily="18" charset="0"/>
              </a:rPr>
              <a:t>Task: </a:t>
            </a:r>
            <a:r>
              <a:rPr lang="en-US" b="0" i="0" dirty="0">
                <a:solidFill>
                  <a:srgbClr val="222222"/>
                </a:solidFill>
                <a:effectLst/>
                <a:latin typeface="Rubik"/>
              </a:rPr>
              <a:t> Next, describe your responsibility in that situation. Perhaps you had to help your group complete a project within a tight deadline, resolve a conflict with a coworker, or hit a sales target.  Share details of the exact challenges and constraints that you had to face without exaggerating them. </a:t>
            </a:r>
            <a:endParaRPr lang="en-US" b="0" i="0" dirty="0">
              <a:solidFill>
                <a:srgbClr val="333333"/>
              </a:solidFill>
              <a:effectLst/>
              <a:latin typeface="Georgia" panose="02040502050405020303" pitchFamily="18" charset="0"/>
            </a:endParaRPr>
          </a:p>
          <a:p>
            <a:pPr algn="l">
              <a:buFont typeface="Arial" panose="020B0604020202020204" pitchFamily="34" charset="0"/>
              <a:buChar char="•"/>
            </a:pPr>
            <a:r>
              <a:rPr lang="en-US" b="1" i="0" dirty="0">
                <a:solidFill>
                  <a:srgbClr val="333333"/>
                </a:solidFill>
                <a:effectLst/>
                <a:latin typeface="Georgia" panose="02040502050405020303" pitchFamily="18" charset="0"/>
              </a:rPr>
              <a:t>Action: </a:t>
            </a:r>
            <a:r>
              <a:rPr lang="en-US" b="0" i="0" dirty="0">
                <a:solidFill>
                  <a:srgbClr val="2D2D2D"/>
                </a:solidFill>
                <a:effectLst/>
                <a:latin typeface="Noto Sans" panose="020B0502040204020203" pitchFamily="34" charset="0"/>
              </a:rPr>
              <a:t>This step is probably the most important part of the story. </a:t>
            </a:r>
            <a:r>
              <a:rPr lang="en-US" b="0" i="0" dirty="0">
                <a:solidFill>
                  <a:srgbClr val="222222"/>
                </a:solidFill>
                <a:effectLst/>
                <a:latin typeface="Rubik"/>
              </a:rPr>
              <a:t>You then describe how you completed the task or endeavored to meet the challenge. Focus on what you did, rather than what your team, boss, or coworker did. (Tip: Instead of saying, "We did </a:t>
            </a:r>
            <a:r>
              <a:rPr lang="en-US" b="0" i="0" dirty="0" err="1">
                <a:solidFill>
                  <a:srgbClr val="222222"/>
                </a:solidFill>
                <a:effectLst/>
                <a:latin typeface="Rubik"/>
              </a:rPr>
              <a:t>xyx</a:t>
            </a:r>
            <a:r>
              <a:rPr lang="en-US" b="0" i="0" dirty="0">
                <a:solidFill>
                  <a:srgbClr val="222222"/>
                </a:solidFill>
                <a:effectLst/>
                <a:latin typeface="Rubik"/>
              </a:rPr>
              <a:t>," say "</a:t>
            </a:r>
            <a:r>
              <a:rPr lang="en-US" b="0" i="1" dirty="0">
                <a:solidFill>
                  <a:srgbClr val="222222"/>
                </a:solidFill>
                <a:effectLst/>
                <a:latin typeface="Rubik"/>
              </a:rPr>
              <a:t>I</a:t>
            </a:r>
            <a:r>
              <a:rPr lang="en-US" b="0" i="0" dirty="0">
                <a:solidFill>
                  <a:srgbClr val="222222"/>
                </a:solidFill>
                <a:effectLst/>
                <a:latin typeface="Rubik"/>
              </a:rPr>
              <a:t> did </a:t>
            </a:r>
            <a:r>
              <a:rPr lang="en-US" b="0" i="0" dirty="0" err="1">
                <a:solidFill>
                  <a:srgbClr val="222222"/>
                </a:solidFill>
                <a:effectLst/>
                <a:latin typeface="Rubik"/>
              </a:rPr>
              <a:t>xyz</a:t>
            </a:r>
            <a:r>
              <a:rPr lang="en-US" b="0" i="0" dirty="0">
                <a:solidFill>
                  <a:srgbClr val="222222"/>
                </a:solidFill>
                <a:effectLst/>
                <a:latin typeface="Rubik"/>
              </a:rPr>
              <a:t>.") </a:t>
            </a:r>
          </a:p>
          <a:p>
            <a:pPr algn="l">
              <a:buFont typeface="Arial" panose="020B0604020202020204" pitchFamily="34" charset="0"/>
              <a:buChar char="•"/>
            </a:pPr>
            <a:r>
              <a:rPr lang="en-US" b="1" i="0" dirty="0">
                <a:solidFill>
                  <a:srgbClr val="333333"/>
                </a:solidFill>
                <a:effectLst/>
                <a:latin typeface="Georgia" panose="02040502050405020303" pitchFamily="18" charset="0"/>
              </a:rPr>
              <a:t>Result:</a:t>
            </a:r>
            <a:r>
              <a:rPr lang="en-US" b="0" i="0" dirty="0">
                <a:solidFill>
                  <a:srgbClr val="333333"/>
                </a:solidFill>
                <a:effectLst/>
                <a:latin typeface="Georgia" panose="02040502050405020303" pitchFamily="18" charset="0"/>
              </a:rPr>
              <a:t> </a:t>
            </a:r>
            <a:r>
              <a:rPr lang="en-US" b="0" i="0" dirty="0">
                <a:solidFill>
                  <a:srgbClr val="222222"/>
                </a:solidFill>
                <a:effectLst/>
                <a:latin typeface="Rubik"/>
              </a:rPr>
              <a:t>Finally, explain the outcomes or results generated by the action taken. It may be helpful to emphasize what you accomplished, or what you learned. </a:t>
            </a:r>
            <a:r>
              <a:rPr lang="en-US" b="0" i="0" dirty="0">
                <a:solidFill>
                  <a:srgbClr val="2D2D2D"/>
                </a:solidFill>
                <a:effectLst/>
                <a:latin typeface="Noto Sans" panose="020B0502040504020204" pitchFamily="34" charset="0"/>
              </a:rPr>
              <a:t>If possible, quantify the results and show the effects of your actions. Examples saving your team five hours of work in a week, reducing 30% of manual effort required to complete a task.  Can also be a negative result , especially if a failure, stress the lesson learned not the inability. </a:t>
            </a:r>
            <a:endParaRPr lang="en-US" b="0" i="0" dirty="0">
              <a:solidFill>
                <a:srgbClr val="222222"/>
              </a:solidFill>
              <a:effectLst/>
              <a:latin typeface="Rubik"/>
            </a:endParaRPr>
          </a:p>
          <a:p>
            <a:pPr marL="158750" indent="0" algn="l">
              <a:buFont typeface="Arial" panose="020B0604020202020204" pitchFamily="34" charset="0"/>
              <a:buNone/>
            </a:pPr>
            <a:endParaRPr lang="en-US" b="0" i="0" dirty="0">
              <a:solidFill>
                <a:srgbClr val="333333"/>
              </a:solidFill>
              <a:effectLst/>
              <a:latin typeface="Georgia" panose="02040502050405020303" pitchFamily="18" charset="0"/>
            </a:endParaRPr>
          </a:p>
          <a:p>
            <a:pPr marL="158750" indent="0" algn="l">
              <a:buFont typeface="Arial" panose="020B0604020202020204" pitchFamily="34" charset="0"/>
              <a:buNone/>
            </a:pPr>
            <a:r>
              <a:rPr lang="en-US" b="0" i="0" dirty="0">
                <a:solidFill>
                  <a:srgbClr val="333333"/>
                </a:solidFill>
                <a:effectLst/>
                <a:latin typeface="Georgia" panose="02040502050405020303" pitchFamily="18" charset="0"/>
              </a:rPr>
              <a:t>By using these four components to shape your anecdote, it’s much easier to share a focused answer, providing the interviewer with “a digestible but compelling narrative of what a candidate did,” </a:t>
            </a:r>
          </a:p>
          <a:p>
            <a:pPr marL="171450" lvl="0" indent="-171450" algn="l" rtl="0">
              <a:spcBef>
                <a:spcPts val="0"/>
              </a:spcBef>
              <a:spcAft>
                <a:spcPts val="0"/>
              </a:spcAft>
              <a:buFontTx/>
              <a:buChar char="-"/>
            </a:pPr>
            <a:endParaRPr lang="en-GB" dirty="0"/>
          </a:p>
        </p:txBody>
      </p:sp>
    </p:spTree>
    <p:extLst>
      <p:ext uri="{BB962C8B-B14F-4D97-AF65-F5344CB8AC3E}">
        <p14:creationId xmlns:p14="http://schemas.microsoft.com/office/powerpoint/2010/main" val="96718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40580bd1c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40580bd1c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Avoid using internal company specific technical jargon. Speak with clarity , try to use simple generic terms. If the interviewer knows about the subject they will ask for more information and then you can go deep into it.</a:t>
            </a:r>
          </a:p>
          <a:p>
            <a:pPr marL="171450" lvl="0" indent="-171450" algn="l" rtl="0">
              <a:spcBef>
                <a:spcPts val="0"/>
              </a:spcBef>
              <a:spcAft>
                <a:spcPts val="0"/>
              </a:spcAft>
              <a:buFontTx/>
              <a:buChar char="-"/>
            </a:pPr>
            <a:r>
              <a:rPr lang="en-US" dirty="0"/>
              <a:t>You want to have a little bit of a story arc, you want to paint a picture and you want to make sure that you’re really sharing what you in particular did to contribute to the project , or the situation, right?  Instead of falling back on the generic we, which I think some people and I think this might come from people who are a little bit on the modest side. Instead of saying “ I did this” or “I came up with this solution” , Its “Well we-we-we”</a:t>
            </a:r>
          </a:p>
          <a:p>
            <a:pPr marL="171450" lvl="0" indent="-171450" algn="l" rtl="0">
              <a:spcBef>
                <a:spcPts val="0"/>
              </a:spcBef>
              <a:spcAft>
                <a:spcPts val="0"/>
              </a:spcAft>
              <a:buFontTx/>
              <a:buChar char="-"/>
            </a:pPr>
            <a:r>
              <a:rPr lang="en-US" dirty="0"/>
              <a:t>And sometimes it can get difficult , when you’re telling a story of a multi-month, or even year project, So you got to think about – Ok What are the highlights here? What are the key things I want to talk about? </a:t>
            </a:r>
            <a:r>
              <a:rPr lang="en-US" dirty="0" err="1"/>
              <a:t>Ofcourse</a:t>
            </a:r>
            <a:r>
              <a:rPr lang="en-US" dirty="0"/>
              <a:t> being prepared to give more information if there are follow up questions if they wany detail on certain things. So having a couple of bullet points </a:t>
            </a:r>
          </a:p>
          <a:p>
            <a:pPr marL="171450" lvl="0" indent="-171450" algn="l" rtl="0">
              <a:spcBef>
                <a:spcPts val="0"/>
              </a:spcBef>
              <a:spcAft>
                <a:spcPts val="0"/>
              </a:spcAft>
              <a:buFontTx/>
              <a:buChar char="-"/>
            </a:pPr>
            <a:r>
              <a:rPr lang="en-US" dirty="0"/>
              <a:t>and then all of that leading up to the R the happy ending , every good story has a happy ending having some sort of +</a:t>
            </a:r>
            <a:r>
              <a:rPr lang="en-US" dirty="0" err="1"/>
              <a:t>ve</a:t>
            </a:r>
            <a:r>
              <a:rPr lang="en-US" dirty="0"/>
              <a:t> outcome. And this could be a concrete result, and often that’s very effective –being able to say we saved the company, X amount of dollars, or we increased revenue by X%. But sometimes it can anecdotal, like I got great feedback, everyone was really happy with the project, finishing under budget , before timelines, etc.  Having a +</a:t>
            </a:r>
            <a:r>
              <a:rPr lang="en-US" dirty="0" err="1"/>
              <a:t>ve</a:t>
            </a:r>
            <a:r>
              <a:rPr lang="en-US" dirty="0"/>
              <a:t> outcome that you can speak to that gives it a nice story arc – a little bit of a hero’s journey from the beginning to the +</a:t>
            </a:r>
            <a:r>
              <a:rPr lang="en-US" dirty="0" err="1"/>
              <a:t>ve</a:t>
            </a:r>
            <a:r>
              <a:rPr lang="en-US" dirty="0"/>
              <a:t> outcome.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For any answer 1-2 mins is a sweet spot (U don’t want to spend 10mins ) as after 2 mins, you are going to start losing people even if you’re content is good. I think it’s just attention span , monologue vs dialogue, and hoping by the way you tell your story that you’ve given them some interesting things that they might want to dig more deeply into.  I think its one of the things that people struggle with to keep it concise and engaging and still make sure that they’re giving information to show why this was a big success.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dirty="0"/>
              <a:t>-  Remember that many behavioral questions try to get at how you responded to negative situations; you'll need to have examples of negative experiences ready, but try to choose negative experiences that you made the best of or -- better yet, those that had positive outcomes. </a:t>
            </a:r>
          </a:p>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58165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40580bd1c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40580bd1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40580bd1c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40580bd1c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bg>
      <p:bgPr>
        <a:gradFill>
          <a:gsLst>
            <a:gs pos="0">
              <a:schemeClr val="accent1"/>
            </a:gs>
            <a:gs pos="37000">
              <a:schemeClr val="dk2"/>
            </a:gs>
            <a:gs pos="100000">
              <a:schemeClr val="dk2"/>
            </a:gs>
          </a:gsLst>
          <a:lin ang="10800025" scaled="0"/>
        </a:gra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8" y="-13"/>
            <a:ext cx="7710766" cy="5142022"/>
            <a:chOff x="-8" y="-13"/>
            <a:chExt cx="7710766" cy="5142022"/>
          </a:xfrm>
        </p:grpSpPr>
        <p:sp>
          <p:nvSpPr>
            <p:cNvPr id="52" name="Google Shape;52;p13"/>
            <p:cNvSpPr/>
            <p:nvPr/>
          </p:nvSpPr>
          <p:spPr>
            <a:xfrm>
              <a:off x="-8" y="-13"/>
              <a:ext cx="7710766" cy="5142022"/>
            </a:xfrm>
            <a:custGeom>
              <a:avLst/>
              <a:gdLst/>
              <a:ahLst/>
              <a:cxnLst/>
              <a:rect l="l" t="t" r="r" b="b"/>
              <a:pathLst>
                <a:path w="3427007" h="2285343" extrusionOk="0">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3"/>
            <p:cNvSpPr/>
            <p:nvPr/>
          </p:nvSpPr>
          <p:spPr>
            <a:xfrm>
              <a:off x="-8" y="-13"/>
              <a:ext cx="7536339" cy="5142022"/>
            </a:xfrm>
            <a:custGeom>
              <a:avLst/>
              <a:gdLst/>
              <a:ahLst/>
              <a:cxnLst/>
              <a:rect l="l" t="t" r="r" b="b"/>
              <a:pathLst>
                <a:path w="3349484" h="2285343" extrusionOk="0">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3"/>
            <p:cNvSpPr/>
            <p:nvPr/>
          </p:nvSpPr>
          <p:spPr>
            <a:xfrm>
              <a:off x="-8" y="-13"/>
              <a:ext cx="6852517" cy="5142022"/>
            </a:xfrm>
            <a:custGeom>
              <a:avLst/>
              <a:gdLst/>
              <a:ahLst/>
              <a:cxnLst/>
              <a:rect l="l" t="t" r="r" b="b"/>
              <a:pathLst>
                <a:path w="3045563" h="2285343" extrusionOk="0">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3"/>
            <p:cNvSpPr/>
            <p:nvPr/>
          </p:nvSpPr>
          <p:spPr>
            <a:xfrm>
              <a:off x="-8" y="-13"/>
              <a:ext cx="6478551" cy="5142022"/>
            </a:xfrm>
            <a:custGeom>
              <a:avLst/>
              <a:gdLst/>
              <a:ahLst/>
              <a:cxnLst/>
              <a:rect l="l" t="t" r="r" b="b"/>
              <a:pathLst>
                <a:path w="2879356" h="2285343" extrusionOk="0">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3"/>
            <p:cNvSpPr/>
            <p:nvPr/>
          </p:nvSpPr>
          <p:spPr>
            <a:xfrm>
              <a:off x="-8" y="-13"/>
              <a:ext cx="6272190" cy="5142022"/>
            </a:xfrm>
            <a:custGeom>
              <a:avLst/>
              <a:gdLst/>
              <a:ahLst/>
              <a:cxnLst/>
              <a:rect l="l" t="t" r="r" b="b"/>
              <a:pathLst>
                <a:path w="2787640" h="2285343" extrusionOk="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3"/>
            <p:cNvSpPr/>
            <p:nvPr/>
          </p:nvSpPr>
          <p:spPr>
            <a:xfrm>
              <a:off x="-8" y="-13"/>
              <a:ext cx="5978795" cy="5142022"/>
            </a:xfrm>
            <a:custGeom>
              <a:avLst/>
              <a:gdLst/>
              <a:ahLst/>
              <a:cxnLst/>
              <a:rect l="l" t="t" r="r" b="b"/>
              <a:pathLst>
                <a:path w="2657242" h="2285343" extrusionOk="0">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13"/>
          <p:cNvSpPr txBox="1">
            <a:spLocks noGrp="1"/>
          </p:cNvSpPr>
          <p:nvPr>
            <p:ph type="ctrTitle"/>
          </p:nvPr>
        </p:nvSpPr>
        <p:spPr>
          <a:xfrm>
            <a:off x="685800" y="658575"/>
            <a:ext cx="3620100" cy="382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1">
  <p:cSld name="TITLE_2">
    <p:bg>
      <p:bgPr>
        <a:solidFill>
          <a:schemeClr val="accent1"/>
        </a:solidFill>
        <a:effectLst/>
      </p:bgPr>
    </p:bg>
    <p:spTree>
      <p:nvGrpSpPr>
        <p:cNvPr id="1" name="Shape 59"/>
        <p:cNvGrpSpPr/>
        <p:nvPr/>
      </p:nvGrpSpPr>
      <p:grpSpPr>
        <a:xfrm>
          <a:off x="0" y="0"/>
          <a:ext cx="0" cy="0"/>
          <a:chOff x="0" y="0"/>
          <a:chExt cx="0" cy="0"/>
        </a:xfrm>
      </p:grpSpPr>
      <p:sp>
        <p:nvSpPr>
          <p:cNvPr id="60" name="Google Shape;60;p14"/>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hyperlink" Target="https://docs.google.com/forms/d/e/1FAIpQLSdo2EyYGh29EMMcGumClY9xv1FZHfoYqT4Vqzfmt0dicBGUaA/formResponse" TargetMode="External"/><Relationship Id="rId3" Type="http://schemas.openxmlformats.org/officeDocument/2006/relationships/image" Target="../media/image1.png"/><Relationship Id="rId7" Type="http://schemas.openxmlformats.org/officeDocument/2006/relationships/hyperlink" Target="https://docs.google.com/forms/d/e/1FAIpQLScEpoJRgZ1Uh5AsURYmfiS6tUOao924pGPGFqgrNYE_FJZJTQ/viewform?vc=0&amp;c=0&amp;w=1&amp;flr=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github.com/WomenWhoCode/WWCode-London/tree/main/resources/mock-interview-behavioral" TargetMode="External"/><Relationship Id="rId5" Type="http://schemas.openxmlformats.org/officeDocument/2006/relationships/hyperlink" Target="https://capd.mit.edu/resources/the-star-method-for-behavioral-interviews/" TargetMode="External"/><Relationship Id="rId4" Type="http://schemas.openxmlformats.org/officeDocument/2006/relationships/hyperlink" Target="https://business.linkedin.com/content/dam/me/business/en-us/talent-solutions/resources/pdfs/linkedin-30-questions-to-identify-high-potential-candidates-ebook-8-7-17-uk-en.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WomenWhoCode/WWCode-London/blob/main/resources/mock-interview-behavioral/behavioural-interview-questions.md"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140850" y="3792525"/>
            <a:ext cx="8862300" cy="89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b="1" dirty="0">
                <a:solidFill>
                  <a:srgbClr val="007A7C"/>
                </a:solidFill>
                <a:highlight>
                  <a:schemeClr val="lt1"/>
                </a:highlight>
              </a:rPr>
              <a:t>Mock </a:t>
            </a:r>
            <a:r>
              <a:rPr lang="en-GB" sz="4800" b="1" dirty="0" err="1">
                <a:solidFill>
                  <a:srgbClr val="007A7C"/>
                </a:solidFill>
                <a:highlight>
                  <a:schemeClr val="lt1"/>
                </a:highlight>
              </a:rPr>
              <a:t>Behavioral</a:t>
            </a:r>
            <a:r>
              <a:rPr lang="en-GB" sz="4800" b="1" dirty="0">
                <a:solidFill>
                  <a:srgbClr val="007A7C"/>
                </a:solidFill>
                <a:highlight>
                  <a:schemeClr val="lt1"/>
                </a:highlight>
              </a:rPr>
              <a:t> Interview </a:t>
            </a:r>
            <a:endParaRPr sz="4800" b="1" dirty="0">
              <a:solidFill>
                <a:srgbClr val="007A7C"/>
              </a:solidFill>
              <a:highlight>
                <a:schemeClr val="lt1"/>
              </a:highlight>
            </a:endParaRPr>
          </a:p>
        </p:txBody>
      </p:sp>
      <p:grpSp>
        <p:nvGrpSpPr>
          <p:cNvPr id="67" name="Google Shape;67;p15"/>
          <p:cNvGrpSpPr/>
          <p:nvPr/>
        </p:nvGrpSpPr>
        <p:grpSpPr>
          <a:xfrm>
            <a:off x="7864658" y="371176"/>
            <a:ext cx="896264" cy="896314"/>
            <a:chOff x="570875" y="4322250"/>
            <a:chExt cx="443300" cy="443325"/>
          </a:xfrm>
        </p:grpSpPr>
        <p:sp>
          <p:nvSpPr>
            <p:cNvPr id="68" name="Google Shape;68;p1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179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179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179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179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2" name="Google Shape;72;p15"/>
          <p:cNvPicPr preferRelativeResize="0"/>
          <p:nvPr/>
        </p:nvPicPr>
        <p:blipFill>
          <a:blip r:embed="rId3">
            <a:alphaModFix/>
          </a:blip>
          <a:stretch>
            <a:fillRect/>
          </a:stretch>
        </p:blipFill>
        <p:spPr>
          <a:xfrm>
            <a:off x="2186663" y="179101"/>
            <a:ext cx="4770673" cy="2914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928500" y="46525"/>
            <a:ext cx="72870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900">
                <a:solidFill>
                  <a:srgbClr val="007A7C"/>
                </a:solidFill>
                <a:latin typeface="Raleway ExtraBold"/>
                <a:ea typeface="Raleway ExtraBold"/>
                <a:cs typeface="Raleway ExtraBold"/>
                <a:sym typeface="Raleway ExtraBold"/>
              </a:rPr>
              <a:t>Resume Clinic</a:t>
            </a:r>
            <a:endParaRPr sz="3900">
              <a:solidFill>
                <a:srgbClr val="007A7C"/>
              </a:solidFill>
              <a:latin typeface="Raleway ExtraBold"/>
              <a:ea typeface="Raleway ExtraBold"/>
              <a:cs typeface="Raleway ExtraBold"/>
              <a:sym typeface="Raleway ExtraBold"/>
            </a:endParaRPr>
          </a:p>
        </p:txBody>
      </p:sp>
      <p:sp>
        <p:nvSpPr>
          <p:cNvPr id="140" name="Google Shape;140;p23"/>
          <p:cNvSpPr/>
          <p:nvPr/>
        </p:nvSpPr>
        <p:spPr>
          <a:xfrm>
            <a:off x="577325" y="1238650"/>
            <a:ext cx="682200" cy="636300"/>
          </a:xfrm>
          <a:prstGeom prst="ellipse">
            <a:avLst/>
          </a:prstGeom>
          <a:solidFill>
            <a:schemeClr val="lt1"/>
          </a:solidFill>
          <a:ln w="76200" cap="flat" cmpd="sng">
            <a:solidFill>
              <a:srgbClr val="007A7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rgbClr val="007A7C"/>
                </a:solidFill>
              </a:rPr>
              <a:t>2</a:t>
            </a:r>
            <a:endParaRPr sz="2400" b="1">
              <a:solidFill>
                <a:srgbClr val="007A7C"/>
              </a:solidFill>
            </a:endParaRPr>
          </a:p>
        </p:txBody>
      </p:sp>
      <p:sp>
        <p:nvSpPr>
          <p:cNvPr id="141" name="Google Shape;141;p23"/>
          <p:cNvSpPr txBox="1"/>
          <p:nvPr/>
        </p:nvSpPr>
        <p:spPr>
          <a:xfrm>
            <a:off x="1441475" y="1238650"/>
            <a:ext cx="4369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chemeClr val="dk1"/>
                </a:solidFill>
                <a:latin typeface="Raleway"/>
                <a:ea typeface="Raleway"/>
                <a:cs typeface="Raleway"/>
                <a:sym typeface="Raleway"/>
              </a:rPr>
              <a:t>All submissions will be reviewed by the experts. </a:t>
            </a:r>
            <a:endParaRPr sz="2400">
              <a:solidFill>
                <a:schemeClr val="dk1"/>
              </a:solidFill>
              <a:latin typeface="Raleway"/>
              <a:ea typeface="Raleway"/>
              <a:cs typeface="Raleway"/>
              <a:sym typeface="Raleway"/>
            </a:endParaRPr>
          </a:p>
        </p:txBody>
      </p:sp>
      <p:pic>
        <p:nvPicPr>
          <p:cNvPr id="142" name="Google Shape;142;p23"/>
          <p:cNvPicPr preferRelativeResize="0"/>
          <p:nvPr/>
        </p:nvPicPr>
        <p:blipFill>
          <a:blip r:embed="rId3">
            <a:alphaModFix/>
          </a:blip>
          <a:stretch>
            <a:fillRect/>
          </a:stretch>
        </p:blipFill>
        <p:spPr>
          <a:xfrm>
            <a:off x="152400" y="2314450"/>
            <a:ext cx="5353299" cy="2676650"/>
          </a:xfrm>
          <a:prstGeom prst="rect">
            <a:avLst/>
          </a:prstGeom>
          <a:noFill/>
          <a:ln>
            <a:noFill/>
          </a:ln>
        </p:spPr>
      </p:pic>
      <p:pic>
        <p:nvPicPr>
          <p:cNvPr id="143" name="Google Shape;143;p23"/>
          <p:cNvPicPr preferRelativeResize="0"/>
          <p:nvPr/>
        </p:nvPicPr>
        <p:blipFill>
          <a:blip r:embed="rId4">
            <a:alphaModFix/>
          </a:blip>
          <a:stretch>
            <a:fillRect/>
          </a:stretch>
        </p:blipFill>
        <p:spPr>
          <a:xfrm>
            <a:off x="5976525" y="1357375"/>
            <a:ext cx="2238975" cy="2238975"/>
          </a:xfrm>
          <a:prstGeom prst="rect">
            <a:avLst/>
          </a:prstGeom>
          <a:noFill/>
          <a:ln>
            <a:noFill/>
          </a:ln>
        </p:spPr>
      </p:pic>
      <p:sp>
        <p:nvSpPr>
          <p:cNvPr id="144" name="Google Shape;144;p23"/>
          <p:cNvSpPr txBox="1"/>
          <p:nvPr/>
        </p:nvSpPr>
        <p:spPr>
          <a:xfrm>
            <a:off x="5668188" y="3813163"/>
            <a:ext cx="30966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100">
                <a:solidFill>
                  <a:schemeClr val="dk1"/>
                </a:solidFill>
                <a:latin typeface="Raleway"/>
                <a:ea typeface="Raleway"/>
                <a:cs typeface="Raleway"/>
                <a:sym typeface="Raleway"/>
              </a:rPr>
              <a:t>Please, find channel </a:t>
            </a:r>
            <a:r>
              <a:rPr lang="en-GB" sz="2100">
                <a:solidFill>
                  <a:schemeClr val="dk1"/>
                </a:solidFill>
                <a:latin typeface="Raleway ExtraBold"/>
                <a:ea typeface="Raleway ExtraBold"/>
                <a:cs typeface="Raleway ExtraBold"/>
                <a:sym typeface="Raleway ExtraBold"/>
              </a:rPr>
              <a:t>#resume_clinic</a:t>
            </a:r>
            <a:endParaRPr sz="270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886490" y="157159"/>
            <a:ext cx="1041423" cy="636143"/>
          </a:xfrm>
          <a:prstGeom prst="rect">
            <a:avLst/>
          </a:prstGeom>
          <a:noFill/>
          <a:ln>
            <a:noFill/>
          </a:ln>
        </p:spPr>
      </p:pic>
      <p:sp>
        <p:nvSpPr>
          <p:cNvPr id="91" name="Google Shape;91;p18"/>
          <p:cNvSpPr txBox="1"/>
          <p:nvPr/>
        </p:nvSpPr>
        <p:spPr>
          <a:xfrm>
            <a:off x="340675" y="256475"/>
            <a:ext cx="7287000" cy="85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3900" dirty="0">
                <a:solidFill>
                  <a:srgbClr val="007A7C"/>
                </a:solidFill>
                <a:latin typeface="Raleway ExtraBold"/>
                <a:ea typeface="Raleway ExtraBold"/>
                <a:cs typeface="Raleway ExtraBold"/>
                <a:sym typeface="Raleway ExtraBold"/>
              </a:rPr>
              <a:t>Resources</a:t>
            </a:r>
            <a:endParaRPr sz="3900" dirty="0">
              <a:solidFill>
                <a:srgbClr val="007A7C"/>
              </a:solidFill>
              <a:latin typeface="Raleway ExtraBold"/>
              <a:ea typeface="Raleway ExtraBold"/>
              <a:cs typeface="Raleway ExtraBold"/>
              <a:sym typeface="Raleway ExtraBold"/>
            </a:endParaRPr>
          </a:p>
        </p:txBody>
      </p:sp>
      <p:sp>
        <p:nvSpPr>
          <p:cNvPr id="8" name="Google Shape;77;p16">
            <a:extLst>
              <a:ext uri="{FF2B5EF4-FFF2-40B4-BE49-F238E27FC236}">
                <a16:creationId xmlns:a16="http://schemas.microsoft.com/office/drawing/2014/main" id="{07F32E21-2D65-C885-BB07-4066A98871EE}"/>
              </a:ext>
            </a:extLst>
          </p:cNvPr>
          <p:cNvSpPr/>
          <p:nvPr/>
        </p:nvSpPr>
        <p:spPr>
          <a:xfrm>
            <a:off x="340675" y="1113874"/>
            <a:ext cx="6769694" cy="2255725"/>
          </a:xfrm>
          <a:custGeom>
            <a:avLst/>
            <a:gdLst/>
            <a:ahLst/>
            <a:cxnLst/>
            <a:rect l="l" t="t" r="r" b="b"/>
            <a:pathLst>
              <a:path w="46868" h="46868" extrusionOk="0">
                <a:moveTo>
                  <a:pt x="2936" y="0"/>
                </a:moveTo>
                <a:cubicBezTo>
                  <a:pt x="1302" y="0"/>
                  <a:pt x="1" y="1335"/>
                  <a:pt x="1" y="2936"/>
                </a:cubicBezTo>
                <a:lnTo>
                  <a:pt x="1" y="43932"/>
                </a:lnTo>
                <a:cubicBezTo>
                  <a:pt x="1" y="45566"/>
                  <a:pt x="1335" y="46867"/>
                  <a:pt x="2936" y="46867"/>
                </a:cubicBezTo>
                <a:lnTo>
                  <a:pt x="43932" y="46867"/>
                </a:lnTo>
                <a:cubicBezTo>
                  <a:pt x="45567" y="46867"/>
                  <a:pt x="46868" y="45566"/>
                  <a:pt x="46868" y="43932"/>
                </a:cubicBezTo>
                <a:lnTo>
                  <a:pt x="46868" y="2936"/>
                </a:lnTo>
                <a:cubicBezTo>
                  <a:pt x="46868" y="1335"/>
                  <a:pt x="45567" y="0"/>
                  <a:pt x="43932" y="0"/>
                </a:cubicBezTo>
                <a:close/>
              </a:path>
            </a:pathLst>
          </a:custGeom>
          <a:solidFill>
            <a:schemeClr val="lt1"/>
          </a:solidFill>
          <a:ln>
            <a:noFill/>
          </a:ln>
        </p:spPr>
        <p:txBody>
          <a:bodyPr spcFirstLastPara="1" wrap="square" lIns="182875" tIns="91425" rIns="274300" bIns="91425" anchor="ctr" anchorCtr="0">
            <a:noAutofit/>
          </a:bodyPr>
          <a:lstStyle/>
          <a:p>
            <a:pPr marL="0" lvl="0" indent="0" algn="l" rtl="0">
              <a:spcBef>
                <a:spcPts val="0"/>
              </a:spcBef>
              <a:spcAft>
                <a:spcPts val="0"/>
              </a:spcAft>
              <a:buClr>
                <a:srgbClr val="000000"/>
              </a:buClr>
              <a:buSzPts val="1100"/>
              <a:buFont typeface="Arial"/>
              <a:buNone/>
            </a:pPr>
            <a:endParaRPr b="1" dirty="0">
              <a:solidFill>
                <a:srgbClr val="179379"/>
              </a:solidFill>
              <a:latin typeface="Roboto"/>
              <a:ea typeface="Roboto"/>
              <a:cs typeface="Roboto"/>
              <a:sym typeface="Roboto"/>
            </a:endParaRPr>
          </a:p>
          <a:p>
            <a:pPr marL="285750" lvl="0" indent="-285750" algn="l" rtl="0">
              <a:spcBef>
                <a:spcPts val="0"/>
              </a:spcBef>
              <a:spcAft>
                <a:spcPts val="0"/>
              </a:spcAft>
              <a:buClr>
                <a:srgbClr val="000000"/>
              </a:buClr>
              <a:buSzPts val="1100"/>
              <a:buFont typeface="Arial" panose="020B0604020202020204" pitchFamily="34" charset="0"/>
              <a:buChar char="•"/>
            </a:pPr>
            <a:r>
              <a:rPr lang="en-US" b="0" i="0" u="sng" dirty="0">
                <a:effectLst/>
                <a:latin typeface="Muli"/>
                <a:hlinkClick r:id="rId4"/>
              </a:rPr>
              <a:t>LinkedIn : 30 Behavioral Interview Questions to Identify High Potential Candidates</a:t>
            </a:r>
            <a:endParaRPr lang="en-GB" b="0" i="0" u="sng" dirty="0">
              <a:effectLst/>
              <a:latin typeface="Muli"/>
            </a:endParaRPr>
          </a:p>
          <a:p>
            <a:pPr marL="285750" lvl="0" indent="-285750" algn="l" rtl="0">
              <a:spcBef>
                <a:spcPts val="0"/>
              </a:spcBef>
              <a:spcAft>
                <a:spcPts val="0"/>
              </a:spcAft>
              <a:buClr>
                <a:srgbClr val="000000"/>
              </a:buClr>
              <a:buSzPts val="1100"/>
              <a:buFont typeface="Arial" panose="020B0604020202020204" pitchFamily="34" charset="0"/>
              <a:buChar char="•"/>
            </a:pPr>
            <a:r>
              <a:rPr lang="en-US" b="0" i="0" dirty="0">
                <a:solidFill>
                  <a:srgbClr val="000000"/>
                </a:solidFill>
                <a:effectLst/>
                <a:latin typeface="Muli"/>
                <a:hlinkClick r:id="rId5"/>
              </a:rPr>
              <a:t>MIT STAR Method for Behavioral Interviews</a:t>
            </a:r>
            <a:endParaRPr lang="en-US" b="0" i="0" dirty="0">
              <a:solidFill>
                <a:srgbClr val="000000"/>
              </a:solidFill>
              <a:effectLst/>
              <a:latin typeface="Muli"/>
            </a:endParaRPr>
          </a:p>
          <a:p>
            <a:pPr marL="285750" lvl="0" indent="-285750" algn="l" rtl="0">
              <a:spcBef>
                <a:spcPts val="0"/>
              </a:spcBef>
              <a:spcAft>
                <a:spcPts val="0"/>
              </a:spcAft>
              <a:buClr>
                <a:srgbClr val="000000"/>
              </a:buClr>
              <a:buSzPts val="1100"/>
              <a:buFont typeface="Arial" panose="020B0604020202020204" pitchFamily="34" charset="0"/>
              <a:buChar char="•"/>
            </a:pPr>
            <a:r>
              <a:rPr lang="en-US" dirty="0">
                <a:latin typeface="Muli"/>
                <a:hlinkClick r:id="rId6"/>
              </a:rPr>
              <a:t>WWC-London </a:t>
            </a:r>
            <a:r>
              <a:rPr lang="en-US" dirty="0" err="1">
                <a:latin typeface="Muli"/>
                <a:hlinkClick r:id="rId6"/>
              </a:rPr>
              <a:t>Github</a:t>
            </a:r>
            <a:r>
              <a:rPr lang="en-US" dirty="0">
                <a:latin typeface="Muli"/>
                <a:hlinkClick r:id="rId6"/>
              </a:rPr>
              <a:t> Repo</a:t>
            </a:r>
            <a:endParaRPr lang="en-US" dirty="0">
              <a:latin typeface="Muli"/>
            </a:endParaRPr>
          </a:p>
          <a:p>
            <a:pPr marL="285750" lvl="0" indent="-285750" algn="l" rtl="0">
              <a:spcBef>
                <a:spcPts val="0"/>
              </a:spcBef>
              <a:spcAft>
                <a:spcPts val="0"/>
              </a:spcAft>
              <a:buClr>
                <a:srgbClr val="000000"/>
              </a:buClr>
              <a:buSzPts val="1100"/>
              <a:buFont typeface="Arial" panose="020B0604020202020204" pitchFamily="34" charset="0"/>
              <a:buChar char="•"/>
            </a:pPr>
            <a:r>
              <a:rPr lang="en-US" b="0" i="0" u="sng" dirty="0">
                <a:solidFill>
                  <a:srgbClr val="D1D2D3"/>
                </a:solidFill>
                <a:effectLst/>
                <a:latin typeface="Slack-Lato"/>
                <a:hlinkClick r:id="rId7"/>
              </a:rPr>
              <a:t>Mock Interview Feedback Form</a:t>
            </a:r>
            <a:endParaRPr lang="en-US" dirty="0">
              <a:solidFill>
                <a:srgbClr val="D1D2D3"/>
              </a:solidFill>
              <a:latin typeface="Slack-Lato"/>
            </a:endParaRPr>
          </a:p>
          <a:p>
            <a:pPr marL="285750" lvl="0" indent="-285750" algn="l" rtl="0">
              <a:spcBef>
                <a:spcPts val="0"/>
              </a:spcBef>
              <a:spcAft>
                <a:spcPts val="0"/>
              </a:spcAft>
              <a:buClr>
                <a:srgbClr val="000000"/>
              </a:buClr>
              <a:buSzPts val="1100"/>
              <a:buFont typeface="Arial" panose="020B0604020202020204" pitchFamily="34" charset="0"/>
              <a:buChar char="•"/>
            </a:pPr>
            <a:r>
              <a:rPr lang="en-US" b="0" i="0" u="none" strike="noStrike" dirty="0">
                <a:solidFill>
                  <a:srgbClr val="D1D2D3"/>
                </a:solidFill>
                <a:effectLst/>
                <a:latin typeface="Slack-Lato"/>
                <a:hlinkClick r:id="rId8"/>
              </a:rPr>
              <a:t>Candidate Evaluation Form</a:t>
            </a:r>
            <a:endParaRPr lang="en-US" b="0" i="0" dirty="0">
              <a:solidFill>
                <a:srgbClr val="D1D2D3"/>
              </a:solidFill>
              <a:effectLst/>
              <a:latin typeface="Slack-Lato"/>
            </a:endParaRPr>
          </a:p>
          <a:p>
            <a:pPr marL="285750" lvl="0" indent="-285750" algn="l" rtl="0">
              <a:spcBef>
                <a:spcPts val="0"/>
              </a:spcBef>
              <a:spcAft>
                <a:spcPts val="0"/>
              </a:spcAft>
              <a:buClr>
                <a:srgbClr val="000000"/>
              </a:buClr>
              <a:buSzPts val="1100"/>
              <a:buFont typeface="Arial" panose="020B0604020202020204" pitchFamily="34" charset="0"/>
              <a:buChar char="•"/>
            </a:pPr>
            <a:endParaRPr lang="en-US" dirty="0">
              <a:latin typeface="Muli"/>
            </a:endParaRPr>
          </a:p>
          <a:p>
            <a:pPr marL="285750" lvl="0" indent="-285750" algn="l" rtl="0">
              <a:spcBef>
                <a:spcPts val="0"/>
              </a:spcBef>
              <a:spcAft>
                <a:spcPts val="0"/>
              </a:spcAft>
              <a:buClr>
                <a:srgbClr val="000000"/>
              </a:buClr>
              <a:buSzPts val="1100"/>
              <a:buFont typeface="Arial" panose="020B0604020202020204" pitchFamily="34" charset="0"/>
              <a:buChar char="•"/>
            </a:pPr>
            <a:endParaRPr lang="en-GB" b="0" i="0" dirty="0">
              <a:solidFill>
                <a:srgbClr val="000000"/>
              </a:solidFill>
              <a:effectLst/>
              <a:latin typeface="Muli"/>
            </a:endParaRPr>
          </a:p>
          <a:p>
            <a:pPr marL="0" lvl="0" indent="0" algn="l" rtl="0">
              <a:spcBef>
                <a:spcPts val="0"/>
              </a:spcBef>
              <a:spcAft>
                <a:spcPts val="0"/>
              </a:spcAft>
              <a:buClr>
                <a:srgbClr val="000000"/>
              </a:buClr>
              <a:buSzPts val="1100"/>
              <a:buFont typeface="Arial"/>
              <a:buNone/>
            </a:pPr>
            <a:endParaRPr lang="en-GB" dirty="0">
              <a:latin typeface="Raleway"/>
              <a:ea typeface="Raleway"/>
              <a:cs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endParaRPr dirty="0">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dirty="0">
              <a:latin typeface="Raleway"/>
              <a:ea typeface="Raleway"/>
              <a:cs typeface="Raleway"/>
              <a:sym typeface="Raleway"/>
            </a:endParaRPr>
          </a:p>
        </p:txBody>
      </p:sp>
    </p:spTree>
    <p:extLst>
      <p:ext uri="{BB962C8B-B14F-4D97-AF65-F5344CB8AC3E}">
        <p14:creationId xmlns:p14="http://schemas.microsoft.com/office/powerpoint/2010/main" val="129681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p:nvPr/>
        </p:nvSpPr>
        <p:spPr>
          <a:xfrm>
            <a:off x="814488" y="3883025"/>
            <a:ext cx="38265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900">
                <a:solidFill>
                  <a:srgbClr val="007A7C"/>
                </a:solidFill>
                <a:latin typeface="Raleway ExtraBold"/>
                <a:ea typeface="Raleway ExtraBold"/>
                <a:cs typeface="Raleway ExtraBold"/>
                <a:sym typeface="Raleway ExtraBold"/>
              </a:rPr>
              <a:t>Mock Interviews</a:t>
            </a:r>
            <a:endParaRPr sz="2900">
              <a:solidFill>
                <a:srgbClr val="007A7C"/>
              </a:solidFill>
              <a:latin typeface="Raleway ExtraBold"/>
              <a:ea typeface="Raleway ExtraBold"/>
              <a:cs typeface="Raleway ExtraBold"/>
              <a:sym typeface="Raleway ExtraBold"/>
            </a:endParaRPr>
          </a:p>
        </p:txBody>
      </p:sp>
      <p:pic>
        <p:nvPicPr>
          <p:cNvPr id="150" name="Google Shape;150;p24"/>
          <p:cNvPicPr preferRelativeResize="0"/>
          <p:nvPr/>
        </p:nvPicPr>
        <p:blipFill>
          <a:blip r:embed="rId3">
            <a:alphaModFix/>
          </a:blip>
          <a:stretch>
            <a:fillRect/>
          </a:stretch>
        </p:blipFill>
        <p:spPr>
          <a:xfrm>
            <a:off x="1455000" y="890438"/>
            <a:ext cx="2545475" cy="2545475"/>
          </a:xfrm>
          <a:prstGeom prst="rect">
            <a:avLst/>
          </a:prstGeom>
          <a:noFill/>
          <a:ln>
            <a:noFill/>
          </a:ln>
        </p:spPr>
      </p:pic>
      <p:pic>
        <p:nvPicPr>
          <p:cNvPr id="151" name="Google Shape;151;p24"/>
          <p:cNvPicPr preferRelativeResize="0"/>
          <p:nvPr/>
        </p:nvPicPr>
        <p:blipFill>
          <a:blip r:embed="rId4">
            <a:alphaModFix/>
          </a:blip>
          <a:stretch>
            <a:fillRect/>
          </a:stretch>
        </p:blipFill>
        <p:spPr>
          <a:xfrm>
            <a:off x="5495700" y="890450"/>
            <a:ext cx="2597450" cy="2597450"/>
          </a:xfrm>
          <a:prstGeom prst="rect">
            <a:avLst/>
          </a:prstGeom>
          <a:noFill/>
          <a:ln>
            <a:noFill/>
          </a:ln>
        </p:spPr>
      </p:pic>
      <p:sp>
        <p:nvSpPr>
          <p:cNvPr id="152" name="Google Shape;152;p24"/>
          <p:cNvSpPr txBox="1"/>
          <p:nvPr/>
        </p:nvSpPr>
        <p:spPr>
          <a:xfrm>
            <a:off x="4881175" y="3547375"/>
            <a:ext cx="38265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900">
                <a:solidFill>
                  <a:srgbClr val="007A7C"/>
                </a:solidFill>
                <a:latin typeface="Raleway ExtraBold"/>
                <a:ea typeface="Raleway ExtraBold"/>
                <a:cs typeface="Raleway ExtraBold"/>
                <a:sym typeface="Raleway ExtraBold"/>
              </a:rPr>
              <a:t>Resume Clinic</a:t>
            </a:r>
            <a:endParaRPr sz="2300">
              <a:solidFill>
                <a:srgbClr val="007A7C"/>
              </a:solidFill>
              <a:latin typeface="Raleway ExtraBold"/>
              <a:ea typeface="Raleway ExtraBold"/>
              <a:cs typeface="Raleway ExtraBold"/>
              <a:sym typeface="Raleway ExtraBold"/>
            </a:endParaRPr>
          </a:p>
          <a:p>
            <a:pPr marL="0" lvl="0" indent="0" algn="l" rtl="0">
              <a:spcBef>
                <a:spcPts val="0"/>
              </a:spcBef>
              <a:spcAft>
                <a:spcPts val="0"/>
              </a:spcAft>
              <a:buNone/>
            </a:pPr>
            <a:endParaRPr sz="2300">
              <a:solidFill>
                <a:srgbClr val="007A7C"/>
              </a:solidFill>
              <a:latin typeface="Raleway ExtraBold"/>
              <a:ea typeface="Raleway ExtraBold"/>
              <a:cs typeface="Raleway ExtraBold"/>
              <a:sym typeface="Raleway ExtraBold"/>
            </a:endParaRPr>
          </a:p>
          <a:p>
            <a:pPr marL="0" lvl="0" indent="0" algn="ctr" rtl="0">
              <a:spcBef>
                <a:spcPts val="0"/>
              </a:spcBef>
              <a:spcAft>
                <a:spcPts val="0"/>
              </a:spcAft>
              <a:buNone/>
            </a:pPr>
            <a:r>
              <a:rPr lang="en-GB" sz="2100">
                <a:solidFill>
                  <a:srgbClr val="007A7C"/>
                </a:solidFill>
                <a:latin typeface="Raleway"/>
                <a:ea typeface="Raleway"/>
                <a:cs typeface="Raleway"/>
                <a:sym typeface="Raleway"/>
              </a:rPr>
              <a:t>Please, find channel </a:t>
            </a:r>
            <a:r>
              <a:rPr lang="en-GB" sz="2100">
                <a:solidFill>
                  <a:srgbClr val="007A7C"/>
                </a:solidFill>
                <a:latin typeface="Raleway ExtraBold"/>
                <a:ea typeface="Raleway ExtraBold"/>
                <a:cs typeface="Raleway ExtraBold"/>
                <a:sym typeface="Raleway ExtraBold"/>
              </a:rPr>
              <a:t>#resume_clinic</a:t>
            </a:r>
            <a:endParaRPr sz="2700">
              <a:solidFill>
                <a:srgbClr val="007A7C"/>
              </a:solidFill>
              <a:latin typeface="Raleway ExtraBold"/>
              <a:ea typeface="Raleway ExtraBold"/>
              <a:cs typeface="Raleway ExtraBold"/>
              <a:sym typeface="Ralew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886490" y="157159"/>
            <a:ext cx="1041423" cy="636143"/>
          </a:xfrm>
          <a:prstGeom prst="rect">
            <a:avLst/>
          </a:prstGeom>
          <a:noFill/>
          <a:ln>
            <a:noFill/>
          </a:ln>
        </p:spPr>
      </p:pic>
      <p:sp>
        <p:nvSpPr>
          <p:cNvPr id="91" name="Google Shape;91;p18"/>
          <p:cNvSpPr txBox="1"/>
          <p:nvPr/>
        </p:nvSpPr>
        <p:spPr>
          <a:xfrm>
            <a:off x="340675" y="256475"/>
            <a:ext cx="72870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900" dirty="0">
                <a:solidFill>
                  <a:srgbClr val="007A7C"/>
                </a:solidFill>
                <a:latin typeface="Raleway ExtraBold"/>
                <a:ea typeface="Raleway ExtraBold"/>
                <a:cs typeface="Raleway ExtraBold"/>
                <a:sym typeface="Raleway ExtraBold"/>
              </a:rPr>
              <a:t>Your Purpose</a:t>
            </a:r>
            <a:endParaRPr sz="3900" dirty="0">
              <a:solidFill>
                <a:srgbClr val="007A7C"/>
              </a:solidFill>
              <a:latin typeface="Raleway ExtraBold"/>
              <a:ea typeface="Raleway ExtraBold"/>
              <a:cs typeface="Raleway ExtraBold"/>
              <a:sym typeface="Raleway ExtraBold"/>
            </a:endParaRPr>
          </a:p>
        </p:txBody>
      </p:sp>
      <p:sp>
        <p:nvSpPr>
          <p:cNvPr id="8" name="Google Shape;77;p16">
            <a:extLst>
              <a:ext uri="{FF2B5EF4-FFF2-40B4-BE49-F238E27FC236}">
                <a16:creationId xmlns:a16="http://schemas.microsoft.com/office/drawing/2014/main" id="{41205467-9EB5-FE10-74F9-FD4005FE44F0}"/>
              </a:ext>
            </a:extLst>
          </p:cNvPr>
          <p:cNvSpPr/>
          <p:nvPr/>
        </p:nvSpPr>
        <p:spPr>
          <a:xfrm>
            <a:off x="340675" y="1113875"/>
            <a:ext cx="6769694" cy="1808636"/>
          </a:xfrm>
          <a:custGeom>
            <a:avLst/>
            <a:gdLst/>
            <a:ahLst/>
            <a:cxnLst/>
            <a:rect l="l" t="t" r="r" b="b"/>
            <a:pathLst>
              <a:path w="46868" h="46868" extrusionOk="0">
                <a:moveTo>
                  <a:pt x="2936" y="0"/>
                </a:moveTo>
                <a:cubicBezTo>
                  <a:pt x="1302" y="0"/>
                  <a:pt x="1" y="1335"/>
                  <a:pt x="1" y="2936"/>
                </a:cubicBezTo>
                <a:lnTo>
                  <a:pt x="1" y="43932"/>
                </a:lnTo>
                <a:cubicBezTo>
                  <a:pt x="1" y="45566"/>
                  <a:pt x="1335" y="46867"/>
                  <a:pt x="2936" y="46867"/>
                </a:cubicBezTo>
                <a:lnTo>
                  <a:pt x="43932" y="46867"/>
                </a:lnTo>
                <a:cubicBezTo>
                  <a:pt x="45567" y="46867"/>
                  <a:pt x="46868" y="45566"/>
                  <a:pt x="46868" y="43932"/>
                </a:cubicBezTo>
                <a:lnTo>
                  <a:pt x="46868" y="2936"/>
                </a:lnTo>
                <a:cubicBezTo>
                  <a:pt x="46868" y="1335"/>
                  <a:pt x="45567" y="0"/>
                  <a:pt x="43932" y="0"/>
                </a:cubicBezTo>
                <a:close/>
              </a:path>
            </a:pathLst>
          </a:custGeom>
          <a:solidFill>
            <a:schemeClr val="lt1"/>
          </a:solidFill>
          <a:ln>
            <a:noFill/>
          </a:ln>
        </p:spPr>
        <p:txBody>
          <a:bodyPr spcFirstLastPara="1" wrap="square" lIns="182875" tIns="91425" rIns="274300" bIns="91425" anchor="ctr" anchorCtr="0">
            <a:noAutofit/>
          </a:bodyPr>
          <a:lstStyle/>
          <a:p>
            <a:pPr marL="0" lvl="0" indent="0" algn="l" rtl="0">
              <a:spcBef>
                <a:spcPts val="0"/>
              </a:spcBef>
              <a:spcAft>
                <a:spcPts val="0"/>
              </a:spcAft>
              <a:buClr>
                <a:srgbClr val="000000"/>
              </a:buClr>
              <a:buSzPts val="1100"/>
              <a:buFont typeface="Arial"/>
              <a:buNone/>
            </a:pPr>
            <a:endParaRPr b="1" dirty="0">
              <a:solidFill>
                <a:srgbClr val="179379"/>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r>
              <a:rPr lang="en-GB" b="1" dirty="0">
                <a:solidFill>
                  <a:srgbClr val="179379"/>
                </a:solidFill>
                <a:latin typeface="Raleway"/>
                <a:ea typeface="Raleway"/>
                <a:cs typeface="Raleway"/>
                <a:sym typeface="Raleway"/>
              </a:rPr>
              <a:t>What would make this program worthwhile for you? </a:t>
            </a:r>
            <a:endParaRPr dirty="0">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dirty="0">
              <a:latin typeface="Raleway"/>
              <a:ea typeface="Raleway"/>
              <a:cs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r>
              <a:rPr lang="en-GB" dirty="0">
                <a:latin typeface="Raleway"/>
                <a:ea typeface="Raleway"/>
                <a:cs typeface="Raleway"/>
                <a:sym typeface="Raleway"/>
              </a:rPr>
              <a:t>What information do you need?</a:t>
            </a:r>
          </a:p>
          <a:p>
            <a:pPr marL="285750" lvl="0" indent="-285750" algn="l" rtl="0">
              <a:spcBef>
                <a:spcPts val="0"/>
              </a:spcBef>
              <a:spcAft>
                <a:spcPts val="0"/>
              </a:spcAft>
              <a:buClr>
                <a:srgbClr val="000000"/>
              </a:buClr>
              <a:buSzPts val="1100"/>
              <a:buFont typeface="Arial" panose="020B0604020202020204" pitchFamily="34" charset="0"/>
              <a:buChar char="•"/>
            </a:pPr>
            <a:r>
              <a:rPr lang="en-GB" dirty="0">
                <a:latin typeface="Raleway"/>
                <a:ea typeface="Raleway"/>
                <a:cs typeface="Raleway"/>
                <a:sym typeface="Raleway"/>
              </a:rPr>
              <a:t>What do you want to learn?</a:t>
            </a:r>
          </a:p>
          <a:p>
            <a:pPr marL="285750" lvl="0" indent="-285750" algn="l" rtl="0">
              <a:spcBef>
                <a:spcPts val="0"/>
              </a:spcBef>
              <a:spcAft>
                <a:spcPts val="0"/>
              </a:spcAft>
              <a:buClr>
                <a:srgbClr val="000000"/>
              </a:buClr>
              <a:buSzPts val="1100"/>
              <a:buFont typeface="Arial" panose="020B0604020202020204" pitchFamily="34" charset="0"/>
              <a:buChar char="•"/>
            </a:pPr>
            <a:r>
              <a:rPr lang="en-GB" dirty="0">
                <a:latin typeface="Raleway"/>
                <a:ea typeface="Raleway"/>
                <a:cs typeface="Raleway"/>
                <a:sym typeface="Raleway"/>
              </a:rPr>
              <a:t>What do you want to practice? </a:t>
            </a:r>
          </a:p>
          <a:p>
            <a:pPr marL="285750" lvl="0" indent="-285750" algn="l" rtl="0">
              <a:spcBef>
                <a:spcPts val="0"/>
              </a:spcBef>
              <a:spcAft>
                <a:spcPts val="0"/>
              </a:spcAft>
              <a:buClr>
                <a:srgbClr val="000000"/>
              </a:buClr>
              <a:buSzPts val="1100"/>
              <a:buFont typeface="Arial" panose="020B0604020202020204" pitchFamily="34" charset="0"/>
              <a:buChar char="•"/>
            </a:pPr>
            <a:r>
              <a:rPr lang="en-GB" dirty="0">
                <a:latin typeface="Raleway"/>
                <a:ea typeface="Raleway"/>
                <a:cs typeface="Raleway"/>
                <a:sym typeface="Raleway"/>
              </a:rPr>
              <a:t>What resources are available? </a:t>
            </a:r>
          </a:p>
          <a:p>
            <a:pPr marL="285750" lvl="0" indent="-285750" algn="l" rtl="0">
              <a:spcBef>
                <a:spcPts val="0"/>
              </a:spcBef>
              <a:spcAft>
                <a:spcPts val="0"/>
              </a:spcAft>
              <a:buClr>
                <a:srgbClr val="000000"/>
              </a:buClr>
              <a:buSzPts val="1100"/>
              <a:buFont typeface="Arial" panose="020B0604020202020204" pitchFamily="34" charset="0"/>
              <a:buChar char="•"/>
            </a:pPr>
            <a:r>
              <a:rPr lang="en-GB" dirty="0">
                <a:latin typeface="Raleway"/>
                <a:ea typeface="Raleway"/>
                <a:cs typeface="Raleway"/>
                <a:sym typeface="Raleway"/>
              </a:rPr>
              <a:t>How much time can you allocate? </a:t>
            </a:r>
            <a:endParaRPr dirty="0">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dirty="0">
              <a:latin typeface="Raleway"/>
              <a:ea typeface="Raleway"/>
              <a:cs typeface="Raleway"/>
              <a:sym typeface="Raleway"/>
            </a:endParaRPr>
          </a:p>
        </p:txBody>
      </p:sp>
      <p:pic>
        <p:nvPicPr>
          <p:cNvPr id="1026" name="Picture 2" descr="Writing clipart transparent background 6 - Clipart World">
            <a:extLst>
              <a:ext uri="{FF2B5EF4-FFF2-40B4-BE49-F238E27FC236}">
                <a16:creationId xmlns:a16="http://schemas.microsoft.com/office/drawing/2014/main" id="{54071552-3FCD-C447-E512-315A067B1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028" y="2618509"/>
            <a:ext cx="2322803" cy="2322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89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0"/>
                                        <p:tgtEl>
                                          <p:spTgt spid="1026"/>
                                        </p:tgtEl>
                                      </p:cBhvr>
                                    </p:animEffect>
                                    <p:anim calcmode="lin" valueType="num">
                                      <p:cBhvr>
                                        <p:cTn id="8" dur="5000" fill="hold"/>
                                        <p:tgtEl>
                                          <p:spTgt spid="1026"/>
                                        </p:tgtEl>
                                        <p:attrNameLst>
                                          <p:attrName>ppt_w</p:attrName>
                                        </p:attrNameLst>
                                      </p:cBhvr>
                                      <p:tavLst>
                                        <p:tav tm="0" fmla="#ppt_w*sin(2.5*pi*$)">
                                          <p:val>
                                            <p:fltVal val="0"/>
                                          </p:val>
                                        </p:tav>
                                        <p:tav tm="100000">
                                          <p:val>
                                            <p:fltVal val="1"/>
                                          </p:val>
                                        </p:tav>
                                      </p:tavLst>
                                    </p:anim>
                                    <p:anim calcmode="lin" valueType="num">
                                      <p:cBhvr>
                                        <p:cTn id="9" dur="5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886490" y="157159"/>
            <a:ext cx="1041423" cy="636143"/>
          </a:xfrm>
          <a:prstGeom prst="rect">
            <a:avLst/>
          </a:prstGeom>
          <a:noFill/>
          <a:ln>
            <a:noFill/>
          </a:ln>
        </p:spPr>
      </p:pic>
      <p:sp>
        <p:nvSpPr>
          <p:cNvPr id="91" name="Google Shape;91;p18"/>
          <p:cNvSpPr txBox="1"/>
          <p:nvPr/>
        </p:nvSpPr>
        <p:spPr>
          <a:xfrm>
            <a:off x="394854" y="256475"/>
            <a:ext cx="7138555"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300" dirty="0" err="1">
                <a:solidFill>
                  <a:srgbClr val="007A7C"/>
                </a:solidFill>
                <a:latin typeface="Raleway ExtraBold"/>
                <a:ea typeface="Raleway ExtraBold"/>
                <a:cs typeface="Raleway ExtraBold"/>
                <a:sym typeface="Raleway ExtraBold"/>
              </a:rPr>
              <a:t>WWCode</a:t>
            </a:r>
            <a:r>
              <a:rPr lang="en-GB" sz="3300" dirty="0">
                <a:solidFill>
                  <a:srgbClr val="007A7C"/>
                </a:solidFill>
                <a:latin typeface="Raleway ExtraBold"/>
                <a:ea typeface="Raleway ExtraBold"/>
                <a:cs typeface="Raleway ExtraBold"/>
                <a:sym typeface="Raleway ExtraBold"/>
              </a:rPr>
              <a:t> London Organizes 2 Projects</a:t>
            </a:r>
            <a:endParaRPr sz="3300" dirty="0">
              <a:solidFill>
                <a:srgbClr val="007A7C"/>
              </a:solidFill>
              <a:latin typeface="Raleway ExtraBold"/>
              <a:ea typeface="Raleway ExtraBold"/>
              <a:cs typeface="Raleway ExtraBold"/>
              <a:sym typeface="Raleway ExtraBold"/>
            </a:endParaRPr>
          </a:p>
          <a:p>
            <a:pPr marL="0" lvl="0" indent="0" algn="l" rtl="0">
              <a:spcBef>
                <a:spcPts val="0"/>
              </a:spcBef>
              <a:spcAft>
                <a:spcPts val="0"/>
              </a:spcAft>
              <a:buNone/>
            </a:pPr>
            <a:endParaRPr sz="3900" dirty="0">
              <a:solidFill>
                <a:srgbClr val="007A7C"/>
              </a:solidFill>
              <a:latin typeface="Raleway ExtraBold"/>
              <a:ea typeface="Raleway ExtraBold"/>
              <a:cs typeface="Raleway ExtraBold"/>
              <a:sym typeface="Raleway ExtraBold"/>
            </a:endParaRPr>
          </a:p>
        </p:txBody>
      </p:sp>
      <p:pic>
        <p:nvPicPr>
          <p:cNvPr id="92" name="Google Shape;92;p18"/>
          <p:cNvPicPr preferRelativeResize="0"/>
          <p:nvPr/>
        </p:nvPicPr>
        <p:blipFill>
          <a:blip r:embed="rId4">
            <a:alphaModFix/>
          </a:blip>
          <a:stretch>
            <a:fillRect/>
          </a:stretch>
        </p:blipFill>
        <p:spPr>
          <a:xfrm>
            <a:off x="1170600" y="1690000"/>
            <a:ext cx="2797249" cy="2797249"/>
          </a:xfrm>
          <a:prstGeom prst="rect">
            <a:avLst/>
          </a:prstGeom>
          <a:noFill/>
          <a:ln>
            <a:noFill/>
          </a:ln>
        </p:spPr>
      </p:pic>
      <p:pic>
        <p:nvPicPr>
          <p:cNvPr id="93" name="Google Shape;93;p18"/>
          <p:cNvPicPr preferRelativeResize="0"/>
          <p:nvPr/>
        </p:nvPicPr>
        <p:blipFill>
          <a:blip r:embed="rId5">
            <a:alphaModFix/>
          </a:blip>
          <a:stretch>
            <a:fillRect/>
          </a:stretch>
        </p:blipFill>
        <p:spPr>
          <a:xfrm>
            <a:off x="5054475" y="1690000"/>
            <a:ext cx="2797251" cy="2797251"/>
          </a:xfrm>
          <a:prstGeom prst="rect">
            <a:avLst/>
          </a:prstGeom>
          <a:noFill/>
          <a:ln>
            <a:noFill/>
          </a:ln>
        </p:spPr>
      </p:pic>
      <p:sp>
        <p:nvSpPr>
          <p:cNvPr id="94" name="Google Shape;94;p18"/>
          <p:cNvSpPr txBox="1"/>
          <p:nvPr/>
        </p:nvSpPr>
        <p:spPr>
          <a:xfrm>
            <a:off x="1201825" y="4350275"/>
            <a:ext cx="27348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dirty="0">
                <a:solidFill>
                  <a:srgbClr val="007A7C"/>
                </a:solidFill>
                <a:latin typeface="Raleway"/>
                <a:ea typeface="Raleway"/>
                <a:cs typeface="Raleway"/>
                <a:sym typeface="Raleway"/>
              </a:rPr>
              <a:t>Mock Interviews</a:t>
            </a:r>
            <a:endParaRPr sz="2200" dirty="0">
              <a:solidFill>
                <a:srgbClr val="007A7C"/>
              </a:solidFill>
              <a:latin typeface="Raleway"/>
              <a:ea typeface="Raleway"/>
              <a:cs typeface="Raleway"/>
              <a:sym typeface="Raleway"/>
            </a:endParaRPr>
          </a:p>
        </p:txBody>
      </p:sp>
      <p:sp>
        <p:nvSpPr>
          <p:cNvPr id="95" name="Google Shape;95;p18"/>
          <p:cNvSpPr txBox="1"/>
          <p:nvPr/>
        </p:nvSpPr>
        <p:spPr>
          <a:xfrm>
            <a:off x="5238600" y="4343985"/>
            <a:ext cx="27348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dirty="0">
                <a:solidFill>
                  <a:srgbClr val="007A7C"/>
                </a:solidFill>
                <a:latin typeface="Raleway"/>
                <a:ea typeface="Raleway"/>
                <a:cs typeface="Raleway"/>
                <a:sym typeface="Raleway"/>
              </a:rPr>
              <a:t>Resume Clinic</a:t>
            </a:r>
            <a:endParaRPr sz="2200" dirty="0">
              <a:solidFill>
                <a:srgbClr val="007A7C"/>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
                                        </p:tgtEl>
                                      </p:cBhvr>
                                    </p:animEffect>
                                    <p:animScale>
                                      <p:cBhvr>
                                        <p:cTn id="7" dur="250" autoRev="1" fill="hold"/>
                                        <p:tgtEl>
                                          <p:spTgt spid="9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4"/>
                                        </p:tgtEl>
                                      </p:cBhvr>
                                    </p:animEffect>
                                    <p:animScale>
                                      <p:cBhvr>
                                        <p:cTn id="10" dur="250" autoRev="1" fill="hold"/>
                                        <p:tgtEl>
                                          <p:spTgt spid="9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93"/>
                                        </p:tgtEl>
                                      </p:cBhvr>
                                    </p:animEffect>
                                    <p:animScale>
                                      <p:cBhvr>
                                        <p:cTn id="15" dur="250" autoRev="1" fill="hold"/>
                                        <p:tgtEl>
                                          <p:spTgt spid="93"/>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95"/>
                                        </p:tgtEl>
                                      </p:cBhvr>
                                    </p:animEffect>
                                    <p:animScale>
                                      <p:cBhvr>
                                        <p:cTn id="18"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886490" y="157159"/>
            <a:ext cx="1041423" cy="636143"/>
          </a:xfrm>
          <a:prstGeom prst="rect">
            <a:avLst/>
          </a:prstGeom>
          <a:noFill/>
          <a:ln>
            <a:noFill/>
          </a:ln>
        </p:spPr>
      </p:pic>
      <p:sp>
        <p:nvSpPr>
          <p:cNvPr id="91" name="Google Shape;91;p18"/>
          <p:cNvSpPr txBox="1"/>
          <p:nvPr/>
        </p:nvSpPr>
        <p:spPr>
          <a:xfrm>
            <a:off x="340675" y="256474"/>
            <a:ext cx="7287000" cy="12132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900" dirty="0" err="1">
                <a:solidFill>
                  <a:srgbClr val="007A7C"/>
                </a:solidFill>
                <a:latin typeface="Raleway ExtraBold"/>
                <a:ea typeface="Raleway ExtraBold"/>
                <a:cs typeface="Raleway ExtraBold"/>
                <a:sym typeface="Raleway ExtraBold"/>
              </a:rPr>
              <a:t>Behavioral</a:t>
            </a:r>
            <a:r>
              <a:rPr lang="en-GB" sz="3900" dirty="0">
                <a:solidFill>
                  <a:srgbClr val="007A7C"/>
                </a:solidFill>
                <a:latin typeface="Raleway ExtraBold"/>
                <a:ea typeface="Raleway ExtraBold"/>
                <a:cs typeface="Raleway ExtraBold"/>
                <a:sym typeface="Raleway ExtraBold"/>
              </a:rPr>
              <a:t> Interview Questions</a:t>
            </a:r>
            <a:endParaRPr sz="3900" dirty="0">
              <a:solidFill>
                <a:srgbClr val="007A7C"/>
              </a:solidFill>
              <a:latin typeface="Raleway ExtraBold"/>
              <a:ea typeface="Raleway ExtraBold"/>
              <a:cs typeface="Raleway ExtraBold"/>
              <a:sym typeface="Raleway ExtraBold"/>
            </a:endParaRPr>
          </a:p>
        </p:txBody>
      </p:sp>
      <p:sp>
        <p:nvSpPr>
          <p:cNvPr id="8" name="Google Shape;77;p16">
            <a:extLst>
              <a:ext uri="{FF2B5EF4-FFF2-40B4-BE49-F238E27FC236}">
                <a16:creationId xmlns:a16="http://schemas.microsoft.com/office/drawing/2014/main" id="{41205467-9EB5-FE10-74F9-FD4005FE44F0}"/>
              </a:ext>
            </a:extLst>
          </p:cNvPr>
          <p:cNvSpPr/>
          <p:nvPr/>
        </p:nvSpPr>
        <p:spPr>
          <a:xfrm>
            <a:off x="340675" y="1735165"/>
            <a:ext cx="8276002" cy="3151861"/>
          </a:xfrm>
          <a:custGeom>
            <a:avLst/>
            <a:gdLst/>
            <a:ahLst/>
            <a:cxnLst/>
            <a:rect l="l" t="t" r="r" b="b"/>
            <a:pathLst>
              <a:path w="46868" h="46868" extrusionOk="0">
                <a:moveTo>
                  <a:pt x="2936" y="0"/>
                </a:moveTo>
                <a:cubicBezTo>
                  <a:pt x="1302" y="0"/>
                  <a:pt x="1" y="1335"/>
                  <a:pt x="1" y="2936"/>
                </a:cubicBezTo>
                <a:lnTo>
                  <a:pt x="1" y="43932"/>
                </a:lnTo>
                <a:cubicBezTo>
                  <a:pt x="1" y="45566"/>
                  <a:pt x="1335" y="46867"/>
                  <a:pt x="2936" y="46867"/>
                </a:cubicBezTo>
                <a:lnTo>
                  <a:pt x="43932" y="46867"/>
                </a:lnTo>
                <a:cubicBezTo>
                  <a:pt x="45567" y="46867"/>
                  <a:pt x="46868" y="45566"/>
                  <a:pt x="46868" y="43932"/>
                </a:cubicBezTo>
                <a:lnTo>
                  <a:pt x="46868" y="2936"/>
                </a:lnTo>
                <a:cubicBezTo>
                  <a:pt x="46868" y="1335"/>
                  <a:pt x="45567" y="0"/>
                  <a:pt x="43932" y="0"/>
                </a:cubicBezTo>
                <a:close/>
              </a:path>
            </a:pathLst>
          </a:custGeom>
          <a:solidFill>
            <a:schemeClr val="lt1"/>
          </a:solidFill>
          <a:ln>
            <a:noFill/>
          </a:ln>
        </p:spPr>
        <p:txBody>
          <a:bodyPr spcFirstLastPara="1" wrap="square" lIns="182875" tIns="91425" rIns="274300" bIns="91425" anchor="ctr" anchorCtr="0">
            <a:noAutofit/>
          </a:bodyPr>
          <a:lstStyle/>
          <a:p>
            <a:pPr>
              <a:buSzPts val="1100"/>
            </a:pPr>
            <a:r>
              <a:rPr lang="en-GB" b="1" dirty="0">
                <a:solidFill>
                  <a:srgbClr val="179379"/>
                </a:solidFill>
                <a:latin typeface="Raleway"/>
                <a:ea typeface="Raleway"/>
                <a:cs typeface="Raleway"/>
                <a:sym typeface="Raleway"/>
              </a:rPr>
              <a:t>What?</a:t>
            </a:r>
            <a:endParaRPr lang="en-GB" dirty="0">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dirty="0">
              <a:latin typeface="Raleway"/>
              <a:ea typeface="Raleway"/>
              <a:cs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r>
              <a:rPr lang="en-GB" dirty="0">
                <a:latin typeface="Raleway"/>
                <a:ea typeface="Raleway"/>
                <a:cs typeface="Raleway"/>
                <a:sym typeface="Raleway"/>
              </a:rPr>
              <a:t>Questions about how you behaved in the past?</a:t>
            </a:r>
          </a:p>
          <a:p>
            <a:pPr marL="285750" lvl="0" indent="-285750" algn="l" rtl="0">
              <a:spcBef>
                <a:spcPts val="0"/>
              </a:spcBef>
              <a:spcAft>
                <a:spcPts val="0"/>
              </a:spcAft>
              <a:buClr>
                <a:srgbClr val="000000"/>
              </a:buClr>
              <a:buSzPts val="1100"/>
              <a:buFont typeface="Arial" panose="020B0604020202020204" pitchFamily="34" charset="0"/>
              <a:buChar char="•"/>
            </a:pPr>
            <a:r>
              <a:rPr lang="en-GB" dirty="0">
                <a:latin typeface="Raleway"/>
                <a:ea typeface="Raleway"/>
                <a:cs typeface="Raleway"/>
                <a:sym typeface="Raleway"/>
              </a:rPr>
              <a:t>They begin with phrases such as : </a:t>
            </a:r>
            <a:r>
              <a:rPr lang="en-GB" b="1" i="1" dirty="0">
                <a:solidFill>
                  <a:srgbClr val="179379"/>
                </a:solidFill>
                <a:latin typeface="Raleway"/>
                <a:sym typeface="Raleway"/>
              </a:rPr>
              <a:t>“Tell me about a time when…” </a:t>
            </a:r>
            <a:r>
              <a:rPr lang="en-GB" dirty="0">
                <a:latin typeface="Raleway"/>
                <a:ea typeface="Raleway"/>
                <a:cs typeface="Raleway"/>
                <a:sym typeface="Raleway"/>
              </a:rPr>
              <a:t>and </a:t>
            </a:r>
            <a:r>
              <a:rPr lang="en-GB" b="1" i="1" dirty="0">
                <a:solidFill>
                  <a:srgbClr val="179379"/>
                </a:solidFill>
                <a:latin typeface="Raleway"/>
                <a:sym typeface="Raleway"/>
              </a:rPr>
              <a:t>“Give me an example when…”</a:t>
            </a:r>
          </a:p>
          <a:p>
            <a:pPr marL="285750" lvl="0" indent="-285750" algn="l" rtl="0">
              <a:spcBef>
                <a:spcPts val="0"/>
              </a:spcBef>
              <a:spcAft>
                <a:spcPts val="0"/>
              </a:spcAft>
              <a:buClr>
                <a:srgbClr val="000000"/>
              </a:buClr>
              <a:buSzPts val="1100"/>
              <a:buFont typeface="Arial" panose="020B0604020202020204" pitchFamily="34" charset="0"/>
              <a:buChar char="•"/>
            </a:pPr>
            <a:endParaRPr lang="en-GB" b="1" i="1" dirty="0">
              <a:solidFill>
                <a:srgbClr val="179379"/>
              </a:solidFill>
              <a:latin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endParaRPr lang="en-GB" b="1" i="1" dirty="0">
              <a:solidFill>
                <a:srgbClr val="179379"/>
              </a:solidFill>
              <a:latin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endParaRPr lang="en-GB" b="1" i="1" dirty="0">
              <a:solidFill>
                <a:srgbClr val="179379"/>
              </a:solidFill>
              <a:latin typeface="Raleway"/>
              <a:sym typeface="Raleway"/>
            </a:endParaRPr>
          </a:p>
          <a:p>
            <a:pPr marL="0" lvl="0" indent="0" algn="l" rtl="0">
              <a:spcBef>
                <a:spcPts val="0"/>
              </a:spcBef>
              <a:spcAft>
                <a:spcPts val="0"/>
              </a:spcAft>
              <a:buClr>
                <a:srgbClr val="000000"/>
              </a:buClr>
              <a:buSzPts val="1100"/>
              <a:buFont typeface="Arial"/>
              <a:buNone/>
            </a:pPr>
            <a:r>
              <a:rPr lang="en-US" b="1" dirty="0">
                <a:solidFill>
                  <a:srgbClr val="179379"/>
                </a:solidFill>
                <a:latin typeface="Raleway"/>
                <a:ea typeface="Raleway"/>
                <a:cs typeface="Raleway"/>
                <a:sym typeface="Raleway"/>
              </a:rPr>
              <a:t>Why?</a:t>
            </a:r>
            <a:endParaRPr lang="en-US" dirty="0">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lang="en-US" dirty="0">
              <a:latin typeface="Raleway"/>
              <a:ea typeface="Raleway"/>
              <a:cs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r>
              <a:rPr lang="en-US" dirty="0">
                <a:latin typeface="Raleway"/>
              </a:rPr>
              <a:t>Proven way to reveal a person’s potential, specifically their ability to adapt, grow, collaborate, prioritize, lead, and strengthen company culture</a:t>
            </a:r>
            <a:endParaRPr lang="en-US" dirty="0">
              <a:latin typeface="Raleway"/>
              <a:sym typeface="Raleway"/>
            </a:endParaRPr>
          </a:p>
          <a:p>
            <a:pPr lvl="0" algn="l" rtl="0">
              <a:spcBef>
                <a:spcPts val="0"/>
              </a:spcBef>
              <a:spcAft>
                <a:spcPts val="0"/>
              </a:spcAft>
              <a:buClr>
                <a:srgbClr val="000000"/>
              </a:buClr>
              <a:buSzPts val="1100"/>
            </a:pPr>
            <a:endParaRPr lang="en-GB" b="1" i="1" dirty="0">
              <a:solidFill>
                <a:srgbClr val="179379"/>
              </a:solidFill>
              <a:latin typeface="Raleway"/>
              <a:sym typeface="Raleway"/>
            </a:endParaRPr>
          </a:p>
          <a:p>
            <a:pPr marL="0" lvl="0" indent="0" algn="l" rtl="0">
              <a:spcBef>
                <a:spcPts val="0"/>
              </a:spcBef>
              <a:spcAft>
                <a:spcPts val="0"/>
              </a:spcAft>
              <a:buClr>
                <a:srgbClr val="000000"/>
              </a:buClr>
              <a:buSzPts val="1100"/>
              <a:buFont typeface="Arial"/>
              <a:buNone/>
            </a:pPr>
            <a:endParaRPr dirty="0">
              <a:latin typeface="Raleway"/>
              <a:ea typeface="Raleway"/>
              <a:cs typeface="Raleway"/>
              <a:sym typeface="Raleway"/>
            </a:endParaRPr>
          </a:p>
        </p:txBody>
      </p:sp>
    </p:spTree>
    <p:extLst>
      <p:ext uri="{BB962C8B-B14F-4D97-AF65-F5344CB8AC3E}">
        <p14:creationId xmlns:p14="http://schemas.microsoft.com/office/powerpoint/2010/main" val="145431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886490" y="157159"/>
            <a:ext cx="1041423" cy="636143"/>
          </a:xfrm>
          <a:prstGeom prst="rect">
            <a:avLst/>
          </a:prstGeom>
          <a:noFill/>
          <a:ln>
            <a:noFill/>
          </a:ln>
        </p:spPr>
      </p:pic>
      <p:sp>
        <p:nvSpPr>
          <p:cNvPr id="91" name="Google Shape;91;p18"/>
          <p:cNvSpPr txBox="1"/>
          <p:nvPr/>
        </p:nvSpPr>
        <p:spPr>
          <a:xfrm>
            <a:off x="340675" y="256475"/>
            <a:ext cx="7287000" cy="85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3900" dirty="0">
                <a:solidFill>
                  <a:srgbClr val="007A7C"/>
                </a:solidFill>
                <a:latin typeface="Raleway ExtraBold"/>
                <a:ea typeface="Raleway ExtraBold"/>
                <a:cs typeface="Raleway ExtraBold"/>
                <a:sym typeface="Raleway ExtraBold"/>
              </a:rPr>
              <a:t>Sample Questions</a:t>
            </a:r>
            <a:endParaRPr sz="3900" dirty="0">
              <a:solidFill>
                <a:srgbClr val="007A7C"/>
              </a:solidFill>
              <a:latin typeface="Raleway ExtraBold"/>
              <a:ea typeface="Raleway ExtraBold"/>
              <a:cs typeface="Raleway ExtraBold"/>
              <a:sym typeface="Raleway ExtraBold"/>
            </a:endParaRPr>
          </a:p>
        </p:txBody>
      </p:sp>
      <p:sp>
        <p:nvSpPr>
          <p:cNvPr id="2" name="Google Shape;77;p16">
            <a:extLst>
              <a:ext uri="{FF2B5EF4-FFF2-40B4-BE49-F238E27FC236}">
                <a16:creationId xmlns:a16="http://schemas.microsoft.com/office/drawing/2014/main" id="{759211B1-2B44-A587-1531-B23536F127EA}"/>
              </a:ext>
            </a:extLst>
          </p:cNvPr>
          <p:cNvSpPr/>
          <p:nvPr/>
        </p:nvSpPr>
        <p:spPr>
          <a:xfrm>
            <a:off x="340675" y="1113876"/>
            <a:ext cx="8276002" cy="3773150"/>
          </a:xfrm>
          <a:custGeom>
            <a:avLst/>
            <a:gdLst/>
            <a:ahLst/>
            <a:cxnLst/>
            <a:rect l="l" t="t" r="r" b="b"/>
            <a:pathLst>
              <a:path w="46868" h="46868" extrusionOk="0">
                <a:moveTo>
                  <a:pt x="2936" y="0"/>
                </a:moveTo>
                <a:cubicBezTo>
                  <a:pt x="1302" y="0"/>
                  <a:pt x="1" y="1335"/>
                  <a:pt x="1" y="2936"/>
                </a:cubicBezTo>
                <a:lnTo>
                  <a:pt x="1" y="43932"/>
                </a:lnTo>
                <a:cubicBezTo>
                  <a:pt x="1" y="45566"/>
                  <a:pt x="1335" y="46867"/>
                  <a:pt x="2936" y="46867"/>
                </a:cubicBezTo>
                <a:lnTo>
                  <a:pt x="43932" y="46867"/>
                </a:lnTo>
                <a:cubicBezTo>
                  <a:pt x="45567" y="46867"/>
                  <a:pt x="46868" y="45566"/>
                  <a:pt x="46868" y="43932"/>
                </a:cubicBezTo>
                <a:lnTo>
                  <a:pt x="46868" y="2936"/>
                </a:lnTo>
                <a:cubicBezTo>
                  <a:pt x="46868" y="1335"/>
                  <a:pt x="45567" y="0"/>
                  <a:pt x="43932" y="0"/>
                </a:cubicBezTo>
                <a:close/>
              </a:path>
            </a:pathLst>
          </a:custGeom>
          <a:solidFill>
            <a:schemeClr val="lt1"/>
          </a:solidFill>
          <a:ln>
            <a:noFill/>
          </a:ln>
        </p:spPr>
        <p:txBody>
          <a:bodyPr spcFirstLastPara="1" wrap="square" lIns="182875" tIns="91425" rIns="274300" bIns="91425" anchor="ctr" anchorCtr="0">
            <a:noAutofit/>
          </a:bodyPr>
          <a:lstStyle/>
          <a:p>
            <a:pPr marL="0" lvl="0" indent="0" algn="l" rtl="0">
              <a:spcBef>
                <a:spcPts val="0"/>
              </a:spcBef>
              <a:spcAft>
                <a:spcPts val="0"/>
              </a:spcAft>
              <a:buClr>
                <a:srgbClr val="000000"/>
              </a:buClr>
              <a:buSzPts val="1100"/>
              <a:buFont typeface="Arial"/>
              <a:buNone/>
            </a:pPr>
            <a:endParaRPr dirty="0">
              <a:latin typeface="Raleway"/>
              <a:ea typeface="Raleway"/>
              <a:cs typeface="Raleway"/>
              <a:sym typeface="Raleway"/>
            </a:endParaRPr>
          </a:p>
          <a:p>
            <a:pPr marL="285750" indent="-285750">
              <a:buFont typeface="Arial" panose="020B0604020202020204" pitchFamily="34" charset="0"/>
              <a:buChar char="•"/>
            </a:pPr>
            <a:r>
              <a:rPr lang="en-US" dirty="0">
                <a:latin typeface="Raleway"/>
              </a:rPr>
              <a:t>Tell me about a time when you demonstrated leadership?</a:t>
            </a:r>
          </a:p>
          <a:p>
            <a:pPr marL="285750" indent="-285750">
              <a:buFont typeface="Arial" panose="020B0604020202020204" pitchFamily="34" charset="0"/>
              <a:buChar char="•"/>
            </a:pPr>
            <a:endParaRPr lang="en-US" dirty="0">
              <a:latin typeface="Raleway"/>
            </a:endParaRPr>
          </a:p>
          <a:p>
            <a:pPr marL="285750" indent="-285750">
              <a:buFont typeface="Arial" panose="020B0604020202020204" pitchFamily="34" charset="0"/>
              <a:buChar char="•"/>
            </a:pPr>
            <a:r>
              <a:rPr lang="en-US" dirty="0">
                <a:latin typeface="Raleway"/>
              </a:rPr>
              <a:t>Tell me about a time when you had a problem and you had to go through several hoops to discover the root cause.</a:t>
            </a:r>
          </a:p>
          <a:p>
            <a:pPr marL="285750" indent="-285750" algn="l">
              <a:buFont typeface="Arial" panose="020B0604020202020204" pitchFamily="34" charset="0"/>
              <a:buChar char="•"/>
            </a:pPr>
            <a:endParaRPr lang="en-US" dirty="0">
              <a:latin typeface="Raleway"/>
            </a:endParaRPr>
          </a:p>
          <a:p>
            <a:pPr marL="285750" indent="-285750" algn="l">
              <a:buFont typeface="Arial" panose="020B0604020202020204" pitchFamily="34" charset="0"/>
              <a:buChar char="•"/>
            </a:pPr>
            <a:r>
              <a:rPr lang="en-US" dirty="0">
                <a:latin typeface="Raleway"/>
              </a:rPr>
              <a:t>Tell me about a time when you had a disagreement with your manager.</a:t>
            </a:r>
          </a:p>
          <a:p>
            <a:pPr marL="285750" indent="-285750" algn="l">
              <a:buFont typeface="Arial" panose="020B0604020202020204" pitchFamily="34" charset="0"/>
              <a:buChar char="•"/>
            </a:pPr>
            <a:endParaRPr lang="en-US" dirty="0">
              <a:latin typeface="Raleway"/>
            </a:endParaRPr>
          </a:p>
          <a:p>
            <a:pPr marL="285750" indent="-285750">
              <a:buSzPts val="1100"/>
              <a:buFont typeface="Arial" panose="020B0604020202020204" pitchFamily="34" charset="0"/>
              <a:buChar char="•"/>
            </a:pPr>
            <a:r>
              <a:rPr lang="en-US" dirty="0">
                <a:latin typeface="Raleway"/>
              </a:rPr>
              <a:t>Tell me about a time you went above and beyond what was expected to wow a customer?</a:t>
            </a:r>
          </a:p>
          <a:p>
            <a:pPr marL="285750" lvl="0" indent="-285750" algn="l" rtl="0">
              <a:spcBef>
                <a:spcPts val="0"/>
              </a:spcBef>
              <a:spcAft>
                <a:spcPts val="0"/>
              </a:spcAft>
              <a:buClr>
                <a:srgbClr val="000000"/>
              </a:buClr>
              <a:buSzPts val="1100"/>
              <a:buFont typeface="Arial" panose="020B0604020202020204" pitchFamily="34" charset="0"/>
              <a:buChar char="•"/>
            </a:pPr>
            <a:endParaRPr lang="en-GB" b="1" i="1" dirty="0">
              <a:solidFill>
                <a:srgbClr val="179379"/>
              </a:solidFill>
              <a:latin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endParaRPr lang="en-GB" b="1" i="1" dirty="0">
              <a:solidFill>
                <a:srgbClr val="179379"/>
              </a:solidFill>
              <a:latin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endParaRPr lang="en-GB" b="1" i="1" dirty="0">
              <a:solidFill>
                <a:srgbClr val="179379"/>
              </a:solidFill>
              <a:latin typeface="Raleway"/>
              <a:sym typeface="Raleway"/>
            </a:endParaRPr>
          </a:p>
          <a:p>
            <a:pPr marL="0" lvl="0" indent="0" algn="l" rtl="0">
              <a:spcBef>
                <a:spcPts val="0"/>
              </a:spcBef>
              <a:spcAft>
                <a:spcPts val="0"/>
              </a:spcAft>
              <a:buClr>
                <a:srgbClr val="000000"/>
              </a:buClr>
              <a:buSzPts val="1100"/>
              <a:buFont typeface="Arial"/>
              <a:buNone/>
            </a:pPr>
            <a:r>
              <a:rPr lang="en-US" b="1" dirty="0">
                <a:solidFill>
                  <a:srgbClr val="179379"/>
                </a:solidFill>
                <a:latin typeface="Raleway"/>
                <a:ea typeface="Raleway"/>
                <a:cs typeface="Raleway"/>
                <a:sym typeface="Raleway"/>
              </a:rPr>
              <a:t>Resources:</a:t>
            </a:r>
            <a:endParaRPr lang="en-US" dirty="0">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lang="en-US" dirty="0">
              <a:latin typeface="Raleway"/>
              <a:ea typeface="Raleway"/>
              <a:cs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r>
              <a:rPr lang="en-US" dirty="0" err="1">
                <a:latin typeface="Raleway"/>
                <a:hlinkClick r:id="rId4"/>
              </a:rPr>
              <a:t>WWCode</a:t>
            </a:r>
            <a:r>
              <a:rPr lang="en-US" dirty="0">
                <a:latin typeface="Raleway"/>
                <a:hlinkClick r:id="rId4"/>
              </a:rPr>
              <a:t> – London </a:t>
            </a:r>
            <a:r>
              <a:rPr lang="en-US" dirty="0" err="1">
                <a:latin typeface="Raleway"/>
                <a:hlinkClick r:id="rId4"/>
              </a:rPr>
              <a:t>Github</a:t>
            </a:r>
            <a:r>
              <a:rPr lang="en-US" dirty="0">
                <a:latin typeface="Raleway"/>
                <a:hlinkClick r:id="rId4"/>
              </a:rPr>
              <a:t> Repository </a:t>
            </a:r>
            <a:endParaRPr lang="en-US" dirty="0">
              <a:latin typeface="Raleway"/>
              <a:sym typeface="Raleway"/>
            </a:endParaRPr>
          </a:p>
          <a:p>
            <a:pPr lvl="0" algn="l" rtl="0">
              <a:spcBef>
                <a:spcPts val="0"/>
              </a:spcBef>
              <a:spcAft>
                <a:spcPts val="0"/>
              </a:spcAft>
              <a:buClr>
                <a:srgbClr val="000000"/>
              </a:buClr>
              <a:buSzPts val="1100"/>
            </a:pPr>
            <a:endParaRPr lang="en-GB" b="1" i="1" dirty="0">
              <a:solidFill>
                <a:srgbClr val="179379"/>
              </a:solidFill>
              <a:latin typeface="Raleway"/>
              <a:sym typeface="Raleway"/>
            </a:endParaRPr>
          </a:p>
          <a:p>
            <a:pPr marL="0" lvl="0" indent="0" algn="l" rtl="0">
              <a:spcBef>
                <a:spcPts val="0"/>
              </a:spcBef>
              <a:spcAft>
                <a:spcPts val="0"/>
              </a:spcAft>
              <a:buClr>
                <a:srgbClr val="000000"/>
              </a:buClr>
              <a:buSzPts val="1100"/>
              <a:buFont typeface="Arial"/>
              <a:buNone/>
            </a:pPr>
            <a:endParaRPr dirty="0">
              <a:latin typeface="Raleway"/>
              <a:ea typeface="Raleway"/>
              <a:cs typeface="Raleway"/>
              <a:sym typeface="Raleway"/>
            </a:endParaRPr>
          </a:p>
        </p:txBody>
      </p:sp>
    </p:spTree>
    <p:extLst>
      <p:ext uri="{BB962C8B-B14F-4D97-AF65-F5344CB8AC3E}">
        <p14:creationId xmlns:p14="http://schemas.microsoft.com/office/powerpoint/2010/main" val="258087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886490" y="157159"/>
            <a:ext cx="1041423" cy="636143"/>
          </a:xfrm>
          <a:prstGeom prst="rect">
            <a:avLst/>
          </a:prstGeom>
          <a:noFill/>
          <a:ln>
            <a:noFill/>
          </a:ln>
        </p:spPr>
      </p:pic>
      <p:sp>
        <p:nvSpPr>
          <p:cNvPr id="91" name="Google Shape;91;p18"/>
          <p:cNvSpPr txBox="1"/>
          <p:nvPr/>
        </p:nvSpPr>
        <p:spPr>
          <a:xfrm>
            <a:off x="340675" y="256475"/>
            <a:ext cx="7287000" cy="85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3900" dirty="0">
                <a:solidFill>
                  <a:srgbClr val="007A7C"/>
                </a:solidFill>
                <a:latin typeface="Raleway ExtraBold"/>
                <a:ea typeface="Raleway ExtraBold"/>
                <a:cs typeface="Raleway ExtraBold"/>
                <a:sym typeface="Raleway ExtraBold"/>
              </a:rPr>
              <a:t>STAR Method</a:t>
            </a:r>
            <a:endParaRPr sz="3900" dirty="0">
              <a:solidFill>
                <a:srgbClr val="007A7C"/>
              </a:solidFill>
              <a:latin typeface="Raleway ExtraBold"/>
              <a:ea typeface="Raleway ExtraBold"/>
              <a:cs typeface="Raleway ExtraBold"/>
              <a:sym typeface="Raleway ExtraBold"/>
            </a:endParaRPr>
          </a:p>
        </p:txBody>
      </p:sp>
      <p:pic>
        <p:nvPicPr>
          <p:cNvPr id="1030" name="Picture 6" descr="Thinking PNG Images, Transparent Thinking Image Download - PNGitem">
            <a:extLst>
              <a:ext uri="{FF2B5EF4-FFF2-40B4-BE49-F238E27FC236}">
                <a16:creationId xmlns:a16="http://schemas.microsoft.com/office/drawing/2014/main" id="{785E2D6C-7431-84FA-E3E3-84C9AFF43100}"/>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025" y="1113875"/>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inance and Business Enterprise | Business at Staffordshire University">
            <a:extLst>
              <a:ext uri="{FF2B5EF4-FFF2-40B4-BE49-F238E27FC236}">
                <a16:creationId xmlns:a16="http://schemas.microsoft.com/office/drawing/2014/main" id="{3C24A1A1-CA46-1C2A-4687-A77BB98EC79B}"/>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710" y="3612251"/>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FB06F89-FF4F-7DF2-B501-2B24398C168C}"/>
              </a:ext>
            </a:extLst>
          </p:cNvPr>
          <p:cNvPicPr preferRelativeResize="0">
            <a:picLocks/>
          </p:cNvPicPr>
          <p:nvPr/>
        </p:nvPicPr>
        <p:blipFill>
          <a:blip r:embed="rId6"/>
          <a:stretch>
            <a:fillRect/>
          </a:stretch>
        </p:blipFill>
        <p:spPr>
          <a:xfrm>
            <a:off x="6967201" y="3422667"/>
            <a:ext cx="1440000" cy="1440000"/>
          </a:xfrm>
          <a:prstGeom prst="rect">
            <a:avLst/>
          </a:prstGeom>
        </p:spPr>
      </p:pic>
      <p:pic>
        <p:nvPicPr>
          <p:cNvPr id="5" name="Picture 4">
            <a:extLst>
              <a:ext uri="{FF2B5EF4-FFF2-40B4-BE49-F238E27FC236}">
                <a16:creationId xmlns:a16="http://schemas.microsoft.com/office/drawing/2014/main" id="{732DB9C9-56E0-5CAE-FEF7-AF3F7E2F6FBF}"/>
              </a:ext>
            </a:extLst>
          </p:cNvPr>
          <p:cNvPicPr preferRelativeResize="0">
            <a:picLocks/>
          </p:cNvPicPr>
          <p:nvPr/>
        </p:nvPicPr>
        <p:blipFill>
          <a:blip r:embed="rId7"/>
          <a:stretch>
            <a:fillRect/>
          </a:stretch>
        </p:blipFill>
        <p:spPr>
          <a:xfrm>
            <a:off x="6967201" y="1354932"/>
            <a:ext cx="1440000" cy="1440000"/>
          </a:xfrm>
          <a:prstGeom prst="rect">
            <a:avLst/>
          </a:prstGeom>
        </p:spPr>
      </p:pic>
      <p:pic>
        <p:nvPicPr>
          <p:cNvPr id="7" name="Picture 6">
            <a:extLst>
              <a:ext uri="{FF2B5EF4-FFF2-40B4-BE49-F238E27FC236}">
                <a16:creationId xmlns:a16="http://schemas.microsoft.com/office/drawing/2014/main" id="{8E10A3C6-F2BD-FE4B-3E96-3FA4697DC04C}"/>
              </a:ext>
            </a:extLst>
          </p:cNvPr>
          <p:cNvPicPr preferRelativeResize="0">
            <a:picLocks/>
          </p:cNvPicPr>
          <p:nvPr/>
        </p:nvPicPr>
        <p:blipFill>
          <a:blip r:embed="rId8"/>
          <a:stretch>
            <a:fillRect/>
          </a:stretch>
        </p:blipFill>
        <p:spPr>
          <a:xfrm>
            <a:off x="543528" y="2702667"/>
            <a:ext cx="1440000" cy="1440000"/>
          </a:xfrm>
          <a:prstGeom prst="rect">
            <a:avLst/>
          </a:prstGeom>
        </p:spPr>
      </p:pic>
      <p:sp>
        <p:nvSpPr>
          <p:cNvPr id="8" name="TextBox 7">
            <a:extLst>
              <a:ext uri="{FF2B5EF4-FFF2-40B4-BE49-F238E27FC236}">
                <a16:creationId xmlns:a16="http://schemas.microsoft.com/office/drawing/2014/main" id="{63AC35F5-CE13-CE56-1F70-322557CB67F5}"/>
              </a:ext>
            </a:extLst>
          </p:cNvPr>
          <p:cNvSpPr txBox="1"/>
          <p:nvPr/>
        </p:nvSpPr>
        <p:spPr>
          <a:xfrm>
            <a:off x="2636613" y="1113875"/>
            <a:ext cx="1215661" cy="954107"/>
          </a:xfrm>
          <a:prstGeom prst="rect">
            <a:avLst/>
          </a:prstGeom>
          <a:noFill/>
        </p:spPr>
        <p:txBody>
          <a:bodyPr wrap="square" rtlCol="0">
            <a:spAutoFit/>
          </a:bodyPr>
          <a:lstStyle/>
          <a:p>
            <a:r>
              <a:rPr lang="en-GB" sz="1200" b="1" i="1" dirty="0">
                <a:solidFill>
                  <a:srgbClr val="179379"/>
                </a:solidFill>
                <a:latin typeface="Raleway"/>
              </a:rPr>
              <a:t>(Prepare)</a:t>
            </a:r>
          </a:p>
          <a:p>
            <a:r>
              <a:rPr lang="en-GB" sz="1100" dirty="0">
                <a:latin typeface="Raleway"/>
              </a:rPr>
              <a:t>Listen to the question and think of an event.</a:t>
            </a:r>
          </a:p>
        </p:txBody>
      </p:sp>
      <p:sp>
        <p:nvSpPr>
          <p:cNvPr id="14" name="TextBox 13">
            <a:extLst>
              <a:ext uri="{FF2B5EF4-FFF2-40B4-BE49-F238E27FC236}">
                <a16:creationId xmlns:a16="http://schemas.microsoft.com/office/drawing/2014/main" id="{F1284217-CBD7-D1C7-9240-9AC3A8A5A632}"/>
              </a:ext>
            </a:extLst>
          </p:cNvPr>
          <p:cNvSpPr txBox="1"/>
          <p:nvPr/>
        </p:nvSpPr>
        <p:spPr>
          <a:xfrm>
            <a:off x="2329233" y="3132681"/>
            <a:ext cx="1215661" cy="877163"/>
          </a:xfrm>
          <a:prstGeom prst="rect">
            <a:avLst/>
          </a:prstGeom>
          <a:noFill/>
        </p:spPr>
        <p:txBody>
          <a:bodyPr wrap="square" rtlCol="0">
            <a:spAutoFit/>
          </a:bodyPr>
          <a:lstStyle/>
          <a:p>
            <a:r>
              <a:rPr lang="en-GB" sz="1800" b="1" i="1" dirty="0">
                <a:solidFill>
                  <a:srgbClr val="7030A0"/>
                </a:solidFill>
                <a:latin typeface="Raleway"/>
              </a:rPr>
              <a:t>T</a:t>
            </a:r>
            <a:r>
              <a:rPr lang="en-GB" sz="1200" b="1" i="1" dirty="0">
                <a:solidFill>
                  <a:srgbClr val="179379"/>
                </a:solidFill>
                <a:latin typeface="Raleway"/>
              </a:rPr>
              <a:t>ask</a:t>
            </a:r>
          </a:p>
          <a:p>
            <a:r>
              <a:rPr lang="en-GB" sz="1100" dirty="0">
                <a:latin typeface="Raleway"/>
              </a:rPr>
              <a:t>Explain the task you had to complete.</a:t>
            </a:r>
          </a:p>
        </p:txBody>
      </p:sp>
      <p:sp>
        <p:nvSpPr>
          <p:cNvPr id="15" name="TextBox 14">
            <a:extLst>
              <a:ext uri="{FF2B5EF4-FFF2-40B4-BE49-F238E27FC236}">
                <a16:creationId xmlns:a16="http://schemas.microsoft.com/office/drawing/2014/main" id="{5EE35462-725C-5F37-C431-96488F73694B}"/>
              </a:ext>
            </a:extLst>
          </p:cNvPr>
          <p:cNvSpPr txBox="1"/>
          <p:nvPr/>
        </p:nvSpPr>
        <p:spPr>
          <a:xfrm>
            <a:off x="695928" y="1752168"/>
            <a:ext cx="1215661" cy="1046440"/>
          </a:xfrm>
          <a:prstGeom prst="rect">
            <a:avLst/>
          </a:prstGeom>
          <a:noFill/>
        </p:spPr>
        <p:txBody>
          <a:bodyPr wrap="square" rtlCol="0">
            <a:spAutoFit/>
          </a:bodyPr>
          <a:lstStyle/>
          <a:p>
            <a:r>
              <a:rPr lang="en-GB" sz="1800" b="1" i="1" dirty="0">
                <a:solidFill>
                  <a:srgbClr val="7030A0"/>
                </a:solidFill>
                <a:latin typeface="Raleway"/>
              </a:rPr>
              <a:t>S</a:t>
            </a:r>
            <a:r>
              <a:rPr lang="en-GB" sz="1200" b="1" i="1" dirty="0">
                <a:solidFill>
                  <a:srgbClr val="179379"/>
                </a:solidFill>
                <a:latin typeface="Raleway"/>
              </a:rPr>
              <a:t>ituation</a:t>
            </a:r>
          </a:p>
          <a:p>
            <a:r>
              <a:rPr lang="en-GB" sz="1100" dirty="0">
                <a:latin typeface="Raleway"/>
              </a:rPr>
              <a:t>Describe the event or situation you were in. </a:t>
            </a:r>
          </a:p>
        </p:txBody>
      </p:sp>
      <p:sp>
        <p:nvSpPr>
          <p:cNvPr id="16" name="TextBox 15">
            <a:extLst>
              <a:ext uri="{FF2B5EF4-FFF2-40B4-BE49-F238E27FC236}">
                <a16:creationId xmlns:a16="http://schemas.microsoft.com/office/drawing/2014/main" id="{DA539040-13EB-0199-7ED8-03D5C8582BC1}"/>
              </a:ext>
            </a:extLst>
          </p:cNvPr>
          <p:cNvSpPr txBox="1"/>
          <p:nvPr/>
        </p:nvSpPr>
        <p:spPr>
          <a:xfrm>
            <a:off x="5818364" y="3202077"/>
            <a:ext cx="1215661" cy="1215717"/>
          </a:xfrm>
          <a:prstGeom prst="rect">
            <a:avLst/>
          </a:prstGeom>
          <a:noFill/>
        </p:spPr>
        <p:txBody>
          <a:bodyPr wrap="square" rtlCol="0">
            <a:spAutoFit/>
          </a:bodyPr>
          <a:lstStyle/>
          <a:p>
            <a:r>
              <a:rPr lang="en-GB" sz="1800" b="1" i="1" dirty="0">
                <a:solidFill>
                  <a:srgbClr val="7030A0"/>
                </a:solidFill>
                <a:latin typeface="Raleway"/>
              </a:rPr>
              <a:t>A</a:t>
            </a:r>
            <a:r>
              <a:rPr lang="en-GB" sz="1200" b="1" i="1" dirty="0">
                <a:solidFill>
                  <a:srgbClr val="179379"/>
                </a:solidFill>
                <a:latin typeface="Raleway"/>
              </a:rPr>
              <a:t>ction</a:t>
            </a:r>
          </a:p>
          <a:p>
            <a:r>
              <a:rPr lang="en-GB" sz="1100" dirty="0">
                <a:latin typeface="Raleway"/>
              </a:rPr>
              <a:t>Describe the specific actions you took to complete the task. </a:t>
            </a:r>
          </a:p>
        </p:txBody>
      </p:sp>
      <p:sp>
        <p:nvSpPr>
          <p:cNvPr id="17" name="TextBox 16">
            <a:extLst>
              <a:ext uri="{FF2B5EF4-FFF2-40B4-BE49-F238E27FC236}">
                <a16:creationId xmlns:a16="http://schemas.microsoft.com/office/drawing/2014/main" id="{FD6164B6-4BE6-916C-CF3E-6625FAC0BF50}"/>
              </a:ext>
            </a:extLst>
          </p:cNvPr>
          <p:cNvSpPr txBox="1"/>
          <p:nvPr/>
        </p:nvSpPr>
        <p:spPr>
          <a:xfrm>
            <a:off x="5962610" y="1138834"/>
            <a:ext cx="1215661" cy="877163"/>
          </a:xfrm>
          <a:prstGeom prst="rect">
            <a:avLst/>
          </a:prstGeom>
          <a:noFill/>
        </p:spPr>
        <p:txBody>
          <a:bodyPr wrap="square" rtlCol="0">
            <a:spAutoFit/>
          </a:bodyPr>
          <a:lstStyle/>
          <a:p>
            <a:r>
              <a:rPr lang="en-GB" sz="1800" b="1" i="1" dirty="0">
                <a:solidFill>
                  <a:srgbClr val="7030A0"/>
                </a:solidFill>
                <a:latin typeface="Raleway"/>
              </a:rPr>
              <a:t>R</a:t>
            </a:r>
            <a:r>
              <a:rPr lang="en-GB" sz="1200" b="1" i="1" dirty="0">
                <a:solidFill>
                  <a:srgbClr val="179379"/>
                </a:solidFill>
                <a:latin typeface="Raleway"/>
              </a:rPr>
              <a:t>esult</a:t>
            </a:r>
          </a:p>
          <a:p>
            <a:r>
              <a:rPr lang="en-GB" sz="1100" dirty="0">
                <a:latin typeface="Raleway"/>
              </a:rPr>
              <a:t>Close with the result of your efforts.</a:t>
            </a:r>
          </a:p>
        </p:txBody>
      </p:sp>
      <p:cxnSp>
        <p:nvCxnSpPr>
          <p:cNvPr id="11" name="Connector: Curved 10">
            <a:extLst>
              <a:ext uri="{FF2B5EF4-FFF2-40B4-BE49-F238E27FC236}">
                <a16:creationId xmlns:a16="http://schemas.microsoft.com/office/drawing/2014/main" id="{5BB50D22-CF3D-89F5-E2C3-1A6C4D2C14D2}"/>
              </a:ext>
            </a:extLst>
          </p:cNvPr>
          <p:cNvCxnSpPr>
            <a:stCxn id="8" idx="1"/>
            <a:endCxn id="15" idx="3"/>
          </p:cNvCxnSpPr>
          <p:nvPr/>
        </p:nvCxnSpPr>
        <p:spPr>
          <a:xfrm rot="10800000" flipV="1">
            <a:off x="1911589" y="1590928"/>
            <a:ext cx="725024" cy="68445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B0466FD0-474A-3F7E-6D13-B065CF9BFA5A}"/>
              </a:ext>
            </a:extLst>
          </p:cNvPr>
          <p:cNvCxnSpPr>
            <a:endCxn id="14" idx="0"/>
          </p:cNvCxnSpPr>
          <p:nvPr/>
        </p:nvCxnSpPr>
        <p:spPr>
          <a:xfrm>
            <a:off x="1868069" y="2659053"/>
            <a:ext cx="1068995" cy="473628"/>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E0F83A0F-DF09-46EE-3A56-5D38F3AB370F}"/>
              </a:ext>
            </a:extLst>
          </p:cNvPr>
          <p:cNvCxnSpPr>
            <a:cxnSpLocks/>
          </p:cNvCxnSpPr>
          <p:nvPr/>
        </p:nvCxnSpPr>
        <p:spPr>
          <a:xfrm>
            <a:off x="3308069" y="3126358"/>
            <a:ext cx="2206380" cy="183433"/>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619AD111-DD38-E4A4-7941-5EBC5ECB739E}"/>
              </a:ext>
            </a:extLst>
          </p:cNvPr>
          <p:cNvCxnSpPr>
            <a:cxnSpLocks/>
          </p:cNvCxnSpPr>
          <p:nvPr/>
        </p:nvCxnSpPr>
        <p:spPr>
          <a:xfrm rot="16200000" flipV="1">
            <a:off x="5857419" y="2337538"/>
            <a:ext cx="1060059" cy="365984"/>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19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886490" y="157159"/>
            <a:ext cx="1041423" cy="636143"/>
          </a:xfrm>
          <a:prstGeom prst="rect">
            <a:avLst/>
          </a:prstGeom>
          <a:noFill/>
          <a:ln>
            <a:noFill/>
          </a:ln>
        </p:spPr>
      </p:pic>
      <p:sp>
        <p:nvSpPr>
          <p:cNvPr id="91" name="Google Shape;91;p18"/>
          <p:cNvSpPr txBox="1"/>
          <p:nvPr/>
        </p:nvSpPr>
        <p:spPr>
          <a:xfrm>
            <a:off x="340675" y="256475"/>
            <a:ext cx="7287000" cy="85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3900" dirty="0">
                <a:solidFill>
                  <a:srgbClr val="007A7C"/>
                </a:solidFill>
                <a:latin typeface="Raleway ExtraBold"/>
                <a:ea typeface="Raleway ExtraBold"/>
                <a:cs typeface="Raleway ExtraBold"/>
                <a:sym typeface="Raleway ExtraBold"/>
              </a:rPr>
              <a:t>Sample Response</a:t>
            </a:r>
            <a:endParaRPr sz="3900" dirty="0">
              <a:solidFill>
                <a:srgbClr val="007A7C"/>
              </a:solidFill>
              <a:latin typeface="Raleway ExtraBold"/>
              <a:ea typeface="Raleway ExtraBold"/>
              <a:cs typeface="Raleway ExtraBold"/>
              <a:sym typeface="Raleway ExtraBold"/>
            </a:endParaRPr>
          </a:p>
        </p:txBody>
      </p:sp>
      <p:sp>
        <p:nvSpPr>
          <p:cNvPr id="9" name="Google Shape;77;p16">
            <a:extLst>
              <a:ext uri="{FF2B5EF4-FFF2-40B4-BE49-F238E27FC236}">
                <a16:creationId xmlns:a16="http://schemas.microsoft.com/office/drawing/2014/main" id="{55D6B4DB-6A03-7C8D-D0A4-F0F75DFD1130}"/>
              </a:ext>
            </a:extLst>
          </p:cNvPr>
          <p:cNvSpPr/>
          <p:nvPr/>
        </p:nvSpPr>
        <p:spPr>
          <a:xfrm>
            <a:off x="340675" y="1113875"/>
            <a:ext cx="8276002" cy="1946605"/>
          </a:xfrm>
          <a:custGeom>
            <a:avLst/>
            <a:gdLst/>
            <a:ahLst/>
            <a:cxnLst/>
            <a:rect l="l" t="t" r="r" b="b"/>
            <a:pathLst>
              <a:path w="46868" h="46868" extrusionOk="0">
                <a:moveTo>
                  <a:pt x="2936" y="0"/>
                </a:moveTo>
                <a:cubicBezTo>
                  <a:pt x="1302" y="0"/>
                  <a:pt x="1" y="1335"/>
                  <a:pt x="1" y="2936"/>
                </a:cubicBezTo>
                <a:lnTo>
                  <a:pt x="1" y="43932"/>
                </a:lnTo>
                <a:cubicBezTo>
                  <a:pt x="1" y="45566"/>
                  <a:pt x="1335" y="46867"/>
                  <a:pt x="2936" y="46867"/>
                </a:cubicBezTo>
                <a:lnTo>
                  <a:pt x="43932" y="46867"/>
                </a:lnTo>
                <a:cubicBezTo>
                  <a:pt x="45567" y="46867"/>
                  <a:pt x="46868" y="45566"/>
                  <a:pt x="46868" y="43932"/>
                </a:cubicBezTo>
                <a:lnTo>
                  <a:pt x="46868" y="2936"/>
                </a:lnTo>
                <a:cubicBezTo>
                  <a:pt x="46868" y="1335"/>
                  <a:pt x="45567" y="0"/>
                  <a:pt x="43932" y="0"/>
                </a:cubicBezTo>
                <a:close/>
              </a:path>
            </a:pathLst>
          </a:custGeom>
          <a:solidFill>
            <a:schemeClr val="lt1"/>
          </a:solidFill>
          <a:ln>
            <a:noFill/>
          </a:ln>
        </p:spPr>
        <p:txBody>
          <a:bodyPr spcFirstLastPara="1" wrap="square" lIns="182875" tIns="91425" rIns="274300" bIns="91425" anchor="ctr" anchorCtr="0">
            <a:noAutofit/>
          </a:bodyPr>
          <a:lstStyle/>
          <a:p>
            <a:pPr>
              <a:buSzPts val="1100"/>
            </a:pPr>
            <a:r>
              <a:rPr lang="en-US" b="1" i="1" dirty="0">
                <a:solidFill>
                  <a:srgbClr val="179379"/>
                </a:solidFill>
                <a:latin typeface="Raleway"/>
              </a:rPr>
              <a:t>Tell me about a time when you demonstrated leadership?</a:t>
            </a:r>
          </a:p>
          <a:p>
            <a:pPr>
              <a:buSzPts val="1100"/>
            </a:pPr>
            <a:endParaRPr dirty="0">
              <a:latin typeface="Raleway"/>
              <a:ea typeface="Raleway"/>
              <a:cs typeface="Raleway"/>
              <a:sym typeface="Raleway"/>
            </a:endParaRPr>
          </a:p>
          <a:p>
            <a:pPr marL="285750" lvl="0" indent="-285750" algn="l" rtl="0">
              <a:spcBef>
                <a:spcPts val="0"/>
              </a:spcBef>
              <a:spcAft>
                <a:spcPts val="0"/>
              </a:spcAft>
              <a:buClr>
                <a:srgbClr val="000000"/>
              </a:buClr>
              <a:buSzPts val="1100"/>
              <a:buFont typeface="Arial" panose="020B0604020202020204" pitchFamily="34" charset="0"/>
              <a:buChar char="•"/>
            </a:pPr>
            <a:r>
              <a:rPr lang="en-GB" dirty="0">
                <a:latin typeface="Raleway"/>
                <a:ea typeface="Raleway"/>
                <a:cs typeface="Raleway"/>
                <a:sym typeface="Raleway"/>
              </a:rPr>
              <a:t>Instead of responding simply with </a:t>
            </a:r>
            <a:r>
              <a:rPr lang="en-GB" b="1" i="1" dirty="0">
                <a:solidFill>
                  <a:srgbClr val="179379"/>
                </a:solidFill>
                <a:latin typeface="Raleway"/>
                <a:sym typeface="Raleway"/>
              </a:rPr>
              <a:t>“I tutored kids in math” </a:t>
            </a:r>
            <a:r>
              <a:rPr lang="en-US" dirty="0">
                <a:latin typeface="Raleway"/>
              </a:rPr>
              <a:t>provide context for your interviewer and demonstrate your skills through an engaging example.</a:t>
            </a:r>
          </a:p>
          <a:p>
            <a:pPr marL="285750" lvl="0" indent="-285750" algn="l" rtl="0">
              <a:spcBef>
                <a:spcPts val="0"/>
              </a:spcBef>
              <a:spcAft>
                <a:spcPts val="0"/>
              </a:spcAft>
              <a:buClr>
                <a:srgbClr val="000000"/>
              </a:buClr>
              <a:buSzPts val="1100"/>
              <a:buFont typeface="Arial" panose="020B0604020202020204" pitchFamily="34" charset="0"/>
              <a:buChar char="•"/>
            </a:pPr>
            <a:endParaRPr lang="en-US" dirty="0">
              <a:latin typeface="Raleway"/>
            </a:endParaRPr>
          </a:p>
          <a:p>
            <a:pPr marL="285750" indent="-285750">
              <a:buSzPts val="1100"/>
              <a:buFont typeface="Arial" panose="020B0604020202020204" pitchFamily="34" charset="0"/>
              <a:buChar char="•"/>
            </a:pPr>
            <a:endParaRPr lang="en-US" dirty="0">
              <a:latin typeface="Raleway"/>
            </a:endParaRPr>
          </a:p>
          <a:p>
            <a:pPr marL="285750" lvl="0" indent="-285750" algn="l" rtl="0">
              <a:spcBef>
                <a:spcPts val="0"/>
              </a:spcBef>
              <a:spcAft>
                <a:spcPts val="0"/>
              </a:spcAft>
              <a:buClr>
                <a:srgbClr val="000000"/>
              </a:buClr>
              <a:buSzPts val="1100"/>
              <a:buFont typeface="Arial" panose="020B0604020202020204" pitchFamily="34" charset="0"/>
              <a:buChar char="•"/>
            </a:pPr>
            <a:endParaRPr lang="en-US" dirty="0">
              <a:latin typeface="Raleway"/>
            </a:endParaRPr>
          </a:p>
          <a:p>
            <a:pPr marL="285750" lvl="0" indent="-285750" algn="l" rtl="0">
              <a:spcBef>
                <a:spcPts val="0"/>
              </a:spcBef>
              <a:spcAft>
                <a:spcPts val="0"/>
              </a:spcAft>
              <a:buClr>
                <a:srgbClr val="000000"/>
              </a:buClr>
              <a:buSzPts val="1100"/>
              <a:buFont typeface="Arial" panose="020B0604020202020204" pitchFamily="34" charset="0"/>
              <a:buChar char="•"/>
            </a:pPr>
            <a:endParaRPr lang="en-GB" dirty="0">
              <a:latin typeface="Raleway"/>
              <a:sym typeface="Raleway"/>
            </a:endParaRPr>
          </a:p>
          <a:p>
            <a:pPr lvl="0" algn="l" rtl="0">
              <a:spcBef>
                <a:spcPts val="0"/>
              </a:spcBef>
              <a:spcAft>
                <a:spcPts val="0"/>
              </a:spcAft>
              <a:buClr>
                <a:srgbClr val="000000"/>
              </a:buClr>
              <a:buSzPts val="1100"/>
            </a:pPr>
            <a:endParaRPr lang="en-GB" b="1" i="1" dirty="0">
              <a:solidFill>
                <a:srgbClr val="179379"/>
              </a:solidFill>
              <a:latin typeface="Raleway"/>
              <a:sym typeface="Raleway"/>
            </a:endParaRPr>
          </a:p>
          <a:p>
            <a:pPr marL="0" lvl="0" indent="0" algn="l" rtl="0">
              <a:spcBef>
                <a:spcPts val="0"/>
              </a:spcBef>
              <a:spcAft>
                <a:spcPts val="0"/>
              </a:spcAft>
              <a:buClr>
                <a:srgbClr val="000000"/>
              </a:buClr>
              <a:buSzPts val="1100"/>
              <a:buFont typeface="Arial"/>
              <a:buNone/>
            </a:pPr>
            <a:endParaRPr dirty="0">
              <a:latin typeface="Raleway"/>
              <a:ea typeface="Raleway"/>
              <a:cs typeface="Raleway"/>
              <a:sym typeface="Raleway"/>
            </a:endParaRPr>
          </a:p>
        </p:txBody>
      </p:sp>
      <p:pic>
        <p:nvPicPr>
          <p:cNvPr id="5" name="Picture 4">
            <a:extLst>
              <a:ext uri="{FF2B5EF4-FFF2-40B4-BE49-F238E27FC236}">
                <a16:creationId xmlns:a16="http://schemas.microsoft.com/office/drawing/2014/main" id="{3703D046-70F3-62F5-274D-6854C988CD93}"/>
              </a:ext>
            </a:extLst>
          </p:cNvPr>
          <p:cNvPicPr>
            <a:picLocks noChangeAspect="1"/>
          </p:cNvPicPr>
          <p:nvPr/>
        </p:nvPicPr>
        <p:blipFill>
          <a:blip r:embed="rId4"/>
          <a:stretch>
            <a:fillRect/>
          </a:stretch>
        </p:blipFill>
        <p:spPr>
          <a:xfrm>
            <a:off x="1844867" y="1971275"/>
            <a:ext cx="5267617" cy="3067868"/>
          </a:xfrm>
          <a:prstGeom prst="rect">
            <a:avLst/>
          </a:prstGeom>
        </p:spPr>
      </p:pic>
    </p:spTree>
    <p:extLst>
      <p:ext uri="{BB962C8B-B14F-4D97-AF65-F5344CB8AC3E}">
        <p14:creationId xmlns:p14="http://schemas.microsoft.com/office/powerpoint/2010/main" val="242319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928500" y="46525"/>
            <a:ext cx="72870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900" dirty="0">
                <a:solidFill>
                  <a:srgbClr val="007A7C"/>
                </a:solidFill>
                <a:latin typeface="Raleway ExtraBold"/>
                <a:ea typeface="Raleway ExtraBold"/>
                <a:cs typeface="Raleway ExtraBold"/>
                <a:sym typeface="Raleway ExtraBold"/>
              </a:rPr>
              <a:t>Mock Interviews: Steps</a:t>
            </a:r>
            <a:endParaRPr sz="3900" dirty="0">
              <a:solidFill>
                <a:srgbClr val="007A7C"/>
              </a:solidFill>
              <a:latin typeface="Raleway ExtraBold"/>
              <a:ea typeface="Raleway ExtraBold"/>
              <a:cs typeface="Raleway ExtraBold"/>
              <a:sym typeface="Raleway ExtraBold"/>
            </a:endParaRPr>
          </a:p>
        </p:txBody>
      </p:sp>
      <p:pic>
        <p:nvPicPr>
          <p:cNvPr id="121" name="Google Shape;121;p21"/>
          <p:cNvPicPr preferRelativeResize="0"/>
          <p:nvPr/>
        </p:nvPicPr>
        <p:blipFill>
          <a:blip r:embed="rId3">
            <a:alphaModFix/>
          </a:blip>
          <a:stretch>
            <a:fillRect/>
          </a:stretch>
        </p:blipFill>
        <p:spPr>
          <a:xfrm>
            <a:off x="7886490" y="157159"/>
            <a:ext cx="1041423" cy="636143"/>
          </a:xfrm>
          <a:prstGeom prst="rect">
            <a:avLst/>
          </a:prstGeom>
          <a:noFill/>
          <a:ln>
            <a:noFill/>
          </a:ln>
        </p:spPr>
      </p:pic>
      <p:graphicFrame>
        <p:nvGraphicFramePr>
          <p:cNvPr id="4" name="Diagram 3">
            <a:extLst>
              <a:ext uri="{FF2B5EF4-FFF2-40B4-BE49-F238E27FC236}">
                <a16:creationId xmlns:a16="http://schemas.microsoft.com/office/drawing/2014/main" id="{FA02C373-A00D-EFF5-308A-779ED23B7D44}"/>
              </a:ext>
            </a:extLst>
          </p:cNvPr>
          <p:cNvGraphicFramePr/>
          <p:nvPr>
            <p:extLst>
              <p:ext uri="{D42A27DB-BD31-4B8C-83A1-F6EECF244321}">
                <p14:modId xmlns:p14="http://schemas.microsoft.com/office/powerpoint/2010/main" val="1091129176"/>
              </p:ext>
            </p:extLst>
          </p:nvPr>
        </p:nvGraphicFramePr>
        <p:xfrm>
          <a:off x="1682400" y="90392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26E2865D-BB1E-B78C-C81D-ABE0C57E8FAB}"/>
              </a:ext>
            </a:extLst>
          </p:cNvPr>
          <p:cNvSpPr/>
          <p:nvPr/>
        </p:nvSpPr>
        <p:spPr>
          <a:xfrm>
            <a:off x="134400" y="4772320"/>
            <a:ext cx="266400" cy="129600"/>
          </a:xfrm>
          <a:prstGeom prst="rect">
            <a:avLst/>
          </a:prstGeom>
          <a:solidFill>
            <a:schemeClr val="accent4">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F37F2A9-4599-A813-56F3-D4BA86EB759F}"/>
              </a:ext>
            </a:extLst>
          </p:cNvPr>
          <p:cNvSpPr/>
          <p:nvPr/>
        </p:nvSpPr>
        <p:spPr>
          <a:xfrm>
            <a:off x="134400" y="4355920"/>
            <a:ext cx="266400" cy="129600"/>
          </a:xfrm>
          <a:prstGeom prst="rect">
            <a:avLst/>
          </a:prstGeom>
          <a:solidFill>
            <a:schemeClr val="accent6">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7E60263F-F7A7-EFB4-85D7-6758CAAB163A}"/>
              </a:ext>
            </a:extLst>
          </p:cNvPr>
          <p:cNvSpPr txBox="1"/>
          <p:nvPr/>
        </p:nvSpPr>
        <p:spPr>
          <a:xfrm>
            <a:off x="450900" y="4289915"/>
            <a:ext cx="914700" cy="261610"/>
          </a:xfrm>
          <a:prstGeom prst="rect">
            <a:avLst/>
          </a:prstGeom>
          <a:noFill/>
        </p:spPr>
        <p:txBody>
          <a:bodyPr wrap="square" rtlCol="0">
            <a:spAutoFit/>
          </a:bodyPr>
          <a:lstStyle/>
          <a:p>
            <a:r>
              <a:rPr lang="en-GB" sz="1100" dirty="0"/>
              <a:t>Candidate</a:t>
            </a:r>
          </a:p>
        </p:txBody>
      </p:sp>
      <p:sp>
        <p:nvSpPr>
          <p:cNvPr id="8" name="TextBox 7">
            <a:extLst>
              <a:ext uri="{FF2B5EF4-FFF2-40B4-BE49-F238E27FC236}">
                <a16:creationId xmlns:a16="http://schemas.microsoft.com/office/drawing/2014/main" id="{063C4F70-F672-ABDE-CED9-7F6F55501A5D}"/>
              </a:ext>
            </a:extLst>
          </p:cNvPr>
          <p:cNvSpPr txBox="1"/>
          <p:nvPr/>
        </p:nvSpPr>
        <p:spPr>
          <a:xfrm>
            <a:off x="450900" y="4706315"/>
            <a:ext cx="914700" cy="261610"/>
          </a:xfrm>
          <a:prstGeom prst="rect">
            <a:avLst/>
          </a:prstGeom>
          <a:noFill/>
        </p:spPr>
        <p:txBody>
          <a:bodyPr wrap="square" rtlCol="0">
            <a:spAutoFit/>
          </a:bodyPr>
          <a:lstStyle/>
          <a:p>
            <a:r>
              <a:rPr lang="en-GB" sz="1100" dirty="0"/>
              <a:t>Interviewer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p:nvPr/>
        </p:nvSpPr>
        <p:spPr>
          <a:xfrm>
            <a:off x="928500" y="46525"/>
            <a:ext cx="72870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900">
                <a:solidFill>
                  <a:srgbClr val="007A7C"/>
                </a:solidFill>
                <a:latin typeface="Raleway ExtraBold"/>
                <a:ea typeface="Raleway ExtraBold"/>
                <a:cs typeface="Raleway ExtraBold"/>
                <a:sym typeface="Raleway ExtraBold"/>
              </a:rPr>
              <a:t>Resume Clinic</a:t>
            </a:r>
            <a:endParaRPr sz="3900">
              <a:solidFill>
                <a:srgbClr val="007A7C"/>
              </a:solidFill>
              <a:latin typeface="Raleway ExtraBold"/>
              <a:ea typeface="Raleway ExtraBold"/>
              <a:cs typeface="Raleway ExtraBold"/>
              <a:sym typeface="Raleway ExtraBold"/>
            </a:endParaRPr>
          </a:p>
        </p:txBody>
      </p:sp>
      <p:sp>
        <p:nvSpPr>
          <p:cNvPr id="130" name="Google Shape;130;p22"/>
          <p:cNvSpPr/>
          <p:nvPr/>
        </p:nvSpPr>
        <p:spPr>
          <a:xfrm>
            <a:off x="246300" y="1056325"/>
            <a:ext cx="682200" cy="636300"/>
          </a:xfrm>
          <a:prstGeom prst="ellipse">
            <a:avLst/>
          </a:prstGeom>
          <a:solidFill>
            <a:schemeClr val="lt1"/>
          </a:solidFill>
          <a:ln w="76200" cap="flat" cmpd="sng">
            <a:solidFill>
              <a:srgbClr val="007A7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rgbClr val="007A7C"/>
                </a:solidFill>
              </a:rPr>
              <a:t>1</a:t>
            </a:r>
            <a:endParaRPr sz="2400" b="1">
              <a:solidFill>
                <a:srgbClr val="007A7C"/>
              </a:solidFill>
            </a:endParaRPr>
          </a:p>
        </p:txBody>
      </p:sp>
      <p:sp>
        <p:nvSpPr>
          <p:cNvPr id="131" name="Google Shape;131;p22"/>
          <p:cNvSpPr txBox="1"/>
          <p:nvPr/>
        </p:nvSpPr>
        <p:spPr>
          <a:xfrm>
            <a:off x="1069825" y="1056325"/>
            <a:ext cx="32751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solidFill>
                  <a:schemeClr val="dk1"/>
                </a:solidFill>
                <a:latin typeface="Raleway"/>
                <a:ea typeface="Raleway"/>
                <a:cs typeface="Raleway"/>
                <a:sym typeface="Raleway"/>
              </a:rPr>
              <a:t>Post your resume in the Slack channel</a:t>
            </a:r>
            <a:endParaRPr sz="2400" dirty="0">
              <a:solidFill>
                <a:schemeClr val="dk1"/>
              </a:solidFill>
              <a:latin typeface="Raleway"/>
              <a:ea typeface="Raleway"/>
              <a:cs typeface="Raleway"/>
              <a:sym typeface="Raleway"/>
            </a:endParaRPr>
          </a:p>
        </p:txBody>
      </p:sp>
      <p:pic>
        <p:nvPicPr>
          <p:cNvPr id="132" name="Google Shape;132;p22"/>
          <p:cNvPicPr preferRelativeResize="0"/>
          <p:nvPr/>
        </p:nvPicPr>
        <p:blipFill>
          <a:blip r:embed="rId3">
            <a:alphaModFix/>
          </a:blip>
          <a:stretch>
            <a:fillRect/>
          </a:stretch>
        </p:blipFill>
        <p:spPr>
          <a:xfrm>
            <a:off x="5976525" y="1357375"/>
            <a:ext cx="2238975" cy="2238975"/>
          </a:xfrm>
          <a:prstGeom prst="rect">
            <a:avLst/>
          </a:prstGeom>
          <a:noFill/>
          <a:ln>
            <a:noFill/>
          </a:ln>
        </p:spPr>
      </p:pic>
      <p:sp>
        <p:nvSpPr>
          <p:cNvPr id="133" name="Google Shape;133;p22"/>
          <p:cNvSpPr txBox="1"/>
          <p:nvPr/>
        </p:nvSpPr>
        <p:spPr>
          <a:xfrm>
            <a:off x="5668188" y="3813163"/>
            <a:ext cx="30966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100">
                <a:solidFill>
                  <a:schemeClr val="dk1"/>
                </a:solidFill>
                <a:latin typeface="Raleway"/>
                <a:ea typeface="Raleway"/>
                <a:cs typeface="Raleway"/>
                <a:sym typeface="Raleway"/>
              </a:rPr>
              <a:t>Please, find channel </a:t>
            </a:r>
            <a:r>
              <a:rPr lang="en-GB" sz="2100">
                <a:solidFill>
                  <a:schemeClr val="dk1"/>
                </a:solidFill>
                <a:latin typeface="Raleway ExtraBold"/>
                <a:ea typeface="Raleway ExtraBold"/>
                <a:cs typeface="Raleway ExtraBold"/>
                <a:sym typeface="Raleway ExtraBold"/>
              </a:rPr>
              <a:t>#resume_clinic</a:t>
            </a:r>
            <a:endParaRPr sz="2700">
              <a:solidFill>
                <a:schemeClr val="dk1"/>
              </a:solidFill>
              <a:latin typeface="Raleway ExtraBold"/>
              <a:ea typeface="Raleway ExtraBold"/>
              <a:cs typeface="Raleway ExtraBold"/>
              <a:sym typeface="Raleway ExtraBold"/>
            </a:endParaRPr>
          </a:p>
        </p:txBody>
      </p:sp>
      <p:pic>
        <p:nvPicPr>
          <p:cNvPr id="134" name="Google Shape;134;p22"/>
          <p:cNvPicPr preferRelativeResize="0"/>
          <p:nvPr/>
        </p:nvPicPr>
        <p:blipFill>
          <a:blip r:embed="rId4">
            <a:alphaModFix/>
          </a:blip>
          <a:stretch>
            <a:fillRect/>
          </a:stretch>
        </p:blipFill>
        <p:spPr>
          <a:xfrm>
            <a:off x="152400" y="2132125"/>
            <a:ext cx="5082624" cy="28589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59549</TotalTime>
  <Words>2007</Words>
  <Application>Microsoft Macintosh PowerPoint</Application>
  <PresentationFormat>On-screen Show (16:9)</PresentationFormat>
  <Paragraphs>164</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Raleway</vt:lpstr>
      <vt:lpstr>Slack-Lato</vt:lpstr>
      <vt:lpstr>Calibri</vt:lpstr>
      <vt:lpstr>Arial</vt:lpstr>
      <vt:lpstr>Rubik</vt:lpstr>
      <vt:lpstr>Roboto</vt:lpstr>
      <vt:lpstr>Noto Sans</vt:lpstr>
      <vt:lpstr>Muli</vt:lpstr>
      <vt:lpstr>Raleway ExtraBold</vt:lpstr>
      <vt:lpstr>Georgia</vt:lpstr>
      <vt:lpstr>Simple Light</vt:lpstr>
      <vt:lpstr>Mock Behavioral Interview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to pass the interview</dc:title>
  <cp:lastModifiedBy>Bhawana Haritwal</cp:lastModifiedBy>
  <cp:revision>12</cp:revision>
  <dcterms:modified xsi:type="dcterms:W3CDTF">2022-09-20T17:31:17Z</dcterms:modified>
</cp:coreProperties>
</file>