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ileron" charset="1" panose="00000500000000000000"/>
      <p:regular r:id="rId10"/>
    </p:embeddedFont>
    <p:embeddedFont>
      <p:font typeface="Aileron Bold" charset="1" panose="00000800000000000000"/>
      <p:regular r:id="rId11"/>
    </p:embeddedFont>
    <p:embeddedFont>
      <p:font typeface="Aileron Italics" charset="1" panose="00000500000000000000"/>
      <p:regular r:id="rId12"/>
    </p:embeddedFont>
    <p:embeddedFont>
      <p:font typeface="Aileron Bold Italics" charset="1" panose="00000800000000000000"/>
      <p:regular r:id="rId13"/>
    </p:embeddedFont>
    <p:embeddedFont>
      <p:font typeface="Aileron Thin" charset="1" panose="00000300000000000000"/>
      <p:regular r:id="rId14"/>
    </p:embeddedFont>
    <p:embeddedFont>
      <p:font typeface="Aileron Thin Italics" charset="1" panose="00000300000000000000"/>
      <p:regular r:id="rId15"/>
    </p:embeddedFont>
    <p:embeddedFont>
      <p:font typeface="Aileron Light" charset="1" panose="00000400000000000000"/>
      <p:regular r:id="rId16"/>
    </p:embeddedFont>
    <p:embeddedFont>
      <p:font typeface="Aileron Light Italics" charset="1" panose="000004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ileron Heavy" charset="1" panose="00000A00000000000000"/>
      <p:regular r:id="rId20"/>
    </p:embeddedFont>
    <p:embeddedFont>
      <p:font typeface="Aileron Heavy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04079">
            <a:off x="15610691" y="2029911"/>
            <a:ext cx="2419746" cy="2419746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1C34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398666" y="2592317"/>
            <a:ext cx="5524091" cy="552409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2598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1810281">
            <a:off x="13825432" y="7584964"/>
            <a:ext cx="5096369" cy="2548184"/>
          </a:xfrm>
          <a:custGeom>
            <a:avLst/>
            <a:gdLst/>
            <a:ahLst/>
            <a:cxnLst/>
            <a:rect r="r" b="b" t="t" l="l"/>
            <a:pathLst>
              <a:path h="2548184" w="5096369">
                <a:moveTo>
                  <a:pt x="0" y="0"/>
                </a:moveTo>
                <a:lnTo>
                  <a:pt x="5096369" y="0"/>
                </a:lnTo>
                <a:lnTo>
                  <a:pt x="5096369" y="2548185"/>
                </a:lnTo>
                <a:lnTo>
                  <a:pt x="0" y="2548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1786815">
            <a:off x="10483954" y="350083"/>
            <a:ext cx="1443069" cy="5779403"/>
            <a:chOff x="0" y="0"/>
            <a:chExt cx="583940" cy="23386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83940" cy="2338645"/>
            </a:xfrm>
            <a:custGeom>
              <a:avLst/>
              <a:gdLst/>
              <a:ahLst/>
              <a:cxnLst/>
              <a:rect r="r" b="b" t="t" l="l"/>
              <a:pathLst>
                <a:path h="2338645" w="583940">
                  <a:moveTo>
                    <a:pt x="0" y="0"/>
                  </a:moveTo>
                  <a:lnTo>
                    <a:pt x="583940" y="0"/>
                  </a:lnTo>
                  <a:lnTo>
                    <a:pt x="583940" y="2338645"/>
                  </a:lnTo>
                  <a:lnTo>
                    <a:pt x="0" y="2338645"/>
                  </a:lnTo>
                  <a:close/>
                </a:path>
              </a:pathLst>
            </a:custGeom>
            <a:solidFill>
              <a:srgbClr val="F84E4E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6084761">
            <a:off x="14174694" y="363326"/>
            <a:ext cx="2544420" cy="2203468"/>
            <a:chOff x="0" y="0"/>
            <a:chExt cx="6350000" cy="5499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1947807" y="3141457"/>
            <a:ext cx="4425809" cy="442580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53812" y="6467359"/>
            <a:ext cx="935686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79"/>
              </a:lnSpc>
            </a:pPr>
            <a:r>
              <a:rPr lang="en-US" sz="3899">
                <a:solidFill>
                  <a:srgbClr val="292929"/>
                </a:solidFill>
                <a:latin typeface="Aileron Bold"/>
              </a:rPr>
              <a:t>Stephanie Chavez Alvarez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3812" y="7110624"/>
            <a:ext cx="9356866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>
                <a:solidFill>
                  <a:srgbClr val="292929"/>
                </a:solidFill>
                <a:latin typeface="Aileron"/>
              </a:rPr>
              <a:t>Expert Technical Program Manager and Public Speaker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53812" y="1866125"/>
            <a:ext cx="9970744" cy="3884785"/>
            <a:chOff x="0" y="0"/>
            <a:chExt cx="13294325" cy="517971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76200"/>
              <a:ext cx="13294325" cy="34560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010"/>
                </a:lnSpc>
              </a:pPr>
              <a:r>
                <a:rPr lang="en-US" sz="9100">
                  <a:solidFill>
                    <a:srgbClr val="292929"/>
                  </a:solidFill>
                  <a:latin typeface="Aileron"/>
                </a:rPr>
                <a:t>Breaking Up with Layoffs: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3665873"/>
              <a:ext cx="11035220" cy="1513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292929"/>
                  </a:solidFill>
                  <a:latin typeface="Aileron"/>
                </a:rPr>
                <a:t>Navigating Tech Transitions for Personal Growth</a:t>
              </a:r>
            </a:p>
          </p:txBody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6084761">
            <a:off x="10648279" y="7402933"/>
            <a:ext cx="2544420" cy="2203468"/>
            <a:chOff x="0" y="0"/>
            <a:chExt cx="6350000" cy="54991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258B96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90049">
            <a:off x="5389371" y="6536763"/>
            <a:ext cx="4787242" cy="2393621"/>
          </a:xfrm>
          <a:custGeom>
            <a:avLst/>
            <a:gdLst/>
            <a:ahLst/>
            <a:cxnLst/>
            <a:rect r="r" b="b" t="t" l="l"/>
            <a:pathLst>
              <a:path h="2393621" w="4787242">
                <a:moveTo>
                  <a:pt x="0" y="0"/>
                </a:moveTo>
                <a:lnTo>
                  <a:pt x="4787242" y="0"/>
                </a:lnTo>
                <a:lnTo>
                  <a:pt x="4787242" y="2393621"/>
                </a:lnTo>
                <a:lnTo>
                  <a:pt x="0" y="2393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3065769">
            <a:off x="5021489" y="4033348"/>
            <a:ext cx="1520543" cy="4650929"/>
            <a:chOff x="0" y="0"/>
            <a:chExt cx="885528" cy="27085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85528" cy="2708591"/>
            </a:xfrm>
            <a:custGeom>
              <a:avLst/>
              <a:gdLst/>
              <a:ahLst/>
              <a:cxnLst/>
              <a:rect r="r" b="b" t="t" l="l"/>
              <a:pathLst>
                <a:path h="2708591" w="885528">
                  <a:moveTo>
                    <a:pt x="0" y="0"/>
                  </a:moveTo>
                  <a:lnTo>
                    <a:pt x="885528" y="0"/>
                  </a:lnTo>
                  <a:lnTo>
                    <a:pt x="885528" y="2708591"/>
                  </a:lnTo>
                  <a:lnTo>
                    <a:pt x="0" y="2708591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02194">
            <a:off x="9444012" y="5106879"/>
            <a:ext cx="2746970" cy="3837623"/>
            <a:chOff x="0" y="0"/>
            <a:chExt cx="454533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453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545330">
                  <a:moveTo>
                    <a:pt x="4545330" y="0"/>
                  </a:moveTo>
                  <a:lnTo>
                    <a:pt x="2574290" y="6350000"/>
                  </a:lnTo>
                  <a:lnTo>
                    <a:pt x="2474849" y="6350000"/>
                  </a:lnTo>
                  <a:lnTo>
                    <a:pt x="2078101" y="6350000"/>
                  </a:lnTo>
                  <a:lnTo>
                    <a:pt x="0" y="6350000"/>
                  </a:lnTo>
                  <a:lnTo>
                    <a:pt x="1971040" y="0"/>
                  </a:lnTo>
                  <a:lnTo>
                    <a:pt x="2078101" y="0"/>
                  </a:lnTo>
                  <a:lnTo>
                    <a:pt x="2474849" y="0"/>
                  </a:lnTo>
                  <a:lnTo>
                    <a:pt x="4545330" y="0"/>
                  </a:lnTo>
                  <a:close/>
                </a:path>
              </a:pathLst>
            </a:custGeom>
            <a:solidFill>
              <a:srgbClr val="12598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599285" y="7123454"/>
            <a:ext cx="1681809" cy="168180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4E4E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1950523">
            <a:off x="11181031" y="1942050"/>
            <a:ext cx="3489195" cy="3021643"/>
            <a:chOff x="0" y="0"/>
            <a:chExt cx="6350000" cy="5499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67A26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625272" y="1326911"/>
            <a:ext cx="7192226" cy="146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3"/>
              </a:lnSpc>
            </a:pPr>
            <a:r>
              <a:rPr lang="en-US" sz="10184">
                <a:solidFill>
                  <a:srgbClr val="000000"/>
                </a:solidFill>
                <a:latin typeface="Aileron"/>
              </a:rPr>
              <a:t>Thank you!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289663" y="3039065"/>
            <a:ext cx="2133697" cy="2133697"/>
          </a:xfrm>
          <a:custGeom>
            <a:avLst/>
            <a:gdLst/>
            <a:ahLst/>
            <a:cxnLst/>
            <a:rect r="r" b="b" t="t" l="l"/>
            <a:pathLst>
              <a:path h="2133697" w="2133697">
                <a:moveTo>
                  <a:pt x="0" y="0"/>
                </a:moveTo>
                <a:lnTo>
                  <a:pt x="2133697" y="0"/>
                </a:lnTo>
                <a:lnTo>
                  <a:pt x="2133697" y="2133698"/>
                </a:lnTo>
                <a:lnTo>
                  <a:pt x="0" y="2133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9625" y="3579636"/>
            <a:ext cx="6859648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292929"/>
                </a:solidFill>
                <a:latin typeface="Aileron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86270" y="4977906"/>
            <a:ext cx="9584860" cy="66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0"/>
              </a:lnSpc>
            </a:pPr>
            <a:r>
              <a:rPr lang="en-US" sz="4700">
                <a:solidFill>
                  <a:srgbClr val="292929"/>
                </a:solidFill>
                <a:latin typeface="Aileron"/>
              </a:rPr>
              <a:t>Finding the common ground</a:t>
            </a:r>
          </a:p>
        </p:txBody>
      </p:sp>
      <p:sp>
        <p:nvSpPr>
          <p:cNvPr name="AutoShape 4" id="4"/>
          <p:cNvSpPr/>
          <p:nvPr/>
        </p:nvSpPr>
        <p:spPr>
          <a:xfrm>
            <a:off x="1499625" y="4920756"/>
            <a:ext cx="7873286" cy="19050"/>
          </a:xfrm>
          <a:prstGeom prst="line">
            <a:avLst/>
          </a:prstGeom>
          <a:ln cap="flat" w="38100">
            <a:solidFill>
              <a:srgbClr val="F1C34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5077299">
            <a:off x="13510051" y="4314236"/>
            <a:ext cx="1236933" cy="5622169"/>
            <a:chOff x="0" y="0"/>
            <a:chExt cx="583940" cy="26541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3940" cy="2654153"/>
            </a:xfrm>
            <a:custGeom>
              <a:avLst/>
              <a:gdLst/>
              <a:ahLst/>
              <a:cxnLst/>
              <a:rect r="r" b="b" t="t" l="l"/>
              <a:pathLst>
                <a:path h="2654153" w="583940">
                  <a:moveTo>
                    <a:pt x="0" y="0"/>
                  </a:moveTo>
                  <a:lnTo>
                    <a:pt x="583940" y="0"/>
                  </a:lnTo>
                  <a:lnTo>
                    <a:pt x="583940" y="2654153"/>
                  </a:lnTo>
                  <a:lnTo>
                    <a:pt x="0" y="2654153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71839" y="1045513"/>
            <a:ext cx="5458153" cy="5458131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25047" r="0" b="-25047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3263747" y="5811935"/>
            <a:ext cx="1236933" cy="5622169"/>
            <a:chOff x="0" y="0"/>
            <a:chExt cx="583940" cy="26541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3940" cy="2654153"/>
            </a:xfrm>
            <a:custGeom>
              <a:avLst/>
              <a:gdLst/>
              <a:ahLst/>
              <a:cxnLst/>
              <a:rect r="r" b="b" t="t" l="l"/>
              <a:pathLst>
                <a:path h="2654153" w="583940">
                  <a:moveTo>
                    <a:pt x="0" y="0"/>
                  </a:moveTo>
                  <a:lnTo>
                    <a:pt x="583940" y="0"/>
                  </a:lnTo>
                  <a:lnTo>
                    <a:pt x="583940" y="2654153"/>
                  </a:lnTo>
                  <a:lnTo>
                    <a:pt x="0" y="2654153"/>
                  </a:lnTo>
                  <a:close/>
                </a:path>
              </a:pathLst>
            </a:custGeom>
            <a:solidFill>
              <a:srgbClr val="67A26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8758835" y="629954"/>
            <a:ext cx="2312294" cy="2312294"/>
          </a:xfrm>
          <a:custGeom>
            <a:avLst/>
            <a:gdLst/>
            <a:ahLst/>
            <a:cxnLst/>
            <a:rect r="r" b="b" t="t" l="l"/>
            <a:pathLst>
              <a:path h="2312294" w="2312294">
                <a:moveTo>
                  <a:pt x="0" y="0"/>
                </a:moveTo>
                <a:lnTo>
                  <a:pt x="2312295" y="0"/>
                </a:lnTo>
                <a:lnTo>
                  <a:pt x="2312295" y="2312294"/>
                </a:lnTo>
                <a:lnTo>
                  <a:pt x="0" y="23122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52904" y="1756410"/>
            <a:ext cx="3936088" cy="3936088"/>
          </a:xfrm>
          <a:custGeom>
            <a:avLst/>
            <a:gdLst/>
            <a:ahLst/>
            <a:cxnLst/>
            <a:rect r="r" b="b" t="t" l="l"/>
            <a:pathLst>
              <a:path h="3936088" w="3936088">
                <a:moveTo>
                  <a:pt x="0" y="0"/>
                </a:moveTo>
                <a:lnTo>
                  <a:pt x="3936088" y="0"/>
                </a:lnTo>
                <a:lnTo>
                  <a:pt x="3936088" y="3936088"/>
                </a:lnTo>
                <a:lnTo>
                  <a:pt x="0" y="3936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52646" y="4288134"/>
            <a:ext cx="3072692" cy="3072692"/>
          </a:xfrm>
          <a:custGeom>
            <a:avLst/>
            <a:gdLst/>
            <a:ahLst/>
            <a:cxnLst/>
            <a:rect r="r" b="b" t="t" l="l"/>
            <a:pathLst>
              <a:path h="3072692" w="3072692">
                <a:moveTo>
                  <a:pt x="0" y="0"/>
                </a:moveTo>
                <a:lnTo>
                  <a:pt x="3072692" y="0"/>
                </a:lnTo>
                <a:lnTo>
                  <a:pt x="3072692" y="3072692"/>
                </a:lnTo>
                <a:lnTo>
                  <a:pt x="0" y="3072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5400000">
            <a:off x="9411023" y="3500944"/>
            <a:ext cx="4405064" cy="3814786"/>
            <a:chOff x="0" y="0"/>
            <a:chExt cx="6350000" cy="5499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12598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063890" y="8760109"/>
            <a:ext cx="546369" cy="241085"/>
          </a:xfrm>
          <a:custGeom>
            <a:avLst/>
            <a:gdLst/>
            <a:ahLst/>
            <a:cxnLst/>
            <a:rect r="r" b="b" t="t" l="l"/>
            <a:pathLst>
              <a:path h="241085" w="546369">
                <a:moveTo>
                  <a:pt x="0" y="0"/>
                </a:moveTo>
                <a:lnTo>
                  <a:pt x="546369" y="0"/>
                </a:lnTo>
                <a:lnTo>
                  <a:pt x="546369" y="241086"/>
                </a:lnTo>
                <a:lnTo>
                  <a:pt x="0" y="2410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8864" y="1823085"/>
            <a:ext cx="9200862" cy="931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60"/>
              </a:lnSpc>
            </a:pPr>
            <a:r>
              <a:rPr lang="en-US" sz="6600">
                <a:solidFill>
                  <a:srgbClr val="292929"/>
                </a:solidFill>
                <a:latin typeface="Aileron"/>
              </a:rPr>
              <a:t>Similarities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6306" y="3248039"/>
            <a:ext cx="5147906" cy="411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1928" indent="-340964" lvl="1">
              <a:lnSpc>
                <a:spcPts val="4106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Aileron"/>
              </a:rPr>
              <a:t>Unexpected Twists</a:t>
            </a:r>
          </a:p>
          <a:p>
            <a:pPr marL="681928" indent="-340964" lvl="1">
              <a:lnSpc>
                <a:spcPts val="4106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Aileron"/>
              </a:rPr>
              <a:t>Red Flags Waving</a:t>
            </a:r>
          </a:p>
          <a:p>
            <a:pPr marL="681928" indent="-340964" lvl="1">
              <a:lnSpc>
                <a:spcPts val="4106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Aileron"/>
              </a:rPr>
              <a:t>Emotional Rollercoaster</a:t>
            </a:r>
          </a:p>
          <a:p>
            <a:pPr marL="681928" indent="-340964" lvl="1">
              <a:lnSpc>
                <a:spcPts val="4106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Aileron"/>
              </a:rPr>
              <a:t>Self-Reflection Time</a:t>
            </a:r>
          </a:p>
          <a:p>
            <a:pPr marL="681928" indent="-340964" lvl="1">
              <a:lnSpc>
                <a:spcPts val="4106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Aileron"/>
              </a:rPr>
              <a:t>Learning Tough Lessons</a:t>
            </a:r>
          </a:p>
          <a:p>
            <a:pPr marL="681928" indent="-340964" lvl="1">
              <a:lnSpc>
                <a:spcPts val="4106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Aileron"/>
              </a:rPr>
              <a:t>Starting Over</a:t>
            </a:r>
          </a:p>
          <a:p>
            <a:pPr marL="681928" indent="-340964" lvl="1">
              <a:lnSpc>
                <a:spcPts val="4106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Aileron"/>
              </a:rPr>
              <a:t>Support Systems Matter</a:t>
            </a:r>
          </a:p>
          <a:p>
            <a:pPr marL="681928" indent="-340964" lvl="1">
              <a:lnSpc>
                <a:spcPts val="4106"/>
              </a:lnSpc>
              <a:buFont typeface="Arial"/>
              <a:buChar char="•"/>
            </a:pPr>
            <a:r>
              <a:rPr lang="en-US" sz="3158">
                <a:solidFill>
                  <a:srgbClr val="000000"/>
                </a:solidFill>
                <a:latin typeface="Aileron"/>
              </a:rPr>
              <a:t>Finding Silver Linings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1268864" y="2754637"/>
            <a:ext cx="4915348" cy="19050"/>
          </a:xfrm>
          <a:prstGeom prst="line">
            <a:avLst/>
          </a:prstGeom>
          <a:ln cap="flat" w="38100">
            <a:solidFill>
              <a:srgbClr val="FFB1B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3890" y="8760109"/>
            <a:ext cx="546369" cy="241085"/>
          </a:xfrm>
          <a:custGeom>
            <a:avLst/>
            <a:gdLst/>
            <a:ahLst/>
            <a:cxnLst/>
            <a:rect r="r" b="b" t="t" l="l"/>
            <a:pathLst>
              <a:path h="241085" w="546369">
                <a:moveTo>
                  <a:pt x="0" y="0"/>
                </a:moveTo>
                <a:lnTo>
                  <a:pt x="546369" y="0"/>
                </a:lnTo>
                <a:lnTo>
                  <a:pt x="546369" y="241086"/>
                </a:lnTo>
                <a:lnTo>
                  <a:pt x="0" y="2410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9015" y="1730057"/>
            <a:ext cx="9200862" cy="147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20"/>
              </a:lnSpc>
            </a:pPr>
            <a:r>
              <a:rPr lang="en-US" sz="5200">
                <a:solidFill>
                  <a:srgbClr val="292929"/>
                </a:solidFill>
                <a:latin typeface="Aileron"/>
              </a:rPr>
              <a:t>Recognizing the Signals: </a:t>
            </a:r>
          </a:p>
          <a:p>
            <a:pPr>
              <a:lnSpc>
                <a:spcPts val="5720"/>
              </a:lnSpc>
            </a:pPr>
            <a:r>
              <a:rPr lang="en-US" sz="5200">
                <a:solidFill>
                  <a:srgbClr val="292929"/>
                </a:solidFill>
                <a:latin typeface="Aileron"/>
              </a:rPr>
              <a:t>Stay Ahead of the Game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489015" y="3205804"/>
            <a:ext cx="7253450" cy="19050"/>
          </a:xfrm>
          <a:prstGeom prst="line">
            <a:avLst/>
          </a:prstGeom>
          <a:ln cap="flat" w="38100">
            <a:solidFill>
              <a:srgbClr val="FFB1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308892" y="3963712"/>
            <a:ext cx="6073736" cy="285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292929"/>
                </a:solidFill>
                <a:latin typeface="Aileron"/>
              </a:rPr>
              <a:t>Check Out the Office Vibes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292929"/>
                </a:solidFill>
                <a:latin typeface="Aileron"/>
              </a:rPr>
              <a:t>Eyes and Ears Everywhere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292929"/>
                </a:solidFill>
                <a:latin typeface="Aileron"/>
              </a:rPr>
              <a:t>Follow the Money (Sort Of)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292929"/>
                </a:solidFill>
                <a:latin typeface="Aileron"/>
              </a:rPr>
              <a:t>Talk the Talk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292929"/>
                </a:solidFill>
                <a:latin typeface="Aileron"/>
              </a:rPr>
              <a:t>Trust Your Gut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531475">
            <a:off x="9452469" y="4501742"/>
            <a:ext cx="5234957" cy="2617478"/>
          </a:xfrm>
          <a:custGeom>
            <a:avLst/>
            <a:gdLst/>
            <a:ahLst/>
            <a:cxnLst/>
            <a:rect r="r" b="b" t="t" l="l"/>
            <a:pathLst>
              <a:path h="2617478" w="5234957">
                <a:moveTo>
                  <a:pt x="0" y="0"/>
                </a:moveTo>
                <a:lnTo>
                  <a:pt x="5234957" y="0"/>
                </a:lnTo>
                <a:lnTo>
                  <a:pt x="5234957" y="2617478"/>
                </a:lnTo>
                <a:lnTo>
                  <a:pt x="0" y="26174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14124" y="5722557"/>
            <a:ext cx="2206813" cy="2206813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34D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-767091">
            <a:off x="10710855" y="1977556"/>
            <a:ext cx="2858552" cy="2475506"/>
            <a:chOff x="0" y="0"/>
            <a:chExt cx="6350000" cy="5499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4283556" y="2871486"/>
            <a:ext cx="2312294" cy="2312294"/>
          </a:xfrm>
          <a:custGeom>
            <a:avLst/>
            <a:gdLst/>
            <a:ahLst/>
            <a:cxnLst/>
            <a:rect r="r" b="b" t="t" l="l"/>
            <a:pathLst>
              <a:path h="2312294" w="2312294">
                <a:moveTo>
                  <a:pt x="0" y="0"/>
                </a:moveTo>
                <a:lnTo>
                  <a:pt x="2312295" y="0"/>
                </a:lnTo>
                <a:lnTo>
                  <a:pt x="2312295" y="2312294"/>
                </a:lnTo>
                <a:lnTo>
                  <a:pt x="0" y="231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3890" y="8760109"/>
            <a:ext cx="546369" cy="241085"/>
          </a:xfrm>
          <a:custGeom>
            <a:avLst/>
            <a:gdLst/>
            <a:ahLst/>
            <a:cxnLst/>
            <a:rect r="r" b="b" t="t" l="l"/>
            <a:pathLst>
              <a:path h="241085" w="546369">
                <a:moveTo>
                  <a:pt x="0" y="0"/>
                </a:moveTo>
                <a:lnTo>
                  <a:pt x="546369" y="0"/>
                </a:lnTo>
                <a:lnTo>
                  <a:pt x="546369" y="241086"/>
                </a:lnTo>
                <a:lnTo>
                  <a:pt x="0" y="2410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09507" y="2314866"/>
            <a:ext cx="9200862" cy="1316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0"/>
              </a:lnSpc>
            </a:pPr>
            <a:r>
              <a:rPr lang="en-US" sz="4700">
                <a:solidFill>
                  <a:srgbClr val="292929"/>
                </a:solidFill>
                <a:latin typeface="Aileron"/>
              </a:rPr>
              <a:t>Why Research Matters for Your Next Move</a:t>
            </a:r>
          </a:p>
        </p:txBody>
      </p:sp>
      <p:sp>
        <p:nvSpPr>
          <p:cNvPr name="AutoShape 4" id="4"/>
          <p:cNvSpPr/>
          <p:nvPr/>
        </p:nvSpPr>
        <p:spPr>
          <a:xfrm>
            <a:off x="2252916" y="3823559"/>
            <a:ext cx="6492240" cy="0"/>
          </a:xfrm>
          <a:prstGeom prst="line">
            <a:avLst/>
          </a:prstGeom>
          <a:ln cap="flat" w="38100">
            <a:solidFill>
              <a:srgbClr val="FFB1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048366" y="4327928"/>
            <a:ext cx="6901339" cy="285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292929"/>
                </a:solidFill>
                <a:latin typeface="Aileron"/>
              </a:rPr>
              <a:t>Avoiding Groundhog Day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292929"/>
                </a:solidFill>
                <a:latin typeface="Aileron"/>
              </a:rPr>
              <a:t>Culture Fit is King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292929"/>
                </a:solidFill>
                <a:latin typeface="Aileron"/>
              </a:rPr>
              <a:t>Stability Check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292929"/>
                </a:solidFill>
                <a:latin typeface="Aileron"/>
              </a:rPr>
              <a:t>Learning from Others' Mistakes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292929"/>
                </a:solidFill>
                <a:latin typeface="Aileron"/>
              </a:rPr>
              <a:t>Peace of Mind</a:t>
            </a:r>
          </a:p>
        </p:txBody>
      </p:sp>
      <p:grpSp>
        <p:nvGrpSpPr>
          <p:cNvPr name="Group 6" id="6"/>
          <p:cNvGrpSpPr/>
          <p:nvPr/>
        </p:nvGrpSpPr>
        <p:grpSpPr>
          <a:xfrm rot="-2339096">
            <a:off x="12428215" y="3163801"/>
            <a:ext cx="3042618" cy="263519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67A26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77000">
            <a:off x="12200082" y="5996702"/>
            <a:ext cx="3296496" cy="3278515"/>
          </a:xfrm>
          <a:custGeom>
            <a:avLst/>
            <a:gdLst/>
            <a:ahLst/>
            <a:cxnLst/>
            <a:rect r="r" b="b" t="t" l="l"/>
            <a:pathLst>
              <a:path h="3278515" w="3296496">
                <a:moveTo>
                  <a:pt x="0" y="0"/>
                </a:moveTo>
                <a:lnTo>
                  <a:pt x="3296495" y="0"/>
                </a:lnTo>
                <a:lnTo>
                  <a:pt x="3296495" y="3278515"/>
                </a:lnTo>
                <a:lnTo>
                  <a:pt x="0" y="3278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91214">
            <a:off x="12679024" y="934921"/>
            <a:ext cx="2350024" cy="2350024"/>
          </a:xfrm>
          <a:custGeom>
            <a:avLst/>
            <a:gdLst/>
            <a:ahLst/>
            <a:cxnLst/>
            <a:rect r="r" b="b" t="t" l="l"/>
            <a:pathLst>
              <a:path h="2350024" w="2350024">
                <a:moveTo>
                  <a:pt x="0" y="0"/>
                </a:moveTo>
                <a:lnTo>
                  <a:pt x="2350024" y="0"/>
                </a:lnTo>
                <a:lnTo>
                  <a:pt x="2350024" y="2350023"/>
                </a:lnTo>
                <a:lnTo>
                  <a:pt x="0" y="2350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80609" y="1371913"/>
            <a:ext cx="5727688" cy="4925812"/>
            <a:chOff x="0" y="0"/>
            <a:chExt cx="6350000" cy="5461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9563" y="32385"/>
              <a:ext cx="6230874" cy="5396230"/>
            </a:xfrm>
            <a:custGeom>
              <a:avLst/>
              <a:gdLst/>
              <a:ahLst/>
              <a:cxnLst/>
              <a:rect r="r" b="b" t="t" l="l"/>
              <a:pathLst>
                <a:path h="5396230" w="6230874">
                  <a:moveTo>
                    <a:pt x="3115437" y="0"/>
                  </a:moveTo>
                  <a:lnTo>
                    <a:pt x="0" y="5396230"/>
                  </a:lnTo>
                  <a:lnTo>
                    <a:pt x="6230874" y="5396230"/>
                  </a:lnTo>
                  <a:close/>
                </a:path>
              </a:pathLst>
            </a:custGeom>
            <a:blipFill>
              <a:blip r:embed="rId2"/>
              <a:stretch>
                <a:fillRect l="0" t="-16705" r="-11602" b="-7659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654192" y="6701048"/>
            <a:ext cx="4780522" cy="2390261"/>
          </a:xfrm>
          <a:custGeom>
            <a:avLst/>
            <a:gdLst/>
            <a:ahLst/>
            <a:cxnLst/>
            <a:rect r="r" b="b" t="t" l="l"/>
            <a:pathLst>
              <a:path h="2390261" w="4780522">
                <a:moveTo>
                  <a:pt x="0" y="0"/>
                </a:moveTo>
                <a:lnTo>
                  <a:pt x="4780522" y="0"/>
                </a:lnTo>
                <a:lnTo>
                  <a:pt x="4780522" y="2390260"/>
                </a:lnTo>
                <a:lnTo>
                  <a:pt x="0" y="2390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07351" y="1028700"/>
            <a:ext cx="2312294" cy="2312294"/>
          </a:xfrm>
          <a:custGeom>
            <a:avLst/>
            <a:gdLst/>
            <a:ahLst/>
            <a:cxnLst/>
            <a:rect r="r" b="b" t="t" l="l"/>
            <a:pathLst>
              <a:path h="2312294" w="2312294">
                <a:moveTo>
                  <a:pt x="0" y="0"/>
                </a:moveTo>
                <a:lnTo>
                  <a:pt x="2312295" y="0"/>
                </a:lnTo>
                <a:lnTo>
                  <a:pt x="2312295" y="2312294"/>
                </a:lnTo>
                <a:lnTo>
                  <a:pt x="0" y="231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50953" y="2006948"/>
            <a:ext cx="7968496" cy="149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Aileron"/>
              </a:rPr>
              <a:t>Learning from the Experience: </a:t>
            </a:r>
          </a:p>
          <a:p>
            <a:pPr>
              <a:lnSpc>
                <a:spcPts val="597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Aileron"/>
              </a:rPr>
              <a:t>Growing Like a Boss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0977" y="4277048"/>
            <a:ext cx="6234232" cy="342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Skill Inventory Time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Networking Ninja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Self-Care Central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Reflection Station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Feel All the Feels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Positive Vibes Only (Mostly)</a:t>
            </a:r>
          </a:p>
        </p:txBody>
      </p:sp>
      <p:sp>
        <p:nvSpPr>
          <p:cNvPr name="AutoShape 8" id="8"/>
          <p:cNvSpPr/>
          <p:nvPr/>
        </p:nvSpPr>
        <p:spPr>
          <a:xfrm>
            <a:off x="1550953" y="3815769"/>
            <a:ext cx="6234256" cy="0"/>
          </a:xfrm>
          <a:prstGeom prst="line">
            <a:avLst/>
          </a:prstGeom>
          <a:ln cap="flat" w="38100">
            <a:solidFill>
              <a:srgbClr val="F1C34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81875">
            <a:off x="12457292" y="2134409"/>
            <a:ext cx="4570035" cy="4383262"/>
            <a:chOff x="0" y="0"/>
            <a:chExt cx="6093380" cy="584434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1978" t="0" r="18426" b="0"/>
            <a:stretch>
              <a:fillRect/>
            </a:stretch>
          </p:blipFill>
          <p:spPr>
            <a:xfrm flipH="false" flipV="false">
              <a:off x="0" y="0"/>
              <a:ext cx="6093380" cy="5844349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835643">
            <a:off x="10604088" y="7214444"/>
            <a:ext cx="5012355" cy="2506178"/>
          </a:xfrm>
          <a:custGeom>
            <a:avLst/>
            <a:gdLst/>
            <a:ahLst/>
            <a:cxnLst/>
            <a:rect r="r" b="b" t="t" l="l"/>
            <a:pathLst>
              <a:path h="2506178" w="5012355">
                <a:moveTo>
                  <a:pt x="0" y="0"/>
                </a:moveTo>
                <a:lnTo>
                  <a:pt x="5012356" y="0"/>
                </a:lnTo>
                <a:lnTo>
                  <a:pt x="5012356" y="2506178"/>
                </a:lnTo>
                <a:lnTo>
                  <a:pt x="0" y="2506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597260" y="419178"/>
            <a:ext cx="2598888" cy="259888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7A26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540911" y="2515653"/>
            <a:ext cx="8296513" cy="154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Aileron"/>
              </a:rPr>
              <a:t>Actionable Tasks for Recovery: </a:t>
            </a:r>
          </a:p>
          <a:p>
            <a:pPr>
              <a:lnSpc>
                <a:spcPts val="610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Aileron"/>
              </a:rPr>
              <a:t>Bouncing Back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0829" y="4863047"/>
            <a:ext cx="8296513" cy="285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Revamp Your Resume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LinkedIn Glow-Up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Skill Up, Level Up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Networking Hustle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Turning It into a Blessing in Disguise</a:t>
            </a:r>
          </a:p>
        </p:txBody>
      </p:sp>
      <p:sp>
        <p:nvSpPr>
          <p:cNvPr name="AutoShape 9" id="9"/>
          <p:cNvSpPr/>
          <p:nvPr/>
        </p:nvSpPr>
        <p:spPr>
          <a:xfrm>
            <a:off x="1540911" y="4326040"/>
            <a:ext cx="6234256" cy="0"/>
          </a:xfrm>
          <a:prstGeom prst="line">
            <a:avLst/>
          </a:prstGeom>
          <a:ln cap="flat" w="38100">
            <a:solidFill>
              <a:srgbClr val="67A26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065769">
            <a:off x="11787043" y="270130"/>
            <a:ext cx="1992752" cy="6095289"/>
            <a:chOff x="0" y="0"/>
            <a:chExt cx="885528" cy="27085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5528" cy="2708591"/>
            </a:xfrm>
            <a:custGeom>
              <a:avLst/>
              <a:gdLst/>
              <a:ahLst/>
              <a:cxnLst/>
              <a:rect r="r" b="b" t="t" l="l"/>
              <a:pathLst>
                <a:path h="2708591" w="885528">
                  <a:moveTo>
                    <a:pt x="0" y="0"/>
                  </a:moveTo>
                  <a:lnTo>
                    <a:pt x="885528" y="0"/>
                  </a:lnTo>
                  <a:lnTo>
                    <a:pt x="885528" y="2708591"/>
                  </a:lnTo>
                  <a:lnTo>
                    <a:pt x="0" y="2708591"/>
                  </a:lnTo>
                  <a:close/>
                </a:path>
              </a:pathLst>
            </a:custGeom>
            <a:solidFill>
              <a:srgbClr val="67A26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1391096" y="5251597"/>
            <a:ext cx="4072956" cy="3746927"/>
            <a:chOff x="0" y="0"/>
            <a:chExt cx="2354580" cy="21661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2166102"/>
            </a:xfrm>
            <a:custGeom>
              <a:avLst/>
              <a:gdLst/>
              <a:ahLst/>
              <a:cxnLst/>
              <a:rect r="r" b="b" t="t" l="l"/>
              <a:pathLst>
                <a:path h="2166102" w="2353310">
                  <a:moveTo>
                    <a:pt x="784860" y="2098792"/>
                  </a:moveTo>
                  <a:cubicBezTo>
                    <a:pt x="905510" y="2139432"/>
                    <a:pt x="1042670" y="2166102"/>
                    <a:pt x="1177290" y="2166102"/>
                  </a:cubicBezTo>
                  <a:cubicBezTo>
                    <a:pt x="1311910" y="2166102"/>
                    <a:pt x="1441450" y="2143242"/>
                    <a:pt x="1560830" y="2102602"/>
                  </a:cubicBezTo>
                  <a:cubicBezTo>
                    <a:pt x="1563370" y="2101332"/>
                    <a:pt x="1565910" y="2101332"/>
                    <a:pt x="1568450" y="2100062"/>
                  </a:cubicBezTo>
                  <a:cubicBezTo>
                    <a:pt x="2016760" y="1937502"/>
                    <a:pt x="2346960" y="1508242"/>
                    <a:pt x="2353310" y="100875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08025"/>
                  </a:lnTo>
                  <a:cubicBezTo>
                    <a:pt x="6350" y="1510782"/>
                    <a:pt x="331470" y="1940042"/>
                    <a:pt x="784860" y="2098792"/>
                  </a:cubicBezTo>
                  <a:close/>
                </a:path>
              </a:pathLst>
            </a:custGeom>
            <a:solidFill>
              <a:srgbClr val="F84E4E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10702697">
            <a:off x="14197727" y="3716443"/>
            <a:ext cx="2856380" cy="2856380"/>
          </a:xfrm>
          <a:custGeom>
            <a:avLst/>
            <a:gdLst/>
            <a:ahLst/>
            <a:cxnLst/>
            <a:rect r="r" b="b" t="t" l="l"/>
            <a:pathLst>
              <a:path h="2856380" w="2856380">
                <a:moveTo>
                  <a:pt x="0" y="0"/>
                </a:moveTo>
                <a:lnTo>
                  <a:pt x="2856379" y="0"/>
                </a:lnTo>
                <a:lnTo>
                  <a:pt x="2856379" y="2856379"/>
                </a:lnTo>
                <a:lnTo>
                  <a:pt x="0" y="285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730230"/>
            <a:ext cx="8362712" cy="123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Aileron"/>
              </a:rPr>
              <a:t>Moving Towards a Better Tech Career: </a:t>
            </a:r>
          </a:p>
          <a:p>
            <a:pPr>
              <a:lnSpc>
                <a:spcPts val="493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Aileron"/>
              </a:rPr>
              <a:t>Turning Setbacks into Opportunities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51583"/>
            <a:ext cx="7204234" cy="475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2" indent="-313056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ileron"/>
              </a:rPr>
              <a:t>Update Your Tech Toolbox</a:t>
            </a:r>
          </a:p>
          <a:p>
            <a:pPr marL="626112" indent="-313056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ileron"/>
              </a:rPr>
              <a:t>Network with Tech Influencers</a:t>
            </a:r>
          </a:p>
          <a:p>
            <a:pPr marL="626112" indent="-313056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ileron"/>
              </a:rPr>
              <a:t>Showcase Your Projects</a:t>
            </a:r>
          </a:p>
          <a:p>
            <a:pPr marL="626112" indent="-313056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ileron"/>
              </a:rPr>
              <a:t>Tailor Your Resume and LinkedIn Profile</a:t>
            </a:r>
          </a:p>
          <a:p>
            <a:pPr marL="626112" indent="-313056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ileron"/>
              </a:rPr>
              <a:t>Upskill with Online Courses</a:t>
            </a:r>
          </a:p>
          <a:p>
            <a:pPr marL="626112" indent="-313056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ileron"/>
              </a:rPr>
              <a:t>Leverage Tech Communities</a:t>
            </a:r>
          </a:p>
          <a:p>
            <a:pPr marL="626112" indent="-313056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ileron"/>
              </a:rPr>
              <a:t>Practice Coding and Problem-Solving</a:t>
            </a:r>
          </a:p>
          <a:p>
            <a:pPr marL="626112" indent="-313056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ileron"/>
              </a:rPr>
              <a:t>Attend Tech Job Fairs and Hackathons</a:t>
            </a:r>
          </a:p>
          <a:p>
            <a:pPr marL="626112" indent="-313056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ileron"/>
              </a:rPr>
              <a:t>Prepare for Technical Interviews</a:t>
            </a:r>
          </a:p>
          <a:p>
            <a:pPr marL="626112" indent="-313056" lvl="1">
              <a:lnSpc>
                <a:spcPts val="377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ileron"/>
              </a:rPr>
              <a:t>Stay Informed and Adapt</a:t>
            </a:r>
          </a:p>
        </p:txBody>
      </p:sp>
      <p:sp>
        <p:nvSpPr>
          <p:cNvPr name="AutoShape 9" id="9"/>
          <p:cNvSpPr/>
          <p:nvPr/>
        </p:nvSpPr>
        <p:spPr>
          <a:xfrm>
            <a:off x="1028700" y="3298724"/>
            <a:ext cx="6234256" cy="0"/>
          </a:xfrm>
          <a:prstGeom prst="line">
            <a:avLst/>
          </a:prstGeom>
          <a:ln cap="flat" w="38100">
            <a:solidFill>
              <a:srgbClr val="12598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79486" y="3746610"/>
            <a:ext cx="2801370" cy="280137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2598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2099689">
            <a:off x="13334012" y="6879869"/>
            <a:ext cx="3412283" cy="1706142"/>
          </a:xfrm>
          <a:custGeom>
            <a:avLst/>
            <a:gdLst/>
            <a:ahLst/>
            <a:cxnLst/>
            <a:rect r="r" b="b" t="t" l="l"/>
            <a:pathLst>
              <a:path h="1706142" w="3412283">
                <a:moveTo>
                  <a:pt x="0" y="0"/>
                </a:moveTo>
                <a:lnTo>
                  <a:pt x="3412284" y="0"/>
                </a:lnTo>
                <a:lnTo>
                  <a:pt x="3412284" y="1706141"/>
                </a:lnTo>
                <a:lnTo>
                  <a:pt x="0" y="1706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1786815">
            <a:off x="12540284" y="861174"/>
            <a:ext cx="966210" cy="3869610"/>
            <a:chOff x="0" y="0"/>
            <a:chExt cx="583940" cy="23386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3940" cy="2338645"/>
            </a:xfrm>
            <a:custGeom>
              <a:avLst/>
              <a:gdLst/>
              <a:ahLst/>
              <a:cxnLst/>
              <a:rect r="r" b="b" t="t" l="l"/>
              <a:pathLst>
                <a:path h="2338645" w="583940">
                  <a:moveTo>
                    <a:pt x="0" y="0"/>
                  </a:moveTo>
                  <a:lnTo>
                    <a:pt x="583940" y="0"/>
                  </a:lnTo>
                  <a:lnTo>
                    <a:pt x="583940" y="2338645"/>
                  </a:lnTo>
                  <a:lnTo>
                    <a:pt x="0" y="2338645"/>
                  </a:lnTo>
                  <a:close/>
                </a:path>
              </a:pathLst>
            </a:custGeom>
            <a:solidFill>
              <a:srgbClr val="67A26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140757" y="1766755"/>
            <a:ext cx="1589412" cy="1589412"/>
          </a:xfrm>
          <a:custGeom>
            <a:avLst/>
            <a:gdLst/>
            <a:ahLst/>
            <a:cxnLst/>
            <a:rect r="r" b="b" t="t" l="l"/>
            <a:pathLst>
              <a:path h="1589412" w="1589412">
                <a:moveTo>
                  <a:pt x="0" y="0"/>
                </a:moveTo>
                <a:lnTo>
                  <a:pt x="1589411" y="0"/>
                </a:lnTo>
                <a:lnTo>
                  <a:pt x="1589411" y="1589412"/>
                </a:lnTo>
                <a:lnTo>
                  <a:pt x="0" y="1589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56082">
            <a:off x="11850460" y="6290922"/>
            <a:ext cx="2605557" cy="1302778"/>
          </a:xfrm>
          <a:custGeom>
            <a:avLst/>
            <a:gdLst/>
            <a:ahLst/>
            <a:cxnLst/>
            <a:rect r="r" b="b" t="t" l="l"/>
            <a:pathLst>
              <a:path h="1302778" w="2605557">
                <a:moveTo>
                  <a:pt x="0" y="0"/>
                </a:moveTo>
                <a:lnTo>
                  <a:pt x="2605557" y="0"/>
                </a:lnTo>
                <a:lnTo>
                  <a:pt x="2605557" y="1302779"/>
                </a:lnTo>
                <a:lnTo>
                  <a:pt x="0" y="13027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05220" y="4252830"/>
            <a:ext cx="9309973" cy="285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Challenges as Catalysts for Growth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Embracing setbacks with a growth mindset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Thriving in the tech industry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Continuous learning and innovation</a:t>
            </a:r>
          </a:p>
          <a:p>
            <a:pPr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ileron"/>
              </a:rPr>
              <a:t>Your resilience and determination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5220" y="1854706"/>
            <a:ext cx="9686493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Aileron"/>
              </a:rPr>
              <a:t>Conclusion: </a:t>
            </a:r>
          </a:p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Aileron"/>
              </a:rPr>
              <a:t>Embracing Growth Through Challenges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DAF_VYSNghs</dc:identifier>
  <dcterms:modified xsi:type="dcterms:W3CDTF">2011-08-01T06:04:30Z</dcterms:modified>
  <cp:revision>1</cp:revision>
  <dc:title>Breaking up with Tech Layoffs-StephanieChavezAlvarez</dc:title>
</cp:coreProperties>
</file>