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 name="Shape 22"/>
        <p:cNvGrpSpPr/>
        <p:nvPr/>
      </p:nvGrpSpPr>
      <p:grpSpPr>
        <a:xfrm>
          <a:off x="0" y="0"/>
          <a:ext cx="0" cy="0"/>
          <a:chOff x="0" y="0"/>
          <a:chExt cx="0" cy="0"/>
        </a:xfrm>
      </p:grpSpPr>
      <p:sp>
        <p:nvSpPr>
          <p:cNvPr id="23" name="Shape 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 name="Shape 2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 name="Shape 28"/>
        <p:cNvGrpSpPr/>
        <p:nvPr/>
      </p:nvGrpSpPr>
      <p:grpSpPr>
        <a:xfrm>
          <a:off x="0" y="0"/>
          <a:ext cx="0" cy="0"/>
          <a:chOff x="0" y="0"/>
          <a:chExt cx="0" cy="0"/>
        </a:xfrm>
      </p:grpSpPr>
      <p:sp>
        <p:nvSpPr>
          <p:cNvPr id="29" name="Shape 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 name="Shape 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 name="Shape 34"/>
        <p:cNvGrpSpPr/>
        <p:nvPr/>
      </p:nvGrpSpPr>
      <p:grpSpPr>
        <a:xfrm>
          <a:off x="0" y="0"/>
          <a:ext cx="0" cy="0"/>
          <a:chOff x="0" y="0"/>
          <a:chExt cx="0" cy="0"/>
        </a:xfrm>
      </p:grpSpPr>
      <p:sp>
        <p:nvSpPr>
          <p:cNvPr id="35" name="Shape 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 name="Shape 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x="0" y="0"/>
          <a:ext cx="0" cy="0"/>
          <a:chOff x="0" y="0"/>
          <a:chExt cx="0" cy="0"/>
        </a:xfrm>
      </p:grpSpPr>
      <p:sp>
        <p:nvSpPr>
          <p:cNvPr id="20" name="Shape 20"/>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cocoawithlove.com/2010/02/differences-between-core-data-and.html" TargetMode="External"/></Relationships>
</file>

<file path=ppt/slides/_rels/slide9.xml.rels><?xml version="1.0" encoding="UTF-8" standalone="yes"?><Relationships xmlns="http://schemas.openxmlformats.org/package/2006/relationships"><Relationship Id="rId11" Type="http://schemas.openxmlformats.org/officeDocument/2006/relationships/hyperlink" Target="http://developer.apple.com/documentation/Cocoa/Reference/Foundation/Classes/NSError_Class/" TargetMode="External"/><Relationship Id="rId10" Type="http://schemas.openxmlformats.org/officeDocument/2006/relationships/hyperlink" Target="http://developer.apple.com/documentation/Cocoa/Reference/Foundation/Classes/NSData_Class/" TargetMode="External"/><Relationship Id="rId13" Type="http://schemas.openxmlformats.org/officeDocument/2006/relationships/hyperlink" Target="http://developer.apple.com/documentation/Cocoa/Reference/Foundation/Classes/NSURL_Class/" TargetMode="External"/><Relationship Id="rId12" Type="http://schemas.openxmlformats.org/officeDocument/2006/relationships/hyperlink" Target="http://developer.apple.com/documentation/Cocoa/Reference/Foundation/Classes/NSError_Class/"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developer.apple.com/documentation/Cocoa/Reference/Foundation/Classes/NSURLRequest_Class/" TargetMode="External"/><Relationship Id="rId4" Type="http://schemas.openxmlformats.org/officeDocument/2006/relationships/hyperlink" Target="http://developer.apple.com/documentation/Cocoa/Reference/Foundation/Classes/NSURLRequest_Class/" TargetMode="External"/><Relationship Id="rId9" Type="http://schemas.openxmlformats.org/officeDocument/2006/relationships/hyperlink" Target="http://developer.apple.com/documentation/Cocoa/Reference/Foundation/Classes/NSData_Class/" TargetMode="External"/><Relationship Id="rId15" Type="http://schemas.openxmlformats.org/officeDocument/2006/relationships/hyperlink" Target="http://developer.apple.com/documentation/Cocoa/Reference/Foundation/Classes/NSURLResponse_Class/" TargetMode="External"/><Relationship Id="rId14" Type="http://schemas.openxmlformats.org/officeDocument/2006/relationships/hyperlink" Target="http://developer.apple.com/documentation/Cocoa/Reference/Foundation/Classes/NSData_Class/" TargetMode="External"/><Relationship Id="rId17" Type="http://schemas.openxmlformats.org/officeDocument/2006/relationships/hyperlink" Target="http://developer.apple.com/documentation/Cocoa/Reference/Foundation/Classes/NSError_Class/" TargetMode="External"/><Relationship Id="rId16" Type="http://schemas.openxmlformats.org/officeDocument/2006/relationships/hyperlink" Target="http://developer.apple.com/documentation/Cocoa/Reference/Foundation/Classes/NSURLResponse_Class/" TargetMode="External"/><Relationship Id="rId5" Type="http://schemas.openxmlformats.org/officeDocument/2006/relationships/hyperlink" Target="http://developer.apple.com/documentation/Cocoa/Reference/Foundation/Classes/NSURL_Class/" TargetMode="External"/><Relationship Id="rId6" Type="http://schemas.openxmlformats.org/officeDocument/2006/relationships/hyperlink" Target="http://developer.apple.com/documentation/Cocoa/Reference/Foundation/Classes/NSURLConnection_Class/" TargetMode="External"/><Relationship Id="rId18" Type="http://schemas.openxmlformats.org/officeDocument/2006/relationships/hyperlink" Target="http://developer.apple.com/documentation/Cocoa/Reference/Foundation/Classes/NSError_Class/" TargetMode="External"/><Relationship Id="rId7" Type="http://schemas.openxmlformats.org/officeDocument/2006/relationships/hyperlink" Target="http://developer.apple.com/documentation/Cocoa/Reference/Foundation/Classes/NSOperationQueue_Class/" TargetMode="External"/><Relationship Id="rId8" Type="http://schemas.openxmlformats.org/officeDocument/2006/relationships/hyperlink" Target="http://developer.apple.com/documentation/Cocoa/Reference/Foundation/Classes/NSURLResponse_Clas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 name="Shape 25"/>
        <p:cNvGrpSpPr/>
        <p:nvPr/>
      </p:nvGrpSpPr>
      <p:grpSpPr>
        <a:xfrm>
          <a:off x="0" y="0"/>
          <a:ext cx="0" cy="0"/>
          <a:chOff x="0" y="0"/>
          <a:chExt cx="0" cy="0"/>
        </a:xfrm>
      </p:grpSpPr>
      <p:sp>
        <p:nvSpPr>
          <p:cNvPr id="26" name="Shape 26"/>
          <p:cNvSpPr txBox="1"/>
          <p:nvPr>
            <p:ph type="ctrTitle"/>
          </p:nvPr>
        </p:nvSpPr>
        <p:spPr>
          <a:xfrm>
            <a:off x="685800" y="1583342"/>
            <a:ext cx="7772400" cy="1159856"/>
          </a:xfrm>
          <a:prstGeom prst="rect">
            <a:avLst/>
          </a:prstGeom>
        </p:spPr>
        <p:txBody>
          <a:bodyPr anchorCtr="0" anchor="b" bIns="91425" lIns="91425" rIns="91425" tIns="91425">
            <a:noAutofit/>
          </a:bodyPr>
          <a:lstStyle/>
          <a:p>
            <a:pPr>
              <a:spcBef>
                <a:spcPts val="0"/>
              </a:spcBef>
              <a:buNone/>
            </a:pPr>
            <a:r>
              <a:rPr lang="en"/>
              <a:t> Welcome</a:t>
            </a:r>
          </a:p>
        </p:txBody>
      </p:sp>
      <p:sp>
        <p:nvSpPr>
          <p:cNvPr id="27" name="Shape 27"/>
          <p:cNvSpPr txBox="1"/>
          <p:nvPr>
            <p:ph idx="1" type="subTitle"/>
          </p:nvPr>
        </p:nvSpPr>
        <p:spPr>
          <a:xfrm>
            <a:off x="685800" y="2840053"/>
            <a:ext cx="7772400" cy="784737"/>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t>Boot Camp Session 4</a:t>
            </a:r>
          </a:p>
          <a:p>
            <a:pPr>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NSURLSession</a:t>
            </a:r>
          </a:p>
        </p:txBody>
      </p:sp>
      <p:sp>
        <p:nvSpPr>
          <p:cNvPr id="81" name="Shape 81"/>
          <p:cNvSpPr txBox="1"/>
          <p:nvPr>
            <p:ph idx="1" type="body"/>
          </p:nvPr>
        </p:nvSpPr>
        <p:spPr>
          <a:xfrm>
            <a:off x="415850" y="1026500"/>
            <a:ext cx="8229600" cy="3725699"/>
          </a:xfrm>
          <a:prstGeom prst="rect">
            <a:avLst/>
          </a:prstGeom>
        </p:spPr>
        <p:txBody>
          <a:bodyPr anchorCtr="0" anchor="t" bIns="91425" lIns="91425" rIns="91425" tIns="91425">
            <a:noAutofit/>
          </a:bodyPr>
          <a:lstStyle/>
          <a:p>
            <a:pPr indent="-228600" lvl="0" marL="457200" rtl="0">
              <a:lnSpc>
                <a:spcPct val="115000"/>
              </a:lnSpc>
              <a:spcBef>
                <a:spcPts val="0"/>
              </a:spcBef>
              <a:buSzPct val="100000"/>
            </a:pPr>
            <a:r>
              <a:rPr b="1" i="1" lang="en" sz="1100"/>
              <a:t>Background uploads and downloads:</a:t>
            </a:r>
            <a:r>
              <a:rPr b="1" lang="en" sz="1100"/>
              <a:t> </a:t>
            </a:r>
            <a:r>
              <a:rPr lang="en" sz="1100"/>
              <a:t>With just a configuration option when the NSURLSession is created, you get all the benefits of background networking. This helps with battery life, supports UIKit multitasking and uses the same delegate model as in-process transfers.</a:t>
            </a:r>
          </a:p>
          <a:p>
            <a:pPr indent="-228600" lvl="0" marL="457200" rtl="0">
              <a:lnSpc>
                <a:spcPct val="115000"/>
              </a:lnSpc>
              <a:spcBef>
                <a:spcPts val="0"/>
              </a:spcBef>
              <a:buSzPct val="100000"/>
            </a:pPr>
            <a:r>
              <a:rPr b="1" i="1" lang="en" sz="1100"/>
              <a:t>Ability to pause and resume networking operations:</a:t>
            </a:r>
            <a:r>
              <a:rPr lang="en" sz="1100"/>
              <a:t> As you will see later, with the NSURLSession API any networking task can be paused, stopped, and restarted. No NSOperation sub-classing necessary.</a:t>
            </a:r>
          </a:p>
          <a:p>
            <a:pPr indent="-228600" lvl="0" marL="457200" rtl="0">
              <a:lnSpc>
                <a:spcPct val="115000"/>
              </a:lnSpc>
              <a:spcBef>
                <a:spcPts val="0"/>
              </a:spcBef>
              <a:buSzPct val="100000"/>
            </a:pPr>
            <a:r>
              <a:rPr b="1" i="1" lang="en" sz="1100"/>
              <a:t>Configurable container:</a:t>
            </a:r>
            <a:r>
              <a:rPr b="1" lang="en" sz="1100"/>
              <a:t> </a:t>
            </a:r>
            <a:r>
              <a:rPr lang="en" sz="1100"/>
              <a:t>Each NSURLSession is the configurable container for putting requests into. For example, if you need to set an HTTP header option you will only need to do this once and each request in the session will have the same configuration.</a:t>
            </a:r>
          </a:p>
          <a:p>
            <a:pPr indent="-228600" lvl="0" marL="457200" rtl="0">
              <a:lnSpc>
                <a:spcPct val="115000"/>
              </a:lnSpc>
              <a:spcBef>
                <a:spcPts val="0"/>
              </a:spcBef>
              <a:buSzPct val="100000"/>
            </a:pPr>
            <a:r>
              <a:rPr b="1" i="1" lang="en" sz="1100"/>
              <a:t>Subclassable and private storage:</a:t>
            </a:r>
            <a:r>
              <a:rPr b="1" lang="en" sz="1100"/>
              <a:t> </a:t>
            </a:r>
            <a:r>
              <a:rPr lang="en" sz="1100"/>
              <a:t>NSURLSession is subclassable and you can configure a session to use private storage on a per session basis. This allows you to have private storage objects outside of the global state.</a:t>
            </a:r>
          </a:p>
          <a:p>
            <a:pPr indent="-228600" lvl="0" marL="457200" rtl="0">
              <a:lnSpc>
                <a:spcPct val="115000"/>
              </a:lnSpc>
              <a:spcBef>
                <a:spcPts val="0"/>
              </a:spcBef>
              <a:buSzPct val="100000"/>
            </a:pPr>
            <a:r>
              <a:rPr b="1" i="1" lang="en" sz="1100"/>
              <a:t>Improved authentication handling:</a:t>
            </a:r>
            <a:r>
              <a:rPr b="1" lang="en" sz="1100"/>
              <a:t> </a:t>
            </a:r>
            <a:r>
              <a:rPr lang="en" sz="1100"/>
              <a:t>Authentication is done on a specific connection basis. When using NSURLConnection if an authentication challenge was issued, the challenge would come back for an arbitrary request, you wouldn’t know exactly what request was getting the challenge. With NSURLSession, the delegate handles authentication.</a:t>
            </a:r>
          </a:p>
          <a:p>
            <a:pPr indent="-228600" lvl="0" marL="457200" rtl="0">
              <a:lnSpc>
                <a:spcPct val="115000"/>
              </a:lnSpc>
              <a:spcBef>
                <a:spcPts val="0"/>
              </a:spcBef>
              <a:buSzPct val="100000"/>
            </a:pPr>
            <a:r>
              <a:rPr b="1" i="1" lang="en" sz="1100"/>
              <a:t>Rich delegate model:</a:t>
            </a:r>
            <a:r>
              <a:rPr lang="en" sz="1100"/>
              <a:t> NSURLConnection has some asynchronous block based methods, however a delegate cannot be used with them. When the request is made it either works or fails, even if authentication was needed. With NSURLSession you can have a hybrid approach, use the asynchronous block based methods and also setup a delegate to handle authentication.</a:t>
            </a:r>
          </a:p>
          <a:p>
            <a:pPr indent="-228600" lvl="0" marL="457200" rtl="0">
              <a:lnSpc>
                <a:spcPct val="115000"/>
              </a:lnSpc>
              <a:spcBef>
                <a:spcPts val="0"/>
              </a:spcBef>
              <a:buSzPct val="100000"/>
            </a:pPr>
            <a:r>
              <a:rPr b="1" i="1" lang="en" sz="1100"/>
              <a:t>Uploads and downloads through the file system:</a:t>
            </a:r>
            <a:r>
              <a:rPr b="1" lang="en" sz="1100"/>
              <a:t> </a:t>
            </a:r>
            <a:r>
              <a:rPr lang="en" sz="1100"/>
              <a:t>This encourages the separation of the data (file contents) from the metadata (the URL and settings).</a:t>
            </a:r>
          </a:p>
          <a:p>
            <a:pPr>
              <a:spcBef>
                <a:spcPts val="0"/>
              </a:spcBef>
              <a:buNone/>
            </a:pPr>
            <a:r>
              <a:t/>
            </a:r>
            <a:endParaRPr sz="110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AFNetworking</a:t>
            </a:r>
          </a:p>
        </p:txBody>
      </p:sp>
      <p:sp>
        <p:nvSpPr>
          <p:cNvPr id="87" name="Shape 8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t>One of the benefits of using AFNetworking is the data type classes for handling response data. Using AFJSONRequestOperation (or the similar classes for XML and plist) the success block has already parsed the response and returns the data for you. </a:t>
            </a:r>
          </a:p>
          <a:p>
            <a:pPr lvl="0" rtl="0">
              <a:spcBef>
                <a:spcPts val="0"/>
              </a:spcBef>
              <a:buClr>
                <a:schemeClr val="dk1"/>
              </a:buClr>
              <a:buSzPct val="78571"/>
              <a:buFont typeface="Arial"/>
              <a:buNone/>
            </a:pPr>
            <a:r>
              <a:rPr lang="en" sz="1400"/>
              <a:t>With NSURLSession you receive NSData back in the completion handler, so you would need to convert the NSData into JSON or other formats.</a:t>
            </a:r>
          </a:p>
          <a:p>
            <a:pPr>
              <a:spcBef>
                <a:spcPts val="0"/>
              </a:spcBef>
              <a:buNone/>
            </a:pPr>
            <a:r>
              <a:t/>
            </a:r>
            <a:endParaRPr sz="140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What Next: 	</a:t>
            </a:r>
          </a:p>
        </p:txBody>
      </p:sp>
      <p:sp>
        <p:nvSpPr>
          <p:cNvPr id="93" name="Shape 9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SzPct val="100000"/>
            </a:pPr>
            <a:r>
              <a:rPr lang="en" sz="2400"/>
              <a:t>AutoLayout</a:t>
            </a:r>
          </a:p>
          <a:p>
            <a:pPr indent="-228600" lvl="0" marL="457200" rtl="0">
              <a:spcBef>
                <a:spcPts val="0"/>
              </a:spcBef>
              <a:buSzPct val="100000"/>
            </a:pPr>
            <a:r>
              <a:rPr lang="en" sz="2400"/>
              <a:t>Mapkit, Passkit, Social kit and other frameworks</a:t>
            </a:r>
          </a:p>
          <a:p>
            <a:pPr indent="-228600" lvl="0" marL="457200" rtl="0">
              <a:spcBef>
                <a:spcPts val="0"/>
              </a:spcBef>
              <a:buSzPct val="100000"/>
            </a:pPr>
            <a:r>
              <a:rPr lang="en" sz="2400"/>
              <a:t>Location Services</a:t>
            </a:r>
          </a:p>
          <a:p>
            <a:pPr indent="-228600" lvl="0" marL="457200" rtl="0">
              <a:spcBef>
                <a:spcPts val="0"/>
              </a:spcBef>
              <a:buSzPct val="100000"/>
            </a:pPr>
            <a:r>
              <a:rPr lang="en" sz="2400"/>
              <a:t>Animations</a:t>
            </a:r>
          </a:p>
          <a:p>
            <a:pPr indent="-228600" lvl="0" marL="457200" rtl="0">
              <a:spcBef>
                <a:spcPts val="0"/>
              </a:spcBef>
              <a:buSzPct val="100000"/>
            </a:pPr>
            <a:r>
              <a:rPr lang="en" sz="2400"/>
              <a:t>Multithreading programming</a:t>
            </a:r>
          </a:p>
          <a:p>
            <a:pPr indent="-228600" lvl="0" marL="457200" rtl="0">
              <a:spcBef>
                <a:spcPts val="0"/>
              </a:spcBef>
              <a:buSzPct val="100000"/>
            </a:pPr>
            <a:r>
              <a:rPr lang="en" sz="2400"/>
              <a:t>Swift</a:t>
            </a:r>
          </a:p>
          <a:p>
            <a:pPr lvl="0">
              <a:spcBef>
                <a:spcPts val="0"/>
              </a:spcBef>
              <a:buNone/>
            </a:pPr>
            <a:r>
              <a:t/>
            </a:r>
            <a:endParaRPr sz="2400"/>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1805700" y="1978278"/>
            <a:ext cx="8229600" cy="857400"/>
          </a:xfrm>
          <a:prstGeom prst="rect">
            <a:avLst/>
          </a:prstGeom>
        </p:spPr>
        <p:txBody>
          <a:bodyPr anchorCtr="0" anchor="b" bIns="91425" lIns="91425" rIns="91425" tIns="91425">
            <a:noAutofit/>
          </a:bodyPr>
          <a:lstStyle/>
          <a:p>
            <a:pPr>
              <a:spcBef>
                <a:spcPts val="0"/>
              </a:spcBef>
              <a:buNone/>
            </a:pPr>
            <a:r>
              <a:rPr lang="en"/>
              <a:t>Feedback and Questions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066553"/>
            <a:ext cx="8229600" cy="857400"/>
          </a:xfrm>
          <a:prstGeom prst="rect">
            <a:avLst/>
          </a:prstGeom>
        </p:spPr>
        <p:txBody>
          <a:bodyPr anchorCtr="0" anchor="b" bIns="91425" lIns="91425" rIns="91425" tIns="91425">
            <a:noAutofit/>
          </a:bodyPr>
          <a:lstStyle/>
          <a:p>
            <a:pPr algn="ctr">
              <a:spcBef>
                <a:spcPts val="0"/>
              </a:spcBef>
              <a:buNone/>
            </a:pPr>
            <a:r>
              <a:rPr lang="en"/>
              <a:t>Thank you!</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 name="Shape 31"/>
        <p:cNvGrpSpPr/>
        <p:nvPr/>
      </p:nvGrpSpPr>
      <p:grpSpPr>
        <a:xfrm>
          <a:off x="0" y="0"/>
          <a:ext cx="0" cy="0"/>
          <a:chOff x="0" y="0"/>
          <a:chExt cx="0" cy="0"/>
        </a:xfrm>
      </p:grpSpPr>
      <p:sp>
        <p:nvSpPr>
          <p:cNvPr id="32" name="Shape 3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Goals for today</a:t>
            </a:r>
          </a:p>
        </p:txBody>
      </p:sp>
      <p:sp>
        <p:nvSpPr>
          <p:cNvPr id="33" name="Shape 33"/>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Data Persistence</a:t>
            </a:r>
          </a:p>
          <a:p>
            <a:pPr indent="-228600" lvl="0" marL="457200" rtl="0">
              <a:lnSpc>
                <a:spcPct val="115000"/>
              </a:lnSpc>
              <a:spcBef>
                <a:spcPts val="0"/>
              </a:spcBef>
              <a:buSzPct val="100000"/>
            </a:pPr>
            <a:r>
              <a:rPr lang="en" sz="1800"/>
              <a:t>user defaults</a:t>
            </a:r>
          </a:p>
          <a:p>
            <a:pPr indent="-228600" lvl="0" marL="457200" rtl="0">
              <a:lnSpc>
                <a:spcPct val="115000"/>
              </a:lnSpc>
              <a:spcBef>
                <a:spcPts val="0"/>
              </a:spcBef>
              <a:buSzPct val="100000"/>
            </a:pPr>
            <a:r>
              <a:rPr lang="en" sz="1800"/>
              <a:t>property lists</a:t>
            </a:r>
          </a:p>
          <a:p>
            <a:pPr indent="-228600" lvl="0" marL="457200" rtl="0">
              <a:lnSpc>
                <a:spcPct val="115000"/>
              </a:lnSpc>
              <a:spcBef>
                <a:spcPts val="0"/>
              </a:spcBef>
              <a:buSzPct val="100000"/>
            </a:pPr>
            <a:r>
              <a:rPr lang="en" sz="1800"/>
              <a:t>SQLite</a:t>
            </a:r>
          </a:p>
          <a:p>
            <a:pPr indent="-228600" lvl="0" marL="457200" rtl="0">
              <a:lnSpc>
                <a:spcPct val="115000"/>
              </a:lnSpc>
              <a:spcBef>
                <a:spcPts val="0"/>
              </a:spcBef>
              <a:buSzPct val="100000"/>
            </a:pPr>
            <a:r>
              <a:rPr lang="en" sz="1800"/>
              <a:t>Core Data</a:t>
            </a:r>
          </a:p>
          <a:p>
            <a:pPr indent="-228600" lvl="0" marL="457200" rtl="0">
              <a:lnSpc>
                <a:spcPct val="115000"/>
              </a:lnSpc>
              <a:spcBef>
                <a:spcPts val="0"/>
              </a:spcBef>
              <a:buSzPct val="100000"/>
            </a:pPr>
            <a:r>
              <a:rPr lang="en" sz="1800"/>
              <a:t>iCloud</a:t>
            </a:r>
          </a:p>
          <a:p>
            <a:pPr rtl="0">
              <a:spcBef>
                <a:spcPts val="0"/>
              </a:spcBef>
              <a:buNone/>
            </a:pPr>
            <a:r>
              <a:rPr lang="en"/>
              <a:t>Networking</a:t>
            </a:r>
          </a:p>
          <a:p>
            <a:pPr indent="-228600" lvl="0" marL="457200" rtl="0">
              <a:spcBef>
                <a:spcPts val="0"/>
              </a:spcBef>
              <a:buSzPct val="100000"/>
            </a:pPr>
            <a:r>
              <a:rPr lang="en" sz="1800"/>
              <a:t>NSURLConnection</a:t>
            </a:r>
          </a:p>
          <a:p>
            <a:pPr indent="-228600" lvl="0" marL="457200">
              <a:spcBef>
                <a:spcPts val="0"/>
              </a:spcBef>
              <a:buSzPct val="100000"/>
            </a:pPr>
            <a:r>
              <a:rPr lang="en" sz="1800"/>
              <a:t>NSURLSession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 name="Shape 37"/>
        <p:cNvGrpSpPr/>
        <p:nvPr/>
      </p:nvGrpSpPr>
      <p:grpSpPr>
        <a:xfrm>
          <a:off x="0" y="0"/>
          <a:ext cx="0" cy="0"/>
          <a:chOff x="0" y="0"/>
          <a:chExt cx="0" cy="0"/>
        </a:xfrm>
      </p:grpSpPr>
      <p:sp>
        <p:nvSpPr>
          <p:cNvPr id="38" name="Shape 3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Lets refresh our memory!</a:t>
            </a:r>
          </a:p>
        </p:txBody>
      </p:sp>
      <p:sp>
        <p:nvSpPr>
          <p:cNvPr id="39" name="Shape 3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SzPct val="100000"/>
              <a:buAutoNum type="arabicPeriod"/>
            </a:pPr>
            <a:r>
              <a:rPr lang="en"/>
              <a:t>TableView, Delegates, MVC</a:t>
            </a:r>
          </a:p>
          <a:p>
            <a:pPr indent="-419100" lvl="0" marL="457200" rtl="0">
              <a:lnSpc>
                <a:spcPct val="115000"/>
              </a:lnSpc>
              <a:spcBef>
                <a:spcPts val="0"/>
              </a:spcBef>
              <a:buSzPct val="100000"/>
              <a:buAutoNum type="arabicPeriod"/>
            </a:pPr>
            <a:r>
              <a:rPr lang="en"/>
              <a:t>Demo: MyKitchenExperiments app</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nSpc>
                <a:spcPct val="115000"/>
              </a:lnSpc>
              <a:spcBef>
                <a:spcPts val="2400"/>
              </a:spcBef>
              <a:spcAft>
                <a:spcPts val="600"/>
              </a:spcAft>
              <a:buNone/>
            </a:pPr>
            <a:r>
              <a:rPr lang="en"/>
              <a:t>Data Persistence in iOS</a:t>
            </a:r>
          </a:p>
        </p:txBody>
      </p:sp>
      <p:sp>
        <p:nvSpPr>
          <p:cNvPr id="45" name="Shape 4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NSUserDefaults</a:t>
            </a:r>
          </a:p>
          <a:p>
            <a:pPr indent="-228600" lvl="0" marL="457200" rtl="0">
              <a:spcBef>
                <a:spcPts val="0"/>
              </a:spcBef>
            </a:pPr>
            <a:r>
              <a:rPr lang="en"/>
              <a:t>Property List</a:t>
            </a:r>
          </a:p>
          <a:p>
            <a:pPr indent="-228600" lvl="0" marL="457200" rtl="0">
              <a:spcBef>
                <a:spcPts val="0"/>
              </a:spcBef>
            </a:pPr>
            <a:r>
              <a:rPr lang="en"/>
              <a:t>SQLite</a:t>
            </a:r>
          </a:p>
          <a:p>
            <a:pPr indent="-228600" lvl="0" marL="457200" rtl="0">
              <a:spcBef>
                <a:spcPts val="0"/>
              </a:spcBef>
            </a:pPr>
            <a:r>
              <a:rPr lang="en"/>
              <a:t>Core data</a:t>
            </a:r>
          </a:p>
          <a:p>
            <a:pPr indent="-228600" lvl="0" marL="457200" rtl="0">
              <a:spcBef>
                <a:spcPts val="0"/>
              </a:spcBef>
            </a:pPr>
            <a:r>
              <a:rPr lang="en"/>
              <a:t>iCloud</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NSUserDefaults</a:t>
            </a:r>
          </a:p>
        </p:txBody>
      </p:sp>
      <p:sp>
        <p:nvSpPr>
          <p:cNvPr id="51" name="Shape 51"/>
          <p:cNvSpPr txBox="1"/>
          <p:nvPr>
            <p:ph idx="1" type="body"/>
          </p:nvPr>
        </p:nvSpPr>
        <p:spPr>
          <a:xfrm>
            <a:off x="457200" y="1063375"/>
            <a:ext cx="8229600" cy="37256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t>The user defaults system is something that iOS inherited from OS X. </a:t>
            </a:r>
          </a:p>
          <a:p>
            <a:pPr lvl="0" rtl="0">
              <a:spcBef>
                <a:spcPts val="0"/>
              </a:spcBef>
              <a:buClr>
                <a:schemeClr val="dk1"/>
              </a:buClr>
              <a:buSzPct val="91666"/>
              <a:buFont typeface="Arial"/>
              <a:buNone/>
            </a:pPr>
            <a:r>
              <a:rPr lang="en" sz="1200"/>
              <a:t>used for storing any type of data as long as it's a property list type, NSString, NSNumber, NSDate, NSArray, NSDictionary, and NSData, or any of their mutable variants.</a:t>
            </a:r>
          </a:p>
          <a:p>
            <a:pPr lvl="0" rtl="0">
              <a:spcBef>
                <a:spcPts val="0"/>
              </a:spcBef>
              <a:buClr>
                <a:schemeClr val="dk1"/>
              </a:buClr>
              <a:buSzPct val="91666"/>
              <a:buFont typeface="Arial"/>
              <a:buNone/>
            </a:pPr>
            <a:r>
              <a:rPr lang="en" sz="1200"/>
              <a:t>The property list is stored in a folder named </a:t>
            </a:r>
            <a:r>
              <a:rPr b="1" lang="en" sz="1200"/>
              <a:t>Preferences</a:t>
            </a:r>
            <a:r>
              <a:rPr lang="en" sz="1200"/>
              <a:t> in the application's </a:t>
            </a:r>
            <a:r>
              <a:rPr b="1" lang="en" sz="1200"/>
              <a:t>Library</a:t>
            </a:r>
            <a:r>
              <a:rPr lang="en" sz="1200"/>
              <a:t> folder, which hints at the property list's purpose and function.</a:t>
            </a:r>
          </a:p>
          <a:p>
            <a:pPr lvl="0" rtl="0">
              <a:spcBef>
                <a:spcPts val="0"/>
              </a:spcBef>
              <a:buClr>
                <a:schemeClr val="dk1"/>
              </a:buClr>
              <a:buFont typeface="Arial"/>
              <a:buNone/>
            </a:pPr>
            <a:r>
              <a:t/>
            </a:r>
            <a:endParaRPr sz="1200"/>
          </a:p>
          <a:p>
            <a:pPr lvl="0" rtl="0">
              <a:spcBef>
                <a:spcPts val="0"/>
              </a:spcBef>
              <a:buClr>
                <a:schemeClr val="dk1"/>
              </a:buClr>
              <a:buSzPct val="110000"/>
              <a:buFont typeface="Arial"/>
              <a:buNone/>
            </a:pPr>
            <a:r>
              <a:rPr b="1" lang="en" sz="1000"/>
              <a:t>// Storing values in UserDefaults</a:t>
            </a:r>
          </a:p>
          <a:p>
            <a:pPr lvl="0" rtl="0">
              <a:spcBef>
                <a:spcPts val="0"/>
              </a:spcBef>
              <a:buClr>
                <a:schemeClr val="dk1"/>
              </a:buClr>
              <a:buSzPct val="110000"/>
              <a:buFont typeface="Arial"/>
              <a:buNone/>
            </a:pPr>
            <a:r>
              <a:rPr lang="en" sz="1000"/>
              <a:t>NSUserDefaults *userDefaults = [NSUserDefaults standardUserDefaults];</a:t>
            </a:r>
          </a:p>
          <a:p>
            <a:pPr lvl="0" rtl="0">
              <a:spcBef>
                <a:spcPts val="0"/>
              </a:spcBef>
              <a:buClr>
                <a:schemeClr val="dk1"/>
              </a:buClr>
              <a:buSzPct val="110000"/>
              <a:buFont typeface="Arial"/>
              <a:buNone/>
            </a:pPr>
            <a:r>
              <a:rPr lang="en" sz="1000"/>
              <a:t>[userDefaults setBool:YES forKey:@"Key1"];</a:t>
            </a:r>
          </a:p>
          <a:p>
            <a:pPr lvl="0" rtl="0">
              <a:spcBef>
                <a:spcPts val="0"/>
              </a:spcBef>
              <a:buClr>
                <a:schemeClr val="dk1"/>
              </a:buClr>
              <a:buSzPct val="110000"/>
              <a:buFont typeface="Arial"/>
              <a:buNone/>
            </a:pPr>
            <a:r>
              <a:rPr lang="en" sz="1000"/>
              <a:t>[userDefaults setInteger:123 forKey:@"Key2"];</a:t>
            </a:r>
          </a:p>
          <a:p>
            <a:pPr lvl="0" rtl="0">
              <a:spcBef>
                <a:spcPts val="0"/>
              </a:spcBef>
              <a:buClr>
                <a:schemeClr val="dk1"/>
              </a:buClr>
              <a:buSzPct val="110000"/>
              <a:buFont typeface="Arial"/>
              <a:buNone/>
            </a:pPr>
            <a:r>
              <a:rPr lang="en" sz="1000"/>
              <a:t>[userDefaults setObject:@"Some Object" forKey:@"Key3"];</a:t>
            </a:r>
          </a:p>
          <a:p>
            <a:pPr lvl="0" rtl="0">
              <a:spcBef>
                <a:spcPts val="0"/>
              </a:spcBef>
              <a:buClr>
                <a:schemeClr val="dk1"/>
              </a:buClr>
              <a:buSzPct val="110000"/>
              <a:buFont typeface="Arial"/>
              <a:buNone/>
            </a:pPr>
            <a:r>
              <a:rPr lang="en" sz="1000"/>
              <a:t>[userDefaults synchronize];</a:t>
            </a:r>
          </a:p>
          <a:p>
            <a:pPr lvl="0" rtl="0">
              <a:spcBef>
                <a:spcPts val="0"/>
              </a:spcBef>
              <a:buClr>
                <a:schemeClr val="dk1"/>
              </a:buClr>
              <a:buSzPct val="110000"/>
              <a:buFont typeface="Arial"/>
              <a:buNone/>
            </a:pPr>
            <a:r>
              <a:rPr b="1" lang="en" sz="1000"/>
              <a:t>// Access the values from UserDefaults</a:t>
            </a:r>
          </a:p>
          <a:p>
            <a:pPr lvl="0" rtl="0">
              <a:spcBef>
                <a:spcPts val="0"/>
              </a:spcBef>
              <a:buClr>
                <a:schemeClr val="dk1"/>
              </a:buClr>
              <a:buSzPct val="110000"/>
              <a:buFont typeface="Arial"/>
              <a:buNone/>
            </a:pPr>
            <a:r>
              <a:rPr lang="en" sz="1000"/>
              <a:t>[userDefaults boolForKey:@"Key1"];</a:t>
            </a:r>
          </a:p>
          <a:p>
            <a:pPr lvl="0" rtl="0">
              <a:spcBef>
                <a:spcPts val="0"/>
              </a:spcBef>
              <a:buClr>
                <a:schemeClr val="dk1"/>
              </a:buClr>
              <a:buSzPct val="110000"/>
              <a:buFont typeface="Arial"/>
              <a:buNone/>
            </a:pPr>
            <a:r>
              <a:rPr lang="en" sz="1000"/>
              <a:t>[userDefaults integerForKey:@"Key2"];</a:t>
            </a:r>
          </a:p>
          <a:p>
            <a:pPr lvl="0" rtl="0">
              <a:spcBef>
                <a:spcPts val="0"/>
              </a:spcBef>
              <a:buClr>
                <a:schemeClr val="dk1"/>
              </a:buClr>
              <a:buSzPct val="110000"/>
              <a:buFont typeface="Arial"/>
              <a:buNone/>
            </a:pPr>
            <a:r>
              <a:rPr lang="en" sz="1000"/>
              <a:t>[userDefaults objectForKey:@"Key3"];</a:t>
            </a:r>
          </a:p>
          <a:p>
            <a:pPr>
              <a:spcBef>
                <a:spcPts val="0"/>
              </a:spcBef>
              <a:buNone/>
            </a:pPr>
            <a:r>
              <a:t/>
            </a:r>
            <a:endParaRPr sz="100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Property List</a:t>
            </a:r>
          </a:p>
        </p:txBody>
      </p:sp>
      <p:sp>
        <p:nvSpPr>
          <p:cNvPr id="57" name="Shape 5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SzPct val="100000"/>
            </a:pPr>
            <a:r>
              <a:rPr lang="en" sz="1400"/>
              <a:t>We've already covered property lists in this series. As a matter of fact, the backing store of the user defaults database is a property list. </a:t>
            </a:r>
          </a:p>
          <a:p>
            <a:pPr lvl="0" rtl="0">
              <a:spcBef>
                <a:spcPts val="0"/>
              </a:spcBef>
              <a:buNone/>
            </a:pPr>
            <a:r>
              <a:t/>
            </a:r>
            <a:endParaRPr sz="1400"/>
          </a:p>
          <a:p>
            <a:pPr indent="-228600" lvl="0" marL="457200" rtl="0">
              <a:spcBef>
                <a:spcPts val="0"/>
              </a:spcBef>
              <a:buSzPct val="100000"/>
            </a:pPr>
            <a:r>
              <a:rPr lang="en" sz="1400"/>
              <a:t>Using property lists is a convenient strategy to store and retrieve an object graph. Property lists have been around for ages, are easy to use, and they're therefore a great option for storing data in an iOS application.</a:t>
            </a:r>
          </a:p>
          <a:p>
            <a:pPr lvl="0" rtl="0">
              <a:spcBef>
                <a:spcPts val="0"/>
              </a:spcBef>
              <a:buNone/>
            </a:pPr>
            <a:r>
              <a:t/>
            </a:r>
            <a:endParaRPr sz="1400"/>
          </a:p>
          <a:p>
            <a:pPr indent="-228600" lvl="0" marL="457200" rtl="0">
              <a:spcBef>
                <a:spcPts val="0"/>
              </a:spcBef>
              <a:buSzPct val="100000"/>
            </a:pPr>
            <a:r>
              <a:rPr lang="en" sz="1400"/>
              <a:t>As I mentioned earlier, it's important to keep in mind that a property list can only store property list data. Does this mean that it's not possible to store custom model objects using property lists? No, it is possible. </a:t>
            </a:r>
          </a:p>
          <a:p>
            <a:pPr lvl="0" rtl="0">
              <a:spcBef>
                <a:spcPts val="0"/>
              </a:spcBef>
              <a:buNone/>
            </a:pPr>
            <a:r>
              <a:t/>
            </a:r>
            <a:endParaRPr sz="1400"/>
          </a:p>
          <a:p>
            <a:pPr indent="-228600" lvl="0" marL="457200" rtl="0">
              <a:spcBef>
                <a:spcPts val="0"/>
              </a:spcBef>
              <a:buSzPct val="100000"/>
            </a:pPr>
            <a:r>
              <a:rPr lang="en" sz="1400"/>
              <a:t>However, custom model objects need to be archived—a form of serialization—before they can be stored in a property list. Archiving an object simply means that the object needs to be converted to a data type that can be stored in a property list, such as an NSData instance.</a:t>
            </a:r>
          </a:p>
          <a:p>
            <a:pPr lvl="0">
              <a:spcBef>
                <a:spcPts val="0"/>
              </a:spcBef>
              <a:buNone/>
            </a:pPr>
            <a:r>
              <a:t/>
            </a:r>
            <a:endParaRPr sz="140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SQLite</a:t>
            </a:r>
          </a:p>
        </p:txBody>
      </p:sp>
      <p:sp>
        <p:nvSpPr>
          <p:cNvPr id="63" name="Shape 63"/>
          <p:cNvSpPr txBox="1"/>
          <p:nvPr>
            <p:ph idx="1" type="body"/>
          </p:nvPr>
        </p:nvSpPr>
        <p:spPr>
          <a:xfrm>
            <a:off x="457200" y="927275"/>
            <a:ext cx="8229600" cy="3725699"/>
          </a:xfrm>
          <a:prstGeom prst="rect">
            <a:avLst/>
          </a:prstGeom>
        </p:spPr>
        <p:txBody>
          <a:bodyPr anchorCtr="0" anchor="t" bIns="91425" lIns="91425" rIns="91425" tIns="91425">
            <a:noAutofit/>
          </a:bodyPr>
          <a:lstStyle/>
          <a:p>
            <a:pPr indent="-228600" lvl="0" marL="457200" rtl="0">
              <a:lnSpc>
                <a:spcPct val="115000"/>
              </a:lnSpc>
              <a:spcBef>
                <a:spcPts val="0"/>
              </a:spcBef>
              <a:buSzPct val="100000"/>
            </a:pPr>
            <a:r>
              <a:rPr lang="en" sz="1100"/>
              <a:t>If your application is data driven and works with large amounts of data, then you may want to look into SQLite. What is SQLite? The tagline on the SQLite website reads "Small. Fast. Reliable. Choose any three.", which sums it up nicely.</a:t>
            </a:r>
          </a:p>
          <a:p>
            <a:pPr lvl="0" rtl="0">
              <a:lnSpc>
                <a:spcPct val="115000"/>
              </a:lnSpc>
              <a:spcBef>
                <a:spcPts val="0"/>
              </a:spcBef>
              <a:buNone/>
            </a:pPr>
            <a:r>
              <a:t/>
            </a:r>
            <a:endParaRPr sz="1100"/>
          </a:p>
          <a:p>
            <a:pPr indent="-228600" lvl="0" marL="457200" rtl="0">
              <a:spcBef>
                <a:spcPts val="0"/>
              </a:spcBef>
              <a:buSzPct val="100000"/>
            </a:pPr>
            <a:r>
              <a:rPr lang="en" sz="1100"/>
              <a:t>SQLite is a library that implements a lightweight embedded relational database. As its name implies, it's based on the SQL standard (</a:t>
            </a:r>
            <a:r>
              <a:rPr b="1" lang="en" sz="1100"/>
              <a:t>Structured Query Language</a:t>
            </a:r>
            <a:r>
              <a:rPr lang="en" sz="1100"/>
              <a:t>) just like MySQL and PostgreSQL.</a:t>
            </a:r>
          </a:p>
          <a:p>
            <a:pPr lvl="0" rtl="0">
              <a:spcBef>
                <a:spcPts val="0"/>
              </a:spcBef>
              <a:buNone/>
            </a:pPr>
            <a:r>
              <a:t/>
            </a:r>
            <a:endParaRPr sz="1100"/>
          </a:p>
          <a:p>
            <a:pPr indent="-228600" lvl="0" marL="457200" rtl="0">
              <a:spcBef>
                <a:spcPts val="0"/>
              </a:spcBef>
              <a:buSzPct val="100000"/>
            </a:pPr>
            <a:r>
              <a:rPr lang="en" sz="1100"/>
              <a:t>The main difference with other SQL databases is that SQLite is portable, very lightweight, and that it's serverless instead of a separate process accessed from the client application. In other words, it's embedded in the application and therefore very fast.</a:t>
            </a:r>
          </a:p>
          <a:p>
            <a:pPr lvl="0" rtl="0">
              <a:spcBef>
                <a:spcPts val="0"/>
              </a:spcBef>
              <a:buNone/>
            </a:pPr>
            <a:r>
              <a:t/>
            </a:r>
            <a:endParaRPr sz="1100"/>
          </a:p>
          <a:p>
            <a:pPr indent="-228600" lvl="0" marL="457200" rtl="0">
              <a:spcBef>
                <a:spcPts val="0"/>
              </a:spcBef>
              <a:buSzPct val="100000"/>
            </a:pPr>
            <a:r>
              <a:rPr lang="en" sz="1100"/>
              <a:t>The SQLite website claims that it's the most widely deployed SQL database. I don't know if that's still the case, but it's certainly a popular choice for client-side data storage. Aperture and iPhoto, for example, rely on SQLite for some of their data storage.</a:t>
            </a:r>
          </a:p>
          <a:p>
            <a:pPr lvl="0" rtl="0">
              <a:spcBef>
                <a:spcPts val="0"/>
              </a:spcBef>
              <a:buNone/>
            </a:pPr>
            <a:r>
              <a:t/>
            </a:r>
            <a:endParaRPr sz="1100"/>
          </a:p>
          <a:p>
            <a:pPr indent="-228600" lvl="0" marL="457200" rtl="0">
              <a:spcBef>
                <a:spcPts val="0"/>
              </a:spcBef>
              <a:buSzPct val="100000"/>
            </a:pPr>
            <a:r>
              <a:rPr lang="en" sz="1100"/>
              <a:t>The advantage SQLite has over working directly with objects is that SQLite is orders of magnitude faster, which is largely due to how relational databases and object oriented programming languages fundamentally differ.</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Core Data</a:t>
            </a:r>
          </a:p>
        </p:txBody>
      </p:sp>
      <p:sp>
        <p:nvSpPr>
          <p:cNvPr id="69" name="Shape 6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SzPct val="100000"/>
            </a:pPr>
            <a:r>
              <a:rPr lang="en" sz="1100"/>
              <a:t>Developers new to Core Data often mistake Core Data for a database while it really is an object relational mapping solution created and maintained by Apple. </a:t>
            </a:r>
            <a:r>
              <a:rPr lang="en" sz="1100" u="sng">
                <a:solidFill>
                  <a:schemeClr val="hlink"/>
                </a:solidFill>
                <a:hlinkClick r:id="rId3"/>
              </a:rPr>
              <a:t>Matt Gallagher</a:t>
            </a:r>
            <a:r>
              <a:rPr lang="en" sz="1100"/>
              <a:t> has written a great post about the differences between Core Data and a database. </a:t>
            </a:r>
          </a:p>
          <a:p>
            <a:pPr lvl="0" rtl="0">
              <a:spcBef>
                <a:spcPts val="0"/>
              </a:spcBef>
              <a:buNone/>
            </a:pPr>
            <a:r>
              <a:t/>
            </a:r>
            <a:endParaRPr sz="1100"/>
          </a:p>
          <a:p>
            <a:pPr indent="-228600" lvl="0" marL="457200" rtl="0">
              <a:spcBef>
                <a:spcPts val="0"/>
              </a:spcBef>
              <a:buSzPct val="100000"/>
            </a:pPr>
            <a:r>
              <a:rPr lang="en" sz="1100"/>
              <a:t>Core Data provides a relational object oriented model that can be serialized into an XML, binary, or SQLite store. Core Data even supports an in-memory store.</a:t>
            </a:r>
          </a:p>
          <a:p>
            <a:pPr lvl="0" rtl="0">
              <a:spcBef>
                <a:spcPts val="0"/>
              </a:spcBef>
              <a:buNone/>
            </a:pPr>
            <a:r>
              <a:t/>
            </a:r>
            <a:endParaRPr sz="1100"/>
          </a:p>
          <a:p>
            <a:pPr indent="-228600" lvl="0" marL="457200" rtl="0">
              <a:spcBef>
                <a:spcPts val="0"/>
              </a:spcBef>
              <a:buSzPct val="100000"/>
            </a:pPr>
            <a:r>
              <a:rPr lang="en" sz="1100"/>
              <a:t>Why should you use Core Data instead of SQLite? By asking this question, you wrongly assume that Core Data is a database. The advantage of using Core Data is that you work with objects instead of raw data, such as rows in a SQLite database or data stored in an XML file. </a:t>
            </a:r>
          </a:p>
          <a:p>
            <a:pPr lvl="0" rtl="0">
              <a:spcBef>
                <a:spcPts val="0"/>
              </a:spcBef>
              <a:buNone/>
            </a:pPr>
            <a:r>
              <a:t/>
            </a:r>
            <a:endParaRPr sz="1100"/>
          </a:p>
          <a:p>
            <a:pPr indent="-228600" lvl="0" marL="457200" rtl="0">
              <a:spcBef>
                <a:spcPts val="0"/>
              </a:spcBef>
              <a:buSzPct val="100000"/>
            </a:pPr>
            <a:r>
              <a:rPr lang="en" sz="1100"/>
              <a:t>Even though Core Data had some difficult years when it was first released, it has grown into a robust framework with a lot of features, such as automatic migrations, change tracking, faulting, and integrated validation.</a:t>
            </a:r>
          </a:p>
          <a:p>
            <a:pPr lvl="0" rtl="0">
              <a:spcBef>
                <a:spcPts val="0"/>
              </a:spcBef>
              <a:buNone/>
            </a:pPr>
            <a:r>
              <a:t/>
            </a:r>
            <a:endParaRPr sz="1100"/>
          </a:p>
          <a:p>
            <a:pPr indent="-228600" lvl="0" marL="457200" rtl="0">
              <a:spcBef>
                <a:spcPts val="0"/>
              </a:spcBef>
              <a:buSzPct val="100000"/>
            </a:pPr>
            <a:r>
              <a:rPr lang="en" sz="1100"/>
              <a:t>Another great feature that many developers appreciate is the Core Data model editor built into Xcode that lets developers model their data model through a graphical interface.</a:t>
            </a:r>
          </a:p>
          <a:p>
            <a:pPr lvl="0">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sz="3000"/>
              <a:t>NSURLConnection VS NSURLSession </a:t>
            </a:r>
          </a:p>
        </p:txBody>
      </p:sp>
      <p:sp>
        <p:nvSpPr>
          <p:cNvPr id="75" name="Shape 7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sz="1100" u="sng">
                <a:solidFill>
                  <a:srgbClr val="400080"/>
                </a:solidFill>
                <a:latin typeface="Verdana"/>
                <a:ea typeface="Verdana"/>
                <a:cs typeface="Verdana"/>
                <a:sym typeface="Verdana"/>
                <a:hlinkClick r:id="rId3"/>
              </a:rPr>
              <a:t>NSURLRequest</a:t>
            </a:r>
            <a:r>
              <a:rPr lang="en" sz="1100">
                <a:latin typeface="Verdana"/>
                <a:ea typeface="Verdana"/>
                <a:cs typeface="Verdana"/>
                <a:sym typeface="Verdana"/>
              </a:rPr>
              <a:t> </a:t>
            </a:r>
            <a:r>
              <a:rPr lang="en" sz="1100">
                <a:solidFill>
                  <a:srgbClr val="002200"/>
                </a:solidFill>
                <a:latin typeface="Verdana"/>
                <a:ea typeface="Verdana"/>
                <a:cs typeface="Verdana"/>
                <a:sym typeface="Verdana"/>
              </a:rPr>
              <a:t>*</a:t>
            </a:r>
            <a:r>
              <a:rPr lang="en" sz="1100">
                <a:latin typeface="Verdana"/>
                <a:ea typeface="Verdana"/>
                <a:cs typeface="Verdana"/>
                <a:sym typeface="Verdana"/>
              </a:rPr>
              <a:t>request </a:t>
            </a:r>
            <a:r>
              <a:rPr lang="en" sz="1100">
                <a:solidFill>
                  <a:srgbClr val="002200"/>
                </a:solidFill>
                <a:latin typeface="Verdana"/>
                <a:ea typeface="Verdana"/>
                <a:cs typeface="Verdana"/>
                <a:sym typeface="Verdana"/>
              </a:rPr>
              <a:t>=</a:t>
            </a:r>
            <a:r>
              <a:rPr lang="en" sz="1100">
                <a:latin typeface="Verdana"/>
                <a:ea typeface="Verdana"/>
                <a:cs typeface="Verdana"/>
                <a:sym typeface="Verdana"/>
              </a:rPr>
              <a:t> </a:t>
            </a:r>
            <a:r>
              <a:rPr lang="en" sz="1100">
                <a:solidFill>
                  <a:srgbClr val="002200"/>
                </a:solidFill>
                <a:latin typeface="Verdana"/>
                <a:ea typeface="Verdana"/>
                <a:cs typeface="Verdana"/>
                <a:sym typeface="Verdana"/>
              </a:rPr>
              <a:t>[</a:t>
            </a:r>
            <a:r>
              <a:rPr lang="en" sz="1100" u="sng">
                <a:solidFill>
                  <a:srgbClr val="400080"/>
                </a:solidFill>
                <a:latin typeface="Verdana"/>
                <a:ea typeface="Verdana"/>
                <a:cs typeface="Verdana"/>
                <a:sym typeface="Verdana"/>
                <a:hlinkClick r:id="rId4"/>
              </a:rPr>
              <a:t>NSURLRequest</a:t>
            </a:r>
            <a:r>
              <a:rPr lang="en" sz="1100">
                <a:latin typeface="Verdana"/>
                <a:ea typeface="Verdana"/>
                <a:cs typeface="Verdana"/>
                <a:sym typeface="Verdana"/>
              </a:rPr>
              <a:t> requestWithURL</a:t>
            </a:r>
            <a:r>
              <a:rPr lang="en" sz="1100">
                <a:solidFill>
                  <a:srgbClr val="002200"/>
                </a:solidFill>
                <a:latin typeface="Verdana"/>
                <a:ea typeface="Verdana"/>
                <a:cs typeface="Verdana"/>
                <a:sym typeface="Verdana"/>
              </a:rPr>
              <a:t>:</a:t>
            </a:r>
            <a:br>
              <a:rPr lang="en" sz="1100">
                <a:latin typeface="Verdana"/>
                <a:ea typeface="Verdana"/>
                <a:cs typeface="Verdana"/>
                <a:sym typeface="Verdana"/>
              </a:rPr>
            </a:br>
            <a:r>
              <a:rPr lang="en" sz="1100">
                <a:solidFill>
                  <a:srgbClr val="002200"/>
                </a:solidFill>
                <a:latin typeface="Verdana"/>
                <a:ea typeface="Verdana"/>
                <a:cs typeface="Verdana"/>
                <a:sym typeface="Verdana"/>
              </a:rPr>
              <a:t>[</a:t>
            </a:r>
            <a:r>
              <a:rPr lang="en" sz="1100" u="sng">
                <a:solidFill>
                  <a:srgbClr val="400080"/>
                </a:solidFill>
                <a:latin typeface="Verdana"/>
                <a:ea typeface="Verdana"/>
                <a:cs typeface="Verdana"/>
                <a:sym typeface="Verdana"/>
                <a:hlinkClick r:id="rId5"/>
              </a:rPr>
              <a:t>NSURL</a:t>
            </a:r>
            <a:r>
              <a:rPr lang="en" sz="1100">
                <a:latin typeface="Verdana"/>
                <a:ea typeface="Verdana"/>
                <a:cs typeface="Verdana"/>
                <a:sym typeface="Verdana"/>
              </a:rPr>
              <a:t> URLWithString</a:t>
            </a:r>
            <a:r>
              <a:rPr lang="en" sz="1100">
                <a:solidFill>
                  <a:srgbClr val="002200"/>
                </a:solidFill>
                <a:latin typeface="Verdana"/>
                <a:ea typeface="Verdana"/>
                <a:cs typeface="Verdana"/>
                <a:sym typeface="Verdana"/>
              </a:rPr>
              <a:t>:</a:t>
            </a:r>
            <a:r>
              <a:rPr lang="en" sz="1100">
                <a:latin typeface="Verdana"/>
                <a:ea typeface="Verdana"/>
                <a:cs typeface="Verdana"/>
                <a:sym typeface="Verdana"/>
              </a:rPr>
              <a:t>londonWeatherUrl</a:t>
            </a:r>
            <a:r>
              <a:rPr lang="en" sz="1100">
                <a:solidFill>
                  <a:srgbClr val="002200"/>
                </a:solidFill>
                <a:latin typeface="Verdana"/>
                <a:ea typeface="Verdana"/>
                <a:cs typeface="Verdana"/>
                <a:sym typeface="Verdana"/>
              </a:rPr>
              <a:t>]]</a:t>
            </a:r>
            <a:r>
              <a:rPr lang="en" sz="1100">
                <a:latin typeface="Verdana"/>
                <a:ea typeface="Verdana"/>
                <a:cs typeface="Verdana"/>
                <a:sym typeface="Verdana"/>
              </a:rPr>
              <a:t>;</a:t>
            </a:r>
            <a:br>
              <a:rPr lang="en" sz="1100">
                <a:latin typeface="Verdana"/>
                <a:ea typeface="Verdana"/>
                <a:cs typeface="Verdana"/>
                <a:sym typeface="Verdana"/>
              </a:rPr>
            </a:br>
            <a:r>
              <a:rPr lang="en" sz="1100">
                <a:latin typeface="Verdana"/>
                <a:ea typeface="Verdana"/>
                <a:cs typeface="Verdana"/>
                <a:sym typeface="Verdana"/>
              </a:rPr>
              <a:t> </a:t>
            </a:r>
            <a:br>
              <a:rPr lang="en" sz="1100">
                <a:latin typeface="Verdana"/>
                <a:ea typeface="Verdana"/>
                <a:cs typeface="Verdana"/>
                <a:sym typeface="Verdana"/>
              </a:rPr>
            </a:br>
            <a:r>
              <a:rPr lang="en" sz="1100">
                <a:solidFill>
                  <a:srgbClr val="002200"/>
                </a:solidFill>
                <a:latin typeface="Verdana"/>
                <a:ea typeface="Verdana"/>
                <a:cs typeface="Verdana"/>
                <a:sym typeface="Verdana"/>
              </a:rPr>
              <a:t>[</a:t>
            </a:r>
            <a:r>
              <a:rPr lang="en" sz="1100" u="sng">
                <a:solidFill>
                  <a:srgbClr val="400080"/>
                </a:solidFill>
                <a:latin typeface="Verdana"/>
                <a:ea typeface="Verdana"/>
                <a:cs typeface="Verdana"/>
                <a:sym typeface="Verdana"/>
                <a:hlinkClick r:id="rId6"/>
              </a:rPr>
              <a:t>NSURLConnection</a:t>
            </a:r>
            <a:r>
              <a:rPr lang="en" sz="1100">
                <a:latin typeface="Verdana"/>
                <a:ea typeface="Verdana"/>
                <a:cs typeface="Verdana"/>
                <a:sym typeface="Verdana"/>
              </a:rPr>
              <a:t> sendAsynchronousRequest</a:t>
            </a:r>
            <a:r>
              <a:rPr lang="en" sz="1100">
                <a:solidFill>
                  <a:srgbClr val="002200"/>
                </a:solidFill>
                <a:latin typeface="Verdana"/>
                <a:ea typeface="Verdana"/>
                <a:cs typeface="Verdana"/>
                <a:sym typeface="Verdana"/>
              </a:rPr>
              <a:t>:</a:t>
            </a:r>
            <a:r>
              <a:rPr lang="en" sz="1100">
                <a:latin typeface="Verdana"/>
                <a:ea typeface="Verdana"/>
                <a:cs typeface="Verdana"/>
                <a:sym typeface="Verdana"/>
              </a:rPr>
              <a:t>request</a:t>
            </a:r>
            <a:br>
              <a:rPr lang="en" sz="1100">
                <a:latin typeface="Verdana"/>
                <a:ea typeface="Verdana"/>
                <a:cs typeface="Verdana"/>
                <a:sym typeface="Verdana"/>
              </a:rPr>
            </a:br>
            <a:r>
              <a:rPr lang="en" sz="1100">
                <a:latin typeface="Verdana"/>
                <a:ea typeface="Verdana"/>
                <a:cs typeface="Verdana"/>
                <a:sym typeface="Verdana"/>
              </a:rPr>
              <a:t>   queue</a:t>
            </a:r>
            <a:r>
              <a:rPr lang="en" sz="1100">
                <a:solidFill>
                  <a:srgbClr val="002200"/>
                </a:solidFill>
                <a:latin typeface="Verdana"/>
                <a:ea typeface="Verdana"/>
                <a:cs typeface="Verdana"/>
                <a:sym typeface="Verdana"/>
              </a:rPr>
              <a:t>:[</a:t>
            </a:r>
            <a:r>
              <a:rPr lang="en" sz="1100" u="sng">
                <a:solidFill>
                  <a:srgbClr val="400080"/>
                </a:solidFill>
                <a:latin typeface="Verdana"/>
                <a:ea typeface="Verdana"/>
                <a:cs typeface="Verdana"/>
                <a:sym typeface="Verdana"/>
                <a:hlinkClick r:id="rId7"/>
              </a:rPr>
              <a:t>NSOperationQueue</a:t>
            </a:r>
            <a:r>
              <a:rPr lang="en" sz="1100">
                <a:latin typeface="Verdana"/>
                <a:ea typeface="Verdana"/>
                <a:cs typeface="Verdana"/>
                <a:sym typeface="Verdana"/>
              </a:rPr>
              <a:t> mainQueue</a:t>
            </a:r>
            <a:r>
              <a:rPr lang="en" sz="1100">
                <a:solidFill>
                  <a:srgbClr val="002200"/>
                </a:solidFill>
                <a:latin typeface="Verdana"/>
                <a:ea typeface="Verdana"/>
                <a:cs typeface="Verdana"/>
                <a:sym typeface="Verdana"/>
              </a:rPr>
              <a:t>]</a:t>
            </a:r>
            <a:br>
              <a:rPr lang="en" sz="1100">
                <a:latin typeface="Verdana"/>
                <a:ea typeface="Verdana"/>
                <a:cs typeface="Verdana"/>
                <a:sym typeface="Verdana"/>
              </a:rPr>
            </a:br>
            <a:r>
              <a:rPr lang="en" sz="1100">
                <a:latin typeface="Verdana"/>
                <a:ea typeface="Verdana"/>
                <a:cs typeface="Verdana"/>
                <a:sym typeface="Verdana"/>
              </a:rPr>
              <a:t>   completionHandler</a:t>
            </a:r>
            <a:r>
              <a:rPr lang="en" sz="1100">
                <a:solidFill>
                  <a:srgbClr val="002200"/>
                </a:solidFill>
                <a:latin typeface="Verdana"/>
                <a:ea typeface="Verdana"/>
                <a:cs typeface="Verdana"/>
                <a:sym typeface="Verdana"/>
              </a:rPr>
              <a:t>:^(</a:t>
            </a:r>
            <a:r>
              <a:rPr lang="en" sz="1100" u="sng">
                <a:solidFill>
                  <a:srgbClr val="400080"/>
                </a:solidFill>
                <a:latin typeface="Verdana"/>
                <a:ea typeface="Verdana"/>
                <a:cs typeface="Verdana"/>
                <a:sym typeface="Verdana"/>
                <a:hlinkClick r:id="rId8"/>
              </a:rPr>
              <a:t>NSURLResponse</a:t>
            </a:r>
            <a:r>
              <a:rPr lang="en" sz="1100">
                <a:latin typeface="Verdana"/>
                <a:ea typeface="Verdana"/>
                <a:cs typeface="Verdana"/>
                <a:sym typeface="Verdana"/>
              </a:rPr>
              <a:t> </a:t>
            </a:r>
            <a:r>
              <a:rPr lang="en" sz="1100">
                <a:solidFill>
                  <a:srgbClr val="002200"/>
                </a:solidFill>
                <a:latin typeface="Verdana"/>
                <a:ea typeface="Verdana"/>
                <a:cs typeface="Verdana"/>
                <a:sym typeface="Verdana"/>
              </a:rPr>
              <a:t>*</a:t>
            </a:r>
            <a:r>
              <a:rPr lang="en" sz="1100">
                <a:latin typeface="Verdana"/>
                <a:ea typeface="Verdana"/>
                <a:cs typeface="Verdana"/>
                <a:sym typeface="Verdana"/>
              </a:rPr>
              <a:t>response,</a:t>
            </a:r>
            <a:br>
              <a:rPr lang="en" sz="1100">
                <a:latin typeface="Verdana"/>
                <a:ea typeface="Verdana"/>
                <a:cs typeface="Verdana"/>
                <a:sym typeface="Verdana"/>
              </a:rPr>
            </a:br>
            <a:r>
              <a:rPr lang="en" sz="1100">
                <a:latin typeface="Verdana"/>
                <a:ea typeface="Verdana"/>
                <a:cs typeface="Verdana"/>
                <a:sym typeface="Verdana"/>
              </a:rPr>
              <a:t>                      </a:t>
            </a:r>
            <a:r>
              <a:rPr lang="en" sz="1100">
                <a:latin typeface="Verdana"/>
                <a:ea typeface="Verdana"/>
                <a:cs typeface="Verdana"/>
                <a:sym typeface="Verdana"/>
                <a:hlinkClick r:id="rId9"/>
              </a:rPr>
              <a:t> </a:t>
            </a:r>
            <a:r>
              <a:rPr lang="en" sz="1100" u="sng">
                <a:solidFill>
                  <a:srgbClr val="400080"/>
                </a:solidFill>
                <a:latin typeface="Verdana"/>
                <a:ea typeface="Verdana"/>
                <a:cs typeface="Verdana"/>
                <a:sym typeface="Verdana"/>
                <a:hlinkClick r:id="rId10"/>
              </a:rPr>
              <a:t>NSData</a:t>
            </a:r>
            <a:r>
              <a:rPr lang="en" sz="1100">
                <a:latin typeface="Verdana"/>
                <a:ea typeface="Verdana"/>
                <a:cs typeface="Verdana"/>
                <a:sym typeface="Verdana"/>
              </a:rPr>
              <a:t> </a:t>
            </a:r>
            <a:r>
              <a:rPr lang="en" sz="1100">
                <a:solidFill>
                  <a:srgbClr val="002200"/>
                </a:solidFill>
                <a:latin typeface="Verdana"/>
                <a:ea typeface="Verdana"/>
                <a:cs typeface="Verdana"/>
                <a:sym typeface="Verdana"/>
              </a:rPr>
              <a:t>*</a:t>
            </a:r>
            <a:r>
              <a:rPr lang="en" sz="1100">
                <a:latin typeface="Verdana"/>
                <a:ea typeface="Verdana"/>
                <a:cs typeface="Verdana"/>
                <a:sym typeface="Verdana"/>
              </a:rPr>
              <a:t>data,</a:t>
            </a:r>
            <a:br>
              <a:rPr lang="en" sz="1100">
                <a:latin typeface="Verdana"/>
                <a:ea typeface="Verdana"/>
                <a:cs typeface="Verdana"/>
                <a:sym typeface="Verdana"/>
              </a:rPr>
            </a:br>
            <a:r>
              <a:rPr lang="en" sz="1100">
                <a:latin typeface="Verdana"/>
                <a:ea typeface="Verdana"/>
                <a:cs typeface="Verdana"/>
                <a:sym typeface="Verdana"/>
              </a:rPr>
              <a:t>                      </a:t>
            </a:r>
            <a:r>
              <a:rPr lang="en" sz="1100">
                <a:latin typeface="Verdana"/>
                <a:ea typeface="Verdana"/>
                <a:cs typeface="Verdana"/>
                <a:sym typeface="Verdana"/>
                <a:hlinkClick r:id="rId11"/>
              </a:rPr>
              <a:t> </a:t>
            </a:r>
            <a:r>
              <a:rPr lang="en" sz="1100" u="sng">
                <a:solidFill>
                  <a:srgbClr val="400080"/>
                </a:solidFill>
                <a:latin typeface="Verdana"/>
                <a:ea typeface="Verdana"/>
                <a:cs typeface="Verdana"/>
                <a:sym typeface="Verdana"/>
                <a:hlinkClick r:id="rId12"/>
              </a:rPr>
              <a:t>NSError</a:t>
            </a:r>
            <a:r>
              <a:rPr lang="en" sz="1100">
                <a:latin typeface="Verdana"/>
                <a:ea typeface="Verdana"/>
                <a:cs typeface="Verdana"/>
                <a:sym typeface="Verdana"/>
              </a:rPr>
              <a:t> </a:t>
            </a:r>
            <a:r>
              <a:rPr lang="en" sz="1100">
                <a:solidFill>
                  <a:srgbClr val="002200"/>
                </a:solidFill>
                <a:latin typeface="Verdana"/>
                <a:ea typeface="Verdana"/>
                <a:cs typeface="Verdana"/>
                <a:sym typeface="Verdana"/>
              </a:rPr>
              <a:t>*</a:t>
            </a:r>
            <a:r>
              <a:rPr lang="en" sz="1100">
                <a:latin typeface="Verdana"/>
                <a:ea typeface="Verdana"/>
                <a:cs typeface="Verdana"/>
                <a:sym typeface="Verdana"/>
              </a:rPr>
              <a:t>connectionError</a:t>
            </a:r>
            <a:r>
              <a:rPr lang="en" sz="1100">
                <a:solidFill>
                  <a:srgbClr val="002200"/>
                </a:solidFill>
                <a:latin typeface="Verdana"/>
                <a:ea typeface="Verdana"/>
                <a:cs typeface="Verdana"/>
                <a:sym typeface="Verdana"/>
              </a:rPr>
              <a:t>)</a:t>
            </a:r>
            <a:r>
              <a:rPr lang="en" sz="1100">
                <a:latin typeface="Verdana"/>
                <a:ea typeface="Verdana"/>
                <a:cs typeface="Verdana"/>
                <a:sym typeface="Verdana"/>
              </a:rPr>
              <a:t> </a:t>
            </a:r>
            <a:r>
              <a:rPr lang="en" sz="1100">
                <a:solidFill>
                  <a:srgbClr val="002200"/>
                </a:solidFill>
                <a:latin typeface="Verdana"/>
                <a:ea typeface="Verdana"/>
                <a:cs typeface="Verdana"/>
                <a:sym typeface="Verdana"/>
              </a:rPr>
              <a:t>{</a:t>
            </a:r>
            <a:br>
              <a:rPr lang="en" sz="1100">
                <a:latin typeface="Verdana"/>
                <a:ea typeface="Verdana"/>
                <a:cs typeface="Verdana"/>
                <a:sym typeface="Verdana"/>
              </a:rPr>
            </a:br>
            <a:r>
              <a:rPr lang="en" sz="1100">
                <a:latin typeface="Verdana"/>
                <a:ea typeface="Verdana"/>
                <a:cs typeface="Verdana"/>
                <a:sym typeface="Verdana"/>
              </a:rPr>
              <a:t>      </a:t>
            </a:r>
            <a:r>
              <a:rPr i="1" lang="en" sz="1100">
                <a:solidFill>
                  <a:srgbClr val="11740A"/>
                </a:solidFill>
                <a:latin typeface="Verdana"/>
                <a:ea typeface="Verdana"/>
                <a:cs typeface="Verdana"/>
                <a:sym typeface="Verdana"/>
              </a:rPr>
              <a:t>// handle response</a:t>
            </a:r>
            <a:br>
              <a:rPr lang="en" sz="1100">
                <a:latin typeface="Verdana"/>
                <a:ea typeface="Verdana"/>
                <a:cs typeface="Verdana"/>
                <a:sym typeface="Verdana"/>
              </a:rPr>
            </a:br>
            <a:r>
              <a:rPr lang="en" sz="1100">
                <a:solidFill>
                  <a:srgbClr val="002200"/>
                </a:solidFill>
                <a:latin typeface="Verdana"/>
                <a:ea typeface="Verdana"/>
                <a:cs typeface="Verdana"/>
                <a:sym typeface="Verdana"/>
              </a:rPr>
              <a:t>}]</a:t>
            </a:r>
            <a:r>
              <a:rPr lang="en" sz="1100">
                <a:latin typeface="Verdana"/>
                <a:ea typeface="Verdana"/>
                <a:cs typeface="Verdana"/>
                <a:sym typeface="Verdana"/>
              </a:rPr>
              <a:t>;</a:t>
            </a:r>
          </a:p>
          <a:p>
            <a:pPr lvl="0" rtl="0">
              <a:spcBef>
                <a:spcPts val="0"/>
              </a:spcBef>
              <a:buClr>
                <a:schemeClr val="dk1"/>
              </a:buClr>
              <a:buFont typeface="Arial"/>
              <a:buNone/>
            </a:pPr>
            <a:r>
              <a:t/>
            </a:r>
            <a:endParaRPr sz="1100">
              <a:latin typeface="Verdana"/>
              <a:ea typeface="Verdana"/>
              <a:cs typeface="Verdana"/>
              <a:sym typeface="Verdana"/>
            </a:endParaRPr>
          </a:p>
          <a:p>
            <a:pPr lvl="0">
              <a:spcBef>
                <a:spcPts val="0"/>
              </a:spcBef>
              <a:buClr>
                <a:schemeClr val="dk1"/>
              </a:buClr>
              <a:buSzPct val="100000"/>
              <a:buFont typeface="Arial"/>
              <a:buNone/>
            </a:pPr>
            <a:r>
              <a:rPr lang="en" sz="1100">
                <a:latin typeface="Verdana"/>
                <a:ea typeface="Verdana"/>
                <a:cs typeface="Verdana"/>
                <a:sym typeface="Verdana"/>
              </a:rPr>
              <a:t>NSURLSession </a:t>
            </a:r>
            <a:r>
              <a:rPr lang="en" sz="1100">
                <a:solidFill>
                  <a:srgbClr val="002200"/>
                </a:solidFill>
                <a:latin typeface="Verdana"/>
                <a:ea typeface="Verdana"/>
                <a:cs typeface="Verdana"/>
                <a:sym typeface="Verdana"/>
              </a:rPr>
              <a:t>*</a:t>
            </a:r>
            <a:r>
              <a:rPr lang="en" sz="1100">
                <a:latin typeface="Verdana"/>
                <a:ea typeface="Verdana"/>
                <a:cs typeface="Verdana"/>
                <a:sym typeface="Verdana"/>
              </a:rPr>
              <a:t>session </a:t>
            </a:r>
            <a:r>
              <a:rPr lang="en" sz="1100">
                <a:solidFill>
                  <a:srgbClr val="002200"/>
                </a:solidFill>
                <a:latin typeface="Verdana"/>
                <a:ea typeface="Verdana"/>
                <a:cs typeface="Verdana"/>
                <a:sym typeface="Verdana"/>
              </a:rPr>
              <a:t>=</a:t>
            </a:r>
            <a:r>
              <a:rPr lang="en" sz="1100">
                <a:latin typeface="Verdana"/>
                <a:ea typeface="Verdana"/>
                <a:cs typeface="Verdana"/>
                <a:sym typeface="Verdana"/>
              </a:rPr>
              <a:t> </a:t>
            </a:r>
            <a:r>
              <a:rPr lang="en" sz="1100">
                <a:solidFill>
                  <a:srgbClr val="002200"/>
                </a:solidFill>
                <a:latin typeface="Verdana"/>
                <a:ea typeface="Verdana"/>
                <a:cs typeface="Verdana"/>
                <a:sym typeface="Verdana"/>
              </a:rPr>
              <a:t>[</a:t>
            </a:r>
            <a:r>
              <a:rPr lang="en" sz="1100">
                <a:latin typeface="Verdana"/>
                <a:ea typeface="Verdana"/>
                <a:cs typeface="Verdana"/>
                <a:sym typeface="Verdana"/>
              </a:rPr>
              <a:t>NSURLSession sharedSession</a:t>
            </a:r>
            <a:r>
              <a:rPr lang="en" sz="1100">
                <a:solidFill>
                  <a:srgbClr val="002200"/>
                </a:solidFill>
                <a:latin typeface="Verdana"/>
                <a:ea typeface="Verdana"/>
                <a:cs typeface="Verdana"/>
                <a:sym typeface="Verdana"/>
              </a:rPr>
              <a:t>]</a:t>
            </a:r>
            <a:r>
              <a:rPr lang="en" sz="1100">
                <a:latin typeface="Verdana"/>
                <a:ea typeface="Verdana"/>
                <a:cs typeface="Verdana"/>
                <a:sym typeface="Verdana"/>
              </a:rPr>
              <a:t>;</a:t>
            </a:r>
            <a:br>
              <a:rPr lang="en" sz="1100">
                <a:latin typeface="Verdana"/>
                <a:ea typeface="Verdana"/>
                <a:cs typeface="Verdana"/>
                <a:sym typeface="Verdana"/>
              </a:rPr>
            </a:br>
            <a:r>
              <a:rPr lang="en" sz="1100">
                <a:solidFill>
                  <a:srgbClr val="002200"/>
                </a:solidFill>
                <a:latin typeface="Verdana"/>
                <a:ea typeface="Verdana"/>
                <a:cs typeface="Verdana"/>
                <a:sym typeface="Verdana"/>
              </a:rPr>
              <a:t>[[</a:t>
            </a:r>
            <a:r>
              <a:rPr lang="en" sz="1100">
                <a:latin typeface="Verdana"/>
                <a:ea typeface="Verdana"/>
                <a:cs typeface="Verdana"/>
                <a:sym typeface="Verdana"/>
              </a:rPr>
              <a:t>session dataTaskWithURL</a:t>
            </a:r>
            <a:r>
              <a:rPr lang="en" sz="1100">
                <a:solidFill>
                  <a:srgbClr val="002200"/>
                </a:solidFill>
                <a:latin typeface="Verdana"/>
                <a:ea typeface="Verdana"/>
                <a:cs typeface="Verdana"/>
                <a:sym typeface="Verdana"/>
              </a:rPr>
              <a:t>:[</a:t>
            </a:r>
            <a:r>
              <a:rPr lang="en" sz="1100" u="sng">
                <a:solidFill>
                  <a:srgbClr val="400080"/>
                </a:solidFill>
                <a:latin typeface="Verdana"/>
                <a:ea typeface="Verdana"/>
                <a:cs typeface="Verdana"/>
                <a:sym typeface="Verdana"/>
                <a:hlinkClick r:id="rId13"/>
              </a:rPr>
              <a:t>NSURL</a:t>
            </a:r>
            <a:r>
              <a:rPr lang="en" sz="1100">
                <a:latin typeface="Verdana"/>
                <a:ea typeface="Verdana"/>
                <a:cs typeface="Verdana"/>
                <a:sym typeface="Verdana"/>
              </a:rPr>
              <a:t> URLWithString</a:t>
            </a:r>
            <a:r>
              <a:rPr lang="en" sz="1100">
                <a:solidFill>
                  <a:srgbClr val="002200"/>
                </a:solidFill>
                <a:latin typeface="Verdana"/>
                <a:ea typeface="Verdana"/>
                <a:cs typeface="Verdana"/>
                <a:sym typeface="Verdana"/>
              </a:rPr>
              <a:t>:</a:t>
            </a:r>
            <a:r>
              <a:rPr lang="en" sz="1100">
                <a:latin typeface="Verdana"/>
                <a:ea typeface="Verdana"/>
                <a:cs typeface="Verdana"/>
                <a:sym typeface="Verdana"/>
              </a:rPr>
              <a:t>londonWeatherUrl</a:t>
            </a:r>
            <a:r>
              <a:rPr lang="en" sz="1100">
                <a:solidFill>
                  <a:srgbClr val="002200"/>
                </a:solidFill>
                <a:latin typeface="Verdana"/>
                <a:ea typeface="Verdana"/>
                <a:cs typeface="Verdana"/>
                <a:sym typeface="Verdana"/>
              </a:rPr>
              <a:t>]</a:t>
            </a:r>
            <a:br>
              <a:rPr lang="en" sz="1100">
                <a:latin typeface="Verdana"/>
                <a:ea typeface="Verdana"/>
                <a:cs typeface="Verdana"/>
                <a:sym typeface="Verdana"/>
              </a:rPr>
            </a:br>
            <a:r>
              <a:rPr lang="en" sz="1100">
                <a:latin typeface="Verdana"/>
                <a:ea typeface="Verdana"/>
                <a:cs typeface="Verdana"/>
                <a:sym typeface="Verdana"/>
              </a:rPr>
              <a:t>          completionHandler</a:t>
            </a:r>
            <a:r>
              <a:rPr lang="en" sz="1100">
                <a:solidFill>
                  <a:srgbClr val="002200"/>
                </a:solidFill>
                <a:latin typeface="Verdana"/>
                <a:ea typeface="Verdana"/>
                <a:cs typeface="Verdana"/>
                <a:sym typeface="Verdana"/>
              </a:rPr>
              <a:t>:^(</a:t>
            </a:r>
            <a:r>
              <a:rPr lang="en" sz="1100" u="sng">
                <a:solidFill>
                  <a:srgbClr val="400080"/>
                </a:solidFill>
                <a:latin typeface="Verdana"/>
                <a:ea typeface="Verdana"/>
                <a:cs typeface="Verdana"/>
                <a:sym typeface="Verdana"/>
                <a:hlinkClick r:id="rId14"/>
              </a:rPr>
              <a:t>NSData</a:t>
            </a:r>
            <a:r>
              <a:rPr lang="en" sz="1100">
                <a:latin typeface="Verdana"/>
                <a:ea typeface="Verdana"/>
                <a:cs typeface="Verdana"/>
                <a:sym typeface="Verdana"/>
              </a:rPr>
              <a:t> </a:t>
            </a:r>
            <a:r>
              <a:rPr lang="en" sz="1100">
                <a:solidFill>
                  <a:srgbClr val="002200"/>
                </a:solidFill>
                <a:latin typeface="Verdana"/>
                <a:ea typeface="Verdana"/>
                <a:cs typeface="Verdana"/>
                <a:sym typeface="Verdana"/>
              </a:rPr>
              <a:t>*</a:t>
            </a:r>
            <a:r>
              <a:rPr lang="en" sz="1100">
                <a:latin typeface="Verdana"/>
                <a:ea typeface="Verdana"/>
                <a:cs typeface="Verdana"/>
                <a:sym typeface="Verdana"/>
              </a:rPr>
              <a:t>data,</a:t>
            </a:r>
            <a:br>
              <a:rPr lang="en" sz="1100">
                <a:latin typeface="Verdana"/>
                <a:ea typeface="Verdana"/>
                <a:cs typeface="Verdana"/>
                <a:sym typeface="Verdana"/>
              </a:rPr>
            </a:br>
            <a:r>
              <a:rPr lang="en" sz="1100">
                <a:latin typeface="Verdana"/>
                <a:ea typeface="Verdana"/>
                <a:cs typeface="Verdana"/>
                <a:sym typeface="Verdana"/>
              </a:rPr>
              <a:t>                             </a:t>
            </a:r>
            <a:r>
              <a:rPr lang="en" sz="1100">
                <a:latin typeface="Verdana"/>
                <a:ea typeface="Verdana"/>
                <a:cs typeface="Verdana"/>
                <a:sym typeface="Verdana"/>
                <a:hlinkClick r:id="rId15"/>
              </a:rPr>
              <a:t> </a:t>
            </a:r>
            <a:r>
              <a:rPr lang="en" sz="1100" u="sng">
                <a:solidFill>
                  <a:srgbClr val="400080"/>
                </a:solidFill>
                <a:latin typeface="Verdana"/>
                <a:ea typeface="Verdana"/>
                <a:cs typeface="Verdana"/>
                <a:sym typeface="Verdana"/>
                <a:hlinkClick r:id="rId16"/>
              </a:rPr>
              <a:t>NSURLResponse</a:t>
            </a:r>
            <a:r>
              <a:rPr lang="en" sz="1100">
                <a:latin typeface="Verdana"/>
                <a:ea typeface="Verdana"/>
                <a:cs typeface="Verdana"/>
                <a:sym typeface="Verdana"/>
              </a:rPr>
              <a:t> </a:t>
            </a:r>
            <a:r>
              <a:rPr lang="en" sz="1100">
                <a:solidFill>
                  <a:srgbClr val="002200"/>
                </a:solidFill>
                <a:latin typeface="Verdana"/>
                <a:ea typeface="Verdana"/>
                <a:cs typeface="Verdana"/>
                <a:sym typeface="Verdana"/>
              </a:rPr>
              <a:t>*</a:t>
            </a:r>
            <a:r>
              <a:rPr lang="en" sz="1100">
                <a:latin typeface="Verdana"/>
                <a:ea typeface="Verdana"/>
                <a:cs typeface="Verdana"/>
                <a:sym typeface="Verdana"/>
              </a:rPr>
              <a:t>response,</a:t>
            </a:r>
            <a:br>
              <a:rPr lang="en" sz="1100">
                <a:latin typeface="Verdana"/>
                <a:ea typeface="Verdana"/>
                <a:cs typeface="Verdana"/>
                <a:sym typeface="Verdana"/>
              </a:rPr>
            </a:br>
            <a:r>
              <a:rPr lang="en" sz="1100">
                <a:latin typeface="Verdana"/>
                <a:ea typeface="Verdana"/>
                <a:cs typeface="Verdana"/>
                <a:sym typeface="Verdana"/>
              </a:rPr>
              <a:t>                             </a:t>
            </a:r>
            <a:r>
              <a:rPr lang="en" sz="1100">
                <a:latin typeface="Verdana"/>
                <a:ea typeface="Verdana"/>
                <a:cs typeface="Verdana"/>
                <a:sym typeface="Verdana"/>
                <a:hlinkClick r:id="rId17"/>
              </a:rPr>
              <a:t> </a:t>
            </a:r>
            <a:r>
              <a:rPr lang="en" sz="1100" u="sng">
                <a:solidFill>
                  <a:srgbClr val="400080"/>
                </a:solidFill>
                <a:latin typeface="Verdana"/>
                <a:ea typeface="Verdana"/>
                <a:cs typeface="Verdana"/>
                <a:sym typeface="Verdana"/>
                <a:hlinkClick r:id="rId18"/>
              </a:rPr>
              <a:t>NSError</a:t>
            </a:r>
            <a:r>
              <a:rPr lang="en" sz="1100">
                <a:latin typeface="Verdana"/>
                <a:ea typeface="Verdana"/>
                <a:cs typeface="Verdana"/>
                <a:sym typeface="Verdana"/>
              </a:rPr>
              <a:t> </a:t>
            </a:r>
            <a:r>
              <a:rPr lang="en" sz="1100">
                <a:solidFill>
                  <a:srgbClr val="002200"/>
                </a:solidFill>
                <a:latin typeface="Verdana"/>
                <a:ea typeface="Verdana"/>
                <a:cs typeface="Verdana"/>
                <a:sym typeface="Verdana"/>
              </a:rPr>
              <a:t>*</a:t>
            </a:r>
            <a:r>
              <a:rPr lang="en" sz="1100">
                <a:latin typeface="Verdana"/>
                <a:ea typeface="Verdana"/>
                <a:cs typeface="Verdana"/>
                <a:sym typeface="Verdana"/>
              </a:rPr>
              <a:t>error</a:t>
            </a:r>
            <a:r>
              <a:rPr lang="en" sz="1100">
                <a:solidFill>
                  <a:srgbClr val="002200"/>
                </a:solidFill>
                <a:latin typeface="Verdana"/>
                <a:ea typeface="Verdana"/>
                <a:cs typeface="Verdana"/>
                <a:sym typeface="Verdana"/>
              </a:rPr>
              <a:t>)</a:t>
            </a:r>
            <a:r>
              <a:rPr lang="en" sz="1100">
                <a:latin typeface="Verdana"/>
                <a:ea typeface="Verdana"/>
                <a:cs typeface="Verdana"/>
                <a:sym typeface="Verdana"/>
              </a:rPr>
              <a:t> </a:t>
            </a:r>
            <a:r>
              <a:rPr lang="en" sz="1100">
                <a:solidFill>
                  <a:srgbClr val="002200"/>
                </a:solidFill>
                <a:latin typeface="Verdana"/>
                <a:ea typeface="Verdana"/>
                <a:cs typeface="Verdana"/>
                <a:sym typeface="Verdana"/>
              </a:rPr>
              <a:t>{</a:t>
            </a:r>
            <a:br>
              <a:rPr lang="en" sz="1100">
                <a:latin typeface="Verdana"/>
                <a:ea typeface="Verdana"/>
                <a:cs typeface="Verdana"/>
                <a:sym typeface="Verdana"/>
              </a:rPr>
            </a:br>
            <a:r>
              <a:rPr lang="en" sz="1100">
                <a:latin typeface="Verdana"/>
                <a:ea typeface="Verdana"/>
                <a:cs typeface="Verdana"/>
                <a:sym typeface="Verdana"/>
              </a:rPr>
              <a:t>            </a:t>
            </a:r>
            <a:r>
              <a:rPr i="1" lang="en" sz="1100">
                <a:solidFill>
                  <a:srgbClr val="11740A"/>
                </a:solidFill>
                <a:latin typeface="Verdana"/>
                <a:ea typeface="Verdana"/>
                <a:cs typeface="Verdana"/>
                <a:sym typeface="Verdana"/>
              </a:rPr>
              <a:t>// handle response</a:t>
            </a:r>
            <a:br>
              <a:rPr lang="en" sz="1100">
                <a:latin typeface="Verdana"/>
                <a:ea typeface="Verdana"/>
                <a:cs typeface="Verdana"/>
                <a:sym typeface="Verdana"/>
              </a:rPr>
            </a:br>
            <a:r>
              <a:rPr lang="en" sz="1100">
                <a:latin typeface="Verdana"/>
                <a:ea typeface="Verdana"/>
                <a:cs typeface="Verdana"/>
                <a:sym typeface="Verdana"/>
              </a:rPr>
              <a:t> </a:t>
            </a:r>
            <a:br>
              <a:rPr lang="en" sz="1100">
                <a:latin typeface="Verdana"/>
                <a:ea typeface="Verdana"/>
                <a:cs typeface="Verdana"/>
                <a:sym typeface="Verdana"/>
              </a:rPr>
            </a:br>
            <a:r>
              <a:rPr lang="en" sz="1100">
                <a:latin typeface="Verdana"/>
                <a:ea typeface="Verdana"/>
                <a:cs typeface="Verdana"/>
                <a:sym typeface="Verdana"/>
              </a:rPr>
              <a:t>  </a:t>
            </a:r>
            <a:r>
              <a:rPr lang="en" sz="1100">
                <a:solidFill>
                  <a:srgbClr val="002200"/>
                </a:solidFill>
                <a:latin typeface="Verdana"/>
                <a:ea typeface="Verdana"/>
                <a:cs typeface="Verdana"/>
                <a:sym typeface="Verdana"/>
              </a:rPr>
              <a:t>}]</a:t>
            </a:r>
            <a:r>
              <a:rPr lang="en" sz="1100">
                <a:latin typeface="Verdana"/>
                <a:ea typeface="Verdana"/>
                <a:cs typeface="Verdana"/>
                <a:sym typeface="Verdana"/>
              </a:rPr>
              <a:t> resume</a:t>
            </a:r>
            <a:r>
              <a:rPr lang="en" sz="1100">
                <a:solidFill>
                  <a:srgbClr val="002200"/>
                </a:solidFill>
                <a:latin typeface="Verdana"/>
                <a:ea typeface="Verdana"/>
                <a:cs typeface="Verdana"/>
                <a:sym typeface="Verdana"/>
              </a:rPr>
              <a:t>]</a:t>
            </a:r>
            <a:r>
              <a:rPr lang="en" sz="1100">
                <a:latin typeface="Verdana"/>
                <a:ea typeface="Verdana"/>
                <a:cs typeface="Verdana"/>
                <a:sym typeface="Verdana"/>
              </a:rPr>
              <a: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