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4" r:id="rId1"/>
  </p:sldMasterIdLst>
  <p:notesMasterIdLst>
    <p:notesMasterId r:id="rId39"/>
  </p:notesMasterIdLst>
  <p:sldIdLst>
    <p:sldId id="256" r:id="rId2"/>
    <p:sldId id="257" r:id="rId3"/>
    <p:sldId id="258" r:id="rId4"/>
    <p:sldId id="260" r:id="rId5"/>
    <p:sldId id="261" r:id="rId6"/>
    <p:sldId id="262" r:id="rId7"/>
    <p:sldId id="263" r:id="rId8"/>
    <p:sldId id="264" r:id="rId9"/>
    <p:sldId id="259"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6" d="100"/>
          <a:sy n="116" d="100"/>
        </p:scale>
        <p:origin x="-512"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18985894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Shape 2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 name="Shape 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lgn="just" rtl="0">
              <a:lnSpc>
                <a:spcPct val="108000"/>
              </a:lnSpc>
              <a:spcBef>
                <a:spcPts val="0"/>
              </a:spcBef>
              <a:buNone/>
            </a:pPr>
            <a:r>
              <a:rPr lang="en" sz="1200">
                <a:solidFill>
                  <a:srgbClr val="454545"/>
                </a:solidFill>
              </a:rPr>
              <a:t>Every object has a </a:t>
            </a:r>
            <a:r>
              <a:rPr lang="en" sz="1200">
                <a:solidFill>
                  <a:srgbClr val="222222"/>
                </a:solidFill>
              </a:rPr>
              <a:t>RetainCount</a:t>
            </a:r>
            <a:r>
              <a:rPr lang="en" sz="1200">
                <a:solidFill>
                  <a:srgbClr val="454545"/>
                </a:solidFill>
              </a:rPr>
              <a:t> that goes up by one when the object gets a retain message. It goes down by one when the object gets a release message. When the </a:t>
            </a:r>
            <a:r>
              <a:rPr lang="en" sz="1200">
                <a:solidFill>
                  <a:srgbClr val="222222"/>
                </a:solidFill>
              </a:rPr>
              <a:t>RetainCount</a:t>
            </a:r>
            <a:r>
              <a:rPr lang="en" sz="1200">
                <a:solidFill>
                  <a:srgbClr val="454545"/>
                </a:solidFill>
              </a:rPr>
              <a:t> reaches 0, the object will call [self dealloc], thereby releasing the object's memory.</a:t>
            </a:r>
          </a:p>
          <a:p>
            <a:pPr lvl="0" algn="just" rtl="0">
              <a:lnSpc>
                <a:spcPct val="108000"/>
              </a:lnSpc>
              <a:spcBef>
                <a:spcPts val="0"/>
              </a:spcBef>
              <a:buNone/>
            </a:pPr>
            <a:r>
              <a:rPr lang="en" sz="1200">
                <a:solidFill>
                  <a:srgbClr val="454545"/>
                </a:solidFill>
              </a:rPr>
              <a:t>Autorelease pools provide a mechanism whereby you can send an object a “deferred” release message. This is useful in situations where you want to relinquish ownership of an object, but want to avoid the possibility of it being deallocated immediately (such as when you return an object from a method). Typically, you don’t need to create your own autorelease pools, but there are some situations in which either you must or it is beneficial to do so.</a:t>
            </a:r>
          </a:p>
          <a:p>
            <a:pPr lvl="0" algn="just" rtl="0">
              <a:lnSpc>
                <a:spcPct val="108000"/>
              </a:lnSpc>
              <a:spcBef>
                <a:spcPts val="0"/>
              </a:spcBef>
              <a:buNone/>
            </a:pPr>
            <a:endParaRPr sz="1200">
              <a:solidFill>
                <a:srgbClr val="454545"/>
              </a:solidFill>
            </a:endParaRPr>
          </a:p>
          <a:p>
            <a:pPr lvl="0" algn="just" rtl="0">
              <a:lnSpc>
                <a:spcPct val="108000"/>
              </a:lnSpc>
              <a:spcBef>
                <a:spcPts val="0"/>
              </a:spcBef>
              <a:buNone/>
            </a:pPr>
            <a:r>
              <a:rPr lang="en" sz="1200">
                <a:solidFill>
                  <a:srgbClr val="454545"/>
                </a:solidFill>
              </a:rPr>
              <a:t>Autorelase: By sending an object an autorelease message, it is added to the local </a:t>
            </a:r>
            <a:r>
              <a:rPr lang="en" sz="1200">
                <a:solidFill>
                  <a:srgbClr val="222222"/>
                </a:solidFill>
              </a:rPr>
              <a:t>AutoReleasePool</a:t>
            </a:r>
            <a:r>
              <a:rPr lang="en" sz="1200">
                <a:solidFill>
                  <a:srgbClr val="454545"/>
                </a:solidFill>
              </a:rPr>
              <a:t>, and you no longer have to worry about it, because when the </a:t>
            </a:r>
            <a:r>
              <a:rPr lang="en" sz="1200">
                <a:solidFill>
                  <a:srgbClr val="222222"/>
                </a:solidFill>
              </a:rPr>
              <a:t>AutoReleasePool</a:t>
            </a:r>
            <a:r>
              <a:rPr lang="en" sz="1200">
                <a:solidFill>
                  <a:srgbClr val="454545"/>
                </a:solidFill>
              </a:rPr>
              <a:t> is destroyed (as happens in the course of event processing by the system) the object will receive a release message, its </a:t>
            </a:r>
            <a:r>
              <a:rPr lang="en" sz="1200">
                <a:solidFill>
                  <a:srgbClr val="222222"/>
                </a:solidFill>
              </a:rPr>
              <a:t>RetainCount</a:t>
            </a:r>
            <a:r>
              <a:rPr lang="en" sz="1200">
                <a:solidFill>
                  <a:srgbClr val="454545"/>
                </a:solidFill>
              </a:rPr>
              <a:t> will be decremented, and the </a:t>
            </a:r>
            <a:r>
              <a:rPr lang="en" sz="1200">
                <a:solidFill>
                  <a:srgbClr val="222222"/>
                </a:solidFill>
              </a:rPr>
              <a:t>GarbageCollection</a:t>
            </a:r>
            <a:r>
              <a:rPr lang="en" sz="1200">
                <a:solidFill>
                  <a:srgbClr val="454545"/>
                </a:solidFill>
              </a:rPr>
              <a:t> system will destroy the object if the </a:t>
            </a:r>
            <a:r>
              <a:rPr lang="en" sz="1200">
                <a:solidFill>
                  <a:srgbClr val="222222"/>
                </a:solidFill>
              </a:rPr>
              <a:t>RetainCount</a:t>
            </a:r>
            <a:r>
              <a:rPr lang="en" sz="1200">
                <a:solidFill>
                  <a:srgbClr val="454545"/>
                </a:solidFill>
              </a:rPr>
              <a:t> is zero.</a:t>
            </a:r>
          </a:p>
          <a:p>
            <a:pPr lvl="0" algn="just" rtl="0">
              <a:lnSpc>
                <a:spcPct val="108000"/>
              </a:lnSpc>
              <a:spcBef>
                <a:spcPts val="0"/>
              </a:spcBef>
              <a:buClr>
                <a:schemeClr val="dk1"/>
              </a:buClr>
              <a:buSzPct val="91666"/>
              <a:buFont typeface="Arial"/>
              <a:buNone/>
            </a:pPr>
            <a:r>
              <a:rPr lang="en" sz="1200">
                <a:solidFill>
                  <a:srgbClr val="454545"/>
                </a:solidFill>
              </a:rPr>
              <a:t>Release: retain count is decremented at this point.</a:t>
            </a:r>
          </a:p>
          <a:p>
            <a:pPr lvl="0" algn="just" rtl="0">
              <a:lnSpc>
                <a:spcPct val="108000"/>
              </a:lnSpc>
              <a:spcBef>
                <a:spcPts val="0"/>
              </a:spcBef>
              <a:buClr>
                <a:schemeClr val="dk1"/>
              </a:buClr>
              <a:buSzPct val="91666"/>
              <a:buFont typeface="Arial"/>
              <a:buNone/>
            </a:pPr>
            <a:r>
              <a:rPr lang="en" sz="1200">
                <a:solidFill>
                  <a:srgbClr val="454545"/>
                </a:solidFill>
              </a:rPr>
              <a:t>If RetainingAndReleasing are not properly used then RetainCount for AnObject doesn’t reach 0. It doesn’t crash the application.</a:t>
            </a:r>
          </a:p>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ARC for Objective C makes memory management the job of the cmpiler. By enabling ARC with the new Apple LLVM compiler, you will never need to type retain or release again.</a:t>
            </a:r>
          </a:p>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STRONG IS BY DEFAULT</a:t>
            </a:r>
          </a:p>
          <a:p>
            <a:pPr rtl="0">
              <a:spcBef>
                <a:spcPts val="0"/>
              </a:spcBef>
              <a:buNone/>
            </a:pPr>
            <a:r>
              <a:rPr lang="en"/>
              <a:t>ATOMIC IS BY DEFAULT</a:t>
            </a:r>
          </a:p>
          <a:p>
            <a:pPr>
              <a:spcBef>
                <a:spcPts val="0"/>
              </a:spcBef>
              <a:buNone/>
            </a:pPr>
            <a:r>
              <a:rPr lang="en"/>
              <a:t>READWRITE IS BY DEAFULT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1" name="Shape 1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0" name="Shape 1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3" name="Shape 2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0" name="Shape 2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0" name="Shape 2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39" name="Shape 2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5" name="Shape 2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3" name="Shape 2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Object-oriented</a:t>
            </a:r>
          </a:p>
          <a:p>
            <a:pPr rtl="0">
              <a:spcBef>
                <a:spcPts val="0"/>
              </a:spcBef>
              <a:buNone/>
            </a:pPr>
            <a:endParaRPr/>
          </a:p>
          <a:p>
            <a:pPr rtl="0">
              <a:spcBef>
                <a:spcPts val="0"/>
              </a:spcBef>
              <a:buNone/>
            </a:pPr>
            <a:r>
              <a:rPr lang="en">
                <a:solidFill>
                  <a:schemeClr val="dk1"/>
                </a:solidFill>
              </a:rPr>
              <a:t>In Xcode, not everything has to be contained in one single file; instead, you can use code contained in separate files. </a:t>
            </a:r>
          </a:p>
          <a:p>
            <a:pPr lvl="0" rtl="0">
              <a:spcBef>
                <a:spcPts val="600"/>
              </a:spcBef>
              <a:buClr>
                <a:schemeClr val="dk1"/>
              </a:buClr>
              <a:buSzPct val="100000"/>
              <a:buFont typeface="Arial"/>
              <a:buNone/>
            </a:pPr>
            <a:r>
              <a:rPr lang="en">
                <a:solidFill>
                  <a:schemeClr val="dk1"/>
                </a:solidFill>
              </a:rPr>
              <a:t>import statements allow you to pick which features you require for your app to function. This helps to decrease the size of your code, the processing overhead required, and compile time.</a:t>
            </a:r>
          </a:p>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lgn="just" rtl="0">
              <a:lnSpc>
                <a:spcPct val="108000"/>
              </a:lnSpc>
              <a:spcBef>
                <a:spcPts val="0"/>
              </a:spcBef>
              <a:buClr>
                <a:schemeClr val="dk1"/>
              </a:buClr>
              <a:buSzPct val="91666"/>
              <a:buFont typeface="Arial"/>
              <a:buNone/>
            </a:pPr>
            <a:r>
              <a:rPr lang="en" sz="1200">
                <a:solidFill>
                  <a:srgbClr val="222222"/>
                </a:solidFill>
              </a:rPr>
              <a:t>Objective-C is a very dynamic language. Its dynamism frees a program from compile-time and link-time constraints and shifts much of the responsibility for symbol resolution to runtime, when the user is in control. Objective-C is more dynamic than other programming languages because its dynamism springs from three sources:</a:t>
            </a:r>
          </a:p>
          <a:p>
            <a:pPr marL="457200" lvl="0" indent="-228600" algn="just" rtl="0">
              <a:lnSpc>
                <a:spcPct val="108000"/>
              </a:lnSpc>
              <a:spcBef>
                <a:spcPts val="0"/>
              </a:spcBef>
              <a:buClr>
                <a:schemeClr val="dk1"/>
              </a:buClr>
              <a:buSzPct val="91666"/>
              <a:buFont typeface="Arial"/>
              <a:buNone/>
            </a:pPr>
            <a:r>
              <a:rPr lang="en" sz="1200">
                <a:solidFill>
                  <a:srgbClr val="222222"/>
                </a:solidFill>
              </a:rPr>
              <a:t>·</a:t>
            </a:r>
            <a:r>
              <a:rPr lang="en" sz="1200">
                <a:solidFill>
                  <a:srgbClr val="222222"/>
                </a:solidFill>
                <a:latin typeface="Times New Roman"/>
                <a:ea typeface="Times New Roman"/>
                <a:cs typeface="Times New Roman"/>
                <a:sym typeface="Times New Roman"/>
              </a:rPr>
              <a:t>         </a:t>
            </a:r>
            <a:r>
              <a:rPr lang="en" sz="1200">
                <a:solidFill>
                  <a:srgbClr val="222222"/>
                </a:solidFill>
              </a:rPr>
              <a:t>Dynamic typing—determining the class of an object at runtime</a:t>
            </a:r>
          </a:p>
          <a:p>
            <a:pPr marL="457200" lvl="0" indent="-228600" algn="just" rtl="0">
              <a:lnSpc>
                <a:spcPct val="108000"/>
              </a:lnSpc>
              <a:spcBef>
                <a:spcPts val="0"/>
              </a:spcBef>
              <a:buClr>
                <a:schemeClr val="dk1"/>
              </a:buClr>
              <a:buSzPct val="91666"/>
              <a:buFont typeface="Arial"/>
              <a:buNone/>
            </a:pPr>
            <a:r>
              <a:rPr lang="en" sz="1200">
                <a:solidFill>
                  <a:srgbClr val="222222"/>
                </a:solidFill>
              </a:rPr>
              <a:t>·</a:t>
            </a:r>
            <a:r>
              <a:rPr lang="en" sz="1200">
                <a:solidFill>
                  <a:srgbClr val="222222"/>
                </a:solidFill>
                <a:latin typeface="Times New Roman"/>
                <a:ea typeface="Times New Roman"/>
                <a:cs typeface="Times New Roman"/>
                <a:sym typeface="Times New Roman"/>
              </a:rPr>
              <a:t>         </a:t>
            </a:r>
            <a:r>
              <a:rPr lang="en" sz="1200">
                <a:solidFill>
                  <a:srgbClr val="222222"/>
                </a:solidFill>
              </a:rPr>
              <a:t>Dynamic binding—determining the method to invoke at runtime</a:t>
            </a:r>
          </a:p>
          <a:p>
            <a:pPr marL="457200" lvl="0" indent="-228600" algn="just" rtl="0">
              <a:lnSpc>
                <a:spcPct val="108000"/>
              </a:lnSpc>
              <a:spcBef>
                <a:spcPts val="0"/>
              </a:spcBef>
              <a:buClr>
                <a:schemeClr val="dk1"/>
              </a:buClr>
              <a:buSzPct val="91666"/>
              <a:buFont typeface="Arial"/>
              <a:buNone/>
            </a:pPr>
            <a:r>
              <a:rPr lang="en" sz="1200">
                <a:solidFill>
                  <a:srgbClr val="222222"/>
                </a:solidFill>
              </a:rPr>
              <a:t>·</a:t>
            </a:r>
            <a:r>
              <a:rPr lang="en" sz="1200">
                <a:solidFill>
                  <a:srgbClr val="222222"/>
                </a:solidFill>
                <a:latin typeface="Times New Roman"/>
                <a:ea typeface="Times New Roman"/>
                <a:cs typeface="Times New Roman"/>
                <a:sym typeface="Times New Roman"/>
              </a:rPr>
              <a:t>         </a:t>
            </a:r>
            <a:r>
              <a:rPr lang="en" sz="1200">
                <a:solidFill>
                  <a:srgbClr val="222222"/>
                </a:solidFill>
              </a:rPr>
              <a:t>Dynamic loading—adding new modules to a program at runtime</a:t>
            </a:r>
          </a:p>
          <a:p>
            <a:pPr lvl="0" algn="just" rtl="0">
              <a:lnSpc>
                <a:spcPct val="108000"/>
              </a:lnSpc>
              <a:spcBef>
                <a:spcPts val="0"/>
              </a:spcBef>
              <a:buClr>
                <a:schemeClr val="dk1"/>
              </a:buClr>
              <a:buFont typeface="Arial"/>
              <a:buNone/>
            </a:pPr>
            <a:endParaRPr sz="1200">
              <a:solidFill>
                <a:srgbClr val="222222"/>
              </a:solidFill>
            </a:endParaRPr>
          </a:p>
          <a:p>
            <a:pPr rtl="0">
              <a:spcBef>
                <a:spcPts val="0"/>
              </a:spcBef>
              <a:buNone/>
            </a:pPr>
            <a:endParaRPr/>
          </a:p>
          <a:p>
            <a:pPr rtl="0">
              <a:spcBef>
                <a:spcPts val="0"/>
              </a:spcBef>
              <a:buNone/>
            </a:pPr>
            <a:r>
              <a:rPr lang="en"/>
              <a:t>diff bw nsinteger and int</a:t>
            </a:r>
          </a:p>
          <a:p>
            <a:pPr>
              <a:spcBef>
                <a:spcPts val="0"/>
              </a:spcBef>
              <a:buNone/>
            </a:pPr>
            <a:r>
              <a:rPr lang="en"/>
              <a:t>wrappers around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1583342"/>
            <a:ext cx="7772400" cy="1159856"/>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9" name="Shape 9"/>
          <p:cNvSpPr txBox="1">
            <a:spLocks noGrp="1"/>
          </p:cNvSpPr>
          <p:nvPr>
            <p:ph type="subTitle" idx="1"/>
          </p:nvPr>
        </p:nvSpPr>
        <p:spPr>
          <a:xfrm>
            <a:off x="685800" y="2840053"/>
            <a:ext cx="7772400" cy="784737"/>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4406309"/>
            <a:ext cx="8229600" cy="519520"/>
          </a:xfrm>
          <a:prstGeom prst="rect">
            <a:avLst/>
          </a:prstGeom>
        </p:spPr>
        <p:txBody>
          <a:bodyPr lIns="91425" tIns="91425" rIns="91425" bIns="91425" anchor="t" anchorCtr="0"/>
          <a:lstStyle>
            <a:lvl1pPr algn="ctr">
              <a:spcBef>
                <a:spcPts val="360"/>
              </a:spcBef>
              <a:buSzPct val="1000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a:spcBef>
                <a:spcPts val="0"/>
              </a:spcBef>
              <a:buClr>
                <a:schemeClr val="dk1"/>
              </a:buClr>
              <a:buSzPct val="100000"/>
              <a:buNone/>
              <a:defRPr sz="36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8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apple.com/library/ios/documentation/UIKit/Reference/UINavigationController_Class/Reference/Reference.html%23//apple_ref/occ/instm/UINavigationController/pushViewController:animated:" TargetMode="External"/><Relationship Id="rId4" Type="http://schemas.openxmlformats.org/officeDocument/2006/relationships/hyperlink" Target="https://developer.apple.com/library/ios/documentation/UIKit/Reference/UINavigationController_Class/Reference/Reference.html%23//apple_ref/occ/instm/UINavigationController/popViewControllerAnimated:" TargetMode="External"/><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ww.opengroup.org/onlinepubs/009695399/functions/scanf.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85800" y="1583342"/>
            <a:ext cx="7772400" cy="1159856"/>
          </a:xfrm>
          <a:prstGeom prst="rect">
            <a:avLst/>
          </a:prstGeom>
        </p:spPr>
        <p:txBody>
          <a:bodyPr lIns="91425" tIns="91425" rIns="91425" bIns="91425" anchor="b" anchorCtr="0">
            <a:noAutofit/>
          </a:bodyPr>
          <a:lstStyle/>
          <a:p>
            <a:pPr>
              <a:spcBef>
                <a:spcPts val="0"/>
              </a:spcBef>
              <a:buNone/>
            </a:pPr>
            <a:r>
              <a:rPr lang="en"/>
              <a:t>Welcome</a:t>
            </a:r>
          </a:p>
        </p:txBody>
      </p:sp>
      <p:sp>
        <p:nvSpPr>
          <p:cNvPr id="24" name="Shape 24"/>
          <p:cNvSpPr txBox="1">
            <a:spLocks noGrp="1"/>
          </p:cNvSpPr>
          <p:nvPr>
            <p:ph type="subTitle" idx="1"/>
          </p:nvPr>
        </p:nvSpPr>
        <p:spPr>
          <a:xfrm>
            <a:off x="685800" y="2840053"/>
            <a:ext cx="7772400" cy="784737"/>
          </a:xfrm>
          <a:prstGeom prst="rect">
            <a:avLst/>
          </a:prstGeom>
        </p:spPr>
        <p:txBody>
          <a:bodyPr lIns="91425" tIns="91425" rIns="91425" bIns="91425" anchor="t" anchorCtr="0">
            <a:noAutofit/>
          </a:bodyPr>
          <a:lstStyle/>
          <a:p>
            <a:pPr rtl="0">
              <a:spcBef>
                <a:spcPts val="0"/>
              </a:spcBef>
              <a:buNone/>
            </a:pPr>
            <a:r>
              <a:rPr lang="en"/>
              <a:t>Boot Camp Day 2</a:t>
            </a:r>
          </a:p>
          <a:p>
            <a:pPr algn="l">
              <a:spcBef>
                <a:spcPts val="0"/>
              </a:spcBef>
              <a:buNone/>
            </a:pPr>
            <a:endParaRP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600"/>
              </a:spcBef>
              <a:buNone/>
            </a:pPr>
            <a:r>
              <a:rPr lang="en" sz="3000" b="0"/>
              <a:t>Big Hoopla - Memory Management !</a:t>
            </a:r>
          </a:p>
        </p:txBody>
      </p:sp>
      <p:sp>
        <p:nvSpPr>
          <p:cNvPr id="79" name="Shape 7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AutoNum type="arabicPeriod"/>
            </a:pPr>
            <a:r>
              <a:rPr lang="en"/>
              <a:t>NO Garbage Collection</a:t>
            </a:r>
          </a:p>
          <a:p>
            <a:pPr marL="457200" lvl="0" indent="-419100" rtl="0">
              <a:spcBef>
                <a:spcPts val="0"/>
              </a:spcBef>
              <a:buClr>
                <a:schemeClr val="dk1"/>
              </a:buClr>
              <a:buSzPct val="100000"/>
              <a:buFont typeface="Arial"/>
              <a:buAutoNum type="arabicPeriod"/>
            </a:pPr>
            <a:r>
              <a:rPr lang="en"/>
              <a:t>Retain and Release Cycle Algorithm</a:t>
            </a:r>
          </a:p>
          <a:p>
            <a:pPr marL="457200" lvl="0" indent="-419100" rtl="0">
              <a:spcBef>
                <a:spcPts val="0"/>
              </a:spcBef>
              <a:buClr>
                <a:schemeClr val="dk1"/>
              </a:buClr>
              <a:buSzPct val="100000"/>
              <a:buFont typeface="Arial"/>
              <a:buAutoNum type="arabicPeriod"/>
            </a:pPr>
            <a:r>
              <a:rPr lang="en"/>
              <a:t>Non ARC - Manual memory management</a:t>
            </a:r>
          </a:p>
          <a:p>
            <a:pPr marL="457200" lvl="0" indent="-419100" rtl="0">
              <a:spcBef>
                <a:spcPts val="0"/>
              </a:spcBef>
              <a:buClr>
                <a:schemeClr val="dk1"/>
              </a:buClr>
              <a:buSzPct val="100000"/>
              <a:buFont typeface="Arial"/>
              <a:buAutoNum type="arabicPeriod"/>
            </a:pPr>
            <a:r>
              <a:rPr lang="en"/>
              <a:t>ARC - Automated Reference Counting (iOS 5 onwards)</a:t>
            </a:r>
          </a:p>
          <a:p>
            <a:pPr marL="457200" lvl="0" indent="-419100" rtl="0">
              <a:spcBef>
                <a:spcPts val="0"/>
              </a:spcBef>
              <a:buClr>
                <a:schemeClr val="dk1"/>
              </a:buClr>
              <a:buSzPct val="100000"/>
              <a:buFont typeface="Arial"/>
              <a:buAutoNum type="arabicPeriod"/>
            </a:pPr>
            <a:r>
              <a:rPr lang="en"/>
              <a:t>Autorelease and AutoReleasePool</a:t>
            </a:r>
          </a:p>
          <a:p>
            <a:pPr marL="457200" lvl="0" indent="-419100" rtl="0">
              <a:spcBef>
                <a:spcPts val="0"/>
              </a:spcBef>
              <a:buClr>
                <a:schemeClr val="dk1"/>
              </a:buClr>
              <a:buSzPct val="100000"/>
              <a:buFont typeface="Arial"/>
              <a:buAutoNum type="arabicPeriod"/>
            </a:pPr>
            <a:r>
              <a:rPr lang="en"/>
              <a:t>Memory Leaks</a:t>
            </a:r>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Manual - Memory Referencing</a:t>
            </a:r>
          </a:p>
        </p:txBody>
      </p:sp>
      <p:pic>
        <p:nvPicPr>
          <p:cNvPr id="85" name="Shape 85"/>
          <p:cNvPicPr preferRelativeResize="0"/>
          <p:nvPr/>
        </p:nvPicPr>
        <p:blipFill>
          <a:blip r:embed="rId3">
            <a:alphaModFix/>
          </a:blip>
          <a:stretch>
            <a:fillRect/>
          </a:stretch>
        </p:blipFill>
        <p:spPr>
          <a:xfrm>
            <a:off x="1066800" y="1996124"/>
            <a:ext cx="6390841" cy="2944274"/>
          </a:xfrm>
          <a:prstGeom prst="rect">
            <a:avLst/>
          </a:prstGeom>
          <a:noFill/>
          <a:ln>
            <a:noFill/>
          </a:ln>
        </p:spPr>
      </p:pic>
      <p:sp>
        <p:nvSpPr>
          <p:cNvPr id="86" name="Shape 86"/>
          <p:cNvSpPr txBox="1"/>
          <p:nvPr/>
        </p:nvSpPr>
        <p:spPr>
          <a:xfrm>
            <a:off x="501575" y="995100"/>
            <a:ext cx="7521300" cy="516899"/>
          </a:xfrm>
          <a:prstGeom prst="rect">
            <a:avLst/>
          </a:prstGeom>
          <a:noFill/>
          <a:ln>
            <a:noFill/>
          </a:ln>
        </p:spPr>
        <p:txBody>
          <a:bodyPr lIns="91425" tIns="91425" rIns="91425" bIns="91425" anchor="t" anchorCtr="0">
            <a:noAutofit/>
          </a:bodyPr>
          <a:lstStyle/>
          <a:p>
            <a:pPr lvl="0" rtl="0">
              <a:spcBef>
                <a:spcPts val="0"/>
              </a:spcBef>
              <a:buClr>
                <a:schemeClr val="dk1"/>
              </a:buClr>
              <a:buSzPct val="61111"/>
              <a:buFont typeface="Arial"/>
              <a:buNone/>
            </a:pPr>
            <a:r>
              <a:rPr lang="en" sz="1800">
                <a:solidFill>
                  <a:schemeClr val="dk1"/>
                </a:solidFill>
              </a:rPr>
              <a:t>Retain - alloc, copy, new, mutablecopy - Increment Retain Count by 1</a:t>
            </a:r>
          </a:p>
          <a:p>
            <a:pPr lvl="0" rtl="0">
              <a:spcBef>
                <a:spcPts val="0"/>
              </a:spcBef>
              <a:buClr>
                <a:schemeClr val="dk1"/>
              </a:buClr>
              <a:buSzPct val="61111"/>
              <a:buFont typeface="Arial"/>
              <a:buNone/>
            </a:pPr>
            <a:r>
              <a:rPr lang="en" sz="1800">
                <a:solidFill>
                  <a:schemeClr val="dk1"/>
                </a:solidFill>
              </a:rPr>
              <a:t>Release - release, autorelease (deferred release) - Decrement Retain Count by 1</a:t>
            </a:r>
          </a:p>
          <a:p>
            <a:pPr>
              <a:spcBef>
                <a:spcPts val="0"/>
              </a:spcBef>
              <a:buNone/>
            </a:pPr>
            <a:endParaRPr sz="1800"/>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ARC</a:t>
            </a:r>
          </a:p>
        </p:txBody>
      </p:sp>
      <p:pic>
        <p:nvPicPr>
          <p:cNvPr id="92" name="Shape 92"/>
          <p:cNvPicPr preferRelativeResize="0"/>
          <p:nvPr/>
        </p:nvPicPr>
        <p:blipFill rotWithShape="1">
          <a:blip r:embed="rId3">
            <a:alphaModFix/>
          </a:blip>
          <a:srcRect t="24242"/>
          <a:stretch/>
        </p:blipFill>
        <p:spPr>
          <a:xfrm>
            <a:off x="1134825" y="1020525"/>
            <a:ext cx="5313599" cy="2475149"/>
          </a:xfrm>
          <a:prstGeom prst="rect">
            <a:avLst/>
          </a:prstGeom>
          <a:noFill/>
          <a:ln>
            <a:noFill/>
          </a:ln>
        </p:spPr>
      </p:pic>
      <p:sp>
        <p:nvSpPr>
          <p:cNvPr id="93" name="Shape 93"/>
          <p:cNvSpPr txBox="1"/>
          <p:nvPr/>
        </p:nvSpPr>
        <p:spPr>
          <a:xfrm>
            <a:off x="548525" y="3192200"/>
            <a:ext cx="7544400" cy="1510800"/>
          </a:xfrm>
          <a:prstGeom prst="rect">
            <a:avLst/>
          </a:prstGeom>
          <a:noFill/>
          <a:ln>
            <a:noFill/>
          </a:ln>
        </p:spPr>
        <p:txBody>
          <a:bodyPr lIns="91425" tIns="91425" rIns="91425" bIns="91425" anchor="t" anchorCtr="0">
            <a:noAutofit/>
          </a:bodyPr>
          <a:lstStyle/>
          <a:p>
            <a:pPr lvl="0" rtl="0">
              <a:spcBef>
                <a:spcPts val="0"/>
              </a:spcBef>
              <a:buNone/>
            </a:pPr>
            <a:r>
              <a:rPr lang="en" sz="1100">
                <a:solidFill>
                  <a:schemeClr val="dk1"/>
                </a:solidFill>
              </a:rPr>
              <a:t>T</a:t>
            </a:r>
            <a:r>
              <a:rPr lang="en" sz="1200">
                <a:solidFill>
                  <a:schemeClr val="dk1"/>
                </a:solidFill>
              </a:rPr>
              <a:t>his will dramatically simplify the development process, while reducing crashes and memory leaks. </a:t>
            </a:r>
          </a:p>
          <a:p>
            <a:pPr lvl="0" rtl="0">
              <a:spcBef>
                <a:spcPts val="0"/>
              </a:spcBef>
              <a:buNone/>
            </a:pPr>
            <a:endParaRPr sz="1200">
              <a:solidFill>
                <a:schemeClr val="dk1"/>
              </a:solidFill>
            </a:endParaRPr>
          </a:p>
          <a:p>
            <a:pPr lvl="0" rtl="0">
              <a:spcBef>
                <a:spcPts val="0"/>
              </a:spcBef>
              <a:buClr>
                <a:schemeClr val="dk1"/>
              </a:buClr>
              <a:buSzPct val="91666"/>
              <a:buFont typeface="Arial"/>
              <a:buNone/>
            </a:pPr>
            <a:r>
              <a:rPr lang="en" sz="1200">
                <a:solidFill>
                  <a:schemeClr val="dk1"/>
                </a:solidFill>
              </a:rPr>
              <a:t>The compiler has a complete understanding of your objects and releases each object the instant it is no longer used, so apps run as fast as ever, with predictable smooth performance.</a:t>
            </a:r>
          </a:p>
          <a:p>
            <a:pPr>
              <a:spcBef>
                <a:spcPts val="0"/>
              </a:spcBef>
              <a:buNone/>
            </a:pPr>
            <a:endParaRP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57200" y="-49171"/>
            <a:ext cx="8229600" cy="857400"/>
          </a:xfrm>
          <a:prstGeom prst="rect">
            <a:avLst/>
          </a:prstGeom>
        </p:spPr>
        <p:txBody>
          <a:bodyPr lIns="91425" tIns="91425" rIns="91425" bIns="91425" anchor="b" anchorCtr="0">
            <a:noAutofit/>
          </a:bodyPr>
          <a:lstStyle/>
          <a:p>
            <a:pPr>
              <a:spcBef>
                <a:spcPts val="0"/>
              </a:spcBef>
              <a:buNone/>
            </a:pPr>
            <a:r>
              <a:rPr lang="en"/>
              <a:t>ARC makes life easy!</a:t>
            </a:r>
          </a:p>
        </p:txBody>
      </p:sp>
      <p:pic>
        <p:nvPicPr>
          <p:cNvPr id="99" name="Shape 99"/>
          <p:cNvPicPr preferRelativeResize="0"/>
          <p:nvPr/>
        </p:nvPicPr>
        <p:blipFill>
          <a:blip r:embed="rId3">
            <a:alphaModFix/>
          </a:blip>
          <a:stretch>
            <a:fillRect/>
          </a:stretch>
        </p:blipFill>
        <p:spPr>
          <a:xfrm>
            <a:off x="457200" y="808225"/>
            <a:ext cx="6436174" cy="4303749"/>
          </a:xfrm>
          <a:prstGeom prst="rect">
            <a:avLst/>
          </a:prstGeom>
          <a:noFill/>
          <a:ln>
            <a:noFill/>
          </a:ln>
        </p:spPr>
      </p:pic>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Memory management in action!</a:t>
            </a:r>
          </a:p>
        </p:txBody>
      </p:sp>
      <p:sp>
        <p:nvSpPr>
          <p:cNvPr id="105" name="Shape 10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228600" rtl="0">
              <a:spcBef>
                <a:spcPts val="0"/>
              </a:spcBef>
              <a:buClr>
                <a:schemeClr val="dk1"/>
              </a:buClr>
              <a:buSzPct val="45833"/>
              <a:buFont typeface="Arial"/>
              <a:buNone/>
            </a:pPr>
            <a:r>
              <a:rPr lang="en" sz="2400">
                <a:solidFill>
                  <a:srgbClr val="000000"/>
                </a:solidFill>
                <a:latin typeface="Lato"/>
                <a:ea typeface="Lato"/>
                <a:cs typeface="Lato"/>
                <a:sym typeface="Lato"/>
              </a:rPr>
              <a:t>1. Property attributes: nonatomic, atomic (thread safety)</a:t>
            </a:r>
          </a:p>
          <a:p>
            <a:pPr marL="0" lvl="0" indent="0" rtl="0">
              <a:spcBef>
                <a:spcPts val="0"/>
              </a:spcBef>
              <a:buClr>
                <a:schemeClr val="dk1"/>
              </a:buClr>
              <a:buFont typeface="Arial"/>
              <a:buNone/>
            </a:pPr>
            <a:endParaRPr sz="2400">
              <a:solidFill>
                <a:srgbClr val="000000"/>
              </a:solidFill>
              <a:latin typeface="Lato"/>
              <a:ea typeface="Lato"/>
              <a:cs typeface="Lato"/>
              <a:sym typeface="Lato"/>
            </a:endParaRPr>
          </a:p>
          <a:p>
            <a:pPr marL="457200" indent="-228600" rtl="0">
              <a:spcBef>
                <a:spcPts val="0"/>
              </a:spcBef>
              <a:buNone/>
            </a:pPr>
            <a:r>
              <a:rPr lang="en" sz="2400">
                <a:solidFill>
                  <a:srgbClr val="000000"/>
                </a:solidFill>
                <a:latin typeface="Lato"/>
                <a:ea typeface="Lato"/>
                <a:cs typeface="Lato"/>
                <a:sym typeface="Lato"/>
              </a:rPr>
              <a:t>2. Memory access type: copy, retain(strong), assign (weak), readonly, readwrite</a:t>
            </a:r>
          </a:p>
          <a:p>
            <a:pPr marL="228600" lvl="0" indent="0" rtl="0">
              <a:spcBef>
                <a:spcPts val="0"/>
              </a:spcBef>
              <a:buNone/>
            </a:pPr>
            <a:endParaRPr sz="2400">
              <a:solidFill>
                <a:srgbClr val="000000"/>
              </a:solidFill>
              <a:latin typeface="Lato"/>
              <a:ea typeface="Lato"/>
              <a:cs typeface="Lato"/>
              <a:sym typeface="Lato"/>
            </a:endParaRPr>
          </a:p>
          <a:p>
            <a:pPr marL="457200" lvl="0" indent="-228600" rtl="0">
              <a:spcBef>
                <a:spcPts val="0"/>
              </a:spcBef>
              <a:buNone/>
            </a:pPr>
            <a:endParaRPr sz="2400">
              <a:solidFill>
                <a:srgbClr val="000000"/>
              </a:solidFill>
              <a:latin typeface="Lato"/>
              <a:ea typeface="Lato"/>
              <a:cs typeface="Lato"/>
              <a:sym typeface="Lato"/>
            </a:endParaRPr>
          </a:p>
          <a:p>
            <a:pPr marL="457200" indent="-228600" rtl="0">
              <a:spcBef>
                <a:spcPts val="0"/>
              </a:spcBef>
              <a:buNone/>
            </a:pPr>
            <a:r>
              <a:rPr lang="en" sz="2400" b="1">
                <a:solidFill>
                  <a:srgbClr val="000000"/>
                </a:solidFill>
                <a:latin typeface="Courier New"/>
                <a:ea typeface="Courier New"/>
                <a:cs typeface="Courier New"/>
                <a:sym typeface="Courier New"/>
              </a:rPr>
              <a:t>@property (strong, nonatomic) NSNumber *number;</a:t>
            </a:r>
          </a:p>
          <a:p>
            <a:pPr marL="0" lvl="0" indent="0" rtl="0">
              <a:spcBef>
                <a:spcPts val="0"/>
              </a:spcBef>
              <a:buNone/>
            </a:pPr>
            <a:endParaRPr sz="2400" b="1">
              <a:solidFill>
                <a:srgbClr val="000000"/>
              </a:solidFill>
              <a:latin typeface="Courier New"/>
              <a:ea typeface="Courier New"/>
              <a:cs typeface="Courier New"/>
              <a:sym typeface="Courier New"/>
            </a:endParaRPr>
          </a:p>
          <a:p>
            <a:pPr marL="457200" lvl="0" indent="-228600" rtl="0">
              <a:spcBef>
                <a:spcPts val="0"/>
              </a:spcBef>
              <a:buClr>
                <a:schemeClr val="dk1"/>
              </a:buClr>
              <a:buFont typeface="Arial"/>
              <a:buNone/>
            </a:pPr>
            <a:endParaRPr sz="2400">
              <a:solidFill>
                <a:srgbClr val="000000"/>
              </a:solidFill>
              <a:latin typeface="Lato"/>
              <a:ea typeface="Lato"/>
              <a:cs typeface="Lato"/>
              <a:sym typeface="Lato"/>
            </a:endParaRP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93175" y="-81771"/>
            <a:ext cx="8229600" cy="857400"/>
          </a:xfrm>
          <a:prstGeom prst="rect">
            <a:avLst/>
          </a:prstGeom>
        </p:spPr>
        <p:txBody>
          <a:bodyPr lIns="91425" tIns="91425" rIns="91425" bIns="91425" anchor="b" anchorCtr="0">
            <a:noAutofit/>
          </a:bodyPr>
          <a:lstStyle/>
          <a:p>
            <a:pPr>
              <a:spcBef>
                <a:spcPts val="0"/>
              </a:spcBef>
              <a:buNone/>
            </a:pPr>
            <a:r>
              <a:rPr lang="en"/>
              <a:t>ViewController LifeCycle</a:t>
            </a:r>
          </a:p>
        </p:txBody>
      </p:sp>
      <p:sp>
        <p:nvSpPr>
          <p:cNvPr id="111" name="Shape 111"/>
          <p:cNvSpPr txBox="1">
            <a:spLocks noGrp="1"/>
          </p:cNvSpPr>
          <p:nvPr>
            <p:ph type="body" idx="1"/>
          </p:nvPr>
        </p:nvSpPr>
        <p:spPr>
          <a:xfrm>
            <a:off x="574100" y="775625"/>
            <a:ext cx="8229600" cy="3725699"/>
          </a:xfrm>
          <a:prstGeom prst="rect">
            <a:avLst/>
          </a:prstGeom>
        </p:spPr>
        <p:txBody>
          <a:bodyPr lIns="91425" tIns="91425" rIns="91425" bIns="91425" anchor="t" anchorCtr="0">
            <a:noAutofit/>
          </a:bodyPr>
          <a:lstStyle/>
          <a:p>
            <a:pPr rtl="0">
              <a:spcBef>
                <a:spcPts val="0"/>
              </a:spcBef>
              <a:buNone/>
            </a:pPr>
            <a:r>
              <a:rPr lang="en"/>
              <a:t>loadView</a:t>
            </a:r>
          </a:p>
          <a:p>
            <a:pPr rtl="0">
              <a:spcBef>
                <a:spcPts val="0"/>
              </a:spcBef>
              <a:buNone/>
            </a:pPr>
            <a:r>
              <a:rPr lang="en"/>
              <a:t>ViewDidLoad</a:t>
            </a:r>
          </a:p>
          <a:p>
            <a:pPr rtl="0">
              <a:spcBef>
                <a:spcPts val="0"/>
              </a:spcBef>
              <a:buNone/>
            </a:pPr>
            <a:r>
              <a:rPr lang="en"/>
              <a:t>ViewWillAppear</a:t>
            </a:r>
          </a:p>
          <a:p>
            <a:pPr rtl="0">
              <a:spcBef>
                <a:spcPts val="0"/>
              </a:spcBef>
              <a:buNone/>
            </a:pPr>
            <a:r>
              <a:rPr lang="en"/>
              <a:t>ViewDidAppear</a:t>
            </a:r>
          </a:p>
          <a:p>
            <a:pPr rtl="0">
              <a:spcBef>
                <a:spcPts val="0"/>
              </a:spcBef>
              <a:buNone/>
            </a:pPr>
            <a:r>
              <a:rPr lang="en"/>
              <a:t>ViewWillDisappear</a:t>
            </a:r>
          </a:p>
          <a:p>
            <a:pPr rtl="0">
              <a:spcBef>
                <a:spcPts val="0"/>
              </a:spcBef>
              <a:buNone/>
            </a:pPr>
            <a:r>
              <a:rPr lang="en"/>
              <a:t>ViewDidDisappear</a:t>
            </a:r>
          </a:p>
          <a:p>
            <a:pPr>
              <a:spcBef>
                <a:spcPts val="0"/>
              </a:spcBef>
              <a:buNone/>
            </a:pPr>
            <a:r>
              <a:rPr lang="en"/>
              <a:t>ViewDidUnload</a:t>
            </a:r>
          </a:p>
        </p:txBody>
      </p:sp>
      <p:pic>
        <p:nvPicPr>
          <p:cNvPr id="112" name="Shape 112"/>
          <p:cNvPicPr preferRelativeResize="0"/>
          <p:nvPr/>
        </p:nvPicPr>
        <p:blipFill>
          <a:blip r:embed="rId3">
            <a:alphaModFix/>
          </a:blip>
          <a:stretch>
            <a:fillRect/>
          </a:stretch>
        </p:blipFill>
        <p:spPr>
          <a:xfrm>
            <a:off x="5022675" y="656425"/>
            <a:ext cx="3956775" cy="4269424"/>
          </a:xfrm>
          <a:prstGeom prst="rect">
            <a:avLst/>
          </a:prstGeom>
          <a:noFill/>
          <a:ln>
            <a:noFill/>
          </a:ln>
        </p:spPr>
      </p:pic>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b="0"/>
              <a:t>Hiercharchy of UIView </a:t>
            </a:r>
          </a:p>
        </p:txBody>
      </p:sp>
      <p:pic>
        <p:nvPicPr>
          <p:cNvPr id="118" name="Shape 118"/>
          <p:cNvPicPr preferRelativeResize="0"/>
          <p:nvPr/>
        </p:nvPicPr>
        <p:blipFill>
          <a:blip r:embed="rId3">
            <a:alphaModFix/>
          </a:blip>
          <a:stretch>
            <a:fillRect/>
          </a:stretch>
        </p:blipFill>
        <p:spPr>
          <a:xfrm>
            <a:off x="759800" y="1063375"/>
            <a:ext cx="3044574" cy="3899199"/>
          </a:xfrm>
          <a:prstGeom prst="rect">
            <a:avLst/>
          </a:prstGeom>
          <a:noFill/>
          <a:ln>
            <a:noFill/>
          </a:ln>
        </p:spPr>
      </p:pic>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600"/>
              </a:spcBef>
              <a:buNone/>
            </a:pPr>
            <a:r>
              <a:rPr lang="en" b="0"/>
              <a:t>UINavigation</a:t>
            </a:r>
          </a:p>
        </p:txBody>
      </p:sp>
      <p:sp>
        <p:nvSpPr>
          <p:cNvPr id="124" name="Shape 124"/>
          <p:cNvSpPr txBox="1">
            <a:spLocks noGrp="1"/>
          </p:cNvSpPr>
          <p:nvPr>
            <p:ph type="body" idx="1"/>
          </p:nvPr>
        </p:nvSpPr>
        <p:spPr>
          <a:xfrm>
            <a:off x="300100" y="1100950"/>
            <a:ext cx="2958000" cy="3725699"/>
          </a:xfrm>
          <a:prstGeom prst="rect">
            <a:avLst/>
          </a:prstGeom>
        </p:spPr>
        <p:txBody>
          <a:bodyPr lIns="91425" tIns="91425" rIns="91425" bIns="91425" anchor="t" anchorCtr="0">
            <a:noAutofit/>
          </a:bodyPr>
          <a:lstStyle/>
          <a:p>
            <a:pPr marL="457200" lvl="0" indent="-304800" rtl="0">
              <a:spcBef>
                <a:spcPts val="0"/>
              </a:spcBef>
              <a:buClr>
                <a:schemeClr val="dk1"/>
              </a:buClr>
              <a:buSzPct val="100000"/>
              <a:buFont typeface="Arial"/>
              <a:buAutoNum type="arabicPeriod"/>
            </a:pPr>
            <a:r>
              <a:rPr lang="en" sz="1200"/>
              <a:t>specialized view controller that manages the navigation of hierarchical content.</a:t>
            </a:r>
          </a:p>
          <a:p>
            <a:pPr marL="457200" lvl="0" indent="-304800" rtl="0">
              <a:spcBef>
                <a:spcPts val="0"/>
              </a:spcBef>
              <a:buClr>
                <a:schemeClr val="dk1"/>
              </a:buClr>
              <a:buSzPct val="100000"/>
              <a:buFont typeface="Arial"/>
              <a:buAutoNum type="arabicPeriod"/>
            </a:pPr>
            <a:r>
              <a:rPr lang="en" sz="1200"/>
              <a:t>A navigation controller object manages the currently displayed screens using the </a:t>
            </a:r>
            <a:r>
              <a:rPr lang="en" sz="1200" b="1"/>
              <a:t>navigation stack</a:t>
            </a:r>
            <a:r>
              <a:rPr lang="en" sz="1200"/>
              <a:t>, which is represented by an array of view controllers.</a:t>
            </a:r>
          </a:p>
          <a:p>
            <a:pPr marL="457200" lvl="0" indent="-304800" rtl="0">
              <a:spcBef>
                <a:spcPts val="0"/>
              </a:spcBef>
              <a:buClr>
                <a:schemeClr val="dk1"/>
              </a:buClr>
              <a:buSzPct val="100000"/>
              <a:buFont typeface="Arial"/>
              <a:buAutoNum type="arabicPeriod"/>
            </a:pPr>
            <a:r>
              <a:rPr lang="en" sz="1200"/>
              <a:t>The first view controller in the array corresponds to the root view controller. The last view controller in the array represents the view controller currently being displayed. </a:t>
            </a:r>
          </a:p>
          <a:p>
            <a:pPr marL="457200" lvl="0" indent="-304800">
              <a:spcBef>
                <a:spcPts val="0"/>
              </a:spcBef>
              <a:buClr>
                <a:schemeClr val="dk1"/>
              </a:buClr>
              <a:buSzPct val="100000"/>
              <a:buFont typeface="Arial"/>
              <a:buAutoNum type="arabicPeriod"/>
            </a:pPr>
            <a:r>
              <a:rPr lang="en" sz="1200"/>
              <a:t>API Methods : </a:t>
            </a:r>
            <a:r>
              <a:rPr lang="en" sz="1200" u="sng">
                <a:solidFill>
                  <a:schemeClr val="hlink"/>
                </a:solidFill>
                <a:hlinkClick r:id="rId3"/>
              </a:rPr>
              <a:t>pushViewController:animated:</a:t>
            </a:r>
            <a:r>
              <a:rPr lang="en" sz="1200"/>
              <a:t> and </a:t>
            </a:r>
            <a:r>
              <a:rPr lang="en" sz="1200" u="sng">
                <a:solidFill>
                  <a:schemeClr val="hlink"/>
                </a:solidFill>
                <a:hlinkClick r:id="rId4"/>
              </a:rPr>
              <a:t>popViewControllerAnimated:</a:t>
            </a:r>
          </a:p>
        </p:txBody>
      </p:sp>
      <p:pic>
        <p:nvPicPr>
          <p:cNvPr id="125" name="Shape 125"/>
          <p:cNvPicPr preferRelativeResize="0"/>
          <p:nvPr/>
        </p:nvPicPr>
        <p:blipFill>
          <a:blip r:embed="rId5">
            <a:alphaModFix/>
          </a:blip>
          <a:stretch>
            <a:fillRect/>
          </a:stretch>
        </p:blipFill>
        <p:spPr>
          <a:xfrm>
            <a:off x="3477000" y="1200150"/>
            <a:ext cx="5318973" cy="2868350"/>
          </a:xfrm>
          <a:prstGeom prst="rect">
            <a:avLst/>
          </a:prstGeom>
          <a:noFill/>
          <a:ln>
            <a:noFill/>
          </a:ln>
        </p:spPr>
      </p:pic>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Scene and Seque</a:t>
            </a:r>
          </a:p>
        </p:txBody>
      </p:sp>
      <p:pic>
        <p:nvPicPr>
          <p:cNvPr id="131" name="Shape 131"/>
          <p:cNvPicPr preferRelativeResize="0"/>
          <p:nvPr/>
        </p:nvPicPr>
        <p:blipFill>
          <a:blip r:embed="rId3">
            <a:alphaModFix/>
          </a:blip>
          <a:stretch>
            <a:fillRect/>
          </a:stretch>
        </p:blipFill>
        <p:spPr>
          <a:xfrm>
            <a:off x="457200" y="1148000"/>
            <a:ext cx="6150999" cy="3912024"/>
          </a:xfrm>
          <a:prstGeom prst="rect">
            <a:avLst/>
          </a:prstGeom>
          <a:noFill/>
          <a:ln>
            <a:noFill/>
          </a:ln>
        </p:spPr>
      </p:pic>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b="0"/>
              <a:t> UITabbar</a:t>
            </a:r>
          </a:p>
        </p:txBody>
      </p:sp>
      <p:sp>
        <p:nvSpPr>
          <p:cNvPr id="137" name="Shape 137"/>
          <p:cNvSpPr txBox="1">
            <a:spLocks noGrp="1"/>
          </p:cNvSpPr>
          <p:nvPr>
            <p:ph type="body" idx="1"/>
          </p:nvPr>
        </p:nvSpPr>
        <p:spPr>
          <a:xfrm>
            <a:off x="457200" y="1200150"/>
            <a:ext cx="5472000" cy="3725699"/>
          </a:xfrm>
          <a:prstGeom prst="rect">
            <a:avLst/>
          </a:prstGeom>
        </p:spPr>
        <p:txBody>
          <a:bodyPr lIns="91425" tIns="91425" rIns="91425" bIns="91425" anchor="t" anchorCtr="0">
            <a:noAutofit/>
          </a:bodyPr>
          <a:lstStyle/>
          <a:p>
            <a:pPr marL="457200" lvl="0" indent="-342900" rtl="0">
              <a:spcBef>
                <a:spcPts val="0"/>
              </a:spcBef>
              <a:buClr>
                <a:schemeClr val="dk1"/>
              </a:buClr>
              <a:buSzPct val="100000"/>
              <a:buFont typeface="Arial"/>
              <a:buAutoNum type="arabicPeriod"/>
            </a:pPr>
            <a:r>
              <a:rPr lang="en" sz="1800"/>
              <a:t>radio-style selection interface</a:t>
            </a:r>
          </a:p>
          <a:p>
            <a:pPr marL="457200" lvl="0" indent="-342900" rtl="0">
              <a:spcBef>
                <a:spcPts val="0"/>
              </a:spcBef>
              <a:buClr>
                <a:schemeClr val="dk1"/>
              </a:buClr>
              <a:buSzPct val="100000"/>
              <a:buFont typeface="Arial"/>
              <a:buAutoNum type="arabicPeriod"/>
            </a:pPr>
            <a:r>
              <a:rPr lang="en" sz="1800"/>
              <a:t>displays tabs at the bottom of the window for selecting between the different modes and for displaying the views for that mode.</a:t>
            </a:r>
          </a:p>
          <a:p>
            <a:pPr marL="457200" lvl="0" indent="-342900" rtl="0">
              <a:spcBef>
                <a:spcPts val="0"/>
              </a:spcBef>
              <a:buClr>
                <a:schemeClr val="dk1"/>
              </a:buClr>
              <a:buSzPct val="100000"/>
              <a:buFont typeface="Arial"/>
              <a:buAutoNum type="arabicPeriod"/>
            </a:pPr>
            <a:r>
              <a:rPr lang="en" sz="1800"/>
              <a:t>Each tab of a tab bar controller interface is associated with a custom view controller.</a:t>
            </a:r>
          </a:p>
          <a:p>
            <a:pPr marL="457200" lvl="0" indent="-342900" rtl="0">
              <a:spcBef>
                <a:spcPts val="0"/>
              </a:spcBef>
              <a:buClr>
                <a:schemeClr val="dk1"/>
              </a:buClr>
              <a:buSzPct val="100000"/>
              <a:buFont typeface="Arial"/>
              <a:buAutoNum type="arabicPeriod"/>
            </a:pPr>
            <a:r>
              <a:rPr lang="en" sz="1800"/>
              <a:t>When the user selects a specific tab, the tab bar controller displays the root view of the corresponding view controller, replacing any previous views. </a:t>
            </a:r>
          </a:p>
        </p:txBody>
      </p:sp>
      <p:pic>
        <p:nvPicPr>
          <p:cNvPr id="138" name="Shape 138"/>
          <p:cNvPicPr preferRelativeResize="0"/>
          <p:nvPr/>
        </p:nvPicPr>
        <p:blipFill>
          <a:blip r:embed="rId3">
            <a:alphaModFix/>
          </a:blip>
          <a:stretch>
            <a:fillRect/>
          </a:stretch>
        </p:blipFill>
        <p:spPr>
          <a:xfrm>
            <a:off x="6447375" y="986550"/>
            <a:ext cx="2276724" cy="4041175"/>
          </a:xfrm>
          <a:prstGeom prst="rect">
            <a:avLst/>
          </a:prstGeom>
          <a:noFill/>
          <a:ln>
            <a:noFill/>
          </a:ln>
        </p:spPr>
      </p:pic>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Goals for today</a:t>
            </a:r>
          </a:p>
        </p:txBody>
      </p:sp>
      <p:sp>
        <p:nvSpPr>
          <p:cNvPr id="30" name="Shape 3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81000" rtl="0">
              <a:spcBef>
                <a:spcPts val="0"/>
              </a:spcBef>
              <a:buClr>
                <a:schemeClr val="dk1"/>
              </a:buClr>
              <a:buSzPct val="100000"/>
              <a:buFont typeface="Arial"/>
              <a:buAutoNum type="arabicPeriod"/>
            </a:pPr>
            <a:r>
              <a:rPr lang="en" sz="2400"/>
              <a:t>Introduction to Objective C</a:t>
            </a:r>
          </a:p>
          <a:p>
            <a:pPr marL="457200" lvl="0" indent="-381000" rtl="0">
              <a:spcBef>
                <a:spcPts val="0"/>
              </a:spcBef>
              <a:buClr>
                <a:schemeClr val="dk1"/>
              </a:buClr>
              <a:buSzPct val="100000"/>
              <a:buFont typeface="Arial"/>
              <a:buAutoNum type="arabicPeriod"/>
            </a:pPr>
            <a:r>
              <a:rPr lang="en" sz="2400"/>
              <a:t>UINavigationBar with  UITabbar, Memory Management</a:t>
            </a:r>
          </a:p>
          <a:p>
            <a:pPr marL="914400" lvl="1" indent="-381000" rtl="0">
              <a:spcBef>
                <a:spcPts val="0"/>
              </a:spcBef>
              <a:buClr>
                <a:schemeClr val="dk1"/>
              </a:buClr>
              <a:buSzPct val="80000"/>
              <a:buFont typeface="Arial"/>
              <a:buAutoNum type="alphaLcPeriod"/>
            </a:pPr>
            <a:r>
              <a:rPr lang="en"/>
              <a:t>Demo: Tab bar Project </a:t>
            </a:r>
          </a:p>
          <a:p>
            <a:pPr marL="914400" lvl="1" indent="-381000">
              <a:spcBef>
                <a:spcPts val="0"/>
              </a:spcBef>
              <a:buClr>
                <a:schemeClr val="dk1"/>
              </a:buClr>
              <a:buSzPct val="80000"/>
              <a:buFont typeface="Arial"/>
              <a:buAutoNum type="alphaLcPeriod"/>
            </a:pPr>
            <a:r>
              <a:rPr lang="en"/>
              <a:t>Homework: to improve on that project. Add silver points. </a:t>
            </a:r>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Sample app using TabBar</a:t>
            </a:r>
          </a:p>
        </p:txBody>
      </p:sp>
      <p:sp>
        <p:nvSpPr>
          <p:cNvPr id="144" name="Shape 14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a:t>Enhance the learn alphabets app through tabs!</a:t>
            </a:r>
          </a:p>
          <a:p>
            <a:pPr>
              <a:spcBef>
                <a:spcPts val="0"/>
              </a:spcBef>
              <a:buNone/>
            </a:pPr>
            <a:endParaRPr/>
          </a:p>
        </p:txBody>
      </p:sp>
      <p:sp>
        <p:nvSpPr>
          <p:cNvPr id="145" name="Shape 145"/>
          <p:cNvSpPr/>
          <p:nvPr/>
        </p:nvSpPr>
        <p:spPr>
          <a:xfrm>
            <a:off x="1690525" y="2346950"/>
            <a:ext cx="7211699" cy="2086199"/>
          </a:xfrm>
          <a:prstGeom prst="wedgeEllipseCallout">
            <a:avLst>
              <a:gd name="adj1" fmla="val -20833"/>
              <a:gd name="adj2" fmla="val 62500"/>
            </a:avLst>
          </a:prstGeom>
          <a:solidFill>
            <a:srgbClr val="B4A7D6"/>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r>
              <a:rPr lang="en" sz="3000">
                <a:solidFill>
                  <a:schemeClr val="dk1"/>
                </a:solidFill>
              </a:rPr>
              <a:t>Be as creative as possible! You can add anything on tabs!</a:t>
            </a:r>
          </a:p>
        </p:txBody>
      </p:sp>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Shape 150"/>
          <p:cNvPicPr preferRelativeResize="0"/>
          <p:nvPr/>
        </p:nvPicPr>
        <p:blipFill>
          <a:blip r:embed="rId3">
            <a:alphaModFix/>
          </a:blip>
          <a:stretch>
            <a:fillRect/>
          </a:stretch>
        </p:blipFill>
        <p:spPr>
          <a:xfrm>
            <a:off x="674398" y="135899"/>
            <a:ext cx="7463473" cy="4970324"/>
          </a:xfrm>
          <a:prstGeom prst="rect">
            <a:avLst/>
          </a:prstGeom>
          <a:noFill/>
          <a:ln>
            <a:noFill/>
          </a:ln>
        </p:spPr>
      </p:pic>
      <p:cxnSp>
        <p:nvCxnSpPr>
          <p:cNvPr id="151" name="Shape 151"/>
          <p:cNvCxnSpPr/>
          <p:nvPr/>
        </p:nvCxnSpPr>
        <p:spPr>
          <a:xfrm rot="10800000" flipH="1">
            <a:off x="1789425" y="1726450"/>
            <a:ext cx="1762499" cy="1762499"/>
          </a:xfrm>
          <a:prstGeom prst="straightConnector1">
            <a:avLst/>
          </a:prstGeom>
          <a:noFill/>
          <a:ln w="19050" cap="flat">
            <a:solidFill>
              <a:srgbClr val="FF0000"/>
            </a:solidFill>
            <a:prstDash val="solid"/>
            <a:round/>
            <a:headEnd type="none" w="lg" len="lg"/>
            <a:tailEnd type="triangle" w="lg" len="lg"/>
          </a:ln>
        </p:spPr>
      </p:cxnSp>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Shape 156"/>
          <p:cNvPicPr preferRelativeResize="0"/>
          <p:nvPr/>
        </p:nvPicPr>
        <p:blipFill rotWithShape="1">
          <a:blip r:embed="rId3">
            <a:alphaModFix/>
          </a:blip>
          <a:srcRect l="13949" t="10768" r="27974" b="33811"/>
          <a:stretch/>
        </p:blipFill>
        <p:spPr>
          <a:xfrm>
            <a:off x="98950" y="1576950"/>
            <a:ext cx="4118375" cy="2850501"/>
          </a:xfrm>
          <a:prstGeom prst="rect">
            <a:avLst/>
          </a:prstGeom>
          <a:noFill/>
          <a:ln>
            <a:noFill/>
          </a:ln>
        </p:spPr>
      </p:pic>
      <p:pic>
        <p:nvPicPr>
          <p:cNvPr id="157" name="Shape 157"/>
          <p:cNvPicPr preferRelativeResize="0"/>
          <p:nvPr/>
        </p:nvPicPr>
        <p:blipFill>
          <a:blip r:embed="rId4">
            <a:alphaModFix/>
          </a:blip>
          <a:stretch>
            <a:fillRect/>
          </a:stretch>
        </p:blipFill>
        <p:spPr>
          <a:xfrm>
            <a:off x="4535650" y="1549525"/>
            <a:ext cx="4344950" cy="2787548"/>
          </a:xfrm>
          <a:prstGeom prst="rect">
            <a:avLst/>
          </a:prstGeom>
          <a:noFill/>
          <a:ln>
            <a:noFill/>
          </a:ln>
        </p:spPr>
      </p:pic>
      <p:sp>
        <p:nvSpPr>
          <p:cNvPr id="158" name="Shape 158"/>
          <p:cNvSpPr txBox="1">
            <a:spLocks noGrp="1"/>
          </p:cNvSpPr>
          <p:nvPr>
            <p:ph type="title"/>
          </p:nvPr>
        </p:nvSpPr>
        <p:spPr>
          <a:xfrm>
            <a:off x="259350" y="631478"/>
            <a:ext cx="8229600" cy="857400"/>
          </a:xfrm>
          <a:prstGeom prst="rect">
            <a:avLst/>
          </a:prstGeom>
        </p:spPr>
        <p:txBody>
          <a:bodyPr lIns="91425" tIns="91425" rIns="91425" bIns="91425" anchor="b" anchorCtr="0">
            <a:noAutofit/>
          </a:bodyPr>
          <a:lstStyle/>
          <a:p>
            <a:pPr lvl="0" rtl="0">
              <a:spcBef>
                <a:spcPts val="0"/>
              </a:spcBef>
              <a:buNone/>
            </a:pPr>
            <a:r>
              <a:rPr lang="en"/>
              <a:t>Add app name and check build settings</a:t>
            </a:r>
          </a:p>
        </p:txBody>
      </p:sp>
    </p:spTree>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457200" y="44103"/>
            <a:ext cx="8229600" cy="857400"/>
          </a:xfrm>
          <a:prstGeom prst="rect">
            <a:avLst/>
          </a:prstGeom>
        </p:spPr>
        <p:txBody>
          <a:bodyPr lIns="91425" tIns="91425" rIns="91425" bIns="91425" anchor="b" anchorCtr="0">
            <a:noAutofit/>
          </a:bodyPr>
          <a:lstStyle/>
          <a:p>
            <a:pPr>
              <a:spcBef>
                <a:spcPts val="0"/>
              </a:spcBef>
              <a:buNone/>
            </a:pPr>
            <a:r>
              <a:rPr lang="en"/>
              <a:t>Main.storyboard</a:t>
            </a:r>
          </a:p>
        </p:txBody>
      </p:sp>
      <p:pic>
        <p:nvPicPr>
          <p:cNvPr id="164" name="Shape 164"/>
          <p:cNvPicPr preferRelativeResize="0"/>
          <p:nvPr/>
        </p:nvPicPr>
        <p:blipFill>
          <a:blip r:embed="rId3">
            <a:alphaModFix/>
          </a:blip>
          <a:stretch>
            <a:fillRect/>
          </a:stretch>
        </p:blipFill>
        <p:spPr>
          <a:xfrm>
            <a:off x="640550" y="757575"/>
            <a:ext cx="6830424" cy="4269023"/>
          </a:xfrm>
          <a:prstGeom prst="rect">
            <a:avLst/>
          </a:prstGeom>
          <a:noFill/>
          <a:ln>
            <a:noFill/>
          </a:ln>
        </p:spPr>
      </p:pic>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endParaRPr/>
          </a:p>
        </p:txBody>
      </p:sp>
      <p:sp>
        <p:nvSpPr>
          <p:cNvPr id="170" name="Shape 17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endParaRPr/>
          </a:p>
        </p:txBody>
      </p:sp>
      <p:pic>
        <p:nvPicPr>
          <p:cNvPr id="171" name="Shape 171"/>
          <p:cNvPicPr preferRelativeResize="0"/>
          <p:nvPr/>
        </p:nvPicPr>
        <p:blipFill>
          <a:blip r:embed="rId3">
            <a:alphaModFix/>
          </a:blip>
          <a:stretch>
            <a:fillRect/>
          </a:stretch>
        </p:blipFill>
        <p:spPr>
          <a:xfrm>
            <a:off x="766125" y="-80475"/>
            <a:ext cx="8229599" cy="5143499"/>
          </a:xfrm>
          <a:prstGeom prst="rect">
            <a:avLst/>
          </a:prstGeom>
          <a:noFill/>
          <a:ln>
            <a:noFill/>
          </a:ln>
        </p:spPr>
      </p:pic>
      <p:cxnSp>
        <p:nvCxnSpPr>
          <p:cNvPr id="172" name="Shape 172"/>
          <p:cNvCxnSpPr/>
          <p:nvPr/>
        </p:nvCxnSpPr>
        <p:spPr>
          <a:xfrm rot="10800000">
            <a:off x="6771000" y="3327200"/>
            <a:ext cx="1106099" cy="899099"/>
          </a:xfrm>
          <a:prstGeom prst="straightConnector1">
            <a:avLst/>
          </a:prstGeom>
          <a:noFill/>
          <a:ln w="19050" cap="flat">
            <a:solidFill>
              <a:srgbClr val="FF0000"/>
            </a:solidFill>
            <a:prstDash val="solid"/>
            <a:round/>
            <a:headEnd type="none" w="lg" len="lg"/>
            <a:tailEnd type="triangle" w="lg" len="lg"/>
          </a:ln>
        </p:spPr>
      </p:cxnSp>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Shape 177"/>
          <p:cNvPicPr preferRelativeResize="0"/>
          <p:nvPr/>
        </p:nvPicPr>
        <p:blipFill>
          <a:blip r:embed="rId3">
            <a:alphaModFix/>
          </a:blip>
          <a:stretch>
            <a:fillRect/>
          </a:stretch>
        </p:blipFill>
        <p:spPr>
          <a:xfrm>
            <a:off x="758925" y="76200"/>
            <a:ext cx="8229599" cy="5143499"/>
          </a:xfrm>
          <a:prstGeom prst="rect">
            <a:avLst/>
          </a:prstGeom>
          <a:noFill/>
          <a:ln>
            <a:noFill/>
          </a:ln>
        </p:spPr>
      </p:pic>
      <p:cxnSp>
        <p:nvCxnSpPr>
          <p:cNvPr id="178" name="Shape 178"/>
          <p:cNvCxnSpPr/>
          <p:nvPr/>
        </p:nvCxnSpPr>
        <p:spPr>
          <a:xfrm>
            <a:off x="4532025" y="3120275"/>
            <a:ext cx="1537800" cy="350699"/>
          </a:xfrm>
          <a:prstGeom prst="straightConnector1">
            <a:avLst/>
          </a:prstGeom>
          <a:noFill/>
          <a:ln w="19050" cap="flat">
            <a:solidFill>
              <a:srgbClr val="FF0000"/>
            </a:solidFill>
            <a:prstDash val="solid"/>
            <a:round/>
            <a:headEnd type="none" w="lg" len="lg"/>
            <a:tailEnd type="triangle" w="lg" len="lg"/>
          </a:ln>
        </p:spPr>
      </p:cxnSp>
      <p:sp>
        <p:nvSpPr>
          <p:cNvPr id="179" name="Shape 179"/>
          <p:cNvSpPr/>
          <p:nvPr/>
        </p:nvSpPr>
        <p:spPr>
          <a:xfrm>
            <a:off x="1501675" y="3075325"/>
            <a:ext cx="1699500" cy="1070100"/>
          </a:xfrm>
          <a:prstGeom prst="wedgeRoundRectCallout">
            <a:avLst>
              <a:gd name="adj1" fmla="val 146827"/>
              <a:gd name="adj2" fmla="val -37396"/>
              <a:gd name="adj3" fmla="val 0"/>
            </a:avLst>
          </a:prstGeom>
          <a:solidFill>
            <a:srgbClr val="CFE2F3"/>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r>
              <a:rPr lang="en"/>
              <a:t>Ctrl+click from tab bar controller to new view controller</a:t>
            </a:r>
          </a:p>
        </p:txBody>
      </p:sp>
      <p:sp>
        <p:nvSpPr>
          <p:cNvPr id="180" name="Shape 180"/>
          <p:cNvSpPr/>
          <p:nvPr/>
        </p:nvSpPr>
        <p:spPr>
          <a:xfrm>
            <a:off x="5948525" y="3767700"/>
            <a:ext cx="845400" cy="117000"/>
          </a:xfrm>
          <a:prstGeom prst="flowChartConnector">
            <a:avLst/>
          </a:prstGeom>
          <a:noFill/>
          <a:ln w="19050" cap="flat">
            <a:solidFill>
              <a:srgbClr val="FF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xmlns:p14="http://schemas.microsoft.com/office/powerpoint/2010/mai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457200" y="3"/>
            <a:ext cx="8229600" cy="857400"/>
          </a:xfrm>
          <a:prstGeom prst="rect">
            <a:avLst/>
          </a:prstGeom>
        </p:spPr>
        <p:txBody>
          <a:bodyPr lIns="91425" tIns="91425" rIns="91425" bIns="91425" anchor="b" anchorCtr="0">
            <a:noAutofit/>
          </a:bodyPr>
          <a:lstStyle/>
          <a:p>
            <a:pPr>
              <a:spcBef>
                <a:spcPts val="0"/>
              </a:spcBef>
              <a:buNone/>
            </a:pPr>
            <a:r>
              <a:rPr lang="en"/>
              <a:t>Try changing tab name!</a:t>
            </a:r>
          </a:p>
        </p:txBody>
      </p:sp>
      <p:pic>
        <p:nvPicPr>
          <p:cNvPr id="186" name="Shape 186"/>
          <p:cNvPicPr preferRelativeResize="0"/>
          <p:nvPr/>
        </p:nvPicPr>
        <p:blipFill rotWithShape="1">
          <a:blip r:embed="rId3">
            <a:alphaModFix/>
          </a:blip>
          <a:srcRect l="13614" b="16506"/>
          <a:stretch/>
        </p:blipFill>
        <p:spPr>
          <a:xfrm>
            <a:off x="800300" y="857399"/>
            <a:ext cx="7109174" cy="4046549"/>
          </a:xfrm>
          <a:prstGeom prst="rect">
            <a:avLst/>
          </a:prstGeom>
          <a:noFill/>
          <a:ln>
            <a:noFill/>
          </a:ln>
        </p:spPr>
      </p:pic>
      <p:cxnSp>
        <p:nvCxnSpPr>
          <p:cNvPr id="187" name="Shape 187"/>
          <p:cNvCxnSpPr/>
          <p:nvPr/>
        </p:nvCxnSpPr>
        <p:spPr>
          <a:xfrm>
            <a:off x="4586000" y="2517800"/>
            <a:ext cx="845400" cy="458699"/>
          </a:xfrm>
          <a:prstGeom prst="straightConnector1">
            <a:avLst/>
          </a:prstGeom>
          <a:noFill/>
          <a:ln w="19050" cap="flat">
            <a:solidFill>
              <a:srgbClr val="FF0000"/>
            </a:solidFill>
            <a:prstDash val="solid"/>
            <a:round/>
            <a:headEnd type="none" w="lg" len="lg"/>
            <a:tailEnd type="triangle" w="lg" len="lg"/>
          </a:ln>
        </p:spPr>
      </p:cxnSp>
    </p:spTree>
  </p:cSld>
  <p:clrMapOvr>
    <a:masterClrMapping/>
  </p:clrMapOvr>
  <p:transition xmlns:p14="http://schemas.microsoft.com/office/powerpoint/2010/mai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Shape 192"/>
          <p:cNvPicPr preferRelativeResize="0"/>
          <p:nvPr/>
        </p:nvPicPr>
        <p:blipFill>
          <a:blip r:embed="rId3">
            <a:alphaModFix/>
          </a:blip>
          <a:stretch>
            <a:fillRect/>
          </a:stretch>
        </p:blipFill>
        <p:spPr>
          <a:xfrm>
            <a:off x="830300" y="205975"/>
            <a:ext cx="3429000" cy="4927699"/>
          </a:xfrm>
          <a:prstGeom prst="rect">
            <a:avLst/>
          </a:prstGeom>
          <a:noFill/>
          <a:ln>
            <a:noFill/>
          </a:ln>
        </p:spPr>
      </p:pic>
      <p:pic>
        <p:nvPicPr>
          <p:cNvPr id="193" name="Shape 193"/>
          <p:cNvPicPr preferRelativeResize="0"/>
          <p:nvPr/>
        </p:nvPicPr>
        <p:blipFill>
          <a:blip r:embed="rId4">
            <a:alphaModFix/>
          </a:blip>
          <a:stretch>
            <a:fillRect/>
          </a:stretch>
        </p:blipFill>
        <p:spPr>
          <a:xfrm>
            <a:off x="5209475" y="205975"/>
            <a:ext cx="3429000" cy="4927699"/>
          </a:xfrm>
          <a:prstGeom prst="rect">
            <a:avLst/>
          </a:prstGeom>
          <a:noFill/>
          <a:ln>
            <a:noFill/>
          </a:ln>
        </p:spPr>
      </p:pic>
      <p:sp>
        <p:nvSpPr>
          <p:cNvPr id="194" name="Shape 19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How it looks now!</a:t>
            </a:r>
          </a:p>
        </p:txBody>
      </p:sp>
    </p:spTree>
  </p:cSld>
  <p:clrMapOvr>
    <a:masterClrMapping/>
  </p:clrMapOvr>
  <p:transition xmlns:p14="http://schemas.microsoft.com/office/powerpoint/2010/mai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Lets use previous knowledge!</a:t>
            </a:r>
          </a:p>
        </p:txBody>
      </p:sp>
      <p:sp>
        <p:nvSpPr>
          <p:cNvPr id="200" name="Shape 200"/>
          <p:cNvSpPr txBox="1">
            <a:spLocks noGrp="1"/>
          </p:cNvSpPr>
          <p:nvPr>
            <p:ph type="body" idx="1"/>
          </p:nvPr>
        </p:nvSpPr>
        <p:spPr>
          <a:xfrm>
            <a:off x="457200" y="1200150"/>
            <a:ext cx="8229600" cy="3125100"/>
          </a:xfrm>
          <a:prstGeom prst="rect">
            <a:avLst/>
          </a:prstGeom>
        </p:spPr>
        <p:txBody>
          <a:bodyPr lIns="91425" tIns="91425" rIns="91425" bIns="91425" anchor="t" anchorCtr="0">
            <a:noAutofit/>
          </a:bodyPr>
          <a:lstStyle/>
          <a:p>
            <a:pPr rtl="0">
              <a:spcBef>
                <a:spcPts val="0"/>
              </a:spcBef>
              <a:buNone/>
            </a:pPr>
            <a:r>
              <a:rPr lang="en"/>
              <a:t>- Add image views!</a:t>
            </a:r>
          </a:p>
          <a:p>
            <a:pPr rtl="0">
              <a:spcBef>
                <a:spcPts val="0"/>
              </a:spcBef>
              <a:buNone/>
            </a:pPr>
            <a:r>
              <a:rPr lang="en"/>
              <a:t>- Add images</a:t>
            </a:r>
          </a:p>
          <a:p>
            <a:pPr rtl="0">
              <a:spcBef>
                <a:spcPts val="0"/>
              </a:spcBef>
              <a:buNone/>
            </a:pPr>
            <a:endParaRPr/>
          </a:p>
          <a:p>
            <a:pPr rtl="0">
              <a:spcBef>
                <a:spcPts val="0"/>
              </a:spcBef>
              <a:buNone/>
            </a:pPr>
            <a:r>
              <a:rPr lang="en"/>
              <a:t>Launch the app!</a:t>
            </a:r>
          </a:p>
          <a:p>
            <a:pPr rtl="0">
              <a:spcBef>
                <a:spcPts val="0"/>
              </a:spcBef>
              <a:buNone/>
            </a:pPr>
            <a:endParaRPr/>
          </a:p>
          <a:p>
            <a:pPr rtl="0">
              <a:spcBef>
                <a:spcPts val="0"/>
              </a:spcBef>
              <a:buNone/>
            </a:pPr>
            <a:endParaRPr/>
          </a:p>
          <a:p>
            <a:pPr rtl="0">
              <a:spcBef>
                <a:spcPts val="0"/>
              </a:spcBef>
              <a:buNone/>
            </a:pPr>
            <a:r>
              <a:rPr lang="en" sz="1200"/>
              <a:t>p.s.: please see previous Lesson 1 on how to add image views and images to those</a:t>
            </a:r>
          </a:p>
          <a:p>
            <a:pPr>
              <a:spcBef>
                <a:spcPts val="0"/>
              </a:spcBef>
              <a:buNone/>
            </a:pPr>
            <a:endParaRPr/>
          </a:p>
        </p:txBody>
      </p:sp>
    </p:spTree>
  </p:cSld>
  <p:clrMapOvr>
    <a:masterClrMapping/>
  </p:clrMapOvr>
  <p:transition xmlns:p14="http://schemas.microsoft.com/office/powerpoint/2010/mai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endParaRPr/>
          </a:p>
        </p:txBody>
      </p:sp>
      <p:sp>
        <p:nvSpPr>
          <p:cNvPr id="206" name="Shape 20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endParaRPr/>
          </a:p>
        </p:txBody>
      </p:sp>
      <p:pic>
        <p:nvPicPr>
          <p:cNvPr id="207" name="Shape 207"/>
          <p:cNvPicPr preferRelativeResize="0"/>
          <p:nvPr/>
        </p:nvPicPr>
        <p:blipFill>
          <a:blip r:embed="rId3">
            <a:alphaModFix/>
          </a:blip>
          <a:stretch>
            <a:fillRect/>
          </a:stretch>
        </p:blipFill>
        <p:spPr>
          <a:xfrm>
            <a:off x="513862" y="35412"/>
            <a:ext cx="8116276" cy="5072676"/>
          </a:xfrm>
          <a:prstGeom prst="rect">
            <a:avLst/>
          </a:prstGeom>
          <a:noFill/>
          <a:ln>
            <a:noFill/>
          </a:ln>
        </p:spPr>
      </p:pic>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a:spcBef>
                <a:spcPts val="0"/>
              </a:spcBef>
              <a:buNone/>
            </a:pPr>
            <a:r>
              <a:rPr lang="en"/>
              <a:t>Lets refresh our memory!</a:t>
            </a:r>
          </a:p>
        </p:txBody>
      </p:sp>
      <p:sp>
        <p:nvSpPr>
          <p:cNvPr id="36" name="Shape 36"/>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AutoNum type="arabicPeriod"/>
            </a:pPr>
            <a:r>
              <a:rPr lang="en"/>
              <a:t>Hello world Project</a:t>
            </a:r>
          </a:p>
          <a:p>
            <a:pPr marL="457200" lvl="0" indent="-419100" rtl="0">
              <a:spcBef>
                <a:spcPts val="0"/>
              </a:spcBef>
              <a:buClr>
                <a:schemeClr val="dk1"/>
              </a:buClr>
              <a:buSzPct val="100000"/>
              <a:buFont typeface="Arial"/>
              <a:buAutoNum type="arabicPeriod"/>
            </a:pPr>
            <a:r>
              <a:rPr lang="en"/>
              <a:t>Interface Builder/Storyboards</a:t>
            </a:r>
          </a:p>
          <a:p>
            <a:pPr marL="457200" lvl="0" indent="-419100" rtl="0">
              <a:spcBef>
                <a:spcPts val="0"/>
              </a:spcBef>
              <a:buClr>
                <a:schemeClr val="dk1"/>
              </a:buClr>
              <a:buSzPct val="100000"/>
              <a:buFont typeface="Arial"/>
              <a:buAutoNum type="arabicPeriod"/>
            </a:pPr>
            <a:r>
              <a:rPr lang="en"/>
              <a:t>IBActions and how to connect ui elements using outlets</a:t>
            </a:r>
          </a:p>
          <a:p>
            <a:pPr marL="457200" lvl="0" indent="-419100">
              <a:spcBef>
                <a:spcPts val="0"/>
              </a:spcBef>
              <a:buClr>
                <a:schemeClr val="dk1"/>
              </a:buClr>
              <a:buSzPct val="100000"/>
              <a:buFont typeface="Arial"/>
              <a:buAutoNum type="arabicPeriod"/>
            </a:pPr>
            <a:r>
              <a:rPr lang="en"/>
              <a:t>UIApplication and App Delegate</a:t>
            </a:r>
          </a:p>
        </p:txBody>
      </p:sp>
    </p:spTree>
  </p:cSld>
  <p:clrMapOvr>
    <a:masterClrMapping/>
  </p:clrMapOvr>
  <p:transition xmlns:p14="http://schemas.microsoft.com/office/powerpoint/2010/mai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Shape 212"/>
          <p:cNvPicPr preferRelativeResize="0"/>
          <p:nvPr/>
        </p:nvPicPr>
        <p:blipFill>
          <a:blip r:embed="rId3">
            <a:alphaModFix/>
          </a:blip>
          <a:stretch>
            <a:fillRect/>
          </a:stretch>
        </p:blipFill>
        <p:spPr>
          <a:xfrm>
            <a:off x="264675" y="359675"/>
            <a:ext cx="2567974" cy="4761199"/>
          </a:xfrm>
          <a:prstGeom prst="rect">
            <a:avLst/>
          </a:prstGeom>
          <a:noFill/>
          <a:ln>
            <a:noFill/>
          </a:ln>
        </p:spPr>
      </p:pic>
      <p:pic>
        <p:nvPicPr>
          <p:cNvPr id="213" name="Shape 213"/>
          <p:cNvPicPr preferRelativeResize="0"/>
          <p:nvPr/>
        </p:nvPicPr>
        <p:blipFill>
          <a:blip r:embed="rId4">
            <a:alphaModFix/>
          </a:blip>
          <a:stretch>
            <a:fillRect/>
          </a:stretch>
        </p:blipFill>
        <p:spPr>
          <a:xfrm>
            <a:off x="3453100" y="310550"/>
            <a:ext cx="2490699" cy="4832949"/>
          </a:xfrm>
          <a:prstGeom prst="rect">
            <a:avLst/>
          </a:prstGeom>
          <a:noFill/>
          <a:ln>
            <a:noFill/>
          </a:ln>
        </p:spPr>
      </p:pic>
      <p:pic>
        <p:nvPicPr>
          <p:cNvPr id="214" name="Shape 214"/>
          <p:cNvPicPr preferRelativeResize="0"/>
          <p:nvPr/>
        </p:nvPicPr>
        <p:blipFill>
          <a:blip r:embed="rId5">
            <a:alphaModFix/>
          </a:blip>
          <a:stretch>
            <a:fillRect/>
          </a:stretch>
        </p:blipFill>
        <p:spPr>
          <a:xfrm>
            <a:off x="6483325" y="310549"/>
            <a:ext cx="2430649" cy="4832949"/>
          </a:xfrm>
          <a:prstGeom prst="rect">
            <a:avLst/>
          </a:prstGeom>
          <a:noFill/>
          <a:ln>
            <a:noFill/>
          </a:ln>
        </p:spPr>
      </p:pic>
      <p:cxnSp>
        <p:nvCxnSpPr>
          <p:cNvPr id="215" name="Shape 215"/>
          <p:cNvCxnSpPr/>
          <p:nvPr/>
        </p:nvCxnSpPr>
        <p:spPr>
          <a:xfrm>
            <a:off x="4693900" y="4208325"/>
            <a:ext cx="0" cy="512700"/>
          </a:xfrm>
          <a:prstGeom prst="straightConnector1">
            <a:avLst/>
          </a:prstGeom>
          <a:noFill/>
          <a:ln w="19050" cap="flat">
            <a:solidFill>
              <a:srgbClr val="FF0000"/>
            </a:solidFill>
            <a:prstDash val="solid"/>
            <a:round/>
            <a:headEnd type="none" w="lg" len="lg"/>
            <a:tailEnd type="triangle" w="lg" len="lg"/>
          </a:ln>
        </p:spPr>
      </p:cxnSp>
      <p:cxnSp>
        <p:nvCxnSpPr>
          <p:cNvPr id="216" name="Shape 216"/>
          <p:cNvCxnSpPr/>
          <p:nvPr/>
        </p:nvCxnSpPr>
        <p:spPr>
          <a:xfrm flipH="1">
            <a:off x="8560475" y="4163350"/>
            <a:ext cx="395699" cy="539400"/>
          </a:xfrm>
          <a:prstGeom prst="straightConnector1">
            <a:avLst/>
          </a:prstGeom>
          <a:noFill/>
          <a:ln w="19050" cap="flat">
            <a:solidFill>
              <a:srgbClr val="FF0000"/>
            </a:solidFill>
            <a:prstDash val="solid"/>
            <a:round/>
            <a:headEnd type="none" w="lg" len="lg"/>
            <a:tailEnd type="triangle" w="lg" len="lg"/>
          </a:ln>
        </p:spPr>
      </p:cxnSp>
      <p:cxnSp>
        <p:nvCxnSpPr>
          <p:cNvPr id="217" name="Shape 217"/>
          <p:cNvCxnSpPr/>
          <p:nvPr/>
        </p:nvCxnSpPr>
        <p:spPr>
          <a:xfrm>
            <a:off x="206825" y="4073425"/>
            <a:ext cx="386700" cy="683399"/>
          </a:xfrm>
          <a:prstGeom prst="straightConnector1">
            <a:avLst/>
          </a:prstGeom>
          <a:noFill/>
          <a:ln w="19050" cap="flat">
            <a:solidFill>
              <a:srgbClr val="FF0000"/>
            </a:solidFill>
            <a:prstDash val="solid"/>
            <a:round/>
            <a:headEnd type="none" w="lg" len="lg"/>
            <a:tailEnd type="triangle" w="lg" len="lg"/>
          </a:ln>
        </p:spPr>
      </p:cxnSp>
    </p:spTree>
  </p:cSld>
  <p:clrMapOvr>
    <a:masterClrMapping/>
  </p:clrMapOvr>
  <p:transition xmlns:p14="http://schemas.microsoft.com/office/powerpoint/2010/mai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Gesture Recognition</a:t>
            </a:r>
          </a:p>
        </p:txBody>
      </p:sp>
      <p:sp>
        <p:nvSpPr>
          <p:cNvPr id="223" name="Shape 22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a:t>Tap</a:t>
            </a:r>
          </a:p>
          <a:p>
            <a:pPr rtl="0">
              <a:spcBef>
                <a:spcPts val="0"/>
              </a:spcBef>
              <a:buNone/>
            </a:pPr>
            <a:r>
              <a:rPr lang="en"/>
              <a:t>Swipe (left/right/up/down)</a:t>
            </a:r>
          </a:p>
          <a:p>
            <a:pPr>
              <a:spcBef>
                <a:spcPts val="0"/>
              </a:spcBef>
              <a:buNone/>
            </a:pPr>
            <a:r>
              <a:rPr lang="en"/>
              <a:t>Shake </a:t>
            </a:r>
          </a:p>
        </p:txBody>
      </p:sp>
    </p:spTree>
  </p:cSld>
  <p:clrMapOvr>
    <a:masterClrMapping/>
  </p:clrMapOvr>
  <p:transition xmlns:p14="http://schemas.microsoft.com/office/powerpoint/2010/mai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Tapping and Pinch Gesture</a:t>
            </a:r>
          </a:p>
        </p:txBody>
      </p:sp>
      <p:sp>
        <p:nvSpPr>
          <p:cNvPr id="229" name="Shape 22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endParaRPr/>
          </a:p>
        </p:txBody>
      </p:sp>
      <p:pic>
        <p:nvPicPr>
          <p:cNvPr id="230" name="Shape 230"/>
          <p:cNvPicPr preferRelativeResize="0"/>
          <p:nvPr/>
        </p:nvPicPr>
        <p:blipFill>
          <a:blip r:embed="rId3">
            <a:alphaModFix/>
          </a:blip>
          <a:stretch>
            <a:fillRect/>
          </a:stretch>
        </p:blipFill>
        <p:spPr>
          <a:xfrm>
            <a:off x="457200" y="1139375"/>
            <a:ext cx="5544050" cy="4378749"/>
          </a:xfrm>
          <a:prstGeom prst="rect">
            <a:avLst/>
          </a:prstGeom>
          <a:noFill/>
          <a:ln>
            <a:noFill/>
          </a:ln>
        </p:spPr>
      </p:pic>
    </p:spTree>
  </p:cSld>
  <p:clrMapOvr>
    <a:masterClrMapping/>
  </p:clrMapOvr>
  <p:transition xmlns:p14="http://schemas.microsoft.com/office/powerpoint/2010/mai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Adding Tap Gesture to View</a:t>
            </a:r>
          </a:p>
        </p:txBody>
      </p:sp>
      <p:sp>
        <p:nvSpPr>
          <p:cNvPr id="236" name="Shape 236"/>
          <p:cNvSpPr txBox="1">
            <a:spLocks noGrp="1"/>
          </p:cNvSpPr>
          <p:nvPr>
            <p:ph type="body" idx="1"/>
          </p:nvPr>
        </p:nvSpPr>
        <p:spPr>
          <a:xfrm>
            <a:off x="457200" y="1063375"/>
            <a:ext cx="8229600" cy="3725699"/>
          </a:xfrm>
          <a:prstGeom prst="rect">
            <a:avLst/>
          </a:prstGeom>
        </p:spPr>
        <p:txBody>
          <a:bodyPr lIns="91425" tIns="91425" rIns="91425" bIns="91425" anchor="t" anchorCtr="0">
            <a:noAutofit/>
          </a:bodyPr>
          <a:lstStyle/>
          <a:p>
            <a:pPr lvl="0" rtl="0">
              <a:spcBef>
                <a:spcPts val="0"/>
              </a:spcBef>
              <a:buNone/>
            </a:pPr>
            <a:r>
              <a:rPr lang="en" sz="1100" i="1">
                <a:solidFill>
                  <a:srgbClr val="11740A"/>
                </a:solidFill>
                <a:latin typeface="Verdana"/>
                <a:ea typeface="Verdana"/>
                <a:cs typeface="Verdana"/>
                <a:sym typeface="Verdana"/>
              </a:rPr>
              <a:t>// -----------------------------// One finger, two taps// -----------------------------</a:t>
            </a:r>
          </a:p>
          <a:p>
            <a:pPr lvl="0" rtl="0">
              <a:spcBef>
                <a:spcPts val="0"/>
              </a:spcBef>
              <a:buClr>
                <a:schemeClr val="dk1"/>
              </a:buClr>
              <a:buSzPct val="100000"/>
              <a:buFont typeface="Arial"/>
              <a:buNone/>
            </a:pPr>
            <a:r>
              <a:rPr lang="en" sz="1100">
                <a:latin typeface="Verdana"/>
                <a:ea typeface="Verdana"/>
                <a:cs typeface="Verdana"/>
                <a:sym typeface="Verdana"/>
              </a:rPr>
              <a:t>-(void)ViewDidLoad{</a:t>
            </a:r>
            <a:r>
              <a:rPr lang="en" sz="1100" i="1">
                <a:solidFill>
                  <a:srgbClr val="11740A"/>
                </a:solidFill>
                <a:latin typeface="Verdana"/>
                <a:ea typeface="Verdana"/>
                <a:cs typeface="Verdana"/>
                <a:sym typeface="Verdana"/>
              </a:rPr>
              <a:t>// Create gesture recognizer</a:t>
            </a:r>
            <a:r>
              <a:rPr lang="en" sz="1100">
                <a:latin typeface="Verdana"/>
                <a:ea typeface="Verdana"/>
                <a:cs typeface="Verdana"/>
                <a:sym typeface="Verdana"/>
              </a:rPr>
              <a:t/>
            </a:r>
            <a:br>
              <a:rPr lang="en" sz="1100">
                <a:latin typeface="Verdana"/>
                <a:ea typeface="Verdana"/>
                <a:cs typeface="Verdana"/>
                <a:sym typeface="Verdana"/>
              </a:rPr>
            </a:br>
            <a:r>
              <a:rPr lang="en" sz="1100">
                <a:latin typeface="Verdana"/>
                <a:ea typeface="Verdana"/>
                <a:cs typeface="Verdana"/>
                <a:sym typeface="Verdana"/>
              </a:rPr>
              <a:t>UITapGestureRecognizer </a:t>
            </a:r>
            <a:r>
              <a:rPr lang="en" sz="1100">
                <a:solidFill>
                  <a:srgbClr val="002200"/>
                </a:solidFill>
                <a:latin typeface="Verdana"/>
                <a:ea typeface="Verdana"/>
                <a:cs typeface="Verdana"/>
                <a:sym typeface="Verdana"/>
              </a:rPr>
              <a:t>*</a:t>
            </a:r>
            <a:r>
              <a:rPr lang="en" sz="1100">
                <a:latin typeface="Verdana"/>
                <a:ea typeface="Verdana"/>
                <a:cs typeface="Verdana"/>
                <a:sym typeface="Verdana"/>
              </a:rPr>
              <a:t>oneFingerTwoTaps </a:t>
            </a:r>
            <a:r>
              <a:rPr lang="en" sz="1100">
                <a:solidFill>
                  <a:srgbClr val="002200"/>
                </a:solidFill>
                <a:latin typeface="Verdana"/>
                <a:ea typeface="Verdana"/>
                <a:cs typeface="Verdana"/>
                <a:sym typeface="Verdana"/>
              </a:rPr>
              <a:t>=</a:t>
            </a:r>
            <a:r>
              <a:rPr lang="en" sz="1100">
                <a:latin typeface="Verdana"/>
                <a:ea typeface="Verdana"/>
                <a:cs typeface="Verdana"/>
                <a:sym typeface="Verdana"/>
              </a:rPr>
              <a:t> </a:t>
            </a:r>
            <a:r>
              <a:rPr lang="en" sz="1100">
                <a:solidFill>
                  <a:srgbClr val="002200"/>
                </a:solidFill>
                <a:latin typeface="Verdana"/>
                <a:ea typeface="Verdana"/>
                <a:cs typeface="Verdana"/>
                <a:sym typeface="Verdana"/>
              </a:rPr>
              <a:t>[[</a:t>
            </a:r>
            <a:r>
              <a:rPr lang="en" sz="1100">
                <a:latin typeface="Verdana"/>
                <a:ea typeface="Verdana"/>
                <a:cs typeface="Verdana"/>
                <a:sym typeface="Verdana"/>
              </a:rPr>
              <a:t>UITapGestureRecognizer alloc</a:t>
            </a:r>
            <a:r>
              <a:rPr lang="en" sz="1100">
                <a:solidFill>
                  <a:srgbClr val="002200"/>
                </a:solidFill>
                <a:latin typeface="Verdana"/>
                <a:ea typeface="Verdana"/>
                <a:cs typeface="Verdana"/>
                <a:sym typeface="Verdana"/>
              </a:rPr>
              <a:t>]</a:t>
            </a:r>
            <a:r>
              <a:rPr lang="en" sz="1100">
                <a:latin typeface="Verdana"/>
                <a:ea typeface="Verdana"/>
                <a:cs typeface="Verdana"/>
                <a:sym typeface="Verdana"/>
              </a:rPr>
              <a:t> initWithTarget</a:t>
            </a:r>
            <a:r>
              <a:rPr lang="en" sz="1100">
                <a:solidFill>
                  <a:srgbClr val="002200"/>
                </a:solidFill>
                <a:latin typeface="Verdana"/>
                <a:ea typeface="Verdana"/>
                <a:cs typeface="Verdana"/>
                <a:sym typeface="Verdana"/>
              </a:rPr>
              <a:t>:</a:t>
            </a:r>
            <a:r>
              <a:rPr lang="en" sz="1100">
                <a:latin typeface="Verdana"/>
                <a:ea typeface="Verdana"/>
                <a:cs typeface="Verdana"/>
                <a:sym typeface="Verdana"/>
              </a:rPr>
              <a:t>self action</a:t>
            </a:r>
            <a:r>
              <a:rPr lang="en" sz="1100">
                <a:solidFill>
                  <a:srgbClr val="002200"/>
                </a:solidFill>
                <a:latin typeface="Verdana"/>
                <a:ea typeface="Verdana"/>
                <a:cs typeface="Verdana"/>
                <a:sym typeface="Verdana"/>
              </a:rPr>
              <a:t>:</a:t>
            </a:r>
            <a:r>
              <a:rPr lang="en" sz="1100">
                <a:solidFill>
                  <a:srgbClr val="A61390"/>
                </a:solidFill>
                <a:latin typeface="Verdana"/>
                <a:ea typeface="Verdana"/>
                <a:cs typeface="Verdana"/>
                <a:sym typeface="Verdana"/>
              </a:rPr>
              <a:t>@selector</a:t>
            </a:r>
            <a:r>
              <a:rPr lang="en" sz="1100">
                <a:solidFill>
                  <a:srgbClr val="002200"/>
                </a:solidFill>
                <a:latin typeface="Verdana"/>
                <a:ea typeface="Verdana"/>
                <a:cs typeface="Verdana"/>
                <a:sym typeface="Verdana"/>
              </a:rPr>
              <a:t>(</a:t>
            </a:r>
            <a:r>
              <a:rPr lang="en" sz="1100">
                <a:latin typeface="Verdana"/>
                <a:ea typeface="Verdana"/>
                <a:cs typeface="Verdana"/>
                <a:sym typeface="Verdana"/>
              </a:rPr>
              <a:t>oneFingerTwoTaps</a:t>
            </a:r>
            <a:r>
              <a:rPr lang="en" sz="1100">
                <a:solidFill>
                  <a:srgbClr val="002200"/>
                </a:solidFill>
                <a:latin typeface="Verdana"/>
                <a:ea typeface="Verdana"/>
                <a:cs typeface="Verdana"/>
                <a:sym typeface="Verdana"/>
              </a:rPr>
              <a:t>)]</a:t>
            </a:r>
            <a:r>
              <a:rPr lang="en" sz="1100">
                <a:latin typeface="Verdana"/>
                <a:ea typeface="Verdana"/>
                <a:cs typeface="Verdana"/>
                <a:sym typeface="Verdana"/>
              </a:rPr>
              <a:t>;</a:t>
            </a:r>
            <a:br>
              <a:rPr lang="en" sz="1100">
                <a:latin typeface="Verdana"/>
                <a:ea typeface="Verdana"/>
                <a:cs typeface="Verdana"/>
                <a:sym typeface="Verdana"/>
              </a:rPr>
            </a:br>
            <a:r>
              <a:rPr lang="en" sz="1100">
                <a:latin typeface="Verdana"/>
                <a:ea typeface="Verdana"/>
                <a:cs typeface="Verdana"/>
                <a:sym typeface="Verdana"/>
              </a:rPr>
              <a:t> </a:t>
            </a:r>
            <a:r>
              <a:rPr lang="en" sz="1100" i="1">
                <a:solidFill>
                  <a:srgbClr val="11740A"/>
                </a:solidFill>
                <a:latin typeface="Verdana"/>
                <a:ea typeface="Verdana"/>
                <a:cs typeface="Verdana"/>
                <a:sym typeface="Verdana"/>
              </a:rPr>
              <a:t>// Set required taps and number of touches</a:t>
            </a:r>
            <a:r>
              <a:rPr lang="en" sz="1100">
                <a:solidFill>
                  <a:srgbClr val="002200"/>
                </a:solidFill>
                <a:latin typeface="Verdana"/>
                <a:ea typeface="Verdana"/>
                <a:cs typeface="Verdana"/>
                <a:sym typeface="Verdana"/>
              </a:rPr>
              <a:t>[</a:t>
            </a:r>
            <a:r>
              <a:rPr lang="en" sz="1100">
                <a:latin typeface="Verdana"/>
                <a:ea typeface="Verdana"/>
                <a:cs typeface="Verdana"/>
                <a:sym typeface="Verdana"/>
              </a:rPr>
              <a:t>oneFingerTwoTaps setNumberOfTapsRequired</a:t>
            </a:r>
            <a:r>
              <a:rPr lang="en" sz="1100">
                <a:solidFill>
                  <a:srgbClr val="002200"/>
                </a:solidFill>
                <a:latin typeface="Verdana"/>
                <a:ea typeface="Verdana"/>
                <a:cs typeface="Verdana"/>
                <a:sym typeface="Verdana"/>
              </a:rPr>
              <a:t>:</a:t>
            </a:r>
            <a:r>
              <a:rPr lang="en" sz="1100">
                <a:solidFill>
                  <a:srgbClr val="2400D9"/>
                </a:solidFill>
                <a:latin typeface="Verdana"/>
                <a:ea typeface="Verdana"/>
                <a:cs typeface="Verdana"/>
                <a:sym typeface="Verdana"/>
              </a:rPr>
              <a:t>2</a:t>
            </a:r>
            <a:r>
              <a:rPr lang="en" sz="1100">
                <a:solidFill>
                  <a:srgbClr val="002200"/>
                </a:solidFill>
                <a:latin typeface="Verdana"/>
                <a:ea typeface="Verdana"/>
                <a:cs typeface="Verdana"/>
                <a:sym typeface="Verdana"/>
              </a:rPr>
              <a:t>]</a:t>
            </a:r>
            <a:r>
              <a:rPr lang="en" sz="1100">
                <a:latin typeface="Verdana"/>
                <a:ea typeface="Verdana"/>
                <a:cs typeface="Verdana"/>
                <a:sym typeface="Verdana"/>
              </a:rPr>
              <a:t>;</a:t>
            </a:r>
            <a:r>
              <a:rPr lang="en" sz="1100">
                <a:solidFill>
                  <a:srgbClr val="002200"/>
                </a:solidFill>
                <a:latin typeface="Verdana"/>
                <a:ea typeface="Verdana"/>
                <a:cs typeface="Verdana"/>
                <a:sym typeface="Verdana"/>
              </a:rPr>
              <a:t>[</a:t>
            </a:r>
            <a:r>
              <a:rPr lang="en" sz="1100">
                <a:latin typeface="Verdana"/>
                <a:ea typeface="Verdana"/>
                <a:cs typeface="Verdana"/>
                <a:sym typeface="Verdana"/>
              </a:rPr>
              <a:t>oneFingerTwoTaps setNumberOfTouchesRequired</a:t>
            </a:r>
            <a:r>
              <a:rPr lang="en" sz="1100">
                <a:solidFill>
                  <a:srgbClr val="002200"/>
                </a:solidFill>
                <a:latin typeface="Verdana"/>
                <a:ea typeface="Verdana"/>
                <a:cs typeface="Verdana"/>
                <a:sym typeface="Verdana"/>
              </a:rPr>
              <a:t>:</a:t>
            </a:r>
            <a:r>
              <a:rPr lang="en" sz="1100">
                <a:solidFill>
                  <a:srgbClr val="2400D9"/>
                </a:solidFill>
                <a:latin typeface="Verdana"/>
                <a:ea typeface="Verdana"/>
                <a:cs typeface="Verdana"/>
                <a:sym typeface="Verdana"/>
              </a:rPr>
              <a:t>1</a:t>
            </a:r>
            <a:r>
              <a:rPr lang="en" sz="1100">
                <a:solidFill>
                  <a:srgbClr val="002200"/>
                </a:solidFill>
                <a:latin typeface="Verdana"/>
                <a:ea typeface="Verdana"/>
                <a:cs typeface="Verdana"/>
                <a:sym typeface="Verdana"/>
              </a:rPr>
              <a:t>]</a:t>
            </a:r>
            <a:r>
              <a:rPr lang="en" sz="1100">
                <a:latin typeface="Verdana"/>
                <a:ea typeface="Verdana"/>
                <a:cs typeface="Verdana"/>
                <a:sym typeface="Verdana"/>
              </a:rPr>
              <a:t>;</a:t>
            </a:r>
            <a:br>
              <a:rPr lang="en" sz="1100">
                <a:latin typeface="Verdana"/>
                <a:ea typeface="Verdana"/>
                <a:cs typeface="Verdana"/>
                <a:sym typeface="Verdana"/>
              </a:rPr>
            </a:br>
            <a:r>
              <a:rPr lang="en" sz="1100">
                <a:latin typeface="Verdana"/>
                <a:ea typeface="Verdana"/>
                <a:cs typeface="Verdana"/>
                <a:sym typeface="Verdana"/>
              </a:rPr>
              <a:t> </a:t>
            </a:r>
            <a:r>
              <a:rPr lang="en" sz="1100" i="1">
                <a:solidFill>
                  <a:srgbClr val="11740A"/>
                </a:solidFill>
                <a:latin typeface="Verdana"/>
                <a:ea typeface="Verdana"/>
                <a:cs typeface="Verdana"/>
                <a:sym typeface="Verdana"/>
              </a:rPr>
              <a:t>// Add the gesture to the view</a:t>
            </a:r>
            <a:r>
              <a:rPr lang="en" sz="1100">
                <a:solidFill>
                  <a:srgbClr val="002200"/>
                </a:solidFill>
                <a:latin typeface="Verdana"/>
                <a:ea typeface="Verdana"/>
                <a:cs typeface="Verdana"/>
                <a:sym typeface="Verdana"/>
              </a:rPr>
              <a:t>[[</a:t>
            </a:r>
            <a:r>
              <a:rPr lang="en" sz="1100">
                <a:latin typeface="Verdana"/>
                <a:ea typeface="Verdana"/>
                <a:cs typeface="Verdana"/>
                <a:sym typeface="Verdana"/>
              </a:rPr>
              <a:t>self view</a:t>
            </a:r>
            <a:r>
              <a:rPr lang="en" sz="1100">
                <a:solidFill>
                  <a:srgbClr val="002200"/>
                </a:solidFill>
                <a:latin typeface="Verdana"/>
                <a:ea typeface="Verdana"/>
                <a:cs typeface="Verdana"/>
                <a:sym typeface="Verdana"/>
              </a:rPr>
              <a:t>]</a:t>
            </a:r>
            <a:r>
              <a:rPr lang="en" sz="1100">
                <a:latin typeface="Verdana"/>
                <a:ea typeface="Verdana"/>
                <a:cs typeface="Verdana"/>
                <a:sym typeface="Verdana"/>
              </a:rPr>
              <a:t> addGestureRecognizer</a:t>
            </a:r>
            <a:r>
              <a:rPr lang="en" sz="1100">
                <a:solidFill>
                  <a:srgbClr val="002200"/>
                </a:solidFill>
                <a:latin typeface="Verdana"/>
                <a:ea typeface="Verdana"/>
                <a:cs typeface="Verdana"/>
                <a:sym typeface="Verdana"/>
              </a:rPr>
              <a:t>:</a:t>
            </a:r>
            <a:r>
              <a:rPr lang="en" sz="1100">
                <a:latin typeface="Verdana"/>
                <a:ea typeface="Verdana"/>
                <a:cs typeface="Verdana"/>
                <a:sym typeface="Verdana"/>
              </a:rPr>
              <a:t>oneFingerTwoTaps</a:t>
            </a:r>
            <a:r>
              <a:rPr lang="en" sz="1100">
                <a:solidFill>
                  <a:srgbClr val="002200"/>
                </a:solidFill>
                <a:latin typeface="Verdana"/>
                <a:ea typeface="Verdana"/>
                <a:cs typeface="Verdana"/>
                <a:sym typeface="Verdana"/>
              </a:rPr>
              <a:t>]</a:t>
            </a:r>
            <a:r>
              <a:rPr lang="en" sz="1100">
                <a:latin typeface="Verdana"/>
                <a:ea typeface="Verdana"/>
                <a:cs typeface="Verdana"/>
                <a:sym typeface="Verdana"/>
              </a:rPr>
              <a:t>;</a:t>
            </a:r>
          </a:p>
          <a:p>
            <a:pPr lvl="0" rtl="0">
              <a:spcBef>
                <a:spcPts val="0"/>
              </a:spcBef>
              <a:buNone/>
            </a:pPr>
            <a:r>
              <a:rPr lang="en" sz="1100">
                <a:latin typeface="Verdana"/>
                <a:ea typeface="Verdana"/>
                <a:cs typeface="Verdana"/>
                <a:sym typeface="Verdana"/>
              </a:rPr>
              <a:t>}</a:t>
            </a:r>
          </a:p>
          <a:p>
            <a:pPr lvl="0" rtl="0">
              <a:spcBef>
                <a:spcPts val="0"/>
              </a:spcBef>
              <a:buClr>
                <a:schemeClr val="dk1"/>
              </a:buClr>
              <a:buSzPct val="100000"/>
              <a:buFont typeface="Arial"/>
              <a:buNone/>
            </a:pPr>
            <a:r>
              <a:rPr lang="en" sz="1100">
                <a:solidFill>
                  <a:srgbClr val="002200"/>
                </a:solidFill>
                <a:latin typeface="Verdana"/>
                <a:ea typeface="Verdana"/>
                <a:cs typeface="Verdana"/>
                <a:sym typeface="Verdana"/>
              </a:rPr>
              <a:t>-</a:t>
            </a:r>
            <a:r>
              <a:rPr lang="en" sz="1100">
                <a:latin typeface="Verdana"/>
                <a:ea typeface="Verdana"/>
                <a:cs typeface="Verdana"/>
                <a:sym typeface="Verdana"/>
              </a:rPr>
              <a:t> </a:t>
            </a:r>
            <a:r>
              <a:rPr lang="en" sz="1100">
                <a:solidFill>
                  <a:srgbClr val="002200"/>
                </a:solidFill>
                <a:latin typeface="Verdana"/>
                <a:ea typeface="Verdana"/>
                <a:cs typeface="Verdana"/>
                <a:sym typeface="Verdana"/>
              </a:rPr>
              <a:t>(</a:t>
            </a:r>
            <a:r>
              <a:rPr lang="en" sz="1100">
                <a:solidFill>
                  <a:srgbClr val="A61390"/>
                </a:solidFill>
                <a:latin typeface="Verdana"/>
                <a:ea typeface="Verdana"/>
                <a:cs typeface="Verdana"/>
                <a:sym typeface="Verdana"/>
              </a:rPr>
              <a:t>void</a:t>
            </a:r>
            <a:r>
              <a:rPr lang="en" sz="1100">
                <a:solidFill>
                  <a:srgbClr val="002200"/>
                </a:solidFill>
                <a:latin typeface="Verdana"/>
                <a:ea typeface="Verdana"/>
                <a:cs typeface="Verdana"/>
                <a:sym typeface="Verdana"/>
              </a:rPr>
              <a:t>)</a:t>
            </a:r>
            <a:r>
              <a:rPr lang="en" sz="1100">
                <a:latin typeface="Verdana"/>
                <a:ea typeface="Verdana"/>
                <a:cs typeface="Verdana"/>
                <a:sym typeface="Verdana"/>
              </a:rPr>
              <a:t>oneFingerTwoTaps{</a:t>
            </a:r>
            <a:br>
              <a:rPr lang="en" sz="1100">
                <a:latin typeface="Verdana"/>
                <a:ea typeface="Verdana"/>
                <a:cs typeface="Verdana"/>
                <a:sym typeface="Verdana"/>
              </a:rPr>
            </a:br>
            <a:r>
              <a:rPr lang="en" sz="1100">
                <a:latin typeface="Verdana"/>
                <a:ea typeface="Verdana"/>
                <a:cs typeface="Verdana"/>
                <a:sym typeface="Verdana"/>
              </a:rPr>
              <a:t>  NSLog</a:t>
            </a:r>
            <a:r>
              <a:rPr lang="en" sz="1100">
                <a:solidFill>
                  <a:srgbClr val="002200"/>
                </a:solidFill>
                <a:latin typeface="Verdana"/>
                <a:ea typeface="Verdana"/>
                <a:cs typeface="Verdana"/>
                <a:sym typeface="Verdana"/>
              </a:rPr>
              <a:t>(</a:t>
            </a:r>
            <a:r>
              <a:rPr lang="en" sz="1100">
                <a:solidFill>
                  <a:srgbClr val="BF1D1A"/>
                </a:solidFill>
                <a:latin typeface="Verdana"/>
                <a:ea typeface="Verdana"/>
                <a:cs typeface="Verdana"/>
                <a:sym typeface="Verdana"/>
              </a:rPr>
              <a:t>@"Action: One finger, two taps"</a:t>
            </a:r>
            <a:r>
              <a:rPr lang="en" sz="1100">
                <a:solidFill>
                  <a:srgbClr val="002200"/>
                </a:solidFill>
                <a:latin typeface="Verdana"/>
                <a:ea typeface="Verdana"/>
                <a:cs typeface="Verdana"/>
                <a:sym typeface="Verdana"/>
              </a:rPr>
              <a:t>)</a:t>
            </a:r>
            <a:r>
              <a:rPr lang="en" sz="1100">
                <a:latin typeface="Verdana"/>
                <a:ea typeface="Verdana"/>
                <a:cs typeface="Verdana"/>
                <a:sym typeface="Verdana"/>
              </a:rPr>
              <a:t>;</a:t>
            </a:r>
            <a:r>
              <a:rPr lang="en" sz="1100">
                <a:solidFill>
                  <a:srgbClr val="002200"/>
                </a:solidFill>
                <a:latin typeface="Verdana"/>
                <a:ea typeface="Verdana"/>
                <a:cs typeface="Verdana"/>
                <a:sym typeface="Verdana"/>
              </a:rPr>
              <a:t>}</a:t>
            </a:r>
          </a:p>
          <a:p>
            <a:pPr>
              <a:spcBef>
                <a:spcPts val="0"/>
              </a:spcBef>
              <a:buNone/>
            </a:pPr>
            <a:endParaRPr/>
          </a:p>
        </p:txBody>
      </p:sp>
    </p:spTree>
  </p:cSld>
  <p:clrMapOvr>
    <a:masterClrMapping/>
  </p:clrMapOvr>
  <p:transition xmlns:p14="http://schemas.microsoft.com/office/powerpoint/2010/mai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Homework</a:t>
            </a:r>
          </a:p>
        </p:txBody>
      </p:sp>
      <p:sp>
        <p:nvSpPr>
          <p:cNvPr id="242" name="Shape 24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r>
              <a:rPr lang="en"/>
              <a:t>Add swipe, shake gesture to your project. Have fun!</a:t>
            </a:r>
          </a:p>
        </p:txBody>
      </p:sp>
    </p:spTree>
  </p:cSld>
  <p:clrMapOvr>
    <a:masterClrMapping/>
  </p:clrMapOvr>
  <p:transition xmlns:p14="http://schemas.microsoft.com/office/powerpoint/2010/mai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Question</a:t>
            </a:r>
          </a:p>
        </p:txBody>
      </p:sp>
      <p:sp>
        <p:nvSpPr>
          <p:cNvPr id="248" name="Shape 248"/>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transition xmlns:p14="http://schemas.microsoft.com/office/powerpoint/2010/mai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Feedback</a:t>
            </a:r>
          </a:p>
        </p:txBody>
      </p:sp>
      <p:sp>
        <p:nvSpPr>
          <p:cNvPr id="254" name="Shape 25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transition xmlns:p14="http://schemas.microsoft.com/office/powerpoint/2010/mai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Thank you !</a:t>
            </a:r>
          </a:p>
        </p:txBody>
      </p:sp>
      <p:sp>
        <p:nvSpPr>
          <p:cNvPr id="260" name="Shape 260"/>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lnSpc>
                <a:spcPct val="115000"/>
              </a:lnSpc>
              <a:spcBef>
                <a:spcPts val="1800"/>
              </a:spcBef>
              <a:spcAft>
                <a:spcPts val="400"/>
              </a:spcAft>
              <a:buNone/>
            </a:pPr>
            <a:r>
              <a:rPr lang="en"/>
              <a:t>Import Statements</a:t>
            </a:r>
          </a:p>
        </p:txBody>
      </p:sp>
      <p:sp>
        <p:nvSpPr>
          <p:cNvPr id="48" name="Shape 48"/>
          <p:cNvSpPr txBox="1">
            <a:spLocks noGrp="1"/>
          </p:cNvSpPr>
          <p:nvPr>
            <p:ph type="body" idx="1"/>
          </p:nvPr>
        </p:nvSpPr>
        <p:spPr>
          <a:xfrm>
            <a:off x="528625" y="924600"/>
            <a:ext cx="8229600" cy="3725699"/>
          </a:xfrm>
          <a:prstGeom prst="rect">
            <a:avLst/>
          </a:prstGeom>
        </p:spPr>
        <p:txBody>
          <a:bodyPr lIns="91425" tIns="91425" rIns="91425" bIns="91425" anchor="t" anchorCtr="0">
            <a:noAutofit/>
          </a:bodyPr>
          <a:lstStyle/>
          <a:p>
            <a:pPr marL="0" lvl="0" indent="0" algn="just" rtl="0">
              <a:lnSpc>
                <a:spcPct val="108000"/>
              </a:lnSpc>
              <a:spcBef>
                <a:spcPts val="0"/>
              </a:spcBef>
              <a:buClr>
                <a:schemeClr val="dk1"/>
              </a:buClr>
              <a:buSzPct val="61111"/>
              <a:buFont typeface="Arial"/>
              <a:buNone/>
            </a:pPr>
            <a:r>
              <a:rPr lang="en" sz="1800">
                <a:solidFill>
                  <a:srgbClr val="454545"/>
                </a:solidFill>
              </a:rPr>
              <a:t>Frameworks that make Cocoa.</a:t>
            </a:r>
          </a:p>
          <a:p>
            <a:pPr lvl="0" rtl="0">
              <a:spcBef>
                <a:spcPts val="0"/>
              </a:spcBef>
              <a:buClr>
                <a:schemeClr val="dk1"/>
              </a:buClr>
              <a:buSzPct val="61111"/>
              <a:buFont typeface="Arial"/>
              <a:buNone/>
            </a:pPr>
            <a:r>
              <a:rPr lang="en" sz="1800">
                <a:solidFill>
                  <a:srgbClr val="6E371A"/>
                </a:solidFill>
                <a:latin typeface="Verdana"/>
                <a:ea typeface="Verdana"/>
                <a:cs typeface="Verdana"/>
                <a:sym typeface="Verdana"/>
              </a:rPr>
              <a:t>#import &lt;Foundation/Foundation.h&gt;</a:t>
            </a:r>
          </a:p>
          <a:p>
            <a:pPr lvl="0" rtl="0">
              <a:spcBef>
                <a:spcPts val="0"/>
              </a:spcBef>
              <a:buClr>
                <a:schemeClr val="dk1"/>
              </a:buClr>
              <a:buSzPct val="61111"/>
              <a:buFont typeface="Arial"/>
              <a:buNone/>
            </a:pPr>
            <a:r>
              <a:rPr lang="en" sz="1800">
                <a:solidFill>
                  <a:srgbClr val="6E371A"/>
                </a:solidFill>
                <a:latin typeface="Verdana"/>
                <a:ea typeface="Verdana"/>
                <a:cs typeface="Verdana"/>
                <a:sym typeface="Verdana"/>
              </a:rPr>
              <a:t>#import &lt;UIKit/UIkit.h&gt;</a:t>
            </a:r>
          </a:p>
          <a:p>
            <a:pPr lvl="0" rtl="0">
              <a:spcBef>
                <a:spcPts val="0"/>
              </a:spcBef>
              <a:buClr>
                <a:schemeClr val="dk1"/>
              </a:buClr>
              <a:buSzPct val="61111"/>
              <a:buFont typeface="Arial"/>
              <a:buNone/>
            </a:pPr>
            <a:r>
              <a:rPr lang="en" sz="1800"/>
              <a:t>That line of code is known as an </a:t>
            </a:r>
            <a:r>
              <a:rPr lang="en" sz="1800" b="1" i="1"/>
              <a:t>import statement</a:t>
            </a:r>
            <a:r>
              <a:rPr lang="en" sz="1800"/>
              <a:t>. </a:t>
            </a:r>
          </a:p>
          <a:p>
            <a:pPr lvl="0" rtl="0">
              <a:spcBef>
                <a:spcPts val="0"/>
              </a:spcBef>
              <a:buClr>
                <a:schemeClr val="dk1"/>
              </a:buClr>
              <a:buSzPct val="61111"/>
              <a:buFont typeface="Arial"/>
              <a:buNone/>
            </a:pPr>
            <a:r>
              <a:rPr lang="en" sz="1800"/>
              <a:t>The import statement tells the compiler that “when you compile this app, also use the code from this particular file”.</a:t>
            </a:r>
          </a:p>
          <a:p>
            <a:pPr lvl="0" rtl="0">
              <a:spcBef>
                <a:spcPts val="0"/>
              </a:spcBef>
              <a:buClr>
                <a:schemeClr val="dk1"/>
              </a:buClr>
              <a:buSzPct val="61111"/>
              <a:buFont typeface="Arial"/>
              <a:buNone/>
            </a:pPr>
            <a:r>
              <a:rPr lang="en" sz="1800" b="1"/>
              <a:t>Apple bundles OS features into </a:t>
            </a:r>
            <a:r>
              <a:rPr lang="en" sz="1800" b="1" i="1"/>
              <a:t>frameworks</a:t>
            </a:r>
            <a:r>
              <a:rPr lang="en" sz="1800" b="1"/>
              <a:t>. The import statement shown above instructs the compiler to use the </a:t>
            </a:r>
            <a:r>
              <a:rPr lang="en" sz="1800" b="1" i="1"/>
              <a:t>Foundation</a:t>
            </a:r>
            <a:r>
              <a:rPr lang="en" sz="1800" b="1"/>
              <a:t> framework, which provides the minimum foundation (as the name suggests) for any app.</a:t>
            </a:r>
          </a:p>
          <a:p>
            <a:pPr lvl="0" rtl="0">
              <a:spcBef>
                <a:spcPts val="0"/>
              </a:spcBef>
              <a:buClr>
                <a:schemeClr val="dk1"/>
              </a:buClr>
              <a:buFont typeface="Arial"/>
              <a:buNone/>
            </a:pPr>
            <a:endParaRPr sz="1800" b="1"/>
          </a:p>
          <a:p>
            <a:pPr lvl="0" rtl="0">
              <a:spcBef>
                <a:spcPts val="0"/>
              </a:spcBef>
              <a:buClr>
                <a:schemeClr val="dk1"/>
              </a:buClr>
              <a:buSzPct val="78571"/>
              <a:buFont typeface="Arial"/>
              <a:buNone/>
            </a:pPr>
            <a:r>
              <a:rPr lang="en" sz="1400"/>
              <a:t>Here’s a bit of trivia for you: how many lines of code do you think </a:t>
            </a:r>
            <a:r>
              <a:rPr lang="en" sz="1400" i="1"/>
              <a:t>Foundation/Foundation.h</a:t>
            </a:r>
            <a:r>
              <a:rPr lang="en" sz="1400"/>
              <a:t> adds to your main.m file? 10? 1000? 100000? A million?</a:t>
            </a:r>
          </a:p>
          <a:p>
            <a:pPr lvl="0" rtl="0">
              <a:spcBef>
                <a:spcPts val="0"/>
              </a:spcBef>
              <a:buClr>
                <a:schemeClr val="dk1"/>
              </a:buClr>
              <a:buFont typeface="Arial"/>
              <a:buNone/>
            </a:pPr>
            <a:endParaRPr sz="1800"/>
          </a:p>
          <a:p>
            <a:pPr>
              <a:spcBef>
                <a:spcPts val="0"/>
              </a:spcBef>
              <a:buNone/>
            </a:pPr>
            <a:endParaRPr sz="1800"/>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lnSpc>
                <a:spcPct val="115000"/>
              </a:lnSpc>
              <a:spcBef>
                <a:spcPts val="1800"/>
              </a:spcBef>
              <a:spcAft>
                <a:spcPts val="400"/>
              </a:spcAft>
              <a:buNone/>
            </a:pPr>
            <a:r>
              <a:rPr lang="en"/>
              <a:t>Working With Variables</a:t>
            </a:r>
          </a:p>
        </p:txBody>
      </p:sp>
      <p:sp>
        <p:nvSpPr>
          <p:cNvPr id="54" name="Shape 54"/>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342900" rtl="0">
              <a:lnSpc>
                <a:spcPct val="115000"/>
              </a:lnSpc>
              <a:spcBef>
                <a:spcPts val="0"/>
              </a:spcBef>
              <a:buClr>
                <a:schemeClr val="dk1"/>
              </a:buClr>
              <a:buSzPct val="100000"/>
              <a:buFont typeface="Arial"/>
              <a:buAutoNum type="arabicPeriod"/>
            </a:pPr>
            <a:r>
              <a:rPr lang="en" sz="1800" i="1"/>
              <a:t>int</a:t>
            </a:r>
            <a:r>
              <a:rPr lang="en" sz="1800"/>
              <a:t>: stores a whole number, such as 1, 487, or -54.</a:t>
            </a:r>
          </a:p>
          <a:p>
            <a:pPr marL="457200" lvl="0" indent="-342900" rtl="0">
              <a:lnSpc>
                <a:spcPct val="115000"/>
              </a:lnSpc>
              <a:spcBef>
                <a:spcPts val="0"/>
              </a:spcBef>
              <a:buClr>
                <a:schemeClr val="dk1"/>
              </a:buClr>
              <a:buSzPct val="100000"/>
              <a:buFont typeface="Arial"/>
              <a:buAutoNum type="arabicPeriod"/>
            </a:pPr>
            <a:r>
              <a:rPr lang="en" sz="1800" i="1"/>
              <a:t>float</a:t>
            </a:r>
            <a:r>
              <a:rPr lang="en" sz="1800"/>
              <a:t>: stores a floating-point number with decimal precision, such as 0.5, 3.14, or 1.0</a:t>
            </a:r>
          </a:p>
          <a:p>
            <a:pPr marL="457200" lvl="0" indent="-342900" rtl="0">
              <a:lnSpc>
                <a:spcPct val="115000"/>
              </a:lnSpc>
              <a:spcBef>
                <a:spcPts val="0"/>
              </a:spcBef>
              <a:buClr>
                <a:schemeClr val="dk1"/>
              </a:buClr>
              <a:buSzPct val="100000"/>
              <a:buFont typeface="Arial"/>
              <a:buAutoNum type="arabicPeriod"/>
            </a:pPr>
            <a:r>
              <a:rPr lang="en" sz="1800" i="1"/>
              <a:t>char</a:t>
            </a:r>
            <a:r>
              <a:rPr lang="en" sz="1800"/>
              <a:t>: stores a single character, such as “e”, “A”, or “$”.</a:t>
            </a:r>
          </a:p>
          <a:p>
            <a:pPr marL="457200" lvl="0" indent="-342900" rtl="0">
              <a:lnSpc>
                <a:spcPct val="115000"/>
              </a:lnSpc>
              <a:spcBef>
                <a:spcPts val="0"/>
              </a:spcBef>
              <a:buClr>
                <a:schemeClr val="dk1"/>
              </a:buClr>
              <a:buSzPct val="100000"/>
              <a:buFont typeface="Arial"/>
              <a:buAutoNum type="arabicPeriod"/>
            </a:pPr>
            <a:r>
              <a:rPr lang="en" sz="1800" i="1"/>
              <a:t>BOOL</a:t>
            </a:r>
            <a:r>
              <a:rPr lang="en" sz="1800"/>
              <a:t> stores a YES or NO value, also known as a “boolean” value. Other programming languages sometimes use TRUE and FALSE.</a:t>
            </a:r>
          </a:p>
          <a:p>
            <a:pPr marL="457200" lvl="0" indent="-342900" rtl="0">
              <a:lnSpc>
                <a:spcPct val="115000"/>
              </a:lnSpc>
              <a:spcBef>
                <a:spcPts val="0"/>
              </a:spcBef>
              <a:buClr>
                <a:schemeClr val="dk1"/>
              </a:buClr>
              <a:buSzPct val="100000"/>
              <a:buFont typeface="Arial"/>
              <a:buAutoNum type="arabicPeriod"/>
            </a:pPr>
            <a:r>
              <a:rPr lang="en" sz="1800"/>
              <a:t>NSString, NSNumber, NSInteger</a:t>
            </a:r>
          </a:p>
          <a:p>
            <a:pPr marL="457200" lvl="0" indent="-342900" rtl="0">
              <a:lnSpc>
                <a:spcPct val="115000"/>
              </a:lnSpc>
              <a:spcBef>
                <a:spcPts val="0"/>
              </a:spcBef>
              <a:buClr>
                <a:schemeClr val="dk1"/>
              </a:buClr>
              <a:buSzPct val="100000"/>
              <a:buFont typeface="Arial"/>
              <a:buAutoNum type="arabicPeriod"/>
            </a:pPr>
            <a:r>
              <a:rPr lang="en" sz="1800"/>
              <a:t>Collections - </a:t>
            </a:r>
          </a:p>
          <a:p>
            <a:pPr marL="914400" lvl="1" indent="-342900" rtl="0">
              <a:lnSpc>
                <a:spcPct val="115000"/>
              </a:lnSpc>
              <a:spcBef>
                <a:spcPts val="0"/>
              </a:spcBef>
              <a:buClr>
                <a:schemeClr val="dk1"/>
              </a:buClr>
              <a:buSzPct val="100000"/>
              <a:buFont typeface="Arial"/>
              <a:buAutoNum type="alphaLcPeriod"/>
            </a:pPr>
            <a:r>
              <a:rPr lang="en" sz="1800"/>
              <a:t>NSArray, NSDictionary, NSSet (Immutable)</a:t>
            </a:r>
          </a:p>
          <a:p>
            <a:pPr marL="914400" lvl="1" indent="-342900" rtl="0">
              <a:lnSpc>
                <a:spcPct val="115000"/>
              </a:lnSpc>
              <a:spcBef>
                <a:spcPts val="0"/>
              </a:spcBef>
              <a:buClr>
                <a:schemeClr val="dk1"/>
              </a:buClr>
              <a:buSzPct val="100000"/>
              <a:buFont typeface="Arial"/>
              <a:buAutoNum type="alphaLcPeriod"/>
            </a:pPr>
            <a:r>
              <a:rPr lang="en" sz="1800"/>
              <a:t>NSMutableArray, NSMutableDictionary, NSMutableSet (mutable)</a:t>
            </a:r>
          </a:p>
          <a:p>
            <a:pPr marL="457200" lvl="0" indent="0" rtl="0">
              <a:lnSpc>
                <a:spcPct val="115000"/>
              </a:lnSpc>
              <a:spcBef>
                <a:spcPts val="0"/>
              </a:spcBef>
              <a:buNone/>
            </a:pPr>
            <a:endParaRPr sz="1800"/>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lnSpc>
                <a:spcPct val="115000"/>
              </a:lnSpc>
              <a:spcBef>
                <a:spcPts val="1800"/>
              </a:spcBef>
              <a:spcAft>
                <a:spcPts val="400"/>
              </a:spcAft>
              <a:buNone/>
            </a:pPr>
            <a:r>
              <a:rPr lang="en"/>
              <a:t>Working With Conditionals</a:t>
            </a:r>
          </a:p>
        </p:txBody>
      </p:sp>
      <p:sp>
        <p:nvSpPr>
          <p:cNvPr id="60" name="Shape 60"/>
          <p:cNvSpPr txBox="1">
            <a:spLocks noGrp="1"/>
          </p:cNvSpPr>
          <p:nvPr>
            <p:ph type="body" idx="1"/>
          </p:nvPr>
        </p:nvSpPr>
        <p:spPr>
          <a:xfrm>
            <a:off x="457200" y="1200150"/>
            <a:ext cx="4067100" cy="3725699"/>
          </a:xfrm>
          <a:prstGeom prst="rect">
            <a:avLst/>
          </a:prstGeom>
        </p:spPr>
        <p:txBody>
          <a:bodyPr lIns="91425" tIns="91425" rIns="91425" bIns="91425" anchor="t" anchorCtr="0">
            <a:noAutofit/>
          </a:bodyPr>
          <a:lstStyle/>
          <a:p>
            <a:pPr lvl="0" rtl="0">
              <a:spcBef>
                <a:spcPts val="0"/>
              </a:spcBef>
              <a:buClr>
                <a:schemeClr val="dk1"/>
              </a:buClr>
              <a:buFont typeface="Arial"/>
              <a:buNone/>
            </a:pPr>
            <a:endParaRPr sz="1100">
              <a:solidFill>
                <a:srgbClr val="A61390"/>
              </a:solidFill>
              <a:latin typeface="Verdana"/>
              <a:ea typeface="Verdana"/>
              <a:cs typeface="Verdana"/>
              <a:sym typeface="Verdana"/>
            </a:endParaRPr>
          </a:p>
          <a:p>
            <a:pPr marL="457200" lvl="0" indent="-342900" rtl="0">
              <a:lnSpc>
                <a:spcPct val="115000"/>
              </a:lnSpc>
              <a:spcBef>
                <a:spcPts val="0"/>
              </a:spcBef>
              <a:buClr>
                <a:schemeClr val="dk1"/>
              </a:buClr>
              <a:buSzPct val="100000"/>
              <a:buFont typeface="Arial"/>
              <a:buChar char="●"/>
            </a:pPr>
            <a:r>
              <a:rPr lang="en" sz="1800" i="1"/>
              <a:t>&gt; </a:t>
            </a:r>
            <a:r>
              <a:rPr lang="en" sz="1800"/>
              <a:t>: greater than</a:t>
            </a:r>
          </a:p>
          <a:p>
            <a:pPr marL="457200" lvl="0" indent="-342900" rtl="0">
              <a:lnSpc>
                <a:spcPct val="115000"/>
              </a:lnSpc>
              <a:spcBef>
                <a:spcPts val="0"/>
              </a:spcBef>
              <a:buClr>
                <a:schemeClr val="dk1"/>
              </a:buClr>
              <a:buSzPct val="100000"/>
              <a:buFont typeface="Arial"/>
              <a:buChar char="●"/>
            </a:pPr>
            <a:r>
              <a:rPr lang="en" sz="1800" i="1"/>
              <a:t>&lt; </a:t>
            </a:r>
            <a:r>
              <a:rPr lang="en" sz="1800"/>
              <a:t>: less than</a:t>
            </a:r>
          </a:p>
          <a:p>
            <a:pPr marL="457200" lvl="0" indent="-342900" rtl="0">
              <a:lnSpc>
                <a:spcPct val="115000"/>
              </a:lnSpc>
              <a:spcBef>
                <a:spcPts val="0"/>
              </a:spcBef>
              <a:buClr>
                <a:schemeClr val="dk1"/>
              </a:buClr>
              <a:buSzPct val="100000"/>
              <a:buFont typeface="Arial"/>
              <a:buChar char="●"/>
            </a:pPr>
            <a:r>
              <a:rPr lang="en" sz="1800" i="1"/>
              <a:t>&gt;= </a:t>
            </a:r>
            <a:r>
              <a:rPr lang="en" sz="1800"/>
              <a:t>: greater than or equal to</a:t>
            </a:r>
          </a:p>
          <a:p>
            <a:pPr marL="457200" lvl="0" indent="-342900" rtl="0">
              <a:lnSpc>
                <a:spcPct val="115000"/>
              </a:lnSpc>
              <a:spcBef>
                <a:spcPts val="0"/>
              </a:spcBef>
              <a:buClr>
                <a:schemeClr val="dk1"/>
              </a:buClr>
              <a:buSzPct val="100000"/>
              <a:buFont typeface="Arial"/>
              <a:buChar char="●"/>
            </a:pPr>
            <a:r>
              <a:rPr lang="en" sz="1800" i="1"/>
              <a:t>&lt;= </a:t>
            </a:r>
            <a:r>
              <a:rPr lang="en" sz="1800"/>
              <a:t>: less than or equal to</a:t>
            </a:r>
          </a:p>
          <a:p>
            <a:pPr marL="457200" lvl="0" indent="-342900" rtl="0">
              <a:lnSpc>
                <a:spcPct val="115000"/>
              </a:lnSpc>
              <a:spcBef>
                <a:spcPts val="0"/>
              </a:spcBef>
              <a:buClr>
                <a:schemeClr val="dk1"/>
              </a:buClr>
              <a:buSzPct val="100000"/>
              <a:buFont typeface="Arial"/>
              <a:buChar char="●"/>
            </a:pPr>
            <a:r>
              <a:rPr lang="en" sz="1800" i="1"/>
              <a:t>== </a:t>
            </a:r>
            <a:r>
              <a:rPr lang="en" sz="1800"/>
              <a:t>: equal to</a:t>
            </a:r>
          </a:p>
          <a:p>
            <a:pPr marL="457200" lvl="0" indent="-342900" rtl="0">
              <a:lnSpc>
                <a:spcPct val="115000"/>
              </a:lnSpc>
              <a:spcBef>
                <a:spcPts val="0"/>
              </a:spcBef>
              <a:buClr>
                <a:schemeClr val="dk1"/>
              </a:buClr>
              <a:buSzPct val="100000"/>
              <a:buFont typeface="Arial"/>
              <a:buChar char="●"/>
            </a:pPr>
            <a:r>
              <a:rPr lang="en" sz="1800"/>
              <a:t>!=</a:t>
            </a:r>
            <a:r>
              <a:rPr lang="en" sz="1800" i="1"/>
              <a:t> </a:t>
            </a:r>
            <a:r>
              <a:rPr lang="en" sz="1800"/>
              <a:t>: not equal to</a:t>
            </a:r>
          </a:p>
          <a:p>
            <a:pPr rtl="0">
              <a:lnSpc>
                <a:spcPct val="115000"/>
              </a:lnSpc>
              <a:spcBef>
                <a:spcPts val="0"/>
              </a:spcBef>
              <a:buNone/>
            </a:pPr>
            <a:endParaRPr sz="1100">
              <a:solidFill>
                <a:srgbClr val="A61390"/>
              </a:solidFill>
              <a:latin typeface="Verdana"/>
              <a:ea typeface="Verdana"/>
              <a:cs typeface="Verdana"/>
              <a:sym typeface="Verdana"/>
            </a:endParaRPr>
          </a:p>
          <a:p>
            <a:pPr>
              <a:spcBef>
                <a:spcPts val="0"/>
              </a:spcBef>
              <a:buNone/>
            </a:pPr>
            <a:endParaRPr/>
          </a:p>
        </p:txBody>
      </p:sp>
      <p:sp>
        <p:nvSpPr>
          <p:cNvPr id="61" name="Shape 61"/>
          <p:cNvSpPr txBox="1"/>
          <p:nvPr/>
        </p:nvSpPr>
        <p:spPr>
          <a:xfrm>
            <a:off x="5029200" y="1381125"/>
            <a:ext cx="3657600" cy="457200"/>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SzPct val="100000"/>
              <a:buFont typeface="Arial"/>
              <a:buNone/>
            </a:pPr>
            <a:r>
              <a:rPr lang="en" sz="1100">
                <a:solidFill>
                  <a:srgbClr val="A61390"/>
                </a:solidFill>
                <a:latin typeface="Verdana"/>
                <a:ea typeface="Verdana"/>
                <a:cs typeface="Verdana"/>
                <a:sym typeface="Verdana"/>
              </a:rPr>
              <a:t>if</a:t>
            </a:r>
            <a:r>
              <a:rPr lang="en" sz="1100">
                <a:solidFill>
                  <a:schemeClr val="dk1"/>
                </a:solidFill>
                <a:latin typeface="Verdana"/>
                <a:ea typeface="Verdana"/>
                <a:cs typeface="Verdana"/>
                <a:sym typeface="Verdana"/>
              </a:rPr>
              <a:t> </a:t>
            </a:r>
            <a:r>
              <a:rPr lang="en" sz="1100">
                <a:solidFill>
                  <a:srgbClr val="002200"/>
                </a:solidFill>
                <a:latin typeface="Verdana"/>
                <a:ea typeface="Verdana"/>
                <a:cs typeface="Verdana"/>
                <a:sym typeface="Verdana"/>
              </a:rPr>
              <a:t>(</a:t>
            </a:r>
            <a:r>
              <a:rPr lang="en" sz="1100">
                <a:solidFill>
                  <a:schemeClr val="dk1"/>
                </a:solidFill>
                <a:latin typeface="Verdana"/>
                <a:ea typeface="Verdana"/>
                <a:cs typeface="Verdana"/>
                <a:sym typeface="Verdana"/>
              </a:rPr>
              <a:t>guess &gt; answer</a:t>
            </a:r>
            <a:r>
              <a:rPr lang="en" sz="1100">
                <a:solidFill>
                  <a:srgbClr val="002200"/>
                </a:solidFill>
                <a:latin typeface="Verdana"/>
                <a:ea typeface="Verdana"/>
                <a:cs typeface="Verdana"/>
                <a:sym typeface="Verdana"/>
              </a:rPr>
              <a:t>)</a:t>
            </a:r>
            <a:r>
              <a:rPr lang="en" sz="1100">
                <a:solidFill>
                  <a:schemeClr val="dk1"/>
                </a:solidFill>
                <a:latin typeface="Verdana"/>
                <a:ea typeface="Verdana"/>
                <a:cs typeface="Verdana"/>
                <a:sym typeface="Verdana"/>
              </a:rPr>
              <a:t> </a:t>
            </a:r>
            <a:r>
              <a:rPr lang="en" sz="1100">
                <a:solidFill>
                  <a:srgbClr val="002200"/>
                </a:solidFill>
                <a:latin typeface="Verdana"/>
                <a:ea typeface="Verdana"/>
                <a:cs typeface="Verdana"/>
                <a:sym typeface="Verdana"/>
              </a:rPr>
              <a:t>{</a:t>
            </a:r>
            <a:r>
              <a:rPr lang="en" sz="1100">
                <a:solidFill>
                  <a:schemeClr val="dk1"/>
                </a:solidFill>
                <a:latin typeface="Verdana"/>
                <a:ea typeface="Verdana"/>
                <a:cs typeface="Verdana"/>
                <a:sym typeface="Verdana"/>
              </a:rPr>
              <a:t/>
            </a:r>
            <a:br>
              <a:rPr lang="en" sz="1100">
                <a:solidFill>
                  <a:schemeClr val="dk1"/>
                </a:solidFill>
                <a:latin typeface="Verdana"/>
                <a:ea typeface="Verdana"/>
                <a:cs typeface="Verdana"/>
                <a:sym typeface="Verdana"/>
              </a:rPr>
            </a:br>
            <a:r>
              <a:rPr lang="en" sz="1100">
                <a:solidFill>
                  <a:schemeClr val="dk1"/>
                </a:solidFill>
                <a:latin typeface="Verdana"/>
                <a:ea typeface="Verdana"/>
                <a:cs typeface="Verdana"/>
                <a:sym typeface="Verdana"/>
              </a:rPr>
              <a:t>    NSLog</a:t>
            </a:r>
            <a:r>
              <a:rPr lang="en" sz="1100">
                <a:solidFill>
                  <a:srgbClr val="002200"/>
                </a:solidFill>
                <a:latin typeface="Verdana"/>
                <a:ea typeface="Verdana"/>
                <a:cs typeface="Verdana"/>
                <a:sym typeface="Verdana"/>
              </a:rPr>
              <a:t>(</a:t>
            </a:r>
            <a:r>
              <a:rPr lang="en" sz="1100" i="1">
                <a:solidFill>
                  <a:srgbClr val="11740A"/>
                </a:solidFill>
                <a:latin typeface="Verdana"/>
                <a:ea typeface="Verdana"/>
                <a:cs typeface="Verdana"/>
                <a:sym typeface="Verdana"/>
              </a:rPr>
              <a:t>@</a:t>
            </a:r>
            <a:r>
              <a:rPr lang="en" sz="1100">
                <a:solidFill>
                  <a:srgbClr val="BF1D1A"/>
                </a:solidFill>
                <a:latin typeface="Verdana"/>
                <a:ea typeface="Verdana"/>
                <a:cs typeface="Verdana"/>
                <a:sym typeface="Verdana"/>
              </a:rPr>
              <a:t>"Lower!"</a:t>
            </a:r>
            <a:r>
              <a:rPr lang="en" sz="1100">
                <a:solidFill>
                  <a:srgbClr val="002200"/>
                </a:solidFill>
                <a:latin typeface="Verdana"/>
                <a:ea typeface="Verdana"/>
                <a:cs typeface="Verdana"/>
                <a:sym typeface="Verdana"/>
              </a:rPr>
              <a:t>)</a:t>
            </a:r>
            <a:r>
              <a:rPr lang="en" sz="1100">
                <a:solidFill>
                  <a:schemeClr val="dk1"/>
                </a:solidFill>
                <a:latin typeface="Verdana"/>
                <a:ea typeface="Verdana"/>
                <a:cs typeface="Verdana"/>
                <a:sym typeface="Verdana"/>
              </a:rPr>
              <a:t>;</a:t>
            </a:r>
            <a:r>
              <a:rPr lang="en" sz="1100">
                <a:solidFill>
                  <a:srgbClr val="002200"/>
                </a:solidFill>
                <a:latin typeface="Verdana"/>
                <a:ea typeface="Verdana"/>
                <a:cs typeface="Verdana"/>
                <a:sym typeface="Verdana"/>
              </a:rPr>
              <a:t>}</a:t>
            </a:r>
            <a:r>
              <a:rPr lang="en" sz="1100">
                <a:solidFill>
                  <a:srgbClr val="A61390"/>
                </a:solidFill>
                <a:latin typeface="Verdana"/>
                <a:ea typeface="Verdana"/>
                <a:cs typeface="Verdana"/>
                <a:sym typeface="Verdana"/>
              </a:rPr>
              <a:t>else</a:t>
            </a:r>
            <a:r>
              <a:rPr lang="en" sz="1100">
                <a:solidFill>
                  <a:schemeClr val="dk1"/>
                </a:solidFill>
                <a:latin typeface="Verdana"/>
                <a:ea typeface="Verdana"/>
                <a:cs typeface="Verdana"/>
                <a:sym typeface="Verdana"/>
              </a:rPr>
              <a:t> </a:t>
            </a:r>
            <a:r>
              <a:rPr lang="en" sz="1100">
                <a:solidFill>
                  <a:srgbClr val="A61390"/>
                </a:solidFill>
                <a:latin typeface="Verdana"/>
                <a:ea typeface="Verdana"/>
                <a:cs typeface="Verdana"/>
                <a:sym typeface="Verdana"/>
              </a:rPr>
              <a:t>if</a:t>
            </a:r>
            <a:r>
              <a:rPr lang="en" sz="1100">
                <a:solidFill>
                  <a:schemeClr val="dk1"/>
                </a:solidFill>
                <a:latin typeface="Verdana"/>
                <a:ea typeface="Verdana"/>
                <a:cs typeface="Verdana"/>
                <a:sym typeface="Verdana"/>
              </a:rPr>
              <a:t> </a:t>
            </a:r>
            <a:r>
              <a:rPr lang="en" sz="1100">
                <a:solidFill>
                  <a:srgbClr val="002200"/>
                </a:solidFill>
                <a:latin typeface="Verdana"/>
                <a:ea typeface="Verdana"/>
                <a:cs typeface="Verdana"/>
                <a:sym typeface="Verdana"/>
              </a:rPr>
              <a:t>(</a:t>
            </a:r>
            <a:r>
              <a:rPr lang="en" sz="1100">
                <a:solidFill>
                  <a:schemeClr val="dk1"/>
                </a:solidFill>
                <a:latin typeface="Verdana"/>
                <a:ea typeface="Verdana"/>
                <a:cs typeface="Verdana"/>
                <a:sym typeface="Verdana"/>
              </a:rPr>
              <a:t>guess &lt; answer</a:t>
            </a:r>
            <a:r>
              <a:rPr lang="en" sz="1100">
                <a:solidFill>
                  <a:srgbClr val="002200"/>
                </a:solidFill>
                <a:latin typeface="Verdana"/>
                <a:ea typeface="Verdana"/>
                <a:cs typeface="Verdana"/>
                <a:sym typeface="Verdana"/>
              </a:rPr>
              <a:t>)</a:t>
            </a:r>
            <a:r>
              <a:rPr lang="en" sz="1100">
                <a:solidFill>
                  <a:schemeClr val="dk1"/>
                </a:solidFill>
                <a:latin typeface="Verdana"/>
                <a:ea typeface="Verdana"/>
                <a:cs typeface="Verdana"/>
                <a:sym typeface="Verdana"/>
              </a:rPr>
              <a:t> </a:t>
            </a:r>
            <a:r>
              <a:rPr lang="en" sz="1100">
                <a:solidFill>
                  <a:srgbClr val="002200"/>
                </a:solidFill>
                <a:latin typeface="Verdana"/>
                <a:ea typeface="Verdana"/>
                <a:cs typeface="Verdana"/>
                <a:sym typeface="Verdana"/>
              </a:rPr>
              <a:t>{</a:t>
            </a:r>
            <a:r>
              <a:rPr lang="en" sz="1100">
                <a:solidFill>
                  <a:schemeClr val="dk1"/>
                </a:solidFill>
                <a:latin typeface="Verdana"/>
                <a:ea typeface="Verdana"/>
                <a:cs typeface="Verdana"/>
                <a:sym typeface="Verdana"/>
              </a:rPr>
              <a:t/>
            </a:r>
            <a:br>
              <a:rPr lang="en" sz="1100">
                <a:solidFill>
                  <a:schemeClr val="dk1"/>
                </a:solidFill>
                <a:latin typeface="Verdana"/>
                <a:ea typeface="Verdana"/>
                <a:cs typeface="Verdana"/>
                <a:sym typeface="Verdana"/>
              </a:rPr>
            </a:br>
            <a:r>
              <a:rPr lang="en" sz="1100">
                <a:solidFill>
                  <a:schemeClr val="dk1"/>
                </a:solidFill>
                <a:latin typeface="Verdana"/>
                <a:ea typeface="Verdana"/>
                <a:cs typeface="Verdana"/>
                <a:sym typeface="Verdana"/>
              </a:rPr>
              <a:t>    NSLog</a:t>
            </a:r>
            <a:r>
              <a:rPr lang="en" sz="1100">
                <a:solidFill>
                  <a:srgbClr val="002200"/>
                </a:solidFill>
                <a:latin typeface="Verdana"/>
                <a:ea typeface="Verdana"/>
                <a:cs typeface="Verdana"/>
                <a:sym typeface="Verdana"/>
              </a:rPr>
              <a:t>(</a:t>
            </a:r>
            <a:r>
              <a:rPr lang="en" sz="1100" i="1">
                <a:solidFill>
                  <a:srgbClr val="11740A"/>
                </a:solidFill>
                <a:latin typeface="Verdana"/>
                <a:ea typeface="Verdana"/>
                <a:cs typeface="Verdana"/>
                <a:sym typeface="Verdana"/>
              </a:rPr>
              <a:t>@</a:t>
            </a:r>
            <a:r>
              <a:rPr lang="en" sz="1100">
                <a:solidFill>
                  <a:srgbClr val="BF1D1A"/>
                </a:solidFill>
                <a:latin typeface="Verdana"/>
                <a:ea typeface="Verdana"/>
                <a:cs typeface="Verdana"/>
                <a:sym typeface="Verdana"/>
              </a:rPr>
              <a:t>"Higher!"</a:t>
            </a:r>
            <a:r>
              <a:rPr lang="en" sz="1100">
                <a:solidFill>
                  <a:srgbClr val="002200"/>
                </a:solidFill>
                <a:latin typeface="Verdana"/>
                <a:ea typeface="Verdana"/>
                <a:cs typeface="Verdana"/>
                <a:sym typeface="Verdana"/>
              </a:rPr>
              <a:t>)</a:t>
            </a:r>
            <a:r>
              <a:rPr lang="en" sz="1100">
                <a:solidFill>
                  <a:schemeClr val="dk1"/>
                </a:solidFill>
                <a:latin typeface="Verdana"/>
                <a:ea typeface="Verdana"/>
                <a:cs typeface="Verdana"/>
                <a:sym typeface="Verdana"/>
              </a:rPr>
              <a:t>;</a:t>
            </a:r>
            <a:r>
              <a:rPr lang="en" sz="1100">
                <a:solidFill>
                  <a:srgbClr val="002200"/>
                </a:solidFill>
                <a:latin typeface="Verdana"/>
                <a:ea typeface="Verdana"/>
                <a:cs typeface="Verdana"/>
                <a:sym typeface="Verdana"/>
              </a:rPr>
              <a:t>}</a:t>
            </a:r>
            <a:r>
              <a:rPr lang="en" sz="1100">
                <a:solidFill>
                  <a:srgbClr val="A61390"/>
                </a:solidFill>
                <a:latin typeface="Verdana"/>
                <a:ea typeface="Verdana"/>
                <a:cs typeface="Verdana"/>
                <a:sym typeface="Verdana"/>
              </a:rPr>
              <a:t>else</a:t>
            </a:r>
            <a:r>
              <a:rPr lang="en" sz="1100">
                <a:solidFill>
                  <a:schemeClr val="dk1"/>
                </a:solidFill>
                <a:latin typeface="Verdana"/>
                <a:ea typeface="Verdana"/>
                <a:cs typeface="Verdana"/>
                <a:sym typeface="Verdana"/>
              </a:rPr>
              <a:t> </a:t>
            </a:r>
            <a:r>
              <a:rPr lang="en" sz="1100">
                <a:solidFill>
                  <a:srgbClr val="002200"/>
                </a:solidFill>
                <a:latin typeface="Verdana"/>
                <a:ea typeface="Verdana"/>
                <a:cs typeface="Verdana"/>
                <a:sym typeface="Verdana"/>
              </a:rPr>
              <a:t>{</a:t>
            </a:r>
            <a:r>
              <a:rPr lang="en" sz="1100">
                <a:solidFill>
                  <a:schemeClr val="dk1"/>
                </a:solidFill>
                <a:latin typeface="Verdana"/>
                <a:ea typeface="Verdana"/>
                <a:cs typeface="Verdana"/>
                <a:sym typeface="Verdana"/>
              </a:rPr>
              <a:t/>
            </a:r>
            <a:br>
              <a:rPr lang="en" sz="1100">
                <a:solidFill>
                  <a:schemeClr val="dk1"/>
                </a:solidFill>
                <a:latin typeface="Verdana"/>
                <a:ea typeface="Verdana"/>
                <a:cs typeface="Verdana"/>
                <a:sym typeface="Verdana"/>
              </a:rPr>
            </a:br>
            <a:r>
              <a:rPr lang="en" sz="1100">
                <a:solidFill>
                  <a:schemeClr val="dk1"/>
                </a:solidFill>
                <a:latin typeface="Verdana"/>
                <a:ea typeface="Verdana"/>
                <a:cs typeface="Verdana"/>
                <a:sym typeface="Verdana"/>
              </a:rPr>
              <a:t>    NSLog</a:t>
            </a:r>
            <a:r>
              <a:rPr lang="en" sz="1100">
                <a:solidFill>
                  <a:srgbClr val="002200"/>
                </a:solidFill>
                <a:latin typeface="Verdana"/>
                <a:ea typeface="Verdana"/>
                <a:cs typeface="Verdana"/>
                <a:sym typeface="Verdana"/>
              </a:rPr>
              <a:t>(</a:t>
            </a:r>
            <a:r>
              <a:rPr lang="en" sz="1100" i="1">
                <a:solidFill>
                  <a:srgbClr val="11740A"/>
                </a:solidFill>
                <a:latin typeface="Verdana"/>
                <a:ea typeface="Verdana"/>
                <a:cs typeface="Verdana"/>
                <a:sym typeface="Verdana"/>
              </a:rPr>
              <a:t>@</a:t>
            </a:r>
            <a:r>
              <a:rPr lang="en" sz="1100">
                <a:solidFill>
                  <a:srgbClr val="BF1D1A"/>
                </a:solidFill>
                <a:latin typeface="Verdana"/>
                <a:ea typeface="Verdana"/>
                <a:cs typeface="Verdana"/>
                <a:sym typeface="Verdana"/>
              </a:rPr>
              <a:t>"Correct! The answer was %i"</a:t>
            </a:r>
            <a:r>
              <a:rPr lang="en" sz="1100">
                <a:solidFill>
                  <a:schemeClr val="dk1"/>
                </a:solidFill>
                <a:latin typeface="Verdana"/>
                <a:ea typeface="Verdana"/>
                <a:cs typeface="Verdana"/>
                <a:sym typeface="Verdana"/>
              </a:rPr>
              <a:t>, answer</a:t>
            </a:r>
            <a:r>
              <a:rPr lang="en" sz="1100">
                <a:solidFill>
                  <a:srgbClr val="002200"/>
                </a:solidFill>
                <a:latin typeface="Verdana"/>
                <a:ea typeface="Verdana"/>
                <a:cs typeface="Verdana"/>
                <a:sym typeface="Verdana"/>
              </a:rPr>
              <a:t>)</a:t>
            </a:r>
            <a:r>
              <a:rPr lang="en" sz="1100">
                <a:solidFill>
                  <a:schemeClr val="dk1"/>
                </a:solidFill>
                <a:latin typeface="Verdana"/>
                <a:ea typeface="Verdana"/>
                <a:cs typeface="Verdana"/>
                <a:sym typeface="Verdana"/>
              </a:rPr>
              <a:t>;</a:t>
            </a:r>
            <a:r>
              <a:rPr lang="en" sz="1100">
                <a:solidFill>
                  <a:srgbClr val="002200"/>
                </a:solidFill>
                <a:latin typeface="Verdana"/>
                <a:ea typeface="Verdana"/>
                <a:cs typeface="Verdana"/>
                <a:sym typeface="Verdana"/>
              </a:rPr>
              <a:t>}</a:t>
            </a:r>
          </a:p>
          <a:p>
            <a:pPr lvl="0" rtl="0">
              <a:lnSpc>
                <a:spcPct val="115000"/>
              </a:lnSpc>
              <a:spcBef>
                <a:spcPts val="0"/>
              </a:spcBef>
              <a:buClr>
                <a:schemeClr val="dk1"/>
              </a:buClr>
              <a:buFont typeface="Arial"/>
              <a:buNone/>
            </a:pPr>
            <a:endParaRPr sz="1100">
              <a:solidFill>
                <a:schemeClr val="dk1"/>
              </a:solidFill>
            </a:endParaRPr>
          </a:p>
          <a:p>
            <a:pPr lvl="0" rtl="0">
              <a:spcBef>
                <a:spcPts val="600"/>
              </a:spcBef>
              <a:buClr>
                <a:schemeClr val="dk1"/>
              </a:buClr>
              <a:buFont typeface="Arial"/>
              <a:buNone/>
            </a:pPr>
            <a:endParaRPr sz="3000">
              <a:solidFill>
                <a:schemeClr val="dk1"/>
              </a:solidFill>
            </a:endParaRPr>
          </a:p>
          <a:p>
            <a:pPr>
              <a:spcBef>
                <a:spcPts val="0"/>
              </a:spcBef>
              <a:buNone/>
            </a:pPr>
            <a:endParaRP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lnSpc>
                <a:spcPct val="115000"/>
              </a:lnSpc>
              <a:spcBef>
                <a:spcPts val="1800"/>
              </a:spcBef>
              <a:spcAft>
                <a:spcPts val="400"/>
              </a:spcAft>
              <a:buNone/>
            </a:pPr>
            <a:r>
              <a:rPr lang="en"/>
              <a:t>Working With While Loop</a:t>
            </a:r>
          </a:p>
        </p:txBody>
      </p:sp>
      <p:sp>
        <p:nvSpPr>
          <p:cNvPr id="67" name="Shape 6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sz="1100">
                <a:solidFill>
                  <a:srgbClr val="A61390"/>
                </a:solidFill>
                <a:latin typeface="Verdana"/>
                <a:ea typeface="Verdana"/>
                <a:cs typeface="Verdana"/>
                <a:sym typeface="Verdana"/>
              </a:rPr>
              <a:t>while</a:t>
            </a:r>
            <a:r>
              <a:rPr lang="en" sz="1100">
                <a:latin typeface="Verdana"/>
                <a:ea typeface="Verdana"/>
                <a:cs typeface="Verdana"/>
                <a:sym typeface="Verdana"/>
              </a:rPr>
              <a:t> </a:t>
            </a:r>
            <a:r>
              <a:rPr lang="en" sz="1100">
                <a:solidFill>
                  <a:srgbClr val="002200"/>
                </a:solidFill>
                <a:latin typeface="Verdana"/>
                <a:ea typeface="Verdana"/>
                <a:cs typeface="Verdana"/>
                <a:sym typeface="Verdana"/>
              </a:rPr>
              <a:t>(</a:t>
            </a:r>
            <a:r>
              <a:rPr lang="en" sz="1100">
                <a:latin typeface="Verdana"/>
                <a:ea typeface="Verdana"/>
                <a:cs typeface="Verdana"/>
                <a:sym typeface="Verdana"/>
              </a:rPr>
              <a:t>guess </a:t>
            </a:r>
            <a:r>
              <a:rPr lang="en" sz="1100">
                <a:solidFill>
                  <a:srgbClr val="002200"/>
                </a:solidFill>
                <a:latin typeface="Verdana"/>
                <a:ea typeface="Verdana"/>
                <a:cs typeface="Verdana"/>
                <a:sym typeface="Verdana"/>
              </a:rPr>
              <a:t>!=</a:t>
            </a:r>
            <a:r>
              <a:rPr lang="en" sz="1100">
                <a:latin typeface="Verdana"/>
                <a:ea typeface="Verdana"/>
                <a:cs typeface="Verdana"/>
                <a:sym typeface="Verdana"/>
              </a:rPr>
              <a:t> answer</a:t>
            </a:r>
            <a:r>
              <a:rPr lang="en" sz="1100">
                <a:solidFill>
                  <a:srgbClr val="002200"/>
                </a:solidFill>
                <a:latin typeface="Verdana"/>
                <a:ea typeface="Verdana"/>
                <a:cs typeface="Verdana"/>
                <a:sym typeface="Verdana"/>
              </a:rPr>
              <a:t>)</a:t>
            </a:r>
            <a:r>
              <a:rPr lang="en" sz="1100">
                <a:latin typeface="Verdana"/>
                <a:ea typeface="Verdana"/>
                <a:cs typeface="Verdana"/>
                <a:sym typeface="Verdana"/>
              </a:rPr>
              <a:t> </a:t>
            </a:r>
            <a:r>
              <a:rPr lang="en" sz="1100">
                <a:solidFill>
                  <a:srgbClr val="002200"/>
                </a:solidFill>
                <a:latin typeface="Verdana"/>
                <a:ea typeface="Verdana"/>
                <a:cs typeface="Verdana"/>
                <a:sym typeface="Verdana"/>
              </a:rPr>
              <a:t>{</a:t>
            </a:r>
            <a:r>
              <a:rPr lang="en" sz="1100">
                <a:latin typeface="Verdana"/>
                <a:ea typeface="Verdana"/>
                <a:cs typeface="Verdana"/>
                <a:sym typeface="Verdana"/>
              </a:rPr>
              <a:t> </a:t>
            </a:r>
            <a:r>
              <a:rPr lang="en" sz="1100" i="1">
                <a:solidFill>
                  <a:srgbClr val="11740A"/>
                </a:solidFill>
                <a:latin typeface="Verdana"/>
                <a:ea typeface="Verdana"/>
                <a:cs typeface="Verdana"/>
                <a:sym typeface="Verdana"/>
              </a:rPr>
              <a:t>// first line to add</a:t>
            </a:r>
            <a:r>
              <a:rPr lang="en" sz="1100">
                <a:latin typeface="Verdana"/>
                <a:ea typeface="Verdana"/>
                <a:cs typeface="Verdana"/>
                <a:sym typeface="Verdana"/>
              </a:rPr>
              <a:t/>
            </a:r>
            <a:br>
              <a:rPr lang="en" sz="1100">
                <a:latin typeface="Verdana"/>
                <a:ea typeface="Verdana"/>
                <a:cs typeface="Verdana"/>
                <a:sym typeface="Verdana"/>
              </a:rPr>
            </a:br>
            <a:r>
              <a:rPr lang="en" sz="1100">
                <a:latin typeface="Verdana"/>
                <a:ea typeface="Verdana"/>
                <a:cs typeface="Verdana"/>
                <a:sym typeface="Verdana"/>
              </a:rPr>
              <a:t>    NSLog</a:t>
            </a:r>
            <a:r>
              <a:rPr lang="en" sz="1100">
                <a:solidFill>
                  <a:srgbClr val="002200"/>
                </a:solidFill>
                <a:latin typeface="Verdana"/>
                <a:ea typeface="Verdana"/>
                <a:cs typeface="Verdana"/>
                <a:sym typeface="Verdana"/>
              </a:rPr>
              <a:t>(</a:t>
            </a:r>
            <a:r>
              <a:rPr lang="en" sz="1100" i="1">
                <a:solidFill>
                  <a:srgbClr val="11740A"/>
                </a:solidFill>
                <a:latin typeface="Verdana"/>
                <a:ea typeface="Verdana"/>
                <a:cs typeface="Verdana"/>
                <a:sym typeface="Verdana"/>
              </a:rPr>
              <a:t>@</a:t>
            </a:r>
            <a:r>
              <a:rPr lang="en" sz="1100">
                <a:solidFill>
                  <a:srgbClr val="BF1D1A"/>
                </a:solidFill>
                <a:latin typeface="Verdana"/>
                <a:ea typeface="Verdana"/>
                <a:cs typeface="Verdana"/>
                <a:sym typeface="Verdana"/>
              </a:rPr>
              <a:t>"Enter a number between 1 and 100"</a:t>
            </a:r>
            <a:r>
              <a:rPr lang="en" sz="1100">
                <a:solidFill>
                  <a:srgbClr val="002200"/>
                </a:solidFill>
                <a:latin typeface="Verdana"/>
                <a:ea typeface="Verdana"/>
                <a:cs typeface="Verdana"/>
                <a:sym typeface="Verdana"/>
              </a:rPr>
              <a:t>)</a:t>
            </a:r>
            <a:r>
              <a:rPr lang="en" sz="1100">
                <a:latin typeface="Verdana"/>
                <a:ea typeface="Verdana"/>
                <a:cs typeface="Verdana"/>
                <a:sym typeface="Verdana"/>
              </a:rPr>
              <a:t>;</a:t>
            </a:r>
            <a:br>
              <a:rPr lang="en" sz="1100">
                <a:latin typeface="Verdana"/>
                <a:ea typeface="Verdana"/>
                <a:cs typeface="Verdana"/>
                <a:sym typeface="Verdana"/>
              </a:rPr>
            </a:br>
            <a:r>
              <a:rPr lang="en" sz="1100">
                <a:latin typeface="Verdana"/>
                <a:ea typeface="Verdana"/>
                <a:cs typeface="Verdana"/>
                <a:sym typeface="Verdana"/>
              </a:rPr>
              <a:t>   </a:t>
            </a:r>
            <a:r>
              <a:rPr lang="en" sz="1100">
                <a:latin typeface="Verdana"/>
                <a:ea typeface="Verdana"/>
                <a:cs typeface="Verdana"/>
                <a:sym typeface="Verdana"/>
                <a:hlinkClick r:id="rId3"/>
              </a:rPr>
              <a:t> </a:t>
            </a:r>
            <a:r>
              <a:rPr lang="en" sz="1100" u="sng">
                <a:solidFill>
                  <a:srgbClr val="A61390"/>
                </a:solidFill>
                <a:latin typeface="Verdana"/>
                <a:ea typeface="Verdana"/>
                <a:cs typeface="Verdana"/>
                <a:sym typeface="Verdana"/>
                <a:hlinkClick r:id="rId3"/>
              </a:rPr>
              <a:t>scanf</a:t>
            </a:r>
            <a:r>
              <a:rPr lang="en" sz="1100">
                <a:solidFill>
                  <a:srgbClr val="002200"/>
                </a:solidFill>
                <a:latin typeface="Verdana"/>
                <a:ea typeface="Verdana"/>
                <a:cs typeface="Verdana"/>
                <a:sym typeface="Verdana"/>
              </a:rPr>
              <a:t>(</a:t>
            </a:r>
            <a:r>
              <a:rPr lang="en" sz="1100">
                <a:solidFill>
                  <a:srgbClr val="BF1D1A"/>
                </a:solidFill>
                <a:latin typeface="Verdana"/>
                <a:ea typeface="Verdana"/>
                <a:cs typeface="Verdana"/>
                <a:sym typeface="Verdana"/>
              </a:rPr>
              <a:t>"%i"</a:t>
            </a:r>
            <a:r>
              <a:rPr lang="en" sz="1100">
                <a:latin typeface="Verdana"/>
                <a:ea typeface="Verdana"/>
                <a:cs typeface="Verdana"/>
                <a:sym typeface="Verdana"/>
              </a:rPr>
              <a:t>, </a:t>
            </a:r>
            <a:r>
              <a:rPr lang="en" sz="1100">
                <a:solidFill>
                  <a:srgbClr val="002200"/>
                </a:solidFill>
                <a:latin typeface="Verdana"/>
                <a:ea typeface="Verdana"/>
                <a:cs typeface="Verdana"/>
                <a:sym typeface="Verdana"/>
              </a:rPr>
              <a:t>&amp;</a:t>
            </a:r>
            <a:r>
              <a:rPr lang="en" sz="1100">
                <a:latin typeface="Verdana"/>
                <a:ea typeface="Verdana"/>
                <a:cs typeface="Verdana"/>
                <a:sym typeface="Verdana"/>
              </a:rPr>
              <a:t>guess</a:t>
            </a:r>
            <a:r>
              <a:rPr lang="en" sz="1100">
                <a:solidFill>
                  <a:srgbClr val="002200"/>
                </a:solidFill>
                <a:latin typeface="Verdana"/>
                <a:ea typeface="Verdana"/>
                <a:cs typeface="Verdana"/>
                <a:sym typeface="Verdana"/>
              </a:rPr>
              <a:t>)</a:t>
            </a:r>
            <a:r>
              <a:rPr lang="en" sz="1100">
                <a:latin typeface="Verdana"/>
                <a:ea typeface="Verdana"/>
                <a:cs typeface="Verdana"/>
                <a:sym typeface="Verdana"/>
              </a:rPr>
              <a:t>;</a:t>
            </a:r>
            <a:br>
              <a:rPr lang="en" sz="1100">
                <a:latin typeface="Verdana"/>
                <a:ea typeface="Verdana"/>
                <a:cs typeface="Verdana"/>
                <a:sym typeface="Verdana"/>
              </a:rPr>
            </a:br>
            <a:r>
              <a:rPr lang="en" sz="1100">
                <a:latin typeface="Verdana"/>
                <a:ea typeface="Verdana"/>
                <a:cs typeface="Verdana"/>
                <a:sym typeface="Verdana"/>
              </a:rPr>
              <a:t> </a:t>
            </a:r>
            <a:br>
              <a:rPr lang="en" sz="1100">
                <a:latin typeface="Verdana"/>
                <a:ea typeface="Verdana"/>
                <a:cs typeface="Verdana"/>
                <a:sym typeface="Verdana"/>
              </a:rPr>
            </a:br>
            <a:r>
              <a:rPr lang="en" sz="1100">
                <a:latin typeface="Verdana"/>
                <a:ea typeface="Verdana"/>
                <a:cs typeface="Verdana"/>
                <a:sym typeface="Verdana"/>
              </a:rPr>
              <a:t>    </a:t>
            </a:r>
            <a:r>
              <a:rPr lang="en" sz="1100">
                <a:solidFill>
                  <a:srgbClr val="A61390"/>
                </a:solidFill>
                <a:latin typeface="Verdana"/>
                <a:ea typeface="Verdana"/>
                <a:cs typeface="Verdana"/>
                <a:sym typeface="Verdana"/>
              </a:rPr>
              <a:t>if</a:t>
            </a:r>
            <a:r>
              <a:rPr lang="en" sz="1100">
                <a:solidFill>
                  <a:srgbClr val="002200"/>
                </a:solidFill>
                <a:latin typeface="Verdana"/>
                <a:ea typeface="Verdana"/>
                <a:cs typeface="Verdana"/>
                <a:sym typeface="Verdana"/>
              </a:rPr>
              <a:t>(</a:t>
            </a:r>
            <a:r>
              <a:rPr lang="en" sz="1100">
                <a:latin typeface="Verdana"/>
                <a:ea typeface="Verdana"/>
                <a:cs typeface="Verdana"/>
                <a:sym typeface="Verdana"/>
              </a:rPr>
              <a:t>guess &gt; answer</a:t>
            </a:r>
            <a:r>
              <a:rPr lang="en" sz="1100">
                <a:solidFill>
                  <a:srgbClr val="002200"/>
                </a:solidFill>
                <a:latin typeface="Verdana"/>
                <a:ea typeface="Verdana"/>
                <a:cs typeface="Verdana"/>
                <a:sym typeface="Verdana"/>
              </a:rPr>
              <a:t>){</a:t>
            </a:r>
            <a:r>
              <a:rPr lang="en" sz="1100">
                <a:latin typeface="Verdana"/>
                <a:ea typeface="Verdana"/>
                <a:cs typeface="Verdana"/>
                <a:sym typeface="Verdana"/>
              </a:rPr>
              <a:t/>
            </a:r>
            <a:br>
              <a:rPr lang="en" sz="1100">
                <a:latin typeface="Verdana"/>
                <a:ea typeface="Verdana"/>
                <a:cs typeface="Verdana"/>
                <a:sym typeface="Verdana"/>
              </a:rPr>
            </a:br>
            <a:r>
              <a:rPr lang="en" sz="1100">
                <a:latin typeface="Verdana"/>
                <a:ea typeface="Verdana"/>
                <a:cs typeface="Verdana"/>
                <a:sym typeface="Verdana"/>
              </a:rPr>
              <a:t>        NSLog</a:t>
            </a:r>
            <a:r>
              <a:rPr lang="en" sz="1100">
                <a:solidFill>
                  <a:srgbClr val="002200"/>
                </a:solidFill>
                <a:latin typeface="Verdana"/>
                <a:ea typeface="Verdana"/>
                <a:cs typeface="Verdana"/>
                <a:sym typeface="Verdana"/>
              </a:rPr>
              <a:t>(</a:t>
            </a:r>
            <a:r>
              <a:rPr lang="en" sz="1100" i="1">
                <a:solidFill>
                  <a:srgbClr val="11740A"/>
                </a:solidFill>
                <a:latin typeface="Verdana"/>
                <a:ea typeface="Verdana"/>
                <a:cs typeface="Verdana"/>
                <a:sym typeface="Verdana"/>
              </a:rPr>
              <a:t>@</a:t>
            </a:r>
            <a:r>
              <a:rPr lang="en" sz="1100">
                <a:solidFill>
                  <a:srgbClr val="BF1D1A"/>
                </a:solidFill>
                <a:latin typeface="Verdana"/>
                <a:ea typeface="Verdana"/>
                <a:cs typeface="Verdana"/>
                <a:sym typeface="Verdana"/>
              </a:rPr>
              <a:t>"Lower!"</a:t>
            </a:r>
            <a:r>
              <a:rPr lang="en" sz="1100">
                <a:solidFill>
                  <a:srgbClr val="002200"/>
                </a:solidFill>
                <a:latin typeface="Verdana"/>
                <a:ea typeface="Verdana"/>
                <a:cs typeface="Verdana"/>
                <a:sym typeface="Verdana"/>
              </a:rPr>
              <a:t>)</a:t>
            </a:r>
            <a:r>
              <a:rPr lang="en" sz="1100">
                <a:latin typeface="Verdana"/>
                <a:ea typeface="Verdana"/>
                <a:cs typeface="Verdana"/>
                <a:sym typeface="Verdana"/>
              </a:rPr>
              <a:t>;</a:t>
            </a:r>
            <a:br>
              <a:rPr lang="en" sz="1100">
                <a:latin typeface="Verdana"/>
                <a:ea typeface="Verdana"/>
                <a:cs typeface="Verdana"/>
                <a:sym typeface="Verdana"/>
              </a:rPr>
            </a:br>
            <a:r>
              <a:rPr lang="en" sz="1100">
                <a:latin typeface="Verdana"/>
                <a:ea typeface="Verdana"/>
                <a:cs typeface="Verdana"/>
                <a:sym typeface="Verdana"/>
              </a:rPr>
              <a:t>    </a:t>
            </a:r>
            <a:r>
              <a:rPr lang="en" sz="1100">
                <a:solidFill>
                  <a:srgbClr val="002200"/>
                </a:solidFill>
                <a:latin typeface="Verdana"/>
                <a:ea typeface="Verdana"/>
                <a:cs typeface="Verdana"/>
                <a:sym typeface="Verdana"/>
              </a:rPr>
              <a:t>}</a:t>
            </a:r>
            <a:r>
              <a:rPr lang="en" sz="1100">
                <a:latin typeface="Verdana"/>
                <a:ea typeface="Verdana"/>
                <a:cs typeface="Verdana"/>
                <a:sym typeface="Verdana"/>
              </a:rPr>
              <a:t/>
            </a:r>
            <a:br>
              <a:rPr lang="en" sz="1100">
                <a:latin typeface="Verdana"/>
                <a:ea typeface="Verdana"/>
                <a:cs typeface="Verdana"/>
                <a:sym typeface="Verdana"/>
              </a:rPr>
            </a:br>
            <a:r>
              <a:rPr lang="en" sz="1100">
                <a:latin typeface="Verdana"/>
                <a:ea typeface="Verdana"/>
                <a:cs typeface="Verdana"/>
                <a:sym typeface="Verdana"/>
              </a:rPr>
              <a:t>    </a:t>
            </a:r>
            <a:r>
              <a:rPr lang="en" sz="1100">
                <a:solidFill>
                  <a:srgbClr val="A61390"/>
                </a:solidFill>
                <a:latin typeface="Verdana"/>
                <a:ea typeface="Verdana"/>
                <a:cs typeface="Verdana"/>
                <a:sym typeface="Verdana"/>
              </a:rPr>
              <a:t>else</a:t>
            </a:r>
            <a:r>
              <a:rPr lang="en" sz="1100">
                <a:latin typeface="Verdana"/>
                <a:ea typeface="Verdana"/>
                <a:cs typeface="Verdana"/>
                <a:sym typeface="Verdana"/>
              </a:rPr>
              <a:t> </a:t>
            </a:r>
            <a:r>
              <a:rPr lang="en" sz="1100">
                <a:solidFill>
                  <a:srgbClr val="A61390"/>
                </a:solidFill>
                <a:latin typeface="Verdana"/>
                <a:ea typeface="Verdana"/>
                <a:cs typeface="Verdana"/>
                <a:sym typeface="Verdana"/>
              </a:rPr>
              <a:t>if</a:t>
            </a:r>
            <a:r>
              <a:rPr lang="en" sz="1100">
                <a:solidFill>
                  <a:srgbClr val="002200"/>
                </a:solidFill>
                <a:latin typeface="Verdana"/>
                <a:ea typeface="Verdana"/>
                <a:cs typeface="Verdana"/>
                <a:sym typeface="Verdana"/>
              </a:rPr>
              <a:t>(</a:t>
            </a:r>
            <a:r>
              <a:rPr lang="en" sz="1100">
                <a:latin typeface="Verdana"/>
                <a:ea typeface="Verdana"/>
                <a:cs typeface="Verdana"/>
                <a:sym typeface="Verdana"/>
              </a:rPr>
              <a:t>guess &lt; answer</a:t>
            </a:r>
            <a:r>
              <a:rPr lang="en" sz="1100">
                <a:solidFill>
                  <a:srgbClr val="002200"/>
                </a:solidFill>
                <a:latin typeface="Verdana"/>
                <a:ea typeface="Verdana"/>
                <a:cs typeface="Verdana"/>
                <a:sym typeface="Verdana"/>
              </a:rPr>
              <a:t>){</a:t>
            </a:r>
            <a:r>
              <a:rPr lang="en" sz="1100">
                <a:latin typeface="Verdana"/>
                <a:ea typeface="Verdana"/>
                <a:cs typeface="Verdana"/>
                <a:sym typeface="Verdana"/>
              </a:rPr>
              <a:t/>
            </a:r>
            <a:br>
              <a:rPr lang="en" sz="1100">
                <a:latin typeface="Verdana"/>
                <a:ea typeface="Verdana"/>
                <a:cs typeface="Verdana"/>
                <a:sym typeface="Verdana"/>
              </a:rPr>
            </a:br>
            <a:r>
              <a:rPr lang="en" sz="1100">
                <a:latin typeface="Verdana"/>
                <a:ea typeface="Verdana"/>
                <a:cs typeface="Verdana"/>
                <a:sym typeface="Verdana"/>
              </a:rPr>
              <a:t>        NSLog</a:t>
            </a:r>
            <a:r>
              <a:rPr lang="en" sz="1100">
                <a:solidFill>
                  <a:srgbClr val="002200"/>
                </a:solidFill>
                <a:latin typeface="Verdana"/>
                <a:ea typeface="Verdana"/>
                <a:cs typeface="Verdana"/>
                <a:sym typeface="Verdana"/>
              </a:rPr>
              <a:t>(</a:t>
            </a:r>
            <a:r>
              <a:rPr lang="en" sz="1100" i="1">
                <a:solidFill>
                  <a:srgbClr val="11740A"/>
                </a:solidFill>
                <a:latin typeface="Verdana"/>
                <a:ea typeface="Verdana"/>
                <a:cs typeface="Verdana"/>
                <a:sym typeface="Verdana"/>
              </a:rPr>
              <a:t>@</a:t>
            </a:r>
            <a:r>
              <a:rPr lang="en" sz="1100">
                <a:solidFill>
                  <a:srgbClr val="BF1D1A"/>
                </a:solidFill>
                <a:latin typeface="Verdana"/>
                <a:ea typeface="Verdana"/>
                <a:cs typeface="Verdana"/>
                <a:sym typeface="Verdana"/>
              </a:rPr>
              <a:t>"Higher!"</a:t>
            </a:r>
            <a:r>
              <a:rPr lang="en" sz="1100">
                <a:solidFill>
                  <a:srgbClr val="002200"/>
                </a:solidFill>
                <a:latin typeface="Verdana"/>
                <a:ea typeface="Verdana"/>
                <a:cs typeface="Verdana"/>
                <a:sym typeface="Verdana"/>
              </a:rPr>
              <a:t>)</a:t>
            </a:r>
            <a:r>
              <a:rPr lang="en" sz="1100">
                <a:latin typeface="Verdana"/>
                <a:ea typeface="Verdana"/>
                <a:cs typeface="Verdana"/>
                <a:sym typeface="Verdana"/>
              </a:rPr>
              <a:t>;</a:t>
            </a:r>
            <a:br>
              <a:rPr lang="en" sz="1100">
                <a:latin typeface="Verdana"/>
                <a:ea typeface="Verdana"/>
                <a:cs typeface="Verdana"/>
                <a:sym typeface="Verdana"/>
              </a:rPr>
            </a:br>
            <a:r>
              <a:rPr lang="en" sz="1100">
                <a:latin typeface="Verdana"/>
                <a:ea typeface="Verdana"/>
                <a:cs typeface="Verdana"/>
                <a:sym typeface="Verdana"/>
              </a:rPr>
              <a:t>    </a:t>
            </a:r>
            <a:r>
              <a:rPr lang="en" sz="1100">
                <a:solidFill>
                  <a:srgbClr val="002200"/>
                </a:solidFill>
                <a:latin typeface="Verdana"/>
                <a:ea typeface="Verdana"/>
                <a:cs typeface="Verdana"/>
                <a:sym typeface="Verdana"/>
              </a:rPr>
              <a:t>}</a:t>
            </a:r>
            <a:r>
              <a:rPr lang="en" sz="1100">
                <a:latin typeface="Verdana"/>
                <a:ea typeface="Verdana"/>
                <a:cs typeface="Verdana"/>
                <a:sym typeface="Verdana"/>
              </a:rPr>
              <a:t/>
            </a:r>
            <a:br>
              <a:rPr lang="en" sz="1100">
                <a:latin typeface="Verdana"/>
                <a:ea typeface="Verdana"/>
                <a:cs typeface="Verdana"/>
                <a:sym typeface="Verdana"/>
              </a:rPr>
            </a:br>
            <a:r>
              <a:rPr lang="en" sz="1100">
                <a:latin typeface="Verdana"/>
                <a:ea typeface="Verdana"/>
                <a:cs typeface="Verdana"/>
                <a:sym typeface="Verdana"/>
              </a:rPr>
              <a:t>    </a:t>
            </a:r>
            <a:r>
              <a:rPr lang="en" sz="1100">
                <a:solidFill>
                  <a:srgbClr val="A61390"/>
                </a:solidFill>
                <a:latin typeface="Verdana"/>
                <a:ea typeface="Verdana"/>
                <a:cs typeface="Verdana"/>
                <a:sym typeface="Verdana"/>
              </a:rPr>
              <a:t>else</a:t>
            </a:r>
            <a:r>
              <a:rPr lang="en" sz="1100">
                <a:solidFill>
                  <a:srgbClr val="002200"/>
                </a:solidFill>
                <a:latin typeface="Verdana"/>
                <a:ea typeface="Verdana"/>
                <a:cs typeface="Verdana"/>
                <a:sym typeface="Verdana"/>
              </a:rPr>
              <a:t>{</a:t>
            </a:r>
            <a:r>
              <a:rPr lang="en" sz="1100">
                <a:latin typeface="Verdana"/>
                <a:ea typeface="Verdana"/>
                <a:cs typeface="Verdana"/>
                <a:sym typeface="Verdana"/>
              </a:rPr>
              <a:t/>
            </a:r>
            <a:br>
              <a:rPr lang="en" sz="1100">
                <a:latin typeface="Verdana"/>
                <a:ea typeface="Verdana"/>
                <a:cs typeface="Verdana"/>
                <a:sym typeface="Verdana"/>
              </a:rPr>
            </a:br>
            <a:r>
              <a:rPr lang="en" sz="1100">
                <a:latin typeface="Verdana"/>
                <a:ea typeface="Verdana"/>
                <a:cs typeface="Verdana"/>
                <a:sym typeface="Verdana"/>
              </a:rPr>
              <a:t>        NSLog</a:t>
            </a:r>
            <a:r>
              <a:rPr lang="en" sz="1100">
                <a:solidFill>
                  <a:srgbClr val="002200"/>
                </a:solidFill>
                <a:latin typeface="Verdana"/>
                <a:ea typeface="Verdana"/>
                <a:cs typeface="Verdana"/>
                <a:sym typeface="Verdana"/>
              </a:rPr>
              <a:t>(</a:t>
            </a:r>
            <a:r>
              <a:rPr lang="en" sz="1100" i="1">
                <a:solidFill>
                  <a:srgbClr val="11740A"/>
                </a:solidFill>
                <a:latin typeface="Verdana"/>
                <a:ea typeface="Verdana"/>
                <a:cs typeface="Verdana"/>
                <a:sym typeface="Verdana"/>
              </a:rPr>
              <a:t>@</a:t>
            </a:r>
            <a:r>
              <a:rPr lang="en" sz="1100">
                <a:solidFill>
                  <a:srgbClr val="BF1D1A"/>
                </a:solidFill>
                <a:latin typeface="Verdana"/>
                <a:ea typeface="Verdana"/>
                <a:cs typeface="Verdana"/>
                <a:sym typeface="Verdana"/>
              </a:rPr>
              <a:t>"Correct! The answer was %i"</a:t>
            </a:r>
            <a:r>
              <a:rPr lang="en" sz="1100">
                <a:latin typeface="Verdana"/>
                <a:ea typeface="Verdana"/>
                <a:cs typeface="Verdana"/>
                <a:sym typeface="Verdana"/>
              </a:rPr>
              <a:t>, answer</a:t>
            </a:r>
            <a:r>
              <a:rPr lang="en" sz="1100">
                <a:solidFill>
                  <a:srgbClr val="002200"/>
                </a:solidFill>
                <a:latin typeface="Verdana"/>
                <a:ea typeface="Verdana"/>
                <a:cs typeface="Verdana"/>
                <a:sym typeface="Verdana"/>
              </a:rPr>
              <a:t>)</a:t>
            </a:r>
            <a:r>
              <a:rPr lang="en" sz="1100">
                <a:latin typeface="Verdana"/>
                <a:ea typeface="Verdana"/>
                <a:cs typeface="Verdana"/>
                <a:sym typeface="Verdana"/>
              </a:rPr>
              <a:t>;</a:t>
            </a:r>
            <a:br>
              <a:rPr lang="en" sz="1100">
                <a:latin typeface="Verdana"/>
                <a:ea typeface="Verdana"/>
                <a:cs typeface="Verdana"/>
                <a:sym typeface="Verdana"/>
              </a:rPr>
            </a:br>
            <a:r>
              <a:rPr lang="en" sz="1100">
                <a:latin typeface="Verdana"/>
                <a:ea typeface="Verdana"/>
                <a:cs typeface="Verdana"/>
                <a:sym typeface="Verdana"/>
              </a:rPr>
              <a:t>    </a:t>
            </a:r>
            <a:r>
              <a:rPr lang="en" sz="1100">
                <a:solidFill>
                  <a:srgbClr val="002200"/>
                </a:solidFill>
                <a:latin typeface="Verdana"/>
                <a:ea typeface="Verdana"/>
                <a:cs typeface="Verdana"/>
                <a:sym typeface="Verdana"/>
              </a:rPr>
              <a:t>}}</a:t>
            </a:r>
            <a:r>
              <a:rPr lang="en" sz="1100">
                <a:latin typeface="Verdana"/>
                <a:ea typeface="Verdana"/>
                <a:cs typeface="Verdana"/>
                <a:sym typeface="Verdana"/>
              </a:rPr>
              <a:t> </a:t>
            </a:r>
            <a:r>
              <a:rPr lang="en" sz="1100" i="1">
                <a:solidFill>
                  <a:srgbClr val="11740A"/>
                </a:solidFill>
                <a:latin typeface="Verdana"/>
                <a:ea typeface="Verdana"/>
                <a:cs typeface="Verdana"/>
                <a:sym typeface="Verdana"/>
              </a:rPr>
              <a:t>// second line to add — end of while loop</a:t>
            </a:r>
          </a:p>
          <a:p>
            <a:pPr>
              <a:spcBef>
                <a:spcPts val="0"/>
              </a:spcBef>
              <a:buNone/>
            </a:pPr>
            <a:endParaRP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Functions in Objective C</a:t>
            </a:r>
          </a:p>
        </p:txBody>
      </p:sp>
      <p:sp>
        <p:nvSpPr>
          <p:cNvPr id="73" name="Shape 7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sz="1200" b="1">
                <a:latin typeface="Courier New"/>
                <a:ea typeface="Courier New"/>
                <a:cs typeface="Courier New"/>
                <a:sym typeface="Courier New"/>
              </a:rPr>
              <a:t>Instance Level Method</a:t>
            </a:r>
          </a:p>
          <a:p>
            <a:pPr lvl="0" rtl="0">
              <a:spcBef>
                <a:spcPts val="0"/>
              </a:spcBef>
              <a:buNone/>
            </a:pPr>
            <a:r>
              <a:rPr lang="en" sz="1200" b="1">
                <a:latin typeface="Courier New"/>
                <a:ea typeface="Courier New"/>
                <a:cs typeface="Courier New"/>
                <a:sym typeface="Courier New"/>
              </a:rPr>
              <a:t>-</a:t>
            </a:r>
            <a:r>
              <a:rPr lang="en" sz="1200">
                <a:latin typeface="Courier New"/>
                <a:ea typeface="Courier New"/>
                <a:cs typeface="Courier New"/>
                <a:sym typeface="Courier New"/>
              </a:rPr>
              <a:t> </a:t>
            </a:r>
            <a:r>
              <a:rPr lang="en" sz="1200" b="1">
                <a:latin typeface="Courier New"/>
                <a:ea typeface="Courier New"/>
                <a:cs typeface="Courier New"/>
                <a:sym typeface="Courier New"/>
              </a:rPr>
              <a:t>(</a:t>
            </a:r>
            <a:r>
              <a:rPr lang="en" sz="1200">
                <a:latin typeface="Courier New"/>
                <a:ea typeface="Courier New"/>
                <a:cs typeface="Courier New"/>
                <a:sym typeface="Courier New"/>
              </a:rPr>
              <a:t>NSString*</a:t>
            </a:r>
            <a:r>
              <a:rPr lang="en" sz="1200" b="1">
                <a:latin typeface="Courier New"/>
                <a:ea typeface="Courier New"/>
                <a:cs typeface="Courier New"/>
                <a:sym typeface="Courier New"/>
              </a:rPr>
              <a:t>)getUserName</a:t>
            </a:r>
            <a:r>
              <a:rPr lang="en" sz="1200">
                <a:latin typeface="Courier New"/>
                <a:ea typeface="Courier New"/>
                <a:cs typeface="Courier New"/>
                <a:sym typeface="Courier New"/>
              </a:rPr>
              <a:t>:(NSString *) name {</a:t>
            </a:r>
          </a:p>
          <a:p>
            <a:pPr lvl="0" rtl="0">
              <a:spcBef>
                <a:spcPts val="0"/>
              </a:spcBef>
              <a:buClr>
                <a:schemeClr val="dk1"/>
              </a:buClr>
              <a:buSzPct val="91666"/>
              <a:buFont typeface="Arial"/>
              <a:buNone/>
            </a:pPr>
            <a:r>
              <a:rPr lang="en" sz="1200">
                <a:latin typeface="Courier New"/>
                <a:ea typeface="Courier New"/>
                <a:cs typeface="Courier New"/>
                <a:sym typeface="Courier New"/>
              </a:rPr>
              <a:t>    	self.name = name;</a:t>
            </a:r>
          </a:p>
          <a:p>
            <a:pPr lvl="0" indent="457200" rtl="0">
              <a:spcBef>
                <a:spcPts val="0"/>
              </a:spcBef>
              <a:buClr>
                <a:schemeClr val="dk1"/>
              </a:buClr>
              <a:buSzPct val="91666"/>
              <a:buFont typeface="Arial"/>
              <a:buNone/>
            </a:pPr>
            <a:r>
              <a:rPr lang="en" sz="1200">
                <a:latin typeface="Courier New"/>
                <a:ea typeface="Courier New"/>
                <a:cs typeface="Courier New"/>
                <a:sym typeface="Courier New"/>
              </a:rPr>
              <a:t>return self.name;</a:t>
            </a:r>
          </a:p>
          <a:p>
            <a:pPr lvl="0" rtl="0">
              <a:spcBef>
                <a:spcPts val="0"/>
              </a:spcBef>
              <a:buClr>
                <a:schemeClr val="dk1"/>
              </a:buClr>
              <a:buSzPct val="91666"/>
              <a:buFont typeface="Arial"/>
              <a:buNone/>
            </a:pPr>
            <a:r>
              <a:rPr lang="en" sz="1200">
                <a:latin typeface="Courier New"/>
                <a:ea typeface="Courier New"/>
                <a:cs typeface="Courier New"/>
                <a:sym typeface="Courier New"/>
              </a:rPr>
              <a:t>}</a:t>
            </a:r>
          </a:p>
          <a:p>
            <a:pPr lvl="0" rtl="0">
              <a:spcBef>
                <a:spcPts val="0"/>
              </a:spcBef>
              <a:buClr>
                <a:schemeClr val="dk1"/>
              </a:buClr>
              <a:buSzPct val="91666"/>
              <a:buFont typeface="Arial"/>
              <a:buNone/>
            </a:pPr>
            <a:r>
              <a:rPr lang="en" sz="1200" b="1">
                <a:latin typeface="Courier New"/>
                <a:ea typeface="Courier New"/>
                <a:cs typeface="Courier New"/>
                <a:sym typeface="Courier New"/>
              </a:rPr>
              <a:t>Class level Methods</a:t>
            </a:r>
          </a:p>
          <a:p>
            <a:pPr rtl="0">
              <a:spcBef>
                <a:spcPts val="0"/>
              </a:spcBef>
              <a:buNone/>
            </a:pPr>
            <a:r>
              <a:rPr lang="en" sz="1200" b="1">
                <a:latin typeface="Courier New"/>
                <a:ea typeface="Courier New"/>
                <a:cs typeface="Courier New"/>
                <a:sym typeface="Courier New"/>
              </a:rPr>
              <a:t>+</a:t>
            </a:r>
            <a:r>
              <a:rPr lang="en" sz="1200">
                <a:latin typeface="Courier New"/>
                <a:ea typeface="Courier New"/>
                <a:cs typeface="Courier New"/>
                <a:sym typeface="Courier New"/>
              </a:rPr>
              <a:t> </a:t>
            </a:r>
            <a:r>
              <a:rPr lang="en" sz="1200" b="1">
                <a:latin typeface="Courier New"/>
                <a:ea typeface="Courier New"/>
                <a:cs typeface="Courier New"/>
                <a:sym typeface="Courier New"/>
              </a:rPr>
              <a:t>(</a:t>
            </a:r>
            <a:r>
              <a:rPr lang="en" sz="1200">
                <a:latin typeface="Courier New"/>
                <a:ea typeface="Courier New"/>
                <a:cs typeface="Courier New"/>
                <a:sym typeface="Courier New"/>
              </a:rPr>
              <a:t>id</a:t>
            </a:r>
            <a:r>
              <a:rPr lang="en" sz="1200" b="1">
                <a:latin typeface="Courier New"/>
                <a:ea typeface="Courier New"/>
                <a:cs typeface="Courier New"/>
                <a:sym typeface="Courier New"/>
              </a:rPr>
              <a:t>)initUser</a:t>
            </a:r>
            <a:r>
              <a:rPr lang="en" sz="1200">
                <a:latin typeface="Courier New"/>
                <a:ea typeface="Courier New"/>
                <a:cs typeface="Courier New"/>
                <a:sym typeface="Courier New"/>
              </a:rPr>
              <a:t> {</a:t>
            </a:r>
          </a:p>
          <a:p>
            <a:pPr rtl="0">
              <a:spcBef>
                <a:spcPts val="0"/>
              </a:spcBef>
              <a:buNone/>
            </a:pPr>
            <a:r>
              <a:rPr lang="en" sz="1200">
                <a:latin typeface="Courier New"/>
                <a:ea typeface="Courier New"/>
                <a:cs typeface="Courier New"/>
                <a:sym typeface="Courier New"/>
              </a:rPr>
              <a:t>	self = [super init];</a:t>
            </a:r>
          </a:p>
          <a:p>
            <a:pPr indent="457200" rtl="0">
              <a:spcBef>
                <a:spcPts val="0"/>
              </a:spcBef>
              <a:buNone/>
            </a:pPr>
            <a:r>
              <a:rPr lang="en" sz="1200">
                <a:latin typeface="Courier New"/>
                <a:ea typeface="Courier New"/>
                <a:cs typeface="Courier New"/>
                <a:sym typeface="Courier New"/>
              </a:rPr>
              <a:t>if (self){</a:t>
            </a:r>
          </a:p>
          <a:p>
            <a:pPr rtl="0">
              <a:spcBef>
                <a:spcPts val="0"/>
              </a:spcBef>
              <a:buNone/>
            </a:pPr>
            <a:r>
              <a:rPr lang="en" sz="1200">
                <a:latin typeface="Courier New"/>
                <a:ea typeface="Courier New"/>
                <a:cs typeface="Courier New"/>
                <a:sym typeface="Courier New"/>
              </a:rPr>
              <a:t>		self.name = @”John”;</a:t>
            </a:r>
          </a:p>
          <a:p>
            <a:pPr rtl="0">
              <a:spcBef>
                <a:spcPts val="0"/>
              </a:spcBef>
              <a:buNone/>
            </a:pPr>
            <a:r>
              <a:rPr lang="en" sz="1200">
                <a:latin typeface="Courier New"/>
                <a:ea typeface="Courier New"/>
                <a:cs typeface="Courier New"/>
                <a:sym typeface="Courier New"/>
              </a:rPr>
              <a:t>	}</a:t>
            </a:r>
          </a:p>
          <a:p>
            <a:pPr rtl="0">
              <a:spcBef>
                <a:spcPts val="0"/>
              </a:spcBef>
              <a:buNone/>
            </a:pPr>
            <a:r>
              <a:rPr lang="en" sz="1200">
                <a:latin typeface="Courier New"/>
                <a:ea typeface="Courier New"/>
                <a:cs typeface="Courier New"/>
                <a:sym typeface="Courier New"/>
              </a:rPr>
              <a:t>	return self;</a:t>
            </a:r>
          </a:p>
          <a:p>
            <a:pPr>
              <a:spcBef>
                <a:spcPts val="0"/>
              </a:spcBef>
              <a:buNone/>
            </a:pPr>
            <a:r>
              <a:rPr lang="en" sz="1200">
                <a:latin typeface="Courier New"/>
                <a:ea typeface="Courier New"/>
                <a:cs typeface="Courier New"/>
                <a:sym typeface="Courier New"/>
              </a:rPr>
              <a:t>}</a:t>
            </a:r>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indent="-177800" algn="just" rtl="0">
              <a:lnSpc>
                <a:spcPct val="108000"/>
              </a:lnSpc>
              <a:spcBef>
                <a:spcPts val="0"/>
              </a:spcBef>
              <a:buClr>
                <a:schemeClr val="dk1"/>
              </a:buClr>
              <a:buSzPct val="30555"/>
              <a:buFont typeface="Arial"/>
              <a:buNone/>
            </a:pPr>
            <a:r>
              <a:rPr lang="en" b="0">
                <a:solidFill>
                  <a:srgbClr val="454545"/>
                </a:solidFill>
              </a:rPr>
              <a:t> Objective-C vs C/C++.</a:t>
            </a:r>
          </a:p>
          <a:p>
            <a:pPr>
              <a:spcBef>
                <a:spcPts val="0"/>
              </a:spcBef>
              <a:buNone/>
            </a:pPr>
            <a:endParaRPr sz="1200" b="0">
              <a:solidFill>
                <a:srgbClr val="454545"/>
              </a:solidFill>
            </a:endParaRPr>
          </a:p>
        </p:txBody>
      </p:sp>
      <p:sp>
        <p:nvSpPr>
          <p:cNvPr id="42" name="Shape 42"/>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44500" lvl="0" indent="-177800" algn="just" rtl="0">
              <a:lnSpc>
                <a:spcPct val="108000"/>
              </a:lnSpc>
              <a:spcBef>
                <a:spcPts val="0"/>
              </a:spcBef>
              <a:buClr>
                <a:schemeClr val="dk1"/>
              </a:buClr>
              <a:buSzPct val="91666"/>
              <a:buFont typeface="Arial"/>
              <a:buNone/>
            </a:pPr>
            <a:r>
              <a:rPr lang="en" sz="1200">
                <a:solidFill>
                  <a:srgbClr val="222222"/>
                </a:solidFill>
              </a:rPr>
              <a:t>·</a:t>
            </a:r>
            <a:r>
              <a:rPr lang="en" sz="1200">
                <a:solidFill>
                  <a:srgbClr val="222222"/>
                </a:solidFill>
                <a:latin typeface="Times New Roman"/>
                <a:ea typeface="Times New Roman"/>
                <a:cs typeface="Times New Roman"/>
                <a:sym typeface="Times New Roman"/>
              </a:rPr>
              <a:t> </a:t>
            </a:r>
            <a:r>
              <a:rPr lang="en" sz="1200">
                <a:solidFill>
                  <a:srgbClr val="222222"/>
                </a:solidFill>
              </a:rPr>
              <a:t>Objective-C does not have a constructor or destructor. Instead it has</a:t>
            </a:r>
            <a:r>
              <a:rPr lang="en" sz="1200" b="1">
                <a:solidFill>
                  <a:srgbClr val="222222"/>
                </a:solidFill>
              </a:rPr>
              <a:t> init and dealloc</a:t>
            </a:r>
            <a:r>
              <a:rPr lang="en" sz="1200">
                <a:solidFill>
                  <a:srgbClr val="222222"/>
                </a:solidFill>
              </a:rPr>
              <a:t> methods, which must be called explicitly.</a:t>
            </a:r>
          </a:p>
          <a:p>
            <a:pPr marL="444500" lvl="0" indent="-177800" algn="just" rtl="0">
              <a:lnSpc>
                <a:spcPct val="108000"/>
              </a:lnSpc>
              <a:spcBef>
                <a:spcPts val="0"/>
              </a:spcBef>
              <a:buClr>
                <a:schemeClr val="dk1"/>
              </a:buClr>
              <a:buSzPct val="91666"/>
              <a:buFont typeface="Arial"/>
              <a:buNone/>
            </a:pPr>
            <a:r>
              <a:rPr lang="en" sz="1200">
                <a:solidFill>
                  <a:srgbClr val="222222"/>
                </a:solidFill>
              </a:rPr>
              <a:t>·</a:t>
            </a:r>
            <a:r>
              <a:rPr lang="en" sz="1200">
                <a:solidFill>
                  <a:srgbClr val="222222"/>
                </a:solidFill>
                <a:latin typeface="Times New Roman"/>
                <a:ea typeface="Times New Roman"/>
                <a:cs typeface="Times New Roman"/>
                <a:sym typeface="Times New Roman"/>
              </a:rPr>
              <a:t>       </a:t>
            </a:r>
            <a:r>
              <a:rPr lang="en" sz="1200">
                <a:solidFill>
                  <a:srgbClr val="222222"/>
                </a:solidFill>
              </a:rPr>
              <a:t>Objective-C uses + and - to differentiate between class method (known as factory method in Java) and instance methods, C++ uses static to specify a factory method.</a:t>
            </a:r>
          </a:p>
          <a:p>
            <a:pPr marL="266700" lvl="0" indent="0" algn="just" rtl="0">
              <a:lnSpc>
                <a:spcPct val="108000"/>
              </a:lnSpc>
              <a:spcBef>
                <a:spcPts val="0"/>
              </a:spcBef>
              <a:buClr>
                <a:schemeClr val="dk1"/>
              </a:buClr>
              <a:buSzPct val="91666"/>
              <a:buFont typeface="Arial"/>
              <a:buNone/>
            </a:pPr>
            <a:r>
              <a:rPr lang="en" sz="1200">
                <a:solidFill>
                  <a:srgbClr val="222222"/>
                </a:solidFill>
              </a:rPr>
              <a:t>·</a:t>
            </a:r>
            <a:r>
              <a:rPr lang="en" sz="1200">
                <a:solidFill>
                  <a:srgbClr val="222222"/>
                </a:solidFill>
                <a:latin typeface="Times New Roman"/>
                <a:ea typeface="Times New Roman"/>
                <a:cs typeface="Times New Roman"/>
                <a:sym typeface="Times New Roman"/>
              </a:rPr>
              <a:t>       </a:t>
            </a:r>
            <a:r>
              <a:rPr lang="en" sz="1200">
                <a:solidFill>
                  <a:srgbClr val="222222"/>
                </a:solidFill>
              </a:rPr>
              <a:t>Multiple inheritance is not allowed in Obj-C, however we can use protocol to some extent.</a:t>
            </a:r>
          </a:p>
          <a:p>
            <a:pPr marL="266700" lvl="0" indent="0" algn="just" rtl="0">
              <a:lnSpc>
                <a:spcPct val="108000"/>
              </a:lnSpc>
              <a:spcBef>
                <a:spcPts val="0"/>
              </a:spcBef>
              <a:buClr>
                <a:schemeClr val="dk1"/>
              </a:buClr>
              <a:buSzPct val="91666"/>
              <a:buFont typeface="Arial"/>
              <a:buNone/>
            </a:pPr>
            <a:r>
              <a:rPr lang="en" sz="1200">
                <a:solidFill>
                  <a:srgbClr val="222222"/>
                </a:solidFill>
              </a:rPr>
              <a:t>·</a:t>
            </a:r>
            <a:r>
              <a:rPr lang="en" sz="1200">
                <a:solidFill>
                  <a:srgbClr val="222222"/>
                </a:solidFill>
                <a:latin typeface="Times New Roman"/>
                <a:ea typeface="Times New Roman"/>
                <a:cs typeface="Times New Roman"/>
                <a:sym typeface="Times New Roman"/>
              </a:rPr>
              <a:t>       </a:t>
            </a:r>
            <a:r>
              <a:rPr lang="en" sz="1200">
                <a:solidFill>
                  <a:srgbClr val="222222"/>
                </a:solidFill>
              </a:rPr>
              <a:t>Obj-C has runtime binding leading to dynamic linking.</a:t>
            </a:r>
          </a:p>
          <a:p>
            <a:pPr marL="266700" lvl="0" indent="0" algn="just" rtl="0">
              <a:lnSpc>
                <a:spcPct val="108000"/>
              </a:lnSpc>
              <a:spcBef>
                <a:spcPts val="0"/>
              </a:spcBef>
              <a:buClr>
                <a:schemeClr val="dk1"/>
              </a:buClr>
              <a:buSzPct val="91666"/>
              <a:buFont typeface="Arial"/>
              <a:buNone/>
            </a:pPr>
            <a:r>
              <a:rPr lang="en" sz="1200">
                <a:solidFill>
                  <a:srgbClr val="222222"/>
                </a:solidFill>
              </a:rPr>
              <a:t>·</a:t>
            </a:r>
            <a:r>
              <a:rPr lang="en" sz="1200">
                <a:solidFill>
                  <a:srgbClr val="222222"/>
                </a:solidFill>
                <a:latin typeface="Times New Roman"/>
                <a:ea typeface="Times New Roman"/>
                <a:cs typeface="Times New Roman"/>
                <a:sym typeface="Times New Roman"/>
              </a:rPr>
              <a:t>       </a:t>
            </a:r>
            <a:r>
              <a:rPr lang="en" sz="1200">
                <a:solidFill>
                  <a:srgbClr val="222222"/>
                </a:solidFill>
              </a:rPr>
              <a:t>Obj-C has categories.</a:t>
            </a:r>
          </a:p>
          <a:p>
            <a:pPr marL="266700" lvl="0" indent="0" algn="just" rtl="0">
              <a:lnSpc>
                <a:spcPct val="108000"/>
              </a:lnSpc>
              <a:spcBef>
                <a:spcPts val="0"/>
              </a:spcBef>
              <a:buClr>
                <a:schemeClr val="dk1"/>
              </a:buClr>
              <a:buSzPct val="91666"/>
              <a:buFont typeface="Arial"/>
              <a:buNone/>
            </a:pPr>
            <a:r>
              <a:rPr lang="en" sz="1200">
                <a:solidFill>
                  <a:srgbClr val="222222"/>
                </a:solidFill>
              </a:rPr>
              <a:t>·</a:t>
            </a:r>
            <a:r>
              <a:rPr lang="en" sz="1200">
                <a:solidFill>
                  <a:srgbClr val="222222"/>
                </a:solidFill>
                <a:latin typeface="Times New Roman"/>
                <a:ea typeface="Times New Roman"/>
                <a:cs typeface="Times New Roman"/>
                <a:sym typeface="Times New Roman"/>
              </a:rPr>
              <a:t>       </a:t>
            </a:r>
            <a:r>
              <a:rPr lang="en" sz="1200">
                <a:solidFill>
                  <a:srgbClr val="222222"/>
                </a:solidFill>
              </a:rPr>
              <a:t>Objective-C has a work-around for method overloading, but none for operator overloading.</a:t>
            </a:r>
          </a:p>
          <a:p>
            <a:pPr marL="266700" lvl="0" indent="0" algn="just" rtl="0">
              <a:lnSpc>
                <a:spcPct val="108000"/>
              </a:lnSpc>
              <a:spcBef>
                <a:spcPts val="0"/>
              </a:spcBef>
              <a:buClr>
                <a:schemeClr val="dk1"/>
              </a:buClr>
              <a:buSzPct val="91666"/>
              <a:buFont typeface="Arial"/>
              <a:buNone/>
            </a:pPr>
            <a:r>
              <a:rPr lang="en" sz="1200">
                <a:solidFill>
                  <a:srgbClr val="222222"/>
                </a:solidFill>
              </a:rPr>
              <a:t>·</a:t>
            </a:r>
            <a:r>
              <a:rPr lang="en" sz="1200">
                <a:solidFill>
                  <a:srgbClr val="222222"/>
                </a:solidFill>
                <a:latin typeface="Times New Roman"/>
                <a:ea typeface="Times New Roman"/>
                <a:cs typeface="Times New Roman"/>
                <a:sym typeface="Times New Roman"/>
              </a:rPr>
              <a:t>       </a:t>
            </a:r>
            <a:r>
              <a:rPr lang="en" sz="1200">
                <a:solidFill>
                  <a:srgbClr val="222222"/>
                </a:solidFill>
              </a:rPr>
              <a:t>Objective-C also does not allow stack based objects. Each object must be a pointer to a block of memory.</a:t>
            </a:r>
          </a:p>
          <a:p>
            <a:pPr marL="444500" lvl="0" indent="-177800" algn="just" rtl="0">
              <a:lnSpc>
                <a:spcPct val="108000"/>
              </a:lnSpc>
              <a:spcBef>
                <a:spcPts val="0"/>
              </a:spcBef>
              <a:buClr>
                <a:schemeClr val="dk1"/>
              </a:buClr>
              <a:buSzPct val="91666"/>
              <a:buFont typeface="Arial"/>
              <a:buNone/>
            </a:pPr>
            <a:r>
              <a:rPr lang="en" sz="1200">
                <a:solidFill>
                  <a:srgbClr val="222222"/>
                </a:solidFill>
              </a:rPr>
              <a:t>·</a:t>
            </a:r>
            <a:r>
              <a:rPr lang="en" sz="1200">
                <a:solidFill>
                  <a:srgbClr val="222222"/>
                </a:solidFill>
                <a:latin typeface="Times New Roman"/>
                <a:ea typeface="Times New Roman"/>
                <a:cs typeface="Times New Roman"/>
                <a:sym typeface="Times New Roman"/>
              </a:rPr>
              <a:t>       </a:t>
            </a:r>
            <a:r>
              <a:rPr lang="en" sz="1200">
                <a:solidFill>
                  <a:srgbClr val="222222"/>
                </a:solidFill>
              </a:rPr>
              <a:t>In Objective-C the message overloading is faked by naming the parameters. C++ actually does the same thing but the compiler does the name mangling for us. In Objective-C, we have to mangle the names manually. If you go in deep you will see a complete method names are as : `addA:withB:` which is a selector and `:` is used for parameter.</a:t>
            </a:r>
          </a:p>
          <a:p>
            <a:pPr>
              <a:spcBef>
                <a:spcPts val="0"/>
              </a:spcBef>
              <a:buNone/>
            </a:pPr>
            <a:endParaRP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B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1459</Words>
  <Application>Microsoft Macintosh PowerPoint</Application>
  <PresentationFormat>On-screen Show (16:9)</PresentationFormat>
  <Paragraphs>160</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simple-light</vt:lpstr>
      <vt:lpstr>Welcome</vt:lpstr>
      <vt:lpstr>Goals for today</vt:lpstr>
      <vt:lpstr>Lets refresh our memory!</vt:lpstr>
      <vt:lpstr>Import Statements</vt:lpstr>
      <vt:lpstr>Working With Variables</vt:lpstr>
      <vt:lpstr>Working With Conditionals</vt:lpstr>
      <vt:lpstr>Working With While Loop</vt:lpstr>
      <vt:lpstr>Functions in Objective C</vt:lpstr>
      <vt:lpstr> Objective-C vs C/C++. </vt:lpstr>
      <vt:lpstr>Big Hoopla - Memory Management !</vt:lpstr>
      <vt:lpstr>Manual - Memory Referencing</vt:lpstr>
      <vt:lpstr>ARC</vt:lpstr>
      <vt:lpstr>ARC makes life easy!</vt:lpstr>
      <vt:lpstr>Memory management in action!</vt:lpstr>
      <vt:lpstr>ViewController LifeCycle</vt:lpstr>
      <vt:lpstr>Hiercharchy of UIView </vt:lpstr>
      <vt:lpstr>UINavigation</vt:lpstr>
      <vt:lpstr>Scene and Seque</vt:lpstr>
      <vt:lpstr> UITabbar</vt:lpstr>
      <vt:lpstr>Sample app using TabBar</vt:lpstr>
      <vt:lpstr>PowerPoint Presentation</vt:lpstr>
      <vt:lpstr>Add app name and check build settings</vt:lpstr>
      <vt:lpstr>Main.storyboard</vt:lpstr>
      <vt:lpstr>PowerPoint Presentation</vt:lpstr>
      <vt:lpstr>PowerPoint Presentation</vt:lpstr>
      <vt:lpstr>Try changing tab name!</vt:lpstr>
      <vt:lpstr>How it looks now!</vt:lpstr>
      <vt:lpstr>Lets use previous knowledge!</vt:lpstr>
      <vt:lpstr>PowerPoint Presentation</vt:lpstr>
      <vt:lpstr>PowerPoint Presentation</vt:lpstr>
      <vt:lpstr>Gesture Recognition</vt:lpstr>
      <vt:lpstr>Tapping and Pinch Gesture</vt:lpstr>
      <vt:lpstr>Adding Tap Gesture to View</vt:lpstr>
      <vt:lpstr>Homework</vt:lpstr>
      <vt:lpstr>Question</vt:lpstr>
      <vt:lpstr>Feedback</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cp:lastModifiedBy>Nitika</cp:lastModifiedBy>
  <cp:revision>1</cp:revision>
  <dcterms:modified xsi:type="dcterms:W3CDTF">2014-08-12T01:20:54Z</dcterms:modified>
</cp:coreProperties>
</file>