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yzYvouQOGbC2yPmtLFwpmdoxN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AFAF0-DA51-4264-9104-6266E4C91A3C}">
  <a:tblStyle styleId="{425AFAF0-DA51-4264-9104-6266E4C91A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 varScale="1">
        <p:scale>
          <a:sx n="117" d="100"/>
          <a:sy n="117" d="100"/>
        </p:scale>
        <p:origin x="184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0587ef0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d0587ef0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de1779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e1de1779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de17798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e1de17798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7efbcf3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db7efbcf3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587ef07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d0587ef07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0587ef07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d0587ef07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587ef07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d0587ef07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587ef07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d0587ef07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a2c03c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d6a2c03c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587ef076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d0587ef076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de1779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e1de1779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de17798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e1de17798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de17798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e1de17798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forms.gle/UrhztqutyE7oAf9Q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wwcodedigital" TargetMode="External"/><Relationship Id="rId5" Type="http://schemas.openxmlformats.org/officeDocument/2006/relationships/hyperlink" Target="https://www.womenwhocode.com/digital" TargetMode="External"/><Relationship Id="rId4" Type="http://schemas.openxmlformats.org/officeDocument/2006/relationships/hyperlink" Target="https://code.womenwhocode.com/trackoverview/?mc_cid=fe4e44a4d3&amp;mc_eid=c8c116d5b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echnical_debt" TargetMode="External"/><Relationship Id="rId5" Type="http://schemas.openxmlformats.org/officeDocument/2006/relationships/hyperlink" Target="https://en.wikipedia.org/wiki/Spaghetti_code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design_pattern" TargetMode="External"/><Relationship Id="rId13" Type="http://schemas.openxmlformats.org/officeDocument/2006/relationships/hyperlink" Target="https://www.meetup.com/Women-Who-Code-SF/events/grxzksycckbtb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WomenWhoCode/wwcsf-backend-study-group" TargetMode="External"/><Relationship Id="rId12" Type="http://schemas.openxmlformats.org/officeDocument/2006/relationships/hyperlink" Target="https://en.wikipedia.org/wiki/Anti-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VcEZG2JPVhdalGlk2cytzuLeAtyrMndc" TargetMode="External"/><Relationship Id="rId11" Type="http://schemas.openxmlformats.org/officeDocument/2006/relationships/hyperlink" Target="https://www.oreilly.com/library/view/head-first-design/0596007124/" TargetMode="External"/><Relationship Id="rId5" Type="http://schemas.openxmlformats.org/officeDocument/2006/relationships/hyperlink" Target="https://github.com/WomenWhoCode/wwcsf-backend-study-group/tree/main/designpatterns" TargetMode="External"/><Relationship Id="rId10" Type="http://schemas.openxmlformats.org/officeDocument/2006/relationships/hyperlink" Target="https://refactoring.guru/design-patterns" TargetMode="External"/><Relationship Id="rId4" Type="http://schemas.openxmlformats.org/officeDocument/2006/relationships/hyperlink" Target="https://github.com/WomenWhoCode/wwcsf-backend-study-group/tree/main/meetupevents" TargetMode="External"/><Relationship Id="rId9" Type="http://schemas.openxmlformats.org/officeDocument/2006/relationships/hyperlink" Target="https://www.tutorialspoint.com/design_pattern/index.htm" TargetMode="Externa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d0587ef076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d0587ef076_1_0"/>
          <p:cNvSpPr txBox="1"/>
          <p:nvPr/>
        </p:nvSpPr>
        <p:spPr>
          <a:xfrm>
            <a:off x="468449" y="16000"/>
            <a:ext cx="82431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Welcome!</a:t>
            </a:r>
            <a:endParaRPr sz="4800" b="0" i="0" u="none" strike="noStrike" cap="non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gd0587ef076_1_0"/>
          <p:cNvSpPr txBox="1">
            <a:spLocks noGrp="1"/>
          </p:cNvSpPr>
          <p:nvPr>
            <p:ph type="ctrTitle"/>
          </p:nvPr>
        </p:nvSpPr>
        <p:spPr>
          <a:xfrm>
            <a:off x="468450" y="956925"/>
            <a:ext cx="8243100" cy="3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start in a moment :)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1400"/>
              <a:t>are NOT recording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tonight’s event</a:t>
            </a:r>
            <a:r>
              <a:rPr lang="en-US" sz="1400"/>
              <a:t>. We may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to take screenshots for social media.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remain anonymous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/>
              <a:t>change your name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keep video off.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introduce the hosts and break in-between for Q/A.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make some time for </a:t>
            </a:r>
            <a:r>
              <a:rPr lang="en-US" sz="1400"/>
              <a:t>Q&amp;A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end of the presentation as well.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/>
              <a:t>• You can come prepared with questions. And, feel free to take notes.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event best practices: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/>
              <a:t>	• Don't multitask. Distractions reduce your ability to remember concepts.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 yourself when you aren’t talking.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/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the session to be interactive.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/>
              <a:t>• Feel free to unmute and ask questions in the middle of the presentation.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on your video if you feel comfortable.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/>
              <a:t>• Disclaimer: Speaker doesn’t knows everything!</a:t>
            </a:r>
            <a:br>
              <a:rPr lang="en-US" sz="1400" b="1"/>
            </a:br>
            <a:r>
              <a:rPr lang="en-US" sz="1400" b="1"/>
              <a:t>Check out</a:t>
            </a:r>
            <a:r>
              <a:rPr lang="en-US" sz="1400"/>
              <a:t>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400"/>
              <a:t>• </a:t>
            </a:r>
            <a:r>
              <a:rPr lang="en-US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Tracks</a:t>
            </a:r>
            <a:r>
              <a:rPr lang="en-US" sz="1400"/>
              <a:t> and </a:t>
            </a:r>
            <a:r>
              <a:rPr lang="en-US" sz="1400" u="sng">
                <a:solidFill>
                  <a:schemeClr val="accent5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Events</a:t>
            </a:r>
            <a:br>
              <a:rPr lang="en-US" sz="1400"/>
            </a:br>
            <a:r>
              <a:rPr lang="en-US" sz="1400"/>
              <a:t>• Get updates – join the </a:t>
            </a:r>
            <a:r>
              <a:rPr lang="en-US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mailing list</a:t>
            </a:r>
            <a:br>
              <a:rPr lang="en-US" sz="1400"/>
            </a:br>
            <a:r>
              <a:rPr lang="en-US" sz="1400"/>
              <a:t>• Give us your feedback – take the </a:t>
            </a:r>
            <a:r>
              <a:rPr lang="en-US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</a:t>
            </a:r>
            <a:endParaRPr sz="140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1400"/>
          </a:p>
        </p:txBody>
      </p:sp>
      <p:pic>
        <p:nvPicPr>
          <p:cNvPr id="57" name="Google Shape;57;gd0587ef076_1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d0587ef076_1_0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e1de177983_0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1de177983_0_82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3000" b="0" i="0" u="none" strike="noStrike" cap="non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ge1de177983_0_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e1de177983_0_82"/>
          <p:cNvSpPr txBox="1"/>
          <p:nvPr/>
        </p:nvSpPr>
        <p:spPr>
          <a:xfrm>
            <a:off x="490675" y="832175"/>
            <a:ext cx="814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Behavioral Design Patterns:</a:t>
            </a:r>
            <a:endParaRPr sz="1600" i="0" u="none" strike="noStrike" cap="none"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ge1de177983_0_82"/>
          <p:cNvSpPr txBox="1"/>
          <p:nvPr/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</a:rPr>
              <a:t>Copyright 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</a:rPr>
              <a:t>©</a:t>
            </a:r>
            <a:r>
              <a:rPr lang="en-US" sz="1000" b="1">
                <a:solidFill>
                  <a:srgbClr val="000000"/>
                </a:solidFill>
              </a:rPr>
              <a:t> 2021 by Prachi Shah</a:t>
            </a:r>
            <a:endParaRPr sz="1000" b="1">
              <a:solidFill>
                <a:srgbClr val="000000"/>
              </a:solidFill>
            </a:endParaRPr>
          </a:p>
        </p:txBody>
      </p:sp>
      <p:graphicFrame>
        <p:nvGraphicFramePr>
          <p:cNvPr id="149" name="Google Shape;149;ge1de177983_0_82"/>
          <p:cNvGraphicFramePr/>
          <p:nvPr/>
        </p:nvGraphicFramePr>
        <p:xfrm>
          <a:off x="402475" y="1181272"/>
          <a:ext cx="8229600" cy="3588990"/>
        </p:xfrm>
        <a:graphic>
          <a:graphicData uri="http://schemas.openxmlformats.org/drawingml/2006/table">
            <a:tbl>
              <a:tblPr>
                <a:noFill/>
                <a:tableStyleId>{425AFAF0-DA51-4264-9104-6266E4C91A3C}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Chain of Responsibility: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Sender object sends request to a chain of receiving objects to eventually reach the receiver object. This avoids coupling between sender object and receiver.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Once an object independently handles the request, it is sent to the next object in the chain.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Handler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 Interface that receives a request and sends it to the next handler object.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Shipment delivery of packages.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Iterator: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Traverse a collection of objects in a specific manner. AKA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cursor.</a:t>
                      </a:r>
                      <a:endParaRPr sz="12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Access elements without revealing the implementation.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Iterator: Interface with methods to iterate over a collection (of any type). Different simultaneous iterations: one-way and bi-directional.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Directory of names: Search alphabetically, search from start or from end.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Observer: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Define 1-1 dependency between objects.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On change of state in one object, dependant objects are notified and updated.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AKA broadcast communication or subscribe-publish.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Observable: Objects state change is of interest.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Observer: Registered objects that are notified on Observable’ state change.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Marketing &amp; new products notifications. Kafka Pub/Sub.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Strategy: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Select one out of different strategies/ algorithms/ implementations at runtime.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Add strategies in separate classes that the client references w.r.t. the context. Strategy: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Interface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with methods to implement the strategy (Example: Sorting). Run various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Strategy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implementations (Example: Merge, Quick, etc.).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Sort algorithms a collection of objects (List, Set, etc.).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e1de177983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1de177983_0_91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3000" b="0" i="0" u="none" strike="noStrike" cap="non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ge1de177983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e1de177983_0_91"/>
          <p:cNvSpPr txBox="1"/>
          <p:nvPr/>
        </p:nvSpPr>
        <p:spPr>
          <a:xfrm>
            <a:off x="490675" y="832175"/>
            <a:ext cx="814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Anti-Patterns: </a:t>
            </a:r>
            <a:r>
              <a:rPr lang="en-US" sz="1200">
                <a:solidFill>
                  <a:schemeClr val="dk1"/>
                </a:solidFill>
              </a:rPr>
              <a:t>Process or action that doesn’t solve a problem and has bad consequences</a:t>
            </a:r>
            <a:r>
              <a:rPr lang="en-US" sz="1200" b="1">
                <a:solidFill>
                  <a:schemeClr val="dk1"/>
                </a:solidFill>
              </a:rPr>
              <a:t>.</a:t>
            </a:r>
            <a:endParaRPr sz="1200" i="0" u="none" strike="noStrike" cap="none"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ge1de177983_0_91"/>
          <p:cNvSpPr txBox="1"/>
          <p:nvPr/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</a:rPr>
              <a:t>Copyright 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</a:rPr>
              <a:t>©</a:t>
            </a:r>
            <a:r>
              <a:rPr lang="en-US" sz="1000" b="1">
                <a:solidFill>
                  <a:srgbClr val="000000"/>
                </a:solidFill>
              </a:rPr>
              <a:t> 2021 by Prachi Shah</a:t>
            </a:r>
            <a:endParaRPr sz="1000" b="1">
              <a:solidFill>
                <a:srgbClr val="000000"/>
              </a:solidFill>
            </a:endParaRPr>
          </a:p>
        </p:txBody>
      </p:sp>
      <p:graphicFrame>
        <p:nvGraphicFramePr>
          <p:cNvPr id="159" name="Google Shape;159;ge1de177983_0_91"/>
          <p:cNvGraphicFramePr/>
          <p:nvPr/>
        </p:nvGraphicFramePr>
        <p:xfrm>
          <a:off x="402475" y="1181272"/>
          <a:ext cx="8229600" cy="3512790"/>
        </p:xfrm>
        <a:graphic>
          <a:graphicData uri="http://schemas.openxmlformats.org/drawingml/2006/table">
            <a:tbl>
              <a:tblPr>
                <a:noFill/>
                <a:tableStyleId>{425AFAF0-DA51-4264-9104-6266E4C91A3C}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Big Ball of Mud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Application lacks architecture and isn’t cohesive.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Code is old/obsolete, not suitable for optimization, highly buggy, etc.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AKA </a:t>
                      </a:r>
                      <a:r>
                        <a:rPr lang="en-US" sz="1200" u="sng">
                          <a:solidFill>
                            <a:schemeClr val="dk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Spaghetti code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(unstructured code) or </a:t>
                      </a:r>
                      <a:r>
                        <a:rPr lang="en-US" sz="1200" u="sng">
                          <a:solidFill>
                            <a:schemeClr val="dk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technical debt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(need to rewrite the code).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Examples: Small set of services dependent on each other. Over time, more dependencies, more path flows, and tight coupling.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God Object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An entity/object has many functions that complicate implementation.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Inefficient bifurcation of a large problem into smaller problems. 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Tight coupling with an object for all functionalities and data.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Object exclusively stores state management.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Single point of failure.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For cars, flights, hotels.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Boat Anchor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: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• Throw-away or obsolete code is retained.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• Difficulty differentiating between working and obsolete code.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• Either delete the code or mark it as deprecated, or move/isolate the code.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• Examples: Poor/no documentation, convoluted implementation, C#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Obsolete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attribute, Python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@deprecated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decorator.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• A metaphor to throwing an anchor in the water.</a:t>
                      </a:r>
                      <a:endParaRPr sz="12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Hard Coding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Embedding data into the program instead of fetching at runtime.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Any change in values requires source code changes, recompilation and retesting.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End-user or downstream system needs to be made aware of the changes.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Backdoor: Security concern if hard-coded credentials.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Magic number/string: If hard-coded value is repeated then it is hard to update instances.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db7efbcf36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db7efbcf36_0_8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4800" b="0" i="0" u="none" strike="noStrike" cap="non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gdb7efbcf36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db7efbcf36_0_8"/>
          <p:cNvSpPr txBox="1"/>
          <p:nvPr/>
        </p:nvSpPr>
        <p:spPr>
          <a:xfrm>
            <a:off x="504850" y="1003175"/>
            <a:ext cx="8141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Common Interview Questions: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a</a:t>
            </a:r>
            <a:r>
              <a:rPr lang="en-US">
                <a:solidFill>
                  <a:schemeClr val="dk1"/>
                </a:solidFill>
              </a:rPr>
              <a:t> design pattern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Why use patterns? What are the benefits?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• What are the types of design pattern? Can you give examples?</a:t>
            </a:r>
            <a:br>
              <a:rPr lang="en-US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you solve a problem </a:t>
            </a:r>
            <a:r>
              <a:rPr lang="en-US">
                <a:solidFill>
                  <a:schemeClr val="dk1"/>
                </a:solidFill>
              </a:rPr>
              <a:t>using a design pattern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If yes, what </a:t>
            </a:r>
            <a:r>
              <a:rPr lang="en-US">
                <a:solidFill>
                  <a:schemeClr val="dk1"/>
                </a:solidFill>
              </a:rPr>
              <a:t>pattern(s) will you use and why?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• What are anti-patterns? Can you give examples?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Coding Problems: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• Design DoorDash order management? What design pattern(s) will you use and why?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• Design Uber user management? What design pattern(s) will you use and why?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• Design a TrackMyHealth app? What design pattern(s) will you use and why?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• Given a codebase, can you identify anti-patterns?</a:t>
            </a:r>
            <a:endParaRPr i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b7efbcf36_0_8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  <p:pic>
        <p:nvPicPr>
          <p:cNvPr id="169" name="Google Shape;169;gdb7efbcf36_0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8325" y="3495500"/>
            <a:ext cx="3017924" cy="9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d0587ef076_1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0587ef076_1_28"/>
          <p:cNvSpPr txBox="1"/>
          <p:nvPr/>
        </p:nvSpPr>
        <p:spPr>
          <a:xfrm>
            <a:off x="468449" y="16000"/>
            <a:ext cx="82290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Study Group</a:t>
            </a:r>
            <a:endParaRPr sz="4800" b="0" i="0" u="none" strike="noStrike" cap="non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d0587ef076_1_28"/>
          <p:cNvSpPr txBox="1">
            <a:spLocks noGrp="1"/>
          </p:cNvSpPr>
          <p:nvPr>
            <p:ph type="ctrTitle"/>
          </p:nvPr>
        </p:nvSpPr>
        <p:spPr>
          <a:xfrm>
            <a:off x="468450" y="1011400"/>
            <a:ext cx="8229000" cy="3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400" dirty="0"/>
              <a:t>• WWCode </a:t>
            </a:r>
            <a:r>
              <a:rPr lang="en-US" sz="1400" u="sng" dirty="0">
                <a:solidFill>
                  <a:schemeClr val="hlink"/>
                </a:solidFill>
                <a:hlinkClick r:id="rId4"/>
              </a:rPr>
              <a:t>Presentation</a:t>
            </a:r>
            <a:r>
              <a:rPr lang="en-US" sz="1400" dirty="0"/>
              <a:t> and </a:t>
            </a:r>
            <a:r>
              <a:rPr lang="en-US" sz="1400" u="sng" dirty="0">
                <a:solidFill>
                  <a:schemeClr val="hlink"/>
                </a:solidFill>
                <a:hlinkClick r:id="rId5"/>
              </a:rPr>
              <a:t>Demo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dirty="0"/>
              <a:t>• </a:t>
            </a:r>
            <a:r>
              <a:rPr lang="en-US" sz="14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WWCode YouTube channel</a:t>
            </a:r>
            <a:r>
              <a:rPr lang="en-US" sz="1400" dirty="0"/>
              <a:t>:</a:t>
            </a:r>
            <a:endParaRPr sz="14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dirty="0"/>
              <a:t>• March 25, 2021 session recording: </a:t>
            </a:r>
            <a:r>
              <a:rPr lang="en-US" sz="14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Backend Engineering</a:t>
            </a:r>
            <a:endParaRPr sz="14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dirty="0"/>
              <a:t>• April 8, 2021 session recording: </a:t>
            </a:r>
            <a:r>
              <a:rPr lang="en-US" sz="14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Microservice and REST API Demo</a:t>
            </a:r>
            <a:endParaRPr sz="14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• April 22, 2021 session recording: </a:t>
            </a:r>
            <a:r>
              <a:rPr lang="en-US" sz="14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Creational Design Patterns</a:t>
            </a:r>
            <a:endParaRPr sz="14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• May 20, 2021 session recording: </a:t>
            </a:r>
            <a:r>
              <a:rPr lang="en-US" sz="1400" u="sng" dirty="0">
                <a:solidFill>
                  <a:schemeClr val="hlink"/>
                </a:solidFill>
                <a:hlinkClick r:id="rId6"/>
              </a:rPr>
              <a:t>Structural Design Patterns</a:t>
            </a:r>
            <a:br>
              <a:rPr lang="en-US" sz="1400" dirty="0"/>
            </a:br>
            <a:r>
              <a:rPr lang="en-US" sz="1400" dirty="0"/>
              <a:t>	• June 3, 2021 session recording: </a:t>
            </a:r>
            <a:r>
              <a:rPr lang="en-US" sz="1400" u="sng" dirty="0">
                <a:solidFill>
                  <a:schemeClr val="hlink"/>
                </a:solidFill>
                <a:hlinkClick r:id="rId6"/>
              </a:rPr>
              <a:t>Behavioral Design Patterns</a:t>
            </a:r>
            <a:endParaRPr sz="14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• June 17, 2021 Anti-Patterns [No recording]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• </a:t>
            </a:r>
            <a:r>
              <a:rPr lang="en-US" sz="1400" b="1" u="sng" dirty="0">
                <a:solidFill>
                  <a:schemeClr val="hlink"/>
                </a:solidFill>
                <a:hlinkClick r:id="rId7"/>
              </a:rPr>
              <a:t>Resources</a:t>
            </a:r>
            <a:r>
              <a:rPr lang="en-US" sz="1400" dirty="0"/>
              <a:t>:</a:t>
            </a:r>
            <a:endParaRPr sz="1400" dirty="0"/>
          </a:p>
          <a:p>
            <a:pPr marL="7620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400" dirty="0"/>
              <a:t>• </a:t>
            </a:r>
            <a:r>
              <a:rPr lang="en-US" sz="1400" u="sng" dirty="0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Software design pattern</a:t>
            </a:r>
            <a:endParaRPr sz="1400" strike="sngStrike" dirty="0"/>
          </a:p>
          <a:p>
            <a:pPr marL="7620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dirty="0"/>
              <a:t>• </a:t>
            </a:r>
            <a:r>
              <a:rPr lang="en-US" sz="1400" u="sng" dirty="0">
                <a:solidFill>
                  <a:schemeClr val="hlink"/>
                </a:solidFill>
                <a:hlinkClick r:id="rId9"/>
              </a:rPr>
              <a:t>Design Patterns in Java</a:t>
            </a:r>
            <a:br>
              <a:rPr lang="en-US" sz="1400" strike="sngStrike" dirty="0"/>
            </a:br>
            <a:r>
              <a:rPr lang="en-US" sz="1400" dirty="0"/>
              <a:t>	• </a:t>
            </a:r>
            <a:r>
              <a:rPr lang="en-US" sz="1400" u="sng" dirty="0">
                <a:solidFill>
                  <a:schemeClr val="hlink"/>
                </a:solidFill>
                <a:hlinkClick r:id="rId10"/>
              </a:rPr>
              <a:t>Design Patterns in Python and Ruby</a:t>
            </a:r>
            <a:br>
              <a:rPr lang="en-US" sz="1400" dirty="0"/>
            </a:br>
            <a:r>
              <a:rPr lang="en-US" sz="1400" dirty="0"/>
              <a:t>	• </a:t>
            </a:r>
            <a:r>
              <a:rPr lang="en-US" sz="1400" u="sng" dirty="0">
                <a:solidFill>
                  <a:schemeClr val="hlink"/>
                </a:solidFill>
                <a:hlinkClick r:id="rId11"/>
              </a:rPr>
              <a:t>Head First Design Patterns book</a:t>
            </a:r>
            <a:br>
              <a:rPr lang="en-US" sz="1400" dirty="0"/>
            </a:br>
            <a:r>
              <a:rPr lang="en-US" sz="1400" dirty="0"/>
              <a:t>	• </a:t>
            </a:r>
            <a:r>
              <a:rPr lang="en-US" sz="1400" u="sng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Anti-pattern</a:t>
            </a:r>
            <a:br>
              <a:rPr lang="en-US" sz="1400" i="1" dirty="0"/>
            </a:br>
            <a:endParaRPr sz="1400" i="1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b="1" dirty="0"/>
              <a:t>NEXT SESSION on </a:t>
            </a:r>
            <a:r>
              <a:rPr lang="en-US" sz="1400" b="1" u="sng" dirty="0">
                <a:solidFill>
                  <a:schemeClr val="hlink"/>
                </a:solidFill>
                <a:hlinkClick r:id="rId13"/>
              </a:rPr>
              <a:t>7-15-2021</a:t>
            </a:r>
            <a:r>
              <a:rPr lang="en-US" sz="1400" b="1" dirty="0"/>
              <a:t>: Data Engineering &amp; Data Science. </a:t>
            </a:r>
            <a:r>
              <a:rPr lang="en-US" sz="1400" dirty="0"/>
              <a:t>Come prepared with questions!</a:t>
            </a:r>
            <a:endParaRPr sz="1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i="1" dirty="0"/>
              <a:t>You can unmute and talk or use the chat.</a:t>
            </a:r>
            <a:endParaRPr sz="1200" i="1" dirty="0"/>
          </a:p>
        </p:txBody>
      </p:sp>
      <p:pic>
        <p:nvPicPr>
          <p:cNvPr id="177" name="Google Shape;177;gd0587ef076_1_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d0587ef076_1_28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d0587ef076_1_14"/>
          <p:cNvPicPr preferRelativeResize="0"/>
          <p:nvPr/>
        </p:nvPicPr>
        <p:blipFill rotWithShape="1">
          <a:blip r:embed="rId3">
            <a:alphaModFix/>
          </a:blip>
          <a:srcRect r="1893"/>
          <a:stretch/>
        </p:blipFill>
        <p:spPr>
          <a:xfrm>
            <a:off x="0" y="-53750"/>
            <a:ext cx="9143998" cy="51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d0587ef076_1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d0587ef076_1_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505" y="-1"/>
            <a:ext cx="4779845" cy="321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d0587ef076_1_14"/>
          <p:cNvSpPr txBox="1"/>
          <p:nvPr/>
        </p:nvSpPr>
        <p:spPr>
          <a:xfrm>
            <a:off x="3572700" y="3116444"/>
            <a:ext cx="5571300" cy="1187700"/>
          </a:xfrm>
          <a:prstGeom prst="rect">
            <a:avLst/>
          </a:prstGeom>
          <a:solidFill>
            <a:srgbClr val="077A7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WWCode Digital +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 Study Group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65760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lang="en-US" sz="1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Ju</a:t>
            </a:r>
            <a:r>
              <a:rPr lang="en-U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ly 1</a:t>
            </a:r>
            <a:r>
              <a:rPr lang="en-US" sz="1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2021</a:t>
            </a:r>
            <a:endParaRPr sz="1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gd0587ef076_1_14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d0587ef076_1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d0587ef076_1_21"/>
          <p:cNvSpPr txBox="1"/>
          <p:nvPr/>
        </p:nvSpPr>
        <p:spPr>
          <a:xfrm>
            <a:off x="468449" y="16000"/>
            <a:ext cx="82290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Introduction &amp; Agenda</a:t>
            </a:r>
            <a:endParaRPr sz="4800" b="0" i="0" u="none" strike="noStrike" cap="non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gd0587ef076_1_21"/>
          <p:cNvSpPr txBox="1">
            <a:spLocks noGrp="1"/>
          </p:cNvSpPr>
          <p:nvPr>
            <p:ph type="ctrTitle"/>
          </p:nvPr>
        </p:nvSpPr>
        <p:spPr>
          <a:xfrm>
            <a:off x="4602150" y="1006000"/>
            <a:ext cx="4073700" cy="3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/>
              <a:t>• What is Backend Engineering?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/>
              <a:t>• Software Design</a:t>
            </a:r>
            <a:br>
              <a:rPr lang="en-US" sz="1600" dirty="0"/>
            </a:br>
            <a:r>
              <a:rPr lang="en-US" sz="1600" dirty="0"/>
              <a:t>• Design Patterns</a:t>
            </a:r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Software Design Patterns [Part 5 of 5]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dirty="0"/>
              <a:t>• Creational Design Patterns [4/22]</a:t>
            </a:r>
            <a:br>
              <a:rPr lang="en-US" sz="1600" dirty="0"/>
            </a:br>
            <a:r>
              <a:rPr lang="en-US" sz="1600" dirty="0"/>
              <a:t>    • Structural Design Patterns [5/20]</a:t>
            </a:r>
            <a:br>
              <a:rPr lang="en-US" sz="1600" dirty="0"/>
            </a:br>
            <a:r>
              <a:rPr lang="en-US" sz="1600" dirty="0"/>
              <a:t>    • Behavioral Design Patterns [6/3]</a:t>
            </a:r>
            <a:br>
              <a:rPr lang="en-US" sz="1600" dirty="0"/>
            </a:br>
            <a:r>
              <a:rPr lang="en-US" sz="1600" dirty="0"/>
              <a:t>    • Anti-patterns [6/17]</a:t>
            </a:r>
            <a:br>
              <a:rPr lang="en-US" sz="1600" dirty="0"/>
            </a:br>
            <a:r>
              <a:rPr lang="en-US" sz="1600" dirty="0"/>
              <a:t>    • </a:t>
            </a:r>
            <a:r>
              <a:rPr lang="en-US" sz="1600" b="1" dirty="0"/>
              <a:t>Interview Questions and Q/A [7/1]</a:t>
            </a:r>
            <a:endParaRPr sz="1600" b="1" dirty="0"/>
          </a:p>
        </p:txBody>
      </p:sp>
      <p:pic>
        <p:nvPicPr>
          <p:cNvPr id="75" name="Google Shape;75;gd0587ef076_1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d0587ef076_1_21"/>
          <p:cNvSpPr txBox="1">
            <a:spLocks noGrp="1"/>
          </p:cNvSpPr>
          <p:nvPr>
            <p:ph type="ctrTitle"/>
          </p:nvPr>
        </p:nvSpPr>
        <p:spPr>
          <a:xfrm>
            <a:off x="604450" y="1006000"/>
            <a:ext cx="4103700" cy="3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• Welcome from WWCode!</a:t>
            </a:r>
            <a:br>
              <a:rPr lang="en-US" sz="1600" dirty="0"/>
            </a:br>
            <a:r>
              <a:rPr lang="en-US" sz="1600" dirty="0"/>
              <a:t>• Our mission: Inspiring women to excel </a:t>
            </a:r>
            <a:br>
              <a:rPr lang="en-US" sz="1600" dirty="0"/>
            </a:br>
            <a:r>
              <a:rPr lang="en-US" sz="1600" dirty="0"/>
              <a:t>in technology careers.</a:t>
            </a:r>
            <a:br>
              <a:rPr lang="en-US" sz="1600" dirty="0"/>
            </a:br>
            <a:r>
              <a:rPr lang="en-US" sz="1600" dirty="0"/>
              <a:t>• Our vision: A world where women are</a:t>
            </a:r>
            <a:br>
              <a:rPr lang="en-US" sz="1600" dirty="0"/>
            </a:br>
            <a:r>
              <a:rPr lang="en-US" sz="1600" dirty="0"/>
              <a:t>representative as technical</a:t>
            </a:r>
            <a:br>
              <a:rPr lang="en-US" sz="1600" dirty="0"/>
            </a:br>
            <a:r>
              <a:rPr lang="en-US" sz="1600" dirty="0"/>
              <a:t>executives, founders, VCs, board</a:t>
            </a:r>
            <a:br>
              <a:rPr lang="en-US" sz="1600" dirty="0"/>
            </a:br>
            <a:r>
              <a:rPr lang="en-US" sz="1600" dirty="0"/>
              <a:t>members and software engineers.</a:t>
            </a:r>
            <a:endParaRPr sz="16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1600" dirty="0"/>
          </a:p>
        </p:txBody>
      </p:sp>
      <p:pic>
        <p:nvPicPr>
          <p:cNvPr id="77" name="Google Shape;77;gd0587ef076_1_21"/>
          <p:cNvPicPr preferRelativeResize="0"/>
          <p:nvPr/>
        </p:nvPicPr>
        <p:blipFill rotWithShape="1">
          <a:blip r:embed="rId5">
            <a:alphaModFix/>
          </a:blip>
          <a:srcRect b="12486"/>
          <a:stretch/>
        </p:blipFill>
        <p:spPr>
          <a:xfrm>
            <a:off x="756850" y="2923625"/>
            <a:ext cx="1908600" cy="190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" name="Google Shape;78;gd0587ef076_1_21"/>
          <p:cNvSpPr txBox="1"/>
          <p:nvPr/>
        </p:nvSpPr>
        <p:spPr>
          <a:xfrm>
            <a:off x="2599150" y="3337875"/>
            <a:ext cx="21090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Prachi Shah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7A7C"/>
                </a:solidFill>
                <a:latin typeface="Arial"/>
                <a:ea typeface="Arial"/>
                <a:cs typeface="Arial"/>
                <a:sym typeface="Arial"/>
              </a:rPr>
              <a:t>Senior Software Engineer @ Metromile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d0587ef076_1_21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0587ef076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d0587ef076_1_35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4800" b="0" i="0" u="none" strike="noStrike" cap="non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gd0587ef076_1_35"/>
          <p:cNvSpPr txBox="1">
            <a:spLocks noGrp="1"/>
          </p:cNvSpPr>
          <p:nvPr>
            <p:ph type="ctrTitle"/>
          </p:nvPr>
        </p:nvSpPr>
        <p:spPr>
          <a:xfrm>
            <a:off x="446566" y="1003165"/>
            <a:ext cx="82581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• What is Backend Engineering?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600" dirty="0"/>
              <a:t>• Design, build and maintain server-side web applications.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600" dirty="0"/>
              <a:t>Concepts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/>
              <a:t>C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lient-</a:t>
            </a:r>
            <a:r>
              <a:rPr lang="en-US" sz="1600" dirty="0"/>
              <a:t>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erver architecture, API,</a:t>
            </a:r>
            <a:r>
              <a:rPr lang="en-US" sz="1600" dirty="0"/>
              <a:t> micro-service, database engin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600" dirty="0"/>
              <a:t>ering,</a:t>
            </a:r>
            <a:br>
              <a:rPr lang="en-US" sz="1600" dirty="0"/>
            </a:br>
            <a:r>
              <a:rPr lang="en-US" sz="1600" dirty="0"/>
              <a:t>distributed systems, storage, performance, deployment, availability, monitoring, etc.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dk1"/>
              </a:buClr>
              <a:buSzPts val="5200"/>
              <a:buNone/>
            </a:pPr>
            <a:r>
              <a:rPr lang="en-US" sz="1600" b="1" dirty="0"/>
              <a:t>Software Design</a:t>
            </a:r>
            <a:br>
              <a:rPr lang="en-US" sz="1600" b="1" dirty="0"/>
            </a:br>
            <a:r>
              <a:rPr lang="en-US" sz="1600" b="1" dirty="0"/>
              <a:t>	</a:t>
            </a:r>
            <a:r>
              <a:rPr lang="en-US" sz="1600" dirty="0"/>
              <a:t>• Defining the architecture, modules, interfaces and data.</a:t>
            </a:r>
            <a:br>
              <a:rPr lang="en-US" sz="1600" dirty="0"/>
            </a:br>
            <a:r>
              <a:rPr lang="en-US" sz="1600" dirty="0"/>
              <a:t>	• Solve a problem or build a product.</a:t>
            </a:r>
            <a:br>
              <a:rPr lang="en-US" sz="1600" dirty="0"/>
            </a:br>
            <a:r>
              <a:rPr lang="en-US" sz="1600" dirty="0"/>
              <a:t>	• Define the input, output, business rules, data schema.</a:t>
            </a:r>
            <a:br>
              <a:rPr lang="en-US" sz="1600" dirty="0"/>
            </a:br>
            <a:r>
              <a:rPr lang="en-US" sz="1600" dirty="0"/>
              <a:t>	• Design patterns solve common problems.</a:t>
            </a:r>
            <a:br>
              <a:rPr lang="en-US" sz="1600" dirty="0"/>
            </a:br>
            <a:r>
              <a:rPr lang="en-US" sz="1600" dirty="0"/>
              <a:t>	• 3 Types:</a:t>
            </a:r>
            <a:br>
              <a:rPr lang="en-US" sz="1600" dirty="0"/>
            </a:br>
            <a:r>
              <a:rPr lang="en-US" sz="1600" dirty="0"/>
              <a:t>		• UI design: Data visualization and presentation.</a:t>
            </a:r>
            <a:br>
              <a:rPr lang="en-US" sz="1600" dirty="0"/>
            </a:br>
            <a:r>
              <a:rPr lang="en-US" sz="1600" dirty="0"/>
              <a:t>		• Data design: Data representation and storage.</a:t>
            </a:r>
            <a:br>
              <a:rPr lang="en-US" sz="1600" dirty="0"/>
            </a:br>
            <a:r>
              <a:rPr lang="en-US" sz="1600" dirty="0"/>
              <a:t>		• Process design: Validation, manipulation and storage of data.</a:t>
            </a:r>
            <a:endParaRPr sz="1600" dirty="0"/>
          </a:p>
        </p:txBody>
      </p:sp>
      <p:pic>
        <p:nvPicPr>
          <p:cNvPr id="87" name="Google Shape;87;gd0587ef076_1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d0587ef076_1_35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d6a2c03c3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d6a2c03c3a_0_0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4800" b="0" i="0" u="none" strike="noStrike" cap="non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gd6a2c03c3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6a2c03c3a_0_0"/>
          <p:cNvSpPr txBox="1"/>
          <p:nvPr/>
        </p:nvSpPr>
        <p:spPr>
          <a:xfrm>
            <a:off x="504850" y="1003175"/>
            <a:ext cx="81414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Previously, we discussed...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Prerequisites for design patterns: 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Basics of programming &amp; OOP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Necessity of design patterns: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Template solutions/ shared vocabulary.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Build code on-top of a pattern solution.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Maintainability: Easy to maintain code.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Reusability: Easy to reuse code for new features.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Scaling: Large-scale reuse of architectures.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Types of design patterns: Creational, Structural, Behavioral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Solving problems using design patterns and code demos, and real-life applications.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Order generation [Bridge/Structural], 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create different shapes [Factory/Creational], 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iterate over a collection [Iterator/Behavioral], etc.</a:t>
            </a:r>
            <a:b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1"/>
                </a:solidFill>
              </a:rPr>
              <a:t>• Anti-patterns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d6a2c03c3a_0_0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  <p:pic>
        <p:nvPicPr>
          <p:cNvPr id="98" name="Google Shape;98;gd6a2c03c3a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66100" y="1003175"/>
            <a:ext cx="2538575" cy="9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d6a2c03c3a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6100" y="1960375"/>
            <a:ext cx="2538574" cy="9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d0587ef076_1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d0587ef076_1_92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4800" b="0" i="0" u="none" strike="noStrike" cap="non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gd0587ef076_1_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d0587ef076_1_92"/>
          <p:cNvSpPr txBox="1"/>
          <p:nvPr/>
        </p:nvSpPr>
        <p:spPr>
          <a:xfrm>
            <a:off x="504850" y="1003175"/>
            <a:ext cx="8141400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• Set of template solutions that can be reused.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• Improved code maintainability, reusability and scaling.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• Leverages Object-oriented programming (OOP) principles for flexible </a:t>
            </a:r>
            <a:r>
              <a:rPr lang="en-US" sz="1200" dirty="0">
                <a:solidFill>
                  <a:schemeClr val="dk1"/>
                </a:solidFill>
              </a:rPr>
              <a:t>&amp;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maintainable designs.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• Shared pattern vocabulary. </a:t>
            </a:r>
            <a:r>
              <a:rPr lang="en-US" sz="1200" dirty="0">
                <a:solidFill>
                  <a:schemeClr val="dk1"/>
                </a:solidFill>
              </a:rPr>
              <a:t>Relationship between objects, loosely coupling, security.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• Not a library or framework, but recommendations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code structuring and problem solving.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• Adapt a pattern and improve upon it to fit application needs.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dirty="0">
                <a:solidFill>
                  <a:schemeClr val="dk1"/>
                </a:solidFill>
              </a:rPr>
              <a:t>Types of Design Patterns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• </a:t>
            </a:r>
            <a:r>
              <a:rPr lang="en-US" sz="1200" b="1" dirty="0">
                <a:solidFill>
                  <a:schemeClr val="dk1"/>
                </a:solidFill>
              </a:rPr>
              <a:t>Creational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Initialize a class and instantiate the objects.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Decoupled from implementing system.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Singleton, Factory, Builder, Abstract Factory, Prototype.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• </a:t>
            </a:r>
            <a:r>
              <a:rPr lang="en-US" sz="1200" b="1" dirty="0">
                <a:solidFill>
                  <a:schemeClr val="dk1"/>
                </a:solidFill>
              </a:rPr>
              <a:t>Structural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Class structure and composition.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Increase code reusability and functionality.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Create large objects relationships.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Adapter, Facade, Decorator, Bridge, Composite, Flyweight, Proxy.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• </a:t>
            </a:r>
            <a:r>
              <a:rPr lang="en-US" sz="1200" b="1" dirty="0">
                <a:solidFill>
                  <a:schemeClr val="dk1"/>
                </a:solidFill>
              </a:rPr>
              <a:t>Behavioral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Relationship and communication between different classes.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    • Observer, Strategy, Iterator, etc.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587ef076_1_92"/>
          <p:cNvSpPr txBox="1">
            <a:spLocks noGrp="1"/>
          </p:cNvSpPr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000" b="1"/>
              <a:t>Copyright </a:t>
            </a:r>
            <a:r>
              <a:rPr lang="en-US" sz="1000" b="1">
                <a:highlight>
                  <a:srgbClr val="FFFFFF"/>
                </a:highlight>
              </a:rPr>
              <a:t>©</a:t>
            </a:r>
            <a:r>
              <a:rPr lang="en-US" sz="1000" b="1"/>
              <a:t> 2021 by Prachi Shah</a:t>
            </a:r>
            <a:endParaRPr sz="1000" b="1"/>
          </a:p>
        </p:txBody>
      </p:sp>
      <p:pic>
        <p:nvPicPr>
          <p:cNvPr id="109" name="Google Shape;109;gd0587ef076_1_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9675" y="2346525"/>
            <a:ext cx="3260651" cy="21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e1de17798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e1de177983_0_0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3000" b="0" i="0" u="none" strike="noStrike" cap="non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ge1de17798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e1de177983_0_0"/>
          <p:cNvSpPr txBox="1"/>
          <p:nvPr/>
        </p:nvSpPr>
        <p:spPr>
          <a:xfrm>
            <a:off x="490675" y="832175"/>
            <a:ext cx="814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Object Oriented Programming Principles:</a:t>
            </a:r>
            <a:r>
              <a:rPr lang="en-US" sz="1600" b="1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Create objects with data (attributes) &amp; functions (methods)</a:t>
            </a:r>
            <a:endParaRPr sz="1200" i="0" u="none" strike="noStrike" cap="none"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e1de177983_0_0"/>
          <p:cNvSpPr txBox="1"/>
          <p:nvPr/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</a:rPr>
              <a:t>Copyright 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</a:rPr>
              <a:t>©</a:t>
            </a:r>
            <a:r>
              <a:rPr lang="en-US" sz="1000" b="1">
                <a:solidFill>
                  <a:srgbClr val="000000"/>
                </a:solidFill>
              </a:rPr>
              <a:t> 2021 by Prachi Shah</a:t>
            </a:r>
            <a:endParaRPr sz="1000" b="1">
              <a:solidFill>
                <a:srgbClr val="000000"/>
              </a:solidFill>
            </a:endParaRPr>
          </a:p>
        </p:txBody>
      </p:sp>
      <p:graphicFrame>
        <p:nvGraphicFramePr>
          <p:cNvPr id="119" name="Google Shape;119;ge1de177983_0_0"/>
          <p:cNvGraphicFramePr/>
          <p:nvPr/>
        </p:nvGraphicFramePr>
        <p:xfrm>
          <a:off x="402475" y="1181272"/>
          <a:ext cx="8229600" cy="3512790"/>
        </p:xfrm>
        <a:graphic>
          <a:graphicData uri="http://schemas.openxmlformats.org/drawingml/2006/table">
            <a:tbl>
              <a:tblPr>
                <a:noFill/>
                <a:tableStyleId>{425AFAF0-DA51-4264-9104-6266E4C91A3C}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Abstraction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Hide complexity and details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Caller does not need to know the details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Each class has its own abstraction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Easy to maintain code and add features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Encapsulation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Bundle data and methods into one unit (class)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Entity: data and operations match real-world scenario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Hide data from users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Declare attributes as </a:t>
                      </a: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private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get()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set()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methods to access data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Better control over data access and methods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Improved security of data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Data can be read-only or write-only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Inheritance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Derive a class from another class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Classes share attributes &amp; methods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Hierarchy of super class, sub class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keyword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Reusability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Polymorphism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Use same interface for different classes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relationship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keyword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Interface has public methods without  implementation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Implementing class overrides all of these methods 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Implementing class provides own function/ logic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e1de177983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e1de177983_0_100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3000" b="0" i="0" u="none" strike="noStrike" cap="non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e1de177983_0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1de177983_0_100"/>
          <p:cNvSpPr txBox="1"/>
          <p:nvPr/>
        </p:nvSpPr>
        <p:spPr>
          <a:xfrm>
            <a:off x="490675" y="832175"/>
            <a:ext cx="814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Creational Design Patterns:</a:t>
            </a:r>
            <a:endParaRPr sz="1600" i="0" u="none" strike="noStrike" cap="none"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ge1de177983_0_100"/>
          <p:cNvSpPr txBox="1"/>
          <p:nvPr/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</a:rPr>
              <a:t>Copyright 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</a:rPr>
              <a:t>©</a:t>
            </a:r>
            <a:r>
              <a:rPr lang="en-US" sz="1000" b="1">
                <a:solidFill>
                  <a:srgbClr val="000000"/>
                </a:solidFill>
              </a:rPr>
              <a:t> 2021 by Prachi Shah</a:t>
            </a:r>
            <a:endParaRPr sz="1000" b="1">
              <a:solidFill>
                <a:srgbClr val="000000"/>
              </a:solidFill>
            </a:endParaRPr>
          </a:p>
        </p:txBody>
      </p:sp>
      <p:graphicFrame>
        <p:nvGraphicFramePr>
          <p:cNvPr id="129" name="Google Shape;129;ge1de177983_0_100"/>
          <p:cNvGraphicFramePr/>
          <p:nvPr/>
        </p:nvGraphicFramePr>
        <p:xfrm>
          <a:off x="402475" y="1181272"/>
          <a:ext cx="8229600" cy="3131675"/>
        </p:xfrm>
        <a:graphic>
          <a:graphicData uri="http://schemas.openxmlformats.org/drawingml/2006/table">
            <a:tbl>
              <a:tblPr>
                <a:noFill/>
                <a:tableStyleId>{425AFAF0-DA51-4264-9104-6266E4C91A3C}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Singleton: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One instance only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Instance variable is static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private constructor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Caller gets the instance from a getInstance()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Lazy initialization: Instance is created and initialized on-demand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Eager initialization: Instance is created and initialized on class load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One instance per singleton per Java Virtual Machine (JVM)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Company has one CEO; University has one Proctor; Log4j logging program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Factory: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Create an object by hiding the creation logic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Use a common interface to create objects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Create a new instance on-demand and initializes fields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Reduces code duplication, provides consistent behavior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Easy to maintain classes as creation is centralized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Loosely coupled classes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Uber users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Builder: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Build custom objects of a class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Objects can be different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Use the same creation logic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Seperate the construction and representation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Flexible design, readable code, complete objects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Ordering food from DoorDash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e1de177983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e1de177983_0_73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sz="3000" b="0" i="0" u="none" strike="noStrike" cap="non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ge1de177983_0_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e1de177983_0_73"/>
          <p:cNvSpPr txBox="1"/>
          <p:nvPr/>
        </p:nvSpPr>
        <p:spPr>
          <a:xfrm>
            <a:off x="490675" y="832175"/>
            <a:ext cx="814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Structural Design Patterns:</a:t>
            </a:r>
            <a:endParaRPr sz="1600" i="0" u="none" strike="noStrike" cap="none"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ge1de177983_0_73"/>
          <p:cNvSpPr txBox="1"/>
          <p:nvPr/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</a:rPr>
              <a:t>Copyright 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</a:rPr>
              <a:t>©</a:t>
            </a:r>
            <a:r>
              <a:rPr lang="en-US" sz="1000" b="1">
                <a:solidFill>
                  <a:srgbClr val="000000"/>
                </a:solidFill>
              </a:rPr>
              <a:t> 2021 by Prachi Shah</a:t>
            </a:r>
            <a:endParaRPr sz="1000" b="1">
              <a:solidFill>
                <a:srgbClr val="000000"/>
              </a:solidFill>
            </a:endParaRPr>
          </a:p>
        </p:txBody>
      </p:sp>
      <p:graphicFrame>
        <p:nvGraphicFramePr>
          <p:cNvPr id="139" name="Google Shape;139;ge1de177983_0_73"/>
          <p:cNvGraphicFramePr/>
          <p:nvPr/>
        </p:nvGraphicFramePr>
        <p:xfrm>
          <a:off x="402475" y="1181272"/>
          <a:ext cx="8229600" cy="3665190"/>
        </p:xfrm>
        <a:graphic>
          <a:graphicData uri="http://schemas.openxmlformats.org/drawingml/2006/table">
            <a:tbl>
              <a:tblPr>
                <a:noFill/>
                <a:tableStyleId>{425AFAF0-DA51-4264-9104-6266E4C91A3C}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Adapter: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Wrapper pattern.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Incompatible objects can interact.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Object adapts to interface of another object.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Reusability of functionality.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Seperate the interface from business logic.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New adapters can be introduced for different client integrations.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Adapter: Object that connects two different interfaces.Wraps an object to hide the implementation complexity. Object can use the interface, to call adapter methods.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Connect your phone to Alexa, Fitbit, Apple Watch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Bridge: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Separate abstraction from implementation.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Independent development, loosely-coupled, hierarchical and hide details. Client accesses abstraction, agnostic of implementation.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Abstraction: Interface declare operations and delegates.References the implementation.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abstract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class and concrete class.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Implementor: Operations are implemented.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interface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and concrete implementor class that implements the interface.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Lyft app has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driver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login and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rider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login.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Decorator: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Modify an object’s behavior at runtime without modifying the structure.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Does not affect other object instances.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Removes need for subclassing, therefore more flexible than inheritance.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Extendible and easy to maintain code.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Decorator: Class that encapsulates concrete class to provide modified functionality. Wrapper linked to a target class. Implements the same </a:t>
                      </a:r>
                      <a:r>
                        <a:rPr lang="en-US" sz="1200" i="1">
                          <a:solidFill>
                            <a:schemeClr val="dk1"/>
                          </a:solidFill>
                        </a:rPr>
                        <a:t>interface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as the target class.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• Example: Java IO classes like FileReader.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Microsoft Macintosh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 New</vt:lpstr>
      <vt:lpstr>Montserrat</vt:lpstr>
      <vt:lpstr>Arial</vt:lpstr>
      <vt:lpstr>Simple Light</vt:lpstr>
      <vt:lpstr>• We’ll start in a moment :)  • We are NOT recording tonight’s event. We may plan to take screenshots for social media.  • If you want to remain anonymous, change your name &amp; keep video off. • We’ll introduce the hosts and break in-between for Q/A. • We will make some time for Q&amp;A at the end of the presentation as well. • You can come prepared with questions. And, feel free to take notes. • Online event best practices:  • Don't multitask. Distractions reduce your ability to remember concepts.  • Mute yourself when you aren’t talking.  • We want the session to be interactive.  • Feel free to unmute and ask questions in the middle of the presentation.  • Turn on your video if you feel comfortable.  • Disclaimer: Speaker doesn’t knows everything! Check out: • Technical Tracks and Digital Events • Get updates – join the Digital mailing list • Give us your feedback – take the Survey </vt:lpstr>
      <vt:lpstr>Copyright © 2021 by Prachi Shah</vt:lpstr>
      <vt:lpstr>• What is Backend Engineering? • Software Design • Design Patterns • Software Design Patterns [Part 5 of 5]     • Creational Design Patterns [4/22]     • Structural Design Patterns [5/20]     • Behavioral Design Patterns [6/3]     • Anti-patterns [6/17]     • Interview Questions and Q/A [7/1]</vt:lpstr>
      <vt:lpstr>• What is Backend Engineering? • Design, build and maintain server-side web applications. • Concepts: Client-server architecture, API, micro-service, database engineering, distributed systems, storage, performance, deployment, availability, monitoring, etc.  Software Design  • Defining the architecture, modules, interfaces and data.  • Solve a problem or build a product.  • Define the input, output, business rules, data schema.  • Design patterns solve common problems.  • 3 Types:   • UI design: Data visualization and presentation.   • Data design: Data representation and storage.   • Process design: Validation, manipulation and storage of data.</vt:lpstr>
      <vt:lpstr>Copyright © 2021 by Prachi Shah</vt:lpstr>
      <vt:lpstr>Copyright © 2021 by Prachi Shah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Copyright © 2021 by Prachi Shah</vt:lpstr>
      <vt:lpstr>• WWCode Presentation and Demo • WWCode YouTube channel: • March 25, 2021 session recording: Backend Engineering • April 8, 2021 session recording: Java Microservice and REST API Demo • April 22, 2021 session recording: Creational Design Patterns • May 20, 2021 session recording: Structural Design Patterns  • June 3, 2021 session recording: Behavioral Design Patterns • June 17, 2021 Anti-Patterns [No recording] • Resources: • Software design pattern • Design Patterns in Java  • Design Patterns in Python and Ruby  • Head First Design Patterns book  • Anti-pattern  NEXT SESSION on 7-15-2021: Data Engineering &amp; Data Science. Come prepared with questions!  You can unmute and talk or use the chat.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• We’ll start in a moment :)  • We are NOT recording tonight’s event. We may plan to take screenshots for social media.  • If you want to remain anonymous, change your name &amp; keep video off. • We’ll introduce the hosts and break in-between for Q/A. • We will make some time for Q&amp;A at the end of the presentation as well. • You can come prepared with questions. And, feel free to take notes. • Online event best practices:  • Don't multitask. Distractions reduce your ability to remember concepts.  • Mute yourself when you aren’t talking.  • We want the session to be interactive.  • Feel free to unmute and ask questions in the middle of the presentation.  • Turn on your video if you feel comfortable.  • Disclaimer: Speaker doesn’t knows everything! Check out: • Technical Tracks and Digital Events • Get updates – join the Digital mailing list • Give us your feedback – take the Survey </dc:title>
  <cp:lastModifiedBy>Microsoft Office User</cp:lastModifiedBy>
  <cp:revision>1</cp:revision>
  <dcterms:modified xsi:type="dcterms:W3CDTF">2021-06-23T04:23:05Z</dcterms:modified>
</cp:coreProperties>
</file>