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nGBdUFtNRJ0p8Zn48KFT0VyI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8" name="Google Shape;10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code.womenwhocode.com/trackoverview/?mc_cid=fe4e44a4d3&amp;mc_eid=c8c116d5bd" TargetMode="External"/><Relationship Id="rId5" Type="http://schemas.openxmlformats.org/officeDocument/2006/relationships/hyperlink" Target="https://www.womenwhocode.com/digital" TargetMode="External"/><Relationship Id="rId6" Type="http://schemas.openxmlformats.org/officeDocument/2006/relationships/hyperlink" Target="https://bit.ly/wwcodedigital" TargetMode="External"/><Relationship Id="rId7" Type="http://schemas.openxmlformats.org/officeDocument/2006/relationships/hyperlink" Target="https://forms.gle/UrhztqutyE7oAf9Q6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2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1.png"/><Relationship Id="rId8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1.png"/><Relationship Id="rId8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spark.apache.org/docs/latest/streaming-programming-guide.html" TargetMode="External"/><Relationship Id="rId6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atabricks.com/blog/2016/07/28/structured-streaming-in-apache-spark.html" TargetMode="External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atabricks.com/blog/2016/07/28/structured-streaming-in-apache-spark.html" TargetMode="External"/><Relationship Id="rId6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35.png"/><Relationship Id="rId8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hyperlink" Target="https://cloud.google.com/certification/data-engineer" TargetMode="External"/><Relationship Id="rId10" Type="http://schemas.openxmlformats.org/officeDocument/2006/relationships/hyperlink" Target="https://docs.microsoft.com/en-us/learn/certifications/azure-data-engineer/" TargetMode="External"/><Relationship Id="rId13" Type="http://schemas.openxmlformats.org/officeDocument/2006/relationships/hyperlink" Target="https://www.udacity.com/blog/2021/04/how-to-prepare-for-data-engineer-interview-questions.html" TargetMode="External"/><Relationship Id="rId12" Type="http://schemas.openxmlformats.org/officeDocument/2006/relationships/hyperlink" Target="https://aws.amazon.com/certification/certified-big-data-specialty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hyperlink" Target="https://github.com/WomenWhoCode/wwcsf-backend-study-group/tree/main/meetupevents" TargetMode="External"/><Relationship Id="rId9" Type="http://schemas.openxmlformats.org/officeDocument/2006/relationships/hyperlink" Target="https://docs.snowflake.com/en/" TargetMode="External"/><Relationship Id="rId15" Type="http://schemas.openxmlformats.org/officeDocument/2006/relationships/image" Target="../media/image30.png"/><Relationship Id="rId14" Type="http://schemas.openxmlformats.org/officeDocument/2006/relationships/image" Target="../media/image1.png"/><Relationship Id="rId16" Type="http://schemas.openxmlformats.org/officeDocument/2006/relationships/image" Target="../media/image34.png"/><Relationship Id="rId5" Type="http://schemas.openxmlformats.org/officeDocument/2006/relationships/hyperlink" Target="https://github.com/WomenWhoCode/wwcsf-backend-study-group" TargetMode="External"/><Relationship Id="rId6" Type="http://schemas.openxmlformats.org/officeDocument/2006/relationships/hyperlink" Target="https://www.youtube.com/playlist?list=PLVcEZG2JPVhdalGlk2cytzuLeAtyrMndc" TargetMode="External"/><Relationship Id="rId7" Type="http://schemas.openxmlformats.org/officeDocument/2006/relationships/hyperlink" Target="https://spark.apache.org/docs/latest/index.html" TargetMode="External"/><Relationship Id="rId8" Type="http://schemas.openxmlformats.org/officeDocument/2006/relationships/hyperlink" Target="https://databricks.com/docum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13.jpg"/><Relationship Id="rId22" Type="http://schemas.openxmlformats.org/officeDocument/2006/relationships/image" Target="../media/image19.png"/><Relationship Id="rId10" Type="http://schemas.openxmlformats.org/officeDocument/2006/relationships/image" Target="../media/image12.png"/><Relationship Id="rId21" Type="http://schemas.openxmlformats.org/officeDocument/2006/relationships/image" Target="../media/image18.png"/><Relationship Id="rId13" Type="http://schemas.openxmlformats.org/officeDocument/2006/relationships/image" Target="../media/image8.jpg"/><Relationship Id="rId12" Type="http://schemas.openxmlformats.org/officeDocument/2006/relationships/image" Target="../media/image10.jp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7.jpg"/><Relationship Id="rId14" Type="http://schemas.openxmlformats.org/officeDocument/2006/relationships/image" Target="../media/image21.jpg"/><Relationship Id="rId17" Type="http://schemas.openxmlformats.org/officeDocument/2006/relationships/image" Target="../media/image14.png"/><Relationship Id="rId16" Type="http://schemas.openxmlformats.org/officeDocument/2006/relationships/image" Target="../media/image16.png"/><Relationship Id="rId5" Type="http://schemas.openxmlformats.org/officeDocument/2006/relationships/image" Target="../media/image23.png"/><Relationship Id="rId19" Type="http://schemas.openxmlformats.org/officeDocument/2006/relationships/image" Target="../media/image28.png"/><Relationship Id="rId6" Type="http://schemas.openxmlformats.org/officeDocument/2006/relationships/image" Target="../media/image11.png"/><Relationship Id="rId18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3" Type="http://schemas.openxmlformats.org/officeDocument/2006/relationships/image" Target="../media/image2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7.jp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1.jpg"/><Relationship Id="rId15" Type="http://schemas.openxmlformats.org/officeDocument/2006/relationships/image" Target="../media/image28.png"/><Relationship Id="rId14" Type="http://schemas.openxmlformats.org/officeDocument/2006/relationships/image" Target="../media/image11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3.jpg"/><Relationship Id="rId18" Type="http://schemas.openxmlformats.org/officeDocument/2006/relationships/image" Target="../media/image19.png"/><Relationship Id="rId7" Type="http://schemas.openxmlformats.org/officeDocument/2006/relationships/image" Target="../media/image10.jp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468449" y="16000"/>
            <a:ext cx="82431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Welcome!</a:t>
            </a:r>
            <a:endParaRPr b="0" i="0" sz="4800" u="none" cap="none" strike="noStrik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"/>
          <p:cNvSpPr txBox="1"/>
          <p:nvPr>
            <p:ph type="ctrTitle"/>
          </p:nvPr>
        </p:nvSpPr>
        <p:spPr>
          <a:xfrm>
            <a:off x="468450" y="956925"/>
            <a:ext cx="82431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start in a moment :)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1400"/>
              <a:t>are NOT recording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tonight’s event</a:t>
            </a:r>
            <a:r>
              <a:rPr lang="en-US" sz="1400"/>
              <a:t>. We may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to take screenshots for social media.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b="1"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remain anonymous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/>
              <a:t>change your name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keep video off.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introduce the hosts and break in-between for Q/A.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make some time for </a:t>
            </a:r>
            <a:r>
              <a:rPr lang="en-US" sz="1400"/>
              <a:t>Q&amp;A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end of the presentation as well.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/>
              <a:t>• You can come prepared with questions. And, feel free to take notes.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event best practices: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/>
              <a:t>	• Don't multitask. Distractions reduce your ability to remember concepts.</a:t>
            </a:r>
            <a:br>
              <a:rPr lang="en-US" sz="1400"/>
            </a:br>
            <a:r>
              <a:rPr lang="en-US" sz="1400"/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 yourself when you aren’t talking.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the session to be interactive.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Feel free to unmute and ask questions in the middle of the presentation.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• 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on your video if you feel comfortable.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/>
              <a:t>• Disclaimer: Speaker doesn’t knows everything!</a:t>
            </a:r>
            <a:br>
              <a:rPr b="1" lang="en-US" sz="1400"/>
            </a:br>
            <a:r>
              <a:rPr b="1" lang="en-US" sz="1400"/>
              <a:t>Check out</a:t>
            </a:r>
            <a:r>
              <a:rPr lang="en-US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400"/>
              <a:t>• </a:t>
            </a:r>
            <a:r>
              <a:rPr lang="en-US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Technical Tracks</a:t>
            </a:r>
            <a:r>
              <a:rPr lang="en-US" sz="1400"/>
              <a:t> and </a:t>
            </a:r>
            <a:r>
              <a:rPr lang="en-US" sz="1400" u="sng">
                <a:solidFill>
                  <a:schemeClr val="accent5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Events</a:t>
            </a:r>
            <a:br>
              <a:rPr lang="en-US" sz="1400"/>
            </a:br>
            <a:r>
              <a:rPr lang="en-US" sz="1400"/>
              <a:t>• Get updates – join the </a:t>
            </a:r>
            <a:r>
              <a:rPr lang="en-US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mailing list</a:t>
            </a:r>
            <a:br>
              <a:rPr lang="en-US" sz="1400"/>
            </a:br>
            <a:r>
              <a:rPr lang="en-US" sz="1400"/>
              <a:t>• Give us your feedback – take the </a:t>
            </a:r>
            <a:r>
              <a:rPr lang="en-US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Survey</a:t>
            </a:r>
            <a:endParaRPr sz="1400"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1400"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309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267" name="Google Shape;267;p10"/>
          <p:cNvSpPr txBox="1"/>
          <p:nvPr/>
        </p:nvSpPr>
        <p:spPr>
          <a:xfrm>
            <a:off x="65741" y="470231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442950" y="161365"/>
            <a:ext cx="8258100" cy="67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Architecture Diagram – ML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" name="Google Shape;269;p10"/>
          <p:cNvGrpSpPr/>
          <p:nvPr/>
        </p:nvGrpSpPr>
        <p:grpSpPr>
          <a:xfrm>
            <a:off x="2570419" y="2424821"/>
            <a:ext cx="1882736" cy="1211815"/>
            <a:chOff x="3550126" y="944583"/>
            <a:chExt cx="1643254" cy="1183319"/>
          </a:xfrm>
        </p:grpSpPr>
        <p:pic>
          <p:nvPicPr>
            <p:cNvPr descr="icon-cloud-aws - Alion Science" id="270" name="Google Shape;27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6164" y="944583"/>
              <a:ext cx="1078279" cy="60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Should My Business Consider Direct Connectivity to Microsoft Azure?" id="271" name="Google Shape;271;p10"/>
            <p:cNvPicPr preferRelativeResize="0"/>
            <p:nvPr/>
          </p:nvPicPr>
          <p:blipFill rotWithShape="1">
            <a:blip r:embed="rId6">
              <a:alphaModFix/>
            </a:blip>
            <a:srcRect b="28456" l="0" r="0" t="29582"/>
            <a:stretch/>
          </p:blipFill>
          <p:spPr>
            <a:xfrm>
              <a:off x="4314894" y="1597441"/>
              <a:ext cx="878486" cy="36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Cloud Platform Logo in 2021 | Cloud platform, + logo, Clouds" id="272" name="Google Shape;272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50126" y="1500150"/>
              <a:ext cx="1111065" cy="627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10"/>
          <p:cNvSpPr/>
          <p:nvPr/>
        </p:nvSpPr>
        <p:spPr>
          <a:xfrm>
            <a:off x="2461148" y="1307108"/>
            <a:ext cx="4233101" cy="318380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0"/>
          <p:cNvGrpSpPr/>
          <p:nvPr/>
        </p:nvGrpSpPr>
        <p:grpSpPr>
          <a:xfrm>
            <a:off x="3738267" y="1391477"/>
            <a:ext cx="2164443" cy="958167"/>
            <a:chOff x="3715902" y="1104873"/>
            <a:chExt cx="2164443" cy="958167"/>
          </a:xfrm>
        </p:grpSpPr>
        <p:grpSp>
          <p:nvGrpSpPr>
            <p:cNvPr id="275" name="Google Shape;275;p10"/>
            <p:cNvGrpSpPr/>
            <p:nvPr/>
          </p:nvGrpSpPr>
          <p:grpSpPr>
            <a:xfrm>
              <a:off x="3715902" y="1104873"/>
              <a:ext cx="715942" cy="658029"/>
              <a:chOff x="6617272" y="2750139"/>
              <a:chExt cx="1397176" cy="1522184"/>
            </a:xfrm>
          </p:grpSpPr>
          <p:pic>
            <p:nvPicPr>
              <p:cNvPr descr="Database with solid fill" id="276" name="Google Shape;276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77" name="Google Shape;277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78" name="Google Shape;278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10"/>
              <p:cNvSpPr/>
              <p:nvPr/>
            </p:nvSpPr>
            <p:spPr>
              <a:xfrm>
                <a:off x="6617272" y="2750139"/>
                <a:ext cx="1397176" cy="1522184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0" name="Google Shape;280;p10"/>
            <p:cNvPicPr preferRelativeResize="0"/>
            <p:nvPr/>
          </p:nvPicPr>
          <p:blipFill rotWithShape="1">
            <a:blip r:embed="rId9">
              <a:alphaModFix/>
            </a:blip>
            <a:srcRect b="21500" l="0" r="0" t="19853"/>
            <a:stretch/>
          </p:blipFill>
          <p:spPr>
            <a:xfrm>
              <a:off x="4607155" y="1231397"/>
              <a:ext cx="1273190" cy="416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0"/>
            <p:cNvSpPr txBox="1"/>
            <p:nvPr/>
          </p:nvSpPr>
          <p:spPr>
            <a:xfrm>
              <a:off x="4375080" y="1632153"/>
              <a:ext cx="10186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premise  or cloud EDW</a:t>
              </a:r>
              <a:endParaRPr/>
            </a:p>
          </p:txBody>
        </p:sp>
      </p:grpSp>
      <p:grpSp>
        <p:nvGrpSpPr>
          <p:cNvPr id="282" name="Google Shape;282;p10"/>
          <p:cNvGrpSpPr/>
          <p:nvPr/>
        </p:nvGrpSpPr>
        <p:grpSpPr>
          <a:xfrm>
            <a:off x="4325383" y="2811805"/>
            <a:ext cx="1983895" cy="1073101"/>
            <a:chOff x="3969083" y="2383364"/>
            <a:chExt cx="2116539" cy="1109144"/>
          </a:xfrm>
        </p:grpSpPr>
        <p:pic>
          <p:nvPicPr>
            <p:cNvPr descr="Artificial Intelligence outline" id="283" name="Google Shape;28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3969083" y="2611640"/>
              <a:ext cx="789552" cy="789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isuals for AI Machine Learning Presentations PPT Template" id="284" name="Google Shape;284;p10"/>
            <p:cNvPicPr preferRelativeResize="0"/>
            <p:nvPr/>
          </p:nvPicPr>
          <p:blipFill rotWithShape="1">
            <a:blip r:embed="rId11">
              <a:alphaModFix/>
            </a:blip>
            <a:srcRect b="14199" l="55021" r="4561" t="27728"/>
            <a:stretch/>
          </p:blipFill>
          <p:spPr>
            <a:xfrm>
              <a:off x="5288585" y="2684342"/>
              <a:ext cx="797037" cy="644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erarchy with solid fill" id="285" name="Google Shape;285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48527" y="2383364"/>
              <a:ext cx="575528" cy="57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pward trend outline" id="286" name="Google Shape;286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41627" y="2910080"/>
              <a:ext cx="582428" cy="582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10"/>
          <p:cNvSpPr txBox="1"/>
          <p:nvPr/>
        </p:nvSpPr>
        <p:spPr>
          <a:xfrm>
            <a:off x="4595254" y="3767593"/>
            <a:ext cx="1634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AI/Machine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Enhancement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Enrichment</a:t>
            </a:r>
            <a:endParaRPr/>
          </a:p>
        </p:txBody>
      </p:sp>
      <p:sp>
        <p:nvSpPr>
          <p:cNvPr id="288" name="Google Shape;288;p10"/>
          <p:cNvSpPr txBox="1"/>
          <p:nvPr/>
        </p:nvSpPr>
        <p:spPr>
          <a:xfrm>
            <a:off x="2748487" y="3586560"/>
            <a:ext cx="15635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PLATFORMS</a:t>
            </a:r>
            <a:endParaRPr/>
          </a:p>
        </p:txBody>
      </p:sp>
      <p:cxnSp>
        <p:nvCxnSpPr>
          <p:cNvPr id="289" name="Google Shape;289;p10"/>
          <p:cNvCxnSpPr>
            <a:endCxn id="270" idx="3"/>
          </p:cNvCxnSpPr>
          <p:nvPr/>
        </p:nvCxnSpPr>
        <p:spPr>
          <a:xfrm flipH="1">
            <a:off x="4179396" y="2341310"/>
            <a:ext cx="4827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90" name="Google Shape;290;p10"/>
          <p:cNvCxnSpPr>
            <a:stCxn id="288" idx="2"/>
          </p:cNvCxnSpPr>
          <p:nvPr/>
        </p:nvCxnSpPr>
        <p:spPr>
          <a:xfrm>
            <a:off x="3530258" y="3863559"/>
            <a:ext cx="1142400" cy="43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91" name="Google Shape;291;p10"/>
          <p:cNvCxnSpPr>
            <a:stCxn id="281" idx="2"/>
            <a:endCxn id="285" idx="0"/>
          </p:cNvCxnSpPr>
          <p:nvPr/>
        </p:nvCxnSpPr>
        <p:spPr>
          <a:xfrm>
            <a:off x="4906792" y="2349644"/>
            <a:ext cx="325200" cy="462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292" name="Google Shape;292;p10"/>
          <p:cNvSpPr txBox="1"/>
          <p:nvPr/>
        </p:nvSpPr>
        <p:spPr>
          <a:xfrm>
            <a:off x="3266649" y="774789"/>
            <a:ext cx="2857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CLEANING, PROCESSING, ANALYSIS, TRANSFORMATION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7182133" y="2562389"/>
            <a:ext cx="15787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available for both analytics and visualization</a:t>
            </a:r>
            <a:endParaRPr/>
          </a:p>
        </p:txBody>
      </p:sp>
      <p:cxnSp>
        <p:nvCxnSpPr>
          <p:cNvPr id="294" name="Google Shape;294;p10"/>
          <p:cNvCxnSpPr>
            <a:endCxn id="293" idx="2"/>
          </p:cNvCxnSpPr>
          <p:nvPr/>
        </p:nvCxnSpPr>
        <p:spPr>
          <a:xfrm flipH="1" rot="10800000">
            <a:off x="6309211" y="3301053"/>
            <a:ext cx="1662300" cy="6639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10"/>
          <p:cNvSpPr txBox="1"/>
          <p:nvPr/>
        </p:nvSpPr>
        <p:spPr>
          <a:xfrm>
            <a:off x="974041" y="1565245"/>
            <a:ext cx="18234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Automate and integrate with rest of the infrastructure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1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03" name="Google Shape;303;p11"/>
          <p:cNvSpPr txBox="1"/>
          <p:nvPr/>
        </p:nvSpPr>
        <p:spPr>
          <a:xfrm>
            <a:off x="203627" y="706930"/>
            <a:ext cx="8736746" cy="1549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2800" u="none" cap="none" strike="noStrike">
                <a:solidFill>
                  <a:srgbClr val="007A7C"/>
                </a:solidFill>
                <a:latin typeface="Arial"/>
                <a:ea typeface="Arial"/>
                <a:cs typeface="Arial"/>
                <a:sym typeface="Arial"/>
              </a:rPr>
              <a:t>Who are Data Engineers (DE), Data Scientists (DS) and Machine Learning Engineers (MLE)?</a:t>
            </a:r>
            <a:endParaRPr b="1" i="0" sz="2800" u="none" cap="none" strike="noStrike">
              <a:solidFill>
                <a:srgbClr val="007A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2170741" y="2886819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12" name="Google Shape;312;p12"/>
          <p:cNvSpPr txBox="1"/>
          <p:nvPr/>
        </p:nvSpPr>
        <p:spPr>
          <a:xfrm>
            <a:off x="261257" y="172035"/>
            <a:ext cx="8621486" cy="826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Engineer (DE) vs Data Scientist (DS) vs Machine Learning Engineer (MLE)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1629015" y="1501605"/>
            <a:ext cx="566313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Develops data ingestion pipelines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Takes data from multiple sources and in multiple formats and combines to single 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Finds patterns in the data to obtain insights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Builds machine learning models to further enhance understanding of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Machine learning engineer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Develops scripts to integrate work of data scientists with the larger 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Automates the work of data scientist such that models can be triggered to run without a data scientist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3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21" name="Google Shape;321;p13"/>
          <p:cNvSpPr txBox="1"/>
          <p:nvPr/>
        </p:nvSpPr>
        <p:spPr>
          <a:xfrm>
            <a:off x="184417" y="806824"/>
            <a:ext cx="8755956" cy="1449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2800" u="none" cap="none" strike="noStrike">
                <a:solidFill>
                  <a:srgbClr val="007A7C"/>
                </a:solidFill>
                <a:latin typeface="Arial"/>
                <a:ea typeface="Arial"/>
                <a:cs typeface="Arial"/>
                <a:sym typeface="Arial"/>
              </a:rPr>
              <a:t>How do Data Engineers (DE), Data Scientists (DS) and Machine Learning Engineers (MLE) differ from each other?</a:t>
            </a:r>
            <a:endParaRPr b="1" i="0" sz="2800" u="none" cap="none" strike="noStrike">
              <a:solidFill>
                <a:srgbClr val="007A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2170741" y="2886819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4"/>
          <p:cNvGrpSpPr/>
          <p:nvPr/>
        </p:nvGrpSpPr>
        <p:grpSpPr>
          <a:xfrm>
            <a:off x="2832586" y="885927"/>
            <a:ext cx="3321517" cy="3193710"/>
            <a:chOff x="1594176" y="123529"/>
            <a:chExt cx="3321517" cy="3193710"/>
          </a:xfrm>
        </p:grpSpPr>
        <p:sp>
          <p:nvSpPr>
            <p:cNvPr id="330" name="Google Shape;330;p14"/>
            <p:cNvSpPr/>
            <p:nvPr/>
          </p:nvSpPr>
          <p:spPr>
            <a:xfrm>
              <a:off x="2296369" y="123529"/>
              <a:ext cx="1917650" cy="1924046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 txBox="1"/>
            <p:nvPr/>
          </p:nvSpPr>
          <p:spPr>
            <a:xfrm>
              <a:off x="2552056" y="460237"/>
              <a:ext cx="1406277" cy="865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Take data in a variety of formats, make it available in one queryable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036954" y="1390865"/>
              <a:ext cx="1878739" cy="1887513"/>
            </a:xfrm>
            <a:prstGeom prst="ellipse">
              <a:avLst/>
            </a:prstGeom>
            <a:solidFill>
              <a:srgbClr val="5AD156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 txBox="1"/>
            <p:nvPr/>
          </p:nvSpPr>
          <p:spPr>
            <a:xfrm>
              <a:off x="3611535" y="1878472"/>
              <a:ext cx="1127243" cy="103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MLE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Take ML models and deploy it using automated pipelines </a:t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594176" y="1352004"/>
              <a:ext cx="1879779" cy="1965235"/>
            </a:xfrm>
            <a:prstGeom prst="ellipse">
              <a:avLst/>
            </a:prstGeom>
            <a:solidFill>
              <a:srgbClr val="FEA93F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 txBox="1"/>
            <p:nvPr/>
          </p:nvSpPr>
          <p:spPr>
            <a:xfrm>
              <a:off x="1771188" y="1859689"/>
              <a:ext cx="1127867" cy="1080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DS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Extensive data analysis, build ML models, perform statistical tests</a:t>
              </a:r>
              <a:endParaRPr/>
            </a:p>
          </p:txBody>
        </p:sp>
      </p:grpSp>
      <p:cxnSp>
        <p:nvCxnSpPr>
          <p:cNvPr id="336" name="Google Shape;336;p14"/>
          <p:cNvCxnSpPr/>
          <p:nvPr/>
        </p:nvCxnSpPr>
        <p:spPr>
          <a:xfrm flipH="1" rot="10800000">
            <a:off x="5223860" y="1760288"/>
            <a:ext cx="877263" cy="52974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14"/>
          <p:cNvSpPr txBox="1"/>
          <p:nvPr/>
        </p:nvSpPr>
        <p:spPr>
          <a:xfrm>
            <a:off x="6184366" y="1183341"/>
            <a:ext cx="20439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the pipelines with the overall architecture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endParaRPr/>
          </a:p>
        </p:txBody>
      </p:sp>
      <p:cxnSp>
        <p:nvCxnSpPr>
          <p:cNvPr id="338" name="Google Shape;338;p14"/>
          <p:cNvCxnSpPr/>
          <p:nvPr/>
        </p:nvCxnSpPr>
        <p:spPr>
          <a:xfrm rot="10800000">
            <a:off x="2720146" y="1745066"/>
            <a:ext cx="1014294" cy="4909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14"/>
          <p:cNvSpPr txBox="1"/>
          <p:nvPr/>
        </p:nvSpPr>
        <p:spPr>
          <a:xfrm>
            <a:off x="1161180" y="1398785"/>
            <a:ext cx="15282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quality analysis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queries</a:t>
            </a:r>
            <a:endParaRPr/>
          </a:p>
        </p:txBody>
      </p:sp>
      <p:cxnSp>
        <p:nvCxnSpPr>
          <p:cNvPr id="340" name="Google Shape;340;p14"/>
          <p:cNvCxnSpPr/>
          <p:nvPr/>
        </p:nvCxnSpPr>
        <p:spPr>
          <a:xfrm>
            <a:off x="4507325" y="3611496"/>
            <a:ext cx="0" cy="59167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14"/>
          <p:cNvSpPr txBox="1"/>
          <p:nvPr/>
        </p:nvSpPr>
        <p:spPr>
          <a:xfrm>
            <a:off x="4026434" y="4138348"/>
            <a:ext cx="1383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different ML models</a:t>
            </a:r>
            <a:endParaRPr/>
          </a:p>
        </p:txBody>
      </p:sp>
      <p:sp>
        <p:nvSpPr>
          <p:cNvPr id="342" name="Google Shape;342;p14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43" name="Google Shape;343;p14"/>
          <p:cNvSpPr txBox="1"/>
          <p:nvPr/>
        </p:nvSpPr>
        <p:spPr>
          <a:xfrm>
            <a:off x="261257" y="172035"/>
            <a:ext cx="8621486" cy="826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How they are different/similar?</a:t>
            </a:r>
            <a:endParaRPr/>
          </a:p>
        </p:txBody>
      </p:sp>
      <p:sp>
        <p:nvSpPr>
          <p:cNvPr id="344" name="Google Shape;344;p14"/>
          <p:cNvSpPr txBox="1"/>
          <p:nvPr/>
        </p:nvSpPr>
        <p:spPr>
          <a:xfrm>
            <a:off x="55124" y="469526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53" name="Google Shape;353;p27"/>
          <p:cNvSpPr txBox="1"/>
          <p:nvPr/>
        </p:nvSpPr>
        <p:spPr>
          <a:xfrm>
            <a:off x="55124" y="4664533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1590594" y="1487783"/>
            <a:ext cx="596281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engineers, data scientists and machine learning engineers make use of existing/pre-built modules or libraries or functions.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write their own functions or custom codes as well; however,  not same as a software engineer or software developer.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8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/>
        </p:nvSpPr>
        <p:spPr>
          <a:xfrm>
            <a:off x="837559" y="1274469"/>
            <a:ext cx="746888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variety of sources in a variety of formats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 b="0" i="0" sz="16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extract, transform, and load (ETL) processes to make the data more usable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convert from row-oriented formats to column-oriented formats to facilitate analytical queries, partition data, index it, tag it, govern it, etc.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6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64" name="Google Shape;364;p28"/>
          <p:cNvSpPr txBox="1"/>
          <p:nvPr/>
        </p:nvSpPr>
        <p:spPr>
          <a:xfrm>
            <a:off x="55124" y="469526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373" name="Google Shape;373;p29"/>
          <p:cNvSpPr txBox="1"/>
          <p:nvPr/>
        </p:nvSpPr>
        <p:spPr>
          <a:xfrm>
            <a:off x="55124" y="4718321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7934108" y="2011656"/>
            <a:ext cx="522515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837559" y="700666"/>
            <a:ext cx="6846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variety of sources in a variety of formats</a:t>
            </a: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390136" y="1733043"/>
            <a:ext cx="2852526" cy="2784511"/>
            <a:chOff x="328500" y="1809180"/>
            <a:chExt cx="2862290" cy="2819140"/>
          </a:xfrm>
        </p:grpSpPr>
        <p:pic>
          <p:nvPicPr>
            <p:cNvPr id="377" name="Google Shape;377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62414" y="2057783"/>
              <a:ext cx="988515" cy="511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8910" y="1976278"/>
              <a:ext cx="467258" cy="422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379" name="Google Shape;379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8500" y="1809180"/>
              <a:ext cx="719250" cy="7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380" name="Google Shape;380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93682" y="1829658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29"/>
            <p:cNvGrpSpPr/>
            <p:nvPr/>
          </p:nvGrpSpPr>
          <p:grpSpPr>
            <a:xfrm>
              <a:off x="335114" y="3400574"/>
              <a:ext cx="1101032" cy="1227746"/>
              <a:chOff x="310991" y="3236737"/>
              <a:chExt cx="1101032" cy="1227746"/>
            </a:xfrm>
          </p:grpSpPr>
          <p:pic>
            <p:nvPicPr>
              <p:cNvPr descr="Database with solid fill" id="382" name="Google Shape;382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12710" y="3368163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383" name="Google Shape;383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07037" y="3865127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384" name="Google Shape;384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81930" y="3236737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Google Shape;385;p29"/>
              <p:cNvSpPr/>
              <p:nvPr/>
            </p:nvSpPr>
            <p:spPr>
              <a:xfrm>
                <a:off x="310991" y="3258179"/>
                <a:ext cx="1101032" cy="117037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9F5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29"/>
            <p:cNvSpPr txBox="1"/>
            <p:nvPr/>
          </p:nvSpPr>
          <p:spPr>
            <a:xfrm>
              <a:off x="409040" y="2956565"/>
              <a:ext cx="27817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Enterprise Data Warehouse (EDW) – on premise or cloud (Snowflake)</a:t>
              </a:r>
              <a:endParaRPr/>
            </a:p>
          </p:txBody>
        </p:sp>
        <p:pic>
          <p:nvPicPr>
            <p:cNvPr descr="Join the Snowflake Team | Snowflake Careers" id="387" name="Google Shape;387;p29"/>
            <p:cNvPicPr preferRelativeResize="0"/>
            <p:nvPr/>
          </p:nvPicPr>
          <p:blipFill rotWithShape="1">
            <a:blip r:embed="rId8">
              <a:alphaModFix/>
            </a:blip>
            <a:srcRect b="34986" l="24537" r="24646" t="34716"/>
            <a:stretch/>
          </p:blipFill>
          <p:spPr>
            <a:xfrm>
              <a:off x="1465778" y="3859340"/>
              <a:ext cx="1716133" cy="5115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8" name="Google Shape;388;p29"/>
          <p:cNvSpPr/>
          <p:nvPr/>
        </p:nvSpPr>
        <p:spPr>
          <a:xfrm>
            <a:off x="277612" y="1733043"/>
            <a:ext cx="2979253" cy="283928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/>
          <p:nvPr/>
        </p:nvSpPr>
        <p:spPr>
          <a:xfrm>
            <a:off x="4111463" y="1733043"/>
            <a:ext cx="1650849" cy="2801331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oft Excel - Wikipedia" id="390" name="Google Shape;390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47054" y="2004097"/>
            <a:ext cx="638512" cy="593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9"/>
          <p:cNvGrpSpPr/>
          <p:nvPr/>
        </p:nvGrpSpPr>
        <p:grpSpPr>
          <a:xfrm>
            <a:off x="4203656" y="1893832"/>
            <a:ext cx="1361454" cy="2308024"/>
            <a:chOff x="4203656" y="1955304"/>
            <a:chExt cx="1361454" cy="2308024"/>
          </a:xfrm>
        </p:grpSpPr>
        <p:sp>
          <p:nvSpPr>
            <p:cNvPr id="392" name="Google Shape;392;p29"/>
            <p:cNvSpPr/>
            <p:nvPr/>
          </p:nvSpPr>
          <p:spPr>
            <a:xfrm>
              <a:off x="5042596" y="3651528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042596" y="2821473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.xml</a:t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314963" y="2841161"/>
              <a:ext cx="576302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.json</a:t>
              </a:r>
              <a:endParaRPr/>
            </a:p>
          </p:txBody>
        </p:sp>
        <p:pic>
          <p:nvPicPr>
            <p:cNvPr id="395" name="Google Shape;39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27130" y="2096742"/>
              <a:ext cx="445534" cy="403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396" name="Google Shape;396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84118" y="1955304"/>
              <a:ext cx="691553" cy="691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pi - Free computer icons" id="397" name="Google Shape;397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03656" y="3539854"/>
              <a:ext cx="723474" cy="723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29"/>
          <p:cNvSpPr txBox="1"/>
          <p:nvPr/>
        </p:nvSpPr>
        <p:spPr>
          <a:xfrm>
            <a:off x="1021856" y="1393368"/>
            <a:ext cx="1366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4278719" y="1395926"/>
            <a:ext cx="143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7129831" y="1393368"/>
            <a:ext cx="143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7065762" y="2720114"/>
            <a:ext cx="1435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file sources</a:t>
            </a:r>
            <a:endParaRPr/>
          </a:p>
        </p:txBody>
      </p:sp>
      <p:sp>
        <p:nvSpPr>
          <p:cNvPr id="402" name="Google Shape;402;p29"/>
          <p:cNvSpPr txBox="1"/>
          <p:nvPr/>
        </p:nvSpPr>
        <p:spPr>
          <a:xfrm>
            <a:off x="6701753" y="3453805"/>
            <a:ext cx="23986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*API: Application Programming Interface: lets your product or service communicate with other products and services without having to know how they’re implemented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411" name="Google Shape;411;p30"/>
          <p:cNvSpPr/>
          <p:nvPr/>
        </p:nvSpPr>
        <p:spPr>
          <a:xfrm>
            <a:off x="288107" y="1846348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1257094" y="1846348"/>
            <a:ext cx="522515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3013125" y="1846348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5487962" y="1846348"/>
            <a:ext cx="576302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.json</a:t>
            </a:r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82912" y="2864559"/>
            <a:ext cx="1031273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name age\n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ABCD 28\n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XYZ 39\n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1120554" y="2872387"/>
            <a:ext cx="96212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id,name,age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01,ABCD,28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02,XYZ,39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2156795" y="2540336"/>
            <a:ext cx="25381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&lt;log date=May 01, 2021&gt;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&lt;message id=1&gt;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&lt;person id=01&gt;&lt;/person&gt;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&lt;text&gt; hi, how are you &lt;/text&gt;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&lt;time&gt; May 01, 2021-16:09:22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&lt;/time&gt;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&lt;\message&gt;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18" name="Google Shape;418;p30"/>
          <p:cNvSpPr txBox="1"/>
          <p:nvPr/>
        </p:nvSpPr>
        <p:spPr>
          <a:xfrm>
            <a:off x="837559" y="700666"/>
            <a:ext cx="69617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variety of sources in a variety of formats</a:t>
            </a:r>
            <a:endParaRPr/>
          </a:p>
        </p:txBody>
      </p:sp>
      <p:sp>
        <p:nvSpPr>
          <p:cNvPr id="419" name="Google Shape;419;p30"/>
          <p:cNvSpPr txBox="1"/>
          <p:nvPr/>
        </p:nvSpPr>
        <p:spPr>
          <a:xfrm>
            <a:off x="4830084" y="2248384"/>
            <a:ext cx="234153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“text”:“RT@abcland: my best day ..”,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“created_at”:“Fri Apr 15 10:05:45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+0000 2020”,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“retweet_count”:0,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“id_str”:“561819028170009”,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“entities”: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“user_mentions”: [],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“hashtags”: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},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420" name="Google Shape;4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241" y="2028745"/>
            <a:ext cx="988515" cy="51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5137" y="2009837"/>
            <a:ext cx="60871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/>
          <p:nvPr/>
        </p:nvSpPr>
        <p:spPr>
          <a:xfrm>
            <a:off x="7900666" y="2758214"/>
            <a:ext cx="845244" cy="305078"/>
          </a:xfrm>
          <a:prstGeom prst="foldedCorner">
            <a:avLst>
              <a:gd fmla="val 16667" name="adj"/>
            </a:avLst>
          </a:prstGeom>
          <a:solidFill>
            <a:srgbClr val="FFDD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1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1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431" name="Google Shape;431;p31"/>
          <p:cNvSpPr/>
          <p:nvPr/>
        </p:nvSpPr>
        <p:spPr>
          <a:xfrm>
            <a:off x="288107" y="1308468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257094" y="1308468"/>
            <a:ext cx="522515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3013125" y="1301889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5487962" y="1308468"/>
            <a:ext cx="576302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.json</a:t>
            </a:r>
            <a:endParaRPr/>
          </a:p>
        </p:txBody>
      </p:sp>
      <p:sp>
        <p:nvSpPr>
          <p:cNvPr id="435" name="Google Shape;435;p31"/>
          <p:cNvSpPr txBox="1"/>
          <p:nvPr/>
        </p:nvSpPr>
        <p:spPr>
          <a:xfrm>
            <a:off x="82912" y="2326679"/>
            <a:ext cx="1031273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name age\n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ABCD 28\n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XYZ 39\n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1120554" y="2334507"/>
            <a:ext cx="96212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id,name,age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01,ABCD,28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02,XYZ,39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2327493" y="1988124"/>
            <a:ext cx="25381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&lt;log date=May 01, 2021&gt;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&lt;message id=1&gt;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&lt;person id=01&gt;&lt;/person&gt;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&lt;text&gt; hi, how are you &lt;/text&gt;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&lt;time&gt; May 01, 2021-16:09:22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&lt;/time&gt;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&lt;\message&gt;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959972" y="717114"/>
            <a:ext cx="6846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variety of sources in a variety of formats</a:t>
            </a:r>
            <a:endParaRPr/>
          </a:p>
        </p:txBody>
      </p:sp>
      <p:sp>
        <p:nvSpPr>
          <p:cNvPr id="439" name="Google Shape;439;p31"/>
          <p:cNvSpPr txBox="1"/>
          <p:nvPr/>
        </p:nvSpPr>
        <p:spPr>
          <a:xfrm>
            <a:off x="4830084" y="1710504"/>
            <a:ext cx="234153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“text”:“RT@abcland: my best day ..”,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“created_at”:“Fri Apr 15 10:05:45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+0000 2020”,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“retweet_count”:0,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“id_str”:“561819028170009”,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“entities”: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“user_mentions”: [],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“hashtags”: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},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241" y="1490865"/>
            <a:ext cx="988515" cy="51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5137" y="1471957"/>
            <a:ext cx="60871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1"/>
          <p:cNvSpPr/>
          <p:nvPr/>
        </p:nvSpPr>
        <p:spPr>
          <a:xfrm>
            <a:off x="7900666" y="2220334"/>
            <a:ext cx="845244" cy="305078"/>
          </a:xfrm>
          <a:prstGeom prst="foldedCorner">
            <a:avLst>
              <a:gd fmla="val 16667" name="adj"/>
            </a:avLst>
          </a:prstGeom>
          <a:solidFill>
            <a:srgbClr val="FFDD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82912" y="3371626"/>
            <a:ext cx="88007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Can you identify which data formats are structured/unstructured/semi-structured?</a:t>
            </a: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2300900" y="4324899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1893" t="0"/>
          <a:stretch/>
        </p:blipFill>
        <p:spPr>
          <a:xfrm>
            <a:off x="0" y="-53750"/>
            <a:ext cx="9143998" cy="51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505" y="-1"/>
            <a:ext cx="4779845" cy="321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3572700" y="3116444"/>
            <a:ext cx="5571300" cy="1187700"/>
          </a:xfrm>
          <a:prstGeom prst="rect">
            <a:avLst/>
          </a:prstGeom>
          <a:solidFill>
            <a:srgbClr val="077A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WWCode Digital +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 Study Group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1" i="0" lang="en-US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July 15, 2021</a:t>
            </a:r>
            <a:endParaRPr b="1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2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2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2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453" name="Google Shape;453;p32"/>
          <p:cNvSpPr/>
          <p:nvPr/>
        </p:nvSpPr>
        <p:spPr>
          <a:xfrm>
            <a:off x="288107" y="1569724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1257094" y="1569724"/>
            <a:ext cx="522515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3133525" y="1569724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5487962" y="1569724"/>
            <a:ext cx="576302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.json</a:t>
            </a: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82912" y="4098260"/>
            <a:ext cx="216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UNSTRUCTURED</a:t>
            </a:r>
            <a:endParaRPr/>
          </a:p>
        </p:txBody>
      </p:sp>
      <p:sp>
        <p:nvSpPr>
          <p:cNvPr id="458" name="Google Shape;458;p32"/>
          <p:cNvSpPr txBox="1"/>
          <p:nvPr/>
        </p:nvSpPr>
        <p:spPr>
          <a:xfrm>
            <a:off x="3351993" y="4098260"/>
            <a:ext cx="2538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endParaRPr/>
          </a:p>
        </p:txBody>
      </p:sp>
      <p:sp>
        <p:nvSpPr>
          <p:cNvPr id="459" name="Google Shape;459;p32"/>
          <p:cNvSpPr txBox="1"/>
          <p:nvPr/>
        </p:nvSpPr>
        <p:spPr>
          <a:xfrm>
            <a:off x="82912" y="2587935"/>
            <a:ext cx="1031273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name age\n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ABCD 28\n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XYZ 39\n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60" name="Google Shape;460;p32"/>
          <p:cNvSpPr txBox="1"/>
          <p:nvPr/>
        </p:nvSpPr>
        <p:spPr>
          <a:xfrm>
            <a:off x="1120554" y="2595763"/>
            <a:ext cx="96212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id,name,age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01,ABCD,28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02,XYZ,39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2356579" y="2263712"/>
            <a:ext cx="25381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&lt;log date=May 01, 2021&gt;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&lt;message id=1&gt;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&lt;person id=01&gt;&lt;/person&gt;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&lt;text&gt; hi, how are you &lt;/text&gt;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&lt;time&gt; May 01, 2021-16:09:22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&lt;/time&gt;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&lt;\message&gt;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837559" y="700666"/>
            <a:ext cx="68080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variety of sources in a variety of formats</a:t>
            </a:r>
            <a:endParaRPr/>
          </a:p>
        </p:txBody>
      </p:sp>
      <p:sp>
        <p:nvSpPr>
          <p:cNvPr id="463" name="Google Shape;463;p32"/>
          <p:cNvSpPr txBox="1"/>
          <p:nvPr/>
        </p:nvSpPr>
        <p:spPr>
          <a:xfrm>
            <a:off x="4830084" y="1971760"/>
            <a:ext cx="234153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“text”:“RT@abcland: my best day ..”,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“created_at”:“Fri Apr 15 10:05:45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+0000 2020”,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“retweet_count”:0,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“id_str”:“561819028170009”,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“entities”: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“user_mentions”: [],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“hashtags”: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},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64" name="Google Shape;464;p32"/>
          <p:cNvSpPr txBox="1"/>
          <p:nvPr/>
        </p:nvSpPr>
        <p:spPr>
          <a:xfrm>
            <a:off x="7335241" y="4098179"/>
            <a:ext cx="1820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  <a:endParaRPr/>
          </a:p>
        </p:txBody>
      </p:sp>
      <p:pic>
        <p:nvPicPr>
          <p:cNvPr id="465" name="Google Shape;46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241" y="1752121"/>
            <a:ext cx="988515" cy="51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5137" y="1733213"/>
            <a:ext cx="60871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/>
          <p:cNvSpPr/>
          <p:nvPr/>
        </p:nvSpPr>
        <p:spPr>
          <a:xfrm>
            <a:off x="7900666" y="2481590"/>
            <a:ext cx="845244" cy="305078"/>
          </a:xfrm>
          <a:prstGeom prst="foldedCorner">
            <a:avLst>
              <a:gd fmla="val 16667" name="adj"/>
            </a:avLst>
          </a:prstGeom>
          <a:solidFill>
            <a:srgbClr val="FFDD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3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Google Shape;4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3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476" name="Google Shape;476;p33"/>
          <p:cNvSpPr/>
          <p:nvPr/>
        </p:nvSpPr>
        <p:spPr>
          <a:xfrm>
            <a:off x="288107" y="1308468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1257094" y="1308468"/>
            <a:ext cx="522515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3111271" y="1301889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5487962" y="1308468"/>
            <a:ext cx="576302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.json</a:t>
            </a:r>
            <a:endParaRPr/>
          </a:p>
        </p:txBody>
      </p:sp>
      <p:sp>
        <p:nvSpPr>
          <p:cNvPr id="480" name="Google Shape;480;p33"/>
          <p:cNvSpPr txBox="1"/>
          <p:nvPr/>
        </p:nvSpPr>
        <p:spPr>
          <a:xfrm>
            <a:off x="82912" y="2326679"/>
            <a:ext cx="1031273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name age\n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ABCD 28\n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XYZ 39\n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81" name="Google Shape;481;p33"/>
          <p:cNvSpPr txBox="1"/>
          <p:nvPr/>
        </p:nvSpPr>
        <p:spPr>
          <a:xfrm>
            <a:off x="1120554" y="2334507"/>
            <a:ext cx="96212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id,name,age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01,ABCD,28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02,XYZ,39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2291932" y="1964143"/>
            <a:ext cx="25381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&lt;log date=May 01, 2021&gt;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&lt;message id=1&gt;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&lt;person id=01&gt;&lt;/person&gt;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&lt;text&gt; hi, how are you &lt;/text&gt;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&lt;time&gt; May 01, 2021-16:09:22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&lt;/time&gt;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&lt;\message&gt;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83" name="Google Shape;483;p33"/>
          <p:cNvSpPr txBox="1"/>
          <p:nvPr/>
        </p:nvSpPr>
        <p:spPr>
          <a:xfrm>
            <a:off x="959972" y="717114"/>
            <a:ext cx="6846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variety of sources in a variety of formats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4830084" y="1710504"/>
            <a:ext cx="234153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“text”:“RT@abcland: my best day ..”,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“created_at”:“Fri Apr 15 10:05:45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+0000 2020”,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“retweet_count”:0,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“id_str”:“561819028170009”,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“entities”: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“user_mentions”: [],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“hashtags”: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},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485" name="Google Shape;4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241" y="1490865"/>
            <a:ext cx="988515" cy="51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5137" y="1471957"/>
            <a:ext cx="60871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3"/>
          <p:cNvSpPr/>
          <p:nvPr/>
        </p:nvSpPr>
        <p:spPr>
          <a:xfrm>
            <a:off x="7900666" y="2220334"/>
            <a:ext cx="845244" cy="305078"/>
          </a:xfrm>
          <a:prstGeom prst="foldedCorner">
            <a:avLst>
              <a:gd fmla="val 16667" name="adj"/>
            </a:avLst>
          </a:prstGeom>
          <a:solidFill>
            <a:srgbClr val="FFDD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82912" y="3387522"/>
            <a:ext cx="88007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Which data formats are more user-friendly?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Which data formats are more storage efficient?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2158876" y="4378262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490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4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" name="Google Shape;4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4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498" name="Google Shape;498;p34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3538308" y="1957704"/>
            <a:ext cx="522514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4590140" y="1957704"/>
            <a:ext cx="576302" cy="573194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.json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246345" y="3843965"/>
            <a:ext cx="19671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UNSTRUCTURED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3449489" y="3823449"/>
            <a:ext cx="22450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837559" y="700666"/>
            <a:ext cx="67573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available in one place datasets ingested from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variety of sources in a variety of formats</a:t>
            </a:r>
            <a:endParaRPr/>
          </a:p>
        </p:txBody>
      </p:sp>
      <p:sp>
        <p:nvSpPr>
          <p:cNvPr id="504" name="Google Shape;504;p34"/>
          <p:cNvSpPr txBox="1"/>
          <p:nvPr/>
        </p:nvSpPr>
        <p:spPr>
          <a:xfrm>
            <a:off x="6930539" y="3823449"/>
            <a:ext cx="1664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  <a:endParaRPr/>
          </a:p>
        </p:txBody>
      </p:sp>
      <p:pic>
        <p:nvPicPr>
          <p:cNvPr id="505" name="Google Shape;50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6400" y="1745084"/>
            <a:ext cx="988515" cy="51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6296" y="1726176"/>
            <a:ext cx="60871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4"/>
          <p:cNvSpPr/>
          <p:nvPr/>
        </p:nvSpPr>
        <p:spPr>
          <a:xfrm>
            <a:off x="7030657" y="2313684"/>
            <a:ext cx="845244" cy="305078"/>
          </a:xfrm>
          <a:prstGeom prst="foldedCorner">
            <a:avLst>
              <a:gd fmla="val 16667" name="adj"/>
            </a:avLst>
          </a:prstGeom>
          <a:solidFill>
            <a:srgbClr val="FFDD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Parquet</a:t>
            </a:r>
            <a:endParaRPr/>
          </a:p>
        </p:txBody>
      </p:sp>
      <p:cxnSp>
        <p:nvCxnSpPr>
          <p:cNvPr id="508" name="Google Shape;508;p34"/>
          <p:cNvCxnSpPr/>
          <p:nvPr/>
        </p:nvCxnSpPr>
        <p:spPr>
          <a:xfrm>
            <a:off x="560934" y="3388659"/>
            <a:ext cx="7892280" cy="0"/>
          </a:xfrm>
          <a:prstGeom prst="straightConnector1">
            <a:avLst/>
          </a:prstGeom>
          <a:noFill/>
          <a:ln cap="flat" cmpd="sng" w="57150">
            <a:solidFill>
              <a:srgbClr val="20202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9" name="Google Shape;509;p34"/>
          <p:cNvSpPr txBox="1"/>
          <p:nvPr/>
        </p:nvSpPr>
        <p:spPr>
          <a:xfrm>
            <a:off x="458316" y="2946347"/>
            <a:ext cx="2028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flexible for users</a:t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6325736" y="2823554"/>
            <a:ext cx="23599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efficient storage and performance</a:t>
            </a:r>
            <a:endParaRPr/>
          </a:p>
        </p:txBody>
      </p:sp>
      <p:grpSp>
        <p:nvGrpSpPr>
          <p:cNvPr id="511" name="Google Shape;511;p34"/>
          <p:cNvGrpSpPr/>
          <p:nvPr/>
        </p:nvGrpSpPr>
        <p:grpSpPr>
          <a:xfrm>
            <a:off x="315045" y="1744274"/>
            <a:ext cx="1844168" cy="1006898"/>
            <a:chOff x="315045" y="1744274"/>
            <a:chExt cx="1844168" cy="1006898"/>
          </a:xfrm>
        </p:grpSpPr>
        <p:sp>
          <p:nvSpPr>
            <p:cNvPr id="512" name="Google Shape;512;p34"/>
            <p:cNvSpPr/>
            <p:nvPr/>
          </p:nvSpPr>
          <p:spPr>
            <a:xfrm>
              <a:off x="469197" y="1993567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438184" y="1993567"/>
              <a:ext cx="522515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15045" y="1744274"/>
              <a:ext cx="1844168" cy="1006898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9F5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34"/>
          <p:cNvSpPr/>
          <p:nvPr/>
        </p:nvSpPr>
        <p:spPr>
          <a:xfrm>
            <a:off x="6501833" y="1598754"/>
            <a:ext cx="1743913" cy="116779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F5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3408439" y="1740852"/>
            <a:ext cx="1844168" cy="100689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F5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6690350" y="1228197"/>
            <a:ext cx="1366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sp>
        <p:nvSpPr>
          <p:cNvPr id="518" name="Google Shape;518;p34"/>
          <p:cNvSpPr txBox="1"/>
          <p:nvPr/>
        </p:nvSpPr>
        <p:spPr>
          <a:xfrm>
            <a:off x="546462" y="1414230"/>
            <a:ext cx="1366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sp>
        <p:nvSpPr>
          <p:cNvPr id="519" name="Google Shape;519;p34"/>
          <p:cNvSpPr txBox="1"/>
          <p:nvPr/>
        </p:nvSpPr>
        <p:spPr>
          <a:xfrm>
            <a:off x="3612555" y="1396888"/>
            <a:ext cx="143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5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5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528" name="Google Shape;528;p35"/>
          <p:cNvSpPr txBox="1"/>
          <p:nvPr/>
        </p:nvSpPr>
        <p:spPr>
          <a:xfrm>
            <a:off x="55124" y="4702953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837559" y="700666"/>
            <a:ext cx="68003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Ingest data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from internal and external </a:t>
            </a: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sources – could be </a:t>
            </a:r>
            <a:r>
              <a:rPr b="1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unstructured, semi-structured or structured</a:t>
            </a: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and make it available at one place</a:t>
            </a:r>
            <a:endParaRPr b="1" i="0" sz="16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35"/>
          <p:cNvGrpSpPr/>
          <p:nvPr/>
        </p:nvGrpSpPr>
        <p:grpSpPr>
          <a:xfrm>
            <a:off x="390136" y="1733043"/>
            <a:ext cx="2852526" cy="2784511"/>
            <a:chOff x="328500" y="1809180"/>
            <a:chExt cx="2862290" cy="2819140"/>
          </a:xfrm>
        </p:grpSpPr>
        <p:pic>
          <p:nvPicPr>
            <p:cNvPr id="531" name="Google Shape;531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62414" y="2057783"/>
              <a:ext cx="988515" cy="511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8910" y="1976278"/>
              <a:ext cx="467258" cy="422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533" name="Google Shape;533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8500" y="1809180"/>
              <a:ext cx="719250" cy="7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534" name="Google Shape;534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93682" y="1829658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35"/>
            <p:cNvGrpSpPr/>
            <p:nvPr/>
          </p:nvGrpSpPr>
          <p:grpSpPr>
            <a:xfrm>
              <a:off x="335114" y="3400574"/>
              <a:ext cx="1101032" cy="1227746"/>
              <a:chOff x="310991" y="3236737"/>
              <a:chExt cx="1101032" cy="1227746"/>
            </a:xfrm>
          </p:grpSpPr>
          <p:pic>
            <p:nvPicPr>
              <p:cNvPr descr="Database with solid fill" id="536" name="Google Shape;536;p3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12710" y="3368163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537" name="Google Shape;537;p3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07037" y="3865127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538" name="Google Shape;538;p3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81930" y="3236737"/>
                <a:ext cx="599356" cy="5993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35"/>
              <p:cNvSpPr/>
              <p:nvPr/>
            </p:nvSpPr>
            <p:spPr>
              <a:xfrm>
                <a:off x="310991" y="3258179"/>
                <a:ext cx="1101032" cy="1170377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9F5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0" name="Google Shape;540;p35"/>
            <p:cNvSpPr txBox="1"/>
            <p:nvPr/>
          </p:nvSpPr>
          <p:spPr>
            <a:xfrm>
              <a:off x="409040" y="2956565"/>
              <a:ext cx="27817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Enterprise Data Warehouse (EDW) – on premise or cloud (Snowflake)</a:t>
              </a:r>
              <a:endParaRPr/>
            </a:p>
          </p:txBody>
        </p:sp>
        <p:pic>
          <p:nvPicPr>
            <p:cNvPr descr="Join the Snowflake Team | Snowflake Careers" id="541" name="Google Shape;541;p35"/>
            <p:cNvPicPr preferRelativeResize="0"/>
            <p:nvPr/>
          </p:nvPicPr>
          <p:blipFill rotWithShape="1">
            <a:blip r:embed="rId8">
              <a:alphaModFix/>
            </a:blip>
            <a:srcRect b="34986" l="24537" r="24646" t="34716"/>
            <a:stretch/>
          </p:blipFill>
          <p:spPr>
            <a:xfrm>
              <a:off x="1465778" y="3859340"/>
              <a:ext cx="1716133" cy="5115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2" name="Google Shape;542;p35"/>
          <p:cNvSpPr/>
          <p:nvPr/>
        </p:nvSpPr>
        <p:spPr>
          <a:xfrm>
            <a:off x="277612" y="1733043"/>
            <a:ext cx="2979253" cy="283928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4111463" y="1733043"/>
            <a:ext cx="1650849" cy="2801331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5"/>
          <p:cNvGrpSpPr/>
          <p:nvPr/>
        </p:nvGrpSpPr>
        <p:grpSpPr>
          <a:xfrm>
            <a:off x="4203656" y="1893832"/>
            <a:ext cx="1361454" cy="2308024"/>
            <a:chOff x="4203656" y="1955304"/>
            <a:chExt cx="1361454" cy="2308024"/>
          </a:xfrm>
        </p:grpSpPr>
        <p:sp>
          <p:nvSpPr>
            <p:cNvPr id="545" name="Google Shape;545;p35"/>
            <p:cNvSpPr/>
            <p:nvPr/>
          </p:nvSpPr>
          <p:spPr>
            <a:xfrm>
              <a:off x="5042596" y="3651528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042596" y="2821473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.xml</a:t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314963" y="2841161"/>
              <a:ext cx="576302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.json</a:t>
              </a:r>
              <a:endParaRPr/>
            </a:p>
          </p:txBody>
        </p:sp>
        <p:pic>
          <p:nvPicPr>
            <p:cNvPr id="548" name="Google Shape;548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27130" y="2096742"/>
              <a:ext cx="445534" cy="403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549" name="Google Shape;549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84118" y="1955304"/>
              <a:ext cx="691553" cy="691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pi - Free computer icons" id="550" name="Google Shape;550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3656" y="3539854"/>
              <a:ext cx="723474" cy="723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1" name="Google Shape;551;p35"/>
          <p:cNvSpPr txBox="1"/>
          <p:nvPr/>
        </p:nvSpPr>
        <p:spPr>
          <a:xfrm>
            <a:off x="1021856" y="1393368"/>
            <a:ext cx="1366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  <p:sp>
        <p:nvSpPr>
          <p:cNvPr id="552" name="Google Shape;552;p35"/>
          <p:cNvSpPr txBox="1"/>
          <p:nvPr/>
        </p:nvSpPr>
        <p:spPr>
          <a:xfrm>
            <a:off x="4278719" y="1395926"/>
            <a:ext cx="143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/>
          </a:p>
        </p:txBody>
      </p:sp>
      <p:grpSp>
        <p:nvGrpSpPr>
          <p:cNvPr id="553" name="Google Shape;553;p35"/>
          <p:cNvGrpSpPr/>
          <p:nvPr/>
        </p:nvGrpSpPr>
        <p:grpSpPr>
          <a:xfrm>
            <a:off x="6082038" y="1783397"/>
            <a:ext cx="1435936" cy="780368"/>
            <a:chOff x="315046" y="1790042"/>
            <a:chExt cx="1568670" cy="915362"/>
          </a:xfrm>
        </p:grpSpPr>
        <p:sp>
          <p:nvSpPr>
            <p:cNvPr id="554" name="Google Shape;554;p35"/>
            <p:cNvSpPr/>
            <p:nvPr/>
          </p:nvSpPr>
          <p:spPr>
            <a:xfrm>
              <a:off x="469197" y="1993567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203144" y="1993567"/>
              <a:ext cx="522515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15046" y="1790042"/>
              <a:ext cx="1568670" cy="91536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9F5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35"/>
          <p:cNvGrpSpPr/>
          <p:nvPr/>
        </p:nvGrpSpPr>
        <p:grpSpPr>
          <a:xfrm>
            <a:off x="6091455" y="2778068"/>
            <a:ext cx="1434203" cy="791958"/>
            <a:chOff x="3437843" y="1786620"/>
            <a:chExt cx="1524105" cy="915362"/>
          </a:xfrm>
        </p:grpSpPr>
        <p:sp>
          <p:nvSpPr>
            <p:cNvPr id="558" name="Google Shape;558;p35"/>
            <p:cNvSpPr/>
            <p:nvPr/>
          </p:nvSpPr>
          <p:spPr>
            <a:xfrm>
              <a:off x="3538308" y="1957704"/>
              <a:ext cx="522514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.xml</a:t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259728" y="1957704"/>
              <a:ext cx="576302" cy="573194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.json</a:t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437843" y="1786620"/>
              <a:ext cx="1524105" cy="91536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9F5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35"/>
          <p:cNvGrpSpPr/>
          <p:nvPr/>
        </p:nvGrpSpPr>
        <p:grpSpPr>
          <a:xfrm>
            <a:off x="6101470" y="3771005"/>
            <a:ext cx="1451935" cy="668869"/>
            <a:chOff x="6101470" y="3494381"/>
            <a:chExt cx="1451935" cy="668869"/>
          </a:xfrm>
        </p:grpSpPr>
        <p:pic>
          <p:nvPicPr>
            <p:cNvPr id="562" name="Google Shape;562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70419" y="3631528"/>
              <a:ext cx="743435" cy="384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10160" y="3621946"/>
              <a:ext cx="457797" cy="41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35"/>
            <p:cNvSpPr/>
            <p:nvPr/>
          </p:nvSpPr>
          <p:spPr>
            <a:xfrm>
              <a:off x="6101470" y="3494381"/>
              <a:ext cx="1451935" cy="668869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9F5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5"/>
          <p:cNvSpPr txBox="1"/>
          <p:nvPr/>
        </p:nvSpPr>
        <p:spPr>
          <a:xfrm>
            <a:off x="7613019" y="1969753"/>
            <a:ext cx="1435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UNSTRUCTURED</a:t>
            </a:r>
            <a:endParaRPr/>
          </a:p>
        </p:txBody>
      </p:sp>
      <p:sp>
        <p:nvSpPr>
          <p:cNvPr id="566" name="Google Shape;566;p35"/>
          <p:cNvSpPr txBox="1"/>
          <p:nvPr/>
        </p:nvSpPr>
        <p:spPr>
          <a:xfrm>
            <a:off x="7551546" y="3014933"/>
            <a:ext cx="1604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endParaRPr/>
          </a:p>
        </p:txBody>
      </p:sp>
      <p:sp>
        <p:nvSpPr>
          <p:cNvPr id="567" name="Google Shape;567;p35"/>
          <p:cNvSpPr txBox="1"/>
          <p:nvPr/>
        </p:nvSpPr>
        <p:spPr>
          <a:xfrm>
            <a:off x="7708026" y="3930713"/>
            <a:ext cx="1245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6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6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576" name="Google Shape;576;p36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577" name="Google Shape;577;p36"/>
          <p:cNvSpPr txBox="1"/>
          <p:nvPr/>
        </p:nvSpPr>
        <p:spPr>
          <a:xfrm>
            <a:off x="1498385" y="2064872"/>
            <a:ext cx="614722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Streaming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log files generated by customers using your mobile or web applications, ecommerce purchases, in-game player activity, information from social networks, financial trading floors, or geospatial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7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4" name="Google Shape;5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7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586" name="Google Shape;586;p37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587" name="Google Shape;587;p37"/>
          <p:cNvSpPr txBox="1"/>
          <p:nvPr/>
        </p:nvSpPr>
        <p:spPr>
          <a:xfrm>
            <a:off x="837559" y="1407706"/>
            <a:ext cx="771477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Streaming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log files generated by customers using your mobile or web applications, ecommerce purchases, in-game player activity, information from social networks, financial trading floors, or geospatial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 import SparkContext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pyspark.streaming import StreamingContext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 = SparkContext(master, appName)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ssc = StreamingContext(sc,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“appName”: name for your 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“master”: Spark/local compute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“1”: interval of 1 second</a:t>
            </a:r>
            <a:endParaRPr/>
          </a:p>
        </p:txBody>
      </p:sp>
      <p:sp>
        <p:nvSpPr>
          <p:cNvPr id="588" name="Google Shape;588;p37"/>
          <p:cNvSpPr txBox="1"/>
          <p:nvPr/>
        </p:nvSpPr>
        <p:spPr>
          <a:xfrm>
            <a:off x="6043491" y="3416904"/>
            <a:ext cx="28046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https://spark.apache.org/docs/latest/streaming-programming-guide.html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ache Spark - Wikipedia" id="589" name="Google Shape;58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0891" y="3165319"/>
            <a:ext cx="1058995" cy="5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7"/>
          <p:cNvSpPr/>
          <p:nvPr/>
        </p:nvSpPr>
        <p:spPr>
          <a:xfrm>
            <a:off x="871440" y="2228370"/>
            <a:ext cx="3751205" cy="5847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5336559" y="2289924"/>
            <a:ext cx="1644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pre-built spark functions</a:t>
            </a:r>
            <a:endParaRPr/>
          </a:p>
        </p:txBody>
      </p:sp>
      <p:cxnSp>
        <p:nvCxnSpPr>
          <p:cNvPr id="592" name="Google Shape;592;p37"/>
          <p:cNvCxnSpPr/>
          <p:nvPr/>
        </p:nvCxnSpPr>
        <p:spPr>
          <a:xfrm>
            <a:off x="4817889" y="2520757"/>
            <a:ext cx="42262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8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01" name="Google Shape;601;p38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02" name="Google Shape;602;p38"/>
          <p:cNvSpPr txBox="1"/>
          <p:nvPr/>
        </p:nvSpPr>
        <p:spPr>
          <a:xfrm>
            <a:off x="2189950" y="2094695"/>
            <a:ext cx="57783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Batch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very large amounts of data when data sources are legacy systems, moving data from databases/data warehouse to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9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9" name="Google Shape;60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9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11" name="Google Shape;611;p39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12" name="Google Shape;612;p39"/>
          <p:cNvSpPr txBox="1"/>
          <p:nvPr/>
        </p:nvSpPr>
        <p:spPr>
          <a:xfrm>
            <a:off x="837559" y="1407706"/>
            <a:ext cx="695405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Batch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very large amounts of data when data sources are legacy systems, moving data from databases/data warehouse to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read data in csv format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spark.read.format("csv")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.option("mode", "FAILFAST")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.option("inferSchema", "true")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.option("path", "path/to/file(s)")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.schema(someSchema)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.load()</a:t>
            </a:r>
            <a:endParaRPr/>
          </a:p>
        </p:txBody>
      </p:sp>
      <p:sp>
        <p:nvSpPr>
          <p:cNvPr id="613" name="Google Shape;613;p39"/>
          <p:cNvSpPr txBox="1"/>
          <p:nvPr/>
        </p:nvSpPr>
        <p:spPr>
          <a:xfrm>
            <a:off x="4691102" y="2481559"/>
            <a:ext cx="46488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write the data as parquet format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dataframe.write.format(“parquet”)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.option("mode", "OVERWRITE")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.option("dateFormat", "yyyy-MM-dd")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.option("path", "path/to/file(s)")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.save()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0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0" name="Google Shape;62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0"/>
          <p:cNvSpPr txBox="1"/>
          <p:nvPr/>
        </p:nvSpPr>
        <p:spPr>
          <a:xfrm>
            <a:off x="837559" y="658552"/>
            <a:ext cx="74688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(i.e., real-time) and batch data from many sources</a:t>
            </a:r>
            <a:endParaRPr/>
          </a:p>
        </p:txBody>
      </p:sp>
      <p:sp>
        <p:nvSpPr>
          <p:cNvPr id="622" name="Google Shape;622;p40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23" name="Google Shape;623;p40"/>
          <p:cNvSpPr txBox="1"/>
          <p:nvPr/>
        </p:nvSpPr>
        <p:spPr>
          <a:xfrm>
            <a:off x="1321654" y="1561071"/>
            <a:ext cx="6121879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Writing files/data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dataframe.write.format("csv")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.option("mode", "OVERWRITE")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.option("dateFormat", "yyyy-MM-dd")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.option("path", "path/to/file(s)")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.save()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Save modes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append: add output to already existing file at the same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overwrite: completely overwrite over existing data/file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errorIfExists: throw an error and fail if data/file already exists at the same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ignore: do nothing, if data/file already exists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1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0" name="Google Shape;63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1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32" name="Google Shape;632;p41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33" name="Google Shape;633;p41"/>
          <p:cNvSpPr txBox="1"/>
          <p:nvPr/>
        </p:nvSpPr>
        <p:spPr>
          <a:xfrm>
            <a:off x="55124" y="4679901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634" name="Google Shape;634;p41"/>
          <p:cNvSpPr txBox="1"/>
          <p:nvPr/>
        </p:nvSpPr>
        <p:spPr>
          <a:xfrm>
            <a:off x="837559" y="1407706"/>
            <a:ext cx="771477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Streaming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log files generated by customers using your mobile or web applications, ecommerce purchases, in-game player activity, information from social networks, financial trading floors, or geospatial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read data continuously from AWS S3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 inputDF = spark.readStream.json("s3://logs")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write the data into MySQL database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inputDF.groupBy($"action", window($"time", "1 hour")).count()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.writeStream.format("jdbc")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.start("jdbc:mysql//…")</a:t>
            </a:r>
            <a:endParaRPr/>
          </a:p>
        </p:txBody>
      </p:sp>
      <p:sp>
        <p:nvSpPr>
          <p:cNvPr id="635" name="Google Shape;635;p41"/>
          <p:cNvSpPr txBox="1"/>
          <p:nvPr/>
        </p:nvSpPr>
        <p:spPr>
          <a:xfrm>
            <a:off x="5881008" y="2585375"/>
            <a:ext cx="28046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https://databricks.com/blog/2016/07/28/structured-streaming-in-apache-spark.html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41"/>
          <p:cNvCxnSpPr/>
          <p:nvPr/>
        </p:nvCxnSpPr>
        <p:spPr>
          <a:xfrm>
            <a:off x="4756417" y="3073613"/>
            <a:ext cx="9067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descr="Databricks - Wikipedia" id="637" name="Google Shape;63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9897" y="2234920"/>
            <a:ext cx="1113857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468449" y="16000"/>
            <a:ext cx="822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Introduction &amp; Agenda</a:t>
            </a:r>
            <a:endParaRPr b="0" i="0" sz="4800" u="none" cap="none" strike="noStrik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 txBox="1"/>
          <p:nvPr>
            <p:ph type="ctrTitle"/>
          </p:nvPr>
        </p:nvSpPr>
        <p:spPr>
          <a:xfrm>
            <a:off x="4824985" y="959610"/>
            <a:ext cx="40737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What is Backend Engineering?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Insights into data engineering, data science and machine learning engineering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1" lang="en-US" sz="1600" u="sng">
                <a:latin typeface="Arial"/>
                <a:ea typeface="Arial"/>
                <a:cs typeface="Arial"/>
                <a:sym typeface="Arial"/>
              </a:rPr>
              <a:t>Data engineering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[Part 1 of 2]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+ Introduction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+ Similarities/Differences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+ Day in a life of data engineer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+ Tech stack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- Data science and machine learning engineering [Part 2 of 2]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>
            <p:ph type="ctrTitle"/>
          </p:nvPr>
        </p:nvSpPr>
        <p:spPr>
          <a:xfrm>
            <a:off x="320141" y="959610"/>
            <a:ext cx="3998875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Welcome from WWCode!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Our mission: Inspiring women to excel 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in technology careers.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Our vision: A world where women are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representative as technical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executives, founders, VCs, board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	members and software engineers.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997041" y="3874668"/>
            <a:ext cx="2109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Madhurima Nath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7A7C"/>
                </a:solidFill>
                <a:latin typeface="Arial"/>
                <a:ea typeface="Arial"/>
                <a:cs typeface="Arial"/>
                <a:sym typeface="Arial"/>
              </a:rPr>
              <a:t>Data Scientist @ Slalom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2021 by Madhurima Nath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87156" y="3874668"/>
            <a:ext cx="2109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Prachi Shah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7A7C"/>
                </a:solidFill>
                <a:latin typeface="Arial"/>
                <a:ea typeface="Arial"/>
                <a:cs typeface="Arial"/>
                <a:sym typeface="Arial"/>
              </a:rPr>
              <a:t>Senior Software Engineer @ Metromile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5">
            <a:alphaModFix/>
          </a:blip>
          <a:srcRect b="12487" l="0" r="0" t="0"/>
          <a:stretch/>
        </p:blipFill>
        <p:spPr>
          <a:xfrm>
            <a:off x="1337150" y="2749900"/>
            <a:ext cx="1209000" cy="120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6">
            <a:alphaModFix/>
          </a:blip>
          <a:srcRect b="36844" l="10220" r="10053" t="0"/>
          <a:stretch/>
        </p:blipFill>
        <p:spPr>
          <a:xfrm>
            <a:off x="3480050" y="2856700"/>
            <a:ext cx="1143002" cy="9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2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4" name="Google Shape;6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2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46" name="Google Shape;646;p42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47" name="Google Shape;647;p42"/>
          <p:cNvSpPr txBox="1"/>
          <p:nvPr/>
        </p:nvSpPr>
        <p:spPr>
          <a:xfrm>
            <a:off x="55124" y="4726005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648" name="Google Shape;648;p42"/>
          <p:cNvSpPr txBox="1"/>
          <p:nvPr/>
        </p:nvSpPr>
        <p:spPr>
          <a:xfrm>
            <a:off x="837559" y="1407706"/>
            <a:ext cx="771477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Batch data 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e.g.: very large amounts of data when data sources are legacy systems, moving data from databases/data warehouse to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read data in JSON format from AWS S3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 inputDF = spark.read.json("s3://logs")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# write the data into MySQL database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inputDF.groupBy($"action", window($"time", "1 hour")).count()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.write.format("jdbc")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.start("jdbc:mysql//…")</a:t>
            </a:r>
            <a:endParaRPr/>
          </a:p>
        </p:txBody>
      </p:sp>
      <p:sp>
        <p:nvSpPr>
          <p:cNvPr id="649" name="Google Shape;649;p42"/>
          <p:cNvSpPr txBox="1"/>
          <p:nvPr/>
        </p:nvSpPr>
        <p:spPr>
          <a:xfrm>
            <a:off x="5881427" y="2600824"/>
            <a:ext cx="28046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https://databricks.com/blog/2016/07/28/structured-streaming-in-apache-spark.html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4756417" y="3073613"/>
            <a:ext cx="9067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descr="Databricks - Wikipedia" id="651" name="Google Shape;65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9897" y="2234920"/>
            <a:ext cx="1113857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3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8" name="Google Shape;65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3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60" name="Google Shape;660;p43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61" name="Google Shape;661;p43"/>
          <p:cNvSpPr txBox="1"/>
          <p:nvPr/>
        </p:nvSpPr>
        <p:spPr>
          <a:xfrm>
            <a:off x="678919" y="2151767"/>
            <a:ext cx="80221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Can you give examples of streaming and batch data?</a:t>
            </a:r>
            <a:endParaRPr b="0" i="0" sz="28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2170741" y="2886819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837559" y="760085"/>
            <a:ext cx="7468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build the data pipelines 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 ingest streaming and batch data from many sources</a:t>
            </a:r>
            <a:endParaRPr/>
          </a:p>
        </p:txBody>
      </p:sp>
      <p:sp>
        <p:nvSpPr>
          <p:cNvPr id="671" name="Google Shape;671;p44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672" name="Google Shape;672;p44"/>
          <p:cNvSpPr txBox="1"/>
          <p:nvPr/>
        </p:nvSpPr>
        <p:spPr>
          <a:xfrm>
            <a:off x="1408903" y="1434113"/>
            <a:ext cx="64672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Examples of streaming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1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financial trading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Examples of streaming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from Oracle/Postgres databases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from enterprise data warehouses (EDW)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from enterprise resource planning (ERP)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5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9" name="Google Shape;67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5"/>
          <p:cNvSpPr txBox="1"/>
          <p:nvPr/>
        </p:nvSpPr>
        <p:spPr>
          <a:xfrm>
            <a:off x="891348" y="808386"/>
            <a:ext cx="71231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 to make the data more usable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5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pic>
        <p:nvPicPr>
          <p:cNvPr descr="Gears outline" id="682" name="Google Shape;68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3523" y="30888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outline" id="683" name="Google Shape;68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2123" y="31258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4" name="Google Shape;68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7272" y="3131448"/>
            <a:ext cx="700229" cy="700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5" name="Google Shape;68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2374" y="2939709"/>
            <a:ext cx="700229" cy="700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6" name="Google Shape;68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6753" y="3524610"/>
            <a:ext cx="700229" cy="700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7" name="Google Shape;68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349" y="2653403"/>
            <a:ext cx="599356" cy="599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8" name="Google Shape;68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348" y="3332816"/>
            <a:ext cx="599356" cy="599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689" name="Google Shape;68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348" y="3978067"/>
            <a:ext cx="599356" cy="5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5"/>
          <p:cNvSpPr txBox="1"/>
          <p:nvPr/>
        </p:nvSpPr>
        <p:spPr>
          <a:xfrm>
            <a:off x="6246000" y="1927583"/>
            <a:ext cx="2438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Load (L) – load re-formatted data to data warehouse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5"/>
          <p:cNvSpPr txBox="1"/>
          <p:nvPr/>
        </p:nvSpPr>
        <p:spPr>
          <a:xfrm>
            <a:off x="3137565" y="2011475"/>
            <a:ext cx="28688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Transform (T) – data to match certain common defined format (for business purposes)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386124" y="2053002"/>
            <a:ext cx="22091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Extract (E) – data from sources (databases)</a:t>
            </a:r>
            <a:endParaRPr/>
          </a:p>
        </p:txBody>
      </p:sp>
      <p:sp>
        <p:nvSpPr>
          <p:cNvPr id="693" name="Google Shape;693;p45"/>
          <p:cNvSpPr/>
          <p:nvPr/>
        </p:nvSpPr>
        <p:spPr>
          <a:xfrm>
            <a:off x="3672968" y="2830137"/>
            <a:ext cx="1506550" cy="1442186"/>
          </a:xfrm>
          <a:prstGeom prst="ellipse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45"/>
          <p:cNvCxnSpPr>
            <a:stCxn id="687" idx="3"/>
          </p:cNvCxnSpPr>
          <p:nvPr/>
        </p:nvCxnSpPr>
        <p:spPr>
          <a:xfrm>
            <a:off x="1490705" y="2953081"/>
            <a:ext cx="2182200" cy="68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5" name="Google Shape;695;p45"/>
          <p:cNvCxnSpPr>
            <a:stCxn id="688" idx="3"/>
          </p:cNvCxnSpPr>
          <p:nvPr/>
        </p:nvCxnSpPr>
        <p:spPr>
          <a:xfrm>
            <a:off x="1490704" y="3632494"/>
            <a:ext cx="2129400" cy="7500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45"/>
          <p:cNvCxnSpPr>
            <a:stCxn id="689" idx="3"/>
          </p:cNvCxnSpPr>
          <p:nvPr/>
        </p:nvCxnSpPr>
        <p:spPr>
          <a:xfrm flipH="1" rot="10800000">
            <a:off x="1490704" y="3636345"/>
            <a:ext cx="2166300" cy="64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7" name="Google Shape;697;p45"/>
          <p:cNvSpPr/>
          <p:nvPr/>
        </p:nvSpPr>
        <p:spPr>
          <a:xfrm>
            <a:off x="6617272" y="2750139"/>
            <a:ext cx="1397176" cy="152218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45"/>
          <p:cNvCxnSpPr>
            <a:stCxn id="693" idx="6"/>
          </p:cNvCxnSpPr>
          <p:nvPr/>
        </p:nvCxnSpPr>
        <p:spPr>
          <a:xfrm flipH="1" rot="10800000">
            <a:off x="5179518" y="3533530"/>
            <a:ext cx="13848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6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5" name="Google Shape;70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6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6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708" name="Google Shape;708;p46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709" name="Google Shape;709;p46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710" name="Google Shape;710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711" name="Google Shape;711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2" name="Google Shape;712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3" name="Google Shape;713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4" name="Google Shape;714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5" name="Google Shape;715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6" name="Google Shape;716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17" name="Google Shape;717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46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9" name="Google Shape;719;p46"/>
            <p:cNvCxnSpPr>
              <a:stCxn id="715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20" name="Google Shape;720;p46"/>
            <p:cNvCxnSpPr>
              <a:stCxn id="716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46"/>
            <p:cNvCxnSpPr>
              <a:stCxn id="717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2" name="Google Shape;722;p46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3" name="Google Shape;723;p46"/>
            <p:cNvCxnSpPr>
              <a:stCxn id="718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24" name="Google Shape;724;p46"/>
          <p:cNvSpPr txBox="1"/>
          <p:nvPr/>
        </p:nvSpPr>
        <p:spPr>
          <a:xfrm>
            <a:off x="962838" y="1876362"/>
            <a:ext cx="76642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</a:t>
            </a:r>
            <a:endParaRPr/>
          </a:p>
        </p:txBody>
      </p:sp>
      <p:sp>
        <p:nvSpPr>
          <p:cNvPr id="725" name="Google Shape;725;p46"/>
          <p:cNvSpPr txBox="1"/>
          <p:nvPr/>
        </p:nvSpPr>
        <p:spPr>
          <a:xfrm>
            <a:off x="239541" y="3333329"/>
            <a:ext cx="9033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How would you extract the data to load into cloud data storage?</a:t>
            </a:r>
            <a:endParaRPr b="0" i="0" sz="24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6"/>
          <p:cNvSpPr txBox="1"/>
          <p:nvPr/>
        </p:nvSpPr>
        <p:spPr>
          <a:xfrm>
            <a:off x="2222254" y="4016885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7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3" name="Google Shape;7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7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7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736" name="Google Shape;736;p47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737" name="Google Shape;737;p47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738" name="Google Shape;738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739" name="Google Shape;739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0" name="Google Shape;740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1" name="Google Shape;741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2" name="Google Shape;742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3" name="Google Shape;743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4" name="Google Shape;744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45" name="Google Shape;745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47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7" name="Google Shape;747;p47"/>
            <p:cNvCxnSpPr>
              <a:stCxn id="743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48" name="Google Shape;748;p47"/>
            <p:cNvCxnSpPr>
              <a:stCxn id="744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47"/>
            <p:cNvCxnSpPr>
              <a:stCxn id="745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Google Shape;750;p47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1" name="Google Shape;751;p47"/>
            <p:cNvCxnSpPr>
              <a:stCxn id="746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52" name="Google Shape;752;p47"/>
          <p:cNvSpPr txBox="1"/>
          <p:nvPr/>
        </p:nvSpPr>
        <p:spPr>
          <a:xfrm>
            <a:off x="1627542" y="3466093"/>
            <a:ext cx="66345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Step 1: How to handle day 0 load (everything that currently exist)?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Step 2: How to handle new incremental data?</a:t>
            </a:r>
            <a:endParaRPr/>
          </a:p>
        </p:txBody>
      </p:sp>
      <p:sp>
        <p:nvSpPr>
          <p:cNvPr id="753" name="Google Shape;753;p47"/>
          <p:cNvSpPr txBox="1"/>
          <p:nvPr/>
        </p:nvSpPr>
        <p:spPr>
          <a:xfrm>
            <a:off x="962838" y="1876362"/>
            <a:ext cx="76642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8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0" name="Google Shape;7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8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8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763" name="Google Shape;763;p48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765" name="Google Shape;765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766" name="Google Shape;766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67" name="Google Shape;767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68" name="Google Shape;768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69" name="Google Shape;769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70" name="Google Shape;770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71" name="Google Shape;771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72" name="Google Shape;772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3" name="Google Shape;773;p48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4" name="Google Shape;774;p48"/>
            <p:cNvCxnSpPr>
              <a:stCxn id="770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48"/>
            <p:cNvCxnSpPr>
              <a:stCxn id="771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6" name="Google Shape;776;p48"/>
            <p:cNvCxnSpPr>
              <a:stCxn id="772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48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48"/>
            <p:cNvCxnSpPr>
              <a:stCxn id="773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79" name="Google Shape;779;p48"/>
          <p:cNvSpPr txBox="1"/>
          <p:nvPr/>
        </p:nvSpPr>
        <p:spPr>
          <a:xfrm>
            <a:off x="962838" y="1876362"/>
            <a:ext cx="76642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Day 0 (already existing data) load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Partition the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Keep track of the partitions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Load the partitioned 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49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9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9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789" name="Google Shape;789;p49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791" name="Google Shape;791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792" name="Google Shape;792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3" name="Google Shape;793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4" name="Google Shape;794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5" name="Google Shape;795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6" name="Google Shape;796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7" name="Google Shape;79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798" name="Google Shape;79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49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49"/>
            <p:cNvCxnSpPr>
              <a:stCxn id="796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01" name="Google Shape;801;p49"/>
            <p:cNvCxnSpPr>
              <a:stCxn id="797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2" name="Google Shape;802;p49"/>
            <p:cNvCxnSpPr>
              <a:stCxn id="798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3" name="Google Shape;803;p49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49"/>
            <p:cNvCxnSpPr>
              <a:stCxn id="799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05" name="Google Shape;805;p49"/>
          <p:cNvSpPr txBox="1"/>
          <p:nvPr/>
        </p:nvSpPr>
        <p:spPr>
          <a:xfrm>
            <a:off x="962838" y="1876362"/>
            <a:ext cx="76642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Day 0 (already existing data) load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New incremental data load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decide on the frequency (daily/weekly/monthly)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refresh the tables with new 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50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2" name="Google Shape;81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50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0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815" name="Google Shape;815;p50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816" name="Google Shape;816;p50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817" name="Google Shape;817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818" name="Google Shape;818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19" name="Google Shape;819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20" name="Google Shape;820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21" name="Google Shape;821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22" name="Google Shape;822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23" name="Google Shape;823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24" name="Google Shape;824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50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50"/>
            <p:cNvCxnSpPr>
              <a:stCxn id="822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27" name="Google Shape;827;p50"/>
            <p:cNvCxnSpPr>
              <a:stCxn id="823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50"/>
            <p:cNvCxnSpPr>
              <a:stCxn id="824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9" name="Google Shape;829;p50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0" name="Google Shape;830;p50"/>
            <p:cNvCxnSpPr>
              <a:stCxn id="825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50"/>
          <p:cNvSpPr txBox="1"/>
          <p:nvPr/>
        </p:nvSpPr>
        <p:spPr>
          <a:xfrm>
            <a:off x="83229" y="3102050"/>
            <a:ext cx="903375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table_id = dbutils.widgets.get(“table_id”)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🡪 get source table id from source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job_id = dbutils.widgets.get(“job_id”)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🡪 get job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storageCfg =DatalakeStorageConfig()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🡪 load configuration of cloud storage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storageCfgPath = ConfigLoader(DatalakeStorageConfig().cfg_path)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🡪 load configuration path of cloud storage</a:t>
            </a:r>
            <a:endParaRPr/>
          </a:p>
        </p:txBody>
      </p:sp>
      <p:sp>
        <p:nvSpPr>
          <p:cNvPr id="832" name="Google Shape;832;p50"/>
          <p:cNvSpPr txBox="1"/>
          <p:nvPr/>
        </p:nvSpPr>
        <p:spPr>
          <a:xfrm>
            <a:off x="724346" y="1643473"/>
            <a:ext cx="668306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 (Code for Azure data storage on Databricks)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1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9" name="Google Shape;83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1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1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842" name="Google Shape;842;p51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843" name="Google Shape;843;p51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844" name="Google Shape;844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845" name="Google Shape;84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46" name="Google Shape;84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47" name="Google Shape;847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48" name="Google Shape;848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49" name="Google Shape;849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50" name="Google Shape;850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51" name="Google Shape;851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51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3" name="Google Shape;853;p51"/>
            <p:cNvCxnSpPr>
              <a:stCxn id="849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4" name="Google Shape;854;p51"/>
            <p:cNvCxnSpPr>
              <a:stCxn id="850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5" name="Google Shape;855;p51"/>
            <p:cNvCxnSpPr>
              <a:stCxn id="851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6" name="Google Shape;856;p51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51"/>
            <p:cNvCxnSpPr>
              <a:stCxn id="852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58" name="Google Shape;858;p51"/>
          <p:cNvSpPr txBox="1"/>
          <p:nvPr/>
        </p:nvSpPr>
        <p:spPr>
          <a:xfrm>
            <a:off x="121649" y="3145209"/>
            <a:ext cx="90337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table_name = storageCfgPath.get_dataset_by_id(table_id).table_name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🡪 set destination table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table_folder = storageCfgPath.get_dataset_by_id(table_id).folder_name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🡪 set destination table folder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source_path = f’/../{storageCfg.root_dir}/../{table_folder}’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🡪 set source table path as parametrized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dest_path = f’/../{storageCfg.root_dir}/../{table_folder}’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🡪 set target table path as parametrized path</a:t>
            </a:r>
            <a:endParaRPr/>
          </a:p>
        </p:txBody>
      </p:sp>
      <p:sp>
        <p:nvSpPr>
          <p:cNvPr id="859" name="Google Shape;859;p51"/>
          <p:cNvSpPr txBox="1"/>
          <p:nvPr/>
        </p:nvSpPr>
        <p:spPr>
          <a:xfrm>
            <a:off x="724346" y="1643473"/>
            <a:ext cx="668306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you want to extract data from multiple databases and put it in cloud data storage. (Code for Azure data storage on Databricks)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446567" y="16000"/>
            <a:ext cx="82581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Engineering</a:t>
            </a:r>
            <a:endParaRPr b="0" i="0" sz="4800" u="none" cap="none" strike="noStrik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4"/>
          <p:cNvSpPr txBox="1"/>
          <p:nvPr>
            <p:ph type="ctrTitle"/>
          </p:nvPr>
        </p:nvSpPr>
        <p:spPr>
          <a:xfrm>
            <a:off x="446566" y="1003165"/>
            <a:ext cx="82581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What is Backend Engineering?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600"/>
              <a:t>• Design, build and maintain server-side web applications.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600"/>
              <a:t>Concepts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/>
              <a:t>C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lient-</a:t>
            </a:r>
            <a:r>
              <a:rPr lang="en-US" sz="1600"/>
              <a:t>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erver architecture, API,</a:t>
            </a:r>
            <a:r>
              <a:rPr lang="en-US" sz="1600"/>
              <a:t> micro-service, database engin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/>
              <a:t>ering,</a:t>
            </a:r>
            <a:br>
              <a:rPr lang="en-US" sz="1600"/>
            </a:br>
            <a:r>
              <a:rPr lang="en-US" sz="1600"/>
              <a:t>	distributed systems, storage, performance, deployment, availability, monitoring, etc.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dk1"/>
              </a:buClr>
              <a:buSzPts val="5200"/>
              <a:buNone/>
            </a:pPr>
            <a:r>
              <a:rPr b="1" lang="en-US" sz="1600"/>
              <a:t>Software Design</a:t>
            </a:r>
            <a:br>
              <a:rPr b="1" lang="en-US" sz="1600"/>
            </a:br>
            <a:r>
              <a:rPr b="1" lang="en-US" sz="1600"/>
              <a:t>	</a:t>
            </a:r>
            <a:r>
              <a:rPr lang="en-US" sz="1600"/>
              <a:t>• Defining the architecture, modules, interfaces and data.</a:t>
            </a:r>
            <a:br>
              <a:rPr lang="en-US" sz="1600"/>
            </a:br>
            <a:r>
              <a:rPr lang="en-US" sz="1600"/>
              <a:t>	• Solve a problem or build a product.</a:t>
            </a:r>
            <a:br>
              <a:rPr lang="en-US" sz="1600"/>
            </a:br>
            <a:r>
              <a:rPr lang="en-US" sz="1600"/>
              <a:t>	• Define the input, output, business rules, data schema.</a:t>
            </a:r>
            <a:br>
              <a:rPr lang="en-US" sz="1600"/>
            </a:br>
            <a:r>
              <a:rPr lang="en-US" sz="1600"/>
              <a:t>	• Design patterns solve common problems.</a:t>
            </a:r>
            <a:br>
              <a:rPr lang="en-US" sz="1600"/>
            </a:br>
            <a:r>
              <a:rPr lang="en-US" sz="1600"/>
              <a:t>	• 3 Types:</a:t>
            </a:r>
            <a:br>
              <a:rPr lang="en-US" sz="1600"/>
            </a:br>
            <a:r>
              <a:rPr lang="en-US" sz="1600"/>
              <a:t>		• UI design: Data visualization and presentation.</a:t>
            </a:r>
            <a:br>
              <a:rPr lang="en-US" sz="1600"/>
            </a:br>
            <a:r>
              <a:rPr lang="en-US" sz="1600"/>
              <a:t>		• Data design: Data representation and storage.</a:t>
            </a:r>
            <a:br>
              <a:rPr lang="en-US" sz="1600"/>
            </a:br>
            <a:r>
              <a:rPr lang="en-US" sz="1600"/>
              <a:t>		• Process design: Validation, manipulation and storage of data.</a:t>
            </a:r>
            <a:endParaRPr sz="160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Prachi Shah</a:t>
            </a:r>
            <a:endParaRPr b="1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2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6" name="Google Shape;86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2"/>
          <p:cNvSpPr txBox="1"/>
          <p:nvPr/>
        </p:nvSpPr>
        <p:spPr>
          <a:xfrm>
            <a:off x="878989" y="616892"/>
            <a:ext cx="36161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2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869" name="Google Shape;869;p52"/>
          <p:cNvSpPr txBox="1"/>
          <p:nvPr/>
        </p:nvSpPr>
        <p:spPr>
          <a:xfrm>
            <a:off x="55124" y="4702953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870" name="Google Shape;870;p52"/>
          <p:cNvGrpSpPr/>
          <p:nvPr/>
        </p:nvGrpSpPr>
        <p:grpSpPr>
          <a:xfrm>
            <a:off x="4962926" y="636941"/>
            <a:ext cx="3713308" cy="1025519"/>
            <a:chOff x="891348" y="2653403"/>
            <a:chExt cx="7123100" cy="1924020"/>
          </a:xfrm>
        </p:grpSpPr>
        <p:pic>
          <p:nvPicPr>
            <p:cNvPr descr="Gears outline" id="871" name="Google Shape;871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872" name="Google Shape;872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3" name="Google Shape;873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4" name="Google Shape;874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5" name="Google Shape;875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6" name="Google Shape;876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7" name="Google Shape;877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878" name="Google Shape;878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9" name="Google Shape;879;p52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0" name="Google Shape;880;p52"/>
            <p:cNvCxnSpPr>
              <a:stCxn id="876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81" name="Google Shape;881;p52"/>
            <p:cNvCxnSpPr>
              <a:stCxn id="877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52"/>
            <p:cNvCxnSpPr>
              <a:stCxn id="878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3921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3" name="Google Shape;883;p52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4" name="Google Shape;884;p52"/>
            <p:cNvCxnSpPr>
              <a:stCxn id="879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85" name="Google Shape;885;p52"/>
          <p:cNvSpPr txBox="1"/>
          <p:nvPr/>
        </p:nvSpPr>
        <p:spPr>
          <a:xfrm>
            <a:off x="165371" y="1526820"/>
            <a:ext cx="903375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import json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pyspark.sql.types import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 import functions as 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source_df = spark.read.format(‘parquet)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.load(source_path).filter(F.col(‘job_id) == job_id)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9B9B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if source_df.count() &gt; 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( source_df.write.format(‘format’).mode(‘merge’).partitionBy(‘job_id’).save(source_path)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sqlCmd = ‘CREATE TABLE IF NOT EXISTS table’ + table_name + “ USING LOCATION ‘{}’“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	.format(dest__path)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spark.sql(sqlCmd)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except: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OSError as e</a:t>
            </a:r>
            <a:endParaRPr/>
          </a:p>
        </p:txBody>
      </p:sp>
      <p:sp>
        <p:nvSpPr>
          <p:cNvPr id="886" name="Google Shape;886;p52"/>
          <p:cNvSpPr/>
          <p:nvPr/>
        </p:nvSpPr>
        <p:spPr>
          <a:xfrm>
            <a:off x="188423" y="1563795"/>
            <a:ext cx="2931295" cy="678388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2"/>
          <p:cNvSpPr txBox="1"/>
          <p:nvPr/>
        </p:nvSpPr>
        <p:spPr>
          <a:xfrm>
            <a:off x="3644233" y="1776963"/>
            <a:ext cx="185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pre-built python and spark functions</a:t>
            </a:r>
            <a:endParaRPr/>
          </a:p>
        </p:txBody>
      </p:sp>
      <p:cxnSp>
        <p:nvCxnSpPr>
          <p:cNvPr id="888" name="Google Shape;888;p52"/>
          <p:cNvCxnSpPr/>
          <p:nvPr/>
        </p:nvCxnSpPr>
        <p:spPr>
          <a:xfrm>
            <a:off x="3214597" y="1925928"/>
            <a:ext cx="412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53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5" name="Google Shape;8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3"/>
          <p:cNvSpPr txBox="1"/>
          <p:nvPr/>
        </p:nvSpPr>
        <p:spPr>
          <a:xfrm>
            <a:off x="878989" y="616892"/>
            <a:ext cx="36161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898" name="Google Shape;898;p53"/>
          <p:cNvSpPr txBox="1"/>
          <p:nvPr/>
        </p:nvSpPr>
        <p:spPr>
          <a:xfrm>
            <a:off x="55124" y="469526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899" name="Google Shape;899;p53"/>
          <p:cNvGrpSpPr/>
          <p:nvPr/>
        </p:nvGrpSpPr>
        <p:grpSpPr>
          <a:xfrm>
            <a:off x="4962926" y="636941"/>
            <a:ext cx="3713308" cy="1025519"/>
            <a:chOff x="891348" y="2653403"/>
            <a:chExt cx="7123100" cy="1924020"/>
          </a:xfrm>
        </p:grpSpPr>
        <p:pic>
          <p:nvPicPr>
            <p:cNvPr descr="Gears outline" id="900" name="Google Shape;900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901" name="Google Shape;901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2" name="Google Shape;902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3" name="Google Shape;903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4" name="Google Shape;904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5" name="Google Shape;905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6" name="Google Shape;906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07" name="Google Shape;907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53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9" name="Google Shape;909;p53"/>
            <p:cNvCxnSpPr>
              <a:stCxn id="905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10" name="Google Shape;910;p53"/>
            <p:cNvCxnSpPr>
              <a:stCxn id="906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1" name="Google Shape;911;p53"/>
            <p:cNvCxnSpPr>
              <a:stCxn id="907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3921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2" name="Google Shape;912;p53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3" name="Google Shape;913;p53"/>
            <p:cNvCxnSpPr>
              <a:stCxn id="908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14" name="Google Shape;914;p53"/>
          <p:cNvSpPr txBox="1"/>
          <p:nvPr/>
        </p:nvSpPr>
        <p:spPr>
          <a:xfrm>
            <a:off x="165371" y="1542188"/>
            <a:ext cx="903375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import json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pyspark.sql.types import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 import functions as 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source_df = spark.read.format(‘parquet)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.load(source_path).filter(F.col(‘job_id) == job_id)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if source_df.count() &gt; 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( source_df.write.format(‘format’).mode(‘merge’).partitionBy(‘job_id’).save(source_path)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sqlCmd = ‘CREATE TABLE IF NOT EXISTS table’ + table_name + “ USING LOCATION ‘{}’“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	.format(dest__path)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spark.sql(sqlCmd)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           except: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	OSError as e</a:t>
            </a:r>
            <a:endParaRPr/>
          </a:p>
        </p:txBody>
      </p:sp>
      <p:sp>
        <p:nvSpPr>
          <p:cNvPr id="915" name="Google Shape;915;p53"/>
          <p:cNvSpPr/>
          <p:nvPr/>
        </p:nvSpPr>
        <p:spPr>
          <a:xfrm>
            <a:off x="183410" y="2372994"/>
            <a:ext cx="4603743" cy="541766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3644233" y="1792331"/>
            <a:ext cx="185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pre-built python and spark functions</a:t>
            </a:r>
            <a:endParaRPr/>
          </a:p>
        </p:txBody>
      </p:sp>
      <p:cxnSp>
        <p:nvCxnSpPr>
          <p:cNvPr id="917" name="Google Shape;917;p53"/>
          <p:cNvCxnSpPr/>
          <p:nvPr/>
        </p:nvCxnSpPr>
        <p:spPr>
          <a:xfrm>
            <a:off x="3214597" y="1941296"/>
            <a:ext cx="412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8" name="Google Shape;918;p53"/>
          <p:cNvSpPr txBox="1"/>
          <p:nvPr/>
        </p:nvSpPr>
        <p:spPr>
          <a:xfrm>
            <a:off x="5619032" y="2420949"/>
            <a:ext cx="24708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batch files (format – parquet)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these files with job id</a:t>
            </a:r>
            <a:endParaRPr/>
          </a:p>
        </p:txBody>
      </p:sp>
      <p:cxnSp>
        <p:nvCxnSpPr>
          <p:cNvPr id="919" name="Google Shape;919;p53"/>
          <p:cNvCxnSpPr/>
          <p:nvPr/>
        </p:nvCxnSpPr>
        <p:spPr>
          <a:xfrm>
            <a:off x="5087497" y="2609519"/>
            <a:ext cx="412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54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6" name="Google Shape;92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4"/>
          <p:cNvSpPr txBox="1"/>
          <p:nvPr/>
        </p:nvSpPr>
        <p:spPr>
          <a:xfrm>
            <a:off x="878989" y="616892"/>
            <a:ext cx="36161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4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929" name="Google Shape;929;p54"/>
          <p:cNvSpPr txBox="1"/>
          <p:nvPr/>
        </p:nvSpPr>
        <p:spPr>
          <a:xfrm>
            <a:off x="55124" y="4702953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930" name="Google Shape;930;p54"/>
          <p:cNvGrpSpPr/>
          <p:nvPr/>
        </p:nvGrpSpPr>
        <p:grpSpPr>
          <a:xfrm>
            <a:off x="4962926" y="636941"/>
            <a:ext cx="3713308" cy="1025519"/>
            <a:chOff x="891348" y="2653403"/>
            <a:chExt cx="7123100" cy="1924020"/>
          </a:xfrm>
        </p:grpSpPr>
        <p:pic>
          <p:nvPicPr>
            <p:cNvPr descr="Gears outline" id="931" name="Google Shape;931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932" name="Google Shape;932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3" name="Google Shape;933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4" name="Google Shape;934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5" name="Google Shape;935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6" name="Google Shape;936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7" name="Google Shape;937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38" name="Google Shape;938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54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0" name="Google Shape;940;p54"/>
            <p:cNvCxnSpPr>
              <a:stCxn id="936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41" name="Google Shape;941;p54"/>
            <p:cNvCxnSpPr>
              <a:stCxn id="937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p54"/>
            <p:cNvCxnSpPr>
              <a:stCxn id="938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3921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3" name="Google Shape;943;p54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4" name="Google Shape;944;p54"/>
            <p:cNvCxnSpPr>
              <a:stCxn id="939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45" name="Google Shape;945;p54"/>
          <p:cNvSpPr txBox="1"/>
          <p:nvPr/>
        </p:nvSpPr>
        <p:spPr>
          <a:xfrm>
            <a:off x="165371" y="1526820"/>
            <a:ext cx="903375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import json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pyspark.sql.types import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from pyspark.sql import functions as 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source_df = spark.read.format(‘parquet)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.load(source_path).filter(F.col(‘job_id) == job_id)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 source_df.count() &gt; 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( source_df.write.format(‘format’).mode(‘merge’).partitionBy(‘job_id’).save(source_path)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try: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sqlCmd = ‘CREATE TABLE IF NOT EXISTS table’ + table_name + “ USING LOCATION ‘{}’“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.format(dest__path)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spark.sql(sqlCmd)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except: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OSError as e</a:t>
            </a:r>
            <a:endParaRPr/>
          </a:p>
        </p:txBody>
      </p:sp>
      <p:sp>
        <p:nvSpPr>
          <p:cNvPr id="946" name="Google Shape;946;p54"/>
          <p:cNvSpPr/>
          <p:nvPr/>
        </p:nvSpPr>
        <p:spPr>
          <a:xfrm>
            <a:off x="165371" y="3002680"/>
            <a:ext cx="7311194" cy="1746516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4"/>
          <p:cNvSpPr txBox="1"/>
          <p:nvPr/>
        </p:nvSpPr>
        <p:spPr>
          <a:xfrm>
            <a:off x="3644233" y="1638651"/>
            <a:ext cx="185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pre-built python and spark functions</a:t>
            </a:r>
            <a:endParaRPr/>
          </a:p>
        </p:txBody>
      </p:sp>
      <p:cxnSp>
        <p:nvCxnSpPr>
          <p:cNvPr id="948" name="Google Shape;948;p54"/>
          <p:cNvCxnSpPr/>
          <p:nvPr/>
        </p:nvCxnSpPr>
        <p:spPr>
          <a:xfrm>
            <a:off x="3214597" y="1879824"/>
            <a:ext cx="412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9" name="Google Shape;949;p54"/>
          <p:cNvSpPr txBox="1"/>
          <p:nvPr/>
        </p:nvSpPr>
        <p:spPr>
          <a:xfrm>
            <a:off x="5214352" y="2290469"/>
            <a:ext cx="24708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batch files (format – parquet)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these files with job id</a:t>
            </a:r>
            <a:endParaRPr/>
          </a:p>
        </p:txBody>
      </p:sp>
      <p:cxnSp>
        <p:nvCxnSpPr>
          <p:cNvPr id="950" name="Google Shape;950;p54"/>
          <p:cNvCxnSpPr/>
          <p:nvPr/>
        </p:nvCxnSpPr>
        <p:spPr>
          <a:xfrm>
            <a:off x="4756792" y="2524995"/>
            <a:ext cx="412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1" name="Google Shape;951;p54"/>
          <p:cNvSpPr txBox="1"/>
          <p:nvPr/>
        </p:nvSpPr>
        <p:spPr>
          <a:xfrm>
            <a:off x="7729335" y="3312045"/>
            <a:ext cx="14697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data to defined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if table doesn’t exist at defined location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55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8" name="Google Shape;95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55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5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961" name="Google Shape;961;p55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962" name="Google Shape;962;p55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963" name="Google Shape;963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964" name="Google Shape;964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65" name="Google Shape;965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66" name="Google Shape;966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67" name="Google Shape;967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68" name="Google Shape;968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69" name="Google Shape;969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70" name="Google Shape;970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55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2" name="Google Shape;972;p55"/>
            <p:cNvCxnSpPr>
              <a:stCxn id="968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3" name="Google Shape;973;p55"/>
            <p:cNvCxnSpPr>
              <a:stCxn id="969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55"/>
            <p:cNvCxnSpPr>
              <a:stCxn id="970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5" name="Google Shape;975;p55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6" name="Google Shape;976;p55"/>
            <p:cNvCxnSpPr>
              <a:stCxn id="971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77" name="Google Shape;977;p55"/>
          <p:cNvSpPr txBox="1"/>
          <p:nvPr/>
        </p:nvSpPr>
        <p:spPr>
          <a:xfrm>
            <a:off x="1473682" y="2370174"/>
            <a:ext cx="61966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How would you handle streaming data? What would be the steps?</a:t>
            </a:r>
            <a:endParaRPr b="0" i="0" sz="28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5"/>
          <p:cNvSpPr txBox="1"/>
          <p:nvPr/>
        </p:nvSpPr>
        <p:spPr>
          <a:xfrm>
            <a:off x="2247578" y="3945376"/>
            <a:ext cx="464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unmute and talk or use the chat.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6"/>
          <p:cNvSpPr txBox="1"/>
          <p:nvPr/>
        </p:nvSpPr>
        <p:spPr>
          <a:xfrm>
            <a:off x="442949" y="129998"/>
            <a:ext cx="8258100" cy="67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A Day in a Life of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56"/>
          <p:cNvSpPr txBox="1"/>
          <p:nvPr/>
        </p:nvSpPr>
        <p:spPr>
          <a:xfrm>
            <a:off x="891348" y="700810"/>
            <a:ext cx="368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Tasks: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pipelines perform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xtract,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ransform, and </a:t>
            </a:r>
            <a:r>
              <a:rPr b="1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oad (ETL) processes</a:t>
            </a:r>
            <a:endParaRPr b="0" i="0" sz="1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6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988" name="Google Shape;988;p56"/>
          <p:cNvSpPr txBox="1"/>
          <p:nvPr/>
        </p:nvSpPr>
        <p:spPr>
          <a:xfrm>
            <a:off x="55124" y="4710637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grpSp>
        <p:nvGrpSpPr>
          <p:cNvPr id="989" name="Google Shape;989;p56"/>
          <p:cNvGrpSpPr/>
          <p:nvPr/>
        </p:nvGrpSpPr>
        <p:grpSpPr>
          <a:xfrm>
            <a:off x="4987741" y="647139"/>
            <a:ext cx="3713308" cy="1025519"/>
            <a:chOff x="891348" y="2653403"/>
            <a:chExt cx="7123100" cy="1924020"/>
          </a:xfrm>
        </p:grpSpPr>
        <p:pic>
          <p:nvPicPr>
            <p:cNvPr descr="Gears outline" id="990" name="Google Shape;990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3523" y="308886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 outline" id="991" name="Google Shape;991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2123" y="31258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2" name="Google Shape;992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17272" y="3131448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3" name="Google Shape;993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72374" y="2939709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4" name="Google Shape;994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6753" y="3524610"/>
              <a:ext cx="700229" cy="700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5" name="Google Shape;995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9" y="2653403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6" name="Google Shape;996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332816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997" name="Google Shape;997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348" y="3978067"/>
              <a:ext cx="599356" cy="599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8" name="Google Shape;998;p56"/>
            <p:cNvSpPr/>
            <p:nvPr/>
          </p:nvSpPr>
          <p:spPr>
            <a:xfrm>
              <a:off x="3672968" y="2830137"/>
              <a:ext cx="1506550" cy="1442186"/>
            </a:xfrm>
            <a:prstGeom prst="ellipse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56"/>
            <p:cNvCxnSpPr>
              <a:stCxn id="995" idx="3"/>
            </p:cNvCxnSpPr>
            <p:nvPr/>
          </p:nvCxnSpPr>
          <p:spPr>
            <a:xfrm>
              <a:off x="1490705" y="2953081"/>
              <a:ext cx="2182200" cy="68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0" name="Google Shape;1000;p56"/>
            <p:cNvCxnSpPr>
              <a:stCxn id="996" idx="3"/>
            </p:cNvCxnSpPr>
            <p:nvPr/>
          </p:nvCxnSpPr>
          <p:spPr>
            <a:xfrm>
              <a:off x="1490704" y="3632494"/>
              <a:ext cx="2129400" cy="750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1" name="Google Shape;1001;p56"/>
            <p:cNvCxnSpPr>
              <a:stCxn id="997" idx="3"/>
            </p:cNvCxnSpPr>
            <p:nvPr/>
          </p:nvCxnSpPr>
          <p:spPr>
            <a:xfrm flipH="1" rot="10800000">
              <a:off x="1490704" y="3636345"/>
              <a:ext cx="2166300" cy="641400"/>
            </a:xfrm>
            <a:prstGeom prst="bentConnector3">
              <a:avLst>
                <a:gd fmla="val -2414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2" name="Google Shape;1002;p56"/>
            <p:cNvSpPr/>
            <p:nvPr/>
          </p:nvSpPr>
          <p:spPr>
            <a:xfrm>
              <a:off x="6617272" y="2750139"/>
              <a:ext cx="1397176" cy="1522184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3" name="Google Shape;1003;p56"/>
            <p:cNvCxnSpPr>
              <a:stCxn id="998" idx="6"/>
            </p:cNvCxnSpPr>
            <p:nvPr/>
          </p:nvCxnSpPr>
          <p:spPr>
            <a:xfrm flipH="1" rot="10800000">
              <a:off x="5179518" y="3533530"/>
              <a:ext cx="1384800" cy="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04" name="Google Shape;1004;p56"/>
          <p:cNvSpPr txBox="1"/>
          <p:nvPr/>
        </p:nvSpPr>
        <p:spPr>
          <a:xfrm>
            <a:off x="1050190" y="2565295"/>
            <a:ext cx="74895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Step 1: Day 0 load – historical data load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- partition the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- load the partitioned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Step 2: Real-time incremental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- decide on the frequency of refresh – seconds/minutes/hours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- refresh data in the tables</a:t>
            </a:r>
            <a:endParaRPr/>
          </a:p>
        </p:txBody>
      </p:sp>
      <p:sp>
        <p:nvSpPr>
          <p:cNvPr id="1005" name="Google Shape;1005;p56"/>
          <p:cNvSpPr txBox="1"/>
          <p:nvPr/>
        </p:nvSpPr>
        <p:spPr>
          <a:xfrm>
            <a:off x="962838" y="1876362"/>
            <a:ext cx="7664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data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6000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7"/>
          <p:cNvSpPr txBox="1"/>
          <p:nvPr/>
        </p:nvSpPr>
        <p:spPr>
          <a:xfrm>
            <a:off x="261257" y="172035"/>
            <a:ext cx="8621486" cy="826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Tech stack for data engineers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57"/>
          <p:cNvSpPr txBox="1"/>
          <p:nvPr/>
        </p:nvSpPr>
        <p:spPr>
          <a:xfrm>
            <a:off x="2238239" y="1133134"/>
            <a:ext cx="51565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Languages: </a:t>
            </a:r>
            <a:r>
              <a:rPr b="1" i="0" lang="en-US" sz="1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SQL, NoSQL, Python</a:t>
            </a:r>
            <a:r>
              <a:rPr b="0" i="0" lang="en-US" sz="1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Java, Scala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b="0" i="0" lang="en-US" sz="18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Databricks, Kafka, Hadoop, CI/CD* framework</a:t>
            </a:r>
            <a:endParaRPr/>
          </a:p>
        </p:txBody>
      </p:sp>
      <p:sp>
        <p:nvSpPr>
          <p:cNvPr id="1014" name="Google Shape;1014;p57"/>
          <p:cNvSpPr txBox="1"/>
          <p:nvPr/>
        </p:nvSpPr>
        <p:spPr>
          <a:xfrm>
            <a:off x="2496558" y="4093932"/>
            <a:ext cx="41508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*CI/CD: Continuous Integration Continuous Deployment</a:t>
            </a:r>
            <a:endParaRPr/>
          </a:p>
        </p:txBody>
      </p:sp>
      <p:sp>
        <p:nvSpPr>
          <p:cNvPr id="1015" name="Google Shape;1015;p57"/>
          <p:cNvSpPr txBox="1"/>
          <p:nvPr/>
        </p:nvSpPr>
        <p:spPr>
          <a:xfrm>
            <a:off x="55124" y="454158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1016" name="Google Shape;1016;p57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pic>
        <p:nvPicPr>
          <p:cNvPr descr="Databricks - Wikipedia" id="1017" name="Google Shape;101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565" y="2987665"/>
            <a:ext cx="1316922" cy="691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Spark - Wikipedia" id="1018" name="Google Shape;101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610" y="2898016"/>
            <a:ext cx="1390809" cy="721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Python Coding? | Coding for Kids Ages 11+ | Juni Learning" id="1019" name="Google Shape;1019;p57"/>
          <p:cNvPicPr preferRelativeResize="0"/>
          <p:nvPr/>
        </p:nvPicPr>
        <p:blipFill rotWithShape="1">
          <a:blip r:embed="rId7">
            <a:alphaModFix/>
          </a:blip>
          <a:srcRect b="11582" l="14518" r="11515" t="13062"/>
          <a:stretch/>
        </p:blipFill>
        <p:spPr>
          <a:xfrm>
            <a:off x="1479285" y="2069363"/>
            <a:ext cx="678634" cy="691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ze your Microsoft Azure SQL Server Database data with Looker in  minutes | Stitch" id="1020" name="Google Shape;1020;p57"/>
          <p:cNvPicPr preferRelativeResize="0"/>
          <p:nvPr/>
        </p:nvPicPr>
        <p:blipFill rotWithShape="1">
          <a:blip r:embed="rId8">
            <a:alphaModFix/>
          </a:blip>
          <a:srcRect b="4169" l="12351" r="14863" t="6565"/>
          <a:stretch/>
        </p:blipFill>
        <p:spPr>
          <a:xfrm>
            <a:off x="2582251" y="2053340"/>
            <a:ext cx="589864" cy="723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SQL Tutorials" id="1021" name="Google Shape;1021;p57"/>
          <p:cNvPicPr preferRelativeResize="0"/>
          <p:nvPr/>
        </p:nvPicPr>
        <p:blipFill rotWithShape="1">
          <a:blip r:embed="rId9">
            <a:alphaModFix/>
          </a:blip>
          <a:srcRect b="27328" l="0" r="0" t="31295"/>
          <a:stretch/>
        </p:blipFill>
        <p:spPr>
          <a:xfrm>
            <a:off x="3398784" y="2230913"/>
            <a:ext cx="1133075" cy="468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 Department of Homeland Security advises disabling Java following fresh  zero-day vulnerability - The Verge" id="1022" name="Google Shape;1022;p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46488" y="2121511"/>
            <a:ext cx="877901" cy="658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iness benefits of CI/CD - CodiLime" id="1023" name="Google Shape;1023;p57"/>
          <p:cNvPicPr preferRelativeResize="0"/>
          <p:nvPr/>
        </p:nvPicPr>
        <p:blipFill rotWithShape="1">
          <a:blip r:embed="rId11">
            <a:alphaModFix/>
          </a:blip>
          <a:srcRect b="16925" l="0" r="0" t="3573"/>
          <a:stretch/>
        </p:blipFill>
        <p:spPr>
          <a:xfrm>
            <a:off x="5940477" y="2439845"/>
            <a:ext cx="2113912" cy="99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5" y="18479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58"/>
          <p:cNvSpPr txBox="1"/>
          <p:nvPr/>
        </p:nvSpPr>
        <p:spPr>
          <a:xfrm>
            <a:off x="468449" y="16000"/>
            <a:ext cx="822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77A7C"/>
                </a:solidFill>
                <a:latin typeface="Montserrat"/>
                <a:ea typeface="Montserrat"/>
                <a:cs typeface="Montserrat"/>
                <a:sym typeface="Montserrat"/>
              </a:rPr>
              <a:t>Backend Study Group</a:t>
            </a:r>
            <a:endParaRPr b="0" i="0" sz="4800" u="none" cap="none" strike="noStrike">
              <a:solidFill>
                <a:srgbClr val="07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58"/>
          <p:cNvSpPr txBox="1"/>
          <p:nvPr>
            <p:ph type="ctrTitle"/>
          </p:nvPr>
        </p:nvSpPr>
        <p:spPr>
          <a:xfrm>
            <a:off x="468450" y="1011399"/>
            <a:ext cx="8229000" cy="3821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WWCode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Demo</a:t>
            </a:r>
            <a:b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WWCode YouTube channel</a:t>
            </a:r>
            <a:r>
              <a:rPr lang="en-US" sz="1400"/>
              <a:t> for session recordings.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spark documentation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databricks documentation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snowflake documentation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azure data engineer certification course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google cloud data engineer certification course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aws big data certification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Udacity data engineering interview questions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Google Shape;1031;p5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5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07838" y="3555204"/>
            <a:ext cx="1972895" cy="67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5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54373" y="2773936"/>
            <a:ext cx="2382051" cy="75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261257" y="172035"/>
            <a:ext cx="8621486" cy="826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What is data engineering?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95" name="Google Shape;95;p5"/>
          <p:cNvSpPr txBox="1"/>
          <p:nvPr/>
        </p:nvSpPr>
        <p:spPr>
          <a:xfrm>
            <a:off x="1882588" y="1417588"/>
            <a:ext cx="53788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engineers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build pipelines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transform and transport data into a format readily useable by the data scientists or other end users.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pipelines take data from many disparate sources and collect them into a single warehouse that is the unified data source for others.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closely with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DevOps and data science/machine learning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245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103" name="Google Shape;103;p6"/>
          <p:cNvSpPr txBox="1"/>
          <p:nvPr/>
        </p:nvSpPr>
        <p:spPr>
          <a:xfrm>
            <a:off x="261257" y="172035"/>
            <a:ext cx="8621486" cy="826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Engineer (DE) vs Data Scientist (DS) vs Machine Learning Engineer (MLE)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629015" y="1501605"/>
            <a:ext cx="5663133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builds and develops pipelines, and maintains of data infrastructure, either on-premises or in the cloud (or hybrid or multi-cloud), comprising of databases or data warehouses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builds and develops mathematical and statistical models -- called machine learning models, to find patterns and gain more insights from the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Machine learning engineer</a:t>
            </a: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design architecture and pipelines (or software) to integrate and automate the process of running the models developed by data scientists with the entire infrastructure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309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112" name="Google Shape;112;p7"/>
          <p:cNvSpPr txBox="1"/>
          <p:nvPr/>
        </p:nvSpPr>
        <p:spPr>
          <a:xfrm>
            <a:off x="65741" y="470231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442950" y="161365"/>
            <a:ext cx="8258100" cy="67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Architecture Diagram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" name="Google Shape;114;p7"/>
          <p:cNvGrpSpPr/>
          <p:nvPr/>
        </p:nvGrpSpPr>
        <p:grpSpPr>
          <a:xfrm>
            <a:off x="329771" y="1330160"/>
            <a:ext cx="1268204" cy="3089784"/>
            <a:chOff x="329771" y="1337844"/>
            <a:chExt cx="1268204" cy="3089784"/>
          </a:xfrm>
        </p:grpSpPr>
        <p:sp>
          <p:nvSpPr>
            <p:cNvPr id="115" name="Google Shape;115;p7"/>
            <p:cNvSpPr/>
            <p:nvPr/>
          </p:nvSpPr>
          <p:spPr>
            <a:xfrm>
              <a:off x="1109053" y="3507406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109053" y="3120884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.xml</a:t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17076" y="3135337"/>
              <a:ext cx="505687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.json</a:t>
              </a:r>
              <a:endParaRPr/>
            </a:p>
          </p:txBody>
        </p:sp>
        <p:pic>
          <p:nvPicPr>
            <p:cNvPr id="118" name="Google Shape;11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5315" y="1426225"/>
              <a:ext cx="445534" cy="403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119" name="Google Shape;119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2210" y="1337844"/>
              <a:ext cx="574925" cy="57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pi - Free computer icons" id="120" name="Google Shape;12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7066" y="3852703"/>
              <a:ext cx="574925" cy="57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374" y="1854095"/>
              <a:ext cx="933234" cy="4829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" name="Google Shape;122;p7"/>
            <p:cNvGrpSpPr/>
            <p:nvPr/>
          </p:nvGrpSpPr>
          <p:grpSpPr>
            <a:xfrm>
              <a:off x="329771" y="2400262"/>
              <a:ext cx="758311" cy="675867"/>
              <a:chOff x="6617272" y="2939709"/>
              <a:chExt cx="1255331" cy="1285130"/>
            </a:xfrm>
          </p:grpSpPr>
          <p:pic>
            <p:nvPicPr>
              <p:cNvPr descr="Database with solid fill" id="123" name="Google Shape;123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24" name="Google Shape;124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25" name="Google Shape;125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7"/>
            <p:cNvSpPr/>
            <p:nvPr/>
          </p:nvSpPr>
          <p:spPr>
            <a:xfrm>
              <a:off x="433465" y="3519011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/>
            </a:p>
          </p:txBody>
        </p:sp>
        <p:pic>
          <p:nvPicPr>
            <p:cNvPr descr="Microsoft Excel - Wikipedia" id="127" name="Google Shape;127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8621" y="3898676"/>
              <a:ext cx="519354" cy="482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7"/>
            <p:cNvSpPr txBox="1"/>
            <p:nvPr/>
          </p:nvSpPr>
          <p:spPr>
            <a:xfrm>
              <a:off x="1025032" y="2655339"/>
              <a:ext cx="4979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EDW</a:t>
              </a:r>
              <a:endParaRPr/>
            </a:p>
          </p:txBody>
        </p:sp>
      </p:grpSp>
      <p:sp>
        <p:nvSpPr>
          <p:cNvPr id="129" name="Google Shape;129;p7"/>
          <p:cNvSpPr/>
          <p:nvPr/>
        </p:nvSpPr>
        <p:spPr>
          <a:xfrm>
            <a:off x="290923" y="1287868"/>
            <a:ext cx="1491774" cy="3260454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283453" y="945667"/>
            <a:ext cx="14992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7069870" y="1329251"/>
            <a:ext cx="1657054" cy="3161659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7139368" y="1353801"/>
            <a:ext cx="1561337" cy="3137109"/>
            <a:chOff x="5028371" y="1061243"/>
            <a:chExt cx="1561337" cy="3137109"/>
          </a:xfrm>
        </p:grpSpPr>
        <p:pic>
          <p:nvPicPr>
            <p:cNvPr descr="Tableau Logo for website - Sybyl" id="133" name="Google Shape;133;p7"/>
            <p:cNvPicPr preferRelativeResize="0"/>
            <p:nvPr/>
          </p:nvPicPr>
          <p:blipFill rotWithShape="1">
            <a:blip r:embed="rId10">
              <a:alphaModFix/>
            </a:blip>
            <a:srcRect b="19995" l="0" r="0" t="15200"/>
            <a:stretch/>
          </p:blipFill>
          <p:spPr>
            <a:xfrm>
              <a:off x="5219217" y="1061243"/>
              <a:ext cx="1066800" cy="691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 Power BI Actually Useful? - PEI" id="134" name="Google Shape;134;p7"/>
            <p:cNvPicPr preferRelativeResize="0"/>
            <p:nvPr/>
          </p:nvPicPr>
          <p:blipFill rotWithShape="1">
            <a:blip r:embed="rId11">
              <a:alphaModFix/>
            </a:blip>
            <a:srcRect b="23026" l="7513" r="9688" t="21628"/>
            <a:stretch/>
          </p:blipFill>
          <p:spPr>
            <a:xfrm>
              <a:off x="5176590" y="1847846"/>
              <a:ext cx="1172871" cy="313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is R Shiny? – Loan Robinson" id="135" name="Google Shape;135;p7"/>
            <p:cNvPicPr preferRelativeResize="0"/>
            <p:nvPr/>
          </p:nvPicPr>
          <p:blipFill rotWithShape="1">
            <a:blip r:embed="rId12">
              <a:alphaModFix/>
            </a:blip>
            <a:srcRect b="11520" l="0" r="0" t="15129"/>
            <a:stretch/>
          </p:blipFill>
          <p:spPr>
            <a:xfrm>
              <a:off x="5213065" y="2269832"/>
              <a:ext cx="1095477" cy="553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vernment websites best Amazon, Google in user satisfaction | CIO" id="136" name="Google Shape;136;p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8371" y="3002897"/>
              <a:ext cx="732432" cy="504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w to Design an Eye-Catching Logo for a Mobile App" id="137" name="Google Shape;137;p7"/>
            <p:cNvPicPr preferRelativeResize="0"/>
            <p:nvPr/>
          </p:nvPicPr>
          <p:blipFill rotWithShape="1">
            <a:blip r:embed="rId14">
              <a:alphaModFix/>
            </a:blip>
            <a:srcRect b="3192" l="3880" r="3553" t="3136"/>
            <a:stretch/>
          </p:blipFill>
          <p:spPr>
            <a:xfrm>
              <a:off x="5857277" y="2956793"/>
              <a:ext cx="732431" cy="614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icrosoft PowerPoint: Slideshows and Presentations - Apps on Google Play" id="138" name="Google Shape;138;p7"/>
            <p:cNvPicPr preferRelativeResize="0"/>
            <p:nvPr/>
          </p:nvPicPr>
          <p:blipFill rotWithShape="1">
            <a:blip r:embed="rId15">
              <a:alphaModFix/>
            </a:blip>
            <a:srcRect b="11776" l="8050" r="6549" t="11778"/>
            <a:stretch/>
          </p:blipFill>
          <p:spPr>
            <a:xfrm>
              <a:off x="5447272" y="3550673"/>
              <a:ext cx="723537" cy="6476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7"/>
          <p:cNvSpPr txBox="1"/>
          <p:nvPr/>
        </p:nvSpPr>
        <p:spPr>
          <a:xfrm>
            <a:off x="7115129" y="943066"/>
            <a:ext cx="16866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2570419" y="2424821"/>
            <a:ext cx="1882736" cy="1211815"/>
            <a:chOff x="3550126" y="944583"/>
            <a:chExt cx="1643254" cy="1183319"/>
          </a:xfrm>
        </p:grpSpPr>
        <p:pic>
          <p:nvPicPr>
            <p:cNvPr descr="icon-cloud-aws - Alion Science" id="141" name="Google Shape;141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876164" y="944583"/>
              <a:ext cx="1078279" cy="60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Should My Business Consider Direct Connectivity to Microsoft Azure?" id="142" name="Google Shape;142;p7"/>
            <p:cNvPicPr preferRelativeResize="0"/>
            <p:nvPr/>
          </p:nvPicPr>
          <p:blipFill rotWithShape="1">
            <a:blip r:embed="rId17">
              <a:alphaModFix/>
            </a:blip>
            <a:srcRect b="28456" l="0" r="0" t="29582"/>
            <a:stretch/>
          </p:blipFill>
          <p:spPr>
            <a:xfrm>
              <a:off x="4314894" y="1597441"/>
              <a:ext cx="878486" cy="36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Cloud Platform Logo in 2021 | Cloud platform, + logo, Clouds" id="143" name="Google Shape;143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550126" y="1500150"/>
              <a:ext cx="1111065" cy="627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7"/>
          <p:cNvSpPr txBox="1"/>
          <p:nvPr/>
        </p:nvSpPr>
        <p:spPr>
          <a:xfrm>
            <a:off x="1748741" y="2626431"/>
            <a:ext cx="818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2461148" y="1307108"/>
            <a:ext cx="4233101" cy="318380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3738267" y="1391477"/>
            <a:ext cx="2164443" cy="958167"/>
            <a:chOff x="3715902" y="1104873"/>
            <a:chExt cx="2164443" cy="958167"/>
          </a:xfrm>
        </p:grpSpPr>
        <p:grpSp>
          <p:nvGrpSpPr>
            <p:cNvPr id="147" name="Google Shape;147;p7"/>
            <p:cNvGrpSpPr/>
            <p:nvPr/>
          </p:nvGrpSpPr>
          <p:grpSpPr>
            <a:xfrm>
              <a:off x="3715902" y="1104873"/>
              <a:ext cx="715942" cy="658029"/>
              <a:chOff x="6617272" y="2750139"/>
              <a:chExt cx="1397176" cy="1522184"/>
            </a:xfrm>
          </p:grpSpPr>
          <p:pic>
            <p:nvPicPr>
              <p:cNvPr descr="Database with solid fill" id="148" name="Google Shape;148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49" name="Google Shape;149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50" name="Google Shape;150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7"/>
              <p:cNvSpPr/>
              <p:nvPr/>
            </p:nvSpPr>
            <p:spPr>
              <a:xfrm>
                <a:off x="6617272" y="2750139"/>
                <a:ext cx="1397176" cy="1522184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2" name="Google Shape;152;p7"/>
            <p:cNvPicPr preferRelativeResize="0"/>
            <p:nvPr/>
          </p:nvPicPr>
          <p:blipFill rotWithShape="1">
            <a:blip r:embed="rId19">
              <a:alphaModFix/>
            </a:blip>
            <a:srcRect b="21500" l="0" r="0" t="19853"/>
            <a:stretch/>
          </p:blipFill>
          <p:spPr>
            <a:xfrm>
              <a:off x="4607155" y="1231397"/>
              <a:ext cx="1273190" cy="416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7"/>
            <p:cNvSpPr txBox="1"/>
            <p:nvPr/>
          </p:nvSpPr>
          <p:spPr>
            <a:xfrm>
              <a:off x="4375080" y="1632153"/>
              <a:ext cx="10186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premise  or cloud EDW</a:t>
              </a: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325383" y="2811805"/>
            <a:ext cx="1983895" cy="1073101"/>
            <a:chOff x="3969083" y="2383364"/>
            <a:chExt cx="2116539" cy="1109144"/>
          </a:xfrm>
        </p:grpSpPr>
        <p:pic>
          <p:nvPicPr>
            <p:cNvPr descr="Artificial Intelligence outline" id="155" name="Google Shape;155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>
              <a:off x="3969083" y="2611640"/>
              <a:ext cx="789552" cy="789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isuals for AI Machine Learning Presentations PPT Template" id="156" name="Google Shape;156;p7"/>
            <p:cNvPicPr preferRelativeResize="0"/>
            <p:nvPr/>
          </p:nvPicPr>
          <p:blipFill rotWithShape="1">
            <a:blip r:embed="rId21">
              <a:alphaModFix/>
            </a:blip>
            <a:srcRect b="14199" l="55021" r="4561" t="27728"/>
            <a:stretch/>
          </p:blipFill>
          <p:spPr>
            <a:xfrm>
              <a:off x="5288585" y="2684342"/>
              <a:ext cx="797037" cy="644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erarchy with solid fill" id="157" name="Google Shape;157;p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648527" y="2383364"/>
              <a:ext cx="575528" cy="57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pward trend outline" id="158" name="Google Shape;158;p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641627" y="2910080"/>
              <a:ext cx="582428" cy="582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7"/>
          <p:cNvSpPr txBox="1"/>
          <p:nvPr/>
        </p:nvSpPr>
        <p:spPr>
          <a:xfrm>
            <a:off x="4595254" y="3767593"/>
            <a:ext cx="1634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AI/Machine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Enhancement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Enrichment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2748487" y="3586560"/>
            <a:ext cx="15635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PLATFORMS</a:t>
            </a:r>
            <a:endParaRPr/>
          </a:p>
        </p:txBody>
      </p:sp>
      <p:cxnSp>
        <p:nvCxnSpPr>
          <p:cNvPr id="161" name="Google Shape;161;p7"/>
          <p:cNvCxnSpPr>
            <a:stCxn id="129" idx="3"/>
          </p:cNvCxnSpPr>
          <p:nvPr/>
        </p:nvCxnSpPr>
        <p:spPr>
          <a:xfrm flipH="1" rot="10800000">
            <a:off x="1782697" y="1750195"/>
            <a:ext cx="1901100" cy="1167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7"/>
          <p:cNvCxnSpPr>
            <a:endCxn id="141" idx="3"/>
          </p:cNvCxnSpPr>
          <p:nvPr/>
        </p:nvCxnSpPr>
        <p:spPr>
          <a:xfrm flipH="1">
            <a:off x="4179396" y="2341310"/>
            <a:ext cx="4827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63" name="Google Shape;163;p7"/>
          <p:cNvCxnSpPr>
            <a:stCxn id="160" idx="2"/>
          </p:cNvCxnSpPr>
          <p:nvPr/>
        </p:nvCxnSpPr>
        <p:spPr>
          <a:xfrm>
            <a:off x="3530258" y="3863559"/>
            <a:ext cx="1142400" cy="43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64" name="Google Shape;164;p7"/>
          <p:cNvCxnSpPr>
            <a:stCxn id="153" idx="2"/>
            <a:endCxn id="157" idx="0"/>
          </p:cNvCxnSpPr>
          <p:nvPr/>
        </p:nvCxnSpPr>
        <p:spPr>
          <a:xfrm>
            <a:off x="4906792" y="2349644"/>
            <a:ext cx="325200" cy="462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7"/>
          <p:cNvCxnSpPr>
            <a:stCxn id="129" idx="3"/>
            <a:endCxn id="160" idx="1"/>
          </p:cNvCxnSpPr>
          <p:nvPr/>
        </p:nvCxnSpPr>
        <p:spPr>
          <a:xfrm>
            <a:off x="1782697" y="2918095"/>
            <a:ext cx="965700" cy="807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7"/>
          <p:cNvCxnSpPr>
            <a:stCxn id="153" idx="3"/>
          </p:cNvCxnSpPr>
          <p:nvPr/>
        </p:nvCxnSpPr>
        <p:spPr>
          <a:xfrm>
            <a:off x="5416139" y="2134201"/>
            <a:ext cx="165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7"/>
          <p:cNvCxnSpPr>
            <a:stCxn id="159" idx="3"/>
          </p:cNvCxnSpPr>
          <p:nvPr/>
        </p:nvCxnSpPr>
        <p:spPr>
          <a:xfrm>
            <a:off x="6229431" y="4090758"/>
            <a:ext cx="84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7"/>
          <p:cNvSpPr txBox="1"/>
          <p:nvPr/>
        </p:nvSpPr>
        <p:spPr>
          <a:xfrm>
            <a:off x="3266649" y="774789"/>
            <a:ext cx="2857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CLEANING, PROCESSING, ANALYSIS, TRANSFORMATION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309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176" name="Google Shape;176;p8"/>
          <p:cNvSpPr txBox="1"/>
          <p:nvPr/>
        </p:nvSpPr>
        <p:spPr>
          <a:xfrm>
            <a:off x="65741" y="470231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42949" y="161365"/>
            <a:ext cx="8439793" cy="67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Architecture Diagram – Data Engineer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p8"/>
          <p:cNvGrpSpPr/>
          <p:nvPr/>
        </p:nvGrpSpPr>
        <p:grpSpPr>
          <a:xfrm>
            <a:off x="329771" y="1330160"/>
            <a:ext cx="1268204" cy="3089784"/>
            <a:chOff x="329771" y="1337844"/>
            <a:chExt cx="1268204" cy="3089784"/>
          </a:xfrm>
        </p:grpSpPr>
        <p:sp>
          <p:nvSpPr>
            <p:cNvPr id="179" name="Google Shape;179;p8"/>
            <p:cNvSpPr/>
            <p:nvPr/>
          </p:nvSpPr>
          <p:spPr>
            <a:xfrm>
              <a:off x="1109053" y="3507406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.txt</a:t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109053" y="3120884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.xml</a:t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17076" y="3135337"/>
              <a:ext cx="505687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.json</a:t>
              </a:r>
              <a:endParaRPr/>
            </a:p>
          </p:txBody>
        </p:sp>
        <p:pic>
          <p:nvPicPr>
            <p:cNvPr id="182" name="Google Shape;18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5315" y="1426225"/>
              <a:ext cx="445534" cy="403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 with solid fill" id="183" name="Google Shape;183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2210" y="1337844"/>
              <a:ext cx="574925" cy="57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pi - Free computer icons" id="184" name="Google Shape;184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7066" y="3852703"/>
              <a:ext cx="574925" cy="57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374" y="1854095"/>
              <a:ext cx="933234" cy="4829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8"/>
            <p:cNvGrpSpPr/>
            <p:nvPr/>
          </p:nvGrpSpPr>
          <p:grpSpPr>
            <a:xfrm>
              <a:off x="329771" y="2400262"/>
              <a:ext cx="758311" cy="675867"/>
              <a:chOff x="6617272" y="2939709"/>
              <a:chExt cx="1255331" cy="1285130"/>
            </a:xfrm>
          </p:grpSpPr>
          <p:pic>
            <p:nvPicPr>
              <p:cNvPr descr="Database with solid fill" id="187" name="Google Shape;187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88" name="Google Shape;188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189" name="Google Shape;189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0" name="Google Shape;190;p8"/>
            <p:cNvSpPr/>
            <p:nvPr/>
          </p:nvSpPr>
          <p:spPr>
            <a:xfrm>
              <a:off x="433465" y="3519011"/>
              <a:ext cx="458490" cy="271341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/>
            </a:p>
          </p:txBody>
        </p:sp>
        <p:pic>
          <p:nvPicPr>
            <p:cNvPr descr="Microsoft Excel - Wikipedia" id="191" name="Google Shape;19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8621" y="3898676"/>
              <a:ext cx="519354" cy="482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8"/>
            <p:cNvSpPr txBox="1"/>
            <p:nvPr/>
          </p:nvSpPr>
          <p:spPr>
            <a:xfrm>
              <a:off x="1025032" y="2655339"/>
              <a:ext cx="4979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EDW</a:t>
              </a:r>
              <a:endParaRPr/>
            </a:p>
          </p:txBody>
        </p:sp>
      </p:grpSp>
      <p:sp>
        <p:nvSpPr>
          <p:cNvPr id="193" name="Google Shape;193;p8"/>
          <p:cNvSpPr/>
          <p:nvPr/>
        </p:nvSpPr>
        <p:spPr>
          <a:xfrm>
            <a:off x="290923" y="1287868"/>
            <a:ext cx="1491774" cy="3260454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283453" y="945667"/>
            <a:ext cx="14992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2570419" y="2424821"/>
            <a:ext cx="1882736" cy="1211815"/>
            <a:chOff x="3550126" y="944583"/>
            <a:chExt cx="1643254" cy="1183319"/>
          </a:xfrm>
        </p:grpSpPr>
        <p:pic>
          <p:nvPicPr>
            <p:cNvPr descr="icon-cloud-aws - Alion Science" id="196" name="Google Shape;196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76164" y="944583"/>
              <a:ext cx="1078279" cy="60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Should My Business Consider Direct Connectivity to Microsoft Azure?" id="197" name="Google Shape;197;p8"/>
            <p:cNvPicPr preferRelativeResize="0"/>
            <p:nvPr/>
          </p:nvPicPr>
          <p:blipFill rotWithShape="1">
            <a:blip r:embed="rId11">
              <a:alphaModFix/>
            </a:blip>
            <a:srcRect b="28456" l="0" r="0" t="29582"/>
            <a:stretch/>
          </p:blipFill>
          <p:spPr>
            <a:xfrm>
              <a:off x="4314894" y="1597441"/>
              <a:ext cx="878486" cy="36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Cloud Platform Logo in 2021 | Cloud platform, + logo, Clouds" id="198" name="Google Shape;198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550126" y="1500150"/>
              <a:ext cx="1111065" cy="627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8"/>
          <p:cNvSpPr txBox="1"/>
          <p:nvPr/>
        </p:nvSpPr>
        <p:spPr>
          <a:xfrm>
            <a:off x="1748741" y="2626431"/>
            <a:ext cx="818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2461148" y="1307108"/>
            <a:ext cx="4233101" cy="318380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8"/>
          <p:cNvGrpSpPr/>
          <p:nvPr/>
        </p:nvGrpSpPr>
        <p:grpSpPr>
          <a:xfrm>
            <a:off x="3738267" y="1391477"/>
            <a:ext cx="2164443" cy="958167"/>
            <a:chOff x="3715902" y="1104873"/>
            <a:chExt cx="2164443" cy="958167"/>
          </a:xfrm>
        </p:grpSpPr>
        <p:grpSp>
          <p:nvGrpSpPr>
            <p:cNvPr id="202" name="Google Shape;202;p8"/>
            <p:cNvGrpSpPr/>
            <p:nvPr/>
          </p:nvGrpSpPr>
          <p:grpSpPr>
            <a:xfrm>
              <a:off x="3715902" y="1104873"/>
              <a:ext cx="715942" cy="658029"/>
              <a:chOff x="6617272" y="2750139"/>
              <a:chExt cx="1397176" cy="1522184"/>
            </a:xfrm>
          </p:grpSpPr>
          <p:pic>
            <p:nvPicPr>
              <p:cNvPr descr="Database with solid fill" id="203" name="Google Shape;203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04" name="Google Shape;204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05" name="Google Shape;205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Google Shape;206;p8"/>
              <p:cNvSpPr/>
              <p:nvPr/>
            </p:nvSpPr>
            <p:spPr>
              <a:xfrm>
                <a:off x="6617272" y="2750139"/>
                <a:ext cx="1397176" cy="1522184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7" name="Google Shape;207;p8"/>
            <p:cNvPicPr preferRelativeResize="0"/>
            <p:nvPr/>
          </p:nvPicPr>
          <p:blipFill rotWithShape="1">
            <a:blip r:embed="rId13">
              <a:alphaModFix/>
            </a:blip>
            <a:srcRect b="21500" l="0" r="0" t="19853"/>
            <a:stretch/>
          </p:blipFill>
          <p:spPr>
            <a:xfrm>
              <a:off x="4607155" y="1231397"/>
              <a:ext cx="1273190" cy="416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8"/>
            <p:cNvSpPr txBox="1"/>
            <p:nvPr/>
          </p:nvSpPr>
          <p:spPr>
            <a:xfrm>
              <a:off x="4375080" y="1632153"/>
              <a:ext cx="10186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premise  or cloud EDW</a:t>
              </a:r>
              <a:endParaRPr/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2748487" y="3586560"/>
            <a:ext cx="15635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PLATFORMS</a:t>
            </a:r>
            <a:endParaRPr/>
          </a:p>
        </p:txBody>
      </p:sp>
      <p:cxnSp>
        <p:nvCxnSpPr>
          <p:cNvPr id="210" name="Google Shape;210;p8"/>
          <p:cNvCxnSpPr>
            <a:stCxn id="193" idx="3"/>
          </p:cNvCxnSpPr>
          <p:nvPr/>
        </p:nvCxnSpPr>
        <p:spPr>
          <a:xfrm flipH="1" rot="10800000">
            <a:off x="1782697" y="1750195"/>
            <a:ext cx="1901100" cy="1167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8"/>
          <p:cNvCxnSpPr>
            <a:endCxn id="196" idx="3"/>
          </p:cNvCxnSpPr>
          <p:nvPr/>
        </p:nvCxnSpPr>
        <p:spPr>
          <a:xfrm flipH="1">
            <a:off x="4179396" y="2341310"/>
            <a:ext cx="4827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12" name="Google Shape;212;p8"/>
          <p:cNvCxnSpPr>
            <a:stCxn id="193" idx="3"/>
            <a:endCxn id="209" idx="1"/>
          </p:cNvCxnSpPr>
          <p:nvPr/>
        </p:nvCxnSpPr>
        <p:spPr>
          <a:xfrm>
            <a:off x="1782697" y="2918095"/>
            <a:ext cx="965700" cy="807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8"/>
          <p:cNvCxnSpPr/>
          <p:nvPr/>
        </p:nvCxnSpPr>
        <p:spPr>
          <a:xfrm flipH="1" rot="10800000">
            <a:off x="5416139" y="2142110"/>
            <a:ext cx="1653731" cy="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8"/>
          <p:cNvSpPr txBox="1"/>
          <p:nvPr/>
        </p:nvSpPr>
        <p:spPr>
          <a:xfrm>
            <a:off x="3266649" y="774789"/>
            <a:ext cx="2857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CLEANING, PROCESSING, ANALYSIS, TRANSFORMATION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7069870" y="1836937"/>
            <a:ext cx="15787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available for both analytics and 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3094"/>
            <a:ext cx="9143998" cy="509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886" y="4490910"/>
            <a:ext cx="1054116" cy="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>
            <p:ph type="ctrTitle"/>
          </p:nvPr>
        </p:nvSpPr>
        <p:spPr>
          <a:xfrm>
            <a:off x="0" y="4832225"/>
            <a:ext cx="91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000"/>
              <a:t>Copyright </a:t>
            </a:r>
            <a:r>
              <a:rPr b="1" lang="en-US" sz="1000">
                <a:highlight>
                  <a:srgbClr val="FFFFFF"/>
                </a:highlight>
              </a:rPr>
              <a:t>©</a:t>
            </a:r>
            <a:r>
              <a:rPr b="1" lang="en-US" sz="1000"/>
              <a:t> 2021 by Madhurima Nath</a:t>
            </a:r>
            <a:endParaRPr b="1" sz="1000"/>
          </a:p>
        </p:txBody>
      </p:sp>
      <p:sp>
        <p:nvSpPr>
          <p:cNvPr id="223" name="Google Shape;223;p9"/>
          <p:cNvSpPr txBox="1"/>
          <p:nvPr/>
        </p:nvSpPr>
        <p:spPr>
          <a:xfrm>
            <a:off x="65741" y="4702319"/>
            <a:ext cx="90337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Disclaimer: These can change based on companies/industry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42950" y="161365"/>
            <a:ext cx="8258100" cy="67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Data Architecture Diagram – Data Scientist</a:t>
            </a:r>
            <a:endParaRPr b="0" i="0" sz="3000" u="none" cap="none" strike="noStrike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7069870" y="1329251"/>
            <a:ext cx="1657054" cy="3161659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9"/>
          <p:cNvGrpSpPr/>
          <p:nvPr/>
        </p:nvGrpSpPr>
        <p:grpSpPr>
          <a:xfrm>
            <a:off x="7139368" y="1353801"/>
            <a:ext cx="1561337" cy="3137109"/>
            <a:chOff x="5028371" y="1061243"/>
            <a:chExt cx="1561337" cy="3137109"/>
          </a:xfrm>
        </p:grpSpPr>
        <p:pic>
          <p:nvPicPr>
            <p:cNvPr descr="Tableau Logo for website - Sybyl" id="227" name="Google Shape;227;p9"/>
            <p:cNvPicPr preferRelativeResize="0"/>
            <p:nvPr/>
          </p:nvPicPr>
          <p:blipFill rotWithShape="1">
            <a:blip r:embed="rId5">
              <a:alphaModFix/>
            </a:blip>
            <a:srcRect b="19995" l="0" r="0" t="15200"/>
            <a:stretch/>
          </p:blipFill>
          <p:spPr>
            <a:xfrm>
              <a:off x="5219217" y="1061243"/>
              <a:ext cx="1066800" cy="691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s Power BI Actually Useful? - PEI" id="228" name="Google Shape;228;p9"/>
            <p:cNvPicPr preferRelativeResize="0"/>
            <p:nvPr/>
          </p:nvPicPr>
          <p:blipFill rotWithShape="1">
            <a:blip r:embed="rId6">
              <a:alphaModFix/>
            </a:blip>
            <a:srcRect b="23026" l="7513" r="9688" t="21628"/>
            <a:stretch/>
          </p:blipFill>
          <p:spPr>
            <a:xfrm>
              <a:off x="5176590" y="1847846"/>
              <a:ext cx="1172871" cy="313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is R Shiny? – Loan Robinson" id="229" name="Google Shape;229;p9"/>
            <p:cNvPicPr preferRelativeResize="0"/>
            <p:nvPr/>
          </p:nvPicPr>
          <p:blipFill rotWithShape="1">
            <a:blip r:embed="rId7">
              <a:alphaModFix/>
            </a:blip>
            <a:srcRect b="11520" l="0" r="0" t="15129"/>
            <a:stretch/>
          </p:blipFill>
          <p:spPr>
            <a:xfrm>
              <a:off x="5213065" y="2269832"/>
              <a:ext cx="1095477" cy="553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vernment websites best Amazon, Google in user satisfaction | CIO" id="230" name="Google Shape;230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28371" y="3002897"/>
              <a:ext cx="732432" cy="504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w to Design an Eye-Catching Logo for a Mobile App" id="231" name="Google Shape;231;p9"/>
            <p:cNvPicPr preferRelativeResize="0"/>
            <p:nvPr/>
          </p:nvPicPr>
          <p:blipFill rotWithShape="1">
            <a:blip r:embed="rId9">
              <a:alphaModFix/>
            </a:blip>
            <a:srcRect b="3192" l="3880" r="3553" t="3136"/>
            <a:stretch/>
          </p:blipFill>
          <p:spPr>
            <a:xfrm>
              <a:off x="5857277" y="2956793"/>
              <a:ext cx="732431" cy="614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icrosoft PowerPoint: Slideshows and Presentations - Apps on Google Play" id="232" name="Google Shape;232;p9"/>
            <p:cNvPicPr preferRelativeResize="0"/>
            <p:nvPr/>
          </p:nvPicPr>
          <p:blipFill rotWithShape="1">
            <a:blip r:embed="rId10">
              <a:alphaModFix/>
            </a:blip>
            <a:srcRect b="11776" l="8050" r="6549" t="11778"/>
            <a:stretch/>
          </p:blipFill>
          <p:spPr>
            <a:xfrm>
              <a:off x="5447272" y="3550673"/>
              <a:ext cx="723537" cy="6476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9"/>
          <p:cNvSpPr txBox="1"/>
          <p:nvPr/>
        </p:nvSpPr>
        <p:spPr>
          <a:xfrm>
            <a:off x="7115129" y="943066"/>
            <a:ext cx="16866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2570419" y="2424821"/>
            <a:ext cx="1882736" cy="1211815"/>
            <a:chOff x="3550126" y="944583"/>
            <a:chExt cx="1643254" cy="1183319"/>
          </a:xfrm>
        </p:grpSpPr>
        <p:pic>
          <p:nvPicPr>
            <p:cNvPr descr="icon-cloud-aws - Alion Science" id="235" name="Google Shape;235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76164" y="944583"/>
              <a:ext cx="1078279" cy="60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y Should My Business Consider Direct Connectivity to Microsoft Azure?" id="236" name="Google Shape;236;p9"/>
            <p:cNvPicPr preferRelativeResize="0"/>
            <p:nvPr/>
          </p:nvPicPr>
          <p:blipFill rotWithShape="1">
            <a:blip r:embed="rId12">
              <a:alphaModFix/>
            </a:blip>
            <a:srcRect b="28456" l="0" r="0" t="29582"/>
            <a:stretch/>
          </p:blipFill>
          <p:spPr>
            <a:xfrm>
              <a:off x="4314894" y="1597441"/>
              <a:ext cx="878486" cy="36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Cloud Platform Logo in 2021 | Cloud platform, + logo, Clouds" id="237" name="Google Shape;237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550126" y="1500150"/>
              <a:ext cx="1111065" cy="627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9"/>
          <p:cNvSpPr/>
          <p:nvPr/>
        </p:nvSpPr>
        <p:spPr>
          <a:xfrm>
            <a:off x="2461148" y="1307108"/>
            <a:ext cx="4233101" cy="3183802"/>
          </a:xfrm>
          <a:prstGeom prst="rect">
            <a:avLst/>
          </a:prstGeom>
          <a:solidFill>
            <a:srgbClr val="FBFED9">
              <a:alpha val="24705"/>
            </a:srgbClr>
          </a:solidFill>
          <a:ln cap="flat" cmpd="sng" w="25400">
            <a:solidFill>
              <a:srgbClr val="9F59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9"/>
          <p:cNvGrpSpPr/>
          <p:nvPr/>
        </p:nvGrpSpPr>
        <p:grpSpPr>
          <a:xfrm>
            <a:off x="3738267" y="1391477"/>
            <a:ext cx="2164443" cy="958167"/>
            <a:chOff x="3715902" y="1104873"/>
            <a:chExt cx="2164443" cy="958167"/>
          </a:xfrm>
        </p:grpSpPr>
        <p:grpSp>
          <p:nvGrpSpPr>
            <p:cNvPr id="240" name="Google Shape;240;p9"/>
            <p:cNvGrpSpPr/>
            <p:nvPr/>
          </p:nvGrpSpPr>
          <p:grpSpPr>
            <a:xfrm>
              <a:off x="3715902" y="1104873"/>
              <a:ext cx="715942" cy="658029"/>
              <a:chOff x="6617272" y="2750139"/>
              <a:chExt cx="1397176" cy="1522184"/>
            </a:xfrm>
          </p:grpSpPr>
          <p:pic>
            <p:nvPicPr>
              <p:cNvPr descr="Database with solid fill" id="241" name="Google Shape;241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617272" y="3131448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42" name="Google Shape;242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172374" y="2939709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 with solid fill" id="243" name="Google Shape;243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036753" y="3524610"/>
                <a:ext cx="700229" cy="700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9"/>
              <p:cNvSpPr/>
              <p:nvPr/>
            </p:nvSpPr>
            <p:spPr>
              <a:xfrm>
                <a:off x="6617272" y="2750139"/>
                <a:ext cx="1397176" cy="1522184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5" name="Google Shape;245;p9"/>
            <p:cNvPicPr preferRelativeResize="0"/>
            <p:nvPr/>
          </p:nvPicPr>
          <p:blipFill rotWithShape="1">
            <a:blip r:embed="rId15">
              <a:alphaModFix/>
            </a:blip>
            <a:srcRect b="21500" l="0" r="0" t="19853"/>
            <a:stretch/>
          </p:blipFill>
          <p:spPr>
            <a:xfrm>
              <a:off x="4607155" y="1231397"/>
              <a:ext cx="1273190" cy="416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9"/>
            <p:cNvSpPr txBox="1"/>
            <p:nvPr/>
          </p:nvSpPr>
          <p:spPr>
            <a:xfrm>
              <a:off x="4375080" y="1632153"/>
              <a:ext cx="10186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premise  or cloud EDW</a:t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4325383" y="2811805"/>
            <a:ext cx="1983895" cy="1073101"/>
            <a:chOff x="3969083" y="2383364"/>
            <a:chExt cx="2116539" cy="1109144"/>
          </a:xfrm>
        </p:grpSpPr>
        <p:pic>
          <p:nvPicPr>
            <p:cNvPr descr="Artificial Intelligence outline" id="248" name="Google Shape;248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flipH="1">
              <a:off x="3969083" y="2611640"/>
              <a:ext cx="789552" cy="789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isuals for AI Machine Learning Presentations PPT Template" id="249" name="Google Shape;249;p9"/>
            <p:cNvPicPr preferRelativeResize="0"/>
            <p:nvPr/>
          </p:nvPicPr>
          <p:blipFill rotWithShape="1">
            <a:blip r:embed="rId17">
              <a:alphaModFix/>
            </a:blip>
            <a:srcRect b="14199" l="55021" r="4561" t="27728"/>
            <a:stretch/>
          </p:blipFill>
          <p:spPr>
            <a:xfrm>
              <a:off x="5288585" y="2684342"/>
              <a:ext cx="797037" cy="644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erarchy with solid fill" id="250" name="Google Shape;250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648527" y="2383364"/>
              <a:ext cx="575528" cy="57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pward trend outline" id="251" name="Google Shape;251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641627" y="2910080"/>
              <a:ext cx="582428" cy="582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9"/>
          <p:cNvSpPr txBox="1"/>
          <p:nvPr/>
        </p:nvSpPr>
        <p:spPr>
          <a:xfrm>
            <a:off x="4595254" y="3767593"/>
            <a:ext cx="1634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AI/Machine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Enhancement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Enrichment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2748487" y="3586560"/>
            <a:ext cx="15635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PLATFORMS</a:t>
            </a:r>
            <a:endParaRPr/>
          </a:p>
        </p:txBody>
      </p:sp>
      <p:cxnSp>
        <p:nvCxnSpPr>
          <p:cNvPr id="254" name="Google Shape;254;p9"/>
          <p:cNvCxnSpPr>
            <a:endCxn id="235" idx="3"/>
          </p:cNvCxnSpPr>
          <p:nvPr/>
        </p:nvCxnSpPr>
        <p:spPr>
          <a:xfrm flipH="1">
            <a:off x="4179396" y="2341310"/>
            <a:ext cx="4827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55" name="Google Shape;255;p9"/>
          <p:cNvCxnSpPr>
            <a:stCxn id="253" idx="2"/>
          </p:cNvCxnSpPr>
          <p:nvPr/>
        </p:nvCxnSpPr>
        <p:spPr>
          <a:xfrm>
            <a:off x="3530258" y="3863559"/>
            <a:ext cx="1142400" cy="43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56" name="Google Shape;256;p9"/>
          <p:cNvCxnSpPr>
            <a:stCxn id="246" idx="2"/>
            <a:endCxn id="250" idx="0"/>
          </p:cNvCxnSpPr>
          <p:nvPr/>
        </p:nvCxnSpPr>
        <p:spPr>
          <a:xfrm>
            <a:off x="4906792" y="2349644"/>
            <a:ext cx="325200" cy="462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9"/>
          <p:cNvCxnSpPr>
            <a:stCxn id="246" idx="3"/>
          </p:cNvCxnSpPr>
          <p:nvPr/>
        </p:nvCxnSpPr>
        <p:spPr>
          <a:xfrm>
            <a:off x="5416139" y="2134201"/>
            <a:ext cx="165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9"/>
          <p:cNvCxnSpPr>
            <a:stCxn id="252" idx="3"/>
          </p:cNvCxnSpPr>
          <p:nvPr/>
        </p:nvCxnSpPr>
        <p:spPr>
          <a:xfrm>
            <a:off x="6229431" y="4090758"/>
            <a:ext cx="84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p9"/>
          <p:cNvSpPr txBox="1"/>
          <p:nvPr/>
        </p:nvSpPr>
        <p:spPr>
          <a:xfrm>
            <a:off x="3266649" y="774789"/>
            <a:ext cx="28575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CLEANING, PROCESSING, ANALYSIS, TRANSFORMATION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